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303" r:id="rId4"/>
    <p:sldId id="262" r:id="rId5"/>
    <p:sldId id="348" r:id="rId6"/>
    <p:sldId id="285" r:id="rId7"/>
    <p:sldId id="356" r:id="rId8"/>
    <p:sldId id="292" r:id="rId9"/>
    <p:sldId id="293" r:id="rId10"/>
    <p:sldId id="294" r:id="rId11"/>
    <p:sldId id="295" r:id="rId12"/>
    <p:sldId id="296" r:id="rId13"/>
    <p:sldId id="298" r:id="rId14"/>
    <p:sldId id="299" r:id="rId15"/>
    <p:sldId id="300" r:id="rId16"/>
    <p:sldId id="349" r:id="rId17"/>
    <p:sldId id="347" r:id="rId18"/>
    <p:sldId id="357" r:id="rId19"/>
    <p:sldId id="265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621776-39D0-420D-B46E-C39823761D9B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D8E43D-8625-4D21-9E93-943A65D500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86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D3565-741C-4417-8578-E8C71B42D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9BCD7-3B6C-4612-B877-E5A6C9CCF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4C91A-97C0-4515-B48F-B4537AC3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9F70-7CE3-4FDE-8760-B95D73E1AAA8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79ACF-04A8-4D6F-84DA-8FADD238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DFBF-3EF1-4A7E-8F2F-B324B5CF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0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3D86B-13C3-4767-9F6C-218E47FC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44DFC-BBA6-41B8-87DE-0E5945CEC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46229-EB45-4AC9-AAC7-048D817DA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5C7-3278-40B6-9230-FABC8B3061BD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CDE2F-7A9D-4E72-8353-CFBC82DD6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304F0-CD4D-4BA8-95CD-394D978D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3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0AE5BA-389A-4D84-8BE3-356E9FDAC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92C742-B981-4E0A-AFF0-BC4994029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36B5D-8015-44C5-8024-47373C06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82A6-39B5-4F90-B60C-D0C7D7557538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2ABA5-5F7C-4F1A-A08E-8896F61BA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0464E-3D81-4842-8914-CE7E3FD5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3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6F3D4-DA43-4A4F-80E4-E0ABFFFAE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20B65-DADA-4E12-8C61-E3B166DA5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2ABD-203F-434F-8218-BF8E199B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1E01-EE1E-4ED4-980A-B3DE8B411D16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5EDDE-E419-4252-A4E2-B0D62DC0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F511-06D3-441A-8F82-FC198D59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hart, pie chart&#10;&#10;Description automatically generated">
            <a:extLst>
              <a:ext uri="{FF2B5EF4-FFF2-40B4-BE49-F238E27FC236}">
                <a16:creationId xmlns:a16="http://schemas.microsoft.com/office/drawing/2014/main" id="{53F91A2A-4EDF-40A0-B655-917E9A853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1"/>
            <a:ext cx="12192000" cy="1122363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63B8F15A-2624-4BF9-97E5-A351A0813D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5636"/>
            <a:ext cx="12192000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02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C5CAA-B6C7-4509-B68A-FC49476D4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655" y="77190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DA74C-FD68-4BBA-8EE0-59DBF6396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167130"/>
            <a:ext cx="10515600" cy="40098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80B30-D929-4859-AA7B-AA8A5D6A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F58D-537E-4C17-A2D9-319D46D70A1A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DE70B-59EB-4E41-B7D7-D0CF5170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9939-CB80-4CD4-AD59-21520E6C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4CA3C7-D205-437E-86D2-59098CF54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2603" y="2"/>
            <a:ext cx="12326112" cy="783059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938CF4B-7AD0-4D41-B998-A5E19454BE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089" y="5657088"/>
            <a:ext cx="1200912" cy="120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10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942-56D7-4039-AEF9-64154397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BE523-F90E-4316-923E-45E877CFB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F77F6-140B-4B9E-9D6D-1BD1821F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998-89F7-4D2F-B445-592A2BC7F229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9C2CA-A23E-4103-9010-05688065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098F1-FBDC-4420-92FA-CBE40BB2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485B68-F55B-47E3-87F4-7B46BE26A1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3724" y="1"/>
            <a:ext cx="12326112" cy="783059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236CE44-86F0-4F50-82A7-5FBC50F61B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089" y="5657088"/>
            <a:ext cx="1200912" cy="120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39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A2332-03FD-45A5-898E-0DBD9C0BC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6B639-98EC-4D89-8B92-04C29E319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92C49-8BD3-4E3D-9E53-6170A1205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CF2B2-EDCD-4815-BDD8-C9C25573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9DD-CE9B-453F-B0F2-1A1AF7740313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09AB7-638C-4870-AD56-C864D639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D05E5-3D6F-4ED1-A4FB-10FDFB81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FD3BDF-2432-4AFD-A768-A3939F394B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1" y="-634"/>
            <a:ext cx="12326112" cy="783059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543AF47-2F0D-43AC-975E-52E9DE0868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089" y="5657088"/>
            <a:ext cx="1200912" cy="120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97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1281A-4592-44CE-A18F-4B7C5FE62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2EAD-E2FB-4790-A738-122338129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46826-C491-4CE3-884D-C1CD8D563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6876C0-8B6F-4833-9A24-6C72BA20D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B7EAD-3847-42FB-9025-9E00FE78A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886B20-FCE7-4031-8497-D8E3398B9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A115-526B-4BF3-BC50-9F75A2719240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8922C3-8F8B-4D7F-AE9B-B2679676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9148B-D53A-449B-BAED-72991A50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19AC70-FC59-4106-AEDA-C736088B4D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3724" y="1"/>
            <a:ext cx="12326112" cy="783059"/>
          </a:xfrm>
          <a:prstGeom prst="rect">
            <a:avLst/>
          </a:prstGeom>
        </p:spPr>
      </p:pic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B6227A2-F9C6-43D5-A8BE-4A8AFA50E2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089" y="5657088"/>
            <a:ext cx="1200912" cy="120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80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8B3CB-F654-419B-B51A-983A84E20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22C82-B2D5-417D-A07B-1FBADAE9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09F5-CB44-4FF5-98D9-06384F6C8F1A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61BC41-CB21-4776-9391-7B0AACFA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E3DDD-A1C8-4A44-9B79-E7BD313FF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56F03E-A077-4F59-A59B-89760B7F6B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3724" y="1"/>
            <a:ext cx="12326112" cy="783059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141A7C7-FB2B-483C-B215-D3C6C3D9A7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089" y="5657088"/>
            <a:ext cx="1200912" cy="120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9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86C20B-4DE5-46CD-ADBC-2B9B3D2A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2C8E-65B8-4520-9D6A-F16B16D35B7D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6237B-BBAF-4DD8-95FE-CBD1E71A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709FD-E3ED-4F1B-9FA2-BAF1E9C8D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01E371-80C3-449F-8FA9-143DA1A64C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1" y="1"/>
            <a:ext cx="12326112" cy="783059"/>
          </a:xfrm>
          <a:prstGeom prst="rect">
            <a:avLst/>
          </a:prstGeom>
        </p:spPr>
      </p:pic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3E0F733-CD7A-4661-A265-D1F6CC2ADD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089" y="5657088"/>
            <a:ext cx="1200912" cy="120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71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8575-DF3D-4DD4-BE9F-6978B693D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FA10E-612C-4957-91CD-AE5FD37A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8949B-6AD3-451E-B7F9-9573F61A4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B3E5C-E460-41F7-96CD-84FEE13A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6EBC-6825-4826-B681-009C0982054D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0E4F2-A24B-4BD6-A4BA-FF0BDB64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013AD-74C5-4829-B58B-798F1FF6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A57855-B89B-4C1B-91D0-AEBE4A6A73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3724" y="1"/>
            <a:ext cx="12326112" cy="783059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A663FB8-0AD7-49F5-9180-B48A0775F5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089" y="5657088"/>
            <a:ext cx="1200912" cy="120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5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26262-3779-4D9C-BBF2-EDD4FC9C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3ED7B-F0DC-4A29-B4DA-69922286A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E57B2-557B-42CC-84DC-049E9FC4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EAD6-628C-4D75-A52E-A9AF2D2E9CD7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E54D1-CF05-4B0A-BCF7-B5B72C03F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87CE6-1C92-4151-8260-3E289EB6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6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4655C-20E7-4BC4-9B4D-CCB57AAA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65AD3-502E-4BC0-8F81-B83FBD32A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05E82-4BFB-4148-BF29-8B65AA386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543-728D-4FDC-BF68-E521341F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8400-D03B-4AD3-AE61-122194F65BD6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60549-371D-4DF2-BE13-1A440692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EC279-FFB7-4238-8CF3-E2959593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C8D855-7E58-4474-B318-660C1DF56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99858" y="1368004"/>
            <a:ext cx="3431285" cy="3379766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8B81E5-D5D3-4569-A89F-92557AA0D5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3724" y="1"/>
            <a:ext cx="12326112" cy="783059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5B69FBF-0ECF-4E3F-A589-B5A11B0C51F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089" y="5657088"/>
            <a:ext cx="1200912" cy="120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07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A3E1E-F872-436D-BC52-24246AF2C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2FD5E-81E8-4292-87C4-41B076535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0F66B-F536-4A25-88ED-7200FE9F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A2B1-7CBC-4BFF-90DC-0752C9FE59F6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3BCBF-2259-4AD8-A2CD-390AB1CD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64F19-4985-4D76-A4D6-694B13DB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C7574E-DC1E-4CC6-9103-DB65E373E8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3724" y="2"/>
            <a:ext cx="12326112" cy="783059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C571543-33F7-4FCE-BAA7-13DFD24F69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089" y="5657088"/>
            <a:ext cx="1200912" cy="120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35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9D70A-68DC-4A77-96CC-3BAEE8B20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17E8A-82DB-4455-9D48-87993B3C9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1D156-6DCD-446D-86B6-A4F23194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6844-4BEC-4A87-ADF9-A6BE9777E7A0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D0C33-36BF-449E-A285-73F26218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8E078-22D1-4975-9C89-E03C87F0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948BA2-EE69-4009-8D71-3B6E634A4C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3724" y="1"/>
            <a:ext cx="12326112" cy="783059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03A6FB6-F434-44B9-AC28-DA4890693C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089" y="5657088"/>
            <a:ext cx="1200912" cy="120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947CC-2CC2-4665-B6D1-0906C8513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F9C1B-0C86-4830-A4F4-CA755BDEC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EBDDF-06D5-4BB8-B7E6-F1546FA3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B314-4F3E-4680-9941-938A9BB86B27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1BC4E-4BA0-4874-BDDC-39C179899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85B05-9C76-4EA0-BC87-7808089C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6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CB3A-F5AD-42F6-842A-29B6A8892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8FE-3348-4BA1-AF66-20C40FCEB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A0B87F-44C8-4C04-BA72-CA66D24B2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1721D-F172-493C-8C7C-602C0DF88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1CB-9A83-4F5B-B9B3-41F5D0B77377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6AA4F-2773-4B9E-9A42-7DE5341DC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ED814-B6D9-4037-8E1C-5BE3689F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68E1F-E54D-4092-9115-90166076A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6D00C-F79C-48C8-96FF-6FB881756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9DF18-7C54-4D4A-AD9D-C42A62F99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097C1E-C158-40E4-953C-40A3052FD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86A15B-7E3C-4C5C-AD1E-E88B6FB78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F48FC0-4F15-4D27-B372-0942B1889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4AF6-6D08-41D5-A9E7-9DCAABDA18B9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3FEEE0-0DED-46DC-8317-0DF83551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599D55-B666-4FD3-A169-3AA80384A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4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236B-FBCD-4D3B-8651-B668402A9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F6895-531F-4342-84B5-15F502F6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134-0D10-4F14-AF42-396515753CE4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04B2C6-524B-45CE-B6B9-4A5F5AB8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35782D-2009-46A1-8132-C5E37E38E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0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5F28C-31C4-4C2B-B316-EAD2B497C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61B9-2E43-40BC-BB34-2282BDA77B4D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97572D-4D0B-4F23-BBDB-29B0693E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8C642-C821-4D27-B7FC-CB21AFC2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0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56227-1B41-49A9-95D4-F6DC5449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59A7F-8D46-4C0C-BBEC-41BB38AB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E3F30-CAC1-41DB-A894-1A0E45E80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395C8-E6F7-4A16-AA52-D27C52A6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0879-6169-4873-ADC2-99210709118C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42B2C-4443-4FF2-BE79-A06932514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DA50E-2DA0-4065-BDB0-631A0C13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5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2C5B-AD16-48CF-AA1F-465F163D6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FFE09-8C2D-4384-B521-DC5081374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48160-27B4-4193-AEEE-1C0609A9C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D8F92-0B0C-410C-89A8-CFA760D1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D1E-0ED7-41C6-B291-DC3867DACB3F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9436C-D460-44E5-9A2C-9E0A5B2A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77A93-02BB-46D1-8E5D-C7765987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3C7CA-F5DE-406D-B2E4-FAA95AD7F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93038-B4F9-4849-8EB1-78DB23B7B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C3B07-09CC-4697-9DAE-5D1F63E0C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8358F-5E97-410C-B534-AF3960FA6E39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54328-2903-41E2-8BA1-999D47AD9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0CB0E-AA09-4BE9-9191-74C011205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BCA76-A708-4939-9437-31E4EF864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8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626E99-901D-402D-BDFB-66E35785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2E095-772C-459C-9582-B1789C199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8DCC7-EB90-4FDA-8460-438D6B586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4E489-9D54-49DA-A105-508FC8BFD4B6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F27A2-2AFB-402D-87D3-B065EDED7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FE7E7-5565-49BB-AF10-451119443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F4566-DE75-4002-B8C4-8F6FE3E99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6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jpowers@pas.cp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5F6CA0CC-6608-4470-9DF1-629424FFFA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3891"/>
            <a:ext cx="12192000" cy="2144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EB2FEE-B9A7-43C4-BEBF-96BD7F5FA4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Funds Reporting</a:t>
            </a:r>
          </a:p>
        </p:txBody>
      </p:sp>
      <p:pic>
        <p:nvPicPr>
          <p:cNvPr id="4" name="Picture 3" descr="Chart, pie chart&#10;&#10;Description automatically generated">
            <a:extLst>
              <a:ext uri="{FF2B5EF4-FFF2-40B4-BE49-F238E27FC236}">
                <a16:creationId xmlns:a16="http://schemas.microsoft.com/office/drawing/2014/main" id="{20862081-6A05-4562-B78A-31A2C8F7DB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3" y="195264"/>
            <a:ext cx="12192000" cy="1854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EC63CA-2A3B-42CA-AC88-82E96DC31D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80" y="3509964"/>
            <a:ext cx="4260657" cy="98418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9B0B706-2D11-43AD-BD83-72E19B6A3EDC}"/>
              </a:ext>
            </a:extLst>
          </p:cNvPr>
          <p:cNvSpPr/>
          <p:nvPr/>
        </p:nvSpPr>
        <p:spPr>
          <a:xfrm>
            <a:off x="2172334" y="5392068"/>
            <a:ext cx="7674409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5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 England and States</a:t>
            </a:r>
          </a:p>
          <a:p>
            <a:pPr algn="ctr"/>
            <a:r>
              <a:rPr lang="en-US" sz="35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Government Finance Officers Association</a:t>
            </a:r>
          </a:p>
        </p:txBody>
      </p:sp>
    </p:spTree>
    <p:extLst>
      <p:ext uri="{BB962C8B-B14F-4D97-AF65-F5344CB8AC3E}">
        <p14:creationId xmlns:p14="http://schemas.microsoft.com/office/powerpoint/2010/main" val="3897288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750" y="796790"/>
            <a:ext cx="8106867" cy="694207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spc="-53" dirty="0"/>
              <a:t>SEFA </a:t>
            </a:r>
            <a:r>
              <a:rPr dirty="0"/>
              <a:t>– </a:t>
            </a:r>
            <a:r>
              <a:rPr spc="-7" dirty="0"/>
              <a:t>required</a:t>
            </a:r>
            <a:r>
              <a:rPr spc="-140" dirty="0"/>
              <a:t> </a:t>
            </a:r>
            <a:r>
              <a:rPr spc="-7" dirty="0"/>
              <a:t>disclosures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8750" y="1575815"/>
            <a:ext cx="10179473" cy="3791188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 marR="247220">
              <a:spcBef>
                <a:spcPts val="127"/>
              </a:spcBef>
            </a:pPr>
            <a:r>
              <a:rPr sz="2933" spc="-7" dirty="0">
                <a:latin typeface="Arial"/>
                <a:cs typeface="Arial"/>
              </a:rPr>
              <a:t>For loan or loan guarantee programs, identify in the notes to  the </a:t>
            </a:r>
            <a:r>
              <a:rPr sz="2933" spc="-47" dirty="0">
                <a:latin typeface="Arial"/>
                <a:cs typeface="Arial"/>
              </a:rPr>
              <a:t>SEFA </a:t>
            </a:r>
            <a:r>
              <a:rPr sz="2933" spc="-7" dirty="0">
                <a:latin typeface="Arial"/>
                <a:cs typeface="Arial"/>
              </a:rPr>
              <a:t>the balances outstanding at the end of the audit  period</a:t>
            </a:r>
            <a:endParaRPr sz="2933" dirty="0">
              <a:latin typeface="Arial"/>
              <a:cs typeface="Arial"/>
            </a:endParaRPr>
          </a:p>
          <a:p>
            <a:pPr marL="16933">
              <a:spcBef>
                <a:spcPts val="2400"/>
              </a:spcBef>
            </a:pPr>
            <a:r>
              <a:rPr sz="2933" spc="-7" dirty="0">
                <a:latin typeface="Arial"/>
                <a:cs typeface="Arial"/>
              </a:rPr>
              <a:t>Notes that describe the significant accounting policies used</a:t>
            </a:r>
            <a:r>
              <a:rPr sz="2933" spc="152" dirty="0">
                <a:latin typeface="Arial"/>
                <a:cs typeface="Arial"/>
              </a:rPr>
              <a:t> </a:t>
            </a:r>
            <a:r>
              <a:rPr sz="2933" spc="-7" dirty="0">
                <a:latin typeface="Arial"/>
                <a:cs typeface="Arial"/>
              </a:rPr>
              <a:t>in</a:t>
            </a:r>
            <a:endParaRPr sz="2933" dirty="0">
              <a:latin typeface="Arial"/>
              <a:cs typeface="Arial"/>
            </a:endParaRPr>
          </a:p>
          <a:p>
            <a:pPr marL="16933"/>
            <a:r>
              <a:rPr sz="2933" spc="-7" dirty="0">
                <a:latin typeface="Arial"/>
                <a:cs typeface="Arial"/>
              </a:rPr>
              <a:t>preparing the</a:t>
            </a:r>
            <a:r>
              <a:rPr sz="2933" spc="13" dirty="0">
                <a:latin typeface="Arial"/>
                <a:cs typeface="Arial"/>
              </a:rPr>
              <a:t> </a:t>
            </a:r>
            <a:r>
              <a:rPr sz="2933" spc="-47" dirty="0">
                <a:latin typeface="Arial"/>
                <a:cs typeface="Arial"/>
              </a:rPr>
              <a:t>SEFA</a:t>
            </a:r>
            <a:endParaRPr sz="2933" dirty="0">
              <a:latin typeface="Arial"/>
              <a:cs typeface="Arial"/>
            </a:endParaRPr>
          </a:p>
          <a:p>
            <a:pPr marL="16933" marR="518994">
              <a:spcBef>
                <a:spcPts val="2407"/>
              </a:spcBef>
            </a:pPr>
            <a:r>
              <a:rPr sz="2933" spc="-7" dirty="0">
                <a:latin typeface="Arial"/>
                <a:cs typeface="Arial"/>
              </a:rPr>
              <a:t>Note whether or not the auditee elected to use the 10% de  minimis cost</a:t>
            </a:r>
            <a:r>
              <a:rPr sz="2933" spc="7" dirty="0">
                <a:latin typeface="Arial"/>
                <a:cs typeface="Arial"/>
              </a:rPr>
              <a:t> </a:t>
            </a:r>
            <a:r>
              <a:rPr sz="2933" spc="-7" dirty="0">
                <a:latin typeface="Arial"/>
                <a:cs typeface="Arial"/>
              </a:rPr>
              <a:t>rate</a:t>
            </a:r>
            <a:endParaRPr sz="2933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69984" y="311572"/>
            <a:ext cx="1879600" cy="1046480"/>
          </a:xfrm>
          <a:custGeom>
            <a:avLst/>
            <a:gdLst/>
            <a:ahLst/>
            <a:cxnLst/>
            <a:rect l="l" t="t" r="r" b="b"/>
            <a:pathLst>
              <a:path w="1409700" h="784860">
                <a:moveTo>
                  <a:pt x="1305052" y="0"/>
                </a:moveTo>
                <a:lnTo>
                  <a:pt x="1305178" y="52324"/>
                </a:lnTo>
                <a:lnTo>
                  <a:pt x="52323" y="52324"/>
                </a:lnTo>
                <a:lnTo>
                  <a:pt x="31932" y="56425"/>
                </a:lnTo>
                <a:lnTo>
                  <a:pt x="15303" y="67611"/>
                </a:lnTo>
                <a:lnTo>
                  <a:pt x="4103" y="84202"/>
                </a:lnTo>
                <a:lnTo>
                  <a:pt x="0" y="104521"/>
                </a:lnTo>
                <a:lnTo>
                  <a:pt x="0" y="732028"/>
                </a:lnTo>
                <a:lnTo>
                  <a:pt x="4103" y="752419"/>
                </a:lnTo>
                <a:lnTo>
                  <a:pt x="15303" y="769048"/>
                </a:lnTo>
                <a:lnTo>
                  <a:pt x="31932" y="780248"/>
                </a:lnTo>
                <a:lnTo>
                  <a:pt x="52323" y="784352"/>
                </a:lnTo>
                <a:lnTo>
                  <a:pt x="72642" y="780248"/>
                </a:lnTo>
                <a:lnTo>
                  <a:pt x="89233" y="769048"/>
                </a:lnTo>
                <a:lnTo>
                  <a:pt x="100419" y="752419"/>
                </a:lnTo>
                <a:lnTo>
                  <a:pt x="104520" y="732028"/>
                </a:lnTo>
                <a:lnTo>
                  <a:pt x="104520" y="679831"/>
                </a:lnTo>
                <a:lnTo>
                  <a:pt x="1357376" y="679831"/>
                </a:lnTo>
                <a:lnTo>
                  <a:pt x="1377767" y="675709"/>
                </a:lnTo>
                <a:lnTo>
                  <a:pt x="1394396" y="664479"/>
                </a:lnTo>
                <a:lnTo>
                  <a:pt x="1405596" y="647844"/>
                </a:lnTo>
                <a:lnTo>
                  <a:pt x="1409700" y="627507"/>
                </a:lnTo>
                <a:lnTo>
                  <a:pt x="1409700" y="156845"/>
                </a:lnTo>
                <a:lnTo>
                  <a:pt x="52323" y="156845"/>
                </a:lnTo>
                <a:lnTo>
                  <a:pt x="52323" y="104521"/>
                </a:lnTo>
                <a:lnTo>
                  <a:pt x="54375" y="94378"/>
                </a:lnTo>
                <a:lnTo>
                  <a:pt x="59975" y="86058"/>
                </a:lnTo>
                <a:lnTo>
                  <a:pt x="68290" y="80428"/>
                </a:lnTo>
                <a:lnTo>
                  <a:pt x="78485" y="78359"/>
                </a:lnTo>
                <a:lnTo>
                  <a:pt x="1409700" y="78359"/>
                </a:lnTo>
                <a:lnTo>
                  <a:pt x="1409700" y="52197"/>
                </a:lnTo>
                <a:lnTo>
                  <a:pt x="1357376" y="52197"/>
                </a:lnTo>
                <a:lnTo>
                  <a:pt x="1357376" y="26162"/>
                </a:lnTo>
                <a:lnTo>
                  <a:pt x="1331213" y="26162"/>
                </a:lnTo>
                <a:lnTo>
                  <a:pt x="1321071" y="24092"/>
                </a:lnTo>
                <a:lnTo>
                  <a:pt x="1312751" y="18462"/>
                </a:lnTo>
                <a:lnTo>
                  <a:pt x="1307121" y="10142"/>
                </a:lnTo>
                <a:lnTo>
                  <a:pt x="1305052" y="0"/>
                </a:lnTo>
                <a:close/>
              </a:path>
              <a:path w="1409700" h="784860">
                <a:moveTo>
                  <a:pt x="1409700" y="78359"/>
                </a:moveTo>
                <a:lnTo>
                  <a:pt x="78485" y="78359"/>
                </a:lnTo>
                <a:lnTo>
                  <a:pt x="88608" y="80428"/>
                </a:lnTo>
                <a:lnTo>
                  <a:pt x="96885" y="86058"/>
                </a:lnTo>
                <a:lnTo>
                  <a:pt x="102471" y="94378"/>
                </a:lnTo>
                <a:lnTo>
                  <a:pt x="104520" y="104521"/>
                </a:lnTo>
                <a:lnTo>
                  <a:pt x="100419" y="124912"/>
                </a:lnTo>
                <a:lnTo>
                  <a:pt x="89233" y="141541"/>
                </a:lnTo>
                <a:lnTo>
                  <a:pt x="72642" y="152741"/>
                </a:lnTo>
                <a:lnTo>
                  <a:pt x="52323" y="156845"/>
                </a:lnTo>
                <a:lnTo>
                  <a:pt x="1409700" y="156845"/>
                </a:lnTo>
                <a:lnTo>
                  <a:pt x="1409700" y="78359"/>
                </a:lnTo>
                <a:close/>
              </a:path>
              <a:path w="1409700" h="784860">
                <a:moveTo>
                  <a:pt x="1409700" y="0"/>
                </a:moveTo>
                <a:lnTo>
                  <a:pt x="1405596" y="20318"/>
                </a:lnTo>
                <a:lnTo>
                  <a:pt x="1394396" y="36909"/>
                </a:lnTo>
                <a:lnTo>
                  <a:pt x="1377767" y="48095"/>
                </a:lnTo>
                <a:lnTo>
                  <a:pt x="1357376" y="52197"/>
                </a:lnTo>
                <a:lnTo>
                  <a:pt x="1409700" y="52197"/>
                </a:lnTo>
                <a:lnTo>
                  <a:pt x="1409700" y="0"/>
                </a:lnTo>
                <a:close/>
              </a:path>
              <a:path w="1409700" h="784860">
                <a:moveTo>
                  <a:pt x="1357376" y="0"/>
                </a:moveTo>
                <a:lnTo>
                  <a:pt x="1355324" y="10142"/>
                </a:lnTo>
                <a:lnTo>
                  <a:pt x="1349724" y="18462"/>
                </a:lnTo>
                <a:lnTo>
                  <a:pt x="1341409" y="24092"/>
                </a:lnTo>
                <a:lnTo>
                  <a:pt x="1331213" y="26162"/>
                </a:lnTo>
                <a:lnTo>
                  <a:pt x="1357376" y="26162"/>
                </a:lnTo>
                <a:lnTo>
                  <a:pt x="1357376" y="0"/>
                </a:lnTo>
                <a:close/>
              </a:path>
            </a:pathLst>
          </a:custGeom>
          <a:solidFill>
            <a:srgbClr val="71236C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5" name="object 5"/>
          <p:cNvSpPr/>
          <p:nvPr/>
        </p:nvSpPr>
        <p:spPr>
          <a:xfrm>
            <a:off x="9339748" y="241807"/>
            <a:ext cx="1810173" cy="279400"/>
          </a:xfrm>
          <a:custGeom>
            <a:avLst/>
            <a:gdLst/>
            <a:ahLst/>
            <a:cxnLst/>
            <a:rect l="l" t="t" r="r" b="b"/>
            <a:pathLst>
              <a:path w="1357629" h="209550">
                <a:moveTo>
                  <a:pt x="26162" y="130683"/>
                </a:moveTo>
                <a:lnTo>
                  <a:pt x="15966" y="132752"/>
                </a:lnTo>
                <a:lnTo>
                  <a:pt x="7651" y="138382"/>
                </a:lnTo>
                <a:lnTo>
                  <a:pt x="2051" y="146702"/>
                </a:lnTo>
                <a:lnTo>
                  <a:pt x="0" y="156845"/>
                </a:lnTo>
                <a:lnTo>
                  <a:pt x="0" y="209169"/>
                </a:lnTo>
                <a:lnTo>
                  <a:pt x="20318" y="205065"/>
                </a:lnTo>
                <a:lnTo>
                  <a:pt x="36909" y="193865"/>
                </a:lnTo>
                <a:lnTo>
                  <a:pt x="48095" y="177236"/>
                </a:lnTo>
                <a:lnTo>
                  <a:pt x="52197" y="156845"/>
                </a:lnTo>
                <a:lnTo>
                  <a:pt x="50147" y="146702"/>
                </a:lnTo>
                <a:lnTo>
                  <a:pt x="44561" y="138382"/>
                </a:lnTo>
                <a:lnTo>
                  <a:pt x="36284" y="132752"/>
                </a:lnTo>
                <a:lnTo>
                  <a:pt x="26162" y="130683"/>
                </a:lnTo>
                <a:close/>
              </a:path>
              <a:path w="1357629" h="209550">
                <a:moveTo>
                  <a:pt x="1357376" y="52324"/>
                </a:moveTo>
                <a:lnTo>
                  <a:pt x="1305052" y="52324"/>
                </a:lnTo>
                <a:lnTo>
                  <a:pt x="1305052" y="104648"/>
                </a:lnTo>
                <a:lnTo>
                  <a:pt x="1325443" y="100526"/>
                </a:lnTo>
                <a:lnTo>
                  <a:pt x="1342072" y="89296"/>
                </a:lnTo>
                <a:lnTo>
                  <a:pt x="1353272" y="72661"/>
                </a:lnTo>
                <a:lnTo>
                  <a:pt x="1357376" y="52324"/>
                </a:lnTo>
                <a:close/>
              </a:path>
              <a:path w="1357629" h="209550">
                <a:moveTo>
                  <a:pt x="1305052" y="0"/>
                </a:moveTo>
                <a:lnTo>
                  <a:pt x="1284733" y="4103"/>
                </a:lnTo>
                <a:lnTo>
                  <a:pt x="1268142" y="15303"/>
                </a:lnTo>
                <a:lnTo>
                  <a:pt x="1256956" y="31932"/>
                </a:lnTo>
                <a:lnTo>
                  <a:pt x="1252855" y="52324"/>
                </a:lnTo>
                <a:lnTo>
                  <a:pt x="1254904" y="62466"/>
                </a:lnTo>
                <a:lnTo>
                  <a:pt x="1260490" y="70786"/>
                </a:lnTo>
                <a:lnTo>
                  <a:pt x="1268767" y="76416"/>
                </a:lnTo>
                <a:lnTo>
                  <a:pt x="1278890" y="78486"/>
                </a:lnTo>
                <a:lnTo>
                  <a:pt x="1289085" y="76416"/>
                </a:lnTo>
                <a:lnTo>
                  <a:pt x="1297400" y="70786"/>
                </a:lnTo>
                <a:lnTo>
                  <a:pt x="1303000" y="62466"/>
                </a:lnTo>
                <a:lnTo>
                  <a:pt x="1305052" y="52324"/>
                </a:lnTo>
                <a:lnTo>
                  <a:pt x="1357376" y="52324"/>
                </a:lnTo>
                <a:lnTo>
                  <a:pt x="1353272" y="31932"/>
                </a:lnTo>
                <a:lnTo>
                  <a:pt x="1342072" y="15303"/>
                </a:lnTo>
                <a:lnTo>
                  <a:pt x="1325443" y="4103"/>
                </a:lnTo>
                <a:lnTo>
                  <a:pt x="1305052" y="0"/>
                </a:lnTo>
                <a:close/>
              </a:path>
            </a:pathLst>
          </a:custGeom>
          <a:solidFill>
            <a:srgbClr val="5C1D56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6" name="object 6"/>
          <p:cNvSpPr txBox="1"/>
          <p:nvPr/>
        </p:nvSpPr>
        <p:spPr>
          <a:xfrm>
            <a:off x="9596458" y="592328"/>
            <a:ext cx="1302173" cy="38643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sz="2400" spc="-13" dirty="0">
                <a:solidFill>
                  <a:srgbClr val="FFFFFF"/>
                </a:solidFill>
                <a:latin typeface="Arial"/>
                <a:cs typeface="Arial"/>
              </a:rPr>
              <a:t>§</a:t>
            </a:r>
            <a:r>
              <a:rPr sz="2400" spc="-7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7" dirty="0">
                <a:solidFill>
                  <a:srgbClr val="FFFFFF"/>
                </a:solidFill>
                <a:latin typeface="Arial"/>
                <a:cs typeface="Arial"/>
              </a:rPr>
              <a:t>0.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spc="-7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0733" y="6403153"/>
            <a:ext cx="451273" cy="270160"/>
          </a:xfrm>
          <a:prstGeom prst="rect">
            <a:avLst/>
          </a:prstGeom>
        </p:spPr>
        <p:txBody>
          <a:bodyPr vert="horz" wrap="square" lIns="0" tIns="23707" rIns="0" bIns="0" rtlCol="0">
            <a:spAutoFit/>
          </a:bodyPr>
          <a:lstStyle/>
          <a:p>
            <a:pPr marL="172714">
              <a:spcBef>
                <a:spcPts val="187"/>
              </a:spcBef>
            </a:pPr>
            <a:fld id="{81D60167-4931-47E6-BA6A-407CBD079E47}" type="slidenum">
              <a:rPr sz="1600" spc="-7" dirty="0">
                <a:latin typeface="Arial"/>
                <a:cs typeface="Arial"/>
              </a:rPr>
              <a:pPr marL="172714">
                <a:spcBef>
                  <a:spcPts val="187"/>
                </a:spcBef>
              </a:pPr>
              <a:t>9</a:t>
            </a:fld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57527" y="0"/>
            <a:ext cx="1034473" cy="6857997"/>
          </a:xfrm>
          <a:prstGeom prst="rect">
            <a:avLst/>
          </a:prstGeom>
          <a:noFill/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0733" y="578145"/>
            <a:ext cx="9409194" cy="571951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40"/>
              </a:spcBef>
            </a:pPr>
            <a:r>
              <a:rPr sz="3600" dirty="0"/>
              <a:t>Risk assessment and major program</a:t>
            </a:r>
            <a:r>
              <a:rPr sz="3600" spc="-220" dirty="0"/>
              <a:t> </a:t>
            </a:r>
            <a:r>
              <a:rPr sz="3600" dirty="0"/>
              <a:t>determination</a:t>
            </a:r>
          </a:p>
        </p:txBody>
      </p:sp>
      <p:sp>
        <p:nvSpPr>
          <p:cNvPr id="4" name="object 4"/>
          <p:cNvSpPr/>
          <p:nvPr/>
        </p:nvSpPr>
        <p:spPr>
          <a:xfrm>
            <a:off x="665479" y="1140967"/>
            <a:ext cx="8107680" cy="1115907"/>
          </a:xfrm>
          <a:custGeom>
            <a:avLst/>
            <a:gdLst/>
            <a:ahLst/>
            <a:cxnLst/>
            <a:rect l="l" t="t" r="r" b="b"/>
            <a:pathLst>
              <a:path w="6080759" h="836930">
                <a:moveTo>
                  <a:pt x="5941314" y="0"/>
                </a:moveTo>
                <a:lnTo>
                  <a:pt x="139446" y="0"/>
                </a:lnTo>
                <a:lnTo>
                  <a:pt x="95370" y="7114"/>
                </a:lnTo>
                <a:lnTo>
                  <a:pt x="57091" y="26919"/>
                </a:lnTo>
                <a:lnTo>
                  <a:pt x="26905" y="57113"/>
                </a:lnTo>
                <a:lnTo>
                  <a:pt x="7109" y="95390"/>
                </a:lnTo>
                <a:lnTo>
                  <a:pt x="0" y="139446"/>
                </a:lnTo>
                <a:lnTo>
                  <a:pt x="0" y="697229"/>
                </a:lnTo>
                <a:lnTo>
                  <a:pt x="7109" y="741285"/>
                </a:lnTo>
                <a:lnTo>
                  <a:pt x="26905" y="779562"/>
                </a:lnTo>
                <a:lnTo>
                  <a:pt x="57091" y="809756"/>
                </a:lnTo>
                <a:lnTo>
                  <a:pt x="95370" y="829561"/>
                </a:lnTo>
                <a:lnTo>
                  <a:pt x="139446" y="836676"/>
                </a:lnTo>
                <a:lnTo>
                  <a:pt x="5941314" y="836676"/>
                </a:lnTo>
                <a:lnTo>
                  <a:pt x="5985369" y="829561"/>
                </a:lnTo>
                <a:lnTo>
                  <a:pt x="6023646" y="809756"/>
                </a:lnTo>
                <a:lnTo>
                  <a:pt x="6053840" y="779562"/>
                </a:lnTo>
                <a:lnTo>
                  <a:pt x="6073645" y="741285"/>
                </a:lnTo>
                <a:lnTo>
                  <a:pt x="6080760" y="697229"/>
                </a:lnTo>
                <a:lnTo>
                  <a:pt x="6080760" y="139446"/>
                </a:lnTo>
                <a:lnTo>
                  <a:pt x="6073645" y="95390"/>
                </a:lnTo>
                <a:lnTo>
                  <a:pt x="6053840" y="57113"/>
                </a:lnTo>
                <a:lnTo>
                  <a:pt x="6023646" y="26919"/>
                </a:lnTo>
                <a:lnTo>
                  <a:pt x="5985369" y="7114"/>
                </a:lnTo>
                <a:lnTo>
                  <a:pt x="5941314" y="0"/>
                </a:lnTo>
                <a:close/>
              </a:path>
            </a:pathLst>
          </a:custGeom>
          <a:solidFill>
            <a:srgbClr val="95136D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5" name="object 5"/>
          <p:cNvSpPr/>
          <p:nvPr/>
        </p:nvSpPr>
        <p:spPr>
          <a:xfrm>
            <a:off x="665479" y="1140967"/>
            <a:ext cx="8107680" cy="1115907"/>
          </a:xfrm>
          <a:custGeom>
            <a:avLst/>
            <a:gdLst/>
            <a:ahLst/>
            <a:cxnLst/>
            <a:rect l="l" t="t" r="r" b="b"/>
            <a:pathLst>
              <a:path w="6080759" h="836930">
                <a:moveTo>
                  <a:pt x="0" y="139446"/>
                </a:moveTo>
                <a:lnTo>
                  <a:pt x="7109" y="95390"/>
                </a:lnTo>
                <a:lnTo>
                  <a:pt x="26905" y="57113"/>
                </a:lnTo>
                <a:lnTo>
                  <a:pt x="57091" y="26919"/>
                </a:lnTo>
                <a:lnTo>
                  <a:pt x="95370" y="7114"/>
                </a:lnTo>
                <a:lnTo>
                  <a:pt x="139446" y="0"/>
                </a:lnTo>
                <a:lnTo>
                  <a:pt x="5941314" y="0"/>
                </a:lnTo>
                <a:lnTo>
                  <a:pt x="5985369" y="7114"/>
                </a:lnTo>
                <a:lnTo>
                  <a:pt x="6023646" y="26919"/>
                </a:lnTo>
                <a:lnTo>
                  <a:pt x="6053840" y="57113"/>
                </a:lnTo>
                <a:lnTo>
                  <a:pt x="6073645" y="95390"/>
                </a:lnTo>
                <a:lnTo>
                  <a:pt x="6080760" y="139446"/>
                </a:lnTo>
                <a:lnTo>
                  <a:pt x="6080760" y="697229"/>
                </a:lnTo>
                <a:lnTo>
                  <a:pt x="6073645" y="741285"/>
                </a:lnTo>
                <a:lnTo>
                  <a:pt x="6053840" y="779562"/>
                </a:lnTo>
                <a:lnTo>
                  <a:pt x="6023646" y="809756"/>
                </a:lnTo>
                <a:lnTo>
                  <a:pt x="5985369" y="829561"/>
                </a:lnTo>
                <a:lnTo>
                  <a:pt x="5941314" y="836676"/>
                </a:lnTo>
                <a:lnTo>
                  <a:pt x="139446" y="836676"/>
                </a:lnTo>
                <a:lnTo>
                  <a:pt x="95370" y="829561"/>
                </a:lnTo>
                <a:lnTo>
                  <a:pt x="57091" y="809756"/>
                </a:lnTo>
                <a:lnTo>
                  <a:pt x="26905" y="779562"/>
                </a:lnTo>
                <a:lnTo>
                  <a:pt x="7109" y="741285"/>
                </a:lnTo>
                <a:lnTo>
                  <a:pt x="0" y="697229"/>
                </a:lnTo>
                <a:lnTo>
                  <a:pt x="0" y="13944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6" name="object 6"/>
          <p:cNvSpPr/>
          <p:nvPr/>
        </p:nvSpPr>
        <p:spPr>
          <a:xfrm>
            <a:off x="665479" y="2317496"/>
            <a:ext cx="8107680" cy="1115907"/>
          </a:xfrm>
          <a:custGeom>
            <a:avLst/>
            <a:gdLst/>
            <a:ahLst/>
            <a:cxnLst/>
            <a:rect l="l" t="t" r="r" b="b"/>
            <a:pathLst>
              <a:path w="6080759" h="836930">
                <a:moveTo>
                  <a:pt x="5941314" y="0"/>
                </a:moveTo>
                <a:lnTo>
                  <a:pt x="139446" y="0"/>
                </a:lnTo>
                <a:lnTo>
                  <a:pt x="95370" y="7114"/>
                </a:lnTo>
                <a:lnTo>
                  <a:pt x="57091" y="26919"/>
                </a:lnTo>
                <a:lnTo>
                  <a:pt x="26905" y="57113"/>
                </a:lnTo>
                <a:lnTo>
                  <a:pt x="7109" y="95390"/>
                </a:lnTo>
                <a:lnTo>
                  <a:pt x="0" y="139445"/>
                </a:lnTo>
                <a:lnTo>
                  <a:pt x="0" y="697229"/>
                </a:lnTo>
                <a:lnTo>
                  <a:pt x="7109" y="741285"/>
                </a:lnTo>
                <a:lnTo>
                  <a:pt x="26905" y="779562"/>
                </a:lnTo>
                <a:lnTo>
                  <a:pt x="57091" y="809756"/>
                </a:lnTo>
                <a:lnTo>
                  <a:pt x="95370" y="829561"/>
                </a:lnTo>
                <a:lnTo>
                  <a:pt x="139446" y="836676"/>
                </a:lnTo>
                <a:lnTo>
                  <a:pt x="5941314" y="836676"/>
                </a:lnTo>
                <a:lnTo>
                  <a:pt x="5985369" y="829561"/>
                </a:lnTo>
                <a:lnTo>
                  <a:pt x="6023646" y="809756"/>
                </a:lnTo>
                <a:lnTo>
                  <a:pt x="6053840" y="779562"/>
                </a:lnTo>
                <a:lnTo>
                  <a:pt x="6073645" y="741285"/>
                </a:lnTo>
                <a:lnTo>
                  <a:pt x="6080760" y="697229"/>
                </a:lnTo>
                <a:lnTo>
                  <a:pt x="6080760" y="139445"/>
                </a:lnTo>
                <a:lnTo>
                  <a:pt x="6073645" y="95390"/>
                </a:lnTo>
                <a:lnTo>
                  <a:pt x="6053840" y="57113"/>
                </a:lnTo>
                <a:lnTo>
                  <a:pt x="6023646" y="26919"/>
                </a:lnTo>
                <a:lnTo>
                  <a:pt x="5985369" y="7114"/>
                </a:lnTo>
                <a:lnTo>
                  <a:pt x="5941314" y="0"/>
                </a:lnTo>
                <a:close/>
              </a:path>
            </a:pathLst>
          </a:custGeom>
          <a:solidFill>
            <a:srgbClr val="95136D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7" name="object 7"/>
          <p:cNvSpPr/>
          <p:nvPr/>
        </p:nvSpPr>
        <p:spPr>
          <a:xfrm>
            <a:off x="665479" y="2317496"/>
            <a:ext cx="8107680" cy="1115907"/>
          </a:xfrm>
          <a:custGeom>
            <a:avLst/>
            <a:gdLst/>
            <a:ahLst/>
            <a:cxnLst/>
            <a:rect l="l" t="t" r="r" b="b"/>
            <a:pathLst>
              <a:path w="6080759" h="836930">
                <a:moveTo>
                  <a:pt x="0" y="139445"/>
                </a:moveTo>
                <a:lnTo>
                  <a:pt x="7109" y="95390"/>
                </a:lnTo>
                <a:lnTo>
                  <a:pt x="26905" y="57113"/>
                </a:lnTo>
                <a:lnTo>
                  <a:pt x="57091" y="26919"/>
                </a:lnTo>
                <a:lnTo>
                  <a:pt x="95370" y="7114"/>
                </a:lnTo>
                <a:lnTo>
                  <a:pt x="139446" y="0"/>
                </a:lnTo>
                <a:lnTo>
                  <a:pt x="5941314" y="0"/>
                </a:lnTo>
                <a:lnTo>
                  <a:pt x="5985369" y="7114"/>
                </a:lnTo>
                <a:lnTo>
                  <a:pt x="6023646" y="26919"/>
                </a:lnTo>
                <a:lnTo>
                  <a:pt x="6053840" y="57113"/>
                </a:lnTo>
                <a:lnTo>
                  <a:pt x="6073645" y="95390"/>
                </a:lnTo>
                <a:lnTo>
                  <a:pt x="6080760" y="139445"/>
                </a:lnTo>
                <a:lnTo>
                  <a:pt x="6080760" y="697229"/>
                </a:lnTo>
                <a:lnTo>
                  <a:pt x="6073645" y="741285"/>
                </a:lnTo>
                <a:lnTo>
                  <a:pt x="6053840" y="779562"/>
                </a:lnTo>
                <a:lnTo>
                  <a:pt x="6023646" y="809756"/>
                </a:lnTo>
                <a:lnTo>
                  <a:pt x="5985369" y="829561"/>
                </a:lnTo>
                <a:lnTo>
                  <a:pt x="5941314" y="836676"/>
                </a:lnTo>
                <a:lnTo>
                  <a:pt x="139446" y="836676"/>
                </a:lnTo>
                <a:lnTo>
                  <a:pt x="95370" y="829561"/>
                </a:lnTo>
                <a:lnTo>
                  <a:pt x="57091" y="809756"/>
                </a:lnTo>
                <a:lnTo>
                  <a:pt x="26905" y="779562"/>
                </a:lnTo>
                <a:lnTo>
                  <a:pt x="7109" y="741285"/>
                </a:lnTo>
                <a:lnTo>
                  <a:pt x="0" y="697229"/>
                </a:lnTo>
                <a:lnTo>
                  <a:pt x="0" y="139445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8" name="object 8"/>
          <p:cNvSpPr txBox="1"/>
          <p:nvPr/>
        </p:nvSpPr>
        <p:spPr>
          <a:xfrm>
            <a:off x="782861" y="1494874"/>
            <a:ext cx="7765627" cy="1711452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>
              <a:spcBef>
                <a:spcPts val="127"/>
              </a:spcBef>
            </a:pPr>
            <a:r>
              <a:rPr sz="2133" spc="-7" dirty="0">
                <a:solidFill>
                  <a:srgbClr val="FFFFFF"/>
                </a:solidFill>
                <a:latin typeface="Arial"/>
                <a:cs typeface="Arial"/>
              </a:rPr>
              <a:t>Major programs are programs auditor is required to</a:t>
            </a:r>
            <a:r>
              <a:rPr sz="2133" spc="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33" spc="-7" dirty="0">
                <a:solidFill>
                  <a:srgbClr val="FFFFFF"/>
                </a:solidFill>
                <a:latin typeface="Arial"/>
                <a:cs typeface="Arial"/>
              </a:rPr>
              <a:t>audit</a:t>
            </a:r>
            <a:endParaRPr sz="2133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>
              <a:spcBef>
                <a:spcPts val="67"/>
              </a:spcBef>
            </a:pPr>
            <a:endParaRPr sz="2733" dirty="0">
              <a:latin typeface="Arial"/>
              <a:cs typeface="Arial"/>
            </a:endParaRPr>
          </a:p>
          <a:p>
            <a:pPr marL="16933" marR="6773">
              <a:lnSpc>
                <a:spcPts val="2213"/>
              </a:lnSpc>
            </a:pPr>
            <a:r>
              <a:rPr sz="2133" spc="-7" dirty="0">
                <a:solidFill>
                  <a:srgbClr val="FFFFFF"/>
                </a:solidFill>
                <a:latin typeface="Arial"/>
                <a:cs typeface="Arial"/>
              </a:rPr>
              <a:t>In general, major programs are those that are large, </a:t>
            </a:r>
            <a:r>
              <a:rPr sz="2133" spc="-33" dirty="0">
                <a:solidFill>
                  <a:srgbClr val="FFFFFF"/>
                </a:solidFill>
                <a:latin typeface="Arial"/>
                <a:cs typeface="Arial"/>
              </a:rPr>
              <a:t>risky, </a:t>
            </a:r>
            <a:r>
              <a:rPr sz="2133" spc="-7" dirty="0">
                <a:solidFill>
                  <a:srgbClr val="FFFFFF"/>
                </a:solidFill>
                <a:latin typeface="Arial"/>
                <a:cs typeface="Arial"/>
              </a:rPr>
              <a:t>and/or  new (Part 2 of series </a:t>
            </a:r>
            <a:r>
              <a:rPr sz="2133" spc="-13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2133" spc="-7" dirty="0">
                <a:solidFill>
                  <a:srgbClr val="FFFFFF"/>
                </a:solidFill>
                <a:latin typeface="Arial"/>
                <a:cs typeface="Arial"/>
              </a:rPr>
              <a:t>go into</a:t>
            </a:r>
            <a:r>
              <a:rPr sz="2133" spc="7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33" spc="-7" dirty="0">
                <a:solidFill>
                  <a:srgbClr val="FFFFFF"/>
                </a:solidFill>
                <a:latin typeface="Arial"/>
                <a:cs typeface="Arial"/>
              </a:rPr>
              <a:t>detail)</a:t>
            </a:r>
            <a:endParaRPr sz="2133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5479" y="3496056"/>
            <a:ext cx="8107680" cy="1115907"/>
          </a:xfrm>
          <a:custGeom>
            <a:avLst/>
            <a:gdLst/>
            <a:ahLst/>
            <a:cxnLst/>
            <a:rect l="l" t="t" r="r" b="b"/>
            <a:pathLst>
              <a:path w="6080759" h="836929">
                <a:moveTo>
                  <a:pt x="5941314" y="0"/>
                </a:moveTo>
                <a:lnTo>
                  <a:pt x="139446" y="0"/>
                </a:lnTo>
                <a:lnTo>
                  <a:pt x="95370" y="7114"/>
                </a:lnTo>
                <a:lnTo>
                  <a:pt x="57091" y="26919"/>
                </a:lnTo>
                <a:lnTo>
                  <a:pt x="26905" y="57113"/>
                </a:lnTo>
                <a:lnTo>
                  <a:pt x="7109" y="95390"/>
                </a:lnTo>
                <a:lnTo>
                  <a:pt x="0" y="139445"/>
                </a:lnTo>
                <a:lnTo>
                  <a:pt x="0" y="697230"/>
                </a:lnTo>
                <a:lnTo>
                  <a:pt x="7109" y="741285"/>
                </a:lnTo>
                <a:lnTo>
                  <a:pt x="26905" y="779562"/>
                </a:lnTo>
                <a:lnTo>
                  <a:pt x="57091" y="809756"/>
                </a:lnTo>
                <a:lnTo>
                  <a:pt x="95370" y="829561"/>
                </a:lnTo>
                <a:lnTo>
                  <a:pt x="139446" y="836676"/>
                </a:lnTo>
                <a:lnTo>
                  <a:pt x="5941314" y="836676"/>
                </a:lnTo>
                <a:lnTo>
                  <a:pt x="5985369" y="829561"/>
                </a:lnTo>
                <a:lnTo>
                  <a:pt x="6023646" y="809756"/>
                </a:lnTo>
                <a:lnTo>
                  <a:pt x="6053840" y="779562"/>
                </a:lnTo>
                <a:lnTo>
                  <a:pt x="6073645" y="741285"/>
                </a:lnTo>
                <a:lnTo>
                  <a:pt x="6080760" y="697230"/>
                </a:lnTo>
                <a:lnTo>
                  <a:pt x="6080760" y="139445"/>
                </a:lnTo>
                <a:lnTo>
                  <a:pt x="6073645" y="95390"/>
                </a:lnTo>
                <a:lnTo>
                  <a:pt x="6053840" y="57113"/>
                </a:lnTo>
                <a:lnTo>
                  <a:pt x="6023646" y="26919"/>
                </a:lnTo>
                <a:lnTo>
                  <a:pt x="5985369" y="7114"/>
                </a:lnTo>
                <a:lnTo>
                  <a:pt x="5941314" y="0"/>
                </a:lnTo>
                <a:close/>
              </a:path>
            </a:pathLst>
          </a:custGeom>
          <a:solidFill>
            <a:srgbClr val="95136D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0" name="object 10"/>
          <p:cNvSpPr/>
          <p:nvPr/>
        </p:nvSpPr>
        <p:spPr>
          <a:xfrm>
            <a:off x="665479" y="3496056"/>
            <a:ext cx="8107680" cy="1115907"/>
          </a:xfrm>
          <a:custGeom>
            <a:avLst/>
            <a:gdLst/>
            <a:ahLst/>
            <a:cxnLst/>
            <a:rect l="l" t="t" r="r" b="b"/>
            <a:pathLst>
              <a:path w="6080759" h="836929">
                <a:moveTo>
                  <a:pt x="0" y="139445"/>
                </a:moveTo>
                <a:lnTo>
                  <a:pt x="7109" y="95390"/>
                </a:lnTo>
                <a:lnTo>
                  <a:pt x="26905" y="57113"/>
                </a:lnTo>
                <a:lnTo>
                  <a:pt x="57091" y="26919"/>
                </a:lnTo>
                <a:lnTo>
                  <a:pt x="95370" y="7114"/>
                </a:lnTo>
                <a:lnTo>
                  <a:pt x="139446" y="0"/>
                </a:lnTo>
                <a:lnTo>
                  <a:pt x="5941314" y="0"/>
                </a:lnTo>
                <a:lnTo>
                  <a:pt x="5985369" y="7114"/>
                </a:lnTo>
                <a:lnTo>
                  <a:pt x="6023646" y="26919"/>
                </a:lnTo>
                <a:lnTo>
                  <a:pt x="6053840" y="57113"/>
                </a:lnTo>
                <a:lnTo>
                  <a:pt x="6073645" y="95390"/>
                </a:lnTo>
                <a:lnTo>
                  <a:pt x="6080760" y="139445"/>
                </a:lnTo>
                <a:lnTo>
                  <a:pt x="6080760" y="697230"/>
                </a:lnTo>
                <a:lnTo>
                  <a:pt x="6073645" y="741285"/>
                </a:lnTo>
                <a:lnTo>
                  <a:pt x="6053840" y="779562"/>
                </a:lnTo>
                <a:lnTo>
                  <a:pt x="6023646" y="809756"/>
                </a:lnTo>
                <a:lnTo>
                  <a:pt x="5985369" y="829561"/>
                </a:lnTo>
                <a:lnTo>
                  <a:pt x="5941314" y="836676"/>
                </a:lnTo>
                <a:lnTo>
                  <a:pt x="139446" y="836676"/>
                </a:lnTo>
                <a:lnTo>
                  <a:pt x="95370" y="829561"/>
                </a:lnTo>
                <a:lnTo>
                  <a:pt x="57091" y="809756"/>
                </a:lnTo>
                <a:lnTo>
                  <a:pt x="26905" y="779562"/>
                </a:lnTo>
                <a:lnTo>
                  <a:pt x="7109" y="741285"/>
                </a:lnTo>
                <a:lnTo>
                  <a:pt x="0" y="697230"/>
                </a:lnTo>
                <a:lnTo>
                  <a:pt x="0" y="139445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1" name="object 11"/>
          <p:cNvSpPr txBox="1"/>
          <p:nvPr/>
        </p:nvSpPr>
        <p:spPr>
          <a:xfrm>
            <a:off x="782861" y="3568701"/>
            <a:ext cx="7736840" cy="2245059"/>
          </a:xfrm>
          <a:prstGeom prst="rect">
            <a:avLst/>
          </a:prstGeom>
        </p:spPr>
        <p:txBody>
          <a:bodyPr vert="horz" wrap="square" lIns="0" tIns="61807" rIns="0" bIns="0" rtlCol="0">
            <a:spAutoFit/>
          </a:bodyPr>
          <a:lstStyle/>
          <a:p>
            <a:pPr marL="16933" marR="517300">
              <a:lnSpc>
                <a:spcPts val="2213"/>
              </a:lnSpc>
              <a:spcBef>
                <a:spcPts val="487"/>
              </a:spcBef>
            </a:pPr>
            <a:r>
              <a:rPr sz="2133" spc="-7" dirty="0">
                <a:solidFill>
                  <a:srgbClr val="FFFFFF"/>
                </a:solidFill>
                <a:latin typeface="Arial"/>
                <a:cs typeface="Arial"/>
              </a:rPr>
              <a:t>Major program determination process is defined in the UG;  basically is a “prescription” for assessing the size </a:t>
            </a:r>
            <a:r>
              <a:rPr sz="2133" spc="-13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133" spc="-7" dirty="0">
                <a:solidFill>
                  <a:srgbClr val="FFFFFF"/>
                </a:solidFill>
                <a:latin typeface="Arial"/>
                <a:cs typeface="Arial"/>
              </a:rPr>
              <a:t>risk </a:t>
            </a:r>
            <a:r>
              <a:rPr sz="2133" spc="-13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133" spc="-7" dirty="0">
                <a:solidFill>
                  <a:srgbClr val="FFFFFF"/>
                </a:solidFill>
                <a:latin typeface="Arial"/>
                <a:cs typeface="Arial"/>
              </a:rPr>
              <a:t>programs</a:t>
            </a:r>
            <a:endParaRPr sz="2133" dirty="0">
              <a:latin typeface="Arial"/>
              <a:cs typeface="Arial"/>
            </a:endParaRPr>
          </a:p>
          <a:p>
            <a:pPr marL="290398" marR="6773" indent="-152396">
              <a:lnSpc>
                <a:spcPts val="1667"/>
              </a:lnSpc>
              <a:spcBef>
                <a:spcPts val="1273"/>
              </a:spcBef>
              <a:buChar char="•"/>
              <a:tabLst>
                <a:tab pos="291246" algn="l"/>
              </a:tabLst>
            </a:pPr>
            <a:r>
              <a:rPr sz="1600" spc="-7" dirty="0">
                <a:latin typeface="Arial"/>
                <a:cs typeface="Arial"/>
              </a:rPr>
              <a:t>Process is complex, involving </a:t>
            </a:r>
            <a:r>
              <a:rPr sz="1600" dirty="0">
                <a:latin typeface="Arial"/>
                <a:cs typeface="Arial"/>
              </a:rPr>
              <a:t>some </a:t>
            </a:r>
            <a:r>
              <a:rPr sz="1600" spc="-7" dirty="0">
                <a:latin typeface="Arial"/>
                <a:cs typeface="Arial"/>
              </a:rPr>
              <a:t>judgment, </a:t>
            </a:r>
            <a:r>
              <a:rPr sz="1600" dirty="0">
                <a:latin typeface="Arial"/>
                <a:cs typeface="Arial"/>
              </a:rPr>
              <a:t>that </a:t>
            </a:r>
            <a:r>
              <a:rPr sz="1600" spc="-7" dirty="0">
                <a:latin typeface="Arial"/>
                <a:cs typeface="Arial"/>
              </a:rPr>
              <a:t>historically </a:t>
            </a:r>
            <a:r>
              <a:rPr sz="1600" dirty="0">
                <a:latin typeface="Arial"/>
                <a:cs typeface="Arial"/>
              </a:rPr>
              <a:t>has </a:t>
            </a:r>
            <a:r>
              <a:rPr sz="1600" spc="-7" dirty="0">
                <a:latin typeface="Arial"/>
                <a:cs typeface="Arial"/>
              </a:rPr>
              <a:t>resulted in audit  quality </a:t>
            </a:r>
            <a:r>
              <a:rPr sz="1600" dirty="0">
                <a:latin typeface="Arial"/>
                <a:cs typeface="Arial"/>
              </a:rPr>
              <a:t>problems</a:t>
            </a:r>
          </a:p>
          <a:p>
            <a:pPr marL="290398" marR="165943" indent="-152396">
              <a:lnSpc>
                <a:spcPts val="1667"/>
              </a:lnSpc>
              <a:spcBef>
                <a:spcPts val="347"/>
              </a:spcBef>
              <a:buChar char="•"/>
              <a:tabLst>
                <a:tab pos="291246" algn="l"/>
              </a:tabLst>
            </a:pPr>
            <a:r>
              <a:rPr sz="1600" spc="-7" dirty="0">
                <a:latin typeface="Arial"/>
                <a:cs typeface="Arial"/>
              </a:rPr>
              <a:t>Must be </a:t>
            </a:r>
            <a:r>
              <a:rPr sz="1600" dirty="0">
                <a:latin typeface="Arial"/>
                <a:cs typeface="Arial"/>
              </a:rPr>
              <a:t>done accurately </a:t>
            </a:r>
            <a:r>
              <a:rPr sz="1600" spc="-7" dirty="0">
                <a:latin typeface="Arial"/>
                <a:cs typeface="Arial"/>
              </a:rPr>
              <a:t>and early in </a:t>
            </a:r>
            <a:r>
              <a:rPr sz="1600" dirty="0">
                <a:latin typeface="Arial"/>
                <a:cs typeface="Arial"/>
              </a:rPr>
              <a:t>the process; </a:t>
            </a:r>
            <a:r>
              <a:rPr sz="1600" spc="-7" dirty="0">
                <a:latin typeface="Arial"/>
                <a:cs typeface="Arial"/>
              </a:rPr>
              <a:t>and reviewed again </a:t>
            </a:r>
            <a:r>
              <a:rPr sz="1600" dirty="0">
                <a:latin typeface="Arial"/>
                <a:cs typeface="Arial"/>
              </a:rPr>
              <a:t>before the  </a:t>
            </a:r>
            <a:r>
              <a:rPr sz="1600" spc="-7" dirty="0">
                <a:latin typeface="Arial"/>
                <a:cs typeface="Arial"/>
              </a:rPr>
              <a:t>end</a:t>
            </a:r>
            <a:endParaRPr sz="1600" dirty="0">
              <a:latin typeface="Arial"/>
              <a:cs typeface="Arial"/>
            </a:endParaRPr>
          </a:p>
          <a:p>
            <a:pPr marL="290398" indent="-153243">
              <a:spcBef>
                <a:spcPts val="93"/>
              </a:spcBef>
              <a:buChar char="•"/>
              <a:tabLst>
                <a:tab pos="291246" algn="l"/>
              </a:tabLst>
            </a:pPr>
            <a:r>
              <a:rPr sz="1600" spc="-7" dirty="0">
                <a:latin typeface="Arial"/>
                <a:cs typeface="Arial"/>
              </a:rPr>
              <a:t>Must clearly </a:t>
            </a:r>
            <a:r>
              <a:rPr sz="1600" dirty="0">
                <a:latin typeface="Arial"/>
                <a:cs typeface="Arial"/>
              </a:rPr>
              <a:t>document </a:t>
            </a:r>
            <a:r>
              <a:rPr sz="1600" spc="-7" dirty="0">
                <a:latin typeface="Arial"/>
                <a:cs typeface="Arial"/>
              </a:rPr>
              <a:t>program risk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assessment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30733" y="6403153"/>
            <a:ext cx="451273" cy="270160"/>
          </a:xfrm>
          <a:prstGeom prst="rect">
            <a:avLst/>
          </a:prstGeom>
        </p:spPr>
        <p:txBody>
          <a:bodyPr vert="horz" wrap="square" lIns="0" tIns="23707" rIns="0" bIns="0" rtlCol="0">
            <a:spAutoFit/>
          </a:bodyPr>
          <a:lstStyle/>
          <a:p>
            <a:pPr marL="172714">
              <a:spcBef>
                <a:spcPts val="187"/>
              </a:spcBef>
            </a:pPr>
            <a:fld id="{81D60167-4931-47E6-BA6A-407CBD079E47}" type="slidenum">
              <a:rPr sz="1600" spc="-7" dirty="0">
                <a:latin typeface="Arial"/>
                <a:cs typeface="Arial"/>
              </a:rPr>
              <a:pPr marL="172714">
                <a:spcBef>
                  <a:spcPts val="187"/>
                </a:spcBef>
              </a:pPr>
              <a:t>10</a:t>
            </a:fld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749" y="618435"/>
            <a:ext cx="10499541" cy="694207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 marR="6773">
              <a:lnSpc>
                <a:spcPct val="100000"/>
              </a:lnSpc>
              <a:spcBef>
                <a:spcPts val="133"/>
              </a:spcBef>
            </a:pPr>
            <a:r>
              <a:rPr spc="-7" dirty="0"/>
              <a:t>S</a:t>
            </a:r>
            <a:r>
              <a:rPr lang="en-US" spc="-7" dirty="0"/>
              <a:t>FSAC -</a:t>
            </a:r>
            <a:r>
              <a:rPr dirty="0"/>
              <a:t>contents </a:t>
            </a:r>
            <a:r>
              <a:rPr spc="-7" dirty="0"/>
              <a:t>of </a:t>
            </a:r>
            <a:r>
              <a:rPr dirty="0"/>
              <a:t>the </a:t>
            </a:r>
            <a:r>
              <a:rPr spc="-7" dirty="0"/>
              <a:t>single audit</a:t>
            </a:r>
            <a:r>
              <a:rPr spc="-107" dirty="0"/>
              <a:t> </a:t>
            </a:r>
            <a:r>
              <a:rPr spc="-7" dirty="0"/>
              <a:t>submission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0635" y="1921718"/>
            <a:ext cx="10155767" cy="4819268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474133" indent="-457200">
              <a:spcBef>
                <a:spcPts val="140"/>
              </a:spcBef>
              <a:buFont typeface="Arial" panose="020B0604020202020204" pitchFamily="34" charset="0"/>
              <a:buChar char="•"/>
            </a:pPr>
            <a:r>
              <a:rPr sz="3200" dirty="0">
                <a:cs typeface="Arial"/>
              </a:rPr>
              <a:t>Auditor’s report </a:t>
            </a:r>
            <a:r>
              <a:rPr sz="3200" spc="-7" dirty="0">
                <a:cs typeface="Arial"/>
              </a:rPr>
              <a:t>on </a:t>
            </a:r>
            <a:r>
              <a:rPr sz="3200" dirty="0">
                <a:cs typeface="Arial"/>
              </a:rPr>
              <a:t>the financial statements </a:t>
            </a:r>
            <a:r>
              <a:rPr sz="3200" spc="-7" dirty="0">
                <a:cs typeface="Arial"/>
              </a:rPr>
              <a:t>of </a:t>
            </a:r>
            <a:r>
              <a:rPr sz="3200" dirty="0">
                <a:cs typeface="Arial"/>
              </a:rPr>
              <a:t>the</a:t>
            </a:r>
            <a:r>
              <a:rPr sz="3200" spc="-233" dirty="0">
                <a:cs typeface="Arial"/>
              </a:rPr>
              <a:t> </a:t>
            </a:r>
            <a:r>
              <a:rPr sz="3200" spc="-7" dirty="0">
                <a:cs typeface="Arial"/>
              </a:rPr>
              <a:t>entity</a:t>
            </a:r>
            <a:endParaRPr sz="3200" dirty="0">
              <a:cs typeface="Arial"/>
            </a:endParaRPr>
          </a:p>
          <a:p>
            <a:pPr marL="474133" marR="3407748" indent="-457200">
              <a:lnSpc>
                <a:spcPct val="175000"/>
              </a:lnSpc>
              <a:buFont typeface="Arial" panose="020B0604020202020204" pitchFamily="34" charset="0"/>
              <a:buChar char="•"/>
            </a:pPr>
            <a:r>
              <a:rPr sz="3200" dirty="0">
                <a:cs typeface="Arial"/>
              </a:rPr>
              <a:t>Auditor’s in-relation-to reporting on the</a:t>
            </a:r>
            <a:r>
              <a:rPr sz="3200" spc="-193" dirty="0">
                <a:cs typeface="Arial"/>
              </a:rPr>
              <a:t> </a:t>
            </a:r>
            <a:r>
              <a:rPr sz="3200" spc="-40" dirty="0">
                <a:cs typeface="Arial"/>
              </a:rPr>
              <a:t>SEFA  </a:t>
            </a:r>
            <a:r>
              <a:rPr sz="3200" spc="-13" dirty="0">
                <a:cs typeface="Arial"/>
              </a:rPr>
              <a:t>Entity’s </a:t>
            </a:r>
            <a:r>
              <a:rPr sz="3200" dirty="0">
                <a:cs typeface="Arial"/>
              </a:rPr>
              <a:t>financial</a:t>
            </a:r>
            <a:r>
              <a:rPr sz="3200" spc="7" dirty="0">
                <a:cs typeface="Arial"/>
              </a:rPr>
              <a:t> </a:t>
            </a:r>
            <a:r>
              <a:rPr sz="3200" spc="-7" dirty="0">
                <a:cs typeface="Arial"/>
              </a:rPr>
              <a:t>statements</a:t>
            </a:r>
            <a:endParaRPr sz="3200" dirty="0">
              <a:cs typeface="Arial"/>
            </a:endParaRPr>
          </a:p>
          <a:p>
            <a:pPr marL="474133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sz="3200" spc="-13" dirty="0">
                <a:cs typeface="Arial"/>
              </a:rPr>
              <a:t>Entity’s</a:t>
            </a:r>
            <a:r>
              <a:rPr sz="3200" spc="-7" dirty="0">
                <a:cs typeface="Arial"/>
              </a:rPr>
              <a:t> </a:t>
            </a:r>
            <a:r>
              <a:rPr sz="3200" spc="-40" dirty="0">
                <a:cs typeface="Arial"/>
              </a:rPr>
              <a:t>SEFA</a:t>
            </a:r>
            <a:endParaRPr sz="3200" dirty="0">
              <a:cs typeface="Arial"/>
            </a:endParaRPr>
          </a:p>
          <a:p>
            <a:pPr marL="474133" marR="6773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sz="3200" dirty="0">
                <a:cs typeface="Arial"/>
              </a:rPr>
              <a:t>Auditor’s report(s) </a:t>
            </a:r>
            <a:r>
              <a:rPr sz="3200" spc="-7" dirty="0">
                <a:cs typeface="Arial"/>
              </a:rPr>
              <a:t>on internal control over </a:t>
            </a:r>
            <a:r>
              <a:rPr sz="3200" dirty="0">
                <a:cs typeface="Arial"/>
              </a:rPr>
              <a:t>financial reporting </a:t>
            </a:r>
            <a:r>
              <a:rPr sz="3200" spc="-7" dirty="0">
                <a:cs typeface="Arial"/>
              </a:rPr>
              <a:t>and on  </a:t>
            </a:r>
            <a:r>
              <a:rPr sz="3200" dirty="0">
                <a:cs typeface="Arial"/>
              </a:rPr>
              <a:t>compliance and other matters to meet GAGAS</a:t>
            </a:r>
            <a:r>
              <a:rPr sz="3200" spc="-233" dirty="0">
                <a:cs typeface="Arial"/>
              </a:rPr>
              <a:t> </a:t>
            </a:r>
            <a:r>
              <a:rPr sz="3200" dirty="0">
                <a:cs typeface="Arial"/>
              </a:rPr>
              <a:t>requirements</a:t>
            </a:r>
          </a:p>
        </p:txBody>
      </p:sp>
      <p:sp>
        <p:nvSpPr>
          <p:cNvPr id="4" name="object 4"/>
          <p:cNvSpPr/>
          <p:nvPr/>
        </p:nvSpPr>
        <p:spPr>
          <a:xfrm>
            <a:off x="10262650" y="1921718"/>
            <a:ext cx="1754187" cy="1761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630733" y="6403153"/>
            <a:ext cx="451273" cy="270160"/>
          </a:xfrm>
          <a:prstGeom prst="rect">
            <a:avLst/>
          </a:prstGeom>
        </p:spPr>
        <p:txBody>
          <a:bodyPr vert="horz" wrap="square" lIns="0" tIns="23707" rIns="0" bIns="0" rtlCol="0">
            <a:spAutoFit/>
          </a:bodyPr>
          <a:lstStyle/>
          <a:p>
            <a:pPr marL="172714">
              <a:spcBef>
                <a:spcPts val="187"/>
              </a:spcBef>
            </a:pPr>
            <a:fld id="{81D60167-4931-47E6-BA6A-407CBD079E47}" type="slidenum">
              <a:rPr sz="1600" spc="-7" dirty="0">
                <a:latin typeface="Arial"/>
                <a:cs typeface="Arial"/>
              </a:rPr>
              <a:pPr marL="172714">
                <a:spcBef>
                  <a:spcPts val="187"/>
                </a:spcBef>
              </a:pPr>
              <a:t>11</a:t>
            </a:fld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30733" y="6403153"/>
            <a:ext cx="451273" cy="270160"/>
          </a:xfrm>
          <a:prstGeom prst="rect">
            <a:avLst/>
          </a:prstGeom>
        </p:spPr>
        <p:txBody>
          <a:bodyPr vert="horz" wrap="square" lIns="0" tIns="23707" rIns="0" bIns="0" rtlCol="0">
            <a:spAutoFit/>
          </a:bodyPr>
          <a:lstStyle/>
          <a:p>
            <a:pPr marL="172714">
              <a:spcBef>
                <a:spcPts val="187"/>
              </a:spcBef>
            </a:pPr>
            <a:fld id="{81D60167-4931-47E6-BA6A-407CBD079E47}" type="slidenum">
              <a:rPr sz="1600" spc="-7" dirty="0">
                <a:latin typeface="Arial"/>
                <a:cs typeface="Arial"/>
              </a:rPr>
              <a:pPr marL="172714">
                <a:spcBef>
                  <a:spcPts val="187"/>
                </a:spcBef>
              </a:pPr>
              <a:t>12</a:t>
            </a:fld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750" y="618435"/>
            <a:ext cx="10434252" cy="694207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 marR="6773">
              <a:lnSpc>
                <a:spcPct val="100000"/>
              </a:lnSpc>
              <a:spcBef>
                <a:spcPts val="133"/>
              </a:spcBef>
            </a:pPr>
            <a:r>
              <a:rPr lang="en-US" spc="-7" dirty="0"/>
              <a:t>SFSAC -</a:t>
            </a:r>
            <a:r>
              <a:rPr lang="en-US" dirty="0"/>
              <a:t>contents </a:t>
            </a:r>
            <a:r>
              <a:rPr lang="en-US" spc="-7" dirty="0"/>
              <a:t>of </a:t>
            </a:r>
            <a:r>
              <a:rPr lang="en-US" dirty="0"/>
              <a:t>the </a:t>
            </a:r>
            <a:r>
              <a:rPr lang="en-US" spc="-7" dirty="0"/>
              <a:t>single audit</a:t>
            </a:r>
            <a:r>
              <a:rPr lang="en-US" spc="-107" dirty="0"/>
              <a:t> </a:t>
            </a:r>
            <a:r>
              <a:rPr lang="en-US" spc="-7" dirty="0"/>
              <a:t>submission</a:t>
            </a:r>
            <a:endParaRPr spc="-7" dirty="0"/>
          </a:p>
        </p:txBody>
      </p:sp>
      <p:sp>
        <p:nvSpPr>
          <p:cNvPr id="3" name="object 3"/>
          <p:cNvSpPr txBox="1"/>
          <p:nvPr/>
        </p:nvSpPr>
        <p:spPr>
          <a:xfrm>
            <a:off x="772295" y="1815930"/>
            <a:ext cx="10310707" cy="4531155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434338" marR="6773" indent="-342900">
              <a:spcBef>
                <a:spcPts val="133"/>
              </a:spcBef>
              <a:buFont typeface="Arial" panose="020B0604020202020204" pitchFamily="34" charset="0"/>
              <a:buChar char="•"/>
            </a:pPr>
            <a:r>
              <a:rPr sz="2400" dirty="0">
                <a:cs typeface="Arial"/>
              </a:rPr>
              <a:t>Auditor’s </a:t>
            </a:r>
            <a:r>
              <a:rPr sz="2400" spc="-7" dirty="0">
                <a:cs typeface="Arial"/>
              </a:rPr>
              <a:t>report on compliance and internal control over compliance </a:t>
            </a:r>
            <a:r>
              <a:rPr sz="2400" dirty="0">
                <a:cs typeface="Arial"/>
              </a:rPr>
              <a:t>– </a:t>
            </a:r>
            <a:r>
              <a:rPr sz="2400" spc="-7" dirty="0">
                <a:cs typeface="Arial"/>
              </a:rPr>
              <a:t>major  programs</a:t>
            </a:r>
            <a:endParaRPr sz="2400" dirty="0">
              <a:cs typeface="Arial"/>
            </a:endParaRPr>
          </a:p>
          <a:p>
            <a:pPr marL="434338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sz="2400" dirty="0">
                <a:cs typeface="Arial"/>
              </a:rPr>
              <a:t>Auditor’s </a:t>
            </a:r>
            <a:r>
              <a:rPr sz="2400" spc="-7" dirty="0">
                <a:cs typeface="Arial"/>
              </a:rPr>
              <a:t>schedule of findings and questioned</a:t>
            </a:r>
            <a:r>
              <a:rPr sz="2400" spc="73" dirty="0">
                <a:cs typeface="Arial"/>
              </a:rPr>
              <a:t> </a:t>
            </a:r>
            <a:r>
              <a:rPr sz="2400" dirty="0">
                <a:cs typeface="Arial"/>
              </a:rPr>
              <a:t>costs</a:t>
            </a:r>
          </a:p>
          <a:p>
            <a:pPr marL="323419" indent="-232828">
              <a:spcBef>
                <a:spcPts val="1600"/>
              </a:spcBef>
              <a:buChar char="•"/>
              <a:tabLst>
                <a:tab pos="324264" algn="l"/>
              </a:tabLst>
            </a:pPr>
            <a:r>
              <a:rPr sz="2400" spc="-7" dirty="0">
                <a:cs typeface="Arial"/>
              </a:rPr>
              <a:t>Includes summary </a:t>
            </a:r>
            <a:r>
              <a:rPr sz="2400" dirty="0">
                <a:cs typeface="Arial"/>
              </a:rPr>
              <a:t>of </a:t>
            </a:r>
            <a:r>
              <a:rPr sz="2400" spc="-7" dirty="0">
                <a:cs typeface="Arial"/>
              </a:rPr>
              <a:t>auditor results and</a:t>
            </a:r>
            <a:r>
              <a:rPr sz="2400" spc="60" dirty="0">
                <a:cs typeface="Arial"/>
              </a:rPr>
              <a:t> </a:t>
            </a:r>
            <a:r>
              <a:rPr sz="2400" spc="-7" dirty="0">
                <a:cs typeface="Arial"/>
              </a:rPr>
              <a:t>findings</a:t>
            </a:r>
            <a:endParaRPr sz="2400" dirty="0">
              <a:cs typeface="Arial"/>
            </a:endParaRPr>
          </a:p>
          <a:p>
            <a:pPr marL="434338" marR="276006" indent="-342900">
              <a:spcBef>
                <a:spcPts val="1607"/>
              </a:spcBef>
              <a:buFont typeface="Arial" panose="020B0604020202020204" pitchFamily="34" charset="0"/>
              <a:buChar char="•"/>
            </a:pPr>
            <a:r>
              <a:rPr sz="2400" spc="-13" dirty="0">
                <a:cs typeface="Arial"/>
              </a:rPr>
              <a:t>Entity’s </a:t>
            </a:r>
            <a:r>
              <a:rPr sz="2400" spc="-7" dirty="0">
                <a:cs typeface="Arial"/>
              </a:rPr>
              <a:t>summary schedule of prior </a:t>
            </a:r>
            <a:r>
              <a:rPr sz="2400" spc="-13" dirty="0">
                <a:cs typeface="Arial"/>
              </a:rPr>
              <a:t>audit </a:t>
            </a:r>
            <a:r>
              <a:rPr sz="2400" spc="-7" dirty="0">
                <a:cs typeface="Arial"/>
              </a:rPr>
              <a:t>findings (best practice is </a:t>
            </a:r>
            <a:r>
              <a:rPr sz="2400" dirty="0">
                <a:cs typeface="Arial"/>
              </a:rPr>
              <a:t>to </a:t>
            </a:r>
            <a:r>
              <a:rPr sz="2400" spc="-7" dirty="0">
                <a:cs typeface="Arial"/>
              </a:rPr>
              <a:t>be on  client</a:t>
            </a:r>
            <a:r>
              <a:rPr sz="2400" spc="13" dirty="0">
                <a:cs typeface="Arial"/>
              </a:rPr>
              <a:t> </a:t>
            </a:r>
            <a:r>
              <a:rPr sz="2400" spc="-7" dirty="0">
                <a:cs typeface="Arial"/>
              </a:rPr>
              <a:t>letterhead)</a:t>
            </a:r>
            <a:endParaRPr sz="2400" dirty="0">
              <a:cs typeface="Arial"/>
            </a:endParaRPr>
          </a:p>
          <a:p>
            <a:pPr marL="434338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sz="2400" spc="-13" dirty="0">
                <a:cs typeface="Arial"/>
              </a:rPr>
              <a:t>Entity’s </a:t>
            </a:r>
            <a:r>
              <a:rPr sz="2400" spc="-7" dirty="0">
                <a:cs typeface="Arial"/>
              </a:rPr>
              <a:t>corrective action plan (required </a:t>
            </a:r>
            <a:r>
              <a:rPr sz="2400" dirty="0">
                <a:cs typeface="Arial"/>
              </a:rPr>
              <a:t>to </a:t>
            </a:r>
            <a:r>
              <a:rPr sz="2400" spc="-7" dirty="0">
                <a:cs typeface="Arial"/>
              </a:rPr>
              <a:t>be on client</a:t>
            </a:r>
            <a:r>
              <a:rPr sz="2400" spc="100" dirty="0">
                <a:cs typeface="Arial"/>
              </a:rPr>
              <a:t> </a:t>
            </a:r>
            <a:r>
              <a:rPr sz="2400" spc="-7" dirty="0">
                <a:cs typeface="Arial"/>
              </a:rPr>
              <a:t>letterhead)</a:t>
            </a:r>
            <a:endParaRPr sz="2400" dirty="0">
              <a:cs typeface="Arial"/>
            </a:endParaRPr>
          </a:p>
          <a:p>
            <a:pPr marL="342900" indent="-342900">
              <a:spcBef>
                <a:spcPts val="20"/>
              </a:spcBef>
              <a:buFont typeface="Arial" panose="020B0604020202020204" pitchFamily="34" charset="0"/>
              <a:buChar char="•"/>
            </a:pPr>
            <a:endParaRPr sz="2400" dirty="0">
              <a:cs typeface="Arial"/>
            </a:endParaRPr>
          </a:p>
          <a:p>
            <a:pPr marL="359833" marR="326805" indent="-342900">
              <a:spcBef>
                <a:spcPts val="7"/>
              </a:spcBef>
              <a:buFont typeface="Arial" panose="020B0604020202020204" pitchFamily="34" charset="0"/>
              <a:buChar char="•"/>
            </a:pPr>
            <a:r>
              <a:rPr sz="2400" dirty="0">
                <a:cs typeface="Arial"/>
              </a:rPr>
              <a:t>The </a:t>
            </a:r>
            <a:r>
              <a:rPr sz="2400" spc="-7" dirty="0">
                <a:cs typeface="Arial"/>
              </a:rPr>
              <a:t>reporting package and a </a:t>
            </a:r>
            <a:r>
              <a:rPr sz="2400" dirty="0">
                <a:cs typeface="Arial"/>
              </a:rPr>
              <a:t>form </a:t>
            </a:r>
            <a:r>
              <a:rPr sz="2400" spc="-7" dirty="0">
                <a:cs typeface="Arial"/>
              </a:rPr>
              <a:t>summarizing </a:t>
            </a:r>
            <a:r>
              <a:rPr sz="2400" dirty="0">
                <a:cs typeface="Arial"/>
              </a:rPr>
              <a:t>the </a:t>
            </a:r>
            <a:r>
              <a:rPr sz="2400" spc="-7" dirty="0">
                <a:cs typeface="Arial"/>
              </a:rPr>
              <a:t>audit (DCF </a:t>
            </a:r>
            <a:r>
              <a:rPr sz="2400" dirty="0">
                <a:cs typeface="Arial"/>
              </a:rPr>
              <a:t>– </a:t>
            </a:r>
            <a:r>
              <a:rPr sz="2400" spc="-7" dirty="0">
                <a:cs typeface="Arial"/>
              </a:rPr>
              <a:t>see </a:t>
            </a:r>
            <a:r>
              <a:rPr sz="2400" spc="-13" dirty="0">
                <a:cs typeface="Arial"/>
              </a:rPr>
              <a:t>next  </a:t>
            </a:r>
            <a:r>
              <a:rPr sz="2400" spc="-7" dirty="0">
                <a:cs typeface="Arial"/>
              </a:rPr>
              <a:t>slide) are submitted electronically </a:t>
            </a:r>
            <a:r>
              <a:rPr sz="2400" dirty="0">
                <a:cs typeface="Arial"/>
              </a:rPr>
              <a:t>to </a:t>
            </a:r>
            <a:r>
              <a:rPr sz="2400" spc="-7" dirty="0">
                <a:cs typeface="Arial"/>
              </a:rPr>
              <a:t>the</a:t>
            </a:r>
            <a:r>
              <a:rPr sz="2400" spc="40" dirty="0">
                <a:cs typeface="Arial"/>
              </a:rPr>
              <a:t> </a:t>
            </a:r>
            <a:r>
              <a:rPr sz="2400" spc="-40" dirty="0">
                <a:cs typeface="Arial"/>
              </a:rPr>
              <a:t>FAC</a:t>
            </a:r>
            <a:endParaRPr sz="2400" dirty="0"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70327" y="0"/>
            <a:ext cx="221671" cy="6857997"/>
          </a:xfrm>
          <a:prstGeom prst="rect">
            <a:avLst/>
          </a:prstGeom>
          <a:noFill/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0733" y="601674"/>
            <a:ext cx="8079614" cy="694207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spc="-7" dirty="0"/>
              <a:t>Single Audit </a:t>
            </a:r>
            <a:r>
              <a:rPr dirty="0"/>
              <a:t>– </a:t>
            </a:r>
            <a:r>
              <a:rPr spc="-7" dirty="0"/>
              <a:t>End</a:t>
            </a:r>
            <a:r>
              <a:rPr spc="-200" dirty="0"/>
              <a:t> </a:t>
            </a:r>
            <a:r>
              <a:rPr spc="-7" dirty="0"/>
              <a:t>Result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30733" y="6403153"/>
            <a:ext cx="451273" cy="270160"/>
          </a:xfrm>
          <a:prstGeom prst="rect">
            <a:avLst/>
          </a:prstGeom>
        </p:spPr>
        <p:txBody>
          <a:bodyPr vert="horz" wrap="square" lIns="0" tIns="23707" rIns="0" bIns="0" rtlCol="0">
            <a:spAutoFit/>
          </a:bodyPr>
          <a:lstStyle/>
          <a:p>
            <a:pPr marL="172714">
              <a:spcBef>
                <a:spcPts val="187"/>
              </a:spcBef>
            </a:pPr>
            <a:fld id="{81D60167-4931-47E6-BA6A-407CBD079E47}" type="slidenum">
              <a:rPr sz="1600" spc="-7" dirty="0">
                <a:latin typeface="Arial"/>
                <a:cs typeface="Arial"/>
              </a:rPr>
              <a:pPr marL="172714">
                <a:spcBef>
                  <a:spcPts val="187"/>
                </a:spcBef>
              </a:pPr>
              <a:t>13</a:t>
            </a:fld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8663" y="1215630"/>
            <a:ext cx="10149483" cy="5040696"/>
          </a:xfrm>
          <a:prstGeom prst="rect">
            <a:avLst/>
          </a:prstGeom>
        </p:spPr>
        <p:txBody>
          <a:bodyPr vert="horz" wrap="square" lIns="0" tIns="216747" rIns="0" bIns="0" rtlCol="0">
            <a:spAutoFit/>
          </a:bodyPr>
          <a:lstStyle/>
          <a:p>
            <a:pPr marL="16933">
              <a:spcBef>
                <a:spcPts val="1707"/>
              </a:spcBef>
            </a:pPr>
            <a:r>
              <a:rPr sz="3200" spc="7" dirty="0">
                <a:solidFill>
                  <a:srgbClr val="1D1D1D"/>
                </a:solidFill>
                <a:cs typeface="Arial"/>
              </a:rPr>
              <a:t>D</a:t>
            </a:r>
            <a:r>
              <a:rPr lang="en-US" sz="3200" spc="7" dirty="0">
                <a:solidFill>
                  <a:srgbClr val="1D1D1D"/>
                </a:solidFill>
                <a:cs typeface="Arial"/>
              </a:rPr>
              <a:t>ATA </a:t>
            </a:r>
            <a:r>
              <a:rPr sz="3200" spc="7" dirty="0">
                <a:solidFill>
                  <a:srgbClr val="1D1D1D"/>
                </a:solidFill>
                <a:cs typeface="Arial"/>
              </a:rPr>
              <a:t>C</a:t>
            </a:r>
            <a:r>
              <a:rPr lang="en-US" sz="3200" spc="7" dirty="0">
                <a:solidFill>
                  <a:srgbClr val="1D1D1D"/>
                </a:solidFill>
                <a:cs typeface="Arial"/>
              </a:rPr>
              <a:t>OLLECTION </a:t>
            </a:r>
            <a:r>
              <a:rPr sz="3200" spc="7" dirty="0">
                <a:solidFill>
                  <a:srgbClr val="1D1D1D"/>
                </a:solidFill>
                <a:cs typeface="Arial"/>
              </a:rPr>
              <a:t>F</a:t>
            </a:r>
            <a:r>
              <a:rPr lang="en-US" sz="3200" spc="7" dirty="0">
                <a:solidFill>
                  <a:srgbClr val="1D1D1D"/>
                </a:solidFill>
                <a:cs typeface="Arial"/>
              </a:rPr>
              <a:t>ORM</a:t>
            </a:r>
            <a:endParaRPr sz="3200" dirty="0">
              <a:cs typeface="Arial"/>
            </a:endParaRPr>
          </a:p>
          <a:p>
            <a:pPr marL="323419" indent="-232828">
              <a:spcBef>
                <a:spcPts val="1347"/>
              </a:spcBef>
              <a:buChar char="•"/>
              <a:tabLst>
                <a:tab pos="324264" algn="l"/>
              </a:tabLst>
            </a:pPr>
            <a:r>
              <a:rPr sz="3200" dirty="0">
                <a:solidFill>
                  <a:srgbClr val="1D1D1D"/>
                </a:solidFill>
                <a:cs typeface="Arial"/>
              </a:rPr>
              <a:t>Joint responsibility of auditee and</a:t>
            </a:r>
            <a:r>
              <a:rPr sz="3200" spc="-27" dirty="0">
                <a:solidFill>
                  <a:srgbClr val="1D1D1D"/>
                </a:solidFill>
                <a:cs typeface="Arial"/>
              </a:rPr>
              <a:t> </a:t>
            </a:r>
            <a:r>
              <a:rPr sz="3200" dirty="0">
                <a:solidFill>
                  <a:srgbClr val="1D1D1D"/>
                </a:solidFill>
                <a:cs typeface="Arial"/>
              </a:rPr>
              <a:t>auditor</a:t>
            </a:r>
            <a:endParaRPr sz="3200" dirty="0">
              <a:cs typeface="Arial"/>
            </a:endParaRPr>
          </a:p>
          <a:p>
            <a:pPr marL="323419" indent="-232828">
              <a:spcBef>
                <a:spcPts val="1325"/>
              </a:spcBef>
              <a:buChar char="•"/>
              <a:tabLst>
                <a:tab pos="324264" algn="l"/>
              </a:tabLst>
            </a:pPr>
            <a:r>
              <a:rPr sz="3200" dirty="0">
                <a:solidFill>
                  <a:srgbClr val="1D1D1D"/>
                </a:solidFill>
                <a:cs typeface="Arial"/>
              </a:rPr>
              <a:t>Completed electronically on </a:t>
            </a:r>
            <a:r>
              <a:rPr sz="3200" spc="-40" dirty="0">
                <a:solidFill>
                  <a:srgbClr val="1D1D1D"/>
                </a:solidFill>
                <a:cs typeface="Arial"/>
              </a:rPr>
              <a:t>FAC </a:t>
            </a:r>
            <a:r>
              <a:rPr sz="3200" spc="-13" dirty="0">
                <a:solidFill>
                  <a:srgbClr val="1D1D1D"/>
                </a:solidFill>
                <a:cs typeface="Arial"/>
              </a:rPr>
              <a:t>Web</a:t>
            </a:r>
            <a:r>
              <a:rPr sz="3200" spc="-47" dirty="0">
                <a:solidFill>
                  <a:srgbClr val="1D1D1D"/>
                </a:solidFill>
                <a:cs typeface="Arial"/>
              </a:rPr>
              <a:t> </a:t>
            </a:r>
            <a:r>
              <a:rPr sz="3200" dirty="0">
                <a:solidFill>
                  <a:srgbClr val="1D1D1D"/>
                </a:solidFill>
                <a:cs typeface="Arial"/>
              </a:rPr>
              <a:t>site</a:t>
            </a:r>
            <a:endParaRPr sz="3200" dirty="0">
              <a:cs typeface="Arial"/>
            </a:endParaRPr>
          </a:p>
          <a:p>
            <a:pPr marL="323419" marR="231981" indent="-231981">
              <a:lnSpc>
                <a:spcPts val="2452"/>
              </a:lnSpc>
              <a:spcBef>
                <a:spcPts val="1633"/>
              </a:spcBef>
              <a:buChar char="•"/>
              <a:tabLst>
                <a:tab pos="324264" algn="l"/>
              </a:tabLst>
            </a:pPr>
            <a:r>
              <a:rPr sz="3200" dirty="0">
                <a:solidFill>
                  <a:srgbClr val="1D1D1D"/>
                </a:solidFill>
                <a:cs typeface="Arial"/>
              </a:rPr>
              <a:t>Summary of </a:t>
            </a:r>
            <a:r>
              <a:rPr sz="3200" spc="-7" dirty="0">
                <a:solidFill>
                  <a:srgbClr val="1D1D1D"/>
                </a:solidFill>
                <a:cs typeface="Arial"/>
              </a:rPr>
              <a:t>the </a:t>
            </a:r>
            <a:r>
              <a:rPr sz="3200" dirty="0">
                <a:solidFill>
                  <a:srgbClr val="1D1D1D"/>
                </a:solidFill>
                <a:cs typeface="Arial"/>
              </a:rPr>
              <a:t>single audit </a:t>
            </a:r>
            <a:r>
              <a:rPr sz="3200" spc="-7" dirty="0">
                <a:solidFill>
                  <a:srgbClr val="1D1D1D"/>
                </a:solidFill>
                <a:cs typeface="Arial"/>
              </a:rPr>
              <a:t>reporting </a:t>
            </a:r>
            <a:r>
              <a:rPr sz="3200" dirty="0">
                <a:solidFill>
                  <a:srgbClr val="1D1D1D"/>
                </a:solidFill>
                <a:cs typeface="Arial"/>
              </a:rPr>
              <a:t>including audit  opinions and other</a:t>
            </a:r>
            <a:r>
              <a:rPr sz="3200" spc="-7" dirty="0">
                <a:solidFill>
                  <a:srgbClr val="1D1D1D"/>
                </a:solidFill>
                <a:cs typeface="Arial"/>
              </a:rPr>
              <a:t> </a:t>
            </a:r>
            <a:r>
              <a:rPr sz="3200" dirty="0">
                <a:solidFill>
                  <a:srgbClr val="1D1D1D"/>
                </a:solidFill>
                <a:cs typeface="Arial"/>
              </a:rPr>
              <a:t>findings</a:t>
            </a:r>
            <a:endParaRPr sz="3200" dirty="0">
              <a:cs typeface="Arial"/>
            </a:endParaRPr>
          </a:p>
          <a:p>
            <a:pPr marL="323419" indent="-232828">
              <a:spcBef>
                <a:spcPts val="1287"/>
              </a:spcBef>
              <a:buChar char="•"/>
              <a:tabLst>
                <a:tab pos="324264" algn="l"/>
              </a:tabLst>
            </a:pPr>
            <a:r>
              <a:rPr sz="3200" dirty="0">
                <a:solidFill>
                  <a:srgbClr val="1D1D1D"/>
                </a:solidFill>
                <a:cs typeface="Arial"/>
              </a:rPr>
              <a:t>Includes contact </a:t>
            </a:r>
            <a:r>
              <a:rPr sz="3200" spc="-7" dirty="0">
                <a:solidFill>
                  <a:srgbClr val="1D1D1D"/>
                </a:solidFill>
                <a:cs typeface="Arial"/>
              </a:rPr>
              <a:t>information for </a:t>
            </a:r>
            <a:r>
              <a:rPr sz="3200" dirty="0">
                <a:solidFill>
                  <a:srgbClr val="1D1D1D"/>
                </a:solidFill>
                <a:cs typeface="Arial"/>
              </a:rPr>
              <a:t>auditee and</a:t>
            </a:r>
            <a:r>
              <a:rPr sz="3200" spc="47" dirty="0">
                <a:solidFill>
                  <a:srgbClr val="1D1D1D"/>
                </a:solidFill>
                <a:cs typeface="Arial"/>
              </a:rPr>
              <a:t> </a:t>
            </a:r>
            <a:r>
              <a:rPr sz="3200" dirty="0">
                <a:solidFill>
                  <a:srgbClr val="1D1D1D"/>
                </a:solidFill>
                <a:cs typeface="Arial"/>
              </a:rPr>
              <a:t>auditor</a:t>
            </a:r>
            <a:endParaRPr sz="3200" dirty="0">
              <a:cs typeface="Arial"/>
            </a:endParaRPr>
          </a:p>
          <a:p>
            <a:pPr marL="323419" marR="6773" indent="-231981">
              <a:lnSpc>
                <a:spcPts val="2452"/>
              </a:lnSpc>
              <a:spcBef>
                <a:spcPts val="1633"/>
              </a:spcBef>
              <a:buChar char="•"/>
              <a:tabLst>
                <a:tab pos="324264" algn="l"/>
              </a:tabLst>
            </a:pPr>
            <a:r>
              <a:rPr sz="3200" dirty="0">
                <a:solidFill>
                  <a:srgbClr val="1D1D1D"/>
                </a:solidFill>
                <a:cs typeface="Arial"/>
              </a:rPr>
              <a:t>Includes </a:t>
            </a:r>
            <a:r>
              <a:rPr sz="3200" spc="-27" dirty="0">
                <a:solidFill>
                  <a:srgbClr val="1D1D1D"/>
                </a:solidFill>
                <a:cs typeface="Arial"/>
              </a:rPr>
              <a:t>SEFA </a:t>
            </a:r>
            <a:r>
              <a:rPr sz="3200" spc="-7" dirty="0">
                <a:solidFill>
                  <a:srgbClr val="1D1D1D"/>
                </a:solidFill>
                <a:cs typeface="Arial"/>
              </a:rPr>
              <a:t>information, </a:t>
            </a:r>
            <a:r>
              <a:rPr sz="3200" dirty="0">
                <a:solidFill>
                  <a:srgbClr val="1D1D1D"/>
                </a:solidFill>
                <a:cs typeface="Arial"/>
              </a:rPr>
              <a:t>references </a:t>
            </a:r>
            <a:r>
              <a:rPr sz="3200" spc="-7" dirty="0">
                <a:solidFill>
                  <a:srgbClr val="1D1D1D"/>
                </a:solidFill>
                <a:cs typeface="Arial"/>
              </a:rPr>
              <a:t>to </a:t>
            </a:r>
            <a:r>
              <a:rPr sz="3200" dirty="0">
                <a:solidFill>
                  <a:srgbClr val="1D1D1D"/>
                </a:solidFill>
                <a:cs typeface="Arial"/>
              </a:rPr>
              <a:t>findings,</a:t>
            </a:r>
            <a:r>
              <a:rPr sz="3200" spc="-100" dirty="0">
                <a:solidFill>
                  <a:srgbClr val="1D1D1D"/>
                </a:solidFill>
                <a:cs typeface="Arial"/>
              </a:rPr>
              <a:t> </a:t>
            </a:r>
            <a:r>
              <a:rPr sz="3200" dirty="0">
                <a:solidFill>
                  <a:srgbClr val="1D1D1D"/>
                </a:solidFill>
                <a:cs typeface="Arial"/>
              </a:rPr>
              <a:t>and  relevant compliance</a:t>
            </a:r>
            <a:r>
              <a:rPr sz="3200" spc="-27" dirty="0">
                <a:solidFill>
                  <a:srgbClr val="1D1D1D"/>
                </a:solidFill>
                <a:cs typeface="Arial"/>
              </a:rPr>
              <a:t> </a:t>
            </a:r>
            <a:r>
              <a:rPr sz="3200" dirty="0">
                <a:solidFill>
                  <a:srgbClr val="1D1D1D"/>
                </a:solidFill>
                <a:cs typeface="Arial"/>
              </a:rPr>
              <a:t>requirements</a:t>
            </a:r>
            <a:endParaRPr sz="3200" dirty="0">
              <a:cs typeface="Arial"/>
            </a:endParaRPr>
          </a:p>
          <a:p>
            <a:pPr marL="323419" indent="-232828">
              <a:spcBef>
                <a:spcPts val="1287"/>
              </a:spcBef>
              <a:buChar char="•"/>
              <a:tabLst>
                <a:tab pos="324264" algn="l"/>
              </a:tabLst>
            </a:pPr>
            <a:r>
              <a:rPr sz="3200" dirty="0">
                <a:solidFill>
                  <a:srgbClr val="1D1D1D"/>
                </a:solidFill>
                <a:cs typeface="Arial"/>
              </a:rPr>
              <a:t>Electronic signature of both auditee and auditor</a:t>
            </a:r>
            <a:endParaRPr sz="3200" dirty="0"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F45A8-BEA0-4988-A816-0876ACF2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654" y="771904"/>
            <a:ext cx="10515600" cy="1034741"/>
          </a:xfrm>
        </p:spPr>
        <p:txBody>
          <a:bodyPr/>
          <a:lstStyle/>
          <a:p>
            <a:pPr algn="ctr"/>
            <a:r>
              <a:rPr lang="en-US" b="1" dirty="0"/>
              <a:t>Common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7B5DA-0BBA-4E87-9409-D771544F4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654" y="1806645"/>
            <a:ext cx="10515600" cy="400983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Community does not design their ledgers to properly identify all Federal Funding.</a:t>
            </a:r>
          </a:p>
          <a:p>
            <a:pPr lvl="1"/>
            <a:r>
              <a:rPr lang="en-US" sz="2800" dirty="0"/>
              <a:t>Funds should be established that provides some identifier that indicates the fund/program/project is Federal.</a:t>
            </a:r>
          </a:p>
          <a:p>
            <a:r>
              <a:rPr lang="en-US" sz="3200" dirty="0"/>
              <a:t>The Community does not review and understand the compliance requirements and therefore does not follow.</a:t>
            </a:r>
          </a:p>
          <a:p>
            <a:r>
              <a:rPr lang="en-US" sz="3200" dirty="0"/>
              <a:t>Recently we have seen an uptick in Federal Desk Reviews of submissions that identify potential errors and require follow-up by both the Community and Auditor.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0FDAB-0987-45AE-AAFC-6C254859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C9BF4566-DE75-4002-B8C4-8F6FE3E99499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378">
                <a:defRPr/>
              </a:pPr>
              <a:t>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4783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C6A1-15A9-4738-9971-B6FE97B4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0843"/>
            <a:ext cx="10515600" cy="89196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End of Single Audit Reporting Presentation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DC91C-91B4-4A34-BAF8-75AAF8FB4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37070"/>
            <a:ext cx="11993880" cy="790575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C969BD1-86CD-4431-8E3D-56A9A06D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15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0CAF3B-C24A-4147-90FB-8E0BE3D2E7B8}"/>
              </a:ext>
            </a:extLst>
          </p:cNvPr>
          <p:cNvSpPr txBox="1"/>
          <p:nvPr/>
        </p:nvSpPr>
        <p:spPr>
          <a:xfrm>
            <a:off x="428367" y="1482812"/>
            <a:ext cx="11335266" cy="253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endParaRPr lang="en-US" sz="7200" i="1" dirty="0"/>
          </a:p>
          <a:p>
            <a:pPr algn="ctr">
              <a:spcAft>
                <a:spcPts val="1800"/>
              </a:spcAft>
            </a:pPr>
            <a:r>
              <a:rPr lang="en-US" sz="7200" b="1" i="1" dirty="0">
                <a:solidFill>
                  <a:srgbClr val="FF00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55690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C6A1-15A9-4738-9971-B6FE97B4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0843"/>
            <a:ext cx="10515600" cy="89196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American Rescue Plan Act (ARPA)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DC91C-91B4-4A34-BAF8-75AAF8FB4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37070"/>
            <a:ext cx="11993880" cy="790575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C969BD1-86CD-4431-8E3D-56A9A06D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16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0CAF3B-C24A-4147-90FB-8E0BE3D2E7B8}"/>
              </a:ext>
            </a:extLst>
          </p:cNvPr>
          <p:cNvSpPr txBox="1"/>
          <p:nvPr/>
        </p:nvSpPr>
        <p:spPr>
          <a:xfrm>
            <a:off x="428367" y="1482812"/>
            <a:ext cx="1133526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800" i="1" dirty="0"/>
              <a:t>I am using a Portrait Presentation for this section and Power Point does not allow you to mix portrait and landscape presentations. A new file will be used.</a:t>
            </a:r>
          </a:p>
        </p:txBody>
      </p:sp>
    </p:spTree>
    <p:extLst>
      <p:ext uri="{BB962C8B-B14F-4D97-AF65-F5344CB8AC3E}">
        <p14:creationId xmlns:p14="http://schemas.microsoft.com/office/powerpoint/2010/main" val="4165326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2EB7817-E168-4C54-A112-A79DDCDB3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EB2FEE-B9A7-43C4-BEBF-96BD7F5FA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333" y="1698999"/>
            <a:ext cx="6320294" cy="4263651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800"/>
              </a:spcAft>
            </a:pPr>
            <a:r>
              <a:rPr lang="en-US" sz="4800" b="1" spc="11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CONTACT:</a:t>
            </a:r>
            <a:br>
              <a:rPr lang="en-US" sz="4800" dirty="0"/>
            </a:br>
            <a:r>
              <a:rPr lang="en-US" sz="4800" dirty="0">
                <a:solidFill>
                  <a:schemeClr val="tx2">
                    <a:lumMod val="75000"/>
                  </a:schemeClr>
                </a:solidFill>
              </a:rPr>
              <a:t>Phone: 781-914-1700</a:t>
            </a:r>
            <a:br>
              <a:rPr lang="en-US" sz="4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800" dirty="0">
                <a:solidFill>
                  <a:schemeClr val="tx2">
                    <a:lumMod val="75000"/>
                  </a:schemeClr>
                </a:solidFill>
              </a:rPr>
              <a:t>Jim Powers: 	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jpowers@pas.cpa</a:t>
            </a:r>
            <a:br>
              <a:rPr lang="en-US" sz="48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sz="4800" b="1" spc="11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58AEE7-96E5-490E-93E2-263A0D51B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1FF936-77EB-4356-B11C-184DB3D01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584" y="1238695"/>
            <a:ext cx="3431286" cy="3379766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225473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C6A1-15A9-4738-9971-B6FE97B4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0843"/>
            <a:ext cx="10515600" cy="89196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What We Will Cover Today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DC91C-91B4-4A34-BAF8-75AAF8FB4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37070"/>
            <a:ext cx="11993880" cy="790575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C969BD1-86CD-4431-8E3D-56A9A06D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CA76-A708-4939-9437-31E4EF8644C4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082B8-29E0-48AC-8A53-93D82A9493BA}"/>
              </a:ext>
            </a:extLst>
          </p:cNvPr>
          <p:cNvSpPr txBox="1"/>
          <p:nvPr/>
        </p:nvSpPr>
        <p:spPr>
          <a:xfrm>
            <a:off x="428367" y="1482811"/>
            <a:ext cx="1133526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Federal Reporting is becoming more complicated in recent years with the Single Audit, Uniform Guidance, CARES Funding and now ARPA.</a:t>
            </a:r>
          </a:p>
          <a:p>
            <a:pPr marL="457189" indent="-457189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Our first subject will be the current reporting requirements of Uniform Guidance and the Single Audit.</a:t>
            </a:r>
          </a:p>
          <a:p>
            <a:pPr marL="457189" indent="-457189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The second section is the reporting requirements of the American Rescue Plan Act (ARPA).</a:t>
            </a:r>
            <a:endParaRPr lang="en-US" sz="2800" dirty="0"/>
          </a:p>
          <a:p>
            <a:pPr>
              <a:spcAft>
                <a:spcPts val="1800"/>
              </a:spcAft>
            </a:pPr>
            <a:endParaRPr lang="en-US" sz="2700" i="1" dirty="0"/>
          </a:p>
        </p:txBody>
      </p:sp>
    </p:spTree>
    <p:extLst>
      <p:ext uri="{BB962C8B-B14F-4D97-AF65-F5344CB8AC3E}">
        <p14:creationId xmlns:p14="http://schemas.microsoft.com/office/powerpoint/2010/main" val="241849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B025D-3CC2-437B-8CFE-852FB48C5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654" y="771905"/>
            <a:ext cx="10515600" cy="1033450"/>
          </a:xfrm>
        </p:spPr>
        <p:txBody>
          <a:bodyPr/>
          <a:lstStyle/>
          <a:p>
            <a:pPr algn="ctr"/>
            <a:r>
              <a:rPr lang="en-US" dirty="0"/>
              <a:t>This Session’s Main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90E45-CC98-46C1-92D3-C19965A24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654" y="1894569"/>
            <a:ext cx="10515600" cy="2835694"/>
          </a:xfrm>
        </p:spPr>
        <p:txBody>
          <a:bodyPr/>
          <a:lstStyle/>
          <a:p>
            <a:r>
              <a:rPr lang="en-US" sz="2400" dirty="0"/>
              <a:t>Discussions on how to prepare Federal Reports</a:t>
            </a:r>
          </a:p>
          <a:p>
            <a:pPr lvl="1"/>
            <a:r>
              <a:rPr lang="en-US" sz="2000" dirty="0"/>
              <a:t>Required reports</a:t>
            </a:r>
          </a:p>
          <a:p>
            <a:pPr lvl="1"/>
            <a:r>
              <a:rPr lang="en-US" sz="2000" dirty="0"/>
              <a:t>Support behind each report </a:t>
            </a:r>
          </a:p>
          <a:p>
            <a:pPr lvl="1"/>
            <a:r>
              <a:rPr lang="en-US" sz="2000" dirty="0"/>
              <a:t>How these reports are used by your Auditor</a:t>
            </a:r>
          </a:p>
          <a:p>
            <a:pPr lvl="1"/>
            <a:r>
              <a:rPr lang="en-US" sz="2000" dirty="0"/>
              <a:t>How to be prepared for Federal Oversight </a:t>
            </a:r>
          </a:p>
          <a:p>
            <a:pPr lvl="1"/>
            <a:r>
              <a:rPr lang="en-US" sz="2000" dirty="0"/>
              <a:t>Compliance is essential </a:t>
            </a:r>
          </a:p>
          <a:p>
            <a:pPr lvl="1"/>
            <a:r>
              <a:rPr lang="en-US" sz="2000" dirty="0"/>
              <a:t>Completion and Submission of Federal Reports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4E07E-18BA-4E65-A87B-97A99313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C9BF4566-DE75-4002-B8C4-8F6FE3E99499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378"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F79524-024E-471E-9479-08053BCA66C1}"/>
              </a:ext>
            </a:extLst>
          </p:cNvPr>
          <p:cNvSpPr txBox="1">
            <a:spLocks/>
          </p:cNvSpPr>
          <p:nvPr/>
        </p:nvSpPr>
        <p:spPr>
          <a:xfrm>
            <a:off x="832654" y="4375492"/>
            <a:ext cx="10515600" cy="1980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indent="-228594" defTabSz="914378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Throughout this training, Be Prepared for:</a:t>
            </a:r>
          </a:p>
          <a:p>
            <a:pPr marL="685783" lvl="1" indent="-228594" defTabSz="914378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Helpful Tips and Tricks</a:t>
            </a:r>
          </a:p>
          <a:p>
            <a:pPr marL="685783" lvl="1" indent="-228594" defTabSz="914378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Common Issues</a:t>
            </a:r>
          </a:p>
          <a:p>
            <a:pPr marL="685783" lvl="1" indent="-228594" defTabSz="914378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What works and what doesn’t</a:t>
            </a:r>
          </a:p>
          <a:p>
            <a:pPr marL="685783" lvl="1" indent="-228594" defTabSz="914378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Answering Questions</a:t>
            </a:r>
          </a:p>
          <a:p>
            <a:pPr marL="685783" lvl="1" indent="-228594" defTabSz="914378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Asking us Questions</a:t>
            </a:r>
          </a:p>
          <a:p>
            <a:pPr marL="685783" lvl="1" indent="-228594" defTabSz="914378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228594" indent="-228594" defTabSz="914378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9218" name="Picture 2" descr="Clipart Panda - Free Clipart Images">
            <a:extLst>
              <a:ext uri="{FF2B5EF4-FFF2-40B4-BE49-F238E27FC236}">
                <a16:creationId xmlns:a16="http://schemas.microsoft.com/office/drawing/2014/main" id="{21F81E35-56CB-4DD3-A9DC-0E121C750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505" y="3538709"/>
            <a:ext cx="3193480" cy="274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8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F954-1E51-46FE-8F2C-0B3E6FD0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Federal Reporting Requires Attention to Details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6FA7F-E099-4927-9D9D-76CB4ED0E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716" y="2097467"/>
            <a:ext cx="5175738" cy="23571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Reporting does not start and end with the actual Federal Reports. It starts with all departments and proper internal controls over all financial matters.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555E4-EE65-4ABE-8B29-EB3207372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C9BF4566-DE75-4002-B8C4-8F6FE3E99499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378"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1026" name="Picture 2" descr="bill-belichick-do-your-job-scott-wallace – The Context Of Things">
            <a:extLst>
              <a:ext uri="{FF2B5EF4-FFF2-40B4-BE49-F238E27FC236}">
                <a16:creationId xmlns:a16="http://schemas.microsoft.com/office/drawing/2014/main" id="{15AD81F6-B3DF-4DBA-8090-2476FDE48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007" y="2076904"/>
            <a:ext cx="3268028" cy="237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ree Team Cliparts, Download Free Team Cliparts png images, Free ClipArts  on Clipart Library">
            <a:extLst>
              <a:ext uri="{FF2B5EF4-FFF2-40B4-BE49-F238E27FC236}">
                <a16:creationId xmlns:a16="http://schemas.microsoft.com/office/drawing/2014/main" id="{2478D488-262F-470D-B3EC-E2E28D90F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435" y="4243660"/>
            <a:ext cx="3268029" cy="229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4DBEAC4-325E-472C-B6DF-CE0C467A7301}"/>
              </a:ext>
            </a:extLst>
          </p:cNvPr>
          <p:cNvSpPr txBox="1">
            <a:spLocks/>
          </p:cNvSpPr>
          <p:nvPr/>
        </p:nvSpPr>
        <p:spPr>
          <a:xfrm>
            <a:off x="914716" y="4454572"/>
            <a:ext cx="5175738" cy="1258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8"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The community and independent auditor each play a role and have different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281271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F45A8-BEA0-4988-A816-0876ACF2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654" y="771904"/>
            <a:ext cx="10515600" cy="1034741"/>
          </a:xfrm>
        </p:spPr>
        <p:txBody>
          <a:bodyPr/>
          <a:lstStyle/>
          <a:p>
            <a:pPr algn="ctr"/>
            <a:r>
              <a:rPr lang="en-US" b="1" dirty="0"/>
              <a:t>Single Audit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7B5DA-0BBA-4E87-9409-D771544F4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654" y="1806645"/>
            <a:ext cx="10515600" cy="4009834"/>
          </a:xfrm>
        </p:spPr>
        <p:txBody>
          <a:bodyPr>
            <a:normAutofit/>
          </a:bodyPr>
          <a:lstStyle/>
          <a:p>
            <a:r>
              <a:rPr lang="en-US" sz="3200" dirty="0"/>
              <a:t>Auditee Responsibilities</a:t>
            </a:r>
          </a:p>
          <a:p>
            <a:pPr lvl="1"/>
            <a:r>
              <a:rPr lang="en-US" sz="2800" dirty="0"/>
              <a:t>Completion of the Financial Statements</a:t>
            </a:r>
          </a:p>
          <a:p>
            <a:pPr lvl="1"/>
            <a:r>
              <a:rPr lang="en-US" sz="2800" dirty="0"/>
              <a:t>Completion of the Schedule of Expenditures of Federal Awards</a:t>
            </a:r>
          </a:p>
          <a:p>
            <a:pPr lvl="2"/>
            <a:r>
              <a:rPr lang="en-US" sz="2400" dirty="0"/>
              <a:t>Must be accurate and complete.</a:t>
            </a:r>
          </a:p>
          <a:p>
            <a:pPr lvl="2"/>
            <a:r>
              <a:rPr lang="en-US" sz="2400" dirty="0"/>
              <a:t>Missing grants expenditures will result in a sub-standard report</a:t>
            </a:r>
          </a:p>
          <a:p>
            <a:pPr lvl="1"/>
            <a:r>
              <a:rPr lang="en-US" sz="2800" dirty="0"/>
              <a:t>Promptly follow up and take corrective action on findings</a:t>
            </a:r>
          </a:p>
          <a:p>
            <a:pPr lvl="1"/>
            <a:r>
              <a:rPr lang="en-US" sz="2800" dirty="0"/>
              <a:t>Develop and prepare a Correction Action Plan as part of the reporting submission</a:t>
            </a:r>
          </a:p>
          <a:p>
            <a:pPr lvl="1"/>
            <a:r>
              <a:rPr lang="en-US" sz="2800" dirty="0"/>
              <a:t>Maintain internal control over federal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0FDAB-0987-45AE-AAFC-6C254859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C9BF4566-DE75-4002-B8C4-8F6FE3E99499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378"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217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F45A8-BEA0-4988-A816-0876ACF2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654" y="771904"/>
            <a:ext cx="10515600" cy="1034741"/>
          </a:xfrm>
        </p:spPr>
        <p:txBody>
          <a:bodyPr/>
          <a:lstStyle/>
          <a:p>
            <a:pPr algn="ctr"/>
            <a:r>
              <a:rPr lang="en-US" b="1" dirty="0"/>
              <a:t>Single Audit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7B5DA-0BBA-4E87-9409-D771544F4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654" y="1806645"/>
            <a:ext cx="10601964" cy="465881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/>
              <a:t>Auditor Responsibilities</a:t>
            </a:r>
          </a:p>
          <a:p>
            <a:pPr marL="469889" lvl="1">
              <a:lnSpc>
                <a:spcPct val="100000"/>
              </a:lnSpc>
              <a:spcBef>
                <a:spcPts val="105"/>
              </a:spcBef>
            </a:pPr>
            <a:r>
              <a:rPr lang="en-US" sz="10400" dirty="0">
                <a:cs typeface="Arial"/>
              </a:rPr>
              <a:t>Audit </a:t>
            </a:r>
            <a:r>
              <a:rPr lang="en-US" sz="10400" spc="-5" dirty="0">
                <a:cs typeface="Arial"/>
              </a:rPr>
              <a:t>the </a:t>
            </a:r>
            <a:r>
              <a:rPr lang="en-US" sz="10400" dirty="0">
                <a:cs typeface="Arial"/>
              </a:rPr>
              <a:t>financial </a:t>
            </a:r>
            <a:r>
              <a:rPr lang="en-US" sz="10400" spc="-5" dirty="0">
                <a:cs typeface="Arial"/>
              </a:rPr>
              <a:t>statements </a:t>
            </a:r>
            <a:r>
              <a:rPr lang="en-US" sz="10400" dirty="0">
                <a:cs typeface="Arial"/>
              </a:rPr>
              <a:t>in accordance </a:t>
            </a:r>
            <a:r>
              <a:rPr lang="en-US" sz="10400" spc="-10" dirty="0">
                <a:cs typeface="Arial"/>
              </a:rPr>
              <a:t>with </a:t>
            </a:r>
            <a:r>
              <a:rPr lang="en-US" sz="10400" dirty="0">
                <a:cs typeface="Arial"/>
              </a:rPr>
              <a:t>GAAS and</a:t>
            </a:r>
            <a:r>
              <a:rPr lang="en-US" sz="10400" spc="60" dirty="0">
                <a:cs typeface="Arial"/>
              </a:rPr>
              <a:t> </a:t>
            </a:r>
            <a:r>
              <a:rPr lang="en-US" sz="10400" dirty="0">
                <a:cs typeface="Arial"/>
              </a:rPr>
              <a:t>GAGAS</a:t>
            </a:r>
          </a:p>
          <a:p>
            <a:pPr marL="469889" lvl="1">
              <a:lnSpc>
                <a:spcPts val="1835"/>
              </a:lnSpc>
              <a:spcBef>
                <a:spcPts val="1390"/>
              </a:spcBef>
            </a:pPr>
            <a:r>
              <a:rPr lang="en-US" sz="10400" spc="-5" dirty="0">
                <a:cs typeface="Arial"/>
              </a:rPr>
              <a:t>Determine whether the </a:t>
            </a:r>
            <a:r>
              <a:rPr lang="en-US" sz="10400" dirty="0">
                <a:cs typeface="Arial"/>
              </a:rPr>
              <a:t>financial </a:t>
            </a:r>
            <a:r>
              <a:rPr lang="en-US" sz="10400" spc="-5" dirty="0">
                <a:cs typeface="Arial"/>
              </a:rPr>
              <a:t>statements </a:t>
            </a:r>
            <a:r>
              <a:rPr lang="en-US" sz="10400" dirty="0">
                <a:cs typeface="Arial"/>
              </a:rPr>
              <a:t>are presented fairly in all</a:t>
            </a:r>
            <a:r>
              <a:rPr lang="en-US" sz="10400" spc="75" dirty="0">
                <a:cs typeface="Arial"/>
              </a:rPr>
              <a:t> </a:t>
            </a:r>
            <a:r>
              <a:rPr lang="en-US" sz="10400" dirty="0">
                <a:cs typeface="Arial"/>
              </a:rPr>
              <a:t>material respects in accordance </a:t>
            </a:r>
            <a:r>
              <a:rPr lang="en-US" sz="10400" spc="-5" dirty="0">
                <a:cs typeface="Arial"/>
              </a:rPr>
              <a:t>with </a:t>
            </a:r>
            <a:r>
              <a:rPr lang="en-US" sz="10400" dirty="0">
                <a:cs typeface="Arial"/>
              </a:rPr>
              <a:t>generally accepted accounting</a:t>
            </a:r>
            <a:r>
              <a:rPr lang="en-US" sz="10400" spc="5" dirty="0">
                <a:cs typeface="Arial"/>
              </a:rPr>
              <a:t> </a:t>
            </a:r>
            <a:r>
              <a:rPr lang="en-US" sz="10400" dirty="0">
                <a:cs typeface="Arial"/>
              </a:rPr>
              <a:t>principles.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0400" dirty="0">
              <a:cs typeface="Arial"/>
            </a:endParaRPr>
          </a:p>
          <a:p>
            <a:pPr marL="469889" marR="5080" lvl="1">
              <a:lnSpc>
                <a:spcPts val="1630"/>
              </a:lnSpc>
            </a:pPr>
            <a:r>
              <a:rPr lang="en-US" sz="10400" spc="-5" dirty="0">
                <a:cs typeface="Arial"/>
              </a:rPr>
              <a:t>Determine whether the </a:t>
            </a:r>
            <a:r>
              <a:rPr lang="en-US" sz="10400" spc="-20" dirty="0">
                <a:cs typeface="Arial"/>
              </a:rPr>
              <a:t>SEFA </a:t>
            </a:r>
            <a:r>
              <a:rPr lang="en-US" sz="10400" dirty="0">
                <a:cs typeface="Arial"/>
              </a:rPr>
              <a:t>is </a:t>
            </a:r>
            <a:r>
              <a:rPr lang="en-US" sz="10400" spc="-5" dirty="0">
                <a:cs typeface="Arial"/>
              </a:rPr>
              <a:t>stated </a:t>
            </a:r>
            <a:r>
              <a:rPr lang="en-US" sz="10400" dirty="0">
                <a:cs typeface="Arial"/>
              </a:rPr>
              <a:t>fairly in all material respects in relation </a:t>
            </a:r>
            <a:r>
              <a:rPr lang="en-US" sz="10400" spc="-5" dirty="0">
                <a:cs typeface="Arial"/>
              </a:rPr>
              <a:t>to  the auditee’s financial statements as </a:t>
            </a:r>
            <a:r>
              <a:rPr lang="en-US" sz="10400" dirty="0">
                <a:cs typeface="Arial"/>
              </a:rPr>
              <a:t>a</a:t>
            </a:r>
            <a:r>
              <a:rPr lang="en-US" sz="10400" spc="45" dirty="0">
                <a:cs typeface="Arial"/>
              </a:rPr>
              <a:t> </a:t>
            </a:r>
            <a:r>
              <a:rPr lang="en-US" sz="10400" spc="-5" dirty="0">
                <a:cs typeface="Arial"/>
              </a:rPr>
              <a:t>whole.</a:t>
            </a:r>
            <a:endParaRPr lang="en-US" sz="10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10400" dirty="0">
              <a:cs typeface="Arial"/>
            </a:endParaRPr>
          </a:p>
          <a:p>
            <a:pPr marL="469889" marR="43180" lvl="1">
              <a:lnSpc>
                <a:spcPct val="80000"/>
              </a:lnSpc>
            </a:pPr>
            <a:r>
              <a:rPr lang="en-US" sz="10400" dirty="0">
                <a:cs typeface="Arial"/>
              </a:rPr>
              <a:t>Understand internal control over </a:t>
            </a:r>
            <a:r>
              <a:rPr lang="en-US" sz="10400" spc="-5" dirty="0">
                <a:cs typeface="Arial"/>
              </a:rPr>
              <a:t>federal programs </a:t>
            </a:r>
            <a:r>
              <a:rPr lang="en-US" sz="10400" dirty="0">
                <a:cs typeface="Arial"/>
              </a:rPr>
              <a:t>and plan </a:t>
            </a:r>
            <a:r>
              <a:rPr lang="en-US" sz="10400" spc="-5" dirty="0">
                <a:cs typeface="Arial"/>
              </a:rPr>
              <a:t>the </a:t>
            </a:r>
            <a:r>
              <a:rPr lang="en-US" sz="10400" dirty="0">
                <a:cs typeface="Arial"/>
              </a:rPr>
              <a:t>audit to support  low assessed level of control risk of noncompliance </a:t>
            </a:r>
            <a:r>
              <a:rPr lang="en-US" sz="10400" spc="-5" dirty="0">
                <a:cs typeface="Arial"/>
              </a:rPr>
              <a:t>for </a:t>
            </a:r>
            <a:r>
              <a:rPr lang="en-US" sz="10400" dirty="0">
                <a:cs typeface="Arial"/>
              </a:rPr>
              <a:t>major programs and  perform </a:t>
            </a:r>
            <a:r>
              <a:rPr lang="en-US" sz="10400" spc="-5" dirty="0">
                <a:cs typeface="Arial"/>
              </a:rPr>
              <a:t>testing </a:t>
            </a:r>
            <a:r>
              <a:rPr lang="en-US" sz="10400" dirty="0">
                <a:cs typeface="Arial"/>
              </a:rPr>
              <a:t>of internal control over</a:t>
            </a:r>
            <a:r>
              <a:rPr lang="en-US" sz="10400" spc="5" dirty="0">
                <a:cs typeface="Arial"/>
              </a:rPr>
              <a:t> </a:t>
            </a:r>
            <a:r>
              <a:rPr lang="en-US" sz="10400" dirty="0">
                <a:cs typeface="Arial"/>
              </a:rPr>
              <a:t>compliance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0400" dirty="0">
              <a:cs typeface="Arial"/>
            </a:endParaRPr>
          </a:p>
          <a:p>
            <a:pPr marL="469889" marR="106045" lvl="1">
              <a:lnSpc>
                <a:spcPct val="80100"/>
              </a:lnSpc>
            </a:pPr>
            <a:r>
              <a:rPr lang="en-US" sz="10400" spc="-5" dirty="0">
                <a:cs typeface="Arial"/>
              </a:rPr>
              <a:t>Determine whether the </a:t>
            </a:r>
            <a:r>
              <a:rPr lang="en-US" sz="10400" dirty="0">
                <a:cs typeface="Arial"/>
              </a:rPr>
              <a:t>auditee has complied </a:t>
            </a:r>
            <a:r>
              <a:rPr lang="en-US" sz="10400" spc="-10" dirty="0">
                <a:cs typeface="Arial"/>
              </a:rPr>
              <a:t>with </a:t>
            </a:r>
            <a:r>
              <a:rPr lang="en-US" sz="10400" dirty="0">
                <a:cs typeface="Arial"/>
              </a:rPr>
              <a:t>federal </a:t>
            </a:r>
            <a:r>
              <a:rPr lang="en-US" sz="10400" spc="-5" dirty="0">
                <a:cs typeface="Arial"/>
              </a:rPr>
              <a:t>statutes, </a:t>
            </a:r>
            <a:r>
              <a:rPr lang="en-US" sz="10400" dirty="0">
                <a:cs typeface="Arial"/>
              </a:rPr>
              <a:t>regulations,  and the </a:t>
            </a:r>
            <a:r>
              <a:rPr lang="en-US" sz="10400" spc="-5" dirty="0">
                <a:cs typeface="Arial"/>
              </a:rPr>
              <a:t>terms </a:t>
            </a:r>
            <a:r>
              <a:rPr lang="en-US" sz="10400" dirty="0">
                <a:cs typeface="Arial"/>
              </a:rPr>
              <a:t>and conditions of </a:t>
            </a:r>
            <a:r>
              <a:rPr lang="en-US" sz="10400" spc="-5" dirty="0">
                <a:cs typeface="Arial"/>
              </a:rPr>
              <a:t>federal awards </a:t>
            </a:r>
            <a:r>
              <a:rPr lang="en-US" sz="10400" dirty="0">
                <a:cs typeface="Arial"/>
              </a:rPr>
              <a:t>that may have a direct and  material </a:t>
            </a:r>
            <a:r>
              <a:rPr lang="en-US" sz="10400" spc="-10" dirty="0">
                <a:cs typeface="Arial"/>
              </a:rPr>
              <a:t>effect </a:t>
            </a:r>
            <a:r>
              <a:rPr lang="en-US" sz="10400" dirty="0">
                <a:cs typeface="Arial"/>
              </a:rPr>
              <a:t>on each of </a:t>
            </a:r>
            <a:r>
              <a:rPr lang="en-US" sz="10400" spc="-5" dirty="0">
                <a:cs typeface="Arial"/>
              </a:rPr>
              <a:t>its </a:t>
            </a:r>
            <a:r>
              <a:rPr lang="en-US" sz="10400" dirty="0">
                <a:cs typeface="Arial"/>
              </a:rPr>
              <a:t>major</a:t>
            </a:r>
            <a:r>
              <a:rPr lang="en-US" sz="10400" spc="35" dirty="0">
                <a:cs typeface="Arial"/>
              </a:rPr>
              <a:t> </a:t>
            </a:r>
            <a:r>
              <a:rPr lang="en-US" sz="10400" dirty="0">
                <a:cs typeface="Arial"/>
              </a:rPr>
              <a:t>programs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0FDAB-0987-45AE-AAFC-6C254859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C9BF4566-DE75-4002-B8C4-8F6FE3E99499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378"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7417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231" y="665983"/>
            <a:ext cx="10322561" cy="694207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dirty="0"/>
              <a:t>S</a:t>
            </a:r>
            <a:r>
              <a:rPr spc="-13" dirty="0"/>
              <a:t>E</a:t>
            </a:r>
            <a:r>
              <a:rPr spc="-180" dirty="0"/>
              <a:t>F</a:t>
            </a:r>
            <a:r>
              <a:rPr dirty="0"/>
              <a:t>A</a:t>
            </a:r>
            <a:r>
              <a:rPr lang="en-US" dirty="0"/>
              <a:t> – Schedule of Federal Awards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595353" y="1554444"/>
            <a:ext cx="3371131" cy="2078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4" name="object 4"/>
          <p:cNvSpPr/>
          <p:nvPr/>
        </p:nvSpPr>
        <p:spPr>
          <a:xfrm>
            <a:off x="665479" y="1598168"/>
            <a:ext cx="3237653" cy="1944793"/>
          </a:xfrm>
          <a:custGeom>
            <a:avLst/>
            <a:gdLst/>
            <a:ahLst/>
            <a:cxnLst/>
            <a:rect l="l" t="t" r="r" b="b"/>
            <a:pathLst>
              <a:path w="2428240" h="1458595">
                <a:moveTo>
                  <a:pt x="0" y="1458468"/>
                </a:moveTo>
                <a:lnTo>
                  <a:pt x="2427731" y="1458468"/>
                </a:lnTo>
                <a:lnTo>
                  <a:pt x="2427731" y="0"/>
                </a:lnTo>
                <a:lnTo>
                  <a:pt x="0" y="0"/>
                </a:lnTo>
                <a:lnTo>
                  <a:pt x="0" y="1458468"/>
                </a:lnTo>
                <a:close/>
              </a:path>
            </a:pathLst>
          </a:custGeom>
          <a:solidFill>
            <a:srgbClr val="95136D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5" name="object 5"/>
          <p:cNvSpPr/>
          <p:nvPr/>
        </p:nvSpPr>
        <p:spPr>
          <a:xfrm>
            <a:off x="665479" y="1598168"/>
            <a:ext cx="3237653" cy="1944793"/>
          </a:xfrm>
          <a:custGeom>
            <a:avLst/>
            <a:gdLst/>
            <a:ahLst/>
            <a:cxnLst/>
            <a:rect l="l" t="t" r="r" b="b"/>
            <a:pathLst>
              <a:path w="2428240" h="1458595">
                <a:moveTo>
                  <a:pt x="0" y="1458468"/>
                </a:moveTo>
                <a:lnTo>
                  <a:pt x="2427731" y="1458468"/>
                </a:lnTo>
                <a:lnTo>
                  <a:pt x="2427731" y="0"/>
                </a:lnTo>
                <a:lnTo>
                  <a:pt x="0" y="0"/>
                </a:lnTo>
                <a:lnTo>
                  <a:pt x="0" y="1458468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6" name="object 6"/>
          <p:cNvSpPr txBox="1"/>
          <p:nvPr/>
        </p:nvSpPr>
        <p:spPr>
          <a:xfrm>
            <a:off x="665479" y="2400807"/>
            <a:ext cx="3237653" cy="282920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346278">
              <a:spcBef>
                <a:spcPts val="127"/>
              </a:spcBef>
            </a:pP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Prepared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733" spc="1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1733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57458" y="1554444"/>
            <a:ext cx="3373148" cy="2078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8" name="object 8"/>
          <p:cNvSpPr/>
          <p:nvPr/>
        </p:nvSpPr>
        <p:spPr>
          <a:xfrm>
            <a:off x="4133089" y="1879583"/>
            <a:ext cx="3482847" cy="14650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9" name="object 9"/>
          <p:cNvSpPr/>
          <p:nvPr/>
        </p:nvSpPr>
        <p:spPr>
          <a:xfrm>
            <a:off x="4227576" y="1598168"/>
            <a:ext cx="3239347" cy="1944793"/>
          </a:xfrm>
          <a:custGeom>
            <a:avLst/>
            <a:gdLst/>
            <a:ahLst/>
            <a:cxnLst/>
            <a:rect l="l" t="t" r="r" b="b"/>
            <a:pathLst>
              <a:path w="2429510" h="1458595">
                <a:moveTo>
                  <a:pt x="0" y="1458468"/>
                </a:moveTo>
                <a:lnTo>
                  <a:pt x="2429256" y="1458468"/>
                </a:lnTo>
                <a:lnTo>
                  <a:pt x="2429256" y="0"/>
                </a:lnTo>
                <a:lnTo>
                  <a:pt x="0" y="0"/>
                </a:lnTo>
                <a:lnTo>
                  <a:pt x="0" y="1458468"/>
                </a:lnTo>
                <a:close/>
              </a:path>
            </a:pathLst>
          </a:custGeom>
          <a:solidFill>
            <a:srgbClr val="95136D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0" name="object 10"/>
          <p:cNvSpPr/>
          <p:nvPr/>
        </p:nvSpPr>
        <p:spPr>
          <a:xfrm>
            <a:off x="4227576" y="1598168"/>
            <a:ext cx="3239347" cy="1944793"/>
          </a:xfrm>
          <a:custGeom>
            <a:avLst/>
            <a:gdLst/>
            <a:ahLst/>
            <a:cxnLst/>
            <a:rect l="l" t="t" r="r" b="b"/>
            <a:pathLst>
              <a:path w="2429510" h="1458595">
                <a:moveTo>
                  <a:pt x="0" y="1458468"/>
                </a:moveTo>
                <a:lnTo>
                  <a:pt x="2429256" y="1458468"/>
                </a:lnTo>
                <a:lnTo>
                  <a:pt x="2429256" y="0"/>
                </a:lnTo>
                <a:lnTo>
                  <a:pt x="0" y="0"/>
                </a:lnTo>
                <a:lnTo>
                  <a:pt x="0" y="145846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1" name="object 11"/>
          <p:cNvSpPr txBox="1"/>
          <p:nvPr/>
        </p:nvSpPr>
        <p:spPr>
          <a:xfrm>
            <a:off x="4227576" y="1944793"/>
            <a:ext cx="3239347" cy="1198940"/>
          </a:xfrm>
          <a:prstGeom prst="rect">
            <a:avLst/>
          </a:prstGeom>
        </p:spPr>
        <p:txBody>
          <a:bodyPr vert="horz" wrap="square" lIns="0" tIns="51647" rIns="0" bIns="0" rtlCol="0">
            <a:spAutoFit/>
          </a:bodyPr>
          <a:lstStyle/>
          <a:p>
            <a:pPr marL="88898" marR="82971" indent="1693" algn="ctr">
              <a:lnSpc>
                <a:spcPct val="86400"/>
              </a:lnSpc>
              <a:spcBef>
                <a:spcPts val="407"/>
              </a:spcBef>
            </a:pP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Reconciles to accounting and  other records used in preparing  the financial statements or the  </a:t>
            </a: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financial statements  themselves</a:t>
            </a:r>
            <a:endParaRPr sz="1733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719554" y="1554444"/>
            <a:ext cx="3373148" cy="2078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3" name="object 13"/>
          <p:cNvSpPr/>
          <p:nvPr/>
        </p:nvSpPr>
        <p:spPr>
          <a:xfrm>
            <a:off x="7780528" y="1993393"/>
            <a:ext cx="3310128" cy="1237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4" name="object 14"/>
          <p:cNvSpPr/>
          <p:nvPr/>
        </p:nvSpPr>
        <p:spPr>
          <a:xfrm>
            <a:off x="7789671" y="1598168"/>
            <a:ext cx="3239347" cy="1944793"/>
          </a:xfrm>
          <a:custGeom>
            <a:avLst/>
            <a:gdLst/>
            <a:ahLst/>
            <a:cxnLst/>
            <a:rect l="l" t="t" r="r" b="b"/>
            <a:pathLst>
              <a:path w="2429509" h="1458595">
                <a:moveTo>
                  <a:pt x="0" y="1458468"/>
                </a:moveTo>
                <a:lnTo>
                  <a:pt x="2429255" y="1458468"/>
                </a:lnTo>
                <a:lnTo>
                  <a:pt x="2429255" y="0"/>
                </a:lnTo>
                <a:lnTo>
                  <a:pt x="0" y="0"/>
                </a:lnTo>
                <a:lnTo>
                  <a:pt x="0" y="1458468"/>
                </a:lnTo>
                <a:close/>
              </a:path>
            </a:pathLst>
          </a:custGeom>
          <a:solidFill>
            <a:srgbClr val="95136D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5" name="object 15"/>
          <p:cNvSpPr/>
          <p:nvPr/>
        </p:nvSpPr>
        <p:spPr>
          <a:xfrm>
            <a:off x="7789671" y="1598168"/>
            <a:ext cx="3239347" cy="1944793"/>
          </a:xfrm>
          <a:custGeom>
            <a:avLst/>
            <a:gdLst/>
            <a:ahLst/>
            <a:cxnLst/>
            <a:rect l="l" t="t" r="r" b="b"/>
            <a:pathLst>
              <a:path w="2429509" h="1458595">
                <a:moveTo>
                  <a:pt x="0" y="1458468"/>
                </a:moveTo>
                <a:lnTo>
                  <a:pt x="2429255" y="1458468"/>
                </a:lnTo>
                <a:lnTo>
                  <a:pt x="2429255" y="0"/>
                </a:lnTo>
                <a:lnTo>
                  <a:pt x="0" y="0"/>
                </a:lnTo>
                <a:lnTo>
                  <a:pt x="0" y="1458468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6" name="object 16"/>
          <p:cNvSpPr txBox="1"/>
          <p:nvPr/>
        </p:nvSpPr>
        <p:spPr>
          <a:xfrm>
            <a:off x="7789671" y="2058923"/>
            <a:ext cx="3239347" cy="969582"/>
          </a:xfrm>
          <a:prstGeom prst="rect">
            <a:avLst/>
          </a:prstGeom>
        </p:spPr>
        <p:txBody>
          <a:bodyPr vert="horz" wrap="square" lIns="0" tIns="51647" rIns="0" bIns="0" rtlCol="0">
            <a:spAutoFit/>
          </a:bodyPr>
          <a:lstStyle/>
          <a:p>
            <a:pPr marL="175256" marR="165096" indent="-3387" algn="ctr">
              <a:lnSpc>
                <a:spcPct val="86400"/>
              </a:lnSpc>
              <a:spcBef>
                <a:spcPts val="407"/>
              </a:spcBef>
            </a:pP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Auditor uses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base the 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performance of risk  assessments and selection of  major programs</a:t>
            </a:r>
            <a:endParaRPr sz="1733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5353" y="3822144"/>
            <a:ext cx="3371131" cy="20767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8" name="object 18"/>
          <p:cNvSpPr/>
          <p:nvPr/>
        </p:nvSpPr>
        <p:spPr>
          <a:xfrm>
            <a:off x="713231" y="4374895"/>
            <a:ext cx="3200400" cy="10078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9" name="object 19"/>
          <p:cNvSpPr/>
          <p:nvPr/>
        </p:nvSpPr>
        <p:spPr>
          <a:xfrm>
            <a:off x="665479" y="3865881"/>
            <a:ext cx="3237653" cy="1943100"/>
          </a:xfrm>
          <a:custGeom>
            <a:avLst/>
            <a:gdLst/>
            <a:ahLst/>
            <a:cxnLst/>
            <a:rect l="l" t="t" r="r" b="b"/>
            <a:pathLst>
              <a:path w="2428240" h="1457325">
                <a:moveTo>
                  <a:pt x="0" y="1456944"/>
                </a:moveTo>
                <a:lnTo>
                  <a:pt x="2427731" y="1456944"/>
                </a:lnTo>
                <a:lnTo>
                  <a:pt x="2427731" y="0"/>
                </a:lnTo>
                <a:lnTo>
                  <a:pt x="0" y="0"/>
                </a:lnTo>
                <a:lnTo>
                  <a:pt x="0" y="1456944"/>
                </a:lnTo>
                <a:close/>
              </a:path>
            </a:pathLst>
          </a:custGeom>
          <a:solidFill>
            <a:srgbClr val="95136D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0" name="object 20"/>
          <p:cNvSpPr/>
          <p:nvPr/>
        </p:nvSpPr>
        <p:spPr>
          <a:xfrm>
            <a:off x="665479" y="3865881"/>
            <a:ext cx="3237653" cy="1943100"/>
          </a:xfrm>
          <a:custGeom>
            <a:avLst/>
            <a:gdLst/>
            <a:ahLst/>
            <a:cxnLst/>
            <a:rect l="l" t="t" r="r" b="b"/>
            <a:pathLst>
              <a:path w="2428240" h="1457325">
                <a:moveTo>
                  <a:pt x="0" y="1456944"/>
                </a:moveTo>
                <a:lnTo>
                  <a:pt x="2427731" y="1456944"/>
                </a:lnTo>
                <a:lnTo>
                  <a:pt x="2427731" y="0"/>
                </a:lnTo>
                <a:lnTo>
                  <a:pt x="0" y="0"/>
                </a:lnTo>
                <a:lnTo>
                  <a:pt x="0" y="145694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1" name="object 21"/>
          <p:cNvSpPr txBox="1"/>
          <p:nvPr/>
        </p:nvSpPr>
        <p:spPr>
          <a:xfrm>
            <a:off x="665479" y="4440428"/>
            <a:ext cx="3237653" cy="748068"/>
          </a:xfrm>
          <a:prstGeom prst="rect">
            <a:avLst/>
          </a:prstGeom>
        </p:spPr>
        <p:txBody>
          <a:bodyPr vert="horz" wrap="square" lIns="0" tIns="55033" rIns="0" bIns="0" rtlCol="0">
            <a:spAutoFit/>
          </a:bodyPr>
          <a:lstStyle/>
          <a:p>
            <a:pPr marL="230288" marR="221821" algn="ctr">
              <a:lnSpc>
                <a:spcPts val="1787"/>
              </a:lnSpc>
              <a:spcBef>
                <a:spcPts val="433"/>
              </a:spcBef>
            </a:pP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Completeness and</a:t>
            </a:r>
            <a:r>
              <a:rPr sz="1733" spc="-2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accuracy  critical to </a:t>
            </a: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avoid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missed  programs</a:t>
            </a:r>
            <a:endParaRPr sz="1733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57458" y="3822144"/>
            <a:ext cx="3373148" cy="20767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3" name="object 23"/>
          <p:cNvSpPr/>
          <p:nvPr/>
        </p:nvSpPr>
        <p:spPr>
          <a:xfrm>
            <a:off x="4108703" y="3810000"/>
            <a:ext cx="3517392" cy="21031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4" name="object 24"/>
          <p:cNvSpPr/>
          <p:nvPr/>
        </p:nvSpPr>
        <p:spPr>
          <a:xfrm>
            <a:off x="4227576" y="3865881"/>
            <a:ext cx="3239347" cy="1943100"/>
          </a:xfrm>
          <a:custGeom>
            <a:avLst/>
            <a:gdLst/>
            <a:ahLst/>
            <a:cxnLst/>
            <a:rect l="l" t="t" r="r" b="b"/>
            <a:pathLst>
              <a:path w="2429510" h="1457325">
                <a:moveTo>
                  <a:pt x="0" y="1456944"/>
                </a:moveTo>
                <a:lnTo>
                  <a:pt x="2429256" y="1456944"/>
                </a:lnTo>
                <a:lnTo>
                  <a:pt x="2429256" y="0"/>
                </a:lnTo>
                <a:lnTo>
                  <a:pt x="0" y="0"/>
                </a:lnTo>
                <a:lnTo>
                  <a:pt x="0" y="1456944"/>
                </a:lnTo>
                <a:close/>
              </a:path>
            </a:pathLst>
          </a:custGeom>
          <a:solidFill>
            <a:srgbClr val="95136D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5" name="object 25"/>
          <p:cNvSpPr/>
          <p:nvPr/>
        </p:nvSpPr>
        <p:spPr>
          <a:xfrm>
            <a:off x="4227576" y="3865881"/>
            <a:ext cx="3239347" cy="1943100"/>
          </a:xfrm>
          <a:custGeom>
            <a:avLst/>
            <a:gdLst/>
            <a:ahLst/>
            <a:cxnLst/>
            <a:rect l="l" t="t" r="r" b="b"/>
            <a:pathLst>
              <a:path w="2429510" h="1457325">
                <a:moveTo>
                  <a:pt x="0" y="1456944"/>
                </a:moveTo>
                <a:lnTo>
                  <a:pt x="2429256" y="1456944"/>
                </a:lnTo>
                <a:lnTo>
                  <a:pt x="2429256" y="0"/>
                </a:lnTo>
                <a:lnTo>
                  <a:pt x="0" y="0"/>
                </a:lnTo>
                <a:lnTo>
                  <a:pt x="0" y="145694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6" name="object 26"/>
          <p:cNvSpPr txBox="1"/>
          <p:nvPr/>
        </p:nvSpPr>
        <p:spPr>
          <a:xfrm>
            <a:off x="4227576" y="3876378"/>
            <a:ext cx="3239347" cy="1877991"/>
          </a:xfrm>
          <a:prstGeom prst="rect">
            <a:avLst/>
          </a:prstGeom>
        </p:spPr>
        <p:txBody>
          <a:bodyPr vert="horz" wrap="square" lIns="0" tIns="52492" rIns="0" bIns="0" rtlCol="0">
            <a:spAutoFit/>
          </a:bodyPr>
          <a:lstStyle/>
          <a:p>
            <a:pPr marL="64345" marR="71118">
              <a:lnSpc>
                <a:spcPct val="86300"/>
              </a:lnSpc>
              <a:spcBef>
                <a:spcPts val="412"/>
              </a:spcBef>
            </a:pP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Auditor issues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opinion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whether the </a:t>
            </a:r>
            <a:r>
              <a:rPr sz="1733" spc="-33" dirty="0">
                <a:solidFill>
                  <a:srgbClr val="FFFFFF"/>
                </a:solidFill>
                <a:latin typeface="Arial"/>
                <a:cs typeface="Arial"/>
              </a:rPr>
              <a:t>SEFA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is fairly  stated in all material respects in  relation to the financial  statements as a </a:t>
            </a: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whole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(referred  to as in-relation-to</a:t>
            </a:r>
            <a:r>
              <a:rPr sz="1733" spc="2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opinion)</a:t>
            </a:r>
            <a:endParaRPr sz="1733" dirty="0">
              <a:latin typeface="Arial"/>
              <a:cs typeface="Arial"/>
            </a:endParaRPr>
          </a:p>
          <a:p>
            <a:pPr marL="142236" marR="338658" indent="-77890">
              <a:lnSpc>
                <a:spcPts val="1373"/>
              </a:lnSpc>
              <a:spcBef>
                <a:spcPts val="713"/>
              </a:spcBef>
              <a:buChar char="•"/>
              <a:tabLst>
                <a:tab pos="143082" algn="l"/>
              </a:tabLst>
            </a:pPr>
            <a:r>
              <a:rPr sz="1333" spc="-7" dirty="0">
                <a:solidFill>
                  <a:srgbClr val="FFFFFF"/>
                </a:solidFill>
                <a:latin typeface="Arial"/>
                <a:cs typeface="Arial"/>
              </a:rPr>
              <a:t>In-relation-to opinion not </a:t>
            </a:r>
            <a:r>
              <a:rPr sz="1333" dirty="0">
                <a:solidFill>
                  <a:srgbClr val="FFFFFF"/>
                </a:solidFill>
                <a:latin typeface="Arial"/>
                <a:cs typeface="Arial"/>
              </a:rPr>
              <a:t>same </a:t>
            </a:r>
            <a:r>
              <a:rPr sz="1333" spc="-7" dirty="0">
                <a:solidFill>
                  <a:srgbClr val="FFFFFF"/>
                </a:solidFill>
                <a:latin typeface="Arial"/>
                <a:cs typeface="Arial"/>
              </a:rPr>
              <a:t>as an  </a:t>
            </a:r>
            <a:r>
              <a:rPr sz="1333" spc="-13" dirty="0">
                <a:solidFill>
                  <a:srgbClr val="FFFFFF"/>
                </a:solidFill>
                <a:latin typeface="Arial"/>
                <a:cs typeface="Arial"/>
              </a:rPr>
              <a:t>“audit”</a:t>
            </a:r>
            <a:r>
              <a:rPr sz="1333" spc="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33" spc="-13" dirty="0">
                <a:solidFill>
                  <a:srgbClr val="FFFFFF"/>
                </a:solidFill>
                <a:latin typeface="Arial"/>
                <a:cs typeface="Arial"/>
              </a:rPr>
              <a:t>opinion</a:t>
            </a:r>
            <a:endParaRPr sz="1333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719554" y="3822144"/>
            <a:ext cx="3373148" cy="20767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8" name="object 28"/>
          <p:cNvSpPr/>
          <p:nvPr/>
        </p:nvSpPr>
        <p:spPr>
          <a:xfrm>
            <a:off x="7835392" y="4261103"/>
            <a:ext cx="3200400" cy="12354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9" name="object 29"/>
          <p:cNvSpPr/>
          <p:nvPr/>
        </p:nvSpPr>
        <p:spPr>
          <a:xfrm>
            <a:off x="7789671" y="3865881"/>
            <a:ext cx="3239347" cy="1943100"/>
          </a:xfrm>
          <a:custGeom>
            <a:avLst/>
            <a:gdLst/>
            <a:ahLst/>
            <a:cxnLst/>
            <a:rect l="l" t="t" r="r" b="b"/>
            <a:pathLst>
              <a:path w="2429509" h="1457325">
                <a:moveTo>
                  <a:pt x="0" y="1456944"/>
                </a:moveTo>
                <a:lnTo>
                  <a:pt x="2429255" y="1456944"/>
                </a:lnTo>
                <a:lnTo>
                  <a:pt x="2429255" y="0"/>
                </a:lnTo>
                <a:lnTo>
                  <a:pt x="0" y="0"/>
                </a:lnTo>
                <a:lnTo>
                  <a:pt x="0" y="1456944"/>
                </a:lnTo>
                <a:close/>
              </a:path>
            </a:pathLst>
          </a:custGeom>
          <a:solidFill>
            <a:srgbClr val="95136D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30" name="object 30"/>
          <p:cNvSpPr/>
          <p:nvPr/>
        </p:nvSpPr>
        <p:spPr>
          <a:xfrm>
            <a:off x="7789671" y="3865881"/>
            <a:ext cx="3239347" cy="1943100"/>
          </a:xfrm>
          <a:custGeom>
            <a:avLst/>
            <a:gdLst/>
            <a:ahLst/>
            <a:cxnLst/>
            <a:rect l="l" t="t" r="r" b="b"/>
            <a:pathLst>
              <a:path w="2429509" h="1457325">
                <a:moveTo>
                  <a:pt x="0" y="1456944"/>
                </a:moveTo>
                <a:lnTo>
                  <a:pt x="2429255" y="1456944"/>
                </a:lnTo>
                <a:lnTo>
                  <a:pt x="2429255" y="0"/>
                </a:lnTo>
                <a:lnTo>
                  <a:pt x="0" y="0"/>
                </a:lnTo>
                <a:lnTo>
                  <a:pt x="0" y="145694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31" name="object 31"/>
          <p:cNvSpPr txBox="1"/>
          <p:nvPr/>
        </p:nvSpPr>
        <p:spPr>
          <a:xfrm>
            <a:off x="7789671" y="4326297"/>
            <a:ext cx="3239347" cy="980098"/>
          </a:xfrm>
          <a:prstGeom prst="rect">
            <a:avLst/>
          </a:prstGeom>
        </p:spPr>
        <p:txBody>
          <a:bodyPr vert="horz" wrap="square" lIns="0" tIns="51647" rIns="0" bIns="0" rtlCol="0">
            <a:spAutoFit/>
          </a:bodyPr>
          <a:lstStyle/>
          <a:p>
            <a:pPr marL="230288" marR="221821" indent="-1693" algn="ctr">
              <a:lnSpc>
                <a:spcPct val="86500"/>
              </a:lnSpc>
              <a:spcBef>
                <a:spcPts val="407"/>
              </a:spcBef>
            </a:pP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Auditor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1733" spc="-13" dirty="0">
                <a:solidFill>
                  <a:srgbClr val="FFFFFF"/>
                </a:solidFill>
                <a:latin typeface="Arial"/>
                <a:cs typeface="Arial"/>
              </a:rPr>
              <a:t>responsible for 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determining whether auditee  includes all required </a:t>
            </a:r>
            <a:r>
              <a:rPr sz="1733" spc="-33" dirty="0">
                <a:solidFill>
                  <a:srgbClr val="FFFFFF"/>
                </a:solidFill>
                <a:latin typeface="Arial"/>
                <a:cs typeface="Arial"/>
              </a:rPr>
              <a:t>SEFA  </a:t>
            </a:r>
            <a:r>
              <a:rPr sz="1733" spc="-7" dirty="0">
                <a:solidFill>
                  <a:srgbClr val="FFFFFF"/>
                </a:solidFill>
                <a:latin typeface="Arial"/>
                <a:cs typeface="Arial"/>
              </a:rPr>
              <a:t>elements</a:t>
            </a:r>
            <a:endParaRPr sz="1733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0733" y="6403153"/>
            <a:ext cx="451273" cy="270160"/>
          </a:xfrm>
          <a:prstGeom prst="rect">
            <a:avLst/>
          </a:prstGeom>
        </p:spPr>
        <p:txBody>
          <a:bodyPr vert="horz" wrap="square" lIns="0" tIns="23707" rIns="0" bIns="0" rtlCol="0">
            <a:spAutoFit/>
          </a:bodyPr>
          <a:lstStyle/>
          <a:p>
            <a:pPr marL="172714">
              <a:spcBef>
                <a:spcPts val="187"/>
              </a:spcBef>
            </a:pPr>
            <a:fld id="{81D60167-4931-47E6-BA6A-407CBD079E47}" type="slidenum">
              <a:rPr sz="1600" spc="-7" dirty="0">
                <a:latin typeface="Arial"/>
                <a:cs typeface="Arial"/>
              </a:rPr>
              <a:pPr marL="172714">
                <a:spcBef>
                  <a:spcPts val="187"/>
                </a:spcBef>
              </a:pPr>
              <a:t>6</a:t>
            </a:fld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733" y="920937"/>
            <a:ext cx="6943085" cy="694207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spc="-53" dirty="0"/>
              <a:t>SEFA </a:t>
            </a:r>
            <a:r>
              <a:rPr dirty="0"/>
              <a:t>– </a:t>
            </a:r>
            <a:r>
              <a:rPr spc="-7" dirty="0"/>
              <a:t>required</a:t>
            </a:r>
            <a:r>
              <a:rPr spc="-147" dirty="0"/>
              <a:t> </a:t>
            </a:r>
            <a:r>
              <a:rPr spc="-7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8750" y="2074579"/>
            <a:ext cx="10372512" cy="4242529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>
              <a:spcBef>
                <a:spcPts val="127"/>
              </a:spcBef>
            </a:pPr>
            <a:r>
              <a:rPr sz="2933" spc="-7" dirty="0">
                <a:latin typeface="Arial"/>
                <a:cs typeface="Arial"/>
              </a:rPr>
              <a:t>List individual federal programs by federal</a:t>
            </a:r>
            <a:r>
              <a:rPr sz="2933" spc="87" dirty="0">
                <a:latin typeface="Arial"/>
                <a:cs typeface="Arial"/>
              </a:rPr>
              <a:t> </a:t>
            </a:r>
            <a:r>
              <a:rPr sz="2933" spc="-7" dirty="0">
                <a:latin typeface="Arial"/>
                <a:cs typeface="Arial"/>
              </a:rPr>
              <a:t>agency</a:t>
            </a:r>
            <a:endParaRPr sz="2933" dirty="0">
              <a:latin typeface="Arial"/>
              <a:cs typeface="Arial"/>
            </a:endParaRPr>
          </a:p>
          <a:p>
            <a:pPr marL="16933" marR="25399">
              <a:spcBef>
                <a:spcPts val="2400"/>
              </a:spcBef>
            </a:pPr>
            <a:r>
              <a:rPr sz="2933" spc="-7" dirty="0">
                <a:latin typeface="Arial"/>
                <a:cs typeface="Arial"/>
              </a:rPr>
              <a:t>For a cluster </a:t>
            </a:r>
            <a:r>
              <a:rPr sz="2933" dirty="0">
                <a:latin typeface="Arial"/>
                <a:cs typeface="Arial"/>
              </a:rPr>
              <a:t>of </a:t>
            </a:r>
            <a:r>
              <a:rPr sz="2933" spc="-7" dirty="0">
                <a:latin typeface="Arial"/>
                <a:cs typeface="Arial"/>
              </a:rPr>
              <a:t>programs, provide the cluster name, list  individual federal programs within the cluster </a:t>
            </a:r>
            <a:r>
              <a:rPr sz="2933" dirty="0">
                <a:latin typeface="Arial"/>
                <a:cs typeface="Arial"/>
              </a:rPr>
              <a:t>of </a:t>
            </a:r>
            <a:r>
              <a:rPr sz="2933" spc="-7" dirty="0">
                <a:latin typeface="Arial"/>
                <a:cs typeface="Arial"/>
              </a:rPr>
              <a:t>awards  expended must be shown either by federal award or by federal  agency and major subdivision within the federal</a:t>
            </a:r>
            <a:r>
              <a:rPr sz="2933" spc="80" dirty="0">
                <a:latin typeface="Arial"/>
                <a:cs typeface="Arial"/>
              </a:rPr>
              <a:t> </a:t>
            </a:r>
            <a:r>
              <a:rPr sz="2933" dirty="0">
                <a:latin typeface="Arial"/>
                <a:cs typeface="Arial"/>
              </a:rPr>
              <a:t>agency</a:t>
            </a:r>
          </a:p>
          <a:p>
            <a:pPr marL="16933" marR="6773">
              <a:spcBef>
                <a:spcPts val="2407"/>
              </a:spcBef>
            </a:pPr>
            <a:r>
              <a:rPr sz="2933" spc="-7" dirty="0">
                <a:latin typeface="Arial"/>
                <a:cs typeface="Arial"/>
              </a:rPr>
              <a:t>For federal awards received as a subrecipient, the name of the  P</a:t>
            </a:r>
            <a:r>
              <a:rPr lang="en-US" sz="2933" spc="-7" dirty="0">
                <a:latin typeface="Arial"/>
                <a:cs typeface="Arial"/>
              </a:rPr>
              <a:t>ass-</a:t>
            </a:r>
            <a:r>
              <a:rPr sz="2933" spc="-7" dirty="0">
                <a:latin typeface="Arial"/>
                <a:cs typeface="Arial"/>
              </a:rPr>
              <a:t>T</a:t>
            </a:r>
            <a:r>
              <a:rPr lang="en-US" sz="2933" spc="-7" dirty="0">
                <a:latin typeface="Arial"/>
                <a:cs typeface="Arial"/>
              </a:rPr>
              <a:t>hrough </a:t>
            </a:r>
            <a:r>
              <a:rPr sz="2933" spc="-7" dirty="0">
                <a:latin typeface="Arial"/>
                <a:cs typeface="Arial"/>
              </a:rPr>
              <a:t>E</a:t>
            </a:r>
            <a:r>
              <a:rPr lang="en-US" sz="2933" spc="-7" dirty="0">
                <a:latin typeface="Arial"/>
                <a:cs typeface="Arial"/>
              </a:rPr>
              <a:t>ntity</a:t>
            </a:r>
            <a:r>
              <a:rPr sz="2933" spc="-7" dirty="0">
                <a:latin typeface="Arial"/>
                <a:cs typeface="Arial"/>
              </a:rPr>
              <a:t> and identifying number assigned by the</a:t>
            </a:r>
            <a:r>
              <a:rPr sz="2933" spc="73" dirty="0">
                <a:latin typeface="Arial"/>
                <a:cs typeface="Arial"/>
              </a:rPr>
              <a:t> </a:t>
            </a:r>
            <a:r>
              <a:rPr sz="2933" spc="-7" dirty="0">
                <a:latin typeface="Arial"/>
                <a:cs typeface="Arial"/>
              </a:rPr>
              <a:t>PTE</a:t>
            </a:r>
            <a:endParaRPr sz="2933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73184" y="467530"/>
            <a:ext cx="2052320" cy="888153"/>
          </a:xfrm>
          <a:custGeom>
            <a:avLst/>
            <a:gdLst/>
            <a:ahLst/>
            <a:cxnLst/>
            <a:rect l="l" t="t" r="r" b="b"/>
            <a:pathLst>
              <a:path w="1539240" h="666115">
                <a:moveTo>
                  <a:pt x="1539239" y="0"/>
                </a:moveTo>
                <a:lnTo>
                  <a:pt x="1535759" y="17339"/>
                </a:lnTo>
                <a:lnTo>
                  <a:pt x="1526254" y="31464"/>
                </a:lnTo>
                <a:lnTo>
                  <a:pt x="1512129" y="40969"/>
                </a:lnTo>
                <a:lnTo>
                  <a:pt x="1494789" y="44450"/>
                </a:lnTo>
                <a:lnTo>
                  <a:pt x="44322" y="44450"/>
                </a:lnTo>
                <a:lnTo>
                  <a:pt x="27056" y="47928"/>
                </a:lnTo>
                <a:lnTo>
                  <a:pt x="12969" y="57419"/>
                </a:lnTo>
                <a:lnTo>
                  <a:pt x="3478" y="71506"/>
                </a:lnTo>
                <a:lnTo>
                  <a:pt x="0" y="88773"/>
                </a:lnTo>
                <a:lnTo>
                  <a:pt x="0" y="621538"/>
                </a:lnTo>
                <a:lnTo>
                  <a:pt x="3478" y="638804"/>
                </a:lnTo>
                <a:lnTo>
                  <a:pt x="12969" y="652891"/>
                </a:lnTo>
                <a:lnTo>
                  <a:pt x="27056" y="662382"/>
                </a:lnTo>
                <a:lnTo>
                  <a:pt x="44322" y="665861"/>
                </a:lnTo>
                <a:lnTo>
                  <a:pt x="61662" y="662382"/>
                </a:lnTo>
                <a:lnTo>
                  <a:pt x="75787" y="652891"/>
                </a:lnTo>
                <a:lnTo>
                  <a:pt x="85292" y="638804"/>
                </a:lnTo>
                <a:lnTo>
                  <a:pt x="88772" y="621538"/>
                </a:lnTo>
                <a:lnTo>
                  <a:pt x="88772" y="577088"/>
                </a:lnTo>
                <a:lnTo>
                  <a:pt x="1494789" y="577088"/>
                </a:lnTo>
                <a:lnTo>
                  <a:pt x="1512129" y="573609"/>
                </a:lnTo>
                <a:lnTo>
                  <a:pt x="1526254" y="564118"/>
                </a:lnTo>
                <a:lnTo>
                  <a:pt x="1535759" y="550031"/>
                </a:lnTo>
                <a:lnTo>
                  <a:pt x="1539239" y="532764"/>
                </a:lnTo>
                <a:lnTo>
                  <a:pt x="1539239" y="133223"/>
                </a:lnTo>
                <a:lnTo>
                  <a:pt x="44322" y="133223"/>
                </a:lnTo>
                <a:lnTo>
                  <a:pt x="44348" y="88773"/>
                </a:lnTo>
                <a:lnTo>
                  <a:pt x="46081" y="80230"/>
                </a:lnTo>
                <a:lnTo>
                  <a:pt x="50863" y="73167"/>
                </a:lnTo>
                <a:lnTo>
                  <a:pt x="57931" y="68415"/>
                </a:lnTo>
                <a:lnTo>
                  <a:pt x="66547" y="66675"/>
                </a:lnTo>
                <a:lnTo>
                  <a:pt x="1539239" y="66675"/>
                </a:lnTo>
                <a:lnTo>
                  <a:pt x="1539239" y="0"/>
                </a:lnTo>
                <a:close/>
              </a:path>
              <a:path w="1539240" h="666115">
                <a:moveTo>
                  <a:pt x="1539239" y="66675"/>
                </a:moveTo>
                <a:lnTo>
                  <a:pt x="66547" y="66675"/>
                </a:lnTo>
                <a:lnTo>
                  <a:pt x="75217" y="68415"/>
                </a:lnTo>
                <a:lnTo>
                  <a:pt x="82280" y="73167"/>
                </a:lnTo>
                <a:lnTo>
                  <a:pt x="87032" y="80230"/>
                </a:lnTo>
                <a:lnTo>
                  <a:pt x="88772" y="88900"/>
                </a:lnTo>
                <a:lnTo>
                  <a:pt x="85292" y="106166"/>
                </a:lnTo>
                <a:lnTo>
                  <a:pt x="75787" y="120253"/>
                </a:lnTo>
                <a:lnTo>
                  <a:pt x="61662" y="129744"/>
                </a:lnTo>
                <a:lnTo>
                  <a:pt x="44322" y="133223"/>
                </a:lnTo>
                <a:lnTo>
                  <a:pt x="1539239" y="133223"/>
                </a:lnTo>
                <a:lnTo>
                  <a:pt x="1539239" y="66675"/>
                </a:lnTo>
                <a:close/>
              </a:path>
              <a:path w="1539240" h="666115">
                <a:moveTo>
                  <a:pt x="1450466" y="0"/>
                </a:moveTo>
                <a:lnTo>
                  <a:pt x="1450466" y="44450"/>
                </a:lnTo>
                <a:lnTo>
                  <a:pt x="1494789" y="44450"/>
                </a:lnTo>
                <a:lnTo>
                  <a:pt x="1494789" y="22225"/>
                </a:lnTo>
                <a:lnTo>
                  <a:pt x="1472691" y="22225"/>
                </a:lnTo>
                <a:lnTo>
                  <a:pt x="1464022" y="20484"/>
                </a:lnTo>
                <a:lnTo>
                  <a:pt x="1456959" y="15732"/>
                </a:lnTo>
                <a:lnTo>
                  <a:pt x="1452207" y="8669"/>
                </a:lnTo>
                <a:lnTo>
                  <a:pt x="1450466" y="0"/>
                </a:lnTo>
                <a:close/>
              </a:path>
              <a:path w="1539240" h="666115">
                <a:moveTo>
                  <a:pt x="1494789" y="0"/>
                </a:moveTo>
                <a:lnTo>
                  <a:pt x="1493051" y="8669"/>
                </a:lnTo>
                <a:lnTo>
                  <a:pt x="1488312" y="15732"/>
                </a:lnTo>
                <a:lnTo>
                  <a:pt x="1481288" y="20484"/>
                </a:lnTo>
                <a:lnTo>
                  <a:pt x="1472691" y="22225"/>
                </a:lnTo>
                <a:lnTo>
                  <a:pt x="1494789" y="22225"/>
                </a:lnTo>
                <a:lnTo>
                  <a:pt x="1494789" y="0"/>
                </a:lnTo>
                <a:close/>
              </a:path>
            </a:pathLst>
          </a:custGeom>
          <a:solidFill>
            <a:srgbClr val="71236C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5" name="object 5"/>
          <p:cNvSpPr/>
          <p:nvPr/>
        </p:nvSpPr>
        <p:spPr>
          <a:xfrm>
            <a:off x="9532281" y="408432"/>
            <a:ext cx="1993900" cy="237067"/>
          </a:xfrm>
          <a:custGeom>
            <a:avLst/>
            <a:gdLst/>
            <a:ahLst/>
            <a:cxnLst/>
            <a:rect l="l" t="t" r="r" b="b"/>
            <a:pathLst>
              <a:path w="1495425" h="177800">
                <a:moveTo>
                  <a:pt x="22225" y="110998"/>
                </a:moveTo>
                <a:lnTo>
                  <a:pt x="13608" y="112738"/>
                </a:lnTo>
                <a:lnTo>
                  <a:pt x="6540" y="117490"/>
                </a:lnTo>
                <a:lnTo>
                  <a:pt x="1758" y="124553"/>
                </a:lnTo>
                <a:lnTo>
                  <a:pt x="0" y="133223"/>
                </a:lnTo>
                <a:lnTo>
                  <a:pt x="0" y="177546"/>
                </a:lnTo>
                <a:lnTo>
                  <a:pt x="17339" y="174067"/>
                </a:lnTo>
                <a:lnTo>
                  <a:pt x="31464" y="164576"/>
                </a:lnTo>
                <a:lnTo>
                  <a:pt x="40969" y="150489"/>
                </a:lnTo>
                <a:lnTo>
                  <a:pt x="44450" y="133223"/>
                </a:lnTo>
                <a:lnTo>
                  <a:pt x="42709" y="124553"/>
                </a:lnTo>
                <a:lnTo>
                  <a:pt x="37957" y="117490"/>
                </a:lnTo>
                <a:lnTo>
                  <a:pt x="30894" y="112738"/>
                </a:lnTo>
                <a:lnTo>
                  <a:pt x="22225" y="110998"/>
                </a:lnTo>
                <a:close/>
              </a:path>
              <a:path w="1495425" h="177800">
                <a:moveTo>
                  <a:pt x="1494917" y="44323"/>
                </a:moveTo>
                <a:lnTo>
                  <a:pt x="1450467" y="44323"/>
                </a:lnTo>
                <a:lnTo>
                  <a:pt x="1450467" y="88773"/>
                </a:lnTo>
                <a:lnTo>
                  <a:pt x="1467806" y="85292"/>
                </a:lnTo>
                <a:lnTo>
                  <a:pt x="1481931" y="75787"/>
                </a:lnTo>
                <a:lnTo>
                  <a:pt x="1491436" y="61662"/>
                </a:lnTo>
                <a:lnTo>
                  <a:pt x="1494917" y="44323"/>
                </a:lnTo>
                <a:close/>
              </a:path>
              <a:path w="1495425" h="177800">
                <a:moveTo>
                  <a:pt x="1450467" y="0"/>
                </a:moveTo>
                <a:lnTo>
                  <a:pt x="1433200" y="3478"/>
                </a:lnTo>
                <a:lnTo>
                  <a:pt x="1419113" y="12969"/>
                </a:lnTo>
                <a:lnTo>
                  <a:pt x="1409622" y="27056"/>
                </a:lnTo>
                <a:lnTo>
                  <a:pt x="1406144" y="44323"/>
                </a:lnTo>
                <a:lnTo>
                  <a:pt x="1407884" y="52992"/>
                </a:lnTo>
                <a:lnTo>
                  <a:pt x="1412636" y="60055"/>
                </a:lnTo>
                <a:lnTo>
                  <a:pt x="1419699" y="64807"/>
                </a:lnTo>
                <a:lnTo>
                  <a:pt x="1428369" y="66548"/>
                </a:lnTo>
                <a:lnTo>
                  <a:pt x="1436965" y="64807"/>
                </a:lnTo>
                <a:lnTo>
                  <a:pt x="1443990" y="60055"/>
                </a:lnTo>
                <a:lnTo>
                  <a:pt x="1448728" y="52992"/>
                </a:lnTo>
                <a:lnTo>
                  <a:pt x="1450467" y="44323"/>
                </a:lnTo>
                <a:lnTo>
                  <a:pt x="1494917" y="44323"/>
                </a:lnTo>
                <a:lnTo>
                  <a:pt x="1491436" y="27056"/>
                </a:lnTo>
                <a:lnTo>
                  <a:pt x="1481931" y="12969"/>
                </a:lnTo>
                <a:lnTo>
                  <a:pt x="1467806" y="3478"/>
                </a:lnTo>
                <a:lnTo>
                  <a:pt x="1450467" y="0"/>
                </a:lnTo>
                <a:close/>
              </a:path>
            </a:pathLst>
          </a:custGeom>
          <a:solidFill>
            <a:srgbClr val="5C1D56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6" name="object 6"/>
          <p:cNvSpPr txBox="1"/>
          <p:nvPr/>
        </p:nvSpPr>
        <p:spPr>
          <a:xfrm>
            <a:off x="9880091" y="674285"/>
            <a:ext cx="1302173" cy="38643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sz="2400" spc="-13" dirty="0">
                <a:solidFill>
                  <a:srgbClr val="FFFFFF"/>
                </a:solidFill>
                <a:latin typeface="Arial"/>
                <a:cs typeface="Arial"/>
              </a:rPr>
              <a:t>§</a:t>
            </a:r>
            <a:r>
              <a:rPr sz="2400" spc="-7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7" dirty="0">
                <a:solidFill>
                  <a:srgbClr val="FFFFFF"/>
                </a:solidFill>
                <a:latin typeface="Arial"/>
                <a:cs typeface="Arial"/>
              </a:rPr>
              <a:t>0.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spc="-7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0733" y="6403153"/>
            <a:ext cx="451273" cy="270160"/>
          </a:xfrm>
          <a:prstGeom prst="rect">
            <a:avLst/>
          </a:prstGeom>
        </p:spPr>
        <p:txBody>
          <a:bodyPr vert="horz" wrap="square" lIns="0" tIns="23707" rIns="0" bIns="0" rtlCol="0">
            <a:spAutoFit/>
          </a:bodyPr>
          <a:lstStyle/>
          <a:p>
            <a:pPr marL="172714">
              <a:spcBef>
                <a:spcPts val="187"/>
              </a:spcBef>
            </a:pPr>
            <a:fld id="{81D60167-4931-47E6-BA6A-407CBD079E47}" type="slidenum">
              <a:rPr sz="1600" spc="-7" dirty="0">
                <a:latin typeface="Arial"/>
                <a:cs typeface="Arial"/>
              </a:rPr>
              <a:pPr marL="172714">
                <a:spcBef>
                  <a:spcPts val="187"/>
                </a:spcBef>
              </a:pPr>
              <a:t>7</a:t>
            </a:fld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733" y="564502"/>
            <a:ext cx="8558308" cy="694207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spc="-53" dirty="0"/>
              <a:t>SEFA </a:t>
            </a:r>
            <a:r>
              <a:rPr dirty="0"/>
              <a:t>– </a:t>
            </a:r>
            <a:r>
              <a:rPr spc="-7" dirty="0"/>
              <a:t>required elements</a:t>
            </a:r>
            <a:r>
              <a:rPr spc="-67" dirty="0"/>
              <a:t> </a:t>
            </a:r>
            <a:r>
              <a:rPr spc="-7" dirty="0"/>
              <a:t>(continued)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8749" y="1575815"/>
            <a:ext cx="10148560" cy="5186890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474133" marR="158323" indent="-457200">
              <a:spcBef>
                <a:spcPts val="127"/>
              </a:spcBef>
              <a:buFont typeface="Arial" panose="020B0604020202020204" pitchFamily="34" charset="0"/>
              <a:buChar char="•"/>
            </a:pPr>
            <a:r>
              <a:rPr sz="3200" spc="-67" dirty="0">
                <a:cs typeface="Arial"/>
              </a:rPr>
              <a:t>Total </a:t>
            </a:r>
            <a:r>
              <a:rPr sz="3200" spc="-7" dirty="0">
                <a:cs typeface="Arial"/>
              </a:rPr>
              <a:t>federal awards expended for each individual federal  program</a:t>
            </a:r>
            <a:r>
              <a:rPr lang="en-US" sz="3200" spc="-7" dirty="0">
                <a:cs typeface="Arial"/>
              </a:rPr>
              <a:t>.</a:t>
            </a:r>
            <a:endParaRPr sz="3200" dirty="0">
              <a:cs typeface="Arial"/>
            </a:endParaRPr>
          </a:p>
          <a:p>
            <a:pPr marL="474133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sz="3200" spc="-7" dirty="0">
                <a:cs typeface="Arial"/>
              </a:rPr>
              <a:t>For a cluster of programs </a:t>
            </a:r>
            <a:r>
              <a:rPr sz="3200" dirty="0">
                <a:cs typeface="Arial"/>
              </a:rPr>
              <a:t>also </a:t>
            </a:r>
            <a:r>
              <a:rPr sz="3200" spc="-7" dirty="0">
                <a:cs typeface="Arial"/>
              </a:rPr>
              <a:t>provide the total for the</a:t>
            </a:r>
            <a:r>
              <a:rPr sz="3200" spc="200" dirty="0">
                <a:cs typeface="Arial"/>
              </a:rPr>
              <a:t> </a:t>
            </a:r>
            <a:r>
              <a:rPr sz="3200" dirty="0">
                <a:cs typeface="Arial"/>
              </a:rPr>
              <a:t>cluster</a:t>
            </a:r>
            <a:r>
              <a:rPr lang="en-US" sz="3200" dirty="0">
                <a:cs typeface="Arial"/>
              </a:rPr>
              <a:t>.</a:t>
            </a:r>
          </a:p>
          <a:p>
            <a:pPr marL="931333" lvl="1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cs typeface="Arial"/>
              </a:rPr>
              <a:t>Not properly reporting the “Cluster” is one of the fatal errors in reporting and can cause the Auditor a significant problem in Peer Review.</a:t>
            </a:r>
          </a:p>
          <a:p>
            <a:pPr marL="474133" marR="94824" indent="-457200">
              <a:spcBef>
                <a:spcPts val="2407"/>
              </a:spcBef>
              <a:buFont typeface="Arial" panose="020B0604020202020204" pitchFamily="34" charset="0"/>
              <a:buChar char="•"/>
            </a:pPr>
            <a:r>
              <a:rPr sz="3200" spc="-7" dirty="0">
                <a:cs typeface="Arial"/>
              </a:rPr>
              <a:t>Include the total amount provided to subrecipients from each  federal</a:t>
            </a:r>
            <a:r>
              <a:rPr sz="3200" spc="-13" dirty="0">
                <a:cs typeface="Arial"/>
              </a:rPr>
              <a:t> </a:t>
            </a:r>
            <a:r>
              <a:rPr sz="3200" spc="-7" dirty="0">
                <a:cs typeface="Arial"/>
              </a:rPr>
              <a:t>program</a:t>
            </a:r>
            <a:endParaRPr sz="3200" dirty="0"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73184" y="467530"/>
            <a:ext cx="2052320" cy="888153"/>
          </a:xfrm>
          <a:custGeom>
            <a:avLst/>
            <a:gdLst/>
            <a:ahLst/>
            <a:cxnLst/>
            <a:rect l="l" t="t" r="r" b="b"/>
            <a:pathLst>
              <a:path w="1539240" h="666115">
                <a:moveTo>
                  <a:pt x="1539239" y="0"/>
                </a:moveTo>
                <a:lnTo>
                  <a:pt x="1535759" y="17339"/>
                </a:lnTo>
                <a:lnTo>
                  <a:pt x="1526254" y="31464"/>
                </a:lnTo>
                <a:lnTo>
                  <a:pt x="1512129" y="40969"/>
                </a:lnTo>
                <a:lnTo>
                  <a:pt x="1494789" y="44450"/>
                </a:lnTo>
                <a:lnTo>
                  <a:pt x="44322" y="44450"/>
                </a:lnTo>
                <a:lnTo>
                  <a:pt x="27056" y="47928"/>
                </a:lnTo>
                <a:lnTo>
                  <a:pt x="12969" y="57419"/>
                </a:lnTo>
                <a:lnTo>
                  <a:pt x="3478" y="71506"/>
                </a:lnTo>
                <a:lnTo>
                  <a:pt x="0" y="88773"/>
                </a:lnTo>
                <a:lnTo>
                  <a:pt x="0" y="621538"/>
                </a:lnTo>
                <a:lnTo>
                  <a:pt x="3478" y="638804"/>
                </a:lnTo>
                <a:lnTo>
                  <a:pt x="12969" y="652891"/>
                </a:lnTo>
                <a:lnTo>
                  <a:pt x="27056" y="662382"/>
                </a:lnTo>
                <a:lnTo>
                  <a:pt x="44322" y="665861"/>
                </a:lnTo>
                <a:lnTo>
                  <a:pt x="61662" y="662382"/>
                </a:lnTo>
                <a:lnTo>
                  <a:pt x="75787" y="652891"/>
                </a:lnTo>
                <a:lnTo>
                  <a:pt x="85292" y="638804"/>
                </a:lnTo>
                <a:lnTo>
                  <a:pt x="88772" y="621538"/>
                </a:lnTo>
                <a:lnTo>
                  <a:pt x="88772" y="577088"/>
                </a:lnTo>
                <a:lnTo>
                  <a:pt x="1494789" y="577088"/>
                </a:lnTo>
                <a:lnTo>
                  <a:pt x="1512129" y="573609"/>
                </a:lnTo>
                <a:lnTo>
                  <a:pt x="1526254" y="564118"/>
                </a:lnTo>
                <a:lnTo>
                  <a:pt x="1535759" y="550031"/>
                </a:lnTo>
                <a:lnTo>
                  <a:pt x="1539239" y="532764"/>
                </a:lnTo>
                <a:lnTo>
                  <a:pt x="1539239" y="133223"/>
                </a:lnTo>
                <a:lnTo>
                  <a:pt x="44322" y="133223"/>
                </a:lnTo>
                <a:lnTo>
                  <a:pt x="44348" y="88773"/>
                </a:lnTo>
                <a:lnTo>
                  <a:pt x="46081" y="80230"/>
                </a:lnTo>
                <a:lnTo>
                  <a:pt x="50863" y="73167"/>
                </a:lnTo>
                <a:lnTo>
                  <a:pt x="57931" y="68415"/>
                </a:lnTo>
                <a:lnTo>
                  <a:pt x="66547" y="66675"/>
                </a:lnTo>
                <a:lnTo>
                  <a:pt x="1539239" y="66675"/>
                </a:lnTo>
                <a:lnTo>
                  <a:pt x="1539239" y="0"/>
                </a:lnTo>
                <a:close/>
              </a:path>
              <a:path w="1539240" h="666115">
                <a:moveTo>
                  <a:pt x="1539239" y="66675"/>
                </a:moveTo>
                <a:lnTo>
                  <a:pt x="66547" y="66675"/>
                </a:lnTo>
                <a:lnTo>
                  <a:pt x="75217" y="68415"/>
                </a:lnTo>
                <a:lnTo>
                  <a:pt x="82280" y="73167"/>
                </a:lnTo>
                <a:lnTo>
                  <a:pt x="87032" y="80230"/>
                </a:lnTo>
                <a:lnTo>
                  <a:pt x="88772" y="88900"/>
                </a:lnTo>
                <a:lnTo>
                  <a:pt x="85292" y="106166"/>
                </a:lnTo>
                <a:lnTo>
                  <a:pt x="75787" y="120253"/>
                </a:lnTo>
                <a:lnTo>
                  <a:pt x="61662" y="129744"/>
                </a:lnTo>
                <a:lnTo>
                  <a:pt x="44322" y="133223"/>
                </a:lnTo>
                <a:lnTo>
                  <a:pt x="1539239" y="133223"/>
                </a:lnTo>
                <a:lnTo>
                  <a:pt x="1539239" y="66675"/>
                </a:lnTo>
                <a:close/>
              </a:path>
              <a:path w="1539240" h="666115">
                <a:moveTo>
                  <a:pt x="1450466" y="0"/>
                </a:moveTo>
                <a:lnTo>
                  <a:pt x="1450466" y="44450"/>
                </a:lnTo>
                <a:lnTo>
                  <a:pt x="1494789" y="44450"/>
                </a:lnTo>
                <a:lnTo>
                  <a:pt x="1494789" y="22225"/>
                </a:lnTo>
                <a:lnTo>
                  <a:pt x="1472691" y="22225"/>
                </a:lnTo>
                <a:lnTo>
                  <a:pt x="1464022" y="20484"/>
                </a:lnTo>
                <a:lnTo>
                  <a:pt x="1456959" y="15732"/>
                </a:lnTo>
                <a:lnTo>
                  <a:pt x="1452207" y="8669"/>
                </a:lnTo>
                <a:lnTo>
                  <a:pt x="1450466" y="0"/>
                </a:lnTo>
                <a:close/>
              </a:path>
              <a:path w="1539240" h="666115">
                <a:moveTo>
                  <a:pt x="1494789" y="0"/>
                </a:moveTo>
                <a:lnTo>
                  <a:pt x="1493051" y="8669"/>
                </a:lnTo>
                <a:lnTo>
                  <a:pt x="1488312" y="15732"/>
                </a:lnTo>
                <a:lnTo>
                  <a:pt x="1481288" y="20484"/>
                </a:lnTo>
                <a:lnTo>
                  <a:pt x="1472691" y="22225"/>
                </a:lnTo>
                <a:lnTo>
                  <a:pt x="1494789" y="22225"/>
                </a:lnTo>
                <a:lnTo>
                  <a:pt x="1494789" y="0"/>
                </a:lnTo>
                <a:close/>
              </a:path>
            </a:pathLst>
          </a:custGeom>
          <a:solidFill>
            <a:srgbClr val="71236C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5" name="object 5"/>
          <p:cNvSpPr/>
          <p:nvPr/>
        </p:nvSpPr>
        <p:spPr>
          <a:xfrm>
            <a:off x="9532281" y="408432"/>
            <a:ext cx="1993900" cy="237067"/>
          </a:xfrm>
          <a:custGeom>
            <a:avLst/>
            <a:gdLst/>
            <a:ahLst/>
            <a:cxnLst/>
            <a:rect l="l" t="t" r="r" b="b"/>
            <a:pathLst>
              <a:path w="1495425" h="177800">
                <a:moveTo>
                  <a:pt x="22225" y="110998"/>
                </a:moveTo>
                <a:lnTo>
                  <a:pt x="13608" y="112738"/>
                </a:lnTo>
                <a:lnTo>
                  <a:pt x="6540" y="117490"/>
                </a:lnTo>
                <a:lnTo>
                  <a:pt x="1758" y="124553"/>
                </a:lnTo>
                <a:lnTo>
                  <a:pt x="0" y="133223"/>
                </a:lnTo>
                <a:lnTo>
                  <a:pt x="0" y="177546"/>
                </a:lnTo>
                <a:lnTo>
                  <a:pt x="17339" y="174067"/>
                </a:lnTo>
                <a:lnTo>
                  <a:pt x="31464" y="164576"/>
                </a:lnTo>
                <a:lnTo>
                  <a:pt x="40969" y="150489"/>
                </a:lnTo>
                <a:lnTo>
                  <a:pt x="44450" y="133223"/>
                </a:lnTo>
                <a:lnTo>
                  <a:pt x="42709" y="124553"/>
                </a:lnTo>
                <a:lnTo>
                  <a:pt x="37957" y="117490"/>
                </a:lnTo>
                <a:lnTo>
                  <a:pt x="30894" y="112738"/>
                </a:lnTo>
                <a:lnTo>
                  <a:pt x="22225" y="110998"/>
                </a:lnTo>
                <a:close/>
              </a:path>
              <a:path w="1495425" h="177800">
                <a:moveTo>
                  <a:pt x="1494917" y="44323"/>
                </a:moveTo>
                <a:lnTo>
                  <a:pt x="1450467" y="44323"/>
                </a:lnTo>
                <a:lnTo>
                  <a:pt x="1450467" y="88773"/>
                </a:lnTo>
                <a:lnTo>
                  <a:pt x="1467806" y="85292"/>
                </a:lnTo>
                <a:lnTo>
                  <a:pt x="1481931" y="75787"/>
                </a:lnTo>
                <a:lnTo>
                  <a:pt x="1491436" y="61662"/>
                </a:lnTo>
                <a:lnTo>
                  <a:pt x="1494917" y="44323"/>
                </a:lnTo>
                <a:close/>
              </a:path>
              <a:path w="1495425" h="177800">
                <a:moveTo>
                  <a:pt x="1450467" y="0"/>
                </a:moveTo>
                <a:lnTo>
                  <a:pt x="1433200" y="3478"/>
                </a:lnTo>
                <a:lnTo>
                  <a:pt x="1419113" y="12969"/>
                </a:lnTo>
                <a:lnTo>
                  <a:pt x="1409622" y="27056"/>
                </a:lnTo>
                <a:lnTo>
                  <a:pt x="1406144" y="44323"/>
                </a:lnTo>
                <a:lnTo>
                  <a:pt x="1407884" y="52992"/>
                </a:lnTo>
                <a:lnTo>
                  <a:pt x="1412636" y="60055"/>
                </a:lnTo>
                <a:lnTo>
                  <a:pt x="1419699" y="64807"/>
                </a:lnTo>
                <a:lnTo>
                  <a:pt x="1428369" y="66548"/>
                </a:lnTo>
                <a:lnTo>
                  <a:pt x="1436965" y="64807"/>
                </a:lnTo>
                <a:lnTo>
                  <a:pt x="1443990" y="60055"/>
                </a:lnTo>
                <a:lnTo>
                  <a:pt x="1448728" y="52992"/>
                </a:lnTo>
                <a:lnTo>
                  <a:pt x="1450467" y="44323"/>
                </a:lnTo>
                <a:lnTo>
                  <a:pt x="1494917" y="44323"/>
                </a:lnTo>
                <a:lnTo>
                  <a:pt x="1491436" y="27056"/>
                </a:lnTo>
                <a:lnTo>
                  <a:pt x="1481931" y="12969"/>
                </a:lnTo>
                <a:lnTo>
                  <a:pt x="1467806" y="3478"/>
                </a:lnTo>
                <a:lnTo>
                  <a:pt x="1450467" y="0"/>
                </a:lnTo>
                <a:close/>
              </a:path>
            </a:pathLst>
          </a:custGeom>
          <a:solidFill>
            <a:srgbClr val="5C1D56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6" name="object 6"/>
          <p:cNvSpPr txBox="1"/>
          <p:nvPr/>
        </p:nvSpPr>
        <p:spPr>
          <a:xfrm>
            <a:off x="9880091" y="674285"/>
            <a:ext cx="1302173" cy="38643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sz="2400" spc="-13" dirty="0">
                <a:solidFill>
                  <a:srgbClr val="FFFFFF"/>
                </a:solidFill>
                <a:latin typeface="Arial"/>
                <a:cs typeface="Arial"/>
              </a:rPr>
              <a:t>§</a:t>
            </a:r>
            <a:r>
              <a:rPr sz="2400" spc="-7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7" dirty="0">
                <a:solidFill>
                  <a:srgbClr val="FFFFFF"/>
                </a:solidFill>
                <a:latin typeface="Arial"/>
                <a:cs typeface="Arial"/>
              </a:rPr>
              <a:t>0.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spc="-7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0733" y="6403153"/>
            <a:ext cx="451273" cy="270160"/>
          </a:xfrm>
          <a:prstGeom prst="rect">
            <a:avLst/>
          </a:prstGeom>
        </p:spPr>
        <p:txBody>
          <a:bodyPr vert="horz" wrap="square" lIns="0" tIns="23707" rIns="0" bIns="0" rtlCol="0">
            <a:spAutoFit/>
          </a:bodyPr>
          <a:lstStyle/>
          <a:p>
            <a:pPr marL="172714">
              <a:spcBef>
                <a:spcPts val="187"/>
              </a:spcBef>
            </a:pPr>
            <a:fld id="{81D60167-4931-47E6-BA6A-407CBD079E47}" type="slidenum">
              <a:rPr sz="1600" spc="-7" dirty="0">
                <a:latin typeface="Arial"/>
                <a:cs typeface="Arial"/>
              </a:rPr>
              <a:pPr marL="172714">
                <a:spcBef>
                  <a:spcPts val="187"/>
                </a:spcBef>
              </a:pPr>
              <a:t>8</a:t>
            </a:fld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1130</Words>
  <Application>Microsoft Office PowerPoint</Application>
  <PresentationFormat>Widescreen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1_Office Theme</vt:lpstr>
      <vt:lpstr>Federal Funds Reporting</vt:lpstr>
      <vt:lpstr>What We Will Cover Today</vt:lpstr>
      <vt:lpstr>This Session’s Main Objectives</vt:lpstr>
      <vt:lpstr>Federal Reporting Requires Attention to Details </vt:lpstr>
      <vt:lpstr>Single Audit Reporting</vt:lpstr>
      <vt:lpstr>Single Audit Reporting</vt:lpstr>
      <vt:lpstr>SEFA – Schedule of Federal Awards</vt:lpstr>
      <vt:lpstr>SEFA – required elements</vt:lpstr>
      <vt:lpstr>SEFA – required elements (continued)</vt:lpstr>
      <vt:lpstr>SEFA – required disclosures</vt:lpstr>
      <vt:lpstr>Risk assessment and major program determination</vt:lpstr>
      <vt:lpstr>SFSAC -contents of the single audit submission</vt:lpstr>
      <vt:lpstr>SFSAC -contents of the single audit submission</vt:lpstr>
      <vt:lpstr>Single Audit – End Result</vt:lpstr>
      <vt:lpstr>Common Issues</vt:lpstr>
      <vt:lpstr>End of Single Audit Reporting Presentation</vt:lpstr>
      <vt:lpstr>American Rescue Plan Act (ARPA)</vt:lpstr>
      <vt:lpstr>CONTACT: Phone: 781-914-1700 Jim Powers:  jpowers@pas.cpa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Rescue Plan Act</dc:title>
  <dc:creator>Renee Davis</dc:creator>
  <cp:lastModifiedBy>James Powers</cp:lastModifiedBy>
  <cp:revision>109</cp:revision>
  <cp:lastPrinted>2022-03-31T01:25:35Z</cp:lastPrinted>
  <dcterms:created xsi:type="dcterms:W3CDTF">2021-09-16T15:52:36Z</dcterms:created>
  <dcterms:modified xsi:type="dcterms:W3CDTF">2022-03-31T16:01:06Z</dcterms:modified>
</cp:coreProperties>
</file>