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Lst>
  <p:sldSz cx="7772400" cy="100584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2730" y="6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04"/>
            <a:ext cx="6606540" cy="211226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65860" y="5632704"/>
            <a:ext cx="5440680" cy="25146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900" b="1" i="0">
                <a:solidFill>
                  <a:srgbClr val="004E7C"/>
                </a:solidFill>
                <a:latin typeface="Arial"/>
                <a:cs typeface="Arial"/>
              </a:defRPr>
            </a:lvl1pPr>
          </a:lstStyle>
          <a:p>
            <a:pPr marL="12700">
              <a:lnSpc>
                <a:spcPts val="1060"/>
              </a:lnSpc>
              <a:spcBef>
                <a:spcPts val="15"/>
              </a:spcBef>
            </a:pPr>
            <a:r>
              <a:rPr dirty="0"/>
              <a:t>Coronavirus State and </a:t>
            </a:r>
            <a:r>
              <a:rPr spc="-5" dirty="0"/>
              <a:t>Local Fiscal Recovery</a:t>
            </a:r>
            <a:r>
              <a:rPr spc="-30" dirty="0"/>
              <a:t> </a:t>
            </a:r>
            <a:r>
              <a:rPr dirty="0"/>
              <a:t>Funds:</a:t>
            </a:r>
          </a:p>
          <a:p>
            <a:pPr marL="174625">
              <a:lnSpc>
                <a:spcPts val="1060"/>
              </a:lnSpc>
            </a:pPr>
            <a:r>
              <a:rPr b="0" spc="-5" dirty="0">
                <a:latin typeface="Arial"/>
                <a:cs typeface="Arial"/>
              </a:rPr>
              <a:t>Project and Expenditures Report User</a:t>
            </a:r>
            <a:r>
              <a:rPr b="0" spc="30" dirty="0">
                <a:latin typeface="Arial"/>
                <a:cs typeface="Arial"/>
              </a:rPr>
              <a:t> </a:t>
            </a:r>
            <a:r>
              <a:rPr b="0" spc="-5" dirty="0">
                <a:latin typeface="Arial"/>
                <a:cs typeface="Arial"/>
              </a:rPr>
              <a:t>Guide</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3/31/2022</a:t>
            </a:fld>
            <a:endParaRPr lang="en-US"/>
          </a:p>
        </p:txBody>
      </p:sp>
      <p:sp>
        <p:nvSpPr>
          <p:cNvPr id="6" name="Holder 6"/>
          <p:cNvSpPr>
            <a:spLocks noGrp="1"/>
          </p:cNvSpPr>
          <p:nvPr>
            <p:ph type="sldNum" sz="quarter" idx="7"/>
          </p:nvPr>
        </p:nvSpPr>
        <p:spPr/>
        <p:txBody>
          <a:bodyPr lIns="0" tIns="0" rIns="0" bIns="0"/>
          <a:lstStyle>
            <a:lvl1pPr>
              <a:defRPr sz="900" b="0" i="0">
                <a:solidFill>
                  <a:schemeClr val="tx1"/>
                </a:solidFill>
                <a:latin typeface="Arial"/>
                <a:cs typeface="Arial"/>
              </a:defRPr>
            </a:lvl1pPr>
          </a:lstStyle>
          <a:p>
            <a:pPr marL="38100">
              <a:lnSpc>
                <a:spcPct val="100000"/>
              </a:lnSpc>
              <a:spcBef>
                <a:spcPts val="15"/>
              </a:spcBef>
            </a:pPr>
            <a:fld id="{81D60167-4931-47E6-BA6A-407CBD079E47}" type="slidenum">
              <a:rPr spc="-5" dirty="0"/>
              <a:t>‹#›</a:t>
            </a:fld>
            <a:endParaRPr spc="-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defRPr sz="900" b="1" i="0">
                <a:solidFill>
                  <a:srgbClr val="004E7C"/>
                </a:solidFill>
                <a:latin typeface="Arial"/>
                <a:cs typeface="Arial"/>
              </a:defRPr>
            </a:lvl1pPr>
          </a:lstStyle>
          <a:p>
            <a:pPr marL="12700">
              <a:lnSpc>
                <a:spcPts val="1060"/>
              </a:lnSpc>
              <a:spcBef>
                <a:spcPts val="15"/>
              </a:spcBef>
            </a:pPr>
            <a:r>
              <a:rPr dirty="0"/>
              <a:t>Coronavirus State and </a:t>
            </a:r>
            <a:r>
              <a:rPr spc="-5" dirty="0"/>
              <a:t>Local Fiscal Recovery</a:t>
            </a:r>
            <a:r>
              <a:rPr spc="-30" dirty="0"/>
              <a:t> </a:t>
            </a:r>
            <a:r>
              <a:rPr dirty="0"/>
              <a:t>Funds:</a:t>
            </a:r>
          </a:p>
          <a:p>
            <a:pPr marL="174625">
              <a:lnSpc>
                <a:spcPts val="1060"/>
              </a:lnSpc>
            </a:pPr>
            <a:r>
              <a:rPr b="0" spc="-5" dirty="0">
                <a:latin typeface="Arial"/>
                <a:cs typeface="Arial"/>
              </a:rPr>
              <a:t>Project and Expenditures Report User</a:t>
            </a:r>
            <a:r>
              <a:rPr b="0" spc="30" dirty="0">
                <a:latin typeface="Arial"/>
                <a:cs typeface="Arial"/>
              </a:rPr>
              <a:t> </a:t>
            </a:r>
            <a:r>
              <a:rPr b="0" spc="-5" dirty="0">
                <a:latin typeface="Arial"/>
                <a:cs typeface="Arial"/>
              </a:rPr>
              <a:t>Guide</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3/31/2022</a:t>
            </a:fld>
            <a:endParaRPr lang="en-US"/>
          </a:p>
        </p:txBody>
      </p:sp>
      <p:sp>
        <p:nvSpPr>
          <p:cNvPr id="6" name="Holder 6"/>
          <p:cNvSpPr>
            <a:spLocks noGrp="1"/>
          </p:cNvSpPr>
          <p:nvPr>
            <p:ph type="sldNum" sz="quarter" idx="7"/>
          </p:nvPr>
        </p:nvSpPr>
        <p:spPr/>
        <p:txBody>
          <a:bodyPr lIns="0" tIns="0" rIns="0" bIns="0"/>
          <a:lstStyle>
            <a:lvl1pPr>
              <a:defRPr sz="900" b="0" i="0">
                <a:solidFill>
                  <a:schemeClr val="tx1"/>
                </a:solidFill>
                <a:latin typeface="Arial"/>
                <a:cs typeface="Arial"/>
              </a:defRPr>
            </a:lvl1pPr>
          </a:lstStyle>
          <a:p>
            <a:pPr marL="38100">
              <a:lnSpc>
                <a:spcPct val="100000"/>
              </a:lnSpc>
              <a:spcBef>
                <a:spcPts val="15"/>
              </a:spcBef>
            </a:pPr>
            <a:fld id="{81D60167-4931-47E6-BA6A-407CBD079E47}" type="slidenum">
              <a:rPr spc="-5" dirty="0"/>
              <a:t>‹#›</a:t>
            </a:fld>
            <a:endParaRPr spc="-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388620" y="2313432"/>
            <a:ext cx="3380994"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2786" y="2313432"/>
            <a:ext cx="3380994" cy="66385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900" b="1" i="0">
                <a:solidFill>
                  <a:srgbClr val="004E7C"/>
                </a:solidFill>
                <a:latin typeface="Arial"/>
                <a:cs typeface="Arial"/>
              </a:defRPr>
            </a:lvl1pPr>
          </a:lstStyle>
          <a:p>
            <a:pPr marL="12700">
              <a:lnSpc>
                <a:spcPts val="1060"/>
              </a:lnSpc>
              <a:spcBef>
                <a:spcPts val="15"/>
              </a:spcBef>
            </a:pPr>
            <a:r>
              <a:rPr dirty="0"/>
              <a:t>Coronavirus State and </a:t>
            </a:r>
            <a:r>
              <a:rPr spc="-5" dirty="0"/>
              <a:t>Local Fiscal Recovery</a:t>
            </a:r>
            <a:r>
              <a:rPr spc="-30" dirty="0"/>
              <a:t> </a:t>
            </a:r>
            <a:r>
              <a:rPr dirty="0"/>
              <a:t>Funds:</a:t>
            </a:r>
          </a:p>
          <a:p>
            <a:pPr marL="174625">
              <a:lnSpc>
                <a:spcPts val="1060"/>
              </a:lnSpc>
            </a:pPr>
            <a:r>
              <a:rPr b="0" spc="-5" dirty="0">
                <a:latin typeface="Arial"/>
                <a:cs typeface="Arial"/>
              </a:rPr>
              <a:t>Project and Expenditures Report User</a:t>
            </a:r>
            <a:r>
              <a:rPr b="0" spc="30" dirty="0">
                <a:latin typeface="Arial"/>
                <a:cs typeface="Arial"/>
              </a:rPr>
              <a:t> </a:t>
            </a:r>
            <a:r>
              <a:rPr b="0" spc="-5" dirty="0">
                <a:latin typeface="Arial"/>
                <a:cs typeface="Arial"/>
              </a:rPr>
              <a:t>Guide</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3/31/2022</a:t>
            </a:fld>
            <a:endParaRPr lang="en-US"/>
          </a:p>
        </p:txBody>
      </p:sp>
      <p:sp>
        <p:nvSpPr>
          <p:cNvPr id="7" name="Holder 7"/>
          <p:cNvSpPr>
            <a:spLocks noGrp="1"/>
          </p:cNvSpPr>
          <p:nvPr>
            <p:ph type="sldNum" sz="quarter" idx="7"/>
          </p:nvPr>
        </p:nvSpPr>
        <p:spPr/>
        <p:txBody>
          <a:bodyPr lIns="0" tIns="0" rIns="0" bIns="0"/>
          <a:lstStyle>
            <a:lvl1pPr>
              <a:defRPr sz="900" b="0" i="0">
                <a:solidFill>
                  <a:schemeClr val="tx1"/>
                </a:solidFill>
                <a:latin typeface="Arial"/>
                <a:cs typeface="Arial"/>
              </a:defRPr>
            </a:lvl1pPr>
          </a:lstStyle>
          <a:p>
            <a:pPr marL="38100">
              <a:lnSpc>
                <a:spcPct val="100000"/>
              </a:lnSpc>
              <a:spcBef>
                <a:spcPts val="15"/>
              </a:spcBef>
            </a:pPr>
            <a:fld id="{81D60167-4931-47E6-BA6A-407CBD079E47}" type="slidenum">
              <a:rPr spc="-5" dirty="0"/>
              <a:t>‹#›</a:t>
            </a:fld>
            <a:endParaRPr spc="-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defRPr sz="900" b="1" i="0">
                <a:solidFill>
                  <a:srgbClr val="004E7C"/>
                </a:solidFill>
                <a:latin typeface="Arial"/>
                <a:cs typeface="Arial"/>
              </a:defRPr>
            </a:lvl1pPr>
          </a:lstStyle>
          <a:p>
            <a:pPr marL="12700">
              <a:lnSpc>
                <a:spcPts val="1060"/>
              </a:lnSpc>
              <a:spcBef>
                <a:spcPts val="15"/>
              </a:spcBef>
            </a:pPr>
            <a:r>
              <a:rPr dirty="0"/>
              <a:t>Coronavirus State and </a:t>
            </a:r>
            <a:r>
              <a:rPr spc="-5" dirty="0"/>
              <a:t>Local Fiscal Recovery</a:t>
            </a:r>
            <a:r>
              <a:rPr spc="-30" dirty="0"/>
              <a:t> </a:t>
            </a:r>
            <a:r>
              <a:rPr dirty="0"/>
              <a:t>Funds:</a:t>
            </a:r>
          </a:p>
          <a:p>
            <a:pPr marL="174625">
              <a:lnSpc>
                <a:spcPts val="1060"/>
              </a:lnSpc>
            </a:pPr>
            <a:r>
              <a:rPr b="0" spc="-5" dirty="0">
                <a:latin typeface="Arial"/>
                <a:cs typeface="Arial"/>
              </a:rPr>
              <a:t>Project and Expenditures Report User</a:t>
            </a:r>
            <a:r>
              <a:rPr b="0" spc="30" dirty="0">
                <a:latin typeface="Arial"/>
                <a:cs typeface="Arial"/>
              </a:rPr>
              <a:t> </a:t>
            </a:r>
            <a:r>
              <a:rPr b="0" spc="-5" dirty="0">
                <a:latin typeface="Arial"/>
                <a:cs typeface="Arial"/>
              </a:rPr>
              <a:t>Guide</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3/31/2022</a:t>
            </a:fld>
            <a:endParaRPr lang="en-US"/>
          </a:p>
        </p:txBody>
      </p:sp>
      <p:sp>
        <p:nvSpPr>
          <p:cNvPr id="5" name="Holder 5"/>
          <p:cNvSpPr>
            <a:spLocks noGrp="1"/>
          </p:cNvSpPr>
          <p:nvPr>
            <p:ph type="sldNum" sz="quarter" idx="7"/>
          </p:nvPr>
        </p:nvSpPr>
        <p:spPr/>
        <p:txBody>
          <a:bodyPr lIns="0" tIns="0" rIns="0" bIns="0"/>
          <a:lstStyle>
            <a:lvl1pPr>
              <a:defRPr sz="900" b="0" i="0">
                <a:solidFill>
                  <a:schemeClr val="tx1"/>
                </a:solidFill>
                <a:latin typeface="Arial"/>
                <a:cs typeface="Arial"/>
              </a:defRPr>
            </a:lvl1pPr>
          </a:lstStyle>
          <a:p>
            <a:pPr marL="38100">
              <a:lnSpc>
                <a:spcPct val="100000"/>
              </a:lnSpc>
              <a:spcBef>
                <a:spcPts val="15"/>
              </a:spcBef>
            </a:pPr>
            <a:fld id="{81D60167-4931-47E6-BA6A-407CBD079E47}" type="slidenum">
              <a:rPr spc="-5" dirty="0"/>
              <a:t>‹#›</a:t>
            </a:fld>
            <a:endParaRPr spc="-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900" b="1" i="0">
                <a:solidFill>
                  <a:srgbClr val="004E7C"/>
                </a:solidFill>
                <a:latin typeface="Arial"/>
                <a:cs typeface="Arial"/>
              </a:defRPr>
            </a:lvl1pPr>
          </a:lstStyle>
          <a:p>
            <a:pPr marL="12700">
              <a:lnSpc>
                <a:spcPts val="1060"/>
              </a:lnSpc>
              <a:spcBef>
                <a:spcPts val="15"/>
              </a:spcBef>
            </a:pPr>
            <a:r>
              <a:rPr dirty="0"/>
              <a:t>Coronavirus State and </a:t>
            </a:r>
            <a:r>
              <a:rPr spc="-5" dirty="0"/>
              <a:t>Local Fiscal Recovery</a:t>
            </a:r>
            <a:r>
              <a:rPr spc="-30" dirty="0"/>
              <a:t> </a:t>
            </a:r>
            <a:r>
              <a:rPr dirty="0"/>
              <a:t>Funds:</a:t>
            </a:r>
          </a:p>
          <a:p>
            <a:pPr marL="174625">
              <a:lnSpc>
                <a:spcPts val="1060"/>
              </a:lnSpc>
            </a:pPr>
            <a:r>
              <a:rPr b="0" spc="-5" dirty="0">
                <a:latin typeface="Arial"/>
                <a:cs typeface="Arial"/>
              </a:rPr>
              <a:t>Project and Expenditures Report User</a:t>
            </a:r>
            <a:r>
              <a:rPr b="0" spc="30" dirty="0">
                <a:latin typeface="Arial"/>
                <a:cs typeface="Arial"/>
              </a:rPr>
              <a:t> </a:t>
            </a:r>
            <a:r>
              <a:rPr b="0" spc="-5" dirty="0">
                <a:latin typeface="Arial"/>
                <a:cs typeface="Arial"/>
              </a:rPr>
              <a:t>Guide</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3/31/2022</a:t>
            </a:fld>
            <a:endParaRPr lang="en-US"/>
          </a:p>
        </p:txBody>
      </p:sp>
      <p:sp>
        <p:nvSpPr>
          <p:cNvPr id="4" name="Holder 4"/>
          <p:cNvSpPr>
            <a:spLocks noGrp="1"/>
          </p:cNvSpPr>
          <p:nvPr>
            <p:ph type="sldNum" sz="quarter" idx="7"/>
          </p:nvPr>
        </p:nvSpPr>
        <p:spPr/>
        <p:txBody>
          <a:bodyPr lIns="0" tIns="0" rIns="0" bIns="0"/>
          <a:lstStyle>
            <a:lvl1pPr>
              <a:defRPr sz="900" b="0" i="0">
                <a:solidFill>
                  <a:schemeClr val="tx1"/>
                </a:solidFill>
                <a:latin typeface="Arial"/>
                <a:cs typeface="Arial"/>
              </a:defRPr>
            </a:lvl1pPr>
          </a:lstStyle>
          <a:p>
            <a:pPr marL="38100">
              <a:lnSpc>
                <a:spcPct val="100000"/>
              </a:lnSpc>
              <a:spcBef>
                <a:spcPts val="15"/>
              </a:spcBef>
            </a:pPr>
            <a:fld id="{81D60167-4931-47E6-BA6A-407CBD079E47}" type="slidenum">
              <a:rPr spc="-5" dirty="0"/>
              <a:t>‹#›</a:t>
            </a:fld>
            <a:endParaRPr spc="-5"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951044" y="471075"/>
            <a:ext cx="1928401" cy="309888"/>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388620" y="402336"/>
            <a:ext cx="6995160" cy="160934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88620" y="2313432"/>
            <a:ext cx="6995160"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441955" y="9168796"/>
            <a:ext cx="2889885" cy="285115"/>
          </a:xfrm>
          <a:prstGeom prst="rect">
            <a:avLst/>
          </a:prstGeom>
        </p:spPr>
        <p:txBody>
          <a:bodyPr wrap="square" lIns="0" tIns="0" rIns="0" bIns="0">
            <a:spAutoFit/>
          </a:bodyPr>
          <a:lstStyle>
            <a:lvl1pPr>
              <a:defRPr sz="900" b="1" i="0">
                <a:solidFill>
                  <a:srgbClr val="004E7C"/>
                </a:solidFill>
                <a:latin typeface="Arial"/>
                <a:cs typeface="Arial"/>
              </a:defRPr>
            </a:lvl1pPr>
          </a:lstStyle>
          <a:p>
            <a:pPr marL="12700">
              <a:lnSpc>
                <a:spcPts val="1060"/>
              </a:lnSpc>
              <a:spcBef>
                <a:spcPts val="15"/>
              </a:spcBef>
            </a:pPr>
            <a:r>
              <a:rPr dirty="0"/>
              <a:t>Coronavirus State and </a:t>
            </a:r>
            <a:r>
              <a:rPr spc="-5" dirty="0"/>
              <a:t>Local Fiscal Recovery</a:t>
            </a:r>
            <a:r>
              <a:rPr spc="-30" dirty="0"/>
              <a:t> </a:t>
            </a:r>
            <a:r>
              <a:rPr dirty="0"/>
              <a:t>Funds:</a:t>
            </a:r>
          </a:p>
          <a:p>
            <a:pPr marL="174625">
              <a:lnSpc>
                <a:spcPts val="1060"/>
              </a:lnSpc>
            </a:pPr>
            <a:r>
              <a:rPr b="0" spc="-5" dirty="0">
                <a:latin typeface="Arial"/>
                <a:cs typeface="Arial"/>
              </a:rPr>
              <a:t>Project and Expenditures Report User</a:t>
            </a:r>
            <a:r>
              <a:rPr b="0" spc="30" dirty="0">
                <a:latin typeface="Arial"/>
                <a:cs typeface="Arial"/>
              </a:rPr>
              <a:t> </a:t>
            </a:r>
            <a:r>
              <a:rPr b="0" spc="-5" dirty="0">
                <a:latin typeface="Arial"/>
                <a:cs typeface="Arial"/>
              </a:rPr>
              <a:t>Guide</a:t>
            </a:r>
          </a:p>
        </p:txBody>
      </p:sp>
      <p:sp>
        <p:nvSpPr>
          <p:cNvPr id="5" name="Holder 5"/>
          <p:cNvSpPr>
            <a:spLocks noGrp="1"/>
          </p:cNvSpPr>
          <p:nvPr>
            <p:ph type="dt" sz="half" idx="6"/>
          </p:nvPr>
        </p:nvSpPr>
        <p:spPr>
          <a:xfrm>
            <a:off x="388620" y="9354312"/>
            <a:ext cx="1787652" cy="5029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3/31/2022</a:t>
            </a:fld>
            <a:endParaRPr lang="en-US"/>
          </a:p>
        </p:txBody>
      </p:sp>
      <p:sp>
        <p:nvSpPr>
          <p:cNvPr id="6" name="Holder 6"/>
          <p:cNvSpPr>
            <a:spLocks noGrp="1"/>
          </p:cNvSpPr>
          <p:nvPr>
            <p:ph type="sldNum" sz="quarter" idx="7"/>
          </p:nvPr>
        </p:nvSpPr>
        <p:spPr>
          <a:xfrm>
            <a:off x="6642100" y="9300622"/>
            <a:ext cx="203200" cy="153670"/>
          </a:xfrm>
          <a:prstGeom prst="rect">
            <a:avLst/>
          </a:prstGeom>
        </p:spPr>
        <p:txBody>
          <a:bodyPr wrap="square" lIns="0" tIns="0" rIns="0" bIns="0">
            <a:spAutoFit/>
          </a:bodyPr>
          <a:lstStyle>
            <a:lvl1pPr>
              <a:defRPr sz="900" b="0" i="0">
                <a:solidFill>
                  <a:schemeClr val="tx1"/>
                </a:solidFill>
                <a:latin typeface="Arial"/>
                <a:cs typeface="Arial"/>
              </a:defRPr>
            </a:lvl1pPr>
          </a:lstStyle>
          <a:p>
            <a:pPr marL="38100">
              <a:lnSpc>
                <a:spcPct val="100000"/>
              </a:lnSpc>
              <a:spcBef>
                <a:spcPts val="15"/>
              </a:spcBef>
            </a:pPr>
            <a:fld id="{81D60167-4931-47E6-BA6A-407CBD079E47}" type="slidenum">
              <a:rPr spc="-5" dirty="0"/>
              <a:t>‹#›</a:t>
            </a:fld>
            <a:endParaRPr spc="-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home.treasury.gov/system/files/136/SLFRF-Compliance-and-Reporting-Guidance.pdf"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slide" Target="slide68.xml"/><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mailto:SLFRP@treasury.gov" TargetMode="Externa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5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68.xml"/><Relationship Id="rId13" Type="http://schemas.openxmlformats.org/officeDocument/2006/relationships/slide" Target="slide8.xml"/><Relationship Id="rId18" Type="http://schemas.openxmlformats.org/officeDocument/2006/relationships/slide" Target="slide17.xml"/><Relationship Id="rId26" Type="http://schemas.openxmlformats.org/officeDocument/2006/relationships/slide" Target="slide26.xml"/><Relationship Id="rId3" Type="http://schemas.openxmlformats.org/officeDocument/2006/relationships/slide" Target="slide6.xml"/><Relationship Id="rId21" Type="http://schemas.openxmlformats.org/officeDocument/2006/relationships/slide" Target="slide21.xml"/><Relationship Id="rId7" Type="http://schemas.openxmlformats.org/officeDocument/2006/relationships/slide" Target="slide52.xml"/><Relationship Id="rId12" Type="http://schemas.openxmlformats.org/officeDocument/2006/relationships/slide" Target="slide7.xml"/><Relationship Id="rId17" Type="http://schemas.openxmlformats.org/officeDocument/2006/relationships/slide" Target="slide16.xml"/><Relationship Id="rId25" Type="http://schemas.openxmlformats.org/officeDocument/2006/relationships/slide" Target="slide25.xml"/><Relationship Id="rId2" Type="http://schemas.openxmlformats.org/officeDocument/2006/relationships/slide" Target="slide4.xml"/><Relationship Id="rId16" Type="http://schemas.openxmlformats.org/officeDocument/2006/relationships/slide" Target="slide14.xml"/><Relationship Id="rId20" Type="http://schemas.openxmlformats.org/officeDocument/2006/relationships/slide" Target="slide19.xml"/><Relationship Id="rId1" Type="http://schemas.openxmlformats.org/officeDocument/2006/relationships/slideLayout" Target="../slideLayouts/slideLayout5.xml"/><Relationship Id="rId6" Type="http://schemas.openxmlformats.org/officeDocument/2006/relationships/slide" Target="slide45.xml"/><Relationship Id="rId11" Type="http://schemas.openxmlformats.org/officeDocument/2006/relationships/slide" Target="slide82.xml"/><Relationship Id="rId24" Type="http://schemas.openxmlformats.org/officeDocument/2006/relationships/slide" Target="slide24.xml"/><Relationship Id="rId5" Type="http://schemas.openxmlformats.org/officeDocument/2006/relationships/slide" Target="slide15.xml"/><Relationship Id="rId15" Type="http://schemas.openxmlformats.org/officeDocument/2006/relationships/slide" Target="slide10.xml"/><Relationship Id="rId23" Type="http://schemas.openxmlformats.org/officeDocument/2006/relationships/slide" Target="slide23.xml"/><Relationship Id="rId10" Type="http://schemas.openxmlformats.org/officeDocument/2006/relationships/slide" Target="slide81.xml"/><Relationship Id="rId19" Type="http://schemas.openxmlformats.org/officeDocument/2006/relationships/slide" Target="slide18.xml"/><Relationship Id="rId4" Type="http://schemas.openxmlformats.org/officeDocument/2006/relationships/slide" Target="slide11.xml"/><Relationship Id="rId9" Type="http://schemas.openxmlformats.org/officeDocument/2006/relationships/slide" Target="slide71.xml"/><Relationship Id="rId14" Type="http://schemas.openxmlformats.org/officeDocument/2006/relationships/slide" Target="slide9.xml"/><Relationship Id="rId22" Type="http://schemas.openxmlformats.org/officeDocument/2006/relationships/slide" Target="slide22.xml"/><Relationship Id="rId27" Type="http://schemas.openxmlformats.org/officeDocument/2006/relationships/slide" Target="slide28.xml"/></Relationships>
</file>

<file path=ppt/slides/_rels/slide20.xml.rels><?xml version="1.0" encoding="UTF-8" standalone="yes"?>
<Relationships xmlns="http://schemas.openxmlformats.org/package/2006/relationships"><Relationship Id="rId3" Type="http://schemas.openxmlformats.org/officeDocument/2006/relationships/slide" Target="slide71.xml"/><Relationship Id="rId7" Type="http://schemas.openxmlformats.org/officeDocument/2006/relationships/image" Target="../media/image27.png"/><Relationship Id="rId2" Type="http://schemas.openxmlformats.org/officeDocument/2006/relationships/slide" Target="slide52.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slide" Target="slide68.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slide" Target="slide71.xml"/><Relationship Id="rId2" Type="http://schemas.openxmlformats.org/officeDocument/2006/relationships/slide" Target="slide23.xm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slide" Target="slide52.xml"/><Relationship Id="rId7" Type="http://schemas.openxmlformats.org/officeDocument/2006/relationships/image" Target="../media/image33.png"/><Relationship Id="rId2" Type="http://schemas.openxmlformats.org/officeDocument/2006/relationships/slide" Target="slide32.xml"/><Relationship Id="rId1" Type="http://schemas.openxmlformats.org/officeDocument/2006/relationships/slideLayout" Target="../slideLayouts/slideLayout5.xml"/><Relationship Id="rId6" Type="http://schemas.openxmlformats.org/officeDocument/2006/relationships/slide" Target="slide68.xml"/><Relationship Id="rId5" Type="http://schemas.openxmlformats.org/officeDocument/2006/relationships/slide" Target="slide71.xml"/><Relationship Id="rId4" Type="http://schemas.openxmlformats.org/officeDocument/2006/relationships/slide" Target="slide21.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 Target="slide3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s://home.treasury.gov/system/files/136/SLFRF-Compliance-and-Reporting-Guidance.pdf" TargetMode="External"/><Relationship Id="rId2" Type="http://schemas.openxmlformats.org/officeDocument/2006/relationships/slide" Target="slide7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slide" Target="slide43.xml"/><Relationship Id="rId18" Type="http://schemas.openxmlformats.org/officeDocument/2006/relationships/slide" Target="slide48.xml"/><Relationship Id="rId3" Type="http://schemas.openxmlformats.org/officeDocument/2006/relationships/slide" Target="slide30.xml"/><Relationship Id="rId21" Type="http://schemas.openxmlformats.org/officeDocument/2006/relationships/slide" Target="slide54.xml"/><Relationship Id="rId7" Type="http://schemas.openxmlformats.org/officeDocument/2006/relationships/slide" Target="slide36.xml"/><Relationship Id="rId12" Type="http://schemas.openxmlformats.org/officeDocument/2006/relationships/slide" Target="slide42.xml"/><Relationship Id="rId17" Type="http://schemas.openxmlformats.org/officeDocument/2006/relationships/slide" Target="slide47.xml"/><Relationship Id="rId2" Type="http://schemas.openxmlformats.org/officeDocument/2006/relationships/slide" Target="slide29.xml"/><Relationship Id="rId16" Type="http://schemas.openxmlformats.org/officeDocument/2006/relationships/slide" Target="slide46.xml"/><Relationship Id="rId20" Type="http://schemas.openxmlformats.org/officeDocument/2006/relationships/slide" Target="slide53.xml"/><Relationship Id="rId1" Type="http://schemas.openxmlformats.org/officeDocument/2006/relationships/slideLayout" Target="../slideLayouts/slideLayout5.xml"/><Relationship Id="rId6" Type="http://schemas.openxmlformats.org/officeDocument/2006/relationships/slide" Target="slide35.xml"/><Relationship Id="rId11" Type="http://schemas.openxmlformats.org/officeDocument/2006/relationships/slide" Target="slide41.xml"/><Relationship Id="rId5" Type="http://schemas.openxmlformats.org/officeDocument/2006/relationships/slide" Target="slide34.xml"/><Relationship Id="rId15" Type="http://schemas.openxmlformats.org/officeDocument/2006/relationships/slide" Target="slide45.xml"/><Relationship Id="rId10" Type="http://schemas.openxmlformats.org/officeDocument/2006/relationships/slide" Target="slide40.xml"/><Relationship Id="rId19" Type="http://schemas.openxmlformats.org/officeDocument/2006/relationships/slide" Target="slide50.xml"/><Relationship Id="rId4" Type="http://schemas.openxmlformats.org/officeDocument/2006/relationships/slide" Target="slide32.xml"/><Relationship Id="rId9" Type="http://schemas.openxmlformats.org/officeDocument/2006/relationships/slide" Target="slide38.xml"/><Relationship Id="rId14" Type="http://schemas.openxmlformats.org/officeDocument/2006/relationships/slide" Target="slide44.xml"/><Relationship Id="rId22" Type="http://schemas.openxmlformats.org/officeDocument/2006/relationships/slide" Target="slide55.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 Target="slide6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5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 Target="slide52.xml"/><Relationship Id="rId1" Type="http://schemas.openxmlformats.org/officeDocument/2006/relationships/slideLayout" Target="../slideLayouts/slideLayout5.xml"/><Relationship Id="rId4" Type="http://schemas.openxmlformats.org/officeDocument/2006/relationships/image" Target="../media/image49.png"/></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slide" Target="slide5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home.treasury.gov/policy-issues/coronavirus/assistance-for-state-local-and-tribal-governments/state-and-local-fiscal-recovery-funds/recipient-compliance-and-reporting-responsibilities" TargetMode="External"/><Relationship Id="rId2" Type="http://schemas.openxmlformats.org/officeDocument/2006/relationships/hyperlink" Target="https://home.treasury.gov/system/files/136/SLFRF-Compliance-and-Reporting-Guidance.pdf" TargetMode="External"/><Relationship Id="rId1" Type="http://schemas.openxmlformats.org/officeDocument/2006/relationships/slideLayout" Target="../slideLayouts/slideLayout5.xml"/><Relationship Id="rId4" Type="http://schemas.openxmlformats.org/officeDocument/2006/relationships/hyperlink" Target="https://www.govinfo.gov/content/pkg/FR-2021-05-17/pdf/2021-10283.pdf"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jp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hyperlink" Target="https://home.treasury.gov/system/files/136/SLFRF_Treasury-Portal-Recipient-Reporting-User-Guide.pdf" TargetMode="External"/><Relationship Id="rId1" Type="http://schemas.openxmlformats.org/officeDocument/2006/relationships/slideLayout" Target="../slideLayouts/slideLayout5.xml"/><Relationship Id="rId4" Type="http://schemas.openxmlformats.org/officeDocument/2006/relationships/image" Target="../media/image58.png"/></Relationships>
</file>

<file path=ppt/slides/_rels/slide4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jp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hyperlink" Target="mailto:SLFRP@Treasury.gov" TargetMode="External"/><Relationship Id="rId2" Type="http://schemas.openxmlformats.org/officeDocument/2006/relationships/hyperlink" Target="mailto:SLFRP@treasury.gov" TargetMode="External"/><Relationship Id="rId1" Type="http://schemas.openxmlformats.org/officeDocument/2006/relationships/slideLayout" Target="../slideLayouts/slideLayout5.xml"/><Relationship Id="rId4" Type="http://schemas.openxmlformats.org/officeDocument/2006/relationships/image" Target="../media/image62.jpg"/></Relationships>
</file>

<file path=ppt/slides/_rels/slide4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5.xml"/><Relationship Id="rId4" Type="http://schemas.openxmlformats.org/officeDocument/2006/relationships/image" Target="../media/image65.png"/></Relationships>
</file>

<file path=ppt/slides/_rels/slide47.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66.jp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68.jpg"/><Relationship Id="rId1" Type="http://schemas.openxmlformats.org/officeDocument/2006/relationships/slideLayout" Target="../slideLayouts/slideLayout5.xml"/><Relationship Id="rId4" Type="http://schemas.openxmlformats.org/officeDocument/2006/relationships/image" Target="../media/image70.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hyperlink" Target="mailto:slfrp@treasury.gov" TargetMode="External"/><Relationship Id="rId3" Type="http://schemas.openxmlformats.org/officeDocument/2006/relationships/hyperlink" Target="https://home.treasury.gov/system/files/136/Login.gov-User-Guide.pdf" TargetMode="External"/><Relationship Id="rId7" Type="http://schemas.openxmlformats.org/officeDocument/2006/relationships/hyperlink" Target="mailto:SLFRP@treasury.gov" TargetMode="External"/><Relationship Id="rId2" Type="http://schemas.openxmlformats.org/officeDocument/2006/relationships/hyperlink" Target="https://home.treasury.gov/system/files/136/TreasuryPortalRegInstructions.pdf" TargetMode="External"/><Relationship Id="rId1" Type="http://schemas.openxmlformats.org/officeDocument/2006/relationships/slideLayout" Target="../slideLayouts/slideLayout5.xml"/><Relationship Id="rId6" Type="http://schemas.openxmlformats.org/officeDocument/2006/relationships/slide" Target="slide45.xml"/><Relationship Id="rId5" Type="http://schemas.openxmlformats.org/officeDocument/2006/relationships/hyperlink" Target="https://login.gov/help/get-started/create-your-account/" TargetMode="External"/><Relationship Id="rId4" Type="http://schemas.openxmlformats.org/officeDocument/2006/relationships/hyperlink" Target="https://login.gov/create-an-account/"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hyperlink" Target="mailto:SLRFP@treasury.gov" TargetMode="Externa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slide" Target="slide7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2.png"/><Relationship Id="rId7"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74.png"/><Relationship Id="rId10" Type="http://schemas.openxmlformats.org/officeDocument/2006/relationships/image" Target="../media/image77.png"/><Relationship Id="rId4" Type="http://schemas.openxmlformats.org/officeDocument/2006/relationships/image" Target="../media/image73.png"/><Relationship Id="rId9" Type="http://schemas.openxmlformats.org/officeDocument/2006/relationships/image" Target="../media/image76.png"/></Relationships>
</file>

<file path=ppt/slides/_rels/slide54.xml.rels><?xml version="1.0" encoding="UTF-8" standalone="yes"?>
<Relationships xmlns="http://schemas.openxmlformats.org/package/2006/relationships"><Relationship Id="rId8" Type="http://schemas.openxmlformats.org/officeDocument/2006/relationships/image" Target="../media/image84.jpg"/><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image" Target="../media/image78.png"/><Relationship Id="rId1" Type="http://schemas.openxmlformats.org/officeDocument/2006/relationships/slideLayout" Target="../slideLayouts/slideLayout5.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 Id="rId9" Type="http://schemas.openxmlformats.org/officeDocument/2006/relationships/image" Target="../media/image85.png"/></Relationships>
</file>

<file path=ppt/slides/_rels/slide5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5.xml"/><Relationship Id="rId5" Type="http://schemas.openxmlformats.org/officeDocument/2006/relationships/image" Target="../media/image88.jpg"/><Relationship Id="rId4" Type="http://schemas.openxmlformats.org/officeDocument/2006/relationships/hyperlink" Target="https://en.wikipedia.org/wiki/Comma-separated_values" TargetMode="External"/></Relationships>
</file>

<file path=ppt/slides/_rels/slide56.xml.rels><?xml version="1.0" encoding="UTF-8" standalone="yes"?>
<Relationships xmlns="http://schemas.openxmlformats.org/package/2006/relationships"><Relationship Id="rId2" Type="http://schemas.openxmlformats.org/officeDocument/2006/relationships/slide" Target="slide68.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home.treasury.gov/system/files/136/SLFRF-Compliance-and-Reporting-Guidance.pdf" TargetMode="Externa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hyperlink" Target="https://home.treasury.gov/system/files/136/SLFRF-Compliance-and-Reporting-Guidance.pdf" TargetMode="Externa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slide" Target="slide81.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 Target="slide52.xml"/><Relationship Id="rId1" Type="http://schemas.openxmlformats.org/officeDocument/2006/relationships/slideLayout" Target="../slideLayouts/slideLayout5.xml"/><Relationship Id="rId4" Type="http://schemas.openxmlformats.org/officeDocument/2006/relationships/image" Target="../media/image7.jp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2" Type="http://schemas.openxmlformats.org/officeDocument/2006/relationships/hyperlink" Target="https://home.treasury.gov/system/files/136/SLFRF_Treasury-Portal-Recipient-Reporting-User-Guide.pdf" TargetMode="Externa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2" Type="http://schemas.openxmlformats.org/officeDocument/2006/relationships/hyperlink" Target="https://home.treasury.gov/system/files/136/SLFRF-Compliance-and-Reporting-Guidance.pdf" TargetMode="Externa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3" Type="http://schemas.openxmlformats.org/officeDocument/2006/relationships/hyperlink" Target="https://sam.gov/fal/7cecfdef62dc42729a3fdcd449bd62b8/view" TargetMode="External"/><Relationship Id="rId2" Type="http://schemas.openxmlformats.org/officeDocument/2006/relationships/hyperlink" Target="https://home.treasury.gov/system/files/136/SLFRF-Compliance-and-Reporting-Guidance.pdf" TargetMode="External"/><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2" Type="http://schemas.openxmlformats.org/officeDocument/2006/relationships/hyperlink" Target="https://home.treasury.gov/system/files/136/SLFRF-Compliance-and-Reporting-Guidance.pdf" TargetMode="External"/><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3" Type="http://schemas.openxmlformats.org/officeDocument/2006/relationships/hyperlink" Target="http://www.treasury.gov/SLFRPReporting" TargetMode="External"/><Relationship Id="rId2" Type="http://schemas.openxmlformats.org/officeDocument/2006/relationships/hyperlink" Target="mailto:slfrp@treasury.gov" TargetMode="External"/><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2" Type="http://schemas.openxmlformats.org/officeDocument/2006/relationships/hyperlink" Target="mailto:slfrp@treasury.gov" TargetMode="External"/><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3" Type="http://schemas.openxmlformats.org/officeDocument/2006/relationships/image" Target="../media/image89.jpg"/><Relationship Id="rId2" Type="http://schemas.openxmlformats.org/officeDocument/2006/relationships/image" Target="../media/image1.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725422" y="8919834"/>
            <a:ext cx="4322445" cy="550545"/>
          </a:xfrm>
          <a:prstGeom prst="rect">
            <a:avLst/>
          </a:prstGeom>
        </p:spPr>
        <p:txBody>
          <a:bodyPr vert="horz" wrap="square" lIns="0" tIns="0" rIns="0" bIns="0" rtlCol="0">
            <a:spAutoFit/>
          </a:bodyPr>
          <a:lstStyle/>
          <a:p>
            <a:pPr algn="ctr">
              <a:lnSpc>
                <a:spcPts val="1080"/>
              </a:lnSpc>
            </a:pPr>
            <a:r>
              <a:rPr sz="1000" b="1" dirty="0">
                <a:latin typeface="Arial"/>
                <a:cs typeface="Arial"/>
              </a:rPr>
              <a:t>DRAFT- </a:t>
            </a:r>
            <a:r>
              <a:rPr sz="1000" b="1" spc="-5" dirty="0">
                <a:latin typeface="Arial"/>
                <a:cs typeface="Arial"/>
              </a:rPr>
              <a:t>PRE-DECISIONAL </a:t>
            </a:r>
            <a:r>
              <a:rPr sz="1000" b="1" dirty="0">
                <a:latin typeface="Arial"/>
                <a:cs typeface="Arial"/>
              </a:rPr>
              <a:t>/ CONFIDENTIAL / </a:t>
            </a:r>
            <a:r>
              <a:rPr sz="1000" b="1" spc="-5" dirty="0">
                <a:latin typeface="Arial"/>
                <a:cs typeface="Arial"/>
              </a:rPr>
              <a:t>NOT </a:t>
            </a:r>
            <a:r>
              <a:rPr sz="1000" b="1" dirty="0">
                <a:latin typeface="Arial"/>
                <a:cs typeface="Arial"/>
              </a:rPr>
              <a:t>FOR</a:t>
            </a:r>
            <a:r>
              <a:rPr sz="1000" b="1" spc="10" dirty="0">
                <a:latin typeface="Arial"/>
                <a:cs typeface="Arial"/>
              </a:rPr>
              <a:t> </a:t>
            </a:r>
            <a:r>
              <a:rPr sz="1000" b="1" spc="-5" dirty="0">
                <a:latin typeface="Arial"/>
                <a:cs typeface="Arial"/>
              </a:rPr>
              <a:t>DISTRIBUTION</a:t>
            </a:r>
            <a:endParaRPr sz="1000">
              <a:latin typeface="Arial"/>
              <a:cs typeface="Arial"/>
            </a:endParaRPr>
          </a:p>
          <a:p>
            <a:pPr algn="ctr">
              <a:lnSpc>
                <a:spcPts val="1030"/>
              </a:lnSpc>
            </a:pPr>
            <a:r>
              <a:rPr sz="900" b="1" dirty="0">
                <a:solidFill>
                  <a:srgbClr val="004E7C"/>
                </a:solidFill>
                <a:latin typeface="Arial"/>
                <a:cs typeface="Arial"/>
              </a:rPr>
              <a:t>Coronavirus State and </a:t>
            </a:r>
            <a:r>
              <a:rPr sz="900" b="1" spc="-5" dirty="0">
                <a:solidFill>
                  <a:srgbClr val="004E7C"/>
                </a:solidFill>
                <a:latin typeface="Arial"/>
                <a:cs typeface="Arial"/>
              </a:rPr>
              <a:t>Local Fiscal Recovery</a:t>
            </a:r>
            <a:r>
              <a:rPr sz="900" b="1" spc="-10" dirty="0">
                <a:solidFill>
                  <a:srgbClr val="004E7C"/>
                </a:solidFill>
                <a:latin typeface="Arial"/>
                <a:cs typeface="Arial"/>
              </a:rPr>
              <a:t> </a:t>
            </a:r>
            <a:r>
              <a:rPr sz="900" b="1" dirty="0">
                <a:solidFill>
                  <a:srgbClr val="004E7C"/>
                </a:solidFill>
                <a:latin typeface="Arial"/>
                <a:cs typeface="Arial"/>
              </a:rPr>
              <a:t>Fund:</a:t>
            </a:r>
            <a:endParaRPr sz="900">
              <a:latin typeface="Arial"/>
              <a:cs typeface="Arial"/>
            </a:endParaRPr>
          </a:p>
          <a:p>
            <a:pPr algn="ctr">
              <a:lnSpc>
                <a:spcPts val="1150"/>
              </a:lnSpc>
            </a:pPr>
            <a:r>
              <a:rPr sz="900" spc="-5" dirty="0">
                <a:latin typeface="Arial"/>
                <a:cs typeface="Arial"/>
              </a:rPr>
              <a:t>i </a:t>
            </a:r>
            <a:r>
              <a:rPr sz="1000" b="1" spc="-5" dirty="0">
                <a:latin typeface="Arial"/>
                <a:cs typeface="Arial"/>
              </a:rPr>
              <a:t>DRAFT- PRE-DECISIONAL </a:t>
            </a:r>
            <a:r>
              <a:rPr sz="1000" b="1" dirty="0">
                <a:latin typeface="Arial"/>
                <a:cs typeface="Arial"/>
              </a:rPr>
              <a:t>/ CONFIDENTIAL / </a:t>
            </a:r>
            <a:r>
              <a:rPr sz="1000" b="1" spc="-5" dirty="0">
                <a:latin typeface="Arial"/>
                <a:cs typeface="Arial"/>
              </a:rPr>
              <a:t>NOT FOR</a:t>
            </a:r>
            <a:r>
              <a:rPr sz="1000" b="1" spc="85" dirty="0">
                <a:latin typeface="Arial"/>
                <a:cs typeface="Arial"/>
              </a:rPr>
              <a:t> </a:t>
            </a:r>
            <a:r>
              <a:rPr sz="1000" b="1" spc="-5" dirty="0">
                <a:latin typeface="Arial"/>
                <a:cs typeface="Arial"/>
              </a:rPr>
              <a:t>DISTRIBUTION</a:t>
            </a:r>
            <a:endParaRPr sz="1000">
              <a:latin typeface="Arial"/>
              <a:cs typeface="Arial"/>
            </a:endParaRPr>
          </a:p>
          <a:p>
            <a:pPr marL="31115" algn="ctr">
              <a:lnSpc>
                <a:spcPts val="1055"/>
              </a:lnSpc>
            </a:pPr>
            <a:r>
              <a:rPr sz="900" spc="-5" dirty="0">
                <a:solidFill>
                  <a:srgbClr val="004E7C"/>
                </a:solidFill>
                <a:latin typeface="Arial"/>
                <a:cs typeface="Arial"/>
              </a:rPr>
              <a:t>User Guide: Treasury’s Portal </a:t>
            </a:r>
            <a:r>
              <a:rPr sz="900" dirty="0">
                <a:solidFill>
                  <a:srgbClr val="004E7C"/>
                </a:solidFill>
                <a:latin typeface="Arial"/>
                <a:cs typeface="Arial"/>
              </a:rPr>
              <a:t>for </a:t>
            </a:r>
            <a:r>
              <a:rPr sz="900" spc="-5" dirty="0">
                <a:solidFill>
                  <a:srgbClr val="004E7C"/>
                </a:solidFill>
                <a:latin typeface="Arial"/>
                <a:cs typeface="Arial"/>
              </a:rPr>
              <a:t>Recipient</a:t>
            </a:r>
            <a:r>
              <a:rPr sz="900" spc="20" dirty="0">
                <a:solidFill>
                  <a:srgbClr val="004E7C"/>
                </a:solidFill>
                <a:latin typeface="Arial"/>
                <a:cs typeface="Arial"/>
              </a:rPr>
              <a:t> </a:t>
            </a:r>
            <a:r>
              <a:rPr sz="900" spc="-5" dirty="0">
                <a:solidFill>
                  <a:srgbClr val="004E7C"/>
                </a:solidFill>
                <a:latin typeface="Arial"/>
                <a:cs typeface="Arial"/>
              </a:rPr>
              <a:t>Reporting</a:t>
            </a:r>
            <a:endParaRPr sz="900">
              <a:latin typeface="Arial"/>
              <a:cs typeface="Arial"/>
            </a:endParaRPr>
          </a:p>
        </p:txBody>
      </p:sp>
      <p:sp>
        <p:nvSpPr>
          <p:cNvPr id="3" name="object 3"/>
          <p:cNvSpPr/>
          <p:nvPr/>
        </p:nvSpPr>
        <p:spPr>
          <a:xfrm>
            <a:off x="0" y="38"/>
            <a:ext cx="7772398" cy="10058361"/>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6107429" y="9362947"/>
            <a:ext cx="1397635" cy="683895"/>
          </a:xfrm>
          <a:prstGeom prst="rect">
            <a:avLst/>
          </a:prstGeom>
        </p:spPr>
        <p:txBody>
          <a:bodyPr vert="horz" wrap="square" lIns="0" tIns="113030" rIns="0" bIns="0" rtlCol="0">
            <a:spAutoFit/>
          </a:bodyPr>
          <a:lstStyle/>
          <a:p>
            <a:pPr marR="5080" algn="r">
              <a:lnSpc>
                <a:spcPct val="100000"/>
              </a:lnSpc>
              <a:spcBef>
                <a:spcPts val="890"/>
              </a:spcBef>
            </a:pPr>
            <a:r>
              <a:rPr sz="1500" b="1" i="1" spc="-5" dirty="0">
                <a:solidFill>
                  <a:srgbClr val="FFFFFF"/>
                </a:solidFill>
                <a:latin typeface="Times New Roman"/>
                <a:cs typeface="Times New Roman"/>
              </a:rPr>
              <a:t>January </a:t>
            </a:r>
            <a:r>
              <a:rPr sz="1500" b="1" i="1" dirty="0">
                <a:solidFill>
                  <a:srgbClr val="FFFFFF"/>
                </a:solidFill>
                <a:latin typeface="Times New Roman"/>
                <a:cs typeface="Times New Roman"/>
              </a:rPr>
              <a:t>24,</a:t>
            </a:r>
            <a:r>
              <a:rPr sz="1500" b="1" i="1" spc="-65" dirty="0">
                <a:solidFill>
                  <a:srgbClr val="FFFFFF"/>
                </a:solidFill>
                <a:latin typeface="Times New Roman"/>
                <a:cs typeface="Times New Roman"/>
              </a:rPr>
              <a:t> </a:t>
            </a:r>
            <a:r>
              <a:rPr sz="1500" b="1" i="1" dirty="0">
                <a:solidFill>
                  <a:srgbClr val="FFFFFF"/>
                </a:solidFill>
                <a:latin typeface="Times New Roman"/>
                <a:cs typeface="Times New Roman"/>
              </a:rPr>
              <a:t>2022</a:t>
            </a:r>
            <a:endParaRPr sz="1500">
              <a:latin typeface="Times New Roman"/>
              <a:cs typeface="Times New Roman"/>
            </a:endParaRPr>
          </a:p>
          <a:p>
            <a:pPr marR="5080" algn="r">
              <a:lnSpc>
                <a:spcPct val="100000"/>
              </a:lnSpc>
              <a:spcBef>
                <a:spcPts val="795"/>
              </a:spcBef>
            </a:pPr>
            <a:r>
              <a:rPr sz="1500" b="1" i="1" spc="-5" dirty="0">
                <a:solidFill>
                  <a:srgbClr val="FFFFFF"/>
                </a:solidFill>
                <a:latin typeface="Times New Roman"/>
                <a:cs typeface="Times New Roman"/>
              </a:rPr>
              <a:t>Version:</a:t>
            </a:r>
            <a:r>
              <a:rPr sz="1500" b="1" i="1" spc="-65" dirty="0">
                <a:solidFill>
                  <a:srgbClr val="FFFFFF"/>
                </a:solidFill>
                <a:latin typeface="Times New Roman"/>
                <a:cs typeface="Times New Roman"/>
              </a:rPr>
              <a:t> </a:t>
            </a:r>
            <a:r>
              <a:rPr sz="1500" b="1" i="1" dirty="0">
                <a:solidFill>
                  <a:srgbClr val="FFFFFF"/>
                </a:solidFill>
                <a:latin typeface="Times New Roman"/>
                <a:cs typeface="Times New Roman"/>
              </a:rPr>
              <a:t>1.1</a:t>
            </a:r>
            <a:endParaRPr sz="1500">
              <a:latin typeface="Times New Roman"/>
              <a:cs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8988" y="948776"/>
            <a:ext cx="100948" cy="9783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901700" y="893318"/>
            <a:ext cx="5927090" cy="1437005"/>
          </a:xfrm>
          <a:prstGeom prst="rect">
            <a:avLst/>
          </a:prstGeom>
        </p:spPr>
        <p:txBody>
          <a:bodyPr vert="horz" wrap="square" lIns="0" tIns="12065" rIns="0" bIns="0" rtlCol="0">
            <a:spAutoFit/>
          </a:bodyPr>
          <a:lstStyle/>
          <a:p>
            <a:pPr marL="241300">
              <a:lnSpc>
                <a:spcPct val="100000"/>
              </a:lnSpc>
              <a:spcBef>
                <a:spcPts val="95"/>
              </a:spcBef>
            </a:pPr>
            <a:r>
              <a:rPr sz="1100" b="1" spc="-5" dirty="0">
                <a:latin typeface="Arial"/>
                <a:cs typeface="Arial"/>
              </a:rPr>
              <a:t>Corrections and</a:t>
            </a:r>
            <a:r>
              <a:rPr sz="1100" b="1" spc="5" dirty="0">
                <a:latin typeface="Arial"/>
                <a:cs typeface="Arial"/>
              </a:rPr>
              <a:t> </a:t>
            </a:r>
            <a:r>
              <a:rPr sz="1100" b="1" spc="-5" dirty="0">
                <a:latin typeface="Arial"/>
                <a:cs typeface="Arial"/>
              </a:rPr>
              <a:t>Resubmissions</a:t>
            </a:r>
            <a:endParaRPr sz="1100">
              <a:latin typeface="Arial"/>
              <a:cs typeface="Arial"/>
            </a:endParaRPr>
          </a:p>
          <a:p>
            <a:pPr marL="12700" marR="147320">
              <a:lnSpc>
                <a:spcPct val="103200"/>
              </a:lnSpc>
              <a:spcBef>
                <a:spcPts val="805"/>
              </a:spcBef>
            </a:pPr>
            <a:r>
              <a:rPr sz="1100" spc="-5" dirty="0">
                <a:latin typeface="Arial"/>
                <a:cs typeface="Arial"/>
              </a:rPr>
              <a:t>In the event a file is uploaded, or information is entered into Treasury’s Portal, the information  will be accepted by Treasury’s Portal as a</a:t>
            </a:r>
            <a:r>
              <a:rPr sz="1100" spc="15" dirty="0">
                <a:latin typeface="Arial"/>
                <a:cs typeface="Arial"/>
              </a:rPr>
              <a:t> </a:t>
            </a:r>
            <a:r>
              <a:rPr sz="1100" spc="-5" dirty="0">
                <a:latin typeface="Arial"/>
                <a:cs typeface="Arial"/>
              </a:rPr>
              <a:t>record.</a:t>
            </a:r>
            <a:endParaRPr sz="1100">
              <a:latin typeface="Arial"/>
              <a:cs typeface="Arial"/>
            </a:endParaRPr>
          </a:p>
          <a:p>
            <a:pPr marL="12700" marR="5080">
              <a:lnSpc>
                <a:spcPct val="103499"/>
              </a:lnSpc>
              <a:spcBef>
                <a:spcPts val="800"/>
              </a:spcBef>
            </a:pPr>
            <a:r>
              <a:rPr sz="1100" spc="-5" dirty="0">
                <a:latin typeface="Arial"/>
                <a:cs typeface="Arial"/>
              </a:rPr>
              <a:t>After a recipient’s submission has been certified and submitted in the system by the ARR, it can  be corrected in the Portal by selecting the </a:t>
            </a:r>
            <a:r>
              <a:rPr sz="1100" i="1" spc="-5" dirty="0">
                <a:latin typeface="Arial"/>
                <a:cs typeface="Arial"/>
              </a:rPr>
              <a:t>Unsubmit </a:t>
            </a:r>
            <a:r>
              <a:rPr sz="1100" spc="-5" dirty="0">
                <a:latin typeface="Arial"/>
                <a:cs typeface="Arial"/>
              </a:rPr>
              <a:t>button. Recipients may unsubmit, then  resubmit their Project and expenditure Report any time before the reporting deadline (see  Figure</a:t>
            </a:r>
            <a:r>
              <a:rPr sz="1100" dirty="0">
                <a:latin typeface="Arial"/>
                <a:cs typeface="Arial"/>
              </a:rPr>
              <a:t> </a:t>
            </a:r>
            <a:r>
              <a:rPr sz="1100" spc="-5" dirty="0">
                <a:latin typeface="Arial"/>
                <a:cs typeface="Arial"/>
              </a:rPr>
              <a:t>7).</a:t>
            </a:r>
            <a:endParaRPr sz="1100">
              <a:latin typeface="Arial"/>
              <a:cs typeface="Arial"/>
            </a:endParaRPr>
          </a:p>
        </p:txBody>
      </p:sp>
      <p:sp>
        <p:nvSpPr>
          <p:cNvPr id="4" name="object 4"/>
          <p:cNvSpPr txBox="1"/>
          <p:nvPr/>
        </p:nvSpPr>
        <p:spPr>
          <a:xfrm>
            <a:off x="2755138" y="5366765"/>
            <a:ext cx="2261870" cy="162560"/>
          </a:xfrm>
          <a:prstGeom prst="rect">
            <a:avLst/>
          </a:prstGeom>
        </p:spPr>
        <p:txBody>
          <a:bodyPr vert="horz" wrap="square" lIns="0" tIns="12700" rIns="0" bIns="0" rtlCol="0">
            <a:spAutoFit/>
          </a:bodyPr>
          <a:lstStyle/>
          <a:p>
            <a:pPr marL="12700">
              <a:lnSpc>
                <a:spcPct val="100000"/>
              </a:lnSpc>
              <a:spcBef>
                <a:spcPts val="100"/>
              </a:spcBef>
            </a:pPr>
            <a:r>
              <a:rPr sz="900" i="1" spc="-5" dirty="0">
                <a:solidFill>
                  <a:srgbClr val="44536A"/>
                </a:solidFill>
                <a:latin typeface="Arial"/>
                <a:cs typeface="Arial"/>
              </a:rPr>
              <a:t>Figure 7 Sidebar indicating Unsubmit</a:t>
            </a:r>
            <a:r>
              <a:rPr sz="900" i="1" spc="40" dirty="0">
                <a:solidFill>
                  <a:srgbClr val="44536A"/>
                </a:solidFill>
                <a:latin typeface="Arial"/>
                <a:cs typeface="Arial"/>
              </a:rPr>
              <a:t> </a:t>
            </a:r>
            <a:r>
              <a:rPr sz="900" i="1" dirty="0">
                <a:solidFill>
                  <a:srgbClr val="44536A"/>
                </a:solidFill>
                <a:latin typeface="Arial"/>
                <a:cs typeface="Arial"/>
              </a:rPr>
              <a:t>Button</a:t>
            </a:r>
            <a:endParaRPr sz="900">
              <a:latin typeface="Arial"/>
              <a:cs typeface="Arial"/>
            </a:endParaRPr>
          </a:p>
        </p:txBody>
      </p:sp>
      <p:sp>
        <p:nvSpPr>
          <p:cNvPr id="5" name="object 5"/>
          <p:cNvSpPr/>
          <p:nvPr/>
        </p:nvSpPr>
        <p:spPr>
          <a:xfrm>
            <a:off x="3399616" y="2435188"/>
            <a:ext cx="1048286" cy="280060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3600450" y="4978400"/>
            <a:ext cx="548640" cy="182880"/>
          </a:xfrm>
          <a:custGeom>
            <a:avLst/>
            <a:gdLst/>
            <a:ahLst/>
            <a:cxnLst/>
            <a:rect l="l" t="t" r="r" b="b"/>
            <a:pathLst>
              <a:path w="548639" h="182879">
                <a:moveTo>
                  <a:pt x="0" y="182879"/>
                </a:moveTo>
                <a:lnTo>
                  <a:pt x="548639" y="182879"/>
                </a:lnTo>
                <a:lnTo>
                  <a:pt x="548639" y="0"/>
                </a:lnTo>
                <a:lnTo>
                  <a:pt x="0" y="0"/>
                </a:lnTo>
                <a:lnTo>
                  <a:pt x="0" y="182879"/>
                </a:lnTo>
                <a:close/>
              </a:path>
            </a:pathLst>
          </a:custGeom>
          <a:ln w="17999">
            <a:solidFill>
              <a:srgbClr val="E71223"/>
            </a:solidFill>
          </a:ln>
        </p:spPr>
        <p:txBody>
          <a:bodyPr wrap="square" lIns="0" tIns="0" rIns="0" bIns="0" rtlCol="0"/>
          <a:lstStyle/>
          <a:p>
            <a:endParaRPr/>
          </a:p>
        </p:txBody>
      </p:sp>
      <p:sp>
        <p:nvSpPr>
          <p:cNvPr id="7" name="object 7"/>
          <p:cNvSpPr txBox="1">
            <a:spLocks noGrp="1"/>
          </p:cNvSpPr>
          <p:nvPr>
            <p:ph type="ftr" sz="quarter" idx="5"/>
          </p:nvPr>
        </p:nvSpPr>
        <p:spPr>
          <a:prstGeom prst="rect">
            <a:avLst/>
          </a:prstGeom>
        </p:spPr>
        <p:txBody>
          <a:bodyPr vert="horz" wrap="square" lIns="0" tIns="1905" rIns="0" bIns="0" rtlCol="0">
            <a:spAutoFit/>
          </a:bodyPr>
          <a:lstStyle/>
          <a:p>
            <a:pPr marL="12700">
              <a:lnSpc>
                <a:spcPts val="1060"/>
              </a:lnSpc>
              <a:spcBef>
                <a:spcPts val="15"/>
              </a:spcBef>
            </a:pPr>
            <a:r>
              <a:rPr dirty="0"/>
              <a:t>Coronavirus State and </a:t>
            </a:r>
            <a:r>
              <a:rPr spc="-5" dirty="0"/>
              <a:t>Local Fiscal Recovery</a:t>
            </a:r>
            <a:r>
              <a:rPr spc="-30" dirty="0"/>
              <a:t> </a:t>
            </a:r>
            <a:r>
              <a:rPr dirty="0"/>
              <a:t>Funds:</a:t>
            </a:r>
          </a:p>
          <a:p>
            <a:pPr marL="174625">
              <a:lnSpc>
                <a:spcPts val="1060"/>
              </a:lnSpc>
            </a:pPr>
            <a:r>
              <a:rPr b="0" spc="-5" dirty="0">
                <a:latin typeface="Arial"/>
                <a:cs typeface="Arial"/>
              </a:rPr>
              <a:t>Project and Expenditures Report User</a:t>
            </a:r>
            <a:r>
              <a:rPr b="0" spc="30" dirty="0">
                <a:latin typeface="Arial"/>
                <a:cs typeface="Arial"/>
              </a:rPr>
              <a:t> </a:t>
            </a:r>
            <a:r>
              <a:rPr b="0" spc="-5" dirty="0">
                <a:latin typeface="Arial"/>
                <a:cs typeface="Arial"/>
              </a:rPr>
              <a:t>Guide</a:t>
            </a:r>
          </a:p>
        </p:txBody>
      </p:sp>
      <p:sp>
        <p:nvSpPr>
          <p:cNvPr id="8" name="object 8"/>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r>
              <a:rPr spc="-5" dirty="0"/>
              <a:t>7</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73100" y="893318"/>
            <a:ext cx="6116955" cy="1090295"/>
          </a:xfrm>
          <a:prstGeom prst="rect">
            <a:avLst/>
          </a:prstGeom>
        </p:spPr>
        <p:txBody>
          <a:bodyPr vert="horz" wrap="square" lIns="0" tIns="12065" rIns="0" bIns="0" rtlCol="0">
            <a:spAutoFit/>
          </a:bodyPr>
          <a:lstStyle/>
          <a:p>
            <a:pPr marL="12700">
              <a:lnSpc>
                <a:spcPct val="100000"/>
              </a:lnSpc>
              <a:spcBef>
                <a:spcPts val="95"/>
              </a:spcBef>
              <a:tabLst>
                <a:tab pos="1155700" algn="l"/>
              </a:tabLst>
            </a:pPr>
            <a:r>
              <a:rPr sz="1100" b="1" spc="-5" dirty="0">
                <a:solidFill>
                  <a:srgbClr val="1F4E79"/>
                </a:solidFill>
                <a:latin typeface="Arial"/>
                <a:cs typeface="Arial"/>
              </a:rPr>
              <a:t>Section</a:t>
            </a:r>
            <a:r>
              <a:rPr sz="1100" b="1" spc="10" dirty="0">
                <a:solidFill>
                  <a:srgbClr val="1F4E79"/>
                </a:solidFill>
                <a:latin typeface="Arial"/>
                <a:cs typeface="Arial"/>
              </a:rPr>
              <a:t> </a:t>
            </a:r>
            <a:r>
              <a:rPr sz="1100" b="1" spc="-5" dirty="0">
                <a:solidFill>
                  <a:srgbClr val="1F4E79"/>
                </a:solidFill>
                <a:latin typeface="Arial"/>
                <a:cs typeface="Arial"/>
              </a:rPr>
              <a:t>III.	Reporting</a:t>
            </a:r>
            <a:r>
              <a:rPr sz="1100" b="1" dirty="0">
                <a:solidFill>
                  <a:srgbClr val="1F4E79"/>
                </a:solidFill>
                <a:latin typeface="Arial"/>
                <a:cs typeface="Arial"/>
              </a:rPr>
              <a:t> </a:t>
            </a:r>
            <a:r>
              <a:rPr sz="1100" b="1" spc="-5" dirty="0">
                <a:solidFill>
                  <a:srgbClr val="1F4E79"/>
                </a:solidFill>
                <a:latin typeface="Arial"/>
                <a:cs typeface="Arial"/>
              </a:rPr>
              <a:t>Requirements</a:t>
            </a:r>
            <a:endParaRPr sz="1100">
              <a:latin typeface="Arial"/>
              <a:cs typeface="Arial"/>
            </a:endParaRPr>
          </a:p>
          <a:p>
            <a:pPr marL="241300">
              <a:lnSpc>
                <a:spcPct val="100000"/>
              </a:lnSpc>
              <a:spcBef>
                <a:spcPts val="844"/>
              </a:spcBef>
            </a:pPr>
            <a:r>
              <a:rPr sz="1100" b="1" spc="-5" dirty="0">
                <a:latin typeface="Arial"/>
                <a:cs typeface="Arial"/>
              </a:rPr>
              <a:t>a) Reporting Requirements by</a:t>
            </a:r>
            <a:r>
              <a:rPr sz="1100" b="1" spc="-65" dirty="0">
                <a:latin typeface="Arial"/>
                <a:cs typeface="Arial"/>
              </a:rPr>
              <a:t> </a:t>
            </a:r>
            <a:r>
              <a:rPr sz="1100" b="1" spc="-5" dirty="0">
                <a:latin typeface="Arial"/>
                <a:cs typeface="Arial"/>
              </a:rPr>
              <a:t>Recipient</a:t>
            </a:r>
            <a:endParaRPr sz="1100">
              <a:latin typeface="Arial"/>
              <a:cs typeface="Arial"/>
            </a:endParaRPr>
          </a:p>
          <a:p>
            <a:pPr marL="241300" marR="5080">
              <a:lnSpc>
                <a:spcPct val="103499"/>
              </a:lnSpc>
              <a:spcBef>
                <a:spcPts val="800"/>
              </a:spcBef>
            </a:pPr>
            <a:r>
              <a:rPr sz="1100" spc="-5" dirty="0">
                <a:latin typeface="Arial"/>
                <a:cs typeface="Arial"/>
              </a:rPr>
              <a:t>For the SLFRF program, reporting requirements vary by recipient type, as shown in the table  below. Detailed instructions for completion and submission of each report are covered in Part 2  of the </a:t>
            </a:r>
            <a:r>
              <a:rPr sz="1100" u="sng" spc="-5" dirty="0">
                <a:solidFill>
                  <a:srgbClr val="0462C1"/>
                </a:solidFill>
                <a:uFill>
                  <a:solidFill>
                    <a:srgbClr val="0462C1"/>
                  </a:solidFill>
                </a:uFill>
                <a:latin typeface="Arial"/>
                <a:cs typeface="Arial"/>
                <a:hlinkClick r:id="rId2"/>
              </a:rPr>
              <a:t>Reporting</a:t>
            </a:r>
            <a:r>
              <a:rPr sz="1100" u="sng" spc="5" dirty="0">
                <a:solidFill>
                  <a:srgbClr val="0462C1"/>
                </a:solidFill>
                <a:uFill>
                  <a:solidFill>
                    <a:srgbClr val="0462C1"/>
                  </a:solidFill>
                </a:uFill>
                <a:latin typeface="Arial"/>
                <a:cs typeface="Arial"/>
                <a:hlinkClick r:id="rId2"/>
              </a:rPr>
              <a:t> </a:t>
            </a:r>
            <a:r>
              <a:rPr sz="1100" u="sng" spc="-5" dirty="0">
                <a:solidFill>
                  <a:srgbClr val="0462C1"/>
                </a:solidFill>
                <a:uFill>
                  <a:solidFill>
                    <a:srgbClr val="0462C1"/>
                  </a:solidFill>
                </a:uFill>
                <a:latin typeface="Arial"/>
                <a:cs typeface="Arial"/>
                <a:hlinkClick r:id="rId2"/>
              </a:rPr>
              <a:t>Guidance</a:t>
            </a:r>
            <a:r>
              <a:rPr sz="1100" spc="-5" dirty="0">
                <a:latin typeface="Arial"/>
                <a:cs typeface="Arial"/>
              </a:rPr>
              <a:t>.</a:t>
            </a:r>
            <a:endParaRPr sz="1100">
              <a:latin typeface="Arial"/>
              <a:cs typeface="Arial"/>
            </a:endParaRPr>
          </a:p>
        </p:txBody>
      </p:sp>
      <p:graphicFrame>
        <p:nvGraphicFramePr>
          <p:cNvPr id="3" name="object 3"/>
          <p:cNvGraphicFramePr>
            <a:graphicFrameLocks noGrp="1"/>
          </p:cNvGraphicFramePr>
          <p:nvPr/>
        </p:nvGraphicFramePr>
        <p:xfrm>
          <a:off x="914400" y="2086610"/>
          <a:ext cx="5956298" cy="5130783"/>
        </p:xfrm>
        <a:graphic>
          <a:graphicData uri="http://schemas.openxmlformats.org/drawingml/2006/table">
            <a:tbl>
              <a:tblPr firstRow="1" bandRow="1">
                <a:tableStyleId>{2D5ABB26-0587-4C30-8999-92F81FD0307C}</a:tableStyleId>
              </a:tblPr>
              <a:tblGrid>
                <a:gridCol w="504190">
                  <a:extLst>
                    <a:ext uri="{9D8B030D-6E8A-4147-A177-3AD203B41FA5}">
                      <a16:colId xmlns:a16="http://schemas.microsoft.com/office/drawing/2014/main" val="20000"/>
                    </a:ext>
                  </a:extLst>
                </a:gridCol>
                <a:gridCol w="1893570">
                  <a:extLst>
                    <a:ext uri="{9D8B030D-6E8A-4147-A177-3AD203B41FA5}">
                      <a16:colId xmlns:a16="http://schemas.microsoft.com/office/drawing/2014/main" val="20001"/>
                    </a:ext>
                  </a:extLst>
                </a:gridCol>
                <a:gridCol w="1186180">
                  <a:extLst>
                    <a:ext uri="{9D8B030D-6E8A-4147-A177-3AD203B41FA5}">
                      <a16:colId xmlns:a16="http://schemas.microsoft.com/office/drawing/2014/main" val="20002"/>
                    </a:ext>
                  </a:extLst>
                </a:gridCol>
                <a:gridCol w="1186179">
                  <a:extLst>
                    <a:ext uri="{9D8B030D-6E8A-4147-A177-3AD203B41FA5}">
                      <a16:colId xmlns:a16="http://schemas.microsoft.com/office/drawing/2014/main" val="20003"/>
                    </a:ext>
                  </a:extLst>
                </a:gridCol>
                <a:gridCol w="1186179">
                  <a:extLst>
                    <a:ext uri="{9D8B030D-6E8A-4147-A177-3AD203B41FA5}">
                      <a16:colId xmlns:a16="http://schemas.microsoft.com/office/drawing/2014/main" val="20004"/>
                    </a:ext>
                  </a:extLst>
                </a:gridCol>
              </a:tblGrid>
              <a:tr h="487679">
                <a:tc>
                  <a:txBody>
                    <a:bodyPr/>
                    <a:lstStyle/>
                    <a:p>
                      <a:pPr>
                        <a:lnSpc>
                          <a:spcPct val="100000"/>
                        </a:lnSpc>
                        <a:spcBef>
                          <a:spcPts val="5"/>
                        </a:spcBef>
                      </a:pPr>
                      <a:endParaRPr sz="1050">
                        <a:latin typeface="Times New Roman"/>
                        <a:cs typeface="Times New Roman"/>
                      </a:endParaRPr>
                    </a:p>
                    <a:p>
                      <a:pPr algn="ctr">
                        <a:lnSpc>
                          <a:spcPct val="100000"/>
                        </a:lnSpc>
                      </a:pPr>
                      <a:r>
                        <a:rPr sz="1100" b="1" dirty="0">
                          <a:solidFill>
                            <a:srgbClr val="FFFFFF"/>
                          </a:solidFill>
                          <a:latin typeface="Arial"/>
                          <a:cs typeface="Arial"/>
                        </a:rPr>
                        <a:t>Tier</a:t>
                      </a:r>
                      <a:endParaRPr sz="1100">
                        <a:latin typeface="Arial"/>
                        <a:cs typeface="Arial"/>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001F5F"/>
                    </a:solidFill>
                  </a:tcPr>
                </a:tc>
                <a:tc>
                  <a:txBody>
                    <a:bodyPr/>
                    <a:lstStyle/>
                    <a:p>
                      <a:pPr>
                        <a:lnSpc>
                          <a:spcPct val="100000"/>
                        </a:lnSpc>
                        <a:spcBef>
                          <a:spcPts val="5"/>
                        </a:spcBef>
                      </a:pPr>
                      <a:endParaRPr sz="1050">
                        <a:latin typeface="Times New Roman"/>
                        <a:cs typeface="Times New Roman"/>
                      </a:endParaRPr>
                    </a:p>
                    <a:p>
                      <a:pPr algn="ctr">
                        <a:lnSpc>
                          <a:spcPct val="100000"/>
                        </a:lnSpc>
                      </a:pPr>
                      <a:r>
                        <a:rPr sz="1100" b="1" spc="-5" dirty="0">
                          <a:solidFill>
                            <a:srgbClr val="FFFFFF"/>
                          </a:solidFill>
                          <a:latin typeface="Arial"/>
                          <a:cs typeface="Arial"/>
                        </a:rPr>
                        <a:t>Recipient</a:t>
                      </a:r>
                      <a:endParaRPr sz="1100">
                        <a:latin typeface="Arial"/>
                        <a:cs typeface="Arial"/>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001F5F"/>
                    </a:solidFill>
                  </a:tcPr>
                </a:tc>
                <a:tc>
                  <a:txBody>
                    <a:bodyPr/>
                    <a:lstStyle/>
                    <a:p>
                      <a:pPr>
                        <a:lnSpc>
                          <a:spcPct val="100000"/>
                        </a:lnSpc>
                        <a:spcBef>
                          <a:spcPts val="5"/>
                        </a:spcBef>
                      </a:pPr>
                      <a:endParaRPr sz="1050">
                        <a:latin typeface="Times New Roman"/>
                        <a:cs typeface="Times New Roman"/>
                      </a:endParaRPr>
                    </a:p>
                    <a:p>
                      <a:pPr marL="115570">
                        <a:lnSpc>
                          <a:spcPct val="100000"/>
                        </a:lnSpc>
                      </a:pPr>
                      <a:r>
                        <a:rPr sz="1100" b="1" spc="-5" dirty="0">
                          <a:solidFill>
                            <a:srgbClr val="FFFFFF"/>
                          </a:solidFill>
                          <a:latin typeface="Arial"/>
                          <a:cs typeface="Arial"/>
                        </a:rPr>
                        <a:t>Interim</a:t>
                      </a:r>
                      <a:r>
                        <a:rPr sz="1100" b="1" spc="-20" dirty="0">
                          <a:solidFill>
                            <a:srgbClr val="FFFFFF"/>
                          </a:solidFill>
                          <a:latin typeface="Arial"/>
                          <a:cs typeface="Arial"/>
                        </a:rPr>
                        <a:t> </a:t>
                      </a:r>
                      <a:r>
                        <a:rPr sz="1100" b="1" spc="-5" dirty="0">
                          <a:solidFill>
                            <a:srgbClr val="FFFFFF"/>
                          </a:solidFill>
                          <a:latin typeface="Arial"/>
                          <a:cs typeface="Arial"/>
                        </a:rPr>
                        <a:t>Report</a:t>
                      </a:r>
                      <a:endParaRPr sz="1100">
                        <a:latin typeface="Arial"/>
                        <a:cs typeface="Arial"/>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001F5F"/>
                    </a:solidFill>
                  </a:tcPr>
                </a:tc>
                <a:tc>
                  <a:txBody>
                    <a:bodyPr/>
                    <a:lstStyle/>
                    <a:p>
                      <a:pPr marL="188595" marR="182245" indent="635" algn="ctr">
                        <a:lnSpc>
                          <a:spcPct val="95700"/>
                        </a:lnSpc>
                        <a:spcBef>
                          <a:spcPts val="10"/>
                        </a:spcBef>
                      </a:pPr>
                      <a:r>
                        <a:rPr sz="1100" b="1" spc="-5" dirty="0">
                          <a:solidFill>
                            <a:srgbClr val="FFFFFF"/>
                          </a:solidFill>
                          <a:latin typeface="Arial"/>
                          <a:cs typeface="Arial"/>
                        </a:rPr>
                        <a:t>Project and  </a:t>
                      </a:r>
                      <a:r>
                        <a:rPr sz="1100" b="1" dirty="0">
                          <a:solidFill>
                            <a:srgbClr val="FFFFFF"/>
                          </a:solidFill>
                          <a:latin typeface="Arial"/>
                          <a:cs typeface="Arial"/>
                        </a:rPr>
                        <a:t>Expenditure  </a:t>
                      </a:r>
                      <a:r>
                        <a:rPr sz="1100" b="1" spc="-5" dirty="0">
                          <a:solidFill>
                            <a:srgbClr val="FFFFFF"/>
                          </a:solidFill>
                          <a:latin typeface="Arial"/>
                          <a:cs typeface="Arial"/>
                        </a:rPr>
                        <a:t>Report</a:t>
                      </a:r>
                      <a:endParaRPr sz="1100">
                        <a:latin typeface="Arial"/>
                        <a:cs typeface="Arial"/>
                      </a:endParaRPr>
                    </a:p>
                  </a:txBody>
                  <a:tcPr marL="0" marR="0" marT="127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001F5F"/>
                    </a:solidFill>
                  </a:tcPr>
                </a:tc>
                <a:tc>
                  <a:txBody>
                    <a:bodyPr/>
                    <a:lstStyle/>
                    <a:p>
                      <a:pPr marL="111125" marR="104139" algn="ctr">
                        <a:lnSpc>
                          <a:spcPct val="95700"/>
                        </a:lnSpc>
                        <a:spcBef>
                          <a:spcPts val="10"/>
                        </a:spcBef>
                      </a:pPr>
                      <a:r>
                        <a:rPr sz="1100" b="1" spc="-5" dirty="0">
                          <a:solidFill>
                            <a:srgbClr val="FFFFFF"/>
                          </a:solidFill>
                          <a:latin typeface="Arial"/>
                          <a:cs typeface="Arial"/>
                        </a:rPr>
                        <a:t>Recovery</a:t>
                      </a:r>
                      <a:r>
                        <a:rPr sz="1100" b="1" spc="-70" dirty="0">
                          <a:solidFill>
                            <a:srgbClr val="FFFFFF"/>
                          </a:solidFill>
                          <a:latin typeface="Arial"/>
                          <a:cs typeface="Arial"/>
                        </a:rPr>
                        <a:t> </a:t>
                      </a:r>
                      <a:r>
                        <a:rPr sz="1100" b="1" dirty="0">
                          <a:solidFill>
                            <a:srgbClr val="FFFFFF"/>
                          </a:solidFill>
                          <a:latin typeface="Arial"/>
                          <a:cs typeface="Arial"/>
                        </a:rPr>
                        <a:t>Plan  </a:t>
                      </a:r>
                      <a:r>
                        <a:rPr sz="1100" b="1" spc="-5" dirty="0">
                          <a:solidFill>
                            <a:srgbClr val="FFFFFF"/>
                          </a:solidFill>
                          <a:latin typeface="Arial"/>
                          <a:cs typeface="Arial"/>
                        </a:rPr>
                        <a:t>Performance  Report</a:t>
                      </a:r>
                      <a:endParaRPr sz="1100">
                        <a:latin typeface="Arial"/>
                        <a:cs typeface="Arial"/>
                      </a:endParaRPr>
                    </a:p>
                  </a:txBody>
                  <a:tcPr marL="0" marR="0" marT="127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001F5F"/>
                    </a:solidFill>
                  </a:tcPr>
                </a:tc>
                <a:extLst>
                  <a:ext uri="{0D108BD9-81ED-4DB2-BD59-A6C34878D82A}">
                    <a16:rowId xmlns:a16="http://schemas.microsoft.com/office/drawing/2014/main" val="10000"/>
                  </a:ext>
                </a:extLst>
              </a:tr>
              <a:tr h="166159">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solidFill>
                      <a:srgbClr val="C5C2C2"/>
                    </a:solidFill>
                  </a:tcPr>
                </a:tc>
                <a:tc>
                  <a:txBody>
                    <a:bodyPr/>
                    <a:lstStyle/>
                    <a:p>
                      <a:pPr marL="67945">
                        <a:lnSpc>
                          <a:spcPts val="1210"/>
                        </a:lnSpc>
                      </a:pPr>
                      <a:r>
                        <a:rPr sz="1100" spc="-5" dirty="0">
                          <a:latin typeface="Arial"/>
                          <a:cs typeface="Arial"/>
                        </a:rPr>
                        <a:t>States, U.S. territories,</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solidFill>
                      <a:srgbClr val="C5C2C2"/>
                    </a:solidFill>
                  </a:tcPr>
                </a:tc>
                <a:tc>
                  <a:txBody>
                    <a:bodyPr/>
                    <a:lstStyle/>
                    <a:p>
                      <a:pPr marL="68580">
                        <a:lnSpc>
                          <a:spcPts val="1210"/>
                        </a:lnSpc>
                      </a:pPr>
                      <a:r>
                        <a:rPr sz="1100" spc="-5" dirty="0">
                          <a:latin typeface="Arial"/>
                          <a:cs typeface="Arial"/>
                        </a:rPr>
                        <a:t>By August</a:t>
                      </a:r>
                      <a:r>
                        <a:rPr sz="1100" spc="-10" dirty="0">
                          <a:latin typeface="Arial"/>
                          <a:cs typeface="Arial"/>
                        </a:rPr>
                        <a:t> </a:t>
                      </a:r>
                      <a:r>
                        <a:rPr sz="1100" spc="-5" dirty="0">
                          <a:latin typeface="Arial"/>
                          <a:cs typeface="Arial"/>
                        </a:rPr>
                        <a:t>31,</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solidFill>
                      <a:srgbClr val="C5DFB3"/>
                    </a:solidFill>
                  </a:tcPr>
                </a:tc>
                <a:tc>
                  <a:txBody>
                    <a:bodyPr/>
                    <a:lstStyle/>
                    <a:p>
                      <a:pPr marL="68580">
                        <a:lnSpc>
                          <a:spcPts val="1210"/>
                        </a:lnSpc>
                      </a:pPr>
                      <a:r>
                        <a:rPr sz="1100" spc="-5" dirty="0">
                          <a:latin typeface="Arial"/>
                          <a:cs typeface="Arial"/>
                        </a:rPr>
                        <a:t>By January</a:t>
                      </a:r>
                      <a:r>
                        <a:rPr sz="1100" spc="-20" dirty="0">
                          <a:latin typeface="Arial"/>
                          <a:cs typeface="Arial"/>
                        </a:rPr>
                        <a:t> </a:t>
                      </a:r>
                      <a:r>
                        <a:rPr sz="1100" spc="-5" dirty="0">
                          <a:latin typeface="Arial"/>
                          <a:cs typeface="Arial"/>
                        </a:rPr>
                        <a:t>31,</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solidFill>
                      <a:srgbClr val="C5DFB3"/>
                    </a:solidFill>
                  </a:tcPr>
                </a:tc>
                <a:tc>
                  <a:txBody>
                    <a:bodyPr/>
                    <a:lstStyle/>
                    <a:p>
                      <a:pPr marL="67945">
                        <a:lnSpc>
                          <a:spcPts val="1210"/>
                        </a:lnSpc>
                      </a:pPr>
                      <a:r>
                        <a:rPr sz="1100" spc="-5" dirty="0">
                          <a:latin typeface="Arial"/>
                          <a:cs typeface="Arial"/>
                        </a:rPr>
                        <a:t>By August</a:t>
                      </a:r>
                      <a:r>
                        <a:rPr sz="1100" spc="-10" dirty="0">
                          <a:latin typeface="Arial"/>
                          <a:cs typeface="Arial"/>
                        </a:rPr>
                        <a:t> </a:t>
                      </a:r>
                      <a:r>
                        <a:rPr sz="1100" spc="-5" dirty="0">
                          <a:latin typeface="Arial"/>
                          <a:cs typeface="Arial"/>
                        </a:rPr>
                        <a:t>31,</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solidFill>
                      <a:srgbClr val="C5DFB3"/>
                    </a:solidFill>
                  </a:tcPr>
                </a:tc>
                <a:extLst>
                  <a:ext uri="{0D108BD9-81ED-4DB2-BD59-A6C34878D82A}">
                    <a16:rowId xmlns:a16="http://schemas.microsoft.com/office/drawing/2014/main" val="10001"/>
                  </a:ext>
                </a:extLst>
              </a:tr>
              <a:tr h="160782">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solidFill>
                      <a:srgbClr val="C5C2C2"/>
                    </a:solidFill>
                  </a:tcPr>
                </a:tc>
                <a:tc>
                  <a:txBody>
                    <a:bodyPr/>
                    <a:lstStyle/>
                    <a:p>
                      <a:pPr marL="67945">
                        <a:lnSpc>
                          <a:spcPts val="1165"/>
                        </a:lnSpc>
                      </a:pPr>
                      <a:r>
                        <a:rPr sz="1100" spc="-5" dirty="0">
                          <a:latin typeface="Arial"/>
                          <a:cs typeface="Arial"/>
                        </a:rPr>
                        <a:t>metropolitan cities</a:t>
                      </a:r>
                      <a:r>
                        <a:rPr sz="1100" dirty="0">
                          <a:latin typeface="Arial"/>
                          <a:cs typeface="Arial"/>
                        </a:rPr>
                        <a:t> </a:t>
                      </a:r>
                      <a:r>
                        <a:rPr sz="1100" spc="-5" dirty="0">
                          <a:latin typeface="Arial"/>
                          <a:cs typeface="Arial"/>
                        </a:rPr>
                        <a:t>and</a:t>
                      </a:r>
                      <a:endParaRPr sz="1100">
                        <a:latin typeface="Arial"/>
                        <a:cs typeface="Arial"/>
                      </a:endParaRPr>
                    </a:p>
                  </a:txBody>
                  <a:tcPr marL="0" marR="0" marT="0" marB="0">
                    <a:lnL w="6350">
                      <a:solidFill>
                        <a:srgbClr val="000000"/>
                      </a:solidFill>
                      <a:prstDash val="solid"/>
                    </a:lnL>
                    <a:lnR w="6350">
                      <a:solidFill>
                        <a:srgbClr val="000000"/>
                      </a:solidFill>
                      <a:prstDash val="solid"/>
                    </a:lnR>
                    <a:solidFill>
                      <a:srgbClr val="C5C2C2"/>
                    </a:solidFill>
                  </a:tcPr>
                </a:tc>
                <a:tc>
                  <a:txBody>
                    <a:bodyPr/>
                    <a:lstStyle/>
                    <a:p>
                      <a:pPr marL="68580">
                        <a:lnSpc>
                          <a:spcPts val="1165"/>
                        </a:lnSpc>
                      </a:pPr>
                      <a:r>
                        <a:rPr sz="1100" spc="-5" dirty="0">
                          <a:latin typeface="Arial"/>
                          <a:cs typeface="Arial"/>
                        </a:rPr>
                        <a:t>2021 or 60</a:t>
                      </a:r>
                      <a:r>
                        <a:rPr sz="1100" spc="-30" dirty="0">
                          <a:latin typeface="Arial"/>
                          <a:cs typeface="Arial"/>
                        </a:rPr>
                        <a:t> </a:t>
                      </a:r>
                      <a:r>
                        <a:rPr sz="1100" spc="-5" dirty="0">
                          <a:latin typeface="Arial"/>
                          <a:cs typeface="Arial"/>
                        </a:rPr>
                        <a:t>days</a:t>
                      </a:r>
                      <a:endParaRPr sz="1100">
                        <a:latin typeface="Arial"/>
                        <a:cs typeface="Arial"/>
                      </a:endParaRPr>
                    </a:p>
                  </a:txBody>
                  <a:tcPr marL="0" marR="0" marT="0" marB="0">
                    <a:lnL w="6350">
                      <a:solidFill>
                        <a:srgbClr val="000000"/>
                      </a:solidFill>
                      <a:prstDash val="solid"/>
                    </a:lnL>
                    <a:lnR w="6350">
                      <a:solidFill>
                        <a:srgbClr val="000000"/>
                      </a:solidFill>
                      <a:prstDash val="solid"/>
                    </a:lnR>
                    <a:solidFill>
                      <a:srgbClr val="C5DFB3"/>
                    </a:solidFill>
                  </a:tcPr>
                </a:tc>
                <a:tc>
                  <a:txBody>
                    <a:bodyPr/>
                    <a:lstStyle/>
                    <a:p>
                      <a:pPr marL="68580">
                        <a:lnSpc>
                          <a:spcPts val="1165"/>
                        </a:lnSpc>
                      </a:pPr>
                      <a:r>
                        <a:rPr sz="1100" spc="-5" dirty="0">
                          <a:latin typeface="Arial"/>
                          <a:cs typeface="Arial"/>
                        </a:rPr>
                        <a:t>2022, and</a:t>
                      </a:r>
                      <a:r>
                        <a:rPr sz="1100" spc="-15" dirty="0">
                          <a:latin typeface="Arial"/>
                          <a:cs typeface="Arial"/>
                        </a:rPr>
                        <a:t> </a:t>
                      </a:r>
                      <a:r>
                        <a:rPr sz="1100" spc="-5" dirty="0">
                          <a:latin typeface="Arial"/>
                          <a:cs typeface="Arial"/>
                        </a:rPr>
                        <a:t>then</a:t>
                      </a:r>
                      <a:endParaRPr sz="1100">
                        <a:latin typeface="Arial"/>
                        <a:cs typeface="Arial"/>
                      </a:endParaRPr>
                    </a:p>
                  </a:txBody>
                  <a:tcPr marL="0" marR="0" marT="0" marB="0">
                    <a:lnL w="6350">
                      <a:solidFill>
                        <a:srgbClr val="000000"/>
                      </a:solidFill>
                      <a:prstDash val="solid"/>
                    </a:lnL>
                    <a:lnR w="6350">
                      <a:solidFill>
                        <a:srgbClr val="000000"/>
                      </a:solidFill>
                      <a:prstDash val="solid"/>
                    </a:lnR>
                    <a:solidFill>
                      <a:srgbClr val="C5DFB3"/>
                    </a:solidFill>
                  </a:tcPr>
                </a:tc>
                <a:tc>
                  <a:txBody>
                    <a:bodyPr/>
                    <a:lstStyle/>
                    <a:p>
                      <a:pPr marL="67945">
                        <a:lnSpc>
                          <a:spcPts val="1165"/>
                        </a:lnSpc>
                      </a:pPr>
                      <a:r>
                        <a:rPr sz="1100" spc="-5" dirty="0">
                          <a:latin typeface="Arial"/>
                          <a:cs typeface="Arial"/>
                        </a:rPr>
                        <a:t>2021 or 60</a:t>
                      </a:r>
                      <a:r>
                        <a:rPr sz="1100" spc="-30" dirty="0">
                          <a:latin typeface="Arial"/>
                          <a:cs typeface="Arial"/>
                        </a:rPr>
                        <a:t> </a:t>
                      </a:r>
                      <a:r>
                        <a:rPr sz="1100" spc="-5" dirty="0">
                          <a:latin typeface="Arial"/>
                          <a:cs typeface="Arial"/>
                        </a:rPr>
                        <a:t>days</a:t>
                      </a:r>
                      <a:endParaRPr sz="1100">
                        <a:latin typeface="Arial"/>
                        <a:cs typeface="Arial"/>
                      </a:endParaRPr>
                    </a:p>
                  </a:txBody>
                  <a:tcPr marL="0" marR="0" marT="0" marB="0">
                    <a:lnL w="6350">
                      <a:solidFill>
                        <a:srgbClr val="000000"/>
                      </a:solidFill>
                      <a:prstDash val="solid"/>
                    </a:lnL>
                    <a:lnR w="6350">
                      <a:solidFill>
                        <a:srgbClr val="000000"/>
                      </a:solidFill>
                      <a:prstDash val="solid"/>
                    </a:lnR>
                    <a:solidFill>
                      <a:srgbClr val="C5DFB3"/>
                    </a:solidFill>
                  </a:tcPr>
                </a:tc>
                <a:extLst>
                  <a:ext uri="{0D108BD9-81ED-4DB2-BD59-A6C34878D82A}">
                    <a16:rowId xmlns:a16="http://schemas.microsoft.com/office/drawing/2014/main" val="10002"/>
                  </a:ext>
                </a:extLst>
              </a:tr>
              <a:tr h="160781">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solidFill>
                      <a:srgbClr val="C5C2C2"/>
                    </a:solidFill>
                  </a:tcPr>
                </a:tc>
                <a:tc>
                  <a:txBody>
                    <a:bodyPr/>
                    <a:lstStyle/>
                    <a:p>
                      <a:pPr marL="67945">
                        <a:lnSpc>
                          <a:spcPts val="1165"/>
                        </a:lnSpc>
                      </a:pPr>
                      <a:r>
                        <a:rPr sz="1100" spc="-5" dirty="0">
                          <a:latin typeface="Arial"/>
                          <a:cs typeface="Arial"/>
                        </a:rPr>
                        <a:t>counties with a</a:t>
                      </a:r>
                      <a:r>
                        <a:rPr sz="1100" dirty="0">
                          <a:latin typeface="Arial"/>
                          <a:cs typeface="Arial"/>
                        </a:rPr>
                        <a:t> </a:t>
                      </a:r>
                      <a:r>
                        <a:rPr sz="1100" spc="-5" dirty="0">
                          <a:latin typeface="Arial"/>
                          <a:cs typeface="Arial"/>
                        </a:rPr>
                        <a:t>population</a:t>
                      </a:r>
                      <a:endParaRPr sz="1100">
                        <a:latin typeface="Arial"/>
                        <a:cs typeface="Arial"/>
                      </a:endParaRPr>
                    </a:p>
                  </a:txBody>
                  <a:tcPr marL="0" marR="0" marT="0" marB="0">
                    <a:lnL w="6350">
                      <a:solidFill>
                        <a:srgbClr val="000000"/>
                      </a:solidFill>
                      <a:prstDash val="solid"/>
                    </a:lnL>
                    <a:lnR w="6350">
                      <a:solidFill>
                        <a:srgbClr val="000000"/>
                      </a:solidFill>
                      <a:prstDash val="solid"/>
                    </a:lnR>
                    <a:solidFill>
                      <a:srgbClr val="C5C2C2"/>
                    </a:solidFill>
                  </a:tcPr>
                </a:tc>
                <a:tc>
                  <a:txBody>
                    <a:bodyPr/>
                    <a:lstStyle/>
                    <a:p>
                      <a:pPr marL="68580">
                        <a:lnSpc>
                          <a:spcPts val="1165"/>
                        </a:lnSpc>
                      </a:pPr>
                      <a:r>
                        <a:rPr sz="1100" spc="-5" dirty="0">
                          <a:latin typeface="Arial"/>
                          <a:cs typeface="Arial"/>
                        </a:rPr>
                        <a:t>after</a:t>
                      </a:r>
                      <a:r>
                        <a:rPr sz="1100" spc="-15" dirty="0">
                          <a:latin typeface="Arial"/>
                          <a:cs typeface="Arial"/>
                        </a:rPr>
                        <a:t> </a:t>
                      </a:r>
                      <a:r>
                        <a:rPr sz="1100" spc="-5" dirty="0">
                          <a:latin typeface="Arial"/>
                          <a:cs typeface="Arial"/>
                        </a:rPr>
                        <a:t>receiving</a:t>
                      </a:r>
                      <a:endParaRPr sz="1100">
                        <a:latin typeface="Arial"/>
                        <a:cs typeface="Arial"/>
                      </a:endParaRPr>
                    </a:p>
                  </a:txBody>
                  <a:tcPr marL="0" marR="0" marT="0" marB="0">
                    <a:lnL w="6350">
                      <a:solidFill>
                        <a:srgbClr val="000000"/>
                      </a:solidFill>
                      <a:prstDash val="solid"/>
                    </a:lnL>
                    <a:lnR w="6350">
                      <a:solidFill>
                        <a:srgbClr val="000000"/>
                      </a:solidFill>
                      <a:prstDash val="solid"/>
                    </a:lnR>
                    <a:solidFill>
                      <a:srgbClr val="C5DFB3"/>
                    </a:solidFill>
                  </a:tcPr>
                </a:tc>
                <a:tc>
                  <a:txBody>
                    <a:bodyPr/>
                    <a:lstStyle/>
                    <a:p>
                      <a:pPr marL="68580">
                        <a:lnSpc>
                          <a:spcPts val="1165"/>
                        </a:lnSpc>
                      </a:pPr>
                      <a:r>
                        <a:rPr sz="1100" spc="-5" dirty="0">
                          <a:latin typeface="Arial"/>
                          <a:cs typeface="Arial"/>
                        </a:rPr>
                        <a:t>30 days after</a:t>
                      </a:r>
                      <a:r>
                        <a:rPr sz="1100" spc="-25" dirty="0">
                          <a:latin typeface="Arial"/>
                          <a:cs typeface="Arial"/>
                        </a:rPr>
                        <a:t> </a:t>
                      </a:r>
                      <a:r>
                        <a:rPr sz="1100" spc="-5" dirty="0">
                          <a:latin typeface="Arial"/>
                          <a:cs typeface="Arial"/>
                        </a:rPr>
                        <a:t>the</a:t>
                      </a:r>
                      <a:endParaRPr sz="1100">
                        <a:latin typeface="Arial"/>
                        <a:cs typeface="Arial"/>
                      </a:endParaRPr>
                    </a:p>
                  </a:txBody>
                  <a:tcPr marL="0" marR="0" marT="0" marB="0">
                    <a:lnL w="6350">
                      <a:solidFill>
                        <a:srgbClr val="000000"/>
                      </a:solidFill>
                      <a:prstDash val="solid"/>
                    </a:lnL>
                    <a:lnR w="6350">
                      <a:solidFill>
                        <a:srgbClr val="000000"/>
                      </a:solidFill>
                      <a:prstDash val="solid"/>
                    </a:lnR>
                    <a:solidFill>
                      <a:srgbClr val="C5DFB3"/>
                    </a:solidFill>
                  </a:tcPr>
                </a:tc>
                <a:tc>
                  <a:txBody>
                    <a:bodyPr/>
                    <a:lstStyle/>
                    <a:p>
                      <a:pPr marL="67945">
                        <a:lnSpc>
                          <a:spcPts val="1165"/>
                        </a:lnSpc>
                      </a:pPr>
                      <a:r>
                        <a:rPr sz="1100" spc="-5" dirty="0">
                          <a:latin typeface="Arial"/>
                          <a:cs typeface="Arial"/>
                        </a:rPr>
                        <a:t>after</a:t>
                      </a:r>
                      <a:r>
                        <a:rPr sz="1100" spc="-15" dirty="0">
                          <a:latin typeface="Arial"/>
                          <a:cs typeface="Arial"/>
                        </a:rPr>
                        <a:t> </a:t>
                      </a:r>
                      <a:r>
                        <a:rPr sz="1100" spc="-5" dirty="0">
                          <a:latin typeface="Arial"/>
                          <a:cs typeface="Arial"/>
                        </a:rPr>
                        <a:t>receiving</a:t>
                      </a:r>
                      <a:endParaRPr sz="1100">
                        <a:latin typeface="Arial"/>
                        <a:cs typeface="Arial"/>
                      </a:endParaRPr>
                    </a:p>
                  </a:txBody>
                  <a:tcPr marL="0" marR="0" marT="0" marB="0">
                    <a:lnL w="6350">
                      <a:solidFill>
                        <a:srgbClr val="000000"/>
                      </a:solidFill>
                      <a:prstDash val="solid"/>
                    </a:lnL>
                    <a:lnR w="6350">
                      <a:solidFill>
                        <a:srgbClr val="000000"/>
                      </a:solidFill>
                      <a:prstDash val="solid"/>
                    </a:lnR>
                    <a:solidFill>
                      <a:srgbClr val="C5DFB3"/>
                    </a:solidFill>
                  </a:tcPr>
                </a:tc>
                <a:extLst>
                  <a:ext uri="{0D108BD9-81ED-4DB2-BD59-A6C34878D82A}">
                    <a16:rowId xmlns:a16="http://schemas.microsoft.com/office/drawing/2014/main" val="10003"/>
                  </a:ext>
                </a:extLst>
              </a:tr>
              <a:tr h="160781">
                <a:tc>
                  <a:txBody>
                    <a:bodyPr/>
                    <a:lstStyle/>
                    <a:p>
                      <a:pPr algn="ctr">
                        <a:lnSpc>
                          <a:spcPts val="1165"/>
                        </a:lnSpc>
                      </a:pPr>
                      <a:r>
                        <a:rPr sz="1100" dirty="0">
                          <a:latin typeface="Arial"/>
                          <a:cs typeface="Arial"/>
                        </a:rPr>
                        <a:t>1</a:t>
                      </a:r>
                      <a:endParaRPr sz="1100">
                        <a:latin typeface="Arial"/>
                        <a:cs typeface="Arial"/>
                      </a:endParaRPr>
                    </a:p>
                  </a:txBody>
                  <a:tcPr marL="0" marR="0" marT="0" marB="0">
                    <a:lnL w="6350">
                      <a:solidFill>
                        <a:srgbClr val="000000"/>
                      </a:solidFill>
                      <a:prstDash val="solid"/>
                    </a:lnL>
                    <a:lnR w="6350">
                      <a:solidFill>
                        <a:srgbClr val="000000"/>
                      </a:solidFill>
                      <a:prstDash val="solid"/>
                    </a:lnR>
                    <a:solidFill>
                      <a:srgbClr val="C5C2C2"/>
                    </a:solidFill>
                  </a:tcPr>
                </a:tc>
                <a:tc>
                  <a:txBody>
                    <a:bodyPr/>
                    <a:lstStyle/>
                    <a:p>
                      <a:pPr marL="67945">
                        <a:lnSpc>
                          <a:spcPts val="1165"/>
                        </a:lnSpc>
                      </a:pPr>
                      <a:r>
                        <a:rPr sz="1100" spc="-5" dirty="0">
                          <a:latin typeface="Arial"/>
                          <a:cs typeface="Arial"/>
                        </a:rPr>
                        <a:t>that exceeds</a:t>
                      </a:r>
                      <a:r>
                        <a:rPr sz="1100" spc="-10" dirty="0">
                          <a:latin typeface="Arial"/>
                          <a:cs typeface="Arial"/>
                        </a:rPr>
                        <a:t> </a:t>
                      </a:r>
                      <a:r>
                        <a:rPr sz="1100" spc="-5" dirty="0">
                          <a:latin typeface="Arial"/>
                          <a:cs typeface="Arial"/>
                        </a:rPr>
                        <a:t>250,000</a:t>
                      </a:r>
                      <a:endParaRPr sz="1100">
                        <a:latin typeface="Arial"/>
                        <a:cs typeface="Arial"/>
                      </a:endParaRPr>
                    </a:p>
                  </a:txBody>
                  <a:tcPr marL="0" marR="0" marT="0" marB="0">
                    <a:lnL w="6350">
                      <a:solidFill>
                        <a:srgbClr val="000000"/>
                      </a:solidFill>
                      <a:prstDash val="solid"/>
                    </a:lnL>
                    <a:lnR w="6350">
                      <a:solidFill>
                        <a:srgbClr val="000000"/>
                      </a:solidFill>
                      <a:prstDash val="solid"/>
                    </a:lnR>
                    <a:solidFill>
                      <a:srgbClr val="C5C2C2"/>
                    </a:solidFill>
                  </a:tcPr>
                </a:tc>
                <a:tc>
                  <a:txBody>
                    <a:bodyPr/>
                    <a:lstStyle/>
                    <a:p>
                      <a:pPr marL="68580">
                        <a:lnSpc>
                          <a:spcPts val="1165"/>
                        </a:lnSpc>
                      </a:pPr>
                      <a:r>
                        <a:rPr sz="1100" spc="-5" dirty="0">
                          <a:latin typeface="Arial"/>
                          <a:cs typeface="Arial"/>
                        </a:rPr>
                        <a:t>funding if</a:t>
                      </a:r>
                      <a:endParaRPr sz="1100">
                        <a:latin typeface="Arial"/>
                        <a:cs typeface="Arial"/>
                      </a:endParaRPr>
                    </a:p>
                  </a:txBody>
                  <a:tcPr marL="0" marR="0" marT="0" marB="0">
                    <a:lnL w="6350">
                      <a:solidFill>
                        <a:srgbClr val="000000"/>
                      </a:solidFill>
                      <a:prstDash val="solid"/>
                    </a:lnL>
                    <a:lnR w="6350">
                      <a:solidFill>
                        <a:srgbClr val="000000"/>
                      </a:solidFill>
                      <a:prstDash val="solid"/>
                    </a:lnR>
                    <a:solidFill>
                      <a:srgbClr val="C5DFB3"/>
                    </a:solidFill>
                  </a:tcPr>
                </a:tc>
                <a:tc>
                  <a:txBody>
                    <a:bodyPr/>
                    <a:lstStyle/>
                    <a:p>
                      <a:pPr marL="68580">
                        <a:lnSpc>
                          <a:spcPts val="1165"/>
                        </a:lnSpc>
                      </a:pPr>
                      <a:r>
                        <a:rPr sz="1100" spc="-5" dirty="0">
                          <a:latin typeface="Arial"/>
                          <a:cs typeface="Arial"/>
                        </a:rPr>
                        <a:t>end of</a:t>
                      </a:r>
                      <a:r>
                        <a:rPr sz="1100" spc="-10" dirty="0">
                          <a:latin typeface="Arial"/>
                          <a:cs typeface="Arial"/>
                        </a:rPr>
                        <a:t> </a:t>
                      </a:r>
                      <a:r>
                        <a:rPr sz="1100" spc="-5" dirty="0">
                          <a:latin typeface="Arial"/>
                          <a:cs typeface="Arial"/>
                        </a:rPr>
                        <a:t>each</a:t>
                      </a:r>
                      <a:endParaRPr sz="1100">
                        <a:latin typeface="Arial"/>
                        <a:cs typeface="Arial"/>
                      </a:endParaRPr>
                    </a:p>
                  </a:txBody>
                  <a:tcPr marL="0" marR="0" marT="0" marB="0">
                    <a:lnL w="6350">
                      <a:solidFill>
                        <a:srgbClr val="000000"/>
                      </a:solidFill>
                      <a:prstDash val="solid"/>
                    </a:lnL>
                    <a:lnR w="6350">
                      <a:solidFill>
                        <a:srgbClr val="000000"/>
                      </a:solidFill>
                      <a:prstDash val="solid"/>
                    </a:lnR>
                    <a:solidFill>
                      <a:srgbClr val="C5DFB3"/>
                    </a:solidFill>
                  </a:tcPr>
                </a:tc>
                <a:tc>
                  <a:txBody>
                    <a:bodyPr/>
                    <a:lstStyle/>
                    <a:p>
                      <a:pPr marL="67945">
                        <a:lnSpc>
                          <a:spcPts val="1165"/>
                        </a:lnSpc>
                      </a:pPr>
                      <a:r>
                        <a:rPr sz="1100" spc="-5" dirty="0">
                          <a:latin typeface="Arial"/>
                          <a:cs typeface="Arial"/>
                        </a:rPr>
                        <a:t>funding,</a:t>
                      </a:r>
                      <a:r>
                        <a:rPr sz="1100" spc="-10" dirty="0">
                          <a:latin typeface="Arial"/>
                          <a:cs typeface="Arial"/>
                        </a:rPr>
                        <a:t> </a:t>
                      </a:r>
                      <a:r>
                        <a:rPr sz="1100" spc="-5" dirty="0">
                          <a:latin typeface="Arial"/>
                          <a:cs typeface="Arial"/>
                        </a:rPr>
                        <a:t>and</a:t>
                      </a:r>
                      <a:endParaRPr sz="1100">
                        <a:latin typeface="Arial"/>
                        <a:cs typeface="Arial"/>
                      </a:endParaRPr>
                    </a:p>
                  </a:txBody>
                  <a:tcPr marL="0" marR="0" marT="0" marB="0">
                    <a:lnL w="6350">
                      <a:solidFill>
                        <a:srgbClr val="000000"/>
                      </a:solidFill>
                      <a:prstDash val="solid"/>
                    </a:lnL>
                    <a:lnR w="6350">
                      <a:solidFill>
                        <a:srgbClr val="000000"/>
                      </a:solidFill>
                      <a:prstDash val="solid"/>
                    </a:lnR>
                    <a:solidFill>
                      <a:srgbClr val="C5DFB3"/>
                    </a:solidFill>
                  </a:tcPr>
                </a:tc>
                <a:extLst>
                  <a:ext uri="{0D108BD9-81ED-4DB2-BD59-A6C34878D82A}">
                    <a16:rowId xmlns:a16="http://schemas.microsoft.com/office/drawing/2014/main" val="10004"/>
                  </a:ext>
                </a:extLst>
              </a:tr>
              <a:tr h="160781">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solidFill>
                      <a:srgbClr val="C5C2C2"/>
                    </a:solidFill>
                  </a:tcPr>
                </a:tc>
                <a:tc>
                  <a:txBody>
                    <a:bodyPr/>
                    <a:lstStyle/>
                    <a:p>
                      <a:pPr marL="67945">
                        <a:lnSpc>
                          <a:spcPts val="1165"/>
                        </a:lnSpc>
                      </a:pPr>
                      <a:r>
                        <a:rPr sz="1100" spc="-5" dirty="0">
                          <a:latin typeface="Arial"/>
                          <a:cs typeface="Arial"/>
                        </a:rPr>
                        <a:t>residents</a:t>
                      </a:r>
                      <a:endParaRPr sz="1100">
                        <a:latin typeface="Arial"/>
                        <a:cs typeface="Arial"/>
                      </a:endParaRPr>
                    </a:p>
                  </a:txBody>
                  <a:tcPr marL="0" marR="0" marT="0" marB="0">
                    <a:lnL w="6350">
                      <a:solidFill>
                        <a:srgbClr val="000000"/>
                      </a:solidFill>
                      <a:prstDash val="solid"/>
                    </a:lnL>
                    <a:lnR w="6350">
                      <a:solidFill>
                        <a:srgbClr val="000000"/>
                      </a:solidFill>
                      <a:prstDash val="solid"/>
                    </a:lnR>
                    <a:solidFill>
                      <a:srgbClr val="C5C2C2"/>
                    </a:solidFill>
                  </a:tcPr>
                </a:tc>
                <a:tc>
                  <a:txBody>
                    <a:bodyPr/>
                    <a:lstStyle/>
                    <a:p>
                      <a:pPr marL="68580">
                        <a:lnSpc>
                          <a:spcPts val="1165"/>
                        </a:lnSpc>
                      </a:pPr>
                      <a:r>
                        <a:rPr sz="1100" spc="-5" dirty="0">
                          <a:latin typeface="Arial"/>
                          <a:cs typeface="Arial"/>
                        </a:rPr>
                        <a:t>funding</a:t>
                      </a:r>
                      <a:r>
                        <a:rPr sz="1100" spc="-10" dirty="0">
                          <a:latin typeface="Arial"/>
                          <a:cs typeface="Arial"/>
                        </a:rPr>
                        <a:t> </a:t>
                      </a:r>
                      <a:r>
                        <a:rPr sz="1100" spc="-5" dirty="0">
                          <a:latin typeface="Arial"/>
                          <a:cs typeface="Arial"/>
                        </a:rPr>
                        <a:t>was</a:t>
                      </a:r>
                      <a:endParaRPr sz="1100">
                        <a:latin typeface="Arial"/>
                        <a:cs typeface="Arial"/>
                      </a:endParaRPr>
                    </a:p>
                  </a:txBody>
                  <a:tcPr marL="0" marR="0" marT="0" marB="0">
                    <a:lnL w="6350">
                      <a:solidFill>
                        <a:srgbClr val="000000"/>
                      </a:solidFill>
                      <a:prstDash val="solid"/>
                    </a:lnL>
                    <a:lnR w="6350">
                      <a:solidFill>
                        <a:srgbClr val="000000"/>
                      </a:solidFill>
                      <a:prstDash val="solid"/>
                    </a:lnR>
                    <a:solidFill>
                      <a:srgbClr val="C5DFB3"/>
                    </a:solidFill>
                  </a:tcPr>
                </a:tc>
                <a:tc>
                  <a:txBody>
                    <a:bodyPr/>
                    <a:lstStyle/>
                    <a:p>
                      <a:pPr marL="68580">
                        <a:lnSpc>
                          <a:spcPts val="1165"/>
                        </a:lnSpc>
                      </a:pPr>
                      <a:r>
                        <a:rPr sz="1100" spc="-5" dirty="0">
                          <a:latin typeface="Arial"/>
                          <a:cs typeface="Arial"/>
                        </a:rPr>
                        <a:t>quarter</a:t>
                      </a:r>
                      <a:endParaRPr sz="1100">
                        <a:latin typeface="Arial"/>
                        <a:cs typeface="Arial"/>
                      </a:endParaRPr>
                    </a:p>
                  </a:txBody>
                  <a:tcPr marL="0" marR="0" marT="0" marB="0">
                    <a:lnL w="6350">
                      <a:solidFill>
                        <a:srgbClr val="000000"/>
                      </a:solidFill>
                      <a:prstDash val="solid"/>
                    </a:lnL>
                    <a:lnR w="6350">
                      <a:solidFill>
                        <a:srgbClr val="000000"/>
                      </a:solidFill>
                      <a:prstDash val="solid"/>
                    </a:lnR>
                    <a:solidFill>
                      <a:srgbClr val="C5DFB3"/>
                    </a:solidFill>
                  </a:tcPr>
                </a:tc>
                <a:tc>
                  <a:txBody>
                    <a:bodyPr/>
                    <a:lstStyle/>
                    <a:p>
                      <a:pPr marL="67945">
                        <a:lnSpc>
                          <a:spcPts val="1165"/>
                        </a:lnSpc>
                      </a:pPr>
                      <a:r>
                        <a:rPr sz="1100" spc="-5" dirty="0">
                          <a:latin typeface="Arial"/>
                          <a:cs typeface="Arial"/>
                        </a:rPr>
                        <a:t>annually</a:t>
                      </a:r>
                      <a:endParaRPr sz="1100">
                        <a:latin typeface="Arial"/>
                        <a:cs typeface="Arial"/>
                      </a:endParaRPr>
                    </a:p>
                  </a:txBody>
                  <a:tcPr marL="0" marR="0" marT="0" marB="0">
                    <a:lnL w="6350">
                      <a:solidFill>
                        <a:srgbClr val="000000"/>
                      </a:solidFill>
                      <a:prstDash val="solid"/>
                    </a:lnL>
                    <a:lnR w="6350">
                      <a:solidFill>
                        <a:srgbClr val="000000"/>
                      </a:solidFill>
                      <a:prstDash val="solid"/>
                    </a:lnR>
                    <a:solidFill>
                      <a:srgbClr val="C5DFB3"/>
                    </a:solidFill>
                  </a:tcPr>
                </a:tc>
                <a:extLst>
                  <a:ext uri="{0D108BD9-81ED-4DB2-BD59-A6C34878D82A}">
                    <a16:rowId xmlns:a16="http://schemas.microsoft.com/office/drawing/2014/main" val="10005"/>
                  </a:ext>
                </a:extLst>
              </a:tr>
              <a:tr h="160400">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solidFill>
                      <a:srgbClr val="C5C2C2"/>
                    </a:solidFill>
                  </a:tcPr>
                </a:tc>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solidFill>
                      <a:srgbClr val="C5C2C2"/>
                    </a:solidFill>
                  </a:tcPr>
                </a:tc>
                <a:tc>
                  <a:txBody>
                    <a:bodyPr/>
                    <a:lstStyle/>
                    <a:p>
                      <a:pPr marL="68580">
                        <a:lnSpc>
                          <a:spcPts val="1165"/>
                        </a:lnSpc>
                      </a:pPr>
                      <a:r>
                        <a:rPr sz="1100" spc="-5" dirty="0">
                          <a:latin typeface="Arial"/>
                          <a:cs typeface="Arial"/>
                        </a:rPr>
                        <a:t>received by</a:t>
                      </a:r>
                      <a:endParaRPr sz="1100">
                        <a:latin typeface="Arial"/>
                        <a:cs typeface="Arial"/>
                      </a:endParaRPr>
                    </a:p>
                  </a:txBody>
                  <a:tcPr marL="0" marR="0" marT="0" marB="0">
                    <a:lnL w="6350">
                      <a:solidFill>
                        <a:srgbClr val="000000"/>
                      </a:solidFill>
                      <a:prstDash val="solid"/>
                    </a:lnL>
                    <a:lnR w="6350">
                      <a:solidFill>
                        <a:srgbClr val="000000"/>
                      </a:solidFill>
                      <a:prstDash val="solid"/>
                    </a:lnR>
                    <a:solidFill>
                      <a:srgbClr val="C5DFB3"/>
                    </a:solidFill>
                  </a:tcPr>
                </a:tc>
                <a:tc>
                  <a:txBody>
                    <a:bodyPr/>
                    <a:lstStyle/>
                    <a:p>
                      <a:pPr marL="68580">
                        <a:lnSpc>
                          <a:spcPts val="1165"/>
                        </a:lnSpc>
                      </a:pPr>
                      <a:r>
                        <a:rPr sz="1100" spc="-5" dirty="0">
                          <a:latin typeface="Arial"/>
                          <a:cs typeface="Arial"/>
                        </a:rPr>
                        <a:t>thereafter</a:t>
                      </a:r>
                      <a:r>
                        <a:rPr sz="1050" spc="-7" baseline="27777" dirty="0">
                          <a:latin typeface="Arial"/>
                          <a:cs typeface="Arial"/>
                        </a:rPr>
                        <a:t>1</a:t>
                      </a:r>
                      <a:endParaRPr sz="1050" baseline="27777">
                        <a:latin typeface="Arial"/>
                        <a:cs typeface="Arial"/>
                      </a:endParaRPr>
                    </a:p>
                  </a:txBody>
                  <a:tcPr marL="0" marR="0" marT="0" marB="0">
                    <a:lnL w="6350">
                      <a:solidFill>
                        <a:srgbClr val="000000"/>
                      </a:solidFill>
                      <a:prstDash val="solid"/>
                    </a:lnL>
                    <a:lnR w="6350">
                      <a:solidFill>
                        <a:srgbClr val="000000"/>
                      </a:solidFill>
                      <a:prstDash val="solid"/>
                    </a:lnR>
                    <a:solidFill>
                      <a:srgbClr val="C5DFB3"/>
                    </a:solidFill>
                  </a:tcPr>
                </a:tc>
                <a:tc>
                  <a:txBody>
                    <a:bodyPr/>
                    <a:lstStyle/>
                    <a:p>
                      <a:pPr marL="67945">
                        <a:lnSpc>
                          <a:spcPts val="1165"/>
                        </a:lnSpc>
                      </a:pPr>
                      <a:r>
                        <a:rPr sz="1100" spc="-5" dirty="0">
                          <a:latin typeface="Arial"/>
                          <a:cs typeface="Arial"/>
                        </a:rPr>
                        <a:t>thereafter</a:t>
                      </a:r>
                      <a:r>
                        <a:rPr sz="1100" spc="-10" dirty="0">
                          <a:latin typeface="Arial"/>
                          <a:cs typeface="Arial"/>
                        </a:rPr>
                        <a:t> </a:t>
                      </a:r>
                      <a:r>
                        <a:rPr sz="1100" spc="-5" dirty="0">
                          <a:latin typeface="Arial"/>
                          <a:cs typeface="Arial"/>
                        </a:rPr>
                        <a:t>by</a:t>
                      </a:r>
                      <a:endParaRPr sz="1100">
                        <a:latin typeface="Arial"/>
                        <a:cs typeface="Arial"/>
                      </a:endParaRPr>
                    </a:p>
                  </a:txBody>
                  <a:tcPr marL="0" marR="0" marT="0" marB="0">
                    <a:lnL w="6350">
                      <a:solidFill>
                        <a:srgbClr val="000000"/>
                      </a:solidFill>
                      <a:prstDash val="solid"/>
                    </a:lnL>
                    <a:lnR w="6350">
                      <a:solidFill>
                        <a:srgbClr val="000000"/>
                      </a:solidFill>
                      <a:prstDash val="solid"/>
                    </a:lnR>
                    <a:solidFill>
                      <a:srgbClr val="C5DFB3"/>
                    </a:solidFill>
                  </a:tcPr>
                </a:tc>
                <a:extLst>
                  <a:ext uri="{0D108BD9-81ED-4DB2-BD59-A6C34878D82A}">
                    <a16:rowId xmlns:a16="http://schemas.microsoft.com/office/drawing/2014/main" val="10006"/>
                  </a:ext>
                </a:extLst>
              </a:tr>
              <a:tr h="161119">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B w="6350">
                      <a:solidFill>
                        <a:srgbClr val="000000"/>
                      </a:solidFill>
                      <a:prstDash val="solid"/>
                    </a:lnB>
                    <a:solidFill>
                      <a:srgbClr val="C5C2C2"/>
                    </a:solidFill>
                  </a:tcPr>
                </a:tc>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B w="6350">
                      <a:solidFill>
                        <a:srgbClr val="000000"/>
                      </a:solidFill>
                      <a:prstDash val="solid"/>
                    </a:lnB>
                    <a:solidFill>
                      <a:srgbClr val="C5C2C2"/>
                    </a:solidFill>
                  </a:tcPr>
                </a:tc>
                <a:tc>
                  <a:txBody>
                    <a:bodyPr/>
                    <a:lstStyle/>
                    <a:p>
                      <a:pPr marL="68580">
                        <a:lnSpc>
                          <a:spcPts val="1170"/>
                        </a:lnSpc>
                      </a:pPr>
                      <a:r>
                        <a:rPr sz="1100" spc="-5" dirty="0">
                          <a:latin typeface="Arial"/>
                          <a:cs typeface="Arial"/>
                        </a:rPr>
                        <a:t>October 15,</a:t>
                      </a:r>
                      <a:r>
                        <a:rPr sz="1100" spc="-25" dirty="0">
                          <a:latin typeface="Arial"/>
                          <a:cs typeface="Arial"/>
                        </a:rPr>
                        <a:t> </a:t>
                      </a:r>
                      <a:r>
                        <a:rPr sz="1100" spc="-5" dirty="0">
                          <a:latin typeface="Arial"/>
                          <a:cs typeface="Arial"/>
                        </a:rPr>
                        <a:t>with</a:t>
                      </a:r>
                      <a:endParaRPr sz="1100">
                        <a:latin typeface="Arial"/>
                        <a:cs typeface="Arial"/>
                      </a:endParaRPr>
                    </a:p>
                  </a:txBody>
                  <a:tcPr marL="0" marR="0" marT="0" marB="0">
                    <a:lnL w="6350">
                      <a:solidFill>
                        <a:srgbClr val="000000"/>
                      </a:solidFill>
                      <a:prstDash val="solid"/>
                    </a:lnL>
                    <a:lnR w="6350">
                      <a:solidFill>
                        <a:srgbClr val="000000"/>
                      </a:solidFill>
                      <a:prstDash val="solid"/>
                    </a:lnR>
                    <a:solidFill>
                      <a:srgbClr val="C5DFB3"/>
                    </a:solidFill>
                  </a:tcPr>
                </a:tc>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solidFill>
                      <a:srgbClr val="C5DFB3"/>
                    </a:solidFill>
                  </a:tcPr>
                </a:tc>
                <a:tc>
                  <a:txBody>
                    <a:bodyPr/>
                    <a:lstStyle/>
                    <a:p>
                      <a:pPr marL="67945">
                        <a:lnSpc>
                          <a:spcPts val="1170"/>
                        </a:lnSpc>
                      </a:pPr>
                      <a:r>
                        <a:rPr sz="1100" spc="-5" dirty="0">
                          <a:latin typeface="Arial"/>
                          <a:cs typeface="Arial"/>
                        </a:rPr>
                        <a:t>July 31</a:t>
                      </a:r>
                      <a:r>
                        <a:rPr sz="1050" spc="-7" baseline="27777" dirty="0">
                          <a:latin typeface="Arial"/>
                          <a:cs typeface="Arial"/>
                        </a:rPr>
                        <a:t>2</a:t>
                      </a:r>
                      <a:endParaRPr sz="1050" baseline="27777">
                        <a:latin typeface="Arial"/>
                        <a:cs typeface="Arial"/>
                      </a:endParaRPr>
                    </a:p>
                  </a:txBody>
                  <a:tcPr marL="0" marR="0" marT="0" marB="0">
                    <a:lnL w="6350">
                      <a:solidFill>
                        <a:srgbClr val="000000"/>
                      </a:solidFill>
                      <a:prstDash val="solid"/>
                    </a:lnL>
                    <a:lnR w="6350">
                      <a:solidFill>
                        <a:srgbClr val="000000"/>
                      </a:solidFill>
                      <a:prstDash val="solid"/>
                    </a:lnR>
                    <a:lnB w="6350">
                      <a:solidFill>
                        <a:srgbClr val="000000"/>
                      </a:solidFill>
                      <a:prstDash val="solid"/>
                    </a:lnB>
                    <a:solidFill>
                      <a:srgbClr val="C5DFB3"/>
                    </a:solidFill>
                  </a:tcPr>
                </a:tc>
                <a:extLst>
                  <a:ext uri="{0D108BD9-81ED-4DB2-BD59-A6C34878D82A}">
                    <a16:rowId xmlns:a16="http://schemas.microsoft.com/office/drawing/2014/main" val="10007"/>
                  </a:ext>
                </a:extLst>
              </a:tr>
              <a:tr h="163492">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solidFill>
                      <a:srgbClr val="C5C2C2"/>
                    </a:solidFill>
                  </a:tcPr>
                </a:tc>
                <a:tc>
                  <a:txBody>
                    <a:bodyPr/>
                    <a:lstStyle/>
                    <a:p>
                      <a:pPr marL="67945">
                        <a:lnSpc>
                          <a:spcPts val="1185"/>
                        </a:lnSpc>
                      </a:pPr>
                      <a:r>
                        <a:rPr sz="1100" spc="-5" dirty="0">
                          <a:latin typeface="Arial"/>
                          <a:cs typeface="Arial"/>
                        </a:rPr>
                        <a:t>Metropolitan cities</a:t>
                      </a:r>
                      <a:r>
                        <a:rPr sz="1100" dirty="0">
                          <a:latin typeface="Arial"/>
                          <a:cs typeface="Arial"/>
                        </a:rPr>
                        <a:t> </a:t>
                      </a:r>
                      <a:r>
                        <a:rPr sz="1100" spc="-5" dirty="0">
                          <a:latin typeface="Arial"/>
                          <a:cs typeface="Arial"/>
                        </a:rPr>
                        <a:t>and</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solidFill>
                      <a:srgbClr val="C5C2C2"/>
                    </a:solidFill>
                  </a:tcPr>
                </a:tc>
                <a:tc>
                  <a:txBody>
                    <a:bodyPr/>
                    <a:lstStyle/>
                    <a:p>
                      <a:pPr marL="68580">
                        <a:lnSpc>
                          <a:spcPts val="1185"/>
                        </a:lnSpc>
                      </a:pPr>
                      <a:r>
                        <a:rPr sz="1100" spc="-5" dirty="0">
                          <a:latin typeface="Arial"/>
                          <a:cs typeface="Arial"/>
                        </a:rPr>
                        <a:t>expenditures</a:t>
                      </a:r>
                      <a:r>
                        <a:rPr sz="1100" spc="-15" dirty="0">
                          <a:latin typeface="Arial"/>
                          <a:cs typeface="Arial"/>
                        </a:rPr>
                        <a:t> </a:t>
                      </a:r>
                      <a:r>
                        <a:rPr sz="1100" spc="-5" dirty="0">
                          <a:latin typeface="Arial"/>
                          <a:cs typeface="Arial"/>
                        </a:rPr>
                        <a:t>by</a:t>
                      </a:r>
                      <a:endParaRPr sz="1100">
                        <a:latin typeface="Arial"/>
                        <a:cs typeface="Arial"/>
                      </a:endParaRPr>
                    </a:p>
                  </a:txBody>
                  <a:tcPr marL="0" marR="0" marT="0" marB="0">
                    <a:lnL w="6350">
                      <a:solidFill>
                        <a:srgbClr val="000000"/>
                      </a:solidFill>
                      <a:prstDash val="solid"/>
                    </a:lnL>
                    <a:lnR w="6350">
                      <a:solidFill>
                        <a:srgbClr val="000000"/>
                      </a:solidFill>
                      <a:prstDash val="solid"/>
                    </a:lnR>
                    <a:solidFill>
                      <a:srgbClr val="C5DFB3"/>
                    </a:solidFill>
                  </a:tcPr>
                </a:tc>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solidFill>
                      <a:srgbClr val="C5DFB3"/>
                    </a:solidFill>
                  </a:tcPr>
                </a:tc>
                <a:tc rowSpan="20">
                  <a:txBody>
                    <a:bodyPr/>
                    <a:lstStyle/>
                    <a:p>
                      <a:pPr marL="67945">
                        <a:lnSpc>
                          <a:spcPts val="1280"/>
                        </a:lnSpc>
                      </a:pPr>
                      <a:r>
                        <a:rPr sz="1100" spc="-5" dirty="0">
                          <a:latin typeface="Arial"/>
                          <a:cs typeface="Arial"/>
                        </a:rPr>
                        <a:t>Not</a:t>
                      </a:r>
                      <a:r>
                        <a:rPr sz="1100" spc="-15" dirty="0">
                          <a:latin typeface="Arial"/>
                          <a:cs typeface="Arial"/>
                        </a:rPr>
                        <a:t> </a:t>
                      </a:r>
                      <a:r>
                        <a:rPr sz="1100" spc="-5" dirty="0">
                          <a:latin typeface="Arial"/>
                          <a:cs typeface="Arial"/>
                        </a:rPr>
                        <a:t>required</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CC99"/>
                    </a:solidFill>
                  </a:tcPr>
                </a:tc>
                <a:extLst>
                  <a:ext uri="{0D108BD9-81ED-4DB2-BD59-A6C34878D82A}">
                    <a16:rowId xmlns:a16="http://schemas.microsoft.com/office/drawing/2014/main" val="10008"/>
                  </a:ext>
                </a:extLst>
              </a:tr>
              <a:tr h="163448">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solidFill>
                      <a:srgbClr val="C5C2C2"/>
                    </a:solidFill>
                  </a:tcPr>
                </a:tc>
                <a:tc>
                  <a:txBody>
                    <a:bodyPr/>
                    <a:lstStyle/>
                    <a:p>
                      <a:pPr marL="67945">
                        <a:lnSpc>
                          <a:spcPts val="1185"/>
                        </a:lnSpc>
                      </a:pPr>
                      <a:r>
                        <a:rPr sz="1100" spc="-5" dirty="0">
                          <a:latin typeface="Arial"/>
                          <a:cs typeface="Arial"/>
                        </a:rPr>
                        <a:t>counties with a</a:t>
                      </a:r>
                      <a:r>
                        <a:rPr sz="1100" dirty="0">
                          <a:latin typeface="Arial"/>
                          <a:cs typeface="Arial"/>
                        </a:rPr>
                        <a:t> </a:t>
                      </a:r>
                      <a:r>
                        <a:rPr sz="1100" spc="-5" dirty="0">
                          <a:latin typeface="Arial"/>
                          <a:cs typeface="Arial"/>
                        </a:rPr>
                        <a:t>population</a:t>
                      </a:r>
                      <a:endParaRPr sz="1100">
                        <a:latin typeface="Arial"/>
                        <a:cs typeface="Arial"/>
                      </a:endParaRPr>
                    </a:p>
                  </a:txBody>
                  <a:tcPr marL="0" marR="0" marT="0" marB="0">
                    <a:lnL w="6350">
                      <a:solidFill>
                        <a:srgbClr val="000000"/>
                      </a:solidFill>
                      <a:prstDash val="solid"/>
                    </a:lnL>
                    <a:lnR w="6350">
                      <a:solidFill>
                        <a:srgbClr val="000000"/>
                      </a:solidFill>
                      <a:prstDash val="solid"/>
                    </a:lnR>
                    <a:solidFill>
                      <a:srgbClr val="C5C2C2"/>
                    </a:solidFill>
                  </a:tcPr>
                </a:tc>
                <a:tc>
                  <a:txBody>
                    <a:bodyPr/>
                    <a:lstStyle/>
                    <a:p>
                      <a:pPr marL="68580">
                        <a:lnSpc>
                          <a:spcPts val="1185"/>
                        </a:lnSpc>
                      </a:pPr>
                      <a:r>
                        <a:rPr sz="1100" spc="-5" dirty="0">
                          <a:latin typeface="Arial"/>
                          <a:cs typeface="Arial"/>
                        </a:rPr>
                        <a:t>category</a:t>
                      </a:r>
                      <a:endParaRPr sz="1100">
                        <a:latin typeface="Arial"/>
                        <a:cs typeface="Arial"/>
                      </a:endParaRPr>
                    </a:p>
                  </a:txBody>
                  <a:tcPr marL="0" marR="0" marT="0" marB="0">
                    <a:lnL w="6350">
                      <a:solidFill>
                        <a:srgbClr val="000000"/>
                      </a:solidFill>
                      <a:prstDash val="solid"/>
                    </a:lnL>
                    <a:lnR w="6350">
                      <a:solidFill>
                        <a:srgbClr val="000000"/>
                      </a:solidFill>
                      <a:prstDash val="solid"/>
                    </a:lnR>
                    <a:solidFill>
                      <a:srgbClr val="C5DFB3"/>
                    </a:solidFill>
                  </a:tcPr>
                </a:tc>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solidFill>
                      <a:srgbClr val="C5DFB3"/>
                    </a:solidFill>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CC99"/>
                    </a:solidFill>
                  </a:tcPr>
                </a:tc>
                <a:extLst>
                  <a:ext uri="{0D108BD9-81ED-4DB2-BD59-A6C34878D82A}">
                    <a16:rowId xmlns:a16="http://schemas.microsoft.com/office/drawing/2014/main" val="10009"/>
                  </a:ext>
                </a:extLst>
              </a:tr>
              <a:tr h="160782">
                <a:tc>
                  <a:txBody>
                    <a:bodyPr/>
                    <a:lstStyle/>
                    <a:p>
                      <a:pPr algn="ctr">
                        <a:lnSpc>
                          <a:spcPts val="1165"/>
                        </a:lnSpc>
                      </a:pPr>
                      <a:r>
                        <a:rPr sz="1100" dirty="0">
                          <a:latin typeface="Arial"/>
                          <a:cs typeface="Arial"/>
                        </a:rPr>
                        <a:t>2</a:t>
                      </a:r>
                      <a:endParaRPr sz="1100">
                        <a:latin typeface="Arial"/>
                        <a:cs typeface="Arial"/>
                      </a:endParaRPr>
                    </a:p>
                  </a:txBody>
                  <a:tcPr marL="0" marR="0" marT="0" marB="0">
                    <a:lnL w="6350">
                      <a:solidFill>
                        <a:srgbClr val="000000"/>
                      </a:solidFill>
                      <a:prstDash val="solid"/>
                    </a:lnL>
                    <a:lnR w="6350">
                      <a:solidFill>
                        <a:srgbClr val="000000"/>
                      </a:solidFill>
                      <a:prstDash val="solid"/>
                    </a:lnR>
                    <a:solidFill>
                      <a:srgbClr val="C5C2C2"/>
                    </a:solidFill>
                  </a:tcPr>
                </a:tc>
                <a:tc>
                  <a:txBody>
                    <a:bodyPr/>
                    <a:lstStyle/>
                    <a:p>
                      <a:pPr marL="67945">
                        <a:lnSpc>
                          <a:spcPts val="1165"/>
                        </a:lnSpc>
                      </a:pPr>
                      <a:r>
                        <a:rPr sz="1100" spc="-5" dirty="0">
                          <a:latin typeface="Arial"/>
                          <a:cs typeface="Arial"/>
                        </a:rPr>
                        <a:t>below 250,000 residents</a:t>
                      </a:r>
                      <a:endParaRPr sz="1100">
                        <a:latin typeface="Arial"/>
                        <a:cs typeface="Arial"/>
                      </a:endParaRPr>
                    </a:p>
                  </a:txBody>
                  <a:tcPr marL="0" marR="0" marT="0" marB="0">
                    <a:lnL w="6350">
                      <a:solidFill>
                        <a:srgbClr val="000000"/>
                      </a:solidFill>
                      <a:prstDash val="solid"/>
                    </a:lnL>
                    <a:lnR w="6350">
                      <a:solidFill>
                        <a:srgbClr val="000000"/>
                      </a:solidFill>
                      <a:prstDash val="solid"/>
                    </a:lnR>
                    <a:solidFill>
                      <a:srgbClr val="C5C2C2"/>
                    </a:solidFill>
                  </a:tcPr>
                </a:tc>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solidFill>
                      <a:srgbClr val="C5DFB3"/>
                    </a:solidFill>
                  </a:tcPr>
                </a:tc>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solidFill>
                      <a:srgbClr val="C5DFB3"/>
                    </a:solidFill>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CC99"/>
                    </a:solidFill>
                  </a:tcPr>
                </a:tc>
                <a:extLst>
                  <a:ext uri="{0D108BD9-81ED-4DB2-BD59-A6C34878D82A}">
                    <a16:rowId xmlns:a16="http://schemas.microsoft.com/office/drawing/2014/main" val="10010"/>
                  </a:ext>
                </a:extLst>
              </a:tr>
              <a:tr h="160782">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solidFill>
                      <a:srgbClr val="C5C2C2"/>
                    </a:solidFill>
                  </a:tcPr>
                </a:tc>
                <a:tc>
                  <a:txBody>
                    <a:bodyPr/>
                    <a:lstStyle/>
                    <a:p>
                      <a:pPr marL="67945">
                        <a:lnSpc>
                          <a:spcPts val="1165"/>
                        </a:lnSpc>
                      </a:pPr>
                      <a:r>
                        <a:rPr sz="1100" spc="-5" dirty="0">
                          <a:latin typeface="Arial"/>
                          <a:cs typeface="Arial"/>
                        </a:rPr>
                        <a:t>which received more</a:t>
                      </a:r>
                      <a:r>
                        <a:rPr sz="1100" spc="-10" dirty="0">
                          <a:latin typeface="Arial"/>
                          <a:cs typeface="Arial"/>
                        </a:rPr>
                        <a:t> </a:t>
                      </a:r>
                      <a:r>
                        <a:rPr sz="1100" spc="-5" dirty="0">
                          <a:latin typeface="Arial"/>
                          <a:cs typeface="Arial"/>
                        </a:rPr>
                        <a:t>than</a:t>
                      </a:r>
                      <a:endParaRPr sz="1100">
                        <a:latin typeface="Arial"/>
                        <a:cs typeface="Arial"/>
                      </a:endParaRPr>
                    </a:p>
                  </a:txBody>
                  <a:tcPr marL="0" marR="0" marT="0" marB="0">
                    <a:lnL w="6350">
                      <a:solidFill>
                        <a:srgbClr val="000000"/>
                      </a:solidFill>
                      <a:prstDash val="solid"/>
                    </a:lnL>
                    <a:lnR w="6350">
                      <a:solidFill>
                        <a:srgbClr val="000000"/>
                      </a:solidFill>
                      <a:prstDash val="solid"/>
                    </a:lnR>
                    <a:solidFill>
                      <a:srgbClr val="C5C2C2"/>
                    </a:solidFill>
                  </a:tcPr>
                </a:tc>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solidFill>
                      <a:srgbClr val="C5DFB3"/>
                    </a:solidFill>
                  </a:tcPr>
                </a:tc>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solidFill>
                      <a:srgbClr val="C5DFB3"/>
                    </a:solidFill>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CC99"/>
                    </a:solidFill>
                  </a:tcPr>
                </a:tc>
                <a:extLst>
                  <a:ext uri="{0D108BD9-81ED-4DB2-BD59-A6C34878D82A}">
                    <a16:rowId xmlns:a16="http://schemas.microsoft.com/office/drawing/2014/main" val="10011"/>
                  </a:ext>
                </a:extLst>
              </a:tr>
              <a:tr h="160781">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solidFill>
                      <a:srgbClr val="C5C2C2"/>
                    </a:solidFill>
                  </a:tcPr>
                </a:tc>
                <a:tc>
                  <a:txBody>
                    <a:bodyPr/>
                    <a:lstStyle/>
                    <a:p>
                      <a:pPr marL="67945">
                        <a:lnSpc>
                          <a:spcPts val="1165"/>
                        </a:lnSpc>
                      </a:pPr>
                      <a:r>
                        <a:rPr sz="1100" spc="-5" dirty="0">
                          <a:latin typeface="Arial"/>
                          <a:cs typeface="Arial"/>
                        </a:rPr>
                        <a:t>$10 million in</a:t>
                      </a:r>
                      <a:r>
                        <a:rPr sz="1100" spc="-10" dirty="0">
                          <a:latin typeface="Arial"/>
                          <a:cs typeface="Arial"/>
                        </a:rPr>
                        <a:t> </a:t>
                      </a:r>
                      <a:r>
                        <a:rPr sz="1100" spc="-5" dirty="0">
                          <a:latin typeface="Arial"/>
                          <a:cs typeface="Arial"/>
                        </a:rPr>
                        <a:t>SLFRF</a:t>
                      </a:r>
                      <a:endParaRPr sz="1100">
                        <a:latin typeface="Arial"/>
                        <a:cs typeface="Arial"/>
                      </a:endParaRPr>
                    </a:p>
                  </a:txBody>
                  <a:tcPr marL="0" marR="0" marT="0" marB="0">
                    <a:lnL w="6350">
                      <a:solidFill>
                        <a:srgbClr val="000000"/>
                      </a:solidFill>
                      <a:prstDash val="solid"/>
                    </a:lnL>
                    <a:lnR w="6350">
                      <a:solidFill>
                        <a:srgbClr val="000000"/>
                      </a:solidFill>
                      <a:prstDash val="solid"/>
                    </a:lnR>
                    <a:solidFill>
                      <a:srgbClr val="C5C2C2"/>
                    </a:solidFill>
                  </a:tcPr>
                </a:tc>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solidFill>
                      <a:srgbClr val="C5DFB3"/>
                    </a:solidFill>
                  </a:tcPr>
                </a:tc>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solidFill>
                      <a:srgbClr val="C5DFB3"/>
                    </a:solidFill>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CC99"/>
                    </a:solidFill>
                  </a:tcPr>
                </a:tc>
                <a:extLst>
                  <a:ext uri="{0D108BD9-81ED-4DB2-BD59-A6C34878D82A}">
                    <a16:rowId xmlns:a16="http://schemas.microsoft.com/office/drawing/2014/main" val="10012"/>
                  </a:ext>
                </a:extLst>
              </a:tr>
              <a:tr h="161500">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B w="6350">
                      <a:solidFill>
                        <a:srgbClr val="000000"/>
                      </a:solidFill>
                      <a:prstDash val="solid"/>
                    </a:lnB>
                    <a:solidFill>
                      <a:srgbClr val="C5C2C2"/>
                    </a:solidFill>
                  </a:tcPr>
                </a:tc>
                <a:tc>
                  <a:txBody>
                    <a:bodyPr/>
                    <a:lstStyle/>
                    <a:p>
                      <a:pPr marL="67945">
                        <a:lnSpc>
                          <a:spcPts val="1170"/>
                        </a:lnSpc>
                      </a:pPr>
                      <a:r>
                        <a:rPr sz="1100" spc="-5" dirty="0">
                          <a:latin typeface="Arial"/>
                          <a:cs typeface="Arial"/>
                        </a:rPr>
                        <a:t>funding</a:t>
                      </a:r>
                      <a:endParaRPr sz="1100">
                        <a:latin typeface="Arial"/>
                        <a:cs typeface="Arial"/>
                      </a:endParaRPr>
                    </a:p>
                  </a:txBody>
                  <a:tcPr marL="0" marR="0" marT="0" marB="0">
                    <a:lnL w="6350">
                      <a:solidFill>
                        <a:srgbClr val="000000"/>
                      </a:solidFill>
                      <a:prstDash val="solid"/>
                    </a:lnL>
                    <a:lnR w="6350">
                      <a:solidFill>
                        <a:srgbClr val="000000"/>
                      </a:solidFill>
                      <a:prstDash val="solid"/>
                    </a:lnR>
                    <a:lnB w="6350">
                      <a:solidFill>
                        <a:srgbClr val="000000"/>
                      </a:solidFill>
                      <a:prstDash val="solid"/>
                    </a:lnB>
                    <a:solidFill>
                      <a:srgbClr val="C5C2C2"/>
                    </a:solidFill>
                  </a:tcPr>
                </a:tc>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solidFill>
                      <a:srgbClr val="C5DFB3"/>
                    </a:solidFill>
                  </a:tcPr>
                </a:tc>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solidFill>
                      <a:srgbClr val="C5DFB3"/>
                    </a:solidFill>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CC99"/>
                    </a:solidFill>
                  </a:tcPr>
                </a:tc>
                <a:extLst>
                  <a:ext uri="{0D108BD9-81ED-4DB2-BD59-A6C34878D82A}">
                    <a16:rowId xmlns:a16="http://schemas.microsoft.com/office/drawing/2014/main" val="10013"/>
                  </a:ext>
                </a:extLst>
              </a:tr>
              <a:tr h="166159">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solidFill>
                      <a:srgbClr val="C5C2C2"/>
                    </a:solidFill>
                  </a:tcPr>
                </a:tc>
                <a:tc>
                  <a:txBody>
                    <a:bodyPr/>
                    <a:lstStyle/>
                    <a:p>
                      <a:pPr marL="67945">
                        <a:lnSpc>
                          <a:spcPts val="1210"/>
                        </a:lnSpc>
                      </a:pPr>
                      <a:r>
                        <a:rPr sz="1100" spc="-5" dirty="0">
                          <a:latin typeface="Arial"/>
                          <a:cs typeface="Arial"/>
                        </a:rPr>
                        <a:t>Tribal Governments</a:t>
                      </a:r>
                      <a:r>
                        <a:rPr sz="1100" dirty="0">
                          <a:latin typeface="Arial"/>
                          <a:cs typeface="Arial"/>
                        </a:rPr>
                        <a:t> </a:t>
                      </a:r>
                      <a:r>
                        <a:rPr sz="1100" spc="-5" dirty="0">
                          <a:latin typeface="Arial"/>
                          <a:cs typeface="Arial"/>
                        </a:rPr>
                        <a:t>which</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solidFill>
                      <a:srgbClr val="C5C2C2"/>
                    </a:solidFill>
                  </a:tcPr>
                </a:tc>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solidFill>
                      <a:srgbClr val="C5DFB3"/>
                    </a:solidFill>
                  </a:tcPr>
                </a:tc>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solidFill>
                      <a:srgbClr val="C5DFB3"/>
                    </a:solidFill>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CC99"/>
                    </a:solidFill>
                  </a:tcPr>
                </a:tc>
                <a:extLst>
                  <a:ext uri="{0D108BD9-81ED-4DB2-BD59-A6C34878D82A}">
                    <a16:rowId xmlns:a16="http://schemas.microsoft.com/office/drawing/2014/main" val="10014"/>
                  </a:ext>
                </a:extLst>
              </a:tr>
              <a:tr h="160400">
                <a:tc>
                  <a:txBody>
                    <a:bodyPr/>
                    <a:lstStyle/>
                    <a:p>
                      <a:pPr algn="ctr">
                        <a:lnSpc>
                          <a:spcPts val="1165"/>
                        </a:lnSpc>
                      </a:pPr>
                      <a:r>
                        <a:rPr sz="1100" dirty="0">
                          <a:latin typeface="Arial"/>
                          <a:cs typeface="Arial"/>
                        </a:rPr>
                        <a:t>3</a:t>
                      </a:r>
                      <a:endParaRPr sz="1100">
                        <a:latin typeface="Arial"/>
                        <a:cs typeface="Arial"/>
                      </a:endParaRPr>
                    </a:p>
                  </a:txBody>
                  <a:tcPr marL="0" marR="0" marT="0" marB="0">
                    <a:lnL w="6350">
                      <a:solidFill>
                        <a:srgbClr val="000000"/>
                      </a:solidFill>
                      <a:prstDash val="solid"/>
                    </a:lnL>
                    <a:lnR w="6350">
                      <a:solidFill>
                        <a:srgbClr val="000000"/>
                      </a:solidFill>
                      <a:prstDash val="solid"/>
                    </a:lnR>
                    <a:solidFill>
                      <a:srgbClr val="C5C2C2"/>
                    </a:solidFill>
                  </a:tcPr>
                </a:tc>
                <a:tc>
                  <a:txBody>
                    <a:bodyPr/>
                    <a:lstStyle/>
                    <a:p>
                      <a:pPr marL="67945">
                        <a:lnSpc>
                          <a:spcPts val="1165"/>
                        </a:lnSpc>
                      </a:pPr>
                      <a:r>
                        <a:rPr sz="1100" spc="-5" dirty="0">
                          <a:latin typeface="Arial"/>
                          <a:cs typeface="Arial"/>
                        </a:rPr>
                        <a:t>received more than</a:t>
                      </a:r>
                      <a:r>
                        <a:rPr sz="1100" spc="-10" dirty="0">
                          <a:latin typeface="Arial"/>
                          <a:cs typeface="Arial"/>
                        </a:rPr>
                        <a:t> </a:t>
                      </a:r>
                      <a:r>
                        <a:rPr sz="1100" spc="-5" dirty="0">
                          <a:latin typeface="Arial"/>
                          <a:cs typeface="Arial"/>
                        </a:rPr>
                        <a:t>$30</a:t>
                      </a:r>
                      <a:endParaRPr sz="1100">
                        <a:latin typeface="Arial"/>
                        <a:cs typeface="Arial"/>
                      </a:endParaRPr>
                    </a:p>
                  </a:txBody>
                  <a:tcPr marL="0" marR="0" marT="0" marB="0">
                    <a:lnL w="6350">
                      <a:solidFill>
                        <a:srgbClr val="000000"/>
                      </a:solidFill>
                      <a:prstDash val="solid"/>
                    </a:lnL>
                    <a:lnR w="6350">
                      <a:solidFill>
                        <a:srgbClr val="000000"/>
                      </a:solidFill>
                      <a:prstDash val="solid"/>
                    </a:lnR>
                    <a:solidFill>
                      <a:srgbClr val="C5C2C2"/>
                    </a:solidFill>
                  </a:tcPr>
                </a:tc>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solidFill>
                      <a:srgbClr val="C5DFB3"/>
                    </a:solidFill>
                  </a:tcPr>
                </a:tc>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solidFill>
                      <a:srgbClr val="C5DFB3"/>
                    </a:solidFill>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CC99"/>
                    </a:solidFill>
                  </a:tcPr>
                </a:tc>
                <a:extLst>
                  <a:ext uri="{0D108BD9-81ED-4DB2-BD59-A6C34878D82A}">
                    <a16:rowId xmlns:a16="http://schemas.microsoft.com/office/drawing/2014/main" val="10015"/>
                  </a:ext>
                </a:extLst>
              </a:tr>
              <a:tr h="161119">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B w="6350">
                      <a:solidFill>
                        <a:srgbClr val="000000"/>
                      </a:solidFill>
                      <a:prstDash val="solid"/>
                    </a:lnB>
                    <a:solidFill>
                      <a:srgbClr val="C5C2C2"/>
                    </a:solidFill>
                  </a:tcPr>
                </a:tc>
                <a:tc>
                  <a:txBody>
                    <a:bodyPr/>
                    <a:lstStyle/>
                    <a:p>
                      <a:pPr marL="67945">
                        <a:lnSpc>
                          <a:spcPts val="1170"/>
                        </a:lnSpc>
                      </a:pPr>
                      <a:r>
                        <a:rPr sz="1100" spc="-5" dirty="0">
                          <a:latin typeface="Arial"/>
                          <a:cs typeface="Arial"/>
                        </a:rPr>
                        <a:t>million in SLFRF</a:t>
                      </a:r>
                      <a:r>
                        <a:rPr sz="1100" spc="-10" dirty="0">
                          <a:latin typeface="Arial"/>
                          <a:cs typeface="Arial"/>
                        </a:rPr>
                        <a:t> </a:t>
                      </a:r>
                      <a:r>
                        <a:rPr sz="1100" spc="-5" dirty="0">
                          <a:latin typeface="Arial"/>
                          <a:cs typeface="Arial"/>
                        </a:rPr>
                        <a:t>funding</a:t>
                      </a:r>
                      <a:endParaRPr sz="1100">
                        <a:latin typeface="Arial"/>
                        <a:cs typeface="Arial"/>
                      </a:endParaRPr>
                    </a:p>
                  </a:txBody>
                  <a:tcPr marL="0" marR="0" marT="0" marB="0">
                    <a:lnL w="6350">
                      <a:solidFill>
                        <a:srgbClr val="000000"/>
                      </a:solidFill>
                      <a:prstDash val="solid"/>
                    </a:lnL>
                    <a:lnR w="6350">
                      <a:solidFill>
                        <a:srgbClr val="000000"/>
                      </a:solidFill>
                      <a:prstDash val="solid"/>
                    </a:lnR>
                    <a:lnB w="6350">
                      <a:solidFill>
                        <a:srgbClr val="000000"/>
                      </a:solidFill>
                      <a:prstDash val="solid"/>
                    </a:lnB>
                    <a:solidFill>
                      <a:srgbClr val="C5C2C2"/>
                    </a:solidFill>
                  </a:tcPr>
                </a:tc>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solidFill>
                      <a:srgbClr val="C5DFB3"/>
                    </a:solidFill>
                  </a:tcPr>
                </a:tc>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B w="6350">
                      <a:solidFill>
                        <a:srgbClr val="000000"/>
                      </a:solidFill>
                      <a:prstDash val="solid"/>
                    </a:lnB>
                    <a:solidFill>
                      <a:srgbClr val="C5DFB3"/>
                    </a:solidFill>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CC99"/>
                    </a:solidFill>
                  </a:tcPr>
                </a:tc>
                <a:extLst>
                  <a:ext uri="{0D108BD9-81ED-4DB2-BD59-A6C34878D82A}">
                    <a16:rowId xmlns:a16="http://schemas.microsoft.com/office/drawing/2014/main" val="10016"/>
                  </a:ext>
                </a:extLst>
              </a:tr>
              <a:tr h="166794">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solidFill>
                      <a:srgbClr val="C5C2C2"/>
                    </a:solidFill>
                  </a:tcPr>
                </a:tc>
                <a:tc>
                  <a:txBody>
                    <a:bodyPr/>
                    <a:lstStyle/>
                    <a:p>
                      <a:pPr marL="67945">
                        <a:lnSpc>
                          <a:spcPts val="1215"/>
                        </a:lnSpc>
                      </a:pPr>
                      <a:r>
                        <a:rPr sz="1100" spc="-5" dirty="0">
                          <a:latin typeface="Arial"/>
                          <a:cs typeface="Arial"/>
                        </a:rPr>
                        <a:t>Tribal Governments</a:t>
                      </a:r>
                      <a:r>
                        <a:rPr sz="1100" dirty="0">
                          <a:latin typeface="Arial"/>
                          <a:cs typeface="Arial"/>
                        </a:rPr>
                        <a:t> </a:t>
                      </a:r>
                      <a:r>
                        <a:rPr sz="1100" spc="-5" dirty="0">
                          <a:latin typeface="Arial"/>
                          <a:cs typeface="Arial"/>
                        </a:rPr>
                        <a:t>which</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solidFill>
                      <a:srgbClr val="C5C2C2"/>
                    </a:solidFill>
                  </a:tcPr>
                </a:tc>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solidFill>
                      <a:srgbClr val="C5DFB3"/>
                    </a:solidFill>
                  </a:tcPr>
                </a:tc>
                <a:tc>
                  <a:txBody>
                    <a:bodyPr/>
                    <a:lstStyle/>
                    <a:p>
                      <a:pPr marL="68580">
                        <a:lnSpc>
                          <a:spcPts val="1215"/>
                        </a:lnSpc>
                      </a:pPr>
                      <a:r>
                        <a:rPr sz="1100" spc="-5" dirty="0">
                          <a:latin typeface="Arial"/>
                          <a:cs typeface="Arial"/>
                        </a:rPr>
                        <a:t>By April</a:t>
                      </a:r>
                      <a:r>
                        <a:rPr sz="1100" spc="-10" dirty="0">
                          <a:latin typeface="Arial"/>
                          <a:cs typeface="Arial"/>
                        </a:rPr>
                        <a:t> </a:t>
                      </a:r>
                      <a:r>
                        <a:rPr sz="1100" spc="-5" dirty="0">
                          <a:latin typeface="Arial"/>
                          <a:cs typeface="Arial"/>
                        </a:rPr>
                        <a:t>30,</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solidFill>
                      <a:srgbClr val="FFFF99"/>
                    </a:solidFill>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CC99"/>
                    </a:solidFill>
                  </a:tcPr>
                </a:tc>
                <a:extLst>
                  <a:ext uri="{0D108BD9-81ED-4DB2-BD59-A6C34878D82A}">
                    <a16:rowId xmlns:a16="http://schemas.microsoft.com/office/drawing/2014/main" val="10017"/>
                  </a:ext>
                </a:extLst>
              </a:tr>
              <a:tr h="160400">
                <a:tc>
                  <a:txBody>
                    <a:bodyPr/>
                    <a:lstStyle/>
                    <a:p>
                      <a:pPr algn="ctr">
                        <a:lnSpc>
                          <a:spcPts val="1165"/>
                        </a:lnSpc>
                      </a:pPr>
                      <a:r>
                        <a:rPr sz="1100" dirty="0">
                          <a:latin typeface="Arial"/>
                          <a:cs typeface="Arial"/>
                        </a:rPr>
                        <a:t>4</a:t>
                      </a:r>
                      <a:endParaRPr sz="1100">
                        <a:latin typeface="Arial"/>
                        <a:cs typeface="Arial"/>
                      </a:endParaRPr>
                    </a:p>
                  </a:txBody>
                  <a:tcPr marL="0" marR="0" marT="0" marB="0">
                    <a:lnL w="6350">
                      <a:solidFill>
                        <a:srgbClr val="000000"/>
                      </a:solidFill>
                      <a:prstDash val="solid"/>
                    </a:lnL>
                    <a:lnR w="6350">
                      <a:solidFill>
                        <a:srgbClr val="000000"/>
                      </a:solidFill>
                      <a:prstDash val="solid"/>
                    </a:lnR>
                    <a:solidFill>
                      <a:srgbClr val="C5C2C2"/>
                    </a:solidFill>
                  </a:tcPr>
                </a:tc>
                <a:tc>
                  <a:txBody>
                    <a:bodyPr/>
                    <a:lstStyle/>
                    <a:p>
                      <a:pPr marL="67945">
                        <a:lnSpc>
                          <a:spcPts val="1165"/>
                        </a:lnSpc>
                      </a:pPr>
                      <a:r>
                        <a:rPr sz="1100" spc="-5" dirty="0">
                          <a:latin typeface="Arial"/>
                          <a:cs typeface="Arial"/>
                        </a:rPr>
                        <a:t>received less than</a:t>
                      </a:r>
                      <a:r>
                        <a:rPr sz="1100" spc="-15" dirty="0">
                          <a:latin typeface="Arial"/>
                          <a:cs typeface="Arial"/>
                        </a:rPr>
                        <a:t> </a:t>
                      </a:r>
                      <a:r>
                        <a:rPr sz="1100" spc="-5" dirty="0">
                          <a:latin typeface="Arial"/>
                          <a:cs typeface="Arial"/>
                        </a:rPr>
                        <a:t>$30</a:t>
                      </a:r>
                      <a:endParaRPr sz="1100">
                        <a:latin typeface="Arial"/>
                        <a:cs typeface="Arial"/>
                      </a:endParaRPr>
                    </a:p>
                  </a:txBody>
                  <a:tcPr marL="0" marR="0" marT="0" marB="0">
                    <a:lnL w="6350">
                      <a:solidFill>
                        <a:srgbClr val="000000"/>
                      </a:solidFill>
                      <a:prstDash val="solid"/>
                    </a:lnL>
                    <a:lnR w="6350">
                      <a:solidFill>
                        <a:srgbClr val="000000"/>
                      </a:solidFill>
                      <a:prstDash val="solid"/>
                    </a:lnR>
                    <a:solidFill>
                      <a:srgbClr val="C5C2C2"/>
                    </a:solidFill>
                  </a:tcPr>
                </a:tc>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solidFill>
                      <a:srgbClr val="C5DFB3"/>
                    </a:solidFill>
                  </a:tcPr>
                </a:tc>
                <a:tc>
                  <a:txBody>
                    <a:bodyPr/>
                    <a:lstStyle/>
                    <a:p>
                      <a:pPr marL="68580">
                        <a:lnSpc>
                          <a:spcPts val="1165"/>
                        </a:lnSpc>
                      </a:pPr>
                      <a:r>
                        <a:rPr sz="1100" spc="-5" dirty="0">
                          <a:latin typeface="Arial"/>
                          <a:cs typeface="Arial"/>
                        </a:rPr>
                        <a:t>2022, and</a:t>
                      </a:r>
                      <a:r>
                        <a:rPr sz="1100" spc="-15" dirty="0">
                          <a:latin typeface="Arial"/>
                          <a:cs typeface="Arial"/>
                        </a:rPr>
                        <a:t> </a:t>
                      </a:r>
                      <a:r>
                        <a:rPr sz="1100" spc="-5" dirty="0">
                          <a:latin typeface="Arial"/>
                          <a:cs typeface="Arial"/>
                        </a:rPr>
                        <a:t>then</a:t>
                      </a:r>
                      <a:endParaRPr sz="1100">
                        <a:latin typeface="Arial"/>
                        <a:cs typeface="Arial"/>
                      </a:endParaRPr>
                    </a:p>
                  </a:txBody>
                  <a:tcPr marL="0" marR="0" marT="0" marB="0">
                    <a:lnL w="6350">
                      <a:solidFill>
                        <a:srgbClr val="000000"/>
                      </a:solidFill>
                      <a:prstDash val="solid"/>
                    </a:lnL>
                    <a:lnR w="6350">
                      <a:solidFill>
                        <a:srgbClr val="000000"/>
                      </a:solidFill>
                      <a:prstDash val="solid"/>
                    </a:lnR>
                    <a:solidFill>
                      <a:srgbClr val="FFFF99"/>
                    </a:solidFill>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CC99"/>
                    </a:solidFill>
                  </a:tcPr>
                </a:tc>
                <a:extLst>
                  <a:ext uri="{0D108BD9-81ED-4DB2-BD59-A6C34878D82A}">
                    <a16:rowId xmlns:a16="http://schemas.microsoft.com/office/drawing/2014/main" val="10018"/>
                  </a:ext>
                </a:extLst>
              </a:tr>
              <a:tr h="161500">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B w="6350">
                      <a:solidFill>
                        <a:srgbClr val="000000"/>
                      </a:solidFill>
                      <a:prstDash val="solid"/>
                    </a:lnB>
                    <a:solidFill>
                      <a:srgbClr val="C5C2C2"/>
                    </a:solidFill>
                  </a:tcPr>
                </a:tc>
                <a:tc>
                  <a:txBody>
                    <a:bodyPr/>
                    <a:lstStyle/>
                    <a:p>
                      <a:pPr marL="67945">
                        <a:lnSpc>
                          <a:spcPts val="1170"/>
                        </a:lnSpc>
                      </a:pPr>
                      <a:r>
                        <a:rPr sz="1100" spc="-5" dirty="0">
                          <a:latin typeface="Arial"/>
                          <a:cs typeface="Arial"/>
                        </a:rPr>
                        <a:t>million in SLFRF</a:t>
                      </a:r>
                      <a:r>
                        <a:rPr sz="1100" spc="-10" dirty="0">
                          <a:latin typeface="Arial"/>
                          <a:cs typeface="Arial"/>
                        </a:rPr>
                        <a:t> </a:t>
                      </a:r>
                      <a:r>
                        <a:rPr sz="1100" spc="-5" dirty="0">
                          <a:latin typeface="Arial"/>
                          <a:cs typeface="Arial"/>
                        </a:rPr>
                        <a:t>funding</a:t>
                      </a:r>
                      <a:endParaRPr sz="1100">
                        <a:latin typeface="Arial"/>
                        <a:cs typeface="Arial"/>
                      </a:endParaRPr>
                    </a:p>
                  </a:txBody>
                  <a:tcPr marL="0" marR="0" marT="0" marB="0">
                    <a:lnL w="6350">
                      <a:solidFill>
                        <a:srgbClr val="000000"/>
                      </a:solidFill>
                      <a:prstDash val="solid"/>
                    </a:lnL>
                    <a:lnR w="6350">
                      <a:solidFill>
                        <a:srgbClr val="000000"/>
                      </a:solidFill>
                      <a:prstDash val="solid"/>
                    </a:lnR>
                    <a:lnB w="6350">
                      <a:solidFill>
                        <a:srgbClr val="000000"/>
                      </a:solidFill>
                      <a:prstDash val="solid"/>
                    </a:lnB>
                    <a:solidFill>
                      <a:srgbClr val="C5C2C2"/>
                    </a:solidFill>
                  </a:tcPr>
                </a:tc>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solidFill>
                      <a:srgbClr val="C5DFB3"/>
                    </a:solidFill>
                  </a:tcPr>
                </a:tc>
                <a:tc>
                  <a:txBody>
                    <a:bodyPr/>
                    <a:lstStyle/>
                    <a:p>
                      <a:pPr marL="68580">
                        <a:lnSpc>
                          <a:spcPts val="1170"/>
                        </a:lnSpc>
                      </a:pPr>
                      <a:r>
                        <a:rPr sz="1100" spc="-5" dirty="0">
                          <a:latin typeface="Arial"/>
                          <a:cs typeface="Arial"/>
                        </a:rPr>
                        <a:t>annually</a:t>
                      </a:r>
                      <a:endParaRPr sz="1100">
                        <a:latin typeface="Arial"/>
                        <a:cs typeface="Arial"/>
                      </a:endParaRPr>
                    </a:p>
                  </a:txBody>
                  <a:tcPr marL="0" marR="0" marT="0" marB="0">
                    <a:lnL w="6350">
                      <a:solidFill>
                        <a:srgbClr val="000000"/>
                      </a:solidFill>
                      <a:prstDash val="solid"/>
                    </a:lnL>
                    <a:lnR w="6350">
                      <a:solidFill>
                        <a:srgbClr val="000000"/>
                      </a:solidFill>
                      <a:prstDash val="solid"/>
                    </a:lnR>
                    <a:solidFill>
                      <a:srgbClr val="FFFF99"/>
                    </a:solidFill>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CC99"/>
                    </a:solidFill>
                  </a:tcPr>
                </a:tc>
                <a:extLst>
                  <a:ext uri="{0D108BD9-81ED-4DB2-BD59-A6C34878D82A}">
                    <a16:rowId xmlns:a16="http://schemas.microsoft.com/office/drawing/2014/main" val="10019"/>
                  </a:ext>
                </a:extLst>
              </a:tr>
              <a:tr h="166159">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solidFill>
                      <a:srgbClr val="C5C2C2"/>
                    </a:solidFill>
                  </a:tcPr>
                </a:tc>
                <a:tc>
                  <a:txBody>
                    <a:bodyPr/>
                    <a:lstStyle/>
                    <a:p>
                      <a:pPr marL="67945">
                        <a:lnSpc>
                          <a:spcPts val="1210"/>
                        </a:lnSpc>
                      </a:pPr>
                      <a:r>
                        <a:rPr sz="1100" spc="-5" dirty="0">
                          <a:latin typeface="Arial"/>
                          <a:cs typeface="Arial"/>
                        </a:rPr>
                        <a:t>Metropolitan cities</a:t>
                      </a:r>
                      <a:r>
                        <a:rPr sz="1100" dirty="0">
                          <a:latin typeface="Arial"/>
                          <a:cs typeface="Arial"/>
                        </a:rPr>
                        <a:t> </a:t>
                      </a:r>
                      <a:r>
                        <a:rPr sz="1100" spc="-5" dirty="0">
                          <a:latin typeface="Arial"/>
                          <a:cs typeface="Arial"/>
                        </a:rPr>
                        <a:t>and</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solidFill>
                      <a:srgbClr val="C5C2C2"/>
                    </a:solidFill>
                  </a:tcPr>
                </a:tc>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solidFill>
                      <a:srgbClr val="C5DFB3"/>
                    </a:solidFill>
                  </a:tcPr>
                </a:tc>
                <a:tc>
                  <a:txBody>
                    <a:bodyPr/>
                    <a:lstStyle/>
                    <a:p>
                      <a:pPr marL="68580">
                        <a:lnSpc>
                          <a:spcPts val="1210"/>
                        </a:lnSpc>
                      </a:pPr>
                      <a:r>
                        <a:rPr sz="1100" spc="-5" dirty="0">
                          <a:latin typeface="Arial"/>
                          <a:cs typeface="Arial"/>
                        </a:rPr>
                        <a:t>thereafter</a:t>
                      </a:r>
                      <a:r>
                        <a:rPr sz="1050" spc="-7" baseline="27777" dirty="0">
                          <a:latin typeface="Arial"/>
                          <a:cs typeface="Arial"/>
                        </a:rPr>
                        <a:t>3</a:t>
                      </a:r>
                      <a:endParaRPr sz="1050" baseline="27777">
                        <a:latin typeface="Arial"/>
                        <a:cs typeface="Arial"/>
                      </a:endParaRPr>
                    </a:p>
                  </a:txBody>
                  <a:tcPr marL="0" marR="0" marT="0" marB="0">
                    <a:lnL w="6350">
                      <a:solidFill>
                        <a:srgbClr val="000000"/>
                      </a:solidFill>
                      <a:prstDash val="solid"/>
                    </a:lnL>
                    <a:lnR w="6350">
                      <a:solidFill>
                        <a:srgbClr val="000000"/>
                      </a:solidFill>
                      <a:prstDash val="solid"/>
                    </a:lnR>
                    <a:solidFill>
                      <a:srgbClr val="FFFF99"/>
                    </a:solidFill>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CC99"/>
                    </a:solidFill>
                  </a:tcPr>
                </a:tc>
                <a:extLst>
                  <a:ext uri="{0D108BD9-81ED-4DB2-BD59-A6C34878D82A}">
                    <a16:rowId xmlns:a16="http://schemas.microsoft.com/office/drawing/2014/main" val="10020"/>
                  </a:ext>
                </a:extLst>
              </a:tr>
              <a:tr h="160782">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solidFill>
                      <a:srgbClr val="C5C2C2"/>
                    </a:solidFill>
                  </a:tcPr>
                </a:tc>
                <a:tc>
                  <a:txBody>
                    <a:bodyPr/>
                    <a:lstStyle/>
                    <a:p>
                      <a:pPr marL="67945">
                        <a:lnSpc>
                          <a:spcPts val="1165"/>
                        </a:lnSpc>
                      </a:pPr>
                      <a:r>
                        <a:rPr sz="1100" spc="-5" dirty="0">
                          <a:latin typeface="Arial"/>
                          <a:cs typeface="Arial"/>
                        </a:rPr>
                        <a:t>counties with a</a:t>
                      </a:r>
                      <a:r>
                        <a:rPr sz="1100" dirty="0">
                          <a:latin typeface="Arial"/>
                          <a:cs typeface="Arial"/>
                        </a:rPr>
                        <a:t> </a:t>
                      </a:r>
                      <a:r>
                        <a:rPr sz="1100" spc="-5" dirty="0">
                          <a:latin typeface="Arial"/>
                          <a:cs typeface="Arial"/>
                        </a:rPr>
                        <a:t>population</a:t>
                      </a:r>
                      <a:endParaRPr sz="1100">
                        <a:latin typeface="Arial"/>
                        <a:cs typeface="Arial"/>
                      </a:endParaRPr>
                    </a:p>
                  </a:txBody>
                  <a:tcPr marL="0" marR="0" marT="0" marB="0">
                    <a:lnL w="6350">
                      <a:solidFill>
                        <a:srgbClr val="000000"/>
                      </a:solidFill>
                      <a:prstDash val="solid"/>
                    </a:lnL>
                    <a:lnR w="6350">
                      <a:solidFill>
                        <a:srgbClr val="000000"/>
                      </a:solidFill>
                      <a:prstDash val="solid"/>
                    </a:lnR>
                    <a:solidFill>
                      <a:srgbClr val="C5C2C2"/>
                    </a:solidFill>
                  </a:tcPr>
                </a:tc>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solidFill>
                      <a:srgbClr val="C5DFB3"/>
                    </a:solidFill>
                  </a:tcPr>
                </a:tc>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solidFill>
                      <a:srgbClr val="FFFF99"/>
                    </a:solidFill>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CC99"/>
                    </a:solidFill>
                  </a:tcPr>
                </a:tc>
                <a:extLst>
                  <a:ext uri="{0D108BD9-81ED-4DB2-BD59-A6C34878D82A}">
                    <a16:rowId xmlns:a16="http://schemas.microsoft.com/office/drawing/2014/main" val="10021"/>
                  </a:ext>
                </a:extLst>
              </a:tr>
              <a:tr h="160781">
                <a:tc>
                  <a:txBody>
                    <a:bodyPr/>
                    <a:lstStyle/>
                    <a:p>
                      <a:pPr algn="ctr">
                        <a:lnSpc>
                          <a:spcPts val="1165"/>
                        </a:lnSpc>
                      </a:pPr>
                      <a:r>
                        <a:rPr sz="1100" dirty="0">
                          <a:latin typeface="Arial"/>
                          <a:cs typeface="Arial"/>
                        </a:rPr>
                        <a:t>5</a:t>
                      </a:r>
                      <a:endParaRPr sz="1100">
                        <a:latin typeface="Arial"/>
                        <a:cs typeface="Arial"/>
                      </a:endParaRPr>
                    </a:p>
                  </a:txBody>
                  <a:tcPr marL="0" marR="0" marT="0" marB="0">
                    <a:lnL w="6350">
                      <a:solidFill>
                        <a:srgbClr val="000000"/>
                      </a:solidFill>
                      <a:prstDash val="solid"/>
                    </a:lnL>
                    <a:lnR w="6350">
                      <a:solidFill>
                        <a:srgbClr val="000000"/>
                      </a:solidFill>
                      <a:prstDash val="solid"/>
                    </a:lnR>
                    <a:solidFill>
                      <a:srgbClr val="C5C2C2"/>
                    </a:solidFill>
                  </a:tcPr>
                </a:tc>
                <a:tc>
                  <a:txBody>
                    <a:bodyPr/>
                    <a:lstStyle/>
                    <a:p>
                      <a:pPr marL="67945">
                        <a:lnSpc>
                          <a:spcPts val="1165"/>
                        </a:lnSpc>
                      </a:pPr>
                      <a:r>
                        <a:rPr sz="1100" spc="-5" dirty="0">
                          <a:latin typeface="Arial"/>
                          <a:cs typeface="Arial"/>
                        </a:rPr>
                        <a:t>below 250,000 residents</a:t>
                      </a:r>
                      <a:endParaRPr sz="1100">
                        <a:latin typeface="Arial"/>
                        <a:cs typeface="Arial"/>
                      </a:endParaRPr>
                    </a:p>
                  </a:txBody>
                  <a:tcPr marL="0" marR="0" marT="0" marB="0">
                    <a:lnL w="6350">
                      <a:solidFill>
                        <a:srgbClr val="000000"/>
                      </a:solidFill>
                      <a:prstDash val="solid"/>
                    </a:lnL>
                    <a:lnR w="6350">
                      <a:solidFill>
                        <a:srgbClr val="000000"/>
                      </a:solidFill>
                      <a:prstDash val="solid"/>
                    </a:lnR>
                    <a:solidFill>
                      <a:srgbClr val="C5C2C2"/>
                    </a:solidFill>
                  </a:tcPr>
                </a:tc>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solidFill>
                      <a:srgbClr val="C5DFB3"/>
                    </a:solidFill>
                  </a:tcPr>
                </a:tc>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solidFill>
                      <a:srgbClr val="FFFF99"/>
                    </a:solidFill>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CC99"/>
                    </a:solidFill>
                  </a:tcPr>
                </a:tc>
                <a:extLst>
                  <a:ext uri="{0D108BD9-81ED-4DB2-BD59-A6C34878D82A}">
                    <a16:rowId xmlns:a16="http://schemas.microsoft.com/office/drawing/2014/main" val="10022"/>
                  </a:ext>
                </a:extLst>
              </a:tr>
              <a:tr h="160781">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solidFill>
                      <a:srgbClr val="C5C2C2"/>
                    </a:solidFill>
                  </a:tcPr>
                </a:tc>
                <a:tc>
                  <a:txBody>
                    <a:bodyPr/>
                    <a:lstStyle/>
                    <a:p>
                      <a:pPr marL="67945">
                        <a:lnSpc>
                          <a:spcPts val="1165"/>
                        </a:lnSpc>
                      </a:pPr>
                      <a:r>
                        <a:rPr sz="1100" spc="-5" dirty="0">
                          <a:latin typeface="Arial"/>
                          <a:cs typeface="Arial"/>
                        </a:rPr>
                        <a:t>which received less than</a:t>
                      </a:r>
                      <a:endParaRPr sz="1100">
                        <a:latin typeface="Arial"/>
                        <a:cs typeface="Arial"/>
                      </a:endParaRPr>
                    </a:p>
                  </a:txBody>
                  <a:tcPr marL="0" marR="0" marT="0" marB="0">
                    <a:lnL w="6350">
                      <a:solidFill>
                        <a:srgbClr val="000000"/>
                      </a:solidFill>
                      <a:prstDash val="solid"/>
                    </a:lnL>
                    <a:lnR w="6350">
                      <a:solidFill>
                        <a:srgbClr val="000000"/>
                      </a:solidFill>
                      <a:prstDash val="solid"/>
                    </a:lnR>
                    <a:solidFill>
                      <a:srgbClr val="C5C2C2"/>
                    </a:solidFill>
                  </a:tcPr>
                </a:tc>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solidFill>
                      <a:srgbClr val="C5DFB3"/>
                    </a:solidFill>
                  </a:tcPr>
                </a:tc>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solidFill>
                      <a:srgbClr val="FFFF99"/>
                    </a:solidFill>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CC99"/>
                    </a:solidFill>
                  </a:tcPr>
                </a:tc>
                <a:extLst>
                  <a:ext uri="{0D108BD9-81ED-4DB2-BD59-A6C34878D82A}">
                    <a16:rowId xmlns:a16="http://schemas.microsoft.com/office/drawing/2014/main" val="10023"/>
                  </a:ext>
                </a:extLst>
              </a:tr>
              <a:tr h="160401">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solidFill>
                      <a:srgbClr val="C5C2C2"/>
                    </a:solidFill>
                  </a:tcPr>
                </a:tc>
                <a:tc>
                  <a:txBody>
                    <a:bodyPr/>
                    <a:lstStyle/>
                    <a:p>
                      <a:pPr marL="67945">
                        <a:lnSpc>
                          <a:spcPts val="1165"/>
                        </a:lnSpc>
                      </a:pPr>
                      <a:r>
                        <a:rPr sz="1100" spc="-5" dirty="0">
                          <a:latin typeface="Arial"/>
                          <a:cs typeface="Arial"/>
                        </a:rPr>
                        <a:t>$10 million in</a:t>
                      </a:r>
                      <a:r>
                        <a:rPr sz="1100" spc="-10" dirty="0">
                          <a:latin typeface="Arial"/>
                          <a:cs typeface="Arial"/>
                        </a:rPr>
                        <a:t> </a:t>
                      </a:r>
                      <a:r>
                        <a:rPr sz="1100" spc="-5" dirty="0">
                          <a:latin typeface="Arial"/>
                          <a:cs typeface="Arial"/>
                        </a:rPr>
                        <a:t>SLFRF</a:t>
                      </a:r>
                      <a:endParaRPr sz="1100">
                        <a:latin typeface="Arial"/>
                        <a:cs typeface="Arial"/>
                      </a:endParaRPr>
                    </a:p>
                  </a:txBody>
                  <a:tcPr marL="0" marR="0" marT="0" marB="0">
                    <a:lnL w="6350">
                      <a:solidFill>
                        <a:srgbClr val="000000"/>
                      </a:solidFill>
                      <a:prstDash val="solid"/>
                    </a:lnL>
                    <a:lnR w="6350">
                      <a:solidFill>
                        <a:srgbClr val="000000"/>
                      </a:solidFill>
                      <a:prstDash val="solid"/>
                    </a:lnR>
                    <a:solidFill>
                      <a:srgbClr val="C5C2C2"/>
                    </a:solidFill>
                  </a:tcPr>
                </a:tc>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solidFill>
                      <a:srgbClr val="C5DFB3"/>
                    </a:solidFill>
                  </a:tcPr>
                </a:tc>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solidFill>
                      <a:srgbClr val="FFFF99"/>
                    </a:solidFill>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CC99"/>
                    </a:solidFill>
                  </a:tcPr>
                </a:tc>
                <a:extLst>
                  <a:ext uri="{0D108BD9-81ED-4DB2-BD59-A6C34878D82A}">
                    <a16:rowId xmlns:a16="http://schemas.microsoft.com/office/drawing/2014/main" val="10024"/>
                  </a:ext>
                </a:extLst>
              </a:tr>
              <a:tr h="161119">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B w="6350">
                      <a:solidFill>
                        <a:srgbClr val="000000"/>
                      </a:solidFill>
                      <a:prstDash val="solid"/>
                    </a:lnB>
                    <a:solidFill>
                      <a:srgbClr val="C5C2C2"/>
                    </a:solidFill>
                  </a:tcPr>
                </a:tc>
                <a:tc>
                  <a:txBody>
                    <a:bodyPr/>
                    <a:lstStyle/>
                    <a:p>
                      <a:pPr marL="67945">
                        <a:lnSpc>
                          <a:spcPts val="1170"/>
                        </a:lnSpc>
                      </a:pPr>
                      <a:r>
                        <a:rPr sz="1100" spc="-5" dirty="0">
                          <a:latin typeface="Arial"/>
                          <a:cs typeface="Arial"/>
                        </a:rPr>
                        <a:t>funding</a:t>
                      </a:r>
                      <a:endParaRPr sz="1100">
                        <a:latin typeface="Arial"/>
                        <a:cs typeface="Arial"/>
                      </a:endParaRPr>
                    </a:p>
                  </a:txBody>
                  <a:tcPr marL="0" marR="0" marT="0" marB="0">
                    <a:lnL w="6350">
                      <a:solidFill>
                        <a:srgbClr val="000000"/>
                      </a:solidFill>
                      <a:prstDash val="solid"/>
                    </a:lnL>
                    <a:lnR w="6350">
                      <a:solidFill>
                        <a:srgbClr val="000000"/>
                      </a:solidFill>
                      <a:prstDash val="solid"/>
                    </a:lnR>
                    <a:lnB w="6350">
                      <a:solidFill>
                        <a:srgbClr val="000000"/>
                      </a:solidFill>
                      <a:prstDash val="solid"/>
                    </a:lnB>
                    <a:solidFill>
                      <a:srgbClr val="C5C2C2"/>
                    </a:solidFill>
                  </a:tcPr>
                </a:tc>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B w="6350">
                      <a:solidFill>
                        <a:srgbClr val="000000"/>
                      </a:solidFill>
                      <a:prstDash val="solid"/>
                    </a:lnB>
                    <a:solidFill>
                      <a:srgbClr val="C5DFB3"/>
                    </a:solidFill>
                  </a:tcPr>
                </a:tc>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solidFill>
                      <a:srgbClr val="FFFF99"/>
                    </a:solidFill>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CC99"/>
                    </a:solidFill>
                  </a:tcPr>
                </a:tc>
                <a:extLst>
                  <a:ext uri="{0D108BD9-81ED-4DB2-BD59-A6C34878D82A}">
                    <a16:rowId xmlns:a16="http://schemas.microsoft.com/office/drawing/2014/main" val="10025"/>
                  </a:ext>
                </a:extLst>
              </a:tr>
              <a:tr h="166540">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solidFill>
                      <a:srgbClr val="C5C2C2"/>
                    </a:solidFill>
                  </a:tcPr>
                </a:tc>
                <a:tc>
                  <a:txBody>
                    <a:bodyPr/>
                    <a:lstStyle/>
                    <a:p>
                      <a:pPr marL="67945">
                        <a:lnSpc>
                          <a:spcPts val="1210"/>
                        </a:lnSpc>
                      </a:pPr>
                      <a:r>
                        <a:rPr sz="1100" spc="-10" dirty="0">
                          <a:latin typeface="Arial"/>
                          <a:cs typeface="Arial"/>
                        </a:rPr>
                        <a:t>NEUs</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solidFill>
                      <a:srgbClr val="C5C2C2"/>
                    </a:solidFill>
                  </a:tcPr>
                </a:tc>
                <a:tc>
                  <a:txBody>
                    <a:bodyPr/>
                    <a:lstStyle/>
                    <a:p>
                      <a:pPr marL="68580">
                        <a:lnSpc>
                          <a:spcPts val="1210"/>
                        </a:lnSpc>
                      </a:pPr>
                      <a:r>
                        <a:rPr sz="1100" spc="-5" dirty="0">
                          <a:latin typeface="Arial"/>
                          <a:cs typeface="Arial"/>
                        </a:rPr>
                        <a:t>Not</a:t>
                      </a:r>
                      <a:r>
                        <a:rPr sz="1100" spc="-15" dirty="0">
                          <a:latin typeface="Arial"/>
                          <a:cs typeface="Arial"/>
                        </a:rPr>
                        <a:t> </a:t>
                      </a:r>
                      <a:r>
                        <a:rPr sz="1100" spc="-5" dirty="0">
                          <a:latin typeface="Arial"/>
                          <a:cs typeface="Arial"/>
                        </a:rPr>
                        <a:t>required</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solidFill>
                      <a:srgbClr val="FFCC99"/>
                    </a:solidFill>
                  </a:tcPr>
                </a:tc>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solidFill>
                      <a:srgbClr val="FFFF99"/>
                    </a:solidFill>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CC99"/>
                    </a:solidFill>
                  </a:tcPr>
                </a:tc>
                <a:extLst>
                  <a:ext uri="{0D108BD9-81ED-4DB2-BD59-A6C34878D82A}">
                    <a16:rowId xmlns:a16="http://schemas.microsoft.com/office/drawing/2014/main" val="10026"/>
                  </a:ext>
                </a:extLst>
              </a:tr>
              <a:tr h="428581">
                <a:tc>
                  <a:txBody>
                    <a:bodyPr/>
                    <a:lstStyle/>
                    <a:p>
                      <a:pPr algn="ctr">
                        <a:lnSpc>
                          <a:spcPts val="1230"/>
                        </a:lnSpc>
                      </a:pPr>
                      <a:r>
                        <a:rPr sz="1100" dirty="0">
                          <a:latin typeface="Arial"/>
                          <a:cs typeface="Arial"/>
                        </a:rPr>
                        <a:t>6</a:t>
                      </a:r>
                      <a:endParaRPr sz="1100">
                        <a:latin typeface="Arial"/>
                        <a:cs typeface="Arial"/>
                      </a:endParaRPr>
                    </a:p>
                  </a:txBody>
                  <a:tcPr marL="0" marR="0" marT="0" marB="0">
                    <a:lnL w="6350">
                      <a:solidFill>
                        <a:srgbClr val="000000"/>
                      </a:solidFill>
                      <a:prstDash val="solid"/>
                    </a:lnL>
                    <a:lnR w="6350">
                      <a:solidFill>
                        <a:srgbClr val="000000"/>
                      </a:solidFill>
                      <a:prstDash val="solid"/>
                    </a:lnR>
                    <a:lnB w="6350">
                      <a:solidFill>
                        <a:srgbClr val="000000"/>
                      </a:solidFill>
                      <a:prstDash val="solid"/>
                    </a:lnB>
                    <a:solidFill>
                      <a:srgbClr val="C5C2C2"/>
                    </a:solidFill>
                  </a:tcPr>
                </a:tc>
                <a:tc>
                  <a:txBody>
                    <a:bodyPr/>
                    <a:lstStyle/>
                    <a:p>
                      <a:pPr>
                        <a:lnSpc>
                          <a:spcPct val="100000"/>
                        </a:lnSpc>
                      </a:pP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B w="6350">
                      <a:solidFill>
                        <a:srgbClr val="000000"/>
                      </a:solidFill>
                      <a:prstDash val="solid"/>
                    </a:lnB>
                    <a:solidFill>
                      <a:srgbClr val="C5C2C2"/>
                    </a:solidFill>
                  </a:tcPr>
                </a:tc>
                <a:tc>
                  <a:txBody>
                    <a:bodyPr/>
                    <a:lstStyle/>
                    <a:p>
                      <a:pPr>
                        <a:lnSpc>
                          <a:spcPct val="100000"/>
                        </a:lnSpc>
                      </a:pP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B w="6350">
                      <a:solidFill>
                        <a:srgbClr val="000000"/>
                      </a:solidFill>
                      <a:prstDash val="solid"/>
                    </a:lnB>
                    <a:solidFill>
                      <a:srgbClr val="FFCC99"/>
                    </a:solidFill>
                  </a:tcPr>
                </a:tc>
                <a:tc>
                  <a:txBody>
                    <a:bodyPr/>
                    <a:lstStyle/>
                    <a:p>
                      <a:pPr>
                        <a:lnSpc>
                          <a:spcPct val="100000"/>
                        </a:lnSpc>
                      </a:pP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B w="6350">
                      <a:solidFill>
                        <a:srgbClr val="000000"/>
                      </a:solidFill>
                      <a:prstDash val="solid"/>
                    </a:lnB>
                    <a:solidFill>
                      <a:srgbClr val="FFFF99"/>
                    </a:solidFill>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CC99"/>
                    </a:solidFill>
                  </a:tcPr>
                </a:tc>
                <a:extLst>
                  <a:ext uri="{0D108BD9-81ED-4DB2-BD59-A6C34878D82A}">
                    <a16:rowId xmlns:a16="http://schemas.microsoft.com/office/drawing/2014/main" val="10027"/>
                  </a:ext>
                </a:extLst>
              </a:tr>
            </a:tbl>
          </a:graphicData>
        </a:graphic>
      </p:graphicFrame>
      <p:sp>
        <p:nvSpPr>
          <p:cNvPr id="4" name="object 4"/>
          <p:cNvSpPr/>
          <p:nvPr/>
        </p:nvSpPr>
        <p:spPr>
          <a:xfrm>
            <a:off x="931983" y="7806050"/>
            <a:ext cx="87953" cy="98556"/>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914400" y="8644255"/>
            <a:ext cx="1829435" cy="0"/>
          </a:xfrm>
          <a:custGeom>
            <a:avLst/>
            <a:gdLst/>
            <a:ahLst/>
            <a:cxnLst/>
            <a:rect l="l" t="t" r="r" b="b"/>
            <a:pathLst>
              <a:path w="1829435">
                <a:moveTo>
                  <a:pt x="0" y="0"/>
                </a:moveTo>
                <a:lnTo>
                  <a:pt x="1829054" y="0"/>
                </a:lnTo>
              </a:path>
            </a:pathLst>
          </a:custGeom>
          <a:ln w="6857">
            <a:solidFill>
              <a:srgbClr val="000000"/>
            </a:solidFill>
          </a:ln>
        </p:spPr>
        <p:txBody>
          <a:bodyPr wrap="square" lIns="0" tIns="0" rIns="0" bIns="0" rtlCol="0"/>
          <a:lstStyle/>
          <a:p>
            <a:endParaRPr/>
          </a:p>
        </p:txBody>
      </p:sp>
      <p:sp>
        <p:nvSpPr>
          <p:cNvPr id="6" name="object 6"/>
          <p:cNvSpPr txBox="1"/>
          <p:nvPr/>
        </p:nvSpPr>
        <p:spPr>
          <a:xfrm>
            <a:off x="850900" y="7477505"/>
            <a:ext cx="5650230" cy="1678939"/>
          </a:xfrm>
          <a:prstGeom prst="rect">
            <a:avLst/>
          </a:prstGeom>
        </p:spPr>
        <p:txBody>
          <a:bodyPr vert="horz" wrap="square" lIns="0" tIns="12065" rIns="0" bIns="0" rtlCol="0">
            <a:spAutoFit/>
          </a:bodyPr>
          <a:lstStyle/>
          <a:p>
            <a:pPr marL="63500">
              <a:lnSpc>
                <a:spcPct val="100000"/>
              </a:lnSpc>
              <a:spcBef>
                <a:spcPts val="95"/>
              </a:spcBef>
            </a:pPr>
            <a:r>
              <a:rPr sz="1100" b="1" spc="-5" dirty="0">
                <a:latin typeface="Arial"/>
                <a:cs typeface="Arial"/>
              </a:rPr>
              <a:t>b) Project and Expenditure Report</a:t>
            </a:r>
            <a:r>
              <a:rPr sz="1100" b="1" spc="-130" dirty="0">
                <a:latin typeface="Arial"/>
                <a:cs typeface="Arial"/>
              </a:rPr>
              <a:t> </a:t>
            </a:r>
            <a:r>
              <a:rPr sz="1100" b="1" spc="-5" dirty="0">
                <a:latin typeface="Arial"/>
                <a:cs typeface="Arial"/>
              </a:rPr>
              <a:t>Requirements</a:t>
            </a:r>
            <a:endParaRPr sz="1100">
              <a:latin typeface="Arial"/>
              <a:cs typeface="Arial"/>
            </a:endParaRPr>
          </a:p>
          <a:p>
            <a:pPr marL="292100">
              <a:lnSpc>
                <a:spcPct val="100000"/>
              </a:lnSpc>
              <a:spcBef>
                <a:spcPts val="840"/>
              </a:spcBef>
            </a:pPr>
            <a:r>
              <a:rPr sz="1100" b="1" spc="-5" dirty="0">
                <a:latin typeface="Arial"/>
                <a:cs typeface="Arial"/>
              </a:rPr>
              <a:t>Quarterly</a:t>
            </a:r>
            <a:r>
              <a:rPr sz="1100" b="1" spc="-10" dirty="0">
                <a:latin typeface="Arial"/>
                <a:cs typeface="Arial"/>
              </a:rPr>
              <a:t> </a:t>
            </a:r>
            <a:r>
              <a:rPr sz="1100" b="1" spc="-5" dirty="0">
                <a:latin typeface="Arial"/>
                <a:cs typeface="Arial"/>
              </a:rPr>
              <a:t>Reporting</a:t>
            </a:r>
            <a:endParaRPr sz="1100">
              <a:latin typeface="Arial"/>
              <a:cs typeface="Arial"/>
            </a:endParaRPr>
          </a:p>
          <a:p>
            <a:pPr>
              <a:lnSpc>
                <a:spcPct val="100000"/>
              </a:lnSpc>
              <a:spcBef>
                <a:spcPts val="30"/>
              </a:spcBef>
            </a:pPr>
            <a:endParaRPr sz="1200">
              <a:latin typeface="Arial"/>
              <a:cs typeface="Arial"/>
            </a:endParaRPr>
          </a:p>
          <a:p>
            <a:pPr marL="63500">
              <a:lnSpc>
                <a:spcPct val="100000"/>
              </a:lnSpc>
            </a:pPr>
            <a:r>
              <a:rPr sz="1100" spc="-5" dirty="0">
                <a:latin typeface="Arial"/>
                <a:cs typeface="Arial"/>
              </a:rPr>
              <a:t>The following recipients are required to submit </a:t>
            </a:r>
            <a:r>
              <a:rPr sz="1100" u="sng" spc="-5" dirty="0">
                <a:uFill>
                  <a:solidFill>
                    <a:srgbClr val="000000"/>
                  </a:solidFill>
                </a:uFill>
                <a:latin typeface="Arial"/>
                <a:cs typeface="Arial"/>
              </a:rPr>
              <a:t>quarterly</a:t>
            </a:r>
            <a:r>
              <a:rPr sz="1100" spc="-5" dirty="0">
                <a:latin typeface="Arial"/>
                <a:cs typeface="Arial"/>
              </a:rPr>
              <a:t> Project and Expenditure</a:t>
            </a:r>
            <a:r>
              <a:rPr sz="1100" spc="225" dirty="0">
                <a:latin typeface="Arial"/>
                <a:cs typeface="Arial"/>
              </a:rPr>
              <a:t> </a:t>
            </a:r>
            <a:r>
              <a:rPr sz="1100" spc="-5" dirty="0">
                <a:latin typeface="Arial"/>
                <a:cs typeface="Arial"/>
              </a:rPr>
              <a:t>Reports:</a:t>
            </a:r>
            <a:endParaRPr sz="1100">
              <a:latin typeface="Arial"/>
              <a:cs typeface="Arial"/>
            </a:endParaRPr>
          </a:p>
          <a:p>
            <a:pPr marL="292100" indent="-228600">
              <a:lnSpc>
                <a:spcPct val="100000"/>
              </a:lnSpc>
              <a:spcBef>
                <a:spcPts val="120"/>
              </a:spcBef>
              <a:buFont typeface="Symbol"/>
              <a:buChar char=""/>
              <a:tabLst>
                <a:tab pos="291465" algn="l"/>
                <a:tab pos="292100" algn="l"/>
              </a:tabLst>
            </a:pPr>
            <a:r>
              <a:rPr sz="1100" spc="-5" dirty="0">
                <a:latin typeface="Arial"/>
                <a:cs typeface="Arial"/>
              </a:rPr>
              <a:t>States, and U.S.</a:t>
            </a:r>
            <a:r>
              <a:rPr sz="1100" spc="5" dirty="0">
                <a:latin typeface="Arial"/>
                <a:cs typeface="Arial"/>
              </a:rPr>
              <a:t> </a:t>
            </a:r>
            <a:r>
              <a:rPr sz="1100" spc="-5" dirty="0">
                <a:latin typeface="Arial"/>
                <a:cs typeface="Arial"/>
              </a:rPr>
              <a:t>territories</a:t>
            </a:r>
            <a:endParaRPr sz="1100">
              <a:latin typeface="Arial"/>
              <a:cs typeface="Arial"/>
            </a:endParaRPr>
          </a:p>
          <a:p>
            <a:pPr>
              <a:lnSpc>
                <a:spcPct val="100000"/>
              </a:lnSpc>
              <a:spcBef>
                <a:spcPts val="35"/>
              </a:spcBef>
            </a:pPr>
            <a:endParaRPr sz="1600">
              <a:latin typeface="Arial"/>
              <a:cs typeface="Arial"/>
            </a:endParaRPr>
          </a:p>
          <a:p>
            <a:pPr marL="63500">
              <a:lnSpc>
                <a:spcPts val="1175"/>
              </a:lnSpc>
            </a:pPr>
            <a:r>
              <a:rPr sz="975" spc="-7" baseline="29914" dirty="0">
                <a:latin typeface="Arial"/>
                <a:cs typeface="Arial"/>
              </a:rPr>
              <a:t>1  </a:t>
            </a:r>
            <a:r>
              <a:rPr sz="1000" dirty="0">
                <a:latin typeface="Arial"/>
                <a:cs typeface="Arial"/>
              </a:rPr>
              <a:t>Interim final </a:t>
            </a:r>
            <a:r>
              <a:rPr sz="1000" spc="-5" dirty="0">
                <a:latin typeface="Arial"/>
                <a:cs typeface="Arial"/>
              </a:rPr>
              <a:t>rule Page</a:t>
            </a:r>
            <a:r>
              <a:rPr sz="1000" spc="-130" dirty="0">
                <a:latin typeface="Arial"/>
                <a:cs typeface="Arial"/>
              </a:rPr>
              <a:t> </a:t>
            </a:r>
            <a:r>
              <a:rPr sz="1000" spc="-5" dirty="0">
                <a:latin typeface="Arial"/>
                <a:cs typeface="Arial"/>
              </a:rPr>
              <a:t>111</a:t>
            </a:r>
            <a:endParaRPr sz="1000">
              <a:latin typeface="Arial"/>
              <a:cs typeface="Arial"/>
            </a:endParaRPr>
          </a:p>
          <a:p>
            <a:pPr marL="63500">
              <a:lnSpc>
                <a:spcPts val="1150"/>
              </a:lnSpc>
            </a:pPr>
            <a:r>
              <a:rPr sz="975" spc="-7" baseline="29914" dirty="0">
                <a:latin typeface="Arial"/>
                <a:cs typeface="Arial"/>
              </a:rPr>
              <a:t>2  </a:t>
            </a:r>
            <a:r>
              <a:rPr sz="1000" dirty="0">
                <a:latin typeface="Arial"/>
                <a:cs typeface="Arial"/>
              </a:rPr>
              <a:t>Interim final </a:t>
            </a:r>
            <a:r>
              <a:rPr sz="1000" spc="-5" dirty="0">
                <a:latin typeface="Arial"/>
                <a:cs typeface="Arial"/>
              </a:rPr>
              <a:t>rule page</a:t>
            </a:r>
            <a:r>
              <a:rPr sz="1000" spc="-140" dirty="0">
                <a:latin typeface="Arial"/>
                <a:cs typeface="Arial"/>
              </a:rPr>
              <a:t> </a:t>
            </a:r>
            <a:r>
              <a:rPr sz="1000" dirty="0">
                <a:latin typeface="Arial"/>
                <a:cs typeface="Arial"/>
              </a:rPr>
              <a:t>112</a:t>
            </a:r>
            <a:endParaRPr sz="1000">
              <a:latin typeface="Arial"/>
              <a:cs typeface="Arial"/>
            </a:endParaRPr>
          </a:p>
          <a:p>
            <a:pPr marL="63500">
              <a:lnSpc>
                <a:spcPts val="1175"/>
              </a:lnSpc>
            </a:pPr>
            <a:r>
              <a:rPr sz="975" spc="-7" baseline="29914" dirty="0">
                <a:latin typeface="Arial"/>
                <a:cs typeface="Arial"/>
              </a:rPr>
              <a:t>3  </a:t>
            </a:r>
            <a:r>
              <a:rPr sz="1000" dirty="0">
                <a:latin typeface="Arial"/>
                <a:cs typeface="Arial"/>
              </a:rPr>
              <a:t>Interim final </a:t>
            </a:r>
            <a:r>
              <a:rPr sz="1000" spc="-5" dirty="0">
                <a:latin typeface="Arial"/>
                <a:cs typeface="Arial"/>
              </a:rPr>
              <a:t>rule Page</a:t>
            </a:r>
            <a:r>
              <a:rPr sz="1000" spc="-130" dirty="0">
                <a:latin typeface="Arial"/>
                <a:cs typeface="Arial"/>
              </a:rPr>
              <a:t> </a:t>
            </a:r>
            <a:r>
              <a:rPr sz="1000" spc="-5" dirty="0">
                <a:latin typeface="Arial"/>
                <a:cs typeface="Arial"/>
              </a:rPr>
              <a:t>111</a:t>
            </a:r>
            <a:endParaRPr sz="1000">
              <a:latin typeface="Arial"/>
              <a:cs typeface="Arial"/>
            </a:endParaRPr>
          </a:p>
        </p:txBody>
      </p:sp>
      <p:sp>
        <p:nvSpPr>
          <p:cNvPr id="7" name="object 7"/>
          <p:cNvSpPr txBox="1">
            <a:spLocks noGrp="1"/>
          </p:cNvSpPr>
          <p:nvPr>
            <p:ph type="ftr" sz="quarter" idx="5"/>
          </p:nvPr>
        </p:nvSpPr>
        <p:spPr>
          <a:prstGeom prst="rect">
            <a:avLst/>
          </a:prstGeom>
        </p:spPr>
        <p:txBody>
          <a:bodyPr vert="horz" wrap="square" lIns="0" tIns="1905" rIns="0" bIns="0" rtlCol="0">
            <a:spAutoFit/>
          </a:bodyPr>
          <a:lstStyle/>
          <a:p>
            <a:pPr marL="12700">
              <a:lnSpc>
                <a:spcPts val="1060"/>
              </a:lnSpc>
              <a:spcBef>
                <a:spcPts val="15"/>
              </a:spcBef>
            </a:pPr>
            <a:r>
              <a:rPr dirty="0"/>
              <a:t>Coronavirus State and </a:t>
            </a:r>
            <a:r>
              <a:rPr spc="-5" dirty="0"/>
              <a:t>Local Fiscal Recovery</a:t>
            </a:r>
            <a:r>
              <a:rPr spc="-30" dirty="0"/>
              <a:t> </a:t>
            </a:r>
            <a:r>
              <a:rPr dirty="0"/>
              <a:t>Funds:</a:t>
            </a:r>
          </a:p>
          <a:p>
            <a:pPr marL="174625">
              <a:lnSpc>
                <a:spcPts val="1060"/>
              </a:lnSpc>
            </a:pPr>
            <a:r>
              <a:rPr b="0" spc="-5" dirty="0">
                <a:latin typeface="Arial"/>
                <a:cs typeface="Arial"/>
              </a:rPr>
              <a:t>Project and Expenditures Report User</a:t>
            </a:r>
            <a:r>
              <a:rPr b="0" spc="30" dirty="0">
                <a:latin typeface="Arial"/>
                <a:cs typeface="Arial"/>
              </a:rPr>
              <a:t> </a:t>
            </a:r>
            <a:r>
              <a:rPr b="0" spc="-5" dirty="0">
                <a:latin typeface="Arial"/>
                <a:cs typeface="Arial"/>
              </a:rPr>
              <a:t>Guide</a:t>
            </a:r>
          </a:p>
        </p:txBody>
      </p:sp>
      <p:sp>
        <p:nvSpPr>
          <p:cNvPr id="8" name="object 8"/>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r>
              <a:rPr spc="-5" dirty="0"/>
              <a:t>8</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21379" y="3466459"/>
            <a:ext cx="98557" cy="9855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931983" y="6695816"/>
            <a:ext cx="87953" cy="98556"/>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901700" y="1063244"/>
            <a:ext cx="5901690" cy="7700009"/>
          </a:xfrm>
          <a:prstGeom prst="rect">
            <a:avLst/>
          </a:prstGeom>
        </p:spPr>
        <p:txBody>
          <a:bodyPr vert="horz" wrap="square" lIns="0" tIns="12065" rIns="0" bIns="0" rtlCol="0">
            <a:spAutoFit/>
          </a:bodyPr>
          <a:lstStyle/>
          <a:p>
            <a:pPr marL="241300" indent="-228600">
              <a:lnSpc>
                <a:spcPct val="100000"/>
              </a:lnSpc>
              <a:spcBef>
                <a:spcPts val="95"/>
              </a:spcBef>
              <a:buFont typeface="Symbol"/>
              <a:buChar char=""/>
              <a:tabLst>
                <a:tab pos="240665" algn="l"/>
                <a:tab pos="241300" algn="l"/>
              </a:tabLst>
            </a:pPr>
            <a:r>
              <a:rPr sz="1100" spc="-5" dirty="0">
                <a:latin typeface="Arial"/>
                <a:cs typeface="Arial"/>
              </a:rPr>
              <a:t>Metropolitan cities and counties with population that exceeds 250,000</a:t>
            </a:r>
            <a:r>
              <a:rPr sz="1100" spc="110" dirty="0">
                <a:latin typeface="Arial"/>
                <a:cs typeface="Arial"/>
              </a:rPr>
              <a:t> </a:t>
            </a:r>
            <a:r>
              <a:rPr sz="1100" spc="-5" dirty="0">
                <a:latin typeface="Arial"/>
                <a:cs typeface="Arial"/>
              </a:rPr>
              <a:t>residents</a:t>
            </a:r>
            <a:endParaRPr sz="1100">
              <a:latin typeface="Arial"/>
              <a:cs typeface="Arial"/>
            </a:endParaRPr>
          </a:p>
          <a:p>
            <a:pPr>
              <a:lnSpc>
                <a:spcPct val="100000"/>
              </a:lnSpc>
              <a:spcBef>
                <a:spcPts val="25"/>
              </a:spcBef>
              <a:buFont typeface="Symbol"/>
              <a:buChar char=""/>
            </a:pPr>
            <a:endParaRPr sz="1250">
              <a:latin typeface="Arial"/>
              <a:cs typeface="Arial"/>
            </a:endParaRPr>
          </a:p>
          <a:p>
            <a:pPr marL="241300" marR="91440" indent="-228600">
              <a:lnSpc>
                <a:spcPts val="1270"/>
              </a:lnSpc>
              <a:spcBef>
                <a:spcPts val="5"/>
              </a:spcBef>
              <a:buFont typeface="Symbol"/>
              <a:buChar char=""/>
              <a:tabLst>
                <a:tab pos="240665" algn="l"/>
                <a:tab pos="241300" algn="l"/>
              </a:tabLst>
            </a:pPr>
            <a:r>
              <a:rPr sz="1100" spc="-5" dirty="0">
                <a:latin typeface="Arial"/>
                <a:cs typeface="Arial"/>
              </a:rPr>
              <a:t>Metropolitan cities and counties with a population below 250,000 residents which received  more than $10 million in SLFRF</a:t>
            </a:r>
            <a:r>
              <a:rPr sz="1100" spc="10" dirty="0">
                <a:latin typeface="Arial"/>
                <a:cs typeface="Arial"/>
              </a:rPr>
              <a:t> </a:t>
            </a:r>
            <a:r>
              <a:rPr sz="1100" spc="-5" dirty="0">
                <a:latin typeface="Arial"/>
                <a:cs typeface="Arial"/>
              </a:rPr>
              <a:t>funding</a:t>
            </a:r>
            <a:endParaRPr sz="1100">
              <a:latin typeface="Arial"/>
              <a:cs typeface="Arial"/>
            </a:endParaRPr>
          </a:p>
          <a:p>
            <a:pPr>
              <a:lnSpc>
                <a:spcPct val="100000"/>
              </a:lnSpc>
              <a:spcBef>
                <a:spcPts val="40"/>
              </a:spcBef>
              <a:buFont typeface="Symbol"/>
              <a:buChar char=""/>
            </a:pPr>
            <a:endParaRPr sz="1050">
              <a:latin typeface="Arial"/>
              <a:cs typeface="Arial"/>
            </a:endParaRPr>
          </a:p>
          <a:p>
            <a:pPr marL="241300" indent="-228600">
              <a:lnSpc>
                <a:spcPct val="100000"/>
              </a:lnSpc>
              <a:buFont typeface="Symbol"/>
              <a:buChar char=""/>
              <a:tabLst>
                <a:tab pos="240665" algn="l"/>
                <a:tab pos="241300" algn="l"/>
              </a:tabLst>
            </a:pPr>
            <a:r>
              <a:rPr sz="1100" spc="-5" dirty="0">
                <a:latin typeface="Arial"/>
                <a:cs typeface="Arial"/>
              </a:rPr>
              <a:t>Tribal Governments that received more than $30 million in SLFRF</a:t>
            </a:r>
            <a:r>
              <a:rPr sz="1100" spc="65" dirty="0">
                <a:latin typeface="Arial"/>
                <a:cs typeface="Arial"/>
              </a:rPr>
              <a:t> </a:t>
            </a:r>
            <a:r>
              <a:rPr sz="1100" spc="-5" dirty="0">
                <a:latin typeface="Arial"/>
                <a:cs typeface="Arial"/>
              </a:rPr>
              <a:t>funding</a:t>
            </a:r>
            <a:endParaRPr sz="1100">
              <a:latin typeface="Arial"/>
              <a:cs typeface="Arial"/>
            </a:endParaRPr>
          </a:p>
          <a:p>
            <a:pPr marL="12700" marR="42545">
              <a:lnSpc>
                <a:spcPct val="103499"/>
              </a:lnSpc>
              <a:spcBef>
                <a:spcPts val="1165"/>
              </a:spcBef>
            </a:pPr>
            <a:r>
              <a:rPr sz="1100" spc="-5" dirty="0">
                <a:latin typeface="Arial"/>
                <a:cs typeface="Arial"/>
              </a:rPr>
              <a:t>For these recipients, the initial quarterly Project and Expenditure Report will </a:t>
            </a:r>
            <a:r>
              <a:rPr sz="1100" dirty="0">
                <a:latin typeface="Arial"/>
                <a:cs typeface="Arial"/>
              </a:rPr>
              <a:t>cover </a:t>
            </a:r>
            <a:r>
              <a:rPr sz="1100" spc="-5" dirty="0">
                <a:latin typeface="Arial"/>
                <a:cs typeface="Arial"/>
              </a:rPr>
              <a:t>the period  from March 3, 2021 to December 31, 2021 and must be submitted to Treasury by January 31,  2022. The subsequent quarterly reports will cover one calendar quarter and must be submitted  to Treasury within 30 calendar days after the end of </a:t>
            </a:r>
            <a:r>
              <a:rPr sz="1100" dirty="0">
                <a:latin typeface="Arial"/>
                <a:cs typeface="Arial"/>
              </a:rPr>
              <a:t>each </a:t>
            </a:r>
            <a:r>
              <a:rPr sz="1100" spc="-5" dirty="0">
                <a:latin typeface="Arial"/>
                <a:cs typeface="Arial"/>
              </a:rPr>
              <a:t>calendar</a:t>
            </a:r>
            <a:r>
              <a:rPr sz="1100" spc="75" dirty="0">
                <a:latin typeface="Arial"/>
                <a:cs typeface="Arial"/>
              </a:rPr>
              <a:t> </a:t>
            </a:r>
            <a:r>
              <a:rPr sz="1100" spc="-5" dirty="0">
                <a:latin typeface="Arial"/>
                <a:cs typeface="Arial"/>
              </a:rPr>
              <a:t>quarter</a:t>
            </a:r>
            <a:endParaRPr sz="1100">
              <a:latin typeface="Arial"/>
              <a:cs typeface="Arial"/>
            </a:endParaRPr>
          </a:p>
          <a:p>
            <a:pPr marL="12700" marR="421640">
              <a:lnSpc>
                <a:spcPct val="103600"/>
              </a:lnSpc>
              <a:spcBef>
                <a:spcPts val="595"/>
              </a:spcBef>
            </a:pPr>
            <a:r>
              <a:rPr sz="1100" spc="-5" dirty="0">
                <a:latin typeface="Arial"/>
                <a:cs typeface="Arial"/>
              </a:rPr>
              <a:t>States and territories should continue to submit the monthly </a:t>
            </a:r>
            <a:r>
              <a:rPr sz="1100" dirty="0">
                <a:latin typeface="Arial"/>
                <a:cs typeface="Arial"/>
              </a:rPr>
              <a:t>NEU/Non-UGLG </a:t>
            </a:r>
            <a:r>
              <a:rPr sz="1100" spc="-5" dirty="0">
                <a:latin typeface="Arial"/>
                <a:cs typeface="Arial"/>
              </a:rPr>
              <a:t>distribution  information through the separate module in Treasury’s</a:t>
            </a:r>
            <a:r>
              <a:rPr sz="1100" spc="50" dirty="0">
                <a:latin typeface="Arial"/>
                <a:cs typeface="Arial"/>
              </a:rPr>
              <a:t> </a:t>
            </a:r>
            <a:r>
              <a:rPr sz="1100" spc="-5" dirty="0">
                <a:latin typeface="Arial"/>
                <a:cs typeface="Arial"/>
              </a:rPr>
              <a:t>Portal.</a:t>
            </a:r>
            <a:endParaRPr sz="1100">
              <a:latin typeface="Arial"/>
              <a:cs typeface="Arial"/>
            </a:endParaRPr>
          </a:p>
          <a:p>
            <a:pPr marL="241300">
              <a:lnSpc>
                <a:spcPct val="100000"/>
              </a:lnSpc>
              <a:spcBef>
                <a:spcPts val="640"/>
              </a:spcBef>
            </a:pPr>
            <a:r>
              <a:rPr sz="1100" b="1" spc="-5" dirty="0">
                <a:latin typeface="Arial"/>
                <a:cs typeface="Arial"/>
              </a:rPr>
              <a:t>Annual</a:t>
            </a:r>
            <a:r>
              <a:rPr sz="1100" b="1" spc="-10" dirty="0">
                <a:latin typeface="Arial"/>
                <a:cs typeface="Arial"/>
              </a:rPr>
              <a:t> </a:t>
            </a:r>
            <a:r>
              <a:rPr sz="1100" b="1" spc="-5" dirty="0">
                <a:latin typeface="Arial"/>
                <a:cs typeface="Arial"/>
              </a:rPr>
              <a:t>Reporting</a:t>
            </a:r>
            <a:endParaRPr sz="1100">
              <a:latin typeface="Arial"/>
              <a:cs typeface="Arial"/>
            </a:endParaRPr>
          </a:p>
          <a:p>
            <a:pPr marL="12700">
              <a:lnSpc>
                <a:spcPct val="100000"/>
              </a:lnSpc>
              <a:spcBef>
                <a:spcPts val="844"/>
              </a:spcBef>
            </a:pPr>
            <a:r>
              <a:rPr sz="1100" spc="-5" dirty="0">
                <a:latin typeface="Arial"/>
                <a:cs typeface="Arial"/>
              </a:rPr>
              <a:t>The following recipients are required to submit </a:t>
            </a:r>
            <a:r>
              <a:rPr sz="1100" u="sng" spc="-5" dirty="0">
                <a:uFill>
                  <a:solidFill>
                    <a:srgbClr val="000000"/>
                  </a:solidFill>
                </a:uFill>
                <a:latin typeface="Arial"/>
                <a:cs typeface="Arial"/>
              </a:rPr>
              <a:t>annual</a:t>
            </a:r>
            <a:r>
              <a:rPr sz="1100" spc="-5" dirty="0">
                <a:latin typeface="Arial"/>
                <a:cs typeface="Arial"/>
              </a:rPr>
              <a:t> Project and Expenditure</a:t>
            </a:r>
            <a:r>
              <a:rPr sz="1100" spc="130" dirty="0">
                <a:latin typeface="Arial"/>
                <a:cs typeface="Arial"/>
              </a:rPr>
              <a:t> </a:t>
            </a:r>
            <a:r>
              <a:rPr sz="1100" spc="-5" dirty="0">
                <a:latin typeface="Arial"/>
                <a:cs typeface="Arial"/>
              </a:rPr>
              <a:t>Reports:</a:t>
            </a:r>
            <a:endParaRPr sz="1100">
              <a:latin typeface="Arial"/>
              <a:cs typeface="Arial"/>
            </a:endParaRPr>
          </a:p>
          <a:p>
            <a:pPr>
              <a:lnSpc>
                <a:spcPct val="100000"/>
              </a:lnSpc>
              <a:spcBef>
                <a:spcPts val="20"/>
              </a:spcBef>
            </a:pPr>
            <a:endParaRPr sz="1100">
              <a:latin typeface="Arial"/>
              <a:cs typeface="Arial"/>
            </a:endParaRPr>
          </a:p>
          <a:p>
            <a:pPr marL="241300" indent="-228600">
              <a:lnSpc>
                <a:spcPct val="100000"/>
              </a:lnSpc>
              <a:buFont typeface="Symbol"/>
              <a:buChar char=""/>
              <a:tabLst>
                <a:tab pos="240665" algn="l"/>
                <a:tab pos="241300" algn="l"/>
              </a:tabLst>
            </a:pPr>
            <a:r>
              <a:rPr sz="1100" spc="-5" dirty="0">
                <a:latin typeface="Arial"/>
                <a:cs typeface="Arial"/>
              </a:rPr>
              <a:t>Tribal Governments that received less than $30 million in SLFRF</a:t>
            </a:r>
            <a:r>
              <a:rPr sz="1100" spc="60" dirty="0">
                <a:latin typeface="Arial"/>
                <a:cs typeface="Arial"/>
              </a:rPr>
              <a:t> </a:t>
            </a:r>
            <a:r>
              <a:rPr sz="1100" spc="-5" dirty="0">
                <a:latin typeface="Arial"/>
                <a:cs typeface="Arial"/>
              </a:rPr>
              <a:t>funding</a:t>
            </a:r>
            <a:endParaRPr sz="1100">
              <a:latin typeface="Arial"/>
              <a:cs typeface="Arial"/>
            </a:endParaRPr>
          </a:p>
          <a:p>
            <a:pPr>
              <a:lnSpc>
                <a:spcPct val="100000"/>
              </a:lnSpc>
              <a:spcBef>
                <a:spcPts val="45"/>
              </a:spcBef>
              <a:buFont typeface="Symbol"/>
              <a:buChar char=""/>
            </a:pPr>
            <a:endParaRPr sz="1150">
              <a:latin typeface="Arial"/>
              <a:cs typeface="Arial"/>
            </a:endParaRPr>
          </a:p>
          <a:p>
            <a:pPr marL="241300" marR="91440" indent="-228600">
              <a:lnSpc>
                <a:spcPts val="1270"/>
              </a:lnSpc>
              <a:buFont typeface="Symbol"/>
              <a:buChar char=""/>
              <a:tabLst>
                <a:tab pos="240665" algn="l"/>
                <a:tab pos="241300" algn="l"/>
              </a:tabLst>
            </a:pPr>
            <a:r>
              <a:rPr sz="1100" spc="-5" dirty="0">
                <a:latin typeface="Arial"/>
                <a:cs typeface="Arial"/>
              </a:rPr>
              <a:t>Metropolitan cities and counties with a population below 250,000 residents which received  less than $10 million in SLFRF</a:t>
            </a:r>
            <a:r>
              <a:rPr sz="1100" spc="10" dirty="0">
                <a:latin typeface="Arial"/>
                <a:cs typeface="Arial"/>
              </a:rPr>
              <a:t> </a:t>
            </a:r>
            <a:r>
              <a:rPr sz="1100" spc="-5" dirty="0">
                <a:latin typeface="Arial"/>
                <a:cs typeface="Arial"/>
              </a:rPr>
              <a:t>funding</a:t>
            </a:r>
            <a:endParaRPr sz="1100">
              <a:latin typeface="Arial"/>
              <a:cs typeface="Arial"/>
            </a:endParaRPr>
          </a:p>
          <a:p>
            <a:pPr>
              <a:lnSpc>
                <a:spcPct val="100000"/>
              </a:lnSpc>
              <a:spcBef>
                <a:spcPts val="45"/>
              </a:spcBef>
              <a:buFont typeface="Symbol"/>
              <a:buChar char=""/>
            </a:pPr>
            <a:endParaRPr sz="1200">
              <a:latin typeface="Arial"/>
              <a:cs typeface="Arial"/>
            </a:endParaRPr>
          </a:p>
          <a:p>
            <a:pPr marL="241300" marR="45720" indent="-228600">
              <a:lnSpc>
                <a:spcPts val="1270"/>
              </a:lnSpc>
              <a:spcBef>
                <a:spcPts val="5"/>
              </a:spcBef>
              <a:buFont typeface="Symbol"/>
              <a:buChar char=""/>
              <a:tabLst>
                <a:tab pos="240665" algn="l"/>
                <a:tab pos="241300" algn="l"/>
              </a:tabLst>
            </a:pPr>
            <a:r>
              <a:rPr sz="1100" spc="-5" dirty="0">
                <a:latin typeface="Arial"/>
                <a:cs typeface="Arial"/>
              </a:rPr>
              <a:t>Non-Entitlement Units of Local Government (NEU). To facilitate reporting, each NEU will  need a NEU Recipient Number. This is a unique identification code for each NEU assigned  by the State or U.S. Territory to the NEU as part of its request for</a:t>
            </a:r>
            <a:r>
              <a:rPr sz="1100" spc="80" dirty="0">
                <a:latin typeface="Arial"/>
                <a:cs typeface="Arial"/>
              </a:rPr>
              <a:t> </a:t>
            </a:r>
            <a:r>
              <a:rPr sz="1100" spc="-5" dirty="0">
                <a:latin typeface="Arial"/>
                <a:cs typeface="Arial"/>
              </a:rPr>
              <a:t>funding.</a:t>
            </a:r>
            <a:endParaRPr sz="1100">
              <a:latin typeface="Arial"/>
              <a:cs typeface="Arial"/>
            </a:endParaRPr>
          </a:p>
          <a:p>
            <a:pPr>
              <a:lnSpc>
                <a:spcPct val="100000"/>
              </a:lnSpc>
              <a:spcBef>
                <a:spcPts val="30"/>
              </a:spcBef>
            </a:pPr>
            <a:endParaRPr sz="950">
              <a:latin typeface="Arial"/>
              <a:cs typeface="Arial"/>
            </a:endParaRPr>
          </a:p>
          <a:p>
            <a:pPr marL="12700" marR="17145">
              <a:lnSpc>
                <a:spcPct val="103400"/>
              </a:lnSpc>
              <a:spcBef>
                <a:spcPts val="5"/>
              </a:spcBef>
            </a:pPr>
            <a:r>
              <a:rPr sz="1100" spc="-5" dirty="0">
                <a:latin typeface="Arial"/>
                <a:cs typeface="Arial"/>
              </a:rPr>
              <a:t>For these recipients, the initial Project and Expenditure Report will cover from March 3, 2021 to  March 31, </a:t>
            </a:r>
            <a:r>
              <a:rPr sz="1100" dirty="0">
                <a:latin typeface="Arial"/>
                <a:cs typeface="Arial"/>
              </a:rPr>
              <a:t>2022 </a:t>
            </a:r>
            <a:r>
              <a:rPr sz="1100" spc="-5" dirty="0">
                <a:latin typeface="Arial"/>
                <a:cs typeface="Arial"/>
              </a:rPr>
              <a:t>and must be submitted to Treasury by April 30, 2022. The subsequent annual  reports will cover one calendar year and must be submitted to Treasury by April 30 each</a:t>
            </a:r>
            <a:r>
              <a:rPr sz="1100" spc="225" dirty="0">
                <a:latin typeface="Arial"/>
                <a:cs typeface="Arial"/>
              </a:rPr>
              <a:t> </a:t>
            </a:r>
            <a:r>
              <a:rPr sz="1100" dirty="0">
                <a:latin typeface="Arial"/>
                <a:cs typeface="Arial"/>
              </a:rPr>
              <a:t>year.</a:t>
            </a:r>
            <a:endParaRPr sz="1100">
              <a:latin typeface="Arial"/>
              <a:cs typeface="Arial"/>
            </a:endParaRPr>
          </a:p>
          <a:p>
            <a:pPr marL="241300" indent="-228600">
              <a:lnSpc>
                <a:spcPct val="100000"/>
              </a:lnSpc>
              <a:spcBef>
                <a:spcPts val="640"/>
              </a:spcBef>
              <a:buFont typeface="Arial"/>
              <a:buAutoNum type="alphaLcParenR" startAt="3"/>
              <a:tabLst>
                <a:tab pos="241300" algn="l"/>
              </a:tabLst>
            </a:pPr>
            <a:r>
              <a:rPr sz="1100" b="1" spc="-5" dirty="0">
                <a:latin typeface="Arial"/>
                <a:cs typeface="Arial"/>
              </a:rPr>
              <a:t>Key Concepts for</a:t>
            </a:r>
            <a:r>
              <a:rPr sz="1100" b="1" spc="10" dirty="0">
                <a:latin typeface="Arial"/>
                <a:cs typeface="Arial"/>
              </a:rPr>
              <a:t> </a:t>
            </a:r>
            <a:r>
              <a:rPr sz="1100" b="1" spc="-5" dirty="0">
                <a:latin typeface="Arial"/>
                <a:cs typeface="Arial"/>
              </a:rPr>
              <a:t>Reporting</a:t>
            </a:r>
            <a:endParaRPr sz="1100">
              <a:latin typeface="Arial"/>
              <a:cs typeface="Arial"/>
            </a:endParaRPr>
          </a:p>
          <a:p>
            <a:pPr marL="12700">
              <a:lnSpc>
                <a:spcPct val="100000"/>
              </a:lnSpc>
              <a:spcBef>
                <a:spcPts val="844"/>
              </a:spcBef>
            </a:pPr>
            <a:r>
              <a:rPr sz="1100" spc="-5" dirty="0">
                <a:latin typeface="Arial"/>
                <a:cs typeface="Arial"/>
              </a:rPr>
              <a:t>The following concept structure applies to all report</a:t>
            </a:r>
            <a:r>
              <a:rPr sz="1100" spc="30" dirty="0">
                <a:latin typeface="Arial"/>
                <a:cs typeface="Arial"/>
              </a:rPr>
              <a:t> </a:t>
            </a:r>
            <a:r>
              <a:rPr sz="1100" dirty="0">
                <a:latin typeface="Arial"/>
                <a:cs typeface="Arial"/>
              </a:rPr>
              <a:t>types:</a:t>
            </a:r>
            <a:endParaRPr sz="1100">
              <a:latin typeface="Arial"/>
              <a:cs typeface="Arial"/>
            </a:endParaRPr>
          </a:p>
          <a:p>
            <a:pPr marL="241300">
              <a:lnSpc>
                <a:spcPct val="100000"/>
              </a:lnSpc>
              <a:spcBef>
                <a:spcPts val="844"/>
              </a:spcBef>
            </a:pPr>
            <a:r>
              <a:rPr sz="1100" b="1" spc="-5" dirty="0">
                <a:latin typeface="Arial"/>
                <a:cs typeface="Arial"/>
              </a:rPr>
              <a:t>Expenditure</a:t>
            </a:r>
            <a:r>
              <a:rPr sz="1100" b="1" spc="-10" dirty="0">
                <a:latin typeface="Arial"/>
                <a:cs typeface="Arial"/>
              </a:rPr>
              <a:t> </a:t>
            </a:r>
            <a:r>
              <a:rPr sz="1100" b="1" spc="-5" dirty="0">
                <a:latin typeface="Arial"/>
                <a:cs typeface="Arial"/>
              </a:rPr>
              <a:t>Categories</a:t>
            </a:r>
            <a:endParaRPr sz="1100">
              <a:latin typeface="Arial"/>
              <a:cs typeface="Arial"/>
            </a:endParaRPr>
          </a:p>
          <a:p>
            <a:pPr marL="755650" marR="93345" lvl="1" indent="-228600">
              <a:lnSpc>
                <a:spcPct val="95800"/>
              </a:lnSpc>
              <a:spcBef>
                <a:spcPts val="175"/>
              </a:spcBef>
              <a:buFont typeface="Symbol"/>
              <a:buChar char=""/>
              <a:tabLst>
                <a:tab pos="755650" algn="l"/>
                <a:tab pos="756285" algn="l"/>
              </a:tabLst>
            </a:pPr>
            <a:r>
              <a:rPr sz="1100" spc="-5" dirty="0">
                <a:latin typeface="Arial"/>
                <a:cs typeface="Arial"/>
              </a:rPr>
              <a:t>Each recipient is required to report the </a:t>
            </a:r>
            <a:r>
              <a:rPr sz="1100" b="1" spc="-5" dirty="0">
                <a:latin typeface="Arial"/>
                <a:cs typeface="Arial"/>
              </a:rPr>
              <a:t>obligations </a:t>
            </a:r>
            <a:r>
              <a:rPr sz="1100" spc="-5" dirty="0">
                <a:latin typeface="Arial"/>
                <a:cs typeface="Arial"/>
              </a:rPr>
              <a:t>and </a:t>
            </a:r>
            <a:r>
              <a:rPr sz="1100" b="1" spc="-5" dirty="0">
                <a:latin typeface="Arial"/>
                <a:cs typeface="Arial"/>
              </a:rPr>
              <a:t>expenditures </a:t>
            </a:r>
            <a:r>
              <a:rPr sz="1100" spc="-5" dirty="0">
                <a:latin typeface="Arial"/>
                <a:cs typeface="Arial"/>
              </a:rPr>
              <a:t>by project  according to the corresponding Expenditure Category (EC). As noted in the  Reporting Guidance, there are a wide range of eligible uses of the SLFRF funds,  and Treasury must be able to track how funds are used by recipients for oversight  and transparency purposes. In addition, States, U.S. territories and </a:t>
            </a:r>
            <a:r>
              <a:rPr sz="1100" dirty="0">
                <a:latin typeface="Arial"/>
                <a:cs typeface="Arial"/>
              </a:rPr>
              <a:t>metropolitan  </a:t>
            </a:r>
            <a:r>
              <a:rPr sz="1100" spc="-5" dirty="0">
                <a:latin typeface="Arial"/>
                <a:cs typeface="Arial"/>
              </a:rPr>
              <a:t>cities and counties with a population over 250,000 also need to provide the  </a:t>
            </a:r>
            <a:r>
              <a:rPr sz="1100" b="1" spc="-5" dirty="0">
                <a:latin typeface="Arial"/>
                <a:cs typeface="Arial"/>
              </a:rPr>
              <a:t>adopted budget </a:t>
            </a:r>
            <a:r>
              <a:rPr sz="1100" spc="-5" dirty="0">
                <a:latin typeface="Arial"/>
                <a:cs typeface="Arial"/>
              </a:rPr>
              <a:t>for each</a:t>
            </a:r>
            <a:r>
              <a:rPr sz="1100" spc="15" dirty="0">
                <a:latin typeface="Arial"/>
                <a:cs typeface="Arial"/>
              </a:rPr>
              <a:t> </a:t>
            </a:r>
            <a:r>
              <a:rPr sz="1100" spc="-5" dirty="0">
                <a:latin typeface="Arial"/>
                <a:cs typeface="Arial"/>
              </a:rPr>
              <a:t>project.</a:t>
            </a:r>
            <a:endParaRPr sz="1100">
              <a:latin typeface="Arial"/>
              <a:cs typeface="Arial"/>
            </a:endParaRPr>
          </a:p>
          <a:p>
            <a:pPr marL="1155700" lvl="2" indent="-229235">
              <a:lnSpc>
                <a:spcPts val="1265"/>
              </a:lnSpc>
              <a:buFont typeface="Courier New"/>
              <a:buChar char="o"/>
              <a:tabLst>
                <a:tab pos="1155700" algn="l"/>
                <a:tab pos="1156335" algn="l"/>
              </a:tabLst>
            </a:pPr>
            <a:r>
              <a:rPr sz="1100" spc="-5" dirty="0">
                <a:latin typeface="Arial"/>
                <a:cs typeface="Arial"/>
              </a:rPr>
              <a:t>An obligation is an order placed – such as a contract – and</a:t>
            </a:r>
            <a:r>
              <a:rPr sz="1100" spc="100" dirty="0">
                <a:latin typeface="Arial"/>
                <a:cs typeface="Arial"/>
              </a:rPr>
              <a:t> </a:t>
            </a:r>
            <a:r>
              <a:rPr sz="1100" spc="-5" dirty="0">
                <a:latin typeface="Arial"/>
                <a:cs typeface="Arial"/>
              </a:rPr>
              <a:t>similar</a:t>
            </a:r>
            <a:endParaRPr sz="1100">
              <a:latin typeface="Arial"/>
              <a:cs typeface="Arial"/>
            </a:endParaRPr>
          </a:p>
          <a:p>
            <a:pPr marL="1155700">
              <a:lnSpc>
                <a:spcPct val="100000"/>
              </a:lnSpc>
              <a:spcBef>
                <a:spcPts val="45"/>
              </a:spcBef>
            </a:pPr>
            <a:r>
              <a:rPr sz="1100" spc="-5" dirty="0">
                <a:latin typeface="Arial"/>
                <a:cs typeface="Arial"/>
              </a:rPr>
              <a:t>transactions that require</a:t>
            </a:r>
            <a:r>
              <a:rPr sz="1100" spc="-10" dirty="0">
                <a:latin typeface="Arial"/>
                <a:cs typeface="Arial"/>
              </a:rPr>
              <a:t> </a:t>
            </a:r>
            <a:r>
              <a:rPr sz="1100" dirty="0">
                <a:latin typeface="Arial"/>
                <a:cs typeface="Arial"/>
              </a:rPr>
              <a:t>payment.</a:t>
            </a:r>
            <a:endParaRPr sz="1100">
              <a:latin typeface="Arial"/>
              <a:cs typeface="Arial"/>
            </a:endParaRPr>
          </a:p>
          <a:p>
            <a:pPr marL="1155700" marR="5080" lvl="2" indent="-228600">
              <a:lnSpc>
                <a:spcPct val="103200"/>
              </a:lnSpc>
              <a:spcBef>
                <a:spcPts val="805"/>
              </a:spcBef>
              <a:buFont typeface="Courier New"/>
              <a:buChar char="o"/>
              <a:tabLst>
                <a:tab pos="1155700" algn="l"/>
                <a:tab pos="1156335" algn="l"/>
              </a:tabLst>
            </a:pPr>
            <a:r>
              <a:rPr sz="1100" spc="-5" dirty="0">
                <a:latin typeface="Arial"/>
                <a:cs typeface="Arial"/>
              </a:rPr>
              <a:t>An expenditure is when the service has been rendered or the good has been  delivered to the entity, and payment is</a:t>
            </a:r>
            <a:r>
              <a:rPr sz="1100" spc="15" dirty="0">
                <a:latin typeface="Arial"/>
                <a:cs typeface="Arial"/>
              </a:rPr>
              <a:t> </a:t>
            </a:r>
            <a:r>
              <a:rPr sz="1100" spc="-5" dirty="0">
                <a:latin typeface="Arial"/>
                <a:cs typeface="Arial"/>
              </a:rPr>
              <a:t>due.</a:t>
            </a:r>
            <a:endParaRPr sz="1100">
              <a:latin typeface="Arial"/>
              <a:cs typeface="Arial"/>
            </a:endParaRPr>
          </a:p>
        </p:txBody>
      </p:sp>
      <p:sp>
        <p:nvSpPr>
          <p:cNvPr id="5" name="object 5"/>
          <p:cNvSpPr txBox="1">
            <a:spLocks noGrp="1"/>
          </p:cNvSpPr>
          <p:nvPr>
            <p:ph type="ftr" sz="quarter" idx="5"/>
          </p:nvPr>
        </p:nvSpPr>
        <p:spPr>
          <a:prstGeom prst="rect">
            <a:avLst/>
          </a:prstGeom>
        </p:spPr>
        <p:txBody>
          <a:bodyPr vert="horz" wrap="square" lIns="0" tIns="1905" rIns="0" bIns="0" rtlCol="0">
            <a:spAutoFit/>
          </a:bodyPr>
          <a:lstStyle/>
          <a:p>
            <a:pPr marL="12700">
              <a:lnSpc>
                <a:spcPts val="1060"/>
              </a:lnSpc>
              <a:spcBef>
                <a:spcPts val="15"/>
              </a:spcBef>
            </a:pPr>
            <a:r>
              <a:rPr dirty="0"/>
              <a:t>Coronavirus State and </a:t>
            </a:r>
            <a:r>
              <a:rPr spc="-5" dirty="0"/>
              <a:t>Local Fiscal Recovery</a:t>
            </a:r>
            <a:r>
              <a:rPr spc="-30" dirty="0"/>
              <a:t> </a:t>
            </a:r>
            <a:r>
              <a:rPr dirty="0"/>
              <a:t>Funds:</a:t>
            </a:r>
          </a:p>
          <a:p>
            <a:pPr marL="174625">
              <a:lnSpc>
                <a:spcPts val="1060"/>
              </a:lnSpc>
            </a:pPr>
            <a:r>
              <a:rPr b="0" spc="-5" dirty="0">
                <a:latin typeface="Arial"/>
                <a:cs typeface="Arial"/>
              </a:rPr>
              <a:t>Project and Expenditures Report User</a:t>
            </a:r>
            <a:r>
              <a:rPr b="0" spc="30" dirty="0">
                <a:latin typeface="Arial"/>
                <a:cs typeface="Arial"/>
              </a:rPr>
              <a:t> </a:t>
            </a:r>
            <a:r>
              <a:rPr b="0" spc="-5" dirty="0">
                <a:latin typeface="Arial"/>
                <a:cs typeface="Arial"/>
              </a:rPr>
              <a:t>Guide</a:t>
            </a:r>
          </a:p>
        </p:txBody>
      </p:sp>
      <p:sp>
        <p:nvSpPr>
          <p:cNvPr id="6" name="object 6"/>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r>
              <a:rPr spc="-5" dirty="0"/>
              <a:t>9</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21379" y="6257665"/>
            <a:ext cx="98557" cy="9855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914400" y="8936355"/>
            <a:ext cx="1829435" cy="0"/>
          </a:xfrm>
          <a:custGeom>
            <a:avLst/>
            <a:gdLst/>
            <a:ahLst/>
            <a:cxnLst/>
            <a:rect l="l" t="t" r="r" b="b"/>
            <a:pathLst>
              <a:path w="1829435">
                <a:moveTo>
                  <a:pt x="0" y="0"/>
                </a:moveTo>
                <a:lnTo>
                  <a:pt x="1829054" y="0"/>
                </a:lnTo>
              </a:path>
            </a:pathLst>
          </a:custGeom>
          <a:ln w="6857">
            <a:solidFill>
              <a:srgbClr val="000000"/>
            </a:solidFill>
          </a:ln>
        </p:spPr>
        <p:txBody>
          <a:bodyPr wrap="square" lIns="0" tIns="0" rIns="0" bIns="0" rtlCol="0"/>
          <a:lstStyle/>
          <a:p>
            <a:endParaRPr/>
          </a:p>
        </p:txBody>
      </p:sp>
      <p:sp>
        <p:nvSpPr>
          <p:cNvPr id="4" name="object 4"/>
          <p:cNvSpPr txBox="1"/>
          <p:nvPr/>
        </p:nvSpPr>
        <p:spPr>
          <a:xfrm>
            <a:off x="863600" y="893318"/>
            <a:ext cx="6095365" cy="8263255"/>
          </a:xfrm>
          <a:prstGeom prst="rect">
            <a:avLst/>
          </a:prstGeom>
        </p:spPr>
        <p:txBody>
          <a:bodyPr vert="horz" wrap="square" lIns="0" tIns="6350" rIns="0" bIns="0" rtlCol="0">
            <a:spAutoFit/>
          </a:bodyPr>
          <a:lstStyle/>
          <a:p>
            <a:pPr marL="1193800" marR="142240" indent="-228600">
              <a:lnSpc>
                <a:spcPct val="103400"/>
              </a:lnSpc>
              <a:spcBef>
                <a:spcPts val="50"/>
              </a:spcBef>
              <a:tabLst>
                <a:tab pos="1193800" algn="l"/>
              </a:tabLst>
            </a:pPr>
            <a:r>
              <a:rPr sz="1100" spc="-5" dirty="0">
                <a:latin typeface="Courier New"/>
                <a:cs typeface="Courier New"/>
              </a:rPr>
              <a:t>o	</a:t>
            </a:r>
            <a:r>
              <a:rPr sz="1100" spc="-5" dirty="0">
                <a:latin typeface="Arial"/>
                <a:cs typeface="Arial"/>
              </a:rPr>
              <a:t>The adopted budget is the budget adopted for each project by a recipient  associated with SLFRF funds. Recipients will enter the Adopted Budget  based on information that exists currently in the recipient’s financial systems  and the recipient’s established budget process. Treasury understands that  recipients may use different budget processes. For example, a recipient may  consider a project budgeted once a legislature has appropriated funds;  whereas another recipient may consider a project budgeted at the moment  when the funds have been obligated. Note that Treasury is not approving or  pre-approving projects or budgets. Treasury will use this information to better  understand the intended impact, identify opportunities for technical  assistance, and understand the recipient’s progress in </a:t>
            </a:r>
            <a:r>
              <a:rPr sz="1100" spc="-10" dirty="0">
                <a:latin typeface="Arial"/>
                <a:cs typeface="Arial"/>
              </a:rPr>
              <a:t>program  </a:t>
            </a:r>
            <a:r>
              <a:rPr sz="1100" spc="-5" dirty="0">
                <a:latin typeface="Arial"/>
                <a:cs typeface="Arial"/>
              </a:rPr>
              <a:t>implementation. Treasury is also collecting additional descriptive information  about the budget process in order to better understand the context of  recipients’ budget processes.</a:t>
            </a:r>
            <a:endParaRPr sz="1100">
              <a:latin typeface="Arial"/>
              <a:cs typeface="Arial"/>
            </a:endParaRPr>
          </a:p>
          <a:p>
            <a:pPr marL="793750" marR="288290" indent="-228600">
              <a:lnSpc>
                <a:spcPts val="1270"/>
              </a:lnSpc>
              <a:spcBef>
                <a:spcPts val="1000"/>
              </a:spcBef>
              <a:buFont typeface="Symbol"/>
              <a:buChar char=""/>
              <a:tabLst>
                <a:tab pos="793750" algn="l"/>
                <a:tab pos="794385" algn="l"/>
              </a:tabLst>
            </a:pPr>
            <a:r>
              <a:rPr sz="1100" spc="-5" dirty="0">
                <a:latin typeface="Arial"/>
                <a:cs typeface="Arial"/>
              </a:rPr>
              <a:t>For each project, the recipient will be asked to select the appropriate Expenditure  Category based on the scope of the project (as described in Appendix 1 of the  Reporting Guidance). Projects should be scoped to align to a single Expenditure  Category.</a:t>
            </a:r>
            <a:endParaRPr sz="1100">
              <a:latin typeface="Arial"/>
              <a:cs typeface="Arial"/>
            </a:endParaRPr>
          </a:p>
          <a:p>
            <a:pPr>
              <a:lnSpc>
                <a:spcPct val="100000"/>
              </a:lnSpc>
              <a:spcBef>
                <a:spcPts val="25"/>
              </a:spcBef>
              <a:buFont typeface="Symbol"/>
              <a:buChar char=""/>
            </a:pPr>
            <a:endParaRPr sz="1100">
              <a:latin typeface="Arial"/>
              <a:cs typeface="Arial"/>
            </a:endParaRPr>
          </a:p>
          <a:p>
            <a:pPr marL="793750" marR="201295" indent="-228600">
              <a:lnSpc>
                <a:spcPct val="95800"/>
              </a:lnSpc>
              <a:buFont typeface="Symbol"/>
              <a:buChar char=""/>
              <a:tabLst>
                <a:tab pos="793750" algn="l"/>
                <a:tab pos="794385" algn="l"/>
              </a:tabLst>
            </a:pPr>
            <a:r>
              <a:rPr sz="1100" spc="-5" dirty="0">
                <a:latin typeface="Arial"/>
                <a:cs typeface="Arial"/>
              </a:rPr>
              <a:t>The Expenditure Categories are important not only for tracking projects and  expenditures, but also because for certain Expenditure Categories you will need to  provide additional programmatic data. You will see them referred to regularly  throughout the Reporting Guidance and in this User Guide with “EC” followed by a  number.</a:t>
            </a:r>
            <a:endParaRPr sz="1100">
              <a:latin typeface="Arial"/>
              <a:cs typeface="Arial"/>
            </a:endParaRPr>
          </a:p>
          <a:p>
            <a:pPr>
              <a:lnSpc>
                <a:spcPct val="100000"/>
              </a:lnSpc>
              <a:spcBef>
                <a:spcPts val="50"/>
              </a:spcBef>
              <a:buFont typeface="Symbol"/>
              <a:buChar char=""/>
            </a:pPr>
            <a:endParaRPr sz="1150">
              <a:latin typeface="Arial"/>
              <a:cs typeface="Arial"/>
            </a:endParaRPr>
          </a:p>
          <a:p>
            <a:pPr marL="793750" marR="237490" indent="-228600" algn="just">
              <a:lnSpc>
                <a:spcPts val="1270"/>
              </a:lnSpc>
              <a:buFont typeface="Symbol"/>
              <a:buChar char=""/>
              <a:tabLst>
                <a:tab pos="794385" algn="l"/>
              </a:tabLst>
            </a:pPr>
            <a:r>
              <a:rPr sz="1100" u="sng" spc="-5" dirty="0">
                <a:solidFill>
                  <a:srgbClr val="0462C1"/>
                </a:solidFill>
                <a:uFill>
                  <a:solidFill>
                    <a:srgbClr val="0462C1"/>
                  </a:solidFill>
                </a:uFill>
                <a:latin typeface="Arial"/>
                <a:cs typeface="Arial"/>
                <a:hlinkClick r:id="rId3" action="ppaction://hlinksldjump"/>
              </a:rPr>
              <a:t>Appendix C</a:t>
            </a:r>
            <a:r>
              <a:rPr sz="1100" spc="-5" dirty="0">
                <a:solidFill>
                  <a:srgbClr val="0462C1"/>
                </a:solidFill>
                <a:latin typeface="Arial"/>
                <a:cs typeface="Arial"/>
                <a:hlinkClick r:id="rId3" action="ppaction://hlinksldjump"/>
              </a:rPr>
              <a:t> </a:t>
            </a:r>
            <a:r>
              <a:rPr sz="1100" spc="-5" dirty="0">
                <a:latin typeface="Arial"/>
                <a:cs typeface="Arial"/>
              </a:rPr>
              <a:t>includes the full list of the 66 Expenditure Categories</a:t>
            </a:r>
            <a:r>
              <a:rPr sz="1050" spc="-7" baseline="27777" dirty="0">
                <a:latin typeface="Arial"/>
                <a:cs typeface="Arial"/>
              </a:rPr>
              <a:t>4</a:t>
            </a:r>
            <a:r>
              <a:rPr sz="1100" spc="-5" dirty="0">
                <a:latin typeface="Arial"/>
                <a:cs typeface="Arial"/>
              </a:rPr>
              <a:t>, which refers to  the detailed level. For instance, 1.1 is the EC related to Public Health: 1.1 COVID-  19 Vaccination.</a:t>
            </a:r>
            <a:endParaRPr sz="1100">
              <a:latin typeface="Arial"/>
              <a:cs typeface="Arial"/>
            </a:endParaRPr>
          </a:p>
          <a:p>
            <a:pPr>
              <a:lnSpc>
                <a:spcPct val="100000"/>
              </a:lnSpc>
              <a:spcBef>
                <a:spcPts val="15"/>
              </a:spcBef>
              <a:buFont typeface="Symbol"/>
              <a:buChar char=""/>
            </a:pPr>
            <a:endParaRPr sz="1150">
              <a:latin typeface="Arial"/>
              <a:cs typeface="Arial"/>
            </a:endParaRPr>
          </a:p>
          <a:p>
            <a:pPr marL="793750" indent="-229235">
              <a:lnSpc>
                <a:spcPts val="1295"/>
              </a:lnSpc>
              <a:buFont typeface="Symbol"/>
              <a:buChar char=""/>
              <a:tabLst>
                <a:tab pos="793750" algn="l"/>
                <a:tab pos="794385" algn="l"/>
              </a:tabLst>
            </a:pPr>
            <a:r>
              <a:rPr sz="1100" spc="-5" dirty="0">
                <a:latin typeface="Arial"/>
                <a:cs typeface="Arial"/>
              </a:rPr>
              <a:t>While 66 Expenditure Categories are identified, they are a very broad</a:t>
            </a:r>
            <a:r>
              <a:rPr sz="1100" spc="185" dirty="0">
                <a:latin typeface="Arial"/>
                <a:cs typeface="Arial"/>
              </a:rPr>
              <a:t> </a:t>
            </a:r>
            <a:r>
              <a:rPr sz="1100" spc="-5" dirty="0">
                <a:latin typeface="Arial"/>
                <a:cs typeface="Arial"/>
              </a:rPr>
              <a:t>categorization</a:t>
            </a:r>
            <a:endParaRPr sz="1100">
              <a:latin typeface="Arial"/>
              <a:cs typeface="Arial"/>
            </a:endParaRPr>
          </a:p>
          <a:p>
            <a:pPr marL="793750">
              <a:lnSpc>
                <a:spcPts val="1265"/>
              </a:lnSpc>
            </a:pPr>
            <a:r>
              <a:rPr sz="1100" spc="-5" dirty="0">
                <a:latin typeface="Arial"/>
                <a:cs typeface="Arial"/>
              </a:rPr>
              <a:t>– each Expenditure Category could include many different programs and</a:t>
            </a:r>
            <a:r>
              <a:rPr sz="1100" spc="140" dirty="0">
                <a:latin typeface="Arial"/>
                <a:cs typeface="Arial"/>
              </a:rPr>
              <a:t> </a:t>
            </a:r>
            <a:r>
              <a:rPr sz="1100" spc="-5" dirty="0">
                <a:latin typeface="Arial"/>
                <a:cs typeface="Arial"/>
              </a:rPr>
              <a:t>activities.</a:t>
            </a:r>
            <a:endParaRPr sz="1100">
              <a:latin typeface="Arial"/>
              <a:cs typeface="Arial"/>
            </a:endParaRPr>
          </a:p>
          <a:p>
            <a:pPr marL="279400">
              <a:lnSpc>
                <a:spcPts val="1295"/>
              </a:lnSpc>
            </a:pPr>
            <a:r>
              <a:rPr sz="1100" b="1" spc="-5" dirty="0">
                <a:latin typeface="Arial"/>
                <a:cs typeface="Arial"/>
              </a:rPr>
              <a:t>Project</a:t>
            </a:r>
            <a:endParaRPr sz="1100">
              <a:latin typeface="Arial"/>
              <a:cs typeface="Arial"/>
            </a:endParaRPr>
          </a:p>
          <a:p>
            <a:pPr marL="793750" marR="494665" indent="-228600">
              <a:lnSpc>
                <a:spcPts val="1270"/>
              </a:lnSpc>
              <a:spcBef>
                <a:spcPts val="204"/>
              </a:spcBef>
              <a:buFont typeface="Symbol"/>
              <a:buChar char=""/>
              <a:tabLst>
                <a:tab pos="793750" algn="l"/>
                <a:tab pos="794385" algn="l"/>
              </a:tabLst>
            </a:pPr>
            <a:r>
              <a:rPr sz="1100" spc="-5" dirty="0">
                <a:latin typeface="Arial"/>
                <a:cs typeface="Arial"/>
              </a:rPr>
              <a:t>A project is defined as a grouping of closely related activities that together are  intended to achieve a specific goal or directed toward a common</a:t>
            </a:r>
            <a:r>
              <a:rPr sz="1100" spc="95" dirty="0">
                <a:latin typeface="Arial"/>
                <a:cs typeface="Arial"/>
              </a:rPr>
              <a:t> </a:t>
            </a:r>
            <a:r>
              <a:rPr sz="1100" spc="-5" dirty="0">
                <a:latin typeface="Arial"/>
                <a:cs typeface="Arial"/>
              </a:rPr>
              <a:t>purpose.</a:t>
            </a:r>
            <a:endParaRPr sz="1100">
              <a:latin typeface="Arial"/>
              <a:cs typeface="Arial"/>
            </a:endParaRPr>
          </a:p>
          <a:p>
            <a:pPr>
              <a:lnSpc>
                <a:spcPct val="100000"/>
              </a:lnSpc>
              <a:spcBef>
                <a:spcPts val="5"/>
              </a:spcBef>
              <a:buFont typeface="Symbol"/>
              <a:buChar char=""/>
            </a:pPr>
            <a:endParaRPr sz="1150">
              <a:latin typeface="Arial"/>
              <a:cs typeface="Arial"/>
            </a:endParaRPr>
          </a:p>
          <a:p>
            <a:pPr marL="793750" marR="233045" indent="-228600" algn="just">
              <a:lnSpc>
                <a:spcPts val="1270"/>
              </a:lnSpc>
              <a:buFont typeface="Symbol"/>
              <a:buChar char=""/>
              <a:tabLst>
                <a:tab pos="794385" algn="l"/>
              </a:tabLst>
            </a:pPr>
            <a:r>
              <a:rPr sz="1100" spc="-5" dirty="0">
                <a:latin typeface="Arial"/>
                <a:cs typeface="Arial"/>
              </a:rPr>
              <a:t>These activities can include new or existing services, funded in whole or in part by  the SLFRF</a:t>
            </a:r>
            <a:r>
              <a:rPr sz="1100" dirty="0">
                <a:latin typeface="Arial"/>
                <a:cs typeface="Arial"/>
              </a:rPr>
              <a:t> </a:t>
            </a:r>
            <a:r>
              <a:rPr sz="1100" spc="-5" dirty="0">
                <a:latin typeface="Arial"/>
                <a:cs typeface="Arial"/>
              </a:rPr>
              <a:t>award.</a:t>
            </a:r>
            <a:endParaRPr sz="1100">
              <a:latin typeface="Arial"/>
              <a:cs typeface="Arial"/>
            </a:endParaRPr>
          </a:p>
          <a:p>
            <a:pPr>
              <a:lnSpc>
                <a:spcPct val="100000"/>
              </a:lnSpc>
              <a:spcBef>
                <a:spcPts val="45"/>
              </a:spcBef>
              <a:buFont typeface="Symbol"/>
              <a:buChar char=""/>
            </a:pPr>
            <a:endParaRPr sz="1200">
              <a:latin typeface="Arial"/>
              <a:cs typeface="Arial"/>
            </a:endParaRPr>
          </a:p>
          <a:p>
            <a:pPr marL="793750" marR="105410" indent="-228600">
              <a:lnSpc>
                <a:spcPts val="1270"/>
              </a:lnSpc>
              <a:buFont typeface="Symbol"/>
              <a:buChar char=""/>
              <a:tabLst>
                <a:tab pos="793750" algn="l"/>
                <a:tab pos="794385" algn="l"/>
              </a:tabLst>
            </a:pPr>
            <a:r>
              <a:rPr sz="1100" spc="-5" dirty="0">
                <a:latin typeface="Arial"/>
                <a:cs typeface="Arial"/>
              </a:rPr>
              <a:t>Within this broad definition, recipients have flexibility to define their projects in a way  that provides the greatest clarity on the work which will be</a:t>
            </a:r>
            <a:r>
              <a:rPr sz="1100" spc="70" dirty="0">
                <a:latin typeface="Arial"/>
                <a:cs typeface="Arial"/>
              </a:rPr>
              <a:t> </a:t>
            </a:r>
            <a:r>
              <a:rPr sz="1100" spc="-5" dirty="0">
                <a:latin typeface="Arial"/>
                <a:cs typeface="Arial"/>
              </a:rPr>
              <a:t>performed.</a:t>
            </a:r>
            <a:endParaRPr sz="1100">
              <a:latin typeface="Arial"/>
              <a:cs typeface="Arial"/>
            </a:endParaRPr>
          </a:p>
          <a:p>
            <a:pPr>
              <a:lnSpc>
                <a:spcPct val="100000"/>
              </a:lnSpc>
              <a:spcBef>
                <a:spcPts val="10"/>
              </a:spcBef>
              <a:buFont typeface="Symbol"/>
              <a:buChar char=""/>
            </a:pPr>
            <a:endParaRPr sz="1150">
              <a:latin typeface="Arial"/>
              <a:cs typeface="Arial"/>
            </a:endParaRPr>
          </a:p>
          <a:p>
            <a:pPr marL="793750" marR="473075" indent="-228600">
              <a:lnSpc>
                <a:spcPts val="1270"/>
              </a:lnSpc>
              <a:buFont typeface="Symbol"/>
              <a:buChar char=""/>
              <a:tabLst>
                <a:tab pos="793750" algn="l"/>
                <a:tab pos="794385" algn="l"/>
              </a:tabLst>
            </a:pPr>
            <a:r>
              <a:rPr sz="1100" spc="-5" dirty="0">
                <a:latin typeface="Arial"/>
                <a:cs typeface="Arial"/>
              </a:rPr>
              <a:t>Each project must align to </a:t>
            </a:r>
            <a:r>
              <a:rPr sz="1100" b="1" u="heavy" spc="-5" dirty="0">
                <a:uFill>
                  <a:solidFill>
                    <a:srgbClr val="000000"/>
                  </a:solidFill>
                </a:uFill>
                <a:latin typeface="Arial"/>
                <a:cs typeface="Arial"/>
              </a:rPr>
              <a:t>one</a:t>
            </a:r>
            <a:r>
              <a:rPr sz="1100" b="1" spc="-5" dirty="0">
                <a:latin typeface="Arial"/>
                <a:cs typeface="Arial"/>
              </a:rPr>
              <a:t> </a:t>
            </a:r>
            <a:r>
              <a:rPr sz="1100" spc="-5" dirty="0">
                <a:latin typeface="Arial"/>
                <a:cs typeface="Arial"/>
              </a:rPr>
              <a:t>Expenditure Category. Projects break down an  Expenditure Category into more</a:t>
            </a:r>
            <a:r>
              <a:rPr sz="1100" dirty="0">
                <a:latin typeface="Arial"/>
                <a:cs typeface="Arial"/>
              </a:rPr>
              <a:t> </a:t>
            </a:r>
            <a:r>
              <a:rPr sz="1100" spc="-5" dirty="0">
                <a:latin typeface="Arial"/>
                <a:cs typeface="Arial"/>
              </a:rPr>
              <a:t>detail.</a:t>
            </a:r>
            <a:endParaRPr sz="1100">
              <a:latin typeface="Arial"/>
              <a:cs typeface="Arial"/>
            </a:endParaRPr>
          </a:p>
          <a:p>
            <a:pPr>
              <a:lnSpc>
                <a:spcPct val="100000"/>
              </a:lnSpc>
              <a:spcBef>
                <a:spcPts val="45"/>
              </a:spcBef>
              <a:buFont typeface="Symbol"/>
              <a:buChar char=""/>
            </a:pPr>
            <a:endParaRPr sz="1200">
              <a:latin typeface="Arial"/>
              <a:cs typeface="Arial"/>
            </a:endParaRPr>
          </a:p>
          <a:p>
            <a:pPr marL="793750" marR="117475" indent="-228600">
              <a:lnSpc>
                <a:spcPts val="1270"/>
              </a:lnSpc>
              <a:buFont typeface="Symbol"/>
              <a:buChar char=""/>
              <a:tabLst>
                <a:tab pos="793750" algn="l"/>
                <a:tab pos="794385" algn="l"/>
              </a:tabLst>
            </a:pPr>
            <a:r>
              <a:rPr sz="1100" spc="-5" dirty="0">
                <a:latin typeface="Arial"/>
                <a:cs typeface="Arial"/>
              </a:rPr>
              <a:t>You are required to define projects at a sufficient level of granularity to be able to do  any programmatic reporting that is</a:t>
            </a:r>
            <a:r>
              <a:rPr sz="1100" spc="15" dirty="0">
                <a:latin typeface="Arial"/>
                <a:cs typeface="Arial"/>
              </a:rPr>
              <a:t> </a:t>
            </a:r>
            <a:r>
              <a:rPr sz="1100" spc="-5" dirty="0">
                <a:latin typeface="Arial"/>
                <a:cs typeface="Arial"/>
              </a:rPr>
              <a:t>required.</a:t>
            </a:r>
            <a:endParaRPr sz="1100">
              <a:latin typeface="Arial"/>
              <a:cs typeface="Arial"/>
            </a:endParaRPr>
          </a:p>
          <a:p>
            <a:pPr>
              <a:lnSpc>
                <a:spcPct val="100000"/>
              </a:lnSpc>
            </a:pPr>
            <a:endParaRPr sz="1200">
              <a:latin typeface="Arial"/>
              <a:cs typeface="Arial"/>
            </a:endParaRPr>
          </a:p>
          <a:p>
            <a:pPr marL="50800">
              <a:lnSpc>
                <a:spcPct val="100000"/>
              </a:lnSpc>
              <a:spcBef>
                <a:spcPts val="735"/>
              </a:spcBef>
            </a:pPr>
            <a:r>
              <a:rPr sz="975" spc="-7" baseline="29914" dirty="0">
                <a:latin typeface="Arial"/>
                <a:cs typeface="Arial"/>
              </a:rPr>
              <a:t>4 </a:t>
            </a:r>
            <a:r>
              <a:rPr sz="1000" dirty="0">
                <a:latin typeface="Arial"/>
                <a:cs typeface="Arial"/>
              </a:rPr>
              <a:t>Included in Appendix 1 of the </a:t>
            </a:r>
            <a:r>
              <a:rPr sz="1000" spc="-5" dirty="0">
                <a:latin typeface="Arial"/>
                <a:cs typeface="Arial"/>
              </a:rPr>
              <a:t>Reporting</a:t>
            </a:r>
            <a:r>
              <a:rPr sz="1000" spc="-105" dirty="0">
                <a:latin typeface="Arial"/>
                <a:cs typeface="Arial"/>
              </a:rPr>
              <a:t> </a:t>
            </a:r>
            <a:r>
              <a:rPr sz="1000" dirty="0">
                <a:latin typeface="Arial"/>
                <a:cs typeface="Arial"/>
              </a:rPr>
              <a:t>Guidance</a:t>
            </a:r>
            <a:endParaRPr sz="1000">
              <a:latin typeface="Arial"/>
              <a:cs typeface="Arial"/>
            </a:endParaRPr>
          </a:p>
        </p:txBody>
      </p:sp>
      <p:sp>
        <p:nvSpPr>
          <p:cNvPr id="5" name="object 5"/>
          <p:cNvSpPr txBox="1">
            <a:spLocks noGrp="1"/>
          </p:cNvSpPr>
          <p:nvPr>
            <p:ph type="ftr" sz="quarter" idx="5"/>
          </p:nvPr>
        </p:nvSpPr>
        <p:spPr>
          <a:prstGeom prst="rect">
            <a:avLst/>
          </a:prstGeom>
        </p:spPr>
        <p:txBody>
          <a:bodyPr vert="horz" wrap="square" lIns="0" tIns="1905" rIns="0" bIns="0" rtlCol="0">
            <a:spAutoFit/>
          </a:bodyPr>
          <a:lstStyle/>
          <a:p>
            <a:pPr marL="12700">
              <a:lnSpc>
                <a:spcPts val="1060"/>
              </a:lnSpc>
              <a:spcBef>
                <a:spcPts val="15"/>
              </a:spcBef>
            </a:pPr>
            <a:r>
              <a:rPr dirty="0"/>
              <a:t>Coronavirus State and </a:t>
            </a:r>
            <a:r>
              <a:rPr spc="-5" dirty="0"/>
              <a:t>Local Fiscal Recovery</a:t>
            </a:r>
            <a:r>
              <a:rPr spc="-30" dirty="0"/>
              <a:t> </a:t>
            </a:r>
            <a:r>
              <a:rPr dirty="0"/>
              <a:t>Funds:</a:t>
            </a:r>
          </a:p>
          <a:p>
            <a:pPr marL="174625">
              <a:lnSpc>
                <a:spcPts val="1060"/>
              </a:lnSpc>
            </a:pPr>
            <a:r>
              <a:rPr b="0" spc="-5" dirty="0">
                <a:latin typeface="Arial"/>
                <a:cs typeface="Arial"/>
              </a:rPr>
              <a:t>Project and Expenditures Report User</a:t>
            </a:r>
            <a:r>
              <a:rPr b="0" spc="30" dirty="0">
                <a:latin typeface="Arial"/>
                <a:cs typeface="Arial"/>
              </a:rPr>
              <a:t> </a:t>
            </a:r>
            <a:r>
              <a:rPr b="0" spc="-5" dirty="0">
                <a:latin typeface="Arial"/>
                <a:cs typeface="Arial"/>
              </a:rPr>
              <a:t>Guide</a:t>
            </a:r>
          </a:p>
        </p:txBody>
      </p:sp>
      <p:sp>
        <p:nvSpPr>
          <p:cNvPr id="6" name="object 6"/>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r>
              <a:rPr spc="-5" dirty="0"/>
              <a:t>10</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1700" y="1063244"/>
            <a:ext cx="5928360" cy="1293495"/>
          </a:xfrm>
          <a:prstGeom prst="rect">
            <a:avLst/>
          </a:prstGeom>
        </p:spPr>
        <p:txBody>
          <a:bodyPr vert="horz" wrap="square" lIns="0" tIns="22860" rIns="0" bIns="0" rtlCol="0">
            <a:spAutoFit/>
          </a:bodyPr>
          <a:lstStyle/>
          <a:p>
            <a:pPr marL="755650" marR="330200" indent="-228600">
              <a:lnSpc>
                <a:spcPts val="1270"/>
              </a:lnSpc>
              <a:spcBef>
                <a:spcPts val="180"/>
              </a:spcBef>
              <a:buFont typeface="Symbol"/>
              <a:buChar char=""/>
              <a:tabLst>
                <a:tab pos="755650" algn="l"/>
                <a:tab pos="756285" algn="l"/>
              </a:tabLst>
            </a:pPr>
            <a:r>
              <a:rPr sz="1100" spc="-5" dirty="0">
                <a:latin typeface="Arial"/>
                <a:cs typeface="Arial"/>
              </a:rPr>
              <a:t>For each Expenditure Category you use funding for, you will have one or more  projects.</a:t>
            </a:r>
            <a:endParaRPr sz="1100">
              <a:latin typeface="Arial"/>
              <a:cs typeface="Arial"/>
            </a:endParaRPr>
          </a:p>
          <a:p>
            <a:pPr>
              <a:lnSpc>
                <a:spcPct val="100000"/>
              </a:lnSpc>
              <a:spcBef>
                <a:spcPts val="50"/>
              </a:spcBef>
              <a:buFont typeface="Symbol"/>
              <a:buChar char=""/>
            </a:pPr>
            <a:endParaRPr sz="1200">
              <a:latin typeface="Arial"/>
              <a:cs typeface="Arial"/>
            </a:endParaRPr>
          </a:p>
          <a:p>
            <a:pPr marL="753110" marR="5080" indent="-228600">
              <a:lnSpc>
                <a:spcPts val="1270"/>
              </a:lnSpc>
              <a:buFont typeface="Symbol"/>
              <a:buChar char=""/>
              <a:tabLst>
                <a:tab pos="753110" algn="l"/>
                <a:tab pos="753745" algn="l"/>
              </a:tabLst>
            </a:pPr>
            <a:r>
              <a:rPr sz="1100" spc="-5" dirty="0">
                <a:latin typeface="Arial"/>
                <a:cs typeface="Arial"/>
              </a:rPr>
              <a:t>For each project, you will need to track obligations and expenditures, as well as any  subawards</a:t>
            </a:r>
            <a:r>
              <a:rPr sz="1100" spc="-10" dirty="0">
                <a:latin typeface="Arial"/>
                <a:cs typeface="Arial"/>
              </a:rPr>
              <a:t> </a:t>
            </a:r>
            <a:r>
              <a:rPr sz="1100" spc="-5" dirty="0">
                <a:latin typeface="Arial"/>
                <a:cs typeface="Arial"/>
              </a:rPr>
              <a:t>made.</a:t>
            </a:r>
            <a:endParaRPr sz="1100">
              <a:latin typeface="Arial"/>
              <a:cs typeface="Arial"/>
            </a:endParaRPr>
          </a:p>
          <a:p>
            <a:pPr>
              <a:lnSpc>
                <a:spcPct val="100000"/>
              </a:lnSpc>
            </a:pPr>
            <a:endParaRPr sz="1200">
              <a:latin typeface="Arial"/>
              <a:cs typeface="Arial"/>
            </a:endParaRPr>
          </a:p>
          <a:p>
            <a:pPr marL="12700">
              <a:lnSpc>
                <a:spcPct val="100000"/>
              </a:lnSpc>
              <a:spcBef>
                <a:spcPts val="695"/>
              </a:spcBef>
            </a:pPr>
            <a:r>
              <a:rPr sz="1100" spc="-5" dirty="0">
                <a:latin typeface="Arial"/>
                <a:cs typeface="Arial"/>
              </a:rPr>
              <a:t>Figure 8 depicts the relationship between EC </a:t>
            </a:r>
            <a:r>
              <a:rPr sz="1100" dirty="0">
                <a:latin typeface="Arial"/>
                <a:cs typeface="Arial"/>
              </a:rPr>
              <a:t>and </a:t>
            </a:r>
            <a:r>
              <a:rPr sz="1100" spc="-5" dirty="0">
                <a:latin typeface="Arial"/>
                <a:cs typeface="Arial"/>
              </a:rPr>
              <a:t>multiple</a:t>
            </a:r>
            <a:r>
              <a:rPr sz="1100" spc="55" dirty="0">
                <a:latin typeface="Arial"/>
                <a:cs typeface="Arial"/>
              </a:rPr>
              <a:t> </a:t>
            </a:r>
            <a:r>
              <a:rPr sz="1100" spc="-5" dirty="0">
                <a:latin typeface="Arial"/>
                <a:cs typeface="Arial"/>
              </a:rPr>
              <a:t>projects.</a:t>
            </a:r>
            <a:endParaRPr sz="1100">
              <a:latin typeface="Arial"/>
              <a:cs typeface="Arial"/>
            </a:endParaRPr>
          </a:p>
        </p:txBody>
      </p:sp>
      <p:sp>
        <p:nvSpPr>
          <p:cNvPr id="3" name="object 3"/>
          <p:cNvSpPr txBox="1"/>
          <p:nvPr/>
        </p:nvSpPr>
        <p:spPr>
          <a:xfrm>
            <a:off x="1942845" y="5660135"/>
            <a:ext cx="3886835" cy="162560"/>
          </a:xfrm>
          <a:prstGeom prst="rect">
            <a:avLst/>
          </a:prstGeom>
        </p:spPr>
        <p:txBody>
          <a:bodyPr vert="horz" wrap="square" lIns="0" tIns="12700" rIns="0" bIns="0" rtlCol="0">
            <a:spAutoFit/>
          </a:bodyPr>
          <a:lstStyle/>
          <a:p>
            <a:pPr marL="12700">
              <a:lnSpc>
                <a:spcPct val="100000"/>
              </a:lnSpc>
              <a:spcBef>
                <a:spcPts val="100"/>
              </a:spcBef>
            </a:pPr>
            <a:r>
              <a:rPr sz="900" i="1" spc="-5" dirty="0">
                <a:solidFill>
                  <a:srgbClr val="44536A"/>
                </a:solidFill>
                <a:latin typeface="Arial"/>
                <a:cs typeface="Arial"/>
              </a:rPr>
              <a:t>Figure 8 Relationship between Expenditure Categories and Multiple</a:t>
            </a:r>
            <a:r>
              <a:rPr sz="900" i="1" spc="185" dirty="0">
                <a:solidFill>
                  <a:srgbClr val="44536A"/>
                </a:solidFill>
                <a:latin typeface="Arial"/>
                <a:cs typeface="Arial"/>
              </a:rPr>
              <a:t> </a:t>
            </a:r>
            <a:r>
              <a:rPr sz="900" i="1" spc="-5" dirty="0">
                <a:solidFill>
                  <a:srgbClr val="44536A"/>
                </a:solidFill>
                <a:latin typeface="Arial"/>
                <a:cs typeface="Arial"/>
              </a:rPr>
              <a:t>Projects</a:t>
            </a:r>
            <a:endParaRPr sz="900">
              <a:latin typeface="Arial"/>
              <a:cs typeface="Arial"/>
            </a:endParaRPr>
          </a:p>
        </p:txBody>
      </p:sp>
      <p:sp>
        <p:nvSpPr>
          <p:cNvPr id="4" name="object 4"/>
          <p:cNvSpPr/>
          <p:nvPr/>
        </p:nvSpPr>
        <p:spPr>
          <a:xfrm>
            <a:off x="1821267" y="2509493"/>
            <a:ext cx="3991374" cy="2971231"/>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ftr" sz="quarter" idx="5"/>
          </p:nvPr>
        </p:nvSpPr>
        <p:spPr>
          <a:prstGeom prst="rect">
            <a:avLst/>
          </a:prstGeom>
        </p:spPr>
        <p:txBody>
          <a:bodyPr vert="horz" wrap="square" lIns="0" tIns="1905" rIns="0" bIns="0" rtlCol="0">
            <a:spAutoFit/>
          </a:bodyPr>
          <a:lstStyle/>
          <a:p>
            <a:pPr marL="12700">
              <a:lnSpc>
                <a:spcPts val="1060"/>
              </a:lnSpc>
              <a:spcBef>
                <a:spcPts val="15"/>
              </a:spcBef>
            </a:pPr>
            <a:r>
              <a:rPr dirty="0"/>
              <a:t>Coronavirus State and </a:t>
            </a:r>
            <a:r>
              <a:rPr spc="-5" dirty="0"/>
              <a:t>Local Fiscal Recovery</a:t>
            </a:r>
            <a:r>
              <a:rPr spc="-30" dirty="0"/>
              <a:t> </a:t>
            </a:r>
            <a:r>
              <a:rPr dirty="0"/>
              <a:t>Funds:</a:t>
            </a:r>
          </a:p>
          <a:p>
            <a:pPr marL="174625">
              <a:lnSpc>
                <a:spcPts val="1060"/>
              </a:lnSpc>
            </a:pPr>
            <a:r>
              <a:rPr b="0" spc="-5" dirty="0">
                <a:latin typeface="Arial"/>
                <a:cs typeface="Arial"/>
              </a:rPr>
              <a:t>Project and Expenditures Report User</a:t>
            </a:r>
            <a:r>
              <a:rPr b="0" spc="30" dirty="0">
                <a:latin typeface="Arial"/>
                <a:cs typeface="Arial"/>
              </a:rPr>
              <a:t> </a:t>
            </a:r>
            <a:r>
              <a:rPr b="0" spc="-5" dirty="0">
                <a:latin typeface="Arial"/>
                <a:cs typeface="Arial"/>
              </a:rPr>
              <a:t>Guide</a:t>
            </a:r>
          </a:p>
        </p:txBody>
      </p:sp>
      <p:sp>
        <p:nvSpPr>
          <p:cNvPr id="6" name="object 6"/>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r>
              <a:rPr spc="-5" dirty="0"/>
              <a:t>11</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73100" y="893318"/>
            <a:ext cx="6186805" cy="4862195"/>
          </a:xfrm>
          <a:prstGeom prst="rect">
            <a:avLst/>
          </a:prstGeom>
        </p:spPr>
        <p:txBody>
          <a:bodyPr vert="horz" wrap="square" lIns="0" tIns="12065" rIns="0" bIns="0" rtlCol="0">
            <a:spAutoFit/>
          </a:bodyPr>
          <a:lstStyle/>
          <a:p>
            <a:pPr marL="12700">
              <a:lnSpc>
                <a:spcPct val="100000"/>
              </a:lnSpc>
              <a:spcBef>
                <a:spcPts val="95"/>
              </a:spcBef>
              <a:tabLst>
                <a:tab pos="1155700" algn="l"/>
              </a:tabLst>
            </a:pPr>
            <a:r>
              <a:rPr sz="1100" b="1" spc="-5" dirty="0">
                <a:solidFill>
                  <a:srgbClr val="1F4E79"/>
                </a:solidFill>
                <a:latin typeface="Arial"/>
                <a:cs typeface="Arial"/>
              </a:rPr>
              <a:t>Section</a:t>
            </a:r>
            <a:r>
              <a:rPr sz="1100" b="1" spc="5" dirty="0">
                <a:solidFill>
                  <a:srgbClr val="1F4E79"/>
                </a:solidFill>
                <a:latin typeface="Arial"/>
                <a:cs typeface="Arial"/>
              </a:rPr>
              <a:t> </a:t>
            </a:r>
            <a:r>
              <a:rPr sz="1100" b="1" spc="-5" dirty="0">
                <a:solidFill>
                  <a:srgbClr val="1F4E79"/>
                </a:solidFill>
                <a:latin typeface="Arial"/>
                <a:cs typeface="Arial"/>
              </a:rPr>
              <a:t>IV.	Project and Expenditure</a:t>
            </a:r>
            <a:r>
              <a:rPr sz="1100" b="1" dirty="0">
                <a:solidFill>
                  <a:srgbClr val="1F4E79"/>
                </a:solidFill>
                <a:latin typeface="Arial"/>
                <a:cs typeface="Arial"/>
              </a:rPr>
              <a:t> </a:t>
            </a:r>
            <a:r>
              <a:rPr sz="1100" b="1" spc="-5" dirty="0">
                <a:solidFill>
                  <a:srgbClr val="1F4E79"/>
                </a:solidFill>
                <a:latin typeface="Arial"/>
                <a:cs typeface="Arial"/>
              </a:rPr>
              <a:t>Report</a:t>
            </a:r>
            <a:endParaRPr sz="1100">
              <a:latin typeface="Arial"/>
              <a:cs typeface="Arial"/>
            </a:endParaRPr>
          </a:p>
          <a:p>
            <a:pPr marL="12700" marR="233679" algn="just">
              <a:lnSpc>
                <a:spcPct val="103400"/>
              </a:lnSpc>
              <a:spcBef>
                <a:spcPts val="805"/>
              </a:spcBef>
            </a:pPr>
            <a:r>
              <a:rPr sz="1100" spc="-5" dirty="0">
                <a:latin typeface="Arial"/>
                <a:cs typeface="Arial"/>
              </a:rPr>
              <a:t>The Project and Expenditure Report provides information on projects funded, expenditures, and  contracts and subawards over $50,000, and other information required from recipients. Multiple  modules or “screens” will help navigate recipients through the Project and Expenditure Report in  Treasury’s Portal as</a:t>
            </a:r>
            <a:r>
              <a:rPr sz="1100" dirty="0">
                <a:latin typeface="Arial"/>
                <a:cs typeface="Arial"/>
              </a:rPr>
              <a:t> </a:t>
            </a:r>
            <a:r>
              <a:rPr sz="1100" spc="-5" dirty="0">
                <a:latin typeface="Arial"/>
                <a:cs typeface="Arial"/>
              </a:rPr>
              <a:t>follows:</a:t>
            </a:r>
            <a:endParaRPr sz="1100">
              <a:latin typeface="Arial"/>
              <a:cs typeface="Arial"/>
            </a:endParaRPr>
          </a:p>
          <a:p>
            <a:pPr marL="469900" indent="-228600">
              <a:lnSpc>
                <a:spcPct val="100000"/>
              </a:lnSpc>
              <a:spcBef>
                <a:spcPts val="645"/>
              </a:spcBef>
              <a:buFont typeface="Arial"/>
              <a:buAutoNum type="alphaLcParenR"/>
              <a:tabLst>
                <a:tab pos="469900" algn="l"/>
              </a:tabLst>
            </a:pPr>
            <a:r>
              <a:rPr sz="1100" spc="-5" dirty="0">
                <a:latin typeface="Arial"/>
                <a:cs typeface="Arial"/>
              </a:rPr>
              <a:t>Recipient</a:t>
            </a:r>
            <a:r>
              <a:rPr sz="1100" dirty="0">
                <a:latin typeface="Arial"/>
                <a:cs typeface="Arial"/>
              </a:rPr>
              <a:t> </a:t>
            </a:r>
            <a:r>
              <a:rPr sz="1100" spc="-5" dirty="0">
                <a:latin typeface="Arial"/>
                <a:cs typeface="Arial"/>
              </a:rPr>
              <a:t>Profile</a:t>
            </a:r>
            <a:endParaRPr sz="1100">
              <a:latin typeface="Arial"/>
              <a:cs typeface="Arial"/>
            </a:endParaRPr>
          </a:p>
          <a:p>
            <a:pPr marL="469900" indent="-228600">
              <a:lnSpc>
                <a:spcPct val="100000"/>
              </a:lnSpc>
              <a:spcBef>
                <a:spcPts val="45"/>
              </a:spcBef>
              <a:buFont typeface="Arial"/>
              <a:buAutoNum type="alphaLcParenR"/>
              <a:tabLst>
                <a:tab pos="469900" algn="l"/>
              </a:tabLst>
            </a:pPr>
            <a:r>
              <a:rPr sz="1100" spc="-5" dirty="0">
                <a:latin typeface="Arial"/>
                <a:cs typeface="Arial"/>
              </a:rPr>
              <a:t>Project</a:t>
            </a:r>
            <a:r>
              <a:rPr sz="1100" dirty="0">
                <a:latin typeface="Arial"/>
                <a:cs typeface="Arial"/>
              </a:rPr>
              <a:t> </a:t>
            </a:r>
            <a:r>
              <a:rPr sz="1100" spc="-5" dirty="0">
                <a:latin typeface="Arial"/>
                <a:cs typeface="Arial"/>
              </a:rPr>
              <a:t>Overview</a:t>
            </a:r>
            <a:endParaRPr sz="1100">
              <a:latin typeface="Arial"/>
              <a:cs typeface="Arial"/>
            </a:endParaRPr>
          </a:p>
          <a:p>
            <a:pPr marL="469900" indent="-228600">
              <a:lnSpc>
                <a:spcPct val="100000"/>
              </a:lnSpc>
              <a:spcBef>
                <a:spcPts val="45"/>
              </a:spcBef>
              <a:buFont typeface="Arial"/>
              <a:buAutoNum type="alphaLcParenR"/>
              <a:tabLst>
                <a:tab pos="469900" algn="l"/>
              </a:tabLst>
            </a:pPr>
            <a:r>
              <a:rPr sz="1100" spc="-5" dirty="0">
                <a:latin typeface="Arial"/>
                <a:cs typeface="Arial"/>
              </a:rPr>
              <a:t>Subrecipients/Beneficiaries</a:t>
            </a:r>
            <a:endParaRPr sz="1100">
              <a:latin typeface="Arial"/>
              <a:cs typeface="Arial"/>
            </a:endParaRPr>
          </a:p>
          <a:p>
            <a:pPr marL="469900" indent="-228600">
              <a:lnSpc>
                <a:spcPct val="100000"/>
              </a:lnSpc>
              <a:spcBef>
                <a:spcPts val="45"/>
              </a:spcBef>
              <a:buFont typeface="Arial"/>
              <a:buAutoNum type="alphaLcParenR"/>
              <a:tabLst>
                <a:tab pos="469900" algn="l"/>
              </a:tabLst>
            </a:pPr>
            <a:r>
              <a:rPr sz="1100" spc="-5" dirty="0">
                <a:latin typeface="Arial"/>
                <a:cs typeface="Arial"/>
              </a:rPr>
              <a:t>Subawards/Direct</a:t>
            </a:r>
            <a:r>
              <a:rPr sz="1100" dirty="0">
                <a:latin typeface="Arial"/>
                <a:cs typeface="Arial"/>
              </a:rPr>
              <a:t> </a:t>
            </a:r>
            <a:r>
              <a:rPr sz="1100" spc="-5" dirty="0">
                <a:latin typeface="Arial"/>
                <a:cs typeface="Arial"/>
              </a:rPr>
              <a:t>Payments</a:t>
            </a:r>
            <a:endParaRPr sz="1100">
              <a:latin typeface="Arial"/>
              <a:cs typeface="Arial"/>
            </a:endParaRPr>
          </a:p>
          <a:p>
            <a:pPr marL="469900" indent="-228600">
              <a:lnSpc>
                <a:spcPct val="100000"/>
              </a:lnSpc>
              <a:spcBef>
                <a:spcPts val="45"/>
              </a:spcBef>
              <a:buFont typeface="Arial"/>
              <a:buAutoNum type="alphaLcParenR"/>
              <a:tabLst>
                <a:tab pos="469900" algn="l"/>
              </a:tabLst>
            </a:pPr>
            <a:r>
              <a:rPr sz="1100" spc="-5" dirty="0">
                <a:latin typeface="Arial"/>
                <a:cs typeface="Arial"/>
              </a:rPr>
              <a:t>Expenditures</a:t>
            </a:r>
            <a:endParaRPr sz="1100">
              <a:latin typeface="Arial"/>
              <a:cs typeface="Arial"/>
            </a:endParaRPr>
          </a:p>
          <a:p>
            <a:pPr marL="469900" indent="-228600">
              <a:lnSpc>
                <a:spcPct val="100000"/>
              </a:lnSpc>
              <a:spcBef>
                <a:spcPts val="45"/>
              </a:spcBef>
              <a:buFont typeface="Arial"/>
              <a:buAutoNum type="alphaLcParenR"/>
              <a:tabLst>
                <a:tab pos="469265" algn="l"/>
                <a:tab pos="469900" algn="l"/>
              </a:tabLst>
            </a:pPr>
            <a:r>
              <a:rPr sz="1100" spc="-5" dirty="0">
                <a:latin typeface="Arial"/>
                <a:cs typeface="Arial"/>
              </a:rPr>
              <a:t>Recipient</a:t>
            </a:r>
            <a:r>
              <a:rPr sz="1100" spc="-10" dirty="0">
                <a:latin typeface="Arial"/>
                <a:cs typeface="Arial"/>
              </a:rPr>
              <a:t> </a:t>
            </a:r>
            <a:r>
              <a:rPr sz="1100" spc="-5" dirty="0">
                <a:latin typeface="Arial"/>
                <a:cs typeface="Arial"/>
              </a:rPr>
              <a:t>Specific</a:t>
            </a:r>
            <a:endParaRPr sz="1100">
              <a:latin typeface="Arial"/>
              <a:cs typeface="Arial"/>
            </a:endParaRPr>
          </a:p>
          <a:p>
            <a:pPr marL="469900" indent="-228600">
              <a:lnSpc>
                <a:spcPct val="100000"/>
              </a:lnSpc>
              <a:spcBef>
                <a:spcPts val="45"/>
              </a:spcBef>
              <a:buFont typeface="Arial"/>
              <a:buAutoNum type="alphaLcParenR"/>
              <a:tabLst>
                <a:tab pos="469900" algn="l"/>
              </a:tabLst>
            </a:pPr>
            <a:r>
              <a:rPr sz="1100" spc="-5" dirty="0">
                <a:latin typeface="Arial"/>
                <a:cs typeface="Arial"/>
              </a:rPr>
              <a:t>Certification</a:t>
            </a:r>
            <a:endParaRPr sz="1100">
              <a:latin typeface="Arial"/>
              <a:cs typeface="Arial"/>
            </a:endParaRPr>
          </a:p>
          <a:p>
            <a:pPr marL="12700">
              <a:lnSpc>
                <a:spcPct val="100000"/>
              </a:lnSpc>
              <a:spcBef>
                <a:spcPts val="645"/>
              </a:spcBef>
            </a:pPr>
            <a:r>
              <a:rPr sz="1100" spc="-5" dirty="0">
                <a:latin typeface="Arial"/>
                <a:cs typeface="Arial"/>
              </a:rPr>
              <a:t>The following sections describe the reporting steps and information to be collected in each</a:t>
            </a:r>
            <a:r>
              <a:rPr sz="1100" spc="195" dirty="0">
                <a:latin typeface="Arial"/>
                <a:cs typeface="Arial"/>
              </a:rPr>
              <a:t> </a:t>
            </a:r>
            <a:r>
              <a:rPr sz="1100" spc="-5" dirty="0">
                <a:latin typeface="Arial"/>
                <a:cs typeface="Arial"/>
              </a:rPr>
              <a:t>module.</a:t>
            </a:r>
            <a:endParaRPr sz="1100">
              <a:latin typeface="Arial"/>
              <a:cs typeface="Arial"/>
            </a:endParaRPr>
          </a:p>
          <a:p>
            <a:pPr marL="469900" indent="-228600">
              <a:lnSpc>
                <a:spcPct val="100000"/>
              </a:lnSpc>
              <a:spcBef>
                <a:spcPts val="645"/>
              </a:spcBef>
              <a:buFont typeface="Arial"/>
              <a:buAutoNum type="alphaLcParenR"/>
              <a:tabLst>
                <a:tab pos="469900" algn="l"/>
              </a:tabLst>
            </a:pPr>
            <a:r>
              <a:rPr sz="1100" b="1" spc="-5" dirty="0">
                <a:latin typeface="Arial"/>
                <a:cs typeface="Arial"/>
              </a:rPr>
              <a:t>Recipient Profile</a:t>
            </a:r>
            <a:endParaRPr sz="1100">
              <a:latin typeface="Arial"/>
              <a:cs typeface="Arial"/>
            </a:endParaRPr>
          </a:p>
          <a:p>
            <a:pPr marL="241300" marR="5080">
              <a:lnSpc>
                <a:spcPct val="103400"/>
              </a:lnSpc>
              <a:spcBef>
                <a:spcPts val="800"/>
              </a:spcBef>
            </a:pPr>
            <a:r>
              <a:rPr sz="1100" spc="-5" dirty="0">
                <a:latin typeface="Arial"/>
                <a:cs typeface="Arial"/>
              </a:rPr>
              <a:t>Upon login, you will be directed to the recipient information page, which is intended to verify  relevant information in Treasury’s Portal. On this screen, you will review and confirm key  information on your organization, and input information required for the Project and Expenditure  Report. Recipient Profile information will be pre-populated from your SLFRF Application file </a:t>
            </a:r>
            <a:r>
              <a:rPr sz="1100" dirty="0">
                <a:latin typeface="Arial"/>
                <a:cs typeface="Arial"/>
              </a:rPr>
              <a:t>(see  </a:t>
            </a:r>
            <a:r>
              <a:rPr sz="1100" spc="-5" dirty="0">
                <a:latin typeface="Arial"/>
                <a:cs typeface="Arial"/>
              </a:rPr>
              <a:t>Figure 11). </a:t>
            </a:r>
            <a:r>
              <a:rPr sz="1100" spc="-10" dirty="0">
                <a:latin typeface="Arial"/>
                <a:cs typeface="Arial"/>
              </a:rPr>
              <a:t>If </a:t>
            </a:r>
            <a:r>
              <a:rPr sz="1100" spc="-5" dirty="0">
                <a:latin typeface="Arial"/>
                <a:cs typeface="Arial"/>
              </a:rPr>
              <a:t>you have previously entered a DUNS (+4) number, it will appear</a:t>
            </a:r>
            <a:r>
              <a:rPr sz="1100" spc="120" dirty="0">
                <a:latin typeface="Arial"/>
                <a:cs typeface="Arial"/>
              </a:rPr>
              <a:t> </a:t>
            </a:r>
            <a:r>
              <a:rPr sz="1100" dirty="0">
                <a:latin typeface="Arial"/>
                <a:cs typeface="Arial"/>
              </a:rPr>
              <a:t>here.</a:t>
            </a:r>
            <a:endParaRPr sz="1100">
              <a:latin typeface="Arial"/>
              <a:cs typeface="Arial"/>
            </a:endParaRPr>
          </a:p>
          <a:p>
            <a:pPr marL="698500" marR="199390" lvl="1" indent="-229235">
              <a:lnSpc>
                <a:spcPct val="103600"/>
              </a:lnSpc>
              <a:spcBef>
                <a:spcPts val="595"/>
              </a:spcBef>
              <a:buFont typeface="Arial"/>
              <a:buAutoNum type="arabicPeriod"/>
              <a:tabLst>
                <a:tab pos="699135" algn="l"/>
              </a:tabLst>
            </a:pPr>
            <a:r>
              <a:rPr sz="1100" spc="-5" dirty="0">
                <a:latin typeface="Arial"/>
                <a:cs typeface="Arial"/>
              </a:rPr>
              <a:t>Review and confirm </a:t>
            </a:r>
            <a:r>
              <a:rPr sz="1100" dirty="0">
                <a:latin typeface="Arial"/>
                <a:cs typeface="Arial"/>
              </a:rPr>
              <a:t>your </a:t>
            </a:r>
            <a:r>
              <a:rPr sz="1100" spc="-5" dirty="0">
                <a:latin typeface="Arial"/>
                <a:cs typeface="Arial"/>
              </a:rPr>
              <a:t>Recipient Profile prepopulated from your SLFRF Application  file (see Figure</a:t>
            </a:r>
            <a:r>
              <a:rPr sz="1100" spc="5" dirty="0">
                <a:latin typeface="Arial"/>
                <a:cs typeface="Arial"/>
              </a:rPr>
              <a:t> </a:t>
            </a:r>
            <a:r>
              <a:rPr sz="1100" spc="-5" dirty="0">
                <a:latin typeface="Arial"/>
                <a:cs typeface="Arial"/>
              </a:rPr>
              <a:t>9).</a:t>
            </a:r>
            <a:endParaRPr sz="1100">
              <a:latin typeface="Arial"/>
              <a:cs typeface="Arial"/>
            </a:endParaRPr>
          </a:p>
          <a:p>
            <a:pPr marL="698500" marR="304165" lvl="1" indent="-229235">
              <a:lnSpc>
                <a:spcPts val="1370"/>
              </a:lnSpc>
              <a:spcBef>
                <a:spcPts val="45"/>
              </a:spcBef>
              <a:buFont typeface="Arial"/>
              <a:buAutoNum type="arabicPeriod"/>
              <a:tabLst>
                <a:tab pos="699135" algn="l"/>
              </a:tabLst>
            </a:pPr>
            <a:r>
              <a:rPr sz="1100" spc="-5" dirty="0">
                <a:latin typeface="Arial"/>
                <a:cs typeface="Arial"/>
              </a:rPr>
              <a:t>If you have a Recipient DUNS </a:t>
            </a:r>
            <a:r>
              <a:rPr sz="1100" dirty="0">
                <a:latin typeface="Arial"/>
                <a:cs typeface="Arial"/>
              </a:rPr>
              <a:t>(+4) </a:t>
            </a:r>
            <a:r>
              <a:rPr sz="1100" spc="-5" dirty="0">
                <a:latin typeface="Arial"/>
                <a:cs typeface="Arial"/>
              </a:rPr>
              <a:t>number and the field </a:t>
            </a:r>
            <a:r>
              <a:rPr sz="1100" spc="-10" dirty="0">
                <a:latin typeface="Arial"/>
                <a:cs typeface="Arial"/>
              </a:rPr>
              <a:t>is </a:t>
            </a:r>
            <a:r>
              <a:rPr sz="1100" spc="-5" dirty="0">
                <a:latin typeface="Arial"/>
                <a:cs typeface="Arial"/>
              </a:rPr>
              <a:t>not populated, update as  necessary.</a:t>
            </a:r>
            <a:endParaRPr sz="1100">
              <a:latin typeface="Arial"/>
              <a:cs typeface="Arial"/>
            </a:endParaRPr>
          </a:p>
          <a:p>
            <a:pPr marL="698500" lvl="1" indent="-229235">
              <a:lnSpc>
                <a:spcPts val="1310"/>
              </a:lnSpc>
              <a:buFont typeface="Arial"/>
              <a:buAutoNum type="arabicPeriod"/>
              <a:tabLst>
                <a:tab pos="699135" algn="l"/>
              </a:tabLst>
            </a:pPr>
            <a:r>
              <a:rPr sz="1100" spc="-5" dirty="0">
                <a:latin typeface="Arial"/>
                <a:cs typeface="Arial"/>
              </a:rPr>
              <a:t>Verify the names and contact information for individuals the recipient has designated</a:t>
            </a:r>
            <a:r>
              <a:rPr sz="1100" spc="195" dirty="0">
                <a:latin typeface="Arial"/>
                <a:cs typeface="Arial"/>
              </a:rPr>
              <a:t> </a:t>
            </a:r>
            <a:r>
              <a:rPr sz="1100" spc="-5" dirty="0">
                <a:latin typeface="Arial"/>
                <a:cs typeface="Arial"/>
              </a:rPr>
              <a:t>for</a:t>
            </a:r>
            <a:endParaRPr sz="1100">
              <a:latin typeface="Arial"/>
              <a:cs typeface="Arial"/>
            </a:endParaRPr>
          </a:p>
          <a:p>
            <a:pPr marL="698500">
              <a:lnSpc>
                <a:spcPct val="100000"/>
              </a:lnSpc>
              <a:spcBef>
                <a:spcPts val="50"/>
              </a:spcBef>
            </a:pPr>
            <a:r>
              <a:rPr sz="1100" spc="-5" dirty="0">
                <a:latin typeface="Arial"/>
                <a:cs typeface="Arial"/>
              </a:rPr>
              <a:t>key reporting roles for the SLFRF program displayed on the screen (see Figure</a:t>
            </a:r>
            <a:r>
              <a:rPr sz="1100" spc="145" dirty="0">
                <a:latin typeface="Arial"/>
                <a:cs typeface="Arial"/>
              </a:rPr>
              <a:t> </a:t>
            </a:r>
            <a:r>
              <a:rPr sz="1100" spc="-5" dirty="0">
                <a:latin typeface="Arial"/>
                <a:cs typeface="Arial"/>
              </a:rPr>
              <a:t>10).</a:t>
            </a:r>
            <a:endParaRPr sz="1100">
              <a:latin typeface="Arial"/>
              <a:cs typeface="Arial"/>
            </a:endParaRPr>
          </a:p>
        </p:txBody>
      </p:sp>
      <p:sp>
        <p:nvSpPr>
          <p:cNvPr id="3" name="object 3"/>
          <p:cNvSpPr txBox="1"/>
          <p:nvPr/>
        </p:nvSpPr>
        <p:spPr>
          <a:xfrm>
            <a:off x="3107944" y="8525256"/>
            <a:ext cx="1556385" cy="162560"/>
          </a:xfrm>
          <a:prstGeom prst="rect">
            <a:avLst/>
          </a:prstGeom>
        </p:spPr>
        <p:txBody>
          <a:bodyPr vert="horz" wrap="square" lIns="0" tIns="12700" rIns="0" bIns="0" rtlCol="0">
            <a:spAutoFit/>
          </a:bodyPr>
          <a:lstStyle/>
          <a:p>
            <a:pPr marL="12700">
              <a:lnSpc>
                <a:spcPct val="100000"/>
              </a:lnSpc>
              <a:spcBef>
                <a:spcPts val="100"/>
              </a:spcBef>
            </a:pPr>
            <a:r>
              <a:rPr sz="900" i="1" spc="-5" dirty="0">
                <a:solidFill>
                  <a:srgbClr val="44536A"/>
                </a:solidFill>
                <a:latin typeface="Arial"/>
                <a:cs typeface="Arial"/>
              </a:rPr>
              <a:t>Figure 9 Recipient</a:t>
            </a:r>
            <a:r>
              <a:rPr sz="900" i="1" spc="10" dirty="0">
                <a:solidFill>
                  <a:srgbClr val="44536A"/>
                </a:solidFill>
                <a:latin typeface="Arial"/>
                <a:cs typeface="Arial"/>
              </a:rPr>
              <a:t> </a:t>
            </a:r>
            <a:r>
              <a:rPr sz="900" i="1" spc="-5" dirty="0">
                <a:solidFill>
                  <a:srgbClr val="44536A"/>
                </a:solidFill>
                <a:latin typeface="Arial"/>
                <a:cs typeface="Arial"/>
              </a:rPr>
              <a:t>Information</a:t>
            </a:r>
            <a:endParaRPr sz="900">
              <a:latin typeface="Arial"/>
              <a:cs typeface="Arial"/>
            </a:endParaRPr>
          </a:p>
        </p:txBody>
      </p:sp>
      <p:sp>
        <p:nvSpPr>
          <p:cNvPr id="4" name="object 4"/>
          <p:cNvSpPr/>
          <p:nvPr/>
        </p:nvSpPr>
        <p:spPr>
          <a:xfrm>
            <a:off x="1504950" y="5877052"/>
            <a:ext cx="4766564" cy="2538095"/>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500124" y="5872226"/>
            <a:ext cx="4776470" cy="2547620"/>
          </a:xfrm>
          <a:custGeom>
            <a:avLst/>
            <a:gdLst/>
            <a:ahLst/>
            <a:cxnLst/>
            <a:rect l="l" t="t" r="r" b="b"/>
            <a:pathLst>
              <a:path w="4776470" h="2547620">
                <a:moveTo>
                  <a:pt x="0" y="2547620"/>
                </a:moveTo>
                <a:lnTo>
                  <a:pt x="4776089" y="2547620"/>
                </a:lnTo>
                <a:lnTo>
                  <a:pt x="4776089" y="0"/>
                </a:lnTo>
                <a:lnTo>
                  <a:pt x="0" y="0"/>
                </a:lnTo>
                <a:lnTo>
                  <a:pt x="0" y="2547620"/>
                </a:lnTo>
                <a:close/>
              </a:path>
            </a:pathLst>
          </a:custGeom>
          <a:ln w="9524">
            <a:solidFill>
              <a:srgbClr val="D9D9D9"/>
            </a:solidFill>
          </a:ln>
        </p:spPr>
        <p:txBody>
          <a:bodyPr wrap="square" lIns="0" tIns="0" rIns="0" bIns="0" rtlCol="0"/>
          <a:lstStyle/>
          <a:p>
            <a:endParaRPr/>
          </a:p>
        </p:txBody>
      </p:sp>
      <p:sp>
        <p:nvSpPr>
          <p:cNvPr id="6" name="object 6"/>
          <p:cNvSpPr txBox="1">
            <a:spLocks noGrp="1"/>
          </p:cNvSpPr>
          <p:nvPr>
            <p:ph type="ftr" sz="quarter" idx="5"/>
          </p:nvPr>
        </p:nvSpPr>
        <p:spPr>
          <a:prstGeom prst="rect">
            <a:avLst/>
          </a:prstGeom>
        </p:spPr>
        <p:txBody>
          <a:bodyPr vert="horz" wrap="square" lIns="0" tIns="1905" rIns="0" bIns="0" rtlCol="0">
            <a:spAutoFit/>
          </a:bodyPr>
          <a:lstStyle/>
          <a:p>
            <a:pPr marL="12700">
              <a:lnSpc>
                <a:spcPts val="1060"/>
              </a:lnSpc>
              <a:spcBef>
                <a:spcPts val="15"/>
              </a:spcBef>
            </a:pPr>
            <a:r>
              <a:rPr dirty="0"/>
              <a:t>Coronavirus State and </a:t>
            </a:r>
            <a:r>
              <a:rPr spc="-5" dirty="0"/>
              <a:t>Local Fiscal Recovery</a:t>
            </a:r>
            <a:r>
              <a:rPr spc="-30" dirty="0"/>
              <a:t> </a:t>
            </a:r>
            <a:r>
              <a:rPr dirty="0"/>
              <a:t>Funds:</a:t>
            </a:r>
          </a:p>
          <a:p>
            <a:pPr marL="174625">
              <a:lnSpc>
                <a:spcPts val="1060"/>
              </a:lnSpc>
            </a:pPr>
            <a:r>
              <a:rPr b="0" spc="-5" dirty="0">
                <a:latin typeface="Arial"/>
                <a:cs typeface="Arial"/>
              </a:rPr>
              <a:t>Project and Expenditures Report User</a:t>
            </a:r>
            <a:r>
              <a:rPr b="0" spc="30" dirty="0">
                <a:latin typeface="Arial"/>
                <a:cs typeface="Arial"/>
              </a:rPr>
              <a:t> </a:t>
            </a:r>
            <a:r>
              <a:rPr b="0" spc="-5" dirty="0">
                <a:latin typeface="Arial"/>
                <a:cs typeface="Arial"/>
              </a:rPr>
              <a:t>Guide</a:t>
            </a:r>
          </a:p>
        </p:txBody>
      </p:sp>
      <p:sp>
        <p:nvSpPr>
          <p:cNvPr id="7" name="object 7"/>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r>
              <a:rPr spc="-5" dirty="0"/>
              <a:t>12</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1700" y="1904745"/>
            <a:ext cx="5945505" cy="2752725"/>
          </a:xfrm>
          <a:prstGeom prst="rect">
            <a:avLst/>
          </a:prstGeom>
        </p:spPr>
        <p:txBody>
          <a:bodyPr vert="horz" wrap="square" lIns="0" tIns="12700" rIns="0" bIns="0" rtlCol="0">
            <a:spAutoFit/>
          </a:bodyPr>
          <a:lstStyle/>
          <a:p>
            <a:pPr marL="22225" algn="ctr">
              <a:lnSpc>
                <a:spcPct val="100000"/>
              </a:lnSpc>
              <a:spcBef>
                <a:spcPts val="100"/>
              </a:spcBef>
            </a:pPr>
            <a:r>
              <a:rPr sz="900" i="1" spc="-5" dirty="0">
                <a:solidFill>
                  <a:srgbClr val="44536A"/>
                </a:solidFill>
                <a:latin typeface="Arial"/>
                <a:cs typeface="Arial"/>
              </a:rPr>
              <a:t>Figure 10 Point </a:t>
            </a:r>
            <a:r>
              <a:rPr sz="900" i="1" dirty="0">
                <a:solidFill>
                  <a:srgbClr val="44536A"/>
                </a:solidFill>
                <a:latin typeface="Arial"/>
                <a:cs typeface="Arial"/>
              </a:rPr>
              <a:t>of </a:t>
            </a:r>
            <a:r>
              <a:rPr sz="900" i="1" spc="-5" dirty="0">
                <a:solidFill>
                  <a:srgbClr val="44536A"/>
                </a:solidFill>
                <a:latin typeface="Arial"/>
                <a:cs typeface="Arial"/>
              </a:rPr>
              <a:t>Contact</a:t>
            </a:r>
            <a:r>
              <a:rPr sz="900" i="1" dirty="0">
                <a:solidFill>
                  <a:srgbClr val="44536A"/>
                </a:solidFill>
                <a:latin typeface="Arial"/>
                <a:cs typeface="Arial"/>
              </a:rPr>
              <a:t> </a:t>
            </a:r>
            <a:r>
              <a:rPr sz="900" i="1" spc="-5" dirty="0">
                <a:solidFill>
                  <a:srgbClr val="44536A"/>
                </a:solidFill>
                <a:latin typeface="Arial"/>
                <a:cs typeface="Arial"/>
              </a:rPr>
              <a:t>List</a:t>
            </a:r>
            <a:endParaRPr sz="900">
              <a:latin typeface="Arial"/>
              <a:cs typeface="Arial"/>
            </a:endParaRPr>
          </a:p>
          <a:p>
            <a:pPr marL="12700" marR="130810" algn="just">
              <a:lnSpc>
                <a:spcPct val="103400"/>
              </a:lnSpc>
              <a:spcBef>
                <a:spcPts val="894"/>
              </a:spcBef>
            </a:pPr>
            <a:r>
              <a:rPr sz="1100" spc="-5" dirty="0">
                <a:latin typeface="Arial"/>
                <a:cs typeface="Arial"/>
              </a:rPr>
              <a:t>If changes are needed to the information displayed on the screen, use the textbox (see Figure  11). Please refer to the instructions in Appendix A if the updates are associated with reporting  roles or contact</a:t>
            </a:r>
            <a:r>
              <a:rPr sz="1100" spc="15" dirty="0">
                <a:latin typeface="Arial"/>
                <a:cs typeface="Arial"/>
              </a:rPr>
              <a:t> </a:t>
            </a:r>
            <a:r>
              <a:rPr sz="1100" u="sng" spc="-5" dirty="0">
                <a:solidFill>
                  <a:srgbClr val="0462C1"/>
                </a:solidFill>
                <a:uFill>
                  <a:solidFill>
                    <a:srgbClr val="0462C1"/>
                  </a:solidFill>
                </a:uFill>
                <a:latin typeface="Arial"/>
                <a:cs typeface="Arial"/>
                <a:hlinkClick r:id="rId2"/>
              </a:rPr>
              <a:t>SLFRP@treasury.gov</a:t>
            </a:r>
            <a:r>
              <a:rPr sz="1100" u="sng" spc="-5" dirty="0">
                <a:solidFill>
                  <a:srgbClr val="0462C1"/>
                </a:solidFill>
                <a:uFill>
                  <a:solidFill>
                    <a:srgbClr val="0462C1"/>
                  </a:solidFill>
                </a:uFill>
                <a:latin typeface="Arial"/>
                <a:cs typeface="Arial"/>
              </a:rPr>
              <a:t>.</a:t>
            </a:r>
            <a:endParaRPr sz="1100">
              <a:latin typeface="Arial"/>
              <a:cs typeface="Arial"/>
            </a:endParaRPr>
          </a:p>
          <a:p>
            <a:pPr marL="469900" marR="148590" indent="-229235">
              <a:lnSpc>
                <a:spcPct val="103600"/>
              </a:lnSpc>
              <a:spcBef>
                <a:spcPts val="795"/>
              </a:spcBef>
              <a:buFont typeface="Arial"/>
              <a:buAutoNum type="arabicPeriod" startAt="4"/>
              <a:tabLst>
                <a:tab pos="470534" algn="l"/>
              </a:tabLst>
            </a:pPr>
            <a:r>
              <a:rPr sz="1100" i="1" spc="-5" dirty="0">
                <a:latin typeface="Arial"/>
                <a:cs typeface="Arial"/>
              </a:rPr>
              <a:t>For States, U.S. territories, and metropolitan cities and counties with a population over  250,000</a:t>
            </a:r>
            <a:r>
              <a:rPr sz="1100" spc="-5" dirty="0">
                <a:latin typeface="Arial"/>
                <a:cs typeface="Arial"/>
              </a:rPr>
              <a:t>, provide the answers to the following two questions (see Figure</a:t>
            </a:r>
            <a:r>
              <a:rPr sz="1100" spc="105" dirty="0">
                <a:latin typeface="Arial"/>
                <a:cs typeface="Arial"/>
              </a:rPr>
              <a:t> </a:t>
            </a:r>
            <a:r>
              <a:rPr sz="1100" spc="-5" dirty="0">
                <a:latin typeface="Arial"/>
                <a:cs typeface="Arial"/>
              </a:rPr>
              <a:t>11):</a:t>
            </a:r>
            <a:endParaRPr sz="1100">
              <a:latin typeface="Arial"/>
              <a:cs typeface="Arial"/>
            </a:endParaRPr>
          </a:p>
          <a:p>
            <a:pPr marL="1155700" marR="324485" lvl="1" indent="-228600">
              <a:lnSpc>
                <a:spcPct val="103600"/>
              </a:lnSpc>
              <a:spcBef>
                <a:spcPts val="865"/>
              </a:spcBef>
              <a:buFont typeface="Symbol"/>
              <a:buChar char=""/>
              <a:tabLst>
                <a:tab pos="1155700" algn="l"/>
                <a:tab pos="1156335" algn="l"/>
              </a:tabLst>
            </a:pPr>
            <a:r>
              <a:rPr sz="1100" spc="-5" dirty="0">
                <a:latin typeface="Arial"/>
                <a:cs typeface="Arial"/>
              </a:rPr>
              <a:t>Who approves the budget in your jurisdiction? Select from the picklist as  follows: Legislature; Executive; Legislature &amp; Executive;</a:t>
            </a:r>
            <a:r>
              <a:rPr sz="1100" spc="40" dirty="0">
                <a:latin typeface="Arial"/>
                <a:cs typeface="Arial"/>
              </a:rPr>
              <a:t> </a:t>
            </a:r>
            <a:r>
              <a:rPr sz="1100" spc="-5" dirty="0">
                <a:latin typeface="Arial"/>
                <a:cs typeface="Arial"/>
              </a:rPr>
              <a:t>Other.</a:t>
            </a:r>
            <a:endParaRPr sz="1100">
              <a:latin typeface="Arial"/>
              <a:cs typeface="Arial"/>
            </a:endParaRPr>
          </a:p>
          <a:p>
            <a:pPr marL="1612900" marR="25400" indent="-228600">
              <a:lnSpc>
                <a:spcPct val="103200"/>
              </a:lnSpc>
              <a:spcBef>
                <a:spcPts val="5"/>
              </a:spcBef>
              <a:tabLst>
                <a:tab pos="1612900" algn="l"/>
              </a:tabLst>
            </a:pPr>
            <a:r>
              <a:rPr sz="1100" spc="-5" dirty="0">
                <a:latin typeface="Courier New"/>
                <a:cs typeface="Courier New"/>
              </a:rPr>
              <a:t>o	</a:t>
            </a:r>
            <a:r>
              <a:rPr sz="1100" spc="-5" dirty="0">
                <a:latin typeface="Arial"/>
                <a:cs typeface="Arial"/>
              </a:rPr>
              <a:t>If Other, specify who approves the budget. Please include information  about the role or function, not an individual’s</a:t>
            </a:r>
            <a:r>
              <a:rPr sz="1100" spc="40" dirty="0">
                <a:latin typeface="Arial"/>
                <a:cs typeface="Arial"/>
              </a:rPr>
              <a:t> </a:t>
            </a:r>
            <a:r>
              <a:rPr sz="1100" spc="-5" dirty="0">
                <a:latin typeface="Arial"/>
                <a:cs typeface="Arial"/>
              </a:rPr>
              <a:t>name.</a:t>
            </a:r>
            <a:endParaRPr sz="1100">
              <a:latin typeface="Arial"/>
              <a:cs typeface="Arial"/>
            </a:endParaRPr>
          </a:p>
          <a:p>
            <a:pPr marL="1155700" marR="5080" lvl="1" indent="-228600">
              <a:lnSpc>
                <a:spcPct val="103499"/>
              </a:lnSpc>
              <a:spcBef>
                <a:spcPts val="75"/>
              </a:spcBef>
              <a:buFont typeface="Symbol"/>
              <a:buChar char=""/>
              <a:tabLst>
                <a:tab pos="1155700" algn="l"/>
                <a:tab pos="1156335" algn="l"/>
              </a:tabLst>
            </a:pPr>
            <a:r>
              <a:rPr sz="1100" spc="-5" dirty="0">
                <a:latin typeface="Arial"/>
                <a:cs typeface="Arial"/>
              </a:rPr>
              <a:t>Is your budget considered executed at the point of obligation? Select </a:t>
            </a:r>
            <a:r>
              <a:rPr sz="1100" spc="5" dirty="0">
                <a:latin typeface="Arial"/>
                <a:cs typeface="Arial"/>
              </a:rPr>
              <a:t>“Yes” </a:t>
            </a:r>
            <a:r>
              <a:rPr sz="1100" spc="-10" dirty="0">
                <a:latin typeface="Arial"/>
                <a:cs typeface="Arial"/>
              </a:rPr>
              <a:t>or  </a:t>
            </a:r>
            <a:r>
              <a:rPr sz="1100" spc="-5" dirty="0">
                <a:latin typeface="Arial"/>
                <a:cs typeface="Arial"/>
              </a:rPr>
              <a:t>“No”. Please note that if you select “Yes” and your budget is considered  executed at the point of obligation, then your adopted budget and total dollar  value of obligations for each project would be the</a:t>
            </a:r>
            <a:r>
              <a:rPr sz="1100" spc="20" dirty="0">
                <a:latin typeface="Arial"/>
                <a:cs typeface="Arial"/>
              </a:rPr>
              <a:t> </a:t>
            </a:r>
            <a:r>
              <a:rPr sz="1100" spc="-5" dirty="0">
                <a:latin typeface="Arial"/>
                <a:cs typeface="Arial"/>
              </a:rPr>
              <a:t>same.</a:t>
            </a:r>
            <a:endParaRPr sz="1100">
              <a:latin typeface="Arial"/>
              <a:cs typeface="Arial"/>
            </a:endParaRPr>
          </a:p>
        </p:txBody>
      </p:sp>
      <p:sp>
        <p:nvSpPr>
          <p:cNvPr id="3" name="object 3"/>
          <p:cNvSpPr txBox="1"/>
          <p:nvPr/>
        </p:nvSpPr>
        <p:spPr>
          <a:xfrm>
            <a:off x="1130300" y="5902452"/>
            <a:ext cx="5694680" cy="2213610"/>
          </a:xfrm>
          <a:prstGeom prst="rect">
            <a:avLst/>
          </a:prstGeom>
        </p:spPr>
        <p:txBody>
          <a:bodyPr vert="horz" wrap="square" lIns="0" tIns="12700" rIns="0" bIns="0" rtlCol="0">
            <a:spAutoFit/>
          </a:bodyPr>
          <a:lstStyle/>
          <a:p>
            <a:pPr marR="175895" algn="ctr">
              <a:lnSpc>
                <a:spcPct val="100000"/>
              </a:lnSpc>
              <a:spcBef>
                <a:spcPts val="100"/>
              </a:spcBef>
            </a:pPr>
            <a:r>
              <a:rPr sz="900" i="1" spc="-5" dirty="0">
                <a:solidFill>
                  <a:srgbClr val="44536A"/>
                </a:solidFill>
                <a:latin typeface="Arial"/>
                <a:cs typeface="Arial"/>
              </a:rPr>
              <a:t>Figure 11 Budget Approval and</a:t>
            </a:r>
            <a:r>
              <a:rPr sz="900" i="1" dirty="0">
                <a:solidFill>
                  <a:srgbClr val="44536A"/>
                </a:solidFill>
                <a:latin typeface="Arial"/>
                <a:cs typeface="Arial"/>
              </a:rPr>
              <a:t> </a:t>
            </a:r>
            <a:r>
              <a:rPr sz="900" i="1" spc="-5" dirty="0">
                <a:solidFill>
                  <a:srgbClr val="44536A"/>
                </a:solidFill>
                <a:latin typeface="Arial"/>
                <a:cs typeface="Arial"/>
              </a:rPr>
              <a:t>Obligation</a:t>
            </a:r>
            <a:endParaRPr sz="900">
              <a:latin typeface="Arial"/>
              <a:cs typeface="Arial"/>
            </a:endParaRPr>
          </a:p>
          <a:p>
            <a:pPr>
              <a:lnSpc>
                <a:spcPct val="100000"/>
              </a:lnSpc>
              <a:spcBef>
                <a:spcPts val="35"/>
              </a:spcBef>
            </a:pPr>
            <a:endParaRPr sz="750">
              <a:latin typeface="Arial"/>
              <a:cs typeface="Arial"/>
            </a:endParaRPr>
          </a:p>
          <a:p>
            <a:pPr marL="241300" marR="5080">
              <a:lnSpc>
                <a:spcPct val="103400"/>
              </a:lnSpc>
            </a:pPr>
            <a:r>
              <a:rPr sz="1100" spc="-5" dirty="0">
                <a:latin typeface="Arial"/>
                <a:cs typeface="Arial"/>
              </a:rPr>
              <a:t>Treasury is requiring descriptive information about budget processes to support analysis  of adopted budget information. Treasury is collecting adopted budget information to  better understand the intended impact of recipient projects and help tell the story of how  these funds are </a:t>
            </a:r>
            <a:r>
              <a:rPr sz="1100" dirty="0">
                <a:latin typeface="Arial"/>
                <a:cs typeface="Arial"/>
              </a:rPr>
              <a:t>used, </a:t>
            </a:r>
            <a:r>
              <a:rPr sz="1100" spc="-5" dirty="0">
                <a:latin typeface="Arial"/>
                <a:cs typeface="Arial"/>
              </a:rPr>
              <a:t>identify opportunities for technical assistance, and understand the  recipient’s progress in program implementation. Treasury is requesting this descriptive  information to inform these</a:t>
            </a:r>
            <a:r>
              <a:rPr sz="1100" dirty="0">
                <a:latin typeface="Arial"/>
                <a:cs typeface="Arial"/>
              </a:rPr>
              <a:t> </a:t>
            </a:r>
            <a:r>
              <a:rPr sz="1100" spc="-5" dirty="0">
                <a:latin typeface="Arial"/>
                <a:cs typeface="Arial"/>
              </a:rPr>
              <a:t>efforts.</a:t>
            </a:r>
            <a:endParaRPr sz="1100">
              <a:latin typeface="Arial"/>
              <a:cs typeface="Arial"/>
            </a:endParaRPr>
          </a:p>
          <a:p>
            <a:pPr marL="241300" marR="20955">
              <a:lnSpc>
                <a:spcPct val="103400"/>
              </a:lnSpc>
              <a:spcBef>
                <a:spcPts val="805"/>
              </a:spcBef>
            </a:pPr>
            <a:r>
              <a:rPr sz="1100" spc="-5" dirty="0">
                <a:latin typeface="Arial"/>
                <a:cs typeface="Arial"/>
              </a:rPr>
              <a:t>Treasury is not approving or </a:t>
            </a:r>
            <a:r>
              <a:rPr sz="1100" dirty="0">
                <a:latin typeface="Arial"/>
                <a:cs typeface="Arial"/>
              </a:rPr>
              <a:t>pre-approving </a:t>
            </a:r>
            <a:r>
              <a:rPr sz="1100" spc="-5" dirty="0">
                <a:latin typeface="Arial"/>
                <a:cs typeface="Arial"/>
              </a:rPr>
              <a:t>projects or budgets. Treasury also  recognizes that recipients may adjust project budgets over time, and recipients will have  the ability to reflect these changes in future</a:t>
            </a:r>
            <a:r>
              <a:rPr sz="1100" spc="20" dirty="0">
                <a:latin typeface="Arial"/>
                <a:cs typeface="Arial"/>
              </a:rPr>
              <a:t> </a:t>
            </a:r>
            <a:r>
              <a:rPr sz="1100" spc="-5" dirty="0">
                <a:latin typeface="Arial"/>
                <a:cs typeface="Arial"/>
              </a:rPr>
              <a:t>reporting.</a:t>
            </a:r>
            <a:endParaRPr sz="1100">
              <a:latin typeface="Arial"/>
              <a:cs typeface="Arial"/>
            </a:endParaRPr>
          </a:p>
          <a:p>
            <a:pPr marL="12700">
              <a:lnSpc>
                <a:spcPct val="100000"/>
              </a:lnSpc>
              <a:spcBef>
                <a:spcPts val="844"/>
              </a:spcBef>
            </a:pPr>
            <a:r>
              <a:rPr sz="1100" spc="-5" dirty="0">
                <a:latin typeface="Arial"/>
                <a:cs typeface="Arial"/>
              </a:rPr>
              <a:t>5. Complete the SAM.gov Registration and Executive Compensation</a:t>
            </a:r>
            <a:r>
              <a:rPr sz="1100" spc="80" dirty="0">
                <a:latin typeface="Arial"/>
                <a:cs typeface="Arial"/>
              </a:rPr>
              <a:t> </a:t>
            </a:r>
            <a:r>
              <a:rPr sz="1100" spc="-5" dirty="0">
                <a:latin typeface="Arial"/>
                <a:cs typeface="Arial"/>
              </a:rPr>
              <a:t>information.</a:t>
            </a:r>
            <a:endParaRPr sz="1100">
              <a:latin typeface="Arial"/>
              <a:cs typeface="Arial"/>
            </a:endParaRPr>
          </a:p>
        </p:txBody>
      </p:sp>
      <p:sp>
        <p:nvSpPr>
          <p:cNvPr id="4" name="object 4"/>
          <p:cNvSpPr/>
          <p:nvPr/>
        </p:nvSpPr>
        <p:spPr>
          <a:xfrm>
            <a:off x="1390650" y="938196"/>
            <a:ext cx="4982845" cy="84488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385824" y="928750"/>
            <a:ext cx="4992370" cy="859155"/>
          </a:xfrm>
          <a:custGeom>
            <a:avLst/>
            <a:gdLst/>
            <a:ahLst/>
            <a:cxnLst/>
            <a:rect l="l" t="t" r="r" b="b"/>
            <a:pathLst>
              <a:path w="4992370" h="859155">
                <a:moveTo>
                  <a:pt x="0" y="859154"/>
                </a:moveTo>
                <a:lnTo>
                  <a:pt x="4992370" y="859154"/>
                </a:lnTo>
                <a:lnTo>
                  <a:pt x="4992370" y="0"/>
                </a:lnTo>
                <a:lnTo>
                  <a:pt x="0" y="0"/>
                </a:lnTo>
                <a:lnTo>
                  <a:pt x="0" y="859154"/>
                </a:lnTo>
                <a:close/>
              </a:path>
            </a:pathLst>
          </a:custGeom>
          <a:ln w="9525">
            <a:solidFill>
              <a:srgbClr val="D9D9D9"/>
            </a:solidFill>
          </a:ln>
        </p:spPr>
        <p:txBody>
          <a:bodyPr wrap="square" lIns="0" tIns="0" rIns="0" bIns="0" rtlCol="0"/>
          <a:lstStyle/>
          <a:p>
            <a:endParaRPr/>
          </a:p>
        </p:txBody>
      </p:sp>
      <p:sp>
        <p:nvSpPr>
          <p:cNvPr id="6" name="object 6"/>
          <p:cNvSpPr/>
          <p:nvPr/>
        </p:nvSpPr>
        <p:spPr>
          <a:xfrm>
            <a:off x="2447925" y="4778806"/>
            <a:ext cx="2873375" cy="1004392"/>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2443098" y="4774107"/>
            <a:ext cx="2882900" cy="1014094"/>
          </a:xfrm>
          <a:custGeom>
            <a:avLst/>
            <a:gdLst/>
            <a:ahLst/>
            <a:cxnLst/>
            <a:rect l="l" t="t" r="r" b="b"/>
            <a:pathLst>
              <a:path w="2882900" h="1014095">
                <a:moveTo>
                  <a:pt x="0" y="1013917"/>
                </a:moveTo>
                <a:lnTo>
                  <a:pt x="2882900" y="1013917"/>
                </a:lnTo>
                <a:lnTo>
                  <a:pt x="2882900" y="0"/>
                </a:lnTo>
                <a:lnTo>
                  <a:pt x="0" y="0"/>
                </a:lnTo>
                <a:lnTo>
                  <a:pt x="0" y="1013917"/>
                </a:lnTo>
                <a:close/>
              </a:path>
            </a:pathLst>
          </a:custGeom>
          <a:ln w="9524">
            <a:solidFill>
              <a:srgbClr val="D9D9D9"/>
            </a:solidFill>
          </a:ln>
        </p:spPr>
        <p:txBody>
          <a:bodyPr wrap="square" lIns="0" tIns="0" rIns="0" bIns="0" rtlCol="0"/>
          <a:lstStyle/>
          <a:p>
            <a:endParaRPr/>
          </a:p>
        </p:txBody>
      </p:sp>
      <p:sp>
        <p:nvSpPr>
          <p:cNvPr id="8" name="object 8"/>
          <p:cNvSpPr/>
          <p:nvPr/>
        </p:nvSpPr>
        <p:spPr>
          <a:xfrm>
            <a:off x="2376804" y="1519555"/>
            <a:ext cx="459105" cy="90805"/>
          </a:xfrm>
          <a:custGeom>
            <a:avLst/>
            <a:gdLst/>
            <a:ahLst/>
            <a:cxnLst/>
            <a:rect l="l" t="t" r="r" b="b"/>
            <a:pathLst>
              <a:path w="459105" h="90805">
                <a:moveTo>
                  <a:pt x="0" y="90804"/>
                </a:moveTo>
                <a:lnTo>
                  <a:pt x="459105" y="90804"/>
                </a:lnTo>
                <a:lnTo>
                  <a:pt x="459105" y="0"/>
                </a:lnTo>
                <a:lnTo>
                  <a:pt x="0" y="0"/>
                </a:lnTo>
                <a:lnTo>
                  <a:pt x="0" y="90804"/>
                </a:lnTo>
                <a:close/>
              </a:path>
            </a:pathLst>
          </a:custGeom>
          <a:solidFill>
            <a:srgbClr val="D9D9D9"/>
          </a:solidFill>
        </p:spPr>
        <p:txBody>
          <a:bodyPr wrap="square" lIns="0" tIns="0" rIns="0" bIns="0" rtlCol="0"/>
          <a:lstStyle/>
          <a:p>
            <a:endParaRPr/>
          </a:p>
        </p:txBody>
      </p:sp>
      <p:sp>
        <p:nvSpPr>
          <p:cNvPr id="9" name="object 9"/>
          <p:cNvSpPr/>
          <p:nvPr/>
        </p:nvSpPr>
        <p:spPr>
          <a:xfrm>
            <a:off x="2377439" y="1660525"/>
            <a:ext cx="459105" cy="90805"/>
          </a:xfrm>
          <a:custGeom>
            <a:avLst/>
            <a:gdLst/>
            <a:ahLst/>
            <a:cxnLst/>
            <a:rect l="l" t="t" r="r" b="b"/>
            <a:pathLst>
              <a:path w="459105" h="90805">
                <a:moveTo>
                  <a:pt x="0" y="90804"/>
                </a:moveTo>
                <a:lnTo>
                  <a:pt x="459105" y="90804"/>
                </a:lnTo>
                <a:lnTo>
                  <a:pt x="459105" y="0"/>
                </a:lnTo>
                <a:lnTo>
                  <a:pt x="0" y="0"/>
                </a:lnTo>
                <a:lnTo>
                  <a:pt x="0" y="90804"/>
                </a:lnTo>
                <a:close/>
              </a:path>
            </a:pathLst>
          </a:custGeom>
          <a:solidFill>
            <a:srgbClr val="D9D9D9"/>
          </a:solidFill>
        </p:spPr>
        <p:txBody>
          <a:bodyPr wrap="square" lIns="0" tIns="0" rIns="0" bIns="0" rtlCol="0"/>
          <a:lstStyle/>
          <a:p>
            <a:endParaRPr/>
          </a:p>
        </p:txBody>
      </p:sp>
      <p:sp>
        <p:nvSpPr>
          <p:cNvPr id="10" name="object 10"/>
          <p:cNvSpPr txBox="1">
            <a:spLocks noGrp="1"/>
          </p:cNvSpPr>
          <p:nvPr>
            <p:ph type="ftr" sz="quarter" idx="5"/>
          </p:nvPr>
        </p:nvSpPr>
        <p:spPr>
          <a:prstGeom prst="rect">
            <a:avLst/>
          </a:prstGeom>
        </p:spPr>
        <p:txBody>
          <a:bodyPr vert="horz" wrap="square" lIns="0" tIns="1905" rIns="0" bIns="0" rtlCol="0">
            <a:spAutoFit/>
          </a:bodyPr>
          <a:lstStyle/>
          <a:p>
            <a:pPr marL="12700">
              <a:lnSpc>
                <a:spcPts val="1060"/>
              </a:lnSpc>
              <a:spcBef>
                <a:spcPts val="15"/>
              </a:spcBef>
            </a:pPr>
            <a:r>
              <a:rPr dirty="0"/>
              <a:t>Coronavirus State and </a:t>
            </a:r>
            <a:r>
              <a:rPr spc="-5" dirty="0"/>
              <a:t>Local Fiscal Recovery</a:t>
            </a:r>
            <a:r>
              <a:rPr spc="-30" dirty="0"/>
              <a:t> </a:t>
            </a:r>
            <a:r>
              <a:rPr dirty="0"/>
              <a:t>Funds:</a:t>
            </a:r>
          </a:p>
          <a:p>
            <a:pPr marL="174625">
              <a:lnSpc>
                <a:spcPts val="1060"/>
              </a:lnSpc>
            </a:pPr>
            <a:r>
              <a:rPr b="0" spc="-5" dirty="0">
                <a:latin typeface="Arial"/>
                <a:cs typeface="Arial"/>
              </a:rPr>
              <a:t>Project and Expenditures Report User</a:t>
            </a:r>
            <a:r>
              <a:rPr b="0" spc="30" dirty="0">
                <a:latin typeface="Arial"/>
                <a:cs typeface="Arial"/>
              </a:rPr>
              <a:t> </a:t>
            </a:r>
            <a:r>
              <a:rPr b="0" spc="-5" dirty="0">
                <a:latin typeface="Arial"/>
                <a:cs typeface="Arial"/>
              </a:rPr>
              <a:t>Guide</a:t>
            </a:r>
          </a:p>
        </p:txBody>
      </p:sp>
      <p:sp>
        <p:nvSpPr>
          <p:cNvPr id="11" name="object 11"/>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r>
              <a:rPr spc="-5" dirty="0"/>
              <a:t>13</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59153" y="893318"/>
            <a:ext cx="5099050" cy="367030"/>
          </a:xfrm>
          <a:prstGeom prst="rect">
            <a:avLst/>
          </a:prstGeom>
        </p:spPr>
        <p:txBody>
          <a:bodyPr vert="horz" wrap="square" lIns="0" tIns="6350" rIns="0" bIns="0" rtlCol="0">
            <a:spAutoFit/>
          </a:bodyPr>
          <a:lstStyle/>
          <a:p>
            <a:pPr marL="241300" marR="5080" indent="-228600">
              <a:lnSpc>
                <a:spcPct val="103600"/>
              </a:lnSpc>
              <a:spcBef>
                <a:spcPts val="50"/>
              </a:spcBef>
            </a:pPr>
            <a:r>
              <a:rPr sz="1100" spc="-5" dirty="0">
                <a:latin typeface="Arial"/>
                <a:cs typeface="Arial"/>
              </a:rPr>
              <a:t>a. Use the dropdown (see Figure 12) to confirm your entity’s SAM.gov status and  Executive Compensation reporting eligibility</a:t>
            </a:r>
            <a:r>
              <a:rPr sz="1100" spc="5" dirty="0">
                <a:latin typeface="Arial"/>
                <a:cs typeface="Arial"/>
              </a:rPr>
              <a:t> </a:t>
            </a:r>
            <a:r>
              <a:rPr sz="1100" spc="-5" dirty="0">
                <a:latin typeface="Arial"/>
                <a:cs typeface="Arial"/>
              </a:rPr>
              <a:t>questions.</a:t>
            </a:r>
            <a:endParaRPr sz="1100">
              <a:latin typeface="Arial"/>
              <a:cs typeface="Arial"/>
            </a:endParaRPr>
          </a:p>
        </p:txBody>
      </p:sp>
      <p:sp>
        <p:nvSpPr>
          <p:cNvPr id="3" name="object 3"/>
          <p:cNvSpPr txBox="1"/>
          <p:nvPr/>
        </p:nvSpPr>
        <p:spPr>
          <a:xfrm>
            <a:off x="1359153" y="2480056"/>
            <a:ext cx="5400040" cy="995680"/>
          </a:xfrm>
          <a:prstGeom prst="rect">
            <a:avLst/>
          </a:prstGeom>
        </p:spPr>
        <p:txBody>
          <a:bodyPr vert="horz" wrap="square" lIns="0" tIns="12700" rIns="0" bIns="0" rtlCol="0">
            <a:spAutoFit/>
          </a:bodyPr>
          <a:lstStyle/>
          <a:p>
            <a:pPr marR="337185" algn="ctr">
              <a:lnSpc>
                <a:spcPct val="100000"/>
              </a:lnSpc>
              <a:spcBef>
                <a:spcPts val="100"/>
              </a:spcBef>
            </a:pPr>
            <a:r>
              <a:rPr sz="900" i="1" spc="-5" dirty="0">
                <a:solidFill>
                  <a:srgbClr val="44536A"/>
                </a:solidFill>
                <a:latin typeface="Arial"/>
                <a:cs typeface="Arial"/>
              </a:rPr>
              <a:t>Figure 12 SAM.gov question</a:t>
            </a:r>
            <a:endParaRPr sz="900">
              <a:latin typeface="Arial"/>
              <a:cs typeface="Arial"/>
            </a:endParaRPr>
          </a:p>
          <a:p>
            <a:pPr marL="241300" marR="5080" indent="-228600">
              <a:lnSpc>
                <a:spcPct val="103600"/>
              </a:lnSpc>
              <a:spcBef>
                <a:spcPts val="890"/>
              </a:spcBef>
              <a:buFont typeface="Arial"/>
              <a:buAutoNum type="alphaLcPeriod" startAt="2"/>
              <a:tabLst>
                <a:tab pos="241300" algn="l"/>
              </a:tabLst>
            </a:pPr>
            <a:r>
              <a:rPr sz="1100" spc="-5" dirty="0">
                <a:latin typeface="Arial"/>
                <a:cs typeface="Arial"/>
              </a:rPr>
              <a:t>If you are registered in SAM.gov, select “Yes” from the picklist and move on to Step  6 below.</a:t>
            </a:r>
            <a:endParaRPr sz="1100">
              <a:latin typeface="Arial"/>
              <a:cs typeface="Arial"/>
            </a:endParaRPr>
          </a:p>
          <a:p>
            <a:pPr marL="241300" marR="182245" indent="-228600">
              <a:lnSpc>
                <a:spcPct val="103600"/>
              </a:lnSpc>
              <a:spcBef>
                <a:spcPts val="195"/>
              </a:spcBef>
              <a:buFont typeface="Arial"/>
              <a:buAutoNum type="alphaLcPeriod" startAt="2"/>
              <a:tabLst>
                <a:tab pos="241300" algn="l"/>
              </a:tabLst>
            </a:pPr>
            <a:r>
              <a:rPr sz="1100" spc="-5" dirty="0">
                <a:latin typeface="Arial"/>
                <a:cs typeface="Arial"/>
              </a:rPr>
              <a:t>If you are not registered in SAM.gov, select “No” from the picklist. Two additional  questions will populate the space below (see Figure</a:t>
            </a:r>
            <a:r>
              <a:rPr sz="1100" spc="60" dirty="0">
                <a:latin typeface="Arial"/>
                <a:cs typeface="Arial"/>
              </a:rPr>
              <a:t> </a:t>
            </a:r>
            <a:r>
              <a:rPr sz="1100" spc="-5" dirty="0">
                <a:latin typeface="Arial"/>
                <a:cs typeface="Arial"/>
              </a:rPr>
              <a:t>13).</a:t>
            </a:r>
            <a:endParaRPr sz="1100">
              <a:latin typeface="Arial"/>
              <a:cs typeface="Arial"/>
            </a:endParaRPr>
          </a:p>
        </p:txBody>
      </p:sp>
      <p:sp>
        <p:nvSpPr>
          <p:cNvPr id="4" name="object 4"/>
          <p:cNvSpPr txBox="1"/>
          <p:nvPr/>
        </p:nvSpPr>
        <p:spPr>
          <a:xfrm>
            <a:off x="1359153" y="4886452"/>
            <a:ext cx="5417820" cy="969644"/>
          </a:xfrm>
          <a:prstGeom prst="rect">
            <a:avLst/>
          </a:prstGeom>
        </p:spPr>
        <p:txBody>
          <a:bodyPr vert="horz" wrap="square" lIns="0" tIns="12700" rIns="0" bIns="0" rtlCol="0">
            <a:spAutoFit/>
          </a:bodyPr>
          <a:lstStyle/>
          <a:p>
            <a:pPr marL="1424305">
              <a:lnSpc>
                <a:spcPct val="100000"/>
              </a:lnSpc>
              <a:spcBef>
                <a:spcPts val="100"/>
              </a:spcBef>
            </a:pPr>
            <a:r>
              <a:rPr sz="900" i="1" spc="-5" dirty="0">
                <a:solidFill>
                  <a:srgbClr val="44536A"/>
                </a:solidFill>
                <a:latin typeface="Arial"/>
                <a:cs typeface="Arial"/>
              </a:rPr>
              <a:t>Figure 13 Additional </a:t>
            </a:r>
            <a:r>
              <a:rPr sz="900" i="1" dirty="0">
                <a:solidFill>
                  <a:srgbClr val="44536A"/>
                </a:solidFill>
                <a:latin typeface="Arial"/>
                <a:cs typeface="Arial"/>
              </a:rPr>
              <a:t>SAM.gov </a:t>
            </a:r>
            <a:r>
              <a:rPr sz="900" i="1" spc="-5" dirty="0">
                <a:solidFill>
                  <a:srgbClr val="44536A"/>
                </a:solidFill>
                <a:latin typeface="Arial"/>
                <a:cs typeface="Arial"/>
              </a:rPr>
              <a:t>questions</a:t>
            </a:r>
            <a:r>
              <a:rPr sz="900" i="1" spc="5" dirty="0">
                <a:solidFill>
                  <a:srgbClr val="44536A"/>
                </a:solidFill>
                <a:latin typeface="Arial"/>
                <a:cs typeface="Arial"/>
              </a:rPr>
              <a:t> </a:t>
            </a:r>
            <a:r>
              <a:rPr sz="900" i="1" spc="-5" dirty="0">
                <a:solidFill>
                  <a:srgbClr val="44536A"/>
                </a:solidFill>
                <a:latin typeface="Arial"/>
                <a:cs typeface="Arial"/>
              </a:rPr>
              <a:t>(1)</a:t>
            </a:r>
            <a:endParaRPr sz="900">
              <a:latin typeface="Arial"/>
              <a:cs typeface="Arial"/>
            </a:endParaRPr>
          </a:p>
          <a:p>
            <a:pPr marL="241300" marR="5080" indent="-228600">
              <a:lnSpc>
                <a:spcPct val="103299"/>
              </a:lnSpc>
              <a:spcBef>
                <a:spcPts val="894"/>
              </a:spcBef>
            </a:pPr>
            <a:r>
              <a:rPr sz="1100" spc="-5" dirty="0">
                <a:latin typeface="Arial"/>
                <a:cs typeface="Arial"/>
              </a:rPr>
              <a:t>d. If the recipient received 80% or more of its annual gross revenue from federal funds  AND the recipient received $25 million or more of its annual gross revenue from  federal funds, an additional question will appear (see Figure 14). If the answer is  “No” to any of these two questions, move on to step 6</a:t>
            </a:r>
            <a:r>
              <a:rPr sz="1100" spc="65" dirty="0">
                <a:latin typeface="Arial"/>
                <a:cs typeface="Arial"/>
              </a:rPr>
              <a:t> </a:t>
            </a:r>
            <a:r>
              <a:rPr sz="1100" spc="-5" dirty="0">
                <a:latin typeface="Arial"/>
                <a:cs typeface="Arial"/>
              </a:rPr>
              <a:t>below.</a:t>
            </a:r>
            <a:endParaRPr sz="1100">
              <a:latin typeface="Arial"/>
              <a:cs typeface="Arial"/>
            </a:endParaRPr>
          </a:p>
        </p:txBody>
      </p:sp>
      <p:sp>
        <p:nvSpPr>
          <p:cNvPr id="5" name="object 5"/>
          <p:cNvSpPr txBox="1"/>
          <p:nvPr/>
        </p:nvSpPr>
        <p:spPr>
          <a:xfrm>
            <a:off x="2777998" y="7610093"/>
            <a:ext cx="2216150" cy="162560"/>
          </a:xfrm>
          <a:prstGeom prst="rect">
            <a:avLst/>
          </a:prstGeom>
        </p:spPr>
        <p:txBody>
          <a:bodyPr vert="horz" wrap="square" lIns="0" tIns="12700" rIns="0" bIns="0" rtlCol="0">
            <a:spAutoFit/>
          </a:bodyPr>
          <a:lstStyle/>
          <a:p>
            <a:pPr marL="12700">
              <a:lnSpc>
                <a:spcPct val="100000"/>
              </a:lnSpc>
              <a:spcBef>
                <a:spcPts val="100"/>
              </a:spcBef>
            </a:pPr>
            <a:r>
              <a:rPr sz="900" i="1" spc="-5" dirty="0">
                <a:solidFill>
                  <a:srgbClr val="44536A"/>
                </a:solidFill>
                <a:latin typeface="Arial"/>
                <a:cs typeface="Arial"/>
              </a:rPr>
              <a:t>Figure 14 Additional </a:t>
            </a:r>
            <a:r>
              <a:rPr sz="900" i="1" dirty="0">
                <a:solidFill>
                  <a:srgbClr val="44536A"/>
                </a:solidFill>
                <a:latin typeface="Arial"/>
                <a:cs typeface="Arial"/>
              </a:rPr>
              <a:t>Sam.gov </a:t>
            </a:r>
            <a:r>
              <a:rPr sz="900" i="1" spc="-5" dirty="0">
                <a:solidFill>
                  <a:srgbClr val="44536A"/>
                </a:solidFill>
                <a:latin typeface="Arial"/>
                <a:cs typeface="Arial"/>
              </a:rPr>
              <a:t>questions</a:t>
            </a:r>
            <a:r>
              <a:rPr sz="900" i="1" spc="20" dirty="0">
                <a:solidFill>
                  <a:srgbClr val="44536A"/>
                </a:solidFill>
                <a:latin typeface="Arial"/>
                <a:cs typeface="Arial"/>
              </a:rPr>
              <a:t> </a:t>
            </a:r>
            <a:r>
              <a:rPr sz="900" i="1" spc="-5" dirty="0">
                <a:solidFill>
                  <a:srgbClr val="44536A"/>
                </a:solidFill>
                <a:latin typeface="Arial"/>
                <a:cs typeface="Arial"/>
              </a:rPr>
              <a:t>(2)</a:t>
            </a:r>
            <a:endParaRPr sz="900">
              <a:latin typeface="Arial"/>
              <a:cs typeface="Arial"/>
            </a:endParaRPr>
          </a:p>
        </p:txBody>
      </p:sp>
      <p:sp>
        <p:nvSpPr>
          <p:cNvPr id="6" name="object 6"/>
          <p:cNvSpPr/>
          <p:nvPr/>
        </p:nvSpPr>
        <p:spPr>
          <a:xfrm>
            <a:off x="2847975" y="1280160"/>
            <a:ext cx="2069083" cy="1084579"/>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2843148" y="1275461"/>
            <a:ext cx="2078989" cy="1094105"/>
          </a:xfrm>
          <a:custGeom>
            <a:avLst/>
            <a:gdLst/>
            <a:ahLst/>
            <a:cxnLst/>
            <a:rect l="l" t="t" r="r" b="b"/>
            <a:pathLst>
              <a:path w="2078989" h="1094105">
                <a:moveTo>
                  <a:pt x="0" y="1094104"/>
                </a:moveTo>
                <a:lnTo>
                  <a:pt x="2078608" y="1094104"/>
                </a:lnTo>
                <a:lnTo>
                  <a:pt x="2078608" y="0"/>
                </a:lnTo>
                <a:lnTo>
                  <a:pt x="0" y="0"/>
                </a:lnTo>
                <a:lnTo>
                  <a:pt x="0" y="1094104"/>
                </a:lnTo>
                <a:close/>
              </a:path>
            </a:pathLst>
          </a:custGeom>
          <a:ln w="9525">
            <a:solidFill>
              <a:srgbClr val="D9D9D9"/>
            </a:solidFill>
          </a:ln>
        </p:spPr>
        <p:txBody>
          <a:bodyPr wrap="square" lIns="0" tIns="0" rIns="0" bIns="0" rtlCol="0"/>
          <a:lstStyle/>
          <a:p>
            <a:endParaRPr/>
          </a:p>
        </p:txBody>
      </p:sp>
      <p:sp>
        <p:nvSpPr>
          <p:cNvPr id="8" name="object 8"/>
          <p:cNvSpPr/>
          <p:nvPr/>
        </p:nvSpPr>
        <p:spPr>
          <a:xfrm>
            <a:off x="1447800" y="3495675"/>
            <a:ext cx="4882261" cy="1285239"/>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1443100" y="3490976"/>
            <a:ext cx="4892040" cy="1294765"/>
          </a:xfrm>
          <a:custGeom>
            <a:avLst/>
            <a:gdLst/>
            <a:ahLst/>
            <a:cxnLst/>
            <a:rect l="l" t="t" r="r" b="b"/>
            <a:pathLst>
              <a:path w="4892040" h="1294764">
                <a:moveTo>
                  <a:pt x="0" y="1294764"/>
                </a:moveTo>
                <a:lnTo>
                  <a:pt x="4891786" y="1294764"/>
                </a:lnTo>
                <a:lnTo>
                  <a:pt x="4891786" y="0"/>
                </a:lnTo>
                <a:lnTo>
                  <a:pt x="0" y="0"/>
                </a:lnTo>
                <a:lnTo>
                  <a:pt x="0" y="1294764"/>
                </a:lnTo>
                <a:close/>
              </a:path>
            </a:pathLst>
          </a:custGeom>
          <a:ln w="9525">
            <a:solidFill>
              <a:srgbClr val="D9D9D9"/>
            </a:solidFill>
          </a:ln>
        </p:spPr>
        <p:txBody>
          <a:bodyPr wrap="square" lIns="0" tIns="0" rIns="0" bIns="0" rtlCol="0"/>
          <a:lstStyle/>
          <a:p>
            <a:endParaRPr/>
          </a:p>
        </p:txBody>
      </p:sp>
      <p:sp>
        <p:nvSpPr>
          <p:cNvPr id="10" name="object 10"/>
          <p:cNvSpPr/>
          <p:nvPr/>
        </p:nvSpPr>
        <p:spPr>
          <a:xfrm>
            <a:off x="1476375" y="5876290"/>
            <a:ext cx="4813300" cy="1622425"/>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1471549" y="5871590"/>
            <a:ext cx="4822825" cy="1631950"/>
          </a:xfrm>
          <a:custGeom>
            <a:avLst/>
            <a:gdLst/>
            <a:ahLst/>
            <a:cxnLst/>
            <a:rect l="l" t="t" r="r" b="b"/>
            <a:pathLst>
              <a:path w="4822825" h="1631950">
                <a:moveTo>
                  <a:pt x="0" y="1631949"/>
                </a:moveTo>
                <a:lnTo>
                  <a:pt x="4822825" y="1631949"/>
                </a:lnTo>
                <a:lnTo>
                  <a:pt x="4822825" y="0"/>
                </a:lnTo>
                <a:lnTo>
                  <a:pt x="0" y="0"/>
                </a:lnTo>
                <a:lnTo>
                  <a:pt x="0" y="1631949"/>
                </a:lnTo>
                <a:close/>
              </a:path>
            </a:pathLst>
          </a:custGeom>
          <a:ln w="9525">
            <a:solidFill>
              <a:srgbClr val="D9D9D9"/>
            </a:solidFill>
          </a:ln>
        </p:spPr>
        <p:txBody>
          <a:bodyPr wrap="square" lIns="0" tIns="0" rIns="0" bIns="0" rtlCol="0"/>
          <a:lstStyle/>
          <a:p>
            <a:endParaRPr/>
          </a:p>
        </p:txBody>
      </p:sp>
      <p:sp>
        <p:nvSpPr>
          <p:cNvPr id="12" name="object 12"/>
          <p:cNvSpPr txBox="1">
            <a:spLocks noGrp="1"/>
          </p:cNvSpPr>
          <p:nvPr>
            <p:ph type="ftr" sz="quarter" idx="5"/>
          </p:nvPr>
        </p:nvSpPr>
        <p:spPr>
          <a:prstGeom prst="rect">
            <a:avLst/>
          </a:prstGeom>
        </p:spPr>
        <p:txBody>
          <a:bodyPr vert="horz" wrap="square" lIns="0" tIns="1905" rIns="0" bIns="0" rtlCol="0">
            <a:spAutoFit/>
          </a:bodyPr>
          <a:lstStyle/>
          <a:p>
            <a:pPr marL="12700">
              <a:lnSpc>
                <a:spcPts val="1060"/>
              </a:lnSpc>
              <a:spcBef>
                <a:spcPts val="15"/>
              </a:spcBef>
            </a:pPr>
            <a:r>
              <a:rPr dirty="0"/>
              <a:t>Coronavirus State and </a:t>
            </a:r>
            <a:r>
              <a:rPr spc="-5" dirty="0"/>
              <a:t>Local Fiscal Recovery</a:t>
            </a:r>
            <a:r>
              <a:rPr spc="-30" dirty="0"/>
              <a:t> </a:t>
            </a:r>
            <a:r>
              <a:rPr dirty="0"/>
              <a:t>Funds:</a:t>
            </a:r>
          </a:p>
          <a:p>
            <a:pPr marL="174625">
              <a:lnSpc>
                <a:spcPts val="1060"/>
              </a:lnSpc>
            </a:pPr>
            <a:r>
              <a:rPr b="0" spc="-5" dirty="0">
                <a:latin typeface="Arial"/>
                <a:cs typeface="Arial"/>
              </a:rPr>
              <a:t>Project and Expenditures Report User</a:t>
            </a:r>
            <a:r>
              <a:rPr b="0" spc="30" dirty="0">
                <a:latin typeface="Arial"/>
                <a:cs typeface="Arial"/>
              </a:rPr>
              <a:t> </a:t>
            </a:r>
            <a:r>
              <a:rPr b="0" spc="-5" dirty="0">
                <a:latin typeface="Arial"/>
                <a:cs typeface="Arial"/>
              </a:rPr>
              <a:t>Guide</a:t>
            </a:r>
          </a:p>
        </p:txBody>
      </p:sp>
      <p:sp>
        <p:nvSpPr>
          <p:cNvPr id="13" name="object 13"/>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r>
              <a:rPr spc="-5" dirty="0"/>
              <a:t>14</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59153" y="893318"/>
            <a:ext cx="5459730" cy="1258570"/>
          </a:xfrm>
          <a:prstGeom prst="rect">
            <a:avLst/>
          </a:prstGeom>
        </p:spPr>
        <p:txBody>
          <a:bodyPr vert="horz" wrap="square" lIns="0" tIns="6350" rIns="0" bIns="0" rtlCol="0">
            <a:spAutoFit/>
          </a:bodyPr>
          <a:lstStyle/>
          <a:p>
            <a:pPr marL="241300" marR="26670" indent="-228600">
              <a:lnSpc>
                <a:spcPct val="103600"/>
              </a:lnSpc>
              <a:spcBef>
                <a:spcPts val="50"/>
              </a:spcBef>
              <a:buFont typeface="Arial"/>
              <a:buAutoNum type="alphaLcPeriod" startAt="5"/>
              <a:tabLst>
                <a:tab pos="241300" algn="l"/>
              </a:tabLst>
            </a:pPr>
            <a:r>
              <a:rPr sz="1100" spc="-5" dirty="0">
                <a:latin typeface="Arial"/>
                <a:cs typeface="Arial"/>
              </a:rPr>
              <a:t>Select “Yes” if the total compensation for the organization’s five highest paid officers  is publicly listed or otherwise listed </a:t>
            </a:r>
            <a:r>
              <a:rPr sz="1100" spc="-10" dirty="0">
                <a:latin typeface="Arial"/>
                <a:cs typeface="Arial"/>
              </a:rPr>
              <a:t>in </a:t>
            </a:r>
            <a:r>
              <a:rPr sz="1100" spc="-5" dirty="0">
                <a:latin typeface="Arial"/>
                <a:cs typeface="Arial"/>
              </a:rPr>
              <a:t>SAM.gov and move on to Step 6</a:t>
            </a:r>
            <a:r>
              <a:rPr sz="1100" spc="160" dirty="0">
                <a:latin typeface="Arial"/>
                <a:cs typeface="Arial"/>
              </a:rPr>
              <a:t> </a:t>
            </a:r>
            <a:r>
              <a:rPr sz="1100" spc="-5" dirty="0">
                <a:latin typeface="Arial"/>
                <a:cs typeface="Arial"/>
              </a:rPr>
              <a:t>below.</a:t>
            </a:r>
            <a:endParaRPr sz="1100">
              <a:latin typeface="Arial"/>
              <a:cs typeface="Arial"/>
            </a:endParaRPr>
          </a:p>
          <a:p>
            <a:pPr marL="241300" marR="5080" indent="-228600">
              <a:lnSpc>
                <a:spcPct val="103400"/>
              </a:lnSpc>
              <a:spcBef>
                <a:spcPts val="195"/>
              </a:spcBef>
              <a:buFont typeface="Arial"/>
              <a:buAutoNum type="alphaLcPeriod" startAt="5"/>
              <a:tabLst>
                <a:tab pos="240665" algn="l"/>
                <a:tab pos="241300" algn="l"/>
              </a:tabLst>
            </a:pPr>
            <a:r>
              <a:rPr sz="1100" spc="-5" dirty="0">
                <a:latin typeface="Arial"/>
                <a:cs typeface="Arial"/>
              </a:rPr>
              <a:t>Select “No” if the total compensation for the organization’s five highest paid officers  is not publicly listed or otherwise listed in </a:t>
            </a:r>
            <a:r>
              <a:rPr sz="1100" dirty="0">
                <a:latin typeface="Arial"/>
                <a:cs typeface="Arial"/>
              </a:rPr>
              <a:t>SAM.gov. </a:t>
            </a:r>
            <a:r>
              <a:rPr sz="1100" spc="-5" dirty="0">
                <a:latin typeface="Arial"/>
                <a:cs typeface="Arial"/>
              </a:rPr>
              <a:t>Enter the name(s) of the  officer(s) in the chart that will appear (see Figure 15) and the total compensation  received by each. If fewer than five (5) officers exist, enter </a:t>
            </a:r>
            <a:r>
              <a:rPr sz="1100" spc="-10" dirty="0">
                <a:latin typeface="Arial"/>
                <a:cs typeface="Arial"/>
              </a:rPr>
              <a:t>“N/A” </a:t>
            </a:r>
            <a:r>
              <a:rPr sz="1100" spc="-5" dirty="0">
                <a:latin typeface="Arial"/>
                <a:cs typeface="Arial"/>
              </a:rPr>
              <a:t>and $0 in the empty  field(s).</a:t>
            </a:r>
            <a:endParaRPr sz="1100">
              <a:latin typeface="Arial"/>
              <a:cs typeface="Arial"/>
            </a:endParaRPr>
          </a:p>
        </p:txBody>
      </p:sp>
      <p:sp>
        <p:nvSpPr>
          <p:cNvPr id="3" name="object 3"/>
          <p:cNvSpPr txBox="1"/>
          <p:nvPr/>
        </p:nvSpPr>
        <p:spPr>
          <a:xfrm>
            <a:off x="901700" y="3772408"/>
            <a:ext cx="5956300" cy="5138420"/>
          </a:xfrm>
          <a:prstGeom prst="rect">
            <a:avLst/>
          </a:prstGeom>
        </p:spPr>
        <p:txBody>
          <a:bodyPr vert="horz" wrap="square" lIns="0" tIns="12700" rIns="0" bIns="0" rtlCol="0">
            <a:spAutoFit/>
          </a:bodyPr>
          <a:lstStyle/>
          <a:p>
            <a:pPr marL="11430" algn="ctr">
              <a:lnSpc>
                <a:spcPct val="100000"/>
              </a:lnSpc>
              <a:spcBef>
                <a:spcPts val="100"/>
              </a:spcBef>
            </a:pPr>
            <a:r>
              <a:rPr sz="900" i="1" spc="-5" dirty="0">
                <a:solidFill>
                  <a:srgbClr val="44536A"/>
                </a:solidFill>
                <a:latin typeface="Arial"/>
                <a:cs typeface="Arial"/>
              </a:rPr>
              <a:t>Figure 15 Record </a:t>
            </a:r>
            <a:r>
              <a:rPr sz="900" i="1" dirty="0">
                <a:solidFill>
                  <a:srgbClr val="44536A"/>
                </a:solidFill>
                <a:latin typeface="Arial"/>
                <a:cs typeface="Arial"/>
              </a:rPr>
              <a:t>of </a:t>
            </a:r>
            <a:r>
              <a:rPr sz="900" i="1" spc="-5" dirty="0">
                <a:solidFill>
                  <a:srgbClr val="44536A"/>
                </a:solidFill>
                <a:latin typeface="Arial"/>
                <a:cs typeface="Arial"/>
              </a:rPr>
              <a:t>Highest Paid</a:t>
            </a:r>
            <a:r>
              <a:rPr sz="900" i="1" dirty="0">
                <a:solidFill>
                  <a:srgbClr val="44536A"/>
                </a:solidFill>
                <a:latin typeface="Arial"/>
                <a:cs typeface="Arial"/>
              </a:rPr>
              <a:t> </a:t>
            </a:r>
            <a:r>
              <a:rPr sz="900" i="1" spc="-5" dirty="0">
                <a:solidFill>
                  <a:srgbClr val="44536A"/>
                </a:solidFill>
                <a:latin typeface="Arial"/>
                <a:cs typeface="Arial"/>
              </a:rPr>
              <a:t>Officer</a:t>
            </a:r>
            <a:endParaRPr sz="900">
              <a:latin typeface="Arial"/>
              <a:cs typeface="Arial"/>
            </a:endParaRPr>
          </a:p>
          <a:p>
            <a:pPr marL="469900" marR="382905" indent="-229235">
              <a:lnSpc>
                <a:spcPct val="103600"/>
              </a:lnSpc>
              <a:spcBef>
                <a:spcPts val="890"/>
              </a:spcBef>
            </a:pPr>
            <a:r>
              <a:rPr sz="1100" spc="-5" dirty="0">
                <a:latin typeface="Arial"/>
                <a:cs typeface="Arial"/>
              </a:rPr>
              <a:t>6. Once all fields have been reviewed and verified, click the </a:t>
            </a:r>
            <a:r>
              <a:rPr sz="1100" i="1" spc="-5" dirty="0">
                <a:latin typeface="Arial"/>
                <a:cs typeface="Arial"/>
              </a:rPr>
              <a:t>Save </a:t>
            </a:r>
            <a:r>
              <a:rPr sz="1100" spc="-5" dirty="0">
                <a:latin typeface="Arial"/>
                <a:cs typeface="Arial"/>
              </a:rPr>
              <a:t>button to save your  progress, then click the </a:t>
            </a:r>
            <a:r>
              <a:rPr sz="1100" i="1" spc="-5" dirty="0">
                <a:latin typeface="Arial"/>
                <a:cs typeface="Arial"/>
              </a:rPr>
              <a:t>Next </a:t>
            </a:r>
            <a:r>
              <a:rPr sz="1100" spc="-5" dirty="0">
                <a:latin typeface="Arial"/>
                <a:cs typeface="Arial"/>
              </a:rPr>
              <a:t>button to proceed </a:t>
            </a:r>
            <a:r>
              <a:rPr sz="1100" spc="-10" dirty="0">
                <a:latin typeface="Arial"/>
                <a:cs typeface="Arial"/>
              </a:rPr>
              <a:t>to </a:t>
            </a:r>
            <a:r>
              <a:rPr sz="1100" spc="-5" dirty="0">
                <a:latin typeface="Arial"/>
                <a:cs typeface="Arial"/>
              </a:rPr>
              <a:t>the following</a:t>
            </a:r>
            <a:r>
              <a:rPr sz="1100" spc="85" dirty="0">
                <a:latin typeface="Arial"/>
                <a:cs typeface="Arial"/>
              </a:rPr>
              <a:t> </a:t>
            </a:r>
            <a:r>
              <a:rPr sz="1100" spc="-5" dirty="0">
                <a:latin typeface="Arial"/>
                <a:cs typeface="Arial"/>
              </a:rPr>
              <a:t>screen.</a:t>
            </a:r>
            <a:endParaRPr sz="1100">
              <a:latin typeface="Arial"/>
              <a:cs typeface="Arial"/>
            </a:endParaRPr>
          </a:p>
          <a:p>
            <a:pPr>
              <a:lnSpc>
                <a:spcPct val="100000"/>
              </a:lnSpc>
            </a:pPr>
            <a:endParaRPr sz="1200">
              <a:latin typeface="Arial"/>
              <a:cs typeface="Arial"/>
            </a:endParaRPr>
          </a:p>
          <a:p>
            <a:pPr>
              <a:lnSpc>
                <a:spcPct val="100000"/>
              </a:lnSpc>
              <a:spcBef>
                <a:spcPts val="15"/>
              </a:spcBef>
            </a:pPr>
            <a:endParaRPr sz="1400">
              <a:latin typeface="Arial"/>
              <a:cs typeface="Arial"/>
            </a:endParaRPr>
          </a:p>
          <a:p>
            <a:pPr marL="241300" indent="-228600">
              <a:lnSpc>
                <a:spcPct val="100000"/>
              </a:lnSpc>
              <a:buFont typeface="Arial"/>
              <a:buAutoNum type="alphaLcParenR" startAt="2"/>
              <a:tabLst>
                <a:tab pos="241300" algn="l"/>
              </a:tabLst>
            </a:pPr>
            <a:r>
              <a:rPr sz="1100" b="1" spc="-5" dirty="0">
                <a:latin typeface="Arial"/>
                <a:cs typeface="Arial"/>
              </a:rPr>
              <a:t>Project</a:t>
            </a:r>
            <a:r>
              <a:rPr sz="1100" b="1" spc="-10" dirty="0">
                <a:latin typeface="Arial"/>
                <a:cs typeface="Arial"/>
              </a:rPr>
              <a:t> </a:t>
            </a:r>
            <a:r>
              <a:rPr sz="1100" b="1" spc="-5" dirty="0">
                <a:latin typeface="Arial"/>
                <a:cs typeface="Arial"/>
              </a:rPr>
              <a:t>Overview</a:t>
            </a:r>
            <a:endParaRPr sz="1100">
              <a:latin typeface="Arial"/>
              <a:cs typeface="Arial"/>
            </a:endParaRPr>
          </a:p>
          <a:p>
            <a:pPr marL="12700" marR="26670">
              <a:lnSpc>
                <a:spcPct val="103499"/>
              </a:lnSpc>
              <a:spcBef>
                <a:spcPts val="800"/>
              </a:spcBef>
            </a:pPr>
            <a:r>
              <a:rPr sz="1100" spc="-5" dirty="0">
                <a:latin typeface="Arial"/>
                <a:cs typeface="Arial"/>
              </a:rPr>
              <a:t>Recipients are required to enter all projects funded </a:t>
            </a:r>
            <a:r>
              <a:rPr sz="1100" dirty="0">
                <a:latin typeface="Arial"/>
                <a:cs typeface="Arial"/>
              </a:rPr>
              <a:t>through </a:t>
            </a:r>
            <a:r>
              <a:rPr sz="1100" spc="-5" dirty="0">
                <a:latin typeface="Arial"/>
                <a:cs typeface="Arial"/>
              </a:rPr>
              <a:t>SLFRF funds as part of their Project  and Expenditure Report. Once projects are entered, they are viewable on the Project Overview  screen and can be updated in future reporting</a:t>
            </a:r>
            <a:r>
              <a:rPr sz="1100" spc="25" dirty="0">
                <a:latin typeface="Arial"/>
                <a:cs typeface="Arial"/>
              </a:rPr>
              <a:t> </a:t>
            </a:r>
            <a:r>
              <a:rPr sz="1100" dirty="0">
                <a:latin typeface="Arial"/>
                <a:cs typeface="Arial"/>
              </a:rPr>
              <a:t>periods.</a:t>
            </a:r>
            <a:endParaRPr sz="1100">
              <a:latin typeface="Arial"/>
              <a:cs typeface="Arial"/>
            </a:endParaRPr>
          </a:p>
          <a:p>
            <a:pPr marL="12700" marR="591820">
              <a:lnSpc>
                <a:spcPct val="103200"/>
              </a:lnSpc>
              <a:spcBef>
                <a:spcPts val="805"/>
              </a:spcBef>
            </a:pPr>
            <a:r>
              <a:rPr sz="1100" spc="-5" dirty="0">
                <a:latin typeface="Arial"/>
                <a:cs typeface="Arial"/>
              </a:rPr>
              <a:t>There are a couple of things to keep in mind when planning and executing your project  inventory</a:t>
            </a:r>
            <a:r>
              <a:rPr sz="1100" spc="5" dirty="0">
                <a:latin typeface="Arial"/>
                <a:cs typeface="Arial"/>
              </a:rPr>
              <a:t> </a:t>
            </a:r>
            <a:r>
              <a:rPr sz="1100" spc="-5" dirty="0">
                <a:latin typeface="Arial"/>
                <a:cs typeface="Arial"/>
              </a:rPr>
              <a:t>entry:</a:t>
            </a:r>
            <a:endParaRPr sz="1100">
              <a:latin typeface="Arial"/>
              <a:cs typeface="Arial"/>
            </a:endParaRPr>
          </a:p>
          <a:p>
            <a:pPr marL="469900" marR="135890" lvl="1" indent="-229235">
              <a:lnSpc>
                <a:spcPct val="103499"/>
              </a:lnSpc>
              <a:spcBef>
                <a:spcPts val="875"/>
              </a:spcBef>
              <a:buFont typeface="Symbol"/>
              <a:buChar char=""/>
              <a:tabLst>
                <a:tab pos="469900" algn="l"/>
                <a:tab pos="470534" algn="l"/>
              </a:tabLst>
            </a:pPr>
            <a:r>
              <a:rPr sz="1100" b="1" spc="-5" dirty="0">
                <a:latin typeface="Arial"/>
                <a:cs typeface="Arial"/>
              </a:rPr>
              <a:t>Manual versus Bulk Upload Entry: </a:t>
            </a:r>
            <a:r>
              <a:rPr sz="1100" spc="-5" dirty="0">
                <a:latin typeface="Arial"/>
                <a:cs typeface="Arial"/>
              </a:rPr>
              <a:t>There are two ways to enter project information –  manual data entry and bulk upload. Bulk upload templates are specific to the project’s  expenditure category group. Recipients may upload information for multiple projects  within the same expenditure category group template simultaneously.</a:t>
            </a:r>
            <a:r>
              <a:rPr sz="1100" spc="-5" dirty="0">
                <a:solidFill>
                  <a:srgbClr val="0462C1"/>
                </a:solidFill>
                <a:latin typeface="Arial"/>
                <a:cs typeface="Arial"/>
              </a:rPr>
              <a:t> </a:t>
            </a:r>
            <a:r>
              <a:rPr sz="1100" u="sng" spc="-5" dirty="0">
                <a:solidFill>
                  <a:srgbClr val="0462C1"/>
                </a:solidFill>
                <a:uFill>
                  <a:solidFill>
                    <a:srgbClr val="0462C1"/>
                  </a:solidFill>
                </a:uFill>
                <a:latin typeface="Arial"/>
                <a:cs typeface="Arial"/>
                <a:hlinkClick r:id="rId2" action="ppaction://hlinksldjump"/>
              </a:rPr>
              <a:t>Appendix B </a:t>
            </a:r>
            <a:r>
              <a:rPr sz="1100" spc="-5" dirty="0">
                <a:latin typeface="Arial"/>
                <a:cs typeface="Arial"/>
              </a:rPr>
              <a:t> provides step by step instructions for </a:t>
            </a:r>
            <a:r>
              <a:rPr sz="1100" dirty="0">
                <a:latin typeface="Arial"/>
                <a:cs typeface="Arial"/>
              </a:rPr>
              <a:t>using </a:t>
            </a:r>
            <a:r>
              <a:rPr sz="1100" spc="-5" dirty="0">
                <a:latin typeface="Arial"/>
                <a:cs typeface="Arial"/>
              </a:rPr>
              <a:t>the bulk upload</a:t>
            </a:r>
            <a:r>
              <a:rPr sz="1100" spc="35" dirty="0">
                <a:latin typeface="Arial"/>
                <a:cs typeface="Arial"/>
              </a:rPr>
              <a:t> </a:t>
            </a:r>
            <a:r>
              <a:rPr sz="1100" spc="-5" dirty="0">
                <a:latin typeface="Arial"/>
                <a:cs typeface="Arial"/>
              </a:rPr>
              <a:t>option.</a:t>
            </a:r>
            <a:endParaRPr sz="1100">
              <a:latin typeface="Arial"/>
              <a:cs typeface="Arial"/>
            </a:endParaRPr>
          </a:p>
          <a:p>
            <a:pPr lvl="1">
              <a:lnSpc>
                <a:spcPct val="100000"/>
              </a:lnSpc>
              <a:spcBef>
                <a:spcPts val="40"/>
              </a:spcBef>
              <a:buFont typeface="Symbol"/>
              <a:buChar char=""/>
            </a:pPr>
            <a:endParaRPr sz="1150">
              <a:latin typeface="Arial"/>
              <a:cs typeface="Arial"/>
            </a:endParaRPr>
          </a:p>
          <a:p>
            <a:pPr marL="469900" marR="5080">
              <a:lnSpc>
                <a:spcPct val="103200"/>
              </a:lnSpc>
              <a:spcBef>
                <a:spcPts val="5"/>
              </a:spcBef>
            </a:pPr>
            <a:r>
              <a:rPr sz="1100" spc="-5" dirty="0">
                <a:latin typeface="Arial"/>
                <a:cs typeface="Arial"/>
              </a:rPr>
              <a:t>Due to the different data collected across expenditure categories, you should not use the  same bulk upload template from one expenditure category group to</a:t>
            </a:r>
            <a:r>
              <a:rPr sz="1100" spc="65" dirty="0">
                <a:latin typeface="Arial"/>
                <a:cs typeface="Arial"/>
              </a:rPr>
              <a:t> </a:t>
            </a:r>
            <a:r>
              <a:rPr sz="1100" spc="-5" dirty="0">
                <a:latin typeface="Arial"/>
                <a:cs typeface="Arial"/>
              </a:rPr>
              <a:t>another.</a:t>
            </a:r>
            <a:endParaRPr sz="1100">
              <a:latin typeface="Arial"/>
              <a:cs typeface="Arial"/>
            </a:endParaRPr>
          </a:p>
          <a:p>
            <a:pPr>
              <a:lnSpc>
                <a:spcPct val="100000"/>
              </a:lnSpc>
              <a:spcBef>
                <a:spcPts val="50"/>
              </a:spcBef>
            </a:pPr>
            <a:endParaRPr sz="1200">
              <a:latin typeface="Arial"/>
              <a:cs typeface="Arial"/>
            </a:endParaRPr>
          </a:p>
          <a:p>
            <a:pPr marL="469900" marR="130810" lvl="1" indent="-229235">
              <a:lnSpc>
                <a:spcPct val="103600"/>
              </a:lnSpc>
              <a:spcBef>
                <a:spcPts val="5"/>
              </a:spcBef>
              <a:buFont typeface="Symbol"/>
              <a:buChar char=""/>
              <a:tabLst>
                <a:tab pos="469900" algn="l"/>
                <a:tab pos="470534" algn="l"/>
              </a:tabLst>
            </a:pPr>
            <a:r>
              <a:rPr sz="1100" b="1" spc="-5" dirty="0">
                <a:latin typeface="Arial"/>
                <a:cs typeface="Arial"/>
              </a:rPr>
              <a:t>No Projects Available Option</a:t>
            </a:r>
            <a:r>
              <a:rPr sz="1100" spc="-5" dirty="0">
                <a:latin typeface="Arial"/>
                <a:cs typeface="Arial"/>
              </a:rPr>
              <a:t>: If your jurisdiction has not yet identified any projects to  report, please know that maintaining a project list is a core requirement of the SLFRF  program.</a:t>
            </a:r>
            <a:endParaRPr sz="1100">
              <a:latin typeface="Arial"/>
              <a:cs typeface="Arial"/>
            </a:endParaRPr>
          </a:p>
          <a:p>
            <a:pPr>
              <a:lnSpc>
                <a:spcPct val="100000"/>
              </a:lnSpc>
              <a:spcBef>
                <a:spcPts val="40"/>
              </a:spcBef>
            </a:pPr>
            <a:endParaRPr sz="1150">
              <a:latin typeface="Arial"/>
              <a:cs typeface="Arial"/>
            </a:endParaRPr>
          </a:p>
          <a:p>
            <a:pPr marL="469900" marR="89535">
              <a:lnSpc>
                <a:spcPct val="103499"/>
              </a:lnSpc>
            </a:pPr>
            <a:r>
              <a:rPr sz="1100" spc="-5" dirty="0">
                <a:latin typeface="Arial"/>
                <a:cs typeface="Arial"/>
              </a:rPr>
              <a:t>For the Project and Expenditure Report due January 31, 2022, in the event recipients  have no projects available for entry, an option has been included in Treasury’s Portal to  allow recipients to select “No Projects Available” in lieu of adding projects not</a:t>
            </a:r>
            <a:r>
              <a:rPr sz="1100" spc="130" dirty="0">
                <a:latin typeface="Arial"/>
                <a:cs typeface="Arial"/>
              </a:rPr>
              <a:t> </a:t>
            </a:r>
            <a:r>
              <a:rPr sz="1100" spc="-5" dirty="0">
                <a:latin typeface="Arial"/>
                <a:cs typeface="Arial"/>
              </a:rPr>
              <a:t>otherwise</a:t>
            </a:r>
            <a:endParaRPr sz="1100">
              <a:latin typeface="Arial"/>
              <a:cs typeface="Arial"/>
            </a:endParaRPr>
          </a:p>
        </p:txBody>
      </p:sp>
      <p:sp>
        <p:nvSpPr>
          <p:cNvPr id="4" name="object 4"/>
          <p:cNvSpPr/>
          <p:nvPr/>
        </p:nvSpPr>
        <p:spPr>
          <a:xfrm>
            <a:off x="1419225" y="2172335"/>
            <a:ext cx="4932680" cy="147828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414399" y="2167508"/>
            <a:ext cx="4942205" cy="1487805"/>
          </a:xfrm>
          <a:custGeom>
            <a:avLst/>
            <a:gdLst/>
            <a:ahLst/>
            <a:cxnLst/>
            <a:rect l="l" t="t" r="r" b="b"/>
            <a:pathLst>
              <a:path w="4942205" h="1487804">
                <a:moveTo>
                  <a:pt x="0" y="1487805"/>
                </a:moveTo>
                <a:lnTo>
                  <a:pt x="4942205" y="1487805"/>
                </a:lnTo>
                <a:lnTo>
                  <a:pt x="4942205" y="0"/>
                </a:lnTo>
                <a:lnTo>
                  <a:pt x="0" y="0"/>
                </a:lnTo>
                <a:lnTo>
                  <a:pt x="0" y="1487805"/>
                </a:lnTo>
                <a:close/>
              </a:path>
            </a:pathLst>
          </a:custGeom>
          <a:ln w="9525">
            <a:solidFill>
              <a:srgbClr val="D9D9D9"/>
            </a:solidFill>
          </a:ln>
        </p:spPr>
        <p:txBody>
          <a:bodyPr wrap="square" lIns="0" tIns="0" rIns="0" bIns="0" rtlCol="0"/>
          <a:lstStyle/>
          <a:p>
            <a:endParaRPr/>
          </a:p>
        </p:txBody>
      </p:sp>
      <p:sp>
        <p:nvSpPr>
          <p:cNvPr id="6" name="object 6"/>
          <p:cNvSpPr txBox="1">
            <a:spLocks noGrp="1"/>
          </p:cNvSpPr>
          <p:nvPr>
            <p:ph type="ftr" sz="quarter" idx="5"/>
          </p:nvPr>
        </p:nvSpPr>
        <p:spPr>
          <a:prstGeom prst="rect">
            <a:avLst/>
          </a:prstGeom>
        </p:spPr>
        <p:txBody>
          <a:bodyPr vert="horz" wrap="square" lIns="0" tIns="1905" rIns="0" bIns="0" rtlCol="0">
            <a:spAutoFit/>
          </a:bodyPr>
          <a:lstStyle/>
          <a:p>
            <a:pPr marL="12700">
              <a:lnSpc>
                <a:spcPts val="1060"/>
              </a:lnSpc>
              <a:spcBef>
                <a:spcPts val="15"/>
              </a:spcBef>
            </a:pPr>
            <a:r>
              <a:rPr dirty="0"/>
              <a:t>Coronavirus State and </a:t>
            </a:r>
            <a:r>
              <a:rPr spc="-5" dirty="0"/>
              <a:t>Local Fiscal Recovery</a:t>
            </a:r>
            <a:r>
              <a:rPr spc="-30" dirty="0"/>
              <a:t> </a:t>
            </a:r>
            <a:r>
              <a:rPr dirty="0"/>
              <a:t>Funds:</a:t>
            </a:r>
          </a:p>
          <a:p>
            <a:pPr marL="174625">
              <a:lnSpc>
                <a:spcPts val="1060"/>
              </a:lnSpc>
            </a:pPr>
            <a:r>
              <a:rPr b="0" spc="-5" dirty="0">
                <a:latin typeface="Arial"/>
                <a:cs typeface="Arial"/>
              </a:rPr>
              <a:t>Project and Expenditures Report User</a:t>
            </a:r>
            <a:r>
              <a:rPr b="0" spc="30" dirty="0">
                <a:latin typeface="Arial"/>
                <a:cs typeface="Arial"/>
              </a:rPr>
              <a:t> </a:t>
            </a:r>
            <a:r>
              <a:rPr b="0" spc="-5" dirty="0">
                <a:latin typeface="Arial"/>
                <a:cs typeface="Arial"/>
              </a:rPr>
              <a:t>Guide</a:t>
            </a:r>
          </a:p>
        </p:txBody>
      </p:sp>
      <p:sp>
        <p:nvSpPr>
          <p:cNvPr id="7" name="object 7"/>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r>
              <a:rPr spc="-5" dirty="0"/>
              <a:t>15</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59153" y="893318"/>
            <a:ext cx="5398770" cy="1956435"/>
          </a:xfrm>
          <a:prstGeom prst="rect">
            <a:avLst/>
          </a:prstGeom>
        </p:spPr>
        <p:txBody>
          <a:bodyPr vert="horz" wrap="square" lIns="0" tIns="6350" rIns="0" bIns="0" rtlCol="0">
            <a:spAutoFit/>
          </a:bodyPr>
          <a:lstStyle/>
          <a:p>
            <a:pPr marL="12700" marR="225425">
              <a:lnSpc>
                <a:spcPct val="103600"/>
              </a:lnSpc>
              <a:spcBef>
                <a:spcPts val="50"/>
              </a:spcBef>
            </a:pPr>
            <a:r>
              <a:rPr sz="1100" spc="-5" dirty="0">
                <a:latin typeface="Arial"/>
                <a:cs typeface="Arial"/>
              </a:rPr>
              <a:t>approved. Selecting this option will require providing a written explanation and may  result in additional compliance follow-up from</a:t>
            </a:r>
            <a:r>
              <a:rPr sz="1100" spc="20" dirty="0">
                <a:latin typeface="Arial"/>
                <a:cs typeface="Arial"/>
              </a:rPr>
              <a:t> </a:t>
            </a:r>
            <a:r>
              <a:rPr sz="1100" spc="-5" dirty="0">
                <a:latin typeface="Arial"/>
                <a:cs typeface="Arial"/>
              </a:rPr>
              <a:t>Treasury.</a:t>
            </a:r>
            <a:endParaRPr sz="1100">
              <a:latin typeface="Arial"/>
              <a:cs typeface="Arial"/>
            </a:endParaRPr>
          </a:p>
          <a:p>
            <a:pPr marL="12700">
              <a:lnSpc>
                <a:spcPct val="100000"/>
              </a:lnSpc>
              <a:spcBef>
                <a:spcPts val="840"/>
              </a:spcBef>
            </a:pPr>
            <a:r>
              <a:rPr sz="1100" spc="-5" dirty="0">
                <a:latin typeface="Arial"/>
                <a:cs typeface="Arial"/>
              </a:rPr>
              <a:t>To utilize this option, on the </a:t>
            </a:r>
            <a:r>
              <a:rPr sz="1100" i="1" spc="-5" dirty="0">
                <a:latin typeface="Arial"/>
                <a:cs typeface="Arial"/>
              </a:rPr>
              <a:t>Add Project</a:t>
            </a:r>
            <a:r>
              <a:rPr sz="1100" i="1" spc="45" dirty="0">
                <a:latin typeface="Arial"/>
                <a:cs typeface="Arial"/>
              </a:rPr>
              <a:t> </a:t>
            </a:r>
            <a:r>
              <a:rPr sz="1100" spc="-5" dirty="0">
                <a:latin typeface="Arial"/>
                <a:cs typeface="Arial"/>
              </a:rPr>
              <a:t>screen</a:t>
            </a:r>
            <a:endParaRPr sz="1100">
              <a:latin typeface="Arial"/>
              <a:cs typeface="Arial"/>
            </a:endParaRPr>
          </a:p>
          <a:p>
            <a:pPr marL="698500" marR="5080" indent="-228600">
              <a:lnSpc>
                <a:spcPct val="103600"/>
              </a:lnSpc>
              <a:spcBef>
                <a:spcPts val="800"/>
              </a:spcBef>
              <a:buFont typeface="Arial"/>
              <a:buAutoNum type="arabicPeriod"/>
              <a:tabLst>
                <a:tab pos="698500" algn="l"/>
              </a:tabLst>
            </a:pPr>
            <a:r>
              <a:rPr sz="1100" spc="-5" dirty="0">
                <a:latin typeface="Arial"/>
                <a:cs typeface="Arial"/>
              </a:rPr>
              <a:t>Select “No Projects Available” from the Project Expenditure Category Group  (See Figure 16).</a:t>
            </a:r>
            <a:endParaRPr sz="1100">
              <a:latin typeface="Arial"/>
              <a:cs typeface="Arial"/>
            </a:endParaRPr>
          </a:p>
          <a:p>
            <a:pPr marL="698500" marR="120650" indent="-228600">
              <a:lnSpc>
                <a:spcPts val="1370"/>
              </a:lnSpc>
              <a:spcBef>
                <a:spcPts val="45"/>
              </a:spcBef>
              <a:buFont typeface="Arial"/>
              <a:buAutoNum type="arabicPeriod"/>
              <a:tabLst>
                <a:tab pos="698500" algn="l"/>
              </a:tabLst>
            </a:pPr>
            <a:r>
              <a:rPr sz="1100" spc="-5" dirty="0">
                <a:latin typeface="Arial"/>
                <a:cs typeface="Arial"/>
              </a:rPr>
              <a:t>Select “No Projects Available” from the Project Expenditure Category (see  Figure</a:t>
            </a:r>
            <a:r>
              <a:rPr sz="1100" spc="-10" dirty="0">
                <a:latin typeface="Arial"/>
                <a:cs typeface="Arial"/>
              </a:rPr>
              <a:t> </a:t>
            </a:r>
            <a:r>
              <a:rPr sz="1100" spc="-5" dirty="0">
                <a:latin typeface="Arial"/>
                <a:cs typeface="Arial"/>
              </a:rPr>
              <a:t>17)</a:t>
            </a:r>
            <a:endParaRPr sz="1100">
              <a:latin typeface="Arial"/>
              <a:cs typeface="Arial"/>
            </a:endParaRPr>
          </a:p>
          <a:p>
            <a:pPr marL="698500" indent="-228600">
              <a:lnSpc>
                <a:spcPts val="1305"/>
              </a:lnSpc>
              <a:buFont typeface="Arial"/>
              <a:buAutoNum type="arabicPeriod"/>
              <a:tabLst>
                <a:tab pos="698500" algn="l"/>
              </a:tabLst>
            </a:pPr>
            <a:r>
              <a:rPr sz="1100" spc="-5" dirty="0">
                <a:latin typeface="Arial"/>
                <a:cs typeface="Arial"/>
              </a:rPr>
              <a:t>Enter in a Project Name of your choosing (See Figure</a:t>
            </a:r>
            <a:r>
              <a:rPr sz="1100" spc="65" dirty="0">
                <a:latin typeface="Arial"/>
                <a:cs typeface="Arial"/>
              </a:rPr>
              <a:t> </a:t>
            </a:r>
            <a:r>
              <a:rPr sz="1100" spc="-5" dirty="0">
                <a:latin typeface="Arial"/>
                <a:cs typeface="Arial"/>
              </a:rPr>
              <a:t>17).</a:t>
            </a:r>
            <a:endParaRPr sz="1100">
              <a:latin typeface="Arial"/>
              <a:cs typeface="Arial"/>
            </a:endParaRPr>
          </a:p>
          <a:p>
            <a:pPr marL="698500" marR="283845" indent="-228600">
              <a:lnSpc>
                <a:spcPct val="103200"/>
              </a:lnSpc>
              <a:spcBef>
                <a:spcPts val="5"/>
              </a:spcBef>
              <a:buFont typeface="Arial"/>
              <a:buAutoNum type="arabicPeriod"/>
              <a:tabLst>
                <a:tab pos="698500" algn="l"/>
              </a:tabLst>
            </a:pPr>
            <a:r>
              <a:rPr sz="1100" spc="-5" dirty="0">
                <a:latin typeface="Arial"/>
                <a:cs typeface="Arial"/>
              </a:rPr>
              <a:t>Enter a description as </a:t>
            </a:r>
            <a:r>
              <a:rPr sz="1100" spc="-10" dirty="0">
                <a:latin typeface="Arial"/>
                <a:cs typeface="Arial"/>
              </a:rPr>
              <a:t>to </a:t>
            </a:r>
            <a:r>
              <a:rPr sz="1100" spc="-5" dirty="0">
                <a:latin typeface="Arial"/>
                <a:cs typeface="Arial"/>
              </a:rPr>
              <a:t>the rationale for no projects being available for  reporting.</a:t>
            </a:r>
            <a:endParaRPr sz="1100">
              <a:latin typeface="Arial"/>
              <a:cs typeface="Arial"/>
            </a:endParaRPr>
          </a:p>
        </p:txBody>
      </p:sp>
      <p:sp>
        <p:nvSpPr>
          <p:cNvPr id="3" name="object 3"/>
          <p:cNvSpPr txBox="1"/>
          <p:nvPr/>
        </p:nvSpPr>
        <p:spPr>
          <a:xfrm>
            <a:off x="2888488" y="5219700"/>
            <a:ext cx="1994535" cy="162560"/>
          </a:xfrm>
          <a:prstGeom prst="rect">
            <a:avLst/>
          </a:prstGeom>
        </p:spPr>
        <p:txBody>
          <a:bodyPr vert="horz" wrap="square" lIns="0" tIns="12700" rIns="0" bIns="0" rtlCol="0">
            <a:spAutoFit/>
          </a:bodyPr>
          <a:lstStyle/>
          <a:p>
            <a:pPr marL="12700">
              <a:lnSpc>
                <a:spcPct val="100000"/>
              </a:lnSpc>
              <a:spcBef>
                <a:spcPts val="100"/>
              </a:spcBef>
            </a:pPr>
            <a:r>
              <a:rPr sz="900" i="1" spc="-5" dirty="0">
                <a:solidFill>
                  <a:srgbClr val="44536A"/>
                </a:solidFill>
                <a:latin typeface="Arial"/>
                <a:cs typeface="Arial"/>
              </a:rPr>
              <a:t>Figure 16 No </a:t>
            </a:r>
            <a:r>
              <a:rPr sz="900" i="1" dirty="0">
                <a:solidFill>
                  <a:srgbClr val="44536A"/>
                </a:solidFill>
                <a:latin typeface="Arial"/>
                <a:cs typeface="Arial"/>
              </a:rPr>
              <a:t>Projects Available</a:t>
            </a:r>
            <a:r>
              <a:rPr sz="900" i="1" spc="-25" dirty="0">
                <a:solidFill>
                  <a:srgbClr val="44536A"/>
                </a:solidFill>
                <a:latin typeface="Arial"/>
                <a:cs typeface="Arial"/>
              </a:rPr>
              <a:t> </a:t>
            </a:r>
            <a:r>
              <a:rPr sz="900" i="1" spc="-5" dirty="0">
                <a:solidFill>
                  <a:srgbClr val="44536A"/>
                </a:solidFill>
                <a:latin typeface="Arial"/>
                <a:cs typeface="Arial"/>
              </a:rPr>
              <a:t>Option</a:t>
            </a:r>
            <a:endParaRPr sz="900">
              <a:latin typeface="Arial"/>
              <a:cs typeface="Arial"/>
            </a:endParaRPr>
          </a:p>
        </p:txBody>
      </p:sp>
      <p:sp>
        <p:nvSpPr>
          <p:cNvPr id="4" name="object 4"/>
          <p:cNvSpPr txBox="1"/>
          <p:nvPr/>
        </p:nvSpPr>
        <p:spPr>
          <a:xfrm>
            <a:off x="1130300" y="8058150"/>
            <a:ext cx="5671820" cy="979805"/>
          </a:xfrm>
          <a:prstGeom prst="rect">
            <a:avLst/>
          </a:prstGeom>
        </p:spPr>
        <p:txBody>
          <a:bodyPr vert="horz" wrap="square" lIns="0" tIns="12700" rIns="0" bIns="0" rtlCol="0">
            <a:spAutoFit/>
          </a:bodyPr>
          <a:lstStyle/>
          <a:p>
            <a:pPr marR="152400" algn="ctr">
              <a:lnSpc>
                <a:spcPct val="100000"/>
              </a:lnSpc>
              <a:spcBef>
                <a:spcPts val="100"/>
              </a:spcBef>
            </a:pPr>
            <a:r>
              <a:rPr sz="900" i="1" spc="-5" dirty="0">
                <a:solidFill>
                  <a:srgbClr val="44536A"/>
                </a:solidFill>
                <a:latin typeface="Arial"/>
                <a:cs typeface="Arial"/>
              </a:rPr>
              <a:t>Figure 17 No </a:t>
            </a:r>
            <a:r>
              <a:rPr sz="900" i="1" dirty="0">
                <a:solidFill>
                  <a:srgbClr val="44536A"/>
                </a:solidFill>
                <a:latin typeface="Arial"/>
                <a:cs typeface="Arial"/>
              </a:rPr>
              <a:t>Projects Available </a:t>
            </a:r>
            <a:r>
              <a:rPr sz="900" i="1" spc="-5" dirty="0">
                <a:solidFill>
                  <a:srgbClr val="44536A"/>
                </a:solidFill>
                <a:latin typeface="Arial"/>
                <a:cs typeface="Arial"/>
              </a:rPr>
              <a:t>Entry Screen</a:t>
            </a:r>
            <a:endParaRPr sz="900">
              <a:latin typeface="Arial"/>
              <a:cs typeface="Arial"/>
            </a:endParaRPr>
          </a:p>
          <a:p>
            <a:pPr>
              <a:lnSpc>
                <a:spcPct val="100000"/>
              </a:lnSpc>
              <a:spcBef>
                <a:spcPts val="40"/>
              </a:spcBef>
            </a:pPr>
            <a:endParaRPr sz="800">
              <a:latin typeface="Arial"/>
              <a:cs typeface="Arial"/>
            </a:endParaRPr>
          </a:p>
          <a:p>
            <a:pPr marL="241300" marR="120014" indent="-229235">
              <a:lnSpc>
                <a:spcPct val="103699"/>
              </a:lnSpc>
              <a:buFont typeface="Symbol"/>
              <a:buChar char=""/>
              <a:tabLst>
                <a:tab pos="241300" algn="l"/>
                <a:tab pos="241935" algn="l"/>
              </a:tabLst>
            </a:pPr>
            <a:r>
              <a:rPr sz="1100" b="1" spc="-5" dirty="0">
                <a:latin typeface="Arial"/>
                <a:cs typeface="Arial"/>
              </a:rPr>
              <a:t>Non-Infrastructure and Infrastructure Projects Programmatic Data: </a:t>
            </a:r>
            <a:r>
              <a:rPr sz="1100" spc="-5" dirty="0">
                <a:latin typeface="Arial"/>
                <a:cs typeface="Arial"/>
              </a:rPr>
              <a:t>Treasury  requests various programmatic data or impact measures for </a:t>
            </a:r>
            <a:r>
              <a:rPr sz="1100" dirty="0">
                <a:latin typeface="Arial"/>
                <a:cs typeface="Arial"/>
              </a:rPr>
              <a:t>projects </a:t>
            </a:r>
            <a:r>
              <a:rPr sz="1100" spc="-5" dirty="0">
                <a:latin typeface="Arial"/>
                <a:cs typeface="Arial"/>
              </a:rPr>
              <a:t>in several </a:t>
            </a:r>
            <a:r>
              <a:rPr sz="1100" dirty="0">
                <a:latin typeface="Arial"/>
                <a:cs typeface="Arial"/>
              </a:rPr>
              <a:t>non-  </a:t>
            </a:r>
            <a:r>
              <a:rPr sz="1100" spc="-5" dirty="0">
                <a:latin typeface="Arial"/>
                <a:cs typeface="Arial"/>
              </a:rPr>
              <a:t>infrastructure </a:t>
            </a:r>
            <a:r>
              <a:rPr sz="1100" dirty="0">
                <a:latin typeface="Arial"/>
                <a:cs typeface="Arial"/>
              </a:rPr>
              <a:t>(i.e., </a:t>
            </a:r>
            <a:r>
              <a:rPr sz="1100" spc="-5" dirty="0">
                <a:latin typeface="Arial"/>
                <a:cs typeface="Arial"/>
              </a:rPr>
              <a:t>projects in EC 1 – 4) and infrastructure projects (i.e., projects in</a:t>
            </a:r>
            <a:r>
              <a:rPr sz="1100" spc="180" dirty="0">
                <a:latin typeface="Arial"/>
                <a:cs typeface="Arial"/>
              </a:rPr>
              <a:t> </a:t>
            </a:r>
            <a:r>
              <a:rPr sz="1100" spc="-5" dirty="0">
                <a:latin typeface="Arial"/>
                <a:cs typeface="Arial"/>
              </a:rPr>
              <a:t>EC</a:t>
            </a:r>
            <a:endParaRPr sz="1100">
              <a:latin typeface="Arial"/>
              <a:cs typeface="Arial"/>
            </a:endParaRPr>
          </a:p>
          <a:p>
            <a:pPr marL="241300">
              <a:lnSpc>
                <a:spcPct val="100000"/>
              </a:lnSpc>
              <a:spcBef>
                <a:spcPts val="45"/>
              </a:spcBef>
            </a:pPr>
            <a:r>
              <a:rPr sz="1100" spc="-5" dirty="0">
                <a:latin typeface="Arial"/>
                <a:cs typeface="Arial"/>
              </a:rPr>
              <a:t>5.1 – 5.17). The programmatic data can be provided via manual project entry or via</a:t>
            </a:r>
            <a:r>
              <a:rPr sz="1100" spc="210" dirty="0">
                <a:latin typeface="Arial"/>
                <a:cs typeface="Arial"/>
              </a:rPr>
              <a:t> </a:t>
            </a:r>
            <a:r>
              <a:rPr sz="1100" spc="-5" dirty="0">
                <a:latin typeface="Arial"/>
                <a:cs typeface="Arial"/>
              </a:rPr>
              <a:t>bulk</a:t>
            </a:r>
            <a:endParaRPr sz="1100">
              <a:latin typeface="Arial"/>
              <a:cs typeface="Arial"/>
            </a:endParaRPr>
          </a:p>
        </p:txBody>
      </p:sp>
      <p:sp>
        <p:nvSpPr>
          <p:cNvPr id="5" name="object 5"/>
          <p:cNvSpPr/>
          <p:nvPr/>
        </p:nvSpPr>
        <p:spPr>
          <a:xfrm>
            <a:off x="2533650" y="2971800"/>
            <a:ext cx="2701544" cy="2138679"/>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2528823" y="2967101"/>
            <a:ext cx="2711450" cy="2148205"/>
          </a:xfrm>
          <a:custGeom>
            <a:avLst/>
            <a:gdLst/>
            <a:ahLst/>
            <a:cxnLst/>
            <a:rect l="l" t="t" r="r" b="b"/>
            <a:pathLst>
              <a:path w="2711450" h="2148204">
                <a:moveTo>
                  <a:pt x="0" y="2148204"/>
                </a:moveTo>
                <a:lnTo>
                  <a:pt x="2711069" y="2148204"/>
                </a:lnTo>
                <a:lnTo>
                  <a:pt x="2711069" y="0"/>
                </a:lnTo>
                <a:lnTo>
                  <a:pt x="0" y="0"/>
                </a:lnTo>
                <a:lnTo>
                  <a:pt x="0" y="2148204"/>
                </a:lnTo>
                <a:close/>
              </a:path>
            </a:pathLst>
          </a:custGeom>
          <a:ln w="9525">
            <a:solidFill>
              <a:srgbClr val="D9D9D9"/>
            </a:solidFill>
          </a:ln>
        </p:spPr>
        <p:txBody>
          <a:bodyPr wrap="square" lIns="0" tIns="0" rIns="0" bIns="0" rtlCol="0"/>
          <a:lstStyle/>
          <a:p>
            <a:endParaRPr/>
          </a:p>
        </p:txBody>
      </p:sp>
      <p:sp>
        <p:nvSpPr>
          <p:cNvPr id="7" name="object 7"/>
          <p:cNvSpPr/>
          <p:nvPr/>
        </p:nvSpPr>
        <p:spPr>
          <a:xfrm>
            <a:off x="2000250" y="5676900"/>
            <a:ext cx="3769995" cy="2379218"/>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1995423" y="5672201"/>
            <a:ext cx="3779520" cy="2388870"/>
          </a:xfrm>
          <a:custGeom>
            <a:avLst/>
            <a:gdLst/>
            <a:ahLst/>
            <a:cxnLst/>
            <a:rect l="l" t="t" r="r" b="b"/>
            <a:pathLst>
              <a:path w="3779520" h="2388870">
                <a:moveTo>
                  <a:pt x="0" y="2388743"/>
                </a:moveTo>
                <a:lnTo>
                  <a:pt x="3779520" y="2388743"/>
                </a:lnTo>
                <a:lnTo>
                  <a:pt x="3779520" y="0"/>
                </a:lnTo>
                <a:lnTo>
                  <a:pt x="0" y="0"/>
                </a:lnTo>
                <a:lnTo>
                  <a:pt x="0" y="2388743"/>
                </a:lnTo>
                <a:close/>
              </a:path>
            </a:pathLst>
          </a:custGeom>
          <a:ln w="9525">
            <a:solidFill>
              <a:srgbClr val="D9D9D9"/>
            </a:solidFill>
          </a:ln>
        </p:spPr>
        <p:txBody>
          <a:bodyPr wrap="square" lIns="0" tIns="0" rIns="0" bIns="0" rtlCol="0"/>
          <a:lstStyle/>
          <a:p>
            <a:endParaRPr/>
          </a:p>
        </p:txBody>
      </p:sp>
      <p:sp>
        <p:nvSpPr>
          <p:cNvPr id="9" name="object 9"/>
          <p:cNvSpPr txBox="1">
            <a:spLocks noGrp="1"/>
          </p:cNvSpPr>
          <p:nvPr>
            <p:ph type="ftr" sz="quarter" idx="5"/>
          </p:nvPr>
        </p:nvSpPr>
        <p:spPr>
          <a:prstGeom prst="rect">
            <a:avLst/>
          </a:prstGeom>
        </p:spPr>
        <p:txBody>
          <a:bodyPr vert="horz" wrap="square" lIns="0" tIns="1905" rIns="0" bIns="0" rtlCol="0">
            <a:spAutoFit/>
          </a:bodyPr>
          <a:lstStyle/>
          <a:p>
            <a:pPr marL="12700">
              <a:lnSpc>
                <a:spcPts val="1060"/>
              </a:lnSpc>
              <a:spcBef>
                <a:spcPts val="15"/>
              </a:spcBef>
            </a:pPr>
            <a:r>
              <a:rPr dirty="0"/>
              <a:t>Coronavirus State and </a:t>
            </a:r>
            <a:r>
              <a:rPr spc="-5" dirty="0"/>
              <a:t>Local Fiscal Recovery</a:t>
            </a:r>
            <a:r>
              <a:rPr spc="-30" dirty="0"/>
              <a:t> </a:t>
            </a:r>
            <a:r>
              <a:rPr dirty="0"/>
              <a:t>Funds:</a:t>
            </a:r>
          </a:p>
          <a:p>
            <a:pPr marL="174625">
              <a:lnSpc>
                <a:spcPts val="1060"/>
              </a:lnSpc>
            </a:pPr>
            <a:r>
              <a:rPr b="0" spc="-5" dirty="0">
                <a:latin typeface="Arial"/>
                <a:cs typeface="Arial"/>
              </a:rPr>
              <a:t>Project and Expenditures Report User</a:t>
            </a:r>
            <a:r>
              <a:rPr b="0" spc="30" dirty="0">
                <a:latin typeface="Arial"/>
                <a:cs typeface="Arial"/>
              </a:rPr>
              <a:t> </a:t>
            </a:r>
            <a:r>
              <a:rPr b="0" spc="-5" dirty="0">
                <a:latin typeface="Arial"/>
                <a:cs typeface="Arial"/>
              </a:rPr>
              <a:t>Guide</a:t>
            </a:r>
          </a:p>
        </p:txBody>
      </p:sp>
      <p:sp>
        <p:nvSpPr>
          <p:cNvPr id="10" name="object 10"/>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r>
              <a:rPr spc="-5" dirty="0"/>
              <a:t>16</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1700" y="893318"/>
            <a:ext cx="1204595" cy="193040"/>
          </a:xfrm>
          <a:prstGeom prst="rect">
            <a:avLst/>
          </a:prstGeom>
        </p:spPr>
        <p:txBody>
          <a:bodyPr vert="horz" wrap="square" lIns="0" tIns="12065" rIns="0" bIns="0" rtlCol="0">
            <a:spAutoFit/>
          </a:bodyPr>
          <a:lstStyle/>
          <a:p>
            <a:pPr marL="12700">
              <a:lnSpc>
                <a:spcPct val="100000"/>
              </a:lnSpc>
              <a:spcBef>
                <a:spcPts val="95"/>
              </a:spcBef>
            </a:pPr>
            <a:r>
              <a:rPr sz="1100" b="1" dirty="0">
                <a:latin typeface="Arial"/>
                <a:cs typeface="Arial"/>
              </a:rPr>
              <a:t>Table </a:t>
            </a:r>
            <a:r>
              <a:rPr sz="1100" b="1" spc="-5" dirty="0">
                <a:latin typeface="Arial"/>
                <a:cs typeface="Arial"/>
              </a:rPr>
              <a:t>of</a:t>
            </a:r>
            <a:r>
              <a:rPr sz="1100" b="1" spc="-65" dirty="0">
                <a:latin typeface="Arial"/>
                <a:cs typeface="Arial"/>
              </a:rPr>
              <a:t> </a:t>
            </a:r>
            <a:r>
              <a:rPr sz="1100" b="1" spc="-5" dirty="0">
                <a:latin typeface="Arial"/>
                <a:cs typeface="Arial"/>
              </a:rPr>
              <a:t>Contents</a:t>
            </a:r>
            <a:endParaRPr sz="1100">
              <a:latin typeface="Arial"/>
              <a:cs typeface="Arial"/>
            </a:endParaRPr>
          </a:p>
        </p:txBody>
      </p:sp>
      <p:sp>
        <p:nvSpPr>
          <p:cNvPr id="7" name="object 7"/>
          <p:cNvSpPr txBox="1"/>
          <p:nvPr/>
        </p:nvSpPr>
        <p:spPr>
          <a:xfrm>
            <a:off x="2441955" y="9168796"/>
            <a:ext cx="2890520" cy="285115"/>
          </a:xfrm>
          <a:prstGeom prst="rect">
            <a:avLst/>
          </a:prstGeom>
        </p:spPr>
        <p:txBody>
          <a:bodyPr vert="horz" wrap="square" lIns="0" tIns="1905" rIns="0" bIns="0" rtlCol="0">
            <a:spAutoFit/>
          </a:bodyPr>
          <a:lstStyle/>
          <a:p>
            <a:pPr marL="12700">
              <a:lnSpc>
                <a:spcPts val="1060"/>
              </a:lnSpc>
              <a:spcBef>
                <a:spcPts val="15"/>
              </a:spcBef>
            </a:pPr>
            <a:r>
              <a:rPr sz="900" b="1" dirty="0">
                <a:solidFill>
                  <a:srgbClr val="004E7C"/>
                </a:solidFill>
                <a:latin typeface="Arial"/>
                <a:cs typeface="Arial"/>
              </a:rPr>
              <a:t>Coronavirus State and </a:t>
            </a:r>
            <a:r>
              <a:rPr sz="900" b="1" spc="-5" dirty="0">
                <a:solidFill>
                  <a:srgbClr val="004E7C"/>
                </a:solidFill>
                <a:latin typeface="Arial"/>
                <a:cs typeface="Arial"/>
              </a:rPr>
              <a:t>Local Fiscal Recovery</a:t>
            </a:r>
            <a:r>
              <a:rPr sz="900" b="1" spc="-25" dirty="0">
                <a:solidFill>
                  <a:srgbClr val="004E7C"/>
                </a:solidFill>
                <a:latin typeface="Arial"/>
                <a:cs typeface="Arial"/>
              </a:rPr>
              <a:t> </a:t>
            </a:r>
            <a:r>
              <a:rPr sz="900" b="1" dirty="0">
                <a:solidFill>
                  <a:srgbClr val="004E7C"/>
                </a:solidFill>
                <a:latin typeface="Arial"/>
                <a:cs typeface="Arial"/>
              </a:rPr>
              <a:t>Funds:</a:t>
            </a:r>
            <a:endParaRPr sz="900">
              <a:latin typeface="Arial"/>
              <a:cs typeface="Arial"/>
            </a:endParaRPr>
          </a:p>
          <a:p>
            <a:pPr marL="224790">
              <a:lnSpc>
                <a:spcPts val="1060"/>
              </a:lnSpc>
            </a:pPr>
            <a:r>
              <a:rPr sz="900" spc="-5" dirty="0">
                <a:solidFill>
                  <a:srgbClr val="004E7C"/>
                </a:solidFill>
                <a:latin typeface="Arial"/>
                <a:cs typeface="Arial"/>
              </a:rPr>
              <a:t>Project and Expenditures Report User</a:t>
            </a:r>
            <a:r>
              <a:rPr sz="900" spc="30" dirty="0">
                <a:solidFill>
                  <a:srgbClr val="004E7C"/>
                </a:solidFill>
                <a:latin typeface="Arial"/>
                <a:cs typeface="Arial"/>
              </a:rPr>
              <a:t> </a:t>
            </a:r>
            <a:r>
              <a:rPr sz="900" spc="-5" dirty="0">
                <a:solidFill>
                  <a:srgbClr val="004E7C"/>
                </a:solidFill>
                <a:latin typeface="Arial"/>
                <a:cs typeface="Arial"/>
              </a:rPr>
              <a:t>Guide</a:t>
            </a:r>
            <a:endParaRPr sz="900">
              <a:latin typeface="Arial"/>
              <a:cs typeface="Arial"/>
            </a:endParaRPr>
          </a:p>
        </p:txBody>
      </p:sp>
      <p:sp>
        <p:nvSpPr>
          <p:cNvPr id="8" name="object 8"/>
          <p:cNvSpPr txBox="1"/>
          <p:nvPr/>
        </p:nvSpPr>
        <p:spPr>
          <a:xfrm>
            <a:off x="6514083" y="9300622"/>
            <a:ext cx="127000" cy="153670"/>
          </a:xfrm>
          <a:prstGeom prst="rect">
            <a:avLst/>
          </a:prstGeom>
        </p:spPr>
        <p:txBody>
          <a:bodyPr vert="horz" wrap="square" lIns="0" tIns="1905" rIns="0" bIns="0" rtlCol="0">
            <a:spAutoFit/>
          </a:bodyPr>
          <a:lstStyle/>
          <a:p>
            <a:pPr marL="38100">
              <a:lnSpc>
                <a:spcPct val="100000"/>
              </a:lnSpc>
              <a:spcBef>
                <a:spcPts val="15"/>
              </a:spcBef>
            </a:pPr>
            <a:r>
              <a:rPr sz="900" spc="-5" dirty="0">
                <a:latin typeface="Arial"/>
                <a:cs typeface="Arial"/>
              </a:rPr>
              <a:t>1</a:t>
            </a:r>
            <a:endParaRPr sz="900">
              <a:latin typeface="Arial"/>
              <a:cs typeface="Arial"/>
            </a:endParaRPr>
          </a:p>
        </p:txBody>
      </p:sp>
      <p:sp>
        <p:nvSpPr>
          <p:cNvPr id="3" name="object 3"/>
          <p:cNvSpPr txBox="1"/>
          <p:nvPr/>
        </p:nvSpPr>
        <p:spPr>
          <a:xfrm>
            <a:off x="901700" y="1098752"/>
            <a:ext cx="739140" cy="972819"/>
          </a:xfrm>
          <a:prstGeom prst="rect">
            <a:avLst/>
          </a:prstGeom>
        </p:spPr>
        <p:txBody>
          <a:bodyPr vert="horz" wrap="square" lIns="0" tIns="12700" rIns="0" bIns="0" rtlCol="0">
            <a:spAutoFit/>
          </a:bodyPr>
          <a:lstStyle/>
          <a:p>
            <a:pPr marL="12700" marR="5080" algn="just">
              <a:lnSpc>
                <a:spcPct val="141300"/>
              </a:lnSpc>
              <a:spcBef>
                <a:spcPts val="100"/>
              </a:spcBef>
            </a:pPr>
            <a:r>
              <a:rPr sz="1100" b="1" spc="-5" dirty="0">
                <a:latin typeface="Arial"/>
                <a:cs typeface="Arial"/>
                <a:hlinkClick r:id="rId2" action="ppaction://hlinksldjump"/>
              </a:rPr>
              <a:t>Section I. </a:t>
            </a:r>
            <a:r>
              <a:rPr sz="1100" b="1" spc="-5" dirty="0">
                <a:latin typeface="Arial"/>
                <a:cs typeface="Arial"/>
              </a:rPr>
              <a:t> </a:t>
            </a:r>
            <a:r>
              <a:rPr sz="1100" b="1" spc="-5" dirty="0">
                <a:latin typeface="Arial"/>
                <a:cs typeface="Arial"/>
                <a:hlinkClick r:id="rId3" action="ppaction://hlinksldjump"/>
              </a:rPr>
              <a:t>Section II. </a:t>
            </a:r>
            <a:r>
              <a:rPr sz="1100" b="1" spc="-5" dirty="0">
                <a:latin typeface="Arial"/>
                <a:cs typeface="Arial"/>
              </a:rPr>
              <a:t> </a:t>
            </a:r>
            <a:r>
              <a:rPr sz="1100" b="1" spc="-5" dirty="0">
                <a:latin typeface="Arial"/>
                <a:cs typeface="Arial"/>
                <a:hlinkClick r:id="rId4" action="ppaction://hlinksldjump"/>
              </a:rPr>
              <a:t>Section III. </a:t>
            </a:r>
            <a:r>
              <a:rPr sz="1100" b="1" spc="-5" dirty="0">
                <a:latin typeface="Arial"/>
                <a:cs typeface="Arial"/>
              </a:rPr>
              <a:t> </a:t>
            </a:r>
            <a:r>
              <a:rPr sz="1100" b="1" spc="-5" dirty="0">
                <a:latin typeface="Arial"/>
                <a:cs typeface="Arial"/>
                <a:hlinkClick r:id="rId5" action="ppaction://hlinksldjump"/>
              </a:rPr>
              <a:t>Section</a:t>
            </a:r>
            <a:r>
              <a:rPr sz="1100" b="1" spc="-65" dirty="0">
                <a:latin typeface="Arial"/>
                <a:cs typeface="Arial"/>
                <a:hlinkClick r:id="rId5" action="ppaction://hlinksldjump"/>
              </a:rPr>
              <a:t> </a:t>
            </a:r>
            <a:r>
              <a:rPr sz="1100" b="1" spc="-5" dirty="0">
                <a:latin typeface="Arial"/>
                <a:cs typeface="Arial"/>
                <a:hlinkClick r:id="rId5" action="ppaction://hlinksldjump"/>
              </a:rPr>
              <a:t>IV.</a:t>
            </a:r>
            <a:endParaRPr sz="1100">
              <a:latin typeface="Arial"/>
              <a:cs typeface="Arial"/>
            </a:endParaRPr>
          </a:p>
        </p:txBody>
      </p:sp>
      <p:sp>
        <p:nvSpPr>
          <p:cNvPr id="4" name="object 4"/>
          <p:cNvSpPr txBox="1"/>
          <p:nvPr/>
        </p:nvSpPr>
        <p:spPr>
          <a:xfrm>
            <a:off x="1816354" y="1098752"/>
            <a:ext cx="5048885" cy="972819"/>
          </a:xfrm>
          <a:prstGeom prst="rect">
            <a:avLst/>
          </a:prstGeom>
        </p:spPr>
        <p:txBody>
          <a:bodyPr vert="horz" wrap="square" lIns="0" tIns="81915" rIns="0" bIns="0" rtlCol="0">
            <a:spAutoFit/>
          </a:bodyPr>
          <a:lstStyle/>
          <a:p>
            <a:pPr marL="12700">
              <a:lnSpc>
                <a:spcPct val="100000"/>
              </a:lnSpc>
              <a:spcBef>
                <a:spcPts val="645"/>
              </a:spcBef>
            </a:pPr>
            <a:r>
              <a:rPr sz="1100" b="1" spc="-5" dirty="0">
                <a:latin typeface="Arial"/>
                <a:cs typeface="Arial"/>
                <a:hlinkClick r:id="rId2" action="ppaction://hlinksldjump"/>
              </a:rPr>
              <a:t>Reporting Basics .................................................................................................</a:t>
            </a:r>
            <a:r>
              <a:rPr sz="1100" b="1" spc="25" dirty="0">
                <a:latin typeface="Arial"/>
                <a:cs typeface="Arial"/>
                <a:hlinkClick r:id="rId2" action="ppaction://hlinksldjump"/>
              </a:rPr>
              <a:t> </a:t>
            </a:r>
            <a:r>
              <a:rPr sz="1100" b="1" spc="-5" dirty="0">
                <a:latin typeface="Arial"/>
                <a:cs typeface="Arial"/>
                <a:hlinkClick r:id="rId2" action="ppaction://hlinksldjump"/>
              </a:rPr>
              <a:t>1</a:t>
            </a:r>
            <a:endParaRPr sz="1100">
              <a:latin typeface="Arial"/>
              <a:cs typeface="Arial"/>
            </a:endParaRPr>
          </a:p>
          <a:p>
            <a:pPr marL="12700">
              <a:lnSpc>
                <a:spcPct val="100000"/>
              </a:lnSpc>
              <a:spcBef>
                <a:spcPts val="545"/>
              </a:spcBef>
            </a:pPr>
            <a:r>
              <a:rPr sz="1100" b="1" spc="-5" dirty="0">
                <a:latin typeface="Arial"/>
                <a:cs typeface="Arial"/>
                <a:hlinkClick r:id="rId3" action="ppaction://hlinksldjump"/>
              </a:rPr>
              <a:t>Navigation and Logistics .................................................................................... 3</a:t>
            </a:r>
            <a:endParaRPr sz="1100">
              <a:latin typeface="Arial"/>
              <a:cs typeface="Arial"/>
            </a:endParaRPr>
          </a:p>
          <a:p>
            <a:pPr marL="12700">
              <a:lnSpc>
                <a:spcPct val="100000"/>
              </a:lnSpc>
              <a:spcBef>
                <a:spcPts val="550"/>
              </a:spcBef>
            </a:pPr>
            <a:r>
              <a:rPr sz="1100" b="1" spc="-5" dirty="0">
                <a:latin typeface="Arial"/>
                <a:cs typeface="Arial"/>
                <a:hlinkClick r:id="rId4" action="ppaction://hlinksldjump"/>
              </a:rPr>
              <a:t>Reporting  Requirements ....................................................................................</a:t>
            </a:r>
            <a:r>
              <a:rPr sz="1100" b="1" spc="-120" dirty="0">
                <a:latin typeface="Arial"/>
                <a:cs typeface="Arial"/>
                <a:hlinkClick r:id="rId4" action="ppaction://hlinksldjump"/>
              </a:rPr>
              <a:t> </a:t>
            </a:r>
            <a:r>
              <a:rPr sz="1100" b="1" spc="-5" dirty="0">
                <a:latin typeface="Arial"/>
                <a:cs typeface="Arial"/>
                <a:hlinkClick r:id="rId4" action="ppaction://hlinksldjump"/>
              </a:rPr>
              <a:t>8</a:t>
            </a:r>
            <a:endParaRPr sz="1100">
              <a:latin typeface="Arial"/>
              <a:cs typeface="Arial"/>
            </a:endParaRPr>
          </a:p>
          <a:p>
            <a:pPr marL="12700">
              <a:lnSpc>
                <a:spcPct val="100000"/>
              </a:lnSpc>
              <a:spcBef>
                <a:spcPts val="540"/>
              </a:spcBef>
            </a:pPr>
            <a:r>
              <a:rPr sz="1100" b="1" spc="-5" dirty="0">
                <a:latin typeface="Arial"/>
                <a:cs typeface="Arial"/>
                <a:hlinkClick r:id="rId5" action="ppaction://hlinksldjump"/>
              </a:rPr>
              <a:t>Project and Expenditure  Report.......................................................................</a:t>
            </a:r>
            <a:r>
              <a:rPr sz="1100" b="1" spc="-145" dirty="0">
                <a:latin typeface="Arial"/>
                <a:cs typeface="Arial"/>
                <a:hlinkClick r:id="rId5" action="ppaction://hlinksldjump"/>
              </a:rPr>
              <a:t> </a:t>
            </a:r>
            <a:r>
              <a:rPr sz="1100" b="1" spc="-5" dirty="0">
                <a:latin typeface="Arial"/>
                <a:cs typeface="Arial"/>
                <a:hlinkClick r:id="rId5" action="ppaction://hlinksldjump"/>
              </a:rPr>
              <a:t>12</a:t>
            </a:r>
            <a:endParaRPr sz="1100">
              <a:latin typeface="Arial"/>
              <a:cs typeface="Arial"/>
            </a:endParaRPr>
          </a:p>
        </p:txBody>
      </p:sp>
      <p:sp>
        <p:nvSpPr>
          <p:cNvPr id="5" name="object 5"/>
          <p:cNvSpPr txBox="1"/>
          <p:nvPr/>
        </p:nvSpPr>
        <p:spPr>
          <a:xfrm>
            <a:off x="901700" y="2046173"/>
            <a:ext cx="5963920" cy="1446530"/>
          </a:xfrm>
          <a:prstGeom prst="rect">
            <a:avLst/>
          </a:prstGeom>
        </p:spPr>
        <p:txBody>
          <a:bodyPr vert="horz" wrap="square" lIns="0" tIns="12700" rIns="0" bIns="0" rtlCol="0">
            <a:spAutoFit/>
          </a:bodyPr>
          <a:lstStyle/>
          <a:p>
            <a:pPr marL="12700" marR="5080" algn="just">
              <a:lnSpc>
                <a:spcPct val="141400"/>
              </a:lnSpc>
              <a:spcBef>
                <a:spcPts val="100"/>
              </a:spcBef>
            </a:pPr>
            <a:r>
              <a:rPr sz="1100" b="1" spc="-5" dirty="0">
                <a:latin typeface="Arial"/>
                <a:cs typeface="Arial"/>
                <a:hlinkClick r:id="rId6" action="ppaction://hlinksldjump"/>
              </a:rPr>
              <a:t>Appendix A – Designating SLFRF Points of Contact by SLFRF Account Administrators 42 </a:t>
            </a:r>
            <a:r>
              <a:rPr sz="1100" b="1" spc="-5" dirty="0">
                <a:latin typeface="Arial"/>
                <a:cs typeface="Arial"/>
              </a:rPr>
              <a:t> </a:t>
            </a:r>
            <a:r>
              <a:rPr sz="1100" b="1" spc="-5" dirty="0">
                <a:latin typeface="Arial"/>
                <a:cs typeface="Arial"/>
                <a:hlinkClick r:id="rId7" action="ppaction://hlinksldjump"/>
              </a:rPr>
              <a:t>Appendix B – Bulk File Upload Overview ...............................................................................</a:t>
            </a:r>
            <a:r>
              <a:rPr sz="1100" b="1" spc="30" dirty="0">
                <a:latin typeface="Arial"/>
                <a:cs typeface="Arial"/>
                <a:hlinkClick r:id="rId7" action="ppaction://hlinksldjump"/>
              </a:rPr>
              <a:t> </a:t>
            </a:r>
            <a:r>
              <a:rPr sz="1100" b="1" spc="-5" dirty="0">
                <a:latin typeface="Arial"/>
                <a:cs typeface="Arial"/>
                <a:hlinkClick r:id="rId7" action="ppaction://hlinksldjump"/>
              </a:rPr>
              <a:t>49</a:t>
            </a:r>
            <a:endParaRPr sz="1100">
              <a:latin typeface="Arial"/>
              <a:cs typeface="Arial"/>
            </a:endParaRPr>
          </a:p>
          <a:p>
            <a:pPr marL="12700" marR="5080" algn="just">
              <a:lnSpc>
                <a:spcPct val="141400"/>
              </a:lnSpc>
            </a:pPr>
            <a:r>
              <a:rPr sz="1100" b="1" spc="-5" dirty="0">
                <a:latin typeface="Arial"/>
                <a:cs typeface="Arial"/>
                <a:hlinkClick r:id="rId8" action="ppaction://hlinksldjump"/>
              </a:rPr>
              <a:t>Appendix C – Expenditure Categories and Template </a:t>
            </a:r>
            <a:r>
              <a:rPr sz="1100" b="1" dirty="0">
                <a:latin typeface="Arial"/>
                <a:cs typeface="Arial"/>
                <a:hlinkClick r:id="rId8" action="ppaction://hlinksldjump"/>
              </a:rPr>
              <a:t>Mapping............................................ </a:t>
            </a:r>
            <a:r>
              <a:rPr sz="1100" b="1" spc="-5" dirty="0">
                <a:latin typeface="Arial"/>
                <a:cs typeface="Arial"/>
                <a:hlinkClick r:id="rId8" action="ppaction://hlinksldjump"/>
              </a:rPr>
              <a:t>65 </a:t>
            </a:r>
            <a:r>
              <a:rPr sz="1100" b="1" spc="-5" dirty="0">
                <a:latin typeface="Arial"/>
                <a:cs typeface="Arial"/>
              </a:rPr>
              <a:t> </a:t>
            </a:r>
            <a:r>
              <a:rPr sz="1100" b="1" spc="-5" dirty="0">
                <a:latin typeface="Arial"/>
                <a:cs typeface="Arial"/>
                <a:hlinkClick r:id="rId9" action="ppaction://hlinksldjump"/>
              </a:rPr>
              <a:t>Appendix D – SLFRF Expenditure Category Programmatic Data and Other Information . 68 </a:t>
            </a:r>
            <a:r>
              <a:rPr sz="1100" b="1" spc="-5" dirty="0">
                <a:latin typeface="Arial"/>
                <a:cs typeface="Arial"/>
              </a:rPr>
              <a:t> </a:t>
            </a:r>
            <a:r>
              <a:rPr sz="1100" b="1" spc="-5" dirty="0">
                <a:latin typeface="Arial"/>
                <a:cs typeface="Arial"/>
                <a:hlinkClick r:id="rId10" action="ppaction://hlinksldjump"/>
              </a:rPr>
              <a:t>Appendix E – List of Sectors</a:t>
            </a:r>
            <a:r>
              <a:rPr sz="1100" b="1" spc="190" dirty="0">
                <a:latin typeface="Arial"/>
                <a:cs typeface="Arial"/>
                <a:hlinkClick r:id="rId10" action="ppaction://hlinksldjump"/>
              </a:rPr>
              <a:t> </a:t>
            </a:r>
            <a:r>
              <a:rPr sz="1100" b="1" spc="-5" dirty="0">
                <a:latin typeface="Arial"/>
                <a:cs typeface="Arial"/>
                <a:hlinkClick r:id="rId10" action="ppaction://hlinksldjump"/>
              </a:rPr>
              <a:t>................................................................................................... 78</a:t>
            </a:r>
            <a:endParaRPr sz="1100">
              <a:latin typeface="Arial"/>
              <a:cs typeface="Arial"/>
            </a:endParaRPr>
          </a:p>
          <a:p>
            <a:pPr marL="12700" algn="just">
              <a:lnSpc>
                <a:spcPct val="100000"/>
              </a:lnSpc>
              <a:spcBef>
                <a:spcPts val="540"/>
              </a:spcBef>
            </a:pPr>
            <a:r>
              <a:rPr sz="1100" b="1" spc="-5" dirty="0">
                <a:latin typeface="Arial"/>
                <a:cs typeface="Arial"/>
                <a:hlinkClick r:id="rId11" action="ppaction://hlinksldjump"/>
              </a:rPr>
              <a:t>Appendix F – Frequently Asked </a:t>
            </a:r>
            <a:r>
              <a:rPr sz="1100" b="1" dirty="0">
                <a:latin typeface="Arial"/>
                <a:cs typeface="Arial"/>
                <a:hlinkClick r:id="rId11" action="ppaction://hlinksldjump"/>
              </a:rPr>
              <a:t>Questions............................................................................</a:t>
            </a:r>
            <a:r>
              <a:rPr sz="1100" b="1" spc="-165" dirty="0">
                <a:latin typeface="Arial"/>
                <a:cs typeface="Arial"/>
                <a:hlinkClick r:id="rId11" action="ppaction://hlinksldjump"/>
              </a:rPr>
              <a:t> </a:t>
            </a:r>
            <a:r>
              <a:rPr sz="1100" b="1" spc="-5" dirty="0">
                <a:latin typeface="Arial"/>
                <a:cs typeface="Arial"/>
                <a:hlinkClick r:id="rId11" action="ppaction://hlinksldjump"/>
              </a:rPr>
              <a:t>79</a:t>
            </a:r>
            <a:endParaRPr sz="1100">
              <a:latin typeface="Arial"/>
              <a:cs typeface="Arial"/>
            </a:endParaRPr>
          </a:p>
        </p:txBody>
      </p:sp>
      <p:sp>
        <p:nvSpPr>
          <p:cNvPr id="6" name="object 6"/>
          <p:cNvSpPr txBox="1"/>
          <p:nvPr/>
        </p:nvSpPr>
        <p:spPr>
          <a:xfrm>
            <a:off x="901700" y="4087113"/>
            <a:ext cx="5963920" cy="5047615"/>
          </a:xfrm>
          <a:prstGeom prst="rect">
            <a:avLst/>
          </a:prstGeom>
        </p:spPr>
        <p:txBody>
          <a:bodyPr vert="horz" wrap="square" lIns="0" tIns="12065" rIns="0" bIns="0" rtlCol="0">
            <a:spAutoFit/>
          </a:bodyPr>
          <a:lstStyle/>
          <a:p>
            <a:pPr marL="12700">
              <a:lnSpc>
                <a:spcPct val="100000"/>
              </a:lnSpc>
              <a:spcBef>
                <a:spcPts val="95"/>
              </a:spcBef>
            </a:pPr>
            <a:r>
              <a:rPr sz="1100" b="1" spc="-5" dirty="0">
                <a:latin typeface="Arial"/>
                <a:cs typeface="Arial"/>
              </a:rPr>
              <a:t>List of</a:t>
            </a:r>
            <a:r>
              <a:rPr sz="1100" b="1" dirty="0">
                <a:latin typeface="Arial"/>
                <a:cs typeface="Arial"/>
              </a:rPr>
              <a:t> </a:t>
            </a:r>
            <a:r>
              <a:rPr sz="1100" b="1" spc="-5" dirty="0">
                <a:latin typeface="Arial"/>
                <a:cs typeface="Arial"/>
              </a:rPr>
              <a:t>Figures</a:t>
            </a:r>
            <a:endParaRPr sz="1100">
              <a:latin typeface="Arial"/>
              <a:cs typeface="Arial"/>
            </a:endParaRPr>
          </a:p>
          <a:p>
            <a:pPr>
              <a:lnSpc>
                <a:spcPct val="100000"/>
              </a:lnSpc>
              <a:spcBef>
                <a:spcPts val="30"/>
              </a:spcBef>
            </a:pPr>
            <a:endParaRPr sz="1200">
              <a:latin typeface="Arial"/>
              <a:cs typeface="Arial"/>
            </a:endParaRPr>
          </a:p>
          <a:p>
            <a:pPr marL="12700">
              <a:lnSpc>
                <a:spcPct val="100000"/>
              </a:lnSpc>
            </a:pPr>
            <a:r>
              <a:rPr sz="1100" spc="-5" dirty="0">
                <a:latin typeface="Arial"/>
                <a:cs typeface="Arial"/>
                <a:hlinkClick r:id="rId3" action="ppaction://hlinksldjump"/>
              </a:rPr>
              <a:t>Figure 1 Landing </a:t>
            </a:r>
            <a:r>
              <a:rPr sz="1100" spc="35" dirty="0">
                <a:latin typeface="Arial"/>
                <a:cs typeface="Arial"/>
                <a:hlinkClick r:id="rId3" action="ppaction://hlinksldjump"/>
              </a:rPr>
              <a:t> </a:t>
            </a:r>
            <a:r>
              <a:rPr sz="1100" spc="-5" dirty="0">
                <a:latin typeface="Arial"/>
                <a:cs typeface="Arial"/>
                <a:hlinkClick r:id="rId3" action="ppaction://hlinksldjump"/>
              </a:rPr>
              <a:t>Page.................................................................................................................. 3</a:t>
            </a:r>
            <a:endParaRPr sz="1100">
              <a:latin typeface="Arial"/>
              <a:cs typeface="Arial"/>
            </a:endParaRPr>
          </a:p>
          <a:p>
            <a:pPr marL="12700">
              <a:lnSpc>
                <a:spcPct val="100000"/>
              </a:lnSpc>
              <a:spcBef>
                <a:spcPts val="45"/>
              </a:spcBef>
            </a:pPr>
            <a:r>
              <a:rPr sz="1100" spc="-5" dirty="0">
                <a:latin typeface="Arial"/>
                <a:cs typeface="Arial"/>
                <a:hlinkClick r:id="rId12" action="ppaction://hlinksldjump"/>
              </a:rPr>
              <a:t>Figure 2 Navigation Bar</a:t>
            </a:r>
            <a:r>
              <a:rPr sz="1100" spc="220" dirty="0">
                <a:latin typeface="Arial"/>
                <a:cs typeface="Arial"/>
                <a:hlinkClick r:id="rId12" action="ppaction://hlinksldjump"/>
              </a:rPr>
              <a:t> </a:t>
            </a:r>
            <a:r>
              <a:rPr sz="1100" spc="-5" dirty="0">
                <a:latin typeface="Arial"/>
                <a:cs typeface="Arial"/>
                <a:hlinkClick r:id="rId12" action="ppaction://hlinksldjump"/>
              </a:rPr>
              <a:t>................................................................................................................ 4</a:t>
            </a:r>
            <a:endParaRPr sz="1100">
              <a:latin typeface="Arial"/>
              <a:cs typeface="Arial"/>
            </a:endParaRPr>
          </a:p>
          <a:p>
            <a:pPr marL="12700">
              <a:lnSpc>
                <a:spcPct val="100000"/>
              </a:lnSpc>
              <a:spcBef>
                <a:spcPts val="45"/>
              </a:spcBef>
            </a:pPr>
            <a:r>
              <a:rPr sz="1100" spc="-5" dirty="0">
                <a:latin typeface="Arial"/>
                <a:cs typeface="Arial"/>
                <a:hlinkClick r:id="rId13" action="ppaction://hlinksldjump"/>
              </a:rPr>
              <a:t>Figure 3 Sample Bulk Upload Icon</a:t>
            </a:r>
            <a:r>
              <a:rPr sz="1100" spc="245" dirty="0">
                <a:latin typeface="Arial"/>
                <a:cs typeface="Arial"/>
                <a:hlinkClick r:id="rId13" action="ppaction://hlinksldjump"/>
              </a:rPr>
              <a:t> </a:t>
            </a:r>
            <a:r>
              <a:rPr sz="1100" spc="-5" dirty="0">
                <a:latin typeface="Arial"/>
                <a:cs typeface="Arial"/>
                <a:hlinkClick r:id="rId13" action="ppaction://hlinksldjump"/>
              </a:rPr>
              <a:t>............................................................................................... 5</a:t>
            </a:r>
            <a:endParaRPr sz="1100">
              <a:latin typeface="Arial"/>
              <a:cs typeface="Arial"/>
            </a:endParaRPr>
          </a:p>
          <a:p>
            <a:pPr marL="12700">
              <a:lnSpc>
                <a:spcPct val="100000"/>
              </a:lnSpc>
              <a:spcBef>
                <a:spcPts val="45"/>
              </a:spcBef>
            </a:pPr>
            <a:r>
              <a:rPr sz="1100" spc="-5" dirty="0">
                <a:latin typeface="Arial"/>
                <a:cs typeface="Arial"/>
                <a:hlinkClick r:id="rId13" action="ppaction://hlinksldjump"/>
              </a:rPr>
              <a:t>Figure 4 Successful Bulk </a:t>
            </a:r>
            <a:r>
              <a:rPr sz="1100" dirty="0">
                <a:latin typeface="Arial"/>
                <a:cs typeface="Arial"/>
                <a:hlinkClick r:id="rId13" action="ppaction://hlinksldjump"/>
              </a:rPr>
              <a:t>Upload </a:t>
            </a:r>
            <a:r>
              <a:rPr sz="1100" spc="-5" dirty="0">
                <a:latin typeface="Arial"/>
                <a:cs typeface="Arial"/>
                <a:hlinkClick r:id="rId13" action="ppaction://hlinksldjump"/>
              </a:rPr>
              <a:t>Example</a:t>
            </a:r>
            <a:r>
              <a:rPr sz="1100" spc="55" dirty="0">
                <a:latin typeface="Arial"/>
                <a:cs typeface="Arial"/>
                <a:hlinkClick r:id="rId13" action="ppaction://hlinksldjump"/>
              </a:rPr>
              <a:t> </a:t>
            </a:r>
            <a:r>
              <a:rPr sz="1100" spc="-5" dirty="0">
                <a:latin typeface="Arial"/>
                <a:cs typeface="Arial"/>
                <a:hlinkClick r:id="rId13" action="ppaction://hlinksldjump"/>
              </a:rPr>
              <a:t>................................................................................... 5</a:t>
            </a:r>
            <a:endParaRPr sz="1100">
              <a:latin typeface="Arial"/>
              <a:cs typeface="Arial"/>
            </a:endParaRPr>
          </a:p>
          <a:p>
            <a:pPr marL="12700">
              <a:lnSpc>
                <a:spcPct val="100000"/>
              </a:lnSpc>
              <a:spcBef>
                <a:spcPts val="50"/>
              </a:spcBef>
            </a:pPr>
            <a:r>
              <a:rPr sz="1100" spc="-5" dirty="0">
                <a:latin typeface="Arial"/>
                <a:cs typeface="Arial"/>
                <a:hlinkClick r:id="rId14" action="ppaction://hlinksldjump"/>
              </a:rPr>
              <a:t>Figure 5 Bulk Upload Validation Screen</a:t>
            </a:r>
            <a:r>
              <a:rPr sz="1100" spc="175" dirty="0">
                <a:latin typeface="Arial"/>
                <a:cs typeface="Arial"/>
                <a:hlinkClick r:id="rId14" action="ppaction://hlinksldjump"/>
              </a:rPr>
              <a:t> </a:t>
            </a:r>
            <a:r>
              <a:rPr sz="1100" spc="-5" dirty="0">
                <a:latin typeface="Arial"/>
                <a:cs typeface="Arial"/>
                <a:hlinkClick r:id="rId14" action="ppaction://hlinksldjump"/>
              </a:rPr>
              <a:t>....................................................................................... 6</a:t>
            </a:r>
            <a:endParaRPr sz="1100">
              <a:latin typeface="Arial"/>
              <a:cs typeface="Arial"/>
            </a:endParaRPr>
          </a:p>
          <a:p>
            <a:pPr marL="12700">
              <a:lnSpc>
                <a:spcPct val="100000"/>
              </a:lnSpc>
              <a:spcBef>
                <a:spcPts val="40"/>
              </a:spcBef>
            </a:pPr>
            <a:r>
              <a:rPr sz="1100" spc="-5" dirty="0">
                <a:latin typeface="Arial"/>
                <a:cs typeface="Arial"/>
                <a:hlinkClick r:id="rId14" action="ppaction://hlinksldjump"/>
              </a:rPr>
              <a:t>Figure 6 Manual Validation Text Box</a:t>
            </a:r>
            <a:r>
              <a:rPr sz="1100" spc="110" dirty="0">
                <a:latin typeface="Arial"/>
                <a:cs typeface="Arial"/>
                <a:hlinkClick r:id="rId14" action="ppaction://hlinksldjump"/>
              </a:rPr>
              <a:t> </a:t>
            </a:r>
            <a:r>
              <a:rPr sz="1100" spc="-5" dirty="0">
                <a:latin typeface="Arial"/>
                <a:cs typeface="Arial"/>
                <a:hlinkClick r:id="rId14" action="ppaction://hlinksldjump"/>
              </a:rPr>
              <a:t>............................................................................................ 6</a:t>
            </a:r>
            <a:endParaRPr sz="1100">
              <a:latin typeface="Arial"/>
              <a:cs typeface="Arial"/>
            </a:endParaRPr>
          </a:p>
          <a:p>
            <a:pPr marL="12700">
              <a:lnSpc>
                <a:spcPct val="100000"/>
              </a:lnSpc>
              <a:spcBef>
                <a:spcPts val="50"/>
              </a:spcBef>
            </a:pPr>
            <a:r>
              <a:rPr sz="1100" spc="-5" dirty="0">
                <a:latin typeface="Arial"/>
                <a:cs typeface="Arial"/>
                <a:hlinkClick r:id="rId15" action="ppaction://hlinksldjump"/>
              </a:rPr>
              <a:t>Figure 7 Sidebar indicating Unsubmit </a:t>
            </a:r>
            <a:r>
              <a:rPr sz="1100" dirty="0">
                <a:latin typeface="Arial"/>
                <a:cs typeface="Arial"/>
                <a:hlinkClick r:id="rId15" action="ppaction://hlinksldjump"/>
              </a:rPr>
              <a:t>Button................................................................................</a:t>
            </a:r>
            <a:r>
              <a:rPr sz="1100" spc="-145" dirty="0">
                <a:latin typeface="Arial"/>
                <a:cs typeface="Arial"/>
                <a:hlinkClick r:id="rId15" action="ppaction://hlinksldjump"/>
              </a:rPr>
              <a:t> </a:t>
            </a:r>
            <a:r>
              <a:rPr sz="1100" spc="-5" dirty="0">
                <a:latin typeface="Arial"/>
                <a:cs typeface="Arial"/>
                <a:hlinkClick r:id="rId15" action="ppaction://hlinksldjump"/>
              </a:rPr>
              <a:t>7</a:t>
            </a:r>
            <a:endParaRPr sz="1100">
              <a:latin typeface="Arial"/>
              <a:cs typeface="Arial"/>
            </a:endParaRPr>
          </a:p>
          <a:p>
            <a:pPr marL="12700" marR="5080">
              <a:lnSpc>
                <a:spcPts val="1370"/>
              </a:lnSpc>
              <a:spcBef>
                <a:spcPts val="45"/>
              </a:spcBef>
            </a:pPr>
            <a:r>
              <a:rPr sz="1100" spc="-5" dirty="0">
                <a:latin typeface="Arial"/>
                <a:cs typeface="Arial"/>
                <a:hlinkClick r:id="rId16" action="ppaction://hlinksldjump"/>
              </a:rPr>
              <a:t>Figure 8 Relationship between Expenditure Categories and Multiple Projects .......................... 11 </a:t>
            </a:r>
            <a:r>
              <a:rPr sz="1100" spc="-5" dirty="0">
                <a:latin typeface="Arial"/>
                <a:cs typeface="Arial"/>
              </a:rPr>
              <a:t> </a:t>
            </a:r>
            <a:r>
              <a:rPr sz="1100" spc="-5" dirty="0">
                <a:latin typeface="Arial"/>
                <a:cs typeface="Arial"/>
                <a:hlinkClick r:id="rId5" action="ppaction://hlinksldjump"/>
              </a:rPr>
              <a:t>Figure 9  Recipient Information ....................................................................................................</a:t>
            </a:r>
            <a:r>
              <a:rPr sz="1100" spc="-229" dirty="0">
                <a:latin typeface="Arial"/>
                <a:cs typeface="Arial"/>
                <a:hlinkClick r:id="rId5" action="ppaction://hlinksldjump"/>
              </a:rPr>
              <a:t> </a:t>
            </a:r>
            <a:r>
              <a:rPr sz="1100" spc="-5" dirty="0">
                <a:latin typeface="Arial"/>
                <a:cs typeface="Arial"/>
                <a:hlinkClick r:id="rId5" action="ppaction://hlinksldjump"/>
              </a:rPr>
              <a:t>12</a:t>
            </a:r>
            <a:endParaRPr sz="1100">
              <a:latin typeface="Arial"/>
              <a:cs typeface="Arial"/>
            </a:endParaRPr>
          </a:p>
          <a:p>
            <a:pPr marL="12700">
              <a:lnSpc>
                <a:spcPts val="1305"/>
              </a:lnSpc>
            </a:pPr>
            <a:r>
              <a:rPr sz="1100" spc="-5" dirty="0">
                <a:latin typeface="Arial"/>
                <a:cs typeface="Arial"/>
                <a:hlinkClick r:id="rId17" action="ppaction://hlinksldjump"/>
              </a:rPr>
              <a:t>Figure 10 Point of Contact </a:t>
            </a:r>
            <a:r>
              <a:rPr sz="1100" dirty="0">
                <a:latin typeface="Arial"/>
                <a:cs typeface="Arial"/>
                <a:hlinkClick r:id="rId17" action="ppaction://hlinksldjump"/>
              </a:rPr>
              <a:t>List....................................................................................................</a:t>
            </a:r>
            <a:r>
              <a:rPr sz="1100" spc="-215" dirty="0">
                <a:latin typeface="Arial"/>
                <a:cs typeface="Arial"/>
                <a:hlinkClick r:id="rId17" action="ppaction://hlinksldjump"/>
              </a:rPr>
              <a:t> </a:t>
            </a:r>
            <a:r>
              <a:rPr sz="1100" spc="-5" dirty="0">
                <a:latin typeface="Arial"/>
                <a:cs typeface="Arial"/>
                <a:hlinkClick r:id="rId17" action="ppaction://hlinksldjump"/>
              </a:rPr>
              <a:t>13</a:t>
            </a:r>
            <a:endParaRPr sz="1100">
              <a:latin typeface="Arial"/>
              <a:cs typeface="Arial"/>
            </a:endParaRPr>
          </a:p>
          <a:p>
            <a:pPr marL="12700">
              <a:lnSpc>
                <a:spcPct val="100000"/>
              </a:lnSpc>
              <a:spcBef>
                <a:spcPts val="50"/>
              </a:spcBef>
            </a:pPr>
            <a:r>
              <a:rPr sz="1100" spc="-5" dirty="0">
                <a:latin typeface="Arial"/>
                <a:cs typeface="Arial"/>
                <a:hlinkClick r:id="rId17" action="ppaction://hlinksldjump"/>
              </a:rPr>
              <a:t>Figure 11 Budget Approval and Obligation</a:t>
            </a:r>
            <a:r>
              <a:rPr sz="1100" spc="80" dirty="0">
                <a:latin typeface="Arial"/>
                <a:cs typeface="Arial"/>
                <a:hlinkClick r:id="rId17" action="ppaction://hlinksldjump"/>
              </a:rPr>
              <a:t> </a:t>
            </a:r>
            <a:r>
              <a:rPr sz="1100" spc="-5" dirty="0">
                <a:latin typeface="Arial"/>
                <a:cs typeface="Arial"/>
                <a:hlinkClick r:id="rId17" action="ppaction://hlinksldjump"/>
              </a:rPr>
              <a:t>................................................................................. 13</a:t>
            </a:r>
            <a:endParaRPr sz="1100">
              <a:latin typeface="Arial"/>
              <a:cs typeface="Arial"/>
            </a:endParaRPr>
          </a:p>
          <a:p>
            <a:pPr marL="12700">
              <a:lnSpc>
                <a:spcPct val="100000"/>
              </a:lnSpc>
              <a:spcBef>
                <a:spcPts val="45"/>
              </a:spcBef>
            </a:pPr>
            <a:r>
              <a:rPr sz="1100" spc="-5" dirty="0">
                <a:latin typeface="Arial"/>
                <a:cs typeface="Arial"/>
                <a:hlinkClick r:id="rId18" action="ppaction://hlinksldjump"/>
              </a:rPr>
              <a:t>Figure 12 SAM.gov </a:t>
            </a:r>
            <a:r>
              <a:rPr sz="1100" spc="5" dirty="0">
                <a:latin typeface="Arial"/>
                <a:cs typeface="Arial"/>
                <a:hlinkClick r:id="rId18" action="ppaction://hlinksldjump"/>
              </a:rPr>
              <a:t> </a:t>
            </a:r>
            <a:r>
              <a:rPr sz="1100" spc="-5" dirty="0">
                <a:latin typeface="Arial"/>
                <a:cs typeface="Arial"/>
                <a:hlinkClick r:id="rId18" action="ppaction://hlinksldjump"/>
              </a:rPr>
              <a:t>question....................................................................................................... 14</a:t>
            </a:r>
            <a:endParaRPr sz="1100">
              <a:latin typeface="Arial"/>
              <a:cs typeface="Arial"/>
            </a:endParaRPr>
          </a:p>
          <a:p>
            <a:pPr marL="12700">
              <a:lnSpc>
                <a:spcPct val="100000"/>
              </a:lnSpc>
              <a:spcBef>
                <a:spcPts val="45"/>
              </a:spcBef>
            </a:pPr>
            <a:r>
              <a:rPr sz="1100" spc="-5" dirty="0">
                <a:latin typeface="Arial"/>
                <a:cs typeface="Arial"/>
                <a:hlinkClick r:id="rId18" action="ppaction://hlinksldjump"/>
              </a:rPr>
              <a:t>Figure 13 Additional SAM.gov questions </a:t>
            </a:r>
            <a:r>
              <a:rPr sz="1100" dirty="0">
                <a:latin typeface="Arial"/>
                <a:cs typeface="Arial"/>
                <a:hlinkClick r:id="rId18" action="ppaction://hlinksldjump"/>
              </a:rPr>
              <a:t>(1)...............................................................................</a:t>
            </a:r>
            <a:r>
              <a:rPr sz="1100" spc="-145" dirty="0">
                <a:latin typeface="Arial"/>
                <a:cs typeface="Arial"/>
                <a:hlinkClick r:id="rId18" action="ppaction://hlinksldjump"/>
              </a:rPr>
              <a:t> </a:t>
            </a:r>
            <a:r>
              <a:rPr sz="1100" spc="-5" dirty="0">
                <a:latin typeface="Arial"/>
                <a:cs typeface="Arial"/>
                <a:hlinkClick r:id="rId18" action="ppaction://hlinksldjump"/>
              </a:rPr>
              <a:t>14</a:t>
            </a:r>
            <a:endParaRPr sz="1100">
              <a:latin typeface="Arial"/>
              <a:cs typeface="Arial"/>
            </a:endParaRPr>
          </a:p>
          <a:p>
            <a:pPr marL="12700">
              <a:lnSpc>
                <a:spcPct val="100000"/>
              </a:lnSpc>
              <a:spcBef>
                <a:spcPts val="45"/>
              </a:spcBef>
            </a:pPr>
            <a:r>
              <a:rPr sz="1100" spc="-5" dirty="0">
                <a:latin typeface="Arial"/>
                <a:cs typeface="Arial"/>
                <a:hlinkClick r:id="rId18" action="ppaction://hlinksldjump"/>
              </a:rPr>
              <a:t>Figure 14 Additional Sam.gov questions (2)</a:t>
            </a:r>
            <a:r>
              <a:rPr sz="1100" spc="90" dirty="0">
                <a:latin typeface="Arial"/>
                <a:cs typeface="Arial"/>
                <a:hlinkClick r:id="rId18" action="ppaction://hlinksldjump"/>
              </a:rPr>
              <a:t> </a:t>
            </a:r>
            <a:r>
              <a:rPr sz="1100" spc="-5" dirty="0">
                <a:latin typeface="Arial"/>
                <a:cs typeface="Arial"/>
                <a:hlinkClick r:id="rId18" action="ppaction://hlinksldjump"/>
              </a:rPr>
              <a:t>............................................................................... 14</a:t>
            </a:r>
            <a:endParaRPr sz="1100">
              <a:latin typeface="Arial"/>
              <a:cs typeface="Arial"/>
            </a:endParaRPr>
          </a:p>
          <a:p>
            <a:pPr marL="12700">
              <a:lnSpc>
                <a:spcPct val="100000"/>
              </a:lnSpc>
              <a:spcBef>
                <a:spcPts val="45"/>
              </a:spcBef>
            </a:pPr>
            <a:r>
              <a:rPr sz="1100" spc="-5" dirty="0">
                <a:latin typeface="Arial"/>
                <a:cs typeface="Arial"/>
                <a:hlinkClick r:id="rId19" action="ppaction://hlinksldjump"/>
              </a:rPr>
              <a:t>Figure 15 Record of Highest Paid Officer</a:t>
            </a:r>
            <a:r>
              <a:rPr sz="1100" spc="165" dirty="0">
                <a:latin typeface="Arial"/>
                <a:cs typeface="Arial"/>
                <a:hlinkClick r:id="rId19" action="ppaction://hlinksldjump"/>
              </a:rPr>
              <a:t> </a:t>
            </a:r>
            <a:r>
              <a:rPr sz="1100" spc="-5" dirty="0">
                <a:latin typeface="Arial"/>
                <a:cs typeface="Arial"/>
                <a:hlinkClick r:id="rId19" action="ppaction://hlinksldjump"/>
              </a:rPr>
              <a:t>................................................................................... 15</a:t>
            </a:r>
            <a:endParaRPr sz="1100">
              <a:latin typeface="Arial"/>
              <a:cs typeface="Arial"/>
            </a:endParaRPr>
          </a:p>
          <a:p>
            <a:pPr marL="12700">
              <a:lnSpc>
                <a:spcPct val="100000"/>
              </a:lnSpc>
              <a:spcBef>
                <a:spcPts val="45"/>
              </a:spcBef>
            </a:pPr>
            <a:r>
              <a:rPr sz="1100" spc="-5" dirty="0">
                <a:latin typeface="Arial"/>
                <a:cs typeface="Arial"/>
                <a:hlinkClick r:id="rId20" action="ppaction://hlinksldjump"/>
              </a:rPr>
              <a:t>Figure 16 No Projects Available Option</a:t>
            </a:r>
            <a:r>
              <a:rPr sz="1100" spc="100" dirty="0">
                <a:latin typeface="Arial"/>
                <a:cs typeface="Arial"/>
                <a:hlinkClick r:id="rId20" action="ppaction://hlinksldjump"/>
              </a:rPr>
              <a:t> </a:t>
            </a:r>
            <a:r>
              <a:rPr sz="1100" spc="-5" dirty="0">
                <a:latin typeface="Arial"/>
                <a:cs typeface="Arial"/>
                <a:hlinkClick r:id="rId20" action="ppaction://hlinksldjump"/>
              </a:rPr>
              <a:t>...................................................................................... 16</a:t>
            </a:r>
            <a:endParaRPr sz="1100">
              <a:latin typeface="Arial"/>
              <a:cs typeface="Arial"/>
            </a:endParaRPr>
          </a:p>
          <a:p>
            <a:pPr marL="12700">
              <a:lnSpc>
                <a:spcPct val="100000"/>
              </a:lnSpc>
              <a:spcBef>
                <a:spcPts val="45"/>
              </a:spcBef>
            </a:pPr>
            <a:r>
              <a:rPr sz="1100" spc="-5" dirty="0">
                <a:latin typeface="Arial"/>
                <a:cs typeface="Arial"/>
                <a:hlinkClick r:id="rId20" action="ppaction://hlinksldjump"/>
              </a:rPr>
              <a:t>Figure 17 No Projects Available Entry Screen ............................................................................</a:t>
            </a:r>
            <a:r>
              <a:rPr sz="1100" spc="15" dirty="0">
                <a:latin typeface="Arial"/>
                <a:cs typeface="Arial"/>
                <a:hlinkClick r:id="rId20" action="ppaction://hlinksldjump"/>
              </a:rPr>
              <a:t> </a:t>
            </a:r>
            <a:r>
              <a:rPr sz="1100" spc="-5" dirty="0">
                <a:latin typeface="Arial"/>
                <a:cs typeface="Arial"/>
                <a:hlinkClick r:id="rId20" action="ppaction://hlinksldjump"/>
              </a:rPr>
              <a:t>16</a:t>
            </a:r>
            <a:endParaRPr sz="1100">
              <a:latin typeface="Arial"/>
              <a:cs typeface="Arial"/>
            </a:endParaRPr>
          </a:p>
          <a:p>
            <a:pPr marL="12700">
              <a:lnSpc>
                <a:spcPct val="100000"/>
              </a:lnSpc>
              <a:spcBef>
                <a:spcPts val="45"/>
              </a:spcBef>
            </a:pPr>
            <a:r>
              <a:rPr sz="1100" spc="-5" dirty="0">
                <a:latin typeface="Arial"/>
                <a:cs typeface="Arial"/>
                <a:hlinkClick r:id="rId21" action="ppaction://hlinksldjump"/>
              </a:rPr>
              <a:t>Figure 18 My Projects Screen </a:t>
            </a:r>
            <a:r>
              <a:rPr sz="1100" dirty="0">
                <a:latin typeface="Arial"/>
                <a:cs typeface="Arial"/>
                <a:hlinkClick r:id="rId21" action="ppaction://hlinksldjump"/>
              </a:rPr>
              <a:t>Example......................................................................................</a:t>
            </a:r>
            <a:r>
              <a:rPr sz="1100" spc="-185" dirty="0">
                <a:latin typeface="Arial"/>
                <a:cs typeface="Arial"/>
                <a:hlinkClick r:id="rId21" action="ppaction://hlinksldjump"/>
              </a:rPr>
              <a:t> </a:t>
            </a:r>
            <a:r>
              <a:rPr sz="1100" spc="-5" dirty="0">
                <a:latin typeface="Arial"/>
                <a:cs typeface="Arial"/>
                <a:hlinkClick r:id="rId21" action="ppaction://hlinksldjump"/>
              </a:rPr>
              <a:t>18</a:t>
            </a:r>
            <a:endParaRPr sz="1100">
              <a:latin typeface="Arial"/>
              <a:cs typeface="Arial"/>
            </a:endParaRPr>
          </a:p>
          <a:p>
            <a:pPr marL="12700">
              <a:lnSpc>
                <a:spcPct val="100000"/>
              </a:lnSpc>
              <a:spcBef>
                <a:spcPts val="45"/>
              </a:spcBef>
            </a:pPr>
            <a:r>
              <a:rPr sz="1100" spc="-5" dirty="0">
                <a:latin typeface="Arial"/>
                <a:cs typeface="Arial"/>
                <a:hlinkClick r:id="rId21" action="ppaction://hlinksldjump"/>
              </a:rPr>
              <a:t>Figure 19 Project Expenditure Category Group ..........................................................................</a:t>
            </a:r>
            <a:r>
              <a:rPr sz="1100" spc="20" dirty="0">
                <a:latin typeface="Arial"/>
                <a:cs typeface="Arial"/>
                <a:hlinkClick r:id="rId21" action="ppaction://hlinksldjump"/>
              </a:rPr>
              <a:t> </a:t>
            </a:r>
            <a:r>
              <a:rPr sz="1100" spc="-5" dirty="0">
                <a:latin typeface="Arial"/>
                <a:cs typeface="Arial"/>
                <a:hlinkClick r:id="rId21" action="ppaction://hlinksldjump"/>
              </a:rPr>
              <a:t>18</a:t>
            </a:r>
            <a:endParaRPr sz="1100">
              <a:latin typeface="Arial"/>
              <a:cs typeface="Arial"/>
            </a:endParaRPr>
          </a:p>
          <a:p>
            <a:pPr marL="12700">
              <a:lnSpc>
                <a:spcPct val="100000"/>
              </a:lnSpc>
              <a:spcBef>
                <a:spcPts val="45"/>
              </a:spcBef>
            </a:pPr>
            <a:r>
              <a:rPr sz="1100" spc="-5" dirty="0">
                <a:latin typeface="Arial"/>
                <a:cs typeface="Arial"/>
                <a:hlinkClick r:id="rId22" action="ppaction://hlinksldjump"/>
              </a:rPr>
              <a:t>Figure 20 Project Expenditure Category .....................................................................................</a:t>
            </a:r>
            <a:r>
              <a:rPr sz="1100" spc="45" dirty="0">
                <a:latin typeface="Arial"/>
                <a:cs typeface="Arial"/>
                <a:hlinkClick r:id="rId22" action="ppaction://hlinksldjump"/>
              </a:rPr>
              <a:t> </a:t>
            </a:r>
            <a:r>
              <a:rPr sz="1100" spc="-5" dirty="0">
                <a:latin typeface="Arial"/>
                <a:cs typeface="Arial"/>
                <a:hlinkClick r:id="rId22" action="ppaction://hlinksldjump"/>
              </a:rPr>
              <a:t>19</a:t>
            </a:r>
            <a:endParaRPr sz="1100">
              <a:latin typeface="Arial"/>
              <a:cs typeface="Arial"/>
            </a:endParaRPr>
          </a:p>
          <a:p>
            <a:pPr marL="12700">
              <a:lnSpc>
                <a:spcPct val="100000"/>
              </a:lnSpc>
              <a:spcBef>
                <a:spcPts val="45"/>
              </a:spcBef>
            </a:pPr>
            <a:r>
              <a:rPr sz="1100" spc="-5" dirty="0">
                <a:latin typeface="Arial"/>
                <a:cs typeface="Arial"/>
                <a:hlinkClick r:id="rId22" action="ppaction://hlinksldjump"/>
              </a:rPr>
              <a:t>Figure 21 Bulk Upload for EC 1.1</a:t>
            </a:r>
            <a:r>
              <a:rPr sz="1100" spc="175" dirty="0">
                <a:latin typeface="Arial"/>
                <a:cs typeface="Arial"/>
                <a:hlinkClick r:id="rId22" action="ppaction://hlinksldjump"/>
              </a:rPr>
              <a:t> </a:t>
            </a:r>
            <a:r>
              <a:rPr sz="1100" spc="-5" dirty="0">
                <a:latin typeface="Arial"/>
                <a:cs typeface="Arial"/>
                <a:hlinkClick r:id="rId22" action="ppaction://hlinksldjump"/>
              </a:rPr>
              <a:t>............................................................................................... 19</a:t>
            </a:r>
            <a:endParaRPr sz="1100">
              <a:latin typeface="Arial"/>
              <a:cs typeface="Arial"/>
            </a:endParaRPr>
          </a:p>
          <a:p>
            <a:pPr marL="12700">
              <a:lnSpc>
                <a:spcPct val="100000"/>
              </a:lnSpc>
              <a:spcBef>
                <a:spcPts val="45"/>
              </a:spcBef>
            </a:pPr>
            <a:r>
              <a:rPr sz="1100" spc="-5" dirty="0">
                <a:latin typeface="Arial"/>
                <a:cs typeface="Arial"/>
                <a:hlinkClick r:id="rId23" action="ppaction://hlinksldjump"/>
              </a:rPr>
              <a:t>Figure 22 Project Entry Screen ...................................................................................................</a:t>
            </a:r>
            <a:r>
              <a:rPr sz="1100" spc="70" dirty="0">
                <a:latin typeface="Arial"/>
                <a:cs typeface="Arial"/>
                <a:hlinkClick r:id="rId23" action="ppaction://hlinksldjump"/>
              </a:rPr>
              <a:t> </a:t>
            </a:r>
            <a:r>
              <a:rPr sz="1100" spc="-5" dirty="0">
                <a:latin typeface="Arial"/>
                <a:cs typeface="Arial"/>
                <a:hlinkClick r:id="rId23" action="ppaction://hlinksldjump"/>
              </a:rPr>
              <a:t>20</a:t>
            </a:r>
            <a:endParaRPr sz="1100">
              <a:latin typeface="Arial"/>
              <a:cs typeface="Arial"/>
            </a:endParaRPr>
          </a:p>
          <a:p>
            <a:pPr marL="12700">
              <a:lnSpc>
                <a:spcPct val="100000"/>
              </a:lnSpc>
              <a:spcBef>
                <a:spcPts val="45"/>
              </a:spcBef>
            </a:pPr>
            <a:r>
              <a:rPr sz="1100" spc="-5" dirty="0">
                <a:latin typeface="Arial"/>
                <a:cs typeface="Arial"/>
                <a:hlinkClick r:id="rId24" action="ppaction://hlinksldjump"/>
              </a:rPr>
              <a:t>Figure 23 Manual Entry for EC 1.9</a:t>
            </a:r>
            <a:r>
              <a:rPr sz="1100" spc="240" dirty="0">
                <a:latin typeface="Arial"/>
                <a:cs typeface="Arial"/>
                <a:hlinkClick r:id="rId24" action="ppaction://hlinksldjump"/>
              </a:rPr>
              <a:t> </a:t>
            </a:r>
            <a:r>
              <a:rPr sz="1100" spc="-5" dirty="0">
                <a:latin typeface="Arial"/>
                <a:cs typeface="Arial"/>
                <a:hlinkClick r:id="rId24" action="ppaction://hlinksldjump"/>
              </a:rPr>
              <a:t>............................................................................................. 21</a:t>
            </a:r>
            <a:endParaRPr sz="1100">
              <a:latin typeface="Arial"/>
              <a:cs typeface="Arial"/>
            </a:endParaRPr>
          </a:p>
          <a:p>
            <a:pPr marL="12700">
              <a:lnSpc>
                <a:spcPct val="100000"/>
              </a:lnSpc>
              <a:spcBef>
                <a:spcPts val="45"/>
              </a:spcBef>
            </a:pPr>
            <a:r>
              <a:rPr sz="1100" spc="-5" dirty="0">
                <a:latin typeface="Arial"/>
                <a:cs typeface="Arial"/>
                <a:hlinkClick r:id="rId24" action="ppaction://hlinksldjump"/>
              </a:rPr>
              <a:t>Figure 24 Programmatic Data for EC </a:t>
            </a:r>
            <a:r>
              <a:rPr sz="1100" dirty="0">
                <a:latin typeface="Arial"/>
                <a:cs typeface="Arial"/>
                <a:hlinkClick r:id="rId24" action="ppaction://hlinksldjump"/>
              </a:rPr>
              <a:t>1.9....................................................................................</a:t>
            </a:r>
            <a:r>
              <a:rPr sz="1100" spc="-160" dirty="0">
                <a:latin typeface="Arial"/>
                <a:cs typeface="Arial"/>
                <a:hlinkClick r:id="rId24" action="ppaction://hlinksldjump"/>
              </a:rPr>
              <a:t> </a:t>
            </a:r>
            <a:r>
              <a:rPr sz="1100" spc="-5" dirty="0">
                <a:latin typeface="Arial"/>
                <a:cs typeface="Arial"/>
                <a:hlinkClick r:id="rId24" action="ppaction://hlinksldjump"/>
              </a:rPr>
              <a:t>21</a:t>
            </a:r>
            <a:endParaRPr sz="1100">
              <a:latin typeface="Arial"/>
              <a:cs typeface="Arial"/>
            </a:endParaRPr>
          </a:p>
          <a:p>
            <a:pPr marL="12700">
              <a:lnSpc>
                <a:spcPct val="100000"/>
              </a:lnSpc>
              <a:spcBef>
                <a:spcPts val="45"/>
              </a:spcBef>
            </a:pPr>
            <a:r>
              <a:rPr sz="1100" spc="-5" dirty="0">
                <a:latin typeface="Arial"/>
                <a:cs typeface="Arial"/>
                <a:hlinkClick r:id="rId25" action="ppaction://hlinksldjump"/>
              </a:rPr>
              <a:t>Figure 25 Edit and Delete Project </a:t>
            </a:r>
            <a:r>
              <a:rPr sz="1100" dirty="0">
                <a:latin typeface="Arial"/>
                <a:cs typeface="Arial"/>
                <a:hlinkClick r:id="rId25" action="ppaction://hlinksldjump"/>
              </a:rPr>
              <a:t>Screen...................................................................................</a:t>
            </a:r>
            <a:r>
              <a:rPr sz="1100" spc="-165" dirty="0">
                <a:latin typeface="Arial"/>
                <a:cs typeface="Arial"/>
                <a:hlinkClick r:id="rId25" action="ppaction://hlinksldjump"/>
              </a:rPr>
              <a:t> </a:t>
            </a:r>
            <a:r>
              <a:rPr sz="1100" spc="-5" dirty="0">
                <a:latin typeface="Arial"/>
                <a:cs typeface="Arial"/>
                <a:hlinkClick r:id="rId25" action="ppaction://hlinksldjump"/>
              </a:rPr>
              <a:t>22</a:t>
            </a:r>
            <a:endParaRPr sz="1100">
              <a:latin typeface="Arial"/>
              <a:cs typeface="Arial"/>
            </a:endParaRPr>
          </a:p>
          <a:p>
            <a:pPr marL="12700">
              <a:lnSpc>
                <a:spcPct val="100000"/>
              </a:lnSpc>
              <a:spcBef>
                <a:spcPts val="50"/>
              </a:spcBef>
            </a:pPr>
            <a:r>
              <a:rPr sz="1100" spc="-5" dirty="0">
                <a:latin typeface="Arial"/>
                <a:cs typeface="Arial"/>
                <a:hlinkClick r:id="rId26" action="ppaction://hlinksldjump"/>
              </a:rPr>
              <a:t>Figure 26 Premium Pay Screen and Additional Questions .........................................................</a:t>
            </a:r>
            <a:r>
              <a:rPr sz="1100" spc="-20" dirty="0">
                <a:latin typeface="Arial"/>
                <a:cs typeface="Arial"/>
                <a:hlinkClick r:id="rId26" action="ppaction://hlinksldjump"/>
              </a:rPr>
              <a:t> </a:t>
            </a:r>
            <a:r>
              <a:rPr sz="1100" spc="-5" dirty="0">
                <a:latin typeface="Arial"/>
                <a:cs typeface="Arial"/>
                <a:hlinkClick r:id="rId26" action="ppaction://hlinksldjump"/>
              </a:rPr>
              <a:t>23</a:t>
            </a:r>
            <a:endParaRPr sz="1100">
              <a:latin typeface="Arial"/>
              <a:cs typeface="Arial"/>
            </a:endParaRPr>
          </a:p>
          <a:p>
            <a:pPr marL="12700">
              <a:lnSpc>
                <a:spcPct val="100000"/>
              </a:lnSpc>
              <a:spcBef>
                <a:spcPts val="40"/>
              </a:spcBef>
            </a:pPr>
            <a:r>
              <a:rPr sz="1100" spc="-5" dirty="0">
                <a:latin typeface="Arial"/>
                <a:cs typeface="Arial"/>
                <a:hlinkClick r:id="rId27" action="ppaction://hlinksldjump"/>
              </a:rPr>
              <a:t>Figure 27 Programmatic Data for Infrastructure Projects</a:t>
            </a:r>
            <a:r>
              <a:rPr sz="1100" spc="180" dirty="0">
                <a:latin typeface="Arial"/>
                <a:cs typeface="Arial"/>
                <a:hlinkClick r:id="rId27" action="ppaction://hlinksldjump"/>
              </a:rPr>
              <a:t> </a:t>
            </a:r>
            <a:r>
              <a:rPr sz="1100" spc="-5" dirty="0">
                <a:latin typeface="Arial"/>
                <a:cs typeface="Arial"/>
                <a:hlinkClick r:id="rId27" action="ppaction://hlinksldjump"/>
              </a:rPr>
              <a:t>........................................................... 25</a:t>
            </a:r>
            <a:endParaRPr sz="1100">
              <a:latin typeface="Arial"/>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1700" y="893318"/>
            <a:ext cx="5967095" cy="7945120"/>
          </a:xfrm>
          <a:prstGeom prst="rect">
            <a:avLst/>
          </a:prstGeom>
        </p:spPr>
        <p:txBody>
          <a:bodyPr vert="horz" wrap="square" lIns="0" tIns="6350" rIns="0" bIns="0" rtlCol="0">
            <a:spAutoFit/>
          </a:bodyPr>
          <a:lstStyle/>
          <a:p>
            <a:pPr marL="469900" marR="53340">
              <a:lnSpc>
                <a:spcPct val="103499"/>
              </a:lnSpc>
              <a:spcBef>
                <a:spcPts val="50"/>
              </a:spcBef>
            </a:pPr>
            <a:r>
              <a:rPr sz="1100" spc="-5" dirty="0">
                <a:latin typeface="Arial"/>
                <a:cs typeface="Arial"/>
              </a:rPr>
              <a:t>upload templates. </a:t>
            </a:r>
            <a:r>
              <a:rPr sz="1100" u="sng" spc="-5" dirty="0">
                <a:solidFill>
                  <a:srgbClr val="0462C1"/>
                </a:solidFill>
                <a:uFill>
                  <a:solidFill>
                    <a:srgbClr val="0462C1"/>
                  </a:solidFill>
                </a:uFill>
                <a:latin typeface="Arial"/>
                <a:cs typeface="Arial"/>
                <a:hlinkClick r:id="rId2" action="ppaction://hlinksldjump"/>
              </a:rPr>
              <a:t>Appendix B</a:t>
            </a:r>
            <a:r>
              <a:rPr sz="1100" spc="-5" dirty="0">
                <a:solidFill>
                  <a:srgbClr val="0462C1"/>
                </a:solidFill>
                <a:latin typeface="Arial"/>
                <a:cs typeface="Arial"/>
                <a:hlinkClick r:id="rId2" action="ppaction://hlinksldjump"/>
              </a:rPr>
              <a:t> </a:t>
            </a:r>
            <a:r>
              <a:rPr sz="1100" spc="-5" dirty="0">
                <a:latin typeface="Arial"/>
                <a:cs typeface="Arial"/>
              </a:rPr>
              <a:t>provides step by step instructions for using the bulk  upload option for projects with programmatic </a:t>
            </a:r>
            <a:r>
              <a:rPr sz="1100" dirty="0">
                <a:latin typeface="Arial"/>
                <a:cs typeface="Arial"/>
              </a:rPr>
              <a:t>data. </a:t>
            </a:r>
            <a:r>
              <a:rPr sz="1100" u="sng" spc="-5" dirty="0">
                <a:solidFill>
                  <a:srgbClr val="0462C1"/>
                </a:solidFill>
                <a:uFill>
                  <a:solidFill>
                    <a:srgbClr val="0462C1"/>
                  </a:solidFill>
                </a:uFill>
                <a:latin typeface="Arial"/>
                <a:cs typeface="Arial"/>
                <a:hlinkClick r:id="rId3" action="ppaction://hlinksldjump"/>
              </a:rPr>
              <a:t>Appendix D</a:t>
            </a:r>
            <a:r>
              <a:rPr sz="1100" spc="-5" dirty="0">
                <a:solidFill>
                  <a:srgbClr val="0462C1"/>
                </a:solidFill>
                <a:latin typeface="Arial"/>
                <a:cs typeface="Arial"/>
                <a:hlinkClick r:id="rId3" action="ppaction://hlinksldjump"/>
              </a:rPr>
              <a:t> </a:t>
            </a:r>
            <a:r>
              <a:rPr sz="1100" spc="-5" dirty="0">
                <a:latin typeface="Arial"/>
                <a:cs typeface="Arial"/>
              </a:rPr>
              <a:t>provides additional detail  on the programmatic data requested by EC. Treasury recognizes that some  programmatic data may not be available until a project</a:t>
            </a:r>
            <a:r>
              <a:rPr sz="1100" spc="50" dirty="0">
                <a:latin typeface="Arial"/>
                <a:cs typeface="Arial"/>
              </a:rPr>
              <a:t> </a:t>
            </a:r>
            <a:r>
              <a:rPr sz="1100" spc="-5" dirty="0">
                <a:latin typeface="Arial"/>
                <a:cs typeface="Arial"/>
              </a:rPr>
              <a:t>starts.</a:t>
            </a:r>
            <a:endParaRPr sz="1100">
              <a:latin typeface="Arial"/>
              <a:cs typeface="Arial"/>
            </a:endParaRPr>
          </a:p>
          <a:p>
            <a:pPr>
              <a:lnSpc>
                <a:spcPct val="100000"/>
              </a:lnSpc>
            </a:pPr>
            <a:endParaRPr sz="1250">
              <a:latin typeface="Arial"/>
              <a:cs typeface="Arial"/>
            </a:endParaRPr>
          </a:p>
          <a:p>
            <a:pPr marL="469900" marR="170180" indent="-229235">
              <a:lnSpc>
                <a:spcPct val="103299"/>
              </a:lnSpc>
              <a:spcBef>
                <a:spcPts val="5"/>
              </a:spcBef>
              <a:buFont typeface="Symbol"/>
              <a:buChar char=""/>
              <a:tabLst>
                <a:tab pos="469900" algn="l"/>
                <a:tab pos="470534" algn="l"/>
              </a:tabLst>
            </a:pPr>
            <a:r>
              <a:rPr sz="1100" b="1" spc="-5" dirty="0">
                <a:latin typeface="Arial"/>
                <a:cs typeface="Arial"/>
              </a:rPr>
              <a:t>Infrastructure Projects with expected total cost over $10M: </a:t>
            </a:r>
            <a:r>
              <a:rPr sz="1100" spc="-5" dirty="0">
                <a:latin typeface="Arial"/>
                <a:cs typeface="Arial"/>
              </a:rPr>
              <a:t>Information for  infrastructure projects with expected total cost over $10 million must be entered  manually at this time in Treasury’s Portal.</a:t>
            </a:r>
            <a:r>
              <a:rPr sz="1100" spc="-5" dirty="0">
                <a:solidFill>
                  <a:srgbClr val="0462C1"/>
                </a:solidFill>
                <a:latin typeface="Arial"/>
                <a:cs typeface="Arial"/>
              </a:rPr>
              <a:t> </a:t>
            </a:r>
            <a:r>
              <a:rPr sz="1100" u="sng" spc="-5" dirty="0">
                <a:solidFill>
                  <a:srgbClr val="0462C1"/>
                </a:solidFill>
                <a:uFill>
                  <a:solidFill>
                    <a:srgbClr val="0462C1"/>
                  </a:solidFill>
                </a:uFill>
                <a:latin typeface="Arial"/>
                <a:cs typeface="Arial"/>
                <a:hlinkClick r:id="rId3" action="ppaction://hlinksldjump"/>
              </a:rPr>
              <a:t>Appendix D</a:t>
            </a:r>
            <a:r>
              <a:rPr sz="1100" spc="-5" dirty="0">
                <a:solidFill>
                  <a:srgbClr val="0462C1"/>
                </a:solidFill>
                <a:latin typeface="Arial"/>
                <a:cs typeface="Arial"/>
                <a:hlinkClick r:id="rId3" action="ppaction://hlinksldjump"/>
              </a:rPr>
              <a:t> </a:t>
            </a:r>
            <a:r>
              <a:rPr sz="1100" spc="-5" dirty="0">
                <a:latin typeface="Arial"/>
                <a:cs typeface="Arial"/>
              </a:rPr>
              <a:t>provides additional detail on the  programmatic data requested by</a:t>
            </a:r>
            <a:r>
              <a:rPr sz="1100" spc="10" dirty="0">
                <a:latin typeface="Arial"/>
                <a:cs typeface="Arial"/>
              </a:rPr>
              <a:t> </a:t>
            </a:r>
            <a:r>
              <a:rPr sz="1100" spc="-5" dirty="0">
                <a:latin typeface="Arial"/>
                <a:cs typeface="Arial"/>
              </a:rPr>
              <a:t>EC.</a:t>
            </a:r>
            <a:endParaRPr sz="1100">
              <a:latin typeface="Arial"/>
              <a:cs typeface="Arial"/>
            </a:endParaRPr>
          </a:p>
          <a:p>
            <a:pPr marL="469900" marR="269240">
              <a:lnSpc>
                <a:spcPct val="103600"/>
              </a:lnSpc>
              <a:spcBef>
                <a:spcPts val="795"/>
              </a:spcBef>
            </a:pPr>
            <a:r>
              <a:rPr sz="1100" spc="-5" dirty="0">
                <a:latin typeface="Arial"/>
                <a:cs typeface="Arial"/>
              </a:rPr>
              <a:t>When creating infrastructure projects via bulk upload, it is important to </a:t>
            </a:r>
            <a:r>
              <a:rPr sz="1100" dirty="0">
                <a:latin typeface="Arial"/>
                <a:cs typeface="Arial"/>
              </a:rPr>
              <a:t>re-open </a:t>
            </a:r>
            <a:r>
              <a:rPr sz="1100" spc="-5" dirty="0">
                <a:latin typeface="Arial"/>
                <a:cs typeface="Arial"/>
              </a:rPr>
              <a:t>those  project records to manually </a:t>
            </a:r>
            <a:r>
              <a:rPr sz="1100" dirty="0">
                <a:latin typeface="Arial"/>
                <a:cs typeface="Arial"/>
              </a:rPr>
              <a:t>complete </a:t>
            </a:r>
            <a:r>
              <a:rPr sz="1100" spc="-5" dirty="0">
                <a:latin typeface="Arial"/>
                <a:cs typeface="Arial"/>
              </a:rPr>
              <a:t>fields related to costs over</a:t>
            </a:r>
            <a:r>
              <a:rPr sz="1100" spc="45" dirty="0">
                <a:latin typeface="Arial"/>
                <a:cs typeface="Arial"/>
              </a:rPr>
              <a:t> </a:t>
            </a:r>
            <a:r>
              <a:rPr sz="1100" spc="-5" dirty="0">
                <a:latin typeface="Arial"/>
                <a:cs typeface="Arial"/>
              </a:rPr>
              <a:t>$10M.</a:t>
            </a:r>
            <a:endParaRPr sz="1100">
              <a:latin typeface="Arial"/>
              <a:cs typeface="Arial"/>
            </a:endParaRPr>
          </a:p>
          <a:p>
            <a:pPr marL="469900" marR="177800" indent="-229235">
              <a:lnSpc>
                <a:spcPct val="103400"/>
              </a:lnSpc>
              <a:spcBef>
                <a:spcPts val="875"/>
              </a:spcBef>
              <a:buFont typeface="Symbol"/>
              <a:buChar char=""/>
              <a:tabLst>
                <a:tab pos="469900" algn="l"/>
                <a:tab pos="470534" algn="l"/>
              </a:tabLst>
            </a:pPr>
            <a:r>
              <a:rPr sz="1100" b="1" spc="-5" dirty="0">
                <a:latin typeface="Arial"/>
                <a:cs typeface="Arial"/>
              </a:rPr>
              <a:t>Transfers to NEUs </a:t>
            </a:r>
            <a:r>
              <a:rPr sz="1100" b="1" dirty="0">
                <a:latin typeface="Arial"/>
                <a:cs typeface="Arial"/>
              </a:rPr>
              <a:t>(EC </a:t>
            </a:r>
            <a:r>
              <a:rPr sz="1100" b="1" spc="-5" dirty="0">
                <a:latin typeface="Arial"/>
                <a:cs typeface="Arial"/>
              </a:rPr>
              <a:t>7.4) (only applicable to States and U.S. </a:t>
            </a:r>
            <a:r>
              <a:rPr sz="1100" b="1" dirty="0">
                <a:latin typeface="Arial"/>
                <a:cs typeface="Arial"/>
              </a:rPr>
              <a:t>territories)</a:t>
            </a:r>
            <a:r>
              <a:rPr sz="1100" dirty="0">
                <a:latin typeface="Arial"/>
                <a:cs typeface="Arial"/>
              </a:rPr>
              <a:t>: </a:t>
            </a:r>
            <a:r>
              <a:rPr sz="1100" spc="-5" dirty="0">
                <a:latin typeface="Arial"/>
                <a:cs typeface="Arial"/>
              </a:rPr>
              <a:t>States  and U.S. territories should report any transfers to NEUs as part of the separate  NEU/Non-UGLG module. A project cannot be added </a:t>
            </a:r>
            <a:r>
              <a:rPr sz="1100" dirty="0">
                <a:latin typeface="Arial"/>
                <a:cs typeface="Arial"/>
              </a:rPr>
              <a:t>under </a:t>
            </a:r>
            <a:r>
              <a:rPr sz="1100" spc="-5" dirty="0">
                <a:latin typeface="Arial"/>
                <a:cs typeface="Arial"/>
              </a:rPr>
              <a:t>EC</a:t>
            </a:r>
            <a:r>
              <a:rPr sz="1100" spc="30" dirty="0">
                <a:latin typeface="Arial"/>
                <a:cs typeface="Arial"/>
              </a:rPr>
              <a:t> </a:t>
            </a:r>
            <a:r>
              <a:rPr sz="1100" dirty="0">
                <a:latin typeface="Arial"/>
                <a:cs typeface="Arial"/>
              </a:rPr>
              <a:t>7.4.</a:t>
            </a:r>
            <a:endParaRPr sz="1100">
              <a:latin typeface="Arial"/>
              <a:cs typeface="Arial"/>
            </a:endParaRPr>
          </a:p>
          <a:p>
            <a:pPr marL="12700" marR="5080">
              <a:lnSpc>
                <a:spcPct val="103400"/>
              </a:lnSpc>
              <a:spcBef>
                <a:spcPts val="800"/>
              </a:spcBef>
            </a:pPr>
            <a:r>
              <a:rPr sz="1100" spc="-5" dirty="0">
                <a:latin typeface="Arial"/>
                <a:cs typeface="Arial"/>
              </a:rPr>
              <a:t>Recipients should refer </a:t>
            </a:r>
            <a:r>
              <a:rPr sz="1100" spc="-10" dirty="0">
                <a:latin typeface="Arial"/>
                <a:cs typeface="Arial"/>
              </a:rPr>
              <a:t>to </a:t>
            </a:r>
            <a:r>
              <a:rPr sz="1100" u="sng" spc="-5" dirty="0">
                <a:solidFill>
                  <a:srgbClr val="0462C1"/>
                </a:solidFill>
                <a:uFill>
                  <a:solidFill>
                    <a:srgbClr val="0462C1"/>
                  </a:solidFill>
                </a:uFill>
                <a:latin typeface="Arial"/>
                <a:cs typeface="Arial"/>
                <a:hlinkClick r:id="rId4" action="ppaction://hlinksldjump"/>
              </a:rPr>
              <a:t>Appendix C</a:t>
            </a:r>
            <a:r>
              <a:rPr sz="1100" spc="-5" dirty="0">
                <a:solidFill>
                  <a:srgbClr val="0462C1"/>
                </a:solidFill>
                <a:latin typeface="Arial"/>
                <a:cs typeface="Arial"/>
                <a:hlinkClick r:id="rId4" action="ppaction://hlinksldjump"/>
              </a:rPr>
              <a:t> </a:t>
            </a:r>
            <a:r>
              <a:rPr sz="1100" spc="-5" dirty="0">
                <a:latin typeface="Arial"/>
                <a:cs typeface="Arial"/>
              </a:rPr>
              <a:t>when planning your project inventory </a:t>
            </a:r>
            <a:r>
              <a:rPr sz="1100" dirty="0">
                <a:latin typeface="Arial"/>
                <a:cs typeface="Arial"/>
              </a:rPr>
              <a:t>entry, </a:t>
            </a:r>
            <a:r>
              <a:rPr sz="1100" spc="-5" dirty="0">
                <a:latin typeface="Arial"/>
                <a:cs typeface="Arial"/>
              </a:rPr>
              <a:t>as it includes  a table identifying which ECs require the programmatic data. The table also maps each EC to its  appropriate bulk upload </a:t>
            </a:r>
            <a:r>
              <a:rPr sz="1100" dirty="0">
                <a:latin typeface="Arial"/>
                <a:cs typeface="Arial"/>
              </a:rPr>
              <a:t>template.</a:t>
            </a:r>
            <a:endParaRPr sz="1100">
              <a:latin typeface="Arial"/>
              <a:cs typeface="Arial"/>
            </a:endParaRPr>
          </a:p>
          <a:p>
            <a:pPr marL="12700" marR="30480">
              <a:lnSpc>
                <a:spcPct val="103299"/>
              </a:lnSpc>
              <a:spcBef>
                <a:spcPts val="805"/>
              </a:spcBef>
            </a:pPr>
            <a:r>
              <a:rPr sz="1100" spc="-5" dirty="0">
                <a:latin typeface="Arial"/>
                <a:cs typeface="Arial"/>
              </a:rPr>
              <a:t>All projects, regardless of Expenditure Category, require a set of </a:t>
            </a:r>
            <a:r>
              <a:rPr sz="1100" dirty="0">
                <a:latin typeface="Arial"/>
                <a:cs typeface="Arial"/>
              </a:rPr>
              <a:t>“standard” </a:t>
            </a:r>
            <a:r>
              <a:rPr sz="1100" spc="-5" dirty="0">
                <a:latin typeface="Arial"/>
                <a:cs typeface="Arial"/>
              </a:rPr>
              <a:t>data fields. Some </a:t>
            </a:r>
            <a:r>
              <a:rPr sz="1100" spc="-10" dirty="0">
                <a:latin typeface="Arial"/>
                <a:cs typeface="Arial"/>
              </a:rPr>
              <a:t>of  </a:t>
            </a:r>
            <a:r>
              <a:rPr sz="1100" spc="-5" dirty="0">
                <a:latin typeface="Arial"/>
                <a:cs typeface="Arial"/>
              </a:rPr>
              <a:t>these fields, such as project name and project ID, are static and do not change across reporting  periods. Other fields, such as status of completion and total obligations, will change across  reporting periods.</a:t>
            </a:r>
            <a:endParaRPr sz="1100">
              <a:latin typeface="Arial"/>
              <a:cs typeface="Arial"/>
            </a:endParaRPr>
          </a:p>
          <a:p>
            <a:pPr marL="12700" marR="36830">
              <a:lnSpc>
                <a:spcPct val="103499"/>
              </a:lnSpc>
              <a:spcBef>
                <a:spcPts val="800"/>
              </a:spcBef>
            </a:pPr>
            <a:r>
              <a:rPr sz="1100" spc="-5" dirty="0">
                <a:latin typeface="Arial"/>
                <a:cs typeface="Arial"/>
              </a:rPr>
              <a:t>On the Project Overview Screen, recipients can view previously established projects and enter  new projects (see Figure 18). The screen displays the total number of projects and total  obligations for the recipient. The screen also displays the following for each project entered:  project name, project ID, adopted budget (if applicable), total obligations, total expenditures,  expenditure category, project status, subaward status, and expenditure status. To go directly to  a project to edit or add information, click the colored green or red status button for that</a:t>
            </a:r>
            <a:r>
              <a:rPr sz="1100" spc="245" dirty="0">
                <a:latin typeface="Arial"/>
                <a:cs typeface="Arial"/>
              </a:rPr>
              <a:t> </a:t>
            </a:r>
            <a:r>
              <a:rPr sz="1100" spc="-5" dirty="0">
                <a:latin typeface="Arial"/>
                <a:cs typeface="Arial"/>
              </a:rPr>
              <a:t>project.</a:t>
            </a:r>
            <a:endParaRPr sz="1100">
              <a:latin typeface="Arial"/>
              <a:cs typeface="Arial"/>
            </a:endParaRPr>
          </a:p>
          <a:p>
            <a:pPr>
              <a:lnSpc>
                <a:spcPct val="100000"/>
              </a:lnSpc>
              <a:spcBef>
                <a:spcPts val="15"/>
              </a:spcBef>
            </a:pPr>
            <a:endParaRPr sz="1700">
              <a:latin typeface="Arial"/>
              <a:cs typeface="Arial"/>
            </a:endParaRPr>
          </a:p>
          <a:p>
            <a:pPr marL="305435">
              <a:lnSpc>
                <a:spcPct val="100000"/>
              </a:lnSpc>
            </a:pPr>
            <a:r>
              <a:rPr sz="1100" spc="-5" dirty="0">
                <a:latin typeface="Arial"/>
                <a:cs typeface="Arial"/>
              </a:rPr>
              <a:t>For Project Status, the green check icon indicates all required fields have been</a:t>
            </a:r>
            <a:r>
              <a:rPr sz="1100" spc="200" dirty="0">
                <a:latin typeface="Arial"/>
                <a:cs typeface="Arial"/>
              </a:rPr>
              <a:t> </a:t>
            </a:r>
            <a:r>
              <a:rPr sz="1100" spc="-5" dirty="0">
                <a:latin typeface="Arial"/>
                <a:cs typeface="Arial"/>
              </a:rPr>
              <a:t>answered.</a:t>
            </a:r>
            <a:endParaRPr sz="1100">
              <a:latin typeface="Arial"/>
              <a:cs typeface="Arial"/>
            </a:endParaRPr>
          </a:p>
          <a:p>
            <a:pPr marL="12700" marR="419734">
              <a:lnSpc>
                <a:spcPct val="103200"/>
              </a:lnSpc>
              <a:spcBef>
                <a:spcPts val="5"/>
              </a:spcBef>
            </a:pPr>
            <a:r>
              <a:rPr sz="1100" spc="-5" dirty="0">
                <a:latin typeface="Arial"/>
                <a:cs typeface="Arial"/>
              </a:rPr>
              <a:t>For Subaward Status and Expenditure Status, this indicates that at least one subaward or  expenditure entry has been</a:t>
            </a:r>
            <a:r>
              <a:rPr sz="1100" spc="5" dirty="0">
                <a:latin typeface="Arial"/>
                <a:cs typeface="Arial"/>
              </a:rPr>
              <a:t> </a:t>
            </a:r>
            <a:r>
              <a:rPr sz="1100" spc="-5" dirty="0">
                <a:latin typeface="Arial"/>
                <a:cs typeface="Arial"/>
              </a:rPr>
              <a:t>made.</a:t>
            </a:r>
            <a:endParaRPr sz="1100">
              <a:latin typeface="Arial"/>
              <a:cs typeface="Arial"/>
            </a:endParaRPr>
          </a:p>
          <a:p>
            <a:pPr>
              <a:lnSpc>
                <a:spcPct val="100000"/>
              </a:lnSpc>
              <a:spcBef>
                <a:spcPts val="50"/>
              </a:spcBef>
            </a:pPr>
            <a:endParaRPr sz="1450">
              <a:latin typeface="Arial"/>
              <a:cs typeface="Arial"/>
            </a:endParaRPr>
          </a:p>
          <a:p>
            <a:pPr marL="12700" marR="47625" indent="286385">
              <a:lnSpc>
                <a:spcPct val="103400"/>
              </a:lnSpc>
            </a:pPr>
            <a:r>
              <a:rPr sz="1100" spc="-5" dirty="0">
                <a:latin typeface="Arial"/>
                <a:cs typeface="Arial"/>
              </a:rPr>
              <a:t>For Project Status, the yellow pencil icon indicates that the sum of all obligation or  expenditure amounts associated with the project is not equal to that project’s total obligations </a:t>
            </a:r>
            <a:r>
              <a:rPr sz="1100" spc="-10" dirty="0">
                <a:latin typeface="Arial"/>
                <a:cs typeface="Arial"/>
              </a:rPr>
              <a:t>or  </a:t>
            </a:r>
            <a:r>
              <a:rPr sz="1100" spc="-5" dirty="0">
                <a:latin typeface="Arial"/>
                <a:cs typeface="Arial"/>
              </a:rPr>
              <a:t>expenditures.</a:t>
            </a:r>
            <a:endParaRPr sz="1100">
              <a:latin typeface="Arial"/>
              <a:cs typeface="Arial"/>
            </a:endParaRPr>
          </a:p>
          <a:p>
            <a:pPr>
              <a:lnSpc>
                <a:spcPct val="100000"/>
              </a:lnSpc>
              <a:spcBef>
                <a:spcPts val="30"/>
              </a:spcBef>
            </a:pPr>
            <a:endParaRPr sz="1650">
              <a:latin typeface="Arial"/>
              <a:cs typeface="Arial"/>
            </a:endParaRPr>
          </a:p>
          <a:p>
            <a:pPr marL="12700" marR="264160" indent="286385">
              <a:lnSpc>
                <a:spcPct val="103400"/>
              </a:lnSpc>
              <a:spcBef>
                <a:spcPts val="5"/>
              </a:spcBef>
            </a:pPr>
            <a:r>
              <a:rPr sz="1100" spc="-5" dirty="0">
                <a:latin typeface="Arial"/>
                <a:cs typeface="Arial"/>
              </a:rPr>
              <a:t>For Project Status, the red pencil icon indicates that not all required </a:t>
            </a:r>
            <a:r>
              <a:rPr sz="1100" dirty="0">
                <a:latin typeface="Arial"/>
                <a:cs typeface="Arial"/>
              </a:rPr>
              <a:t>fields </a:t>
            </a:r>
            <a:r>
              <a:rPr sz="1100" spc="-5" dirty="0">
                <a:latin typeface="Arial"/>
                <a:cs typeface="Arial"/>
              </a:rPr>
              <a:t>have been  answered. For Subaward Status and Expenditure Status, this indicates that no subaward or  expenditure entries have been</a:t>
            </a:r>
            <a:r>
              <a:rPr sz="1100" dirty="0">
                <a:latin typeface="Arial"/>
                <a:cs typeface="Arial"/>
              </a:rPr>
              <a:t> </a:t>
            </a:r>
            <a:r>
              <a:rPr sz="1100" spc="-5" dirty="0">
                <a:latin typeface="Arial"/>
                <a:cs typeface="Arial"/>
              </a:rPr>
              <a:t>made.</a:t>
            </a:r>
            <a:endParaRPr sz="1100">
              <a:latin typeface="Arial"/>
              <a:cs typeface="Arial"/>
            </a:endParaRPr>
          </a:p>
          <a:p>
            <a:pPr marL="12700" marR="348615">
              <a:lnSpc>
                <a:spcPct val="103800"/>
              </a:lnSpc>
              <a:spcBef>
                <a:spcPts val="795"/>
              </a:spcBef>
            </a:pPr>
            <a:r>
              <a:rPr sz="1100" spc="-5" dirty="0">
                <a:latin typeface="Arial"/>
                <a:cs typeface="Arial"/>
              </a:rPr>
              <a:t>To add a new project from this screen, click the </a:t>
            </a:r>
            <a:r>
              <a:rPr sz="1100" i="1" spc="-5" dirty="0">
                <a:latin typeface="Arial"/>
                <a:cs typeface="Arial"/>
              </a:rPr>
              <a:t>Add New Project </a:t>
            </a:r>
            <a:r>
              <a:rPr sz="1100" spc="-5" dirty="0">
                <a:latin typeface="Arial"/>
                <a:cs typeface="Arial"/>
              </a:rPr>
              <a:t>button. You may need to  refresh your browser screen to see your previous new</a:t>
            </a:r>
            <a:r>
              <a:rPr sz="1100" spc="40" dirty="0">
                <a:latin typeface="Arial"/>
                <a:cs typeface="Arial"/>
              </a:rPr>
              <a:t> </a:t>
            </a:r>
            <a:r>
              <a:rPr sz="1100" spc="-5" dirty="0">
                <a:latin typeface="Arial"/>
                <a:cs typeface="Arial"/>
              </a:rPr>
              <a:t>entries.</a:t>
            </a:r>
            <a:endParaRPr sz="1100">
              <a:latin typeface="Arial"/>
              <a:cs typeface="Arial"/>
            </a:endParaRPr>
          </a:p>
        </p:txBody>
      </p:sp>
      <p:sp>
        <p:nvSpPr>
          <p:cNvPr id="3" name="object 3"/>
          <p:cNvSpPr/>
          <p:nvPr/>
        </p:nvSpPr>
        <p:spPr>
          <a:xfrm>
            <a:off x="914400" y="6223609"/>
            <a:ext cx="254634" cy="274218"/>
          </a:xfrm>
          <a:prstGeom prst="rect">
            <a:avLst/>
          </a:prstGeom>
          <a:blipFill>
            <a:blip r:embed="rId5" cstate="print"/>
            <a:stretch>
              <a:fillRect/>
            </a:stretch>
          </a:blipFill>
        </p:spPr>
        <p:txBody>
          <a:bodyPr wrap="square" lIns="0" tIns="0" rIns="0" bIns="0" rtlCol="0"/>
          <a:lstStyle/>
          <a:p>
            <a:endParaRPr/>
          </a:p>
        </p:txBody>
      </p:sp>
      <p:sp>
        <p:nvSpPr>
          <p:cNvPr id="4" name="object 4"/>
          <p:cNvSpPr/>
          <p:nvPr/>
        </p:nvSpPr>
        <p:spPr>
          <a:xfrm>
            <a:off x="933450" y="7007606"/>
            <a:ext cx="217169" cy="217169"/>
          </a:xfrm>
          <a:prstGeom prst="rect">
            <a:avLst/>
          </a:prstGeom>
          <a:blipFill>
            <a:blip r:embed="rId6" cstate="print"/>
            <a:stretch>
              <a:fillRect/>
            </a:stretch>
          </a:blipFill>
        </p:spPr>
        <p:txBody>
          <a:bodyPr wrap="square" lIns="0" tIns="0" rIns="0" bIns="0" rtlCol="0"/>
          <a:lstStyle/>
          <a:p>
            <a:endParaRPr/>
          </a:p>
        </p:txBody>
      </p:sp>
      <p:sp>
        <p:nvSpPr>
          <p:cNvPr id="5" name="object 5"/>
          <p:cNvSpPr/>
          <p:nvPr/>
        </p:nvSpPr>
        <p:spPr>
          <a:xfrm>
            <a:off x="928687" y="7002780"/>
            <a:ext cx="226695" cy="226695"/>
          </a:xfrm>
          <a:custGeom>
            <a:avLst/>
            <a:gdLst/>
            <a:ahLst/>
            <a:cxnLst/>
            <a:rect l="l" t="t" r="r" b="b"/>
            <a:pathLst>
              <a:path w="226694" h="226695">
                <a:moveTo>
                  <a:pt x="0" y="226695"/>
                </a:moveTo>
                <a:lnTo>
                  <a:pt x="226694" y="226695"/>
                </a:lnTo>
                <a:lnTo>
                  <a:pt x="226694" y="0"/>
                </a:lnTo>
                <a:lnTo>
                  <a:pt x="0" y="0"/>
                </a:lnTo>
                <a:lnTo>
                  <a:pt x="0" y="226695"/>
                </a:lnTo>
                <a:close/>
              </a:path>
            </a:pathLst>
          </a:custGeom>
          <a:ln w="9525">
            <a:solidFill>
              <a:srgbClr val="D9D9D9"/>
            </a:solidFill>
          </a:ln>
        </p:spPr>
        <p:txBody>
          <a:bodyPr wrap="square" lIns="0" tIns="0" rIns="0" bIns="0" rtlCol="0"/>
          <a:lstStyle/>
          <a:p>
            <a:endParaRPr/>
          </a:p>
        </p:txBody>
      </p:sp>
      <p:sp>
        <p:nvSpPr>
          <p:cNvPr id="6" name="object 6"/>
          <p:cNvSpPr/>
          <p:nvPr/>
        </p:nvSpPr>
        <p:spPr>
          <a:xfrm>
            <a:off x="914400" y="7726806"/>
            <a:ext cx="243840" cy="274319"/>
          </a:xfrm>
          <a:prstGeom prst="rect">
            <a:avLst/>
          </a:prstGeom>
          <a:blipFill>
            <a:blip r:embed="rId7" cstate="print"/>
            <a:stretch>
              <a:fillRect/>
            </a:stretch>
          </a:blipFill>
        </p:spPr>
        <p:txBody>
          <a:bodyPr wrap="square" lIns="0" tIns="0" rIns="0" bIns="0" rtlCol="0"/>
          <a:lstStyle/>
          <a:p>
            <a:endParaRPr/>
          </a:p>
        </p:txBody>
      </p:sp>
      <p:sp>
        <p:nvSpPr>
          <p:cNvPr id="7" name="object 7"/>
          <p:cNvSpPr txBox="1">
            <a:spLocks noGrp="1"/>
          </p:cNvSpPr>
          <p:nvPr>
            <p:ph type="ftr" sz="quarter" idx="5"/>
          </p:nvPr>
        </p:nvSpPr>
        <p:spPr>
          <a:prstGeom prst="rect">
            <a:avLst/>
          </a:prstGeom>
        </p:spPr>
        <p:txBody>
          <a:bodyPr vert="horz" wrap="square" lIns="0" tIns="1905" rIns="0" bIns="0" rtlCol="0">
            <a:spAutoFit/>
          </a:bodyPr>
          <a:lstStyle/>
          <a:p>
            <a:pPr marL="12700">
              <a:lnSpc>
                <a:spcPts val="1060"/>
              </a:lnSpc>
              <a:spcBef>
                <a:spcPts val="15"/>
              </a:spcBef>
            </a:pPr>
            <a:r>
              <a:rPr dirty="0"/>
              <a:t>Coronavirus State and </a:t>
            </a:r>
            <a:r>
              <a:rPr spc="-5" dirty="0"/>
              <a:t>Local Fiscal Recovery</a:t>
            </a:r>
            <a:r>
              <a:rPr spc="-30" dirty="0"/>
              <a:t> </a:t>
            </a:r>
            <a:r>
              <a:rPr dirty="0"/>
              <a:t>Funds:</a:t>
            </a:r>
          </a:p>
          <a:p>
            <a:pPr marL="174625">
              <a:lnSpc>
                <a:spcPts val="1060"/>
              </a:lnSpc>
            </a:pPr>
            <a:r>
              <a:rPr b="0" spc="-5" dirty="0">
                <a:latin typeface="Arial"/>
                <a:cs typeface="Arial"/>
              </a:rPr>
              <a:t>Project and Expenditures Report User</a:t>
            </a:r>
            <a:r>
              <a:rPr b="0" spc="30" dirty="0">
                <a:latin typeface="Arial"/>
                <a:cs typeface="Arial"/>
              </a:rPr>
              <a:t> </a:t>
            </a:r>
            <a:r>
              <a:rPr b="0" spc="-5" dirty="0">
                <a:latin typeface="Arial"/>
                <a:cs typeface="Arial"/>
              </a:rPr>
              <a:t>Guide</a:t>
            </a:r>
          </a:p>
        </p:txBody>
      </p:sp>
      <p:sp>
        <p:nvSpPr>
          <p:cNvPr id="8" name="object 8"/>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r>
              <a:rPr spc="-5" dirty="0"/>
              <a:t>17</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1700" y="4114546"/>
            <a:ext cx="5849620" cy="1143635"/>
          </a:xfrm>
          <a:prstGeom prst="rect">
            <a:avLst/>
          </a:prstGeom>
        </p:spPr>
        <p:txBody>
          <a:bodyPr vert="horz" wrap="square" lIns="0" tIns="12700" rIns="0" bIns="0" rtlCol="0">
            <a:spAutoFit/>
          </a:bodyPr>
          <a:lstStyle/>
          <a:p>
            <a:pPr marL="118745" algn="ctr">
              <a:lnSpc>
                <a:spcPct val="100000"/>
              </a:lnSpc>
              <a:spcBef>
                <a:spcPts val="100"/>
              </a:spcBef>
            </a:pPr>
            <a:r>
              <a:rPr sz="900" i="1" spc="-5" dirty="0">
                <a:solidFill>
                  <a:srgbClr val="44536A"/>
                </a:solidFill>
                <a:latin typeface="Arial"/>
                <a:cs typeface="Arial"/>
              </a:rPr>
              <a:t>Figure 18 </a:t>
            </a:r>
            <a:r>
              <a:rPr sz="900" i="1" dirty="0">
                <a:solidFill>
                  <a:srgbClr val="44536A"/>
                </a:solidFill>
                <a:latin typeface="Arial"/>
                <a:cs typeface="Arial"/>
              </a:rPr>
              <a:t>My </a:t>
            </a:r>
            <a:r>
              <a:rPr sz="900" i="1" spc="-5" dirty="0">
                <a:solidFill>
                  <a:srgbClr val="44536A"/>
                </a:solidFill>
                <a:latin typeface="Arial"/>
                <a:cs typeface="Arial"/>
              </a:rPr>
              <a:t>Projects Screen</a:t>
            </a:r>
            <a:r>
              <a:rPr sz="900" i="1" spc="5" dirty="0">
                <a:solidFill>
                  <a:srgbClr val="44536A"/>
                </a:solidFill>
                <a:latin typeface="Arial"/>
                <a:cs typeface="Arial"/>
              </a:rPr>
              <a:t> </a:t>
            </a:r>
            <a:r>
              <a:rPr sz="900" i="1" spc="-5" dirty="0">
                <a:solidFill>
                  <a:srgbClr val="44536A"/>
                </a:solidFill>
                <a:latin typeface="Arial"/>
                <a:cs typeface="Arial"/>
              </a:rPr>
              <a:t>Example</a:t>
            </a:r>
            <a:endParaRPr sz="900">
              <a:latin typeface="Arial"/>
              <a:cs typeface="Arial"/>
            </a:endParaRPr>
          </a:p>
          <a:p>
            <a:pPr>
              <a:lnSpc>
                <a:spcPct val="100000"/>
              </a:lnSpc>
              <a:spcBef>
                <a:spcPts val="20"/>
              </a:spcBef>
            </a:pPr>
            <a:endParaRPr sz="800">
              <a:latin typeface="Arial"/>
              <a:cs typeface="Arial"/>
            </a:endParaRPr>
          </a:p>
          <a:p>
            <a:pPr marL="241300" indent="-228600">
              <a:lnSpc>
                <a:spcPct val="100000"/>
              </a:lnSpc>
              <a:buFont typeface="Arial"/>
              <a:buAutoNum type="alphaLcParenR" startAt="3"/>
              <a:tabLst>
                <a:tab pos="241300" algn="l"/>
              </a:tabLst>
            </a:pPr>
            <a:r>
              <a:rPr sz="1100" b="1" spc="-5" dirty="0">
                <a:latin typeface="Arial"/>
                <a:cs typeface="Arial"/>
              </a:rPr>
              <a:t>Add project</a:t>
            </a:r>
            <a:r>
              <a:rPr sz="1100" b="1" spc="-10" dirty="0">
                <a:latin typeface="Arial"/>
                <a:cs typeface="Arial"/>
              </a:rPr>
              <a:t> </a:t>
            </a:r>
            <a:r>
              <a:rPr sz="1100" b="1" spc="-5" dirty="0">
                <a:latin typeface="Arial"/>
                <a:cs typeface="Arial"/>
              </a:rPr>
              <a:t>manually</a:t>
            </a:r>
            <a:endParaRPr sz="1100">
              <a:latin typeface="Arial"/>
              <a:cs typeface="Arial"/>
            </a:endParaRPr>
          </a:p>
          <a:p>
            <a:pPr marL="469900" marR="5080" lvl="1" indent="-229235">
              <a:lnSpc>
                <a:spcPct val="103400"/>
              </a:lnSpc>
              <a:buFont typeface="Arial"/>
              <a:buAutoNum type="arabicPeriod"/>
              <a:tabLst>
                <a:tab pos="470534" algn="l"/>
              </a:tabLst>
            </a:pPr>
            <a:r>
              <a:rPr sz="1100" spc="-5" dirty="0">
                <a:latin typeface="Arial"/>
                <a:cs typeface="Arial"/>
              </a:rPr>
              <a:t>Select the Project Expenditure Category Group and Project Expenditure Category from  the picklists. Selection of Expenditure Category drives the template by which you will  manually enter the project data (see Figures 19 through 22). To view all of the ECs,  scrolling may be</a:t>
            </a:r>
            <a:r>
              <a:rPr sz="1100" dirty="0">
                <a:latin typeface="Arial"/>
                <a:cs typeface="Arial"/>
              </a:rPr>
              <a:t> </a:t>
            </a:r>
            <a:r>
              <a:rPr sz="1100" spc="-5" dirty="0">
                <a:latin typeface="Arial"/>
                <a:cs typeface="Arial"/>
              </a:rPr>
              <a:t>necessary.</a:t>
            </a:r>
            <a:endParaRPr sz="1100">
              <a:latin typeface="Arial"/>
              <a:cs typeface="Arial"/>
            </a:endParaRPr>
          </a:p>
        </p:txBody>
      </p:sp>
      <p:sp>
        <p:nvSpPr>
          <p:cNvPr id="3" name="object 3"/>
          <p:cNvSpPr txBox="1"/>
          <p:nvPr/>
        </p:nvSpPr>
        <p:spPr>
          <a:xfrm>
            <a:off x="2694939" y="7322819"/>
            <a:ext cx="2382520" cy="162560"/>
          </a:xfrm>
          <a:prstGeom prst="rect">
            <a:avLst/>
          </a:prstGeom>
        </p:spPr>
        <p:txBody>
          <a:bodyPr vert="horz" wrap="square" lIns="0" tIns="12700" rIns="0" bIns="0" rtlCol="0">
            <a:spAutoFit/>
          </a:bodyPr>
          <a:lstStyle/>
          <a:p>
            <a:pPr marL="12700">
              <a:lnSpc>
                <a:spcPct val="100000"/>
              </a:lnSpc>
              <a:spcBef>
                <a:spcPts val="100"/>
              </a:spcBef>
            </a:pPr>
            <a:r>
              <a:rPr sz="900" i="1" spc="-5" dirty="0">
                <a:solidFill>
                  <a:srgbClr val="44536A"/>
                </a:solidFill>
                <a:latin typeface="Arial"/>
                <a:cs typeface="Arial"/>
              </a:rPr>
              <a:t>Figure 19 </a:t>
            </a:r>
            <a:r>
              <a:rPr sz="900" i="1" dirty="0">
                <a:solidFill>
                  <a:srgbClr val="44536A"/>
                </a:solidFill>
                <a:latin typeface="Arial"/>
                <a:cs typeface="Arial"/>
              </a:rPr>
              <a:t>Project </a:t>
            </a:r>
            <a:r>
              <a:rPr sz="900" i="1" spc="-5" dirty="0">
                <a:solidFill>
                  <a:srgbClr val="44536A"/>
                </a:solidFill>
                <a:latin typeface="Arial"/>
                <a:cs typeface="Arial"/>
              </a:rPr>
              <a:t>Expenditure Category</a:t>
            </a:r>
            <a:r>
              <a:rPr sz="900" i="1" spc="35" dirty="0">
                <a:solidFill>
                  <a:srgbClr val="44536A"/>
                </a:solidFill>
                <a:latin typeface="Arial"/>
                <a:cs typeface="Arial"/>
              </a:rPr>
              <a:t> </a:t>
            </a:r>
            <a:r>
              <a:rPr sz="900" i="1" spc="-5" dirty="0">
                <a:solidFill>
                  <a:srgbClr val="44536A"/>
                </a:solidFill>
                <a:latin typeface="Arial"/>
                <a:cs typeface="Arial"/>
              </a:rPr>
              <a:t>Group</a:t>
            </a:r>
            <a:endParaRPr sz="900">
              <a:latin typeface="Arial"/>
              <a:cs typeface="Arial"/>
            </a:endParaRPr>
          </a:p>
        </p:txBody>
      </p:sp>
      <p:sp>
        <p:nvSpPr>
          <p:cNvPr id="4" name="object 4"/>
          <p:cNvSpPr/>
          <p:nvPr/>
        </p:nvSpPr>
        <p:spPr>
          <a:xfrm>
            <a:off x="933450" y="933450"/>
            <a:ext cx="5943600" cy="307467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928687" y="928624"/>
            <a:ext cx="5953125" cy="3084195"/>
          </a:xfrm>
          <a:custGeom>
            <a:avLst/>
            <a:gdLst/>
            <a:ahLst/>
            <a:cxnLst/>
            <a:rect l="l" t="t" r="r" b="b"/>
            <a:pathLst>
              <a:path w="5953125" h="3084195">
                <a:moveTo>
                  <a:pt x="0" y="3084195"/>
                </a:moveTo>
                <a:lnTo>
                  <a:pt x="5953125" y="3084195"/>
                </a:lnTo>
                <a:lnTo>
                  <a:pt x="5953125" y="0"/>
                </a:lnTo>
                <a:lnTo>
                  <a:pt x="0" y="0"/>
                </a:lnTo>
                <a:lnTo>
                  <a:pt x="0" y="3084195"/>
                </a:lnTo>
                <a:close/>
              </a:path>
            </a:pathLst>
          </a:custGeom>
          <a:ln w="9525">
            <a:solidFill>
              <a:srgbClr val="D9D9D9"/>
            </a:solidFill>
          </a:ln>
        </p:spPr>
        <p:txBody>
          <a:bodyPr wrap="square" lIns="0" tIns="0" rIns="0" bIns="0" rtlCol="0"/>
          <a:lstStyle/>
          <a:p>
            <a:endParaRPr/>
          </a:p>
        </p:txBody>
      </p:sp>
      <p:sp>
        <p:nvSpPr>
          <p:cNvPr id="6" name="object 6"/>
          <p:cNvSpPr/>
          <p:nvPr/>
        </p:nvSpPr>
        <p:spPr>
          <a:xfrm>
            <a:off x="1619250" y="5439929"/>
            <a:ext cx="4987036" cy="1742528"/>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614424" y="5375021"/>
            <a:ext cx="4996815" cy="1837055"/>
          </a:xfrm>
          <a:custGeom>
            <a:avLst/>
            <a:gdLst/>
            <a:ahLst/>
            <a:cxnLst/>
            <a:rect l="l" t="t" r="r" b="b"/>
            <a:pathLst>
              <a:path w="4996815" h="1837054">
                <a:moveTo>
                  <a:pt x="0" y="1837054"/>
                </a:moveTo>
                <a:lnTo>
                  <a:pt x="4996560" y="1837054"/>
                </a:lnTo>
                <a:lnTo>
                  <a:pt x="4996560" y="0"/>
                </a:lnTo>
                <a:lnTo>
                  <a:pt x="0" y="0"/>
                </a:lnTo>
                <a:lnTo>
                  <a:pt x="0" y="1837054"/>
                </a:lnTo>
                <a:close/>
              </a:path>
            </a:pathLst>
          </a:custGeom>
          <a:ln w="9525">
            <a:solidFill>
              <a:srgbClr val="D9D9D9"/>
            </a:solidFill>
          </a:ln>
        </p:spPr>
        <p:txBody>
          <a:bodyPr wrap="square" lIns="0" tIns="0" rIns="0" bIns="0" rtlCol="0"/>
          <a:lstStyle/>
          <a:p>
            <a:endParaRPr/>
          </a:p>
        </p:txBody>
      </p:sp>
      <p:sp>
        <p:nvSpPr>
          <p:cNvPr id="8" name="object 8"/>
          <p:cNvSpPr txBox="1">
            <a:spLocks noGrp="1"/>
          </p:cNvSpPr>
          <p:nvPr>
            <p:ph type="ftr" sz="quarter" idx="5"/>
          </p:nvPr>
        </p:nvSpPr>
        <p:spPr>
          <a:prstGeom prst="rect">
            <a:avLst/>
          </a:prstGeom>
        </p:spPr>
        <p:txBody>
          <a:bodyPr vert="horz" wrap="square" lIns="0" tIns="1905" rIns="0" bIns="0" rtlCol="0">
            <a:spAutoFit/>
          </a:bodyPr>
          <a:lstStyle/>
          <a:p>
            <a:pPr marL="12700">
              <a:lnSpc>
                <a:spcPts val="1060"/>
              </a:lnSpc>
              <a:spcBef>
                <a:spcPts val="15"/>
              </a:spcBef>
            </a:pPr>
            <a:r>
              <a:rPr dirty="0"/>
              <a:t>Coronavirus State and </a:t>
            </a:r>
            <a:r>
              <a:rPr spc="-5" dirty="0"/>
              <a:t>Local Fiscal Recovery</a:t>
            </a:r>
            <a:r>
              <a:rPr spc="-30" dirty="0"/>
              <a:t> </a:t>
            </a:r>
            <a:r>
              <a:rPr dirty="0"/>
              <a:t>Funds:</a:t>
            </a:r>
          </a:p>
          <a:p>
            <a:pPr marL="174625">
              <a:lnSpc>
                <a:spcPts val="1060"/>
              </a:lnSpc>
            </a:pPr>
            <a:r>
              <a:rPr b="0" spc="-5" dirty="0">
                <a:latin typeface="Arial"/>
                <a:cs typeface="Arial"/>
              </a:rPr>
              <a:t>Project and Expenditures Report User</a:t>
            </a:r>
            <a:r>
              <a:rPr b="0" spc="30" dirty="0">
                <a:latin typeface="Arial"/>
                <a:cs typeface="Arial"/>
              </a:rPr>
              <a:t> </a:t>
            </a:r>
            <a:r>
              <a:rPr b="0" spc="-5" dirty="0">
                <a:latin typeface="Arial"/>
                <a:cs typeface="Arial"/>
              </a:rPr>
              <a:t>Guide</a:t>
            </a:r>
          </a:p>
        </p:txBody>
      </p:sp>
      <p:sp>
        <p:nvSpPr>
          <p:cNvPr id="9" name="object 9"/>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r>
              <a:rPr spc="-5" dirty="0"/>
              <a:t>18</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30300" y="3352545"/>
            <a:ext cx="5616575" cy="796290"/>
          </a:xfrm>
          <a:prstGeom prst="rect">
            <a:avLst/>
          </a:prstGeom>
        </p:spPr>
        <p:txBody>
          <a:bodyPr vert="horz" wrap="square" lIns="0" tIns="12700" rIns="0" bIns="0" rtlCol="0">
            <a:spAutoFit/>
          </a:bodyPr>
          <a:lstStyle/>
          <a:p>
            <a:pPr marR="97790" algn="ctr">
              <a:lnSpc>
                <a:spcPct val="100000"/>
              </a:lnSpc>
              <a:spcBef>
                <a:spcPts val="100"/>
              </a:spcBef>
            </a:pPr>
            <a:r>
              <a:rPr sz="900" i="1" spc="-5" dirty="0">
                <a:solidFill>
                  <a:srgbClr val="44536A"/>
                </a:solidFill>
                <a:latin typeface="Arial"/>
                <a:cs typeface="Arial"/>
              </a:rPr>
              <a:t>Figure 20 </a:t>
            </a:r>
            <a:r>
              <a:rPr sz="900" i="1" dirty="0">
                <a:solidFill>
                  <a:srgbClr val="44536A"/>
                </a:solidFill>
                <a:latin typeface="Arial"/>
                <a:cs typeface="Arial"/>
              </a:rPr>
              <a:t>Project </a:t>
            </a:r>
            <a:r>
              <a:rPr sz="900" i="1" spc="-5" dirty="0">
                <a:solidFill>
                  <a:srgbClr val="44536A"/>
                </a:solidFill>
                <a:latin typeface="Arial"/>
                <a:cs typeface="Arial"/>
              </a:rPr>
              <a:t>Expenditure</a:t>
            </a:r>
            <a:r>
              <a:rPr sz="900" i="1" dirty="0">
                <a:solidFill>
                  <a:srgbClr val="44536A"/>
                </a:solidFill>
                <a:latin typeface="Arial"/>
                <a:cs typeface="Arial"/>
              </a:rPr>
              <a:t> </a:t>
            </a:r>
            <a:r>
              <a:rPr sz="900" i="1" spc="-5" dirty="0">
                <a:solidFill>
                  <a:srgbClr val="44536A"/>
                </a:solidFill>
                <a:latin typeface="Arial"/>
                <a:cs typeface="Arial"/>
              </a:rPr>
              <a:t>Category</a:t>
            </a:r>
            <a:endParaRPr sz="900">
              <a:latin typeface="Arial"/>
              <a:cs typeface="Arial"/>
            </a:endParaRPr>
          </a:p>
          <a:p>
            <a:pPr marL="241300" marR="5080" indent="-229235">
              <a:lnSpc>
                <a:spcPct val="103400"/>
              </a:lnSpc>
              <a:spcBef>
                <a:spcPts val="894"/>
              </a:spcBef>
            </a:pPr>
            <a:r>
              <a:rPr sz="1100" spc="-5" dirty="0">
                <a:latin typeface="Arial"/>
                <a:cs typeface="Arial"/>
              </a:rPr>
              <a:t>2. Note that once you select values from the Project Expenditure Category Group and the  Project Expenditure Category picklists, the bulk download and upload links will appear  (see Figure 21). As you are entering the information manually, go to step</a:t>
            </a:r>
            <a:r>
              <a:rPr sz="1100" spc="90" dirty="0">
                <a:latin typeface="Arial"/>
                <a:cs typeface="Arial"/>
              </a:rPr>
              <a:t> </a:t>
            </a:r>
            <a:r>
              <a:rPr sz="1100" spc="-5" dirty="0">
                <a:latin typeface="Arial"/>
                <a:cs typeface="Arial"/>
              </a:rPr>
              <a:t>3.</a:t>
            </a:r>
            <a:endParaRPr sz="1100">
              <a:latin typeface="Arial"/>
              <a:cs typeface="Arial"/>
            </a:endParaRPr>
          </a:p>
        </p:txBody>
      </p:sp>
      <p:sp>
        <p:nvSpPr>
          <p:cNvPr id="3" name="object 3"/>
          <p:cNvSpPr txBox="1"/>
          <p:nvPr/>
        </p:nvSpPr>
        <p:spPr>
          <a:xfrm>
            <a:off x="1130300" y="4994655"/>
            <a:ext cx="5696585" cy="3575685"/>
          </a:xfrm>
          <a:prstGeom prst="rect">
            <a:avLst/>
          </a:prstGeom>
        </p:spPr>
        <p:txBody>
          <a:bodyPr vert="horz" wrap="square" lIns="0" tIns="12700" rIns="0" bIns="0" rtlCol="0">
            <a:spAutoFit/>
          </a:bodyPr>
          <a:lstStyle/>
          <a:p>
            <a:pPr marR="176530" algn="ctr">
              <a:lnSpc>
                <a:spcPct val="100000"/>
              </a:lnSpc>
              <a:spcBef>
                <a:spcPts val="100"/>
              </a:spcBef>
            </a:pPr>
            <a:r>
              <a:rPr sz="900" i="1" spc="-5" dirty="0">
                <a:solidFill>
                  <a:srgbClr val="44536A"/>
                </a:solidFill>
                <a:latin typeface="Arial"/>
                <a:cs typeface="Arial"/>
              </a:rPr>
              <a:t>Figure 21 Bulk Upload </a:t>
            </a:r>
            <a:r>
              <a:rPr sz="900" i="1" dirty="0">
                <a:solidFill>
                  <a:srgbClr val="44536A"/>
                </a:solidFill>
                <a:latin typeface="Arial"/>
                <a:cs typeface="Arial"/>
              </a:rPr>
              <a:t>for </a:t>
            </a:r>
            <a:r>
              <a:rPr sz="900" i="1" spc="-5" dirty="0">
                <a:solidFill>
                  <a:srgbClr val="44536A"/>
                </a:solidFill>
                <a:latin typeface="Arial"/>
                <a:cs typeface="Arial"/>
              </a:rPr>
              <a:t>EC</a:t>
            </a:r>
            <a:r>
              <a:rPr sz="900" i="1" spc="5" dirty="0">
                <a:solidFill>
                  <a:srgbClr val="44536A"/>
                </a:solidFill>
                <a:latin typeface="Arial"/>
                <a:cs typeface="Arial"/>
              </a:rPr>
              <a:t> </a:t>
            </a:r>
            <a:r>
              <a:rPr sz="900" i="1" dirty="0">
                <a:solidFill>
                  <a:srgbClr val="44536A"/>
                </a:solidFill>
                <a:latin typeface="Arial"/>
                <a:cs typeface="Arial"/>
              </a:rPr>
              <a:t>1.1</a:t>
            </a:r>
            <a:endParaRPr sz="900">
              <a:latin typeface="Arial"/>
              <a:cs typeface="Arial"/>
            </a:endParaRPr>
          </a:p>
          <a:p>
            <a:pPr>
              <a:lnSpc>
                <a:spcPct val="100000"/>
              </a:lnSpc>
              <a:spcBef>
                <a:spcPts val="20"/>
              </a:spcBef>
            </a:pPr>
            <a:endParaRPr sz="800">
              <a:latin typeface="Arial"/>
              <a:cs typeface="Arial"/>
            </a:endParaRPr>
          </a:p>
          <a:p>
            <a:pPr marL="241300" indent="-229235">
              <a:lnSpc>
                <a:spcPct val="100000"/>
              </a:lnSpc>
              <a:buFont typeface="Arial"/>
              <a:buAutoNum type="arabicPeriod" startAt="3"/>
              <a:tabLst>
                <a:tab pos="241935" algn="l"/>
              </a:tabLst>
            </a:pPr>
            <a:r>
              <a:rPr sz="1100" spc="-5" dirty="0">
                <a:latin typeface="Arial"/>
                <a:cs typeface="Arial"/>
              </a:rPr>
              <a:t>Enter the project</a:t>
            </a:r>
            <a:r>
              <a:rPr sz="1100" dirty="0">
                <a:latin typeface="Arial"/>
                <a:cs typeface="Arial"/>
              </a:rPr>
              <a:t> </a:t>
            </a:r>
            <a:r>
              <a:rPr sz="1100" spc="-5" dirty="0">
                <a:latin typeface="Arial"/>
                <a:cs typeface="Arial"/>
              </a:rPr>
              <a:t>name.</a:t>
            </a:r>
            <a:endParaRPr sz="1100">
              <a:latin typeface="Arial"/>
              <a:cs typeface="Arial"/>
            </a:endParaRPr>
          </a:p>
          <a:p>
            <a:pPr marL="241300" marR="173990" indent="-229235">
              <a:lnSpc>
                <a:spcPct val="103200"/>
              </a:lnSpc>
              <a:spcBef>
                <a:spcPts val="5"/>
              </a:spcBef>
              <a:buFont typeface="Arial"/>
              <a:buAutoNum type="arabicPeriod" startAt="3"/>
              <a:tabLst>
                <a:tab pos="241935" algn="l"/>
              </a:tabLst>
            </a:pPr>
            <a:r>
              <a:rPr sz="1100" spc="-5" dirty="0">
                <a:latin typeface="Arial"/>
                <a:cs typeface="Arial"/>
              </a:rPr>
              <a:t>Enter the unique project identification number you assigned to the project. Do not use  duplicate project numbers for multiple</a:t>
            </a:r>
            <a:r>
              <a:rPr sz="1100" spc="5" dirty="0">
                <a:latin typeface="Arial"/>
                <a:cs typeface="Arial"/>
              </a:rPr>
              <a:t> </a:t>
            </a:r>
            <a:r>
              <a:rPr sz="1100" spc="-5" dirty="0">
                <a:latin typeface="Arial"/>
                <a:cs typeface="Arial"/>
              </a:rPr>
              <a:t>projects.</a:t>
            </a:r>
            <a:endParaRPr sz="1100">
              <a:latin typeface="Arial"/>
              <a:cs typeface="Arial"/>
            </a:endParaRPr>
          </a:p>
          <a:p>
            <a:pPr marL="241300" indent="-229235">
              <a:lnSpc>
                <a:spcPct val="100000"/>
              </a:lnSpc>
              <a:spcBef>
                <a:spcPts val="50"/>
              </a:spcBef>
              <a:buFont typeface="Arial"/>
              <a:buAutoNum type="arabicPeriod" startAt="3"/>
              <a:tabLst>
                <a:tab pos="241935" algn="l"/>
              </a:tabLst>
            </a:pPr>
            <a:r>
              <a:rPr sz="1100" spc="-5" dirty="0">
                <a:latin typeface="Arial"/>
                <a:cs typeface="Arial"/>
              </a:rPr>
              <a:t>Select the completion status of the project from the </a:t>
            </a:r>
            <a:r>
              <a:rPr sz="1100" dirty="0">
                <a:latin typeface="Arial"/>
                <a:cs typeface="Arial"/>
              </a:rPr>
              <a:t>drop-down </a:t>
            </a:r>
            <a:r>
              <a:rPr sz="1100" spc="-5" dirty="0">
                <a:latin typeface="Arial"/>
                <a:cs typeface="Arial"/>
              </a:rPr>
              <a:t>list. Options</a:t>
            </a:r>
            <a:r>
              <a:rPr sz="1100" spc="85" dirty="0">
                <a:latin typeface="Arial"/>
                <a:cs typeface="Arial"/>
              </a:rPr>
              <a:t> </a:t>
            </a:r>
            <a:r>
              <a:rPr sz="1100" spc="-5" dirty="0">
                <a:latin typeface="Arial"/>
                <a:cs typeface="Arial"/>
              </a:rPr>
              <a:t>are:</a:t>
            </a:r>
            <a:endParaRPr sz="1100">
              <a:latin typeface="Arial"/>
              <a:cs typeface="Arial"/>
            </a:endParaRPr>
          </a:p>
          <a:p>
            <a:pPr marL="698500" lvl="1" indent="-229235">
              <a:lnSpc>
                <a:spcPct val="100000"/>
              </a:lnSpc>
              <a:spcBef>
                <a:spcPts val="115"/>
              </a:spcBef>
              <a:buFont typeface="Symbol"/>
              <a:buChar char=""/>
              <a:tabLst>
                <a:tab pos="698500" algn="l"/>
                <a:tab pos="699135" algn="l"/>
              </a:tabLst>
            </a:pPr>
            <a:r>
              <a:rPr sz="1100" spc="-5" dirty="0">
                <a:latin typeface="Arial"/>
                <a:cs typeface="Arial"/>
              </a:rPr>
              <a:t>Not</a:t>
            </a:r>
            <a:r>
              <a:rPr sz="1100" spc="-10" dirty="0">
                <a:latin typeface="Arial"/>
                <a:cs typeface="Arial"/>
              </a:rPr>
              <a:t> </a:t>
            </a:r>
            <a:r>
              <a:rPr sz="1100" spc="-5" dirty="0">
                <a:latin typeface="Arial"/>
                <a:cs typeface="Arial"/>
              </a:rPr>
              <a:t>started</a:t>
            </a:r>
            <a:endParaRPr sz="1100">
              <a:latin typeface="Arial"/>
              <a:cs typeface="Arial"/>
            </a:endParaRPr>
          </a:p>
          <a:p>
            <a:pPr marL="698500" lvl="1" indent="-229235">
              <a:lnSpc>
                <a:spcPct val="100000"/>
              </a:lnSpc>
              <a:spcBef>
                <a:spcPts val="120"/>
              </a:spcBef>
              <a:buFont typeface="Symbol"/>
              <a:buChar char=""/>
              <a:tabLst>
                <a:tab pos="698500" algn="l"/>
                <a:tab pos="699135" algn="l"/>
              </a:tabLst>
            </a:pPr>
            <a:r>
              <a:rPr sz="1100" spc="-5" dirty="0">
                <a:latin typeface="Arial"/>
                <a:cs typeface="Arial"/>
              </a:rPr>
              <a:t>Completed less than</a:t>
            </a:r>
            <a:r>
              <a:rPr sz="1100" dirty="0">
                <a:latin typeface="Arial"/>
                <a:cs typeface="Arial"/>
              </a:rPr>
              <a:t> </a:t>
            </a:r>
            <a:r>
              <a:rPr sz="1100" spc="-5" dirty="0">
                <a:latin typeface="Arial"/>
                <a:cs typeface="Arial"/>
              </a:rPr>
              <a:t>50%</a:t>
            </a:r>
            <a:endParaRPr sz="1100">
              <a:latin typeface="Arial"/>
              <a:cs typeface="Arial"/>
            </a:endParaRPr>
          </a:p>
          <a:p>
            <a:pPr marL="698500" lvl="1" indent="-229235">
              <a:lnSpc>
                <a:spcPct val="100000"/>
              </a:lnSpc>
              <a:spcBef>
                <a:spcPts val="120"/>
              </a:spcBef>
              <a:buFont typeface="Symbol"/>
              <a:buChar char=""/>
              <a:tabLst>
                <a:tab pos="698500" algn="l"/>
                <a:tab pos="699135" algn="l"/>
              </a:tabLst>
            </a:pPr>
            <a:r>
              <a:rPr sz="1100" spc="-5" dirty="0">
                <a:latin typeface="Arial"/>
                <a:cs typeface="Arial"/>
              </a:rPr>
              <a:t>Completed 50% or </a:t>
            </a:r>
            <a:r>
              <a:rPr sz="1100" dirty="0">
                <a:latin typeface="Arial"/>
                <a:cs typeface="Arial"/>
              </a:rPr>
              <a:t>more</a:t>
            </a:r>
            <a:endParaRPr sz="1100">
              <a:latin typeface="Arial"/>
              <a:cs typeface="Arial"/>
            </a:endParaRPr>
          </a:p>
          <a:p>
            <a:pPr marL="698500" lvl="1" indent="-229235">
              <a:lnSpc>
                <a:spcPct val="100000"/>
              </a:lnSpc>
              <a:spcBef>
                <a:spcPts val="120"/>
              </a:spcBef>
              <a:buFont typeface="Symbol"/>
              <a:buChar char=""/>
              <a:tabLst>
                <a:tab pos="698500" algn="l"/>
                <a:tab pos="699135" algn="l"/>
              </a:tabLst>
            </a:pPr>
            <a:r>
              <a:rPr sz="1100" spc="-5" dirty="0">
                <a:latin typeface="Arial"/>
                <a:cs typeface="Arial"/>
              </a:rPr>
              <a:t>Completed</a:t>
            </a:r>
            <a:endParaRPr sz="1100">
              <a:latin typeface="Arial"/>
              <a:cs typeface="Arial"/>
            </a:endParaRPr>
          </a:p>
          <a:p>
            <a:pPr marL="241300" marR="323850" indent="-229235">
              <a:lnSpc>
                <a:spcPct val="103200"/>
              </a:lnSpc>
              <a:spcBef>
                <a:spcPts val="5"/>
              </a:spcBef>
              <a:buFont typeface="Arial"/>
              <a:buAutoNum type="arabicPeriod" startAt="3"/>
              <a:tabLst>
                <a:tab pos="241935" algn="l"/>
              </a:tabLst>
            </a:pPr>
            <a:r>
              <a:rPr sz="1100" i="1" spc="-5" dirty="0">
                <a:latin typeface="Arial"/>
                <a:cs typeface="Arial"/>
              </a:rPr>
              <a:t>For States, U.S territories and metropolitan cities and counties with population over  250,000, e</a:t>
            </a:r>
            <a:r>
              <a:rPr sz="1100" spc="-5" dirty="0">
                <a:latin typeface="Arial"/>
                <a:cs typeface="Arial"/>
              </a:rPr>
              <a:t>nter the adopted budget for the</a:t>
            </a:r>
            <a:r>
              <a:rPr sz="1100" spc="25" dirty="0">
                <a:latin typeface="Arial"/>
                <a:cs typeface="Arial"/>
              </a:rPr>
              <a:t> </a:t>
            </a:r>
            <a:r>
              <a:rPr sz="1100" spc="-5" dirty="0">
                <a:latin typeface="Arial"/>
                <a:cs typeface="Arial"/>
              </a:rPr>
              <a:t>project</a:t>
            </a:r>
            <a:r>
              <a:rPr sz="1100" i="1" spc="-5" dirty="0">
                <a:latin typeface="Arial"/>
                <a:cs typeface="Arial"/>
              </a:rPr>
              <a:t>.</a:t>
            </a:r>
            <a:endParaRPr sz="1100">
              <a:latin typeface="Arial"/>
              <a:cs typeface="Arial"/>
            </a:endParaRPr>
          </a:p>
          <a:p>
            <a:pPr marL="241300" marR="586105" indent="-229235">
              <a:lnSpc>
                <a:spcPct val="103600"/>
              </a:lnSpc>
              <a:spcBef>
                <a:spcPts val="800"/>
              </a:spcBef>
              <a:buFont typeface="Arial"/>
              <a:buAutoNum type="arabicPeriod" startAt="3"/>
              <a:tabLst>
                <a:tab pos="241935" algn="l"/>
              </a:tabLst>
            </a:pPr>
            <a:r>
              <a:rPr sz="1100" spc="-5" dirty="0">
                <a:latin typeface="Arial"/>
                <a:cs typeface="Arial"/>
              </a:rPr>
              <a:t>Enter the total dollar value of obligations for this project. If funds have not been  obligated, enter "0".</a:t>
            </a:r>
            <a:endParaRPr sz="1100">
              <a:latin typeface="Arial"/>
              <a:cs typeface="Arial"/>
            </a:endParaRPr>
          </a:p>
          <a:p>
            <a:pPr marL="241300" marR="5080" indent="-229235">
              <a:lnSpc>
                <a:spcPct val="103600"/>
              </a:lnSpc>
              <a:spcBef>
                <a:spcPts val="790"/>
              </a:spcBef>
              <a:buFont typeface="Arial"/>
              <a:buAutoNum type="arabicPeriod" startAt="3"/>
              <a:tabLst>
                <a:tab pos="241935" algn="l"/>
              </a:tabLst>
            </a:pPr>
            <a:r>
              <a:rPr sz="1100" spc="-5" dirty="0">
                <a:latin typeface="Arial"/>
                <a:cs typeface="Arial"/>
              </a:rPr>
              <a:t>Enter the total dollar value of </a:t>
            </a:r>
            <a:r>
              <a:rPr sz="1100" dirty="0">
                <a:latin typeface="Arial"/>
                <a:cs typeface="Arial"/>
              </a:rPr>
              <a:t>expenditures </a:t>
            </a:r>
            <a:r>
              <a:rPr sz="1100" spc="-5" dirty="0">
                <a:latin typeface="Arial"/>
                <a:cs typeface="Arial"/>
              </a:rPr>
              <a:t>for this project. If expenditures have yet </a:t>
            </a:r>
            <a:r>
              <a:rPr sz="1100" spc="-10" dirty="0">
                <a:latin typeface="Arial"/>
                <a:cs typeface="Arial"/>
              </a:rPr>
              <a:t>to </a:t>
            </a:r>
            <a:r>
              <a:rPr sz="1100" spc="-5" dirty="0">
                <a:latin typeface="Arial"/>
                <a:cs typeface="Arial"/>
              </a:rPr>
              <a:t>be  made, enter "0".</a:t>
            </a:r>
            <a:endParaRPr sz="1100">
              <a:latin typeface="Arial"/>
              <a:cs typeface="Arial"/>
            </a:endParaRPr>
          </a:p>
          <a:p>
            <a:pPr marL="698500" marR="113030" lvl="1" indent="-228600">
              <a:lnSpc>
                <a:spcPct val="103400"/>
              </a:lnSpc>
              <a:spcBef>
                <a:spcPts val="875"/>
              </a:spcBef>
              <a:buFont typeface="Symbol"/>
              <a:buChar char=""/>
              <a:tabLst>
                <a:tab pos="698500" algn="l"/>
                <a:tab pos="699135" algn="l"/>
              </a:tabLst>
            </a:pPr>
            <a:r>
              <a:rPr sz="1100" spc="-5" dirty="0">
                <a:latin typeface="Arial"/>
                <a:cs typeface="Arial"/>
              </a:rPr>
              <a:t>Note – Recipients should ensure that Total Expenditures are less than or equal  to Total Obligations for each project. Treasury’s Portal will otherwise return an  error.</a:t>
            </a:r>
            <a:endParaRPr sz="1100">
              <a:latin typeface="Arial"/>
              <a:cs typeface="Arial"/>
            </a:endParaRPr>
          </a:p>
        </p:txBody>
      </p:sp>
      <p:sp>
        <p:nvSpPr>
          <p:cNvPr id="4" name="object 4"/>
          <p:cNvSpPr/>
          <p:nvPr/>
        </p:nvSpPr>
        <p:spPr>
          <a:xfrm>
            <a:off x="1638300" y="983825"/>
            <a:ext cx="4956809" cy="2262295"/>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633601" y="928624"/>
            <a:ext cx="4966335" cy="2322195"/>
          </a:xfrm>
          <a:custGeom>
            <a:avLst/>
            <a:gdLst/>
            <a:ahLst/>
            <a:cxnLst/>
            <a:rect l="l" t="t" r="r" b="b"/>
            <a:pathLst>
              <a:path w="4966334" h="2322195">
                <a:moveTo>
                  <a:pt x="0" y="2322195"/>
                </a:moveTo>
                <a:lnTo>
                  <a:pt x="4966335" y="2322195"/>
                </a:lnTo>
                <a:lnTo>
                  <a:pt x="4966335" y="0"/>
                </a:lnTo>
                <a:lnTo>
                  <a:pt x="0" y="0"/>
                </a:lnTo>
                <a:lnTo>
                  <a:pt x="0" y="2322195"/>
                </a:lnTo>
                <a:close/>
              </a:path>
            </a:pathLst>
          </a:custGeom>
          <a:ln w="9525">
            <a:solidFill>
              <a:srgbClr val="D9D9D9"/>
            </a:solidFill>
          </a:ln>
        </p:spPr>
        <p:txBody>
          <a:bodyPr wrap="square" lIns="0" tIns="0" rIns="0" bIns="0" rtlCol="0"/>
          <a:lstStyle/>
          <a:p>
            <a:endParaRPr/>
          </a:p>
        </p:txBody>
      </p:sp>
      <p:sp>
        <p:nvSpPr>
          <p:cNvPr id="6" name="object 6"/>
          <p:cNvSpPr/>
          <p:nvPr/>
        </p:nvSpPr>
        <p:spPr>
          <a:xfrm>
            <a:off x="961803" y="4299368"/>
            <a:ext cx="5883348" cy="538808"/>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928687" y="4266310"/>
            <a:ext cx="5953125" cy="612140"/>
          </a:xfrm>
          <a:custGeom>
            <a:avLst/>
            <a:gdLst/>
            <a:ahLst/>
            <a:cxnLst/>
            <a:rect l="l" t="t" r="r" b="b"/>
            <a:pathLst>
              <a:path w="5953125" h="612139">
                <a:moveTo>
                  <a:pt x="0" y="612139"/>
                </a:moveTo>
                <a:lnTo>
                  <a:pt x="5953125" y="612139"/>
                </a:lnTo>
                <a:lnTo>
                  <a:pt x="5953125" y="0"/>
                </a:lnTo>
                <a:lnTo>
                  <a:pt x="0" y="0"/>
                </a:lnTo>
                <a:lnTo>
                  <a:pt x="0" y="612139"/>
                </a:lnTo>
                <a:close/>
              </a:path>
            </a:pathLst>
          </a:custGeom>
          <a:ln w="9525">
            <a:solidFill>
              <a:srgbClr val="D9D9D9"/>
            </a:solidFill>
          </a:ln>
        </p:spPr>
        <p:txBody>
          <a:bodyPr wrap="square" lIns="0" tIns="0" rIns="0" bIns="0" rtlCol="0"/>
          <a:lstStyle/>
          <a:p>
            <a:endParaRPr/>
          </a:p>
        </p:txBody>
      </p:sp>
      <p:sp>
        <p:nvSpPr>
          <p:cNvPr id="8" name="object 8"/>
          <p:cNvSpPr txBox="1">
            <a:spLocks noGrp="1"/>
          </p:cNvSpPr>
          <p:nvPr>
            <p:ph type="ftr" sz="quarter" idx="5"/>
          </p:nvPr>
        </p:nvSpPr>
        <p:spPr>
          <a:prstGeom prst="rect">
            <a:avLst/>
          </a:prstGeom>
        </p:spPr>
        <p:txBody>
          <a:bodyPr vert="horz" wrap="square" lIns="0" tIns="1905" rIns="0" bIns="0" rtlCol="0">
            <a:spAutoFit/>
          </a:bodyPr>
          <a:lstStyle/>
          <a:p>
            <a:pPr marL="12700">
              <a:lnSpc>
                <a:spcPts val="1060"/>
              </a:lnSpc>
              <a:spcBef>
                <a:spcPts val="15"/>
              </a:spcBef>
            </a:pPr>
            <a:r>
              <a:rPr dirty="0"/>
              <a:t>Coronavirus State and </a:t>
            </a:r>
            <a:r>
              <a:rPr spc="-5" dirty="0"/>
              <a:t>Local Fiscal Recovery</a:t>
            </a:r>
            <a:r>
              <a:rPr spc="-30" dirty="0"/>
              <a:t> </a:t>
            </a:r>
            <a:r>
              <a:rPr dirty="0"/>
              <a:t>Funds:</a:t>
            </a:r>
          </a:p>
          <a:p>
            <a:pPr marL="174625">
              <a:lnSpc>
                <a:spcPts val="1060"/>
              </a:lnSpc>
            </a:pPr>
            <a:r>
              <a:rPr b="0" spc="-5" dirty="0">
                <a:latin typeface="Arial"/>
                <a:cs typeface="Arial"/>
              </a:rPr>
              <a:t>Project and Expenditures Report User</a:t>
            </a:r>
            <a:r>
              <a:rPr b="0" spc="30" dirty="0">
                <a:latin typeface="Arial"/>
                <a:cs typeface="Arial"/>
              </a:rPr>
              <a:t> </a:t>
            </a:r>
            <a:r>
              <a:rPr b="0" spc="-5" dirty="0">
                <a:latin typeface="Arial"/>
                <a:cs typeface="Arial"/>
              </a:rPr>
              <a:t>Guide</a:t>
            </a:r>
          </a:p>
        </p:txBody>
      </p:sp>
      <p:sp>
        <p:nvSpPr>
          <p:cNvPr id="9" name="object 9"/>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r>
              <a:rPr spc="-5" dirty="0"/>
              <a:t>19</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30300" y="893318"/>
            <a:ext cx="5683250" cy="3313429"/>
          </a:xfrm>
          <a:prstGeom prst="rect">
            <a:avLst/>
          </a:prstGeom>
        </p:spPr>
        <p:txBody>
          <a:bodyPr vert="horz" wrap="square" lIns="0" tIns="6350" rIns="0" bIns="0" rtlCol="0">
            <a:spAutoFit/>
          </a:bodyPr>
          <a:lstStyle/>
          <a:p>
            <a:pPr marL="241300" marR="5080" indent="-229235">
              <a:lnSpc>
                <a:spcPct val="103400"/>
              </a:lnSpc>
              <a:spcBef>
                <a:spcPts val="50"/>
              </a:spcBef>
              <a:buFont typeface="Arial"/>
              <a:buAutoNum type="arabicPeriod" startAt="9"/>
              <a:tabLst>
                <a:tab pos="241935" algn="l"/>
              </a:tabLst>
            </a:pPr>
            <a:r>
              <a:rPr sz="1100" spc="-5" dirty="0">
                <a:latin typeface="Arial"/>
                <a:cs typeface="Arial"/>
              </a:rPr>
              <a:t>Provide a description for the project between 50 to 250 words. Treasury encourages  recipients to include a description of the population they are </a:t>
            </a:r>
            <a:r>
              <a:rPr sz="1100" dirty="0">
                <a:latin typeface="Arial"/>
                <a:cs typeface="Arial"/>
              </a:rPr>
              <a:t>serving, </a:t>
            </a:r>
            <a:r>
              <a:rPr sz="1100" spc="-5" dirty="0">
                <a:latin typeface="Arial"/>
                <a:cs typeface="Arial"/>
              </a:rPr>
              <a:t>the desired impact,  and how this impact will be</a:t>
            </a:r>
            <a:r>
              <a:rPr sz="1100" spc="5" dirty="0">
                <a:latin typeface="Arial"/>
                <a:cs typeface="Arial"/>
              </a:rPr>
              <a:t> </a:t>
            </a:r>
            <a:r>
              <a:rPr sz="1100" dirty="0">
                <a:latin typeface="Arial"/>
                <a:cs typeface="Arial"/>
              </a:rPr>
              <a:t>measured.</a:t>
            </a:r>
            <a:endParaRPr sz="1100">
              <a:latin typeface="Arial"/>
              <a:cs typeface="Arial"/>
            </a:endParaRPr>
          </a:p>
          <a:p>
            <a:pPr>
              <a:lnSpc>
                <a:spcPct val="100000"/>
              </a:lnSpc>
              <a:spcBef>
                <a:spcPts val="45"/>
              </a:spcBef>
              <a:buFont typeface="Arial"/>
              <a:buAutoNum type="arabicPeriod" startAt="9"/>
            </a:pPr>
            <a:endParaRPr sz="1150">
              <a:latin typeface="Arial"/>
              <a:cs typeface="Arial"/>
            </a:endParaRPr>
          </a:p>
          <a:p>
            <a:pPr marL="241300" marR="77470" indent="-229235">
              <a:lnSpc>
                <a:spcPct val="103499"/>
              </a:lnSpc>
              <a:buFont typeface="Arial"/>
              <a:buAutoNum type="arabicPeriod" startAt="9"/>
              <a:tabLst>
                <a:tab pos="241935" algn="l"/>
              </a:tabLst>
            </a:pPr>
            <a:r>
              <a:rPr sz="1100" spc="-5" dirty="0">
                <a:latin typeface="Arial"/>
                <a:cs typeface="Arial"/>
              </a:rPr>
              <a:t>For projects reported under the Project Expenditure Categories EC1: Public Health,  EC2: Negative Economic Impact and EC3: Services to Disproportionately Impacted  Communities, provide answers to the questions “Does this project include a capital  expenditure”? If “Yes”, what is the total expected cost of the capital expenditure,  including pre-development </a:t>
            </a:r>
            <a:r>
              <a:rPr sz="1100" dirty="0">
                <a:latin typeface="Arial"/>
                <a:cs typeface="Arial"/>
              </a:rPr>
              <a:t>costs? </a:t>
            </a:r>
            <a:r>
              <a:rPr sz="1100" spc="-5" dirty="0">
                <a:latin typeface="Arial"/>
                <a:cs typeface="Arial"/>
              </a:rPr>
              <a:t>If the answer is “No”, include a zero for the expected  total cost of the capital</a:t>
            </a:r>
            <a:r>
              <a:rPr sz="1100" spc="20" dirty="0">
                <a:latin typeface="Arial"/>
                <a:cs typeface="Arial"/>
              </a:rPr>
              <a:t> </a:t>
            </a:r>
            <a:r>
              <a:rPr sz="1100" spc="-5" dirty="0">
                <a:latin typeface="Arial"/>
                <a:cs typeface="Arial"/>
              </a:rPr>
              <a:t>expenditure.</a:t>
            </a:r>
            <a:endParaRPr sz="1100">
              <a:latin typeface="Arial"/>
              <a:cs typeface="Arial"/>
            </a:endParaRPr>
          </a:p>
          <a:p>
            <a:pPr>
              <a:lnSpc>
                <a:spcPct val="100000"/>
              </a:lnSpc>
              <a:spcBef>
                <a:spcPts val="40"/>
              </a:spcBef>
              <a:buFont typeface="Arial"/>
              <a:buAutoNum type="arabicPeriod" startAt="9"/>
            </a:pPr>
            <a:endParaRPr sz="1150">
              <a:latin typeface="Arial"/>
              <a:cs typeface="Arial"/>
            </a:endParaRPr>
          </a:p>
          <a:p>
            <a:pPr marL="241300" marR="23495" indent="-229235">
              <a:lnSpc>
                <a:spcPct val="103400"/>
              </a:lnSpc>
              <a:spcBef>
                <a:spcPts val="5"/>
              </a:spcBef>
              <a:buFont typeface="Arial"/>
              <a:buAutoNum type="arabicPeriod" startAt="9"/>
              <a:tabLst>
                <a:tab pos="241935" algn="l"/>
              </a:tabLst>
            </a:pPr>
            <a:r>
              <a:rPr sz="1100" spc="-5" dirty="0">
                <a:latin typeface="Arial"/>
                <a:cs typeface="Arial"/>
              </a:rPr>
              <a:t>If the project earns income or has expended that income, </a:t>
            </a:r>
            <a:r>
              <a:rPr sz="1100" dirty="0">
                <a:latin typeface="Arial"/>
                <a:cs typeface="Arial"/>
              </a:rPr>
              <a:t>enter </a:t>
            </a:r>
            <a:r>
              <a:rPr sz="1100" spc="-5" dirty="0">
                <a:latin typeface="Arial"/>
                <a:cs typeface="Arial"/>
              </a:rPr>
              <a:t>the total dollar value of  program income earned and Program income expended in the fields of the same name,  respectively. This field is</a:t>
            </a:r>
            <a:r>
              <a:rPr sz="1100" spc="5" dirty="0">
                <a:latin typeface="Arial"/>
                <a:cs typeface="Arial"/>
              </a:rPr>
              <a:t> </a:t>
            </a:r>
            <a:r>
              <a:rPr sz="1100" spc="-5" dirty="0">
                <a:latin typeface="Arial"/>
                <a:cs typeface="Arial"/>
              </a:rPr>
              <a:t>optional.</a:t>
            </a:r>
            <a:endParaRPr sz="1100">
              <a:latin typeface="Arial"/>
              <a:cs typeface="Arial"/>
            </a:endParaRPr>
          </a:p>
          <a:p>
            <a:pPr>
              <a:lnSpc>
                <a:spcPct val="100000"/>
              </a:lnSpc>
              <a:spcBef>
                <a:spcPts val="40"/>
              </a:spcBef>
              <a:buFont typeface="Arial"/>
              <a:buAutoNum type="arabicPeriod" startAt="9"/>
            </a:pPr>
            <a:endParaRPr sz="1150">
              <a:latin typeface="Arial"/>
              <a:cs typeface="Arial"/>
            </a:endParaRPr>
          </a:p>
          <a:p>
            <a:pPr marL="241300" marR="22860" indent="-229235">
              <a:lnSpc>
                <a:spcPct val="103299"/>
              </a:lnSpc>
              <a:buFont typeface="Arial"/>
              <a:buAutoNum type="arabicPeriod" startAt="9"/>
              <a:tabLst>
                <a:tab pos="241935" algn="l"/>
              </a:tabLst>
            </a:pPr>
            <a:r>
              <a:rPr sz="1100" spc="-5" dirty="0">
                <a:latin typeface="Arial"/>
                <a:cs typeface="Arial"/>
              </a:rPr>
              <a:t>If the project is in an EC which requires additional programmatic data, additional fields  will display on the screen. Please see</a:t>
            </a:r>
            <a:r>
              <a:rPr sz="1100" spc="-5" dirty="0">
                <a:solidFill>
                  <a:srgbClr val="0462C1"/>
                </a:solidFill>
                <a:latin typeface="Arial"/>
                <a:cs typeface="Arial"/>
              </a:rPr>
              <a:t> </a:t>
            </a:r>
            <a:r>
              <a:rPr sz="1100" u="sng" spc="-5" dirty="0">
                <a:solidFill>
                  <a:srgbClr val="0462C1"/>
                </a:solidFill>
                <a:uFill>
                  <a:solidFill>
                    <a:srgbClr val="0462C1"/>
                  </a:solidFill>
                </a:uFill>
                <a:latin typeface="Arial"/>
                <a:cs typeface="Arial"/>
                <a:hlinkClick r:id="rId2" action="ppaction://hlinksldjump"/>
              </a:rPr>
              <a:t>Section IV.d</a:t>
            </a:r>
            <a:r>
              <a:rPr sz="1100" spc="-5" dirty="0">
                <a:solidFill>
                  <a:srgbClr val="0462C1"/>
                </a:solidFill>
                <a:latin typeface="Arial"/>
                <a:cs typeface="Arial"/>
                <a:hlinkClick r:id="rId2" action="ppaction://hlinksldjump"/>
              </a:rPr>
              <a:t> </a:t>
            </a:r>
            <a:r>
              <a:rPr sz="1100" spc="-5" dirty="0">
                <a:latin typeface="Arial"/>
                <a:cs typeface="Arial"/>
              </a:rPr>
              <a:t>below for more information on  providing programmatic data and</a:t>
            </a:r>
            <a:r>
              <a:rPr sz="1100" spc="-5" dirty="0">
                <a:solidFill>
                  <a:srgbClr val="0462C1"/>
                </a:solidFill>
                <a:latin typeface="Arial"/>
                <a:cs typeface="Arial"/>
                <a:hlinkClick r:id="rId3" action="ppaction://hlinksldjump"/>
              </a:rPr>
              <a:t> </a:t>
            </a:r>
            <a:r>
              <a:rPr sz="1100" u="sng" spc="-5" dirty="0">
                <a:solidFill>
                  <a:srgbClr val="0462C1"/>
                </a:solidFill>
                <a:uFill>
                  <a:solidFill>
                    <a:srgbClr val="0462C1"/>
                  </a:solidFill>
                </a:uFill>
                <a:latin typeface="Arial"/>
                <a:cs typeface="Arial"/>
                <a:hlinkClick r:id="rId3" action="ppaction://hlinksldjump"/>
              </a:rPr>
              <a:t>Appendix D</a:t>
            </a:r>
            <a:r>
              <a:rPr sz="1100" spc="-5" dirty="0">
                <a:solidFill>
                  <a:srgbClr val="0462C1"/>
                </a:solidFill>
                <a:latin typeface="Arial"/>
                <a:cs typeface="Arial"/>
                <a:hlinkClick r:id="rId3" action="ppaction://hlinksldjump"/>
              </a:rPr>
              <a:t> </a:t>
            </a:r>
            <a:r>
              <a:rPr sz="1100" spc="-5" dirty="0">
                <a:latin typeface="Arial"/>
                <a:cs typeface="Arial"/>
              </a:rPr>
              <a:t>for more information on the programmatic  indicators</a:t>
            </a:r>
            <a:r>
              <a:rPr sz="1100" spc="-10" dirty="0">
                <a:latin typeface="Arial"/>
                <a:cs typeface="Arial"/>
              </a:rPr>
              <a:t> </a:t>
            </a:r>
            <a:r>
              <a:rPr sz="1100" spc="-5" dirty="0">
                <a:latin typeface="Arial"/>
                <a:cs typeface="Arial"/>
              </a:rPr>
              <a:t>themselves.</a:t>
            </a:r>
            <a:endParaRPr sz="1100">
              <a:latin typeface="Arial"/>
              <a:cs typeface="Arial"/>
            </a:endParaRPr>
          </a:p>
        </p:txBody>
      </p:sp>
      <p:sp>
        <p:nvSpPr>
          <p:cNvPr id="3" name="object 3"/>
          <p:cNvSpPr txBox="1"/>
          <p:nvPr/>
        </p:nvSpPr>
        <p:spPr>
          <a:xfrm>
            <a:off x="901700" y="7186421"/>
            <a:ext cx="5854700" cy="1693545"/>
          </a:xfrm>
          <a:prstGeom prst="rect">
            <a:avLst/>
          </a:prstGeom>
        </p:spPr>
        <p:txBody>
          <a:bodyPr vert="horz" wrap="square" lIns="0" tIns="12700" rIns="0" bIns="0" rtlCol="0">
            <a:spAutoFit/>
          </a:bodyPr>
          <a:lstStyle/>
          <a:p>
            <a:pPr marL="113030" algn="ctr">
              <a:lnSpc>
                <a:spcPct val="100000"/>
              </a:lnSpc>
              <a:spcBef>
                <a:spcPts val="100"/>
              </a:spcBef>
            </a:pPr>
            <a:r>
              <a:rPr sz="900" i="1" spc="-5" dirty="0">
                <a:solidFill>
                  <a:srgbClr val="44536A"/>
                </a:solidFill>
                <a:latin typeface="Arial"/>
                <a:cs typeface="Arial"/>
              </a:rPr>
              <a:t>Figure 22 </a:t>
            </a:r>
            <a:r>
              <a:rPr sz="900" i="1" dirty="0">
                <a:solidFill>
                  <a:srgbClr val="44536A"/>
                </a:solidFill>
                <a:latin typeface="Arial"/>
                <a:cs typeface="Arial"/>
              </a:rPr>
              <a:t>Project </a:t>
            </a:r>
            <a:r>
              <a:rPr sz="900" i="1" spc="-5" dirty="0">
                <a:solidFill>
                  <a:srgbClr val="44536A"/>
                </a:solidFill>
                <a:latin typeface="Arial"/>
                <a:cs typeface="Arial"/>
              </a:rPr>
              <a:t>Entry Screen</a:t>
            </a:r>
            <a:endParaRPr sz="900">
              <a:latin typeface="Arial"/>
              <a:cs typeface="Arial"/>
            </a:endParaRPr>
          </a:p>
          <a:p>
            <a:pPr marL="12700" marR="126364" algn="just">
              <a:lnSpc>
                <a:spcPct val="103400"/>
              </a:lnSpc>
              <a:spcBef>
                <a:spcPts val="894"/>
              </a:spcBef>
            </a:pPr>
            <a:r>
              <a:rPr sz="1100" spc="-5" dirty="0">
                <a:latin typeface="Arial"/>
                <a:cs typeface="Arial"/>
              </a:rPr>
              <a:t>Once all of the above information is entered, click the </a:t>
            </a:r>
            <a:r>
              <a:rPr sz="1100" i="1" spc="-5" dirty="0">
                <a:latin typeface="Arial"/>
                <a:cs typeface="Arial"/>
              </a:rPr>
              <a:t>Add Project </a:t>
            </a:r>
            <a:r>
              <a:rPr sz="1100" spc="-5" dirty="0">
                <a:latin typeface="Arial"/>
                <a:cs typeface="Arial"/>
              </a:rPr>
              <a:t>button, then click the </a:t>
            </a:r>
            <a:r>
              <a:rPr sz="1100" i="1" spc="-5" dirty="0">
                <a:latin typeface="Arial"/>
                <a:cs typeface="Arial"/>
              </a:rPr>
              <a:t>Next  </a:t>
            </a:r>
            <a:r>
              <a:rPr sz="1100" spc="-5" dirty="0">
                <a:latin typeface="Arial"/>
                <a:cs typeface="Arial"/>
              </a:rPr>
              <a:t>button to proceed to the following screen or you can stay on this screen and continue adding  projects to your project </a:t>
            </a:r>
            <a:r>
              <a:rPr sz="1100" dirty="0">
                <a:latin typeface="Arial"/>
                <a:cs typeface="Arial"/>
              </a:rPr>
              <a:t>inventory. </a:t>
            </a:r>
            <a:r>
              <a:rPr sz="1100" spc="-5" dirty="0">
                <a:latin typeface="Arial"/>
                <a:cs typeface="Arial"/>
              </a:rPr>
              <a:t>Refer to Figure</a:t>
            </a:r>
            <a:r>
              <a:rPr sz="1100" spc="15" dirty="0">
                <a:latin typeface="Arial"/>
                <a:cs typeface="Arial"/>
              </a:rPr>
              <a:t> </a:t>
            </a:r>
            <a:r>
              <a:rPr sz="1100" dirty="0">
                <a:latin typeface="Arial"/>
                <a:cs typeface="Arial"/>
              </a:rPr>
              <a:t>22.</a:t>
            </a:r>
            <a:endParaRPr sz="1100">
              <a:latin typeface="Arial"/>
              <a:cs typeface="Arial"/>
            </a:endParaRPr>
          </a:p>
          <a:p>
            <a:pPr marL="12700">
              <a:lnSpc>
                <a:spcPct val="100000"/>
              </a:lnSpc>
              <a:spcBef>
                <a:spcPts val="844"/>
              </a:spcBef>
            </a:pPr>
            <a:r>
              <a:rPr sz="1100" b="1" spc="-5" dirty="0">
                <a:latin typeface="Arial"/>
                <a:cs typeface="Arial"/>
              </a:rPr>
              <a:t>d) Programmatic Data for</a:t>
            </a:r>
            <a:r>
              <a:rPr sz="1100" b="1" spc="-135" dirty="0">
                <a:latin typeface="Arial"/>
                <a:cs typeface="Arial"/>
              </a:rPr>
              <a:t> </a:t>
            </a:r>
            <a:r>
              <a:rPr sz="1100" b="1" spc="-5" dirty="0">
                <a:latin typeface="Arial"/>
                <a:cs typeface="Arial"/>
              </a:rPr>
              <a:t>Projects</a:t>
            </a:r>
            <a:endParaRPr sz="1100">
              <a:latin typeface="Arial"/>
              <a:cs typeface="Arial"/>
            </a:endParaRPr>
          </a:p>
          <a:p>
            <a:pPr marL="12700" marR="5080">
              <a:lnSpc>
                <a:spcPct val="103499"/>
              </a:lnSpc>
              <a:spcBef>
                <a:spcPts val="800"/>
              </a:spcBef>
            </a:pPr>
            <a:r>
              <a:rPr sz="1100" spc="-5" dirty="0">
                <a:latin typeface="Arial"/>
                <a:cs typeface="Arial"/>
              </a:rPr>
              <a:t>As noted above, projects in several </a:t>
            </a:r>
            <a:r>
              <a:rPr sz="1100" dirty="0">
                <a:latin typeface="Arial"/>
                <a:cs typeface="Arial"/>
              </a:rPr>
              <a:t>ECs </a:t>
            </a:r>
            <a:r>
              <a:rPr sz="1100" spc="-5" dirty="0">
                <a:latin typeface="Arial"/>
                <a:cs typeface="Arial"/>
              </a:rPr>
              <a:t>require programmatic data in addition to the standard  project information covered above and as described in Part B.3.i and B.3.j of the Reporting  Guidance. </a:t>
            </a:r>
            <a:r>
              <a:rPr sz="1100" u="sng" spc="-5" dirty="0">
                <a:solidFill>
                  <a:srgbClr val="0462C1"/>
                </a:solidFill>
                <a:uFill>
                  <a:solidFill>
                    <a:srgbClr val="0462C1"/>
                  </a:solidFill>
                </a:uFill>
                <a:latin typeface="Arial"/>
                <a:cs typeface="Arial"/>
                <a:hlinkClick r:id="rId3" action="ppaction://hlinksldjump"/>
              </a:rPr>
              <a:t>Appendix D</a:t>
            </a:r>
            <a:r>
              <a:rPr sz="1100" spc="-5" dirty="0">
                <a:solidFill>
                  <a:srgbClr val="0462C1"/>
                </a:solidFill>
                <a:latin typeface="Arial"/>
                <a:cs typeface="Arial"/>
                <a:hlinkClick r:id="rId3" action="ppaction://hlinksldjump"/>
              </a:rPr>
              <a:t> </a:t>
            </a:r>
            <a:r>
              <a:rPr sz="1100" spc="-5" dirty="0">
                <a:latin typeface="Arial"/>
                <a:cs typeface="Arial"/>
              </a:rPr>
              <a:t>provides additional detail on the measures and information required,</a:t>
            </a:r>
            <a:r>
              <a:rPr sz="1100" spc="235" dirty="0">
                <a:latin typeface="Arial"/>
                <a:cs typeface="Arial"/>
              </a:rPr>
              <a:t> </a:t>
            </a:r>
            <a:r>
              <a:rPr sz="1100" spc="-5" dirty="0">
                <a:latin typeface="Arial"/>
                <a:cs typeface="Arial"/>
              </a:rPr>
              <a:t>by</a:t>
            </a:r>
            <a:endParaRPr sz="1100">
              <a:latin typeface="Arial"/>
              <a:cs typeface="Arial"/>
            </a:endParaRPr>
          </a:p>
        </p:txBody>
      </p:sp>
      <p:sp>
        <p:nvSpPr>
          <p:cNvPr id="4" name="object 4"/>
          <p:cNvSpPr/>
          <p:nvPr/>
        </p:nvSpPr>
        <p:spPr>
          <a:xfrm>
            <a:off x="1104900" y="4351805"/>
            <a:ext cx="5555615" cy="2700236"/>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1100137" y="4324096"/>
            <a:ext cx="5565140" cy="2746375"/>
          </a:xfrm>
          <a:custGeom>
            <a:avLst/>
            <a:gdLst/>
            <a:ahLst/>
            <a:cxnLst/>
            <a:rect l="l" t="t" r="r" b="b"/>
            <a:pathLst>
              <a:path w="5565140" h="2746375">
                <a:moveTo>
                  <a:pt x="0" y="2746374"/>
                </a:moveTo>
                <a:lnTo>
                  <a:pt x="5565140" y="2746374"/>
                </a:lnTo>
                <a:lnTo>
                  <a:pt x="5565140" y="0"/>
                </a:lnTo>
                <a:lnTo>
                  <a:pt x="0" y="0"/>
                </a:lnTo>
                <a:lnTo>
                  <a:pt x="0" y="2746374"/>
                </a:lnTo>
                <a:close/>
              </a:path>
            </a:pathLst>
          </a:custGeom>
          <a:ln w="9525">
            <a:solidFill>
              <a:srgbClr val="D9D9D9"/>
            </a:solidFill>
          </a:ln>
        </p:spPr>
        <p:txBody>
          <a:bodyPr wrap="square" lIns="0" tIns="0" rIns="0" bIns="0" rtlCol="0"/>
          <a:lstStyle/>
          <a:p>
            <a:endParaRPr/>
          </a:p>
        </p:txBody>
      </p:sp>
      <p:sp>
        <p:nvSpPr>
          <p:cNvPr id="6" name="object 6"/>
          <p:cNvSpPr txBox="1">
            <a:spLocks noGrp="1"/>
          </p:cNvSpPr>
          <p:nvPr>
            <p:ph type="ftr" sz="quarter" idx="5"/>
          </p:nvPr>
        </p:nvSpPr>
        <p:spPr>
          <a:prstGeom prst="rect">
            <a:avLst/>
          </a:prstGeom>
        </p:spPr>
        <p:txBody>
          <a:bodyPr vert="horz" wrap="square" lIns="0" tIns="1905" rIns="0" bIns="0" rtlCol="0">
            <a:spAutoFit/>
          </a:bodyPr>
          <a:lstStyle/>
          <a:p>
            <a:pPr marL="12700">
              <a:lnSpc>
                <a:spcPts val="1060"/>
              </a:lnSpc>
              <a:spcBef>
                <a:spcPts val="15"/>
              </a:spcBef>
            </a:pPr>
            <a:r>
              <a:rPr dirty="0"/>
              <a:t>Coronavirus State and </a:t>
            </a:r>
            <a:r>
              <a:rPr spc="-5" dirty="0"/>
              <a:t>Local Fiscal Recovery</a:t>
            </a:r>
            <a:r>
              <a:rPr spc="-30" dirty="0"/>
              <a:t> </a:t>
            </a:r>
            <a:r>
              <a:rPr dirty="0"/>
              <a:t>Funds:</a:t>
            </a:r>
          </a:p>
          <a:p>
            <a:pPr marL="174625">
              <a:lnSpc>
                <a:spcPts val="1060"/>
              </a:lnSpc>
            </a:pPr>
            <a:r>
              <a:rPr b="0" spc="-5" dirty="0">
                <a:latin typeface="Arial"/>
                <a:cs typeface="Arial"/>
              </a:rPr>
              <a:t>Project and Expenditures Report User</a:t>
            </a:r>
            <a:r>
              <a:rPr b="0" spc="30" dirty="0">
                <a:latin typeface="Arial"/>
                <a:cs typeface="Arial"/>
              </a:rPr>
              <a:t> </a:t>
            </a:r>
            <a:r>
              <a:rPr b="0" spc="-5" dirty="0">
                <a:latin typeface="Arial"/>
                <a:cs typeface="Arial"/>
              </a:rPr>
              <a:t>Guide</a:t>
            </a:r>
          </a:p>
        </p:txBody>
      </p:sp>
      <p:sp>
        <p:nvSpPr>
          <p:cNvPr id="7" name="object 7"/>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r>
              <a:rPr spc="-5" dirty="0"/>
              <a:t>20</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1700" y="893318"/>
            <a:ext cx="5937250" cy="2405380"/>
          </a:xfrm>
          <a:prstGeom prst="rect">
            <a:avLst/>
          </a:prstGeom>
        </p:spPr>
        <p:txBody>
          <a:bodyPr vert="horz" wrap="square" lIns="0" tIns="6350" rIns="0" bIns="0" rtlCol="0">
            <a:spAutoFit/>
          </a:bodyPr>
          <a:lstStyle/>
          <a:p>
            <a:pPr marL="12700" marR="736600">
              <a:lnSpc>
                <a:spcPct val="103600"/>
              </a:lnSpc>
              <a:spcBef>
                <a:spcPts val="50"/>
              </a:spcBef>
            </a:pPr>
            <a:r>
              <a:rPr sz="1100" spc="-5" dirty="0">
                <a:latin typeface="Arial"/>
                <a:cs typeface="Arial"/>
              </a:rPr>
              <a:t>Expenditure Category. This information should be provided at the project-level (e.g.,  disaggregated by project if the recipient has multiple projects in a single</a:t>
            </a:r>
            <a:r>
              <a:rPr sz="1100" spc="105" dirty="0">
                <a:latin typeface="Arial"/>
                <a:cs typeface="Arial"/>
              </a:rPr>
              <a:t> </a:t>
            </a:r>
            <a:r>
              <a:rPr sz="1100" spc="-5" dirty="0">
                <a:latin typeface="Arial"/>
                <a:cs typeface="Arial"/>
              </a:rPr>
              <a:t>EC).</a:t>
            </a:r>
            <a:endParaRPr sz="1100">
              <a:latin typeface="Arial"/>
              <a:cs typeface="Arial"/>
            </a:endParaRPr>
          </a:p>
          <a:p>
            <a:pPr marL="12700" marR="5080">
              <a:lnSpc>
                <a:spcPct val="103499"/>
              </a:lnSpc>
              <a:spcBef>
                <a:spcPts val="795"/>
              </a:spcBef>
            </a:pPr>
            <a:r>
              <a:rPr sz="1100" spc="-5" dirty="0">
                <a:latin typeface="Arial"/>
                <a:cs typeface="Arial"/>
              </a:rPr>
              <a:t>Programmatic data can be provided via the manual project entry process described above, or in  some cases via bulk upload using the Expenditure </a:t>
            </a:r>
            <a:r>
              <a:rPr sz="1100" dirty="0">
                <a:latin typeface="Arial"/>
                <a:cs typeface="Arial"/>
              </a:rPr>
              <a:t>Category-specific templates, </a:t>
            </a:r>
            <a:r>
              <a:rPr sz="1100" spc="-5" dirty="0">
                <a:latin typeface="Arial"/>
                <a:cs typeface="Arial"/>
              </a:rPr>
              <a:t>described in  </a:t>
            </a:r>
            <a:r>
              <a:rPr sz="1100" u="sng" spc="-5" dirty="0">
                <a:solidFill>
                  <a:srgbClr val="0462C1"/>
                </a:solidFill>
                <a:uFill>
                  <a:solidFill>
                    <a:srgbClr val="0462C1"/>
                  </a:solidFill>
                </a:uFill>
                <a:latin typeface="Arial"/>
                <a:cs typeface="Arial"/>
                <a:hlinkClick r:id="rId2" action="ppaction://hlinksldjump"/>
              </a:rPr>
              <a:t>Section IV.e</a:t>
            </a:r>
            <a:r>
              <a:rPr sz="1100" spc="-5" dirty="0">
                <a:solidFill>
                  <a:srgbClr val="0462C1"/>
                </a:solidFill>
                <a:latin typeface="Arial"/>
                <a:cs typeface="Arial"/>
                <a:hlinkClick r:id="rId2" action="ppaction://hlinksldjump"/>
              </a:rPr>
              <a:t> </a:t>
            </a:r>
            <a:r>
              <a:rPr sz="1100" spc="-5" dirty="0">
                <a:latin typeface="Arial"/>
                <a:cs typeface="Arial"/>
              </a:rPr>
              <a:t>and </a:t>
            </a:r>
            <a:r>
              <a:rPr sz="1100" u="sng" spc="-5" dirty="0">
                <a:solidFill>
                  <a:srgbClr val="0462C1"/>
                </a:solidFill>
                <a:uFill>
                  <a:solidFill>
                    <a:srgbClr val="0462C1"/>
                  </a:solidFill>
                </a:uFill>
                <a:latin typeface="Arial"/>
                <a:cs typeface="Arial"/>
                <a:hlinkClick r:id="rId3" action="ppaction://hlinksldjump"/>
              </a:rPr>
              <a:t>Appendix</a:t>
            </a:r>
            <a:r>
              <a:rPr sz="1100" u="sng" spc="10" dirty="0">
                <a:solidFill>
                  <a:srgbClr val="0462C1"/>
                </a:solidFill>
                <a:uFill>
                  <a:solidFill>
                    <a:srgbClr val="0462C1"/>
                  </a:solidFill>
                </a:uFill>
                <a:latin typeface="Arial"/>
                <a:cs typeface="Arial"/>
                <a:hlinkClick r:id="rId3" action="ppaction://hlinksldjump"/>
              </a:rPr>
              <a:t> </a:t>
            </a:r>
            <a:r>
              <a:rPr sz="1100" u="sng" spc="-5" dirty="0">
                <a:solidFill>
                  <a:srgbClr val="0462C1"/>
                </a:solidFill>
                <a:uFill>
                  <a:solidFill>
                    <a:srgbClr val="0462C1"/>
                  </a:solidFill>
                </a:uFill>
                <a:latin typeface="Arial"/>
                <a:cs typeface="Arial"/>
                <a:hlinkClick r:id="rId3" action="ppaction://hlinksldjump"/>
              </a:rPr>
              <a:t>B</a:t>
            </a:r>
            <a:r>
              <a:rPr sz="1100" spc="-5" dirty="0">
                <a:latin typeface="Arial"/>
                <a:cs typeface="Arial"/>
              </a:rPr>
              <a:t>.</a:t>
            </a:r>
            <a:endParaRPr sz="1100">
              <a:latin typeface="Arial"/>
              <a:cs typeface="Arial"/>
            </a:endParaRPr>
          </a:p>
          <a:p>
            <a:pPr marL="12700" marR="78105">
              <a:lnSpc>
                <a:spcPct val="103600"/>
              </a:lnSpc>
              <a:spcBef>
                <a:spcPts val="795"/>
              </a:spcBef>
            </a:pPr>
            <a:r>
              <a:rPr sz="1100" spc="-5" dirty="0">
                <a:latin typeface="Arial"/>
                <a:cs typeface="Arial"/>
              </a:rPr>
              <a:t>For example, to manually enter a new project in Expenditure Category 1.9 (see Figure 23)  Payroll Cost for Public Health, Safety, and other Public Sector Staff Resp, the recipient</a:t>
            </a:r>
            <a:r>
              <a:rPr sz="1100" spc="254" dirty="0">
                <a:latin typeface="Arial"/>
                <a:cs typeface="Arial"/>
              </a:rPr>
              <a:t> </a:t>
            </a:r>
            <a:r>
              <a:rPr sz="1100" spc="-5" dirty="0">
                <a:latin typeface="Arial"/>
                <a:cs typeface="Arial"/>
              </a:rPr>
              <a:t>should:</a:t>
            </a:r>
            <a:endParaRPr sz="1100">
              <a:latin typeface="Arial"/>
              <a:cs typeface="Arial"/>
            </a:endParaRPr>
          </a:p>
          <a:p>
            <a:pPr marL="469900" indent="-229235">
              <a:lnSpc>
                <a:spcPct val="100000"/>
              </a:lnSpc>
              <a:spcBef>
                <a:spcPts val="844"/>
              </a:spcBef>
              <a:buFont typeface="Arial"/>
              <a:buAutoNum type="arabicPeriod"/>
              <a:tabLst>
                <a:tab pos="470534" algn="l"/>
              </a:tabLst>
            </a:pPr>
            <a:r>
              <a:rPr sz="1100" spc="-5" dirty="0">
                <a:latin typeface="Arial"/>
                <a:cs typeface="Arial"/>
              </a:rPr>
              <a:t>Follow steps 1 – 11 in</a:t>
            </a:r>
            <a:r>
              <a:rPr sz="1100" spc="-5" dirty="0">
                <a:solidFill>
                  <a:srgbClr val="0462C1"/>
                </a:solidFill>
                <a:latin typeface="Arial"/>
                <a:cs typeface="Arial"/>
              </a:rPr>
              <a:t> </a:t>
            </a:r>
            <a:r>
              <a:rPr sz="1100" u="sng" spc="-5" dirty="0">
                <a:solidFill>
                  <a:srgbClr val="0462C1"/>
                </a:solidFill>
                <a:uFill>
                  <a:solidFill>
                    <a:srgbClr val="0462C1"/>
                  </a:solidFill>
                </a:uFill>
                <a:latin typeface="Arial"/>
                <a:cs typeface="Arial"/>
                <a:hlinkClick r:id="rId4" action="ppaction://hlinksldjump"/>
              </a:rPr>
              <a:t>Section IV.c.1</a:t>
            </a:r>
            <a:r>
              <a:rPr sz="1100" spc="30" dirty="0">
                <a:solidFill>
                  <a:srgbClr val="0462C1"/>
                </a:solidFill>
                <a:latin typeface="Arial"/>
                <a:cs typeface="Arial"/>
                <a:hlinkClick r:id="rId4" action="ppaction://hlinksldjump"/>
              </a:rPr>
              <a:t> </a:t>
            </a:r>
            <a:r>
              <a:rPr sz="1100" spc="-5" dirty="0">
                <a:latin typeface="Arial"/>
                <a:cs typeface="Arial"/>
              </a:rPr>
              <a:t>above.</a:t>
            </a:r>
            <a:endParaRPr sz="1100">
              <a:latin typeface="Arial"/>
              <a:cs typeface="Arial"/>
            </a:endParaRPr>
          </a:p>
          <a:p>
            <a:pPr marL="469900" marR="204470" indent="-229235">
              <a:lnSpc>
                <a:spcPts val="1370"/>
              </a:lnSpc>
              <a:spcBef>
                <a:spcPts val="50"/>
              </a:spcBef>
              <a:buFont typeface="Arial"/>
              <a:buAutoNum type="arabicPeriod"/>
              <a:tabLst>
                <a:tab pos="470534" algn="l"/>
              </a:tabLst>
            </a:pPr>
            <a:r>
              <a:rPr sz="1100" spc="-5" dirty="0">
                <a:latin typeface="Arial"/>
                <a:cs typeface="Arial"/>
              </a:rPr>
              <a:t>Populate the programmatic data field for “Number of government FTEs responding </a:t>
            </a:r>
            <a:r>
              <a:rPr sz="1100" spc="-10" dirty="0">
                <a:latin typeface="Arial"/>
                <a:cs typeface="Arial"/>
              </a:rPr>
              <a:t>to  </a:t>
            </a:r>
            <a:r>
              <a:rPr sz="1100" spc="-5" dirty="0">
                <a:latin typeface="Arial"/>
                <a:cs typeface="Arial"/>
              </a:rPr>
              <a:t>COVID-19 supported under this </a:t>
            </a:r>
            <a:r>
              <a:rPr sz="1100" dirty="0">
                <a:latin typeface="Arial"/>
                <a:cs typeface="Arial"/>
              </a:rPr>
              <a:t>authority” </a:t>
            </a:r>
            <a:r>
              <a:rPr sz="1100" spc="-5" dirty="0">
                <a:latin typeface="Arial"/>
                <a:cs typeface="Arial"/>
              </a:rPr>
              <a:t>(see Figure</a:t>
            </a:r>
            <a:r>
              <a:rPr sz="1100" spc="30" dirty="0">
                <a:latin typeface="Arial"/>
                <a:cs typeface="Arial"/>
              </a:rPr>
              <a:t> </a:t>
            </a:r>
            <a:r>
              <a:rPr sz="1100" spc="-5" dirty="0">
                <a:latin typeface="Arial"/>
                <a:cs typeface="Arial"/>
              </a:rPr>
              <a:t>24).</a:t>
            </a:r>
            <a:endParaRPr sz="1100">
              <a:latin typeface="Arial"/>
              <a:cs typeface="Arial"/>
            </a:endParaRPr>
          </a:p>
          <a:p>
            <a:pPr marL="469900" indent="-229235">
              <a:lnSpc>
                <a:spcPts val="1305"/>
              </a:lnSpc>
              <a:buFont typeface="Arial"/>
              <a:buAutoNum type="arabicPeriod"/>
              <a:tabLst>
                <a:tab pos="470534" algn="l"/>
              </a:tabLst>
            </a:pPr>
            <a:r>
              <a:rPr sz="1100" spc="-5" dirty="0">
                <a:latin typeface="Arial"/>
                <a:cs typeface="Arial"/>
              </a:rPr>
              <a:t>Once all of the above information is entered, click </a:t>
            </a:r>
            <a:r>
              <a:rPr sz="1100" i="1" spc="-5" dirty="0">
                <a:latin typeface="Arial"/>
                <a:cs typeface="Arial"/>
              </a:rPr>
              <a:t>Add</a:t>
            </a:r>
            <a:r>
              <a:rPr sz="1100" i="1" spc="65" dirty="0">
                <a:latin typeface="Arial"/>
                <a:cs typeface="Arial"/>
              </a:rPr>
              <a:t> </a:t>
            </a:r>
            <a:r>
              <a:rPr sz="1100" i="1" spc="-5" dirty="0">
                <a:latin typeface="Arial"/>
                <a:cs typeface="Arial"/>
              </a:rPr>
              <a:t>Project</a:t>
            </a:r>
            <a:r>
              <a:rPr sz="1100" spc="-5" dirty="0">
                <a:latin typeface="Arial"/>
                <a:cs typeface="Arial"/>
              </a:rPr>
              <a:t>.</a:t>
            </a:r>
            <a:endParaRPr sz="1100">
              <a:latin typeface="Arial"/>
              <a:cs typeface="Arial"/>
            </a:endParaRPr>
          </a:p>
          <a:p>
            <a:pPr marL="469900" indent="-229235">
              <a:lnSpc>
                <a:spcPct val="100000"/>
              </a:lnSpc>
              <a:spcBef>
                <a:spcPts val="45"/>
              </a:spcBef>
              <a:buFont typeface="Arial"/>
              <a:buAutoNum type="arabicPeriod"/>
              <a:tabLst>
                <a:tab pos="470534" algn="l"/>
              </a:tabLst>
            </a:pPr>
            <a:r>
              <a:rPr sz="1100" spc="-5" dirty="0">
                <a:latin typeface="Arial"/>
                <a:cs typeface="Arial"/>
              </a:rPr>
              <a:t>Click the </a:t>
            </a:r>
            <a:r>
              <a:rPr sz="1100" i="1" spc="-5" dirty="0">
                <a:latin typeface="Arial"/>
                <a:cs typeface="Arial"/>
              </a:rPr>
              <a:t>Next </a:t>
            </a:r>
            <a:r>
              <a:rPr sz="1100" spc="-5" dirty="0">
                <a:latin typeface="Arial"/>
                <a:cs typeface="Arial"/>
              </a:rPr>
              <a:t>button to proceed to the following</a:t>
            </a:r>
            <a:r>
              <a:rPr sz="1100" spc="35" dirty="0">
                <a:latin typeface="Arial"/>
                <a:cs typeface="Arial"/>
              </a:rPr>
              <a:t> </a:t>
            </a:r>
            <a:r>
              <a:rPr sz="1100" spc="-5" dirty="0">
                <a:latin typeface="Arial"/>
                <a:cs typeface="Arial"/>
              </a:rPr>
              <a:t>screen.</a:t>
            </a:r>
            <a:endParaRPr sz="1100">
              <a:latin typeface="Arial"/>
              <a:cs typeface="Arial"/>
            </a:endParaRPr>
          </a:p>
        </p:txBody>
      </p:sp>
      <p:sp>
        <p:nvSpPr>
          <p:cNvPr id="3" name="object 3"/>
          <p:cNvSpPr txBox="1"/>
          <p:nvPr/>
        </p:nvSpPr>
        <p:spPr>
          <a:xfrm>
            <a:off x="3006598" y="6220205"/>
            <a:ext cx="1759585" cy="162560"/>
          </a:xfrm>
          <a:prstGeom prst="rect">
            <a:avLst/>
          </a:prstGeom>
        </p:spPr>
        <p:txBody>
          <a:bodyPr vert="horz" wrap="square" lIns="0" tIns="12700" rIns="0" bIns="0" rtlCol="0">
            <a:spAutoFit/>
          </a:bodyPr>
          <a:lstStyle/>
          <a:p>
            <a:pPr marL="12700">
              <a:lnSpc>
                <a:spcPct val="100000"/>
              </a:lnSpc>
              <a:spcBef>
                <a:spcPts val="100"/>
              </a:spcBef>
            </a:pPr>
            <a:r>
              <a:rPr sz="900" i="1" spc="-5" dirty="0">
                <a:solidFill>
                  <a:srgbClr val="44536A"/>
                </a:solidFill>
                <a:latin typeface="Arial"/>
                <a:cs typeface="Arial"/>
              </a:rPr>
              <a:t>Figure 23 Manual Entry </a:t>
            </a:r>
            <a:r>
              <a:rPr sz="900" i="1" dirty="0">
                <a:solidFill>
                  <a:srgbClr val="44536A"/>
                </a:solidFill>
                <a:latin typeface="Arial"/>
                <a:cs typeface="Arial"/>
              </a:rPr>
              <a:t>for </a:t>
            </a:r>
            <a:r>
              <a:rPr sz="900" i="1" spc="-5" dirty="0">
                <a:solidFill>
                  <a:srgbClr val="44536A"/>
                </a:solidFill>
                <a:latin typeface="Arial"/>
                <a:cs typeface="Arial"/>
              </a:rPr>
              <a:t>EC </a:t>
            </a:r>
            <a:r>
              <a:rPr sz="900" i="1" dirty="0">
                <a:solidFill>
                  <a:srgbClr val="44536A"/>
                </a:solidFill>
                <a:latin typeface="Arial"/>
                <a:cs typeface="Arial"/>
              </a:rPr>
              <a:t>1.9</a:t>
            </a:r>
            <a:endParaRPr sz="900">
              <a:latin typeface="Arial"/>
              <a:cs typeface="Arial"/>
            </a:endParaRPr>
          </a:p>
        </p:txBody>
      </p:sp>
      <p:sp>
        <p:nvSpPr>
          <p:cNvPr id="4" name="object 4"/>
          <p:cNvSpPr txBox="1"/>
          <p:nvPr/>
        </p:nvSpPr>
        <p:spPr>
          <a:xfrm>
            <a:off x="901700" y="7367778"/>
            <a:ext cx="5837555" cy="1418590"/>
          </a:xfrm>
          <a:prstGeom prst="rect">
            <a:avLst/>
          </a:prstGeom>
        </p:spPr>
        <p:txBody>
          <a:bodyPr vert="horz" wrap="square" lIns="0" tIns="12700" rIns="0" bIns="0" rtlCol="0">
            <a:spAutoFit/>
          </a:bodyPr>
          <a:lstStyle/>
          <a:p>
            <a:pPr marL="132080" algn="ctr">
              <a:lnSpc>
                <a:spcPct val="100000"/>
              </a:lnSpc>
              <a:spcBef>
                <a:spcPts val="100"/>
              </a:spcBef>
            </a:pPr>
            <a:r>
              <a:rPr sz="900" i="1" spc="-5" dirty="0">
                <a:solidFill>
                  <a:srgbClr val="44536A"/>
                </a:solidFill>
                <a:latin typeface="Arial"/>
                <a:cs typeface="Arial"/>
              </a:rPr>
              <a:t>Figure 24 </a:t>
            </a:r>
            <a:r>
              <a:rPr sz="900" i="1" dirty="0">
                <a:solidFill>
                  <a:srgbClr val="44536A"/>
                </a:solidFill>
                <a:latin typeface="Arial"/>
                <a:cs typeface="Arial"/>
              </a:rPr>
              <a:t>Programmatic </a:t>
            </a:r>
            <a:r>
              <a:rPr sz="900" i="1" spc="-5" dirty="0">
                <a:solidFill>
                  <a:srgbClr val="44536A"/>
                </a:solidFill>
                <a:latin typeface="Arial"/>
                <a:cs typeface="Arial"/>
              </a:rPr>
              <a:t>Data </a:t>
            </a:r>
            <a:r>
              <a:rPr sz="900" i="1" dirty="0">
                <a:solidFill>
                  <a:srgbClr val="44536A"/>
                </a:solidFill>
                <a:latin typeface="Arial"/>
                <a:cs typeface="Arial"/>
              </a:rPr>
              <a:t>for </a:t>
            </a:r>
            <a:r>
              <a:rPr sz="900" i="1" spc="-5" dirty="0">
                <a:solidFill>
                  <a:srgbClr val="44536A"/>
                </a:solidFill>
                <a:latin typeface="Arial"/>
                <a:cs typeface="Arial"/>
              </a:rPr>
              <a:t>EC</a:t>
            </a:r>
            <a:r>
              <a:rPr sz="900" i="1" spc="5" dirty="0">
                <a:solidFill>
                  <a:srgbClr val="44536A"/>
                </a:solidFill>
                <a:latin typeface="Arial"/>
                <a:cs typeface="Arial"/>
              </a:rPr>
              <a:t> </a:t>
            </a:r>
            <a:r>
              <a:rPr sz="900" i="1" dirty="0">
                <a:solidFill>
                  <a:srgbClr val="44536A"/>
                </a:solidFill>
                <a:latin typeface="Arial"/>
                <a:cs typeface="Arial"/>
              </a:rPr>
              <a:t>1.9</a:t>
            </a:r>
            <a:endParaRPr sz="900">
              <a:latin typeface="Arial"/>
              <a:cs typeface="Arial"/>
            </a:endParaRPr>
          </a:p>
          <a:p>
            <a:pPr marL="12700" marR="5080">
              <a:lnSpc>
                <a:spcPct val="103600"/>
              </a:lnSpc>
              <a:spcBef>
                <a:spcPts val="890"/>
              </a:spcBef>
            </a:pPr>
            <a:r>
              <a:rPr sz="1100" spc="-5" dirty="0">
                <a:latin typeface="Arial"/>
                <a:cs typeface="Arial"/>
              </a:rPr>
              <a:t>If entering projects via bulk upload, recipients should populate the programmatic data columns  contained in the appropriate EC’s bulk upload</a:t>
            </a:r>
            <a:r>
              <a:rPr sz="1100" spc="35" dirty="0">
                <a:latin typeface="Arial"/>
                <a:cs typeface="Arial"/>
              </a:rPr>
              <a:t> </a:t>
            </a:r>
            <a:r>
              <a:rPr sz="1100" spc="-5" dirty="0">
                <a:latin typeface="Arial"/>
                <a:cs typeface="Arial"/>
              </a:rPr>
              <a:t>template.</a:t>
            </a:r>
            <a:endParaRPr sz="1100">
              <a:latin typeface="Arial"/>
              <a:cs typeface="Arial"/>
            </a:endParaRPr>
          </a:p>
          <a:p>
            <a:pPr marL="12700" marR="319405">
              <a:lnSpc>
                <a:spcPct val="103400"/>
              </a:lnSpc>
              <a:spcBef>
                <a:spcPts val="800"/>
              </a:spcBef>
            </a:pPr>
            <a:r>
              <a:rPr sz="1100" spc="-5" dirty="0">
                <a:latin typeface="Arial"/>
                <a:cs typeface="Arial"/>
              </a:rPr>
              <a:t>Refer to </a:t>
            </a:r>
            <a:r>
              <a:rPr sz="1100" u="sng" spc="-5" dirty="0">
                <a:solidFill>
                  <a:srgbClr val="0462C1"/>
                </a:solidFill>
                <a:uFill>
                  <a:solidFill>
                    <a:srgbClr val="0462C1"/>
                  </a:solidFill>
                </a:uFill>
                <a:latin typeface="Arial"/>
                <a:cs typeface="Arial"/>
                <a:hlinkClick r:id="rId5" action="ppaction://hlinksldjump"/>
              </a:rPr>
              <a:t>Appendix D</a:t>
            </a:r>
            <a:r>
              <a:rPr sz="1100" spc="-5" dirty="0">
                <a:solidFill>
                  <a:srgbClr val="0462C1"/>
                </a:solidFill>
                <a:latin typeface="Arial"/>
                <a:cs typeface="Arial"/>
                <a:hlinkClick r:id="rId5" action="ppaction://hlinksldjump"/>
              </a:rPr>
              <a:t> </a:t>
            </a:r>
            <a:r>
              <a:rPr sz="1100" spc="-5" dirty="0">
                <a:latin typeface="Arial"/>
                <a:cs typeface="Arial"/>
              </a:rPr>
              <a:t>for a full listing of project Expenditure Categories with detail on the  additional information needed for specific categories. </a:t>
            </a:r>
            <a:r>
              <a:rPr sz="1100" u="sng" spc="-5" dirty="0">
                <a:solidFill>
                  <a:srgbClr val="0462C1"/>
                </a:solidFill>
                <a:uFill>
                  <a:solidFill>
                    <a:srgbClr val="0462C1"/>
                  </a:solidFill>
                </a:uFill>
                <a:latin typeface="Arial"/>
                <a:cs typeface="Arial"/>
                <a:hlinkClick r:id="rId6" action="ppaction://hlinksldjump"/>
              </a:rPr>
              <a:t>Appendix C</a:t>
            </a:r>
            <a:r>
              <a:rPr sz="1100" spc="-5" dirty="0">
                <a:solidFill>
                  <a:srgbClr val="0462C1"/>
                </a:solidFill>
                <a:latin typeface="Arial"/>
                <a:cs typeface="Arial"/>
                <a:hlinkClick r:id="rId6" action="ppaction://hlinksldjump"/>
              </a:rPr>
              <a:t> </a:t>
            </a:r>
            <a:r>
              <a:rPr sz="1100" spc="-5" dirty="0">
                <a:latin typeface="Arial"/>
                <a:cs typeface="Arial"/>
              </a:rPr>
              <a:t>provides a helpful table  mapping each Expenditure Category to the bulk upload template recipients should use if  inputting or updating projects via the bulk upload</a:t>
            </a:r>
            <a:r>
              <a:rPr sz="1100" spc="20" dirty="0">
                <a:latin typeface="Arial"/>
                <a:cs typeface="Arial"/>
              </a:rPr>
              <a:t> </a:t>
            </a:r>
            <a:r>
              <a:rPr sz="1100" spc="-5" dirty="0">
                <a:latin typeface="Arial"/>
                <a:cs typeface="Arial"/>
              </a:rPr>
              <a:t>method.</a:t>
            </a:r>
            <a:endParaRPr sz="1100">
              <a:latin typeface="Arial"/>
              <a:cs typeface="Arial"/>
            </a:endParaRPr>
          </a:p>
        </p:txBody>
      </p:sp>
      <p:sp>
        <p:nvSpPr>
          <p:cNvPr id="5" name="object 5"/>
          <p:cNvSpPr/>
          <p:nvPr/>
        </p:nvSpPr>
        <p:spPr>
          <a:xfrm>
            <a:off x="933450" y="3451445"/>
            <a:ext cx="5943600" cy="2649633"/>
          </a:xfrm>
          <a:prstGeom prst="rect">
            <a:avLst/>
          </a:prstGeom>
          <a:blipFill>
            <a:blip r:embed="rId7" cstate="print"/>
            <a:stretch>
              <a:fillRect/>
            </a:stretch>
          </a:blipFill>
        </p:spPr>
        <p:txBody>
          <a:bodyPr wrap="square" lIns="0" tIns="0" rIns="0" bIns="0" rtlCol="0"/>
          <a:lstStyle/>
          <a:p>
            <a:endParaRPr/>
          </a:p>
        </p:txBody>
      </p:sp>
      <p:sp>
        <p:nvSpPr>
          <p:cNvPr id="6" name="object 6"/>
          <p:cNvSpPr/>
          <p:nvPr/>
        </p:nvSpPr>
        <p:spPr>
          <a:xfrm>
            <a:off x="928687" y="3415410"/>
            <a:ext cx="5953125" cy="2690495"/>
          </a:xfrm>
          <a:custGeom>
            <a:avLst/>
            <a:gdLst/>
            <a:ahLst/>
            <a:cxnLst/>
            <a:rect l="l" t="t" r="r" b="b"/>
            <a:pathLst>
              <a:path w="5953125" h="2690495">
                <a:moveTo>
                  <a:pt x="0" y="2690495"/>
                </a:moveTo>
                <a:lnTo>
                  <a:pt x="5953125" y="2690495"/>
                </a:lnTo>
                <a:lnTo>
                  <a:pt x="5953125" y="0"/>
                </a:lnTo>
                <a:lnTo>
                  <a:pt x="0" y="0"/>
                </a:lnTo>
                <a:lnTo>
                  <a:pt x="0" y="2690495"/>
                </a:lnTo>
                <a:close/>
              </a:path>
            </a:pathLst>
          </a:custGeom>
          <a:ln w="9525">
            <a:solidFill>
              <a:srgbClr val="D9D9D9"/>
            </a:solidFill>
          </a:ln>
        </p:spPr>
        <p:txBody>
          <a:bodyPr wrap="square" lIns="0" tIns="0" rIns="0" bIns="0" rtlCol="0"/>
          <a:lstStyle/>
          <a:p>
            <a:endParaRPr/>
          </a:p>
        </p:txBody>
      </p:sp>
      <p:sp>
        <p:nvSpPr>
          <p:cNvPr id="7" name="object 7"/>
          <p:cNvSpPr/>
          <p:nvPr/>
        </p:nvSpPr>
        <p:spPr>
          <a:xfrm>
            <a:off x="933450" y="6517131"/>
            <a:ext cx="5943600" cy="697883"/>
          </a:xfrm>
          <a:prstGeom prst="rect">
            <a:avLst/>
          </a:prstGeom>
          <a:blipFill>
            <a:blip r:embed="rId8" cstate="print"/>
            <a:stretch>
              <a:fillRect/>
            </a:stretch>
          </a:blipFill>
        </p:spPr>
        <p:txBody>
          <a:bodyPr wrap="square" lIns="0" tIns="0" rIns="0" bIns="0" rtlCol="0"/>
          <a:lstStyle/>
          <a:p>
            <a:endParaRPr/>
          </a:p>
        </p:txBody>
      </p:sp>
      <p:sp>
        <p:nvSpPr>
          <p:cNvPr id="8" name="object 8"/>
          <p:cNvSpPr/>
          <p:nvPr/>
        </p:nvSpPr>
        <p:spPr>
          <a:xfrm>
            <a:off x="928687" y="6512306"/>
            <a:ext cx="5953125" cy="728345"/>
          </a:xfrm>
          <a:custGeom>
            <a:avLst/>
            <a:gdLst/>
            <a:ahLst/>
            <a:cxnLst/>
            <a:rect l="l" t="t" r="r" b="b"/>
            <a:pathLst>
              <a:path w="5953125" h="728345">
                <a:moveTo>
                  <a:pt x="0" y="728345"/>
                </a:moveTo>
                <a:lnTo>
                  <a:pt x="5953125" y="728345"/>
                </a:lnTo>
                <a:lnTo>
                  <a:pt x="5953125" y="0"/>
                </a:lnTo>
                <a:lnTo>
                  <a:pt x="0" y="0"/>
                </a:lnTo>
                <a:lnTo>
                  <a:pt x="0" y="728345"/>
                </a:lnTo>
                <a:close/>
              </a:path>
            </a:pathLst>
          </a:custGeom>
          <a:ln w="9525">
            <a:solidFill>
              <a:srgbClr val="D9D9D9"/>
            </a:solidFill>
          </a:ln>
        </p:spPr>
        <p:txBody>
          <a:bodyPr wrap="square" lIns="0" tIns="0" rIns="0" bIns="0" rtlCol="0"/>
          <a:lstStyle/>
          <a:p>
            <a:endParaRPr/>
          </a:p>
        </p:txBody>
      </p:sp>
      <p:sp>
        <p:nvSpPr>
          <p:cNvPr id="9" name="object 9"/>
          <p:cNvSpPr txBox="1">
            <a:spLocks noGrp="1"/>
          </p:cNvSpPr>
          <p:nvPr>
            <p:ph type="ftr" sz="quarter" idx="5"/>
          </p:nvPr>
        </p:nvSpPr>
        <p:spPr>
          <a:prstGeom prst="rect">
            <a:avLst/>
          </a:prstGeom>
        </p:spPr>
        <p:txBody>
          <a:bodyPr vert="horz" wrap="square" lIns="0" tIns="1905" rIns="0" bIns="0" rtlCol="0">
            <a:spAutoFit/>
          </a:bodyPr>
          <a:lstStyle/>
          <a:p>
            <a:pPr marL="12700">
              <a:lnSpc>
                <a:spcPts val="1060"/>
              </a:lnSpc>
              <a:spcBef>
                <a:spcPts val="15"/>
              </a:spcBef>
            </a:pPr>
            <a:r>
              <a:rPr dirty="0"/>
              <a:t>Coronavirus State and </a:t>
            </a:r>
            <a:r>
              <a:rPr spc="-5" dirty="0"/>
              <a:t>Local Fiscal Recovery</a:t>
            </a:r>
            <a:r>
              <a:rPr spc="-30" dirty="0"/>
              <a:t> </a:t>
            </a:r>
            <a:r>
              <a:rPr dirty="0"/>
              <a:t>Funds:</a:t>
            </a:r>
          </a:p>
          <a:p>
            <a:pPr marL="174625">
              <a:lnSpc>
                <a:spcPts val="1060"/>
              </a:lnSpc>
            </a:pPr>
            <a:r>
              <a:rPr b="0" spc="-5" dirty="0">
                <a:latin typeface="Arial"/>
                <a:cs typeface="Arial"/>
              </a:rPr>
              <a:t>Project and Expenditures Report User</a:t>
            </a:r>
            <a:r>
              <a:rPr b="0" spc="30" dirty="0">
                <a:latin typeface="Arial"/>
                <a:cs typeface="Arial"/>
              </a:rPr>
              <a:t> </a:t>
            </a:r>
            <a:r>
              <a:rPr b="0" spc="-5" dirty="0">
                <a:latin typeface="Arial"/>
                <a:cs typeface="Arial"/>
              </a:rPr>
              <a:t>Guide</a:t>
            </a:r>
          </a:p>
        </p:txBody>
      </p:sp>
      <p:sp>
        <p:nvSpPr>
          <p:cNvPr id="10" name="object 10"/>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r>
              <a:rPr spc="-5" dirty="0"/>
              <a:t>21</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1700" y="893318"/>
            <a:ext cx="5826125" cy="713740"/>
          </a:xfrm>
          <a:prstGeom prst="rect">
            <a:avLst/>
          </a:prstGeom>
        </p:spPr>
        <p:txBody>
          <a:bodyPr vert="horz" wrap="square" lIns="0" tIns="6350" rIns="0" bIns="0" rtlCol="0">
            <a:spAutoFit/>
          </a:bodyPr>
          <a:lstStyle/>
          <a:p>
            <a:pPr marL="12700" marR="5080">
              <a:lnSpc>
                <a:spcPct val="103499"/>
              </a:lnSpc>
              <a:spcBef>
                <a:spcPts val="50"/>
              </a:spcBef>
            </a:pPr>
            <a:r>
              <a:rPr sz="1100" spc="-5" dirty="0">
                <a:latin typeface="Arial"/>
                <a:cs typeface="Arial"/>
              </a:rPr>
              <a:t>Projects entered into the system can be edited or deleted before final submission. To edit a  project, open the project from the My Projects screen. To delete a project, use the </a:t>
            </a:r>
            <a:r>
              <a:rPr sz="1100" i="1" spc="-5" dirty="0">
                <a:latin typeface="Arial"/>
                <a:cs typeface="Arial"/>
              </a:rPr>
              <a:t>Delete  Project </a:t>
            </a:r>
            <a:r>
              <a:rPr sz="1100" spc="-5" dirty="0">
                <a:latin typeface="Arial"/>
                <a:cs typeface="Arial"/>
              </a:rPr>
              <a:t>Button. If a report is already submitted, users will need to </a:t>
            </a:r>
            <a:r>
              <a:rPr sz="1100" dirty="0">
                <a:latin typeface="Arial"/>
                <a:cs typeface="Arial"/>
              </a:rPr>
              <a:t>un-submit </a:t>
            </a:r>
            <a:r>
              <a:rPr sz="1100" spc="-5" dirty="0">
                <a:latin typeface="Arial"/>
                <a:cs typeface="Arial"/>
              </a:rPr>
              <a:t>to edit or delete a  project record. See Figure</a:t>
            </a:r>
            <a:r>
              <a:rPr sz="1100" spc="25" dirty="0">
                <a:latin typeface="Arial"/>
                <a:cs typeface="Arial"/>
              </a:rPr>
              <a:t> </a:t>
            </a:r>
            <a:r>
              <a:rPr sz="1100" spc="-5" dirty="0">
                <a:latin typeface="Arial"/>
                <a:cs typeface="Arial"/>
              </a:rPr>
              <a:t>25.</a:t>
            </a:r>
            <a:endParaRPr sz="1100">
              <a:latin typeface="Arial"/>
              <a:cs typeface="Arial"/>
            </a:endParaRPr>
          </a:p>
        </p:txBody>
      </p:sp>
      <p:sp>
        <p:nvSpPr>
          <p:cNvPr id="3" name="object 3"/>
          <p:cNvSpPr txBox="1"/>
          <p:nvPr/>
        </p:nvSpPr>
        <p:spPr>
          <a:xfrm>
            <a:off x="901700" y="4052061"/>
            <a:ext cx="5795645" cy="898525"/>
          </a:xfrm>
          <a:prstGeom prst="rect">
            <a:avLst/>
          </a:prstGeom>
        </p:spPr>
        <p:txBody>
          <a:bodyPr vert="horz" wrap="square" lIns="0" tIns="12700" rIns="0" bIns="0" rtlCol="0">
            <a:spAutoFit/>
          </a:bodyPr>
          <a:lstStyle/>
          <a:p>
            <a:pPr marL="172720" algn="ctr">
              <a:lnSpc>
                <a:spcPct val="100000"/>
              </a:lnSpc>
              <a:spcBef>
                <a:spcPts val="100"/>
              </a:spcBef>
            </a:pPr>
            <a:r>
              <a:rPr sz="900" i="1" spc="-5" dirty="0">
                <a:solidFill>
                  <a:srgbClr val="44536A"/>
                </a:solidFill>
                <a:latin typeface="Arial"/>
                <a:cs typeface="Arial"/>
              </a:rPr>
              <a:t>Figure 25 Edit and Delete Project</a:t>
            </a:r>
            <a:r>
              <a:rPr sz="900" i="1" spc="15" dirty="0">
                <a:solidFill>
                  <a:srgbClr val="44536A"/>
                </a:solidFill>
                <a:latin typeface="Arial"/>
                <a:cs typeface="Arial"/>
              </a:rPr>
              <a:t> </a:t>
            </a:r>
            <a:r>
              <a:rPr sz="900" i="1" spc="-5" dirty="0">
                <a:solidFill>
                  <a:srgbClr val="44536A"/>
                </a:solidFill>
                <a:latin typeface="Arial"/>
                <a:cs typeface="Arial"/>
              </a:rPr>
              <a:t>Screen</a:t>
            </a:r>
            <a:endParaRPr sz="900">
              <a:latin typeface="Arial"/>
              <a:cs typeface="Arial"/>
            </a:endParaRPr>
          </a:p>
          <a:p>
            <a:pPr>
              <a:lnSpc>
                <a:spcPct val="100000"/>
              </a:lnSpc>
              <a:spcBef>
                <a:spcPts val="25"/>
              </a:spcBef>
            </a:pPr>
            <a:endParaRPr sz="800">
              <a:latin typeface="Arial"/>
              <a:cs typeface="Arial"/>
            </a:endParaRPr>
          </a:p>
          <a:p>
            <a:pPr marL="12700">
              <a:lnSpc>
                <a:spcPct val="100000"/>
              </a:lnSpc>
            </a:pPr>
            <a:r>
              <a:rPr sz="1100" b="1" spc="-5" dirty="0">
                <a:latin typeface="Arial"/>
                <a:cs typeface="Arial"/>
              </a:rPr>
              <a:t>1. Premium </a:t>
            </a:r>
            <a:r>
              <a:rPr sz="1100" b="1" dirty="0">
                <a:latin typeface="Arial"/>
                <a:cs typeface="Arial"/>
              </a:rPr>
              <a:t>Pay </a:t>
            </a:r>
            <a:r>
              <a:rPr sz="1100" spc="-5" dirty="0">
                <a:latin typeface="Arial"/>
                <a:cs typeface="Arial"/>
              </a:rPr>
              <a:t>(EC 4.1 and EC</a:t>
            </a:r>
            <a:r>
              <a:rPr sz="1100" spc="-20" dirty="0">
                <a:latin typeface="Arial"/>
                <a:cs typeface="Arial"/>
              </a:rPr>
              <a:t> </a:t>
            </a:r>
            <a:r>
              <a:rPr sz="1100" spc="-5" dirty="0">
                <a:latin typeface="Arial"/>
                <a:cs typeface="Arial"/>
              </a:rPr>
              <a:t>4.2)</a:t>
            </a:r>
            <a:endParaRPr sz="1100">
              <a:latin typeface="Arial"/>
              <a:cs typeface="Arial"/>
            </a:endParaRPr>
          </a:p>
          <a:p>
            <a:pPr marL="12700" marR="5080">
              <a:lnSpc>
                <a:spcPct val="103600"/>
              </a:lnSpc>
              <a:spcBef>
                <a:spcPts val="790"/>
              </a:spcBef>
            </a:pPr>
            <a:r>
              <a:rPr sz="1100" spc="-5" dirty="0">
                <a:latin typeface="Arial"/>
                <a:cs typeface="Arial"/>
              </a:rPr>
              <a:t>If EC 4.1 or 4.2 is selected as the project expenditure category, </a:t>
            </a:r>
            <a:r>
              <a:rPr sz="1100" dirty="0">
                <a:latin typeface="Arial"/>
                <a:cs typeface="Arial"/>
              </a:rPr>
              <a:t>recipients </a:t>
            </a:r>
            <a:r>
              <a:rPr sz="1100" spc="-5" dirty="0">
                <a:latin typeface="Arial"/>
                <a:cs typeface="Arial"/>
              </a:rPr>
              <a:t>will need to provide  additional data.</a:t>
            </a:r>
            <a:endParaRPr sz="1100">
              <a:latin typeface="Arial"/>
              <a:cs typeface="Arial"/>
            </a:endParaRPr>
          </a:p>
        </p:txBody>
      </p:sp>
      <p:sp>
        <p:nvSpPr>
          <p:cNvPr id="4" name="object 4"/>
          <p:cNvSpPr/>
          <p:nvPr/>
        </p:nvSpPr>
        <p:spPr>
          <a:xfrm>
            <a:off x="1524000" y="1751371"/>
            <a:ext cx="4726686" cy="2175696"/>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519174" y="1723770"/>
            <a:ext cx="4736465" cy="2221865"/>
          </a:xfrm>
          <a:custGeom>
            <a:avLst/>
            <a:gdLst/>
            <a:ahLst/>
            <a:cxnLst/>
            <a:rect l="l" t="t" r="r" b="b"/>
            <a:pathLst>
              <a:path w="4736465" h="2221865">
                <a:moveTo>
                  <a:pt x="0" y="2221865"/>
                </a:moveTo>
                <a:lnTo>
                  <a:pt x="4736211" y="2221865"/>
                </a:lnTo>
                <a:lnTo>
                  <a:pt x="4736211" y="0"/>
                </a:lnTo>
                <a:lnTo>
                  <a:pt x="0" y="0"/>
                </a:lnTo>
                <a:lnTo>
                  <a:pt x="0" y="2221865"/>
                </a:lnTo>
                <a:close/>
              </a:path>
            </a:pathLst>
          </a:custGeom>
          <a:ln w="9524">
            <a:solidFill>
              <a:srgbClr val="D9D9D9"/>
            </a:solidFill>
          </a:ln>
        </p:spPr>
        <p:txBody>
          <a:bodyPr wrap="square" lIns="0" tIns="0" rIns="0" bIns="0" rtlCol="0"/>
          <a:lstStyle/>
          <a:p>
            <a:endParaRPr/>
          </a:p>
        </p:txBody>
      </p:sp>
      <p:sp>
        <p:nvSpPr>
          <p:cNvPr id="6" name="object 6"/>
          <p:cNvSpPr/>
          <p:nvPr/>
        </p:nvSpPr>
        <p:spPr>
          <a:xfrm>
            <a:off x="1457705" y="5107835"/>
            <a:ext cx="4896104" cy="2552804"/>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452880" y="5067680"/>
            <a:ext cx="4906010" cy="2597785"/>
          </a:xfrm>
          <a:custGeom>
            <a:avLst/>
            <a:gdLst/>
            <a:ahLst/>
            <a:cxnLst/>
            <a:rect l="l" t="t" r="r" b="b"/>
            <a:pathLst>
              <a:path w="4906010" h="2597784">
                <a:moveTo>
                  <a:pt x="0" y="2597785"/>
                </a:moveTo>
                <a:lnTo>
                  <a:pt x="4905629" y="2597785"/>
                </a:lnTo>
                <a:lnTo>
                  <a:pt x="4905629" y="0"/>
                </a:lnTo>
                <a:lnTo>
                  <a:pt x="0" y="0"/>
                </a:lnTo>
                <a:lnTo>
                  <a:pt x="0" y="2597785"/>
                </a:lnTo>
                <a:close/>
              </a:path>
            </a:pathLst>
          </a:custGeom>
          <a:ln w="9525">
            <a:solidFill>
              <a:srgbClr val="D9D9D9"/>
            </a:solidFill>
          </a:ln>
        </p:spPr>
        <p:txBody>
          <a:bodyPr wrap="square" lIns="0" tIns="0" rIns="0" bIns="0" rtlCol="0"/>
          <a:lstStyle/>
          <a:p>
            <a:endParaRPr/>
          </a:p>
        </p:txBody>
      </p:sp>
      <p:sp>
        <p:nvSpPr>
          <p:cNvPr id="8" name="object 8"/>
          <p:cNvSpPr txBox="1">
            <a:spLocks noGrp="1"/>
          </p:cNvSpPr>
          <p:nvPr>
            <p:ph type="ftr" sz="quarter" idx="5"/>
          </p:nvPr>
        </p:nvSpPr>
        <p:spPr>
          <a:prstGeom prst="rect">
            <a:avLst/>
          </a:prstGeom>
        </p:spPr>
        <p:txBody>
          <a:bodyPr vert="horz" wrap="square" lIns="0" tIns="1905" rIns="0" bIns="0" rtlCol="0">
            <a:spAutoFit/>
          </a:bodyPr>
          <a:lstStyle/>
          <a:p>
            <a:pPr marL="12700">
              <a:lnSpc>
                <a:spcPts val="1060"/>
              </a:lnSpc>
              <a:spcBef>
                <a:spcPts val="15"/>
              </a:spcBef>
            </a:pPr>
            <a:r>
              <a:rPr dirty="0"/>
              <a:t>Coronavirus State and </a:t>
            </a:r>
            <a:r>
              <a:rPr spc="-5" dirty="0"/>
              <a:t>Local Fiscal Recovery</a:t>
            </a:r>
            <a:r>
              <a:rPr spc="-30" dirty="0"/>
              <a:t> </a:t>
            </a:r>
            <a:r>
              <a:rPr dirty="0"/>
              <a:t>Funds:</a:t>
            </a:r>
          </a:p>
          <a:p>
            <a:pPr marL="174625">
              <a:lnSpc>
                <a:spcPts val="1060"/>
              </a:lnSpc>
            </a:pPr>
            <a:r>
              <a:rPr b="0" spc="-5" dirty="0">
                <a:latin typeface="Arial"/>
                <a:cs typeface="Arial"/>
              </a:rPr>
              <a:t>Project and Expenditures Report User</a:t>
            </a:r>
            <a:r>
              <a:rPr b="0" spc="30" dirty="0">
                <a:latin typeface="Arial"/>
                <a:cs typeface="Arial"/>
              </a:rPr>
              <a:t> </a:t>
            </a:r>
            <a:r>
              <a:rPr b="0" spc="-5" dirty="0">
                <a:latin typeface="Arial"/>
                <a:cs typeface="Arial"/>
              </a:rPr>
              <a:t>Guide</a:t>
            </a:r>
          </a:p>
        </p:txBody>
      </p:sp>
      <p:sp>
        <p:nvSpPr>
          <p:cNvPr id="9" name="object 9"/>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r>
              <a:rPr spc="-5" dirty="0"/>
              <a:t>22</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1700" y="2285745"/>
            <a:ext cx="5958205" cy="3282315"/>
          </a:xfrm>
          <a:prstGeom prst="rect">
            <a:avLst/>
          </a:prstGeom>
        </p:spPr>
        <p:txBody>
          <a:bodyPr vert="horz" wrap="square" lIns="0" tIns="12700" rIns="0" bIns="0" rtlCol="0">
            <a:spAutoFit/>
          </a:bodyPr>
          <a:lstStyle/>
          <a:p>
            <a:pPr marL="10160" algn="ctr">
              <a:lnSpc>
                <a:spcPct val="100000"/>
              </a:lnSpc>
              <a:spcBef>
                <a:spcPts val="100"/>
              </a:spcBef>
            </a:pPr>
            <a:r>
              <a:rPr sz="900" i="1" spc="-5" dirty="0">
                <a:solidFill>
                  <a:srgbClr val="44536A"/>
                </a:solidFill>
                <a:latin typeface="Arial"/>
                <a:cs typeface="Arial"/>
              </a:rPr>
              <a:t>Figure 26 Premium </a:t>
            </a:r>
            <a:r>
              <a:rPr sz="900" i="1" dirty="0">
                <a:solidFill>
                  <a:srgbClr val="44536A"/>
                </a:solidFill>
                <a:latin typeface="Arial"/>
                <a:cs typeface="Arial"/>
              </a:rPr>
              <a:t>Pay Screen </a:t>
            </a:r>
            <a:r>
              <a:rPr sz="900" i="1" spc="-5" dirty="0">
                <a:solidFill>
                  <a:srgbClr val="44536A"/>
                </a:solidFill>
                <a:latin typeface="Arial"/>
                <a:cs typeface="Arial"/>
              </a:rPr>
              <a:t>and Additional</a:t>
            </a:r>
            <a:r>
              <a:rPr sz="900" i="1" spc="10" dirty="0">
                <a:solidFill>
                  <a:srgbClr val="44536A"/>
                </a:solidFill>
                <a:latin typeface="Arial"/>
                <a:cs typeface="Arial"/>
              </a:rPr>
              <a:t> </a:t>
            </a:r>
            <a:r>
              <a:rPr sz="900" i="1" spc="-5" dirty="0">
                <a:solidFill>
                  <a:srgbClr val="44536A"/>
                </a:solidFill>
                <a:latin typeface="Arial"/>
                <a:cs typeface="Arial"/>
              </a:rPr>
              <a:t>Questions</a:t>
            </a:r>
            <a:endParaRPr sz="900">
              <a:latin typeface="Arial"/>
              <a:cs typeface="Arial"/>
            </a:endParaRPr>
          </a:p>
          <a:p>
            <a:pPr marL="12700" marR="399415">
              <a:lnSpc>
                <a:spcPct val="103600"/>
              </a:lnSpc>
              <a:spcBef>
                <a:spcPts val="890"/>
              </a:spcBef>
            </a:pPr>
            <a:r>
              <a:rPr sz="1100" spc="-5" dirty="0">
                <a:latin typeface="Arial"/>
                <a:cs typeface="Arial"/>
              </a:rPr>
              <a:t>In addition, recipients need to provide additional information in regard to Premium </a:t>
            </a:r>
            <a:r>
              <a:rPr sz="1100" dirty="0">
                <a:latin typeface="Arial"/>
                <a:cs typeface="Arial"/>
              </a:rPr>
              <a:t>Pay, </a:t>
            </a:r>
            <a:r>
              <a:rPr sz="1100" spc="-5" dirty="0">
                <a:latin typeface="Arial"/>
                <a:cs typeface="Arial"/>
              </a:rPr>
              <a:t>as  reflected in Figure</a:t>
            </a:r>
            <a:r>
              <a:rPr sz="1100" spc="10" dirty="0">
                <a:latin typeface="Arial"/>
                <a:cs typeface="Arial"/>
              </a:rPr>
              <a:t> </a:t>
            </a:r>
            <a:r>
              <a:rPr sz="1100" spc="-5" dirty="0">
                <a:latin typeface="Arial"/>
                <a:cs typeface="Arial"/>
              </a:rPr>
              <a:t>26.</a:t>
            </a:r>
            <a:endParaRPr sz="1100">
              <a:latin typeface="Arial"/>
              <a:cs typeface="Arial"/>
            </a:endParaRPr>
          </a:p>
          <a:p>
            <a:pPr marL="12700" marR="168275">
              <a:lnSpc>
                <a:spcPct val="103299"/>
              </a:lnSpc>
              <a:spcBef>
                <a:spcPts val="805"/>
              </a:spcBef>
            </a:pPr>
            <a:r>
              <a:rPr sz="1100" b="1" spc="-5" dirty="0">
                <a:latin typeface="Arial"/>
                <a:cs typeface="Arial"/>
              </a:rPr>
              <a:t>Note - </a:t>
            </a:r>
            <a:r>
              <a:rPr sz="1100" spc="-5" dirty="0">
                <a:latin typeface="Arial"/>
                <a:cs typeface="Arial"/>
              </a:rPr>
              <a:t>Recipients that are either creating or supporting a Premium Pay program may only  provide premium pay to eligible workers, e.g., workers needed to maintain continuity of  operations of essential critical infrastructure sectors (see sector list below), for essential work,  e.g., work that is not performed while teleworking from a residence; and involves</a:t>
            </a:r>
            <a:r>
              <a:rPr sz="1100" spc="125" dirty="0">
                <a:latin typeface="Arial"/>
                <a:cs typeface="Arial"/>
              </a:rPr>
              <a:t> </a:t>
            </a:r>
            <a:r>
              <a:rPr sz="1100" spc="-5" dirty="0">
                <a:latin typeface="Arial"/>
                <a:cs typeface="Arial"/>
              </a:rPr>
              <a:t>either:</a:t>
            </a:r>
            <a:endParaRPr sz="1100">
              <a:latin typeface="Arial"/>
              <a:cs typeface="Arial"/>
            </a:endParaRPr>
          </a:p>
          <a:p>
            <a:pPr marL="469900" marR="257175" indent="-229235">
              <a:lnSpc>
                <a:spcPct val="103600"/>
              </a:lnSpc>
              <a:spcBef>
                <a:spcPts val="869"/>
              </a:spcBef>
              <a:buFont typeface="Symbol"/>
              <a:buChar char=""/>
              <a:tabLst>
                <a:tab pos="469900" algn="l"/>
                <a:tab pos="470534" algn="l"/>
              </a:tabLst>
            </a:pPr>
            <a:r>
              <a:rPr sz="1100" spc="-5" dirty="0">
                <a:latin typeface="Arial"/>
                <a:cs typeface="Arial"/>
              </a:rPr>
              <a:t>regular, in-person interactions with patients, the public, or coworkers of the individual  that is performing the work;</a:t>
            </a:r>
            <a:r>
              <a:rPr sz="1100" spc="10" dirty="0">
                <a:latin typeface="Arial"/>
                <a:cs typeface="Arial"/>
              </a:rPr>
              <a:t> </a:t>
            </a:r>
            <a:r>
              <a:rPr sz="1100" spc="-5" dirty="0">
                <a:latin typeface="Arial"/>
                <a:cs typeface="Arial"/>
              </a:rPr>
              <a:t>or</a:t>
            </a:r>
            <a:endParaRPr sz="1100">
              <a:latin typeface="Arial"/>
              <a:cs typeface="Arial"/>
            </a:endParaRPr>
          </a:p>
          <a:p>
            <a:pPr marL="469900" marR="518795" indent="-229235">
              <a:lnSpc>
                <a:spcPct val="103600"/>
              </a:lnSpc>
              <a:spcBef>
                <a:spcPts val="65"/>
              </a:spcBef>
              <a:buFont typeface="Symbol"/>
              <a:buChar char=""/>
              <a:tabLst>
                <a:tab pos="469900" algn="l"/>
                <a:tab pos="470534" algn="l"/>
              </a:tabLst>
            </a:pPr>
            <a:r>
              <a:rPr sz="1100" spc="-5" dirty="0">
                <a:latin typeface="Arial"/>
                <a:cs typeface="Arial"/>
              </a:rPr>
              <a:t>regular physical handling of </a:t>
            </a:r>
            <a:r>
              <a:rPr sz="1100" dirty="0">
                <a:latin typeface="Arial"/>
                <a:cs typeface="Arial"/>
              </a:rPr>
              <a:t>items </a:t>
            </a:r>
            <a:r>
              <a:rPr sz="1100" spc="-5" dirty="0">
                <a:latin typeface="Arial"/>
                <a:cs typeface="Arial"/>
              </a:rPr>
              <a:t>that were handled by, or are to be handled by,  patients, the public, or coworkers of the individual that is performing the</a:t>
            </a:r>
            <a:r>
              <a:rPr sz="1100" spc="130" dirty="0">
                <a:latin typeface="Arial"/>
                <a:cs typeface="Arial"/>
              </a:rPr>
              <a:t> </a:t>
            </a:r>
            <a:r>
              <a:rPr sz="1100" spc="-5" dirty="0">
                <a:latin typeface="Arial"/>
                <a:cs typeface="Arial"/>
              </a:rPr>
              <a:t>work.</a:t>
            </a:r>
            <a:endParaRPr sz="1100">
              <a:latin typeface="Arial"/>
              <a:cs typeface="Arial"/>
            </a:endParaRPr>
          </a:p>
          <a:p>
            <a:pPr>
              <a:lnSpc>
                <a:spcPct val="100000"/>
              </a:lnSpc>
              <a:spcBef>
                <a:spcPts val="55"/>
              </a:spcBef>
            </a:pPr>
            <a:endParaRPr sz="1200">
              <a:latin typeface="Arial"/>
              <a:cs typeface="Arial"/>
            </a:endParaRPr>
          </a:p>
          <a:p>
            <a:pPr marL="184150" marR="5080" indent="-171450">
              <a:lnSpc>
                <a:spcPct val="103600"/>
              </a:lnSpc>
              <a:buFont typeface="Symbol"/>
              <a:buChar char=""/>
              <a:tabLst>
                <a:tab pos="184150" algn="l"/>
              </a:tabLst>
            </a:pPr>
            <a:r>
              <a:rPr sz="1100" b="1" spc="-5" dirty="0">
                <a:latin typeface="Arial"/>
                <a:cs typeface="Arial"/>
              </a:rPr>
              <a:t>Sectors designated as essential critical infrastructure </a:t>
            </a:r>
            <a:r>
              <a:rPr sz="1100" b="1" dirty="0">
                <a:latin typeface="Arial"/>
                <a:cs typeface="Arial"/>
              </a:rPr>
              <a:t>sectors: </a:t>
            </a:r>
            <a:r>
              <a:rPr sz="1100" spc="-5" dirty="0">
                <a:latin typeface="Arial"/>
                <a:cs typeface="Arial"/>
              </a:rPr>
              <a:t>Recipients should refer to  the list of sectors below </a:t>
            </a:r>
            <a:r>
              <a:rPr sz="1100" dirty="0">
                <a:latin typeface="Arial"/>
                <a:cs typeface="Arial"/>
              </a:rPr>
              <a:t>when </a:t>
            </a:r>
            <a:r>
              <a:rPr sz="1100" spc="-5" dirty="0">
                <a:latin typeface="Arial"/>
                <a:cs typeface="Arial"/>
              </a:rPr>
              <a:t>providing information for this question. Recipients may also  refer to this list of sectors on the Subaward screens (see</a:t>
            </a:r>
            <a:r>
              <a:rPr sz="1100" spc="-5" dirty="0">
                <a:solidFill>
                  <a:srgbClr val="0462C1"/>
                </a:solidFill>
                <a:latin typeface="Arial"/>
                <a:cs typeface="Arial"/>
              </a:rPr>
              <a:t> </a:t>
            </a:r>
            <a:r>
              <a:rPr sz="1100" u="sng" spc="-5" dirty="0">
                <a:solidFill>
                  <a:srgbClr val="0462C1"/>
                </a:solidFill>
                <a:uFill>
                  <a:solidFill>
                    <a:srgbClr val="0462C1"/>
                  </a:solidFill>
                </a:uFill>
                <a:latin typeface="Arial"/>
                <a:cs typeface="Arial"/>
                <a:hlinkClick r:id="rId2" action="ppaction://hlinksldjump"/>
              </a:rPr>
              <a:t>section IV.g</a:t>
            </a:r>
            <a:r>
              <a:rPr sz="1100" spc="-5" dirty="0">
                <a:latin typeface="Arial"/>
                <a:cs typeface="Arial"/>
              </a:rPr>
              <a:t>) </a:t>
            </a:r>
            <a:r>
              <a:rPr sz="1100" spc="-10" dirty="0">
                <a:latin typeface="Arial"/>
                <a:cs typeface="Arial"/>
              </a:rPr>
              <a:t>to </a:t>
            </a:r>
            <a:r>
              <a:rPr sz="1100" spc="-5" dirty="0">
                <a:latin typeface="Arial"/>
                <a:cs typeface="Arial"/>
              </a:rPr>
              <a:t>answer the  question: </a:t>
            </a:r>
            <a:r>
              <a:rPr sz="1100" i="1" spc="-5" dirty="0">
                <a:latin typeface="Arial"/>
                <a:cs typeface="Arial"/>
              </a:rPr>
              <a:t>Employer sector for all subawards to </a:t>
            </a:r>
            <a:r>
              <a:rPr sz="1100" i="1" dirty="0">
                <a:latin typeface="Arial"/>
                <a:cs typeface="Arial"/>
              </a:rPr>
              <a:t>third-party </a:t>
            </a:r>
            <a:r>
              <a:rPr sz="1100" i="1" spc="-5" dirty="0">
                <a:latin typeface="Arial"/>
                <a:cs typeface="Arial"/>
              </a:rPr>
              <a:t>employers (i.e., employers other  than the State, local, or Tribal</a:t>
            </a:r>
            <a:r>
              <a:rPr sz="1100" i="1" spc="20" dirty="0">
                <a:latin typeface="Arial"/>
                <a:cs typeface="Arial"/>
              </a:rPr>
              <a:t> </a:t>
            </a:r>
            <a:r>
              <a:rPr sz="1100" i="1" spc="-5" dirty="0">
                <a:latin typeface="Arial"/>
                <a:cs typeface="Arial"/>
              </a:rPr>
              <a:t>government).</a:t>
            </a:r>
            <a:endParaRPr sz="1100">
              <a:latin typeface="Arial"/>
              <a:cs typeface="Arial"/>
            </a:endParaRPr>
          </a:p>
        </p:txBody>
      </p:sp>
      <p:graphicFrame>
        <p:nvGraphicFramePr>
          <p:cNvPr id="3" name="object 3"/>
          <p:cNvGraphicFramePr>
            <a:graphicFrameLocks noGrp="1"/>
          </p:cNvGraphicFramePr>
          <p:nvPr/>
        </p:nvGraphicFramePr>
        <p:xfrm>
          <a:off x="914400" y="5670550"/>
          <a:ext cx="5947410" cy="3452495"/>
        </p:xfrm>
        <a:graphic>
          <a:graphicData uri="http://schemas.openxmlformats.org/drawingml/2006/table">
            <a:tbl>
              <a:tblPr firstRow="1" bandRow="1">
                <a:tableStyleId>{2D5ABB26-0587-4C30-8999-92F81FD0307C}</a:tableStyleId>
              </a:tblPr>
              <a:tblGrid>
                <a:gridCol w="5938520">
                  <a:extLst>
                    <a:ext uri="{9D8B030D-6E8A-4147-A177-3AD203B41FA5}">
                      <a16:colId xmlns:a16="http://schemas.microsoft.com/office/drawing/2014/main" val="20000"/>
                    </a:ext>
                  </a:extLst>
                </a:gridCol>
              </a:tblGrid>
              <a:tr h="212597">
                <a:tc>
                  <a:txBody>
                    <a:bodyPr/>
                    <a:lstStyle/>
                    <a:p>
                      <a:pPr algn="ctr">
                        <a:lnSpc>
                          <a:spcPts val="1165"/>
                        </a:lnSpc>
                      </a:pPr>
                      <a:r>
                        <a:rPr sz="1000" b="1" dirty="0">
                          <a:solidFill>
                            <a:srgbClr val="FFFFFF"/>
                          </a:solidFill>
                          <a:latin typeface="Arial"/>
                          <a:cs typeface="Arial"/>
                        </a:rPr>
                        <a:t>Sectors Designated as </a:t>
                      </a:r>
                      <a:r>
                        <a:rPr sz="1000" b="1" spc="-5" dirty="0">
                          <a:solidFill>
                            <a:srgbClr val="FFFFFF"/>
                          </a:solidFill>
                          <a:latin typeface="Arial"/>
                          <a:cs typeface="Arial"/>
                        </a:rPr>
                        <a:t>Essential Critical </a:t>
                      </a:r>
                      <a:r>
                        <a:rPr sz="1000" b="1" dirty="0">
                          <a:solidFill>
                            <a:srgbClr val="FFFFFF"/>
                          </a:solidFill>
                          <a:latin typeface="Arial"/>
                          <a:cs typeface="Arial"/>
                        </a:rPr>
                        <a:t>Infrastructure</a:t>
                      </a:r>
                      <a:r>
                        <a:rPr sz="1000" b="1" spc="-5" dirty="0">
                          <a:solidFill>
                            <a:srgbClr val="FFFFFF"/>
                          </a:solidFill>
                          <a:latin typeface="Arial"/>
                          <a:cs typeface="Arial"/>
                        </a:rPr>
                        <a:t> Sectors</a:t>
                      </a:r>
                      <a:endParaRPr sz="10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solidFill>
                      <a:srgbClr val="001F5F"/>
                    </a:solidFill>
                  </a:tcPr>
                </a:tc>
                <a:extLst>
                  <a:ext uri="{0D108BD9-81ED-4DB2-BD59-A6C34878D82A}">
                    <a16:rowId xmlns:a16="http://schemas.microsoft.com/office/drawing/2014/main" val="10000"/>
                  </a:ext>
                </a:extLst>
              </a:tr>
              <a:tr h="204215">
                <a:tc>
                  <a:txBody>
                    <a:bodyPr/>
                    <a:lstStyle/>
                    <a:p>
                      <a:pPr marL="67945">
                        <a:lnSpc>
                          <a:spcPts val="1165"/>
                        </a:lnSpc>
                      </a:pPr>
                      <a:r>
                        <a:rPr sz="1000" dirty="0">
                          <a:latin typeface="Arial"/>
                          <a:cs typeface="Arial"/>
                        </a:rPr>
                        <a:t>Any </a:t>
                      </a:r>
                      <a:r>
                        <a:rPr sz="1000" spc="-5" dirty="0">
                          <a:latin typeface="Arial"/>
                          <a:cs typeface="Arial"/>
                        </a:rPr>
                        <a:t>work performed </a:t>
                      </a:r>
                      <a:r>
                        <a:rPr sz="1000" dirty="0">
                          <a:latin typeface="Arial"/>
                          <a:cs typeface="Arial"/>
                        </a:rPr>
                        <a:t>by </a:t>
                      </a:r>
                      <a:r>
                        <a:rPr sz="1000" spc="-5" dirty="0">
                          <a:latin typeface="Arial"/>
                          <a:cs typeface="Arial"/>
                        </a:rPr>
                        <a:t>an employee </a:t>
                      </a:r>
                      <a:r>
                        <a:rPr sz="1000" dirty="0">
                          <a:latin typeface="Arial"/>
                          <a:cs typeface="Arial"/>
                        </a:rPr>
                        <a:t>of a </a:t>
                      </a:r>
                      <a:r>
                        <a:rPr sz="1000" spc="-5" dirty="0">
                          <a:latin typeface="Arial"/>
                          <a:cs typeface="Arial"/>
                        </a:rPr>
                        <a:t>State, </a:t>
                      </a:r>
                      <a:r>
                        <a:rPr sz="1000" dirty="0">
                          <a:latin typeface="Arial"/>
                          <a:cs typeface="Arial"/>
                        </a:rPr>
                        <a:t>local, or Tribal</a:t>
                      </a:r>
                      <a:r>
                        <a:rPr sz="1000" spc="15" dirty="0">
                          <a:latin typeface="Arial"/>
                          <a:cs typeface="Arial"/>
                        </a:rPr>
                        <a:t> </a:t>
                      </a:r>
                      <a:r>
                        <a:rPr sz="1000" spc="-5" dirty="0">
                          <a:latin typeface="Arial"/>
                          <a:cs typeface="Arial"/>
                        </a:rPr>
                        <a:t>government;</a:t>
                      </a:r>
                      <a:endParaRPr sz="10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01"/>
                  </a:ext>
                </a:extLst>
              </a:tr>
              <a:tr h="196595">
                <a:tc>
                  <a:txBody>
                    <a:bodyPr/>
                    <a:lstStyle/>
                    <a:p>
                      <a:pPr marL="67945">
                        <a:lnSpc>
                          <a:spcPts val="1165"/>
                        </a:lnSpc>
                      </a:pPr>
                      <a:r>
                        <a:rPr sz="1000" spc="-5" dirty="0">
                          <a:latin typeface="Arial"/>
                          <a:cs typeface="Arial"/>
                        </a:rPr>
                        <a:t>Behavioral </a:t>
                      </a:r>
                      <a:r>
                        <a:rPr sz="1000" dirty="0">
                          <a:latin typeface="Arial"/>
                          <a:cs typeface="Arial"/>
                        </a:rPr>
                        <a:t>health</a:t>
                      </a:r>
                      <a:r>
                        <a:rPr sz="1000" spc="-10" dirty="0">
                          <a:latin typeface="Arial"/>
                          <a:cs typeface="Arial"/>
                        </a:rPr>
                        <a:t> </a:t>
                      </a:r>
                      <a:r>
                        <a:rPr sz="1000" spc="-5" dirty="0">
                          <a:latin typeface="Arial"/>
                          <a:cs typeface="Arial"/>
                        </a:rPr>
                        <a:t>work;</a:t>
                      </a:r>
                      <a:endParaRPr sz="10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02"/>
                  </a:ext>
                </a:extLst>
              </a:tr>
              <a:tr h="204978">
                <a:tc>
                  <a:txBody>
                    <a:bodyPr/>
                    <a:lstStyle/>
                    <a:p>
                      <a:pPr marL="67945">
                        <a:lnSpc>
                          <a:spcPts val="1165"/>
                        </a:lnSpc>
                      </a:pPr>
                      <a:r>
                        <a:rPr sz="1000" spc="-5" dirty="0">
                          <a:latin typeface="Arial"/>
                          <a:cs typeface="Arial"/>
                        </a:rPr>
                        <a:t>Biomedical Research;</a:t>
                      </a:r>
                      <a:endParaRPr sz="10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03"/>
                  </a:ext>
                </a:extLst>
              </a:tr>
              <a:tr h="204215">
                <a:tc>
                  <a:txBody>
                    <a:bodyPr/>
                    <a:lstStyle/>
                    <a:p>
                      <a:pPr marL="67945">
                        <a:lnSpc>
                          <a:spcPts val="1165"/>
                        </a:lnSpc>
                      </a:pPr>
                      <a:r>
                        <a:rPr sz="1000" dirty="0">
                          <a:latin typeface="Arial"/>
                          <a:cs typeface="Arial"/>
                        </a:rPr>
                        <a:t>Dental </a:t>
                      </a:r>
                      <a:r>
                        <a:rPr sz="1000" spc="-5" dirty="0">
                          <a:latin typeface="Arial"/>
                          <a:cs typeface="Arial"/>
                        </a:rPr>
                        <a:t>care</a:t>
                      </a:r>
                      <a:r>
                        <a:rPr sz="1000" spc="-15" dirty="0">
                          <a:latin typeface="Arial"/>
                          <a:cs typeface="Arial"/>
                        </a:rPr>
                        <a:t> </a:t>
                      </a:r>
                      <a:r>
                        <a:rPr sz="1000" spc="-5" dirty="0">
                          <a:latin typeface="Arial"/>
                          <a:cs typeface="Arial"/>
                        </a:rPr>
                        <a:t>work;</a:t>
                      </a:r>
                      <a:endParaRPr sz="10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04"/>
                  </a:ext>
                </a:extLst>
              </a:tr>
              <a:tr h="215646">
                <a:tc>
                  <a:txBody>
                    <a:bodyPr/>
                    <a:lstStyle/>
                    <a:p>
                      <a:pPr marL="67945">
                        <a:lnSpc>
                          <a:spcPts val="1165"/>
                        </a:lnSpc>
                      </a:pPr>
                      <a:r>
                        <a:rPr sz="1000" spc="-5" dirty="0">
                          <a:latin typeface="Arial"/>
                          <a:cs typeface="Arial"/>
                        </a:rPr>
                        <a:t>Educational work, school </a:t>
                      </a:r>
                      <a:r>
                        <a:rPr sz="1000" dirty="0">
                          <a:latin typeface="Arial"/>
                          <a:cs typeface="Arial"/>
                        </a:rPr>
                        <a:t>nutrition </a:t>
                      </a:r>
                      <a:r>
                        <a:rPr sz="1000" spc="-5" dirty="0">
                          <a:latin typeface="Arial"/>
                          <a:cs typeface="Arial"/>
                        </a:rPr>
                        <a:t>work, </a:t>
                      </a:r>
                      <a:r>
                        <a:rPr sz="1000" dirty="0">
                          <a:latin typeface="Arial"/>
                          <a:cs typeface="Arial"/>
                        </a:rPr>
                        <a:t>and other </a:t>
                      </a:r>
                      <a:r>
                        <a:rPr sz="1000" spc="-5" dirty="0">
                          <a:latin typeface="Arial"/>
                          <a:cs typeface="Arial"/>
                        </a:rPr>
                        <a:t>work </a:t>
                      </a:r>
                      <a:r>
                        <a:rPr sz="1000" dirty="0">
                          <a:latin typeface="Arial"/>
                          <a:cs typeface="Arial"/>
                        </a:rPr>
                        <a:t>required to operate a </a:t>
                      </a:r>
                      <a:r>
                        <a:rPr sz="1000" spc="-5" dirty="0">
                          <a:latin typeface="Arial"/>
                          <a:cs typeface="Arial"/>
                        </a:rPr>
                        <a:t>school</a:t>
                      </a:r>
                      <a:r>
                        <a:rPr sz="1000" spc="30" dirty="0">
                          <a:latin typeface="Arial"/>
                          <a:cs typeface="Arial"/>
                        </a:rPr>
                        <a:t> </a:t>
                      </a:r>
                      <a:r>
                        <a:rPr sz="1000" spc="-5" dirty="0">
                          <a:latin typeface="Arial"/>
                          <a:cs typeface="Arial"/>
                        </a:rPr>
                        <a:t>facility;</a:t>
                      </a:r>
                      <a:endParaRPr sz="10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05"/>
                  </a:ext>
                </a:extLst>
              </a:tr>
              <a:tr h="197358">
                <a:tc>
                  <a:txBody>
                    <a:bodyPr/>
                    <a:lstStyle/>
                    <a:p>
                      <a:pPr marL="67945">
                        <a:lnSpc>
                          <a:spcPts val="1165"/>
                        </a:lnSpc>
                      </a:pPr>
                      <a:r>
                        <a:rPr sz="1000" spc="-5" dirty="0">
                          <a:latin typeface="Arial"/>
                          <a:cs typeface="Arial"/>
                        </a:rPr>
                        <a:t>Election’s work;</a:t>
                      </a:r>
                      <a:endParaRPr sz="10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06"/>
                  </a:ext>
                </a:extLst>
              </a:tr>
              <a:tr h="204215">
                <a:tc>
                  <a:txBody>
                    <a:bodyPr/>
                    <a:lstStyle/>
                    <a:p>
                      <a:pPr marL="67945">
                        <a:lnSpc>
                          <a:spcPts val="1165"/>
                        </a:lnSpc>
                      </a:pPr>
                      <a:r>
                        <a:rPr sz="1000" dirty="0">
                          <a:latin typeface="Arial"/>
                          <a:cs typeface="Arial"/>
                        </a:rPr>
                        <a:t>Emergency</a:t>
                      </a:r>
                      <a:r>
                        <a:rPr sz="1000" spc="-5" dirty="0">
                          <a:latin typeface="Arial"/>
                          <a:cs typeface="Arial"/>
                        </a:rPr>
                        <a:t> response;</a:t>
                      </a:r>
                      <a:endParaRPr sz="10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07"/>
                  </a:ext>
                </a:extLst>
              </a:tr>
              <a:tr h="204216">
                <a:tc>
                  <a:txBody>
                    <a:bodyPr/>
                    <a:lstStyle/>
                    <a:p>
                      <a:pPr marL="67945">
                        <a:lnSpc>
                          <a:spcPts val="1165"/>
                        </a:lnSpc>
                      </a:pPr>
                      <a:r>
                        <a:rPr sz="1000" dirty="0">
                          <a:latin typeface="Arial"/>
                          <a:cs typeface="Arial"/>
                        </a:rPr>
                        <a:t>Family </a:t>
                      </a:r>
                      <a:r>
                        <a:rPr sz="1000" spc="-5" dirty="0">
                          <a:latin typeface="Arial"/>
                          <a:cs typeface="Arial"/>
                        </a:rPr>
                        <a:t>or childcare;</a:t>
                      </a:r>
                      <a:endParaRPr sz="10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08"/>
                  </a:ext>
                </a:extLst>
              </a:tr>
              <a:tr h="204977">
                <a:tc>
                  <a:txBody>
                    <a:bodyPr/>
                    <a:lstStyle/>
                    <a:p>
                      <a:pPr marL="67945">
                        <a:lnSpc>
                          <a:spcPts val="1165"/>
                        </a:lnSpc>
                      </a:pPr>
                      <a:r>
                        <a:rPr sz="1000" dirty="0">
                          <a:latin typeface="Arial"/>
                          <a:cs typeface="Arial"/>
                        </a:rPr>
                        <a:t>Grocery </a:t>
                      </a:r>
                      <a:r>
                        <a:rPr sz="1000" spc="-5" dirty="0">
                          <a:latin typeface="Arial"/>
                          <a:cs typeface="Arial"/>
                        </a:rPr>
                        <a:t>stores, </a:t>
                      </a:r>
                      <a:r>
                        <a:rPr sz="1000" dirty="0">
                          <a:latin typeface="Arial"/>
                          <a:cs typeface="Arial"/>
                        </a:rPr>
                        <a:t>restaurants, food </a:t>
                      </a:r>
                      <a:r>
                        <a:rPr sz="1000" spc="-5" dirty="0">
                          <a:latin typeface="Arial"/>
                          <a:cs typeface="Arial"/>
                        </a:rPr>
                        <a:t>production, </a:t>
                      </a:r>
                      <a:r>
                        <a:rPr sz="1000" dirty="0">
                          <a:latin typeface="Arial"/>
                          <a:cs typeface="Arial"/>
                        </a:rPr>
                        <a:t>and food</a:t>
                      </a:r>
                      <a:r>
                        <a:rPr sz="1000" spc="-20" dirty="0">
                          <a:latin typeface="Arial"/>
                          <a:cs typeface="Arial"/>
                        </a:rPr>
                        <a:t> </a:t>
                      </a:r>
                      <a:r>
                        <a:rPr sz="1000" dirty="0">
                          <a:latin typeface="Arial"/>
                          <a:cs typeface="Arial"/>
                        </a:rPr>
                        <a:t>delivery</a:t>
                      </a:r>
                      <a:endParaRPr sz="10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09"/>
                  </a:ext>
                </a:extLst>
              </a:tr>
              <a:tr h="196596">
                <a:tc>
                  <a:txBody>
                    <a:bodyPr/>
                    <a:lstStyle/>
                    <a:p>
                      <a:pPr marL="67945">
                        <a:lnSpc>
                          <a:spcPts val="1165"/>
                        </a:lnSpc>
                      </a:pPr>
                      <a:r>
                        <a:rPr sz="1000" dirty="0">
                          <a:latin typeface="Arial"/>
                          <a:cs typeface="Arial"/>
                        </a:rPr>
                        <a:t>Health</a:t>
                      </a:r>
                      <a:r>
                        <a:rPr sz="1000" spc="-15" dirty="0">
                          <a:latin typeface="Arial"/>
                          <a:cs typeface="Arial"/>
                        </a:rPr>
                        <a:t> </a:t>
                      </a:r>
                      <a:r>
                        <a:rPr sz="1000" spc="-5" dirty="0">
                          <a:latin typeface="Arial"/>
                          <a:cs typeface="Arial"/>
                        </a:rPr>
                        <a:t>care;</a:t>
                      </a:r>
                      <a:endParaRPr sz="10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10"/>
                  </a:ext>
                </a:extLst>
              </a:tr>
              <a:tr h="196595">
                <a:tc>
                  <a:txBody>
                    <a:bodyPr/>
                    <a:lstStyle/>
                    <a:p>
                      <a:pPr marL="67945">
                        <a:lnSpc>
                          <a:spcPts val="1165"/>
                        </a:lnSpc>
                      </a:pPr>
                      <a:r>
                        <a:rPr sz="1000" dirty="0">
                          <a:latin typeface="Arial"/>
                          <a:cs typeface="Arial"/>
                        </a:rPr>
                        <a:t>Home- </a:t>
                      </a:r>
                      <a:r>
                        <a:rPr sz="1000" spc="-5" dirty="0">
                          <a:latin typeface="Arial"/>
                          <a:cs typeface="Arial"/>
                        </a:rPr>
                        <a:t>and community-based health care </a:t>
                      </a:r>
                      <a:r>
                        <a:rPr sz="1000" dirty="0">
                          <a:latin typeface="Arial"/>
                          <a:cs typeface="Arial"/>
                        </a:rPr>
                        <a:t>or </a:t>
                      </a:r>
                      <a:r>
                        <a:rPr sz="1000" spc="-5" dirty="0">
                          <a:latin typeface="Arial"/>
                          <a:cs typeface="Arial"/>
                        </a:rPr>
                        <a:t>assistance </a:t>
                      </a:r>
                      <a:r>
                        <a:rPr sz="1000" dirty="0">
                          <a:latin typeface="Arial"/>
                          <a:cs typeface="Arial"/>
                        </a:rPr>
                        <a:t>with </a:t>
                      </a:r>
                      <a:r>
                        <a:rPr sz="1000" spc="-5" dirty="0">
                          <a:latin typeface="Arial"/>
                          <a:cs typeface="Arial"/>
                        </a:rPr>
                        <a:t>activities </a:t>
                      </a:r>
                      <a:r>
                        <a:rPr sz="1000" dirty="0">
                          <a:latin typeface="Arial"/>
                          <a:cs typeface="Arial"/>
                        </a:rPr>
                        <a:t>of </a:t>
                      </a:r>
                      <a:r>
                        <a:rPr sz="1000" spc="-5" dirty="0">
                          <a:latin typeface="Arial"/>
                          <a:cs typeface="Arial"/>
                        </a:rPr>
                        <a:t>daily</a:t>
                      </a:r>
                      <a:r>
                        <a:rPr sz="1000" spc="55" dirty="0">
                          <a:latin typeface="Arial"/>
                          <a:cs typeface="Arial"/>
                        </a:rPr>
                        <a:t> </a:t>
                      </a:r>
                      <a:r>
                        <a:rPr sz="1000" spc="-5" dirty="0">
                          <a:latin typeface="Arial"/>
                          <a:cs typeface="Arial"/>
                        </a:rPr>
                        <a:t>living;</a:t>
                      </a:r>
                      <a:endParaRPr sz="10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11"/>
                  </a:ext>
                </a:extLst>
              </a:tr>
              <a:tr h="197357">
                <a:tc>
                  <a:txBody>
                    <a:bodyPr/>
                    <a:lstStyle/>
                    <a:p>
                      <a:pPr marL="67945">
                        <a:lnSpc>
                          <a:spcPts val="1165"/>
                        </a:lnSpc>
                      </a:pPr>
                      <a:r>
                        <a:rPr sz="1000" dirty="0">
                          <a:latin typeface="Arial"/>
                          <a:cs typeface="Arial"/>
                        </a:rPr>
                        <a:t>Laundry</a:t>
                      </a:r>
                      <a:r>
                        <a:rPr sz="1000" spc="-5" dirty="0">
                          <a:latin typeface="Arial"/>
                          <a:cs typeface="Arial"/>
                        </a:rPr>
                        <a:t> work;</a:t>
                      </a:r>
                      <a:endParaRPr sz="10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12"/>
                  </a:ext>
                </a:extLst>
              </a:tr>
              <a:tr h="196596">
                <a:tc>
                  <a:txBody>
                    <a:bodyPr/>
                    <a:lstStyle/>
                    <a:p>
                      <a:pPr marL="67945">
                        <a:lnSpc>
                          <a:spcPts val="1165"/>
                        </a:lnSpc>
                      </a:pPr>
                      <a:r>
                        <a:rPr sz="1000" dirty="0">
                          <a:latin typeface="Arial"/>
                          <a:cs typeface="Arial"/>
                        </a:rPr>
                        <a:t>Maintenance</a:t>
                      </a:r>
                      <a:r>
                        <a:rPr sz="1000" spc="-10" dirty="0">
                          <a:latin typeface="Arial"/>
                          <a:cs typeface="Arial"/>
                        </a:rPr>
                        <a:t> </a:t>
                      </a:r>
                      <a:r>
                        <a:rPr sz="1000" spc="-5" dirty="0">
                          <a:latin typeface="Arial"/>
                          <a:cs typeface="Arial"/>
                        </a:rPr>
                        <a:t>work;</a:t>
                      </a:r>
                      <a:endParaRPr sz="10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13"/>
                  </a:ext>
                </a:extLst>
              </a:tr>
              <a:tr h="206501">
                <a:tc>
                  <a:txBody>
                    <a:bodyPr/>
                    <a:lstStyle/>
                    <a:p>
                      <a:pPr marL="67945">
                        <a:lnSpc>
                          <a:spcPts val="1165"/>
                        </a:lnSpc>
                      </a:pPr>
                      <a:r>
                        <a:rPr sz="1000" dirty="0">
                          <a:latin typeface="Arial"/>
                          <a:cs typeface="Arial"/>
                        </a:rPr>
                        <a:t>Medical </a:t>
                      </a:r>
                      <a:r>
                        <a:rPr sz="1000" spc="-5" dirty="0">
                          <a:latin typeface="Arial"/>
                          <a:cs typeface="Arial"/>
                        </a:rPr>
                        <a:t>testing </a:t>
                      </a:r>
                      <a:r>
                        <a:rPr sz="1000" dirty="0">
                          <a:latin typeface="Arial"/>
                          <a:cs typeface="Arial"/>
                        </a:rPr>
                        <a:t>and</a:t>
                      </a:r>
                      <a:r>
                        <a:rPr sz="1000" spc="-5" dirty="0">
                          <a:latin typeface="Arial"/>
                          <a:cs typeface="Arial"/>
                        </a:rPr>
                        <a:t> diagnostics;</a:t>
                      </a:r>
                      <a:endParaRPr sz="10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14"/>
                  </a:ext>
                </a:extLst>
              </a:tr>
              <a:tr h="206756">
                <a:tc>
                  <a:txBody>
                    <a:bodyPr/>
                    <a:lstStyle/>
                    <a:p>
                      <a:pPr marL="67945">
                        <a:lnSpc>
                          <a:spcPts val="1170"/>
                        </a:lnSpc>
                      </a:pPr>
                      <a:r>
                        <a:rPr sz="1000" dirty="0">
                          <a:latin typeface="Arial"/>
                          <a:cs typeface="Arial"/>
                        </a:rPr>
                        <a:t>Pharmacy;</a:t>
                      </a:r>
                      <a:endParaRPr sz="10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15"/>
                  </a:ext>
                </a:extLst>
              </a:tr>
              <a:tr h="196595">
                <a:tc>
                  <a:txBody>
                    <a:bodyPr/>
                    <a:lstStyle/>
                    <a:p>
                      <a:pPr marL="67945">
                        <a:lnSpc>
                          <a:spcPts val="1165"/>
                        </a:lnSpc>
                      </a:pPr>
                      <a:r>
                        <a:rPr sz="1000" dirty="0">
                          <a:latin typeface="Arial"/>
                          <a:cs typeface="Arial"/>
                        </a:rPr>
                        <a:t>Public health</a:t>
                      </a:r>
                      <a:r>
                        <a:rPr sz="1000" spc="-10" dirty="0">
                          <a:latin typeface="Arial"/>
                          <a:cs typeface="Arial"/>
                        </a:rPr>
                        <a:t> </a:t>
                      </a:r>
                      <a:r>
                        <a:rPr sz="1000" spc="-5" dirty="0">
                          <a:latin typeface="Arial"/>
                          <a:cs typeface="Arial"/>
                        </a:rPr>
                        <a:t>work;</a:t>
                      </a:r>
                      <a:endParaRPr sz="10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16"/>
                  </a:ext>
                </a:extLst>
              </a:tr>
            </a:tbl>
          </a:graphicData>
        </a:graphic>
      </p:graphicFrame>
      <p:sp>
        <p:nvSpPr>
          <p:cNvPr id="4" name="object 4"/>
          <p:cNvSpPr/>
          <p:nvPr/>
        </p:nvSpPr>
        <p:spPr>
          <a:xfrm>
            <a:off x="1444368" y="933450"/>
            <a:ext cx="4906647" cy="12319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414525" y="928624"/>
            <a:ext cx="4941570" cy="1241425"/>
          </a:xfrm>
          <a:custGeom>
            <a:avLst/>
            <a:gdLst/>
            <a:ahLst/>
            <a:cxnLst/>
            <a:rect l="l" t="t" r="r" b="b"/>
            <a:pathLst>
              <a:path w="4941570" h="1241425">
                <a:moveTo>
                  <a:pt x="0" y="1241425"/>
                </a:moveTo>
                <a:lnTo>
                  <a:pt x="4941316" y="1241425"/>
                </a:lnTo>
                <a:lnTo>
                  <a:pt x="4941316" y="0"/>
                </a:lnTo>
                <a:lnTo>
                  <a:pt x="0" y="0"/>
                </a:lnTo>
                <a:lnTo>
                  <a:pt x="0" y="1241425"/>
                </a:lnTo>
                <a:close/>
              </a:path>
            </a:pathLst>
          </a:custGeom>
          <a:ln w="9525">
            <a:solidFill>
              <a:srgbClr val="D9D9D9"/>
            </a:solidFill>
          </a:ln>
        </p:spPr>
        <p:txBody>
          <a:bodyPr wrap="square" lIns="0" tIns="0" rIns="0" bIns="0" rtlCol="0"/>
          <a:lstStyle/>
          <a:p>
            <a:endParaRPr/>
          </a:p>
        </p:txBody>
      </p:sp>
      <p:sp>
        <p:nvSpPr>
          <p:cNvPr id="6" name="object 6"/>
          <p:cNvSpPr txBox="1">
            <a:spLocks noGrp="1"/>
          </p:cNvSpPr>
          <p:nvPr>
            <p:ph type="ftr" sz="quarter" idx="5"/>
          </p:nvPr>
        </p:nvSpPr>
        <p:spPr>
          <a:prstGeom prst="rect">
            <a:avLst/>
          </a:prstGeom>
        </p:spPr>
        <p:txBody>
          <a:bodyPr vert="horz" wrap="square" lIns="0" tIns="1905" rIns="0" bIns="0" rtlCol="0">
            <a:spAutoFit/>
          </a:bodyPr>
          <a:lstStyle/>
          <a:p>
            <a:pPr marL="12700">
              <a:lnSpc>
                <a:spcPts val="1060"/>
              </a:lnSpc>
              <a:spcBef>
                <a:spcPts val="15"/>
              </a:spcBef>
            </a:pPr>
            <a:r>
              <a:rPr dirty="0"/>
              <a:t>Coronavirus State and </a:t>
            </a:r>
            <a:r>
              <a:rPr spc="-5" dirty="0"/>
              <a:t>Local Fiscal Recovery</a:t>
            </a:r>
            <a:r>
              <a:rPr spc="-30" dirty="0"/>
              <a:t> </a:t>
            </a:r>
            <a:r>
              <a:rPr dirty="0"/>
              <a:t>Funds:</a:t>
            </a:r>
          </a:p>
          <a:p>
            <a:pPr marL="174625">
              <a:lnSpc>
                <a:spcPts val="1060"/>
              </a:lnSpc>
            </a:pPr>
            <a:r>
              <a:rPr b="0" spc="-5" dirty="0">
                <a:latin typeface="Arial"/>
                <a:cs typeface="Arial"/>
              </a:rPr>
              <a:t>Project and Expenditures Report User</a:t>
            </a:r>
            <a:r>
              <a:rPr b="0" spc="30" dirty="0">
                <a:latin typeface="Arial"/>
                <a:cs typeface="Arial"/>
              </a:rPr>
              <a:t> </a:t>
            </a:r>
            <a:r>
              <a:rPr b="0" spc="-5" dirty="0">
                <a:latin typeface="Arial"/>
                <a:cs typeface="Arial"/>
              </a:rPr>
              <a:t>Guide</a:t>
            </a:r>
          </a:p>
        </p:txBody>
      </p:sp>
      <p:sp>
        <p:nvSpPr>
          <p:cNvPr id="7" name="object 7"/>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r>
              <a:rPr spc="-5" dirty="0"/>
              <a:t>23</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914400" y="914400"/>
          <a:ext cx="5947410" cy="2225675"/>
        </p:xfrm>
        <a:graphic>
          <a:graphicData uri="http://schemas.openxmlformats.org/drawingml/2006/table">
            <a:tbl>
              <a:tblPr firstRow="1" bandRow="1">
                <a:tableStyleId>{2D5ABB26-0587-4C30-8999-92F81FD0307C}</a:tableStyleId>
              </a:tblPr>
              <a:tblGrid>
                <a:gridCol w="5938520">
                  <a:extLst>
                    <a:ext uri="{9D8B030D-6E8A-4147-A177-3AD203B41FA5}">
                      <a16:colId xmlns:a16="http://schemas.microsoft.com/office/drawing/2014/main" val="20000"/>
                    </a:ext>
                  </a:extLst>
                </a:gridCol>
              </a:tblGrid>
              <a:tr h="211835">
                <a:tc>
                  <a:txBody>
                    <a:bodyPr/>
                    <a:lstStyle/>
                    <a:p>
                      <a:pPr algn="ctr">
                        <a:lnSpc>
                          <a:spcPts val="1165"/>
                        </a:lnSpc>
                      </a:pPr>
                      <a:r>
                        <a:rPr sz="1000" b="1" dirty="0">
                          <a:solidFill>
                            <a:srgbClr val="FFFFFF"/>
                          </a:solidFill>
                          <a:latin typeface="Arial"/>
                          <a:cs typeface="Arial"/>
                        </a:rPr>
                        <a:t>Sectors Designated as </a:t>
                      </a:r>
                      <a:r>
                        <a:rPr sz="1000" b="1" spc="-5" dirty="0">
                          <a:solidFill>
                            <a:srgbClr val="FFFFFF"/>
                          </a:solidFill>
                          <a:latin typeface="Arial"/>
                          <a:cs typeface="Arial"/>
                        </a:rPr>
                        <a:t>Essential Critical </a:t>
                      </a:r>
                      <a:r>
                        <a:rPr sz="1000" b="1" dirty="0">
                          <a:solidFill>
                            <a:srgbClr val="FFFFFF"/>
                          </a:solidFill>
                          <a:latin typeface="Arial"/>
                          <a:cs typeface="Arial"/>
                        </a:rPr>
                        <a:t>Infrastructure</a:t>
                      </a:r>
                      <a:r>
                        <a:rPr sz="1000" b="1" spc="-5" dirty="0">
                          <a:solidFill>
                            <a:srgbClr val="FFFFFF"/>
                          </a:solidFill>
                          <a:latin typeface="Arial"/>
                          <a:cs typeface="Arial"/>
                        </a:rPr>
                        <a:t> Sectors</a:t>
                      </a:r>
                      <a:endParaRPr sz="10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solidFill>
                      <a:srgbClr val="001F5F"/>
                    </a:solidFill>
                  </a:tcPr>
                </a:tc>
                <a:extLst>
                  <a:ext uri="{0D108BD9-81ED-4DB2-BD59-A6C34878D82A}">
                    <a16:rowId xmlns:a16="http://schemas.microsoft.com/office/drawing/2014/main" val="10000"/>
                  </a:ext>
                </a:extLst>
              </a:tr>
              <a:tr h="197358">
                <a:tc>
                  <a:txBody>
                    <a:bodyPr/>
                    <a:lstStyle/>
                    <a:p>
                      <a:pPr marL="67945">
                        <a:lnSpc>
                          <a:spcPts val="1165"/>
                        </a:lnSpc>
                      </a:pPr>
                      <a:r>
                        <a:rPr sz="1000" dirty="0">
                          <a:latin typeface="Arial"/>
                          <a:cs typeface="Arial"/>
                        </a:rPr>
                        <a:t>Sanitation, disinfection, </a:t>
                      </a:r>
                      <a:r>
                        <a:rPr sz="1000" spc="-5" dirty="0">
                          <a:latin typeface="Arial"/>
                          <a:cs typeface="Arial"/>
                        </a:rPr>
                        <a:t>and </a:t>
                      </a:r>
                      <a:r>
                        <a:rPr sz="1000" dirty="0">
                          <a:latin typeface="Arial"/>
                          <a:cs typeface="Arial"/>
                        </a:rPr>
                        <a:t>cleaning</a:t>
                      </a:r>
                      <a:r>
                        <a:rPr sz="1000" spc="-20" dirty="0">
                          <a:latin typeface="Arial"/>
                          <a:cs typeface="Arial"/>
                        </a:rPr>
                        <a:t> </a:t>
                      </a:r>
                      <a:r>
                        <a:rPr sz="1000" dirty="0">
                          <a:latin typeface="Arial"/>
                          <a:cs typeface="Arial"/>
                        </a:rPr>
                        <a:t>work;</a:t>
                      </a:r>
                      <a:endParaRPr sz="10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01"/>
                  </a:ext>
                </a:extLst>
              </a:tr>
              <a:tr h="196595">
                <a:tc>
                  <a:txBody>
                    <a:bodyPr/>
                    <a:lstStyle/>
                    <a:p>
                      <a:pPr marL="67945">
                        <a:lnSpc>
                          <a:spcPts val="1165"/>
                        </a:lnSpc>
                      </a:pPr>
                      <a:r>
                        <a:rPr sz="1000" dirty="0">
                          <a:latin typeface="Arial"/>
                          <a:cs typeface="Arial"/>
                        </a:rPr>
                        <a:t>Social </a:t>
                      </a:r>
                      <a:r>
                        <a:rPr sz="1000" spc="-5" dirty="0">
                          <a:latin typeface="Arial"/>
                          <a:cs typeface="Arial"/>
                        </a:rPr>
                        <a:t>services work;</a:t>
                      </a:r>
                      <a:endParaRPr sz="10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02"/>
                  </a:ext>
                </a:extLst>
              </a:tr>
              <a:tr h="196850">
                <a:tc>
                  <a:txBody>
                    <a:bodyPr/>
                    <a:lstStyle/>
                    <a:p>
                      <a:pPr marL="67945">
                        <a:lnSpc>
                          <a:spcPts val="1165"/>
                        </a:lnSpc>
                      </a:pPr>
                      <a:r>
                        <a:rPr sz="1000" dirty="0">
                          <a:latin typeface="Arial"/>
                          <a:cs typeface="Arial"/>
                        </a:rPr>
                        <a:t>Solid waste </a:t>
                      </a:r>
                      <a:r>
                        <a:rPr sz="1000" spc="-5" dirty="0">
                          <a:latin typeface="Arial"/>
                          <a:cs typeface="Arial"/>
                        </a:rPr>
                        <a:t>or hazardous </a:t>
                      </a:r>
                      <a:r>
                        <a:rPr sz="1000" dirty="0">
                          <a:latin typeface="Arial"/>
                          <a:cs typeface="Arial"/>
                        </a:rPr>
                        <a:t>materials </a:t>
                      </a:r>
                      <a:r>
                        <a:rPr sz="1000" spc="-5" dirty="0">
                          <a:latin typeface="Arial"/>
                          <a:cs typeface="Arial"/>
                        </a:rPr>
                        <a:t>management, response, </a:t>
                      </a:r>
                      <a:r>
                        <a:rPr sz="1000" dirty="0">
                          <a:latin typeface="Arial"/>
                          <a:cs typeface="Arial"/>
                        </a:rPr>
                        <a:t>and cleanup</a:t>
                      </a:r>
                      <a:r>
                        <a:rPr sz="1000" spc="-15" dirty="0">
                          <a:latin typeface="Arial"/>
                          <a:cs typeface="Arial"/>
                        </a:rPr>
                        <a:t> </a:t>
                      </a:r>
                      <a:r>
                        <a:rPr sz="1000" spc="-5" dirty="0">
                          <a:latin typeface="Arial"/>
                          <a:cs typeface="Arial"/>
                        </a:rPr>
                        <a:t>work;</a:t>
                      </a:r>
                      <a:endParaRPr sz="10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03"/>
                  </a:ext>
                </a:extLst>
              </a:tr>
              <a:tr h="197357">
                <a:tc>
                  <a:txBody>
                    <a:bodyPr/>
                    <a:lstStyle/>
                    <a:p>
                      <a:pPr marL="67945">
                        <a:lnSpc>
                          <a:spcPts val="1165"/>
                        </a:lnSpc>
                      </a:pPr>
                      <a:r>
                        <a:rPr sz="1000" spc="-5" dirty="0">
                          <a:latin typeface="Arial"/>
                          <a:cs typeface="Arial"/>
                        </a:rPr>
                        <a:t>Transportation </a:t>
                      </a:r>
                      <a:r>
                        <a:rPr sz="1000" dirty="0">
                          <a:latin typeface="Arial"/>
                          <a:cs typeface="Arial"/>
                        </a:rPr>
                        <a:t>and</a:t>
                      </a:r>
                      <a:r>
                        <a:rPr sz="1000" spc="5" dirty="0">
                          <a:latin typeface="Arial"/>
                          <a:cs typeface="Arial"/>
                        </a:rPr>
                        <a:t> </a:t>
                      </a:r>
                      <a:r>
                        <a:rPr sz="1000" spc="-5" dirty="0">
                          <a:latin typeface="Arial"/>
                          <a:cs typeface="Arial"/>
                        </a:rPr>
                        <a:t>warehousing;</a:t>
                      </a:r>
                      <a:endParaRPr sz="10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04"/>
                  </a:ext>
                </a:extLst>
              </a:tr>
              <a:tr h="196596">
                <a:tc>
                  <a:txBody>
                    <a:bodyPr/>
                    <a:lstStyle/>
                    <a:p>
                      <a:pPr marL="67945">
                        <a:lnSpc>
                          <a:spcPts val="1165"/>
                        </a:lnSpc>
                      </a:pPr>
                      <a:r>
                        <a:rPr sz="1000" spc="-5" dirty="0">
                          <a:latin typeface="Arial"/>
                          <a:cs typeface="Arial"/>
                        </a:rPr>
                        <a:t>Vital </a:t>
                      </a:r>
                      <a:r>
                        <a:rPr sz="1000" dirty="0">
                          <a:latin typeface="Arial"/>
                          <a:cs typeface="Arial"/>
                        </a:rPr>
                        <a:t>services to</a:t>
                      </a:r>
                      <a:r>
                        <a:rPr sz="1000" spc="-15" dirty="0">
                          <a:latin typeface="Arial"/>
                          <a:cs typeface="Arial"/>
                        </a:rPr>
                        <a:t> </a:t>
                      </a:r>
                      <a:r>
                        <a:rPr sz="1000" dirty="0">
                          <a:latin typeface="Arial"/>
                          <a:cs typeface="Arial"/>
                        </a:rPr>
                        <a:t>Tribes;</a:t>
                      </a:r>
                      <a:endParaRPr sz="10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05"/>
                  </a:ext>
                </a:extLst>
              </a:tr>
              <a:tr h="211835">
                <a:tc>
                  <a:txBody>
                    <a:bodyPr/>
                    <a:lstStyle/>
                    <a:p>
                      <a:pPr marL="67945">
                        <a:lnSpc>
                          <a:spcPts val="1165"/>
                        </a:lnSpc>
                      </a:pPr>
                      <a:r>
                        <a:rPr sz="1000" dirty="0">
                          <a:latin typeface="Arial"/>
                          <a:cs typeface="Arial"/>
                        </a:rPr>
                        <a:t>Work at hotel and </a:t>
                      </a:r>
                      <a:r>
                        <a:rPr sz="1000" spc="-5" dirty="0">
                          <a:latin typeface="Arial"/>
                          <a:cs typeface="Arial"/>
                        </a:rPr>
                        <a:t>commercial lodging facilities </a:t>
                      </a:r>
                      <a:r>
                        <a:rPr sz="1000" dirty="0">
                          <a:latin typeface="Arial"/>
                          <a:cs typeface="Arial"/>
                        </a:rPr>
                        <a:t>that are </a:t>
                      </a:r>
                      <a:r>
                        <a:rPr sz="1000" spc="-5" dirty="0">
                          <a:latin typeface="Arial"/>
                          <a:cs typeface="Arial"/>
                        </a:rPr>
                        <a:t>used for COVID-19 </a:t>
                      </a:r>
                      <a:r>
                        <a:rPr sz="1000" dirty="0">
                          <a:latin typeface="Arial"/>
                          <a:cs typeface="Arial"/>
                        </a:rPr>
                        <a:t>mitigation </a:t>
                      </a:r>
                      <a:r>
                        <a:rPr sz="1000" spc="-5" dirty="0">
                          <a:latin typeface="Arial"/>
                          <a:cs typeface="Arial"/>
                        </a:rPr>
                        <a:t>and</a:t>
                      </a:r>
                      <a:r>
                        <a:rPr sz="1000" spc="110" dirty="0">
                          <a:latin typeface="Arial"/>
                          <a:cs typeface="Arial"/>
                        </a:rPr>
                        <a:t> </a:t>
                      </a:r>
                      <a:r>
                        <a:rPr sz="1000" dirty="0">
                          <a:latin typeface="Arial"/>
                          <a:cs typeface="Arial"/>
                        </a:rPr>
                        <a:t>containment;</a:t>
                      </a:r>
                      <a:endParaRPr sz="10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06"/>
                  </a:ext>
                </a:extLst>
              </a:tr>
              <a:tr h="197357">
                <a:tc>
                  <a:txBody>
                    <a:bodyPr/>
                    <a:lstStyle/>
                    <a:p>
                      <a:pPr marL="67945">
                        <a:lnSpc>
                          <a:spcPts val="1165"/>
                        </a:lnSpc>
                      </a:pPr>
                      <a:r>
                        <a:rPr sz="1000" dirty="0">
                          <a:latin typeface="Arial"/>
                          <a:cs typeface="Arial"/>
                        </a:rPr>
                        <a:t>Work in a</a:t>
                      </a:r>
                      <a:r>
                        <a:rPr sz="1000" spc="-10" dirty="0">
                          <a:latin typeface="Arial"/>
                          <a:cs typeface="Arial"/>
                        </a:rPr>
                        <a:t> </a:t>
                      </a:r>
                      <a:r>
                        <a:rPr sz="1000" spc="-5" dirty="0">
                          <a:latin typeface="Arial"/>
                          <a:cs typeface="Arial"/>
                        </a:rPr>
                        <a:t>mortuary;</a:t>
                      </a:r>
                      <a:endParaRPr sz="10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07"/>
                  </a:ext>
                </a:extLst>
              </a:tr>
              <a:tr h="196596">
                <a:tc>
                  <a:txBody>
                    <a:bodyPr/>
                    <a:lstStyle/>
                    <a:p>
                      <a:pPr marL="67945">
                        <a:lnSpc>
                          <a:spcPts val="1165"/>
                        </a:lnSpc>
                      </a:pPr>
                      <a:r>
                        <a:rPr sz="1000" dirty="0">
                          <a:latin typeface="Arial"/>
                          <a:cs typeface="Arial"/>
                        </a:rPr>
                        <a:t>Work in critical clinical </a:t>
                      </a:r>
                      <a:r>
                        <a:rPr sz="1000" spc="-5" dirty="0">
                          <a:latin typeface="Arial"/>
                          <a:cs typeface="Arial"/>
                        </a:rPr>
                        <a:t>research, development, </a:t>
                      </a:r>
                      <a:r>
                        <a:rPr sz="1000" dirty="0">
                          <a:latin typeface="Arial"/>
                          <a:cs typeface="Arial"/>
                        </a:rPr>
                        <a:t>and </a:t>
                      </a:r>
                      <a:r>
                        <a:rPr sz="1000" spc="-5" dirty="0">
                          <a:latin typeface="Arial"/>
                          <a:cs typeface="Arial"/>
                        </a:rPr>
                        <a:t>testing necessary for </a:t>
                      </a:r>
                      <a:r>
                        <a:rPr sz="1000" dirty="0">
                          <a:latin typeface="Arial"/>
                          <a:cs typeface="Arial"/>
                        </a:rPr>
                        <a:t>COVID-19</a:t>
                      </a:r>
                      <a:r>
                        <a:rPr sz="1000" spc="40" dirty="0">
                          <a:latin typeface="Arial"/>
                          <a:cs typeface="Arial"/>
                        </a:rPr>
                        <a:t> </a:t>
                      </a:r>
                      <a:r>
                        <a:rPr sz="1000" spc="-5" dirty="0">
                          <a:latin typeface="Arial"/>
                          <a:cs typeface="Arial"/>
                        </a:rPr>
                        <a:t>response.</a:t>
                      </a:r>
                      <a:endParaRPr sz="10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08"/>
                  </a:ext>
                </a:extLst>
              </a:tr>
              <a:tr h="204216">
                <a:tc>
                  <a:txBody>
                    <a:bodyPr/>
                    <a:lstStyle/>
                    <a:p>
                      <a:pPr marL="67945">
                        <a:lnSpc>
                          <a:spcPts val="1165"/>
                        </a:lnSpc>
                      </a:pPr>
                      <a:r>
                        <a:rPr sz="1000" dirty="0">
                          <a:latin typeface="Arial"/>
                          <a:cs typeface="Arial"/>
                        </a:rPr>
                        <a:t>Work </a:t>
                      </a:r>
                      <a:r>
                        <a:rPr sz="1000" spc="-5" dirty="0">
                          <a:latin typeface="Arial"/>
                          <a:cs typeface="Arial"/>
                        </a:rPr>
                        <a:t>requiring physical interaction </a:t>
                      </a:r>
                      <a:r>
                        <a:rPr sz="1000" dirty="0">
                          <a:latin typeface="Arial"/>
                          <a:cs typeface="Arial"/>
                        </a:rPr>
                        <a:t>with</a:t>
                      </a:r>
                      <a:r>
                        <a:rPr sz="1000" spc="5" dirty="0">
                          <a:latin typeface="Arial"/>
                          <a:cs typeface="Arial"/>
                        </a:rPr>
                        <a:t> </a:t>
                      </a:r>
                      <a:r>
                        <a:rPr sz="1000" dirty="0">
                          <a:latin typeface="Arial"/>
                          <a:cs typeface="Arial"/>
                        </a:rPr>
                        <a:t>patients;</a:t>
                      </a:r>
                      <a:endParaRPr sz="10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09"/>
                  </a:ext>
                </a:extLst>
              </a:tr>
              <a:tr h="212597">
                <a:tc>
                  <a:txBody>
                    <a:bodyPr/>
                    <a:lstStyle/>
                    <a:p>
                      <a:pPr marL="67945">
                        <a:lnSpc>
                          <a:spcPts val="1165"/>
                        </a:lnSpc>
                      </a:pPr>
                      <a:r>
                        <a:rPr sz="1000" dirty="0">
                          <a:latin typeface="Arial"/>
                          <a:cs typeface="Arial"/>
                        </a:rPr>
                        <a:t>Other</a:t>
                      </a:r>
                      <a:endParaRPr sz="10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10"/>
                  </a:ext>
                </a:extLst>
              </a:tr>
            </a:tbl>
          </a:graphicData>
        </a:graphic>
      </p:graphicFrame>
      <p:sp>
        <p:nvSpPr>
          <p:cNvPr id="3" name="object 3"/>
          <p:cNvSpPr txBox="1"/>
          <p:nvPr/>
        </p:nvSpPr>
        <p:spPr>
          <a:xfrm>
            <a:off x="876300" y="3393694"/>
            <a:ext cx="5989320" cy="4413250"/>
          </a:xfrm>
          <a:prstGeom prst="rect">
            <a:avLst/>
          </a:prstGeom>
        </p:spPr>
        <p:txBody>
          <a:bodyPr vert="horz" wrap="square" lIns="0" tIns="6350" rIns="0" bIns="0" rtlCol="0">
            <a:spAutoFit/>
          </a:bodyPr>
          <a:lstStyle/>
          <a:p>
            <a:pPr marL="38100" marR="36195">
              <a:lnSpc>
                <a:spcPct val="103400"/>
              </a:lnSpc>
              <a:spcBef>
                <a:spcPts val="50"/>
              </a:spcBef>
            </a:pPr>
            <a:r>
              <a:rPr sz="1100" spc="-5" dirty="0">
                <a:latin typeface="Arial"/>
                <a:cs typeface="Arial"/>
              </a:rPr>
              <a:t>Beyond this list, the chief executive (or equivalent) of a recipient government may designate  additional non-public sectors as critical so long as doing so is necessary to protecting the health  and wellbeing of the residents of such</a:t>
            </a:r>
            <a:r>
              <a:rPr sz="1100" spc="10" dirty="0">
                <a:latin typeface="Arial"/>
                <a:cs typeface="Arial"/>
              </a:rPr>
              <a:t> </a:t>
            </a:r>
            <a:r>
              <a:rPr sz="1100" dirty="0">
                <a:latin typeface="Arial"/>
                <a:cs typeface="Arial"/>
              </a:rPr>
              <a:t>jurisdictions.</a:t>
            </a:r>
            <a:endParaRPr sz="1100">
              <a:latin typeface="Arial"/>
              <a:cs typeface="Arial"/>
            </a:endParaRPr>
          </a:p>
          <a:p>
            <a:pPr marL="38100" marR="51435">
              <a:lnSpc>
                <a:spcPct val="103400"/>
              </a:lnSpc>
              <a:spcBef>
                <a:spcPts val="805"/>
              </a:spcBef>
            </a:pPr>
            <a:r>
              <a:rPr sz="1100" b="1" spc="-5" dirty="0">
                <a:latin typeface="Arial"/>
                <a:cs typeface="Arial"/>
              </a:rPr>
              <a:t>Premium </a:t>
            </a:r>
            <a:r>
              <a:rPr sz="1100" b="1" dirty="0">
                <a:latin typeface="Arial"/>
                <a:cs typeface="Arial"/>
              </a:rPr>
              <a:t>Pay Narrative: </a:t>
            </a:r>
            <a:r>
              <a:rPr sz="1100" spc="-5" dirty="0">
                <a:latin typeface="Arial"/>
                <a:cs typeface="Arial"/>
              </a:rPr>
              <a:t>Premium pay must be responsive to eligible workers performing  essential work during the public health </a:t>
            </a:r>
            <a:r>
              <a:rPr sz="1100" dirty="0">
                <a:latin typeface="Arial"/>
                <a:cs typeface="Arial"/>
              </a:rPr>
              <a:t>emergency. </a:t>
            </a:r>
            <a:r>
              <a:rPr sz="1100" spc="-5" dirty="0">
                <a:latin typeface="Arial"/>
                <a:cs typeface="Arial"/>
              </a:rPr>
              <a:t>For groups of workers that do not meet one  of the two criteria below, Recipients must submit a written justification to Treasury describing  how the premium pay or grant is responsive to workers performing essential work during the  public health </a:t>
            </a:r>
            <a:r>
              <a:rPr sz="1100" dirty="0">
                <a:latin typeface="Arial"/>
                <a:cs typeface="Arial"/>
              </a:rPr>
              <a:t>emergency:</a:t>
            </a:r>
            <a:endParaRPr sz="1100">
              <a:latin typeface="Arial"/>
              <a:cs typeface="Arial"/>
            </a:endParaRPr>
          </a:p>
          <a:p>
            <a:pPr marL="495300" marR="60325" indent="-229235">
              <a:lnSpc>
                <a:spcPct val="103400"/>
              </a:lnSpc>
              <a:spcBef>
                <a:spcPts val="800"/>
              </a:spcBef>
              <a:buFont typeface="Arial"/>
              <a:buAutoNum type="arabicPeriod"/>
              <a:tabLst>
                <a:tab pos="495934" algn="l"/>
              </a:tabLst>
            </a:pPr>
            <a:r>
              <a:rPr sz="1100" spc="-5" dirty="0">
                <a:latin typeface="Arial"/>
                <a:cs typeface="Arial"/>
              </a:rPr>
              <a:t>Eligible worker receiving premium </a:t>
            </a:r>
            <a:r>
              <a:rPr sz="1100" dirty="0">
                <a:latin typeface="Arial"/>
                <a:cs typeface="Arial"/>
              </a:rPr>
              <a:t>pay </a:t>
            </a:r>
            <a:r>
              <a:rPr sz="1100" spc="-5" dirty="0">
                <a:latin typeface="Arial"/>
                <a:cs typeface="Arial"/>
              </a:rPr>
              <a:t>is earning (with the premium included) below 150  percent of their residing state or county’s </a:t>
            </a:r>
            <a:r>
              <a:rPr sz="1100" spc="-10" dirty="0">
                <a:latin typeface="Arial"/>
                <a:cs typeface="Arial"/>
              </a:rPr>
              <a:t>average </a:t>
            </a:r>
            <a:r>
              <a:rPr sz="1100" spc="-5" dirty="0">
                <a:latin typeface="Arial"/>
                <a:cs typeface="Arial"/>
              </a:rPr>
              <a:t>annual wage for all occupations, </a:t>
            </a:r>
            <a:r>
              <a:rPr sz="1100" spc="-10" dirty="0">
                <a:latin typeface="Arial"/>
                <a:cs typeface="Arial"/>
              </a:rPr>
              <a:t>as  </a:t>
            </a:r>
            <a:r>
              <a:rPr sz="1100" spc="-5" dirty="0">
                <a:latin typeface="Arial"/>
                <a:cs typeface="Arial"/>
              </a:rPr>
              <a:t>defined by the Bureau of Labor Statistics Occupational Employment and Wage  Statistics</a:t>
            </a:r>
            <a:r>
              <a:rPr sz="1050" spc="-7" baseline="27777" dirty="0">
                <a:latin typeface="Arial"/>
                <a:cs typeface="Arial"/>
              </a:rPr>
              <a:t>5</a:t>
            </a:r>
            <a:r>
              <a:rPr sz="1100" spc="-5" dirty="0">
                <a:latin typeface="Arial"/>
                <a:cs typeface="Arial"/>
              </a:rPr>
              <a:t>, whichever is higher, on an annual basis;</a:t>
            </a:r>
            <a:r>
              <a:rPr sz="1100" spc="35" dirty="0">
                <a:latin typeface="Arial"/>
                <a:cs typeface="Arial"/>
              </a:rPr>
              <a:t> </a:t>
            </a:r>
            <a:r>
              <a:rPr sz="1100" spc="-5" dirty="0">
                <a:latin typeface="Arial"/>
                <a:cs typeface="Arial"/>
              </a:rPr>
              <a:t>or</a:t>
            </a:r>
            <a:endParaRPr sz="1100">
              <a:latin typeface="Arial"/>
              <a:cs typeface="Arial"/>
            </a:endParaRPr>
          </a:p>
          <a:p>
            <a:pPr marL="495300" marR="124460" indent="-229235">
              <a:lnSpc>
                <a:spcPct val="103200"/>
              </a:lnSpc>
              <a:spcBef>
                <a:spcPts val="5"/>
              </a:spcBef>
              <a:buFont typeface="Arial"/>
              <a:buAutoNum type="arabicPeriod"/>
              <a:tabLst>
                <a:tab pos="495934" algn="l"/>
              </a:tabLst>
            </a:pPr>
            <a:r>
              <a:rPr sz="1100" spc="-5" dirty="0">
                <a:latin typeface="Arial"/>
                <a:cs typeface="Arial"/>
              </a:rPr>
              <a:t>Eligible worker receiving premium </a:t>
            </a:r>
            <a:r>
              <a:rPr sz="1100" dirty="0">
                <a:latin typeface="Arial"/>
                <a:cs typeface="Arial"/>
              </a:rPr>
              <a:t>pay </a:t>
            </a:r>
            <a:r>
              <a:rPr sz="1100" spc="-5" dirty="0">
                <a:latin typeface="Arial"/>
                <a:cs typeface="Arial"/>
              </a:rPr>
              <a:t>is not exempt from the Fair Labor Standards Act  overtime</a:t>
            </a:r>
            <a:r>
              <a:rPr sz="1100" spc="-10" dirty="0">
                <a:latin typeface="Arial"/>
                <a:cs typeface="Arial"/>
              </a:rPr>
              <a:t> </a:t>
            </a:r>
            <a:r>
              <a:rPr sz="1100" spc="-5" dirty="0">
                <a:latin typeface="Arial"/>
                <a:cs typeface="Arial"/>
              </a:rPr>
              <a:t>provisions.</a:t>
            </a:r>
            <a:endParaRPr sz="1100">
              <a:latin typeface="Arial"/>
              <a:cs typeface="Arial"/>
            </a:endParaRPr>
          </a:p>
          <a:p>
            <a:pPr marL="38100">
              <a:lnSpc>
                <a:spcPct val="100000"/>
              </a:lnSpc>
              <a:spcBef>
                <a:spcPts val="844"/>
              </a:spcBef>
            </a:pPr>
            <a:r>
              <a:rPr sz="1100" b="1" i="1" spc="-5" dirty="0">
                <a:latin typeface="Arial"/>
                <a:cs typeface="Arial"/>
              </a:rPr>
              <a:t>2. </a:t>
            </a:r>
            <a:r>
              <a:rPr sz="1100" b="1" spc="-5" dirty="0">
                <a:latin typeface="Arial"/>
                <a:cs typeface="Arial"/>
              </a:rPr>
              <a:t>Infrastructure Projects Programmatic Data (EC</a:t>
            </a:r>
            <a:r>
              <a:rPr sz="1100" b="1" spc="15" dirty="0">
                <a:latin typeface="Arial"/>
                <a:cs typeface="Arial"/>
              </a:rPr>
              <a:t> </a:t>
            </a:r>
            <a:r>
              <a:rPr sz="1100" b="1" spc="-5" dirty="0">
                <a:latin typeface="Arial"/>
                <a:cs typeface="Arial"/>
              </a:rPr>
              <a:t>5)</a:t>
            </a:r>
            <a:endParaRPr sz="1100">
              <a:latin typeface="Arial"/>
              <a:cs typeface="Arial"/>
            </a:endParaRPr>
          </a:p>
          <a:p>
            <a:pPr marL="38100" marR="135890">
              <a:lnSpc>
                <a:spcPts val="1370"/>
              </a:lnSpc>
              <a:spcBef>
                <a:spcPts val="45"/>
              </a:spcBef>
            </a:pPr>
            <a:r>
              <a:rPr sz="1100" spc="-5" dirty="0">
                <a:latin typeface="Arial"/>
                <a:cs typeface="Arial"/>
              </a:rPr>
              <a:t>Programmatic data is requested for Infrastructure projects in addition to data uploaded by bulk  template. That additional programmatic data can only be entered manually at this time</a:t>
            </a:r>
            <a:r>
              <a:rPr sz="1100" spc="170" dirty="0">
                <a:latin typeface="Arial"/>
                <a:cs typeface="Arial"/>
              </a:rPr>
              <a:t> </a:t>
            </a:r>
            <a:r>
              <a:rPr sz="1100" spc="-5" dirty="0">
                <a:latin typeface="Arial"/>
                <a:cs typeface="Arial"/>
              </a:rPr>
              <a:t>in</a:t>
            </a:r>
            <a:endParaRPr sz="1100">
              <a:latin typeface="Arial"/>
              <a:cs typeface="Arial"/>
            </a:endParaRPr>
          </a:p>
          <a:p>
            <a:pPr marL="38100">
              <a:lnSpc>
                <a:spcPts val="1305"/>
              </a:lnSpc>
            </a:pPr>
            <a:r>
              <a:rPr sz="1100" spc="-5" dirty="0">
                <a:latin typeface="Arial"/>
                <a:cs typeface="Arial"/>
              </a:rPr>
              <a:t>Treasury’s</a:t>
            </a:r>
            <a:r>
              <a:rPr sz="1100" spc="-10" dirty="0">
                <a:latin typeface="Arial"/>
                <a:cs typeface="Arial"/>
              </a:rPr>
              <a:t> </a:t>
            </a:r>
            <a:r>
              <a:rPr sz="1100" spc="-5" dirty="0">
                <a:latin typeface="Arial"/>
                <a:cs typeface="Arial"/>
              </a:rPr>
              <a:t>Portal.</a:t>
            </a:r>
            <a:endParaRPr sz="1100">
              <a:latin typeface="Arial"/>
              <a:cs typeface="Arial"/>
            </a:endParaRPr>
          </a:p>
          <a:p>
            <a:pPr marL="38100" marR="30480">
              <a:lnSpc>
                <a:spcPct val="103400"/>
              </a:lnSpc>
              <a:spcBef>
                <a:spcPts val="805"/>
              </a:spcBef>
            </a:pPr>
            <a:r>
              <a:rPr sz="1100" spc="-5" dirty="0">
                <a:latin typeface="Arial"/>
                <a:cs typeface="Arial"/>
              </a:rPr>
              <a:t>If adding an infrastructure project via the bulk upload method, recipients will be asked </a:t>
            </a:r>
            <a:r>
              <a:rPr sz="1100" spc="-10" dirty="0">
                <a:latin typeface="Arial"/>
                <a:cs typeface="Arial"/>
              </a:rPr>
              <a:t>to </a:t>
            </a:r>
            <a:r>
              <a:rPr sz="1100" spc="-5" dirty="0">
                <a:latin typeface="Arial"/>
                <a:cs typeface="Arial"/>
              </a:rPr>
              <a:t>provide  additional data in Treasury’s Portal screens manually </a:t>
            </a:r>
            <a:r>
              <a:rPr sz="1100" dirty="0">
                <a:latin typeface="Arial"/>
                <a:cs typeface="Arial"/>
              </a:rPr>
              <a:t>(see </a:t>
            </a:r>
            <a:r>
              <a:rPr sz="1100" spc="-5" dirty="0">
                <a:latin typeface="Arial"/>
                <a:cs typeface="Arial"/>
              </a:rPr>
              <a:t>Figure </a:t>
            </a:r>
            <a:r>
              <a:rPr sz="1100" dirty="0">
                <a:latin typeface="Arial"/>
                <a:cs typeface="Arial"/>
              </a:rPr>
              <a:t>27 </a:t>
            </a:r>
            <a:r>
              <a:rPr sz="1100" spc="-5" dirty="0">
                <a:latin typeface="Arial"/>
                <a:cs typeface="Arial"/>
              </a:rPr>
              <a:t>for example of a project  providing water or sewer </a:t>
            </a:r>
            <a:r>
              <a:rPr sz="1100" dirty="0">
                <a:latin typeface="Arial"/>
                <a:cs typeface="Arial"/>
              </a:rPr>
              <a:t>services). </a:t>
            </a:r>
            <a:r>
              <a:rPr sz="1100" spc="-5" dirty="0">
                <a:latin typeface="Arial"/>
                <a:cs typeface="Arial"/>
              </a:rPr>
              <a:t>Alternatively, recipients can enter all infrastructure project  information manually. Reference </a:t>
            </a:r>
            <a:r>
              <a:rPr sz="1100" u="sng" spc="-5" dirty="0">
                <a:solidFill>
                  <a:srgbClr val="0462C1"/>
                </a:solidFill>
                <a:uFill>
                  <a:solidFill>
                    <a:srgbClr val="0462C1"/>
                  </a:solidFill>
                </a:uFill>
                <a:latin typeface="Arial"/>
                <a:cs typeface="Arial"/>
                <a:hlinkClick r:id="rId2" action="ppaction://hlinksldjump"/>
              </a:rPr>
              <a:t>Appendix D</a:t>
            </a:r>
            <a:r>
              <a:rPr sz="1100" spc="-5" dirty="0">
                <a:solidFill>
                  <a:srgbClr val="0462C1"/>
                </a:solidFill>
                <a:latin typeface="Arial"/>
                <a:cs typeface="Arial"/>
                <a:hlinkClick r:id="rId2" action="ppaction://hlinksldjump"/>
              </a:rPr>
              <a:t> </a:t>
            </a:r>
            <a:r>
              <a:rPr sz="1100" spc="-5" dirty="0">
                <a:latin typeface="Arial"/>
                <a:cs typeface="Arial"/>
              </a:rPr>
              <a:t>for detailed information on infrastructure project  entry and the </a:t>
            </a:r>
            <a:r>
              <a:rPr sz="1100" u="sng" spc="-5" dirty="0">
                <a:solidFill>
                  <a:srgbClr val="0462C1"/>
                </a:solidFill>
                <a:uFill>
                  <a:solidFill>
                    <a:srgbClr val="0462C1"/>
                  </a:solidFill>
                </a:uFill>
                <a:latin typeface="Arial"/>
                <a:cs typeface="Arial"/>
                <a:hlinkClick r:id="rId3"/>
              </a:rPr>
              <a:t>Reporting Guidance</a:t>
            </a:r>
            <a:r>
              <a:rPr sz="1100" spc="-5" dirty="0">
                <a:solidFill>
                  <a:srgbClr val="0462C1"/>
                </a:solidFill>
                <a:latin typeface="Arial"/>
                <a:cs typeface="Arial"/>
                <a:hlinkClick r:id="rId3"/>
              </a:rPr>
              <a:t> </a:t>
            </a:r>
            <a:r>
              <a:rPr sz="1100" spc="-5" dirty="0">
                <a:latin typeface="Arial"/>
                <a:cs typeface="Arial"/>
              </a:rPr>
              <a:t>for more general information on infrastructure project</a:t>
            </a:r>
            <a:r>
              <a:rPr sz="1100" spc="210" dirty="0">
                <a:latin typeface="Arial"/>
                <a:cs typeface="Arial"/>
              </a:rPr>
              <a:t> </a:t>
            </a:r>
            <a:r>
              <a:rPr sz="1100" spc="-5" dirty="0">
                <a:latin typeface="Arial"/>
                <a:cs typeface="Arial"/>
              </a:rPr>
              <a:t>entry.</a:t>
            </a:r>
            <a:endParaRPr sz="1100">
              <a:latin typeface="Arial"/>
              <a:cs typeface="Arial"/>
            </a:endParaRPr>
          </a:p>
        </p:txBody>
      </p:sp>
      <p:sp>
        <p:nvSpPr>
          <p:cNvPr id="4" name="object 4"/>
          <p:cNvSpPr/>
          <p:nvPr/>
        </p:nvSpPr>
        <p:spPr>
          <a:xfrm>
            <a:off x="914400" y="8936355"/>
            <a:ext cx="1829435" cy="0"/>
          </a:xfrm>
          <a:custGeom>
            <a:avLst/>
            <a:gdLst/>
            <a:ahLst/>
            <a:cxnLst/>
            <a:rect l="l" t="t" r="r" b="b"/>
            <a:pathLst>
              <a:path w="1829435">
                <a:moveTo>
                  <a:pt x="0" y="0"/>
                </a:moveTo>
                <a:lnTo>
                  <a:pt x="1829054" y="0"/>
                </a:lnTo>
              </a:path>
            </a:pathLst>
          </a:custGeom>
          <a:ln w="6857">
            <a:solidFill>
              <a:srgbClr val="000000"/>
            </a:solidFill>
          </a:ln>
        </p:spPr>
        <p:txBody>
          <a:bodyPr wrap="square" lIns="0" tIns="0" rIns="0" bIns="0" rtlCol="0"/>
          <a:lstStyle/>
          <a:p>
            <a:endParaRPr/>
          </a:p>
        </p:txBody>
      </p:sp>
      <p:sp>
        <p:nvSpPr>
          <p:cNvPr id="5" name="object 5"/>
          <p:cNvSpPr/>
          <p:nvPr/>
        </p:nvSpPr>
        <p:spPr>
          <a:xfrm>
            <a:off x="461772" y="8998457"/>
            <a:ext cx="0" cy="146685"/>
          </a:xfrm>
          <a:custGeom>
            <a:avLst/>
            <a:gdLst/>
            <a:ahLst/>
            <a:cxnLst/>
            <a:rect l="l" t="t" r="r" b="b"/>
            <a:pathLst>
              <a:path h="146684">
                <a:moveTo>
                  <a:pt x="0" y="0"/>
                </a:moveTo>
                <a:lnTo>
                  <a:pt x="0" y="146304"/>
                </a:lnTo>
              </a:path>
            </a:pathLst>
          </a:custGeom>
          <a:ln w="9143">
            <a:solidFill>
              <a:srgbClr val="000000"/>
            </a:solidFill>
          </a:ln>
        </p:spPr>
        <p:txBody>
          <a:bodyPr wrap="square" lIns="0" tIns="0" rIns="0" bIns="0" rtlCol="0"/>
          <a:lstStyle/>
          <a:p>
            <a:endParaRPr/>
          </a:p>
        </p:txBody>
      </p:sp>
      <p:sp>
        <p:nvSpPr>
          <p:cNvPr id="6" name="object 6"/>
          <p:cNvSpPr txBox="1">
            <a:spLocks noGrp="1"/>
          </p:cNvSpPr>
          <p:nvPr>
            <p:ph type="ftr" sz="quarter" idx="5"/>
          </p:nvPr>
        </p:nvSpPr>
        <p:spPr>
          <a:prstGeom prst="rect">
            <a:avLst/>
          </a:prstGeom>
        </p:spPr>
        <p:txBody>
          <a:bodyPr vert="horz" wrap="square" lIns="0" tIns="1905" rIns="0" bIns="0" rtlCol="0">
            <a:spAutoFit/>
          </a:bodyPr>
          <a:lstStyle/>
          <a:p>
            <a:pPr marL="12700">
              <a:lnSpc>
                <a:spcPts val="1060"/>
              </a:lnSpc>
              <a:spcBef>
                <a:spcPts val="15"/>
              </a:spcBef>
            </a:pPr>
            <a:r>
              <a:rPr dirty="0"/>
              <a:t>Coronavirus State and </a:t>
            </a:r>
            <a:r>
              <a:rPr spc="-5" dirty="0"/>
              <a:t>Local Fiscal Recovery</a:t>
            </a:r>
            <a:r>
              <a:rPr spc="-30" dirty="0"/>
              <a:t> </a:t>
            </a:r>
            <a:r>
              <a:rPr dirty="0"/>
              <a:t>Funds:</a:t>
            </a:r>
          </a:p>
          <a:p>
            <a:pPr marL="174625">
              <a:lnSpc>
                <a:spcPts val="1060"/>
              </a:lnSpc>
            </a:pPr>
            <a:r>
              <a:rPr b="0" spc="-5" dirty="0">
                <a:latin typeface="Arial"/>
                <a:cs typeface="Arial"/>
              </a:rPr>
              <a:t>Project and Expenditures Report User</a:t>
            </a:r>
            <a:r>
              <a:rPr b="0" spc="30" dirty="0">
                <a:latin typeface="Arial"/>
                <a:cs typeface="Arial"/>
              </a:rPr>
              <a:t> </a:t>
            </a:r>
            <a:r>
              <a:rPr b="0" spc="-5" dirty="0">
                <a:latin typeface="Arial"/>
                <a:cs typeface="Arial"/>
              </a:rPr>
              <a:t>Guide</a:t>
            </a:r>
          </a:p>
        </p:txBody>
      </p:sp>
      <p:sp>
        <p:nvSpPr>
          <p:cNvPr id="7" name="object 7"/>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r>
              <a:rPr spc="-5" dirty="0"/>
              <a:t>24</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66339" y="2266695"/>
            <a:ext cx="2838450" cy="162560"/>
          </a:xfrm>
          <a:prstGeom prst="rect">
            <a:avLst/>
          </a:prstGeom>
        </p:spPr>
        <p:txBody>
          <a:bodyPr vert="horz" wrap="square" lIns="0" tIns="12700" rIns="0" bIns="0" rtlCol="0">
            <a:spAutoFit/>
          </a:bodyPr>
          <a:lstStyle/>
          <a:p>
            <a:pPr marL="12700">
              <a:lnSpc>
                <a:spcPct val="100000"/>
              </a:lnSpc>
              <a:spcBef>
                <a:spcPts val="100"/>
              </a:spcBef>
            </a:pPr>
            <a:r>
              <a:rPr sz="900" i="1" spc="-5" dirty="0">
                <a:solidFill>
                  <a:srgbClr val="44536A"/>
                </a:solidFill>
                <a:latin typeface="Arial"/>
                <a:cs typeface="Arial"/>
              </a:rPr>
              <a:t>Figure 27 </a:t>
            </a:r>
            <a:r>
              <a:rPr sz="900" i="1" dirty="0">
                <a:solidFill>
                  <a:srgbClr val="44536A"/>
                </a:solidFill>
                <a:latin typeface="Arial"/>
                <a:cs typeface="Arial"/>
              </a:rPr>
              <a:t>Programmatic </a:t>
            </a:r>
            <a:r>
              <a:rPr sz="900" i="1" spc="-5" dirty="0">
                <a:solidFill>
                  <a:srgbClr val="44536A"/>
                </a:solidFill>
                <a:latin typeface="Arial"/>
                <a:cs typeface="Arial"/>
              </a:rPr>
              <a:t>Data </a:t>
            </a:r>
            <a:r>
              <a:rPr sz="900" i="1" dirty="0">
                <a:solidFill>
                  <a:srgbClr val="44536A"/>
                </a:solidFill>
                <a:latin typeface="Arial"/>
                <a:cs typeface="Arial"/>
              </a:rPr>
              <a:t>for </a:t>
            </a:r>
            <a:r>
              <a:rPr sz="900" i="1" spc="-5" dirty="0">
                <a:solidFill>
                  <a:srgbClr val="44536A"/>
                </a:solidFill>
                <a:latin typeface="Arial"/>
                <a:cs typeface="Arial"/>
              </a:rPr>
              <a:t>Infrastructure</a:t>
            </a:r>
            <a:r>
              <a:rPr sz="900" i="1" spc="40" dirty="0">
                <a:solidFill>
                  <a:srgbClr val="44536A"/>
                </a:solidFill>
                <a:latin typeface="Arial"/>
                <a:cs typeface="Arial"/>
              </a:rPr>
              <a:t> </a:t>
            </a:r>
            <a:r>
              <a:rPr sz="900" i="1" spc="-5" dirty="0">
                <a:solidFill>
                  <a:srgbClr val="44536A"/>
                </a:solidFill>
                <a:latin typeface="Arial"/>
                <a:cs typeface="Arial"/>
              </a:rPr>
              <a:t>Projects</a:t>
            </a:r>
            <a:endParaRPr sz="900">
              <a:latin typeface="Arial"/>
              <a:cs typeface="Arial"/>
            </a:endParaRPr>
          </a:p>
        </p:txBody>
      </p:sp>
      <p:sp>
        <p:nvSpPr>
          <p:cNvPr id="3" name="object 3"/>
          <p:cNvSpPr/>
          <p:nvPr/>
        </p:nvSpPr>
        <p:spPr>
          <a:xfrm>
            <a:off x="914400" y="8497951"/>
            <a:ext cx="1829435" cy="0"/>
          </a:xfrm>
          <a:custGeom>
            <a:avLst/>
            <a:gdLst/>
            <a:ahLst/>
            <a:cxnLst/>
            <a:rect l="l" t="t" r="r" b="b"/>
            <a:pathLst>
              <a:path w="1829435">
                <a:moveTo>
                  <a:pt x="0" y="0"/>
                </a:moveTo>
                <a:lnTo>
                  <a:pt x="1829054" y="0"/>
                </a:lnTo>
              </a:path>
            </a:pathLst>
          </a:custGeom>
          <a:ln w="6857">
            <a:solidFill>
              <a:srgbClr val="000000"/>
            </a:solidFill>
          </a:ln>
        </p:spPr>
        <p:txBody>
          <a:bodyPr wrap="square" lIns="0" tIns="0" rIns="0" bIns="0" rtlCol="0"/>
          <a:lstStyle/>
          <a:p>
            <a:endParaRPr/>
          </a:p>
        </p:txBody>
      </p:sp>
      <p:sp>
        <p:nvSpPr>
          <p:cNvPr id="4" name="object 4"/>
          <p:cNvSpPr txBox="1"/>
          <p:nvPr/>
        </p:nvSpPr>
        <p:spPr>
          <a:xfrm>
            <a:off x="863600" y="2798572"/>
            <a:ext cx="6033135" cy="6358255"/>
          </a:xfrm>
          <a:prstGeom prst="rect">
            <a:avLst/>
          </a:prstGeom>
        </p:spPr>
        <p:txBody>
          <a:bodyPr vert="horz" wrap="square" lIns="0" tIns="12065" rIns="0" bIns="0" rtlCol="0">
            <a:spAutoFit/>
          </a:bodyPr>
          <a:lstStyle/>
          <a:p>
            <a:pPr marL="279400" indent="-228600">
              <a:lnSpc>
                <a:spcPct val="100000"/>
              </a:lnSpc>
              <a:spcBef>
                <a:spcPts val="95"/>
              </a:spcBef>
              <a:buFont typeface="Arial"/>
              <a:buAutoNum type="arabicPeriod" startAt="3"/>
              <a:tabLst>
                <a:tab pos="279400" algn="l"/>
              </a:tabLst>
            </a:pPr>
            <a:r>
              <a:rPr sz="1100" b="1" spc="-5" dirty="0">
                <a:latin typeface="Arial"/>
                <a:cs typeface="Arial"/>
              </a:rPr>
              <a:t>Infrastructure Projects with total expected costs over</a:t>
            </a:r>
            <a:r>
              <a:rPr sz="1100" b="1" spc="40" dirty="0">
                <a:latin typeface="Arial"/>
                <a:cs typeface="Arial"/>
              </a:rPr>
              <a:t> </a:t>
            </a:r>
            <a:r>
              <a:rPr sz="1100" b="1" spc="-5" dirty="0">
                <a:latin typeface="Arial"/>
                <a:cs typeface="Arial"/>
              </a:rPr>
              <a:t>$10M</a:t>
            </a:r>
            <a:endParaRPr sz="1100">
              <a:latin typeface="Arial"/>
              <a:cs typeface="Arial"/>
            </a:endParaRPr>
          </a:p>
          <a:p>
            <a:pPr marL="50800" marR="247015">
              <a:lnSpc>
                <a:spcPct val="103299"/>
              </a:lnSpc>
              <a:spcBef>
                <a:spcPts val="805"/>
              </a:spcBef>
            </a:pPr>
            <a:r>
              <a:rPr sz="1100" spc="-5" dirty="0">
                <a:latin typeface="Arial"/>
                <a:cs typeface="Arial"/>
              </a:rPr>
              <a:t>Recipients entering infrastructure projects with total expected costs over $10 million are  required to respond to two questions manually. If you expect a project to exceed $10 million  over its lifetime, it is strongly recommended to complete the certifications in advance to avoid  future retroactive reporting burden and project-associated</a:t>
            </a:r>
            <a:r>
              <a:rPr sz="1100" spc="35" dirty="0">
                <a:latin typeface="Arial"/>
                <a:cs typeface="Arial"/>
              </a:rPr>
              <a:t> </a:t>
            </a:r>
            <a:r>
              <a:rPr sz="1100" spc="-5" dirty="0">
                <a:latin typeface="Arial"/>
                <a:cs typeface="Arial"/>
              </a:rPr>
              <a:t>expenses.</a:t>
            </a:r>
            <a:endParaRPr sz="1100">
              <a:latin typeface="Arial"/>
              <a:cs typeface="Arial"/>
            </a:endParaRPr>
          </a:p>
          <a:p>
            <a:pPr marL="50800" marR="655955">
              <a:lnSpc>
                <a:spcPct val="103600"/>
              </a:lnSpc>
              <a:spcBef>
                <a:spcPts val="795"/>
              </a:spcBef>
            </a:pPr>
            <a:r>
              <a:rPr sz="1100" spc="-5" dirty="0">
                <a:latin typeface="Arial"/>
                <a:cs typeface="Arial"/>
              </a:rPr>
              <a:t>Recipients are required </a:t>
            </a:r>
            <a:r>
              <a:rPr sz="1100" spc="-10" dirty="0">
                <a:latin typeface="Arial"/>
                <a:cs typeface="Arial"/>
              </a:rPr>
              <a:t>to </a:t>
            </a:r>
            <a:r>
              <a:rPr sz="1100" spc="-5" dirty="0">
                <a:latin typeface="Arial"/>
                <a:cs typeface="Arial"/>
              </a:rPr>
              <a:t>provide the following two certifications, or provide additional  information:</a:t>
            </a:r>
            <a:endParaRPr sz="1100">
              <a:latin typeface="Arial"/>
              <a:cs typeface="Arial"/>
            </a:endParaRPr>
          </a:p>
          <a:p>
            <a:pPr marL="508000" lvl="1" indent="-229235">
              <a:lnSpc>
                <a:spcPct val="100000"/>
              </a:lnSpc>
              <a:spcBef>
                <a:spcPts val="850"/>
              </a:spcBef>
              <a:buFont typeface="Arial"/>
              <a:buAutoNum type="alphaLcParenR"/>
              <a:tabLst>
                <a:tab pos="508634" algn="l"/>
              </a:tabLst>
            </a:pPr>
            <a:r>
              <a:rPr sz="1100" spc="-5" dirty="0">
                <a:latin typeface="Arial"/>
                <a:cs typeface="Arial"/>
              </a:rPr>
              <a:t>Davis Bacon Act Certification (see Figures </a:t>
            </a:r>
            <a:r>
              <a:rPr sz="1100" dirty="0">
                <a:latin typeface="Arial"/>
                <a:cs typeface="Arial"/>
              </a:rPr>
              <a:t>28 </a:t>
            </a:r>
            <a:r>
              <a:rPr sz="1100" spc="-5" dirty="0">
                <a:latin typeface="Arial"/>
                <a:cs typeface="Arial"/>
              </a:rPr>
              <a:t>and</a:t>
            </a:r>
            <a:r>
              <a:rPr sz="1100" spc="30" dirty="0">
                <a:latin typeface="Arial"/>
                <a:cs typeface="Arial"/>
              </a:rPr>
              <a:t> </a:t>
            </a:r>
            <a:r>
              <a:rPr sz="1100" spc="-5" dirty="0">
                <a:latin typeface="Arial"/>
                <a:cs typeface="Arial"/>
              </a:rPr>
              <a:t>29):</a:t>
            </a:r>
            <a:endParaRPr sz="1100">
              <a:latin typeface="Arial"/>
              <a:cs typeface="Arial"/>
            </a:endParaRPr>
          </a:p>
          <a:p>
            <a:pPr marL="965200" lvl="2" indent="-228600">
              <a:lnSpc>
                <a:spcPct val="100000"/>
              </a:lnSpc>
              <a:spcBef>
                <a:spcPts val="40"/>
              </a:spcBef>
              <a:buFont typeface="Arial"/>
              <a:buAutoNum type="arabicParenR"/>
              <a:tabLst>
                <a:tab pos="965835" algn="l"/>
              </a:tabLst>
            </a:pPr>
            <a:r>
              <a:rPr sz="1100" spc="-5" dirty="0">
                <a:latin typeface="Arial"/>
                <a:cs typeface="Arial"/>
              </a:rPr>
              <a:t>Select “Yes” or “No” response to Certification question for compliance with</a:t>
            </a:r>
            <a:r>
              <a:rPr sz="1100" spc="140" dirty="0">
                <a:latin typeface="Arial"/>
                <a:cs typeface="Arial"/>
              </a:rPr>
              <a:t> </a:t>
            </a:r>
            <a:r>
              <a:rPr sz="1100" dirty="0">
                <a:latin typeface="Arial"/>
                <a:cs typeface="Arial"/>
              </a:rPr>
              <a:t>Davis-</a:t>
            </a:r>
            <a:endParaRPr sz="1100">
              <a:latin typeface="Arial"/>
              <a:cs typeface="Arial"/>
            </a:endParaRPr>
          </a:p>
          <a:p>
            <a:pPr marL="965200" marR="59055">
              <a:lnSpc>
                <a:spcPct val="103400"/>
              </a:lnSpc>
              <a:spcBef>
                <a:spcPts val="5"/>
              </a:spcBef>
            </a:pPr>
            <a:r>
              <a:rPr sz="1100" spc="-5" dirty="0">
                <a:latin typeface="Arial"/>
                <a:cs typeface="Arial"/>
              </a:rPr>
              <a:t>Bacon Act: </a:t>
            </a:r>
            <a:r>
              <a:rPr sz="1100" i="1" spc="-5" dirty="0">
                <a:latin typeface="Arial"/>
                <a:cs typeface="Arial"/>
              </a:rPr>
              <a:t>Do you intend to certify that “all laborers and mechanics employed by  contractors and subcontractors in the performance of the project are paid wages  at rates not less than those prevailing, as </a:t>
            </a:r>
            <a:r>
              <a:rPr sz="1100" i="1" dirty="0">
                <a:latin typeface="Arial"/>
                <a:cs typeface="Arial"/>
              </a:rPr>
              <a:t>determined </a:t>
            </a:r>
            <a:r>
              <a:rPr sz="1100" i="1" spc="-5" dirty="0">
                <a:latin typeface="Arial"/>
                <a:cs typeface="Arial"/>
              </a:rPr>
              <a:t>by the U.S. Secretary of  Labor in accordance with subchapter IV of chapter 31 of title 40, United States  Code (commonly known as the “Davis-Bacon Act”), for the corresponding  classes of laborers and mechanics employed on projects of a character </a:t>
            </a:r>
            <a:r>
              <a:rPr sz="1100" i="1" dirty="0">
                <a:latin typeface="Arial"/>
                <a:cs typeface="Arial"/>
              </a:rPr>
              <a:t>similar </a:t>
            </a:r>
            <a:r>
              <a:rPr sz="1100" i="1" spc="-5" dirty="0">
                <a:latin typeface="Arial"/>
                <a:cs typeface="Arial"/>
              </a:rPr>
              <a:t>to  the contract work in the civil subdivision of the State (or the District of Columbia)  in which the work is to be performed, or by the appropriate state entity pursuant  to a corollary state prevailing-wage-in-construction law (commonly known</a:t>
            </a:r>
            <a:r>
              <a:rPr sz="1100" i="1" spc="90" dirty="0">
                <a:latin typeface="Arial"/>
                <a:cs typeface="Arial"/>
              </a:rPr>
              <a:t> </a:t>
            </a:r>
            <a:r>
              <a:rPr sz="1100" i="1" spc="-5" dirty="0">
                <a:latin typeface="Arial"/>
                <a:cs typeface="Arial"/>
              </a:rPr>
              <a:t>as</a:t>
            </a:r>
            <a:endParaRPr sz="1100">
              <a:latin typeface="Arial"/>
              <a:cs typeface="Arial"/>
            </a:endParaRPr>
          </a:p>
          <a:p>
            <a:pPr marL="965200">
              <a:lnSpc>
                <a:spcPct val="100000"/>
              </a:lnSpc>
              <a:spcBef>
                <a:spcPts val="40"/>
              </a:spcBef>
            </a:pPr>
            <a:r>
              <a:rPr sz="1100" i="1" spc="-5" dirty="0">
                <a:latin typeface="Arial"/>
                <a:cs typeface="Arial"/>
              </a:rPr>
              <a:t>“baby Davis-Bacon</a:t>
            </a:r>
            <a:r>
              <a:rPr sz="1100" i="1" dirty="0">
                <a:latin typeface="Arial"/>
                <a:cs typeface="Arial"/>
              </a:rPr>
              <a:t> </a:t>
            </a:r>
            <a:r>
              <a:rPr sz="1100" i="1" spc="-5" dirty="0">
                <a:latin typeface="Arial"/>
                <a:cs typeface="Arial"/>
              </a:rPr>
              <a:t>Acts”)?</a:t>
            </a:r>
            <a:endParaRPr sz="1100">
              <a:latin typeface="Arial"/>
              <a:cs typeface="Arial"/>
            </a:endParaRPr>
          </a:p>
          <a:p>
            <a:pPr marL="965200" lvl="2" indent="-229235">
              <a:lnSpc>
                <a:spcPct val="100000"/>
              </a:lnSpc>
              <a:spcBef>
                <a:spcPts val="50"/>
              </a:spcBef>
              <a:buFont typeface="Arial"/>
              <a:buAutoNum type="arabicParenR" startAt="2"/>
              <a:tabLst>
                <a:tab pos="965835" algn="l"/>
              </a:tabLst>
            </a:pPr>
            <a:r>
              <a:rPr sz="1100" spc="-5" dirty="0">
                <a:latin typeface="Arial"/>
                <a:cs typeface="Arial"/>
              </a:rPr>
              <a:t>If response is “No”, enter the following information in the revealed</a:t>
            </a:r>
            <a:r>
              <a:rPr sz="1100" spc="95" dirty="0">
                <a:latin typeface="Arial"/>
                <a:cs typeface="Arial"/>
              </a:rPr>
              <a:t> </a:t>
            </a:r>
            <a:r>
              <a:rPr sz="1100" spc="-5" dirty="0">
                <a:latin typeface="Arial"/>
                <a:cs typeface="Arial"/>
              </a:rPr>
              <a:t>questions:</a:t>
            </a:r>
            <a:endParaRPr sz="1100">
              <a:latin typeface="Arial"/>
              <a:cs typeface="Arial"/>
            </a:endParaRPr>
          </a:p>
          <a:p>
            <a:pPr marL="1422400" marR="107314" lvl="3" indent="-184785">
              <a:lnSpc>
                <a:spcPts val="1370"/>
              </a:lnSpc>
              <a:spcBef>
                <a:spcPts val="45"/>
              </a:spcBef>
              <a:buFont typeface="Arial"/>
              <a:buAutoNum type="romanLcPeriod"/>
              <a:tabLst>
                <a:tab pos="1423035" algn="l"/>
              </a:tabLst>
            </a:pPr>
            <a:r>
              <a:rPr sz="1100" spc="-5" dirty="0">
                <a:latin typeface="Arial"/>
                <a:cs typeface="Arial"/>
              </a:rPr>
              <a:t>The number of employees of contractors and sub-contractors working on  the project;</a:t>
            </a:r>
            <a:endParaRPr sz="1100">
              <a:latin typeface="Arial"/>
              <a:cs typeface="Arial"/>
            </a:endParaRPr>
          </a:p>
          <a:p>
            <a:pPr marL="1422400" lvl="3" indent="-215265">
              <a:lnSpc>
                <a:spcPts val="1305"/>
              </a:lnSpc>
              <a:buFont typeface="Arial"/>
              <a:buAutoNum type="romanLcPeriod"/>
              <a:tabLst>
                <a:tab pos="1423035" algn="l"/>
              </a:tabLst>
            </a:pPr>
            <a:r>
              <a:rPr sz="1100" spc="-5" dirty="0">
                <a:latin typeface="Arial"/>
                <a:cs typeface="Arial"/>
              </a:rPr>
              <a:t>The number of employees on the project hired directly and hired</a:t>
            </a:r>
            <a:r>
              <a:rPr sz="1100" spc="110" dirty="0">
                <a:latin typeface="Arial"/>
                <a:cs typeface="Arial"/>
              </a:rPr>
              <a:t> </a:t>
            </a:r>
            <a:r>
              <a:rPr sz="1100" dirty="0">
                <a:latin typeface="Arial"/>
                <a:cs typeface="Arial"/>
              </a:rPr>
              <a:t>through</a:t>
            </a:r>
            <a:endParaRPr sz="1100">
              <a:latin typeface="Arial"/>
              <a:cs typeface="Arial"/>
            </a:endParaRPr>
          </a:p>
          <a:p>
            <a:pPr marL="1422400">
              <a:lnSpc>
                <a:spcPct val="100000"/>
              </a:lnSpc>
              <a:spcBef>
                <a:spcPts val="50"/>
              </a:spcBef>
            </a:pPr>
            <a:r>
              <a:rPr sz="1100" spc="-5" dirty="0">
                <a:latin typeface="Arial"/>
                <a:cs typeface="Arial"/>
              </a:rPr>
              <a:t>a third party;</a:t>
            </a:r>
            <a:r>
              <a:rPr sz="1100" spc="-10" dirty="0">
                <a:latin typeface="Arial"/>
                <a:cs typeface="Arial"/>
              </a:rPr>
              <a:t> </a:t>
            </a:r>
            <a:r>
              <a:rPr sz="1100" spc="-5" dirty="0">
                <a:latin typeface="Arial"/>
                <a:cs typeface="Arial"/>
              </a:rPr>
              <a:t>and</a:t>
            </a:r>
            <a:endParaRPr sz="1100">
              <a:latin typeface="Arial"/>
              <a:cs typeface="Arial"/>
            </a:endParaRPr>
          </a:p>
          <a:p>
            <a:pPr marL="1422400" lvl="3" indent="-247015">
              <a:lnSpc>
                <a:spcPct val="100000"/>
              </a:lnSpc>
              <a:spcBef>
                <a:spcPts val="40"/>
              </a:spcBef>
              <a:buFont typeface="Arial"/>
              <a:buAutoNum type="romanLcPeriod" startAt="3"/>
              <a:tabLst>
                <a:tab pos="1423035" algn="l"/>
              </a:tabLst>
            </a:pPr>
            <a:r>
              <a:rPr sz="1100" spc="-5" dirty="0">
                <a:latin typeface="Arial"/>
                <a:cs typeface="Arial"/>
              </a:rPr>
              <a:t>The wages and benefits of workers on the project by classification;</a:t>
            </a:r>
            <a:r>
              <a:rPr sz="1100" spc="110" dirty="0">
                <a:latin typeface="Arial"/>
                <a:cs typeface="Arial"/>
              </a:rPr>
              <a:t> </a:t>
            </a:r>
            <a:r>
              <a:rPr sz="1100" spc="-5" dirty="0">
                <a:latin typeface="Arial"/>
                <a:cs typeface="Arial"/>
              </a:rPr>
              <a:t>and</a:t>
            </a:r>
            <a:endParaRPr sz="1100">
              <a:latin typeface="Arial"/>
              <a:cs typeface="Arial"/>
            </a:endParaRPr>
          </a:p>
          <a:p>
            <a:pPr marL="1422400" lvl="3" indent="-254635">
              <a:lnSpc>
                <a:spcPct val="100000"/>
              </a:lnSpc>
              <a:spcBef>
                <a:spcPts val="50"/>
              </a:spcBef>
              <a:buFont typeface="Arial"/>
              <a:buAutoNum type="romanLcPeriod" startAt="3"/>
              <a:tabLst>
                <a:tab pos="1423035" algn="l"/>
              </a:tabLst>
            </a:pPr>
            <a:r>
              <a:rPr sz="1100" spc="-5" dirty="0">
                <a:latin typeface="Arial"/>
                <a:cs typeface="Arial"/>
              </a:rPr>
              <a:t>Whether those wages are at rates less than those</a:t>
            </a:r>
            <a:r>
              <a:rPr sz="1100" spc="25" dirty="0">
                <a:latin typeface="Arial"/>
                <a:cs typeface="Arial"/>
              </a:rPr>
              <a:t> </a:t>
            </a:r>
            <a:r>
              <a:rPr sz="1100" dirty="0">
                <a:latin typeface="Arial"/>
                <a:cs typeface="Arial"/>
              </a:rPr>
              <a:t>prevailing</a:t>
            </a:r>
            <a:r>
              <a:rPr sz="1050" baseline="27777" dirty="0">
                <a:latin typeface="Arial"/>
                <a:cs typeface="Arial"/>
              </a:rPr>
              <a:t>6</a:t>
            </a:r>
            <a:r>
              <a:rPr sz="1100" dirty="0">
                <a:latin typeface="Arial"/>
                <a:cs typeface="Arial"/>
              </a:rPr>
              <a:t>.</a:t>
            </a:r>
            <a:endParaRPr sz="1100">
              <a:latin typeface="Arial"/>
              <a:cs typeface="Arial"/>
            </a:endParaRPr>
          </a:p>
          <a:p>
            <a:pPr marL="50800" marR="53975">
              <a:lnSpc>
                <a:spcPct val="103400"/>
              </a:lnSpc>
              <a:spcBef>
                <a:spcPts val="800"/>
              </a:spcBef>
            </a:pPr>
            <a:r>
              <a:rPr sz="1100" spc="-5" dirty="0">
                <a:latin typeface="Arial"/>
                <a:cs typeface="Arial"/>
              </a:rPr>
              <a:t>PLEASE NOTE: Selecting </a:t>
            </a:r>
            <a:r>
              <a:rPr sz="1100" dirty="0">
                <a:latin typeface="Arial"/>
                <a:cs typeface="Arial"/>
              </a:rPr>
              <a:t>"</a:t>
            </a:r>
            <a:r>
              <a:rPr sz="1100" i="1" dirty="0">
                <a:latin typeface="Arial"/>
                <a:cs typeface="Arial"/>
              </a:rPr>
              <a:t>Yes</a:t>
            </a:r>
            <a:r>
              <a:rPr sz="1100" dirty="0">
                <a:latin typeface="Arial"/>
                <a:cs typeface="Arial"/>
              </a:rPr>
              <a:t>" </a:t>
            </a:r>
            <a:r>
              <a:rPr sz="1100" spc="-5" dirty="0">
                <a:latin typeface="Arial"/>
                <a:cs typeface="Arial"/>
              </a:rPr>
              <a:t>to 1(a) means that you intend to certify that all contractors and  subcontractors are paying prevailing wages and fringe benefits to all laborers and mechanics on  the project.</a:t>
            </a:r>
            <a:endParaRPr sz="1100">
              <a:latin typeface="Arial"/>
              <a:cs typeface="Arial"/>
            </a:endParaRPr>
          </a:p>
          <a:p>
            <a:pPr>
              <a:lnSpc>
                <a:spcPct val="100000"/>
              </a:lnSpc>
            </a:pPr>
            <a:endParaRPr sz="1200">
              <a:latin typeface="Arial"/>
              <a:cs typeface="Arial"/>
            </a:endParaRPr>
          </a:p>
          <a:p>
            <a:pPr>
              <a:lnSpc>
                <a:spcPct val="100000"/>
              </a:lnSpc>
              <a:spcBef>
                <a:spcPts val="40"/>
              </a:spcBef>
            </a:pPr>
            <a:endParaRPr sz="950">
              <a:latin typeface="Arial"/>
              <a:cs typeface="Arial"/>
            </a:endParaRPr>
          </a:p>
          <a:p>
            <a:pPr marL="50800" marR="63500">
              <a:lnSpc>
                <a:spcPct val="95900"/>
              </a:lnSpc>
            </a:pPr>
            <a:r>
              <a:rPr sz="975" spc="-7" baseline="29914" dirty="0">
                <a:latin typeface="Arial"/>
                <a:cs typeface="Arial"/>
              </a:rPr>
              <a:t>6 </a:t>
            </a:r>
            <a:r>
              <a:rPr sz="1000" dirty="0">
                <a:latin typeface="Arial"/>
                <a:cs typeface="Arial"/>
              </a:rPr>
              <a:t>As </a:t>
            </a:r>
            <a:r>
              <a:rPr sz="1000" spc="-5" dirty="0">
                <a:latin typeface="Arial"/>
                <a:cs typeface="Arial"/>
              </a:rPr>
              <a:t>determined </a:t>
            </a:r>
            <a:r>
              <a:rPr sz="1000" dirty="0">
                <a:latin typeface="Arial"/>
                <a:cs typeface="Arial"/>
              </a:rPr>
              <a:t>by </a:t>
            </a:r>
            <a:r>
              <a:rPr sz="1000" spc="-5" dirty="0">
                <a:latin typeface="Arial"/>
                <a:cs typeface="Arial"/>
              </a:rPr>
              <a:t>the </a:t>
            </a:r>
            <a:r>
              <a:rPr sz="1000" dirty="0">
                <a:latin typeface="Arial"/>
                <a:cs typeface="Arial"/>
              </a:rPr>
              <a:t>U.S. </a:t>
            </a:r>
            <a:r>
              <a:rPr sz="1000" spc="-5" dirty="0">
                <a:latin typeface="Arial"/>
                <a:cs typeface="Arial"/>
              </a:rPr>
              <a:t>Secretary </a:t>
            </a:r>
            <a:r>
              <a:rPr sz="1000" dirty="0">
                <a:latin typeface="Arial"/>
                <a:cs typeface="Arial"/>
              </a:rPr>
              <a:t>of Labor in </a:t>
            </a:r>
            <a:r>
              <a:rPr sz="1000" spc="-5" dirty="0">
                <a:latin typeface="Arial"/>
                <a:cs typeface="Arial"/>
              </a:rPr>
              <a:t>accordance </a:t>
            </a:r>
            <a:r>
              <a:rPr sz="1000" dirty="0">
                <a:latin typeface="Arial"/>
                <a:cs typeface="Arial"/>
              </a:rPr>
              <a:t>with subchapter </a:t>
            </a:r>
            <a:r>
              <a:rPr sz="1000" spc="-10" dirty="0">
                <a:latin typeface="Arial"/>
                <a:cs typeface="Arial"/>
              </a:rPr>
              <a:t>IV </a:t>
            </a:r>
            <a:r>
              <a:rPr sz="1000" dirty="0">
                <a:latin typeface="Arial"/>
                <a:cs typeface="Arial"/>
              </a:rPr>
              <a:t>of chapter 31 of </a:t>
            </a:r>
            <a:r>
              <a:rPr sz="1000" spc="-5" dirty="0">
                <a:latin typeface="Arial"/>
                <a:cs typeface="Arial"/>
              </a:rPr>
              <a:t>title </a:t>
            </a:r>
            <a:r>
              <a:rPr sz="1000" dirty="0">
                <a:latin typeface="Arial"/>
                <a:cs typeface="Arial"/>
              </a:rPr>
              <a:t>40,  </a:t>
            </a:r>
            <a:r>
              <a:rPr sz="1000" spc="-5" dirty="0">
                <a:latin typeface="Arial"/>
                <a:cs typeface="Arial"/>
              </a:rPr>
              <a:t>United States Code (commonly known as </a:t>
            </a:r>
            <a:r>
              <a:rPr sz="1000" dirty="0">
                <a:latin typeface="Arial"/>
                <a:cs typeface="Arial"/>
              </a:rPr>
              <a:t>the </a:t>
            </a:r>
            <a:r>
              <a:rPr sz="1000" spc="-5" dirty="0">
                <a:latin typeface="Arial"/>
                <a:cs typeface="Arial"/>
              </a:rPr>
              <a:t>“Davis-Bacon Act”), </a:t>
            </a:r>
            <a:r>
              <a:rPr sz="1000" dirty="0">
                <a:latin typeface="Arial"/>
                <a:cs typeface="Arial"/>
              </a:rPr>
              <a:t>for </a:t>
            </a:r>
            <a:r>
              <a:rPr sz="1000" spc="-5" dirty="0">
                <a:latin typeface="Arial"/>
                <a:cs typeface="Arial"/>
              </a:rPr>
              <a:t>the corresponding classes of  </a:t>
            </a:r>
            <a:r>
              <a:rPr sz="1000" dirty="0">
                <a:latin typeface="Arial"/>
                <a:cs typeface="Arial"/>
              </a:rPr>
              <a:t>laborers </a:t>
            </a:r>
            <a:r>
              <a:rPr sz="1000" spc="-5" dirty="0">
                <a:latin typeface="Arial"/>
                <a:cs typeface="Arial"/>
              </a:rPr>
              <a:t>and mechanics employed </a:t>
            </a:r>
            <a:r>
              <a:rPr sz="1000" dirty="0">
                <a:latin typeface="Arial"/>
                <a:cs typeface="Arial"/>
              </a:rPr>
              <a:t>on </a:t>
            </a:r>
            <a:r>
              <a:rPr sz="1000" spc="-5" dirty="0">
                <a:latin typeface="Arial"/>
                <a:cs typeface="Arial"/>
              </a:rPr>
              <a:t>projects </a:t>
            </a:r>
            <a:r>
              <a:rPr sz="1000" dirty="0">
                <a:latin typeface="Arial"/>
                <a:cs typeface="Arial"/>
              </a:rPr>
              <a:t>of a character similar </a:t>
            </a:r>
            <a:r>
              <a:rPr sz="1000" spc="-5" dirty="0">
                <a:latin typeface="Arial"/>
                <a:cs typeface="Arial"/>
              </a:rPr>
              <a:t>to the </a:t>
            </a:r>
            <a:r>
              <a:rPr sz="1000" dirty="0">
                <a:latin typeface="Arial"/>
                <a:cs typeface="Arial"/>
              </a:rPr>
              <a:t>contract </a:t>
            </a:r>
            <a:r>
              <a:rPr sz="1000" spc="-5" dirty="0">
                <a:latin typeface="Arial"/>
                <a:cs typeface="Arial"/>
              </a:rPr>
              <a:t>work </a:t>
            </a:r>
            <a:r>
              <a:rPr sz="1000" dirty="0">
                <a:latin typeface="Arial"/>
                <a:cs typeface="Arial"/>
              </a:rPr>
              <a:t>in </a:t>
            </a:r>
            <a:r>
              <a:rPr sz="1000" spc="-5" dirty="0">
                <a:latin typeface="Arial"/>
                <a:cs typeface="Arial"/>
              </a:rPr>
              <a:t>the civil  subdivision </a:t>
            </a:r>
            <a:r>
              <a:rPr sz="1000" dirty="0">
                <a:latin typeface="Arial"/>
                <a:cs typeface="Arial"/>
              </a:rPr>
              <a:t>of </a:t>
            </a:r>
            <a:r>
              <a:rPr sz="1000" spc="-5" dirty="0">
                <a:latin typeface="Arial"/>
                <a:cs typeface="Arial"/>
              </a:rPr>
              <a:t>the State </a:t>
            </a:r>
            <a:r>
              <a:rPr sz="1000" dirty="0">
                <a:latin typeface="Arial"/>
                <a:cs typeface="Arial"/>
              </a:rPr>
              <a:t>(or </a:t>
            </a:r>
            <a:r>
              <a:rPr sz="1000" spc="-5" dirty="0">
                <a:latin typeface="Arial"/>
                <a:cs typeface="Arial"/>
              </a:rPr>
              <a:t>the District </a:t>
            </a:r>
            <a:r>
              <a:rPr sz="1000" dirty="0">
                <a:latin typeface="Arial"/>
                <a:cs typeface="Arial"/>
              </a:rPr>
              <a:t>of </a:t>
            </a:r>
            <a:r>
              <a:rPr sz="1000" spc="-5" dirty="0">
                <a:latin typeface="Arial"/>
                <a:cs typeface="Arial"/>
              </a:rPr>
              <a:t>Columbia) </a:t>
            </a:r>
            <a:r>
              <a:rPr sz="1000" dirty="0">
                <a:latin typeface="Arial"/>
                <a:cs typeface="Arial"/>
              </a:rPr>
              <a:t>in </a:t>
            </a:r>
            <a:r>
              <a:rPr sz="1000" spc="-5" dirty="0">
                <a:latin typeface="Arial"/>
                <a:cs typeface="Arial"/>
              </a:rPr>
              <a:t>which the work </a:t>
            </a:r>
            <a:r>
              <a:rPr sz="1000" dirty="0">
                <a:latin typeface="Arial"/>
                <a:cs typeface="Arial"/>
              </a:rPr>
              <a:t>is </a:t>
            </a:r>
            <a:r>
              <a:rPr sz="1000" spc="-5" dirty="0">
                <a:latin typeface="Arial"/>
                <a:cs typeface="Arial"/>
              </a:rPr>
              <a:t>to </a:t>
            </a:r>
            <a:r>
              <a:rPr sz="1000" dirty="0">
                <a:latin typeface="Arial"/>
                <a:cs typeface="Arial"/>
              </a:rPr>
              <a:t>be</a:t>
            </a:r>
            <a:r>
              <a:rPr sz="1000" spc="90" dirty="0">
                <a:latin typeface="Arial"/>
                <a:cs typeface="Arial"/>
              </a:rPr>
              <a:t> </a:t>
            </a:r>
            <a:r>
              <a:rPr sz="1000" spc="-5" dirty="0">
                <a:latin typeface="Arial"/>
                <a:cs typeface="Arial"/>
              </a:rPr>
              <a:t>performed.</a:t>
            </a:r>
            <a:endParaRPr sz="1000">
              <a:latin typeface="Arial"/>
              <a:cs typeface="Arial"/>
            </a:endParaRPr>
          </a:p>
        </p:txBody>
      </p:sp>
      <p:sp>
        <p:nvSpPr>
          <p:cNvPr id="5" name="object 5"/>
          <p:cNvSpPr/>
          <p:nvPr/>
        </p:nvSpPr>
        <p:spPr>
          <a:xfrm>
            <a:off x="933450" y="933450"/>
            <a:ext cx="5943600" cy="1204252"/>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928687" y="928750"/>
            <a:ext cx="5953125" cy="1224280"/>
          </a:xfrm>
          <a:custGeom>
            <a:avLst/>
            <a:gdLst/>
            <a:ahLst/>
            <a:cxnLst/>
            <a:rect l="l" t="t" r="r" b="b"/>
            <a:pathLst>
              <a:path w="5953125" h="1224280">
                <a:moveTo>
                  <a:pt x="0" y="1224279"/>
                </a:moveTo>
                <a:lnTo>
                  <a:pt x="5953125" y="1224279"/>
                </a:lnTo>
                <a:lnTo>
                  <a:pt x="5953125" y="0"/>
                </a:lnTo>
                <a:lnTo>
                  <a:pt x="0" y="0"/>
                </a:lnTo>
                <a:lnTo>
                  <a:pt x="0" y="1224279"/>
                </a:lnTo>
                <a:close/>
              </a:path>
            </a:pathLst>
          </a:custGeom>
          <a:ln w="9525">
            <a:solidFill>
              <a:srgbClr val="D9D9D9"/>
            </a:solidFill>
          </a:ln>
        </p:spPr>
        <p:txBody>
          <a:bodyPr wrap="square" lIns="0" tIns="0" rIns="0" bIns="0" rtlCol="0"/>
          <a:lstStyle/>
          <a:p>
            <a:endParaRPr/>
          </a:p>
        </p:txBody>
      </p:sp>
      <p:sp>
        <p:nvSpPr>
          <p:cNvPr id="7" name="object 7"/>
          <p:cNvSpPr txBox="1">
            <a:spLocks noGrp="1"/>
          </p:cNvSpPr>
          <p:nvPr>
            <p:ph type="ftr" sz="quarter" idx="5"/>
          </p:nvPr>
        </p:nvSpPr>
        <p:spPr>
          <a:prstGeom prst="rect">
            <a:avLst/>
          </a:prstGeom>
        </p:spPr>
        <p:txBody>
          <a:bodyPr vert="horz" wrap="square" lIns="0" tIns="1905" rIns="0" bIns="0" rtlCol="0">
            <a:spAutoFit/>
          </a:bodyPr>
          <a:lstStyle/>
          <a:p>
            <a:pPr marL="12700">
              <a:lnSpc>
                <a:spcPts val="1060"/>
              </a:lnSpc>
              <a:spcBef>
                <a:spcPts val="15"/>
              </a:spcBef>
            </a:pPr>
            <a:r>
              <a:rPr dirty="0"/>
              <a:t>Coronavirus State and </a:t>
            </a:r>
            <a:r>
              <a:rPr spc="-5" dirty="0"/>
              <a:t>Local Fiscal Recovery</a:t>
            </a:r>
            <a:r>
              <a:rPr spc="-30" dirty="0"/>
              <a:t> </a:t>
            </a:r>
            <a:r>
              <a:rPr dirty="0"/>
              <a:t>Funds:</a:t>
            </a:r>
          </a:p>
          <a:p>
            <a:pPr marL="174625">
              <a:lnSpc>
                <a:spcPts val="1060"/>
              </a:lnSpc>
            </a:pPr>
            <a:r>
              <a:rPr b="0" spc="-5" dirty="0">
                <a:latin typeface="Arial"/>
                <a:cs typeface="Arial"/>
              </a:rPr>
              <a:t>Project and Expenditures Report User</a:t>
            </a:r>
            <a:r>
              <a:rPr b="0" spc="30" dirty="0">
                <a:latin typeface="Arial"/>
                <a:cs typeface="Arial"/>
              </a:rPr>
              <a:t> </a:t>
            </a:r>
            <a:r>
              <a:rPr b="0" spc="-5" dirty="0">
                <a:latin typeface="Arial"/>
                <a:cs typeface="Arial"/>
              </a:rPr>
              <a:t>Guide</a:t>
            </a:r>
          </a:p>
        </p:txBody>
      </p:sp>
      <p:sp>
        <p:nvSpPr>
          <p:cNvPr id="8" name="object 8"/>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r>
              <a:rPr spc="-5" dirty="0"/>
              <a:t>25</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978404" y="1980945"/>
            <a:ext cx="1815464" cy="162560"/>
          </a:xfrm>
          <a:prstGeom prst="rect">
            <a:avLst/>
          </a:prstGeom>
        </p:spPr>
        <p:txBody>
          <a:bodyPr vert="horz" wrap="square" lIns="0" tIns="12700" rIns="0" bIns="0" rtlCol="0">
            <a:spAutoFit/>
          </a:bodyPr>
          <a:lstStyle/>
          <a:p>
            <a:pPr marL="12700">
              <a:lnSpc>
                <a:spcPct val="100000"/>
              </a:lnSpc>
              <a:spcBef>
                <a:spcPts val="100"/>
              </a:spcBef>
            </a:pPr>
            <a:r>
              <a:rPr sz="900" i="1" spc="-5" dirty="0">
                <a:solidFill>
                  <a:srgbClr val="44536A"/>
                </a:solidFill>
                <a:latin typeface="Arial"/>
                <a:cs typeface="Arial"/>
              </a:rPr>
              <a:t>Figure 28 Davis Bacon</a:t>
            </a:r>
            <a:r>
              <a:rPr sz="900" i="1" spc="30" dirty="0">
                <a:solidFill>
                  <a:srgbClr val="44536A"/>
                </a:solidFill>
                <a:latin typeface="Arial"/>
                <a:cs typeface="Arial"/>
              </a:rPr>
              <a:t> </a:t>
            </a:r>
            <a:r>
              <a:rPr sz="900" i="1" spc="-5" dirty="0">
                <a:solidFill>
                  <a:srgbClr val="44536A"/>
                </a:solidFill>
                <a:latin typeface="Arial"/>
                <a:cs typeface="Arial"/>
              </a:rPr>
              <a:t>Certification</a:t>
            </a:r>
            <a:endParaRPr sz="900">
              <a:latin typeface="Arial"/>
              <a:cs typeface="Arial"/>
            </a:endParaRPr>
          </a:p>
        </p:txBody>
      </p:sp>
      <p:sp>
        <p:nvSpPr>
          <p:cNvPr id="3" name="object 3"/>
          <p:cNvSpPr txBox="1"/>
          <p:nvPr/>
        </p:nvSpPr>
        <p:spPr>
          <a:xfrm>
            <a:off x="1130300" y="4580128"/>
            <a:ext cx="5686425" cy="1663700"/>
          </a:xfrm>
          <a:prstGeom prst="rect">
            <a:avLst/>
          </a:prstGeom>
        </p:spPr>
        <p:txBody>
          <a:bodyPr vert="horz" wrap="square" lIns="0" tIns="12700" rIns="0" bIns="0" rtlCol="0">
            <a:spAutoFit/>
          </a:bodyPr>
          <a:lstStyle/>
          <a:p>
            <a:pPr marR="167005" algn="ctr">
              <a:lnSpc>
                <a:spcPct val="100000"/>
              </a:lnSpc>
              <a:spcBef>
                <a:spcPts val="100"/>
              </a:spcBef>
            </a:pPr>
            <a:r>
              <a:rPr sz="900" i="1" spc="-5" dirty="0">
                <a:solidFill>
                  <a:srgbClr val="44536A"/>
                </a:solidFill>
                <a:latin typeface="Arial"/>
                <a:cs typeface="Arial"/>
              </a:rPr>
              <a:t>Figure 29 Additional </a:t>
            </a:r>
            <a:r>
              <a:rPr sz="900" i="1" dirty="0">
                <a:solidFill>
                  <a:srgbClr val="44536A"/>
                </a:solidFill>
                <a:latin typeface="Arial"/>
                <a:cs typeface="Arial"/>
              </a:rPr>
              <a:t>Questions if </a:t>
            </a:r>
            <a:r>
              <a:rPr sz="900" i="1" spc="-5" dirty="0">
                <a:solidFill>
                  <a:srgbClr val="44536A"/>
                </a:solidFill>
                <a:latin typeface="Arial"/>
                <a:cs typeface="Arial"/>
              </a:rPr>
              <a:t>Response </a:t>
            </a:r>
            <a:r>
              <a:rPr sz="900" i="1" dirty="0">
                <a:solidFill>
                  <a:srgbClr val="44536A"/>
                </a:solidFill>
                <a:latin typeface="Arial"/>
                <a:cs typeface="Arial"/>
              </a:rPr>
              <a:t>to </a:t>
            </a:r>
            <a:r>
              <a:rPr sz="900" i="1" spc="-5" dirty="0">
                <a:solidFill>
                  <a:srgbClr val="44536A"/>
                </a:solidFill>
                <a:latin typeface="Arial"/>
                <a:cs typeface="Arial"/>
              </a:rPr>
              <a:t>Davis Bacon Certification is</a:t>
            </a:r>
            <a:r>
              <a:rPr sz="900" i="1" spc="65" dirty="0">
                <a:solidFill>
                  <a:srgbClr val="44536A"/>
                </a:solidFill>
                <a:latin typeface="Arial"/>
                <a:cs typeface="Arial"/>
              </a:rPr>
              <a:t> </a:t>
            </a:r>
            <a:r>
              <a:rPr sz="900" i="1" spc="-5" dirty="0">
                <a:solidFill>
                  <a:srgbClr val="44536A"/>
                </a:solidFill>
                <a:latin typeface="Arial"/>
                <a:cs typeface="Arial"/>
              </a:rPr>
              <a:t>"No"</a:t>
            </a:r>
            <a:endParaRPr sz="900">
              <a:latin typeface="Arial"/>
              <a:cs typeface="Arial"/>
            </a:endParaRPr>
          </a:p>
          <a:p>
            <a:pPr>
              <a:lnSpc>
                <a:spcPct val="100000"/>
              </a:lnSpc>
              <a:spcBef>
                <a:spcPts val="20"/>
              </a:spcBef>
            </a:pPr>
            <a:endParaRPr sz="800">
              <a:latin typeface="Arial"/>
              <a:cs typeface="Arial"/>
            </a:endParaRPr>
          </a:p>
          <a:p>
            <a:pPr marL="241300" indent="-229235">
              <a:lnSpc>
                <a:spcPct val="100000"/>
              </a:lnSpc>
              <a:buFont typeface="Arial"/>
              <a:buAutoNum type="alphaLcParenR" startAt="2"/>
              <a:tabLst>
                <a:tab pos="241935" algn="l"/>
              </a:tabLst>
            </a:pPr>
            <a:r>
              <a:rPr sz="1100" spc="-5" dirty="0">
                <a:latin typeface="Arial"/>
                <a:cs typeface="Arial"/>
              </a:rPr>
              <a:t>Project Labor Agreement Certification (Figures 30 and</a:t>
            </a:r>
            <a:r>
              <a:rPr sz="1100" spc="35" dirty="0">
                <a:latin typeface="Arial"/>
                <a:cs typeface="Arial"/>
              </a:rPr>
              <a:t> </a:t>
            </a:r>
            <a:r>
              <a:rPr sz="1100" spc="-5" dirty="0">
                <a:latin typeface="Arial"/>
                <a:cs typeface="Arial"/>
              </a:rPr>
              <a:t>31):</a:t>
            </a:r>
            <a:endParaRPr sz="1100">
              <a:latin typeface="Arial"/>
              <a:cs typeface="Arial"/>
            </a:endParaRPr>
          </a:p>
          <a:p>
            <a:pPr marL="698500" marR="180340" lvl="1" indent="-228600">
              <a:lnSpc>
                <a:spcPct val="103400"/>
              </a:lnSpc>
              <a:buFont typeface="Arial"/>
              <a:buAutoNum type="arabicParenR"/>
              <a:tabLst>
                <a:tab pos="699135" algn="l"/>
              </a:tabLst>
            </a:pPr>
            <a:r>
              <a:rPr sz="1100" spc="-5" dirty="0">
                <a:latin typeface="Arial"/>
                <a:cs typeface="Arial"/>
              </a:rPr>
              <a:t>Select “Yes” or “No” response to Certification question for existence of project  labor agreement: Do you intend to certify that “the indicated project includes a  project labor agreement, meaning a </a:t>
            </a:r>
            <a:r>
              <a:rPr sz="1100" dirty="0">
                <a:latin typeface="Arial"/>
                <a:cs typeface="Arial"/>
              </a:rPr>
              <a:t>pre-hire </a:t>
            </a:r>
            <a:r>
              <a:rPr sz="1100" spc="-5" dirty="0">
                <a:latin typeface="Arial"/>
                <a:cs typeface="Arial"/>
              </a:rPr>
              <a:t>collective bargaining agreement  consistent with section 8(f) of the National Labor Relations Act (29 U.S.C.  158(f))?</a:t>
            </a:r>
            <a:endParaRPr sz="1100">
              <a:latin typeface="Arial"/>
              <a:cs typeface="Arial"/>
            </a:endParaRPr>
          </a:p>
          <a:p>
            <a:pPr marL="698500" marR="5080" lvl="1" indent="-228600">
              <a:lnSpc>
                <a:spcPts val="1370"/>
              </a:lnSpc>
              <a:spcBef>
                <a:spcPts val="50"/>
              </a:spcBef>
              <a:buFont typeface="Arial"/>
              <a:buAutoNum type="arabicParenR"/>
              <a:tabLst>
                <a:tab pos="699135" algn="l"/>
              </a:tabLst>
            </a:pPr>
            <a:r>
              <a:rPr sz="1100" spc="-5" dirty="0">
                <a:latin typeface="Arial"/>
                <a:cs typeface="Arial"/>
              </a:rPr>
              <a:t>If response is “No”, enter the following information about a project continuity plan  in the pop-up</a:t>
            </a:r>
            <a:r>
              <a:rPr sz="1100" dirty="0">
                <a:latin typeface="Arial"/>
                <a:cs typeface="Arial"/>
              </a:rPr>
              <a:t> </a:t>
            </a:r>
            <a:r>
              <a:rPr sz="1100" spc="-5" dirty="0">
                <a:latin typeface="Arial"/>
                <a:cs typeface="Arial"/>
              </a:rPr>
              <a:t>window:</a:t>
            </a:r>
            <a:endParaRPr sz="1100">
              <a:latin typeface="Arial"/>
              <a:cs typeface="Arial"/>
            </a:endParaRPr>
          </a:p>
        </p:txBody>
      </p:sp>
      <p:sp>
        <p:nvSpPr>
          <p:cNvPr id="4" name="object 4"/>
          <p:cNvSpPr txBox="1"/>
          <p:nvPr/>
        </p:nvSpPr>
        <p:spPr>
          <a:xfrm>
            <a:off x="2027427" y="7264145"/>
            <a:ext cx="158750" cy="193040"/>
          </a:xfrm>
          <a:prstGeom prst="rect">
            <a:avLst/>
          </a:prstGeom>
        </p:spPr>
        <p:txBody>
          <a:bodyPr vert="horz" wrap="square" lIns="0" tIns="12065" rIns="0" bIns="0" rtlCol="0">
            <a:spAutoFit/>
          </a:bodyPr>
          <a:lstStyle/>
          <a:p>
            <a:pPr marL="12700">
              <a:lnSpc>
                <a:spcPct val="100000"/>
              </a:lnSpc>
              <a:spcBef>
                <a:spcPts val="95"/>
              </a:spcBef>
            </a:pPr>
            <a:r>
              <a:rPr sz="1100" spc="-5" dirty="0">
                <a:latin typeface="Arial"/>
                <a:cs typeface="Arial"/>
              </a:rPr>
              <a:t>iii.</a:t>
            </a:r>
            <a:endParaRPr sz="1100">
              <a:latin typeface="Arial"/>
              <a:cs typeface="Arial"/>
            </a:endParaRPr>
          </a:p>
        </p:txBody>
      </p:sp>
      <p:sp>
        <p:nvSpPr>
          <p:cNvPr id="5" name="object 5"/>
          <p:cNvSpPr txBox="1"/>
          <p:nvPr/>
        </p:nvSpPr>
        <p:spPr>
          <a:xfrm>
            <a:off x="2019807" y="6224015"/>
            <a:ext cx="4826635" cy="2620010"/>
          </a:xfrm>
          <a:prstGeom prst="rect">
            <a:avLst/>
          </a:prstGeom>
        </p:spPr>
        <p:txBody>
          <a:bodyPr vert="horz" wrap="square" lIns="0" tIns="6350" rIns="0" bIns="0" rtlCol="0">
            <a:spAutoFit/>
          </a:bodyPr>
          <a:lstStyle/>
          <a:p>
            <a:pPr marL="266065" marR="97790" indent="-184785">
              <a:lnSpc>
                <a:spcPct val="103499"/>
              </a:lnSpc>
              <a:spcBef>
                <a:spcPts val="50"/>
              </a:spcBef>
              <a:buAutoNum type="romanLcPeriod"/>
              <a:tabLst>
                <a:tab pos="266700" algn="l"/>
              </a:tabLst>
            </a:pPr>
            <a:r>
              <a:rPr sz="1100" spc="-5" dirty="0">
                <a:latin typeface="Arial"/>
                <a:cs typeface="Arial"/>
              </a:rPr>
              <a:t>How the recipient will ensure the project has ready access to a sufficient  supply of appropriately skilled and unskilled labor to ensure </a:t>
            </a:r>
            <a:r>
              <a:rPr sz="1100" dirty="0">
                <a:latin typeface="Arial"/>
                <a:cs typeface="Arial"/>
              </a:rPr>
              <a:t>high-quality  </a:t>
            </a:r>
            <a:r>
              <a:rPr sz="1100" spc="-5" dirty="0">
                <a:latin typeface="Arial"/>
                <a:cs typeface="Arial"/>
              </a:rPr>
              <a:t>construction throughout the life of the </a:t>
            </a:r>
            <a:r>
              <a:rPr sz="1100" dirty="0">
                <a:latin typeface="Arial"/>
                <a:cs typeface="Arial"/>
              </a:rPr>
              <a:t>project, </a:t>
            </a:r>
            <a:r>
              <a:rPr sz="1100" spc="-5" dirty="0">
                <a:latin typeface="Arial"/>
                <a:cs typeface="Arial"/>
              </a:rPr>
              <a:t>including a description of  any required professional certifications and/or </a:t>
            </a:r>
            <a:r>
              <a:rPr sz="1100" dirty="0">
                <a:latin typeface="Arial"/>
                <a:cs typeface="Arial"/>
              </a:rPr>
              <a:t>in-house</a:t>
            </a:r>
            <a:r>
              <a:rPr sz="1100" spc="30" dirty="0">
                <a:latin typeface="Arial"/>
                <a:cs typeface="Arial"/>
              </a:rPr>
              <a:t> </a:t>
            </a:r>
            <a:r>
              <a:rPr sz="1100" spc="-5" dirty="0">
                <a:latin typeface="Arial"/>
                <a:cs typeface="Arial"/>
              </a:rPr>
              <a:t>training;</a:t>
            </a:r>
            <a:endParaRPr sz="1100">
              <a:latin typeface="Arial"/>
              <a:cs typeface="Arial"/>
            </a:endParaRPr>
          </a:p>
          <a:p>
            <a:pPr marL="266065" marR="5080" indent="-215265">
              <a:lnSpc>
                <a:spcPts val="1370"/>
              </a:lnSpc>
              <a:spcBef>
                <a:spcPts val="45"/>
              </a:spcBef>
              <a:buAutoNum type="romanLcPeriod"/>
              <a:tabLst>
                <a:tab pos="266700" algn="l"/>
              </a:tabLst>
            </a:pPr>
            <a:r>
              <a:rPr sz="1100" spc="-5" dirty="0">
                <a:latin typeface="Arial"/>
                <a:cs typeface="Arial"/>
              </a:rPr>
              <a:t>How the recipient will minimize risks of labor disputes and disruptions that  would jeopardize timeliness and cost-effectiveness of the</a:t>
            </a:r>
            <a:r>
              <a:rPr sz="1100" spc="65" dirty="0">
                <a:latin typeface="Arial"/>
                <a:cs typeface="Arial"/>
              </a:rPr>
              <a:t> </a:t>
            </a:r>
            <a:r>
              <a:rPr sz="1100" spc="-5" dirty="0">
                <a:latin typeface="Arial"/>
                <a:cs typeface="Arial"/>
              </a:rPr>
              <a:t>project;</a:t>
            </a:r>
            <a:endParaRPr sz="1100">
              <a:latin typeface="Arial"/>
              <a:cs typeface="Arial"/>
            </a:endParaRPr>
          </a:p>
          <a:p>
            <a:pPr marL="266065">
              <a:lnSpc>
                <a:spcPts val="1305"/>
              </a:lnSpc>
            </a:pPr>
            <a:r>
              <a:rPr sz="1100" spc="-5" dirty="0">
                <a:latin typeface="Arial"/>
                <a:cs typeface="Arial"/>
              </a:rPr>
              <a:t>How the recipient will provide a safe and healthy </a:t>
            </a:r>
            <a:r>
              <a:rPr sz="1100" dirty="0">
                <a:latin typeface="Arial"/>
                <a:cs typeface="Arial"/>
              </a:rPr>
              <a:t>workplace </a:t>
            </a:r>
            <a:r>
              <a:rPr sz="1100" spc="-5" dirty="0">
                <a:latin typeface="Arial"/>
                <a:cs typeface="Arial"/>
              </a:rPr>
              <a:t>that</a:t>
            </a:r>
            <a:r>
              <a:rPr sz="1100" spc="90" dirty="0">
                <a:latin typeface="Arial"/>
                <a:cs typeface="Arial"/>
              </a:rPr>
              <a:t> </a:t>
            </a:r>
            <a:r>
              <a:rPr sz="1100" spc="-5" dirty="0">
                <a:latin typeface="Arial"/>
                <a:cs typeface="Arial"/>
              </a:rPr>
              <a:t>avoids</a:t>
            </a:r>
            <a:endParaRPr sz="1100">
              <a:latin typeface="Arial"/>
              <a:cs typeface="Arial"/>
            </a:endParaRPr>
          </a:p>
          <a:p>
            <a:pPr marL="266065" marR="234950">
              <a:lnSpc>
                <a:spcPct val="103299"/>
              </a:lnSpc>
              <a:spcBef>
                <a:spcPts val="5"/>
              </a:spcBef>
            </a:pPr>
            <a:r>
              <a:rPr sz="1100" spc="-5" dirty="0">
                <a:latin typeface="Arial"/>
                <a:cs typeface="Arial"/>
              </a:rPr>
              <a:t>delays and costs associated with workplace illnesses, injuries, and  fatalities, including descriptions of safety training, certification, and/or  licensure requirements for all relevant workers (e.g., </a:t>
            </a:r>
            <a:r>
              <a:rPr sz="1100" spc="-10" dirty="0">
                <a:latin typeface="Arial"/>
                <a:cs typeface="Arial"/>
              </a:rPr>
              <a:t>OSHA </a:t>
            </a:r>
            <a:r>
              <a:rPr sz="1100" spc="-5" dirty="0">
                <a:latin typeface="Arial"/>
                <a:cs typeface="Arial"/>
              </a:rPr>
              <a:t>10, OSHA  30);</a:t>
            </a:r>
            <a:endParaRPr sz="1100">
              <a:latin typeface="Arial"/>
              <a:cs typeface="Arial"/>
            </a:endParaRPr>
          </a:p>
          <a:p>
            <a:pPr marL="266065" marR="144145" indent="-254000">
              <a:lnSpc>
                <a:spcPct val="103400"/>
              </a:lnSpc>
              <a:spcBef>
                <a:spcPts val="5"/>
              </a:spcBef>
              <a:buFont typeface="Arial"/>
              <a:buAutoNum type="romanLcPeriod" startAt="4"/>
              <a:tabLst>
                <a:tab pos="266700" algn="l"/>
              </a:tabLst>
            </a:pPr>
            <a:r>
              <a:rPr sz="1100" spc="-5" dirty="0">
                <a:latin typeface="Arial"/>
                <a:cs typeface="Arial"/>
              </a:rPr>
              <a:t>Whether workers on the project will receive wages and benefits that will  secure an appropriately skilled workforce in the context of the local or  regional labor market;</a:t>
            </a:r>
            <a:r>
              <a:rPr sz="1100" dirty="0">
                <a:latin typeface="Arial"/>
                <a:cs typeface="Arial"/>
              </a:rPr>
              <a:t> </a:t>
            </a:r>
            <a:r>
              <a:rPr sz="1100" spc="-5" dirty="0">
                <a:latin typeface="Arial"/>
                <a:cs typeface="Arial"/>
              </a:rPr>
              <a:t>and</a:t>
            </a:r>
            <a:endParaRPr sz="1100">
              <a:latin typeface="Arial"/>
              <a:cs typeface="Arial"/>
            </a:endParaRPr>
          </a:p>
          <a:p>
            <a:pPr marL="266065" indent="-223520">
              <a:lnSpc>
                <a:spcPct val="100000"/>
              </a:lnSpc>
              <a:spcBef>
                <a:spcPts val="45"/>
              </a:spcBef>
              <a:buFont typeface="Arial"/>
              <a:buAutoNum type="romanLcPeriod" startAt="4"/>
              <a:tabLst>
                <a:tab pos="266700" algn="l"/>
              </a:tabLst>
            </a:pPr>
            <a:r>
              <a:rPr sz="1100" spc="-5" dirty="0">
                <a:latin typeface="Arial"/>
                <a:cs typeface="Arial"/>
              </a:rPr>
              <a:t>Whether the project has completed a project labor</a:t>
            </a:r>
            <a:r>
              <a:rPr sz="1100" spc="35" dirty="0">
                <a:latin typeface="Arial"/>
                <a:cs typeface="Arial"/>
              </a:rPr>
              <a:t> </a:t>
            </a:r>
            <a:r>
              <a:rPr sz="1100" spc="-5" dirty="0">
                <a:latin typeface="Arial"/>
                <a:cs typeface="Arial"/>
              </a:rPr>
              <a:t>agreement.</a:t>
            </a:r>
            <a:endParaRPr sz="1100">
              <a:latin typeface="Arial"/>
              <a:cs typeface="Arial"/>
            </a:endParaRPr>
          </a:p>
        </p:txBody>
      </p:sp>
      <p:sp>
        <p:nvSpPr>
          <p:cNvPr id="6" name="object 6"/>
          <p:cNvSpPr/>
          <p:nvPr/>
        </p:nvSpPr>
        <p:spPr>
          <a:xfrm>
            <a:off x="1062294" y="967834"/>
            <a:ext cx="5611531" cy="838971"/>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1033462" y="928624"/>
            <a:ext cx="5700395" cy="937894"/>
          </a:xfrm>
          <a:custGeom>
            <a:avLst/>
            <a:gdLst/>
            <a:ahLst/>
            <a:cxnLst/>
            <a:rect l="l" t="t" r="r" b="b"/>
            <a:pathLst>
              <a:path w="5700395" h="937894">
                <a:moveTo>
                  <a:pt x="0" y="937895"/>
                </a:moveTo>
                <a:lnTo>
                  <a:pt x="5700140" y="937895"/>
                </a:lnTo>
                <a:lnTo>
                  <a:pt x="5700140" y="0"/>
                </a:lnTo>
                <a:lnTo>
                  <a:pt x="0" y="0"/>
                </a:lnTo>
                <a:lnTo>
                  <a:pt x="0" y="937895"/>
                </a:lnTo>
                <a:close/>
              </a:path>
            </a:pathLst>
          </a:custGeom>
          <a:ln w="9525">
            <a:solidFill>
              <a:srgbClr val="C8C8C8"/>
            </a:solidFill>
          </a:ln>
        </p:spPr>
        <p:txBody>
          <a:bodyPr wrap="square" lIns="0" tIns="0" rIns="0" bIns="0" rtlCol="0"/>
          <a:lstStyle/>
          <a:p>
            <a:endParaRPr/>
          </a:p>
        </p:txBody>
      </p:sp>
      <p:sp>
        <p:nvSpPr>
          <p:cNvPr id="8" name="object 8"/>
          <p:cNvSpPr/>
          <p:nvPr/>
        </p:nvSpPr>
        <p:spPr>
          <a:xfrm>
            <a:off x="1071660" y="2287991"/>
            <a:ext cx="5629305" cy="2172315"/>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1042987" y="2273045"/>
            <a:ext cx="5680075" cy="2209165"/>
          </a:xfrm>
          <a:custGeom>
            <a:avLst/>
            <a:gdLst/>
            <a:ahLst/>
            <a:cxnLst/>
            <a:rect l="l" t="t" r="r" b="b"/>
            <a:pathLst>
              <a:path w="5680075" h="2209165">
                <a:moveTo>
                  <a:pt x="0" y="2209165"/>
                </a:moveTo>
                <a:lnTo>
                  <a:pt x="5679821" y="2209165"/>
                </a:lnTo>
                <a:lnTo>
                  <a:pt x="5679821" y="0"/>
                </a:lnTo>
                <a:lnTo>
                  <a:pt x="0" y="0"/>
                </a:lnTo>
                <a:lnTo>
                  <a:pt x="0" y="2209165"/>
                </a:lnTo>
                <a:close/>
              </a:path>
            </a:pathLst>
          </a:custGeom>
          <a:ln w="9524">
            <a:solidFill>
              <a:srgbClr val="C8C8C8"/>
            </a:solidFill>
          </a:ln>
        </p:spPr>
        <p:txBody>
          <a:bodyPr wrap="square" lIns="0" tIns="0" rIns="0" bIns="0" rtlCol="0"/>
          <a:lstStyle/>
          <a:p>
            <a:endParaRPr/>
          </a:p>
        </p:txBody>
      </p:sp>
      <p:sp>
        <p:nvSpPr>
          <p:cNvPr id="10" name="object 10"/>
          <p:cNvSpPr txBox="1">
            <a:spLocks noGrp="1"/>
          </p:cNvSpPr>
          <p:nvPr>
            <p:ph type="ftr" sz="quarter" idx="5"/>
          </p:nvPr>
        </p:nvSpPr>
        <p:spPr>
          <a:prstGeom prst="rect">
            <a:avLst/>
          </a:prstGeom>
        </p:spPr>
        <p:txBody>
          <a:bodyPr vert="horz" wrap="square" lIns="0" tIns="1905" rIns="0" bIns="0" rtlCol="0">
            <a:spAutoFit/>
          </a:bodyPr>
          <a:lstStyle/>
          <a:p>
            <a:pPr marL="12700">
              <a:lnSpc>
                <a:spcPts val="1060"/>
              </a:lnSpc>
              <a:spcBef>
                <a:spcPts val="15"/>
              </a:spcBef>
            </a:pPr>
            <a:r>
              <a:rPr dirty="0"/>
              <a:t>Coronavirus State and </a:t>
            </a:r>
            <a:r>
              <a:rPr spc="-5" dirty="0"/>
              <a:t>Local Fiscal Recovery</a:t>
            </a:r>
            <a:r>
              <a:rPr spc="-30" dirty="0"/>
              <a:t> </a:t>
            </a:r>
            <a:r>
              <a:rPr dirty="0"/>
              <a:t>Funds:</a:t>
            </a:r>
          </a:p>
          <a:p>
            <a:pPr marL="174625">
              <a:lnSpc>
                <a:spcPts val="1060"/>
              </a:lnSpc>
            </a:pPr>
            <a:r>
              <a:rPr b="0" spc="-5" dirty="0">
                <a:latin typeface="Arial"/>
                <a:cs typeface="Arial"/>
              </a:rPr>
              <a:t>Project and Expenditures Report User</a:t>
            </a:r>
            <a:r>
              <a:rPr b="0" spc="30" dirty="0">
                <a:latin typeface="Arial"/>
                <a:cs typeface="Arial"/>
              </a:rPr>
              <a:t> </a:t>
            </a:r>
            <a:r>
              <a:rPr b="0" spc="-5" dirty="0">
                <a:latin typeface="Arial"/>
                <a:cs typeface="Arial"/>
              </a:rPr>
              <a:t>Guide</a:t>
            </a:r>
          </a:p>
        </p:txBody>
      </p:sp>
      <p:sp>
        <p:nvSpPr>
          <p:cNvPr id="11" name="object 11"/>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r>
              <a:rPr spc="-5" dirty="0"/>
              <a:t>26</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1700" y="893318"/>
            <a:ext cx="5963920" cy="6781165"/>
          </a:xfrm>
          <a:prstGeom prst="rect">
            <a:avLst/>
          </a:prstGeom>
        </p:spPr>
        <p:txBody>
          <a:bodyPr vert="horz" wrap="square" lIns="0" tIns="12065" rIns="0" bIns="0" rtlCol="0">
            <a:spAutoFit/>
          </a:bodyPr>
          <a:lstStyle/>
          <a:p>
            <a:pPr marL="12700">
              <a:lnSpc>
                <a:spcPct val="100000"/>
              </a:lnSpc>
              <a:spcBef>
                <a:spcPts val="95"/>
              </a:spcBef>
            </a:pPr>
            <a:r>
              <a:rPr sz="1100" spc="-5" dirty="0">
                <a:latin typeface="Arial"/>
                <a:cs typeface="Arial"/>
                <a:hlinkClick r:id="rId2" action="ppaction://hlinksldjump"/>
              </a:rPr>
              <a:t>Figure 28 Davis Bacon </a:t>
            </a:r>
            <a:r>
              <a:rPr sz="1100" dirty="0">
                <a:latin typeface="Arial"/>
                <a:cs typeface="Arial"/>
                <a:hlinkClick r:id="rId2" action="ppaction://hlinksldjump"/>
              </a:rPr>
              <a:t>Certification............................................................................................</a:t>
            </a:r>
            <a:r>
              <a:rPr sz="1100" spc="-229" dirty="0">
                <a:latin typeface="Arial"/>
                <a:cs typeface="Arial"/>
                <a:hlinkClick r:id="rId2" action="ppaction://hlinksldjump"/>
              </a:rPr>
              <a:t> </a:t>
            </a:r>
            <a:r>
              <a:rPr sz="1100" spc="-5" dirty="0">
                <a:latin typeface="Arial"/>
                <a:cs typeface="Arial"/>
                <a:hlinkClick r:id="rId2" action="ppaction://hlinksldjump"/>
              </a:rPr>
              <a:t>26</a:t>
            </a:r>
            <a:endParaRPr sz="1100">
              <a:latin typeface="Arial"/>
              <a:cs typeface="Arial"/>
            </a:endParaRPr>
          </a:p>
          <a:p>
            <a:pPr marL="12700" marR="5080">
              <a:lnSpc>
                <a:spcPct val="103200"/>
              </a:lnSpc>
              <a:spcBef>
                <a:spcPts val="5"/>
              </a:spcBef>
            </a:pPr>
            <a:r>
              <a:rPr sz="1100" spc="-5" dirty="0">
                <a:latin typeface="Arial"/>
                <a:cs typeface="Arial"/>
                <a:hlinkClick r:id="rId2" action="ppaction://hlinksldjump"/>
              </a:rPr>
              <a:t>Figure 29 Additional Questions if Response to Davis Bacon Certification is "No" ...................... 26 </a:t>
            </a:r>
            <a:r>
              <a:rPr sz="1100" spc="-5" dirty="0">
                <a:latin typeface="Arial"/>
                <a:cs typeface="Arial"/>
              </a:rPr>
              <a:t> </a:t>
            </a:r>
            <a:r>
              <a:rPr sz="1100" spc="-5" dirty="0">
                <a:latin typeface="Arial"/>
                <a:cs typeface="Arial"/>
                <a:hlinkClick r:id="rId3" action="ppaction://hlinksldjump"/>
              </a:rPr>
              <a:t>Figure 30 Certification for Labor Agreements</a:t>
            </a:r>
            <a:r>
              <a:rPr sz="1100" spc="80" dirty="0">
                <a:latin typeface="Arial"/>
                <a:cs typeface="Arial"/>
                <a:hlinkClick r:id="rId3" action="ppaction://hlinksldjump"/>
              </a:rPr>
              <a:t> </a:t>
            </a:r>
            <a:r>
              <a:rPr sz="1100" spc="-5" dirty="0">
                <a:latin typeface="Arial"/>
                <a:cs typeface="Arial"/>
                <a:hlinkClick r:id="rId3" action="ppaction://hlinksldjump"/>
              </a:rPr>
              <a:t>............................................................................. 27</a:t>
            </a:r>
            <a:endParaRPr sz="1100">
              <a:latin typeface="Arial"/>
              <a:cs typeface="Arial"/>
            </a:endParaRPr>
          </a:p>
          <a:p>
            <a:pPr marL="12700">
              <a:lnSpc>
                <a:spcPct val="100000"/>
              </a:lnSpc>
              <a:spcBef>
                <a:spcPts val="50"/>
              </a:spcBef>
            </a:pPr>
            <a:r>
              <a:rPr sz="1100" spc="-5" dirty="0">
                <a:latin typeface="Arial"/>
                <a:cs typeface="Arial"/>
                <a:hlinkClick r:id="rId3" action="ppaction://hlinksldjump"/>
              </a:rPr>
              <a:t>Figure 31 Additional Questions if response is</a:t>
            </a:r>
            <a:r>
              <a:rPr sz="1100" spc="195" dirty="0">
                <a:latin typeface="Arial"/>
                <a:cs typeface="Arial"/>
                <a:hlinkClick r:id="rId3" action="ppaction://hlinksldjump"/>
              </a:rPr>
              <a:t> </a:t>
            </a:r>
            <a:r>
              <a:rPr sz="1100" spc="-5" dirty="0">
                <a:latin typeface="Arial"/>
                <a:cs typeface="Arial"/>
                <a:hlinkClick r:id="rId3" action="ppaction://hlinksldjump"/>
              </a:rPr>
              <a:t>"No"..................................................................... 27</a:t>
            </a:r>
            <a:endParaRPr sz="1100">
              <a:latin typeface="Arial"/>
              <a:cs typeface="Arial"/>
            </a:endParaRPr>
          </a:p>
          <a:p>
            <a:pPr marL="12700">
              <a:lnSpc>
                <a:spcPct val="100000"/>
              </a:lnSpc>
              <a:spcBef>
                <a:spcPts val="45"/>
              </a:spcBef>
            </a:pPr>
            <a:r>
              <a:rPr sz="1100" spc="-5" dirty="0">
                <a:latin typeface="Arial"/>
                <a:cs typeface="Arial"/>
                <a:hlinkClick r:id="rId4" action="ppaction://hlinksldjump"/>
              </a:rPr>
              <a:t>Figure 32 Revenue Replacement Screen ...................................................................................</a:t>
            </a:r>
            <a:r>
              <a:rPr sz="1100" spc="10" dirty="0">
                <a:latin typeface="Arial"/>
                <a:cs typeface="Arial"/>
                <a:hlinkClick r:id="rId4" action="ppaction://hlinksldjump"/>
              </a:rPr>
              <a:t> </a:t>
            </a:r>
            <a:r>
              <a:rPr sz="1100" spc="-5" dirty="0">
                <a:latin typeface="Arial"/>
                <a:cs typeface="Arial"/>
                <a:hlinkClick r:id="rId4" action="ppaction://hlinksldjump"/>
              </a:rPr>
              <a:t>29</a:t>
            </a:r>
            <a:endParaRPr sz="1100">
              <a:latin typeface="Arial"/>
              <a:cs typeface="Arial"/>
            </a:endParaRPr>
          </a:p>
          <a:p>
            <a:pPr marL="12700">
              <a:lnSpc>
                <a:spcPct val="100000"/>
              </a:lnSpc>
              <a:spcBef>
                <a:spcPts val="45"/>
              </a:spcBef>
            </a:pPr>
            <a:r>
              <a:rPr sz="1100" spc="-5" dirty="0">
                <a:latin typeface="Arial"/>
                <a:cs typeface="Arial"/>
                <a:hlinkClick r:id="rId5" action="ppaction://hlinksldjump"/>
              </a:rPr>
              <a:t>Figure 33 Subrecipient Bulk Upload </a:t>
            </a:r>
            <a:r>
              <a:rPr sz="1100" dirty="0">
                <a:latin typeface="Arial"/>
                <a:cs typeface="Arial"/>
                <a:hlinkClick r:id="rId5" action="ppaction://hlinksldjump"/>
              </a:rPr>
              <a:t>Icon....................................................................................</a:t>
            </a:r>
            <a:r>
              <a:rPr sz="1100" spc="-165" dirty="0">
                <a:latin typeface="Arial"/>
                <a:cs typeface="Arial"/>
                <a:hlinkClick r:id="rId5" action="ppaction://hlinksldjump"/>
              </a:rPr>
              <a:t> </a:t>
            </a:r>
            <a:r>
              <a:rPr sz="1100" spc="-5" dirty="0">
                <a:latin typeface="Arial"/>
                <a:cs typeface="Arial"/>
                <a:hlinkClick r:id="rId5" action="ppaction://hlinksldjump"/>
              </a:rPr>
              <a:t>31</a:t>
            </a:r>
            <a:endParaRPr sz="1100">
              <a:latin typeface="Arial"/>
              <a:cs typeface="Arial"/>
            </a:endParaRPr>
          </a:p>
          <a:p>
            <a:pPr marL="12700">
              <a:lnSpc>
                <a:spcPct val="100000"/>
              </a:lnSpc>
              <a:spcBef>
                <a:spcPts val="45"/>
              </a:spcBef>
            </a:pPr>
            <a:r>
              <a:rPr sz="1100" spc="-5" dirty="0">
                <a:latin typeface="Arial"/>
                <a:cs typeface="Arial"/>
                <a:hlinkClick r:id="rId5" action="ppaction://hlinksldjump"/>
              </a:rPr>
              <a:t>Figure 34 Manually Create a Subrecipient or </a:t>
            </a:r>
            <a:r>
              <a:rPr sz="1100" dirty="0">
                <a:latin typeface="Arial"/>
                <a:cs typeface="Arial"/>
                <a:hlinkClick r:id="rId5" action="ppaction://hlinksldjump"/>
              </a:rPr>
              <a:t>Beneficiary...........................................................</a:t>
            </a:r>
            <a:r>
              <a:rPr sz="1100" spc="-114" dirty="0">
                <a:latin typeface="Arial"/>
                <a:cs typeface="Arial"/>
                <a:hlinkClick r:id="rId5" action="ppaction://hlinksldjump"/>
              </a:rPr>
              <a:t> </a:t>
            </a:r>
            <a:r>
              <a:rPr sz="1100" spc="-5" dirty="0">
                <a:latin typeface="Arial"/>
                <a:cs typeface="Arial"/>
                <a:hlinkClick r:id="rId5" action="ppaction://hlinksldjump"/>
              </a:rPr>
              <a:t>31</a:t>
            </a:r>
            <a:endParaRPr sz="1100">
              <a:latin typeface="Arial"/>
              <a:cs typeface="Arial"/>
            </a:endParaRPr>
          </a:p>
          <a:p>
            <a:pPr marL="12700">
              <a:lnSpc>
                <a:spcPct val="100000"/>
              </a:lnSpc>
              <a:spcBef>
                <a:spcPts val="45"/>
              </a:spcBef>
            </a:pPr>
            <a:r>
              <a:rPr sz="1100" spc="-5" dirty="0">
                <a:latin typeface="Arial"/>
                <a:cs typeface="Arial"/>
                <a:hlinkClick r:id="rId6" action="ppaction://hlinksldjump"/>
              </a:rPr>
              <a:t>Figure 35 Sam.gov Questions for Subrecipients</a:t>
            </a:r>
            <a:r>
              <a:rPr sz="1100" spc="195" dirty="0">
                <a:latin typeface="Arial"/>
                <a:cs typeface="Arial"/>
                <a:hlinkClick r:id="rId6" action="ppaction://hlinksldjump"/>
              </a:rPr>
              <a:t> </a:t>
            </a:r>
            <a:r>
              <a:rPr sz="1100" spc="-5" dirty="0">
                <a:latin typeface="Arial"/>
                <a:cs typeface="Arial"/>
                <a:hlinkClick r:id="rId6" action="ppaction://hlinksldjump"/>
              </a:rPr>
              <a:t>........................................................................ 32</a:t>
            </a:r>
            <a:endParaRPr sz="1100">
              <a:latin typeface="Arial"/>
              <a:cs typeface="Arial"/>
            </a:endParaRPr>
          </a:p>
          <a:p>
            <a:pPr marL="12700">
              <a:lnSpc>
                <a:spcPct val="100000"/>
              </a:lnSpc>
              <a:spcBef>
                <a:spcPts val="45"/>
              </a:spcBef>
            </a:pPr>
            <a:r>
              <a:rPr sz="1100" spc="-5" dirty="0">
                <a:latin typeface="Arial"/>
                <a:cs typeface="Arial"/>
                <a:hlinkClick r:id="rId6" action="ppaction://hlinksldjump"/>
              </a:rPr>
              <a:t>Figure 36 Additional SAM.gov questions for Subrecipients</a:t>
            </a:r>
            <a:r>
              <a:rPr sz="1100" spc="50" dirty="0">
                <a:latin typeface="Arial"/>
                <a:cs typeface="Arial"/>
                <a:hlinkClick r:id="rId6" action="ppaction://hlinksldjump"/>
              </a:rPr>
              <a:t> </a:t>
            </a:r>
            <a:r>
              <a:rPr sz="1100" spc="-5" dirty="0">
                <a:latin typeface="Arial"/>
                <a:cs typeface="Arial"/>
                <a:hlinkClick r:id="rId6" action="ppaction://hlinksldjump"/>
              </a:rPr>
              <a:t>........................................................ 32</a:t>
            </a:r>
            <a:endParaRPr sz="1100">
              <a:latin typeface="Arial"/>
              <a:cs typeface="Arial"/>
            </a:endParaRPr>
          </a:p>
          <a:p>
            <a:pPr marL="12700" marR="5080">
              <a:lnSpc>
                <a:spcPct val="103200"/>
              </a:lnSpc>
              <a:spcBef>
                <a:spcPts val="5"/>
              </a:spcBef>
            </a:pPr>
            <a:r>
              <a:rPr sz="1100" spc="-5" dirty="0">
                <a:latin typeface="Arial"/>
                <a:cs typeface="Arial"/>
                <a:hlinkClick r:id="rId7" action="ppaction://hlinksldjump"/>
              </a:rPr>
              <a:t>Figure 37 Five Highest Paid Officers for </a:t>
            </a:r>
            <a:r>
              <a:rPr sz="1100" dirty="0">
                <a:latin typeface="Arial"/>
                <a:cs typeface="Arial"/>
                <a:hlinkClick r:id="rId7" action="ppaction://hlinksldjump"/>
              </a:rPr>
              <a:t>Subrecipients </a:t>
            </a:r>
            <a:r>
              <a:rPr sz="1100" spc="-5" dirty="0">
                <a:latin typeface="Arial"/>
                <a:cs typeface="Arial"/>
                <a:hlinkClick r:id="rId7" action="ppaction://hlinksldjump"/>
              </a:rPr>
              <a:t>or Beneficiaries..................................... 33 </a:t>
            </a:r>
            <a:r>
              <a:rPr sz="1100" spc="-5" dirty="0">
                <a:latin typeface="Arial"/>
                <a:cs typeface="Arial"/>
              </a:rPr>
              <a:t> </a:t>
            </a:r>
            <a:r>
              <a:rPr sz="1100" spc="-5" dirty="0">
                <a:latin typeface="Arial"/>
                <a:cs typeface="Arial"/>
                <a:hlinkClick r:id="rId7" action="ppaction://hlinksldjump"/>
              </a:rPr>
              <a:t>Figure 38 Subrecipients Entered</a:t>
            </a:r>
            <a:r>
              <a:rPr sz="1100" spc="240" dirty="0">
                <a:latin typeface="Arial"/>
                <a:cs typeface="Arial"/>
                <a:hlinkClick r:id="rId7" action="ppaction://hlinksldjump"/>
              </a:rPr>
              <a:t> </a:t>
            </a:r>
            <a:r>
              <a:rPr sz="1100" spc="-5" dirty="0">
                <a:latin typeface="Arial"/>
                <a:cs typeface="Arial"/>
                <a:hlinkClick r:id="rId7" action="ppaction://hlinksldjump"/>
              </a:rPr>
              <a:t>................................................................................................ 33</a:t>
            </a:r>
            <a:endParaRPr sz="1100">
              <a:latin typeface="Arial"/>
              <a:cs typeface="Arial"/>
            </a:endParaRPr>
          </a:p>
          <a:p>
            <a:pPr marL="12700">
              <a:lnSpc>
                <a:spcPct val="100000"/>
              </a:lnSpc>
              <a:spcBef>
                <a:spcPts val="50"/>
              </a:spcBef>
            </a:pPr>
            <a:r>
              <a:rPr sz="1100" spc="-5" dirty="0">
                <a:latin typeface="Arial"/>
                <a:cs typeface="Arial"/>
                <a:hlinkClick r:id="rId8" action="ppaction://hlinksldjump"/>
              </a:rPr>
              <a:t>Figure 39 Subaward Bulk Upload (1) ..........................................................................................</a:t>
            </a:r>
            <a:r>
              <a:rPr sz="1100" spc="45" dirty="0">
                <a:latin typeface="Arial"/>
                <a:cs typeface="Arial"/>
                <a:hlinkClick r:id="rId8" action="ppaction://hlinksldjump"/>
              </a:rPr>
              <a:t> </a:t>
            </a:r>
            <a:r>
              <a:rPr sz="1100" spc="-5" dirty="0">
                <a:latin typeface="Arial"/>
                <a:cs typeface="Arial"/>
                <a:hlinkClick r:id="rId8" action="ppaction://hlinksldjump"/>
              </a:rPr>
              <a:t>34</a:t>
            </a:r>
            <a:endParaRPr sz="1100">
              <a:latin typeface="Arial"/>
              <a:cs typeface="Arial"/>
            </a:endParaRPr>
          </a:p>
          <a:p>
            <a:pPr marL="12700">
              <a:lnSpc>
                <a:spcPct val="100000"/>
              </a:lnSpc>
              <a:spcBef>
                <a:spcPts val="40"/>
              </a:spcBef>
            </a:pPr>
            <a:r>
              <a:rPr sz="1100" spc="-5" dirty="0">
                <a:latin typeface="Arial"/>
                <a:cs typeface="Arial"/>
                <a:hlinkClick r:id="rId8" action="ppaction://hlinksldjump"/>
              </a:rPr>
              <a:t>Figure 40 Subaward Bulk Upload (2) ..........................................................................................</a:t>
            </a:r>
            <a:r>
              <a:rPr sz="1100" spc="45" dirty="0">
                <a:latin typeface="Arial"/>
                <a:cs typeface="Arial"/>
                <a:hlinkClick r:id="rId8" action="ppaction://hlinksldjump"/>
              </a:rPr>
              <a:t> </a:t>
            </a:r>
            <a:r>
              <a:rPr sz="1100" spc="-5" dirty="0">
                <a:latin typeface="Arial"/>
                <a:cs typeface="Arial"/>
                <a:hlinkClick r:id="rId8" action="ppaction://hlinksldjump"/>
              </a:rPr>
              <a:t>34</a:t>
            </a:r>
            <a:endParaRPr sz="1100">
              <a:latin typeface="Arial"/>
              <a:cs typeface="Arial"/>
            </a:endParaRPr>
          </a:p>
          <a:p>
            <a:pPr marL="12700">
              <a:lnSpc>
                <a:spcPct val="100000"/>
              </a:lnSpc>
              <a:spcBef>
                <a:spcPts val="50"/>
              </a:spcBef>
            </a:pPr>
            <a:r>
              <a:rPr sz="1100" spc="-5" dirty="0">
                <a:latin typeface="Arial"/>
                <a:cs typeface="Arial"/>
                <a:hlinkClick r:id="rId9" action="ppaction://hlinksldjump"/>
              </a:rPr>
              <a:t>Figure 41 Subaward Reporting</a:t>
            </a:r>
            <a:r>
              <a:rPr sz="1100" spc="114" dirty="0">
                <a:latin typeface="Arial"/>
                <a:cs typeface="Arial"/>
                <a:hlinkClick r:id="rId9" action="ppaction://hlinksldjump"/>
              </a:rPr>
              <a:t> </a:t>
            </a:r>
            <a:r>
              <a:rPr sz="1100" spc="-5" dirty="0">
                <a:latin typeface="Arial"/>
                <a:cs typeface="Arial"/>
                <a:hlinkClick r:id="rId9" action="ppaction://hlinksldjump"/>
              </a:rPr>
              <a:t>................................................................................................... 35</a:t>
            </a:r>
            <a:endParaRPr sz="1100">
              <a:latin typeface="Arial"/>
              <a:cs typeface="Arial"/>
            </a:endParaRPr>
          </a:p>
          <a:p>
            <a:pPr marL="12700">
              <a:lnSpc>
                <a:spcPct val="100000"/>
              </a:lnSpc>
              <a:spcBef>
                <a:spcPts val="40"/>
              </a:spcBef>
            </a:pPr>
            <a:r>
              <a:rPr sz="1100" spc="-5" dirty="0">
                <a:latin typeface="Arial"/>
                <a:cs typeface="Arial"/>
                <a:hlinkClick r:id="rId9" action="ppaction://hlinksldjump"/>
              </a:rPr>
              <a:t>Figure 42 Subaward Entered</a:t>
            </a:r>
            <a:r>
              <a:rPr sz="1100" spc="120" dirty="0">
                <a:latin typeface="Arial"/>
                <a:cs typeface="Arial"/>
                <a:hlinkClick r:id="rId9" action="ppaction://hlinksldjump"/>
              </a:rPr>
              <a:t> </a:t>
            </a:r>
            <a:r>
              <a:rPr sz="1100" spc="-5" dirty="0">
                <a:latin typeface="Arial"/>
                <a:cs typeface="Arial"/>
                <a:hlinkClick r:id="rId9" action="ppaction://hlinksldjump"/>
              </a:rPr>
              <a:t>...................................................................................................... 35</a:t>
            </a:r>
            <a:endParaRPr sz="1100">
              <a:latin typeface="Arial"/>
              <a:cs typeface="Arial"/>
            </a:endParaRPr>
          </a:p>
          <a:p>
            <a:pPr marL="12700">
              <a:lnSpc>
                <a:spcPct val="100000"/>
              </a:lnSpc>
              <a:spcBef>
                <a:spcPts val="50"/>
              </a:spcBef>
            </a:pPr>
            <a:r>
              <a:rPr sz="1100" spc="-5" dirty="0">
                <a:latin typeface="Arial"/>
                <a:cs typeface="Arial"/>
                <a:hlinkClick r:id="rId10" action="ppaction://hlinksldjump"/>
              </a:rPr>
              <a:t>Figure 43 Expenditures </a:t>
            </a:r>
            <a:r>
              <a:rPr sz="1100" dirty="0">
                <a:latin typeface="Arial"/>
                <a:cs typeface="Arial"/>
                <a:hlinkClick r:id="rId10" action="ppaction://hlinksldjump"/>
              </a:rPr>
              <a:t>&gt;$50,000...............................................................................................</a:t>
            </a:r>
            <a:r>
              <a:rPr sz="1100" spc="-185" dirty="0">
                <a:latin typeface="Arial"/>
                <a:cs typeface="Arial"/>
                <a:hlinkClick r:id="rId10" action="ppaction://hlinksldjump"/>
              </a:rPr>
              <a:t> </a:t>
            </a:r>
            <a:r>
              <a:rPr sz="1100" spc="-5" dirty="0">
                <a:latin typeface="Arial"/>
                <a:cs typeface="Arial"/>
                <a:hlinkClick r:id="rId10" action="ppaction://hlinksldjump"/>
              </a:rPr>
              <a:t>37</a:t>
            </a:r>
            <a:endParaRPr sz="1100">
              <a:latin typeface="Arial"/>
              <a:cs typeface="Arial"/>
            </a:endParaRPr>
          </a:p>
          <a:p>
            <a:pPr marL="12700">
              <a:lnSpc>
                <a:spcPct val="100000"/>
              </a:lnSpc>
              <a:spcBef>
                <a:spcPts val="40"/>
              </a:spcBef>
            </a:pPr>
            <a:r>
              <a:rPr sz="1100" spc="-5" dirty="0">
                <a:latin typeface="Arial"/>
                <a:cs typeface="Arial"/>
                <a:hlinkClick r:id="rId10" action="ppaction://hlinksldjump"/>
              </a:rPr>
              <a:t>Figure 44 Aggregated Expenditures &lt;$50,000</a:t>
            </a:r>
            <a:r>
              <a:rPr sz="1100" spc="100" dirty="0">
                <a:latin typeface="Arial"/>
                <a:cs typeface="Arial"/>
                <a:hlinkClick r:id="rId10" action="ppaction://hlinksldjump"/>
              </a:rPr>
              <a:t> </a:t>
            </a:r>
            <a:r>
              <a:rPr sz="1100" spc="-5" dirty="0">
                <a:latin typeface="Arial"/>
                <a:cs typeface="Arial"/>
                <a:hlinkClick r:id="rId10" action="ppaction://hlinksldjump"/>
              </a:rPr>
              <a:t>........................................................................... 37</a:t>
            </a:r>
            <a:endParaRPr sz="1100">
              <a:latin typeface="Arial"/>
              <a:cs typeface="Arial"/>
            </a:endParaRPr>
          </a:p>
          <a:p>
            <a:pPr marL="12700">
              <a:lnSpc>
                <a:spcPct val="100000"/>
              </a:lnSpc>
              <a:spcBef>
                <a:spcPts val="50"/>
              </a:spcBef>
            </a:pPr>
            <a:r>
              <a:rPr sz="1100" spc="-5" dirty="0">
                <a:latin typeface="Arial"/>
                <a:cs typeface="Arial"/>
                <a:hlinkClick r:id="rId11" action="ppaction://hlinksldjump"/>
              </a:rPr>
              <a:t>Figure 45 Payments to Individuals ..............................................................................................</a:t>
            </a:r>
            <a:r>
              <a:rPr sz="1100" spc="60" dirty="0">
                <a:latin typeface="Arial"/>
                <a:cs typeface="Arial"/>
                <a:hlinkClick r:id="rId11" action="ppaction://hlinksldjump"/>
              </a:rPr>
              <a:t> </a:t>
            </a:r>
            <a:r>
              <a:rPr sz="1100" spc="-5" dirty="0">
                <a:latin typeface="Arial"/>
                <a:cs typeface="Arial"/>
                <a:hlinkClick r:id="rId11" action="ppaction://hlinksldjump"/>
              </a:rPr>
              <a:t>38</a:t>
            </a:r>
            <a:endParaRPr sz="1100">
              <a:latin typeface="Arial"/>
              <a:cs typeface="Arial"/>
            </a:endParaRPr>
          </a:p>
          <a:p>
            <a:pPr marL="12700">
              <a:lnSpc>
                <a:spcPct val="100000"/>
              </a:lnSpc>
              <a:spcBef>
                <a:spcPts val="40"/>
              </a:spcBef>
            </a:pPr>
            <a:r>
              <a:rPr sz="1100" spc="-5" dirty="0">
                <a:latin typeface="Arial"/>
                <a:cs typeface="Arial"/>
                <a:hlinkClick r:id="rId12" action="ppaction://hlinksldjump"/>
              </a:rPr>
              <a:t>Figure 46 Tax Offset  Provision Screen .......................................................................................</a:t>
            </a:r>
            <a:r>
              <a:rPr sz="1100" spc="-200" dirty="0">
                <a:latin typeface="Arial"/>
                <a:cs typeface="Arial"/>
                <a:hlinkClick r:id="rId12" action="ppaction://hlinksldjump"/>
              </a:rPr>
              <a:t> </a:t>
            </a:r>
            <a:r>
              <a:rPr sz="1100" spc="-5" dirty="0">
                <a:latin typeface="Arial"/>
                <a:cs typeface="Arial"/>
                <a:hlinkClick r:id="rId12" action="ppaction://hlinksldjump"/>
              </a:rPr>
              <a:t>39</a:t>
            </a:r>
            <a:endParaRPr sz="1100">
              <a:latin typeface="Arial"/>
              <a:cs typeface="Arial"/>
            </a:endParaRPr>
          </a:p>
          <a:p>
            <a:pPr marL="12700">
              <a:lnSpc>
                <a:spcPct val="100000"/>
              </a:lnSpc>
              <a:spcBef>
                <a:spcPts val="50"/>
              </a:spcBef>
            </a:pPr>
            <a:r>
              <a:rPr sz="1100" spc="-5" dirty="0">
                <a:latin typeface="Arial"/>
                <a:cs typeface="Arial"/>
                <a:hlinkClick r:id="rId12" action="ppaction://hlinksldjump"/>
              </a:rPr>
              <a:t>Figure 47 Official  Certification .....................................................................................................</a:t>
            </a:r>
            <a:r>
              <a:rPr sz="1100" spc="-215" dirty="0">
                <a:latin typeface="Arial"/>
                <a:cs typeface="Arial"/>
                <a:hlinkClick r:id="rId12" action="ppaction://hlinksldjump"/>
              </a:rPr>
              <a:t> </a:t>
            </a:r>
            <a:r>
              <a:rPr sz="1100" spc="-5" dirty="0">
                <a:latin typeface="Arial"/>
                <a:cs typeface="Arial"/>
                <a:hlinkClick r:id="rId12" action="ppaction://hlinksldjump"/>
              </a:rPr>
              <a:t>39</a:t>
            </a:r>
            <a:endParaRPr sz="1100">
              <a:latin typeface="Arial"/>
              <a:cs typeface="Arial"/>
            </a:endParaRPr>
          </a:p>
          <a:p>
            <a:pPr marL="12700">
              <a:lnSpc>
                <a:spcPct val="100000"/>
              </a:lnSpc>
              <a:spcBef>
                <a:spcPts val="40"/>
              </a:spcBef>
            </a:pPr>
            <a:r>
              <a:rPr sz="1100" spc="-5" dirty="0">
                <a:latin typeface="Arial"/>
                <a:cs typeface="Arial"/>
                <a:hlinkClick r:id="rId13" action="ppaction://hlinksldjump"/>
              </a:rPr>
              <a:t>Figure 48 Summary of Reported </a:t>
            </a:r>
            <a:r>
              <a:rPr sz="1100" dirty="0">
                <a:latin typeface="Arial"/>
                <a:cs typeface="Arial"/>
                <a:hlinkClick r:id="rId13" action="ppaction://hlinksldjump"/>
              </a:rPr>
              <a:t>Information..............................................................................</a:t>
            </a:r>
            <a:r>
              <a:rPr sz="1100" spc="-180" dirty="0">
                <a:latin typeface="Arial"/>
                <a:cs typeface="Arial"/>
                <a:hlinkClick r:id="rId13" action="ppaction://hlinksldjump"/>
              </a:rPr>
              <a:t> </a:t>
            </a:r>
            <a:r>
              <a:rPr sz="1100" spc="-5" dirty="0">
                <a:latin typeface="Arial"/>
                <a:cs typeface="Arial"/>
                <a:hlinkClick r:id="rId13" action="ppaction://hlinksldjump"/>
              </a:rPr>
              <a:t>40</a:t>
            </a:r>
            <a:endParaRPr sz="1100">
              <a:latin typeface="Arial"/>
              <a:cs typeface="Arial"/>
            </a:endParaRPr>
          </a:p>
          <a:p>
            <a:pPr marL="12700">
              <a:lnSpc>
                <a:spcPct val="100000"/>
              </a:lnSpc>
              <a:spcBef>
                <a:spcPts val="50"/>
              </a:spcBef>
            </a:pPr>
            <a:r>
              <a:rPr sz="1100" spc="-5" dirty="0">
                <a:latin typeface="Arial"/>
                <a:cs typeface="Arial"/>
                <a:hlinkClick r:id="rId13" action="ppaction://hlinksldjump"/>
              </a:rPr>
              <a:t>Figure 49 Submission  Verification ..............................................................................................</a:t>
            </a:r>
            <a:r>
              <a:rPr sz="1100" spc="-60" dirty="0">
                <a:latin typeface="Arial"/>
                <a:cs typeface="Arial"/>
                <a:hlinkClick r:id="rId13" action="ppaction://hlinksldjump"/>
              </a:rPr>
              <a:t> </a:t>
            </a:r>
            <a:r>
              <a:rPr sz="1100" spc="-5" dirty="0">
                <a:latin typeface="Arial"/>
                <a:cs typeface="Arial"/>
                <a:hlinkClick r:id="rId13" action="ppaction://hlinksldjump"/>
              </a:rPr>
              <a:t>40</a:t>
            </a:r>
            <a:endParaRPr sz="1100">
              <a:latin typeface="Arial"/>
              <a:cs typeface="Arial"/>
            </a:endParaRPr>
          </a:p>
          <a:p>
            <a:pPr marL="12700">
              <a:lnSpc>
                <a:spcPct val="100000"/>
              </a:lnSpc>
              <a:spcBef>
                <a:spcPts val="40"/>
              </a:spcBef>
            </a:pPr>
            <a:r>
              <a:rPr sz="1100" spc="-5" dirty="0">
                <a:latin typeface="Arial"/>
                <a:cs typeface="Arial"/>
                <a:hlinkClick r:id="rId14" action="ppaction://hlinksldjump"/>
              </a:rPr>
              <a:t>Figure 50 Submission Verification with additional language .......................................................</a:t>
            </a:r>
            <a:r>
              <a:rPr sz="1100" spc="-20" dirty="0">
                <a:latin typeface="Arial"/>
                <a:cs typeface="Arial"/>
                <a:hlinkClick r:id="rId14" action="ppaction://hlinksldjump"/>
              </a:rPr>
              <a:t> </a:t>
            </a:r>
            <a:r>
              <a:rPr sz="1100" spc="-5" dirty="0">
                <a:latin typeface="Arial"/>
                <a:cs typeface="Arial"/>
                <a:hlinkClick r:id="rId14" action="ppaction://hlinksldjump"/>
              </a:rPr>
              <a:t>41</a:t>
            </a:r>
            <a:endParaRPr sz="1100">
              <a:latin typeface="Arial"/>
              <a:cs typeface="Arial"/>
            </a:endParaRPr>
          </a:p>
          <a:p>
            <a:pPr marL="12700" marR="5080">
              <a:lnSpc>
                <a:spcPct val="103299"/>
              </a:lnSpc>
              <a:spcBef>
                <a:spcPts val="5"/>
              </a:spcBef>
            </a:pPr>
            <a:r>
              <a:rPr sz="1100" spc="-5" dirty="0">
                <a:latin typeface="Arial"/>
                <a:cs typeface="Arial"/>
                <a:hlinkClick r:id="rId15" action="ppaction://hlinksldjump"/>
              </a:rPr>
              <a:t>Figure 51 State, Local and Tribal Support Landing Page ........................................................... 42 </a:t>
            </a:r>
            <a:r>
              <a:rPr sz="1100" spc="-5" dirty="0">
                <a:latin typeface="Arial"/>
                <a:cs typeface="Arial"/>
              </a:rPr>
              <a:t> </a:t>
            </a:r>
            <a:r>
              <a:rPr sz="1100" spc="-5" dirty="0">
                <a:latin typeface="Arial"/>
                <a:cs typeface="Arial"/>
                <a:hlinkClick r:id="rId16" action="ppaction://hlinksldjump"/>
              </a:rPr>
              <a:t>Figure 52 My Compliance Reports</a:t>
            </a:r>
            <a:r>
              <a:rPr sz="1100" spc="229" dirty="0">
                <a:latin typeface="Arial"/>
                <a:cs typeface="Arial"/>
                <a:hlinkClick r:id="rId16" action="ppaction://hlinksldjump"/>
              </a:rPr>
              <a:t> </a:t>
            </a:r>
            <a:r>
              <a:rPr sz="1100" spc="-5" dirty="0">
                <a:latin typeface="Arial"/>
                <a:cs typeface="Arial"/>
                <a:hlinkClick r:id="rId16" action="ppaction://hlinksldjump"/>
              </a:rPr>
              <a:t>............................................................................................. 43</a:t>
            </a:r>
            <a:endParaRPr sz="1100">
              <a:latin typeface="Arial"/>
              <a:cs typeface="Arial"/>
            </a:endParaRPr>
          </a:p>
          <a:p>
            <a:pPr marL="12700">
              <a:lnSpc>
                <a:spcPct val="100000"/>
              </a:lnSpc>
              <a:spcBef>
                <a:spcPts val="45"/>
              </a:spcBef>
            </a:pPr>
            <a:r>
              <a:rPr sz="1100" spc="-5" dirty="0">
                <a:latin typeface="Arial"/>
                <a:cs typeface="Arial"/>
                <a:hlinkClick r:id="rId16" action="ppaction://hlinksldjump"/>
              </a:rPr>
              <a:t>Figure 53 </a:t>
            </a:r>
            <a:r>
              <a:rPr sz="1100" dirty="0">
                <a:latin typeface="Arial"/>
                <a:cs typeface="Arial"/>
                <a:hlinkClick r:id="rId16" action="ppaction://hlinksldjump"/>
              </a:rPr>
              <a:t>Account.......................................................................................................................</a:t>
            </a:r>
            <a:r>
              <a:rPr sz="1100" spc="-229" dirty="0">
                <a:latin typeface="Arial"/>
                <a:cs typeface="Arial"/>
                <a:hlinkClick r:id="rId16" action="ppaction://hlinksldjump"/>
              </a:rPr>
              <a:t> </a:t>
            </a:r>
            <a:r>
              <a:rPr sz="1100" spc="-5" dirty="0">
                <a:latin typeface="Arial"/>
                <a:cs typeface="Arial"/>
                <a:hlinkClick r:id="rId16" action="ppaction://hlinksldjump"/>
              </a:rPr>
              <a:t>43</a:t>
            </a:r>
            <a:endParaRPr sz="1100">
              <a:latin typeface="Arial"/>
              <a:cs typeface="Arial"/>
            </a:endParaRPr>
          </a:p>
          <a:p>
            <a:pPr marL="12700">
              <a:lnSpc>
                <a:spcPct val="100000"/>
              </a:lnSpc>
              <a:spcBef>
                <a:spcPts val="45"/>
              </a:spcBef>
            </a:pPr>
            <a:r>
              <a:rPr sz="1100" spc="-5" dirty="0">
                <a:latin typeface="Arial"/>
                <a:cs typeface="Arial"/>
                <a:hlinkClick r:id="rId16" action="ppaction://hlinksldjump"/>
              </a:rPr>
              <a:t>Figure 54 Account Name</a:t>
            </a:r>
            <a:r>
              <a:rPr sz="1100" spc="200" dirty="0">
                <a:latin typeface="Arial"/>
                <a:cs typeface="Arial"/>
                <a:hlinkClick r:id="rId16" action="ppaction://hlinksldjump"/>
              </a:rPr>
              <a:t> </a:t>
            </a:r>
            <a:r>
              <a:rPr sz="1100" spc="-5" dirty="0">
                <a:latin typeface="Arial"/>
                <a:cs typeface="Arial"/>
                <a:hlinkClick r:id="rId16" action="ppaction://hlinksldjump"/>
              </a:rPr>
              <a:t>............................................................................................................ 43</a:t>
            </a:r>
            <a:endParaRPr sz="1100">
              <a:latin typeface="Arial"/>
              <a:cs typeface="Arial"/>
            </a:endParaRPr>
          </a:p>
          <a:p>
            <a:pPr marL="12700">
              <a:lnSpc>
                <a:spcPct val="100000"/>
              </a:lnSpc>
              <a:spcBef>
                <a:spcPts val="45"/>
              </a:spcBef>
            </a:pPr>
            <a:r>
              <a:rPr sz="1100" spc="-5" dirty="0">
                <a:latin typeface="Arial"/>
                <a:cs typeface="Arial"/>
                <a:hlinkClick r:id="rId17" action="ppaction://hlinksldjump"/>
              </a:rPr>
              <a:t>Figure 55 Landing </a:t>
            </a:r>
            <a:r>
              <a:rPr sz="1100" spc="20" dirty="0">
                <a:latin typeface="Arial"/>
                <a:cs typeface="Arial"/>
                <a:hlinkClick r:id="rId17" action="ppaction://hlinksldjump"/>
              </a:rPr>
              <a:t> </a:t>
            </a:r>
            <a:r>
              <a:rPr sz="1100" spc="-5" dirty="0">
                <a:latin typeface="Arial"/>
                <a:cs typeface="Arial"/>
                <a:hlinkClick r:id="rId17" action="ppaction://hlinksldjump"/>
              </a:rPr>
              <a:t>Page.............................................................................................................. 44</a:t>
            </a:r>
            <a:endParaRPr sz="1100">
              <a:latin typeface="Arial"/>
              <a:cs typeface="Arial"/>
            </a:endParaRPr>
          </a:p>
          <a:p>
            <a:pPr marL="12700">
              <a:lnSpc>
                <a:spcPct val="100000"/>
              </a:lnSpc>
              <a:spcBef>
                <a:spcPts val="45"/>
              </a:spcBef>
            </a:pPr>
            <a:r>
              <a:rPr sz="1100" spc="-5" dirty="0">
                <a:latin typeface="Arial"/>
                <a:cs typeface="Arial"/>
                <a:hlinkClick r:id="rId17" action="ppaction://hlinksldjump"/>
              </a:rPr>
              <a:t>Figure 56 </a:t>
            </a:r>
            <a:r>
              <a:rPr sz="1100" dirty="0">
                <a:latin typeface="Arial"/>
                <a:cs typeface="Arial"/>
                <a:hlinkClick r:id="rId17" action="ppaction://hlinksldjump"/>
              </a:rPr>
              <a:t>Certification.................................................................................................................</a:t>
            </a:r>
            <a:r>
              <a:rPr sz="1100" spc="-229" dirty="0">
                <a:latin typeface="Arial"/>
                <a:cs typeface="Arial"/>
                <a:hlinkClick r:id="rId17" action="ppaction://hlinksldjump"/>
              </a:rPr>
              <a:t> </a:t>
            </a:r>
            <a:r>
              <a:rPr sz="1100" spc="-5" dirty="0">
                <a:latin typeface="Arial"/>
                <a:cs typeface="Arial"/>
                <a:hlinkClick r:id="rId17" action="ppaction://hlinksldjump"/>
              </a:rPr>
              <a:t>44</a:t>
            </a:r>
            <a:endParaRPr sz="1100">
              <a:latin typeface="Arial"/>
              <a:cs typeface="Arial"/>
            </a:endParaRPr>
          </a:p>
          <a:p>
            <a:pPr marL="12700">
              <a:lnSpc>
                <a:spcPct val="100000"/>
              </a:lnSpc>
              <a:spcBef>
                <a:spcPts val="45"/>
              </a:spcBef>
            </a:pPr>
            <a:r>
              <a:rPr sz="1100" spc="-5" dirty="0">
                <a:latin typeface="Arial"/>
                <a:cs typeface="Arial"/>
                <a:hlinkClick r:id="rId18" action="ppaction://hlinksldjump"/>
              </a:rPr>
              <a:t>Figure 57 Official Certification of Authorization ...........................................................................</a:t>
            </a:r>
            <a:r>
              <a:rPr sz="1100" spc="30" dirty="0">
                <a:latin typeface="Arial"/>
                <a:cs typeface="Arial"/>
                <a:hlinkClick r:id="rId18" action="ppaction://hlinksldjump"/>
              </a:rPr>
              <a:t> </a:t>
            </a:r>
            <a:r>
              <a:rPr sz="1100" spc="-5" dirty="0">
                <a:latin typeface="Arial"/>
                <a:cs typeface="Arial"/>
                <a:hlinkClick r:id="rId18" action="ppaction://hlinksldjump"/>
              </a:rPr>
              <a:t>45</a:t>
            </a:r>
            <a:endParaRPr sz="1100">
              <a:latin typeface="Arial"/>
              <a:cs typeface="Arial"/>
            </a:endParaRPr>
          </a:p>
          <a:p>
            <a:pPr marL="12700">
              <a:lnSpc>
                <a:spcPct val="100000"/>
              </a:lnSpc>
              <a:spcBef>
                <a:spcPts val="45"/>
              </a:spcBef>
            </a:pPr>
            <a:r>
              <a:rPr sz="1100" spc="-5" dirty="0">
                <a:latin typeface="Arial"/>
                <a:cs typeface="Arial"/>
                <a:hlinkClick r:id="rId18" action="ppaction://hlinksldjump"/>
              </a:rPr>
              <a:t>Figure 58 Designation Form</a:t>
            </a:r>
            <a:r>
              <a:rPr sz="1100" spc="250" dirty="0">
                <a:latin typeface="Arial"/>
                <a:cs typeface="Arial"/>
                <a:hlinkClick r:id="rId18" action="ppaction://hlinksldjump"/>
              </a:rPr>
              <a:t> </a:t>
            </a:r>
            <a:r>
              <a:rPr sz="1100" spc="-5" dirty="0">
                <a:latin typeface="Arial"/>
                <a:cs typeface="Arial"/>
                <a:hlinkClick r:id="rId18" action="ppaction://hlinksldjump"/>
              </a:rPr>
              <a:t>....................................................................................................... 45</a:t>
            </a:r>
            <a:endParaRPr sz="1100">
              <a:latin typeface="Arial"/>
              <a:cs typeface="Arial"/>
            </a:endParaRPr>
          </a:p>
          <a:p>
            <a:pPr marL="12700" marR="5080">
              <a:lnSpc>
                <a:spcPct val="103200"/>
              </a:lnSpc>
              <a:spcBef>
                <a:spcPts val="5"/>
              </a:spcBef>
            </a:pPr>
            <a:r>
              <a:rPr sz="1100" spc="-5" dirty="0">
                <a:latin typeface="Arial"/>
                <a:cs typeface="Arial"/>
                <a:hlinkClick r:id="rId18" action="ppaction://hlinksldjump"/>
              </a:rPr>
              <a:t>Figure 59 Designation of Account Administrator, Point of Contact of Reporting and Authorized </a:t>
            </a:r>
            <a:r>
              <a:rPr sz="1100" spc="-5" dirty="0">
                <a:latin typeface="Arial"/>
                <a:cs typeface="Arial"/>
              </a:rPr>
              <a:t> </a:t>
            </a:r>
            <a:r>
              <a:rPr sz="1100" spc="-5" dirty="0">
                <a:latin typeface="Arial"/>
                <a:cs typeface="Arial"/>
                <a:hlinkClick r:id="rId18" action="ppaction://hlinksldjump"/>
              </a:rPr>
              <a:t>Representative for Reporting ......................................................................................................</a:t>
            </a:r>
            <a:r>
              <a:rPr sz="1100" spc="130" dirty="0">
                <a:latin typeface="Arial"/>
                <a:cs typeface="Arial"/>
                <a:hlinkClick r:id="rId18" action="ppaction://hlinksldjump"/>
              </a:rPr>
              <a:t> </a:t>
            </a:r>
            <a:r>
              <a:rPr sz="1100" spc="-5" dirty="0">
                <a:latin typeface="Arial"/>
                <a:cs typeface="Arial"/>
                <a:hlinkClick r:id="rId18" action="ppaction://hlinksldjump"/>
              </a:rPr>
              <a:t>45</a:t>
            </a:r>
            <a:endParaRPr sz="1100">
              <a:latin typeface="Arial"/>
              <a:cs typeface="Arial"/>
            </a:endParaRPr>
          </a:p>
          <a:p>
            <a:pPr marL="12700">
              <a:lnSpc>
                <a:spcPct val="100000"/>
              </a:lnSpc>
              <a:spcBef>
                <a:spcPts val="50"/>
              </a:spcBef>
            </a:pPr>
            <a:r>
              <a:rPr sz="1100" spc="-5" dirty="0">
                <a:latin typeface="Arial"/>
                <a:cs typeface="Arial"/>
                <a:hlinkClick r:id="rId19" action="ppaction://hlinksldjump"/>
              </a:rPr>
              <a:t>Figure 60 Designation Form</a:t>
            </a:r>
            <a:r>
              <a:rPr sz="1100" spc="250" dirty="0">
                <a:latin typeface="Arial"/>
                <a:cs typeface="Arial"/>
                <a:hlinkClick r:id="rId19" action="ppaction://hlinksldjump"/>
              </a:rPr>
              <a:t> </a:t>
            </a:r>
            <a:r>
              <a:rPr sz="1100" spc="-5" dirty="0">
                <a:latin typeface="Arial"/>
                <a:cs typeface="Arial"/>
                <a:hlinkClick r:id="rId19" action="ppaction://hlinksldjump"/>
              </a:rPr>
              <a:t>....................................................................................................... 47</a:t>
            </a:r>
            <a:endParaRPr sz="1100">
              <a:latin typeface="Arial"/>
              <a:cs typeface="Arial"/>
            </a:endParaRPr>
          </a:p>
          <a:p>
            <a:pPr marL="12700">
              <a:lnSpc>
                <a:spcPct val="100000"/>
              </a:lnSpc>
              <a:spcBef>
                <a:spcPts val="40"/>
              </a:spcBef>
            </a:pPr>
            <a:r>
              <a:rPr sz="1100" spc="-5" dirty="0">
                <a:latin typeface="Arial"/>
                <a:cs typeface="Arial"/>
                <a:hlinkClick r:id="rId20" action="ppaction://hlinksldjump"/>
              </a:rPr>
              <a:t>Figure 61 Bulk Upload pop up</a:t>
            </a:r>
            <a:r>
              <a:rPr sz="1100" spc="245" dirty="0">
                <a:latin typeface="Arial"/>
                <a:cs typeface="Arial"/>
                <a:hlinkClick r:id="rId20" action="ppaction://hlinksldjump"/>
              </a:rPr>
              <a:t> </a:t>
            </a:r>
            <a:r>
              <a:rPr sz="1100" spc="-5" dirty="0">
                <a:latin typeface="Arial"/>
                <a:cs typeface="Arial"/>
                <a:hlinkClick r:id="rId20" action="ppaction://hlinksldjump"/>
              </a:rPr>
              <a:t>.................................................................................................... 50</a:t>
            </a:r>
            <a:endParaRPr sz="1100">
              <a:latin typeface="Arial"/>
              <a:cs typeface="Arial"/>
            </a:endParaRPr>
          </a:p>
          <a:p>
            <a:pPr marL="12700">
              <a:lnSpc>
                <a:spcPct val="100000"/>
              </a:lnSpc>
              <a:spcBef>
                <a:spcPts val="50"/>
              </a:spcBef>
            </a:pPr>
            <a:r>
              <a:rPr sz="1100" spc="-5" dirty="0">
                <a:latin typeface="Arial"/>
                <a:cs typeface="Arial"/>
                <a:hlinkClick r:id="rId21" action="ppaction://hlinksldjump"/>
              </a:rPr>
              <a:t>Figure 62 File uploaded </a:t>
            </a:r>
            <a:r>
              <a:rPr sz="1100" dirty="0">
                <a:latin typeface="Arial"/>
                <a:cs typeface="Arial"/>
                <a:hlinkClick r:id="rId21" action="ppaction://hlinksldjump"/>
              </a:rPr>
              <a:t>message...............................................................................................</a:t>
            </a:r>
            <a:r>
              <a:rPr sz="1100" spc="-220" dirty="0">
                <a:latin typeface="Arial"/>
                <a:cs typeface="Arial"/>
                <a:hlinkClick r:id="rId21" action="ppaction://hlinksldjump"/>
              </a:rPr>
              <a:t> </a:t>
            </a:r>
            <a:r>
              <a:rPr sz="1100" spc="-5" dirty="0">
                <a:latin typeface="Arial"/>
                <a:cs typeface="Arial"/>
                <a:hlinkClick r:id="rId21" action="ppaction://hlinksldjump"/>
              </a:rPr>
              <a:t>51</a:t>
            </a:r>
            <a:endParaRPr sz="1100">
              <a:latin typeface="Arial"/>
              <a:cs typeface="Arial"/>
            </a:endParaRPr>
          </a:p>
          <a:p>
            <a:pPr marL="12700">
              <a:lnSpc>
                <a:spcPct val="100000"/>
              </a:lnSpc>
              <a:spcBef>
                <a:spcPts val="40"/>
              </a:spcBef>
            </a:pPr>
            <a:r>
              <a:rPr sz="1100" spc="-5" dirty="0">
                <a:latin typeface="Arial"/>
                <a:cs typeface="Arial"/>
                <a:hlinkClick r:id="rId21" action="ppaction://hlinksldjump"/>
              </a:rPr>
              <a:t>Figure 63 File added to Bulk Upload </a:t>
            </a:r>
            <a:r>
              <a:rPr sz="1100" dirty="0">
                <a:latin typeface="Arial"/>
                <a:cs typeface="Arial"/>
                <a:hlinkClick r:id="rId21" action="ppaction://hlinksldjump"/>
              </a:rPr>
              <a:t>portal.................................................................................</a:t>
            </a:r>
            <a:r>
              <a:rPr sz="1100" spc="-165" dirty="0">
                <a:latin typeface="Arial"/>
                <a:cs typeface="Arial"/>
                <a:hlinkClick r:id="rId21" action="ppaction://hlinksldjump"/>
              </a:rPr>
              <a:t> </a:t>
            </a:r>
            <a:r>
              <a:rPr sz="1100" spc="-5" dirty="0">
                <a:latin typeface="Arial"/>
                <a:cs typeface="Arial"/>
                <a:hlinkClick r:id="rId21" action="ppaction://hlinksldjump"/>
              </a:rPr>
              <a:t>51</a:t>
            </a:r>
            <a:endParaRPr sz="1100">
              <a:latin typeface="Arial"/>
              <a:cs typeface="Arial"/>
            </a:endParaRPr>
          </a:p>
          <a:p>
            <a:pPr marL="12700">
              <a:lnSpc>
                <a:spcPct val="100000"/>
              </a:lnSpc>
              <a:spcBef>
                <a:spcPts val="50"/>
              </a:spcBef>
            </a:pPr>
            <a:r>
              <a:rPr sz="1100" spc="-5" dirty="0">
                <a:latin typeface="Arial"/>
                <a:cs typeface="Arial"/>
                <a:hlinkClick r:id="rId21" action="ppaction://hlinksldjump"/>
              </a:rPr>
              <a:t>Figure 64 Listing of Bulk Upload Errors</a:t>
            </a:r>
            <a:r>
              <a:rPr sz="1100" spc="160" dirty="0">
                <a:latin typeface="Arial"/>
                <a:cs typeface="Arial"/>
                <a:hlinkClick r:id="rId21" action="ppaction://hlinksldjump"/>
              </a:rPr>
              <a:t> </a:t>
            </a:r>
            <a:r>
              <a:rPr sz="1100" spc="-5" dirty="0">
                <a:latin typeface="Arial"/>
                <a:cs typeface="Arial"/>
                <a:hlinkClick r:id="rId21" action="ppaction://hlinksldjump"/>
              </a:rPr>
              <a:t>...................................................................................... 51</a:t>
            </a:r>
            <a:endParaRPr sz="1100">
              <a:latin typeface="Arial"/>
              <a:cs typeface="Arial"/>
            </a:endParaRPr>
          </a:p>
          <a:p>
            <a:pPr marL="12700">
              <a:lnSpc>
                <a:spcPct val="100000"/>
              </a:lnSpc>
              <a:spcBef>
                <a:spcPts val="40"/>
              </a:spcBef>
            </a:pPr>
            <a:r>
              <a:rPr sz="1100" spc="-5" dirty="0">
                <a:latin typeface="Arial"/>
                <a:cs typeface="Arial"/>
                <a:hlinkClick r:id="rId22" action="ppaction://hlinksldjump"/>
              </a:rPr>
              <a:t>Figure 65 Bulk Upload Creation ..................................................................................................</a:t>
            </a:r>
            <a:r>
              <a:rPr sz="1100" spc="65" dirty="0">
                <a:latin typeface="Arial"/>
                <a:cs typeface="Arial"/>
                <a:hlinkClick r:id="rId22" action="ppaction://hlinksldjump"/>
              </a:rPr>
              <a:t> </a:t>
            </a:r>
            <a:r>
              <a:rPr sz="1100" spc="-5" dirty="0">
                <a:latin typeface="Arial"/>
                <a:cs typeface="Arial"/>
                <a:hlinkClick r:id="rId22" action="ppaction://hlinksldjump"/>
              </a:rPr>
              <a:t>52</a:t>
            </a:r>
            <a:endParaRPr sz="1100">
              <a:latin typeface="Arial"/>
              <a:cs typeface="Arial"/>
            </a:endParaRPr>
          </a:p>
        </p:txBody>
      </p:sp>
      <p:sp>
        <p:nvSpPr>
          <p:cNvPr id="3" name="object 3"/>
          <p:cNvSpPr txBox="1"/>
          <p:nvPr/>
        </p:nvSpPr>
        <p:spPr>
          <a:xfrm>
            <a:off x="2441955" y="9168796"/>
            <a:ext cx="2890520" cy="285115"/>
          </a:xfrm>
          <a:prstGeom prst="rect">
            <a:avLst/>
          </a:prstGeom>
        </p:spPr>
        <p:txBody>
          <a:bodyPr vert="horz" wrap="square" lIns="0" tIns="1905" rIns="0" bIns="0" rtlCol="0">
            <a:spAutoFit/>
          </a:bodyPr>
          <a:lstStyle/>
          <a:p>
            <a:pPr marL="12700">
              <a:lnSpc>
                <a:spcPts val="1060"/>
              </a:lnSpc>
              <a:spcBef>
                <a:spcPts val="15"/>
              </a:spcBef>
            </a:pPr>
            <a:r>
              <a:rPr sz="900" b="1" dirty="0">
                <a:solidFill>
                  <a:srgbClr val="004E7C"/>
                </a:solidFill>
                <a:latin typeface="Arial"/>
                <a:cs typeface="Arial"/>
              </a:rPr>
              <a:t>Coronavirus State and </a:t>
            </a:r>
            <a:r>
              <a:rPr sz="900" b="1" spc="-5" dirty="0">
                <a:solidFill>
                  <a:srgbClr val="004E7C"/>
                </a:solidFill>
                <a:latin typeface="Arial"/>
                <a:cs typeface="Arial"/>
              </a:rPr>
              <a:t>Local Fiscal Recovery</a:t>
            </a:r>
            <a:r>
              <a:rPr sz="900" b="1" spc="-25" dirty="0">
                <a:solidFill>
                  <a:srgbClr val="004E7C"/>
                </a:solidFill>
                <a:latin typeface="Arial"/>
                <a:cs typeface="Arial"/>
              </a:rPr>
              <a:t> </a:t>
            </a:r>
            <a:r>
              <a:rPr sz="900" b="1" dirty="0">
                <a:solidFill>
                  <a:srgbClr val="004E7C"/>
                </a:solidFill>
                <a:latin typeface="Arial"/>
                <a:cs typeface="Arial"/>
              </a:rPr>
              <a:t>Funds:</a:t>
            </a:r>
            <a:endParaRPr sz="900">
              <a:latin typeface="Arial"/>
              <a:cs typeface="Arial"/>
            </a:endParaRPr>
          </a:p>
          <a:p>
            <a:pPr marL="224790">
              <a:lnSpc>
                <a:spcPts val="1060"/>
              </a:lnSpc>
            </a:pPr>
            <a:r>
              <a:rPr sz="900" spc="-5" dirty="0">
                <a:solidFill>
                  <a:srgbClr val="004E7C"/>
                </a:solidFill>
                <a:latin typeface="Arial"/>
                <a:cs typeface="Arial"/>
              </a:rPr>
              <a:t>Project and Expenditures Report User</a:t>
            </a:r>
            <a:r>
              <a:rPr sz="900" spc="30" dirty="0">
                <a:solidFill>
                  <a:srgbClr val="004E7C"/>
                </a:solidFill>
                <a:latin typeface="Arial"/>
                <a:cs typeface="Arial"/>
              </a:rPr>
              <a:t> </a:t>
            </a:r>
            <a:r>
              <a:rPr sz="900" spc="-5" dirty="0">
                <a:solidFill>
                  <a:srgbClr val="004E7C"/>
                </a:solidFill>
                <a:latin typeface="Arial"/>
                <a:cs typeface="Arial"/>
              </a:rPr>
              <a:t>Guide</a:t>
            </a:r>
            <a:endParaRPr sz="900">
              <a:latin typeface="Arial"/>
              <a:cs typeface="Arial"/>
            </a:endParaRPr>
          </a:p>
        </p:txBody>
      </p:sp>
      <p:sp>
        <p:nvSpPr>
          <p:cNvPr id="4" name="object 4"/>
          <p:cNvSpPr txBox="1"/>
          <p:nvPr/>
        </p:nvSpPr>
        <p:spPr>
          <a:xfrm>
            <a:off x="6514083" y="9300622"/>
            <a:ext cx="127000" cy="153670"/>
          </a:xfrm>
          <a:prstGeom prst="rect">
            <a:avLst/>
          </a:prstGeom>
        </p:spPr>
        <p:txBody>
          <a:bodyPr vert="horz" wrap="square" lIns="0" tIns="1905" rIns="0" bIns="0" rtlCol="0">
            <a:spAutoFit/>
          </a:bodyPr>
          <a:lstStyle/>
          <a:p>
            <a:pPr marL="38100">
              <a:lnSpc>
                <a:spcPct val="100000"/>
              </a:lnSpc>
              <a:spcBef>
                <a:spcPts val="15"/>
              </a:spcBef>
            </a:pPr>
            <a:r>
              <a:rPr sz="900" spc="-5" dirty="0">
                <a:latin typeface="Arial"/>
                <a:cs typeface="Arial"/>
              </a:rPr>
              <a:t>2</a:t>
            </a:r>
            <a:endParaRPr sz="900">
              <a:latin typeface="Arial"/>
              <a:cs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1700" y="893318"/>
            <a:ext cx="5777865" cy="367030"/>
          </a:xfrm>
          <a:prstGeom prst="rect">
            <a:avLst/>
          </a:prstGeom>
        </p:spPr>
        <p:txBody>
          <a:bodyPr vert="horz" wrap="square" lIns="0" tIns="6350" rIns="0" bIns="0" rtlCol="0">
            <a:spAutoFit/>
          </a:bodyPr>
          <a:lstStyle/>
          <a:p>
            <a:pPr marL="12700" marR="5080">
              <a:lnSpc>
                <a:spcPct val="103600"/>
              </a:lnSpc>
              <a:spcBef>
                <a:spcPts val="50"/>
              </a:spcBef>
            </a:pPr>
            <a:r>
              <a:rPr sz="1100" spc="-5" dirty="0">
                <a:latin typeface="Arial"/>
                <a:cs typeface="Arial"/>
              </a:rPr>
              <a:t>PLEASE NOTE: Selecting </a:t>
            </a:r>
            <a:r>
              <a:rPr sz="1100" dirty="0">
                <a:latin typeface="Arial"/>
                <a:cs typeface="Arial"/>
              </a:rPr>
              <a:t>"</a:t>
            </a:r>
            <a:r>
              <a:rPr sz="1100" i="1" dirty="0">
                <a:latin typeface="Arial"/>
                <a:cs typeface="Arial"/>
              </a:rPr>
              <a:t>Yes</a:t>
            </a:r>
            <a:r>
              <a:rPr sz="1100" dirty="0">
                <a:latin typeface="Arial"/>
                <a:cs typeface="Arial"/>
              </a:rPr>
              <a:t>" </a:t>
            </a:r>
            <a:r>
              <a:rPr sz="1100" spc="-5" dirty="0">
                <a:latin typeface="Arial"/>
                <a:cs typeface="Arial"/>
              </a:rPr>
              <a:t>to 2(a) means that you intend to or are using an 8(f) </a:t>
            </a:r>
            <a:r>
              <a:rPr sz="1100" dirty="0">
                <a:latin typeface="Arial"/>
                <a:cs typeface="Arial"/>
              </a:rPr>
              <a:t>pre-hire  </a:t>
            </a:r>
            <a:r>
              <a:rPr sz="1100" spc="-5" dirty="0">
                <a:latin typeface="Arial"/>
                <a:cs typeface="Arial"/>
              </a:rPr>
              <a:t>agreement on your</a:t>
            </a:r>
            <a:r>
              <a:rPr sz="1100" dirty="0">
                <a:latin typeface="Arial"/>
                <a:cs typeface="Arial"/>
              </a:rPr>
              <a:t> </a:t>
            </a:r>
            <a:r>
              <a:rPr sz="1100" spc="-5" dirty="0">
                <a:latin typeface="Arial"/>
                <a:cs typeface="Arial"/>
              </a:rPr>
              <a:t>project.</a:t>
            </a:r>
            <a:endParaRPr sz="1100">
              <a:latin typeface="Arial"/>
              <a:cs typeface="Arial"/>
            </a:endParaRPr>
          </a:p>
        </p:txBody>
      </p:sp>
      <p:sp>
        <p:nvSpPr>
          <p:cNvPr id="3" name="object 3"/>
          <p:cNvSpPr txBox="1"/>
          <p:nvPr/>
        </p:nvSpPr>
        <p:spPr>
          <a:xfrm>
            <a:off x="2745994" y="2295652"/>
            <a:ext cx="2279650" cy="162560"/>
          </a:xfrm>
          <a:prstGeom prst="rect">
            <a:avLst/>
          </a:prstGeom>
        </p:spPr>
        <p:txBody>
          <a:bodyPr vert="horz" wrap="square" lIns="0" tIns="12700" rIns="0" bIns="0" rtlCol="0">
            <a:spAutoFit/>
          </a:bodyPr>
          <a:lstStyle/>
          <a:p>
            <a:pPr marL="12700">
              <a:lnSpc>
                <a:spcPct val="100000"/>
              </a:lnSpc>
              <a:spcBef>
                <a:spcPts val="100"/>
              </a:spcBef>
            </a:pPr>
            <a:r>
              <a:rPr sz="900" i="1" spc="-5" dirty="0">
                <a:solidFill>
                  <a:srgbClr val="44536A"/>
                </a:solidFill>
                <a:latin typeface="Arial"/>
                <a:cs typeface="Arial"/>
              </a:rPr>
              <a:t>Figure 30 Certification </a:t>
            </a:r>
            <a:r>
              <a:rPr sz="900" i="1" dirty="0">
                <a:solidFill>
                  <a:srgbClr val="44536A"/>
                </a:solidFill>
                <a:latin typeface="Arial"/>
                <a:cs typeface="Arial"/>
              </a:rPr>
              <a:t>for </a:t>
            </a:r>
            <a:r>
              <a:rPr sz="900" i="1" spc="-5" dirty="0">
                <a:solidFill>
                  <a:srgbClr val="44536A"/>
                </a:solidFill>
                <a:latin typeface="Arial"/>
                <a:cs typeface="Arial"/>
              </a:rPr>
              <a:t>Labor</a:t>
            </a:r>
            <a:r>
              <a:rPr sz="900" i="1" spc="55" dirty="0">
                <a:solidFill>
                  <a:srgbClr val="44536A"/>
                </a:solidFill>
                <a:latin typeface="Arial"/>
                <a:cs typeface="Arial"/>
              </a:rPr>
              <a:t> </a:t>
            </a:r>
            <a:r>
              <a:rPr sz="900" i="1" spc="-5" dirty="0">
                <a:solidFill>
                  <a:srgbClr val="44536A"/>
                </a:solidFill>
                <a:latin typeface="Arial"/>
                <a:cs typeface="Arial"/>
              </a:rPr>
              <a:t>Agreements</a:t>
            </a:r>
            <a:endParaRPr sz="900">
              <a:latin typeface="Arial"/>
              <a:cs typeface="Arial"/>
            </a:endParaRPr>
          </a:p>
        </p:txBody>
      </p:sp>
      <p:sp>
        <p:nvSpPr>
          <p:cNvPr id="4" name="object 4"/>
          <p:cNvSpPr txBox="1"/>
          <p:nvPr/>
        </p:nvSpPr>
        <p:spPr>
          <a:xfrm>
            <a:off x="901700" y="5317235"/>
            <a:ext cx="5967095" cy="3803650"/>
          </a:xfrm>
          <a:prstGeom prst="rect">
            <a:avLst/>
          </a:prstGeom>
        </p:spPr>
        <p:txBody>
          <a:bodyPr vert="horz" wrap="square" lIns="0" tIns="12700" rIns="0" bIns="0" rtlCol="0">
            <a:spAutoFit/>
          </a:bodyPr>
          <a:lstStyle/>
          <a:p>
            <a:pPr marL="1270" algn="ctr">
              <a:lnSpc>
                <a:spcPct val="100000"/>
              </a:lnSpc>
              <a:spcBef>
                <a:spcPts val="100"/>
              </a:spcBef>
            </a:pPr>
            <a:r>
              <a:rPr sz="900" i="1" spc="-5" dirty="0">
                <a:solidFill>
                  <a:srgbClr val="44536A"/>
                </a:solidFill>
                <a:latin typeface="Arial"/>
                <a:cs typeface="Arial"/>
              </a:rPr>
              <a:t>Figure 31 Additional </a:t>
            </a:r>
            <a:r>
              <a:rPr sz="900" i="1" dirty="0">
                <a:solidFill>
                  <a:srgbClr val="44536A"/>
                </a:solidFill>
                <a:latin typeface="Arial"/>
                <a:cs typeface="Arial"/>
              </a:rPr>
              <a:t>Questions if </a:t>
            </a:r>
            <a:r>
              <a:rPr sz="900" i="1" spc="-5" dirty="0">
                <a:solidFill>
                  <a:srgbClr val="44536A"/>
                </a:solidFill>
                <a:latin typeface="Arial"/>
                <a:cs typeface="Arial"/>
              </a:rPr>
              <a:t>response is</a:t>
            </a:r>
            <a:r>
              <a:rPr sz="900" i="1" spc="5" dirty="0">
                <a:solidFill>
                  <a:srgbClr val="44536A"/>
                </a:solidFill>
                <a:latin typeface="Arial"/>
                <a:cs typeface="Arial"/>
              </a:rPr>
              <a:t> </a:t>
            </a:r>
            <a:r>
              <a:rPr sz="900" i="1" spc="-5" dirty="0">
                <a:solidFill>
                  <a:srgbClr val="44536A"/>
                </a:solidFill>
                <a:latin typeface="Arial"/>
                <a:cs typeface="Arial"/>
              </a:rPr>
              <a:t>"No"</a:t>
            </a:r>
            <a:endParaRPr sz="900">
              <a:latin typeface="Arial"/>
              <a:cs typeface="Arial"/>
            </a:endParaRPr>
          </a:p>
          <a:p>
            <a:pPr marL="12700" marR="66675">
              <a:lnSpc>
                <a:spcPct val="103200"/>
              </a:lnSpc>
              <a:spcBef>
                <a:spcPts val="894"/>
              </a:spcBef>
            </a:pPr>
            <a:r>
              <a:rPr sz="1100" spc="-5" dirty="0">
                <a:latin typeface="Arial"/>
                <a:cs typeface="Arial"/>
              </a:rPr>
              <a:t>Once all of the above information is entered, click </a:t>
            </a:r>
            <a:r>
              <a:rPr sz="1100" i="1" spc="-5" dirty="0">
                <a:latin typeface="Arial"/>
                <a:cs typeface="Arial"/>
              </a:rPr>
              <a:t>Add Project</a:t>
            </a:r>
            <a:r>
              <a:rPr sz="1100" spc="-5" dirty="0">
                <a:latin typeface="Arial"/>
                <a:cs typeface="Arial"/>
              </a:rPr>
              <a:t>. Click the </a:t>
            </a:r>
            <a:r>
              <a:rPr sz="1100" i="1" spc="-5" dirty="0">
                <a:latin typeface="Arial"/>
                <a:cs typeface="Arial"/>
              </a:rPr>
              <a:t>Next </a:t>
            </a:r>
            <a:r>
              <a:rPr sz="1100" spc="-5" dirty="0">
                <a:latin typeface="Arial"/>
                <a:cs typeface="Arial"/>
              </a:rPr>
              <a:t>button to proceed  to the following</a:t>
            </a:r>
            <a:r>
              <a:rPr sz="1100" spc="5" dirty="0">
                <a:latin typeface="Arial"/>
                <a:cs typeface="Arial"/>
              </a:rPr>
              <a:t> </a:t>
            </a:r>
            <a:r>
              <a:rPr sz="1100" spc="-5" dirty="0">
                <a:latin typeface="Arial"/>
                <a:cs typeface="Arial"/>
              </a:rPr>
              <a:t>screen.</a:t>
            </a:r>
            <a:endParaRPr sz="1100">
              <a:latin typeface="Arial"/>
              <a:cs typeface="Arial"/>
            </a:endParaRPr>
          </a:p>
          <a:p>
            <a:pPr marL="241300" indent="-228600">
              <a:lnSpc>
                <a:spcPct val="100000"/>
              </a:lnSpc>
              <a:spcBef>
                <a:spcPts val="844"/>
              </a:spcBef>
              <a:buFont typeface="Arial"/>
              <a:buAutoNum type="arabicPeriod" startAt="4"/>
              <a:tabLst>
                <a:tab pos="241300" algn="l"/>
              </a:tabLst>
            </a:pPr>
            <a:r>
              <a:rPr sz="1100" b="1" spc="-5" dirty="0">
                <a:latin typeface="Arial"/>
                <a:cs typeface="Arial"/>
              </a:rPr>
              <a:t>Water and sewer projects (EC</a:t>
            </a:r>
            <a:r>
              <a:rPr sz="1100" b="1" dirty="0">
                <a:latin typeface="Arial"/>
                <a:cs typeface="Arial"/>
              </a:rPr>
              <a:t> 5.1-5.15)</a:t>
            </a:r>
            <a:endParaRPr sz="1100">
              <a:latin typeface="Arial"/>
              <a:cs typeface="Arial"/>
            </a:endParaRPr>
          </a:p>
          <a:p>
            <a:pPr marL="12700" marR="5080">
              <a:lnSpc>
                <a:spcPct val="103299"/>
              </a:lnSpc>
              <a:spcBef>
                <a:spcPts val="5"/>
              </a:spcBef>
            </a:pPr>
            <a:r>
              <a:rPr sz="1100" spc="-5" dirty="0">
                <a:latin typeface="Arial"/>
                <a:cs typeface="Arial"/>
              </a:rPr>
              <a:t>Recipients will provide information associated with water and sewer projects, under </a:t>
            </a:r>
            <a:r>
              <a:rPr sz="1100" spc="-10" dirty="0">
                <a:latin typeface="Arial"/>
                <a:cs typeface="Arial"/>
              </a:rPr>
              <a:t>EC </a:t>
            </a:r>
            <a:r>
              <a:rPr sz="1100" spc="-5" dirty="0">
                <a:latin typeface="Arial"/>
                <a:cs typeface="Arial"/>
              </a:rPr>
              <a:t>5.1  through 5.15 when the project starts. Recipients are not required to provide the information if the  project has not </a:t>
            </a:r>
            <a:r>
              <a:rPr sz="1100" dirty="0">
                <a:latin typeface="Arial"/>
                <a:cs typeface="Arial"/>
              </a:rPr>
              <a:t>started. </a:t>
            </a:r>
            <a:r>
              <a:rPr sz="1100" spc="-5" dirty="0">
                <a:latin typeface="Arial"/>
                <a:cs typeface="Arial"/>
              </a:rPr>
              <a:t>When the “Status of Completion” field is </a:t>
            </a:r>
            <a:r>
              <a:rPr sz="1100" dirty="0">
                <a:latin typeface="Arial"/>
                <a:cs typeface="Arial"/>
              </a:rPr>
              <a:t>marked </a:t>
            </a:r>
            <a:r>
              <a:rPr sz="1100" spc="-5" dirty="0">
                <a:latin typeface="Arial"/>
                <a:cs typeface="Arial"/>
              </a:rPr>
              <a:t>“Not Started, the  additional questions required for water and sewer projects will not</a:t>
            </a:r>
            <a:r>
              <a:rPr sz="1100" spc="65" dirty="0">
                <a:latin typeface="Arial"/>
                <a:cs typeface="Arial"/>
              </a:rPr>
              <a:t> </a:t>
            </a:r>
            <a:r>
              <a:rPr sz="1100" spc="-5" dirty="0">
                <a:latin typeface="Arial"/>
                <a:cs typeface="Arial"/>
              </a:rPr>
              <a:t>populate.</a:t>
            </a:r>
            <a:endParaRPr sz="1100">
              <a:latin typeface="Arial"/>
              <a:cs typeface="Arial"/>
            </a:endParaRPr>
          </a:p>
          <a:p>
            <a:pPr marL="241300" indent="-228600">
              <a:lnSpc>
                <a:spcPct val="100000"/>
              </a:lnSpc>
              <a:spcBef>
                <a:spcPts val="850"/>
              </a:spcBef>
              <a:buFont typeface="Arial"/>
              <a:buAutoNum type="arabicPeriod" startAt="5"/>
              <a:tabLst>
                <a:tab pos="241300" algn="l"/>
              </a:tabLst>
            </a:pPr>
            <a:r>
              <a:rPr sz="1100" b="1" spc="-5" dirty="0">
                <a:latin typeface="Arial"/>
                <a:cs typeface="Arial"/>
              </a:rPr>
              <a:t>Revenue Replacement</a:t>
            </a:r>
            <a:endParaRPr sz="1100">
              <a:latin typeface="Arial"/>
              <a:cs typeface="Arial"/>
            </a:endParaRPr>
          </a:p>
          <a:p>
            <a:pPr marL="12700" marR="81280">
              <a:lnSpc>
                <a:spcPct val="103299"/>
              </a:lnSpc>
              <a:spcBef>
                <a:spcPts val="800"/>
              </a:spcBef>
            </a:pPr>
            <a:r>
              <a:rPr sz="1100" spc="-5" dirty="0">
                <a:latin typeface="Arial"/>
                <a:cs typeface="Arial"/>
              </a:rPr>
              <a:t>Recipients will have the option to update or provide information associated with revenue  replacement not previously provided as part of prior submissions. Information previously  provided as part of the Interim Report (if provided) will display in this screen. Depending on  your answer to the question, “is your jurisdiction electing to use the standard allowance of up</a:t>
            </a:r>
            <a:r>
              <a:rPr sz="1100" spc="100" dirty="0">
                <a:latin typeface="Arial"/>
                <a:cs typeface="Arial"/>
              </a:rPr>
              <a:t> </a:t>
            </a:r>
            <a:r>
              <a:rPr sz="1100" spc="-5" dirty="0">
                <a:latin typeface="Arial"/>
                <a:cs typeface="Arial"/>
              </a:rPr>
              <a:t>to</a:t>
            </a:r>
            <a:endParaRPr sz="1100">
              <a:latin typeface="Arial"/>
              <a:cs typeface="Arial"/>
            </a:endParaRPr>
          </a:p>
          <a:p>
            <a:pPr marL="12700" marR="201295">
              <a:lnSpc>
                <a:spcPct val="103200"/>
              </a:lnSpc>
              <a:spcBef>
                <a:spcPts val="5"/>
              </a:spcBef>
            </a:pPr>
            <a:r>
              <a:rPr sz="1100" spc="-5" dirty="0">
                <a:latin typeface="Arial"/>
                <a:cs typeface="Arial"/>
              </a:rPr>
              <a:t>$10 million for identifying the revenue loss?” you will be asked conditional </a:t>
            </a:r>
            <a:r>
              <a:rPr sz="1100" dirty="0">
                <a:latin typeface="Arial"/>
                <a:cs typeface="Arial"/>
              </a:rPr>
              <a:t>questions. </a:t>
            </a:r>
            <a:r>
              <a:rPr sz="1100" spc="-5" dirty="0">
                <a:latin typeface="Arial"/>
                <a:cs typeface="Arial"/>
              </a:rPr>
              <a:t>Refer to  Figure</a:t>
            </a:r>
            <a:r>
              <a:rPr sz="1100" dirty="0">
                <a:latin typeface="Arial"/>
                <a:cs typeface="Arial"/>
              </a:rPr>
              <a:t> </a:t>
            </a:r>
            <a:r>
              <a:rPr sz="1100" spc="-5" dirty="0">
                <a:latin typeface="Arial"/>
                <a:cs typeface="Arial"/>
              </a:rPr>
              <a:t>30.</a:t>
            </a:r>
            <a:endParaRPr sz="1100">
              <a:latin typeface="Arial"/>
              <a:cs typeface="Arial"/>
            </a:endParaRPr>
          </a:p>
          <a:p>
            <a:pPr marL="12700" marR="269875">
              <a:lnSpc>
                <a:spcPct val="103499"/>
              </a:lnSpc>
              <a:spcBef>
                <a:spcPts val="800"/>
              </a:spcBef>
            </a:pPr>
            <a:r>
              <a:rPr sz="1100" spc="-5" dirty="0">
                <a:latin typeface="Arial"/>
                <a:cs typeface="Arial"/>
              </a:rPr>
              <a:t>As outlined in the final rule, Recipients will have the option to make a </a:t>
            </a:r>
            <a:r>
              <a:rPr sz="1100" dirty="0">
                <a:latin typeface="Arial"/>
                <a:cs typeface="Arial"/>
              </a:rPr>
              <a:t>one-time </a:t>
            </a:r>
            <a:r>
              <a:rPr sz="1100" spc="-5" dirty="0">
                <a:latin typeface="Arial"/>
                <a:cs typeface="Arial"/>
              </a:rPr>
              <a:t>decision to  calculate revenue loss according to the formula outlined in the final rule or elect a “Standard  Allowance” of up to $10 million, not to exceed the award allocation, to spend on government  services throughout the period of</a:t>
            </a:r>
            <a:r>
              <a:rPr sz="1100" spc="5" dirty="0">
                <a:latin typeface="Arial"/>
                <a:cs typeface="Arial"/>
              </a:rPr>
              <a:t> </a:t>
            </a:r>
            <a:r>
              <a:rPr sz="1100" spc="-5" dirty="0">
                <a:latin typeface="Arial"/>
                <a:cs typeface="Arial"/>
              </a:rPr>
              <a:t>performance.</a:t>
            </a:r>
            <a:endParaRPr sz="1100">
              <a:latin typeface="Arial"/>
              <a:cs typeface="Arial"/>
            </a:endParaRPr>
          </a:p>
        </p:txBody>
      </p:sp>
      <p:sp>
        <p:nvSpPr>
          <p:cNvPr id="5" name="object 5"/>
          <p:cNvSpPr/>
          <p:nvPr/>
        </p:nvSpPr>
        <p:spPr>
          <a:xfrm>
            <a:off x="1022426" y="1402975"/>
            <a:ext cx="5665038" cy="533914"/>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985837" y="1377061"/>
            <a:ext cx="5801995" cy="812165"/>
          </a:xfrm>
          <a:custGeom>
            <a:avLst/>
            <a:gdLst/>
            <a:ahLst/>
            <a:cxnLst/>
            <a:rect l="l" t="t" r="r" b="b"/>
            <a:pathLst>
              <a:path w="5801995" h="812164">
                <a:moveTo>
                  <a:pt x="0" y="812165"/>
                </a:moveTo>
                <a:lnTo>
                  <a:pt x="5801867" y="812165"/>
                </a:lnTo>
                <a:lnTo>
                  <a:pt x="5801867" y="0"/>
                </a:lnTo>
                <a:lnTo>
                  <a:pt x="0" y="0"/>
                </a:lnTo>
                <a:lnTo>
                  <a:pt x="0" y="812165"/>
                </a:lnTo>
                <a:close/>
              </a:path>
            </a:pathLst>
          </a:custGeom>
          <a:ln w="9525">
            <a:solidFill>
              <a:srgbClr val="D9D9D9"/>
            </a:solidFill>
          </a:ln>
        </p:spPr>
        <p:txBody>
          <a:bodyPr wrap="square" lIns="0" tIns="0" rIns="0" bIns="0" rtlCol="0"/>
          <a:lstStyle/>
          <a:p>
            <a:endParaRPr/>
          </a:p>
        </p:txBody>
      </p:sp>
      <p:sp>
        <p:nvSpPr>
          <p:cNvPr id="7" name="object 7"/>
          <p:cNvSpPr/>
          <p:nvPr/>
        </p:nvSpPr>
        <p:spPr>
          <a:xfrm>
            <a:off x="990600" y="2592704"/>
            <a:ext cx="5782945" cy="2589361"/>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985837" y="2588005"/>
            <a:ext cx="5792470" cy="2619375"/>
          </a:xfrm>
          <a:custGeom>
            <a:avLst/>
            <a:gdLst/>
            <a:ahLst/>
            <a:cxnLst/>
            <a:rect l="l" t="t" r="r" b="b"/>
            <a:pathLst>
              <a:path w="5792470" h="2619375">
                <a:moveTo>
                  <a:pt x="0" y="2619248"/>
                </a:moveTo>
                <a:lnTo>
                  <a:pt x="5792470" y="2619248"/>
                </a:lnTo>
                <a:lnTo>
                  <a:pt x="5792470" y="0"/>
                </a:lnTo>
                <a:lnTo>
                  <a:pt x="0" y="0"/>
                </a:lnTo>
                <a:lnTo>
                  <a:pt x="0" y="2619248"/>
                </a:lnTo>
                <a:close/>
              </a:path>
            </a:pathLst>
          </a:custGeom>
          <a:ln w="9525">
            <a:solidFill>
              <a:srgbClr val="D9D9D9"/>
            </a:solidFill>
          </a:ln>
        </p:spPr>
        <p:txBody>
          <a:bodyPr wrap="square" lIns="0" tIns="0" rIns="0" bIns="0" rtlCol="0"/>
          <a:lstStyle/>
          <a:p>
            <a:endParaRPr/>
          </a:p>
        </p:txBody>
      </p:sp>
      <p:sp>
        <p:nvSpPr>
          <p:cNvPr id="9" name="object 9"/>
          <p:cNvSpPr txBox="1">
            <a:spLocks noGrp="1"/>
          </p:cNvSpPr>
          <p:nvPr>
            <p:ph type="ftr" sz="quarter" idx="5"/>
          </p:nvPr>
        </p:nvSpPr>
        <p:spPr>
          <a:prstGeom prst="rect">
            <a:avLst/>
          </a:prstGeom>
        </p:spPr>
        <p:txBody>
          <a:bodyPr vert="horz" wrap="square" lIns="0" tIns="1905" rIns="0" bIns="0" rtlCol="0">
            <a:spAutoFit/>
          </a:bodyPr>
          <a:lstStyle/>
          <a:p>
            <a:pPr marL="12700">
              <a:lnSpc>
                <a:spcPts val="1060"/>
              </a:lnSpc>
              <a:spcBef>
                <a:spcPts val="15"/>
              </a:spcBef>
            </a:pPr>
            <a:r>
              <a:rPr dirty="0"/>
              <a:t>Coronavirus State and </a:t>
            </a:r>
            <a:r>
              <a:rPr spc="-5" dirty="0"/>
              <a:t>Local Fiscal Recovery</a:t>
            </a:r>
            <a:r>
              <a:rPr spc="-30" dirty="0"/>
              <a:t> </a:t>
            </a:r>
            <a:r>
              <a:rPr dirty="0"/>
              <a:t>Funds:</a:t>
            </a:r>
          </a:p>
          <a:p>
            <a:pPr marL="174625">
              <a:lnSpc>
                <a:spcPts val="1060"/>
              </a:lnSpc>
            </a:pPr>
            <a:r>
              <a:rPr b="0" spc="-5" dirty="0">
                <a:latin typeface="Arial"/>
                <a:cs typeface="Arial"/>
              </a:rPr>
              <a:t>Project and Expenditures Report User</a:t>
            </a:r>
            <a:r>
              <a:rPr b="0" spc="30" dirty="0">
                <a:latin typeface="Arial"/>
                <a:cs typeface="Arial"/>
              </a:rPr>
              <a:t> </a:t>
            </a:r>
            <a:r>
              <a:rPr b="0" spc="-5" dirty="0">
                <a:latin typeface="Arial"/>
                <a:cs typeface="Arial"/>
              </a:rPr>
              <a:t>Guide</a:t>
            </a:r>
          </a:p>
        </p:txBody>
      </p:sp>
      <p:sp>
        <p:nvSpPr>
          <p:cNvPr id="10" name="object 10"/>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r>
              <a:rPr spc="-5" dirty="0"/>
              <a:t>27</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1700" y="893318"/>
            <a:ext cx="5963285" cy="3279140"/>
          </a:xfrm>
          <a:prstGeom prst="rect">
            <a:avLst/>
          </a:prstGeom>
        </p:spPr>
        <p:txBody>
          <a:bodyPr vert="horz" wrap="square" lIns="0" tIns="6350" rIns="0" bIns="0" rtlCol="0">
            <a:spAutoFit/>
          </a:bodyPr>
          <a:lstStyle/>
          <a:p>
            <a:pPr marL="12700" marR="111125">
              <a:lnSpc>
                <a:spcPct val="103600"/>
              </a:lnSpc>
              <a:spcBef>
                <a:spcPts val="50"/>
              </a:spcBef>
            </a:pPr>
            <a:r>
              <a:rPr sz="1100" spc="-5" dirty="0">
                <a:latin typeface="Arial"/>
                <a:cs typeface="Arial"/>
              </a:rPr>
              <a:t>For recipients calculating revenue loss according to the </a:t>
            </a:r>
            <a:r>
              <a:rPr sz="1100" dirty="0">
                <a:latin typeface="Arial"/>
                <a:cs typeface="Arial"/>
              </a:rPr>
              <a:t>formula, </a:t>
            </a:r>
            <a:r>
              <a:rPr sz="1100" spc="-5" dirty="0">
                <a:latin typeface="Arial"/>
                <a:cs typeface="Arial"/>
              </a:rPr>
              <a:t>note that the final rule permits  recipients are permitted to choose whether to use calendar or fiscal year calculation</a:t>
            </a:r>
            <a:r>
              <a:rPr sz="1100" spc="190" dirty="0">
                <a:latin typeface="Arial"/>
                <a:cs typeface="Arial"/>
              </a:rPr>
              <a:t> </a:t>
            </a:r>
            <a:r>
              <a:rPr sz="1100" spc="-5" dirty="0">
                <a:latin typeface="Arial"/>
                <a:cs typeface="Arial"/>
              </a:rPr>
              <a:t>dates.</a:t>
            </a:r>
            <a:endParaRPr sz="1100">
              <a:latin typeface="Arial"/>
              <a:cs typeface="Arial"/>
            </a:endParaRPr>
          </a:p>
          <a:p>
            <a:pPr marL="12700" marR="239395">
              <a:lnSpc>
                <a:spcPts val="1370"/>
              </a:lnSpc>
              <a:spcBef>
                <a:spcPts val="45"/>
              </a:spcBef>
            </a:pPr>
            <a:r>
              <a:rPr sz="1100" spc="-5" dirty="0">
                <a:latin typeface="Arial"/>
                <a:cs typeface="Arial"/>
              </a:rPr>
              <a:t>Recipients must use the same calculation time frame (calendar or fiscal year) throughout the  award period.</a:t>
            </a:r>
            <a:endParaRPr sz="1100">
              <a:latin typeface="Arial"/>
              <a:cs typeface="Arial"/>
            </a:endParaRPr>
          </a:p>
          <a:p>
            <a:pPr marL="12700" marR="12065">
              <a:lnSpc>
                <a:spcPct val="103499"/>
              </a:lnSpc>
              <a:spcBef>
                <a:spcPts val="740"/>
              </a:spcBef>
            </a:pPr>
            <a:r>
              <a:rPr sz="1100" spc="-5" dirty="0">
                <a:latin typeface="Arial"/>
                <a:cs typeface="Arial"/>
              </a:rPr>
              <a:t>For recipients electing the “Standard Allowance,” Treasury will presume that up to $10 million,  not to exceed the award allocation, in revenue has been lost due to the public health emergency  and recipients are permitted to use that amount to fund “government services.” Please note that  electing the standard allowance does not change a recipient’s total</a:t>
            </a:r>
            <a:r>
              <a:rPr sz="1100" spc="55" dirty="0">
                <a:latin typeface="Arial"/>
                <a:cs typeface="Arial"/>
              </a:rPr>
              <a:t> </a:t>
            </a:r>
            <a:r>
              <a:rPr sz="1100" spc="-5" dirty="0">
                <a:latin typeface="Arial"/>
                <a:cs typeface="Arial"/>
              </a:rPr>
              <a:t>allocation.</a:t>
            </a:r>
            <a:endParaRPr sz="1100">
              <a:latin typeface="Arial"/>
              <a:cs typeface="Arial"/>
            </a:endParaRPr>
          </a:p>
          <a:p>
            <a:pPr marL="12700" marR="5080">
              <a:lnSpc>
                <a:spcPct val="103400"/>
              </a:lnSpc>
              <a:spcBef>
                <a:spcPts val="800"/>
              </a:spcBef>
            </a:pPr>
            <a:r>
              <a:rPr sz="1100" spc="-5" dirty="0">
                <a:latin typeface="Arial"/>
                <a:cs typeface="Arial"/>
              </a:rPr>
              <a:t>Treasury’s Portal will allow all recipients to elect to use this standard allowance instead of  calculating lost revenue using the formula. Refer to Figure </a:t>
            </a:r>
            <a:r>
              <a:rPr sz="1100" dirty="0">
                <a:latin typeface="Arial"/>
                <a:cs typeface="Arial"/>
              </a:rPr>
              <a:t>32. </a:t>
            </a:r>
            <a:r>
              <a:rPr sz="1100" spc="-5" dirty="0">
                <a:latin typeface="Arial"/>
                <a:cs typeface="Arial"/>
              </a:rPr>
              <a:t>The following question will  display in the screen for all </a:t>
            </a:r>
            <a:r>
              <a:rPr sz="1100" dirty="0">
                <a:latin typeface="Arial"/>
                <a:cs typeface="Arial"/>
              </a:rPr>
              <a:t>recipients, </a:t>
            </a:r>
            <a:r>
              <a:rPr sz="1100" spc="-5" dirty="0">
                <a:latin typeface="Arial"/>
                <a:cs typeface="Arial"/>
              </a:rPr>
              <a:t>including those with total allocations of $10 million or</a:t>
            </a:r>
            <a:r>
              <a:rPr sz="1100" spc="185" dirty="0">
                <a:latin typeface="Arial"/>
                <a:cs typeface="Arial"/>
              </a:rPr>
              <a:t> </a:t>
            </a:r>
            <a:r>
              <a:rPr sz="1100" spc="-5" dirty="0">
                <a:latin typeface="Arial"/>
                <a:cs typeface="Arial"/>
              </a:rPr>
              <a:t>less:</a:t>
            </a:r>
            <a:endParaRPr sz="1100">
              <a:latin typeface="Arial"/>
              <a:cs typeface="Arial"/>
            </a:endParaRPr>
          </a:p>
          <a:p>
            <a:pPr>
              <a:lnSpc>
                <a:spcPct val="100000"/>
              </a:lnSpc>
              <a:spcBef>
                <a:spcPts val="5"/>
              </a:spcBef>
            </a:pPr>
            <a:endParaRPr sz="1200">
              <a:latin typeface="Arial"/>
              <a:cs typeface="Arial"/>
            </a:endParaRPr>
          </a:p>
          <a:p>
            <a:pPr marL="355600" marR="311785" indent="-342900">
              <a:lnSpc>
                <a:spcPts val="1270"/>
              </a:lnSpc>
              <a:buSzPct val="145454"/>
              <a:buFont typeface="Times New Roman"/>
              <a:buChar char="•"/>
              <a:tabLst>
                <a:tab pos="354965" algn="l"/>
                <a:tab pos="355600" algn="l"/>
              </a:tabLst>
            </a:pPr>
            <a:r>
              <a:rPr sz="1100" spc="-5" dirty="0">
                <a:latin typeface="Arial"/>
                <a:cs typeface="Arial"/>
              </a:rPr>
              <a:t>Is your jurisdiction electing to use the standard allowance of up to $10 </a:t>
            </a:r>
            <a:r>
              <a:rPr sz="1100" dirty="0">
                <a:latin typeface="Arial"/>
                <a:cs typeface="Arial"/>
              </a:rPr>
              <a:t>million, </a:t>
            </a:r>
            <a:r>
              <a:rPr sz="1100" spc="-5" dirty="0">
                <a:latin typeface="Arial"/>
                <a:cs typeface="Arial"/>
              </a:rPr>
              <a:t>not to  exceed your total award allocation, for identifying revenue loss? </a:t>
            </a:r>
            <a:r>
              <a:rPr sz="1100" dirty="0">
                <a:latin typeface="Arial"/>
                <a:cs typeface="Arial"/>
              </a:rPr>
              <a:t>Yes/No </a:t>
            </a:r>
            <a:r>
              <a:rPr sz="1100" spc="-5" dirty="0">
                <a:latin typeface="Arial"/>
                <a:cs typeface="Arial"/>
              </a:rPr>
              <a:t>(Please note  electing the standard allowance does not change your total</a:t>
            </a:r>
            <a:r>
              <a:rPr sz="1100" spc="60" dirty="0">
                <a:latin typeface="Arial"/>
                <a:cs typeface="Arial"/>
              </a:rPr>
              <a:t> </a:t>
            </a:r>
            <a:r>
              <a:rPr sz="1100" spc="-5" dirty="0">
                <a:latin typeface="Arial"/>
                <a:cs typeface="Arial"/>
              </a:rPr>
              <a:t>allocation).</a:t>
            </a:r>
            <a:endParaRPr sz="1100">
              <a:latin typeface="Arial"/>
              <a:cs typeface="Arial"/>
            </a:endParaRPr>
          </a:p>
          <a:p>
            <a:pPr>
              <a:lnSpc>
                <a:spcPct val="100000"/>
              </a:lnSpc>
              <a:spcBef>
                <a:spcPts val="35"/>
              </a:spcBef>
            </a:pPr>
            <a:endParaRPr sz="950">
              <a:latin typeface="Arial"/>
              <a:cs typeface="Arial"/>
            </a:endParaRPr>
          </a:p>
          <a:p>
            <a:pPr marL="12700" marR="129539">
              <a:lnSpc>
                <a:spcPct val="103200"/>
              </a:lnSpc>
            </a:pPr>
            <a:r>
              <a:rPr sz="1100" spc="-5" dirty="0">
                <a:latin typeface="Arial"/>
                <a:cs typeface="Arial"/>
              </a:rPr>
              <a:t>Based on the recipient’s election, certain information will </a:t>
            </a:r>
            <a:r>
              <a:rPr sz="1100" spc="-10" dirty="0">
                <a:latin typeface="Arial"/>
                <a:cs typeface="Arial"/>
              </a:rPr>
              <a:t>display </a:t>
            </a:r>
            <a:r>
              <a:rPr sz="1100" spc="-5" dirty="0">
                <a:latin typeface="Arial"/>
                <a:cs typeface="Arial"/>
              </a:rPr>
              <a:t>in Treasury’s Portal which the  recipient will need to complete, as noted in the table</a:t>
            </a:r>
            <a:r>
              <a:rPr sz="1100" spc="30" dirty="0">
                <a:latin typeface="Arial"/>
                <a:cs typeface="Arial"/>
              </a:rPr>
              <a:t> </a:t>
            </a:r>
            <a:r>
              <a:rPr sz="1100" spc="-5" dirty="0">
                <a:latin typeface="Arial"/>
                <a:cs typeface="Arial"/>
              </a:rPr>
              <a:t>below:</a:t>
            </a:r>
            <a:endParaRPr sz="1100">
              <a:latin typeface="Arial"/>
              <a:cs typeface="Arial"/>
            </a:endParaRPr>
          </a:p>
        </p:txBody>
      </p:sp>
      <p:sp>
        <p:nvSpPr>
          <p:cNvPr id="4" name="object 4"/>
          <p:cNvSpPr txBox="1">
            <a:spLocks noGrp="1"/>
          </p:cNvSpPr>
          <p:nvPr>
            <p:ph type="ftr" sz="quarter" idx="5"/>
          </p:nvPr>
        </p:nvSpPr>
        <p:spPr>
          <a:prstGeom prst="rect">
            <a:avLst/>
          </a:prstGeom>
        </p:spPr>
        <p:txBody>
          <a:bodyPr vert="horz" wrap="square" lIns="0" tIns="1905" rIns="0" bIns="0" rtlCol="0">
            <a:spAutoFit/>
          </a:bodyPr>
          <a:lstStyle/>
          <a:p>
            <a:pPr marL="12700">
              <a:lnSpc>
                <a:spcPts val="1060"/>
              </a:lnSpc>
              <a:spcBef>
                <a:spcPts val="15"/>
              </a:spcBef>
            </a:pPr>
            <a:r>
              <a:rPr dirty="0"/>
              <a:t>Coronavirus State and </a:t>
            </a:r>
            <a:r>
              <a:rPr spc="-5" dirty="0"/>
              <a:t>Local Fiscal Recovery</a:t>
            </a:r>
            <a:r>
              <a:rPr spc="-30" dirty="0"/>
              <a:t> </a:t>
            </a:r>
            <a:r>
              <a:rPr dirty="0"/>
              <a:t>Funds:</a:t>
            </a:r>
          </a:p>
          <a:p>
            <a:pPr marL="174625">
              <a:lnSpc>
                <a:spcPts val="1060"/>
              </a:lnSpc>
            </a:pPr>
            <a:r>
              <a:rPr b="0" spc="-5" dirty="0">
                <a:latin typeface="Arial"/>
                <a:cs typeface="Arial"/>
              </a:rPr>
              <a:t>Project and Expenditures Report User</a:t>
            </a:r>
            <a:r>
              <a:rPr b="0" spc="30" dirty="0">
                <a:latin typeface="Arial"/>
                <a:cs typeface="Arial"/>
              </a:rPr>
              <a:t> </a:t>
            </a:r>
            <a:r>
              <a:rPr b="0" spc="-5" dirty="0">
                <a:latin typeface="Arial"/>
                <a:cs typeface="Arial"/>
              </a:rPr>
              <a:t>Guide</a:t>
            </a:r>
          </a:p>
        </p:txBody>
      </p:sp>
      <p:sp>
        <p:nvSpPr>
          <p:cNvPr id="5" name="object 5"/>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r>
              <a:rPr spc="-5" dirty="0"/>
              <a:t>28</a:t>
            </a:r>
          </a:p>
        </p:txBody>
      </p:sp>
      <p:graphicFrame>
        <p:nvGraphicFramePr>
          <p:cNvPr id="3" name="object 3"/>
          <p:cNvGraphicFramePr>
            <a:graphicFrameLocks noGrp="1"/>
          </p:cNvGraphicFramePr>
          <p:nvPr/>
        </p:nvGraphicFramePr>
        <p:xfrm>
          <a:off x="914400" y="4275835"/>
          <a:ext cx="5947410" cy="2540000"/>
        </p:xfrm>
        <a:graphic>
          <a:graphicData uri="http://schemas.openxmlformats.org/drawingml/2006/table">
            <a:tbl>
              <a:tblPr firstRow="1" bandRow="1">
                <a:tableStyleId>{2D5ABB26-0587-4C30-8999-92F81FD0307C}</a:tableStyleId>
              </a:tblPr>
              <a:tblGrid>
                <a:gridCol w="2397760">
                  <a:extLst>
                    <a:ext uri="{9D8B030D-6E8A-4147-A177-3AD203B41FA5}">
                      <a16:colId xmlns:a16="http://schemas.microsoft.com/office/drawing/2014/main" val="20000"/>
                    </a:ext>
                  </a:extLst>
                </a:gridCol>
                <a:gridCol w="1829435">
                  <a:extLst>
                    <a:ext uri="{9D8B030D-6E8A-4147-A177-3AD203B41FA5}">
                      <a16:colId xmlns:a16="http://schemas.microsoft.com/office/drawing/2014/main" val="20001"/>
                    </a:ext>
                  </a:extLst>
                </a:gridCol>
                <a:gridCol w="1711960">
                  <a:extLst>
                    <a:ext uri="{9D8B030D-6E8A-4147-A177-3AD203B41FA5}">
                      <a16:colId xmlns:a16="http://schemas.microsoft.com/office/drawing/2014/main" val="20002"/>
                    </a:ext>
                  </a:extLst>
                </a:gridCol>
              </a:tblGrid>
              <a:tr h="152400">
                <a:tc>
                  <a:txBody>
                    <a:bodyPr/>
                    <a:lstStyle/>
                    <a:p>
                      <a:pPr algn="ctr">
                        <a:lnSpc>
                          <a:spcPts val="1100"/>
                        </a:lnSpc>
                      </a:pPr>
                      <a:r>
                        <a:rPr sz="1000" b="1" spc="-5" dirty="0">
                          <a:solidFill>
                            <a:srgbClr val="FFFFFF"/>
                          </a:solidFill>
                          <a:latin typeface="Arial"/>
                          <a:cs typeface="Arial"/>
                        </a:rPr>
                        <a:t>Data</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001F5F"/>
                    </a:solidFill>
                  </a:tcPr>
                </a:tc>
                <a:tc>
                  <a:txBody>
                    <a:bodyPr/>
                    <a:lstStyle/>
                    <a:p>
                      <a:pPr algn="ctr">
                        <a:lnSpc>
                          <a:spcPts val="1100"/>
                        </a:lnSpc>
                      </a:pPr>
                      <a:r>
                        <a:rPr sz="1000" b="1" dirty="0">
                          <a:solidFill>
                            <a:srgbClr val="FFFFFF"/>
                          </a:solidFill>
                          <a:latin typeface="Arial"/>
                          <a:cs typeface="Arial"/>
                        </a:rPr>
                        <a:t>Standard Allowance –</a:t>
                      </a:r>
                      <a:r>
                        <a:rPr sz="1000" b="1" spc="-45" dirty="0">
                          <a:solidFill>
                            <a:srgbClr val="FFFFFF"/>
                          </a:solidFill>
                          <a:latin typeface="Arial"/>
                          <a:cs typeface="Arial"/>
                        </a:rPr>
                        <a:t> </a:t>
                      </a:r>
                      <a:r>
                        <a:rPr sz="1000" b="1" spc="-5" dirty="0">
                          <a:solidFill>
                            <a:srgbClr val="FFFFFF"/>
                          </a:solidFill>
                          <a:latin typeface="Arial"/>
                          <a:cs typeface="Arial"/>
                        </a:rPr>
                        <a:t>Yes</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001F5F"/>
                    </a:solidFill>
                  </a:tcPr>
                </a:tc>
                <a:tc>
                  <a:txBody>
                    <a:bodyPr/>
                    <a:lstStyle/>
                    <a:p>
                      <a:pPr algn="ctr">
                        <a:lnSpc>
                          <a:spcPts val="1100"/>
                        </a:lnSpc>
                      </a:pPr>
                      <a:r>
                        <a:rPr sz="1000" b="1" dirty="0">
                          <a:solidFill>
                            <a:srgbClr val="FFFFFF"/>
                          </a:solidFill>
                          <a:latin typeface="Arial"/>
                          <a:cs typeface="Arial"/>
                        </a:rPr>
                        <a:t>Standard Allowance-</a:t>
                      </a:r>
                      <a:r>
                        <a:rPr sz="1000" b="1" spc="-45" dirty="0">
                          <a:solidFill>
                            <a:srgbClr val="FFFFFF"/>
                          </a:solidFill>
                          <a:latin typeface="Arial"/>
                          <a:cs typeface="Arial"/>
                        </a:rPr>
                        <a:t> </a:t>
                      </a:r>
                      <a:r>
                        <a:rPr sz="1000" b="1" dirty="0">
                          <a:solidFill>
                            <a:srgbClr val="FFFFFF"/>
                          </a:solidFill>
                          <a:latin typeface="Arial"/>
                          <a:cs typeface="Arial"/>
                        </a:rPr>
                        <a:t>No</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001F5F"/>
                    </a:solidFill>
                  </a:tcPr>
                </a:tc>
                <a:extLst>
                  <a:ext uri="{0D108BD9-81ED-4DB2-BD59-A6C34878D82A}">
                    <a16:rowId xmlns:a16="http://schemas.microsoft.com/office/drawing/2014/main" val="10000"/>
                  </a:ext>
                </a:extLst>
              </a:tr>
              <a:tr h="152400">
                <a:tc>
                  <a:txBody>
                    <a:bodyPr/>
                    <a:lstStyle/>
                    <a:p>
                      <a:pPr marL="67945">
                        <a:lnSpc>
                          <a:spcPts val="1100"/>
                        </a:lnSpc>
                      </a:pPr>
                      <a:r>
                        <a:rPr sz="1000" dirty="0">
                          <a:latin typeface="Arial"/>
                          <a:cs typeface="Arial"/>
                        </a:rPr>
                        <a:t>Base </a:t>
                      </a:r>
                      <a:r>
                        <a:rPr sz="1000" spc="-5" dirty="0">
                          <a:latin typeface="Arial"/>
                          <a:cs typeface="Arial"/>
                        </a:rPr>
                        <a:t>Year Revenue</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100"/>
                        </a:lnSpc>
                      </a:pPr>
                      <a:r>
                        <a:rPr sz="1000" dirty="0">
                          <a:latin typeface="Arial"/>
                          <a:cs typeface="Arial"/>
                        </a:rPr>
                        <a:t>N/A</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100"/>
                        </a:lnSpc>
                      </a:pPr>
                      <a:r>
                        <a:rPr sz="1000" dirty="0">
                          <a:latin typeface="Arial"/>
                          <a:cs typeface="Arial"/>
                        </a:rPr>
                        <a:t>Required</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152400">
                <a:tc>
                  <a:txBody>
                    <a:bodyPr/>
                    <a:lstStyle/>
                    <a:p>
                      <a:pPr marL="67945">
                        <a:lnSpc>
                          <a:spcPts val="1100"/>
                        </a:lnSpc>
                      </a:pPr>
                      <a:r>
                        <a:rPr sz="1000" dirty="0">
                          <a:latin typeface="Arial"/>
                          <a:cs typeface="Arial"/>
                        </a:rPr>
                        <a:t>Fiscal </a:t>
                      </a:r>
                      <a:r>
                        <a:rPr sz="1000" spc="-5" dirty="0">
                          <a:latin typeface="Arial"/>
                          <a:cs typeface="Arial"/>
                        </a:rPr>
                        <a:t>Year End </a:t>
                      </a:r>
                      <a:r>
                        <a:rPr sz="1000" dirty="0">
                          <a:latin typeface="Arial"/>
                          <a:cs typeface="Arial"/>
                        </a:rPr>
                        <a:t>Date</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100"/>
                        </a:lnSpc>
                      </a:pPr>
                      <a:r>
                        <a:rPr sz="1000" dirty="0">
                          <a:latin typeface="Arial"/>
                          <a:cs typeface="Arial"/>
                        </a:rPr>
                        <a:t>N/A</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100"/>
                        </a:lnSpc>
                      </a:pPr>
                      <a:r>
                        <a:rPr sz="1000" dirty="0">
                          <a:latin typeface="Arial"/>
                          <a:cs typeface="Arial"/>
                        </a:rPr>
                        <a:t>Required</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152400">
                <a:tc>
                  <a:txBody>
                    <a:bodyPr/>
                    <a:lstStyle/>
                    <a:p>
                      <a:pPr marL="67945">
                        <a:lnSpc>
                          <a:spcPts val="1100"/>
                        </a:lnSpc>
                      </a:pPr>
                      <a:r>
                        <a:rPr sz="1000" dirty="0">
                          <a:latin typeface="Arial"/>
                          <a:cs typeface="Arial"/>
                        </a:rPr>
                        <a:t>Growth </a:t>
                      </a:r>
                      <a:r>
                        <a:rPr sz="1000" spc="-5" dirty="0">
                          <a:latin typeface="Arial"/>
                          <a:cs typeface="Arial"/>
                        </a:rPr>
                        <a:t>Adjustment</a:t>
                      </a:r>
                      <a:r>
                        <a:rPr sz="1000" spc="-15" dirty="0">
                          <a:latin typeface="Arial"/>
                          <a:cs typeface="Arial"/>
                        </a:rPr>
                        <a:t> </a:t>
                      </a:r>
                      <a:r>
                        <a:rPr sz="1000" dirty="0">
                          <a:latin typeface="Arial"/>
                          <a:cs typeface="Arial"/>
                        </a:rPr>
                        <a:t>Used</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100"/>
                        </a:lnSpc>
                      </a:pPr>
                      <a:r>
                        <a:rPr sz="1000" dirty="0">
                          <a:latin typeface="Arial"/>
                          <a:cs typeface="Arial"/>
                        </a:rPr>
                        <a:t>N/A</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100"/>
                        </a:lnSpc>
                      </a:pPr>
                      <a:r>
                        <a:rPr sz="1000" dirty="0">
                          <a:latin typeface="Arial"/>
                          <a:cs typeface="Arial"/>
                        </a:rPr>
                        <a:t>Required</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298703">
                <a:tc>
                  <a:txBody>
                    <a:bodyPr/>
                    <a:lstStyle/>
                    <a:p>
                      <a:pPr marL="67945" marR="365125">
                        <a:lnSpc>
                          <a:spcPts val="1150"/>
                        </a:lnSpc>
                        <a:spcBef>
                          <a:spcPts val="45"/>
                        </a:spcBef>
                      </a:pPr>
                      <a:r>
                        <a:rPr sz="1000" dirty="0">
                          <a:latin typeface="Arial"/>
                          <a:cs typeface="Arial"/>
                        </a:rPr>
                        <a:t>Actual General Revenue </a:t>
                      </a:r>
                      <a:r>
                        <a:rPr sz="1000" spc="-5" dirty="0">
                          <a:latin typeface="Arial"/>
                          <a:cs typeface="Arial"/>
                        </a:rPr>
                        <a:t>as </a:t>
                      </a:r>
                      <a:r>
                        <a:rPr sz="1000" dirty="0">
                          <a:latin typeface="Arial"/>
                          <a:cs typeface="Arial"/>
                        </a:rPr>
                        <a:t>of 12  months </a:t>
                      </a:r>
                      <a:r>
                        <a:rPr sz="1000" spc="-5" dirty="0">
                          <a:latin typeface="Arial"/>
                          <a:cs typeface="Arial"/>
                        </a:rPr>
                        <a:t>ended December </a:t>
                      </a:r>
                      <a:r>
                        <a:rPr sz="1000" dirty="0">
                          <a:latin typeface="Arial"/>
                          <a:cs typeface="Arial"/>
                        </a:rPr>
                        <a:t>31,</a:t>
                      </a:r>
                      <a:r>
                        <a:rPr sz="1000" spc="-40" dirty="0">
                          <a:latin typeface="Arial"/>
                          <a:cs typeface="Arial"/>
                        </a:rPr>
                        <a:t> </a:t>
                      </a:r>
                      <a:r>
                        <a:rPr sz="1000" dirty="0">
                          <a:latin typeface="Arial"/>
                          <a:cs typeface="Arial"/>
                        </a:rPr>
                        <a:t>2020</a:t>
                      </a:r>
                      <a:endParaRPr sz="1000">
                        <a:latin typeface="Arial"/>
                        <a:cs typeface="Arial"/>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165"/>
                        </a:lnSpc>
                      </a:pPr>
                      <a:r>
                        <a:rPr sz="1000" dirty="0">
                          <a:latin typeface="Arial"/>
                          <a:cs typeface="Arial"/>
                        </a:rPr>
                        <a:t>N/A</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165"/>
                        </a:lnSpc>
                      </a:pPr>
                      <a:r>
                        <a:rPr sz="1000" dirty="0">
                          <a:latin typeface="Arial"/>
                          <a:cs typeface="Arial"/>
                        </a:rPr>
                        <a:t>Required</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r h="152654">
                <a:tc>
                  <a:txBody>
                    <a:bodyPr/>
                    <a:lstStyle/>
                    <a:p>
                      <a:pPr marL="67945">
                        <a:lnSpc>
                          <a:spcPts val="1100"/>
                        </a:lnSpc>
                      </a:pPr>
                      <a:r>
                        <a:rPr sz="1000" dirty="0">
                          <a:latin typeface="Arial"/>
                          <a:cs typeface="Arial"/>
                        </a:rPr>
                        <a:t>Estimated </a:t>
                      </a:r>
                      <a:r>
                        <a:rPr sz="1000" spc="-5" dirty="0">
                          <a:latin typeface="Arial"/>
                          <a:cs typeface="Arial"/>
                        </a:rPr>
                        <a:t>Revenue Loss</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100"/>
                        </a:lnSpc>
                      </a:pPr>
                      <a:r>
                        <a:rPr sz="1000" dirty="0">
                          <a:latin typeface="Arial"/>
                          <a:cs typeface="Arial"/>
                        </a:rPr>
                        <a:t>N/A</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100"/>
                        </a:lnSpc>
                      </a:pPr>
                      <a:r>
                        <a:rPr sz="1000" dirty="0">
                          <a:latin typeface="Arial"/>
                          <a:cs typeface="Arial"/>
                        </a:rPr>
                        <a:t>Required</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882395">
                <a:tc>
                  <a:txBody>
                    <a:bodyPr/>
                    <a:lstStyle/>
                    <a:p>
                      <a:pPr marL="67945" marR="62230">
                        <a:lnSpc>
                          <a:spcPct val="95800"/>
                        </a:lnSpc>
                        <a:spcBef>
                          <a:spcPts val="15"/>
                        </a:spcBef>
                      </a:pPr>
                      <a:r>
                        <a:rPr sz="1000" dirty="0">
                          <a:latin typeface="Arial"/>
                          <a:cs typeface="Arial"/>
                        </a:rPr>
                        <a:t>Select </a:t>
                      </a:r>
                      <a:r>
                        <a:rPr sz="1000" spc="-5" dirty="0">
                          <a:latin typeface="Arial"/>
                          <a:cs typeface="Arial"/>
                        </a:rPr>
                        <a:t>whether </a:t>
                      </a:r>
                      <a:r>
                        <a:rPr sz="1000" dirty="0">
                          <a:latin typeface="Arial"/>
                          <a:cs typeface="Arial"/>
                        </a:rPr>
                        <a:t>Fiscal </a:t>
                      </a:r>
                      <a:r>
                        <a:rPr sz="1000" spc="-5" dirty="0">
                          <a:latin typeface="Arial"/>
                          <a:cs typeface="Arial"/>
                        </a:rPr>
                        <a:t>Recovery Funds  were used to </a:t>
                      </a:r>
                      <a:r>
                        <a:rPr sz="1000" dirty="0">
                          <a:latin typeface="Arial"/>
                          <a:cs typeface="Arial"/>
                        </a:rPr>
                        <a:t>a make a </a:t>
                      </a:r>
                      <a:r>
                        <a:rPr sz="1000" spc="-5" dirty="0">
                          <a:latin typeface="Arial"/>
                          <a:cs typeface="Arial"/>
                        </a:rPr>
                        <a:t>deposit </a:t>
                      </a:r>
                      <a:r>
                        <a:rPr sz="1000" dirty="0">
                          <a:latin typeface="Arial"/>
                          <a:cs typeface="Arial"/>
                        </a:rPr>
                        <a:t>into a  pension </a:t>
                      </a:r>
                      <a:r>
                        <a:rPr sz="1000" spc="-5" dirty="0">
                          <a:latin typeface="Arial"/>
                          <a:cs typeface="Arial"/>
                        </a:rPr>
                        <a:t>fund. </a:t>
                      </a:r>
                      <a:r>
                        <a:rPr sz="1000" dirty="0">
                          <a:latin typeface="Arial"/>
                          <a:cs typeface="Arial"/>
                        </a:rPr>
                        <a:t>Please note </a:t>
                      </a:r>
                      <a:r>
                        <a:rPr sz="1000" spc="-5" dirty="0">
                          <a:latin typeface="Arial"/>
                          <a:cs typeface="Arial"/>
                        </a:rPr>
                        <a:t>that </a:t>
                      </a:r>
                      <a:r>
                        <a:rPr sz="1000" dirty="0">
                          <a:latin typeface="Arial"/>
                          <a:cs typeface="Arial"/>
                        </a:rPr>
                        <a:t>no  </a:t>
                      </a:r>
                      <a:r>
                        <a:rPr sz="1000" spc="-5" dirty="0">
                          <a:latin typeface="Arial"/>
                          <a:cs typeface="Arial"/>
                        </a:rPr>
                        <a:t>recipients </a:t>
                      </a:r>
                      <a:r>
                        <a:rPr sz="1000" dirty="0">
                          <a:latin typeface="Arial"/>
                          <a:cs typeface="Arial"/>
                        </a:rPr>
                        <a:t>except for </a:t>
                      </a:r>
                      <a:r>
                        <a:rPr sz="1000" spc="-5" dirty="0">
                          <a:latin typeface="Arial"/>
                          <a:cs typeface="Arial"/>
                        </a:rPr>
                        <a:t>Tribal governments  </a:t>
                      </a:r>
                      <a:r>
                        <a:rPr sz="1000" dirty="0">
                          <a:latin typeface="Arial"/>
                          <a:cs typeface="Arial"/>
                        </a:rPr>
                        <a:t>may </a:t>
                      </a:r>
                      <a:r>
                        <a:rPr sz="1000" spc="-5" dirty="0">
                          <a:latin typeface="Arial"/>
                          <a:cs typeface="Arial"/>
                        </a:rPr>
                        <a:t>use Fiscal </a:t>
                      </a:r>
                      <a:r>
                        <a:rPr sz="1000" dirty="0">
                          <a:latin typeface="Arial"/>
                          <a:cs typeface="Arial"/>
                        </a:rPr>
                        <a:t>Recovery Funds to  make a </a:t>
                      </a:r>
                      <a:r>
                        <a:rPr sz="1000" spc="-5" dirty="0">
                          <a:latin typeface="Arial"/>
                          <a:cs typeface="Arial"/>
                        </a:rPr>
                        <a:t>deposit to </a:t>
                      </a:r>
                      <a:r>
                        <a:rPr sz="1000" dirty="0">
                          <a:latin typeface="Arial"/>
                          <a:cs typeface="Arial"/>
                        </a:rPr>
                        <a:t>a pension</a:t>
                      </a:r>
                      <a:r>
                        <a:rPr sz="1000" spc="-15" dirty="0">
                          <a:latin typeface="Arial"/>
                          <a:cs typeface="Arial"/>
                        </a:rPr>
                        <a:t> </a:t>
                      </a:r>
                      <a:r>
                        <a:rPr sz="1000" spc="-5" dirty="0">
                          <a:latin typeface="Arial"/>
                          <a:cs typeface="Arial"/>
                        </a:rPr>
                        <a:t>fund</a:t>
                      </a:r>
                      <a:endParaRPr sz="1000">
                        <a:latin typeface="Arial"/>
                        <a:cs typeface="Arial"/>
                      </a:endParaRPr>
                    </a:p>
                  </a:txBody>
                  <a:tcPr marL="0" marR="0" marT="19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165"/>
                        </a:lnSpc>
                      </a:pPr>
                      <a:r>
                        <a:rPr sz="1000" dirty="0">
                          <a:latin typeface="Arial"/>
                          <a:cs typeface="Arial"/>
                        </a:rPr>
                        <a:t>Required</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165"/>
                        </a:lnSpc>
                      </a:pPr>
                      <a:r>
                        <a:rPr sz="1000" dirty="0">
                          <a:latin typeface="Arial"/>
                          <a:cs typeface="Arial"/>
                        </a:rPr>
                        <a:t>Required</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6"/>
                  </a:ext>
                </a:extLst>
              </a:tr>
              <a:tr h="590550">
                <a:tc>
                  <a:txBody>
                    <a:bodyPr/>
                    <a:lstStyle/>
                    <a:p>
                      <a:pPr marL="67945" marR="60960">
                        <a:lnSpc>
                          <a:spcPct val="95800"/>
                        </a:lnSpc>
                        <a:spcBef>
                          <a:spcPts val="15"/>
                        </a:spcBef>
                      </a:pPr>
                      <a:r>
                        <a:rPr sz="1000" spc="-5" dirty="0">
                          <a:latin typeface="Arial"/>
                          <a:cs typeface="Arial"/>
                        </a:rPr>
                        <a:t>Provide </a:t>
                      </a:r>
                      <a:r>
                        <a:rPr sz="1000" dirty="0">
                          <a:latin typeface="Arial"/>
                          <a:cs typeface="Arial"/>
                        </a:rPr>
                        <a:t>an </a:t>
                      </a:r>
                      <a:r>
                        <a:rPr sz="1000" spc="-5" dirty="0">
                          <a:latin typeface="Arial"/>
                          <a:cs typeface="Arial"/>
                        </a:rPr>
                        <a:t>explanation </a:t>
                      </a:r>
                      <a:r>
                        <a:rPr sz="1000" dirty="0">
                          <a:latin typeface="Arial"/>
                          <a:cs typeface="Arial"/>
                        </a:rPr>
                        <a:t>of how revenue  replacement </a:t>
                      </a:r>
                      <a:r>
                        <a:rPr sz="1000" spc="-5" dirty="0">
                          <a:latin typeface="Arial"/>
                          <a:cs typeface="Arial"/>
                        </a:rPr>
                        <a:t>funds </a:t>
                      </a:r>
                      <a:r>
                        <a:rPr sz="1000" dirty="0">
                          <a:latin typeface="Arial"/>
                          <a:cs typeface="Arial"/>
                        </a:rPr>
                        <a:t>were </a:t>
                      </a:r>
                      <a:r>
                        <a:rPr sz="1000" spc="-5" dirty="0">
                          <a:latin typeface="Arial"/>
                          <a:cs typeface="Arial"/>
                        </a:rPr>
                        <a:t>allocated to  </a:t>
                      </a:r>
                      <a:r>
                        <a:rPr sz="1000" dirty="0">
                          <a:latin typeface="Arial"/>
                          <a:cs typeface="Arial"/>
                        </a:rPr>
                        <a:t>government </a:t>
                      </a:r>
                      <a:r>
                        <a:rPr sz="1000" spc="-5" dirty="0">
                          <a:latin typeface="Arial"/>
                          <a:cs typeface="Arial"/>
                        </a:rPr>
                        <a:t>services: Please provide </a:t>
                      </a:r>
                      <a:r>
                        <a:rPr sz="1000" dirty="0">
                          <a:latin typeface="Arial"/>
                          <a:cs typeface="Arial"/>
                        </a:rPr>
                        <a:t>an  </a:t>
                      </a:r>
                      <a:r>
                        <a:rPr sz="1000" spc="-5" dirty="0">
                          <a:latin typeface="Arial"/>
                          <a:cs typeface="Arial"/>
                        </a:rPr>
                        <a:t>explanation</a:t>
                      </a:r>
                      <a:endParaRPr sz="1000">
                        <a:latin typeface="Arial"/>
                        <a:cs typeface="Arial"/>
                      </a:endParaRPr>
                    </a:p>
                  </a:txBody>
                  <a:tcPr marL="0" marR="0" marT="19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165"/>
                        </a:lnSpc>
                      </a:pPr>
                      <a:r>
                        <a:rPr sz="1000" dirty="0">
                          <a:latin typeface="Arial"/>
                          <a:cs typeface="Arial"/>
                        </a:rPr>
                        <a:t>Required</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165"/>
                        </a:lnSpc>
                      </a:pPr>
                      <a:r>
                        <a:rPr sz="1000" dirty="0">
                          <a:latin typeface="Arial"/>
                          <a:cs typeface="Arial"/>
                        </a:rPr>
                        <a:t>Required</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1700" y="4228846"/>
            <a:ext cx="5967095" cy="4685665"/>
          </a:xfrm>
          <a:prstGeom prst="rect">
            <a:avLst/>
          </a:prstGeom>
        </p:spPr>
        <p:txBody>
          <a:bodyPr vert="horz" wrap="square" lIns="0" tIns="12700" rIns="0" bIns="0" rtlCol="0">
            <a:spAutoFit/>
          </a:bodyPr>
          <a:lstStyle/>
          <a:p>
            <a:pPr marL="1905" algn="ctr">
              <a:lnSpc>
                <a:spcPct val="100000"/>
              </a:lnSpc>
              <a:spcBef>
                <a:spcPts val="100"/>
              </a:spcBef>
            </a:pPr>
            <a:r>
              <a:rPr sz="900" i="1" spc="-5" dirty="0">
                <a:solidFill>
                  <a:srgbClr val="44536A"/>
                </a:solidFill>
                <a:latin typeface="Arial"/>
                <a:cs typeface="Arial"/>
              </a:rPr>
              <a:t>Figure 32 Revenue Replacement</a:t>
            </a:r>
            <a:r>
              <a:rPr sz="900" i="1" spc="5" dirty="0">
                <a:solidFill>
                  <a:srgbClr val="44536A"/>
                </a:solidFill>
                <a:latin typeface="Arial"/>
                <a:cs typeface="Arial"/>
              </a:rPr>
              <a:t> </a:t>
            </a:r>
            <a:r>
              <a:rPr sz="900" i="1" spc="-5" dirty="0">
                <a:solidFill>
                  <a:srgbClr val="44536A"/>
                </a:solidFill>
                <a:latin typeface="Arial"/>
                <a:cs typeface="Arial"/>
              </a:rPr>
              <a:t>Screen</a:t>
            </a:r>
            <a:endParaRPr sz="900">
              <a:latin typeface="Arial"/>
              <a:cs typeface="Arial"/>
            </a:endParaRPr>
          </a:p>
          <a:p>
            <a:pPr>
              <a:lnSpc>
                <a:spcPct val="100000"/>
              </a:lnSpc>
              <a:spcBef>
                <a:spcPts val="20"/>
              </a:spcBef>
            </a:pPr>
            <a:endParaRPr sz="800">
              <a:latin typeface="Arial"/>
              <a:cs typeface="Arial"/>
            </a:endParaRPr>
          </a:p>
          <a:p>
            <a:pPr marL="241300" indent="-228600">
              <a:lnSpc>
                <a:spcPct val="100000"/>
              </a:lnSpc>
              <a:buFont typeface="Arial"/>
              <a:buAutoNum type="alphaLcParenR" startAt="5"/>
              <a:tabLst>
                <a:tab pos="241300" algn="l"/>
              </a:tabLst>
            </a:pPr>
            <a:r>
              <a:rPr sz="1100" b="1" dirty="0">
                <a:latin typeface="Arial"/>
                <a:cs typeface="Arial"/>
              </a:rPr>
              <a:t>To </a:t>
            </a:r>
            <a:r>
              <a:rPr sz="1100" b="1" spc="-5" dirty="0">
                <a:latin typeface="Arial"/>
                <a:cs typeface="Arial"/>
              </a:rPr>
              <a:t>enter projects using the bulk upload</a:t>
            </a:r>
            <a:r>
              <a:rPr sz="1100" b="1" spc="15" dirty="0">
                <a:latin typeface="Arial"/>
                <a:cs typeface="Arial"/>
              </a:rPr>
              <a:t> </a:t>
            </a:r>
            <a:r>
              <a:rPr sz="1100" b="1" spc="-5" dirty="0">
                <a:latin typeface="Arial"/>
                <a:cs typeface="Arial"/>
              </a:rPr>
              <a:t>method:</a:t>
            </a:r>
            <a:endParaRPr sz="1100">
              <a:latin typeface="Arial"/>
              <a:cs typeface="Arial"/>
            </a:endParaRPr>
          </a:p>
          <a:p>
            <a:pPr marL="12700" marR="46355">
              <a:lnSpc>
                <a:spcPct val="103400"/>
              </a:lnSpc>
            </a:pPr>
            <a:r>
              <a:rPr sz="1100" spc="-5" dirty="0">
                <a:latin typeface="Arial"/>
                <a:cs typeface="Arial"/>
              </a:rPr>
              <a:t>Recipients have the option to provide project information via bulk upload, in lieu of manual entry  for some or all of their </a:t>
            </a:r>
            <a:r>
              <a:rPr sz="1100" dirty="0">
                <a:latin typeface="Arial"/>
                <a:cs typeface="Arial"/>
              </a:rPr>
              <a:t>projects. </a:t>
            </a:r>
            <a:r>
              <a:rPr sz="1100" spc="-5" dirty="0">
                <a:latin typeface="Arial"/>
                <a:cs typeface="Arial"/>
              </a:rPr>
              <a:t>Please note, bulk upload templates are specific to the EC the  project best aligns to. The table in </a:t>
            </a:r>
            <a:r>
              <a:rPr sz="1100" u="sng" spc="-5" dirty="0">
                <a:solidFill>
                  <a:srgbClr val="0462C1"/>
                </a:solidFill>
                <a:uFill>
                  <a:solidFill>
                    <a:srgbClr val="0462C1"/>
                  </a:solidFill>
                </a:uFill>
                <a:latin typeface="Arial"/>
                <a:cs typeface="Arial"/>
                <a:hlinkClick r:id="rId2" action="ppaction://hlinksldjump"/>
              </a:rPr>
              <a:t>Appendix C</a:t>
            </a:r>
            <a:r>
              <a:rPr sz="1100" spc="-5" dirty="0">
                <a:solidFill>
                  <a:srgbClr val="0462C1"/>
                </a:solidFill>
                <a:latin typeface="Arial"/>
                <a:cs typeface="Arial"/>
                <a:hlinkClick r:id="rId2" action="ppaction://hlinksldjump"/>
              </a:rPr>
              <a:t> </a:t>
            </a:r>
            <a:r>
              <a:rPr sz="1100" spc="-5" dirty="0">
                <a:latin typeface="Arial"/>
                <a:cs typeface="Arial"/>
              </a:rPr>
              <a:t>provides a mapping of project ECs to their  appropriate bulk upload</a:t>
            </a:r>
            <a:r>
              <a:rPr sz="1100" dirty="0">
                <a:latin typeface="Arial"/>
                <a:cs typeface="Arial"/>
              </a:rPr>
              <a:t> </a:t>
            </a:r>
            <a:r>
              <a:rPr sz="1100" spc="-5" dirty="0">
                <a:latin typeface="Arial"/>
                <a:cs typeface="Arial"/>
              </a:rPr>
              <a:t>template.</a:t>
            </a:r>
            <a:endParaRPr sz="1100">
              <a:latin typeface="Arial"/>
              <a:cs typeface="Arial"/>
            </a:endParaRPr>
          </a:p>
          <a:p>
            <a:pPr marL="469900" marR="40640" lvl="1" indent="-229235">
              <a:lnSpc>
                <a:spcPct val="103499"/>
              </a:lnSpc>
              <a:spcBef>
                <a:spcPts val="800"/>
              </a:spcBef>
              <a:buFont typeface="Arial"/>
              <a:buAutoNum type="arabicPeriod"/>
              <a:tabLst>
                <a:tab pos="470534" algn="l"/>
              </a:tabLst>
            </a:pPr>
            <a:r>
              <a:rPr sz="1100" spc="-5" dirty="0">
                <a:latin typeface="Arial"/>
                <a:cs typeface="Arial"/>
              </a:rPr>
              <a:t>Fill the downloaded template with information specific to each project’s EC, as follows.  Projects within the same EC or set of ECs covered by a given template can be uploaded  together. For example, all projects in EC 2.1 to 2.5 (Negative Economic </a:t>
            </a:r>
            <a:r>
              <a:rPr sz="1100" dirty="0">
                <a:latin typeface="Arial"/>
                <a:cs typeface="Arial"/>
              </a:rPr>
              <a:t>Impacts) </a:t>
            </a:r>
            <a:r>
              <a:rPr sz="1100" spc="-5" dirty="0">
                <a:latin typeface="Arial"/>
                <a:cs typeface="Arial"/>
              </a:rPr>
              <a:t>can be  entered together on </a:t>
            </a:r>
            <a:r>
              <a:rPr sz="1100" dirty="0">
                <a:latin typeface="Arial"/>
                <a:cs typeface="Arial"/>
              </a:rPr>
              <a:t>the </a:t>
            </a:r>
            <a:r>
              <a:rPr sz="1100" spc="-5" dirty="0">
                <a:latin typeface="Arial"/>
                <a:cs typeface="Arial"/>
              </a:rPr>
              <a:t>Project Bulk Upload for Project EC 2.1-2.5 Template.</a:t>
            </a:r>
            <a:r>
              <a:rPr sz="1100" spc="170" dirty="0">
                <a:latin typeface="Arial"/>
                <a:cs typeface="Arial"/>
              </a:rPr>
              <a:t> </a:t>
            </a:r>
            <a:r>
              <a:rPr sz="1100" spc="-5" dirty="0">
                <a:latin typeface="Arial"/>
                <a:cs typeface="Arial"/>
              </a:rPr>
              <a:t>Optional</a:t>
            </a:r>
            <a:endParaRPr sz="1100">
              <a:latin typeface="Arial"/>
              <a:cs typeface="Arial"/>
            </a:endParaRPr>
          </a:p>
          <a:p>
            <a:pPr marL="469900" marR="44450">
              <a:lnSpc>
                <a:spcPts val="1370"/>
              </a:lnSpc>
              <a:spcBef>
                <a:spcPts val="45"/>
              </a:spcBef>
            </a:pPr>
            <a:r>
              <a:rPr sz="1100" spc="-5" dirty="0">
                <a:latin typeface="Arial"/>
                <a:cs typeface="Arial"/>
              </a:rPr>
              <a:t>fields are </a:t>
            </a:r>
            <a:r>
              <a:rPr sz="1100" spc="-10" dirty="0">
                <a:latin typeface="Arial"/>
                <a:cs typeface="Arial"/>
              </a:rPr>
              <a:t>denoted </a:t>
            </a:r>
            <a:r>
              <a:rPr sz="1100" spc="-5" dirty="0">
                <a:latin typeface="Arial"/>
                <a:cs typeface="Arial"/>
              </a:rPr>
              <a:t>by (*). “Column” below refers to the applicable area in the </a:t>
            </a:r>
            <a:r>
              <a:rPr sz="1100" dirty="0">
                <a:latin typeface="Arial"/>
                <a:cs typeface="Arial"/>
              </a:rPr>
              <a:t>bulk </a:t>
            </a:r>
            <a:r>
              <a:rPr sz="1100" spc="-5" dirty="0">
                <a:latin typeface="Arial"/>
                <a:cs typeface="Arial"/>
              </a:rPr>
              <a:t>upload  file.</a:t>
            </a:r>
            <a:endParaRPr sz="1100">
              <a:latin typeface="Arial"/>
              <a:cs typeface="Arial"/>
            </a:endParaRPr>
          </a:p>
          <a:p>
            <a:pPr marL="1155700" lvl="2" indent="-229235">
              <a:lnSpc>
                <a:spcPct val="100000"/>
              </a:lnSpc>
              <a:spcBef>
                <a:spcPts val="860"/>
              </a:spcBef>
              <a:buFont typeface="Symbol"/>
              <a:buChar char=""/>
              <a:tabLst>
                <a:tab pos="1155700" algn="l"/>
                <a:tab pos="1156335" algn="l"/>
              </a:tabLst>
            </a:pPr>
            <a:r>
              <a:rPr sz="1100" spc="-5" dirty="0">
                <a:latin typeface="Arial"/>
                <a:cs typeface="Arial"/>
              </a:rPr>
              <a:t>Column B: Select the Project Expenditure</a:t>
            </a:r>
            <a:r>
              <a:rPr sz="1100" spc="35" dirty="0">
                <a:latin typeface="Arial"/>
                <a:cs typeface="Arial"/>
              </a:rPr>
              <a:t> </a:t>
            </a:r>
            <a:r>
              <a:rPr sz="1100" spc="-5" dirty="0">
                <a:latin typeface="Arial"/>
                <a:cs typeface="Arial"/>
              </a:rPr>
              <a:t>Group</a:t>
            </a:r>
            <a:endParaRPr sz="1100">
              <a:latin typeface="Arial"/>
              <a:cs typeface="Arial"/>
            </a:endParaRPr>
          </a:p>
          <a:p>
            <a:pPr marL="1155700" lvl="2" indent="-229235">
              <a:lnSpc>
                <a:spcPct val="100000"/>
              </a:lnSpc>
              <a:spcBef>
                <a:spcPts val="919"/>
              </a:spcBef>
              <a:buFont typeface="Symbol"/>
              <a:buChar char=""/>
              <a:tabLst>
                <a:tab pos="1155700" algn="l"/>
                <a:tab pos="1156335" algn="l"/>
              </a:tabLst>
            </a:pPr>
            <a:r>
              <a:rPr sz="1100" spc="-5" dirty="0">
                <a:latin typeface="Arial"/>
                <a:cs typeface="Arial"/>
              </a:rPr>
              <a:t>Column C: Select the Project Expenditure</a:t>
            </a:r>
            <a:r>
              <a:rPr sz="1100" spc="25" dirty="0">
                <a:latin typeface="Arial"/>
                <a:cs typeface="Arial"/>
              </a:rPr>
              <a:t> </a:t>
            </a:r>
            <a:r>
              <a:rPr sz="1100" spc="-5" dirty="0">
                <a:latin typeface="Arial"/>
                <a:cs typeface="Arial"/>
              </a:rPr>
              <a:t>Category</a:t>
            </a:r>
            <a:endParaRPr sz="1100">
              <a:latin typeface="Arial"/>
              <a:cs typeface="Arial"/>
            </a:endParaRPr>
          </a:p>
          <a:p>
            <a:pPr marL="1155700" lvl="2" indent="-229235">
              <a:lnSpc>
                <a:spcPct val="100000"/>
              </a:lnSpc>
              <a:spcBef>
                <a:spcPts val="919"/>
              </a:spcBef>
              <a:buFont typeface="Symbol"/>
              <a:buChar char=""/>
              <a:tabLst>
                <a:tab pos="1155700" algn="l"/>
                <a:tab pos="1156335" algn="l"/>
              </a:tabLst>
            </a:pPr>
            <a:r>
              <a:rPr sz="1100" spc="-5" dirty="0">
                <a:latin typeface="Arial"/>
                <a:cs typeface="Arial"/>
              </a:rPr>
              <a:t>Column D: Enter the Project</a:t>
            </a:r>
            <a:r>
              <a:rPr sz="1100" spc="10" dirty="0">
                <a:latin typeface="Arial"/>
                <a:cs typeface="Arial"/>
              </a:rPr>
              <a:t> </a:t>
            </a:r>
            <a:r>
              <a:rPr sz="1100" spc="-5" dirty="0">
                <a:latin typeface="Arial"/>
                <a:cs typeface="Arial"/>
              </a:rPr>
              <a:t>Name</a:t>
            </a:r>
            <a:endParaRPr sz="1100">
              <a:latin typeface="Arial"/>
              <a:cs typeface="Arial"/>
            </a:endParaRPr>
          </a:p>
          <a:p>
            <a:pPr marL="1155700" marR="5080" lvl="2" indent="-228600">
              <a:lnSpc>
                <a:spcPct val="103400"/>
              </a:lnSpc>
              <a:spcBef>
                <a:spcPts val="875"/>
              </a:spcBef>
              <a:buFont typeface="Symbol"/>
              <a:buChar char=""/>
              <a:tabLst>
                <a:tab pos="1155700" algn="l"/>
                <a:tab pos="1156335" algn="l"/>
              </a:tabLst>
            </a:pPr>
            <a:r>
              <a:rPr sz="1100" spc="-5" dirty="0">
                <a:latin typeface="Arial"/>
                <a:cs typeface="Arial"/>
              </a:rPr>
              <a:t>Column E: Enter the unique project identification number assigned by the  State or </a:t>
            </a:r>
            <a:r>
              <a:rPr sz="1100" dirty="0">
                <a:latin typeface="Arial"/>
                <a:cs typeface="Arial"/>
              </a:rPr>
              <a:t>U.S. </a:t>
            </a:r>
            <a:r>
              <a:rPr sz="1100" spc="-5" dirty="0">
                <a:latin typeface="Arial"/>
                <a:cs typeface="Arial"/>
              </a:rPr>
              <a:t>Territory to the project. Do not use duplicate project numbers for  multiple</a:t>
            </a:r>
            <a:r>
              <a:rPr sz="1100" spc="-10" dirty="0">
                <a:latin typeface="Arial"/>
                <a:cs typeface="Arial"/>
              </a:rPr>
              <a:t> </a:t>
            </a:r>
            <a:r>
              <a:rPr sz="1100" spc="-5" dirty="0">
                <a:latin typeface="Arial"/>
                <a:cs typeface="Arial"/>
              </a:rPr>
              <a:t>projects</a:t>
            </a:r>
            <a:endParaRPr sz="1100">
              <a:latin typeface="Arial"/>
              <a:cs typeface="Arial"/>
            </a:endParaRPr>
          </a:p>
          <a:p>
            <a:pPr marL="1155700" lvl="2" indent="-229235">
              <a:lnSpc>
                <a:spcPct val="100000"/>
              </a:lnSpc>
              <a:spcBef>
                <a:spcPts val="915"/>
              </a:spcBef>
              <a:buFont typeface="Symbol"/>
              <a:buChar char=""/>
              <a:tabLst>
                <a:tab pos="1155700" algn="l"/>
                <a:tab pos="1156335" algn="l"/>
              </a:tabLst>
            </a:pPr>
            <a:r>
              <a:rPr sz="1100" spc="-5" dirty="0">
                <a:latin typeface="Arial"/>
                <a:cs typeface="Arial"/>
              </a:rPr>
              <a:t>Column F: Select the completion status of the</a:t>
            </a:r>
            <a:r>
              <a:rPr sz="1100" spc="20" dirty="0">
                <a:latin typeface="Arial"/>
                <a:cs typeface="Arial"/>
              </a:rPr>
              <a:t> </a:t>
            </a:r>
            <a:r>
              <a:rPr sz="1100" spc="-5" dirty="0">
                <a:latin typeface="Arial"/>
                <a:cs typeface="Arial"/>
              </a:rPr>
              <a:t>project</a:t>
            </a:r>
            <a:endParaRPr sz="1100">
              <a:latin typeface="Arial"/>
              <a:cs typeface="Arial"/>
            </a:endParaRPr>
          </a:p>
          <a:p>
            <a:pPr marL="1155700" marR="69215" lvl="2" indent="-228600">
              <a:lnSpc>
                <a:spcPct val="103699"/>
              </a:lnSpc>
              <a:spcBef>
                <a:spcPts val="869"/>
              </a:spcBef>
              <a:buFont typeface="Symbol"/>
              <a:buChar char=""/>
              <a:tabLst>
                <a:tab pos="1155700" algn="l"/>
                <a:tab pos="1156335" algn="l"/>
              </a:tabLst>
            </a:pPr>
            <a:r>
              <a:rPr sz="1100" spc="-5" dirty="0">
                <a:latin typeface="Arial"/>
                <a:cs typeface="Arial"/>
              </a:rPr>
              <a:t>Column G: Enter the total dollar value of the adopted budget for this project *  </a:t>
            </a:r>
            <a:r>
              <a:rPr sz="1100" i="1" spc="-5" dirty="0">
                <a:latin typeface="Arial"/>
                <a:cs typeface="Arial"/>
              </a:rPr>
              <a:t>(only applicable to States, U.S. Territories, and metropolitan cities and  counties with population over</a:t>
            </a:r>
            <a:r>
              <a:rPr sz="1100" i="1" dirty="0">
                <a:latin typeface="Arial"/>
                <a:cs typeface="Arial"/>
              </a:rPr>
              <a:t> </a:t>
            </a:r>
            <a:r>
              <a:rPr sz="1100" i="1" spc="-5" dirty="0">
                <a:latin typeface="Arial"/>
                <a:cs typeface="Arial"/>
              </a:rPr>
              <a:t>250,000)</a:t>
            </a:r>
            <a:endParaRPr sz="1100">
              <a:latin typeface="Arial"/>
              <a:cs typeface="Arial"/>
            </a:endParaRPr>
          </a:p>
        </p:txBody>
      </p:sp>
      <p:sp>
        <p:nvSpPr>
          <p:cNvPr id="3" name="object 3"/>
          <p:cNvSpPr/>
          <p:nvPr/>
        </p:nvSpPr>
        <p:spPr>
          <a:xfrm>
            <a:off x="1876425" y="933450"/>
            <a:ext cx="4012438" cy="31877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871726" y="928624"/>
            <a:ext cx="4022090" cy="3197225"/>
          </a:xfrm>
          <a:custGeom>
            <a:avLst/>
            <a:gdLst/>
            <a:ahLst/>
            <a:cxnLst/>
            <a:rect l="l" t="t" r="r" b="b"/>
            <a:pathLst>
              <a:path w="4022090" h="3197225">
                <a:moveTo>
                  <a:pt x="0" y="3197225"/>
                </a:moveTo>
                <a:lnTo>
                  <a:pt x="4021963" y="3197225"/>
                </a:lnTo>
                <a:lnTo>
                  <a:pt x="4021963" y="0"/>
                </a:lnTo>
                <a:lnTo>
                  <a:pt x="0" y="0"/>
                </a:lnTo>
                <a:lnTo>
                  <a:pt x="0" y="3197225"/>
                </a:lnTo>
                <a:close/>
              </a:path>
            </a:pathLst>
          </a:custGeom>
          <a:ln w="9525">
            <a:solidFill>
              <a:srgbClr val="D9D9D9"/>
            </a:solidFill>
          </a:ln>
        </p:spPr>
        <p:txBody>
          <a:bodyPr wrap="square" lIns="0" tIns="0" rIns="0" bIns="0" rtlCol="0"/>
          <a:lstStyle/>
          <a:p>
            <a:endParaRPr/>
          </a:p>
        </p:txBody>
      </p:sp>
      <p:sp>
        <p:nvSpPr>
          <p:cNvPr id="5" name="object 5"/>
          <p:cNvSpPr txBox="1">
            <a:spLocks noGrp="1"/>
          </p:cNvSpPr>
          <p:nvPr>
            <p:ph type="ftr" sz="quarter" idx="5"/>
          </p:nvPr>
        </p:nvSpPr>
        <p:spPr>
          <a:prstGeom prst="rect">
            <a:avLst/>
          </a:prstGeom>
        </p:spPr>
        <p:txBody>
          <a:bodyPr vert="horz" wrap="square" lIns="0" tIns="1905" rIns="0" bIns="0" rtlCol="0">
            <a:spAutoFit/>
          </a:bodyPr>
          <a:lstStyle/>
          <a:p>
            <a:pPr marL="12700">
              <a:lnSpc>
                <a:spcPts val="1060"/>
              </a:lnSpc>
              <a:spcBef>
                <a:spcPts val="15"/>
              </a:spcBef>
            </a:pPr>
            <a:r>
              <a:rPr dirty="0"/>
              <a:t>Coronavirus State and </a:t>
            </a:r>
            <a:r>
              <a:rPr spc="-5" dirty="0"/>
              <a:t>Local Fiscal Recovery</a:t>
            </a:r>
            <a:r>
              <a:rPr spc="-30" dirty="0"/>
              <a:t> </a:t>
            </a:r>
            <a:r>
              <a:rPr dirty="0"/>
              <a:t>Funds:</a:t>
            </a:r>
          </a:p>
          <a:p>
            <a:pPr marL="174625">
              <a:lnSpc>
                <a:spcPts val="1060"/>
              </a:lnSpc>
            </a:pPr>
            <a:r>
              <a:rPr b="0" spc="-5" dirty="0">
                <a:latin typeface="Arial"/>
                <a:cs typeface="Arial"/>
              </a:rPr>
              <a:t>Project and Expenditures Report User</a:t>
            </a:r>
            <a:r>
              <a:rPr b="0" spc="30" dirty="0">
                <a:latin typeface="Arial"/>
                <a:cs typeface="Arial"/>
              </a:rPr>
              <a:t> </a:t>
            </a:r>
            <a:r>
              <a:rPr b="0" spc="-5" dirty="0">
                <a:latin typeface="Arial"/>
                <a:cs typeface="Arial"/>
              </a:rPr>
              <a:t>Guide</a:t>
            </a:r>
          </a:p>
        </p:txBody>
      </p:sp>
      <p:sp>
        <p:nvSpPr>
          <p:cNvPr id="6" name="object 6"/>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r>
              <a:rPr spc="-5" dirty="0"/>
              <a:t>29</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1700" y="902461"/>
            <a:ext cx="5970270" cy="7142480"/>
          </a:xfrm>
          <a:prstGeom prst="rect">
            <a:avLst/>
          </a:prstGeom>
        </p:spPr>
        <p:txBody>
          <a:bodyPr vert="horz" wrap="square" lIns="0" tIns="6350" rIns="0" bIns="0" rtlCol="0">
            <a:spAutoFit/>
          </a:bodyPr>
          <a:lstStyle/>
          <a:p>
            <a:pPr marL="1155700" marR="356235" indent="-228600">
              <a:lnSpc>
                <a:spcPct val="103600"/>
              </a:lnSpc>
              <a:spcBef>
                <a:spcPts val="50"/>
              </a:spcBef>
              <a:buFont typeface="Symbol"/>
              <a:buChar char=""/>
              <a:tabLst>
                <a:tab pos="1155700" algn="l"/>
                <a:tab pos="1156335" algn="l"/>
              </a:tabLst>
            </a:pPr>
            <a:r>
              <a:rPr sz="1100" spc="-5" dirty="0">
                <a:latin typeface="Arial"/>
                <a:cs typeface="Arial"/>
              </a:rPr>
              <a:t>Column H: Enter the total dollar value of obligations for this project. If no  amounts are obligated, enter</a:t>
            </a:r>
            <a:r>
              <a:rPr sz="1100" spc="15" dirty="0">
                <a:latin typeface="Arial"/>
                <a:cs typeface="Arial"/>
              </a:rPr>
              <a:t> </a:t>
            </a:r>
            <a:r>
              <a:rPr sz="1100" spc="-5" dirty="0">
                <a:latin typeface="Arial"/>
                <a:cs typeface="Arial"/>
              </a:rPr>
              <a:t>“0”</a:t>
            </a:r>
            <a:endParaRPr sz="1100">
              <a:latin typeface="Arial"/>
              <a:cs typeface="Arial"/>
            </a:endParaRPr>
          </a:p>
          <a:p>
            <a:pPr marL="1155700" marR="285115" indent="-228600">
              <a:lnSpc>
                <a:spcPct val="103800"/>
              </a:lnSpc>
              <a:spcBef>
                <a:spcPts val="865"/>
              </a:spcBef>
              <a:buFont typeface="Symbol"/>
              <a:buChar char=""/>
              <a:tabLst>
                <a:tab pos="1155700" algn="l"/>
                <a:tab pos="1156335" algn="l"/>
              </a:tabLst>
            </a:pPr>
            <a:r>
              <a:rPr sz="1100" spc="-5" dirty="0">
                <a:latin typeface="Arial"/>
                <a:cs typeface="Arial"/>
              </a:rPr>
              <a:t>Column I: </a:t>
            </a:r>
            <a:r>
              <a:rPr sz="1100" dirty="0">
                <a:latin typeface="Arial"/>
                <a:cs typeface="Arial"/>
              </a:rPr>
              <a:t>Enter </a:t>
            </a:r>
            <a:r>
              <a:rPr sz="1100" spc="-5" dirty="0">
                <a:latin typeface="Arial"/>
                <a:cs typeface="Arial"/>
              </a:rPr>
              <a:t>the total dollar value of expenditures for this project. If no  expenditures have been incurred, enter</a:t>
            </a:r>
            <a:r>
              <a:rPr sz="1100" spc="15" dirty="0">
                <a:latin typeface="Arial"/>
                <a:cs typeface="Arial"/>
              </a:rPr>
              <a:t> </a:t>
            </a:r>
            <a:r>
              <a:rPr sz="1100" spc="-5" dirty="0">
                <a:latin typeface="Arial"/>
                <a:cs typeface="Arial"/>
              </a:rPr>
              <a:t>“0”</a:t>
            </a:r>
            <a:endParaRPr sz="1100">
              <a:latin typeface="Arial"/>
              <a:cs typeface="Arial"/>
            </a:endParaRPr>
          </a:p>
          <a:p>
            <a:pPr marL="1155700" marR="73025" indent="-228600">
              <a:lnSpc>
                <a:spcPct val="103600"/>
              </a:lnSpc>
              <a:spcBef>
                <a:spcPts val="865"/>
              </a:spcBef>
              <a:buFont typeface="Symbol"/>
              <a:buChar char=""/>
              <a:tabLst>
                <a:tab pos="1155700" algn="l"/>
                <a:tab pos="1156335" algn="l"/>
              </a:tabLst>
            </a:pPr>
            <a:r>
              <a:rPr sz="1100" spc="-5" dirty="0">
                <a:latin typeface="Arial"/>
                <a:cs typeface="Arial"/>
              </a:rPr>
              <a:t>Column J: For projects in EC 1, EC 2, or EC 3, enter a yes or no response to  the question, does this project include a capital</a:t>
            </a:r>
            <a:r>
              <a:rPr sz="1100" spc="55" dirty="0">
                <a:latin typeface="Arial"/>
                <a:cs typeface="Arial"/>
              </a:rPr>
              <a:t> </a:t>
            </a:r>
            <a:r>
              <a:rPr sz="1100" spc="-5" dirty="0">
                <a:latin typeface="Arial"/>
                <a:cs typeface="Arial"/>
              </a:rPr>
              <a:t>expenditure?</a:t>
            </a:r>
            <a:endParaRPr sz="1100">
              <a:latin typeface="Arial"/>
              <a:cs typeface="Arial"/>
            </a:endParaRPr>
          </a:p>
          <a:p>
            <a:pPr marL="1155700" indent="-229235">
              <a:lnSpc>
                <a:spcPct val="100000"/>
              </a:lnSpc>
              <a:spcBef>
                <a:spcPts val="919"/>
              </a:spcBef>
              <a:buFont typeface="Symbol"/>
              <a:buChar char=""/>
              <a:tabLst>
                <a:tab pos="1155700" algn="l"/>
                <a:tab pos="1156335" algn="l"/>
              </a:tabLst>
            </a:pPr>
            <a:r>
              <a:rPr sz="1100" spc="-5" dirty="0">
                <a:latin typeface="Arial"/>
                <a:cs typeface="Arial"/>
              </a:rPr>
              <a:t>Column K: If yes, what is the total expected cost of the capital</a:t>
            </a:r>
            <a:r>
              <a:rPr sz="1100" spc="114" dirty="0">
                <a:latin typeface="Arial"/>
                <a:cs typeface="Arial"/>
              </a:rPr>
              <a:t> </a:t>
            </a:r>
            <a:r>
              <a:rPr sz="1100" dirty="0">
                <a:latin typeface="Arial"/>
                <a:cs typeface="Arial"/>
              </a:rPr>
              <a:t>expenditure?</a:t>
            </a:r>
            <a:endParaRPr sz="1100">
              <a:latin typeface="Arial"/>
              <a:cs typeface="Arial"/>
            </a:endParaRPr>
          </a:p>
          <a:p>
            <a:pPr marL="1155700" indent="-229235">
              <a:lnSpc>
                <a:spcPct val="100000"/>
              </a:lnSpc>
              <a:spcBef>
                <a:spcPts val="915"/>
              </a:spcBef>
              <a:buFont typeface="Symbol"/>
              <a:buChar char=""/>
              <a:tabLst>
                <a:tab pos="1155700" algn="l"/>
                <a:tab pos="1156335" algn="l"/>
              </a:tabLst>
            </a:pPr>
            <a:r>
              <a:rPr sz="1100" spc="-5" dirty="0">
                <a:latin typeface="Arial"/>
                <a:cs typeface="Arial"/>
              </a:rPr>
              <a:t>Column L: </a:t>
            </a:r>
            <a:r>
              <a:rPr sz="1100" dirty="0">
                <a:latin typeface="Arial"/>
                <a:cs typeface="Arial"/>
              </a:rPr>
              <a:t>Enter </a:t>
            </a:r>
            <a:r>
              <a:rPr sz="1100" spc="-5" dirty="0">
                <a:latin typeface="Arial"/>
                <a:cs typeface="Arial"/>
              </a:rPr>
              <a:t>a description of the</a:t>
            </a:r>
            <a:r>
              <a:rPr sz="1100" spc="5" dirty="0">
                <a:latin typeface="Arial"/>
                <a:cs typeface="Arial"/>
              </a:rPr>
              <a:t> </a:t>
            </a:r>
            <a:r>
              <a:rPr sz="1100" spc="-5" dirty="0">
                <a:latin typeface="Arial"/>
                <a:cs typeface="Arial"/>
              </a:rPr>
              <a:t>project</a:t>
            </a:r>
            <a:endParaRPr sz="1100">
              <a:latin typeface="Arial"/>
              <a:cs typeface="Arial"/>
            </a:endParaRPr>
          </a:p>
          <a:p>
            <a:pPr marL="1155700" indent="-229235">
              <a:lnSpc>
                <a:spcPct val="100000"/>
              </a:lnSpc>
              <a:spcBef>
                <a:spcPts val="919"/>
              </a:spcBef>
              <a:buFont typeface="Symbol"/>
              <a:buChar char=""/>
              <a:tabLst>
                <a:tab pos="1155700" algn="l"/>
                <a:tab pos="1156335" algn="l"/>
              </a:tabLst>
            </a:pPr>
            <a:r>
              <a:rPr sz="1100" spc="-5" dirty="0">
                <a:latin typeface="Arial"/>
                <a:cs typeface="Arial"/>
              </a:rPr>
              <a:t>Column M: Enter the amount of Federal program income</a:t>
            </a:r>
            <a:r>
              <a:rPr sz="1100" spc="55" dirty="0">
                <a:latin typeface="Arial"/>
                <a:cs typeface="Arial"/>
              </a:rPr>
              <a:t> </a:t>
            </a:r>
            <a:r>
              <a:rPr sz="1100" spc="-5" dirty="0">
                <a:latin typeface="Arial"/>
                <a:cs typeface="Arial"/>
              </a:rPr>
              <a:t>earned</a:t>
            </a:r>
            <a:endParaRPr sz="1100">
              <a:latin typeface="Arial"/>
              <a:cs typeface="Arial"/>
            </a:endParaRPr>
          </a:p>
          <a:p>
            <a:pPr marL="1155700" indent="-229235">
              <a:lnSpc>
                <a:spcPct val="100000"/>
              </a:lnSpc>
              <a:spcBef>
                <a:spcPts val="925"/>
              </a:spcBef>
              <a:buFont typeface="Symbol"/>
              <a:buChar char=""/>
              <a:tabLst>
                <a:tab pos="1155700" algn="l"/>
                <a:tab pos="1156335" algn="l"/>
              </a:tabLst>
            </a:pPr>
            <a:r>
              <a:rPr sz="1100" spc="-5" dirty="0">
                <a:latin typeface="Arial"/>
                <a:cs typeface="Arial"/>
              </a:rPr>
              <a:t>Column N: Enter the amount of that was used </a:t>
            </a:r>
            <a:r>
              <a:rPr sz="1100" spc="-10" dirty="0">
                <a:latin typeface="Arial"/>
                <a:cs typeface="Arial"/>
              </a:rPr>
              <a:t>to </a:t>
            </a:r>
            <a:r>
              <a:rPr sz="1100" spc="-5" dirty="0">
                <a:latin typeface="Arial"/>
                <a:cs typeface="Arial"/>
              </a:rPr>
              <a:t>cover eligible project</a:t>
            </a:r>
            <a:r>
              <a:rPr sz="1100" spc="180" dirty="0">
                <a:latin typeface="Arial"/>
                <a:cs typeface="Arial"/>
              </a:rPr>
              <a:t> </a:t>
            </a:r>
            <a:r>
              <a:rPr sz="1100" spc="-5" dirty="0">
                <a:latin typeface="Arial"/>
                <a:cs typeface="Arial"/>
              </a:rPr>
              <a:t>costs</a:t>
            </a:r>
            <a:endParaRPr sz="1100">
              <a:latin typeface="Arial"/>
              <a:cs typeface="Arial"/>
            </a:endParaRPr>
          </a:p>
          <a:p>
            <a:pPr marL="1155700" marR="127000" indent="-228600">
              <a:lnSpc>
                <a:spcPct val="103600"/>
              </a:lnSpc>
              <a:spcBef>
                <a:spcPts val="869"/>
              </a:spcBef>
              <a:buFont typeface="Symbol"/>
              <a:buChar char=""/>
              <a:tabLst>
                <a:tab pos="1155700" algn="l"/>
                <a:tab pos="1156335" algn="l"/>
              </a:tabLst>
            </a:pPr>
            <a:r>
              <a:rPr sz="1100" spc="-5" dirty="0">
                <a:latin typeface="Arial"/>
                <a:cs typeface="Arial"/>
              </a:rPr>
              <a:t>Column O: Enter a brief description of the structure and objectives </a:t>
            </a:r>
            <a:r>
              <a:rPr sz="1100" spc="5" dirty="0">
                <a:latin typeface="Arial"/>
                <a:cs typeface="Arial"/>
              </a:rPr>
              <a:t>of  </a:t>
            </a:r>
            <a:r>
              <a:rPr sz="1100" spc="-5" dirty="0">
                <a:latin typeface="Arial"/>
                <a:cs typeface="Arial"/>
              </a:rPr>
              <a:t>assistance program(s) (e.g., nutrition assistance for ow income</a:t>
            </a:r>
            <a:r>
              <a:rPr sz="1100" spc="165" dirty="0">
                <a:latin typeface="Arial"/>
                <a:cs typeface="Arial"/>
              </a:rPr>
              <a:t> </a:t>
            </a:r>
            <a:r>
              <a:rPr sz="1100" spc="-5" dirty="0">
                <a:latin typeface="Arial"/>
                <a:cs typeface="Arial"/>
              </a:rPr>
              <a:t>households)</a:t>
            </a:r>
            <a:endParaRPr sz="1100">
              <a:latin typeface="Arial"/>
              <a:cs typeface="Arial"/>
            </a:endParaRPr>
          </a:p>
          <a:p>
            <a:pPr marL="1155700" marR="205104" indent="-228600">
              <a:lnSpc>
                <a:spcPct val="103200"/>
              </a:lnSpc>
              <a:spcBef>
                <a:spcPts val="875"/>
              </a:spcBef>
              <a:buFont typeface="Symbol"/>
              <a:buChar char=""/>
              <a:tabLst>
                <a:tab pos="1155700" algn="l"/>
                <a:tab pos="1156335" algn="l"/>
              </a:tabLst>
            </a:pPr>
            <a:r>
              <a:rPr sz="1100" spc="-5" dirty="0">
                <a:latin typeface="Arial"/>
                <a:cs typeface="Arial"/>
              </a:rPr>
              <a:t>Column P: Enter the number of households served (by program if recipient  establishes multiple separate household assistance</a:t>
            </a:r>
            <a:r>
              <a:rPr sz="1100" spc="15" dirty="0">
                <a:latin typeface="Arial"/>
                <a:cs typeface="Arial"/>
              </a:rPr>
              <a:t> </a:t>
            </a:r>
            <a:r>
              <a:rPr sz="1100" spc="-5" dirty="0">
                <a:latin typeface="Arial"/>
                <a:cs typeface="Arial"/>
              </a:rPr>
              <a:t>programs)</a:t>
            </a:r>
            <a:endParaRPr sz="1100">
              <a:latin typeface="Arial"/>
              <a:cs typeface="Arial"/>
            </a:endParaRPr>
          </a:p>
          <a:p>
            <a:pPr marL="1155700" marR="180340" indent="-228600">
              <a:lnSpc>
                <a:spcPct val="103600"/>
              </a:lnSpc>
              <a:spcBef>
                <a:spcPts val="869"/>
              </a:spcBef>
              <a:buFont typeface="Symbol"/>
              <a:buChar char=""/>
              <a:tabLst>
                <a:tab pos="1155700" algn="l"/>
                <a:tab pos="1156335" algn="l"/>
              </a:tabLst>
            </a:pPr>
            <a:r>
              <a:rPr sz="1100" spc="-5" dirty="0">
                <a:latin typeface="Arial"/>
                <a:cs typeface="Arial"/>
              </a:rPr>
              <a:t>Column Q: Enter a brief description of recipient’s approach to ensuring </a:t>
            </a:r>
            <a:r>
              <a:rPr sz="1100" spc="-10" dirty="0">
                <a:latin typeface="Arial"/>
                <a:cs typeface="Arial"/>
              </a:rPr>
              <a:t>that  </a:t>
            </a:r>
            <a:r>
              <a:rPr sz="1100" spc="-5" dirty="0">
                <a:latin typeface="Arial"/>
                <a:cs typeface="Arial"/>
              </a:rPr>
              <a:t>aid to households responds to a negative economic impact of</a:t>
            </a:r>
            <a:r>
              <a:rPr sz="1100" spc="100" dirty="0">
                <a:latin typeface="Arial"/>
                <a:cs typeface="Arial"/>
              </a:rPr>
              <a:t> </a:t>
            </a:r>
            <a:r>
              <a:rPr sz="1100" spc="-5" dirty="0">
                <a:latin typeface="Arial"/>
                <a:cs typeface="Arial"/>
              </a:rPr>
              <a:t>Covid-19.</a:t>
            </a:r>
            <a:endParaRPr sz="1100">
              <a:latin typeface="Arial"/>
              <a:cs typeface="Arial"/>
            </a:endParaRPr>
          </a:p>
          <a:p>
            <a:pPr marL="469900" marR="32384" indent="-229235">
              <a:lnSpc>
                <a:spcPct val="103499"/>
              </a:lnSpc>
              <a:spcBef>
                <a:spcPts val="800"/>
              </a:spcBef>
              <a:buFont typeface="Arial"/>
              <a:buAutoNum type="arabicPeriod" startAt="2"/>
              <a:tabLst>
                <a:tab pos="470534" algn="l"/>
              </a:tabLst>
            </a:pPr>
            <a:r>
              <a:rPr sz="1100" spc="-5" dirty="0">
                <a:latin typeface="Arial"/>
                <a:cs typeface="Arial"/>
              </a:rPr>
              <a:t>Upload the Project Entry and Status template, in this case the template for EC 2.1-2.5,  separately as a .csv file by using the respective </a:t>
            </a:r>
            <a:r>
              <a:rPr sz="1100" i="1" spc="-5" dirty="0">
                <a:latin typeface="Arial"/>
                <a:cs typeface="Arial"/>
              </a:rPr>
              <a:t>Upload </a:t>
            </a:r>
            <a:r>
              <a:rPr sz="1100" spc="-5" dirty="0">
                <a:latin typeface="Arial"/>
                <a:cs typeface="Arial"/>
              </a:rPr>
              <a:t>button on the screen or dropping  the files in this</a:t>
            </a:r>
            <a:r>
              <a:rPr sz="1100" dirty="0">
                <a:latin typeface="Arial"/>
                <a:cs typeface="Arial"/>
              </a:rPr>
              <a:t> </a:t>
            </a:r>
            <a:r>
              <a:rPr sz="1100" spc="-5" dirty="0">
                <a:latin typeface="Arial"/>
                <a:cs typeface="Arial"/>
              </a:rPr>
              <a:t>view.</a:t>
            </a:r>
            <a:endParaRPr sz="1100">
              <a:latin typeface="Arial"/>
              <a:cs typeface="Arial"/>
            </a:endParaRPr>
          </a:p>
          <a:p>
            <a:pPr marL="469900" marR="156845" indent="-229235">
              <a:lnSpc>
                <a:spcPct val="103600"/>
              </a:lnSpc>
              <a:spcBef>
                <a:spcPts val="195"/>
              </a:spcBef>
              <a:buFont typeface="Arial"/>
              <a:buAutoNum type="arabicPeriod" startAt="2"/>
              <a:tabLst>
                <a:tab pos="470534" algn="l"/>
              </a:tabLst>
            </a:pPr>
            <a:r>
              <a:rPr sz="1100" spc="-5" dirty="0">
                <a:latin typeface="Arial"/>
                <a:cs typeface="Arial"/>
              </a:rPr>
              <a:t>Once all of the above information is entered, click </a:t>
            </a:r>
            <a:r>
              <a:rPr sz="1100" i="1" spc="-5" dirty="0">
                <a:latin typeface="Arial"/>
                <a:cs typeface="Arial"/>
              </a:rPr>
              <a:t>Add Project</a:t>
            </a:r>
            <a:r>
              <a:rPr sz="1100" spc="-5" dirty="0">
                <a:latin typeface="Arial"/>
                <a:cs typeface="Arial"/>
              </a:rPr>
              <a:t>. Click the </a:t>
            </a:r>
            <a:r>
              <a:rPr sz="1100" i="1" spc="-5" dirty="0">
                <a:latin typeface="Arial"/>
                <a:cs typeface="Arial"/>
              </a:rPr>
              <a:t>Next </a:t>
            </a:r>
            <a:r>
              <a:rPr sz="1100" spc="-5" dirty="0">
                <a:latin typeface="Arial"/>
                <a:cs typeface="Arial"/>
              </a:rPr>
              <a:t>button to  proceed to the following</a:t>
            </a:r>
            <a:r>
              <a:rPr sz="1100" dirty="0">
                <a:latin typeface="Arial"/>
                <a:cs typeface="Arial"/>
              </a:rPr>
              <a:t> </a:t>
            </a:r>
            <a:r>
              <a:rPr sz="1100" spc="-5" dirty="0">
                <a:latin typeface="Arial"/>
                <a:cs typeface="Arial"/>
              </a:rPr>
              <a:t>screen.</a:t>
            </a:r>
            <a:endParaRPr sz="1100">
              <a:latin typeface="Arial"/>
              <a:cs typeface="Arial"/>
            </a:endParaRPr>
          </a:p>
          <a:p>
            <a:pPr>
              <a:lnSpc>
                <a:spcPct val="100000"/>
              </a:lnSpc>
              <a:spcBef>
                <a:spcPts val="25"/>
              </a:spcBef>
            </a:pPr>
            <a:endParaRPr sz="1200">
              <a:latin typeface="Arial"/>
              <a:cs typeface="Arial"/>
            </a:endParaRPr>
          </a:p>
          <a:p>
            <a:pPr marL="12700" algn="just">
              <a:lnSpc>
                <a:spcPct val="100000"/>
              </a:lnSpc>
              <a:spcBef>
                <a:spcPts val="5"/>
              </a:spcBef>
            </a:pPr>
            <a:r>
              <a:rPr sz="1100" spc="-5" dirty="0">
                <a:latin typeface="Arial"/>
                <a:cs typeface="Arial"/>
              </a:rPr>
              <a:t>Refer to </a:t>
            </a:r>
            <a:r>
              <a:rPr sz="1100" u="sng" spc="-5" dirty="0">
                <a:solidFill>
                  <a:srgbClr val="0462C1"/>
                </a:solidFill>
                <a:uFill>
                  <a:solidFill>
                    <a:srgbClr val="0462C1"/>
                  </a:solidFill>
                </a:uFill>
                <a:latin typeface="Arial"/>
                <a:cs typeface="Arial"/>
                <a:hlinkClick r:id="rId2" action="ppaction://hlinksldjump"/>
              </a:rPr>
              <a:t>Appendix B</a:t>
            </a:r>
            <a:r>
              <a:rPr sz="1100" spc="-5" dirty="0">
                <a:solidFill>
                  <a:srgbClr val="0462C1"/>
                </a:solidFill>
                <a:latin typeface="Arial"/>
                <a:cs typeface="Arial"/>
                <a:hlinkClick r:id="rId2" action="ppaction://hlinksldjump"/>
              </a:rPr>
              <a:t> </a:t>
            </a:r>
            <a:r>
              <a:rPr sz="1100" spc="-5" dirty="0">
                <a:latin typeface="Arial"/>
                <a:cs typeface="Arial"/>
              </a:rPr>
              <a:t>for additional information related to the bulk file upload</a:t>
            </a:r>
            <a:r>
              <a:rPr sz="1100" spc="110" dirty="0">
                <a:latin typeface="Arial"/>
                <a:cs typeface="Arial"/>
              </a:rPr>
              <a:t> </a:t>
            </a:r>
            <a:r>
              <a:rPr sz="1100" spc="-5" dirty="0">
                <a:latin typeface="Arial"/>
                <a:cs typeface="Arial"/>
              </a:rPr>
              <a:t>process</a:t>
            </a:r>
            <a:endParaRPr sz="1100">
              <a:latin typeface="Arial"/>
              <a:cs typeface="Arial"/>
            </a:endParaRPr>
          </a:p>
          <a:p>
            <a:pPr>
              <a:lnSpc>
                <a:spcPct val="100000"/>
              </a:lnSpc>
              <a:spcBef>
                <a:spcPts val="30"/>
              </a:spcBef>
            </a:pPr>
            <a:endParaRPr sz="1200">
              <a:latin typeface="Arial"/>
              <a:cs typeface="Arial"/>
            </a:endParaRPr>
          </a:p>
          <a:p>
            <a:pPr marL="12700">
              <a:lnSpc>
                <a:spcPct val="100000"/>
              </a:lnSpc>
              <a:tabLst>
                <a:tab pos="240665" algn="l"/>
              </a:tabLst>
            </a:pPr>
            <a:r>
              <a:rPr sz="1100" b="1" spc="-5" dirty="0">
                <a:latin typeface="Arial"/>
                <a:cs typeface="Arial"/>
              </a:rPr>
              <a:t>f)	Subrecipients or</a:t>
            </a:r>
            <a:r>
              <a:rPr sz="1100" b="1" dirty="0">
                <a:latin typeface="Arial"/>
                <a:cs typeface="Arial"/>
              </a:rPr>
              <a:t> </a:t>
            </a:r>
            <a:r>
              <a:rPr sz="1100" b="1" spc="-5" dirty="0">
                <a:latin typeface="Arial"/>
                <a:cs typeface="Arial"/>
              </a:rPr>
              <a:t>Beneficiaries</a:t>
            </a:r>
            <a:endParaRPr sz="1100">
              <a:latin typeface="Arial"/>
              <a:cs typeface="Arial"/>
            </a:endParaRPr>
          </a:p>
          <a:p>
            <a:pPr marL="12700" marR="5080" algn="just">
              <a:lnSpc>
                <a:spcPct val="103400"/>
              </a:lnSpc>
              <a:spcBef>
                <a:spcPts val="800"/>
              </a:spcBef>
            </a:pPr>
            <a:r>
              <a:rPr sz="1100" spc="-5" dirty="0">
                <a:latin typeface="Arial"/>
                <a:cs typeface="Arial"/>
              </a:rPr>
              <a:t>The Subrecipients or Beneficiaries Profile documents the information about each subrecipient or  beneficiary that has received at least one Subaward or Direct Payment of federal funding greater  than $50,000 to execute projects supporting the SLFRF program. Please note that projects  entered under EC 6.1 Provision of Government Services are not required to enter Subrecipient,  Subaward, or Expenditures (for a </a:t>
            </a:r>
            <a:r>
              <a:rPr sz="1100" dirty="0">
                <a:latin typeface="Arial"/>
                <a:cs typeface="Arial"/>
              </a:rPr>
              <a:t>subaward) </a:t>
            </a:r>
            <a:r>
              <a:rPr sz="1100" spc="-5" dirty="0">
                <a:latin typeface="Arial"/>
                <a:cs typeface="Arial"/>
              </a:rPr>
              <a:t>information for the January reporting </a:t>
            </a:r>
            <a:r>
              <a:rPr sz="1100" dirty="0">
                <a:latin typeface="Arial"/>
                <a:cs typeface="Arial"/>
              </a:rPr>
              <a:t>cycle. </a:t>
            </a:r>
            <a:r>
              <a:rPr sz="1100" spc="-5" dirty="0">
                <a:latin typeface="Arial"/>
                <a:cs typeface="Arial"/>
              </a:rPr>
              <a:t>The  Subrecipients or Beneficiaries module allows users to enter data manually or leverage the bulk  file upload capability. For </a:t>
            </a:r>
            <a:r>
              <a:rPr sz="1100" dirty="0">
                <a:latin typeface="Arial"/>
                <a:cs typeface="Arial"/>
              </a:rPr>
              <a:t>bulk-upload </a:t>
            </a:r>
            <a:r>
              <a:rPr sz="1100" spc="-5" dirty="0">
                <a:latin typeface="Arial"/>
                <a:cs typeface="Arial"/>
              </a:rPr>
              <a:t>instructions specific to this submodule, see </a:t>
            </a:r>
            <a:r>
              <a:rPr sz="1100" u="sng" spc="-5" dirty="0">
                <a:solidFill>
                  <a:srgbClr val="0462C1"/>
                </a:solidFill>
                <a:uFill>
                  <a:solidFill>
                    <a:srgbClr val="0462C1"/>
                  </a:solidFill>
                </a:uFill>
                <a:latin typeface="Arial"/>
                <a:cs typeface="Arial"/>
                <a:hlinkClick r:id="rId2" action="ppaction://hlinksldjump"/>
              </a:rPr>
              <a:t>Appendix B</a:t>
            </a:r>
            <a:r>
              <a:rPr sz="1100" spc="-5" dirty="0">
                <a:latin typeface="Arial"/>
                <a:cs typeface="Arial"/>
              </a:rPr>
              <a:t>.  You can download the bulk file template for use in submitting the required data via bulk upload.  When ready to submit the data, use the upload button </a:t>
            </a:r>
            <a:r>
              <a:rPr sz="1100" dirty="0">
                <a:latin typeface="Arial"/>
                <a:cs typeface="Arial"/>
              </a:rPr>
              <a:t>(see </a:t>
            </a:r>
            <a:r>
              <a:rPr sz="1100" spc="-5" dirty="0">
                <a:latin typeface="Arial"/>
                <a:cs typeface="Arial"/>
              </a:rPr>
              <a:t>Figure</a:t>
            </a:r>
            <a:r>
              <a:rPr sz="1100" spc="45" dirty="0">
                <a:latin typeface="Arial"/>
                <a:cs typeface="Arial"/>
              </a:rPr>
              <a:t> </a:t>
            </a:r>
            <a:r>
              <a:rPr sz="1100" spc="-5" dirty="0">
                <a:latin typeface="Arial"/>
                <a:cs typeface="Arial"/>
              </a:rPr>
              <a:t>33).</a:t>
            </a:r>
            <a:endParaRPr sz="1100">
              <a:latin typeface="Arial"/>
              <a:cs typeface="Arial"/>
            </a:endParaRPr>
          </a:p>
        </p:txBody>
      </p:sp>
      <p:sp>
        <p:nvSpPr>
          <p:cNvPr id="3" name="object 3"/>
          <p:cNvSpPr txBox="1">
            <a:spLocks noGrp="1"/>
          </p:cNvSpPr>
          <p:nvPr>
            <p:ph type="ftr" sz="quarter" idx="5"/>
          </p:nvPr>
        </p:nvSpPr>
        <p:spPr>
          <a:prstGeom prst="rect">
            <a:avLst/>
          </a:prstGeom>
        </p:spPr>
        <p:txBody>
          <a:bodyPr vert="horz" wrap="square" lIns="0" tIns="1905" rIns="0" bIns="0" rtlCol="0">
            <a:spAutoFit/>
          </a:bodyPr>
          <a:lstStyle/>
          <a:p>
            <a:pPr marL="12700">
              <a:lnSpc>
                <a:spcPts val="1060"/>
              </a:lnSpc>
              <a:spcBef>
                <a:spcPts val="15"/>
              </a:spcBef>
            </a:pPr>
            <a:r>
              <a:rPr dirty="0"/>
              <a:t>Coronavirus State and </a:t>
            </a:r>
            <a:r>
              <a:rPr spc="-5" dirty="0"/>
              <a:t>Local Fiscal Recovery</a:t>
            </a:r>
            <a:r>
              <a:rPr spc="-30" dirty="0"/>
              <a:t> </a:t>
            </a:r>
            <a:r>
              <a:rPr dirty="0"/>
              <a:t>Funds:</a:t>
            </a:r>
          </a:p>
          <a:p>
            <a:pPr marL="174625">
              <a:lnSpc>
                <a:spcPts val="1060"/>
              </a:lnSpc>
            </a:pPr>
            <a:r>
              <a:rPr b="0" spc="-5" dirty="0">
                <a:latin typeface="Arial"/>
                <a:cs typeface="Arial"/>
              </a:rPr>
              <a:t>Project and Expenditures Report User</a:t>
            </a:r>
            <a:r>
              <a:rPr b="0" spc="30" dirty="0">
                <a:latin typeface="Arial"/>
                <a:cs typeface="Arial"/>
              </a:rPr>
              <a:t> </a:t>
            </a:r>
            <a:r>
              <a:rPr b="0" spc="-5" dirty="0">
                <a:latin typeface="Arial"/>
                <a:cs typeface="Arial"/>
              </a:rPr>
              <a:t>Guide</a:t>
            </a:r>
          </a:p>
        </p:txBody>
      </p:sp>
      <p:sp>
        <p:nvSpPr>
          <p:cNvPr id="4" name="object 4"/>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r>
              <a:rPr spc="-5" dirty="0"/>
              <a:t>30</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851150" y="2038095"/>
            <a:ext cx="2070100" cy="162560"/>
          </a:xfrm>
          <a:prstGeom prst="rect">
            <a:avLst/>
          </a:prstGeom>
        </p:spPr>
        <p:txBody>
          <a:bodyPr vert="horz" wrap="square" lIns="0" tIns="12700" rIns="0" bIns="0" rtlCol="0">
            <a:spAutoFit/>
          </a:bodyPr>
          <a:lstStyle/>
          <a:p>
            <a:pPr marL="12700">
              <a:lnSpc>
                <a:spcPct val="100000"/>
              </a:lnSpc>
              <a:spcBef>
                <a:spcPts val="100"/>
              </a:spcBef>
            </a:pPr>
            <a:r>
              <a:rPr sz="900" i="1" spc="-5" dirty="0">
                <a:solidFill>
                  <a:srgbClr val="44536A"/>
                </a:solidFill>
                <a:latin typeface="Arial"/>
                <a:cs typeface="Arial"/>
              </a:rPr>
              <a:t>Figure 33 Subrecipient Bulk Upload</a:t>
            </a:r>
            <a:r>
              <a:rPr sz="900" i="1" spc="20" dirty="0">
                <a:solidFill>
                  <a:srgbClr val="44536A"/>
                </a:solidFill>
                <a:latin typeface="Arial"/>
                <a:cs typeface="Arial"/>
              </a:rPr>
              <a:t> </a:t>
            </a:r>
            <a:r>
              <a:rPr sz="900" i="1" dirty="0">
                <a:solidFill>
                  <a:srgbClr val="44536A"/>
                </a:solidFill>
                <a:latin typeface="Arial"/>
                <a:cs typeface="Arial"/>
              </a:rPr>
              <a:t>Icon</a:t>
            </a:r>
            <a:endParaRPr sz="900">
              <a:latin typeface="Arial"/>
              <a:cs typeface="Arial"/>
            </a:endParaRPr>
          </a:p>
        </p:txBody>
      </p:sp>
      <p:sp>
        <p:nvSpPr>
          <p:cNvPr id="3" name="object 3"/>
          <p:cNvSpPr txBox="1"/>
          <p:nvPr/>
        </p:nvSpPr>
        <p:spPr>
          <a:xfrm>
            <a:off x="1756664" y="2319782"/>
            <a:ext cx="4700270" cy="551180"/>
          </a:xfrm>
          <a:prstGeom prst="rect">
            <a:avLst/>
          </a:prstGeom>
          <a:ln w="6096">
            <a:solidFill>
              <a:srgbClr val="000000"/>
            </a:solidFill>
          </a:ln>
        </p:spPr>
        <p:txBody>
          <a:bodyPr vert="horz" wrap="square" lIns="0" tIns="635" rIns="0" bIns="0" rtlCol="0">
            <a:spAutoFit/>
          </a:bodyPr>
          <a:lstStyle/>
          <a:p>
            <a:pPr marL="72390" marR="67310" algn="just">
              <a:lnSpc>
                <a:spcPct val="103400"/>
              </a:lnSpc>
              <a:spcBef>
                <a:spcPts val="5"/>
              </a:spcBef>
            </a:pPr>
            <a:r>
              <a:rPr sz="1100" b="1" spc="-5" dirty="0">
                <a:latin typeface="Arial"/>
                <a:cs typeface="Arial"/>
              </a:rPr>
              <a:t>Note: </a:t>
            </a:r>
            <a:r>
              <a:rPr sz="1100" spc="-5" dirty="0">
                <a:latin typeface="Arial"/>
                <a:cs typeface="Arial"/>
              </a:rPr>
              <a:t>When using the bulk file upload capability, the Subrecipient bulk  upload must be completed prior to beginning the data entry for the  Subawards module.</a:t>
            </a:r>
            <a:endParaRPr sz="1100">
              <a:latin typeface="Arial"/>
              <a:cs typeface="Arial"/>
            </a:endParaRPr>
          </a:p>
        </p:txBody>
      </p:sp>
      <p:sp>
        <p:nvSpPr>
          <p:cNvPr id="4" name="object 4"/>
          <p:cNvSpPr txBox="1"/>
          <p:nvPr/>
        </p:nvSpPr>
        <p:spPr>
          <a:xfrm>
            <a:off x="901700" y="2954782"/>
            <a:ext cx="5902960" cy="814705"/>
          </a:xfrm>
          <a:prstGeom prst="rect">
            <a:avLst/>
          </a:prstGeom>
        </p:spPr>
        <p:txBody>
          <a:bodyPr vert="horz" wrap="square" lIns="0" tIns="12065" rIns="0" bIns="0" rtlCol="0">
            <a:spAutoFit/>
          </a:bodyPr>
          <a:lstStyle/>
          <a:p>
            <a:pPr marL="12700">
              <a:lnSpc>
                <a:spcPct val="100000"/>
              </a:lnSpc>
              <a:spcBef>
                <a:spcPts val="95"/>
              </a:spcBef>
            </a:pPr>
            <a:r>
              <a:rPr sz="1100" spc="-5" dirty="0">
                <a:latin typeface="Arial"/>
                <a:cs typeface="Arial"/>
              </a:rPr>
              <a:t>If you choose to individually enter records, follow the instructions</a:t>
            </a:r>
            <a:r>
              <a:rPr sz="1100" spc="50" dirty="0">
                <a:latin typeface="Arial"/>
                <a:cs typeface="Arial"/>
              </a:rPr>
              <a:t> </a:t>
            </a:r>
            <a:r>
              <a:rPr sz="1100" spc="-5" dirty="0">
                <a:latin typeface="Arial"/>
                <a:cs typeface="Arial"/>
              </a:rPr>
              <a:t>below.</a:t>
            </a:r>
            <a:endParaRPr sz="1100">
              <a:latin typeface="Arial"/>
              <a:cs typeface="Arial"/>
            </a:endParaRPr>
          </a:p>
          <a:p>
            <a:pPr marL="469900" marR="5080" indent="-229235">
              <a:lnSpc>
                <a:spcPct val="103400"/>
              </a:lnSpc>
              <a:spcBef>
                <a:spcPts val="805"/>
              </a:spcBef>
            </a:pPr>
            <a:r>
              <a:rPr sz="1100" spc="-5" dirty="0">
                <a:latin typeface="Arial"/>
                <a:cs typeface="Arial"/>
              </a:rPr>
              <a:t>1. Enter the relevant Subrecipient or Beneficiary information in each of the required fields  (see Figure 34). Recipients must enter at least one of the following three identifiers for a  subrecipient: UEI (Unique Entity Identifier), DUNS, or</a:t>
            </a:r>
            <a:r>
              <a:rPr sz="1100" spc="30" dirty="0">
                <a:latin typeface="Arial"/>
                <a:cs typeface="Arial"/>
              </a:rPr>
              <a:t> </a:t>
            </a:r>
            <a:r>
              <a:rPr sz="1100" spc="-5" dirty="0">
                <a:latin typeface="Arial"/>
                <a:cs typeface="Arial"/>
              </a:rPr>
              <a:t>TIN.</a:t>
            </a:r>
            <a:endParaRPr sz="1100">
              <a:latin typeface="Arial"/>
              <a:cs typeface="Arial"/>
            </a:endParaRPr>
          </a:p>
        </p:txBody>
      </p:sp>
      <p:sp>
        <p:nvSpPr>
          <p:cNvPr id="5" name="object 5"/>
          <p:cNvSpPr txBox="1"/>
          <p:nvPr/>
        </p:nvSpPr>
        <p:spPr>
          <a:xfrm>
            <a:off x="2453385" y="7427976"/>
            <a:ext cx="2864485" cy="162560"/>
          </a:xfrm>
          <a:prstGeom prst="rect">
            <a:avLst/>
          </a:prstGeom>
        </p:spPr>
        <p:txBody>
          <a:bodyPr vert="horz" wrap="square" lIns="0" tIns="12700" rIns="0" bIns="0" rtlCol="0">
            <a:spAutoFit/>
          </a:bodyPr>
          <a:lstStyle/>
          <a:p>
            <a:pPr marL="12700">
              <a:lnSpc>
                <a:spcPct val="100000"/>
              </a:lnSpc>
              <a:spcBef>
                <a:spcPts val="100"/>
              </a:spcBef>
            </a:pPr>
            <a:r>
              <a:rPr sz="900" i="1" spc="-5" dirty="0">
                <a:solidFill>
                  <a:srgbClr val="44536A"/>
                </a:solidFill>
                <a:latin typeface="Arial"/>
                <a:cs typeface="Arial"/>
              </a:rPr>
              <a:t>Figure 34 Manually Create a Subrecipient or</a:t>
            </a:r>
            <a:r>
              <a:rPr sz="900" i="1" spc="114" dirty="0">
                <a:solidFill>
                  <a:srgbClr val="44536A"/>
                </a:solidFill>
                <a:latin typeface="Arial"/>
                <a:cs typeface="Arial"/>
              </a:rPr>
              <a:t> </a:t>
            </a:r>
            <a:r>
              <a:rPr sz="900" i="1" spc="-5" dirty="0">
                <a:solidFill>
                  <a:srgbClr val="44536A"/>
                </a:solidFill>
                <a:latin typeface="Arial"/>
                <a:cs typeface="Arial"/>
              </a:rPr>
              <a:t>Beneficiary</a:t>
            </a:r>
            <a:endParaRPr sz="900">
              <a:latin typeface="Arial"/>
              <a:cs typeface="Arial"/>
            </a:endParaRPr>
          </a:p>
        </p:txBody>
      </p:sp>
      <p:sp>
        <p:nvSpPr>
          <p:cNvPr id="6" name="object 6"/>
          <p:cNvSpPr/>
          <p:nvPr/>
        </p:nvSpPr>
        <p:spPr>
          <a:xfrm>
            <a:off x="2038350" y="933450"/>
            <a:ext cx="3696842" cy="984884"/>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2033523" y="928624"/>
            <a:ext cx="3706495" cy="994410"/>
          </a:xfrm>
          <a:custGeom>
            <a:avLst/>
            <a:gdLst/>
            <a:ahLst/>
            <a:cxnLst/>
            <a:rect l="l" t="t" r="r" b="b"/>
            <a:pathLst>
              <a:path w="3706495" h="994410">
                <a:moveTo>
                  <a:pt x="0" y="994409"/>
                </a:moveTo>
                <a:lnTo>
                  <a:pt x="3706367" y="994409"/>
                </a:lnTo>
                <a:lnTo>
                  <a:pt x="3706367" y="0"/>
                </a:lnTo>
                <a:lnTo>
                  <a:pt x="0" y="0"/>
                </a:lnTo>
                <a:lnTo>
                  <a:pt x="0" y="994409"/>
                </a:lnTo>
                <a:close/>
              </a:path>
            </a:pathLst>
          </a:custGeom>
          <a:ln w="9525">
            <a:solidFill>
              <a:srgbClr val="D9D9D9"/>
            </a:solidFill>
          </a:ln>
        </p:spPr>
        <p:txBody>
          <a:bodyPr wrap="square" lIns="0" tIns="0" rIns="0" bIns="0" rtlCol="0"/>
          <a:lstStyle/>
          <a:p>
            <a:endParaRPr/>
          </a:p>
        </p:txBody>
      </p:sp>
      <p:sp>
        <p:nvSpPr>
          <p:cNvPr id="8" name="object 8"/>
          <p:cNvSpPr/>
          <p:nvPr/>
        </p:nvSpPr>
        <p:spPr>
          <a:xfrm>
            <a:off x="1390650" y="3789679"/>
            <a:ext cx="4981575" cy="3521710"/>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1385950" y="3784980"/>
            <a:ext cx="4991100" cy="3531235"/>
          </a:xfrm>
          <a:custGeom>
            <a:avLst/>
            <a:gdLst/>
            <a:ahLst/>
            <a:cxnLst/>
            <a:rect l="l" t="t" r="r" b="b"/>
            <a:pathLst>
              <a:path w="4991100" h="3531234">
                <a:moveTo>
                  <a:pt x="0" y="3531235"/>
                </a:moveTo>
                <a:lnTo>
                  <a:pt x="4991100" y="3531235"/>
                </a:lnTo>
                <a:lnTo>
                  <a:pt x="4991100" y="0"/>
                </a:lnTo>
                <a:lnTo>
                  <a:pt x="0" y="0"/>
                </a:lnTo>
                <a:lnTo>
                  <a:pt x="0" y="3531235"/>
                </a:lnTo>
                <a:close/>
              </a:path>
            </a:pathLst>
          </a:custGeom>
          <a:ln w="9524">
            <a:solidFill>
              <a:srgbClr val="D9D9D9"/>
            </a:solidFill>
          </a:ln>
        </p:spPr>
        <p:txBody>
          <a:bodyPr wrap="square" lIns="0" tIns="0" rIns="0" bIns="0" rtlCol="0"/>
          <a:lstStyle/>
          <a:p>
            <a:endParaRPr/>
          </a:p>
        </p:txBody>
      </p:sp>
      <p:sp>
        <p:nvSpPr>
          <p:cNvPr id="10" name="object 10"/>
          <p:cNvSpPr txBox="1">
            <a:spLocks noGrp="1"/>
          </p:cNvSpPr>
          <p:nvPr>
            <p:ph type="ftr" sz="quarter" idx="5"/>
          </p:nvPr>
        </p:nvSpPr>
        <p:spPr>
          <a:prstGeom prst="rect">
            <a:avLst/>
          </a:prstGeom>
        </p:spPr>
        <p:txBody>
          <a:bodyPr vert="horz" wrap="square" lIns="0" tIns="1905" rIns="0" bIns="0" rtlCol="0">
            <a:spAutoFit/>
          </a:bodyPr>
          <a:lstStyle/>
          <a:p>
            <a:pPr marL="12700">
              <a:lnSpc>
                <a:spcPts val="1060"/>
              </a:lnSpc>
              <a:spcBef>
                <a:spcPts val="15"/>
              </a:spcBef>
            </a:pPr>
            <a:r>
              <a:rPr dirty="0"/>
              <a:t>Coronavirus State and </a:t>
            </a:r>
            <a:r>
              <a:rPr spc="-5" dirty="0"/>
              <a:t>Local Fiscal Recovery</a:t>
            </a:r>
            <a:r>
              <a:rPr spc="-30" dirty="0"/>
              <a:t> </a:t>
            </a:r>
            <a:r>
              <a:rPr dirty="0"/>
              <a:t>Funds:</a:t>
            </a:r>
          </a:p>
          <a:p>
            <a:pPr marL="174625">
              <a:lnSpc>
                <a:spcPts val="1060"/>
              </a:lnSpc>
            </a:pPr>
            <a:r>
              <a:rPr b="0" spc="-5" dirty="0">
                <a:latin typeface="Arial"/>
                <a:cs typeface="Arial"/>
              </a:rPr>
              <a:t>Project and Expenditures Report User</a:t>
            </a:r>
            <a:r>
              <a:rPr b="0" spc="30" dirty="0">
                <a:latin typeface="Arial"/>
                <a:cs typeface="Arial"/>
              </a:rPr>
              <a:t> </a:t>
            </a:r>
            <a:r>
              <a:rPr b="0" spc="-5" dirty="0">
                <a:latin typeface="Arial"/>
                <a:cs typeface="Arial"/>
              </a:rPr>
              <a:t>Guide</a:t>
            </a:r>
          </a:p>
        </p:txBody>
      </p:sp>
      <p:sp>
        <p:nvSpPr>
          <p:cNvPr id="11" name="object 11"/>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r>
              <a:rPr spc="-5" dirty="0"/>
              <a:t>31</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30300" y="893318"/>
            <a:ext cx="5354955" cy="367030"/>
          </a:xfrm>
          <a:prstGeom prst="rect">
            <a:avLst/>
          </a:prstGeom>
        </p:spPr>
        <p:txBody>
          <a:bodyPr vert="horz" wrap="square" lIns="0" tIns="6350" rIns="0" bIns="0" rtlCol="0">
            <a:spAutoFit/>
          </a:bodyPr>
          <a:lstStyle/>
          <a:p>
            <a:pPr marL="241300" marR="5080" indent="-229235">
              <a:lnSpc>
                <a:spcPct val="103600"/>
              </a:lnSpc>
              <a:spcBef>
                <a:spcPts val="50"/>
              </a:spcBef>
            </a:pPr>
            <a:r>
              <a:rPr sz="1100" spc="-5" dirty="0">
                <a:latin typeface="Arial"/>
                <a:cs typeface="Arial"/>
              </a:rPr>
              <a:t>2. If the subrecipient or beneficiary is not registered in SAM.Gov, select “No” from the  picklist. Two additional questions will populate the space below (see Figure</a:t>
            </a:r>
            <a:r>
              <a:rPr sz="1100" spc="150" dirty="0">
                <a:latin typeface="Arial"/>
                <a:cs typeface="Arial"/>
              </a:rPr>
              <a:t> </a:t>
            </a:r>
            <a:r>
              <a:rPr sz="1100" spc="-5" dirty="0">
                <a:latin typeface="Arial"/>
                <a:cs typeface="Arial"/>
              </a:rPr>
              <a:t>35).</a:t>
            </a:r>
            <a:endParaRPr sz="1100">
              <a:latin typeface="Arial"/>
              <a:cs typeface="Arial"/>
            </a:endParaRPr>
          </a:p>
        </p:txBody>
      </p:sp>
      <p:sp>
        <p:nvSpPr>
          <p:cNvPr id="3" name="object 3"/>
          <p:cNvSpPr txBox="1"/>
          <p:nvPr/>
        </p:nvSpPr>
        <p:spPr>
          <a:xfrm>
            <a:off x="1130300" y="2899156"/>
            <a:ext cx="5638800" cy="796290"/>
          </a:xfrm>
          <a:prstGeom prst="rect">
            <a:avLst/>
          </a:prstGeom>
        </p:spPr>
        <p:txBody>
          <a:bodyPr vert="horz" wrap="square" lIns="0" tIns="12700" rIns="0" bIns="0" rtlCol="0">
            <a:spAutoFit/>
          </a:bodyPr>
          <a:lstStyle/>
          <a:p>
            <a:pPr marR="118745" algn="ctr">
              <a:lnSpc>
                <a:spcPct val="100000"/>
              </a:lnSpc>
              <a:spcBef>
                <a:spcPts val="100"/>
              </a:spcBef>
            </a:pPr>
            <a:r>
              <a:rPr sz="900" i="1" spc="-5" dirty="0">
                <a:solidFill>
                  <a:srgbClr val="44536A"/>
                </a:solidFill>
                <a:latin typeface="Arial"/>
                <a:cs typeface="Arial"/>
              </a:rPr>
              <a:t>Figure 35 Sam.gov Questions </a:t>
            </a:r>
            <a:r>
              <a:rPr sz="900" i="1" dirty="0">
                <a:solidFill>
                  <a:srgbClr val="44536A"/>
                </a:solidFill>
                <a:latin typeface="Arial"/>
                <a:cs typeface="Arial"/>
              </a:rPr>
              <a:t>for</a:t>
            </a:r>
            <a:r>
              <a:rPr sz="900" i="1" spc="15" dirty="0">
                <a:solidFill>
                  <a:srgbClr val="44536A"/>
                </a:solidFill>
                <a:latin typeface="Arial"/>
                <a:cs typeface="Arial"/>
              </a:rPr>
              <a:t> </a:t>
            </a:r>
            <a:r>
              <a:rPr sz="900" i="1" spc="-5" dirty="0">
                <a:solidFill>
                  <a:srgbClr val="44536A"/>
                </a:solidFill>
                <a:latin typeface="Arial"/>
                <a:cs typeface="Arial"/>
              </a:rPr>
              <a:t>Subrecipients</a:t>
            </a:r>
            <a:endParaRPr sz="900">
              <a:latin typeface="Arial"/>
              <a:cs typeface="Arial"/>
            </a:endParaRPr>
          </a:p>
          <a:p>
            <a:pPr marL="241300" marR="5080" indent="-229235">
              <a:lnSpc>
                <a:spcPct val="103400"/>
              </a:lnSpc>
              <a:spcBef>
                <a:spcPts val="894"/>
              </a:spcBef>
            </a:pPr>
            <a:r>
              <a:rPr sz="1100" spc="-5" dirty="0">
                <a:latin typeface="Arial"/>
                <a:cs typeface="Arial"/>
              </a:rPr>
              <a:t>3. If the recipient received 80% or more of its annual gross revenue from federal funds  AND the recipient received $25 million or more of its annual gross revenue from federal  funds, an additional question will appear (see Figure</a:t>
            </a:r>
            <a:r>
              <a:rPr sz="1100" spc="50" dirty="0">
                <a:latin typeface="Arial"/>
                <a:cs typeface="Arial"/>
              </a:rPr>
              <a:t> </a:t>
            </a:r>
            <a:r>
              <a:rPr sz="1100" spc="-5" dirty="0">
                <a:latin typeface="Arial"/>
                <a:cs typeface="Arial"/>
              </a:rPr>
              <a:t>36).</a:t>
            </a:r>
            <a:endParaRPr sz="1100">
              <a:latin typeface="Arial"/>
              <a:cs typeface="Arial"/>
            </a:endParaRPr>
          </a:p>
        </p:txBody>
      </p:sp>
      <p:sp>
        <p:nvSpPr>
          <p:cNvPr id="4" name="object 4"/>
          <p:cNvSpPr txBox="1"/>
          <p:nvPr/>
        </p:nvSpPr>
        <p:spPr>
          <a:xfrm>
            <a:off x="1130300" y="5798820"/>
            <a:ext cx="5728970" cy="1316990"/>
          </a:xfrm>
          <a:prstGeom prst="rect">
            <a:avLst/>
          </a:prstGeom>
        </p:spPr>
        <p:txBody>
          <a:bodyPr vert="horz" wrap="square" lIns="0" tIns="12700" rIns="0" bIns="0" rtlCol="0">
            <a:spAutoFit/>
          </a:bodyPr>
          <a:lstStyle/>
          <a:p>
            <a:pPr marR="210185" algn="ctr">
              <a:lnSpc>
                <a:spcPct val="100000"/>
              </a:lnSpc>
              <a:spcBef>
                <a:spcPts val="100"/>
              </a:spcBef>
            </a:pPr>
            <a:r>
              <a:rPr sz="900" i="1" spc="-5" dirty="0">
                <a:solidFill>
                  <a:srgbClr val="44536A"/>
                </a:solidFill>
                <a:latin typeface="Arial"/>
                <a:cs typeface="Arial"/>
              </a:rPr>
              <a:t>Figure 36 Additional SAM.gov questions </a:t>
            </a:r>
            <a:r>
              <a:rPr sz="900" i="1" dirty="0">
                <a:solidFill>
                  <a:srgbClr val="44536A"/>
                </a:solidFill>
                <a:latin typeface="Arial"/>
                <a:cs typeface="Arial"/>
              </a:rPr>
              <a:t>for</a:t>
            </a:r>
            <a:r>
              <a:rPr sz="900" i="1" spc="25" dirty="0">
                <a:solidFill>
                  <a:srgbClr val="44536A"/>
                </a:solidFill>
                <a:latin typeface="Arial"/>
                <a:cs typeface="Arial"/>
              </a:rPr>
              <a:t> </a:t>
            </a:r>
            <a:r>
              <a:rPr sz="900" i="1" spc="-5" dirty="0">
                <a:solidFill>
                  <a:srgbClr val="44536A"/>
                </a:solidFill>
                <a:latin typeface="Arial"/>
                <a:cs typeface="Arial"/>
              </a:rPr>
              <a:t>Subrecipients</a:t>
            </a:r>
            <a:endParaRPr sz="900">
              <a:latin typeface="Arial"/>
              <a:cs typeface="Arial"/>
            </a:endParaRPr>
          </a:p>
          <a:p>
            <a:pPr marL="241300" marR="156210" indent="-229235">
              <a:lnSpc>
                <a:spcPct val="103600"/>
              </a:lnSpc>
              <a:spcBef>
                <a:spcPts val="890"/>
              </a:spcBef>
              <a:buFont typeface="Arial"/>
              <a:buAutoNum type="arabicPeriod" startAt="4"/>
              <a:tabLst>
                <a:tab pos="241935" algn="l"/>
              </a:tabLst>
            </a:pPr>
            <a:r>
              <a:rPr sz="1100" spc="-5" dirty="0">
                <a:latin typeface="Arial"/>
                <a:cs typeface="Arial"/>
              </a:rPr>
              <a:t>Select “Yes” if the total compensation for the organization’s five highest paid officers is  publicly listed or otherwise listed in SAM.Gov and move on to step 6</a:t>
            </a:r>
            <a:r>
              <a:rPr sz="1100" spc="90" dirty="0">
                <a:latin typeface="Arial"/>
                <a:cs typeface="Arial"/>
              </a:rPr>
              <a:t> </a:t>
            </a:r>
            <a:r>
              <a:rPr sz="1100" spc="-5" dirty="0">
                <a:latin typeface="Arial"/>
                <a:cs typeface="Arial"/>
              </a:rPr>
              <a:t>below.</a:t>
            </a:r>
            <a:endParaRPr sz="1100">
              <a:latin typeface="Arial"/>
              <a:cs typeface="Arial"/>
            </a:endParaRPr>
          </a:p>
          <a:p>
            <a:pPr marL="241300" indent="-229235">
              <a:lnSpc>
                <a:spcPct val="100000"/>
              </a:lnSpc>
              <a:spcBef>
                <a:spcPts val="45"/>
              </a:spcBef>
              <a:buFont typeface="Arial"/>
              <a:buAutoNum type="arabicPeriod" startAt="4"/>
              <a:tabLst>
                <a:tab pos="241935" algn="l"/>
              </a:tabLst>
            </a:pPr>
            <a:r>
              <a:rPr sz="1100" spc="-5" dirty="0">
                <a:latin typeface="Arial"/>
                <a:cs typeface="Arial"/>
              </a:rPr>
              <a:t>Select “No” if the total compensation for the organization’s five highest paid officers</a:t>
            </a:r>
            <a:r>
              <a:rPr sz="1100" spc="185" dirty="0">
                <a:latin typeface="Arial"/>
                <a:cs typeface="Arial"/>
              </a:rPr>
              <a:t> </a:t>
            </a:r>
            <a:r>
              <a:rPr sz="1100" spc="-5" dirty="0">
                <a:latin typeface="Arial"/>
                <a:cs typeface="Arial"/>
              </a:rPr>
              <a:t>is</a:t>
            </a:r>
            <a:endParaRPr sz="1100">
              <a:latin typeface="Arial"/>
              <a:cs typeface="Arial"/>
            </a:endParaRPr>
          </a:p>
          <a:p>
            <a:pPr marL="241300" marR="5080">
              <a:lnSpc>
                <a:spcPct val="103400"/>
              </a:lnSpc>
            </a:pPr>
            <a:r>
              <a:rPr sz="1100" spc="-5" dirty="0">
                <a:latin typeface="Arial"/>
                <a:cs typeface="Arial"/>
              </a:rPr>
              <a:t>not publicly listed or otherwise listed in SAM.Gov. Enter the name(s) of the officer(s) </a:t>
            </a:r>
            <a:r>
              <a:rPr sz="1100" spc="-10" dirty="0">
                <a:latin typeface="Arial"/>
                <a:cs typeface="Arial"/>
              </a:rPr>
              <a:t>in  </a:t>
            </a:r>
            <a:r>
              <a:rPr sz="1100" spc="-5" dirty="0">
                <a:latin typeface="Arial"/>
                <a:cs typeface="Arial"/>
              </a:rPr>
              <a:t>the chart that will appear (see Figure 37) and the total compensation received by each. </a:t>
            </a:r>
            <a:r>
              <a:rPr sz="1100" spc="5" dirty="0">
                <a:latin typeface="Arial"/>
                <a:cs typeface="Arial"/>
              </a:rPr>
              <a:t>If  </a:t>
            </a:r>
            <a:r>
              <a:rPr sz="1100" spc="-5" dirty="0">
                <a:latin typeface="Arial"/>
                <a:cs typeface="Arial"/>
              </a:rPr>
              <a:t>fewer than five (5) officers exist, enter “N/A” and $0 in the </a:t>
            </a:r>
            <a:r>
              <a:rPr sz="1100" spc="-10" dirty="0">
                <a:latin typeface="Arial"/>
                <a:cs typeface="Arial"/>
              </a:rPr>
              <a:t>empty</a:t>
            </a:r>
            <a:r>
              <a:rPr sz="1100" spc="65" dirty="0">
                <a:latin typeface="Arial"/>
                <a:cs typeface="Arial"/>
              </a:rPr>
              <a:t> </a:t>
            </a:r>
            <a:r>
              <a:rPr sz="1100" spc="-5" dirty="0">
                <a:latin typeface="Arial"/>
                <a:cs typeface="Arial"/>
              </a:rPr>
              <a:t>field(s).</a:t>
            </a:r>
            <a:endParaRPr sz="1100">
              <a:latin typeface="Arial"/>
              <a:cs typeface="Arial"/>
            </a:endParaRPr>
          </a:p>
        </p:txBody>
      </p:sp>
      <p:sp>
        <p:nvSpPr>
          <p:cNvPr id="5" name="object 5"/>
          <p:cNvSpPr/>
          <p:nvPr/>
        </p:nvSpPr>
        <p:spPr>
          <a:xfrm>
            <a:off x="1190625" y="1280160"/>
            <a:ext cx="5400548" cy="1509395"/>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185862" y="1275461"/>
            <a:ext cx="5410200" cy="1518920"/>
          </a:xfrm>
          <a:custGeom>
            <a:avLst/>
            <a:gdLst/>
            <a:ahLst/>
            <a:cxnLst/>
            <a:rect l="l" t="t" r="r" b="b"/>
            <a:pathLst>
              <a:path w="5410200" h="1518920">
                <a:moveTo>
                  <a:pt x="0" y="1518920"/>
                </a:moveTo>
                <a:lnTo>
                  <a:pt x="5410073" y="1518920"/>
                </a:lnTo>
                <a:lnTo>
                  <a:pt x="5410073" y="0"/>
                </a:lnTo>
                <a:lnTo>
                  <a:pt x="0" y="0"/>
                </a:lnTo>
                <a:lnTo>
                  <a:pt x="0" y="1518920"/>
                </a:lnTo>
                <a:close/>
              </a:path>
            </a:pathLst>
          </a:custGeom>
          <a:ln w="9525">
            <a:solidFill>
              <a:srgbClr val="D9D9D9"/>
            </a:solidFill>
          </a:ln>
        </p:spPr>
        <p:txBody>
          <a:bodyPr wrap="square" lIns="0" tIns="0" rIns="0" bIns="0" rtlCol="0"/>
          <a:lstStyle/>
          <a:p>
            <a:endParaRPr/>
          </a:p>
        </p:txBody>
      </p:sp>
      <p:sp>
        <p:nvSpPr>
          <p:cNvPr id="7" name="object 7"/>
          <p:cNvSpPr/>
          <p:nvPr/>
        </p:nvSpPr>
        <p:spPr>
          <a:xfrm>
            <a:off x="1181100" y="3817620"/>
            <a:ext cx="5405501" cy="1868804"/>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1176337" y="3812921"/>
            <a:ext cx="5415280" cy="1878330"/>
          </a:xfrm>
          <a:custGeom>
            <a:avLst/>
            <a:gdLst/>
            <a:ahLst/>
            <a:cxnLst/>
            <a:rect l="l" t="t" r="r" b="b"/>
            <a:pathLst>
              <a:path w="5415280" h="1878329">
                <a:moveTo>
                  <a:pt x="0" y="1878329"/>
                </a:moveTo>
                <a:lnTo>
                  <a:pt x="5415026" y="1878329"/>
                </a:lnTo>
                <a:lnTo>
                  <a:pt x="5415026" y="0"/>
                </a:lnTo>
                <a:lnTo>
                  <a:pt x="0" y="0"/>
                </a:lnTo>
                <a:lnTo>
                  <a:pt x="0" y="1878329"/>
                </a:lnTo>
                <a:close/>
              </a:path>
            </a:pathLst>
          </a:custGeom>
          <a:ln w="9524">
            <a:solidFill>
              <a:srgbClr val="D9D9D9"/>
            </a:solidFill>
          </a:ln>
        </p:spPr>
        <p:txBody>
          <a:bodyPr wrap="square" lIns="0" tIns="0" rIns="0" bIns="0" rtlCol="0"/>
          <a:lstStyle/>
          <a:p>
            <a:endParaRPr/>
          </a:p>
        </p:txBody>
      </p:sp>
      <p:sp>
        <p:nvSpPr>
          <p:cNvPr id="9" name="object 9"/>
          <p:cNvSpPr txBox="1">
            <a:spLocks noGrp="1"/>
          </p:cNvSpPr>
          <p:nvPr>
            <p:ph type="ftr" sz="quarter" idx="5"/>
          </p:nvPr>
        </p:nvSpPr>
        <p:spPr>
          <a:prstGeom prst="rect">
            <a:avLst/>
          </a:prstGeom>
        </p:spPr>
        <p:txBody>
          <a:bodyPr vert="horz" wrap="square" lIns="0" tIns="1905" rIns="0" bIns="0" rtlCol="0">
            <a:spAutoFit/>
          </a:bodyPr>
          <a:lstStyle/>
          <a:p>
            <a:pPr marL="12700">
              <a:lnSpc>
                <a:spcPts val="1060"/>
              </a:lnSpc>
              <a:spcBef>
                <a:spcPts val="15"/>
              </a:spcBef>
            </a:pPr>
            <a:r>
              <a:rPr dirty="0"/>
              <a:t>Coronavirus State and </a:t>
            </a:r>
            <a:r>
              <a:rPr spc="-5" dirty="0"/>
              <a:t>Local Fiscal Recovery</a:t>
            </a:r>
            <a:r>
              <a:rPr spc="-30" dirty="0"/>
              <a:t> </a:t>
            </a:r>
            <a:r>
              <a:rPr dirty="0"/>
              <a:t>Funds:</a:t>
            </a:r>
          </a:p>
          <a:p>
            <a:pPr marL="174625">
              <a:lnSpc>
                <a:spcPts val="1060"/>
              </a:lnSpc>
            </a:pPr>
            <a:r>
              <a:rPr b="0" spc="-5" dirty="0">
                <a:latin typeface="Arial"/>
                <a:cs typeface="Arial"/>
              </a:rPr>
              <a:t>Project and Expenditures Report User</a:t>
            </a:r>
            <a:r>
              <a:rPr b="0" spc="30" dirty="0">
                <a:latin typeface="Arial"/>
                <a:cs typeface="Arial"/>
              </a:rPr>
              <a:t> </a:t>
            </a:r>
            <a:r>
              <a:rPr b="0" spc="-5" dirty="0">
                <a:latin typeface="Arial"/>
                <a:cs typeface="Arial"/>
              </a:rPr>
              <a:t>Guide</a:t>
            </a:r>
          </a:p>
        </p:txBody>
      </p:sp>
      <p:sp>
        <p:nvSpPr>
          <p:cNvPr id="10" name="object 10"/>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r>
              <a:rPr spc="-5" dirty="0"/>
              <a:t>32</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30300" y="4305046"/>
            <a:ext cx="5679440" cy="970280"/>
          </a:xfrm>
          <a:prstGeom prst="rect">
            <a:avLst/>
          </a:prstGeom>
        </p:spPr>
        <p:txBody>
          <a:bodyPr vert="horz" wrap="square" lIns="0" tIns="12700" rIns="0" bIns="0" rtlCol="0">
            <a:spAutoFit/>
          </a:bodyPr>
          <a:lstStyle/>
          <a:p>
            <a:pPr marR="160655" algn="ctr">
              <a:lnSpc>
                <a:spcPct val="100000"/>
              </a:lnSpc>
              <a:spcBef>
                <a:spcPts val="100"/>
              </a:spcBef>
            </a:pPr>
            <a:r>
              <a:rPr sz="900" i="1" spc="-5" dirty="0">
                <a:solidFill>
                  <a:srgbClr val="44536A"/>
                </a:solidFill>
                <a:latin typeface="Arial"/>
                <a:cs typeface="Arial"/>
              </a:rPr>
              <a:t>Figure 37 </a:t>
            </a:r>
            <a:r>
              <a:rPr sz="900" i="1" dirty="0">
                <a:solidFill>
                  <a:srgbClr val="44536A"/>
                </a:solidFill>
                <a:latin typeface="Arial"/>
                <a:cs typeface="Arial"/>
              </a:rPr>
              <a:t>Five </a:t>
            </a:r>
            <a:r>
              <a:rPr sz="900" i="1" spc="-5" dirty="0">
                <a:solidFill>
                  <a:srgbClr val="44536A"/>
                </a:solidFill>
                <a:latin typeface="Arial"/>
                <a:cs typeface="Arial"/>
              </a:rPr>
              <a:t>Highest Paid </a:t>
            </a:r>
            <a:r>
              <a:rPr sz="900" i="1" dirty="0">
                <a:solidFill>
                  <a:srgbClr val="44536A"/>
                </a:solidFill>
                <a:latin typeface="Arial"/>
                <a:cs typeface="Arial"/>
              </a:rPr>
              <a:t>Officers for </a:t>
            </a:r>
            <a:r>
              <a:rPr sz="900" i="1" spc="-5" dirty="0">
                <a:solidFill>
                  <a:srgbClr val="44536A"/>
                </a:solidFill>
                <a:latin typeface="Arial"/>
                <a:cs typeface="Arial"/>
              </a:rPr>
              <a:t>Subrecipients or</a:t>
            </a:r>
            <a:r>
              <a:rPr sz="900" i="1" spc="30" dirty="0">
                <a:solidFill>
                  <a:srgbClr val="44536A"/>
                </a:solidFill>
                <a:latin typeface="Arial"/>
                <a:cs typeface="Arial"/>
              </a:rPr>
              <a:t> </a:t>
            </a:r>
            <a:r>
              <a:rPr sz="900" i="1" spc="-5" dirty="0">
                <a:solidFill>
                  <a:srgbClr val="44536A"/>
                </a:solidFill>
                <a:latin typeface="Arial"/>
                <a:cs typeface="Arial"/>
              </a:rPr>
              <a:t>Beneficiaries</a:t>
            </a:r>
            <a:endParaRPr sz="900">
              <a:latin typeface="Arial"/>
              <a:cs typeface="Arial"/>
            </a:endParaRPr>
          </a:p>
          <a:p>
            <a:pPr marL="241300" marR="716915" indent="-229235">
              <a:lnSpc>
                <a:spcPct val="103600"/>
              </a:lnSpc>
              <a:spcBef>
                <a:spcPts val="890"/>
              </a:spcBef>
              <a:buFont typeface="Arial"/>
              <a:buAutoNum type="arabicPeriod" startAt="6"/>
              <a:tabLst>
                <a:tab pos="241935" algn="l"/>
              </a:tabLst>
            </a:pPr>
            <a:r>
              <a:rPr sz="1100" spc="-5" dirty="0">
                <a:latin typeface="Arial"/>
                <a:cs typeface="Arial"/>
              </a:rPr>
              <a:t>At the bottom of the page, click the </a:t>
            </a:r>
            <a:r>
              <a:rPr sz="1100" i="1" spc="-5" dirty="0">
                <a:latin typeface="Arial"/>
                <a:cs typeface="Arial"/>
              </a:rPr>
              <a:t>Create Subrecipient </a:t>
            </a:r>
            <a:r>
              <a:rPr sz="1100" spc="-5" dirty="0">
                <a:latin typeface="Arial"/>
                <a:cs typeface="Arial"/>
              </a:rPr>
              <a:t>icon to complete the  Subrecipient record and return to Subrecipient</a:t>
            </a:r>
            <a:r>
              <a:rPr sz="1100" spc="15" dirty="0">
                <a:latin typeface="Arial"/>
                <a:cs typeface="Arial"/>
              </a:rPr>
              <a:t> </a:t>
            </a:r>
            <a:r>
              <a:rPr sz="1100" spc="-5" dirty="0">
                <a:latin typeface="Arial"/>
                <a:cs typeface="Arial"/>
              </a:rPr>
              <a:t>screen.</a:t>
            </a:r>
            <a:endParaRPr sz="1100">
              <a:latin typeface="Arial"/>
              <a:cs typeface="Arial"/>
            </a:endParaRPr>
          </a:p>
          <a:p>
            <a:pPr marL="241300" marR="5080" indent="-229235">
              <a:lnSpc>
                <a:spcPts val="1370"/>
              </a:lnSpc>
              <a:spcBef>
                <a:spcPts val="45"/>
              </a:spcBef>
              <a:buFont typeface="Arial"/>
              <a:buAutoNum type="arabicPeriod" startAt="6"/>
              <a:tabLst>
                <a:tab pos="241935" algn="l"/>
              </a:tabLst>
            </a:pPr>
            <a:r>
              <a:rPr sz="1100" spc="-5" dirty="0">
                <a:latin typeface="Arial"/>
                <a:cs typeface="Arial"/>
              </a:rPr>
              <a:t>Subrecipient or Beneficiaries entered into the system are shown at the bottom portion of  the screen (see Figure</a:t>
            </a:r>
            <a:r>
              <a:rPr sz="1100" spc="10" dirty="0">
                <a:latin typeface="Arial"/>
                <a:cs typeface="Arial"/>
              </a:rPr>
              <a:t> </a:t>
            </a:r>
            <a:r>
              <a:rPr sz="1100" spc="-5" dirty="0">
                <a:latin typeface="Arial"/>
                <a:cs typeface="Arial"/>
              </a:rPr>
              <a:t>38).</a:t>
            </a:r>
            <a:endParaRPr sz="1100">
              <a:latin typeface="Arial"/>
              <a:cs typeface="Arial"/>
            </a:endParaRPr>
          </a:p>
        </p:txBody>
      </p:sp>
      <p:sp>
        <p:nvSpPr>
          <p:cNvPr id="3" name="object 3"/>
          <p:cNvSpPr txBox="1"/>
          <p:nvPr/>
        </p:nvSpPr>
        <p:spPr>
          <a:xfrm>
            <a:off x="901700" y="6521195"/>
            <a:ext cx="5970270" cy="2458720"/>
          </a:xfrm>
          <a:prstGeom prst="rect">
            <a:avLst/>
          </a:prstGeom>
        </p:spPr>
        <p:txBody>
          <a:bodyPr vert="horz" wrap="square" lIns="0" tIns="12700" rIns="0" bIns="0" rtlCol="0">
            <a:spAutoFit/>
          </a:bodyPr>
          <a:lstStyle/>
          <a:p>
            <a:pPr algn="ctr">
              <a:lnSpc>
                <a:spcPct val="100000"/>
              </a:lnSpc>
              <a:spcBef>
                <a:spcPts val="100"/>
              </a:spcBef>
            </a:pPr>
            <a:r>
              <a:rPr sz="900" i="1" spc="-5" dirty="0">
                <a:solidFill>
                  <a:srgbClr val="44536A"/>
                </a:solidFill>
                <a:latin typeface="Arial"/>
                <a:cs typeface="Arial"/>
              </a:rPr>
              <a:t>Figure 38 Subrecipients</a:t>
            </a:r>
            <a:r>
              <a:rPr sz="900" i="1" dirty="0">
                <a:solidFill>
                  <a:srgbClr val="44536A"/>
                </a:solidFill>
                <a:latin typeface="Arial"/>
                <a:cs typeface="Arial"/>
              </a:rPr>
              <a:t> </a:t>
            </a:r>
            <a:r>
              <a:rPr sz="900" i="1" spc="-5" dirty="0">
                <a:solidFill>
                  <a:srgbClr val="44536A"/>
                </a:solidFill>
                <a:latin typeface="Arial"/>
                <a:cs typeface="Arial"/>
              </a:rPr>
              <a:t>Entered</a:t>
            </a:r>
            <a:endParaRPr sz="900">
              <a:latin typeface="Arial"/>
              <a:cs typeface="Arial"/>
            </a:endParaRPr>
          </a:p>
          <a:p>
            <a:pPr>
              <a:lnSpc>
                <a:spcPct val="100000"/>
              </a:lnSpc>
              <a:spcBef>
                <a:spcPts val="20"/>
              </a:spcBef>
            </a:pPr>
            <a:endParaRPr sz="800">
              <a:latin typeface="Arial"/>
              <a:cs typeface="Arial"/>
            </a:endParaRPr>
          </a:p>
          <a:p>
            <a:pPr marL="12700">
              <a:lnSpc>
                <a:spcPct val="100000"/>
              </a:lnSpc>
            </a:pPr>
            <a:r>
              <a:rPr sz="1100" b="1" spc="-5" dirty="0">
                <a:latin typeface="Arial"/>
                <a:cs typeface="Arial"/>
              </a:rPr>
              <a:t>g) Subawards or Direct</a:t>
            </a:r>
            <a:r>
              <a:rPr sz="1100" b="1" spc="-135" dirty="0">
                <a:latin typeface="Arial"/>
                <a:cs typeface="Arial"/>
              </a:rPr>
              <a:t> </a:t>
            </a:r>
            <a:r>
              <a:rPr sz="1100" b="1" spc="-5" dirty="0">
                <a:latin typeface="Arial"/>
                <a:cs typeface="Arial"/>
              </a:rPr>
              <a:t>Payments</a:t>
            </a:r>
            <a:endParaRPr sz="1100">
              <a:latin typeface="Arial"/>
              <a:cs typeface="Arial"/>
            </a:endParaRPr>
          </a:p>
          <a:p>
            <a:pPr>
              <a:lnSpc>
                <a:spcPct val="100000"/>
              </a:lnSpc>
              <a:spcBef>
                <a:spcPts val="40"/>
              </a:spcBef>
            </a:pPr>
            <a:endParaRPr sz="1150">
              <a:latin typeface="Arial"/>
              <a:cs typeface="Arial"/>
            </a:endParaRPr>
          </a:p>
          <a:p>
            <a:pPr marL="12700" marR="5080" algn="just">
              <a:lnSpc>
                <a:spcPct val="103400"/>
              </a:lnSpc>
            </a:pPr>
            <a:r>
              <a:rPr sz="1100" spc="-5" dirty="0">
                <a:latin typeface="Arial"/>
                <a:cs typeface="Arial"/>
              </a:rPr>
              <a:t>The Subawards or Direct Payments section allows recipients to enter the required information  regarding Subawards or Direct Payment of federal funding greater than $50,000 for all direct  payments, subawards, and contracts made by your </a:t>
            </a:r>
            <a:r>
              <a:rPr sz="1100" dirty="0">
                <a:latin typeface="Arial"/>
                <a:cs typeface="Arial"/>
              </a:rPr>
              <a:t>organization </a:t>
            </a:r>
            <a:r>
              <a:rPr sz="1100" spc="-5" dirty="0">
                <a:latin typeface="Arial"/>
                <a:cs typeface="Arial"/>
              </a:rPr>
              <a:t>under SLFRF. Please note that  projects entered under EC 6.1 Provision of Government Services are not required to enter  Subrecipient, Subaward, or Expenditures (for a subaward) information for the January reporting  cycle.</a:t>
            </a:r>
            <a:endParaRPr sz="1100">
              <a:latin typeface="Arial"/>
              <a:cs typeface="Arial"/>
            </a:endParaRPr>
          </a:p>
          <a:p>
            <a:pPr marL="12700" marR="5080" algn="just">
              <a:lnSpc>
                <a:spcPct val="103600"/>
              </a:lnSpc>
              <a:spcBef>
                <a:spcPts val="800"/>
              </a:spcBef>
            </a:pPr>
            <a:r>
              <a:rPr sz="1100" spc="-5" dirty="0">
                <a:latin typeface="Arial"/>
                <a:cs typeface="Arial"/>
              </a:rPr>
              <a:t>The Subawards or Direct Payments module allows users to enter data manually or leverage the  bulk</a:t>
            </a:r>
            <a:r>
              <a:rPr sz="1100" spc="40" dirty="0">
                <a:latin typeface="Arial"/>
                <a:cs typeface="Arial"/>
              </a:rPr>
              <a:t> </a:t>
            </a:r>
            <a:r>
              <a:rPr sz="1100" spc="-5" dirty="0">
                <a:latin typeface="Arial"/>
                <a:cs typeface="Arial"/>
              </a:rPr>
              <a:t>file</a:t>
            </a:r>
            <a:r>
              <a:rPr sz="1100" spc="40" dirty="0">
                <a:latin typeface="Arial"/>
                <a:cs typeface="Arial"/>
              </a:rPr>
              <a:t> </a:t>
            </a:r>
            <a:r>
              <a:rPr sz="1100" spc="-5" dirty="0">
                <a:latin typeface="Arial"/>
                <a:cs typeface="Arial"/>
              </a:rPr>
              <a:t>upload</a:t>
            </a:r>
            <a:r>
              <a:rPr sz="1100" spc="45" dirty="0">
                <a:latin typeface="Arial"/>
                <a:cs typeface="Arial"/>
              </a:rPr>
              <a:t> </a:t>
            </a:r>
            <a:r>
              <a:rPr sz="1100" spc="-5" dirty="0">
                <a:latin typeface="Arial"/>
                <a:cs typeface="Arial"/>
              </a:rPr>
              <a:t>capability.</a:t>
            </a:r>
            <a:r>
              <a:rPr sz="1100" spc="45" dirty="0">
                <a:latin typeface="Arial"/>
                <a:cs typeface="Arial"/>
              </a:rPr>
              <a:t> </a:t>
            </a:r>
            <a:r>
              <a:rPr sz="1100" spc="-5" dirty="0">
                <a:latin typeface="Arial"/>
                <a:cs typeface="Arial"/>
              </a:rPr>
              <a:t>For</a:t>
            </a:r>
            <a:r>
              <a:rPr sz="1100" spc="45" dirty="0">
                <a:latin typeface="Arial"/>
                <a:cs typeface="Arial"/>
              </a:rPr>
              <a:t> </a:t>
            </a:r>
            <a:r>
              <a:rPr sz="1100" spc="-5" dirty="0">
                <a:latin typeface="Arial"/>
                <a:cs typeface="Arial"/>
              </a:rPr>
              <a:t>bulk-upload</a:t>
            </a:r>
            <a:r>
              <a:rPr sz="1100" spc="45" dirty="0">
                <a:latin typeface="Arial"/>
                <a:cs typeface="Arial"/>
              </a:rPr>
              <a:t> </a:t>
            </a:r>
            <a:r>
              <a:rPr sz="1100" spc="-5" dirty="0">
                <a:latin typeface="Arial"/>
                <a:cs typeface="Arial"/>
              </a:rPr>
              <a:t>instructions</a:t>
            </a:r>
            <a:r>
              <a:rPr sz="1100" spc="40" dirty="0">
                <a:latin typeface="Arial"/>
                <a:cs typeface="Arial"/>
              </a:rPr>
              <a:t> </a:t>
            </a:r>
            <a:r>
              <a:rPr sz="1100" spc="-5" dirty="0">
                <a:latin typeface="Arial"/>
                <a:cs typeface="Arial"/>
              </a:rPr>
              <a:t>specific</a:t>
            </a:r>
            <a:r>
              <a:rPr sz="1100" spc="45" dirty="0">
                <a:latin typeface="Arial"/>
                <a:cs typeface="Arial"/>
              </a:rPr>
              <a:t> </a:t>
            </a:r>
            <a:r>
              <a:rPr sz="1100" spc="-5" dirty="0">
                <a:latin typeface="Arial"/>
                <a:cs typeface="Arial"/>
              </a:rPr>
              <a:t>to</a:t>
            </a:r>
            <a:r>
              <a:rPr sz="1100" spc="35" dirty="0">
                <a:latin typeface="Arial"/>
                <a:cs typeface="Arial"/>
              </a:rPr>
              <a:t> </a:t>
            </a:r>
            <a:r>
              <a:rPr sz="1100" spc="-5" dirty="0">
                <a:latin typeface="Arial"/>
                <a:cs typeface="Arial"/>
              </a:rPr>
              <a:t>this</a:t>
            </a:r>
            <a:r>
              <a:rPr sz="1100" spc="40" dirty="0">
                <a:latin typeface="Arial"/>
                <a:cs typeface="Arial"/>
              </a:rPr>
              <a:t> </a:t>
            </a:r>
            <a:r>
              <a:rPr sz="1100" spc="-5" dirty="0">
                <a:latin typeface="Arial"/>
                <a:cs typeface="Arial"/>
              </a:rPr>
              <a:t>submodule,</a:t>
            </a:r>
            <a:r>
              <a:rPr sz="1100" spc="45" dirty="0">
                <a:latin typeface="Arial"/>
                <a:cs typeface="Arial"/>
              </a:rPr>
              <a:t> </a:t>
            </a:r>
            <a:r>
              <a:rPr sz="1100" spc="-5" dirty="0">
                <a:latin typeface="Arial"/>
                <a:cs typeface="Arial"/>
              </a:rPr>
              <a:t>see</a:t>
            </a:r>
            <a:r>
              <a:rPr sz="1100" spc="60" dirty="0">
                <a:latin typeface="Arial"/>
                <a:cs typeface="Arial"/>
              </a:rPr>
              <a:t> </a:t>
            </a:r>
            <a:r>
              <a:rPr sz="1100" u="sng" spc="-5" dirty="0">
                <a:solidFill>
                  <a:srgbClr val="0462C1"/>
                </a:solidFill>
                <a:uFill>
                  <a:solidFill>
                    <a:srgbClr val="0462C1"/>
                  </a:solidFill>
                </a:uFill>
                <a:latin typeface="Arial"/>
                <a:cs typeface="Arial"/>
                <a:hlinkClick r:id="rId2" action="ppaction://hlinksldjump"/>
              </a:rPr>
              <a:t>Appendix</a:t>
            </a:r>
            <a:endParaRPr sz="1100">
              <a:latin typeface="Arial"/>
              <a:cs typeface="Arial"/>
            </a:endParaRPr>
          </a:p>
          <a:p>
            <a:pPr marL="12700" marR="6350">
              <a:lnSpc>
                <a:spcPts val="1370"/>
              </a:lnSpc>
              <a:spcBef>
                <a:spcPts val="50"/>
              </a:spcBef>
            </a:pPr>
            <a:r>
              <a:rPr sz="1100" u="sng" spc="-5" dirty="0">
                <a:solidFill>
                  <a:srgbClr val="0462C1"/>
                </a:solidFill>
                <a:uFill>
                  <a:solidFill>
                    <a:srgbClr val="0462C1"/>
                  </a:solidFill>
                </a:uFill>
                <a:latin typeface="Arial"/>
                <a:cs typeface="Arial"/>
                <a:hlinkClick r:id="rId2" action="ppaction://hlinksldjump"/>
              </a:rPr>
              <a:t>B</a:t>
            </a:r>
            <a:r>
              <a:rPr sz="1100" spc="-5" dirty="0">
                <a:latin typeface="Arial"/>
                <a:cs typeface="Arial"/>
              </a:rPr>
              <a:t>. You can download the bulk template using the </a:t>
            </a:r>
            <a:r>
              <a:rPr sz="1100" dirty="0">
                <a:latin typeface="Arial"/>
                <a:cs typeface="Arial"/>
              </a:rPr>
              <a:t>provided </a:t>
            </a:r>
            <a:r>
              <a:rPr sz="1100" spc="-5" dirty="0">
                <a:latin typeface="Arial"/>
                <a:cs typeface="Arial"/>
              </a:rPr>
              <a:t>link in Treasury’s Portal before using  the upload button (see Figures 39 and</a:t>
            </a:r>
            <a:r>
              <a:rPr sz="1100" spc="35" dirty="0">
                <a:latin typeface="Arial"/>
                <a:cs typeface="Arial"/>
              </a:rPr>
              <a:t> </a:t>
            </a:r>
            <a:r>
              <a:rPr sz="1100" spc="-5" dirty="0">
                <a:latin typeface="Arial"/>
                <a:cs typeface="Arial"/>
              </a:rPr>
              <a:t>40).</a:t>
            </a:r>
            <a:endParaRPr sz="1100">
              <a:latin typeface="Arial"/>
              <a:cs typeface="Arial"/>
            </a:endParaRPr>
          </a:p>
        </p:txBody>
      </p:sp>
      <p:sp>
        <p:nvSpPr>
          <p:cNvPr id="4" name="object 4"/>
          <p:cNvSpPr/>
          <p:nvPr/>
        </p:nvSpPr>
        <p:spPr>
          <a:xfrm>
            <a:off x="1524000" y="933450"/>
            <a:ext cx="4719320" cy="3250565"/>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519174" y="928624"/>
            <a:ext cx="4728845" cy="3260090"/>
          </a:xfrm>
          <a:custGeom>
            <a:avLst/>
            <a:gdLst/>
            <a:ahLst/>
            <a:cxnLst/>
            <a:rect l="l" t="t" r="r" b="b"/>
            <a:pathLst>
              <a:path w="4728845" h="3260090">
                <a:moveTo>
                  <a:pt x="0" y="3260090"/>
                </a:moveTo>
                <a:lnTo>
                  <a:pt x="4728845" y="3260090"/>
                </a:lnTo>
                <a:lnTo>
                  <a:pt x="4728845" y="0"/>
                </a:lnTo>
                <a:lnTo>
                  <a:pt x="0" y="0"/>
                </a:lnTo>
                <a:lnTo>
                  <a:pt x="0" y="3260090"/>
                </a:lnTo>
                <a:close/>
              </a:path>
            </a:pathLst>
          </a:custGeom>
          <a:ln w="9525">
            <a:solidFill>
              <a:srgbClr val="D9D9D9"/>
            </a:solidFill>
          </a:ln>
        </p:spPr>
        <p:txBody>
          <a:bodyPr wrap="square" lIns="0" tIns="0" rIns="0" bIns="0" rtlCol="0"/>
          <a:lstStyle/>
          <a:p>
            <a:endParaRPr/>
          </a:p>
        </p:txBody>
      </p:sp>
      <p:sp>
        <p:nvSpPr>
          <p:cNvPr id="6" name="object 6"/>
          <p:cNvSpPr/>
          <p:nvPr/>
        </p:nvSpPr>
        <p:spPr>
          <a:xfrm>
            <a:off x="933450" y="5396865"/>
            <a:ext cx="5943600" cy="1002029"/>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928687" y="5392165"/>
            <a:ext cx="5953125" cy="1011555"/>
          </a:xfrm>
          <a:custGeom>
            <a:avLst/>
            <a:gdLst/>
            <a:ahLst/>
            <a:cxnLst/>
            <a:rect l="l" t="t" r="r" b="b"/>
            <a:pathLst>
              <a:path w="5953125" h="1011554">
                <a:moveTo>
                  <a:pt x="0" y="1011554"/>
                </a:moveTo>
                <a:lnTo>
                  <a:pt x="5953125" y="1011554"/>
                </a:lnTo>
                <a:lnTo>
                  <a:pt x="5953125" y="0"/>
                </a:lnTo>
                <a:lnTo>
                  <a:pt x="0" y="0"/>
                </a:lnTo>
                <a:lnTo>
                  <a:pt x="0" y="1011554"/>
                </a:lnTo>
                <a:close/>
              </a:path>
            </a:pathLst>
          </a:custGeom>
          <a:ln w="9525">
            <a:solidFill>
              <a:srgbClr val="D9D9D9"/>
            </a:solidFill>
          </a:ln>
        </p:spPr>
        <p:txBody>
          <a:bodyPr wrap="square" lIns="0" tIns="0" rIns="0" bIns="0" rtlCol="0"/>
          <a:lstStyle/>
          <a:p>
            <a:endParaRPr/>
          </a:p>
        </p:txBody>
      </p:sp>
      <p:sp>
        <p:nvSpPr>
          <p:cNvPr id="8" name="object 8"/>
          <p:cNvSpPr txBox="1">
            <a:spLocks noGrp="1"/>
          </p:cNvSpPr>
          <p:nvPr>
            <p:ph type="ftr" sz="quarter" idx="5"/>
          </p:nvPr>
        </p:nvSpPr>
        <p:spPr>
          <a:prstGeom prst="rect">
            <a:avLst/>
          </a:prstGeom>
        </p:spPr>
        <p:txBody>
          <a:bodyPr vert="horz" wrap="square" lIns="0" tIns="1905" rIns="0" bIns="0" rtlCol="0">
            <a:spAutoFit/>
          </a:bodyPr>
          <a:lstStyle/>
          <a:p>
            <a:pPr marL="12700">
              <a:lnSpc>
                <a:spcPts val="1060"/>
              </a:lnSpc>
              <a:spcBef>
                <a:spcPts val="15"/>
              </a:spcBef>
            </a:pPr>
            <a:r>
              <a:rPr dirty="0"/>
              <a:t>Coronavirus State and </a:t>
            </a:r>
            <a:r>
              <a:rPr spc="-5" dirty="0"/>
              <a:t>Local Fiscal Recovery</a:t>
            </a:r>
            <a:r>
              <a:rPr spc="-30" dirty="0"/>
              <a:t> </a:t>
            </a:r>
            <a:r>
              <a:rPr dirty="0"/>
              <a:t>Funds:</a:t>
            </a:r>
          </a:p>
          <a:p>
            <a:pPr marL="174625">
              <a:lnSpc>
                <a:spcPts val="1060"/>
              </a:lnSpc>
            </a:pPr>
            <a:r>
              <a:rPr b="0" spc="-5" dirty="0">
                <a:latin typeface="Arial"/>
                <a:cs typeface="Arial"/>
              </a:rPr>
              <a:t>Project and Expenditures Report User</a:t>
            </a:r>
            <a:r>
              <a:rPr b="0" spc="30" dirty="0">
                <a:latin typeface="Arial"/>
                <a:cs typeface="Arial"/>
              </a:rPr>
              <a:t> </a:t>
            </a:r>
            <a:r>
              <a:rPr b="0" spc="-5" dirty="0">
                <a:latin typeface="Arial"/>
                <a:cs typeface="Arial"/>
              </a:rPr>
              <a:t>Guide</a:t>
            </a:r>
          </a:p>
        </p:txBody>
      </p:sp>
      <p:sp>
        <p:nvSpPr>
          <p:cNvPr id="9" name="object 9"/>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r>
              <a:rPr spc="-5" dirty="0"/>
              <a:t>33</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949448" y="2704845"/>
            <a:ext cx="1873250" cy="162560"/>
          </a:xfrm>
          <a:prstGeom prst="rect">
            <a:avLst/>
          </a:prstGeom>
        </p:spPr>
        <p:txBody>
          <a:bodyPr vert="horz" wrap="square" lIns="0" tIns="12700" rIns="0" bIns="0" rtlCol="0">
            <a:spAutoFit/>
          </a:bodyPr>
          <a:lstStyle/>
          <a:p>
            <a:pPr marL="12700">
              <a:lnSpc>
                <a:spcPct val="100000"/>
              </a:lnSpc>
              <a:spcBef>
                <a:spcPts val="100"/>
              </a:spcBef>
            </a:pPr>
            <a:r>
              <a:rPr sz="900" i="1" spc="-5" dirty="0">
                <a:solidFill>
                  <a:srgbClr val="44536A"/>
                </a:solidFill>
                <a:latin typeface="Arial"/>
                <a:cs typeface="Arial"/>
              </a:rPr>
              <a:t>Figure 39 Subaward Bulk Upload</a:t>
            </a:r>
            <a:r>
              <a:rPr sz="900" i="1" spc="25" dirty="0">
                <a:solidFill>
                  <a:srgbClr val="44536A"/>
                </a:solidFill>
                <a:latin typeface="Arial"/>
                <a:cs typeface="Arial"/>
              </a:rPr>
              <a:t> </a:t>
            </a:r>
            <a:r>
              <a:rPr sz="900" i="1" spc="-5" dirty="0">
                <a:solidFill>
                  <a:srgbClr val="44536A"/>
                </a:solidFill>
                <a:latin typeface="Arial"/>
                <a:cs typeface="Arial"/>
              </a:rPr>
              <a:t>(1)</a:t>
            </a:r>
            <a:endParaRPr sz="900">
              <a:latin typeface="Arial"/>
              <a:cs typeface="Arial"/>
            </a:endParaRPr>
          </a:p>
        </p:txBody>
      </p:sp>
      <p:sp>
        <p:nvSpPr>
          <p:cNvPr id="3" name="object 3"/>
          <p:cNvSpPr txBox="1"/>
          <p:nvPr/>
        </p:nvSpPr>
        <p:spPr>
          <a:xfrm>
            <a:off x="2949448" y="4506214"/>
            <a:ext cx="1873250" cy="162560"/>
          </a:xfrm>
          <a:prstGeom prst="rect">
            <a:avLst/>
          </a:prstGeom>
        </p:spPr>
        <p:txBody>
          <a:bodyPr vert="horz" wrap="square" lIns="0" tIns="12700" rIns="0" bIns="0" rtlCol="0">
            <a:spAutoFit/>
          </a:bodyPr>
          <a:lstStyle/>
          <a:p>
            <a:pPr marL="12700">
              <a:lnSpc>
                <a:spcPct val="100000"/>
              </a:lnSpc>
              <a:spcBef>
                <a:spcPts val="100"/>
              </a:spcBef>
            </a:pPr>
            <a:r>
              <a:rPr sz="900" i="1" spc="-5" dirty="0">
                <a:solidFill>
                  <a:srgbClr val="44536A"/>
                </a:solidFill>
                <a:latin typeface="Arial"/>
                <a:cs typeface="Arial"/>
              </a:rPr>
              <a:t>Figure 40 Subaward Bulk Upload</a:t>
            </a:r>
            <a:r>
              <a:rPr sz="900" i="1" spc="25" dirty="0">
                <a:solidFill>
                  <a:srgbClr val="44536A"/>
                </a:solidFill>
                <a:latin typeface="Arial"/>
                <a:cs typeface="Arial"/>
              </a:rPr>
              <a:t> </a:t>
            </a:r>
            <a:r>
              <a:rPr sz="900" i="1" spc="-5" dirty="0">
                <a:solidFill>
                  <a:srgbClr val="44536A"/>
                </a:solidFill>
                <a:latin typeface="Arial"/>
                <a:cs typeface="Arial"/>
              </a:rPr>
              <a:t>(2)</a:t>
            </a:r>
            <a:endParaRPr sz="900">
              <a:latin typeface="Arial"/>
              <a:cs typeface="Arial"/>
            </a:endParaRPr>
          </a:p>
        </p:txBody>
      </p:sp>
      <p:sp>
        <p:nvSpPr>
          <p:cNvPr id="4" name="object 4"/>
          <p:cNvSpPr txBox="1"/>
          <p:nvPr/>
        </p:nvSpPr>
        <p:spPr>
          <a:xfrm>
            <a:off x="1756664" y="4787900"/>
            <a:ext cx="4700270" cy="378460"/>
          </a:xfrm>
          <a:prstGeom prst="rect">
            <a:avLst/>
          </a:prstGeom>
          <a:ln w="6096">
            <a:solidFill>
              <a:srgbClr val="000000"/>
            </a:solidFill>
          </a:ln>
        </p:spPr>
        <p:txBody>
          <a:bodyPr vert="horz" wrap="square" lIns="0" tIns="635" rIns="0" bIns="0" rtlCol="0">
            <a:spAutoFit/>
          </a:bodyPr>
          <a:lstStyle/>
          <a:p>
            <a:pPr marL="72390" marR="65405">
              <a:lnSpc>
                <a:spcPct val="103600"/>
              </a:lnSpc>
              <a:spcBef>
                <a:spcPts val="5"/>
              </a:spcBef>
            </a:pPr>
            <a:r>
              <a:rPr sz="1100" b="1" spc="-5" dirty="0">
                <a:latin typeface="Arial"/>
                <a:cs typeface="Arial"/>
              </a:rPr>
              <a:t>Note:</a:t>
            </a:r>
            <a:r>
              <a:rPr sz="1100" b="1" spc="-60" dirty="0">
                <a:latin typeface="Arial"/>
                <a:cs typeface="Arial"/>
              </a:rPr>
              <a:t> </a:t>
            </a:r>
            <a:r>
              <a:rPr sz="1100" spc="-5" dirty="0">
                <a:latin typeface="Arial"/>
                <a:cs typeface="Arial"/>
              </a:rPr>
              <a:t>Subaward</a:t>
            </a:r>
            <a:r>
              <a:rPr sz="1100" spc="-55" dirty="0">
                <a:latin typeface="Arial"/>
                <a:cs typeface="Arial"/>
              </a:rPr>
              <a:t> </a:t>
            </a:r>
            <a:r>
              <a:rPr sz="1100" spc="-5" dirty="0">
                <a:latin typeface="Arial"/>
                <a:cs typeface="Arial"/>
              </a:rPr>
              <a:t>bulk</a:t>
            </a:r>
            <a:r>
              <a:rPr sz="1100" spc="-55" dirty="0">
                <a:latin typeface="Arial"/>
                <a:cs typeface="Arial"/>
              </a:rPr>
              <a:t> </a:t>
            </a:r>
            <a:r>
              <a:rPr sz="1100" spc="-5" dirty="0">
                <a:latin typeface="Arial"/>
                <a:cs typeface="Arial"/>
              </a:rPr>
              <a:t>upload</a:t>
            </a:r>
            <a:r>
              <a:rPr sz="1100" spc="-55" dirty="0">
                <a:latin typeface="Arial"/>
                <a:cs typeface="Arial"/>
              </a:rPr>
              <a:t> </a:t>
            </a:r>
            <a:r>
              <a:rPr sz="1100" spc="-5" dirty="0">
                <a:latin typeface="Arial"/>
                <a:cs typeface="Arial"/>
              </a:rPr>
              <a:t>can</a:t>
            </a:r>
            <a:r>
              <a:rPr sz="1100" spc="-60" dirty="0">
                <a:latin typeface="Arial"/>
                <a:cs typeface="Arial"/>
              </a:rPr>
              <a:t> </a:t>
            </a:r>
            <a:r>
              <a:rPr sz="1100" spc="-5" dirty="0">
                <a:latin typeface="Arial"/>
                <a:cs typeface="Arial"/>
              </a:rPr>
              <a:t>only</a:t>
            </a:r>
            <a:r>
              <a:rPr sz="1100" spc="-55" dirty="0">
                <a:latin typeface="Arial"/>
                <a:cs typeface="Arial"/>
              </a:rPr>
              <a:t> </a:t>
            </a:r>
            <a:r>
              <a:rPr sz="1100" spc="-5" dirty="0">
                <a:latin typeface="Arial"/>
                <a:cs typeface="Arial"/>
              </a:rPr>
              <a:t>be</a:t>
            </a:r>
            <a:r>
              <a:rPr sz="1100" spc="-50" dirty="0">
                <a:latin typeface="Arial"/>
                <a:cs typeface="Arial"/>
              </a:rPr>
              <a:t> </a:t>
            </a:r>
            <a:r>
              <a:rPr sz="1100" spc="-5" dirty="0">
                <a:latin typeface="Arial"/>
                <a:cs typeface="Arial"/>
              </a:rPr>
              <a:t>completed</a:t>
            </a:r>
            <a:r>
              <a:rPr sz="1100" spc="-55" dirty="0">
                <a:latin typeface="Arial"/>
                <a:cs typeface="Arial"/>
              </a:rPr>
              <a:t> </a:t>
            </a:r>
            <a:r>
              <a:rPr sz="1100" spc="-5" dirty="0">
                <a:latin typeface="Arial"/>
                <a:cs typeface="Arial"/>
              </a:rPr>
              <a:t>after</a:t>
            </a:r>
            <a:r>
              <a:rPr sz="1100" spc="-60" dirty="0">
                <a:latin typeface="Arial"/>
                <a:cs typeface="Arial"/>
              </a:rPr>
              <a:t> </a:t>
            </a:r>
            <a:r>
              <a:rPr sz="1100" spc="-5" dirty="0">
                <a:latin typeface="Arial"/>
                <a:cs typeface="Arial"/>
              </a:rPr>
              <a:t>Subrecipient</a:t>
            </a:r>
            <a:r>
              <a:rPr sz="1100" spc="-55" dirty="0">
                <a:latin typeface="Arial"/>
                <a:cs typeface="Arial"/>
              </a:rPr>
              <a:t> </a:t>
            </a:r>
            <a:r>
              <a:rPr sz="1100" spc="-5" dirty="0">
                <a:latin typeface="Arial"/>
                <a:cs typeface="Arial"/>
              </a:rPr>
              <a:t>bulk  upload is completed.</a:t>
            </a:r>
            <a:endParaRPr sz="1100">
              <a:latin typeface="Arial"/>
              <a:cs typeface="Arial"/>
            </a:endParaRPr>
          </a:p>
        </p:txBody>
      </p:sp>
      <p:sp>
        <p:nvSpPr>
          <p:cNvPr id="5" name="object 5"/>
          <p:cNvSpPr txBox="1"/>
          <p:nvPr/>
        </p:nvSpPr>
        <p:spPr>
          <a:xfrm>
            <a:off x="901700" y="5525261"/>
            <a:ext cx="5748655" cy="3545840"/>
          </a:xfrm>
          <a:prstGeom prst="rect">
            <a:avLst/>
          </a:prstGeom>
        </p:spPr>
        <p:txBody>
          <a:bodyPr vert="horz" wrap="square" lIns="0" tIns="12065" rIns="0" bIns="0" rtlCol="0">
            <a:spAutoFit/>
          </a:bodyPr>
          <a:lstStyle/>
          <a:p>
            <a:pPr marL="12700">
              <a:lnSpc>
                <a:spcPct val="100000"/>
              </a:lnSpc>
              <a:spcBef>
                <a:spcPts val="95"/>
              </a:spcBef>
            </a:pPr>
            <a:r>
              <a:rPr sz="1100" spc="-5" dirty="0">
                <a:latin typeface="Arial"/>
                <a:cs typeface="Arial"/>
              </a:rPr>
              <a:t>If you choose to individually enter records, follow the instructions</a:t>
            </a:r>
            <a:r>
              <a:rPr sz="1100" spc="55" dirty="0">
                <a:latin typeface="Arial"/>
                <a:cs typeface="Arial"/>
              </a:rPr>
              <a:t> </a:t>
            </a:r>
            <a:r>
              <a:rPr sz="1100" spc="-5" dirty="0">
                <a:latin typeface="Arial"/>
                <a:cs typeface="Arial"/>
              </a:rPr>
              <a:t>below.</a:t>
            </a:r>
            <a:endParaRPr sz="1100">
              <a:latin typeface="Arial"/>
              <a:cs typeface="Arial"/>
            </a:endParaRPr>
          </a:p>
          <a:p>
            <a:pPr marL="469900" marR="5080" indent="-229235">
              <a:lnSpc>
                <a:spcPct val="103600"/>
              </a:lnSpc>
              <a:spcBef>
                <a:spcPts val="795"/>
              </a:spcBef>
              <a:buFont typeface="Arial"/>
              <a:buAutoNum type="arabicPeriod"/>
              <a:tabLst>
                <a:tab pos="470534" algn="l"/>
              </a:tabLst>
            </a:pPr>
            <a:r>
              <a:rPr sz="1100" spc="-5" dirty="0">
                <a:latin typeface="Arial"/>
                <a:cs typeface="Arial"/>
              </a:rPr>
              <a:t>Enter the following fields pertaining </a:t>
            </a:r>
            <a:r>
              <a:rPr sz="1100" spc="-10" dirty="0">
                <a:latin typeface="Arial"/>
                <a:cs typeface="Arial"/>
              </a:rPr>
              <a:t>to </a:t>
            </a:r>
            <a:r>
              <a:rPr sz="1100" spc="-5" dirty="0">
                <a:latin typeface="Arial"/>
                <a:cs typeface="Arial"/>
              </a:rPr>
              <a:t>the Subawards or Direct Payments (see Figure  41):</a:t>
            </a:r>
            <a:endParaRPr sz="1100">
              <a:latin typeface="Arial"/>
              <a:cs typeface="Arial"/>
            </a:endParaRPr>
          </a:p>
          <a:p>
            <a:pPr marL="927100" lvl="1" indent="-229235">
              <a:lnSpc>
                <a:spcPct val="100000"/>
              </a:lnSpc>
              <a:spcBef>
                <a:spcPts val="310"/>
              </a:spcBef>
              <a:buFont typeface="Symbol"/>
              <a:buChar char=""/>
              <a:tabLst>
                <a:tab pos="927100" algn="l"/>
                <a:tab pos="927735" algn="l"/>
              </a:tabLst>
            </a:pPr>
            <a:r>
              <a:rPr sz="1100" spc="-5" dirty="0">
                <a:latin typeface="Arial"/>
                <a:cs typeface="Arial"/>
              </a:rPr>
              <a:t>Subrecipient or Direct Payment Recipient Name from the</a:t>
            </a:r>
            <a:r>
              <a:rPr sz="1100" spc="40" dirty="0">
                <a:latin typeface="Arial"/>
                <a:cs typeface="Arial"/>
              </a:rPr>
              <a:t> </a:t>
            </a:r>
            <a:r>
              <a:rPr sz="1100" spc="-5" dirty="0">
                <a:latin typeface="Arial"/>
                <a:cs typeface="Arial"/>
              </a:rPr>
              <a:t>picklist</a:t>
            </a:r>
            <a:endParaRPr sz="1100">
              <a:latin typeface="Arial"/>
              <a:cs typeface="Arial"/>
            </a:endParaRPr>
          </a:p>
          <a:p>
            <a:pPr marL="927100" lvl="1" indent="-229235">
              <a:lnSpc>
                <a:spcPct val="100000"/>
              </a:lnSpc>
              <a:spcBef>
                <a:spcPts val="325"/>
              </a:spcBef>
              <a:buFont typeface="Symbol"/>
              <a:buChar char=""/>
              <a:tabLst>
                <a:tab pos="927100" algn="l"/>
                <a:tab pos="927735" algn="l"/>
              </a:tabLst>
            </a:pPr>
            <a:r>
              <a:rPr sz="1100" spc="-5" dirty="0">
                <a:latin typeface="Arial"/>
                <a:cs typeface="Arial"/>
              </a:rPr>
              <a:t>Subaward Number</a:t>
            </a:r>
            <a:endParaRPr sz="1100">
              <a:latin typeface="Arial"/>
              <a:cs typeface="Arial"/>
            </a:endParaRPr>
          </a:p>
          <a:p>
            <a:pPr marL="927100" lvl="1" indent="-229235">
              <a:lnSpc>
                <a:spcPct val="100000"/>
              </a:lnSpc>
              <a:spcBef>
                <a:spcPts val="320"/>
              </a:spcBef>
              <a:buFont typeface="Symbol"/>
              <a:buChar char=""/>
              <a:tabLst>
                <a:tab pos="927100" algn="l"/>
                <a:tab pos="927735" algn="l"/>
              </a:tabLst>
            </a:pPr>
            <a:r>
              <a:rPr sz="1100" spc="-5" dirty="0">
                <a:latin typeface="Arial"/>
                <a:cs typeface="Arial"/>
              </a:rPr>
              <a:t>Subaward Amount</a:t>
            </a:r>
            <a:r>
              <a:rPr sz="1100" spc="5" dirty="0">
                <a:latin typeface="Arial"/>
                <a:cs typeface="Arial"/>
              </a:rPr>
              <a:t> </a:t>
            </a:r>
            <a:r>
              <a:rPr sz="1100" spc="-5" dirty="0">
                <a:latin typeface="Arial"/>
                <a:cs typeface="Arial"/>
              </a:rPr>
              <a:t>(Obligation)</a:t>
            </a:r>
            <a:endParaRPr sz="1100">
              <a:latin typeface="Arial"/>
              <a:cs typeface="Arial"/>
            </a:endParaRPr>
          </a:p>
          <a:p>
            <a:pPr marL="927100" lvl="1" indent="-229235">
              <a:lnSpc>
                <a:spcPct val="100000"/>
              </a:lnSpc>
              <a:spcBef>
                <a:spcPts val="315"/>
              </a:spcBef>
              <a:buFont typeface="Symbol"/>
              <a:buChar char=""/>
              <a:tabLst>
                <a:tab pos="927100" algn="l"/>
                <a:tab pos="927735" algn="l"/>
              </a:tabLst>
            </a:pPr>
            <a:r>
              <a:rPr sz="1100" spc="-5" dirty="0">
                <a:latin typeface="Arial"/>
                <a:cs typeface="Arial"/>
              </a:rPr>
              <a:t>Subaward Date</a:t>
            </a:r>
            <a:endParaRPr sz="1100">
              <a:latin typeface="Arial"/>
              <a:cs typeface="Arial"/>
            </a:endParaRPr>
          </a:p>
          <a:p>
            <a:pPr marL="927100" lvl="1" indent="-229235">
              <a:lnSpc>
                <a:spcPct val="100000"/>
              </a:lnSpc>
              <a:spcBef>
                <a:spcPts val="320"/>
              </a:spcBef>
              <a:buFont typeface="Symbol"/>
              <a:buChar char=""/>
              <a:tabLst>
                <a:tab pos="927100" algn="l"/>
                <a:tab pos="927735" algn="l"/>
              </a:tabLst>
            </a:pPr>
            <a:r>
              <a:rPr sz="1100" spc="-5" dirty="0">
                <a:latin typeface="Arial"/>
                <a:cs typeface="Arial"/>
              </a:rPr>
              <a:t>Period of Performance</a:t>
            </a:r>
            <a:r>
              <a:rPr sz="1100" dirty="0">
                <a:latin typeface="Arial"/>
                <a:cs typeface="Arial"/>
              </a:rPr>
              <a:t> </a:t>
            </a:r>
            <a:r>
              <a:rPr sz="1100" spc="-5" dirty="0">
                <a:latin typeface="Arial"/>
                <a:cs typeface="Arial"/>
              </a:rPr>
              <a:t>Start</a:t>
            </a:r>
            <a:endParaRPr sz="1100">
              <a:latin typeface="Arial"/>
              <a:cs typeface="Arial"/>
            </a:endParaRPr>
          </a:p>
          <a:p>
            <a:pPr marL="927100" lvl="1" indent="-229235">
              <a:lnSpc>
                <a:spcPct val="100000"/>
              </a:lnSpc>
              <a:spcBef>
                <a:spcPts val="315"/>
              </a:spcBef>
              <a:buFont typeface="Symbol"/>
              <a:buChar char=""/>
              <a:tabLst>
                <a:tab pos="927100" algn="l"/>
                <a:tab pos="927735" algn="l"/>
              </a:tabLst>
            </a:pPr>
            <a:r>
              <a:rPr sz="1100" spc="-5" dirty="0">
                <a:latin typeface="Arial"/>
                <a:cs typeface="Arial"/>
              </a:rPr>
              <a:t>Period of Performance</a:t>
            </a:r>
            <a:r>
              <a:rPr sz="1100" dirty="0">
                <a:latin typeface="Arial"/>
                <a:cs typeface="Arial"/>
              </a:rPr>
              <a:t> </a:t>
            </a:r>
            <a:r>
              <a:rPr sz="1100" spc="-5" dirty="0">
                <a:latin typeface="Arial"/>
                <a:cs typeface="Arial"/>
              </a:rPr>
              <a:t>End</a:t>
            </a:r>
            <a:endParaRPr sz="1100">
              <a:latin typeface="Arial"/>
              <a:cs typeface="Arial"/>
            </a:endParaRPr>
          </a:p>
          <a:p>
            <a:pPr marL="927100" lvl="1" indent="-229235">
              <a:lnSpc>
                <a:spcPct val="100000"/>
              </a:lnSpc>
              <a:spcBef>
                <a:spcPts val="325"/>
              </a:spcBef>
              <a:buFont typeface="Symbol"/>
              <a:buChar char=""/>
              <a:tabLst>
                <a:tab pos="927100" algn="l"/>
                <a:tab pos="927735" algn="l"/>
              </a:tabLst>
            </a:pPr>
            <a:r>
              <a:rPr sz="1100" spc="-5" dirty="0">
                <a:latin typeface="Arial"/>
                <a:cs typeface="Arial"/>
              </a:rPr>
              <a:t>Place of Performance Address, City, State, Zip,</a:t>
            </a:r>
            <a:r>
              <a:rPr sz="1100" spc="35" dirty="0">
                <a:latin typeface="Arial"/>
                <a:cs typeface="Arial"/>
              </a:rPr>
              <a:t> </a:t>
            </a:r>
            <a:r>
              <a:rPr sz="1100" spc="-5" dirty="0">
                <a:latin typeface="Arial"/>
                <a:cs typeface="Arial"/>
              </a:rPr>
              <a:t>Zip+4</a:t>
            </a:r>
            <a:endParaRPr sz="1100">
              <a:latin typeface="Arial"/>
              <a:cs typeface="Arial"/>
            </a:endParaRPr>
          </a:p>
          <a:p>
            <a:pPr marL="469900" indent="-229235">
              <a:lnSpc>
                <a:spcPct val="100000"/>
              </a:lnSpc>
              <a:spcBef>
                <a:spcPts val="245"/>
              </a:spcBef>
              <a:buFont typeface="Arial"/>
              <a:buAutoNum type="arabicPeriod"/>
              <a:tabLst>
                <a:tab pos="470534" algn="l"/>
              </a:tabLst>
            </a:pPr>
            <a:r>
              <a:rPr sz="1100" spc="-5" dirty="0">
                <a:latin typeface="Arial"/>
                <a:cs typeface="Arial"/>
              </a:rPr>
              <a:t>Select the Subaward Type from the drop-down</a:t>
            </a:r>
            <a:r>
              <a:rPr sz="1100" spc="15" dirty="0">
                <a:latin typeface="Arial"/>
                <a:cs typeface="Arial"/>
              </a:rPr>
              <a:t> </a:t>
            </a:r>
            <a:r>
              <a:rPr sz="1100" spc="-5" dirty="0">
                <a:latin typeface="Arial"/>
                <a:cs typeface="Arial"/>
              </a:rPr>
              <a:t>picklist:</a:t>
            </a:r>
            <a:endParaRPr sz="1100">
              <a:latin typeface="Arial"/>
              <a:cs typeface="Arial"/>
            </a:endParaRPr>
          </a:p>
          <a:p>
            <a:pPr marL="927100" lvl="1" indent="-229235">
              <a:lnSpc>
                <a:spcPct val="100000"/>
              </a:lnSpc>
              <a:spcBef>
                <a:spcPts val="320"/>
              </a:spcBef>
              <a:buFont typeface="Symbol"/>
              <a:buChar char=""/>
              <a:tabLst>
                <a:tab pos="927100" algn="l"/>
                <a:tab pos="927735" algn="l"/>
              </a:tabLst>
            </a:pPr>
            <a:r>
              <a:rPr sz="1100" spc="-5" dirty="0">
                <a:latin typeface="Arial"/>
                <a:cs typeface="Arial"/>
              </a:rPr>
              <a:t>Contract: Purchase</a:t>
            </a:r>
            <a:r>
              <a:rPr sz="1100" spc="-10" dirty="0">
                <a:latin typeface="Arial"/>
                <a:cs typeface="Arial"/>
              </a:rPr>
              <a:t> </a:t>
            </a:r>
            <a:r>
              <a:rPr sz="1100" spc="-5" dirty="0">
                <a:latin typeface="Arial"/>
                <a:cs typeface="Arial"/>
              </a:rPr>
              <a:t>order</a:t>
            </a:r>
            <a:endParaRPr sz="1100">
              <a:latin typeface="Arial"/>
              <a:cs typeface="Arial"/>
            </a:endParaRPr>
          </a:p>
          <a:p>
            <a:pPr marL="927100" lvl="1" indent="-229235">
              <a:lnSpc>
                <a:spcPct val="100000"/>
              </a:lnSpc>
              <a:spcBef>
                <a:spcPts val="320"/>
              </a:spcBef>
              <a:buFont typeface="Symbol"/>
              <a:buChar char=""/>
              <a:tabLst>
                <a:tab pos="927100" algn="l"/>
                <a:tab pos="927735" algn="l"/>
              </a:tabLst>
            </a:pPr>
            <a:r>
              <a:rPr sz="1100" spc="-5" dirty="0">
                <a:latin typeface="Arial"/>
                <a:cs typeface="Arial"/>
              </a:rPr>
              <a:t>Contract: Delivery order</a:t>
            </a:r>
            <a:endParaRPr sz="1100">
              <a:latin typeface="Arial"/>
              <a:cs typeface="Arial"/>
            </a:endParaRPr>
          </a:p>
          <a:p>
            <a:pPr marL="927100" lvl="1" indent="-229235">
              <a:lnSpc>
                <a:spcPct val="100000"/>
              </a:lnSpc>
              <a:spcBef>
                <a:spcPts val="315"/>
              </a:spcBef>
              <a:buFont typeface="Symbol"/>
              <a:buChar char=""/>
              <a:tabLst>
                <a:tab pos="927100" algn="l"/>
                <a:tab pos="927735" algn="l"/>
              </a:tabLst>
            </a:pPr>
            <a:r>
              <a:rPr sz="1100" spc="-5" dirty="0">
                <a:latin typeface="Arial"/>
                <a:cs typeface="Arial"/>
              </a:rPr>
              <a:t>Contract: Blanket Purchase Agreement</a:t>
            </a:r>
            <a:endParaRPr sz="1100">
              <a:latin typeface="Arial"/>
              <a:cs typeface="Arial"/>
            </a:endParaRPr>
          </a:p>
          <a:p>
            <a:pPr marL="927100" lvl="1" indent="-229235">
              <a:lnSpc>
                <a:spcPct val="100000"/>
              </a:lnSpc>
              <a:spcBef>
                <a:spcPts val="320"/>
              </a:spcBef>
              <a:buFont typeface="Symbol"/>
              <a:buChar char=""/>
              <a:tabLst>
                <a:tab pos="927100" algn="l"/>
                <a:tab pos="927735" algn="l"/>
              </a:tabLst>
            </a:pPr>
            <a:r>
              <a:rPr sz="1100" spc="-5" dirty="0">
                <a:latin typeface="Arial"/>
                <a:cs typeface="Arial"/>
              </a:rPr>
              <a:t>Contract: Definitive contract</a:t>
            </a:r>
            <a:endParaRPr sz="1100">
              <a:latin typeface="Arial"/>
              <a:cs typeface="Arial"/>
            </a:endParaRPr>
          </a:p>
          <a:p>
            <a:pPr marL="927100" lvl="1" indent="-229235">
              <a:lnSpc>
                <a:spcPct val="100000"/>
              </a:lnSpc>
              <a:spcBef>
                <a:spcPts val="320"/>
              </a:spcBef>
              <a:buFont typeface="Symbol"/>
              <a:buChar char=""/>
              <a:tabLst>
                <a:tab pos="927100" algn="l"/>
                <a:tab pos="927735" algn="l"/>
              </a:tabLst>
            </a:pPr>
            <a:r>
              <a:rPr sz="1100" spc="-5" dirty="0">
                <a:latin typeface="Arial"/>
                <a:cs typeface="Arial"/>
              </a:rPr>
              <a:t>Grant: Lump sum</a:t>
            </a:r>
            <a:r>
              <a:rPr sz="1100" spc="5" dirty="0">
                <a:latin typeface="Arial"/>
                <a:cs typeface="Arial"/>
              </a:rPr>
              <a:t> </a:t>
            </a:r>
            <a:r>
              <a:rPr sz="1100" spc="-5" dirty="0">
                <a:latin typeface="Arial"/>
                <a:cs typeface="Arial"/>
              </a:rPr>
              <a:t>Payment(s)</a:t>
            </a:r>
            <a:endParaRPr sz="1100">
              <a:latin typeface="Arial"/>
              <a:cs typeface="Arial"/>
            </a:endParaRPr>
          </a:p>
          <a:p>
            <a:pPr marL="927100" lvl="1" indent="-229235">
              <a:lnSpc>
                <a:spcPct val="100000"/>
              </a:lnSpc>
              <a:spcBef>
                <a:spcPts val="325"/>
              </a:spcBef>
              <a:buFont typeface="Symbol"/>
              <a:buChar char=""/>
              <a:tabLst>
                <a:tab pos="927100" algn="l"/>
                <a:tab pos="927735" algn="l"/>
              </a:tabLst>
            </a:pPr>
            <a:r>
              <a:rPr sz="1100" spc="-5" dirty="0">
                <a:latin typeface="Arial"/>
                <a:cs typeface="Arial"/>
              </a:rPr>
              <a:t>Grant: Reimbursable</a:t>
            </a:r>
            <a:endParaRPr sz="1100">
              <a:latin typeface="Arial"/>
              <a:cs typeface="Arial"/>
            </a:endParaRPr>
          </a:p>
        </p:txBody>
      </p:sp>
      <p:sp>
        <p:nvSpPr>
          <p:cNvPr id="6" name="object 6"/>
          <p:cNvSpPr/>
          <p:nvPr/>
        </p:nvSpPr>
        <p:spPr>
          <a:xfrm>
            <a:off x="2497513" y="935327"/>
            <a:ext cx="2773155" cy="1656046"/>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2490723" y="928750"/>
            <a:ext cx="2786380" cy="1669414"/>
          </a:xfrm>
          <a:custGeom>
            <a:avLst/>
            <a:gdLst/>
            <a:ahLst/>
            <a:cxnLst/>
            <a:rect l="l" t="t" r="r" b="b"/>
            <a:pathLst>
              <a:path w="2786379" h="1669414">
                <a:moveTo>
                  <a:pt x="0" y="1669287"/>
                </a:moveTo>
                <a:lnTo>
                  <a:pt x="2786379" y="1669287"/>
                </a:lnTo>
                <a:lnTo>
                  <a:pt x="2786379" y="0"/>
                </a:lnTo>
                <a:lnTo>
                  <a:pt x="0" y="0"/>
                </a:lnTo>
                <a:lnTo>
                  <a:pt x="0" y="1669287"/>
                </a:lnTo>
                <a:close/>
              </a:path>
            </a:pathLst>
          </a:custGeom>
          <a:ln w="9525">
            <a:solidFill>
              <a:srgbClr val="D9D9D9"/>
            </a:solidFill>
          </a:ln>
        </p:spPr>
        <p:txBody>
          <a:bodyPr wrap="square" lIns="0" tIns="0" rIns="0" bIns="0" rtlCol="0"/>
          <a:lstStyle/>
          <a:p>
            <a:endParaRPr/>
          </a:p>
        </p:txBody>
      </p:sp>
      <p:sp>
        <p:nvSpPr>
          <p:cNvPr id="8" name="object 8"/>
          <p:cNvSpPr/>
          <p:nvPr/>
        </p:nvSpPr>
        <p:spPr>
          <a:xfrm>
            <a:off x="2428875" y="3001645"/>
            <a:ext cx="2915920" cy="1396364"/>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2424176" y="2996819"/>
            <a:ext cx="2925445" cy="1405890"/>
          </a:xfrm>
          <a:custGeom>
            <a:avLst/>
            <a:gdLst/>
            <a:ahLst/>
            <a:cxnLst/>
            <a:rect l="l" t="t" r="r" b="b"/>
            <a:pathLst>
              <a:path w="2925445" h="1405889">
                <a:moveTo>
                  <a:pt x="0" y="1405889"/>
                </a:moveTo>
                <a:lnTo>
                  <a:pt x="2925445" y="1405889"/>
                </a:lnTo>
                <a:lnTo>
                  <a:pt x="2925445" y="0"/>
                </a:lnTo>
                <a:lnTo>
                  <a:pt x="0" y="0"/>
                </a:lnTo>
                <a:lnTo>
                  <a:pt x="0" y="1405889"/>
                </a:lnTo>
                <a:close/>
              </a:path>
            </a:pathLst>
          </a:custGeom>
          <a:ln w="9525">
            <a:solidFill>
              <a:srgbClr val="D9D9D9"/>
            </a:solidFill>
          </a:ln>
        </p:spPr>
        <p:txBody>
          <a:bodyPr wrap="square" lIns="0" tIns="0" rIns="0" bIns="0" rtlCol="0"/>
          <a:lstStyle/>
          <a:p>
            <a:endParaRPr/>
          </a:p>
        </p:txBody>
      </p:sp>
      <p:sp>
        <p:nvSpPr>
          <p:cNvPr id="10" name="object 10"/>
          <p:cNvSpPr txBox="1">
            <a:spLocks noGrp="1"/>
          </p:cNvSpPr>
          <p:nvPr>
            <p:ph type="ftr" sz="quarter" idx="5"/>
          </p:nvPr>
        </p:nvSpPr>
        <p:spPr>
          <a:prstGeom prst="rect">
            <a:avLst/>
          </a:prstGeom>
        </p:spPr>
        <p:txBody>
          <a:bodyPr vert="horz" wrap="square" lIns="0" tIns="1905" rIns="0" bIns="0" rtlCol="0">
            <a:spAutoFit/>
          </a:bodyPr>
          <a:lstStyle/>
          <a:p>
            <a:pPr marL="12700">
              <a:lnSpc>
                <a:spcPts val="1060"/>
              </a:lnSpc>
              <a:spcBef>
                <a:spcPts val="15"/>
              </a:spcBef>
            </a:pPr>
            <a:r>
              <a:rPr dirty="0"/>
              <a:t>Coronavirus State and </a:t>
            </a:r>
            <a:r>
              <a:rPr spc="-5" dirty="0"/>
              <a:t>Local Fiscal Recovery</a:t>
            </a:r>
            <a:r>
              <a:rPr spc="-30" dirty="0"/>
              <a:t> </a:t>
            </a:r>
            <a:r>
              <a:rPr dirty="0"/>
              <a:t>Funds:</a:t>
            </a:r>
          </a:p>
          <a:p>
            <a:pPr marL="174625">
              <a:lnSpc>
                <a:spcPts val="1060"/>
              </a:lnSpc>
            </a:pPr>
            <a:r>
              <a:rPr b="0" spc="-5" dirty="0">
                <a:latin typeface="Arial"/>
                <a:cs typeface="Arial"/>
              </a:rPr>
              <a:t>Project and Expenditures Report User</a:t>
            </a:r>
            <a:r>
              <a:rPr b="0" spc="30" dirty="0">
                <a:latin typeface="Arial"/>
                <a:cs typeface="Arial"/>
              </a:rPr>
              <a:t> </a:t>
            </a:r>
            <a:r>
              <a:rPr b="0" spc="-5" dirty="0">
                <a:latin typeface="Arial"/>
                <a:cs typeface="Arial"/>
              </a:rPr>
              <a:t>Guide</a:t>
            </a:r>
          </a:p>
        </p:txBody>
      </p:sp>
      <p:sp>
        <p:nvSpPr>
          <p:cNvPr id="11" name="object 11"/>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r>
              <a:rPr spc="-5" dirty="0"/>
              <a:t>34</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87753" y="902461"/>
            <a:ext cx="5123815" cy="2059305"/>
          </a:xfrm>
          <a:prstGeom prst="rect">
            <a:avLst/>
          </a:prstGeom>
        </p:spPr>
        <p:txBody>
          <a:bodyPr vert="horz" wrap="square" lIns="0" tIns="6350" rIns="0" bIns="0" rtlCol="0">
            <a:spAutoFit/>
          </a:bodyPr>
          <a:lstStyle/>
          <a:p>
            <a:pPr marL="241300" marR="238125" indent="-228600">
              <a:lnSpc>
                <a:spcPct val="103600"/>
              </a:lnSpc>
              <a:spcBef>
                <a:spcPts val="50"/>
              </a:spcBef>
              <a:buFont typeface="Symbol"/>
              <a:buChar char=""/>
              <a:tabLst>
                <a:tab pos="240665" algn="l"/>
                <a:tab pos="241300" algn="l"/>
              </a:tabLst>
            </a:pPr>
            <a:r>
              <a:rPr sz="1100" spc="-5" dirty="0">
                <a:latin typeface="Arial"/>
                <a:cs typeface="Arial"/>
              </a:rPr>
              <a:t>Loan - Maturity prior to 12/31/26 with planned forgiveness (</a:t>
            </a:r>
            <a:r>
              <a:rPr sz="1100" i="1" spc="-5" dirty="0">
                <a:latin typeface="Arial"/>
                <a:cs typeface="Arial"/>
              </a:rPr>
              <a:t>please see note  below on use of</a:t>
            </a:r>
            <a:r>
              <a:rPr sz="1100" i="1" dirty="0">
                <a:latin typeface="Arial"/>
                <a:cs typeface="Arial"/>
              </a:rPr>
              <a:t> loans</a:t>
            </a:r>
            <a:r>
              <a:rPr sz="1100" dirty="0">
                <a:latin typeface="Arial"/>
                <a:cs typeface="Arial"/>
              </a:rPr>
              <a:t>)</a:t>
            </a:r>
            <a:endParaRPr sz="1100">
              <a:latin typeface="Arial"/>
              <a:cs typeface="Arial"/>
            </a:endParaRPr>
          </a:p>
          <a:p>
            <a:pPr marL="241300" marR="44450" indent="-228600">
              <a:lnSpc>
                <a:spcPct val="104099"/>
              </a:lnSpc>
              <a:spcBef>
                <a:spcPts val="254"/>
              </a:spcBef>
              <a:buFont typeface="Symbol"/>
              <a:buChar char=""/>
              <a:tabLst>
                <a:tab pos="240665" algn="l"/>
                <a:tab pos="241300" algn="l"/>
              </a:tabLst>
            </a:pPr>
            <a:r>
              <a:rPr sz="1100" spc="-5" dirty="0">
                <a:latin typeface="Arial"/>
                <a:cs typeface="Arial"/>
              </a:rPr>
              <a:t>Loan - Maturity prior to 12/31/26 without planned forgiveness (</a:t>
            </a:r>
            <a:r>
              <a:rPr sz="1100" i="1" spc="-5" dirty="0">
                <a:latin typeface="Arial"/>
                <a:cs typeface="Arial"/>
              </a:rPr>
              <a:t>please see note  below on use of</a:t>
            </a:r>
            <a:r>
              <a:rPr sz="1100" i="1" dirty="0">
                <a:latin typeface="Arial"/>
                <a:cs typeface="Arial"/>
              </a:rPr>
              <a:t> loans</a:t>
            </a:r>
            <a:r>
              <a:rPr sz="1100" dirty="0">
                <a:latin typeface="Arial"/>
                <a:cs typeface="Arial"/>
              </a:rPr>
              <a:t>)</a:t>
            </a:r>
            <a:endParaRPr sz="1100">
              <a:latin typeface="Arial"/>
              <a:cs typeface="Arial"/>
            </a:endParaRPr>
          </a:p>
          <a:p>
            <a:pPr marL="241300" marR="5080" indent="-228600">
              <a:lnSpc>
                <a:spcPct val="103600"/>
              </a:lnSpc>
              <a:spcBef>
                <a:spcPts val="270"/>
              </a:spcBef>
              <a:buFont typeface="Symbol"/>
              <a:buChar char=""/>
              <a:tabLst>
                <a:tab pos="240665" algn="l"/>
                <a:tab pos="241300" algn="l"/>
              </a:tabLst>
            </a:pPr>
            <a:r>
              <a:rPr sz="1100" spc="-5" dirty="0">
                <a:latin typeface="Arial"/>
                <a:cs typeface="Arial"/>
              </a:rPr>
              <a:t>Loan - Maturity past 12/31/26 with planned forgiveness (</a:t>
            </a:r>
            <a:r>
              <a:rPr sz="1100" i="1" spc="-5" dirty="0">
                <a:latin typeface="Arial"/>
                <a:cs typeface="Arial"/>
              </a:rPr>
              <a:t>please see note below  on use of loans</a:t>
            </a:r>
            <a:r>
              <a:rPr sz="1100" spc="-5" dirty="0">
                <a:latin typeface="Arial"/>
                <a:cs typeface="Arial"/>
              </a:rPr>
              <a:t>)</a:t>
            </a:r>
            <a:endParaRPr sz="1100">
              <a:latin typeface="Arial"/>
              <a:cs typeface="Arial"/>
            </a:endParaRPr>
          </a:p>
          <a:p>
            <a:pPr marL="241300" marR="213995" indent="-228600">
              <a:lnSpc>
                <a:spcPct val="103600"/>
              </a:lnSpc>
              <a:spcBef>
                <a:spcPts val="270"/>
              </a:spcBef>
              <a:buFont typeface="Symbol"/>
              <a:buChar char=""/>
              <a:tabLst>
                <a:tab pos="240665" algn="l"/>
                <a:tab pos="241300" algn="l"/>
              </a:tabLst>
            </a:pPr>
            <a:r>
              <a:rPr sz="1100" spc="-5" dirty="0">
                <a:latin typeface="Arial"/>
                <a:cs typeface="Arial"/>
              </a:rPr>
              <a:t>Loan - Maturity past 12/31/26 without planned forgiveness (</a:t>
            </a:r>
            <a:r>
              <a:rPr sz="1100" i="1" spc="-5" dirty="0">
                <a:latin typeface="Arial"/>
                <a:cs typeface="Arial"/>
              </a:rPr>
              <a:t>please see note  below on use of</a:t>
            </a:r>
            <a:r>
              <a:rPr sz="1100" i="1" dirty="0">
                <a:latin typeface="Arial"/>
                <a:cs typeface="Arial"/>
              </a:rPr>
              <a:t> loans</a:t>
            </a:r>
            <a:r>
              <a:rPr sz="1100" dirty="0">
                <a:latin typeface="Arial"/>
                <a:cs typeface="Arial"/>
              </a:rPr>
              <a:t>)</a:t>
            </a:r>
            <a:endParaRPr sz="1100">
              <a:latin typeface="Arial"/>
              <a:cs typeface="Arial"/>
            </a:endParaRPr>
          </a:p>
          <a:p>
            <a:pPr marL="241300" indent="-228600">
              <a:lnSpc>
                <a:spcPct val="100000"/>
              </a:lnSpc>
              <a:spcBef>
                <a:spcPts val="115"/>
              </a:spcBef>
              <a:buFont typeface="Symbol"/>
              <a:buChar char=""/>
              <a:tabLst>
                <a:tab pos="240665" algn="l"/>
                <a:tab pos="241300" algn="l"/>
              </a:tabLst>
            </a:pPr>
            <a:r>
              <a:rPr sz="1100" spc="-5" dirty="0">
                <a:latin typeface="Arial"/>
                <a:cs typeface="Arial"/>
              </a:rPr>
              <a:t>Direct Payment</a:t>
            </a:r>
            <a:endParaRPr sz="1100">
              <a:latin typeface="Arial"/>
              <a:cs typeface="Arial"/>
            </a:endParaRPr>
          </a:p>
          <a:p>
            <a:pPr marL="241300" indent="-228600">
              <a:lnSpc>
                <a:spcPct val="100000"/>
              </a:lnSpc>
              <a:spcBef>
                <a:spcPts val="120"/>
              </a:spcBef>
              <a:buFont typeface="Symbol"/>
              <a:buChar char=""/>
              <a:tabLst>
                <a:tab pos="240665" algn="l"/>
                <a:tab pos="241300" algn="l"/>
              </a:tabLst>
            </a:pPr>
            <a:r>
              <a:rPr sz="1100" spc="-5" dirty="0">
                <a:latin typeface="Arial"/>
                <a:cs typeface="Arial"/>
              </a:rPr>
              <a:t>Transfer: Lump </a:t>
            </a:r>
            <a:r>
              <a:rPr sz="1100" dirty="0">
                <a:latin typeface="Arial"/>
                <a:cs typeface="Arial"/>
              </a:rPr>
              <a:t>Sum </a:t>
            </a:r>
            <a:r>
              <a:rPr sz="1100" spc="-5" dirty="0">
                <a:latin typeface="Arial"/>
                <a:cs typeface="Arial"/>
              </a:rPr>
              <a:t>Payment(s)</a:t>
            </a:r>
            <a:endParaRPr sz="1100">
              <a:latin typeface="Arial"/>
              <a:cs typeface="Arial"/>
            </a:endParaRPr>
          </a:p>
          <a:p>
            <a:pPr marL="241300" indent="-228600">
              <a:lnSpc>
                <a:spcPct val="100000"/>
              </a:lnSpc>
              <a:spcBef>
                <a:spcPts val="120"/>
              </a:spcBef>
              <a:buFont typeface="Symbol"/>
              <a:buChar char=""/>
              <a:tabLst>
                <a:tab pos="240665" algn="l"/>
                <a:tab pos="241300" algn="l"/>
              </a:tabLst>
            </a:pPr>
            <a:r>
              <a:rPr sz="1100" spc="-5" dirty="0">
                <a:latin typeface="Arial"/>
                <a:cs typeface="Arial"/>
              </a:rPr>
              <a:t>Transfer: Reimbursable</a:t>
            </a:r>
            <a:endParaRPr sz="1100">
              <a:latin typeface="Arial"/>
              <a:cs typeface="Arial"/>
            </a:endParaRPr>
          </a:p>
        </p:txBody>
      </p:sp>
      <p:sp>
        <p:nvSpPr>
          <p:cNvPr id="3" name="object 3"/>
          <p:cNvSpPr txBox="1"/>
          <p:nvPr/>
        </p:nvSpPr>
        <p:spPr>
          <a:xfrm>
            <a:off x="1130300" y="6265164"/>
            <a:ext cx="5600700" cy="970280"/>
          </a:xfrm>
          <a:prstGeom prst="rect">
            <a:avLst/>
          </a:prstGeom>
        </p:spPr>
        <p:txBody>
          <a:bodyPr vert="horz" wrap="square" lIns="0" tIns="12700" rIns="0" bIns="0" rtlCol="0">
            <a:spAutoFit/>
          </a:bodyPr>
          <a:lstStyle/>
          <a:p>
            <a:pPr marR="80010" algn="ctr">
              <a:lnSpc>
                <a:spcPct val="100000"/>
              </a:lnSpc>
              <a:spcBef>
                <a:spcPts val="100"/>
              </a:spcBef>
            </a:pPr>
            <a:r>
              <a:rPr sz="900" i="1" spc="-5" dirty="0">
                <a:solidFill>
                  <a:srgbClr val="44536A"/>
                </a:solidFill>
                <a:latin typeface="Arial"/>
                <a:cs typeface="Arial"/>
              </a:rPr>
              <a:t>Figure 41 Subaward</a:t>
            </a:r>
            <a:r>
              <a:rPr sz="900" i="1" dirty="0">
                <a:solidFill>
                  <a:srgbClr val="44536A"/>
                </a:solidFill>
                <a:latin typeface="Arial"/>
                <a:cs typeface="Arial"/>
              </a:rPr>
              <a:t> </a:t>
            </a:r>
            <a:r>
              <a:rPr sz="900" i="1" spc="-5" dirty="0">
                <a:solidFill>
                  <a:srgbClr val="44536A"/>
                </a:solidFill>
                <a:latin typeface="Arial"/>
                <a:cs typeface="Arial"/>
              </a:rPr>
              <a:t>Reporting</a:t>
            </a:r>
            <a:endParaRPr sz="900">
              <a:latin typeface="Arial"/>
              <a:cs typeface="Arial"/>
            </a:endParaRPr>
          </a:p>
          <a:p>
            <a:pPr>
              <a:lnSpc>
                <a:spcPct val="100000"/>
              </a:lnSpc>
              <a:spcBef>
                <a:spcPts val="40"/>
              </a:spcBef>
            </a:pPr>
            <a:endParaRPr sz="750">
              <a:latin typeface="Arial"/>
              <a:cs typeface="Arial"/>
            </a:endParaRPr>
          </a:p>
          <a:p>
            <a:pPr marL="241300" marR="17145" indent="-229235">
              <a:lnSpc>
                <a:spcPct val="103200"/>
              </a:lnSpc>
              <a:buFont typeface="Arial"/>
              <a:buAutoNum type="arabicPeriod" startAt="3"/>
              <a:tabLst>
                <a:tab pos="241935" algn="l"/>
              </a:tabLst>
            </a:pPr>
            <a:r>
              <a:rPr sz="1100" spc="-5" dirty="0">
                <a:latin typeface="Arial"/>
                <a:cs typeface="Arial"/>
              </a:rPr>
              <a:t>Click </a:t>
            </a:r>
            <a:r>
              <a:rPr sz="1100" i="1" spc="-5" dirty="0">
                <a:latin typeface="Arial"/>
                <a:cs typeface="Arial"/>
              </a:rPr>
              <a:t>Create Subaward </a:t>
            </a:r>
            <a:r>
              <a:rPr sz="1100" spc="-5" dirty="0">
                <a:latin typeface="Arial"/>
                <a:cs typeface="Arial"/>
              </a:rPr>
              <a:t>to establish the Subaward record. Repeat Steps 1 through 3 to  create additional Subaward</a:t>
            </a:r>
            <a:r>
              <a:rPr sz="1100" spc="5" dirty="0">
                <a:latin typeface="Arial"/>
                <a:cs typeface="Arial"/>
              </a:rPr>
              <a:t> </a:t>
            </a:r>
            <a:r>
              <a:rPr sz="1100" spc="-5" dirty="0">
                <a:latin typeface="Arial"/>
                <a:cs typeface="Arial"/>
              </a:rPr>
              <a:t>records.</a:t>
            </a:r>
            <a:endParaRPr sz="1100">
              <a:latin typeface="Arial"/>
              <a:cs typeface="Arial"/>
            </a:endParaRPr>
          </a:p>
          <a:p>
            <a:pPr marL="241300" marR="5080" indent="-229235">
              <a:lnSpc>
                <a:spcPct val="103200"/>
              </a:lnSpc>
              <a:spcBef>
                <a:spcPts val="5"/>
              </a:spcBef>
              <a:buFont typeface="Arial"/>
              <a:buAutoNum type="arabicPeriod" startAt="3"/>
              <a:tabLst>
                <a:tab pos="241935" algn="l"/>
              </a:tabLst>
            </a:pPr>
            <a:r>
              <a:rPr sz="1100" spc="-5" dirty="0">
                <a:latin typeface="Arial"/>
                <a:cs typeface="Arial"/>
              </a:rPr>
              <a:t>Subawards entered into the system are shown at the bottom portion of the screen (see  Figure 42).</a:t>
            </a:r>
            <a:endParaRPr sz="1100">
              <a:latin typeface="Arial"/>
              <a:cs typeface="Arial"/>
            </a:endParaRPr>
          </a:p>
        </p:txBody>
      </p:sp>
      <p:sp>
        <p:nvSpPr>
          <p:cNvPr id="4" name="object 4"/>
          <p:cNvSpPr txBox="1"/>
          <p:nvPr/>
        </p:nvSpPr>
        <p:spPr>
          <a:xfrm>
            <a:off x="3142995" y="8328659"/>
            <a:ext cx="1486535" cy="162560"/>
          </a:xfrm>
          <a:prstGeom prst="rect">
            <a:avLst/>
          </a:prstGeom>
        </p:spPr>
        <p:txBody>
          <a:bodyPr vert="horz" wrap="square" lIns="0" tIns="12700" rIns="0" bIns="0" rtlCol="0">
            <a:spAutoFit/>
          </a:bodyPr>
          <a:lstStyle/>
          <a:p>
            <a:pPr marL="12700">
              <a:lnSpc>
                <a:spcPct val="100000"/>
              </a:lnSpc>
              <a:spcBef>
                <a:spcPts val="100"/>
              </a:spcBef>
            </a:pPr>
            <a:r>
              <a:rPr sz="900" i="1" spc="-5" dirty="0">
                <a:solidFill>
                  <a:srgbClr val="44536A"/>
                </a:solidFill>
                <a:latin typeface="Arial"/>
                <a:cs typeface="Arial"/>
              </a:rPr>
              <a:t>Figure 42 Subaward</a:t>
            </a:r>
            <a:r>
              <a:rPr sz="900" i="1" spc="-10" dirty="0">
                <a:solidFill>
                  <a:srgbClr val="44536A"/>
                </a:solidFill>
                <a:latin typeface="Arial"/>
                <a:cs typeface="Arial"/>
              </a:rPr>
              <a:t> </a:t>
            </a:r>
            <a:r>
              <a:rPr sz="900" i="1" spc="-5" dirty="0">
                <a:solidFill>
                  <a:srgbClr val="44536A"/>
                </a:solidFill>
                <a:latin typeface="Arial"/>
                <a:cs typeface="Arial"/>
              </a:rPr>
              <a:t>Entered</a:t>
            </a:r>
            <a:endParaRPr sz="900">
              <a:latin typeface="Arial"/>
              <a:cs typeface="Arial"/>
            </a:endParaRPr>
          </a:p>
        </p:txBody>
      </p:sp>
      <p:sp>
        <p:nvSpPr>
          <p:cNvPr id="5" name="object 5"/>
          <p:cNvSpPr/>
          <p:nvPr/>
        </p:nvSpPr>
        <p:spPr>
          <a:xfrm>
            <a:off x="1485900" y="3084195"/>
            <a:ext cx="4806315" cy="3065017"/>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481074" y="3079369"/>
            <a:ext cx="4815840" cy="3074670"/>
          </a:xfrm>
          <a:custGeom>
            <a:avLst/>
            <a:gdLst/>
            <a:ahLst/>
            <a:cxnLst/>
            <a:rect l="l" t="t" r="r" b="b"/>
            <a:pathLst>
              <a:path w="4815840" h="3074670">
                <a:moveTo>
                  <a:pt x="0" y="3074542"/>
                </a:moveTo>
                <a:lnTo>
                  <a:pt x="4815840" y="3074542"/>
                </a:lnTo>
                <a:lnTo>
                  <a:pt x="4815840" y="0"/>
                </a:lnTo>
                <a:lnTo>
                  <a:pt x="0" y="0"/>
                </a:lnTo>
                <a:lnTo>
                  <a:pt x="0" y="3074542"/>
                </a:lnTo>
                <a:close/>
              </a:path>
            </a:pathLst>
          </a:custGeom>
          <a:ln w="9525">
            <a:solidFill>
              <a:srgbClr val="D9D9D9"/>
            </a:solidFill>
          </a:ln>
        </p:spPr>
        <p:txBody>
          <a:bodyPr wrap="square" lIns="0" tIns="0" rIns="0" bIns="0" rtlCol="0"/>
          <a:lstStyle/>
          <a:p>
            <a:endParaRPr/>
          </a:p>
        </p:txBody>
      </p:sp>
      <p:sp>
        <p:nvSpPr>
          <p:cNvPr id="7" name="object 7"/>
          <p:cNvSpPr/>
          <p:nvPr/>
        </p:nvSpPr>
        <p:spPr>
          <a:xfrm>
            <a:off x="1371600" y="7356982"/>
            <a:ext cx="5033772" cy="850264"/>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1366774" y="7352283"/>
            <a:ext cx="5043805" cy="859790"/>
          </a:xfrm>
          <a:custGeom>
            <a:avLst/>
            <a:gdLst/>
            <a:ahLst/>
            <a:cxnLst/>
            <a:rect l="l" t="t" r="r" b="b"/>
            <a:pathLst>
              <a:path w="5043805" h="859790">
                <a:moveTo>
                  <a:pt x="0" y="859789"/>
                </a:moveTo>
                <a:lnTo>
                  <a:pt x="5043297" y="859789"/>
                </a:lnTo>
                <a:lnTo>
                  <a:pt x="5043297" y="0"/>
                </a:lnTo>
                <a:lnTo>
                  <a:pt x="0" y="0"/>
                </a:lnTo>
                <a:lnTo>
                  <a:pt x="0" y="859789"/>
                </a:lnTo>
                <a:close/>
              </a:path>
            </a:pathLst>
          </a:custGeom>
          <a:ln w="9525">
            <a:solidFill>
              <a:srgbClr val="D9D9D9"/>
            </a:solidFill>
          </a:ln>
        </p:spPr>
        <p:txBody>
          <a:bodyPr wrap="square" lIns="0" tIns="0" rIns="0" bIns="0" rtlCol="0"/>
          <a:lstStyle/>
          <a:p>
            <a:endParaRPr/>
          </a:p>
        </p:txBody>
      </p:sp>
      <p:sp>
        <p:nvSpPr>
          <p:cNvPr id="9" name="object 9"/>
          <p:cNvSpPr txBox="1">
            <a:spLocks noGrp="1"/>
          </p:cNvSpPr>
          <p:nvPr>
            <p:ph type="ftr" sz="quarter" idx="5"/>
          </p:nvPr>
        </p:nvSpPr>
        <p:spPr>
          <a:prstGeom prst="rect">
            <a:avLst/>
          </a:prstGeom>
        </p:spPr>
        <p:txBody>
          <a:bodyPr vert="horz" wrap="square" lIns="0" tIns="1905" rIns="0" bIns="0" rtlCol="0">
            <a:spAutoFit/>
          </a:bodyPr>
          <a:lstStyle/>
          <a:p>
            <a:pPr marL="12700">
              <a:lnSpc>
                <a:spcPts val="1060"/>
              </a:lnSpc>
              <a:spcBef>
                <a:spcPts val="15"/>
              </a:spcBef>
            </a:pPr>
            <a:r>
              <a:rPr dirty="0"/>
              <a:t>Coronavirus State and </a:t>
            </a:r>
            <a:r>
              <a:rPr spc="-5" dirty="0"/>
              <a:t>Local Fiscal Recovery</a:t>
            </a:r>
            <a:r>
              <a:rPr spc="-30" dirty="0"/>
              <a:t> </a:t>
            </a:r>
            <a:r>
              <a:rPr dirty="0"/>
              <a:t>Funds:</a:t>
            </a:r>
          </a:p>
          <a:p>
            <a:pPr marL="174625">
              <a:lnSpc>
                <a:spcPts val="1060"/>
              </a:lnSpc>
            </a:pPr>
            <a:r>
              <a:rPr b="0" spc="-5" dirty="0">
                <a:latin typeface="Arial"/>
                <a:cs typeface="Arial"/>
              </a:rPr>
              <a:t>Project and Expenditures Report User</a:t>
            </a:r>
            <a:r>
              <a:rPr b="0" spc="30" dirty="0">
                <a:latin typeface="Arial"/>
                <a:cs typeface="Arial"/>
              </a:rPr>
              <a:t> </a:t>
            </a:r>
            <a:r>
              <a:rPr b="0" spc="-5" dirty="0">
                <a:latin typeface="Arial"/>
                <a:cs typeface="Arial"/>
              </a:rPr>
              <a:t>Guide</a:t>
            </a:r>
          </a:p>
        </p:txBody>
      </p:sp>
      <p:sp>
        <p:nvSpPr>
          <p:cNvPr id="10" name="object 10"/>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r>
              <a:rPr spc="-5" dirty="0"/>
              <a:t>35</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1700" y="893318"/>
            <a:ext cx="5963920" cy="5680710"/>
          </a:xfrm>
          <a:prstGeom prst="rect">
            <a:avLst/>
          </a:prstGeom>
        </p:spPr>
        <p:txBody>
          <a:bodyPr vert="horz" wrap="square" lIns="0" tIns="12065" rIns="0" bIns="0" rtlCol="0">
            <a:spAutoFit/>
          </a:bodyPr>
          <a:lstStyle/>
          <a:p>
            <a:pPr marL="241300" indent="-228600">
              <a:lnSpc>
                <a:spcPct val="100000"/>
              </a:lnSpc>
              <a:spcBef>
                <a:spcPts val="95"/>
              </a:spcBef>
              <a:buFont typeface="Arial"/>
              <a:buAutoNum type="alphaLcParenR" startAt="8"/>
              <a:tabLst>
                <a:tab pos="241300" algn="l"/>
              </a:tabLst>
            </a:pPr>
            <a:r>
              <a:rPr sz="1100" b="1" spc="-5" dirty="0">
                <a:latin typeface="Arial"/>
                <a:cs typeface="Arial"/>
              </a:rPr>
              <a:t>Expenditures</a:t>
            </a:r>
            <a:endParaRPr sz="1100">
              <a:latin typeface="Arial"/>
              <a:cs typeface="Arial"/>
            </a:endParaRPr>
          </a:p>
          <a:p>
            <a:pPr marL="12700" marR="145415">
              <a:lnSpc>
                <a:spcPct val="95800"/>
              </a:lnSpc>
              <a:spcBef>
                <a:spcPts val="905"/>
              </a:spcBef>
            </a:pPr>
            <a:r>
              <a:rPr sz="1100" spc="-5" dirty="0">
                <a:latin typeface="Arial"/>
                <a:cs typeface="Arial"/>
              </a:rPr>
              <a:t>In the Expenditures tab, recipients will provide information for each contract, grant, loan,  transfer, or direct payment greater than $50,000. Additionally, aggregate reporting is required  for contracts, grants, transfers made to other government entities, loans, direct payments, and  payments to individuals that are less than $50,000. If aggregated expenditures linked to a  project equal the total Expenditures reported for that project, the Subaward status box on the  My Projects screen is changed to ‘Complete’. Please note that projects entered under EC 6.1  Provision of Government Services are not required to enter Subrecipient, Subaward, or  Expenditures (for a subaward) information for the January reporting</a:t>
            </a:r>
            <a:r>
              <a:rPr sz="1100" spc="70" dirty="0">
                <a:latin typeface="Arial"/>
                <a:cs typeface="Arial"/>
              </a:rPr>
              <a:t> </a:t>
            </a:r>
            <a:r>
              <a:rPr sz="1100" spc="-5" dirty="0">
                <a:latin typeface="Arial"/>
                <a:cs typeface="Arial"/>
              </a:rPr>
              <a:t>cycle.</a:t>
            </a:r>
            <a:endParaRPr sz="1100">
              <a:latin typeface="Arial"/>
              <a:cs typeface="Arial"/>
            </a:endParaRPr>
          </a:p>
          <a:p>
            <a:pPr>
              <a:lnSpc>
                <a:spcPct val="100000"/>
              </a:lnSpc>
              <a:spcBef>
                <a:spcPts val="10"/>
              </a:spcBef>
            </a:pPr>
            <a:endParaRPr sz="1000">
              <a:latin typeface="Arial"/>
              <a:cs typeface="Arial"/>
            </a:endParaRPr>
          </a:p>
          <a:p>
            <a:pPr marL="12700" marR="5080">
              <a:lnSpc>
                <a:spcPct val="103600"/>
              </a:lnSpc>
              <a:spcBef>
                <a:spcPts val="5"/>
              </a:spcBef>
            </a:pPr>
            <a:r>
              <a:rPr sz="1100" spc="-5" dirty="0">
                <a:latin typeface="Arial"/>
                <a:cs typeface="Arial"/>
              </a:rPr>
              <a:t>The Expenditures reporting module allows users to enter data manually or leverage the bulk file  upload capability. For bulk-upload instructions specific </a:t>
            </a:r>
            <a:r>
              <a:rPr sz="1100" spc="-10" dirty="0">
                <a:latin typeface="Arial"/>
                <a:cs typeface="Arial"/>
              </a:rPr>
              <a:t>to </a:t>
            </a:r>
            <a:r>
              <a:rPr sz="1100" spc="-5" dirty="0">
                <a:latin typeface="Arial"/>
                <a:cs typeface="Arial"/>
              </a:rPr>
              <a:t>this submodule, see </a:t>
            </a:r>
            <a:r>
              <a:rPr sz="1100" u="sng" spc="-5" dirty="0">
                <a:solidFill>
                  <a:srgbClr val="0462C1"/>
                </a:solidFill>
                <a:uFill>
                  <a:solidFill>
                    <a:srgbClr val="0462C1"/>
                  </a:solidFill>
                </a:uFill>
                <a:latin typeface="Arial"/>
                <a:cs typeface="Arial"/>
                <a:hlinkClick r:id="rId2" action="ppaction://hlinksldjump"/>
              </a:rPr>
              <a:t>Appendix</a:t>
            </a:r>
            <a:r>
              <a:rPr sz="1100" u="sng" spc="140" dirty="0">
                <a:solidFill>
                  <a:srgbClr val="0462C1"/>
                </a:solidFill>
                <a:uFill>
                  <a:solidFill>
                    <a:srgbClr val="0462C1"/>
                  </a:solidFill>
                </a:uFill>
                <a:latin typeface="Arial"/>
                <a:cs typeface="Arial"/>
                <a:hlinkClick r:id="rId2" action="ppaction://hlinksldjump"/>
              </a:rPr>
              <a:t> </a:t>
            </a:r>
            <a:r>
              <a:rPr sz="1100" u="sng" spc="-5" dirty="0">
                <a:solidFill>
                  <a:srgbClr val="0462C1"/>
                </a:solidFill>
                <a:uFill>
                  <a:solidFill>
                    <a:srgbClr val="0462C1"/>
                  </a:solidFill>
                </a:uFill>
                <a:latin typeface="Arial"/>
                <a:cs typeface="Arial"/>
                <a:hlinkClick r:id="rId2" action="ppaction://hlinksldjump"/>
              </a:rPr>
              <a:t>B</a:t>
            </a:r>
            <a:r>
              <a:rPr sz="1100" spc="-5" dirty="0">
                <a:latin typeface="Arial"/>
                <a:cs typeface="Arial"/>
              </a:rPr>
              <a:t>.</a:t>
            </a:r>
            <a:endParaRPr sz="1100">
              <a:latin typeface="Arial"/>
              <a:cs typeface="Arial"/>
            </a:endParaRPr>
          </a:p>
          <a:p>
            <a:pPr marL="12700">
              <a:lnSpc>
                <a:spcPct val="100000"/>
              </a:lnSpc>
              <a:spcBef>
                <a:spcPts val="844"/>
              </a:spcBef>
            </a:pPr>
            <a:r>
              <a:rPr sz="1100" spc="-5" dirty="0">
                <a:latin typeface="Arial"/>
                <a:cs typeface="Arial"/>
              </a:rPr>
              <a:t>If you do not use the bulk upload function, follow the steps listed</a:t>
            </a:r>
            <a:r>
              <a:rPr sz="1100" spc="70" dirty="0">
                <a:latin typeface="Arial"/>
                <a:cs typeface="Arial"/>
              </a:rPr>
              <a:t> </a:t>
            </a:r>
            <a:r>
              <a:rPr sz="1100" spc="-5" dirty="0">
                <a:latin typeface="Arial"/>
                <a:cs typeface="Arial"/>
              </a:rPr>
              <a:t>below.</a:t>
            </a:r>
            <a:endParaRPr sz="1100">
              <a:latin typeface="Arial"/>
              <a:cs typeface="Arial"/>
            </a:endParaRPr>
          </a:p>
          <a:p>
            <a:pPr marL="469900" marR="298450" lvl="1" indent="-229235">
              <a:lnSpc>
                <a:spcPct val="103600"/>
              </a:lnSpc>
              <a:spcBef>
                <a:spcPts val="790"/>
              </a:spcBef>
              <a:buFont typeface="Arial"/>
              <a:buAutoNum type="arabicPeriod"/>
              <a:tabLst>
                <a:tab pos="470534" algn="l"/>
              </a:tabLst>
            </a:pPr>
            <a:r>
              <a:rPr sz="1100" spc="-5" dirty="0">
                <a:latin typeface="Arial"/>
                <a:cs typeface="Arial"/>
              </a:rPr>
              <a:t>To report new expenditures under a specific subaward, enter the subaward number.  The Project Name associated with the subaward will auto</a:t>
            </a:r>
            <a:r>
              <a:rPr sz="1100" spc="65" dirty="0">
                <a:latin typeface="Arial"/>
                <a:cs typeface="Arial"/>
              </a:rPr>
              <a:t> </a:t>
            </a:r>
            <a:r>
              <a:rPr sz="1100" spc="-5" dirty="0">
                <a:latin typeface="Arial"/>
                <a:cs typeface="Arial"/>
              </a:rPr>
              <a:t>populate.</a:t>
            </a:r>
            <a:endParaRPr sz="1100">
              <a:latin typeface="Arial"/>
              <a:cs typeface="Arial"/>
            </a:endParaRPr>
          </a:p>
          <a:p>
            <a:pPr marL="469900" lvl="1" indent="-229235">
              <a:lnSpc>
                <a:spcPct val="100000"/>
              </a:lnSpc>
              <a:spcBef>
                <a:spcPts val="240"/>
              </a:spcBef>
              <a:buFont typeface="Arial"/>
              <a:buAutoNum type="arabicPeriod"/>
              <a:tabLst>
                <a:tab pos="470534" algn="l"/>
              </a:tabLst>
            </a:pPr>
            <a:r>
              <a:rPr sz="1100" spc="-5" dirty="0">
                <a:latin typeface="Arial"/>
                <a:cs typeface="Arial"/>
              </a:rPr>
              <a:t>Enter the following:</a:t>
            </a:r>
            <a:endParaRPr sz="1100">
              <a:latin typeface="Arial"/>
              <a:cs typeface="Arial"/>
            </a:endParaRPr>
          </a:p>
          <a:p>
            <a:pPr marL="927100" lvl="2" indent="-229235">
              <a:lnSpc>
                <a:spcPct val="100000"/>
              </a:lnSpc>
              <a:spcBef>
                <a:spcPts val="320"/>
              </a:spcBef>
              <a:buFont typeface="Symbol"/>
              <a:buChar char=""/>
              <a:tabLst>
                <a:tab pos="927100" algn="l"/>
                <a:tab pos="927735" algn="l"/>
              </a:tabLst>
            </a:pPr>
            <a:r>
              <a:rPr sz="1100" spc="-5" dirty="0">
                <a:latin typeface="Arial"/>
                <a:cs typeface="Arial"/>
              </a:rPr>
              <a:t>Expenditure Start Date</a:t>
            </a:r>
            <a:endParaRPr sz="1100">
              <a:latin typeface="Arial"/>
              <a:cs typeface="Arial"/>
            </a:endParaRPr>
          </a:p>
          <a:p>
            <a:pPr marL="927100" lvl="2" indent="-229235">
              <a:lnSpc>
                <a:spcPct val="100000"/>
              </a:lnSpc>
              <a:spcBef>
                <a:spcPts val="315"/>
              </a:spcBef>
              <a:buFont typeface="Symbol"/>
              <a:buChar char=""/>
              <a:tabLst>
                <a:tab pos="927100" algn="l"/>
                <a:tab pos="927735" algn="l"/>
              </a:tabLst>
            </a:pPr>
            <a:r>
              <a:rPr sz="1100" spc="-5" dirty="0">
                <a:latin typeface="Arial"/>
                <a:cs typeface="Arial"/>
              </a:rPr>
              <a:t>Expenditure End Date</a:t>
            </a:r>
            <a:endParaRPr sz="1100">
              <a:latin typeface="Arial"/>
              <a:cs typeface="Arial"/>
            </a:endParaRPr>
          </a:p>
          <a:p>
            <a:pPr marL="927100" lvl="2" indent="-229235">
              <a:lnSpc>
                <a:spcPct val="100000"/>
              </a:lnSpc>
              <a:spcBef>
                <a:spcPts val="325"/>
              </a:spcBef>
              <a:buFont typeface="Symbol"/>
              <a:buChar char=""/>
              <a:tabLst>
                <a:tab pos="927100" algn="l"/>
                <a:tab pos="927735" algn="l"/>
              </a:tabLst>
            </a:pPr>
            <a:r>
              <a:rPr sz="1100" spc="-5" dirty="0">
                <a:latin typeface="Arial"/>
                <a:cs typeface="Arial"/>
              </a:rPr>
              <a:t>Expenditure</a:t>
            </a:r>
            <a:r>
              <a:rPr sz="1100" spc="-10" dirty="0">
                <a:latin typeface="Arial"/>
                <a:cs typeface="Arial"/>
              </a:rPr>
              <a:t> </a:t>
            </a:r>
            <a:r>
              <a:rPr sz="1100" spc="-5" dirty="0">
                <a:latin typeface="Arial"/>
                <a:cs typeface="Arial"/>
              </a:rPr>
              <a:t>Amount</a:t>
            </a:r>
            <a:endParaRPr sz="1100">
              <a:latin typeface="Arial"/>
              <a:cs typeface="Arial"/>
            </a:endParaRPr>
          </a:p>
          <a:p>
            <a:pPr marL="469900" lvl="1" indent="-229235">
              <a:lnSpc>
                <a:spcPct val="100000"/>
              </a:lnSpc>
              <a:spcBef>
                <a:spcPts val="245"/>
              </a:spcBef>
              <a:buFont typeface="Arial"/>
              <a:buAutoNum type="arabicPeriod"/>
              <a:tabLst>
                <a:tab pos="470534" algn="l"/>
              </a:tabLst>
            </a:pPr>
            <a:r>
              <a:rPr sz="1100" spc="-5" dirty="0">
                <a:latin typeface="Arial"/>
                <a:cs typeface="Arial"/>
              </a:rPr>
              <a:t>Enter narrative for Administrative Costs, if</a:t>
            </a:r>
            <a:r>
              <a:rPr sz="1100" spc="25" dirty="0">
                <a:latin typeface="Arial"/>
                <a:cs typeface="Arial"/>
              </a:rPr>
              <a:t> </a:t>
            </a:r>
            <a:r>
              <a:rPr sz="1100" spc="-5" dirty="0">
                <a:latin typeface="Arial"/>
                <a:cs typeface="Arial"/>
              </a:rPr>
              <a:t>applicable.</a:t>
            </a:r>
            <a:endParaRPr sz="1100">
              <a:latin typeface="Arial"/>
              <a:cs typeface="Arial"/>
            </a:endParaRPr>
          </a:p>
          <a:p>
            <a:pPr marL="469900" marR="182245" lvl="1" indent="-229235">
              <a:lnSpc>
                <a:spcPct val="103499"/>
              </a:lnSpc>
              <a:spcBef>
                <a:spcPts val="200"/>
              </a:spcBef>
              <a:buFont typeface="Arial"/>
              <a:buAutoNum type="arabicPeriod"/>
              <a:tabLst>
                <a:tab pos="470534" algn="l"/>
              </a:tabLst>
            </a:pPr>
            <a:r>
              <a:rPr sz="1100" spc="-5" dirty="0">
                <a:latin typeface="Arial"/>
                <a:cs typeface="Arial"/>
              </a:rPr>
              <a:t>Click the </a:t>
            </a:r>
            <a:r>
              <a:rPr sz="1100" i="1" spc="-5" dirty="0">
                <a:latin typeface="Arial"/>
                <a:cs typeface="Arial"/>
              </a:rPr>
              <a:t>Create Expenditure </a:t>
            </a:r>
            <a:r>
              <a:rPr sz="1100" spc="-5" dirty="0">
                <a:latin typeface="Arial"/>
                <a:cs typeface="Arial"/>
              </a:rPr>
              <a:t>button to submit the record. Repeat Steps 1 through 6 to  report additional sub-award expenditures. Proceed to the next segment once all sub-  award expenditures are</a:t>
            </a:r>
            <a:r>
              <a:rPr sz="1100" spc="5" dirty="0">
                <a:latin typeface="Arial"/>
                <a:cs typeface="Arial"/>
              </a:rPr>
              <a:t> </a:t>
            </a:r>
            <a:r>
              <a:rPr sz="1100" spc="-5" dirty="0">
                <a:latin typeface="Arial"/>
                <a:cs typeface="Arial"/>
              </a:rPr>
              <a:t>reported.</a:t>
            </a:r>
            <a:endParaRPr sz="1100">
              <a:latin typeface="Arial"/>
              <a:cs typeface="Arial"/>
            </a:endParaRPr>
          </a:p>
          <a:p>
            <a:pPr>
              <a:lnSpc>
                <a:spcPct val="100000"/>
              </a:lnSpc>
              <a:spcBef>
                <a:spcPts val="45"/>
              </a:spcBef>
            </a:pPr>
            <a:endParaRPr sz="1100">
              <a:latin typeface="Arial"/>
              <a:cs typeface="Arial"/>
            </a:endParaRPr>
          </a:p>
          <a:p>
            <a:pPr marL="12700">
              <a:lnSpc>
                <a:spcPct val="100000"/>
              </a:lnSpc>
            </a:pPr>
            <a:r>
              <a:rPr sz="1100" b="1" spc="-5" dirty="0">
                <a:latin typeface="Arial"/>
                <a:cs typeface="Arial"/>
              </a:rPr>
              <a:t>1. Expenditures Greater </a:t>
            </a:r>
            <a:r>
              <a:rPr sz="1100" b="1" dirty="0">
                <a:latin typeface="Arial"/>
                <a:cs typeface="Arial"/>
              </a:rPr>
              <a:t>than</a:t>
            </a:r>
            <a:r>
              <a:rPr sz="1100" b="1" spc="-15" dirty="0">
                <a:latin typeface="Arial"/>
                <a:cs typeface="Arial"/>
              </a:rPr>
              <a:t> </a:t>
            </a:r>
            <a:r>
              <a:rPr sz="1100" b="1" spc="-5" dirty="0">
                <a:latin typeface="Arial"/>
                <a:cs typeface="Arial"/>
              </a:rPr>
              <a:t>$50,000</a:t>
            </a:r>
            <a:endParaRPr sz="1100">
              <a:latin typeface="Arial"/>
              <a:cs typeface="Arial"/>
            </a:endParaRPr>
          </a:p>
          <a:p>
            <a:pPr marL="12700">
              <a:lnSpc>
                <a:spcPct val="100000"/>
              </a:lnSpc>
              <a:spcBef>
                <a:spcPts val="844"/>
              </a:spcBef>
            </a:pPr>
            <a:r>
              <a:rPr sz="1100" spc="-5" dirty="0">
                <a:latin typeface="Arial"/>
                <a:cs typeface="Arial"/>
              </a:rPr>
              <a:t>For expenditures for awards greater than $50,000, fill out the “Expenditures for</a:t>
            </a:r>
            <a:r>
              <a:rPr sz="1100" spc="135" dirty="0">
                <a:latin typeface="Arial"/>
                <a:cs typeface="Arial"/>
              </a:rPr>
              <a:t> </a:t>
            </a:r>
            <a:r>
              <a:rPr sz="1100" spc="-5" dirty="0">
                <a:latin typeface="Arial"/>
                <a:cs typeface="Arial"/>
              </a:rPr>
              <a:t>Awards&gt;</a:t>
            </a:r>
            <a:endParaRPr sz="1100">
              <a:latin typeface="Arial"/>
              <a:cs typeface="Arial"/>
            </a:endParaRPr>
          </a:p>
          <a:p>
            <a:pPr marL="12700" marR="144145">
              <a:lnSpc>
                <a:spcPct val="103299"/>
              </a:lnSpc>
              <a:spcBef>
                <a:spcPts val="5"/>
              </a:spcBef>
            </a:pPr>
            <a:r>
              <a:rPr sz="1100" spc="-5" dirty="0">
                <a:latin typeface="Arial"/>
                <a:cs typeface="Arial"/>
              </a:rPr>
              <a:t>$50,000” box (see Figure 43). Project name and subaward will be selected to link each  expenditure to the appropriate entries. Note that the Project name is automatically identified  based on the associated Subaward No. entered. Once the information has been entered, click  the </a:t>
            </a:r>
            <a:r>
              <a:rPr sz="1100" i="1" spc="-5" dirty="0">
                <a:latin typeface="Arial"/>
                <a:cs typeface="Arial"/>
              </a:rPr>
              <a:t>Create Expenditure </a:t>
            </a:r>
            <a:r>
              <a:rPr sz="1100" spc="-5" dirty="0">
                <a:latin typeface="Arial"/>
                <a:cs typeface="Arial"/>
              </a:rPr>
              <a:t>button on the bottom left of the</a:t>
            </a:r>
            <a:r>
              <a:rPr sz="1100" spc="45" dirty="0">
                <a:latin typeface="Arial"/>
                <a:cs typeface="Arial"/>
              </a:rPr>
              <a:t> </a:t>
            </a:r>
            <a:r>
              <a:rPr sz="1100" spc="-5" dirty="0">
                <a:latin typeface="Arial"/>
                <a:cs typeface="Arial"/>
              </a:rPr>
              <a:t>box.</a:t>
            </a:r>
            <a:endParaRPr sz="1100">
              <a:latin typeface="Arial"/>
              <a:cs typeface="Arial"/>
            </a:endParaRPr>
          </a:p>
        </p:txBody>
      </p:sp>
      <p:sp>
        <p:nvSpPr>
          <p:cNvPr id="3" name="object 3"/>
          <p:cNvSpPr txBox="1">
            <a:spLocks noGrp="1"/>
          </p:cNvSpPr>
          <p:nvPr>
            <p:ph type="ftr" sz="quarter" idx="5"/>
          </p:nvPr>
        </p:nvSpPr>
        <p:spPr>
          <a:prstGeom prst="rect">
            <a:avLst/>
          </a:prstGeom>
        </p:spPr>
        <p:txBody>
          <a:bodyPr vert="horz" wrap="square" lIns="0" tIns="1905" rIns="0" bIns="0" rtlCol="0">
            <a:spAutoFit/>
          </a:bodyPr>
          <a:lstStyle/>
          <a:p>
            <a:pPr marL="12700">
              <a:lnSpc>
                <a:spcPts val="1060"/>
              </a:lnSpc>
              <a:spcBef>
                <a:spcPts val="15"/>
              </a:spcBef>
            </a:pPr>
            <a:r>
              <a:rPr dirty="0"/>
              <a:t>Coronavirus State and </a:t>
            </a:r>
            <a:r>
              <a:rPr spc="-5" dirty="0"/>
              <a:t>Local Fiscal Recovery</a:t>
            </a:r>
            <a:r>
              <a:rPr spc="-30" dirty="0"/>
              <a:t> </a:t>
            </a:r>
            <a:r>
              <a:rPr dirty="0"/>
              <a:t>Funds:</a:t>
            </a:r>
          </a:p>
          <a:p>
            <a:pPr marL="174625">
              <a:lnSpc>
                <a:spcPts val="1060"/>
              </a:lnSpc>
            </a:pPr>
            <a:r>
              <a:rPr b="0" spc="-5" dirty="0">
                <a:latin typeface="Arial"/>
                <a:cs typeface="Arial"/>
              </a:rPr>
              <a:t>Project and Expenditures Report User</a:t>
            </a:r>
            <a:r>
              <a:rPr b="0" spc="30" dirty="0">
                <a:latin typeface="Arial"/>
                <a:cs typeface="Arial"/>
              </a:rPr>
              <a:t> </a:t>
            </a:r>
            <a:r>
              <a:rPr b="0" spc="-5" dirty="0">
                <a:latin typeface="Arial"/>
                <a:cs typeface="Arial"/>
              </a:rPr>
              <a:t>Guide</a:t>
            </a:r>
          </a:p>
        </p:txBody>
      </p:sp>
      <p:sp>
        <p:nvSpPr>
          <p:cNvPr id="4" name="object 4"/>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r>
              <a:rPr spc="-5" dirty="0"/>
              <a:t>36</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73100" y="893318"/>
            <a:ext cx="6151880" cy="7960995"/>
          </a:xfrm>
          <a:prstGeom prst="rect">
            <a:avLst/>
          </a:prstGeom>
        </p:spPr>
        <p:txBody>
          <a:bodyPr vert="horz" wrap="square" lIns="0" tIns="12065" rIns="0" bIns="0" rtlCol="0">
            <a:spAutoFit/>
          </a:bodyPr>
          <a:lstStyle/>
          <a:p>
            <a:pPr marL="12700">
              <a:lnSpc>
                <a:spcPct val="100000"/>
              </a:lnSpc>
              <a:spcBef>
                <a:spcPts val="95"/>
              </a:spcBef>
            </a:pPr>
            <a:r>
              <a:rPr sz="1100" b="1" spc="-5" dirty="0">
                <a:solidFill>
                  <a:srgbClr val="1F4E79"/>
                </a:solidFill>
                <a:latin typeface="Arial"/>
                <a:cs typeface="Arial"/>
              </a:rPr>
              <a:t>Section I. Reporting</a:t>
            </a:r>
            <a:r>
              <a:rPr sz="1100" b="1" spc="-90" dirty="0">
                <a:solidFill>
                  <a:srgbClr val="1F4E79"/>
                </a:solidFill>
                <a:latin typeface="Arial"/>
                <a:cs typeface="Arial"/>
              </a:rPr>
              <a:t> </a:t>
            </a:r>
            <a:r>
              <a:rPr sz="1100" b="1" spc="-5" dirty="0">
                <a:solidFill>
                  <a:srgbClr val="1F4E79"/>
                </a:solidFill>
                <a:latin typeface="Arial"/>
                <a:cs typeface="Arial"/>
              </a:rPr>
              <a:t>Basics</a:t>
            </a:r>
            <a:endParaRPr sz="1100">
              <a:latin typeface="Arial"/>
              <a:cs typeface="Arial"/>
            </a:endParaRPr>
          </a:p>
          <a:p>
            <a:pPr marL="469900" indent="-228600">
              <a:lnSpc>
                <a:spcPct val="100000"/>
              </a:lnSpc>
              <a:spcBef>
                <a:spcPts val="844"/>
              </a:spcBef>
              <a:buFont typeface="Arial"/>
              <a:buAutoNum type="alphaLcParenR"/>
              <a:tabLst>
                <a:tab pos="469900" algn="l"/>
              </a:tabLst>
            </a:pPr>
            <a:r>
              <a:rPr sz="1100" b="1" spc="-5" dirty="0">
                <a:latin typeface="Arial"/>
                <a:cs typeface="Arial"/>
              </a:rPr>
              <a:t>Overview</a:t>
            </a:r>
            <a:endParaRPr sz="1100">
              <a:latin typeface="Arial"/>
              <a:cs typeface="Arial"/>
            </a:endParaRPr>
          </a:p>
          <a:p>
            <a:pPr marL="241300" marR="161290">
              <a:lnSpc>
                <a:spcPct val="103400"/>
              </a:lnSpc>
              <a:spcBef>
                <a:spcPts val="805"/>
              </a:spcBef>
            </a:pPr>
            <a:r>
              <a:rPr sz="1100" spc="-5" dirty="0">
                <a:latin typeface="Arial"/>
                <a:cs typeface="Arial"/>
              </a:rPr>
              <a:t>This document provides information on using </a:t>
            </a:r>
            <a:r>
              <a:rPr sz="1100" dirty="0">
                <a:latin typeface="Arial"/>
                <a:cs typeface="Arial"/>
              </a:rPr>
              <a:t>Treasury’s </a:t>
            </a:r>
            <a:r>
              <a:rPr sz="1100" spc="-5" dirty="0">
                <a:latin typeface="Arial"/>
                <a:cs typeface="Arial"/>
              </a:rPr>
              <a:t>Portal to submit the required  Coronavirus State and Local Fiscal Recovery </a:t>
            </a:r>
            <a:r>
              <a:rPr sz="1100" dirty="0">
                <a:latin typeface="Arial"/>
                <a:cs typeface="Arial"/>
              </a:rPr>
              <a:t>Funds </a:t>
            </a:r>
            <a:r>
              <a:rPr sz="1100" spc="-5" dirty="0">
                <a:latin typeface="Arial"/>
                <a:cs typeface="Arial"/>
              </a:rPr>
              <a:t>(SLFRF) Project and Expenditure (P&amp;E)  reports. It is a supplement to the Compliance and Reporting Guidance </a:t>
            </a:r>
            <a:r>
              <a:rPr sz="1100" dirty="0">
                <a:latin typeface="Arial"/>
                <a:cs typeface="Arial"/>
              </a:rPr>
              <a:t>(</a:t>
            </a:r>
            <a:r>
              <a:rPr sz="1100" u="sng" dirty="0">
                <a:solidFill>
                  <a:srgbClr val="0462C1"/>
                </a:solidFill>
                <a:uFill>
                  <a:solidFill>
                    <a:srgbClr val="0462C1"/>
                  </a:solidFill>
                </a:uFill>
                <a:latin typeface="Arial"/>
                <a:cs typeface="Arial"/>
                <a:hlinkClick r:id="rId2"/>
              </a:rPr>
              <a:t>Reporting </a:t>
            </a:r>
            <a:r>
              <a:rPr sz="1100" u="sng" spc="-5" dirty="0">
                <a:solidFill>
                  <a:srgbClr val="0462C1"/>
                </a:solidFill>
                <a:uFill>
                  <a:solidFill>
                    <a:srgbClr val="0462C1"/>
                  </a:solidFill>
                </a:uFill>
                <a:latin typeface="Arial"/>
                <a:cs typeface="Arial"/>
                <a:hlinkClick r:id="rId2"/>
              </a:rPr>
              <a:t>Guidance</a:t>
            </a:r>
            <a:r>
              <a:rPr sz="1100" u="sng" spc="-5" dirty="0">
                <a:solidFill>
                  <a:srgbClr val="0462C1"/>
                </a:solidFill>
                <a:uFill>
                  <a:solidFill>
                    <a:srgbClr val="0462C1"/>
                  </a:solidFill>
                </a:uFill>
                <a:latin typeface="Arial"/>
                <a:cs typeface="Arial"/>
              </a:rPr>
              <a:t>)</a:t>
            </a:r>
            <a:r>
              <a:rPr sz="1100" spc="-5" dirty="0">
                <a:latin typeface="Arial"/>
                <a:cs typeface="Arial"/>
              </a:rPr>
              <a:t>,  which contains relevant information and guidance on the reporting</a:t>
            </a:r>
            <a:r>
              <a:rPr sz="1100" spc="80" dirty="0">
                <a:latin typeface="Arial"/>
                <a:cs typeface="Arial"/>
              </a:rPr>
              <a:t> </a:t>
            </a:r>
            <a:r>
              <a:rPr sz="1100" spc="-5" dirty="0">
                <a:latin typeface="Arial"/>
                <a:cs typeface="Arial"/>
              </a:rPr>
              <a:t>requirements.</a:t>
            </a:r>
            <a:endParaRPr sz="1100">
              <a:latin typeface="Arial"/>
              <a:cs typeface="Arial"/>
            </a:endParaRPr>
          </a:p>
          <a:p>
            <a:pPr marL="241300" marR="24130">
              <a:lnSpc>
                <a:spcPct val="103400"/>
              </a:lnSpc>
              <a:spcBef>
                <a:spcPts val="800"/>
              </a:spcBef>
            </a:pPr>
            <a:r>
              <a:rPr sz="1100" spc="-5" dirty="0">
                <a:latin typeface="Arial"/>
                <a:cs typeface="Arial"/>
              </a:rPr>
              <a:t>Additionally, you should visit Treasury’s </a:t>
            </a:r>
            <a:r>
              <a:rPr sz="1100" u="sng" spc="-5" dirty="0">
                <a:solidFill>
                  <a:srgbClr val="0462C1"/>
                </a:solidFill>
                <a:uFill>
                  <a:solidFill>
                    <a:srgbClr val="0462C1"/>
                  </a:solidFill>
                </a:uFill>
                <a:latin typeface="Arial"/>
                <a:cs typeface="Arial"/>
                <a:hlinkClick r:id="rId3"/>
              </a:rPr>
              <a:t>SLFRF home page</a:t>
            </a:r>
            <a:r>
              <a:rPr sz="1100" spc="-5" dirty="0">
                <a:solidFill>
                  <a:srgbClr val="0462C1"/>
                </a:solidFill>
                <a:latin typeface="Arial"/>
                <a:cs typeface="Arial"/>
                <a:hlinkClick r:id="rId3"/>
              </a:rPr>
              <a:t> </a:t>
            </a:r>
            <a:r>
              <a:rPr sz="1100" spc="-5" dirty="0">
                <a:latin typeface="Arial"/>
                <a:cs typeface="Arial"/>
              </a:rPr>
              <a:t>for the latest guidance and updates  on programmatic and reporting topics, as well as information on Treasury’s </a:t>
            </a:r>
            <a:r>
              <a:rPr sz="1100" u="sng" spc="-5" dirty="0">
                <a:solidFill>
                  <a:srgbClr val="0462C1"/>
                </a:solidFill>
                <a:uFill>
                  <a:solidFill>
                    <a:srgbClr val="0462C1"/>
                  </a:solidFill>
                </a:uFill>
                <a:latin typeface="Arial"/>
                <a:cs typeface="Arial"/>
                <a:hlinkClick r:id="rId4"/>
              </a:rPr>
              <a:t>Interim Final Rule </a:t>
            </a:r>
            <a:r>
              <a:rPr sz="1100" spc="-5" dirty="0">
                <a:solidFill>
                  <a:srgbClr val="0462C1"/>
                </a:solidFill>
                <a:latin typeface="Arial"/>
                <a:cs typeface="Arial"/>
              </a:rPr>
              <a:t> </a:t>
            </a:r>
            <a:r>
              <a:rPr sz="1100" spc="-5" dirty="0">
                <a:latin typeface="Arial"/>
                <a:cs typeface="Arial"/>
              </a:rPr>
              <a:t>(IFR).</a:t>
            </a:r>
            <a:endParaRPr sz="1100">
              <a:latin typeface="Arial"/>
              <a:cs typeface="Arial"/>
            </a:endParaRPr>
          </a:p>
          <a:p>
            <a:pPr marL="241300" marR="194310">
              <a:lnSpc>
                <a:spcPct val="103299"/>
              </a:lnSpc>
              <a:spcBef>
                <a:spcPts val="800"/>
              </a:spcBef>
            </a:pPr>
            <a:r>
              <a:rPr sz="1100" spc="-5" dirty="0">
                <a:latin typeface="Arial"/>
                <a:cs typeface="Arial"/>
              </a:rPr>
              <a:t>Each SLFRF recipient is required to submit periodic reports with current performance and  financial information including background information about the SLFRF projects that are the  subjects of the reports; and financial information with details about obligations, expenditures,  direct payments, and subawards.</a:t>
            </a:r>
            <a:endParaRPr sz="1100">
              <a:latin typeface="Arial"/>
              <a:cs typeface="Arial"/>
            </a:endParaRPr>
          </a:p>
          <a:p>
            <a:pPr marL="469900" indent="-228600">
              <a:lnSpc>
                <a:spcPct val="100000"/>
              </a:lnSpc>
              <a:spcBef>
                <a:spcPts val="850"/>
              </a:spcBef>
              <a:buFont typeface="Arial"/>
              <a:buAutoNum type="alphaLcParenR" startAt="2"/>
              <a:tabLst>
                <a:tab pos="469900" algn="l"/>
              </a:tabLst>
            </a:pPr>
            <a:r>
              <a:rPr sz="1100" b="1" spc="-5" dirty="0">
                <a:latin typeface="Arial"/>
                <a:cs typeface="Arial"/>
              </a:rPr>
              <a:t>What is Covered in this User</a:t>
            </a:r>
            <a:r>
              <a:rPr sz="1100" b="1" spc="20" dirty="0">
                <a:latin typeface="Arial"/>
                <a:cs typeface="Arial"/>
              </a:rPr>
              <a:t> </a:t>
            </a:r>
            <a:r>
              <a:rPr sz="1100" b="1" spc="-5" dirty="0">
                <a:latin typeface="Arial"/>
                <a:cs typeface="Arial"/>
              </a:rPr>
              <a:t>Guide?</a:t>
            </a:r>
            <a:endParaRPr sz="1100">
              <a:latin typeface="Arial"/>
              <a:cs typeface="Arial"/>
            </a:endParaRPr>
          </a:p>
          <a:p>
            <a:pPr marL="241300" algn="just">
              <a:lnSpc>
                <a:spcPct val="100000"/>
              </a:lnSpc>
              <a:spcBef>
                <a:spcPts val="844"/>
              </a:spcBef>
            </a:pPr>
            <a:r>
              <a:rPr sz="1100" spc="-5" dirty="0">
                <a:latin typeface="Arial"/>
                <a:cs typeface="Arial"/>
              </a:rPr>
              <a:t>This User Guide contains detailed guidance and instructions for SLFRF recipients in</a:t>
            </a:r>
            <a:r>
              <a:rPr sz="1100" spc="145" dirty="0">
                <a:latin typeface="Arial"/>
                <a:cs typeface="Arial"/>
              </a:rPr>
              <a:t> </a:t>
            </a:r>
            <a:r>
              <a:rPr sz="1100" spc="-5" dirty="0">
                <a:latin typeface="Arial"/>
                <a:cs typeface="Arial"/>
              </a:rPr>
              <a:t>using</a:t>
            </a:r>
            <a:endParaRPr sz="1100">
              <a:latin typeface="Arial"/>
              <a:cs typeface="Arial"/>
            </a:endParaRPr>
          </a:p>
          <a:p>
            <a:pPr marL="241300" marR="72390" algn="just">
              <a:lnSpc>
                <a:spcPct val="103400"/>
              </a:lnSpc>
            </a:pPr>
            <a:r>
              <a:rPr sz="1100" spc="-5" dirty="0">
                <a:latin typeface="Arial"/>
                <a:cs typeface="Arial"/>
              </a:rPr>
              <a:t>Treasury’s Portal for submitting the Project and Expenditure reports. All recipients must submit  the required reports via </a:t>
            </a:r>
            <a:r>
              <a:rPr sz="1100" dirty="0">
                <a:latin typeface="Arial"/>
                <a:cs typeface="Arial"/>
              </a:rPr>
              <a:t>Treasury’s </a:t>
            </a:r>
            <a:r>
              <a:rPr sz="1100" spc="-5" dirty="0">
                <a:latin typeface="Arial"/>
                <a:cs typeface="Arial"/>
              </a:rPr>
              <a:t>Portal. This guide is not comprehensive and is meant to be  used in conjunction with the documents mentioned</a:t>
            </a:r>
            <a:r>
              <a:rPr sz="1100" spc="45" dirty="0">
                <a:latin typeface="Arial"/>
                <a:cs typeface="Arial"/>
              </a:rPr>
              <a:t> </a:t>
            </a:r>
            <a:r>
              <a:rPr sz="1100" spc="-5" dirty="0">
                <a:latin typeface="Arial"/>
                <a:cs typeface="Arial"/>
              </a:rPr>
              <a:t>above.</a:t>
            </a:r>
            <a:endParaRPr sz="1100">
              <a:latin typeface="Arial"/>
              <a:cs typeface="Arial"/>
            </a:endParaRPr>
          </a:p>
          <a:p>
            <a:pPr marL="241300" algn="just">
              <a:lnSpc>
                <a:spcPct val="100000"/>
              </a:lnSpc>
              <a:spcBef>
                <a:spcPts val="645"/>
              </a:spcBef>
            </a:pPr>
            <a:r>
              <a:rPr sz="1100" spc="-5" dirty="0">
                <a:latin typeface="Arial"/>
                <a:cs typeface="Arial"/>
              </a:rPr>
              <a:t>This User Guide provides detailed instructions to help recipients enter and submit the</a:t>
            </a:r>
            <a:r>
              <a:rPr sz="1100" spc="225" dirty="0">
                <a:latin typeface="Arial"/>
                <a:cs typeface="Arial"/>
              </a:rPr>
              <a:t> </a:t>
            </a:r>
            <a:r>
              <a:rPr sz="1100" dirty="0">
                <a:latin typeface="Arial"/>
                <a:cs typeface="Arial"/>
              </a:rPr>
              <a:t>following:</a:t>
            </a:r>
            <a:endParaRPr sz="1100">
              <a:latin typeface="Arial"/>
              <a:cs typeface="Arial"/>
            </a:endParaRPr>
          </a:p>
          <a:p>
            <a:pPr marL="698500" lvl="1" indent="-229235">
              <a:lnSpc>
                <a:spcPct val="100000"/>
              </a:lnSpc>
              <a:spcBef>
                <a:spcPts val="720"/>
              </a:spcBef>
              <a:buFont typeface="Symbol"/>
              <a:buChar char=""/>
              <a:tabLst>
                <a:tab pos="698500" algn="l"/>
                <a:tab pos="699135" algn="l"/>
              </a:tabLst>
            </a:pPr>
            <a:r>
              <a:rPr sz="1100" spc="-5" dirty="0">
                <a:latin typeface="Arial"/>
                <a:cs typeface="Arial"/>
              </a:rPr>
              <a:t>Project</a:t>
            </a:r>
            <a:r>
              <a:rPr sz="1100" spc="-10" dirty="0">
                <a:latin typeface="Arial"/>
                <a:cs typeface="Arial"/>
              </a:rPr>
              <a:t> </a:t>
            </a:r>
            <a:r>
              <a:rPr sz="1100" spc="-5" dirty="0">
                <a:latin typeface="Arial"/>
                <a:cs typeface="Arial"/>
              </a:rPr>
              <a:t>data</a:t>
            </a:r>
            <a:endParaRPr sz="1100">
              <a:latin typeface="Arial"/>
              <a:cs typeface="Arial"/>
            </a:endParaRPr>
          </a:p>
          <a:p>
            <a:pPr marL="698500" lvl="1" indent="-229235">
              <a:lnSpc>
                <a:spcPct val="100000"/>
              </a:lnSpc>
              <a:spcBef>
                <a:spcPts val="114"/>
              </a:spcBef>
              <a:buFont typeface="Symbol"/>
              <a:buChar char=""/>
              <a:tabLst>
                <a:tab pos="698500" algn="l"/>
                <a:tab pos="699135" algn="l"/>
              </a:tabLst>
            </a:pPr>
            <a:r>
              <a:rPr sz="1100" spc="-5" dirty="0">
                <a:latin typeface="Arial"/>
                <a:cs typeface="Arial"/>
              </a:rPr>
              <a:t>Subrecipient</a:t>
            </a:r>
            <a:r>
              <a:rPr sz="1100" spc="-10" dirty="0">
                <a:latin typeface="Arial"/>
                <a:cs typeface="Arial"/>
              </a:rPr>
              <a:t> </a:t>
            </a:r>
            <a:r>
              <a:rPr sz="1100" spc="-5" dirty="0">
                <a:latin typeface="Arial"/>
                <a:cs typeface="Arial"/>
              </a:rPr>
              <a:t>data</a:t>
            </a:r>
            <a:endParaRPr sz="1100">
              <a:latin typeface="Arial"/>
              <a:cs typeface="Arial"/>
            </a:endParaRPr>
          </a:p>
          <a:p>
            <a:pPr marL="698500" lvl="1" indent="-229235">
              <a:lnSpc>
                <a:spcPct val="100000"/>
              </a:lnSpc>
              <a:spcBef>
                <a:spcPts val="120"/>
              </a:spcBef>
              <a:buFont typeface="Symbol"/>
              <a:buChar char=""/>
              <a:tabLst>
                <a:tab pos="698500" algn="l"/>
                <a:tab pos="699135" algn="l"/>
              </a:tabLst>
            </a:pPr>
            <a:r>
              <a:rPr sz="1100" spc="-5" dirty="0">
                <a:latin typeface="Arial"/>
                <a:cs typeface="Arial"/>
              </a:rPr>
              <a:t>Subaward </a:t>
            </a:r>
            <a:r>
              <a:rPr sz="1100" dirty="0">
                <a:latin typeface="Arial"/>
                <a:cs typeface="Arial"/>
              </a:rPr>
              <a:t>data</a:t>
            </a:r>
            <a:endParaRPr sz="1100">
              <a:latin typeface="Arial"/>
              <a:cs typeface="Arial"/>
            </a:endParaRPr>
          </a:p>
          <a:p>
            <a:pPr marL="698500" lvl="1" indent="-229235">
              <a:lnSpc>
                <a:spcPct val="100000"/>
              </a:lnSpc>
              <a:spcBef>
                <a:spcPts val="120"/>
              </a:spcBef>
              <a:buFont typeface="Symbol"/>
              <a:buChar char=""/>
              <a:tabLst>
                <a:tab pos="698500" algn="l"/>
                <a:tab pos="699135" algn="l"/>
              </a:tabLst>
            </a:pPr>
            <a:r>
              <a:rPr sz="1100" spc="-5" dirty="0">
                <a:latin typeface="Arial"/>
                <a:cs typeface="Arial"/>
              </a:rPr>
              <a:t>Expenditure</a:t>
            </a:r>
            <a:r>
              <a:rPr sz="1100" spc="-10" dirty="0">
                <a:latin typeface="Arial"/>
                <a:cs typeface="Arial"/>
              </a:rPr>
              <a:t> </a:t>
            </a:r>
            <a:r>
              <a:rPr sz="1100" spc="-5" dirty="0">
                <a:latin typeface="Arial"/>
                <a:cs typeface="Arial"/>
              </a:rPr>
              <a:t>data</a:t>
            </a:r>
            <a:endParaRPr sz="1100">
              <a:latin typeface="Arial"/>
              <a:cs typeface="Arial"/>
            </a:endParaRPr>
          </a:p>
          <a:p>
            <a:pPr marL="698500" lvl="1" indent="-229235">
              <a:lnSpc>
                <a:spcPct val="100000"/>
              </a:lnSpc>
              <a:spcBef>
                <a:spcPts val="120"/>
              </a:spcBef>
              <a:buFont typeface="Symbol"/>
              <a:buChar char=""/>
              <a:tabLst>
                <a:tab pos="698500" algn="l"/>
                <a:tab pos="699135" algn="l"/>
              </a:tabLst>
            </a:pPr>
            <a:r>
              <a:rPr sz="1100" spc="-5" dirty="0">
                <a:latin typeface="Arial"/>
                <a:cs typeface="Arial"/>
              </a:rPr>
              <a:t>Project and Expenditure Bulk Upload</a:t>
            </a:r>
            <a:r>
              <a:rPr sz="1100" spc="15" dirty="0">
                <a:latin typeface="Arial"/>
                <a:cs typeface="Arial"/>
              </a:rPr>
              <a:t> </a:t>
            </a:r>
            <a:r>
              <a:rPr sz="1100" spc="-5" dirty="0">
                <a:latin typeface="Arial"/>
                <a:cs typeface="Arial"/>
              </a:rPr>
              <a:t>Templates</a:t>
            </a:r>
            <a:endParaRPr sz="1100">
              <a:latin typeface="Arial"/>
              <a:cs typeface="Arial"/>
            </a:endParaRPr>
          </a:p>
          <a:p>
            <a:pPr marL="469900" indent="-228600">
              <a:lnSpc>
                <a:spcPct val="100000"/>
              </a:lnSpc>
              <a:spcBef>
                <a:spcPts val="650"/>
              </a:spcBef>
              <a:buFont typeface="Arial"/>
              <a:buAutoNum type="alphaLcParenR" startAt="3"/>
              <a:tabLst>
                <a:tab pos="469900" algn="l"/>
              </a:tabLst>
            </a:pPr>
            <a:r>
              <a:rPr sz="1100" b="1" spc="-5" dirty="0">
                <a:latin typeface="Arial"/>
                <a:cs typeface="Arial"/>
              </a:rPr>
              <a:t>Designating Staff for Key Roles in Managing SLFRF Reports User</a:t>
            </a:r>
            <a:r>
              <a:rPr sz="1100" b="1" spc="125" dirty="0">
                <a:latin typeface="Arial"/>
                <a:cs typeface="Arial"/>
              </a:rPr>
              <a:t> </a:t>
            </a:r>
            <a:r>
              <a:rPr sz="1100" b="1" spc="-5" dirty="0">
                <a:latin typeface="Arial"/>
                <a:cs typeface="Arial"/>
              </a:rPr>
              <a:t>Designations</a:t>
            </a:r>
            <a:endParaRPr sz="1100">
              <a:latin typeface="Arial"/>
              <a:cs typeface="Arial"/>
            </a:endParaRPr>
          </a:p>
          <a:p>
            <a:pPr>
              <a:lnSpc>
                <a:spcPct val="100000"/>
              </a:lnSpc>
              <a:spcBef>
                <a:spcPts val="40"/>
              </a:spcBef>
            </a:pPr>
            <a:endParaRPr sz="1150">
              <a:latin typeface="Arial"/>
              <a:cs typeface="Arial"/>
            </a:endParaRPr>
          </a:p>
          <a:p>
            <a:pPr marL="241300" marR="27305">
              <a:lnSpc>
                <a:spcPct val="103400"/>
              </a:lnSpc>
            </a:pPr>
            <a:r>
              <a:rPr sz="1100" spc="-5" dirty="0">
                <a:latin typeface="Arial"/>
                <a:cs typeface="Arial"/>
              </a:rPr>
              <a:t>SLFRF recipients are required to designate staff or officials for the following three roles in  managing reports for their SLFRF award. Recipients must make the required designations prior  to accessing Treasury’s Portal. The required roles are as</a:t>
            </a:r>
            <a:r>
              <a:rPr sz="1100" spc="35" dirty="0">
                <a:latin typeface="Arial"/>
                <a:cs typeface="Arial"/>
              </a:rPr>
              <a:t> </a:t>
            </a:r>
            <a:r>
              <a:rPr sz="1100" spc="-5" dirty="0">
                <a:latin typeface="Arial"/>
                <a:cs typeface="Arial"/>
              </a:rPr>
              <a:t>follows:</a:t>
            </a:r>
            <a:endParaRPr sz="1100">
              <a:latin typeface="Arial"/>
              <a:cs typeface="Arial"/>
            </a:endParaRPr>
          </a:p>
          <a:p>
            <a:pPr marL="469900" marR="5080" indent="-228600">
              <a:lnSpc>
                <a:spcPct val="103400"/>
              </a:lnSpc>
              <a:spcBef>
                <a:spcPts val="875"/>
              </a:spcBef>
              <a:buFont typeface="Symbol"/>
              <a:buChar char=""/>
              <a:tabLst>
                <a:tab pos="469265" algn="l"/>
                <a:tab pos="469900" algn="l"/>
              </a:tabLst>
            </a:pPr>
            <a:r>
              <a:rPr sz="1100" b="1" spc="-5" dirty="0">
                <a:latin typeface="Arial"/>
                <a:cs typeface="Arial"/>
              </a:rPr>
              <a:t>Account Administrator </a:t>
            </a:r>
            <a:r>
              <a:rPr sz="1100" spc="-5" dirty="0">
                <a:latin typeface="Arial"/>
                <a:cs typeface="Arial"/>
              </a:rPr>
              <a:t>for the SLFRF award has the administrative role of maintaining the  names and </a:t>
            </a:r>
            <a:r>
              <a:rPr sz="1100" dirty="0">
                <a:latin typeface="Arial"/>
                <a:cs typeface="Arial"/>
              </a:rPr>
              <a:t>contact </a:t>
            </a:r>
            <a:r>
              <a:rPr sz="1100" spc="-5" dirty="0">
                <a:latin typeface="Arial"/>
                <a:cs typeface="Arial"/>
              </a:rPr>
              <a:t>information of the designated individuals for SLFRF reporting. The  Account Administrator is also responsible for working within your organization to determine  its designees for the roles of Point of Contact for Reporting and Authorized Representative  for Reporting and providing their </a:t>
            </a:r>
            <a:r>
              <a:rPr sz="1100" spc="-10" dirty="0">
                <a:latin typeface="Arial"/>
                <a:cs typeface="Arial"/>
              </a:rPr>
              <a:t>names </a:t>
            </a:r>
            <a:r>
              <a:rPr sz="1100" spc="-5" dirty="0">
                <a:latin typeface="Arial"/>
                <a:cs typeface="Arial"/>
              </a:rPr>
              <a:t>and contact information via Treasury’s Portal.  Finally, the Account Administrator is responsible for making any changes or updates to the  user roles as needed over the award period. We recommend that the Account Administrator  identify an individual to serve in his/her place in the event of staff</a:t>
            </a:r>
            <a:r>
              <a:rPr sz="1100" spc="55" dirty="0">
                <a:latin typeface="Arial"/>
                <a:cs typeface="Arial"/>
              </a:rPr>
              <a:t> </a:t>
            </a:r>
            <a:r>
              <a:rPr sz="1100" spc="-5" dirty="0">
                <a:latin typeface="Arial"/>
                <a:cs typeface="Arial"/>
              </a:rPr>
              <a:t>changes.</a:t>
            </a:r>
            <a:endParaRPr sz="1100">
              <a:latin typeface="Arial"/>
              <a:cs typeface="Arial"/>
            </a:endParaRPr>
          </a:p>
          <a:p>
            <a:pPr>
              <a:lnSpc>
                <a:spcPct val="100000"/>
              </a:lnSpc>
              <a:spcBef>
                <a:spcPts val="50"/>
              </a:spcBef>
              <a:buFont typeface="Symbol"/>
              <a:buChar char=""/>
            </a:pPr>
            <a:endParaRPr sz="1200">
              <a:latin typeface="Arial"/>
              <a:cs typeface="Arial"/>
            </a:endParaRPr>
          </a:p>
          <a:p>
            <a:pPr marL="469900" marR="481330" indent="-228600">
              <a:lnSpc>
                <a:spcPct val="103800"/>
              </a:lnSpc>
              <a:buFont typeface="Symbol"/>
              <a:buChar char=""/>
              <a:tabLst>
                <a:tab pos="469265" algn="l"/>
                <a:tab pos="469900" algn="l"/>
              </a:tabLst>
            </a:pPr>
            <a:r>
              <a:rPr sz="1100" b="1" spc="-5" dirty="0">
                <a:latin typeface="Arial"/>
                <a:cs typeface="Arial"/>
              </a:rPr>
              <a:t>Point of Contact for Reporting </a:t>
            </a:r>
            <a:r>
              <a:rPr sz="1100" spc="-5" dirty="0">
                <a:latin typeface="Arial"/>
                <a:cs typeface="Arial"/>
              </a:rPr>
              <a:t>is the primary contact for receiving official Treasury  notifications about reporting on the SLFRF award, including alerts about</a:t>
            </a:r>
            <a:r>
              <a:rPr sz="1100" spc="135" dirty="0">
                <a:latin typeface="Arial"/>
                <a:cs typeface="Arial"/>
              </a:rPr>
              <a:t> </a:t>
            </a:r>
            <a:r>
              <a:rPr sz="1100" spc="-5" dirty="0">
                <a:latin typeface="Arial"/>
                <a:cs typeface="Arial"/>
              </a:rPr>
              <a:t>upcoming</a:t>
            </a:r>
            <a:endParaRPr sz="1100">
              <a:latin typeface="Arial"/>
              <a:cs typeface="Arial"/>
            </a:endParaRPr>
          </a:p>
        </p:txBody>
      </p:sp>
      <p:sp>
        <p:nvSpPr>
          <p:cNvPr id="3" name="object 3"/>
          <p:cNvSpPr txBox="1">
            <a:spLocks noGrp="1"/>
          </p:cNvSpPr>
          <p:nvPr>
            <p:ph type="ftr" sz="quarter" idx="5"/>
          </p:nvPr>
        </p:nvSpPr>
        <p:spPr>
          <a:prstGeom prst="rect">
            <a:avLst/>
          </a:prstGeom>
        </p:spPr>
        <p:txBody>
          <a:bodyPr vert="horz" wrap="square" lIns="0" tIns="1905" rIns="0" bIns="0" rtlCol="0">
            <a:spAutoFit/>
          </a:bodyPr>
          <a:lstStyle/>
          <a:p>
            <a:pPr marL="12700">
              <a:lnSpc>
                <a:spcPts val="1060"/>
              </a:lnSpc>
              <a:spcBef>
                <a:spcPts val="15"/>
              </a:spcBef>
            </a:pPr>
            <a:r>
              <a:rPr dirty="0"/>
              <a:t>Coronavirus State and </a:t>
            </a:r>
            <a:r>
              <a:rPr spc="-5" dirty="0"/>
              <a:t>Local Fiscal Recovery</a:t>
            </a:r>
            <a:r>
              <a:rPr spc="-30" dirty="0"/>
              <a:t> </a:t>
            </a:r>
            <a:r>
              <a:rPr dirty="0"/>
              <a:t>Funds:</a:t>
            </a:r>
          </a:p>
          <a:p>
            <a:pPr marL="174625">
              <a:lnSpc>
                <a:spcPts val="1060"/>
              </a:lnSpc>
            </a:pPr>
            <a:r>
              <a:rPr b="0" spc="-5" dirty="0">
                <a:latin typeface="Arial"/>
                <a:cs typeface="Arial"/>
              </a:rPr>
              <a:t>Project and Expenditures Report User</a:t>
            </a:r>
            <a:r>
              <a:rPr b="0" spc="30" dirty="0">
                <a:latin typeface="Arial"/>
                <a:cs typeface="Arial"/>
              </a:rPr>
              <a:t> </a:t>
            </a:r>
            <a:r>
              <a:rPr b="0" spc="-5" dirty="0">
                <a:latin typeface="Arial"/>
                <a:cs typeface="Arial"/>
              </a:rPr>
              <a:t>Guide</a:t>
            </a:r>
          </a:p>
        </p:txBody>
      </p:sp>
      <p:sp>
        <p:nvSpPr>
          <p:cNvPr id="4" name="object 4"/>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r>
              <a:rPr spc="-5" dirty="0"/>
              <a:t>1</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1700" y="4152646"/>
            <a:ext cx="5871210" cy="1693545"/>
          </a:xfrm>
          <a:prstGeom prst="rect">
            <a:avLst/>
          </a:prstGeom>
        </p:spPr>
        <p:txBody>
          <a:bodyPr vert="horz" wrap="square" lIns="0" tIns="12700" rIns="0" bIns="0" rtlCol="0">
            <a:spAutoFit/>
          </a:bodyPr>
          <a:lstStyle/>
          <a:p>
            <a:pPr marL="97790" algn="ctr">
              <a:lnSpc>
                <a:spcPct val="100000"/>
              </a:lnSpc>
              <a:spcBef>
                <a:spcPts val="100"/>
              </a:spcBef>
            </a:pPr>
            <a:r>
              <a:rPr sz="900" i="1" spc="-5" dirty="0">
                <a:solidFill>
                  <a:srgbClr val="44536A"/>
                </a:solidFill>
                <a:latin typeface="Arial"/>
                <a:cs typeface="Arial"/>
              </a:rPr>
              <a:t>Figure 43 Expenditures</a:t>
            </a:r>
            <a:r>
              <a:rPr sz="900" i="1" dirty="0">
                <a:solidFill>
                  <a:srgbClr val="44536A"/>
                </a:solidFill>
                <a:latin typeface="Arial"/>
                <a:cs typeface="Arial"/>
              </a:rPr>
              <a:t> </a:t>
            </a:r>
            <a:r>
              <a:rPr sz="900" i="1" spc="-5" dirty="0">
                <a:solidFill>
                  <a:srgbClr val="44536A"/>
                </a:solidFill>
                <a:latin typeface="Arial"/>
                <a:cs typeface="Arial"/>
              </a:rPr>
              <a:t>&gt;$50,000</a:t>
            </a:r>
            <a:endParaRPr sz="900">
              <a:latin typeface="Arial"/>
              <a:cs typeface="Arial"/>
            </a:endParaRPr>
          </a:p>
          <a:p>
            <a:pPr>
              <a:lnSpc>
                <a:spcPct val="100000"/>
              </a:lnSpc>
              <a:spcBef>
                <a:spcPts val="20"/>
              </a:spcBef>
            </a:pPr>
            <a:endParaRPr sz="800">
              <a:latin typeface="Arial"/>
              <a:cs typeface="Arial"/>
            </a:endParaRPr>
          </a:p>
          <a:p>
            <a:pPr marL="12700">
              <a:lnSpc>
                <a:spcPct val="100000"/>
              </a:lnSpc>
            </a:pPr>
            <a:r>
              <a:rPr sz="1100" spc="-5" dirty="0">
                <a:latin typeface="Arial"/>
                <a:cs typeface="Arial"/>
              </a:rPr>
              <a:t>Alternatively, the Expenditures for Awards greater than $50,000 bulk upload template</a:t>
            </a:r>
            <a:r>
              <a:rPr sz="1100" spc="210" dirty="0">
                <a:latin typeface="Arial"/>
                <a:cs typeface="Arial"/>
              </a:rPr>
              <a:t> </a:t>
            </a:r>
            <a:r>
              <a:rPr sz="1100" spc="-5" dirty="0">
                <a:latin typeface="Arial"/>
                <a:cs typeface="Arial"/>
              </a:rPr>
              <a:t>(Figure</a:t>
            </a:r>
            <a:endParaRPr sz="1100">
              <a:latin typeface="Arial"/>
              <a:cs typeface="Arial"/>
            </a:endParaRPr>
          </a:p>
          <a:p>
            <a:pPr marL="12700">
              <a:lnSpc>
                <a:spcPct val="100000"/>
              </a:lnSpc>
              <a:spcBef>
                <a:spcPts val="45"/>
              </a:spcBef>
            </a:pPr>
            <a:r>
              <a:rPr sz="1100" spc="-5" dirty="0">
                <a:latin typeface="Arial"/>
                <a:cs typeface="Arial"/>
              </a:rPr>
              <a:t>43) may be used and uploaded with the relevant</a:t>
            </a:r>
            <a:r>
              <a:rPr sz="1100" spc="25" dirty="0">
                <a:latin typeface="Arial"/>
                <a:cs typeface="Arial"/>
              </a:rPr>
              <a:t> </a:t>
            </a:r>
            <a:r>
              <a:rPr sz="1100" spc="-5" dirty="0">
                <a:latin typeface="Arial"/>
                <a:cs typeface="Arial"/>
              </a:rPr>
              <a:t>information.</a:t>
            </a:r>
            <a:endParaRPr sz="1100">
              <a:latin typeface="Arial"/>
              <a:cs typeface="Arial"/>
            </a:endParaRPr>
          </a:p>
          <a:p>
            <a:pPr marL="12700">
              <a:lnSpc>
                <a:spcPct val="100000"/>
              </a:lnSpc>
              <a:spcBef>
                <a:spcPts val="850"/>
              </a:spcBef>
            </a:pPr>
            <a:r>
              <a:rPr sz="1100" b="1" spc="-5" dirty="0">
                <a:latin typeface="Arial"/>
                <a:cs typeface="Arial"/>
              </a:rPr>
              <a:t>2. Expenditures Less than</a:t>
            </a:r>
            <a:r>
              <a:rPr sz="1100" b="1" spc="-15" dirty="0">
                <a:latin typeface="Arial"/>
                <a:cs typeface="Arial"/>
              </a:rPr>
              <a:t> </a:t>
            </a:r>
            <a:r>
              <a:rPr sz="1100" b="1" spc="-5" dirty="0">
                <a:latin typeface="Arial"/>
                <a:cs typeface="Arial"/>
              </a:rPr>
              <a:t>$50,000</a:t>
            </a:r>
            <a:endParaRPr sz="1100">
              <a:latin typeface="Arial"/>
              <a:cs typeface="Arial"/>
            </a:endParaRPr>
          </a:p>
          <a:p>
            <a:pPr marL="12700" marR="5080">
              <a:lnSpc>
                <a:spcPct val="103499"/>
              </a:lnSpc>
              <a:spcBef>
                <a:spcPts val="795"/>
              </a:spcBef>
            </a:pPr>
            <a:r>
              <a:rPr sz="1100" spc="-5" dirty="0">
                <a:latin typeface="Arial"/>
                <a:cs typeface="Arial"/>
              </a:rPr>
              <a:t>For expenditures for awards less than $50,000 fill out the “Aggregate Expenditures &lt; $50,000”  box (see Figure 44). Once the information has been entered, click the </a:t>
            </a:r>
            <a:r>
              <a:rPr sz="1100" i="1" spc="-5" dirty="0">
                <a:latin typeface="Arial"/>
                <a:cs typeface="Arial"/>
              </a:rPr>
              <a:t>Create Expenditure  </a:t>
            </a:r>
            <a:r>
              <a:rPr sz="1100" spc="-5" dirty="0">
                <a:latin typeface="Arial"/>
                <a:cs typeface="Arial"/>
              </a:rPr>
              <a:t>button on the bottom left of the box. Note the need to manually identify the Project Name as no  Subaward is necessary for Aggregate Expenditures less than</a:t>
            </a:r>
            <a:r>
              <a:rPr sz="1100" spc="35" dirty="0">
                <a:latin typeface="Arial"/>
                <a:cs typeface="Arial"/>
              </a:rPr>
              <a:t> </a:t>
            </a:r>
            <a:r>
              <a:rPr sz="1100" spc="-5" dirty="0">
                <a:latin typeface="Arial"/>
                <a:cs typeface="Arial"/>
              </a:rPr>
              <a:t>$50,000.</a:t>
            </a:r>
            <a:endParaRPr sz="1100">
              <a:latin typeface="Arial"/>
              <a:cs typeface="Arial"/>
            </a:endParaRPr>
          </a:p>
        </p:txBody>
      </p:sp>
      <p:sp>
        <p:nvSpPr>
          <p:cNvPr id="3" name="object 3"/>
          <p:cNvSpPr txBox="1"/>
          <p:nvPr/>
        </p:nvSpPr>
        <p:spPr>
          <a:xfrm>
            <a:off x="2715514" y="8844788"/>
            <a:ext cx="2341245" cy="162560"/>
          </a:xfrm>
          <a:prstGeom prst="rect">
            <a:avLst/>
          </a:prstGeom>
        </p:spPr>
        <p:txBody>
          <a:bodyPr vert="horz" wrap="square" lIns="0" tIns="12700" rIns="0" bIns="0" rtlCol="0">
            <a:spAutoFit/>
          </a:bodyPr>
          <a:lstStyle/>
          <a:p>
            <a:pPr marL="12700">
              <a:lnSpc>
                <a:spcPct val="100000"/>
              </a:lnSpc>
              <a:spcBef>
                <a:spcPts val="100"/>
              </a:spcBef>
            </a:pPr>
            <a:r>
              <a:rPr sz="900" i="1" spc="-5" dirty="0">
                <a:solidFill>
                  <a:srgbClr val="44536A"/>
                </a:solidFill>
                <a:latin typeface="Arial"/>
                <a:cs typeface="Arial"/>
              </a:rPr>
              <a:t>Figure 44 Aggregated Expenditures</a:t>
            </a:r>
            <a:r>
              <a:rPr sz="900" i="1" spc="55" dirty="0">
                <a:solidFill>
                  <a:srgbClr val="44536A"/>
                </a:solidFill>
                <a:latin typeface="Arial"/>
                <a:cs typeface="Arial"/>
              </a:rPr>
              <a:t> </a:t>
            </a:r>
            <a:r>
              <a:rPr sz="900" i="1" spc="-5" dirty="0">
                <a:solidFill>
                  <a:srgbClr val="44536A"/>
                </a:solidFill>
                <a:latin typeface="Arial"/>
                <a:cs typeface="Arial"/>
              </a:rPr>
              <a:t>&lt;$50,000</a:t>
            </a:r>
            <a:endParaRPr sz="900">
              <a:latin typeface="Arial"/>
              <a:cs typeface="Arial"/>
            </a:endParaRPr>
          </a:p>
        </p:txBody>
      </p:sp>
      <p:sp>
        <p:nvSpPr>
          <p:cNvPr id="4" name="object 4"/>
          <p:cNvSpPr/>
          <p:nvPr/>
        </p:nvSpPr>
        <p:spPr>
          <a:xfrm>
            <a:off x="1485900" y="933450"/>
            <a:ext cx="4803140" cy="3103626"/>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481200" y="928624"/>
            <a:ext cx="4812665" cy="3113405"/>
          </a:xfrm>
          <a:custGeom>
            <a:avLst/>
            <a:gdLst/>
            <a:ahLst/>
            <a:cxnLst/>
            <a:rect l="l" t="t" r="r" b="b"/>
            <a:pathLst>
              <a:path w="4812665" h="3113404">
                <a:moveTo>
                  <a:pt x="0" y="3113151"/>
                </a:moveTo>
                <a:lnTo>
                  <a:pt x="4812665" y="3113151"/>
                </a:lnTo>
                <a:lnTo>
                  <a:pt x="4812665" y="0"/>
                </a:lnTo>
                <a:lnTo>
                  <a:pt x="0" y="0"/>
                </a:lnTo>
                <a:lnTo>
                  <a:pt x="0" y="3113151"/>
                </a:lnTo>
                <a:close/>
              </a:path>
            </a:pathLst>
          </a:custGeom>
          <a:ln w="9525">
            <a:solidFill>
              <a:srgbClr val="D9D9D9"/>
            </a:solidFill>
          </a:ln>
        </p:spPr>
        <p:txBody>
          <a:bodyPr wrap="square" lIns="0" tIns="0" rIns="0" bIns="0" rtlCol="0"/>
          <a:lstStyle/>
          <a:p>
            <a:endParaRPr/>
          </a:p>
        </p:txBody>
      </p:sp>
      <p:sp>
        <p:nvSpPr>
          <p:cNvPr id="6" name="object 6"/>
          <p:cNvSpPr/>
          <p:nvPr/>
        </p:nvSpPr>
        <p:spPr>
          <a:xfrm>
            <a:off x="1419225" y="5967729"/>
            <a:ext cx="4940300" cy="276098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414525" y="5963030"/>
            <a:ext cx="4949825" cy="2770505"/>
          </a:xfrm>
          <a:custGeom>
            <a:avLst/>
            <a:gdLst/>
            <a:ahLst/>
            <a:cxnLst/>
            <a:rect l="l" t="t" r="r" b="b"/>
            <a:pathLst>
              <a:path w="4949825" h="2770504">
                <a:moveTo>
                  <a:pt x="0" y="2770505"/>
                </a:moveTo>
                <a:lnTo>
                  <a:pt x="4949825" y="2770505"/>
                </a:lnTo>
                <a:lnTo>
                  <a:pt x="4949825" y="0"/>
                </a:lnTo>
                <a:lnTo>
                  <a:pt x="0" y="0"/>
                </a:lnTo>
                <a:lnTo>
                  <a:pt x="0" y="2770505"/>
                </a:lnTo>
                <a:close/>
              </a:path>
            </a:pathLst>
          </a:custGeom>
          <a:ln w="9525">
            <a:solidFill>
              <a:srgbClr val="D9D9D9"/>
            </a:solidFill>
          </a:ln>
        </p:spPr>
        <p:txBody>
          <a:bodyPr wrap="square" lIns="0" tIns="0" rIns="0" bIns="0" rtlCol="0"/>
          <a:lstStyle/>
          <a:p>
            <a:endParaRPr/>
          </a:p>
        </p:txBody>
      </p:sp>
      <p:sp>
        <p:nvSpPr>
          <p:cNvPr id="8" name="object 8"/>
          <p:cNvSpPr txBox="1">
            <a:spLocks noGrp="1"/>
          </p:cNvSpPr>
          <p:nvPr>
            <p:ph type="ftr" sz="quarter" idx="5"/>
          </p:nvPr>
        </p:nvSpPr>
        <p:spPr>
          <a:prstGeom prst="rect">
            <a:avLst/>
          </a:prstGeom>
        </p:spPr>
        <p:txBody>
          <a:bodyPr vert="horz" wrap="square" lIns="0" tIns="1905" rIns="0" bIns="0" rtlCol="0">
            <a:spAutoFit/>
          </a:bodyPr>
          <a:lstStyle/>
          <a:p>
            <a:pPr marL="12700">
              <a:lnSpc>
                <a:spcPts val="1060"/>
              </a:lnSpc>
              <a:spcBef>
                <a:spcPts val="15"/>
              </a:spcBef>
            </a:pPr>
            <a:r>
              <a:rPr dirty="0"/>
              <a:t>Coronavirus State and </a:t>
            </a:r>
            <a:r>
              <a:rPr spc="-5" dirty="0"/>
              <a:t>Local Fiscal Recovery</a:t>
            </a:r>
            <a:r>
              <a:rPr spc="-30" dirty="0"/>
              <a:t> </a:t>
            </a:r>
            <a:r>
              <a:rPr dirty="0"/>
              <a:t>Funds:</a:t>
            </a:r>
          </a:p>
          <a:p>
            <a:pPr marL="174625">
              <a:lnSpc>
                <a:spcPts val="1060"/>
              </a:lnSpc>
            </a:pPr>
            <a:r>
              <a:rPr b="0" spc="-5" dirty="0">
                <a:latin typeface="Arial"/>
                <a:cs typeface="Arial"/>
              </a:rPr>
              <a:t>Project and Expenditures Report User</a:t>
            </a:r>
            <a:r>
              <a:rPr b="0" spc="30" dirty="0">
                <a:latin typeface="Arial"/>
                <a:cs typeface="Arial"/>
              </a:rPr>
              <a:t> </a:t>
            </a:r>
            <a:r>
              <a:rPr b="0" spc="-5" dirty="0">
                <a:latin typeface="Arial"/>
                <a:cs typeface="Arial"/>
              </a:rPr>
              <a:t>Guide</a:t>
            </a:r>
          </a:p>
        </p:txBody>
      </p:sp>
      <p:sp>
        <p:nvSpPr>
          <p:cNvPr id="9" name="object 9"/>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r>
              <a:rPr spc="-5" dirty="0"/>
              <a:t>37</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1700" y="1168399"/>
            <a:ext cx="5934710" cy="2726690"/>
          </a:xfrm>
          <a:prstGeom prst="rect">
            <a:avLst/>
          </a:prstGeom>
        </p:spPr>
        <p:txBody>
          <a:bodyPr vert="horz" wrap="square" lIns="0" tIns="12065" rIns="0" bIns="0" rtlCol="0">
            <a:spAutoFit/>
          </a:bodyPr>
          <a:lstStyle/>
          <a:p>
            <a:pPr marL="12700">
              <a:lnSpc>
                <a:spcPct val="100000"/>
              </a:lnSpc>
              <a:spcBef>
                <a:spcPts val="95"/>
              </a:spcBef>
            </a:pPr>
            <a:r>
              <a:rPr sz="1100" spc="-5" dirty="0">
                <a:latin typeface="Arial"/>
                <a:cs typeface="Arial"/>
              </a:rPr>
              <a:t>Aggregate subaward types available for selection are as</a:t>
            </a:r>
            <a:r>
              <a:rPr sz="1100" spc="30" dirty="0">
                <a:latin typeface="Arial"/>
                <a:cs typeface="Arial"/>
              </a:rPr>
              <a:t> </a:t>
            </a:r>
            <a:r>
              <a:rPr sz="1100" spc="-5" dirty="0">
                <a:latin typeface="Arial"/>
                <a:cs typeface="Arial"/>
              </a:rPr>
              <a:t>follows.</a:t>
            </a:r>
            <a:endParaRPr sz="1100">
              <a:latin typeface="Arial"/>
              <a:cs typeface="Arial"/>
            </a:endParaRPr>
          </a:p>
          <a:p>
            <a:pPr marL="469900" indent="-229235">
              <a:lnSpc>
                <a:spcPct val="100000"/>
              </a:lnSpc>
              <a:spcBef>
                <a:spcPts val="919"/>
              </a:spcBef>
              <a:buFont typeface="Symbol"/>
              <a:buChar char=""/>
              <a:tabLst>
                <a:tab pos="469900" algn="l"/>
                <a:tab pos="470534" algn="l"/>
              </a:tabLst>
            </a:pPr>
            <a:r>
              <a:rPr sz="1100" spc="-5" dirty="0">
                <a:latin typeface="Arial"/>
                <a:cs typeface="Arial"/>
              </a:rPr>
              <a:t>Aggregate of Contracts Awarded</a:t>
            </a:r>
            <a:endParaRPr sz="1100">
              <a:latin typeface="Arial"/>
              <a:cs typeface="Arial"/>
            </a:endParaRPr>
          </a:p>
          <a:p>
            <a:pPr marL="469900" indent="-229235">
              <a:lnSpc>
                <a:spcPct val="100000"/>
              </a:lnSpc>
              <a:spcBef>
                <a:spcPts val="120"/>
              </a:spcBef>
              <a:buFont typeface="Symbol"/>
              <a:buChar char=""/>
              <a:tabLst>
                <a:tab pos="469900" algn="l"/>
                <a:tab pos="470534" algn="l"/>
              </a:tabLst>
            </a:pPr>
            <a:r>
              <a:rPr sz="1100" spc="-5" dirty="0">
                <a:latin typeface="Arial"/>
                <a:cs typeface="Arial"/>
              </a:rPr>
              <a:t>Aggregate of Grants Awarded</a:t>
            </a:r>
            <a:endParaRPr sz="1100">
              <a:latin typeface="Arial"/>
              <a:cs typeface="Arial"/>
            </a:endParaRPr>
          </a:p>
          <a:p>
            <a:pPr marL="469900" indent="-229235">
              <a:lnSpc>
                <a:spcPct val="100000"/>
              </a:lnSpc>
              <a:spcBef>
                <a:spcPts val="114"/>
              </a:spcBef>
              <a:buFont typeface="Symbol"/>
              <a:buChar char=""/>
              <a:tabLst>
                <a:tab pos="469900" algn="l"/>
                <a:tab pos="470534" algn="l"/>
              </a:tabLst>
            </a:pPr>
            <a:r>
              <a:rPr sz="1100" spc="-5" dirty="0">
                <a:latin typeface="Arial"/>
                <a:cs typeface="Arial"/>
              </a:rPr>
              <a:t>Aggregate of Loans Issued</a:t>
            </a:r>
            <a:endParaRPr sz="1100">
              <a:latin typeface="Arial"/>
              <a:cs typeface="Arial"/>
            </a:endParaRPr>
          </a:p>
          <a:p>
            <a:pPr marL="469900" indent="-229235">
              <a:lnSpc>
                <a:spcPct val="100000"/>
              </a:lnSpc>
              <a:spcBef>
                <a:spcPts val="120"/>
              </a:spcBef>
              <a:buFont typeface="Symbol"/>
              <a:buChar char=""/>
              <a:tabLst>
                <a:tab pos="469900" algn="l"/>
                <a:tab pos="470534" algn="l"/>
              </a:tabLst>
            </a:pPr>
            <a:r>
              <a:rPr sz="1100" spc="-5" dirty="0">
                <a:latin typeface="Arial"/>
                <a:cs typeface="Arial"/>
              </a:rPr>
              <a:t>Aggregate of</a:t>
            </a:r>
            <a:r>
              <a:rPr sz="1100" spc="-10" dirty="0">
                <a:latin typeface="Arial"/>
                <a:cs typeface="Arial"/>
              </a:rPr>
              <a:t> </a:t>
            </a:r>
            <a:r>
              <a:rPr sz="1100" spc="-5" dirty="0">
                <a:latin typeface="Arial"/>
                <a:cs typeface="Arial"/>
              </a:rPr>
              <a:t>Transfers</a:t>
            </a:r>
            <a:endParaRPr sz="1100">
              <a:latin typeface="Arial"/>
              <a:cs typeface="Arial"/>
            </a:endParaRPr>
          </a:p>
          <a:p>
            <a:pPr marL="469900" indent="-229235">
              <a:lnSpc>
                <a:spcPct val="100000"/>
              </a:lnSpc>
              <a:spcBef>
                <a:spcPts val="120"/>
              </a:spcBef>
              <a:buFont typeface="Symbol"/>
              <a:buChar char=""/>
              <a:tabLst>
                <a:tab pos="469900" algn="l"/>
                <a:tab pos="470534" algn="l"/>
              </a:tabLst>
            </a:pPr>
            <a:r>
              <a:rPr sz="1100" spc="-5" dirty="0">
                <a:latin typeface="Arial"/>
                <a:cs typeface="Arial"/>
              </a:rPr>
              <a:t>Aggregate of Direct Payments</a:t>
            </a:r>
            <a:endParaRPr sz="1100">
              <a:latin typeface="Arial"/>
              <a:cs typeface="Arial"/>
            </a:endParaRPr>
          </a:p>
          <a:p>
            <a:pPr marL="12700" marR="33655">
              <a:lnSpc>
                <a:spcPct val="103600"/>
              </a:lnSpc>
              <a:spcBef>
                <a:spcPts val="800"/>
              </a:spcBef>
            </a:pPr>
            <a:r>
              <a:rPr sz="1100" spc="-5" dirty="0">
                <a:latin typeface="Arial"/>
                <a:cs typeface="Arial"/>
              </a:rPr>
              <a:t>Alternatively, the Aggregate Expenditures less than $50,000 bulk upload template may be used  and uploaded with the relevant</a:t>
            </a:r>
            <a:r>
              <a:rPr sz="1100" spc="15" dirty="0">
                <a:latin typeface="Arial"/>
                <a:cs typeface="Arial"/>
              </a:rPr>
              <a:t> </a:t>
            </a:r>
            <a:r>
              <a:rPr sz="1100" spc="-5" dirty="0">
                <a:latin typeface="Arial"/>
                <a:cs typeface="Arial"/>
              </a:rPr>
              <a:t>information.</a:t>
            </a:r>
            <a:endParaRPr sz="1100">
              <a:latin typeface="Arial"/>
              <a:cs typeface="Arial"/>
            </a:endParaRPr>
          </a:p>
          <a:p>
            <a:pPr>
              <a:lnSpc>
                <a:spcPct val="100000"/>
              </a:lnSpc>
            </a:pPr>
            <a:endParaRPr sz="1200">
              <a:latin typeface="Arial"/>
              <a:cs typeface="Arial"/>
            </a:endParaRPr>
          </a:p>
          <a:p>
            <a:pPr marL="12700">
              <a:lnSpc>
                <a:spcPct val="100000"/>
              </a:lnSpc>
              <a:spcBef>
                <a:spcPts val="825"/>
              </a:spcBef>
            </a:pPr>
            <a:r>
              <a:rPr sz="1100" b="1" spc="-5" dirty="0">
                <a:latin typeface="Arial"/>
                <a:cs typeface="Arial"/>
              </a:rPr>
              <a:t>3. Payments to</a:t>
            </a:r>
            <a:r>
              <a:rPr sz="1100" b="1" spc="-25" dirty="0">
                <a:latin typeface="Arial"/>
                <a:cs typeface="Arial"/>
              </a:rPr>
              <a:t> </a:t>
            </a:r>
            <a:r>
              <a:rPr sz="1100" b="1" spc="-5" dirty="0">
                <a:latin typeface="Arial"/>
                <a:cs typeface="Arial"/>
              </a:rPr>
              <a:t>Individuals</a:t>
            </a:r>
            <a:endParaRPr sz="1100">
              <a:latin typeface="Arial"/>
              <a:cs typeface="Arial"/>
            </a:endParaRPr>
          </a:p>
          <a:p>
            <a:pPr marL="12700" marR="5080">
              <a:lnSpc>
                <a:spcPct val="103400"/>
              </a:lnSpc>
              <a:spcBef>
                <a:spcPts val="805"/>
              </a:spcBef>
            </a:pPr>
            <a:r>
              <a:rPr sz="1100" spc="-5" dirty="0">
                <a:latin typeface="Arial"/>
                <a:cs typeface="Arial"/>
              </a:rPr>
              <a:t>For disbursements to individuals less than $50,000, recipients should complete the “Payments  to Individuals” box (see Figure 45) with expenditure information. Once this information has been  entered, click the </a:t>
            </a:r>
            <a:r>
              <a:rPr sz="1100" i="1" spc="-5" dirty="0">
                <a:latin typeface="Arial"/>
                <a:cs typeface="Arial"/>
              </a:rPr>
              <a:t>Create Expenditure </a:t>
            </a:r>
            <a:r>
              <a:rPr sz="1100" spc="-5" dirty="0">
                <a:latin typeface="Arial"/>
                <a:cs typeface="Arial"/>
              </a:rPr>
              <a:t>button on the bottom left of the</a:t>
            </a:r>
            <a:r>
              <a:rPr sz="1100" spc="80" dirty="0">
                <a:latin typeface="Arial"/>
                <a:cs typeface="Arial"/>
              </a:rPr>
              <a:t> </a:t>
            </a:r>
            <a:r>
              <a:rPr sz="1100" spc="-5" dirty="0">
                <a:latin typeface="Arial"/>
                <a:cs typeface="Arial"/>
              </a:rPr>
              <a:t>box.</a:t>
            </a:r>
            <a:endParaRPr sz="1100">
              <a:latin typeface="Arial"/>
              <a:cs typeface="Arial"/>
            </a:endParaRPr>
          </a:p>
        </p:txBody>
      </p:sp>
      <p:sp>
        <p:nvSpPr>
          <p:cNvPr id="3" name="object 3"/>
          <p:cNvSpPr txBox="1"/>
          <p:nvPr/>
        </p:nvSpPr>
        <p:spPr>
          <a:xfrm>
            <a:off x="901700" y="6684264"/>
            <a:ext cx="5897245" cy="2315210"/>
          </a:xfrm>
          <a:prstGeom prst="rect">
            <a:avLst/>
          </a:prstGeom>
        </p:spPr>
        <p:txBody>
          <a:bodyPr vert="horz" wrap="square" lIns="0" tIns="12700" rIns="0" bIns="0" rtlCol="0">
            <a:spAutoFit/>
          </a:bodyPr>
          <a:lstStyle/>
          <a:p>
            <a:pPr marL="71120" algn="ctr">
              <a:lnSpc>
                <a:spcPct val="100000"/>
              </a:lnSpc>
              <a:spcBef>
                <a:spcPts val="100"/>
              </a:spcBef>
            </a:pPr>
            <a:r>
              <a:rPr sz="900" i="1" spc="-5" dirty="0">
                <a:solidFill>
                  <a:srgbClr val="44536A"/>
                </a:solidFill>
                <a:latin typeface="Arial"/>
                <a:cs typeface="Arial"/>
              </a:rPr>
              <a:t>Figure 45 Payments </a:t>
            </a:r>
            <a:r>
              <a:rPr sz="900" i="1" dirty="0">
                <a:solidFill>
                  <a:srgbClr val="44536A"/>
                </a:solidFill>
                <a:latin typeface="Arial"/>
                <a:cs typeface="Arial"/>
              </a:rPr>
              <a:t>to</a:t>
            </a:r>
            <a:r>
              <a:rPr sz="900" i="1" spc="5" dirty="0">
                <a:solidFill>
                  <a:srgbClr val="44536A"/>
                </a:solidFill>
                <a:latin typeface="Arial"/>
                <a:cs typeface="Arial"/>
              </a:rPr>
              <a:t> </a:t>
            </a:r>
            <a:r>
              <a:rPr sz="900" i="1" spc="-5" dirty="0">
                <a:solidFill>
                  <a:srgbClr val="44536A"/>
                </a:solidFill>
                <a:latin typeface="Arial"/>
                <a:cs typeface="Arial"/>
              </a:rPr>
              <a:t>Individuals</a:t>
            </a:r>
            <a:endParaRPr sz="900">
              <a:latin typeface="Arial"/>
              <a:cs typeface="Arial"/>
            </a:endParaRPr>
          </a:p>
          <a:p>
            <a:pPr marL="12700" marR="24130">
              <a:lnSpc>
                <a:spcPct val="103400"/>
              </a:lnSpc>
              <a:spcBef>
                <a:spcPts val="894"/>
              </a:spcBef>
            </a:pPr>
            <a:r>
              <a:rPr sz="1100" spc="-5" dirty="0">
                <a:latin typeface="Arial"/>
                <a:cs typeface="Arial"/>
              </a:rPr>
              <a:t>Alternatively, the Payments to Individuals bulk upload template (Figure 45) may be used and  uploaded with the relevant information. Note the need to manually identify the Project Name as  no Subaward is necessary for Payments to Individuals less than</a:t>
            </a:r>
            <a:r>
              <a:rPr sz="1100" spc="70" dirty="0">
                <a:latin typeface="Arial"/>
                <a:cs typeface="Arial"/>
              </a:rPr>
              <a:t> </a:t>
            </a:r>
            <a:r>
              <a:rPr sz="1100" dirty="0">
                <a:latin typeface="Arial"/>
                <a:cs typeface="Arial"/>
              </a:rPr>
              <a:t>$50,000.</a:t>
            </a:r>
            <a:endParaRPr sz="1100">
              <a:latin typeface="Arial"/>
              <a:cs typeface="Arial"/>
            </a:endParaRPr>
          </a:p>
          <a:p>
            <a:pPr marL="12700" marR="35560">
              <a:lnSpc>
                <a:spcPct val="103200"/>
              </a:lnSpc>
              <a:spcBef>
                <a:spcPts val="800"/>
              </a:spcBef>
            </a:pPr>
            <a:r>
              <a:rPr sz="1100" spc="-5" dirty="0">
                <a:latin typeface="Arial"/>
                <a:cs typeface="Arial"/>
              </a:rPr>
              <a:t>Once entries are complete, click the </a:t>
            </a:r>
            <a:r>
              <a:rPr sz="1100" i="1" spc="-5" dirty="0">
                <a:latin typeface="Arial"/>
                <a:cs typeface="Arial"/>
              </a:rPr>
              <a:t>Next </a:t>
            </a:r>
            <a:r>
              <a:rPr sz="1100" spc="-5" dirty="0">
                <a:latin typeface="Arial"/>
                <a:cs typeface="Arial"/>
              </a:rPr>
              <a:t>button on the bottom right of the page. This will bring  recipients to the Report</a:t>
            </a:r>
            <a:r>
              <a:rPr sz="1100" dirty="0">
                <a:latin typeface="Arial"/>
                <a:cs typeface="Arial"/>
              </a:rPr>
              <a:t> </a:t>
            </a:r>
            <a:r>
              <a:rPr sz="1100" spc="-5" dirty="0">
                <a:latin typeface="Arial"/>
                <a:cs typeface="Arial"/>
              </a:rPr>
              <a:t>tab.</a:t>
            </a:r>
            <a:endParaRPr sz="1100">
              <a:latin typeface="Arial"/>
              <a:cs typeface="Arial"/>
            </a:endParaRPr>
          </a:p>
          <a:p>
            <a:pPr marL="12700">
              <a:lnSpc>
                <a:spcPct val="100000"/>
              </a:lnSpc>
              <a:spcBef>
                <a:spcPts val="850"/>
              </a:spcBef>
              <a:tabLst>
                <a:tab pos="240665" algn="l"/>
              </a:tabLst>
            </a:pPr>
            <a:r>
              <a:rPr sz="1100" b="1" spc="-5" dirty="0">
                <a:latin typeface="Arial"/>
                <a:cs typeface="Arial"/>
              </a:rPr>
              <a:t>i)	</a:t>
            </a:r>
            <a:r>
              <a:rPr sz="1100" b="1" dirty="0">
                <a:latin typeface="Arial"/>
                <a:cs typeface="Arial"/>
              </a:rPr>
              <a:t>Tax </a:t>
            </a:r>
            <a:r>
              <a:rPr sz="1100" b="1" spc="-5" dirty="0">
                <a:latin typeface="Arial"/>
                <a:cs typeface="Arial"/>
              </a:rPr>
              <a:t>Offset Provision </a:t>
            </a:r>
            <a:r>
              <a:rPr sz="1100" b="1" dirty="0">
                <a:latin typeface="Arial"/>
                <a:cs typeface="Arial"/>
              </a:rPr>
              <a:t>(Only </a:t>
            </a:r>
            <a:r>
              <a:rPr sz="1100" b="1" spc="-5" dirty="0">
                <a:latin typeface="Arial"/>
                <a:cs typeface="Arial"/>
              </a:rPr>
              <a:t>for States and U.S.</a:t>
            </a:r>
            <a:r>
              <a:rPr sz="1100" b="1" spc="25" dirty="0">
                <a:latin typeface="Arial"/>
                <a:cs typeface="Arial"/>
              </a:rPr>
              <a:t> </a:t>
            </a:r>
            <a:r>
              <a:rPr sz="1100" b="1" spc="-5" dirty="0">
                <a:latin typeface="Arial"/>
                <a:cs typeface="Arial"/>
              </a:rPr>
              <a:t>Territories)</a:t>
            </a:r>
            <a:endParaRPr sz="1100">
              <a:latin typeface="Arial"/>
              <a:cs typeface="Arial"/>
            </a:endParaRPr>
          </a:p>
          <a:p>
            <a:pPr marL="12700" marR="5080">
              <a:lnSpc>
                <a:spcPct val="103499"/>
              </a:lnSpc>
              <a:spcBef>
                <a:spcPts val="800"/>
              </a:spcBef>
            </a:pPr>
            <a:r>
              <a:rPr sz="1100" spc="-5" dirty="0">
                <a:latin typeface="Arial"/>
                <a:cs typeface="Arial"/>
              </a:rPr>
              <a:t>Baseline revenue or revenue-increasing covered charges information are not required at this  time. State and U.S territory recipients should provide the amount of revenue-reducing covered  changes covering the periods of date of award through July 31, 2021 and separately, August 1,  2021 through December 31, 2021. (See Figure</a:t>
            </a:r>
            <a:r>
              <a:rPr sz="1100" spc="40" dirty="0">
                <a:latin typeface="Arial"/>
                <a:cs typeface="Arial"/>
              </a:rPr>
              <a:t> </a:t>
            </a:r>
            <a:r>
              <a:rPr sz="1100" spc="-5" dirty="0">
                <a:latin typeface="Arial"/>
                <a:cs typeface="Arial"/>
              </a:rPr>
              <a:t>46).</a:t>
            </a:r>
            <a:endParaRPr sz="1100">
              <a:latin typeface="Arial"/>
              <a:cs typeface="Arial"/>
            </a:endParaRPr>
          </a:p>
        </p:txBody>
      </p:sp>
      <p:sp>
        <p:nvSpPr>
          <p:cNvPr id="4" name="object 4"/>
          <p:cNvSpPr/>
          <p:nvPr/>
        </p:nvSpPr>
        <p:spPr>
          <a:xfrm>
            <a:off x="1219200" y="4017136"/>
            <a:ext cx="5328920" cy="256031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214437" y="4012310"/>
            <a:ext cx="5338445" cy="2569845"/>
          </a:xfrm>
          <a:custGeom>
            <a:avLst/>
            <a:gdLst/>
            <a:ahLst/>
            <a:cxnLst/>
            <a:rect l="l" t="t" r="r" b="b"/>
            <a:pathLst>
              <a:path w="5338445" h="2569845">
                <a:moveTo>
                  <a:pt x="0" y="2569845"/>
                </a:moveTo>
                <a:lnTo>
                  <a:pt x="5338445" y="2569845"/>
                </a:lnTo>
                <a:lnTo>
                  <a:pt x="5338445" y="0"/>
                </a:lnTo>
                <a:lnTo>
                  <a:pt x="0" y="0"/>
                </a:lnTo>
                <a:lnTo>
                  <a:pt x="0" y="2569845"/>
                </a:lnTo>
                <a:close/>
              </a:path>
            </a:pathLst>
          </a:custGeom>
          <a:ln w="9525">
            <a:solidFill>
              <a:srgbClr val="D9D9D9"/>
            </a:solidFill>
          </a:ln>
        </p:spPr>
        <p:txBody>
          <a:bodyPr wrap="square" lIns="0" tIns="0" rIns="0" bIns="0" rtlCol="0"/>
          <a:lstStyle/>
          <a:p>
            <a:endParaRPr/>
          </a:p>
        </p:txBody>
      </p:sp>
      <p:sp>
        <p:nvSpPr>
          <p:cNvPr id="6" name="object 6"/>
          <p:cNvSpPr txBox="1">
            <a:spLocks noGrp="1"/>
          </p:cNvSpPr>
          <p:nvPr>
            <p:ph type="ftr" sz="quarter" idx="5"/>
          </p:nvPr>
        </p:nvSpPr>
        <p:spPr>
          <a:prstGeom prst="rect">
            <a:avLst/>
          </a:prstGeom>
        </p:spPr>
        <p:txBody>
          <a:bodyPr vert="horz" wrap="square" lIns="0" tIns="1905" rIns="0" bIns="0" rtlCol="0">
            <a:spAutoFit/>
          </a:bodyPr>
          <a:lstStyle/>
          <a:p>
            <a:pPr marL="12700">
              <a:lnSpc>
                <a:spcPts val="1060"/>
              </a:lnSpc>
              <a:spcBef>
                <a:spcPts val="15"/>
              </a:spcBef>
            </a:pPr>
            <a:r>
              <a:rPr dirty="0"/>
              <a:t>Coronavirus State and </a:t>
            </a:r>
            <a:r>
              <a:rPr spc="-5" dirty="0"/>
              <a:t>Local Fiscal Recovery</a:t>
            </a:r>
            <a:r>
              <a:rPr spc="-30" dirty="0"/>
              <a:t> </a:t>
            </a:r>
            <a:r>
              <a:rPr dirty="0"/>
              <a:t>Funds:</a:t>
            </a:r>
          </a:p>
          <a:p>
            <a:pPr marL="174625">
              <a:lnSpc>
                <a:spcPts val="1060"/>
              </a:lnSpc>
            </a:pPr>
            <a:r>
              <a:rPr b="0" spc="-5" dirty="0">
                <a:latin typeface="Arial"/>
                <a:cs typeface="Arial"/>
              </a:rPr>
              <a:t>Project and Expenditures Report User</a:t>
            </a:r>
            <a:r>
              <a:rPr b="0" spc="30" dirty="0">
                <a:latin typeface="Arial"/>
                <a:cs typeface="Arial"/>
              </a:rPr>
              <a:t> </a:t>
            </a:r>
            <a:r>
              <a:rPr b="0" spc="-5" dirty="0">
                <a:latin typeface="Arial"/>
                <a:cs typeface="Arial"/>
              </a:rPr>
              <a:t>Guide</a:t>
            </a:r>
          </a:p>
        </p:txBody>
      </p:sp>
      <p:sp>
        <p:nvSpPr>
          <p:cNvPr id="7" name="object 7"/>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r>
              <a:rPr spc="-5" dirty="0"/>
              <a:t>38</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1700" y="893318"/>
            <a:ext cx="5810250" cy="641350"/>
          </a:xfrm>
          <a:prstGeom prst="rect">
            <a:avLst/>
          </a:prstGeom>
        </p:spPr>
        <p:txBody>
          <a:bodyPr vert="horz" wrap="square" lIns="0" tIns="12065" rIns="0" bIns="0" rtlCol="0">
            <a:spAutoFit/>
          </a:bodyPr>
          <a:lstStyle/>
          <a:p>
            <a:pPr marL="12700">
              <a:lnSpc>
                <a:spcPct val="100000"/>
              </a:lnSpc>
              <a:spcBef>
                <a:spcPts val="95"/>
              </a:spcBef>
            </a:pPr>
            <a:r>
              <a:rPr sz="1100" spc="-5" dirty="0">
                <a:latin typeface="Arial"/>
                <a:cs typeface="Arial"/>
              </a:rPr>
              <a:t>See Section C (11) of the </a:t>
            </a:r>
            <a:r>
              <a:rPr sz="1100" u="sng" spc="-5" dirty="0">
                <a:solidFill>
                  <a:srgbClr val="0462C1"/>
                </a:solidFill>
                <a:uFill>
                  <a:solidFill>
                    <a:srgbClr val="0462C1"/>
                  </a:solidFill>
                </a:uFill>
                <a:latin typeface="Arial"/>
                <a:cs typeface="Arial"/>
                <a:hlinkClick r:id="rId2"/>
              </a:rPr>
              <a:t>Reporting Guidance</a:t>
            </a:r>
            <a:r>
              <a:rPr sz="1100" spc="-5" dirty="0">
                <a:solidFill>
                  <a:srgbClr val="0462C1"/>
                </a:solidFill>
                <a:latin typeface="Arial"/>
                <a:cs typeface="Arial"/>
                <a:hlinkClick r:id="rId2"/>
              </a:rPr>
              <a:t> </a:t>
            </a:r>
            <a:r>
              <a:rPr sz="1100" spc="-5" dirty="0">
                <a:latin typeface="Arial"/>
                <a:cs typeface="Arial"/>
              </a:rPr>
              <a:t>for additional</a:t>
            </a:r>
            <a:r>
              <a:rPr sz="1100" spc="80" dirty="0">
                <a:latin typeface="Arial"/>
                <a:cs typeface="Arial"/>
              </a:rPr>
              <a:t> </a:t>
            </a:r>
            <a:r>
              <a:rPr sz="1100" spc="-5" dirty="0">
                <a:latin typeface="Arial"/>
                <a:cs typeface="Arial"/>
              </a:rPr>
              <a:t>information.</a:t>
            </a:r>
            <a:endParaRPr sz="1100">
              <a:latin typeface="Arial"/>
              <a:cs typeface="Arial"/>
            </a:endParaRPr>
          </a:p>
          <a:p>
            <a:pPr marL="12700" marR="5080">
              <a:lnSpc>
                <a:spcPct val="103200"/>
              </a:lnSpc>
              <a:spcBef>
                <a:spcPts val="805"/>
              </a:spcBef>
            </a:pPr>
            <a:r>
              <a:rPr sz="1100" spc="-5" dirty="0">
                <a:latin typeface="Arial"/>
                <a:cs typeface="Arial"/>
              </a:rPr>
              <a:t>Additional guidance will be forthcoming for additional reporting requirements regarding the tax  offset</a:t>
            </a:r>
            <a:r>
              <a:rPr sz="1100" spc="-10" dirty="0">
                <a:latin typeface="Arial"/>
                <a:cs typeface="Arial"/>
              </a:rPr>
              <a:t> </a:t>
            </a:r>
            <a:r>
              <a:rPr sz="1100" spc="-5" dirty="0">
                <a:latin typeface="Arial"/>
                <a:cs typeface="Arial"/>
              </a:rPr>
              <a:t>provision.</a:t>
            </a:r>
            <a:endParaRPr sz="1100">
              <a:latin typeface="Arial"/>
              <a:cs typeface="Arial"/>
            </a:endParaRPr>
          </a:p>
        </p:txBody>
      </p:sp>
      <p:sp>
        <p:nvSpPr>
          <p:cNvPr id="3" name="object 3"/>
          <p:cNvSpPr txBox="1"/>
          <p:nvPr/>
        </p:nvSpPr>
        <p:spPr>
          <a:xfrm>
            <a:off x="901700" y="3923284"/>
            <a:ext cx="5967730" cy="2239010"/>
          </a:xfrm>
          <a:prstGeom prst="rect">
            <a:avLst/>
          </a:prstGeom>
        </p:spPr>
        <p:txBody>
          <a:bodyPr vert="horz" wrap="square" lIns="0" tIns="12700" rIns="0" bIns="0" rtlCol="0">
            <a:spAutoFit/>
          </a:bodyPr>
          <a:lstStyle/>
          <a:p>
            <a:pPr marL="1905" algn="ctr">
              <a:lnSpc>
                <a:spcPct val="100000"/>
              </a:lnSpc>
              <a:spcBef>
                <a:spcPts val="100"/>
              </a:spcBef>
            </a:pPr>
            <a:r>
              <a:rPr sz="900" i="1" spc="-5" dirty="0">
                <a:solidFill>
                  <a:srgbClr val="44536A"/>
                </a:solidFill>
                <a:latin typeface="Arial"/>
                <a:cs typeface="Arial"/>
              </a:rPr>
              <a:t>Figure 46 </a:t>
            </a:r>
            <a:r>
              <a:rPr sz="900" i="1" dirty="0">
                <a:solidFill>
                  <a:srgbClr val="44536A"/>
                </a:solidFill>
                <a:latin typeface="Arial"/>
                <a:cs typeface="Arial"/>
              </a:rPr>
              <a:t>Tax Offset </a:t>
            </a:r>
            <a:r>
              <a:rPr sz="900" i="1" spc="-5" dirty="0">
                <a:solidFill>
                  <a:srgbClr val="44536A"/>
                </a:solidFill>
                <a:latin typeface="Arial"/>
                <a:cs typeface="Arial"/>
              </a:rPr>
              <a:t>Provision Screen</a:t>
            </a:r>
            <a:endParaRPr sz="900">
              <a:latin typeface="Arial"/>
              <a:cs typeface="Arial"/>
            </a:endParaRPr>
          </a:p>
          <a:p>
            <a:pPr>
              <a:lnSpc>
                <a:spcPct val="100000"/>
              </a:lnSpc>
              <a:spcBef>
                <a:spcPts val="20"/>
              </a:spcBef>
            </a:pPr>
            <a:endParaRPr sz="800">
              <a:latin typeface="Arial"/>
              <a:cs typeface="Arial"/>
            </a:endParaRPr>
          </a:p>
          <a:p>
            <a:pPr marL="241300" indent="-228600">
              <a:lnSpc>
                <a:spcPct val="100000"/>
              </a:lnSpc>
              <a:buFont typeface="Arial"/>
              <a:buAutoNum type="alphaLcParenR" startAt="10"/>
              <a:tabLst>
                <a:tab pos="240665" algn="l"/>
                <a:tab pos="241300" algn="l"/>
              </a:tabLst>
            </a:pPr>
            <a:r>
              <a:rPr sz="1100" b="1" spc="-5" dirty="0">
                <a:latin typeface="Arial"/>
                <a:cs typeface="Arial"/>
              </a:rPr>
              <a:t>Official Certification</a:t>
            </a:r>
            <a:endParaRPr sz="1100">
              <a:latin typeface="Arial"/>
              <a:cs typeface="Arial"/>
            </a:endParaRPr>
          </a:p>
          <a:p>
            <a:pPr marL="12700" marR="5080">
              <a:lnSpc>
                <a:spcPct val="103299"/>
              </a:lnSpc>
              <a:spcBef>
                <a:spcPts val="605"/>
              </a:spcBef>
            </a:pPr>
            <a:r>
              <a:rPr sz="1100" spc="-5" dirty="0">
                <a:latin typeface="Arial"/>
                <a:cs typeface="Arial"/>
              </a:rPr>
              <a:t>On this screen, the Authorized Representative for Reporting (ARR) will be asked to certify  information pertaining to the Project and Expenditure. By certifying this submission, the ARR is  confirming that all reported information is accurate and approved for submission (see Figures 47  and 48).</a:t>
            </a:r>
            <a:endParaRPr sz="1100">
              <a:latin typeface="Arial"/>
              <a:cs typeface="Arial"/>
            </a:endParaRPr>
          </a:p>
          <a:p>
            <a:pPr marL="12700">
              <a:lnSpc>
                <a:spcPct val="100000"/>
              </a:lnSpc>
              <a:spcBef>
                <a:spcPts val="650"/>
              </a:spcBef>
            </a:pPr>
            <a:r>
              <a:rPr sz="1100" spc="-5" dirty="0">
                <a:latin typeface="Arial"/>
                <a:cs typeface="Arial"/>
              </a:rPr>
              <a:t>Users who are not designated as an ARR will not be presented with the</a:t>
            </a:r>
            <a:r>
              <a:rPr sz="1100" spc="85" dirty="0">
                <a:latin typeface="Arial"/>
                <a:cs typeface="Arial"/>
              </a:rPr>
              <a:t> </a:t>
            </a:r>
            <a:r>
              <a:rPr sz="1100" spc="-5" dirty="0">
                <a:latin typeface="Arial"/>
                <a:cs typeface="Arial"/>
              </a:rPr>
              <a:t>screen.</a:t>
            </a:r>
            <a:endParaRPr sz="1100">
              <a:latin typeface="Arial"/>
              <a:cs typeface="Arial"/>
            </a:endParaRPr>
          </a:p>
          <a:p>
            <a:pPr marL="469900" marR="209550" lvl="1" indent="-229235">
              <a:lnSpc>
                <a:spcPct val="103600"/>
              </a:lnSpc>
              <a:spcBef>
                <a:spcPts val="590"/>
              </a:spcBef>
              <a:buFont typeface="Arial"/>
              <a:buAutoNum type="arabicPeriod"/>
              <a:tabLst>
                <a:tab pos="470534" algn="l"/>
              </a:tabLst>
            </a:pPr>
            <a:r>
              <a:rPr sz="1100" spc="-5" dirty="0">
                <a:latin typeface="Arial"/>
                <a:cs typeface="Arial"/>
              </a:rPr>
              <a:t>The ARR’s </a:t>
            </a:r>
            <a:r>
              <a:rPr sz="1100" spc="-10" dirty="0">
                <a:latin typeface="Arial"/>
                <a:cs typeface="Arial"/>
              </a:rPr>
              <a:t>Name, </a:t>
            </a:r>
            <a:r>
              <a:rPr sz="1100" spc="-5" dirty="0">
                <a:latin typeface="Arial"/>
                <a:cs typeface="Arial"/>
              </a:rPr>
              <a:t>Title, Telephone Number, and </a:t>
            </a:r>
            <a:r>
              <a:rPr sz="1100" dirty="0">
                <a:latin typeface="Arial"/>
                <a:cs typeface="Arial"/>
              </a:rPr>
              <a:t>E-Mail </a:t>
            </a:r>
            <a:r>
              <a:rPr sz="1100" spc="-5" dirty="0">
                <a:latin typeface="Arial"/>
                <a:cs typeface="Arial"/>
              </a:rPr>
              <a:t>Address will be presented on  screen for</a:t>
            </a:r>
            <a:r>
              <a:rPr sz="1100" spc="-10" dirty="0">
                <a:latin typeface="Arial"/>
                <a:cs typeface="Arial"/>
              </a:rPr>
              <a:t> </a:t>
            </a:r>
            <a:r>
              <a:rPr sz="1100" spc="-5" dirty="0">
                <a:latin typeface="Arial"/>
                <a:cs typeface="Arial"/>
              </a:rPr>
              <a:t>review.</a:t>
            </a:r>
            <a:endParaRPr sz="1100">
              <a:latin typeface="Arial"/>
              <a:cs typeface="Arial"/>
            </a:endParaRPr>
          </a:p>
          <a:p>
            <a:pPr marL="469900" marR="198755" lvl="1" indent="-229235">
              <a:lnSpc>
                <a:spcPts val="1370"/>
              </a:lnSpc>
              <a:spcBef>
                <a:spcPts val="50"/>
              </a:spcBef>
              <a:buFont typeface="Arial"/>
              <a:buAutoNum type="arabicPeriod"/>
              <a:tabLst>
                <a:tab pos="470534" algn="l"/>
              </a:tabLst>
            </a:pPr>
            <a:r>
              <a:rPr sz="1100" spc="-5" dirty="0">
                <a:latin typeface="Arial"/>
                <a:cs typeface="Arial"/>
              </a:rPr>
              <a:t>Allow the Certifying Official to review all prior screens and entries to verify accuracy of  the inputted record.</a:t>
            </a:r>
            <a:endParaRPr sz="1100">
              <a:latin typeface="Arial"/>
              <a:cs typeface="Arial"/>
            </a:endParaRPr>
          </a:p>
        </p:txBody>
      </p:sp>
      <p:sp>
        <p:nvSpPr>
          <p:cNvPr id="4" name="object 4"/>
          <p:cNvSpPr txBox="1"/>
          <p:nvPr/>
        </p:nvSpPr>
        <p:spPr>
          <a:xfrm>
            <a:off x="3123945" y="8557259"/>
            <a:ext cx="1524000" cy="162560"/>
          </a:xfrm>
          <a:prstGeom prst="rect">
            <a:avLst/>
          </a:prstGeom>
        </p:spPr>
        <p:txBody>
          <a:bodyPr vert="horz" wrap="square" lIns="0" tIns="12700" rIns="0" bIns="0" rtlCol="0">
            <a:spAutoFit/>
          </a:bodyPr>
          <a:lstStyle/>
          <a:p>
            <a:pPr marL="12700">
              <a:lnSpc>
                <a:spcPct val="100000"/>
              </a:lnSpc>
              <a:spcBef>
                <a:spcPts val="100"/>
              </a:spcBef>
            </a:pPr>
            <a:r>
              <a:rPr sz="900" i="1" spc="-5" dirty="0">
                <a:solidFill>
                  <a:srgbClr val="44536A"/>
                </a:solidFill>
                <a:latin typeface="Arial"/>
                <a:cs typeface="Arial"/>
              </a:rPr>
              <a:t>Figure 47 Official</a:t>
            </a:r>
            <a:r>
              <a:rPr sz="900" i="1" spc="20" dirty="0">
                <a:solidFill>
                  <a:srgbClr val="44536A"/>
                </a:solidFill>
                <a:latin typeface="Arial"/>
                <a:cs typeface="Arial"/>
              </a:rPr>
              <a:t> </a:t>
            </a:r>
            <a:r>
              <a:rPr sz="900" i="1" spc="-5" dirty="0">
                <a:solidFill>
                  <a:srgbClr val="44536A"/>
                </a:solidFill>
                <a:latin typeface="Arial"/>
                <a:cs typeface="Arial"/>
              </a:rPr>
              <a:t>Certification</a:t>
            </a:r>
            <a:endParaRPr sz="900">
              <a:latin typeface="Arial"/>
              <a:cs typeface="Arial"/>
            </a:endParaRPr>
          </a:p>
        </p:txBody>
      </p:sp>
      <p:sp>
        <p:nvSpPr>
          <p:cNvPr id="5" name="object 5"/>
          <p:cNvSpPr/>
          <p:nvPr/>
        </p:nvSpPr>
        <p:spPr>
          <a:xfrm>
            <a:off x="1022077" y="1739802"/>
            <a:ext cx="5755265" cy="196086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928687" y="1652016"/>
            <a:ext cx="5953125" cy="2169795"/>
          </a:xfrm>
          <a:custGeom>
            <a:avLst/>
            <a:gdLst/>
            <a:ahLst/>
            <a:cxnLst/>
            <a:rect l="l" t="t" r="r" b="b"/>
            <a:pathLst>
              <a:path w="5953125" h="2169795">
                <a:moveTo>
                  <a:pt x="0" y="2169794"/>
                </a:moveTo>
                <a:lnTo>
                  <a:pt x="5953125" y="2169794"/>
                </a:lnTo>
                <a:lnTo>
                  <a:pt x="5953125" y="0"/>
                </a:lnTo>
                <a:lnTo>
                  <a:pt x="0" y="0"/>
                </a:lnTo>
                <a:lnTo>
                  <a:pt x="0" y="2169794"/>
                </a:lnTo>
                <a:close/>
              </a:path>
            </a:pathLst>
          </a:custGeom>
          <a:ln w="9525">
            <a:solidFill>
              <a:srgbClr val="D9D9D9"/>
            </a:solidFill>
          </a:ln>
        </p:spPr>
        <p:txBody>
          <a:bodyPr wrap="square" lIns="0" tIns="0" rIns="0" bIns="0" rtlCol="0"/>
          <a:lstStyle/>
          <a:p>
            <a:endParaRPr/>
          </a:p>
        </p:txBody>
      </p:sp>
      <p:sp>
        <p:nvSpPr>
          <p:cNvPr id="7" name="object 7"/>
          <p:cNvSpPr/>
          <p:nvPr/>
        </p:nvSpPr>
        <p:spPr>
          <a:xfrm>
            <a:off x="969945" y="6316036"/>
            <a:ext cx="5860181" cy="2080228"/>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928687" y="6253860"/>
            <a:ext cx="5953125" cy="2214880"/>
          </a:xfrm>
          <a:custGeom>
            <a:avLst/>
            <a:gdLst/>
            <a:ahLst/>
            <a:cxnLst/>
            <a:rect l="l" t="t" r="r" b="b"/>
            <a:pathLst>
              <a:path w="5953125" h="2214879">
                <a:moveTo>
                  <a:pt x="0" y="2214879"/>
                </a:moveTo>
                <a:lnTo>
                  <a:pt x="5953125" y="2214879"/>
                </a:lnTo>
                <a:lnTo>
                  <a:pt x="5953125" y="0"/>
                </a:lnTo>
                <a:lnTo>
                  <a:pt x="0" y="0"/>
                </a:lnTo>
                <a:lnTo>
                  <a:pt x="0" y="2214879"/>
                </a:lnTo>
                <a:close/>
              </a:path>
            </a:pathLst>
          </a:custGeom>
          <a:ln w="9525">
            <a:solidFill>
              <a:srgbClr val="D9D9D9"/>
            </a:solidFill>
          </a:ln>
        </p:spPr>
        <p:txBody>
          <a:bodyPr wrap="square" lIns="0" tIns="0" rIns="0" bIns="0" rtlCol="0"/>
          <a:lstStyle/>
          <a:p>
            <a:endParaRPr/>
          </a:p>
        </p:txBody>
      </p:sp>
      <p:sp>
        <p:nvSpPr>
          <p:cNvPr id="9" name="object 9"/>
          <p:cNvSpPr txBox="1">
            <a:spLocks noGrp="1"/>
          </p:cNvSpPr>
          <p:nvPr>
            <p:ph type="ftr" sz="quarter" idx="5"/>
          </p:nvPr>
        </p:nvSpPr>
        <p:spPr>
          <a:prstGeom prst="rect">
            <a:avLst/>
          </a:prstGeom>
        </p:spPr>
        <p:txBody>
          <a:bodyPr vert="horz" wrap="square" lIns="0" tIns="1905" rIns="0" bIns="0" rtlCol="0">
            <a:spAutoFit/>
          </a:bodyPr>
          <a:lstStyle/>
          <a:p>
            <a:pPr marL="12700">
              <a:lnSpc>
                <a:spcPts val="1060"/>
              </a:lnSpc>
              <a:spcBef>
                <a:spcPts val="15"/>
              </a:spcBef>
            </a:pPr>
            <a:r>
              <a:rPr dirty="0"/>
              <a:t>Coronavirus State and </a:t>
            </a:r>
            <a:r>
              <a:rPr spc="-5" dirty="0"/>
              <a:t>Local Fiscal Recovery</a:t>
            </a:r>
            <a:r>
              <a:rPr spc="-30" dirty="0"/>
              <a:t> </a:t>
            </a:r>
            <a:r>
              <a:rPr dirty="0"/>
              <a:t>Funds:</a:t>
            </a:r>
          </a:p>
          <a:p>
            <a:pPr marL="174625">
              <a:lnSpc>
                <a:spcPts val="1060"/>
              </a:lnSpc>
            </a:pPr>
            <a:r>
              <a:rPr b="0" spc="-5" dirty="0">
                <a:latin typeface="Arial"/>
                <a:cs typeface="Arial"/>
              </a:rPr>
              <a:t>Project and Expenditures Report User</a:t>
            </a:r>
            <a:r>
              <a:rPr b="0" spc="30" dirty="0">
                <a:latin typeface="Arial"/>
                <a:cs typeface="Arial"/>
              </a:rPr>
              <a:t> </a:t>
            </a:r>
            <a:r>
              <a:rPr b="0" spc="-5" dirty="0">
                <a:latin typeface="Arial"/>
                <a:cs typeface="Arial"/>
              </a:rPr>
              <a:t>Guide</a:t>
            </a:r>
          </a:p>
        </p:txBody>
      </p:sp>
      <p:sp>
        <p:nvSpPr>
          <p:cNvPr id="10" name="object 10"/>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r>
              <a:rPr spc="-5" dirty="0"/>
              <a:t>39</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30300" y="893318"/>
            <a:ext cx="5478780" cy="367030"/>
          </a:xfrm>
          <a:prstGeom prst="rect">
            <a:avLst/>
          </a:prstGeom>
        </p:spPr>
        <p:txBody>
          <a:bodyPr vert="horz" wrap="square" lIns="0" tIns="6350" rIns="0" bIns="0" rtlCol="0">
            <a:spAutoFit/>
          </a:bodyPr>
          <a:lstStyle/>
          <a:p>
            <a:pPr marL="241300" marR="5080" indent="-229235">
              <a:lnSpc>
                <a:spcPct val="103600"/>
              </a:lnSpc>
              <a:spcBef>
                <a:spcPts val="50"/>
              </a:spcBef>
            </a:pPr>
            <a:r>
              <a:rPr sz="1100" spc="-5" dirty="0">
                <a:latin typeface="Arial"/>
                <a:cs typeface="Arial"/>
              </a:rPr>
              <a:t>3. Verify information included in Figure 48 and confirm that the values presented are as  expected based on the information included or uploaded in previous</a:t>
            </a:r>
            <a:r>
              <a:rPr sz="1100" spc="100" dirty="0">
                <a:latin typeface="Arial"/>
                <a:cs typeface="Arial"/>
              </a:rPr>
              <a:t> </a:t>
            </a:r>
            <a:r>
              <a:rPr sz="1100" spc="-5" dirty="0">
                <a:latin typeface="Arial"/>
                <a:cs typeface="Arial"/>
              </a:rPr>
              <a:t>screens.</a:t>
            </a:r>
            <a:endParaRPr sz="1100">
              <a:latin typeface="Arial"/>
              <a:cs typeface="Arial"/>
            </a:endParaRPr>
          </a:p>
        </p:txBody>
      </p:sp>
      <p:sp>
        <p:nvSpPr>
          <p:cNvPr id="3" name="object 3"/>
          <p:cNvSpPr txBox="1"/>
          <p:nvPr/>
        </p:nvSpPr>
        <p:spPr>
          <a:xfrm>
            <a:off x="2755138" y="4378959"/>
            <a:ext cx="2261235" cy="162560"/>
          </a:xfrm>
          <a:prstGeom prst="rect">
            <a:avLst/>
          </a:prstGeom>
        </p:spPr>
        <p:txBody>
          <a:bodyPr vert="horz" wrap="square" lIns="0" tIns="12700" rIns="0" bIns="0" rtlCol="0">
            <a:spAutoFit/>
          </a:bodyPr>
          <a:lstStyle/>
          <a:p>
            <a:pPr marL="12700">
              <a:lnSpc>
                <a:spcPct val="100000"/>
              </a:lnSpc>
              <a:spcBef>
                <a:spcPts val="100"/>
              </a:spcBef>
            </a:pPr>
            <a:r>
              <a:rPr sz="900" i="1" spc="-5" dirty="0">
                <a:solidFill>
                  <a:srgbClr val="44536A"/>
                </a:solidFill>
                <a:latin typeface="Arial"/>
                <a:cs typeface="Arial"/>
              </a:rPr>
              <a:t>Figure 48 </a:t>
            </a:r>
            <a:r>
              <a:rPr sz="900" i="1" dirty="0">
                <a:solidFill>
                  <a:srgbClr val="44536A"/>
                </a:solidFill>
                <a:latin typeface="Arial"/>
                <a:cs typeface="Arial"/>
              </a:rPr>
              <a:t>Summary of </a:t>
            </a:r>
            <a:r>
              <a:rPr sz="900" i="1" spc="-5" dirty="0">
                <a:solidFill>
                  <a:srgbClr val="44536A"/>
                </a:solidFill>
                <a:latin typeface="Arial"/>
                <a:cs typeface="Arial"/>
              </a:rPr>
              <a:t>Reported</a:t>
            </a:r>
            <a:r>
              <a:rPr sz="900" i="1" spc="10" dirty="0">
                <a:solidFill>
                  <a:srgbClr val="44536A"/>
                </a:solidFill>
                <a:latin typeface="Arial"/>
                <a:cs typeface="Arial"/>
              </a:rPr>
              <a:t> </a:t>
            </a:r>
            <a:r>
              <a:rPr sz="900" i="1" spc="-5" dirty="0">
                <a:solidFill>
                  <a:srgbClr val="44536A"/>
                </a:solidFill>
                <a:latin typeface="Arial"/>
                <a:cs typeface="Arial"/>
              </a:rPr>
              <a:t>Information</a:t>
            </a:r>
            <a:endParaRPr sz="900">
              <a:latin typeface="Arial"/>
              <a:cs typeface="Arial"/>
            </a:endParaRPr>
          </a:p>
        </p:txBody>
      </p:sp>
      <p:sp>
        <p:nvSpPr>
          <p:cNvPr id="4" name="object 4"/>
          <p:cNvSpPr txBox="1"/>
          <p:nvPr/>
        </p:nvSpPr>
        <p:spPr>
          <a:xfrm>
            <a:off x="1130300" y="4910835"/>
            <a:ext cx="5511800" cy="366395"/>
          </a:xfrm>
          <a:prstGeom prst="rect">
            <a:avLst/>
          </a:prstGeom>
        </p:spPr>
        <p:txBody>
          <a:bodyPr vert="horz" wrap="square" lIns="0" tIns="6985" rIns="0" bIns="0" rtlCol="0">
            <a:spAutoFit/>
          </a:bodyPr>
          <a:lstStyle/>
          <a:p>
            <a:pPr marL="241300" marR="5080" indent="-229235">
              <a:lnSpc>
                <a:spcPct val="103299"/>
              </a:lnSpc>
              <a:spcBef>
                <a:spcPts val="55"/>
              </a:spcBef>
            </a:pPr>
            <a:r>
              <a:rPr sz="1100" spc="-5" dirty="0">
                <a:latin typeface="Arial"/>
                <a:cs typeface="Arial"/>
              </a:rPr>
              <a:t>4. When certifying and submitting the report, a confirmation box will </a:t>
            </a:r>
            <a:r>
              <a:rPr sz="1100" dirty="0">
                <a:latin typeface="Arial"/>
                <a:cs typeface="Arial"/>
              </a:rPr>
              <a:t>appear </a:t>
            </a:r>
            <a:r>
              <a:rPr sz="1100" spc="-5" dirty="0">
                <a:latin typeface="Arial"/>
                <a:cs typeface="Arial"/>
              </a:rPr>
              <a:t>asking if the  recipient is sure it wants to submit (see Figure</a:t>
            </a:r>
            <a:r>
              <a:rPr sz="1100" spc="40" dirty="0">
                <a:latin typeface="Arial"/>
                <a:cs typeface="Arial"/>
              </a:rPr>
              <a:t> </a:t>
            </a:r>
            <a:r>
              <a:rPr sz="1100" spc="-5" dirty="0">
                <a:latin typeface="Arial"/>
                <a:cs typeface="Arial"/>
              </a:rPr>
              <a:t>49).</a:t>
            </a:r>
            <a:endParaRPr sz="1100">
              <a:latin typeface="Arial"/>
              <a:cs typeface="Arial"/>
            </a:endParaRPr>
          </a:p>
        </p:txBody>
      </p:sp>
      <p:sp>
        <p:nvSpPr>
          <p:cNvPr id="5" name="object 5"/>
          <p:cNvSpPr txBox="1"/>
          <p:nvPr/>
        </p:nvSpPr>
        <p:spPr>
          <a:xfrm>
            <a:off x="3022600" y="6249923"/>
            <a:ext cx="1727200" cy="162560"/>
          </a:xfrm>
          <a:prstGeom prst="rect">
            <a:avLst/>
          </a:prstGeom>
        </p:spPr>
        <p:txBody>
          <a:bodyPr vert="horz" wrap="square" lIns="0" tIns="12700" rIns="0" bIns="0" rtlCol="0">
            <a:spAutoFit/>
          </a:bodyPr>
          <a:lstStyle/>
          <a:p>
            <a:pPr marL="12700">
              <a:lnSpc>
                <a:spcPct val="100000"/>
              </a:lnSpc>
              <a:spcBef>
                <a:spcPts val="100"/>
              </a:spcBef>
            </a:pPr>
            <a:r>
              <a:rPr sz="900" i="1" spc="-5" dirty="0">
                <a:solidFill>
                  <a:srgbClr val="44536A"/>
                </a:solidFill>
                <a:latin typeface="Arial"/>
                <a:cs typeface="Arial"/>
              </a:rPr>
              <a:t>Figure 49 Submission</a:t>
            </a:r>
            <a:r>
              <a:rPr sz="900" i="1" spc="20" dirty="0">
                <a:solidFill>
                  <a:srgbClr val="44536A"/>
                </a:solidFill>
                <a:latin typeface="Arial"/>
                <a:cs typeface="Arial"/>
              </a:rPr>
              <a:t> </a:t>
            </a:r>
            <a:r>
              <a:rPr sz="900" i="1" spc="-5" dirty="0">
                <a:solidFill>
                  <a:srgbClr val="44536A"/>
                </a:solidFill>
                <a:latin typeface="Arial"/>
                <a:cs typeface="Arial"/>
              </a:rPr>
              <a:t>Verification</a:t>
            </a:r>
            <a:endParaRPr sz="900">
              <a:latin typeface="Arial"/>
              <a:cs typeface="Arial"/>
            </a:endParaRPr>
          </a:p>
        </p:txBody>
      </p:sp>
      <p:sp>
        <p:nvSpPr>
          <p:cNvPr id="6" name="object 6"/>
          <p:cNvSpPr/>
          <p:nvPr/>
        </p:nvSpPr>
        <p:spPr>
          <a:xfrm>
            <a:off x="1494907" y="1448291"/>
            <a:ext cx="4832265" cy="2725954"/>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1338325" y="1351661"/>
            <a:ext cx="5101590" cy="2911475"/>
          </a:xfrm>
          <a:custGeom>
            <a:avLst/>
            <a:gdLst/>
            <a:ahLst/>
            <a:cxnLst/>
            <a:rect l="l" t="t" r="r" b="b"/>
            <a:pathLst>
              <a:path w="5101590" h="2911475">
                <a:moveTo>
                  <a:pt x="0" y="2911347"/>
                </a:moveTo>
                <a:lnTo>
                  <a:pt x="5101590" y="2911347"/>
                </a:lnTo>
                <a:lnTo>
                  <a:pt x="5101590" y="0"/>
                </a:lnTo>
                <a:lnTo>
                  <a:pt x="0" y="0"/>
                </a:lnTo>
                <a:lnTo>
                  <a:pt x="0" y="2911347"/>
                </a:lnTo>
                <a:close/>
              </a:path>
            </a:pathLst>
          </a:custGeom>
          <a:ln w="9525">
            <a:solidFill>
              <a:srgbClr val="D9D9D9"/>
            </a:solidFill>
          </a:ln>
        </p:spPr>
        <p:txBody>
          <a:bodyPr wrap="square" lIns="0" tIns="0" rIns="0" bIns="0" rtlCol="0"/>
          <a:lstStyle/>
          <a:p>
            <a:endParaRPr/>
          </a:p>
        </p:txBody>
      </p:sp>
      <p:sp>
        <p:nvSpPr>
          <p:cNvPr id="8" name="object 8"/>
          <p:cNvSpPr/>
          <p:nvPr/>
        </p:nvSpPr>
        <p:spPr>
          <a:xfrm>
            <a:off x="1352930" y="5322570"/>
            <a:ext cx="5113147" cy="894450"/>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1348105" y="5317871"/>
            <a:ext cx="5123180" cy="928369"/>
          </a:xfrm>
          <a:custGeom>
            <a:avLst/>
            <a:gdLst/>
            <a:ahLst/>
            <a:cxnLst/>
            <a:rect l="l" t="t" r="r" b="b"/>
            <a:pathLst>
              <a:path w="5123180" h="928370">
                <a:moveTo>
                  <a:pt x="0" y="928369"/>
                </a:moveTo>
                <a:lnTo>
                  <a:pt x="5122672" y="928369"/>
                </a:lnTo>
                <a:lnTo>
                  <a:pt x="5122672" y="0"/>
                </a:lnTo>
                <a:lnTo>
                  <a:pt x="0" y="0"/>
                </a:lnTo>
                <a:lnTo>
                  <a:pt x="0" y="928369"/>
                </a:lnTo>
                <a:close/>
              </a:path>
            </a:pathLst>
          </a:custGeom>
          <a:ln w="9525">
            <a:solidFill>
              <a:srgbClr val="D9D9D9"/>
            </a:solidFill>
          </a:ln>
        </p:spPr>
        <p:txBody>
          <a:bodyPr wrap="square" lIns="0" tIns="0" rIns="0" bIns="0" rtlCol="0"/>
          <a:lstStyle/>
          <a:p>
            <a:endParaRPr/>
          </a:p>
        </p:txBody>
      </p:sp>
      <p:sp>
        <p:nvSpPr>
          <p:cNvPr id="10" name="object 10"/>
          <p:cNvSpPr/>
          <p:nvPr/>
        </p:nvSpPr>
        <p:spPr>
          <a:xfrm>
            <a:off x="1591310" y="2431414"/>
            <a:ext cx="742950" cy="91440"/>
          </a:xfrm>
          <a:custGeom>
            <a:avLst/>
            <a:gdLst/>
            <a:ahLst/>
            <a:cxnLst/>
            <a:rect l="l" t="t" r="r" b="b"/>
            <a:pathLst>
              <a:path w="742950" h="91439">
                <a:moveTo>
                  <a:pt x="0" y="91440"/>
                </a:moveTo>
                <a:lnTo>
                  <a:pt x="742950" y="91440"/>
                </a:lnTo>
                <a:lnTo>
                  <a:pt x="742950" y="0"/>
                </a:lnTo>
                <a:lnTo>
                  <a:pt x="0" y="0"/>
                </a:lnTo>
                <a:lnTo>
                  <a:pt x="0" y="91440"/>
                </a:lnTo>
                <a:close/>
              </a:path>
            </a:pathLst>
          </a:custGeom>
          <a:solidFill>
            <a:srgbClr val="D9D9D9"/>
          </a:solidFill>
        </p:spPr>
        <p:txBody>
          <a:bodyPr wrap="square" lIns="0" tIns="0" rIns="0" bIns="0" rtlCol="0"/>
          <a:lstStyle/>
          <a:p>
            <a:endParaRPr/>
          </a:p>
        </p:txBody>
      </p:sp>
      <p:sp>
        <p:nvSpPr>
          <p:cNvPr id="11" name="object 11"/>
          <p:cNvSpPr/>
          <p:nvPr/>
        </p:nvSpPr>
        <p:spPr>
          <a:xfrm>
            <a:off x="3957320" y="2418079"/>
            <a:ext cx="742950" cy="95250"/>
          </a:xfrm>
          <a:custGeom>
            <a:avLst/>
            <a:gdLst/>
            <a:ahLst/>
            <a:cxnLst/>
            <a:rect l="l" t="t" r="r" b="b"/>
            <a:pathLst>
              <a:path w="742950" h="95250">
                <a:moveTo>
                  <a:pt x="0" y="95250"/>
                </a:moveTo>
                <a:lnTo>
                  <a:pt x="742950" y="95250"/>
                </a:lnTo>
                <a:lnTo>
                  <a:pt x="742950" y="0"/>
                </a:lnTo>
                <a:lnTo>
                  <a:pt x="0" y="0"/>
                </a:lnTo>
                <a:lnTo>
                  <a:pt x="0" y="95250"/>
                </a:lnTo>
                <a:close/>
              </a:path>
            </a:pathLst>
          </a:custGeom>
          <a:solidFill>
            <a:srgbClr val="D9D9D9"/>
          </a:solidFill>
        </p:spPr>
        <p:txBody>
          <a:bodyPr wrap="square" lIns="0" tIns="0" rIns="0" bIns="0" rtlCol="0"/>
          <a:lstStyle/>
          <a:p>
            <a:endParaRPr/>
          </a:p>
        </p:txBody>
      </p:sp>
      <p:sp>
        <p:nvSpPr>
          <p:cNvPr id="12" name="object 12"/>
          <p:cNvSpPr/>
          <p:nvPr/>
        </p:nvSpPr>
        <p:spPr>
          <a:xfrm>
            <a:off x="4032884" y="2770504"/>
            <a:ext cx="886460" cy="95250"/>
          </a:xfrm>
          <a:custGeom>
            <a:avLst/>
            <a:gdLst/>
            <a:ahLst/>
            <a:cxnLst/>
            <a:rect l="l" t="t" r="r" b="b"/>
            <a:pathLst>
              <a:path w="886460" h="95250">
                <a:moveTo>
                  <a:pt x="0" y="95250"/>
                </a:moveTo>
                <a:lnTo>
                  <a:pt x="886460" y="95250"/>
                </a:lnTo>
                <a:lnTo>
                  <a:pt x="886460" y="0"/>
                </a:lnTo>
                <a:lnTo>
                  <a:pt x="0" y="0"/>
                </a:lnTo>
                <a:lnTo>
                  <a:pt x="0" y="95250"/>
                </a:lnTo>
                <a:close/>
              </a:path>
            </a:pathLst>
          </a:custGeom>
          <a:solidFill>
            <a:srgbClr val="D9D9D9"/>
          </a:solidFill>
        </p:spPr>
        <p:txBody>
          <a:bodyPr wrap="square" lIns="0" tIns="0" rIns="0" bIns="0" rtlCol="0"/>
          <a:lstStyle/>
          <a:p>
            <a:endParaRPr/>
          </a:p>
        </p:txBody>
      </p:sp>
      <p:sp>
        <p:nvSpPr>
          <p:cNvPr id="13" name="object 13"/>
          <p:cNvSpPr txBox="1">
            <a:spLocks noGrp="1"/>
          </p:cNvSpPr>
          <p:nvPr>
            <p:ph type="ftr" sz="quarter" idx="5"/>
          </p:nvPr>
        </p:nvSpPr>
        <p:spPr>
          <a:prstGeom prst="rect">
            <a:avLst/>
          </a:prstGeom>
        </p:spPr>
        <p:txBody>
          <a:bodyPr vert="horz" wrap="square" lIns="0" tIns="1905" rIns="0" bIns="0" rtlCol="0">
            <a:spAutoFit/>
          </a:bodyPr>
          <a:lstStyle/>
          <a:p>
            <a:pPr marL="12700">
              <a:lnSpc>
                <a:spcPts val="1060"/>
              </a:lnSpc>
              <a:spcBef>
                <a:spcPts val="15"/>
              </a:spcBef>
            </a:pPr>
            <a:r>
              <a:rPr dirty="0"/>
              <a:t>Coronavirus State and </a:t>
            </a:r>
            <a:r>
              <a:rPr spc="-5" dirty="0"/>
              <a:t>Local Fiscal Recovery</a:t>
            </a:r>
            <a:r>
              <a:rPr spc="-30" dirty="0"/>
              <a:t> </a:t>
            </a:r>
            <a:r>
              <a:rPr dirty="0"/>
              <a:t>Funds:</a:t>
            </a:r>
          </a:p>
          <a:p>
            <a:pPr marL="174625">
              <a:lnSpc>
                <a:spcPts val="1060"/>
              </a:lnSpc>
            </a:pPr>
            <a:r>
              <a:rPr b="0" spc="-5" dirty="0">
                <a:latin typeface="Arial"/>
                <a:cs typeface="Arial"/>
              </a:rPr>
              <a:t>Project and Expenditures Report User</a:t>
            </a:r>
            <a:r>
              <a:rPr b="0" spc="30" dirty="0">
                <a:latin typeface="Arial"/>
                <a:cs typeface="Arial"/>
              </a:rPr>
              <a:t> </a:t>
            </a:r>
            <a:r>
              <a:rPr b="0" spc="-5" dirty="0">
                <a:latin typeface="Arial"/>
                <a:cs typeface="Arial"/>
              </a:rPr>
              <a:t>Guide</a:t>
            </a:r>
          </a:p>
        </p:txBody>
      </p:sp>
      <p:sp>
        <p:nvSpPr>
          <p:cNvPr id="14" name="object 14"/>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r>
              <a:rPr spc="-5" dirty="0"/>
              <a:t>40</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30300" y="1168399"/>
            <a:ext cx="5652135" cy="539750"/>
          </a:xfrm>
          <a:prstGeom prst="rect">
            <a:avLst/>
          </a:prstGeom>
        </p:spPr>
        <p:txBody>
          <a:bodyPr vert="horz" wrap="square" lIns="0" tIns="6350" rIns="0" bIns="0" rtlCol="0">
            <a:spAutoFit/>
          </a:bodyPr>
          <a:lstStyle/>
          <a:p>
            <a:pPr marL="241300" marR="5080" indent="-229235">
              <a:lnSpc>
                <a:spcPct val="103499"/>
              </a:lnSpc>
              <a:spcBef>
                <a:spcPts val="50"/>
              </a:spcBef>
            </a:pPr>
            <a:r>
              <a:rPr sz="1100" spc="-5" dirty="0">
                <a:latin typeface="Arial"/>
                <a:cs typeface="Arial"/>
              </a:rPr>
              <a:t>5. A confirmation box may also appear with additional certification language depending on  the programmatic data inputs in the user’s report. Figure 50 shows an example of  project-dependent certification</a:t>
            </a:r>
            <a:r>
              <a:rPr sz="1100" dirty="0">
                <a:latin typeface="Arial"/>
                <a:cs typeface="Arial"/>
              </a:rPr>
              <a:t> </a:t>
            </a:r>
            <a:r>
              <a:rPr sz="1100" spc="-5" dirty="0">
                <a:latin typeface="Arial"/>
                <a:cs typeface="Arial"/>
              </a:rPr>
              <a:t>language.</a:t>
            </a:r>
            <a:endParaRPr sz="1100">
              <a:latin typeface="Arial"/>
              <a:cs typeface="Arial"/>
            </a:endParaRPr>
          </a:p>
        </p:txBody>
      </p:sp>
      <p:sp>
        <p:nvSpPr>
          <p:cNvPr id="3" name="object 3"/>
          <p:cNvSpPr txBox="1"/>
          <p:nvPr/>
        </p:nvSpPr>
        <p:spPr>
          <a:xfrm>
            <a:off x="1130300" y="4592320"/>
            <a:ext cx="5488305" cy="449580"/>
          </a:xfrm>
          <a:prstGeom prst="rect">
            <a:avLst/>
          </a:prstGeom>
        </p:spPr>
        <p:txBody>
          <a:bodyPr vert="horz" wrap="square" lIns="0" tIns="12700" rIns="0" bIns="0" rtlCol="0">
            <a:spAutoFit/>
          </a:bodyPr>
          <a:lstStyle/>
          <a:p>
            <a:pPr marL="22860" algn="ctr">
              <a:lnSpc>
                <a:spcPct val="100000"/>
              </a:lnSpc>
              <a:spcBef>
                <a:spcPts val="100"/>
              </a:spcBef>
            </a:pPr>
            <a:r>
              <a:rPr sz="900" i="1" spc="-5" dirty="0">
                <a:solidFill>
                  <a:srgbClr val="44536A"/>
                </a:solidFill>
                <a:latin typeface="Arial"/>
                <a:cs typeface="Arial"/>
              </a:rPr>
              <a:t>Figure 50 Submission Verification with additional</a:t>
            </a:r>
            <a:r>
              <a:rPr sz="900" i="1" spc="20" dirty="0">
                <a:solidFill>
                  <a:srgbClr val="44536A"/>
                </a:solidFill>
                <a:latin typeface="Arial"/>
                <a:cs typeface="Arial"/>
              </a:rPr>
              <a:t> </a:t>
            </a:r>
            <a:r>
              <a:rPr sz="900" i="1" spc="-5" dirty="0">
                <a:solidFill>
                  <a:srgbClr val="44536A"/>
                </a:solidFill>
                <a:latin typeface="Arial"/>
                <a:cs typeface="Arial"/>
              </a:rPr>
              <a:t>language</a:t>
            </a:r>
            <a:endParaRPr sz="900">
              <a:latin typeface="Arial"/>
              <a:cs typeface="Arial"/>
            </a:endParaRPr>
          </a:p>
          <a:p>
            <a:pPr>
              <a:lnSpc>
                <a:spcPct val="100000"/>
              </a:lnSpc>
              <a:spcBef>
                <a:spcPts val="20"/>
              </a:spcBef>
            </a:pPr>
            <a:endParaRPr sz="800">
              <a:latin typeface="Arial"/>
              <a:cs typeface="Arial"/>
            </a:endParaRPr>
          </a:p>
          <a:p>
            <a:pPr marL="12700">
              <a:lnSpc>
                <a:spcPct val="100000"/>
              </a:lnSpc>
            </a:pPr>
            <a:r>
              <a:rPr sz="1100" spc="-5" dirty="0">
                <a:latin typeface="Arial"/>
                <a:cs typeface="Arial"/>
              </a:rPr>
              <a:t>6. Once all of the information is validated, click the </a:t>
            </a:r>
            <a:r>
              <a:rPr sz="1100" i="1" spc="-5" dirty="0">
                <a:latin typeface="Arial"/>
                <a:cs typeface="Arial"/>
              </a:rPr>
              <a:t>Submit </a:t>
            </a:r>
            <a:r>
              <a:rPr sz="1100" spc="-5" dirty="0">
                <a:latin typeface="Arial"/>
                <a:cs typeface="Arial"/>
              </a:rPr>
              <a:t>button to complete the</a:t>
            </a:r>
            <a:r>
              <a:rPr sz="1100" spc="200" dirty="0">
                <a:latin typeface="Arial"/>
                <a:cs typeface="Arial"/>
              </a:rPr>
              <a:t> </a:t>
            </a:r>
            <a:r>
              <a:rPr sz="1100" spc="-5" dirty="0">
                <a:latin typeface="Arial"/>
                <a:cs typeface="Arial"/>
              </a:rPr>
              <a:t>entry.</a:t>
            </a:r>
            <a:endParaRPr sz="1100">
              <a:latin typeface="Arial"/>
              <a:cs typeface="Arial"/>
            </a:endParaRPr>
          </a:p>
        </p:txBody>
      </p:sp>
      <p:sp>
        <p:nvSpPr>
          <p:cNvPr id="4" name="object 4"/>
          <p:cNvSpPr/>
          <p:nvPr/>
        </p:nvSpPr>
        <p:spPr>
          <a:xfrm>
            <a:off x="1162050" y="1830070"/>
            <a:ext cx="5324475" cy="2615561"/>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157287" y="1825370"/>
            <a:ext cx="5334000" cy="2647950"/>
          </a:xfrm>
          <a:custGeom>
            <a:avLst/>
            <a:gdLst/>
            <a:ahLst/>
            <a:cxnLst/>
            <a:rect l="l" t="t" r="r" b="b"/>
            <a:pathLst>
              <a:path w="5334000" h="2647950">
                <a:moveTo>
                  <a:pt x="0" y="2647950"/>
                </a:moveTo>
                <a:lnTo>
                  <a:pt x="5334000" y="2647950"/>
                </a:lnTo>
                <a:lnTo>
                  <a:pt x="5334000" y="0"/>
                </a:lnTo>
                <a:lnTo>
                  <a:pt x="0" y="0"/>
                </a:lnTo>
                <a:lnTo>
                  <a:pt x="0" y="2647950"/>
                </a:lnTo>
                <a:close/>
              </a:path>
            </a:pathLst>
          </a:custGeom>
          <a:ln w="9525">
            <a:solidFill>
              <a:srgbClr val="D9D9D9"/>
            </a:solidFill>
          </a:ln>
        </p:spPr>
        <p:txBody>
          <a:bodyPr wrap="square" lIns="0" tIns="0" rIns="0" bIns="0" rtlCol="0"/>
          <a:lstStyle/>
          <a:p>
            <a:endParaRPr/>
          </a:p>
        </p:txBody>
      </p:sp>
      <p:sp>
        <p:nvSpPr>
          <p:cNvPr id="6" name="object 6"/>
          <p:cNvSpPr txBox="1">
            <a:spLocks noGrp="1"/>
          </p:cNvSpPr>
          <p:nvPr>
            <p:ph type="ftr" sz="quarter" idx="5"/>
          </p:nvPr>
        </p:nvSpPr>
        <p:spPr>
          <a:prstGeom prst="rect">
            <a:avLst/>
          </a:prstGeom>
        </p:spPr>
        <p:txBody>
          <a:bodyPr vert="horz" wrap="square" lIns="0" tIns="1905" rIns="0" bIns="0" rtlCol="0">
            <a:spAutoFit/>
          </a:bodyPr>
          <a:lstStyle/>
          <a:p>
            <a:pPr marL="12700">
              <a:lnSpc>
                <a:spcPts val="1060"/>
              </a:lnSpc>
              <a:spcBef>
                <a:spcPts val="15"/>
              </a:spcBef>
            </a:pPr>
            <a:r>
              <a:rPr dirty="0"/>
              <a:t>Coronavirus State and </a:t>
            </a:r>
            <a:r>
              <a:rPr spc="-5" dirty="0"/>
              <a:t>Local Fiscal Recovery</a:t>
            </a:r>
            <a:r>
              <a:rPr spc="-30" dirty="0"/>
              <a:t> </a:t>
            </a:r>
            <a:r>
              <a:rPr dirty="0"/>
              <a:t>Funds:</a:t>
            </a:r>
          </a:p>
          <a:p>
            <a:pPr marL="174625">
              <a:lnSpc>
                <a:spcPts val="1060"/>
              </a:lnSpc>
            </a:pPr>
            <a:r>
              <a:rPr b="0" spc="-5" dirty="0">
                <a:latin typeface="Arial"/>
                <a:cs typeface="Arial"/>
              </a:rPr>
              <a:t>Project and Expenditures Report User</a:t>
            </a:r>
            <a:r>
              <a:rPr b="0" spc="30" dirty="0">
                <a:latin typeface="Arial"/>
                <a:cs typeface="Arial"/>
              </a:rPr>
              <a:t> </a:t>
            </a:r>
            <a:r>
              <a:rPr b="0" spc="-5" dirty="0">
                <a:latin typeface="Arial"/>
                <a:cs typeface="Arial"/>
              </a:rPr>
              <a:t>Guide</a:t>
            </a:r>
          </a:p>
        </p:txBody>
      </p:sp>
      <p:sp>
        <p:nvSpPr>
          <p:cNvPr id="7" name="object 7"/>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r>
              <a:rPr spc="-5" dirty="0"/>
              <a:t>41</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1700" y="893318"/>
            <a:ext cx="5958840" cy="3750310"/>
          </a:xfrm>
          <a:prstGeom prst="rect">
            <a:avLst/>
          </a:prstGeom>
        </p:spPr>
        <p:txBody>
          <a:bodyPr vert="horz" wrap="square" lIns="0" tIns="12065" rIns="0" bIns="0" rtlCol="0">
            <a:spAutoFit/>
          </a:bodyPr>
          <a:lstStyle/>
          <a:p>
            <a:pPr marL="12700">
              <a:lnSpc>
                <a:spcPct val="100000"/>
              </a:lnSpc>
              <a:spcBef>
                <a:spcPts val="95"/>
              </a:spcBef>
            </a:pPr>
            <a:r>
              <a:rPr sz="1100" b="1" spc="-5" dirty="0">
                <a:solidFill>
                  <a:srgbClr val="1F4E79"/>
                </a:solidFill>
                <a:latin typeface="Arial"/>
                <a:cs typeface="Arial"/>
              </a:rPr>
              <a:t>Appendix A – Designating SLFRF Points of Contact by SLFRF Account</a:t>
            </a:r>
            <a:r>
              <a:rPr sz="1100" b="1" spc="145" dirty="0">
                <a:solidFill>
                  <a:srgbClr val="1F4E79"/>
                </a:solidFill>
                <a:latin typeface="Arial"/>
                <a:cs typeface="Arial"/>
              </a:rPr>
              <a:t> </a:t>
            </a:r>
            <a:r>
              <a:rPr sz="1100" b="1" spc="-5" dirty="0">
                <a:solidFill>
                  <a:srgbClr val="1F4E79"/>
                </a:solidFill>
                <a:latin typeface="Arial"/>
                <a:cs typeface="Arial"/>
              </a:rPr>
              <a:t>Administrators</a:t>
            </a:r>
            <a:endParaRPr sz="1100">
              <a:latin typeface="Arial"/>
              <a:cs typeface="Arial"/>
            </a:endParaRPr>
          </a:p>
          <a:p>
            <a:pPr marL="12700">
              <a:lnSpc>
                <a:spcPct val="100000"/>
              </a:lnSpc>
              <a:spcBef>
                <a:spcPts val="844"/>
              </a:spcBef>
            </a:pPr>
            <a:r>
              <a:rPr sz="1100" spc="-5" dirty="0">
                <a:latin typeface="Arial"/>
                <a:cs typeface="Arial"/>
              </a:rPr>
              <a:t>This section provides a brief instruction for SLFRF Account Administrators on</a:t>
            </a:r>
            <a:r>
              <a:rPr sz="1100" spc="105" dirty="0">
                <a:latin typeface="Arial"/>
                <a:cs typeface="Arial"/>
              </a:rPr>
              <a:t> </a:t>
            </a:r>
            <a:r>
              <a:rPr sz="1100" spc="-5" dirty="0">
                <a:latin typeface="Arial"/>
                <a:cs typeface="Arial"/>
              </a:rPr>
              <a:t>accessing</a:t>
            </a:r>
            <a:endParaRPr sz="1100">
              <a:latin typeface="Arial"/>
              <a:cs typeface="Arial"/>
            </a:endParaRPr>
          </a:p>
          <a:p>
            <a:pPr marL="12700">
              <a:lnSpc>
                <a:spcPct val="100000"/>
              </a:lnSpc>
              <a:spcBef>
                <a:spcPts val="45"/>
              </a:spcBef>
            </a:pPr>
            <a:r>
              <a:rPr sz="1100" spc="-5" dirty="0">
                <a:latin typeface="Arial"/>
                <a:cs typeface="Arial"/>
              </a:rPr>
              <a:t>Treasury’s Portal to provide the names and contact information of officials to be designated</a:t>
            </a:r>
            <a:r>
              <a:rPr sz="1100" spc="140" dirty="0">
                <a:latin typeface="Arial"/>
                <a:cs typeface="Arial"/>
              </a:rPr>
              <a:t> </a:t>
            </a:r>
            <a:r>
              <a:rPr sz="1100" spc="-10" dirty="0">
                <a:latin typeface="Arial"/>
                <a:cs typeface="Arial"/>
              </a:rPr>
              <a:t>as</a:t>
            </a:r>
            <a:endParaRPr sz="1100">
              <a:latin typeface="Arial"/>
              <a:cs typeface="Arial"/>
            </a:endParaRPr>
          </a:p>
          <a:p>
            <a:pPr marL="12700" marR="5080">
              <a:lnSpc>
                <a:spcPct val="103200"/>
              </a:lnSpc>
              <a:spcBef>
                <a:spcPts val="5"/>
              </a:spcBef>
            </a:pPr>
            <a:r>
              <a:rPr sz="1100" spc="-5" dirty="0">
                <a:latin typeface="Arial"/>
                <a:cs typeface="Arial"/>
              </a:rPr>
              <a:t>your organization’s points of contact for the SLFRF award(s). The </a:t>
            </a:r>
            <a:r>
              <a:rPr sz="1100" dirty="0">
                <a:latin typeface="Arial"/>
                <a:cs typeface="Arial"/>
              </a:rPr>
              <a:t>following </a:t>
            </a:r>
            <a:r>
              <a:rPr sz="1100" spc="-5" dirty="0">
                <a:latin typeface="Arial"/>
                <a:cs typeface="Arial"/>
              </a:rPr>
              <a:t>pages provide </a:t>
            </a:r>
            <a:r>
              <a:rPr sz="1100" dirty="0">
                <a:latin typeface="Arial"/>
                <a:cs typeface="Arial"/>
              </a:rPr>
              <a:t>step-  </a:t>
            </a:r>
            <a:r>
              <a:rPr sz="1100" spc="-5" dirty="0">
                <a:latin typeface="Arial"/>
                <a:cs typeface="Arial"/>
              </a:rPr>
              <a:t>by-step guidance. See FAQ Section B for commonly asked questions/answers on this</a:t>
            </a:r>
            <a:r>
              <a:rPr sz="1100" spc="160" dirty="0">
                <a:latin typeface="Arial"/>
                <a:cs typeface="Arial"/>
              </a:rPr>
              <a:t> </a:t>
            </a:r>
            <a:r>
              <a:rPr sz="1100" spc="-5" dirty="0">
                <a:latin typeface="Arial"/>
                <a:cs typeface="Arial"/>
              </a:rPr>
              <a:t>topic.</a:t>
            </a:r>
            <a:endParaRPr sz="1100">
              <a:latin typeface="Arial"/>
              <a:cs typeface="Arial"/>
            </a:endParaRPr>
          </a:p>
          <a:p>
            <a:pPr marL="12700">
              <a:lnSpc>
                <a:spcPct val="100000"/>
              </a:lnSpc>
              <a:spcBef>
                <a:spcPts val="850"/>
              </a:spcBef>
            </a:pPr>
            <a:r>
              <a:rPr sz="1100" spc="-5" dirty="0">
                <a:latin typeface="Arial"/>
                <a:cs typeface="Arial"/>
              </a:rPr>
              <a:t>Note- the screens noted below may be subject to</a:t>
            </a:r>
            <a:r>
              <a:rPr sz="1100" spc="25" dirty="0">
                <a:latin typeface="Arial"/>
                <a:cs typeface="Arial"/>
              </a:rPr>
              <a:t> </a:t>
            </a:r>
            <a:r>
              <a:rPr sz="1100" spc="-5" dirty="0">
                <a:latin typeface="Arial"/>
                <a:cs typeface="Arial"/>
              </a:rPr>
              <a:t>change.</a:t>
            </a:r>
            <a:endParaRPr sz="1100">
              <a:latin typeface="Arial"/>
              <a:cs typeface="Arial"/>
            </a:endParaRPr>
          </a:p>
          <a:p>
            <a:pPr marL="12700" marR="4410075">
              <a:lnSpc>
                <a:spcPct val="164100"/>
              </a:lnSpc>
            </a:pPr>
            <a:r>
              <a:rPr sz="1100" b="1" spc="-5" dirty="0">
                <a:latin typeface="Arial"/>
                <a:cs typeface="Arial"/>
              </a:rPr>
              <a:t>Section A: Instructions  Step 1</a:t>
            </a:r>
            <a:endParaRPr sz="1100">
              <a:latin typeface="Arial"/>
              <a:cs typeface="Arial"/>
            </a:endParaRPr>
          </a:p>
          <a:p>
            <a:pPr marL="12700" marR="232410">
              <a:lnSpc>
                <a:spcPts val="1370"/>
              </a:lnSpc>
              <a:spcBef>
                <a:spcPts val="45"/>
              </a:spcBef>
            </a:pPr>
            <a:r>
              <a:rPr sz="1100" spc="-5" dirty="0">
                <a:latin typeface="Arial"/>
                <a:cs typeface="Arial"/>
              </a:rPr>
              <a:t>You must be registered in the ID.me or Login.gov system to access Treasury’s Portal. If you  have questions about registering in ID.me or </a:t>
            </a:r>
            <a:r>
              <a:rPr sz="1100" dirty="0">
                <a:latin typeface="Arial"/>
                <a:cs typeface="Arial"/>
              </a:rPr>
              <a:t>Login.gov, </a:t>
            </a:r>
            <a:r>
              <a:rPr sz="1100" spc="-5" dirty="0">
                <a:latin typeface="Arial"/>
                <a:cs typeface="Arial"/>
              </a:rPr>
              <a:t>please email</a:t>
            </a:r>
            <a:r>
              <a:rPr sz="1100" spc="170" dirty="0">
                <a:latin typeface="Arial"/>
                <a:cs typeface="Arial"/>
              </a:rPr>
              <a:t> </a:t>
            </a:r>
            <a:r>
              <a:rPr sz="1100" spc="-5" dirty="0">
                <a:latin typeface="Arial"/>
                <a:cs typeface="Arial"/>
                <a:hlinkClick r:id="rId2"/>
              </a:rPr>
              <a:t>SLFRP@treasury.gov.</a:t>
            </a:r>
            <a:endParaRPr sz="1100">
              <a:latin typeface="Arial"/>
              <a:cs typeface="Arial"/>
            </a:endParaRPr>
          </a:p>
          <a:p>
            <a:pPr marL="12700">
              <a:lnSpc>
                <a:spcPct val="100000"/>
              </a:lnSpc>
              <a:spcBef>
                <a:spcPts val="790"/>
              </a:spcBef>
            </a:pPr>
            <a:r>
              <a:rPr sz="1100" b="1" spc="-5" dirty="0">
                <a:latin typeface="Arial"/>
                <a:cs typeface="Arial"/>
              </a:rPr>
              <a:t>Step 2</a:t>
            </a:r>
            <a:endParaRPr sz="1100">
              <a:latin typeface="Arial"/>
              <a:cs typeface="Arial"/>
            </a:endParaRPr>
          </a:p>
          <a:p>
            <a:pPr marL="12700">
              <a:lnSpc>
                <a:spcPct val="100000"/>
              </a:lnSpc>
              <a:spcBef>
                <a:spcPts val="40"/>
              </a:spcBef>
            </a:pPr>
            <a:r>
              <a:rPr sz="1100" spc="-5" dirty="0">
                <a:latin typeface="Arial"/>
                <a:cs typeface="Arial"/>
              </a:rPr>
              <a:t>Once you are registered in ID.me or Login.gov, click on the link in the email you</a:t>
            </a:r>
            <a:r>
              <a:rPr sz="1100" spc="165" dirty="0">
                <a:latin typeface="Arial"/>
                <a:cs typeface="Arial"/>
              </a:rPr>
              <a:t> </a:t>
            </a:r>
            <a:r>
              <a:rPr sz="1100" spc="-5" dirty="0">
                <a:latin typeface="Arial"/>
                <a:cs typeface="Arial"/>
              </a:rPr>
              <a:t>received</a:t>
            </a:r>
            <a:endParaRPr sz="1100">
              <a:latin typeface="Arial"/>
              <a:cs typeface="Arial"/>
            </a:endParaRPr>
          </a:p>
          <a:p>
            <a:pPr marL="12700" marR="580390">
              <a:lnSpc>
                <a:spcPct val="103200"/>
              </a:lnSpc>
              <a:spcBef>
                <a:spcPts val="5"/>
              </a:spcBef>
            </a:pPr>
            <a:r>
              <a:rPr sz="1100" spc="-5" dirty="0">
                <a:latin typeface="Arial"/>
                <a:cs typeface="Arial"/>
              </a:rPr>
              <a:t>requesting the POC </a:t>
            </a:r>
            <a:r>
              <a:rPr sz="1100" dirty="0">
                <a:latin typeface="Arial"/>
                <a:cs typeface="Arial"/>
              </a:rPr>
              <a:t>designations. </a:t>
            </a:r>
            <a:r>
              <a:rPr sz="1100" spc="-5" dirty="0">
                <a:latin typeface="Arial"/>
                <a:cs typeface="Arial"/>
              </a:rPr>
              <a:t>If you do not have the email link, please email us via  </a:t>
            </a:r>
            <a:r>
              <a:rPr sz="1100" spc="-5" dirty="0">
                <a:latin typeface="Arial"/>
                <a:cs typeface="Arial"/>
                <a:hlinkClick r:id="rId3"/>
              </a:rPr>
              <a:t>SLFRP@Treasury.gov </a:t>
            </a:r>
            <a:r>
              <a:rPr sz="1100" spc="-5" dirty="0">
                <a:latin typeface="Arial"/>
                <a:cs typeface="Arial"/>
              </a:rPr>
              <a:t>and we will provide the</a:t>
            </a:r>
            <a:r>
              <a:rPr sz="1100" spc="5" dirty="0">
                <a:latin typeface="Arial"/>
                <a:cs typeface="Arial"/>
              </a:rPr>
              <a:t> </a:t>
            </a:r>
            <a:r>
              <a:rPr sz="1100" spc="-5" dirty="0">
                <a:latin typeface="Arial"/>
                <a:cs typeface="Arial"/>
              </a:rPr>
              <a:t>link.</a:t>
            </a:r>
            <a:endParaRPr sz="1100">
              <a:latin typeface="Arial"/>
              <a:cs typeface="Arial"/>
            </a:endParaRPr>
          </a:p>
          <a:p>
            <a:pPr marL="12700">
              <a:lnSpc>
                <a:spcPct val="100000"/>
              </a:lnSpc>
              <a:spcBef>
                <a:spcPts val="850"/>
              </a:spcBef>
            </a:pPr>
            <a:r>
              <a:rPr sz="1100" b="1" spc="-5" dirty="0">
                <a:latin typeface="Arial"/>
                <a:cs typeface="Arial"/>
              </a:rPr>
              <a:t>Step 3</a:t>
            </a:r>
            <a:endParaRPr sz="1100">
              <a:latin typeface="Arial"/>
              <a:cs typeface="Arial"/>
            </a:endParaRPr>
          </a:p>
          <a:p>
            <a:pPr marL="12700" marR="148590">
              <a:lnSpc>
                <a:spcPct val="103400"/>
              </a:lnSpc>
            </a:pPr>
            <a:r>
              <a:rPr sz="1100" spc="-5" dirty="0">
                <a:latin typeface="Arial"/>
                <a:cs typeface="Arial"/>
              </a:rPr>
              <a:t>The link will take you to the Treasury Portal “State, Local, and Tribal Support” landing page </a:t>
            </a:r>
            <a:r>
              <a:rPr sz="1100" spc="-10" dirty="0">
                <a:latin typeface="Arial"/>
                <a:cs typeface="Arial"/>
              </a:rPr>
              <a:t>as  </a:t>
            </a:r>
            <a:r>
              <a:rPr sz="1100" spc="-5" dirty="0">
                <a:latin typeface="Arial"/>
                <a:cs typeface="Arial"/>
              </a:rPr>
              <a:t>shown below. Once on that page, click on the </a:t>
            </a:r>
            <a:r>
              <a:rPr sz="1100" i="1" spc="-10" dirty="0">
                <a:latin typeface="Arial"/>
                <a:cs typeface="Arial"/>
              </a:rPr>
              <a:t>Go </a:t>
            </a:r>
            <a:r>
              <a:rPr sz="1100" i="1" spc="-5" dirty="0">
                <a:latin typeface="Arial"/>
                <a:cs typeface="Arial"/>
              </a:rPr>
              <a:t>to Your Reports </a:t>
            </a:r>
            <a:r>
              <a:rPr sz="1100" spc="-5" dirty="0">
                <a:latin typeface="Arial"/>
                <a:cs typeface="Arial"/>
              </a:rPr>
              <a:t>button at the bottom left of  the screen, as indicated in by the red box</a:t>
            </a:r>
            <a:r>
              <a:rPr sz="1100" spc="50" dirty="0">
                <a:latin typeface="Arial"/>
                <a:cs typeface="Arial"/>
              </a:rPr>
              <a:t> </a:t>
            </a:r>
            <a:r>
              <a:rPr sz="1100" spc="-5" dirty="0">
                <a:latin typeface="Arial"/>
                <a:cs typeface="Arial"/>
              </a:rPr>
              <a:t>below.</a:t>
            </a:r>
            <a:endParaRPr sz="1100">
              <a:latin typeface="Arial"/>
              <a:cs typeface="Arial"/>
            </a:endParaRPr>
          </a:p>
        </p:txBody>
      </p:sp>
      <p:sp>
        <p:nvSpPr>
          <p:cNvPr id="3" name="object 3"/>
          <p:cNvSpPr txBox="1"/>
          <p:nvPr/>
        </p:nvSpPr>
        <p:spPr>
          <a:xfrm>
            <a:off x="2459482" y="8850121"/>
            <a:ext cx="2852420" cy="162560"/>
          </a:xfrm>
          <a:prstGeom prst="rect">
            <a:avLst/>
          </a:prstGeom>
        </p:spPr>
        <p:txBody>
          <a:bodyPr vert="horz" wrap="square" lIns="0" tIns="12700" rIns="0" bIns="0" rtlCol="0">
            <a:spAutoFit/>
          </a:bodyPr>
          <a:lstStyle/>
          <a:p>
            <a:pPr marL="12700">
              <a:lnSpc>
                <a:spcPct val="100000"/>
              </a:lnSpc>
              <a:spcBef>
                <a:spcPts val="100"/>
              </a:spcBef>
            </a:pPr>
            <a:r>
              <a:rPr sz="900" i="1" spc="-5" dirty="0">
                <a:solidFill>
                  <a:srgbClr val="44536A"/>
                </a:solidFill>
                <a:latin typeface="Arial"/>
                <a:cs typeface="Arial"/>
              </a:rPr>
              <a:t>Figure 51 </a:t>
            </a:r>
            <a:r>
              <a:rPr sz="900" i="1" dirty="0">
                <a:solidFill>
                  <a:srgbClr val="44536A"/>
                </a:solidFill>
                <a:latin typeface="Arial"/>
                <a:cs typeface="Arial"/>
              </a:rPr>
              <a:t>State, </a:t>
            </a:r>
            <a:r>
              <a:rPr sz="900" i="1" spc="-5" dirty="0">
                <a:solidFill>
                  <a:srgbClr val="44536A"/>
                </a:solidFill>
                <a:latin typeface="Arial"/>
                <a:cs typeface="Arial"/>
              </a:rPr>
              <a:t>Local and Tribal Support Landing</a:t>
            </a:r>
            <a:r>
              <a:rPr sz="900" i="1" spc="75" dirty="0">
                <a:solidFill>
                  <a:srgbClr val="44536A"/>
                </a:solidFill>
                <a:latin typeface="Arial"/>
                <a:cs typeface="Arial"/>
              </a:rPr>
              <a:t> </a:t>
            </a:r>
            <a:r>
              <a:rPr sz="900" i="1" spc="-5" dirty="0">
                <a:solidFill>
                  <a:srgbClr val="44536A"/>
                </a:solidFill>
                <a:latin typeface="Arial"/>
                <a:cs typeface="Arial"/>
              </a:rPr>
              <a:t>Page</a:t>
            </a:r>
            <a:endParaRPr sz="900">
              <a:latin typeface="Arial"/>
              <a:cs typeface="Arial"/>
            </a:endParaRPr>
          </a:p>
        </p:txBody>
      </p:sp>
      <p:sp>
        <p:nvSpPr>
          <p:cNvPr id="4" name="object 4"/>
          <p:cNvSpPr/>
          <p:nvPr/>
        </p:nvSpPr>
        <p:spPr>
          <a:xfrm>
            <a:off x="1556316" y="5088829"/>
            <a:ext cx="4526302" cy="3624675"/>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1490599" y="5035422"/>
            <a:ext cx="4783455" cy="3711575"/>
          </a:xfrm>
          <a:custGeom>
            <a:avLst/>
            <a:gdLst/>
            <a:ahLst/>
            <a:cxnLst/>
            <a:rect l="l" t="t" r="r" b="b"/>
            <a:pathLst>
              <a:path w="4783455" h="3711575">
                <a:moveTo>
                  <a:pt x="0" y="3711321"/>
                </a:moveTo>
                <a:lnTo>
                  <a:pt x="4783455" y="3711321"/>
                </a:lnTo>
                <a:lnTo>
                  <a:pt x="4783455" y="0"/>
                </a:lnTo>
                <a:lnTo>
                  <a:pt x="0" y="0"/>
                </a:lnTo>
                <a:lnTo>
                  <a:pt x="0" y="3711321"/>
                </a:lnTo>
                <a:close/>
              </a:path>
            </a:pathLst>
          </a:custGeom>
          <a:ln w="9525">
            <a:solidFill>
              <a:srgbClr val="D9D9D9"/>
            </a:solidFill>
          </a:ln>
        </p:spPr>
        <p:txBody>
          <a:bodyPr wrap="square" lIns="0" tIns="0" rIns="0" bIns="0" rtlCol="0"/>
          <a:lstStyle/>
          <a:p>
            <a:endParaRPr/>
          </a:p>
        </p:txBody>
      </p:sp>
      <p:sp>
        <p:nvSpPr>
          <p:cNvPr id="6" name="object 6"/>
          <p:cNvSpPr txBox="1">
            <a:spLocks noGrp="1"/>
          </p:cNvSpPr>
          <p:nvPr>
            <p:ph type="ftr" sz="quarter" idx="5"/>
          </p:nvPr>
        </p:nvSpPr>
        <p:spPr>
          <a:prstGeom prst="rect">
            <a:avLst/>
          </a:prstGeom>
        </p:spPr>
        <p:txBody>
          <a:bodyPr vert="horz" wrap="square" lIns="0" tIns="1905" rIns="0" bIns="0" rtlCol="0">
            <a:spAutoFit/>
          </a:bodyPr>
          <a:lstStyle/>
          <a:p>
            <a:pPr marL="12700">
              <a:lnSpc>
                <a:spcPts val="1060"/>
              </a:lnSpc>
              <a:spcBef>
                <a:spcPts val="15"/>
              </a:spcBef>
            </a:pPr>
            <a:r>
              <a:rPr dirty="0"/>
              <a:t>Coronavirus State and </a:t>
            </a:r>
            <a:r>
              <a:rPr spc="-5" dirty="0"/>
              <a:t>Local Fiscal Recovery</a:t>
            </a:r>
            <a:r>
              <a:rPr spc="-30" dirty="0"/>
              <a:t> </a:t>
            </a:r>
            <a:r>
              <a:rPr dirty="0"/>
              <a:t>Funds:</a:t>
            </a:r>
          </a:p>
          <a:p>
            <a:pPr marL="174625">
              <a:lnSpc>
                <a:spcPts val="1060"/>
              </a:lnSpc>
            </a:pPr>
            <a:r>
              <a:rPr b="0" spc="-5" dirty="0">
                <a:latin typeface="Arial"/>
                <a:cs typeface="Arial"/>
              </a:rPr>
              <a:t>Project and Expenditures Report User</a:t>
            </a:r>
            <a:r>
              <a:rPr b="0" spc="30" dirty="0">
                <a:latin typeface="Arial"/>
                <a:cs typeface="Arial"/>
              </a:rPr>
              <a:t> </a:t>
            </a:r>
            <a:r>
              <a:rPr b="0" spc="-5" dirty="0">
                <a:latin typeface="Arial"/>
                <a:cs typeface="Arial"/>
              </a:rPr>
              <a:t>Guide</a:t>
            </a:r>
          </a:p>
        </p:txBody>
      </p:sp>
      <p:sp>
        <p:nvSpPr>
          <p:cNvPr id="7" name="object 7"/>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r>
              <a:rPr spc="-5" dirty="0"/>
              <a:t>42</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1700" y="893318"/>
            <a:ext cx="5866130" cy="713740"/>
          </a:xfrm>
          <a:prstGeom prst="rect">
            <a:avLst/>
          </a:prstGeom>
        </p:spPr>
        <p:txBody>
          <a:bodyPr vert="horz" wrap="square" lIns="0" tIns="12065" rIns="0" bIns="0" rtlCol="0">
            <a:spAutoFit/>
          </a:bodyPr>
          <a:lstStyle/>
          <a:p>
            <a:pPr marL="12700">
              <a:lnSpc>
                <a:spcPct val="100000"/>
              </a:lnSpc>
              <a:spcBef>
                <a:spcPts val="95"/>
              </a:spcBef>
            </a:pPr>
            <a:r>
              <a:rPr sz="1100" b="1" spc="-5" dirty="0">
                <a:latin typeface="Arial"/>
                <a:cs typeface="Arial"/>
              </a:rPr>
              <a:t>Step 4</a:t>
            </a:r>
            <a:endParaRPr sz="1100">
              <a:latin typeface="Arial"/>
              <a:cs typeface="Arial"/>
            </a:endParaRPr>
          </a:p>
          <a:p>
            <a:pPr marL="12700" marR="5080">
              <a:lnSpc>
                <a:spcPct val="103400"/>
              </a:lnSpc>
              <a:spcBef>
                <a:spcPts val="5"/>
              </a:spcBef>
            </a:pPr>
            <a:r>
              <a:rPr sz="1100" spc="-5" dirty="0">
                <a:latin typeface="Arial"/>
                <a:cs typeface="Arial"/>
              </a:rPr>
              <a:t>The green </a:t>
            </a:r>
            <a:r>
              <a:rPr sz="1100" i="1" spc="-5" dirty="0">
                <a:latin typeface="Arial"/>
                <a:cs typeface="Arial"/>
              </a:rPr>
              <a:t>Go to Your Report </a:t>
            </a:r>
            <a:r>
              <a:rPr sz="1100" spc="-5" dirty="0">
                <a:latin typeface="Arial"/>
                <a:cs typeface="Arial"/>
              </a:rPr>
              <a:t>button will take you to the Submissions and Compliance page as  shown below. Once on that page, click on the </a:t>
            </a:r>
            <a:r>
              <a:rPr sz="1100" dirty="0">
                <a:latin typeface="Arial"/>
                <a:cs typeface="Arial"/>
              </a:rPr>
              <a:t>three-line </a:t>
            </a:r>
            <a:r>
              <a:rPr sz="1100" spc="-5" dirty="0">
                <a:latin typeface="Arial"/>
                <a:cs typeface="Arial"/>
              </a:rPr>
              <a:t>navigation icon at the top left of the  screen. The red box indicates the</a:t>
            </a:r>
            <a:r>
              <a:rPr sz="1100" spc="35" dirty="0">
                <a:latin typeface="Arial"/>
                <a:cs typeface="Arial"/>
              </a:rPr>
              <a:t> </a:t>
            </a:r>
            <a:r>
              <a:rPr sz="1100" spc="-5" dirty="0">
                <a:latin typeface="Arial"/>
                <a:cs typeface="Arial"/>
              </a:rPr>
              <a:t>icon.</a:t>
            </a:r>
            <a:endParaRPr sz="1100">
              <a:latin typeface="Arial"/>
              <a:cs typeface="Arial"/>
            </a:endParaRPr>
          </a:p>
        </p:txBody>
      </p:sp>
      <p:sp>
        <p:nvSpPr>
          <p:cNvPr id="3" name="object 3"/>
          <p:cNvSpPr txBox="1"/>
          <p:nvPr/>
        </p:nvSpPr>
        <p:spPr>
          <a:xfrm>
            <a:off x="901700" y="3004311"/>
            <a:ext cx="5888355" cy="970280"/>
          </a:xfrm>
          <a:prstGeom prst="rect">
            <a:avLst/>
          </a:prstGeom>
        </p:spPr>
        <p:txBody>
          <a:bodyPr vert="horz" wrap="square" lIns="0" tIns="12700" rIns="0" bIns="0" rtlCol="0">
            <a:spAutoFit/>
          </a:bodyPr>
          <a:lstStyle/>
          <a:p>
            <a:pPr marL="80010" algn="ctr">
              <a:lnSpc>
                <a:spcPct val="100000"/>
              </a:lnSpc>
              <a:spcBef>
                <a:spcPts val="100"/>
              </a:spcBef>
            </a:pPr>
            <a:r>
              <a:rPr sz="900" i="1" spc="-5" dirty="0">
                <a:solidFill>
                  <a:srgbClr val="44536A"/>
                </a:solidFill>
                <a:latin typeface="Arial"/>
                <a:cs typeface="Arial"/>
              </a:rPr>
              <a:t>Figure 52 </a:t>
            </a:r>
            <a:r>
              <a:rPr sz="900" i="1" dirty="0">
                <a:solidFill>
                  <a:srgbClr val="44536A"/>
                </a:solidFill>
                <a:latin typeface="Arial"/>
                <a:cs typeface="Arial"/>
              </a:rPr>
              <a:t>My </a:t>
            </a:r>
            <a:r>
              <a:rPr sz="900" i="1" spc="-5" dirty="0">
                <a:solidFill>
                  <a:srgbClr val="44536A"/>
                </a:solidFill>
                <a:latin typeface="Arial"/>
                <a:cs typeface="Arial"/>
              </a:rPr>
              <a:t>Compliance Reports</a:t>
            </a:r>
            <a:endParaRPr sz="900">
              <a:latin typeface="Arial"/>
              <a:cs typeface="Arial"/>
            </a:endParaRPr>
          </a:p>
          <a:p>
            <a:pPr>
              <a:lnSpc>
                <a:spcPct val="100000"/>
              </a:lnSpc>
              <a:spcBef>
                <a:spcPts val="25"/>
              </a:spcBef>
            </a:pPr>
            <a:endParaRPr sz="800">
              <a:latin typeface="Arial"/>
              <a:cs typeface="Arial"/>
            </a:endParaRPr>
          </a:p>
          <a:p>
            <a:pPr marL="12700">
              <a:lnSpc>
                <a:spcPct val="100000"/>
              </a:lnSpc>
            </a:pPr>
            <a:r>
              <a:rPr sz="1100" b="1" spc="-5" dirty="0">
                <a:latin typeface="Arial"/>
                <a:cs typeface="Arial"/>
              </a:rPr>
              <a:t>Step 5</a:t>
            </a:r>
            <a:endParaRPr sz="1100">
              <a:latin typeface="Arial"/>
              <a:cs typeface="Arial"/>
            </a:endParaRPr>
          </a:p>
          <a:p>
            <a:pPr marL="12700">
              <a:lnSpc>
                <a:spcPct val="100000"/>
              </a:lnSpc>
              <a:spcBef>
                <a:spcPts val="40"/>
              </a:spcBef>
            </a:pPr>
            <a:r>
              <a:rPr sz="1100" spc="-5" dirty="0">
                <a:latin typeface="Arial"/>
                <a:cs typeface="Arial"/>
              </a:rPr>
              <a:t>After clicking on the three-line navigation icon, a </a:t>
            </a:r>
            <a:r>
              <a:rPr sz="1100" dirty="0">
                <a:latin typeface="Arial"/>
                <a:cs typeface="Arial"/>
              </a:rPr>
              <a:t>drop-down </a:t>
            </a:r>
            <a:r>
              <a:rPr sz="1100" spc="-5" dirty="0">
                <a:latin typeface="Arial"/>
                <a:cs typeface="Arial"/>
              </a:rPr>
              <a:t>menu will appear on the top left</a:t>
            </a:r>
            <a:r>
              <a:rPr sz="1100" spc="165" dirty="0">
                <a:latin typeface="Arial"/>
                <a:cs typeface="Arial"/>
              </a:rPr>
              <a:t> </a:t>
            </a:r>
            <a:r>
              <a:rPr sz="1100" spc="-5" dirty="0">
                <a:latin typeface="Arial"/>
                <a:cs typeface="Arial"/>
              </a:rPr>
              <a:t>of</a:t>
            </a:r>
            <a:endParaRPr sz="1100">
              <a:latin typeface="Arial"/>
              <a:cs typeface="Arial"/>
            </a:endParaRPr>
          </a:p>
          <a:p>
            <a:pPr marL="12700" marR="5080">
              <a:lnSpc>
                <a:spcPct val="103200"/>
              </a:lnSpc>
              <a:spcBef>
                <a:spcPts val="5"/>
              </a:spcBef>
            </a:pPr>
            <a:r>
              <a:rPr sz="1100" spc="-5" dirty="0">
                <a:latin typeface="Arial"/>
                <a:cs typeface="Arial"/>
              </a:rPr>
              <a:t>the screen as shown below. Please click on “Account” from the </a:t>
            </a:r>
            <a:r>
              <a:rPr sz="1100" dirty="0">
                <a:latin typeface="Arial"/>
                <a:cs typeface="Arial"/>
              </a:rPr>
              <a:t>drop-down </a:t>
            </a:r>
            <a:r>
              <a:rPr sz="1100" spc="-5" dirty="0">
                <a:latin typeface="Arial"/>
                <a:cs typeface="Arial"/>
              </a:rPr>
              <a:t>menu, </a:t>
            </a:r>
            <a:r>
              <a:rPr sz="1100" dirty="0">
                <a:latin typeface="Arial"/>
                <a:cs typeface="Arial"/>
              </a:rPr>
              <a:t>as </a:t>
            </a:r>
            <a:r>
              <a:rPr sz="1100" spc="-5" dirty="0">
                <a:latin typeface="Arial"/>
                <a:cs typeface="Arial"/>
              </a:rPr>
              <a:t>shown by  the red box</a:t>
            </a:r>
            <a:r>
              <a:rPr sz="1100" spc="10" dirty="0">
                <a:latin typeface="Arial"/>
                <a:cs typeface="Arial"/>
              </a:rPr>
              <a:t> </a:t>
            </a:r>
            <a:r>
              <a:rPr sz="1100" spc="-5" dirty="0">
                <a:latin typeface="Arial"/>
                <a:cs typeface="Arial"/>
              </a:rPr>
              <a:t>below.</a:t>
            </a:r>
            <a:endParaRPr sz="1100">
              <a:latin typeface="Arial"/>
              <a:cs typeface="Arial"/>
            </a:endParaRPr>
          </a:p>
        </p:txBody>
      </p:sp>
      <p:sp>
        <p:nvSpPr>
          <p:cNvPr id="4" name="object 4"/>
          <p:cNvSpPr txBox="1"/>
          <p:nvPr/>
        </p:nvSpPr>
        <p:spPr>
          <a:xfrm>
            <a:off x="901700" y="5334761"/>
            <a:ext cx="5798185" cy="796290"/>
          </a:xfrm>
          <a:prstGeom prst="rect">
            <a:avLst/>
          </a:prstGeom>
        </p:spPr>
        <p:txBody>
          <a:bodyPr vert="horz" wrap="square" lIns="0" tIns="12700" rIns="0" bIns="0" rtlCol="0">
            <a:spAutoFit/>
          </a:bodyPr>
          <a:lstStyle/>
          <a:p>
            <a:pPr marL="170180" algn="ctr">
              <a:lnSpc>
                <a:spcPct val="100000"/>
              </a:lnSpc>
              <a:spcBef>
                <a:spcPts val="100"/>
              </a:spcBef>
            </a:pPr>
            <a:r>
              <a:rPr sz="900" i="1" spc="-5" dirty="0">
                <a:solidFill>
                  <a:srgbClr val="44536A"/>
                </a:solidFill>
                <a:latin typeface="Arial"/>
                <a:cs typeface="Arial"/>
              </a:rPr>
              <a:t>Figure 53</a:t>
            </a:r>
            <a:r>
              <a:rPr sz="900" i="1" spc="-10" dirty="0">
                <a:solidFill>
                  <a:srgbClr val="44536A"/>
                </a:solidFill>
                <a:latin typeface="Arial"/>
                <a:cs typeface="Arial"/>
              </a:rPr>
              <a:t> </a:t>
            </a:r>
            <a:r>
              <a:rPr sz="900" i="1" spc="-5" dirty="0">
                <a:solidFill>
                  <a:srgbClr val="44536A"/>
                </a:solidFill>
                <a:latin typeface="Arial"/>
                <a:cs typeface="Arial"/>
              </a:rPr>
              <a:t>Account</a:t>
            </a:r>
            <a:endParaRPr sz="900">
              <a:latin typeface="Arial"/>
              <a:cs typeface="Arial"/>
            </a:endParaRPr>
          </a:p>
          <a:p>
            <a:pPr>
              <a:lnSpc>
                <a:spcPct val="100000"/>
              </a:lnSpc>
              <a:spcBef>
                <a:spcPts val="20"/>
              </a:spcBef>
            </a:pPr>
            <a:endParaRPr sz="800">
              <a:latin typeface="Arial"/>
              <a:cs typeface="Arial"/>
            </a:endParaRPr>
          </a:p>
          <a:p>
            <a:pPr marL="12700">
              <a:lnSpc>
                <a:spcPct val="100000"/>
              </a:lnSpc>
            </a:pPr>
            <a:r>
              <a:rPr sz="1100" b="1" spc="-5" dirty="0">
                <a:latin typeface="Arial"/>
                <a:cs typeface="Arial"/>
              </a:rPr>
              <a:t>Step 6</a:t>
            </a:r>
            <a:endParaRPr sz="1100">
              <a:latin typeface="Arial"/>
              <a:cs typeface="Arial"/>
            </a:endParaRPr>
          </a:p>
          <a:p>
            <a:pPr marL="12700" marR="5080">
              <a:lnSpc>
                <a:spcPct val="103200"/>
              </a:lnSpc>
              <a:spcBef>
                <a:spcPts val="5"/>
              </a:spcBef>
            </a:pPr>
            <a:r>
              <a:rPr sz="1100" spc="-5" dirty="0">
                <a:latin typeface="Arial"/>
                <a:cs typeface="Arial"/>
              </a:rPr>
              <a:t>Next you will see the screen below. Under the “Account </a:t>
            </a:r>
            <a:r>
              <a:rPr sz="1100" spc="-10" dirty="0">
                <a:latin typeface="Arial"/>
                <a:cs typeface="Arial"/>
              </a:rPr>
              <a:t>Name” </a:t>
            </a:r>
            <a:r>
              <a:rPr sz="1100" spc="-5" dirty="0">
                <a:latin typeface="Arial"/>
                <a:cs typeface="Arial"/>
              </a:rPr>
              <a:t>heading, click on the name of  your organization (as shown by the red</a:t>
            </a:r>
            <a:r>
              <a:rPr sz="1100" spc="35" dirty="0">
                <a:latin typeface="Arial"/>
                <a:cs typeface="Arial"/>
              </a:rPr>
              <a:t> </a:t>
            </a:r>
            <a:r>
              <a:rPr sz="1100" spc="-5" dirty="0">
                <a:latin typeface="Arial"/>
                <a:cs typeface="Arial"/>
              </a:rPr>
              <a:t>box).</a:t>
            </a:r>
            <a:endParaRPr sz="1100">
              <a:latin typeface="Arial"/>
              <a:cs typeface="Arial"/>
            </a:endParaRPr>
          </a:p>
        </p:txBody>
      </p:sp>
      <p:sp>
        <p:nvSpPr>
          <p:cNvPr id="5" name="object 5"/>
          <p:cNvSpPr txBox="1"/>
          <p:nvPr/>
        </p:nvSpPr>
        <p:spPr>
          <a:xfrm>
            <a:off x="901700" y="7537704"/>
            <a:ext cx="5900420" cy="1143000"/>
          </a:xfrm>
          <a:prstGeom prst="rect">
            <a:avLst/>
          </a:prstGeom>
        </p:spPr>
        <p:txBody>
          <a:bodyPr vert="horz" wrap="square" lIns="0" tIns="12700" rIns="0" bIns="0" rtlCol="0">
            <a:spAutoFit/>
          </a:bodyPr>
          <a:lstStyle/>
          <a:p>
            <a:pPr marL="67310" algn="ctr">
              <a:lnSpc>
                <a:spcPct val="100000"/>
              </a:lnSpc>
              <a:spcBef>
                <a:spcPts val="100"/>
              </a:spcBef>
            </a:pPr>
            <a:r>
              <a:rPr sz="900" i="1" spc="-5" dirty="0">
                <a:solidFill>
                  <a:srgbClr val="44536A"/>
                </a:solidFill>
                <a:latin typeface="Arial"/>
                <a:cs typeface="Arial"/>
              </a:rPr>
              <a:t>Figure 54 Account Name</a:t>
            </a:r>
            <a:endParaRPr sz="900">
              <a:latin typeface="Arial"/>
              <a:cs typeface="Arial"/>
            </a:endParaRPr>
          </a:p>
          <a:p>
            <a:pPr>
              <a:lnSpc>
                <a:spcPct val="100000"/>
              </a:lnSpc>
              <a:spcBef>
                <a:spcPts val="20"/>
              </a:spcBef>
            </a:pPr>
            <a:endParaRPr sz="800">
              <a:latin typeface="Arial"/>
              <a:cs typeface="Arial"/>
            </a:endParaRPr>
          </a:p>
          <a:p>
            <a:pPr marL="12700">
              <a:lnSpc>
                <a:spcPct val="100000"/>
              </a:lnSpc>
            </a:pPr>
            <a:r>
              <a:rPr sz="1100" b="1" spc="-5" dirty="0">
                <a:latin typeface="Arial"/>
                <a:cs typeface="Arial"/>
              </a:rPr>
              <a:t>Step 7</a:t>
            </a:r>
            <a:endParaRPr sz="1100">
              <a:latin typeface="Arial"/>
              <a:cs typeface="Arial"/>
            </a:endParaRPr>
          </a:p>
          <a:p>
            <a:pPr marL="12700">
              <a:lnSpc>
                <a:spcPct val="100000"/>
              </a:lnSpc>
              <a:spcBef>
                <a:spcPts val="40"/>
              </a:spcBef>
            </a:pPr>
            <a:r>
              <a:rPr sz="1100" spc="-5" dirty="0">
                <a:latin typeface="Arial"/>
                <a:cs typeface="Arial"/>
              </a:rPr>
              <a:t>By clicking the name of your organization, Treasury’s portal will open to allow you to</a:t>
            </a:r>
            <a:r>
              <a:rPr sz="1100" spc="125" dirty="0">
                <a:latin typeface="Arial"/>
                <a:cs typeface="Arial"/>
              </a:rPr>
              <a:t> </a:t>
            </a:r>
            <a:r>
              <a:rPr sz="1100" spc="-5" dirty="0">
                <a:latin typeface="Arial"/>
                <a:cs typeface="Arial"/>
              </a:rPr>
              <a:t>provide</a:t>
            </a:r>
            <a:endParaRPr sz="1100">
              <a:latin typeface="Arial"/>
              <a:cs typeface="Arial"/>
            </a:endParaRPr>
          </a:p>
          <a:p>
            <a:pPr marL="12700" marR="5080">
              <a:lnSpc>
                <a:spcPct val="103400"/>
              </a:lnSpc>
              <a:spcBef>
                <a:spcPts val="5"/>
              </a:spcBef>
            </a:pPr>
            <a:r>
              <a:rPr sz="1100" spc="-10" dirty="0">
                <a:latin typeface="Arial"/>
                <a:cs typeface="Arial"/>
              </a:rPr>
              <a:t>names </a:t>
            </a:r>
            <a:r>
              <a:rPr sz="1100" spc="-5" dirty="0">
                <a:latin typeface="Arial"/>
                <a:cs typeface="Arial"/>
              </a:rPr>
              <a:t>and contact information on your organization’s designees for the SLFRF reports, </a:t>
            </a:r>
            <a:r>
              <a:rPr sz="1100" spc="-10" dirty="0">
                <a:latin typeface="Arial"/>
                <a:cs typeface="Arial"/>
              </a:rPr>
              <a:t>as  </a:t>
            </a:r>
            <a:r>
              <a:rPr sz="1100" spc="-5" dirty="0">
                <a:latin typeface="Arial"/>
                <a:cs typeface="Arial"/>
              </a:rPr>
              <a:t>shown below. The landing page provides basic information about the designations. Please see  section B for more details about the roles and responsibilities for each or the three</a:t>
            </a:r>
            <a:r>
              <a:rPr sz="1100" spc="145" dirty="0">
                <a:latin typeface="Arial"/>
                <a:cs typeface="Arial"/>
              </a:rPr>
              <a:t> </a:t>
            </a:r>
            <a:r>
              <a:rPr sz="1100" spc="-5" dirty="0">
                <a:latin typeface="Arial"/>
                <a:cs typeface="Arial"/>
              </a:rPr>
              <a:t>roles.</a:t>
            </a:r>
            <a:endParaRPr sz="1100">
              <a:latin typeface="Arial"/>
              <a:cs typeface="Arial"/>
            </a:endParaRPr>
          </a:p>
        </p:txBody>
      </p:sp>
      <p:sp>
        <p:nvSpPr>
          <p:cNvPr id="6" name="object 6"/>
          <p:cNvSpPr/>
          <p:nvPr/>
        </p:nvSpPr>
        <p:spPr>
          <a:xfrm>
            <a:off x="1429224" y="1738229"/>
            <a:ext cx="4905656" cy="1137015"/>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1404874" y="1723770"/>
            <a:ext cx="4968875" cy="1170940"/>
          </a:xfrm>
          <a:custGeom>
            <a:avLst/>
            <a:gdLst/>
            <a:ahLst/>
            <a:cxnLst/>
            <a:rect l="l" t="t" r="r" b="b"/>
            <a:pathLst>
              <a:path w="4968875" h="1170939">
                <a:moveTo>
                  <a:pt x="0" y="1170940"/>
                </a:moveTo>
                <a:lnTo>
                  <a:pt x="4968875" y="1170940"/>
                </a:lnTo>
                <a:lnTo>
                  <a:pt x="4968875" y="0"/>
                </a:lnTo>
                <a:lnTo>
                  <a:pt x="0" y="0"/>
                </a:lnTo>
                <a:lnTo>
                  <a:pt x="0" y="1170940"/>
                </a:lnTo>
                <a:close/>
              </a:path>
            </a:pathLst>
          </a:custGeom>
          <a:ln w="9525">
            <a:solidFill>
              <a:srgbClr val="D9D9D9"/>
            </a:solidFill>
          </a:ln>
        </p:spPr>
        <p:txBody>
          <a:bodyPr wrap="square" lIns="0" tIns="0" rIns="0" bIns="0" rtlCol="0"/>
          <a:lstStyle/>
          <a:p>
            <a:endParaRPr/>
          </a:p>
        </p:txBody>
      </p:sp>
      <p:sp>
        <p:nvSpPr>
          <p:cNvPr id="8" name="object 8"/>
          <p:cNvSpPr/>
          <p:nvPr/>
        </p:nvSpPr>
        <p:spPr>
          <a:xfrm>
            <a:off x="2319664" y="4106635"/>
            <a:ext cx="3117740" cy="1100776"/>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1336818" y="6243690"/>
            <a:ext cx="5102221" cy="1174372"/>
          </a:xfrm>
          <a:prstGeom prst="rect">
            <a:avLst/>
          </a:prstGeom>
          <a:blipFill>
            <a:blip r:embed="rId4" cstate="print"/>
            <a:stretch>
              <a:fillRect/>
            </a:stretch>
          </a:blipFill>
        </p:spPr>
        <p:txBody>
          <a:bodyPr wrap="square" lIns="0" tIns="0" rIns="0" bIns="0" rtlCol="0"/>
          <a:lstStyle/>
          <a:p>
            <a:endParaRPr/>
          </a:p>
        </p:txBody>
      </p:sp>
      <p:sp>
        <p:nvSpPr>
          <p:cNvPr id="10" name="object 10"/>
          <p:cNvSpPr txBox="1">
            <a:spLocks noGrp="1"/>
          </p:cNvSpPr>
          <p:nvPr>
            <p:ph type="ftr" sz="quarter" idx="5"/>
          </p:nvPr>
        </p:nvSpPr>
        <p:spPr>
          <a:prstGeom prst="rect">
            <a:avLst/>
          </a:prstGeom>
        </p:spPr>
        <p:txBody>
          <a:bodyPr vert="horz" wrap="square" lIns="0" tIns="1905" rIns="0" bIns="0" rtlCol="0">
            <a:spAutoFit/>
          </a:bodyPr>
          <a:lstStyle/>
          <a:p>
            <a:pPr marL="12700">
              <a:lnSpc>
                <a:spcPts val="1060"/>
              </a:lnSpc>
              <a:spcBef>
                <a:spcPts val="15"/>
              </a:spcBef>
            </a:pPr>
            <a:r>
              <a:rPr dirty="0"/>
              <a:t>Coronavirus State and </a:t>
            </a:r>
            <a:r>
              <a:rPr spc="-5" dirty="0"/>
              <a:t>Local Fiscal Recovery</a:t>
            </a:r>
            <a:r>
              <a:rPr spc="-30" dirty="0"/>
              <a:t> </a:t>
            </a:r>
            <a:r>
              <a:rPr dirty="0"/>
              <a:t>Funds:</a:t>
            </a:r>
          </a:p>
          <a:p>
            <a:pPr marL="174625">
              <a:lnSpc>
                <a:spcPts val="1060"/>
              </a:lnSpc>
            </a:pPr>
            <a:r>
              <a:rPr b="0" spc="-5" dirty="0">
                <a:latin typeface="Arial"/>
                <a:cs typeface="Arial"/>
              </a:rPr>
              <a:t>Project and Expenditures Report User</a:t>
            </a:r>
            <a:r>
              <a:rPr b="0" spc="30" dirty="0">
                <a:latin typeface="Arial"/>
                <a:cs typeface="Arial"/>
              </a:rPr>
              <a:t> </a:t>
            </a:r>
            <a:r>
              <a:rPr b="0" spc="-5" dirty="0">
                <a:latin typeface="Arial"/>
                <a:cs typeface="Arial"/>
              </a:rPr>
              <a:t>Guide</a:t>
            </a:r>
          </a:p>
        </p:txBody>
      </p:sp>
      <p:sp>
        <p:nvSpPr>
          <p:cNvPr id="11" name="object 11"/>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r>
              <a:rPr spc="-5" dirty="0"/>
              <a:t>43</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1700" y="3297681"/>
            <a:ext cx="5888990" cy="796290"/>
          </a:xfrm>
          <a:prstGeom prst="rect">
            <a:avLst/>
          </a:prstGeom>
        </p:spPr>
        <p:txBody>
          <a:bodyPr vert="horz" wrap="square" lIns="0" tIns="12700" rIns="0" bIns="0" rtlCol="0">
            <a:spAutoFit/>
          </a:bodyPr>
          <a:lstStyle/>
          <a:p>
            <a:pPr marL="79375" algn="ctr">
              <a:lnSpc>
                <a:spcPct val="100000"/>
              </a:lnSpc>
              <a:spcBef>
                <a:spcPts val="100"/>
              </a:spcBef>
            </a:pPr>
            <a:r>
              <a:rPr sz="900" i="1" spc="-5" dirty="0">
                <a:solidFill>
                  <a:srgbClr val="44536A"/>
                </a:solidFill>
                <a:latin typeface="Arial"/>
                <a:cs typeface="Arial"/>
              </a:rPr>
              <a:t>Figure 55 Landing</a:t>
            </a:r>
            <a:r>
              <a:rPr sz="900" i="1" spc="-10" dirty="0">
                <a:solidFill>
                  <a:srgbClr val="44536A"/>
                </a:solidFill>
                <a:latin typeface="Arial"/>
                <a:cs typeface="Arial"/>
              </a:rPr>
              <a:t> </a:t>
            </a:r>
            <a:r>
              <a:rPr sz="900" i="1" spc="-5" dirty="0">
                <a:solidFill>
                  <a:srgbClr val="44536A"/>
                </a:solidFill>
                <a:latin typeface="Arial"/>
                <a:cs typeface="Arial"/>
              </a:rPr>
              <a:t>Page</a:t>
            </a:r>
            <a:endParaRPr sz="900">
              <a:latin typeface="Arial"/>
              <a:cs typeface="Arial"/>
            </a:endParaRPr>
          </a:p>
          <a:p>
            <a:pPr>
              <a:lnSpc>
                <a:spcPct val="100000"/>
              </a:lnSpc>
              <a:spcBef>
                <a:spcPts val="20"/>
              </a:spcBef>
            </a:pPr>
            <a:endParaRPr sz="800">
              <a:latin typeface="Arial"/>
              <a:cs typeface="Arial"/>
            </a:endParaRPr>
          </a:p>
          <a:p>
            <a:pPr marL="12700">
              <a:lnSpc>
                <a:spcPct val="100000"/>
              </a:lnSpc>
            </a:pPr>
            <a:r>
              <a:rPr sz="1100" b="1" spc="-5" dirty="0">
                <a:latin typeface="Arial"/>
                <a:cs typeface="Arial"/>
              </a:rPr>
              <a:t>Step 8</a:t>
            </a:r>
            <a:endParaRPr sz="1100">
              <a:latin typeface="Arial"/>
              <a:cs typeface="Arial"/>
            </a:endParaRPr>
          </a:p>
          <a:p>
            <a:pPr marL="12700">
              <a:lnSpc>
                <a:spcPct val="100000"/>
              </a:lnSpc>
              <a:spcBef>
                <a:spcPts val="40"/>
              </a:spcBef>
            </a:pPr>
            <a:r>
              <a:rPr sz="1100" spc="-5" dirty="0">
                <a:latin typeface="Arial"/>
                <a:cs typeface="Arial"/>
              </a:rPr>
              <a:t>When you are ready to key in the names of the designated individuals, click on the</a:t>
            </a:r>
            <a:r>
              <a:rPr sz="1100" spc="250" dirty="0">
                <a:latin typeface="Arial"/>
                <a:cs typeface="Arial"/>
              </a:rPr>
              <a:t> </a:t>
            </a:r>
            <a:r>
              <a:rPr sz="1100" i="1" spc="-5" dirty="0">
                <a:latin typeface="Arial"/>
                <a:cs typeface="Arial"/>
              </a:rPr>
              <a:t>Certification</a:t>
            </a:r>
            <a:endParaRPr sz="1100">
              <a:latin typeface="Arial"/>
              <a:cs typeface="Arial"/>
            </a:endParaRPr>
          </a:p>
          <a:p>
            <a:pPr marL="12700">
              <a:lnSpc>
                <a:spcPct val="100000"/>
              </a:lnSpc>
              <a:spcBef>
                <a:spcPts val="50"/>
              </a:spcBef>
            </a:pPr>
            <a:r>
              <a:rPr sz="1100" spc="-5" dirty="0">
                <a:latin typeface="Arial"/>
                <a:cs typeface="Arial"/>
              </a:rPr>
              <a:t>button on the left navigation bar, as noted in the red box shown</a:t>
            </a:r>
            <a:r>
              <a:rPr sz="1100" spc="85" dirty="0">
                <a:latin typeface="Arial"/>
                <a:cs typeface="Arial"/>
              </a:rPr>
              <a:t> </a:t>
            </a:r>
            <a:r>
              <a:rPr sz="1100" spc="-5" dirty="0">
                <a:latin typeface="Arial"/>
                <a:cs typeface="Arial"/>
              </a:rPr>
              <a:t>below.</a:t>
            </a:r>
            <a:endParaRPr sz="1100">
              <a:latin typeface="Arial"/>
              <a:cs typeface="Arial"/>
            </a:endParaRPr>
          </a:p>
        </p:txBody>
      </p:sp>
      <p:sp>
        <p:nvSpPr>
          <p:cNvPr id="3" name="object 3"/>
          <p:cNvSpPr txBox="1"/>
          <p:nvPr/>
        </p:nvSpPr>
        <p:spPr>
          <a:xfrm>
            <a:off x="901700" y="6654545"/>
            <a:ext cx="5822950" cy="969644"/>
          </a:xfrm>
          <a:prstGeom prst="rect">
            <a:avLst/>
          </a:prstGeom>
        </p:spPr>
        <p:txBody>
          <a:bodyPr vert="horz" wrap="square" lIns="0" tIns="12700" rIns="0" bIns="0" rtlCol="0">
            <a:spAutoFit/>
          </a:bodyPr>
          <a:lstStyle/>
          <a:p>
            <a:pPr marL="145415" algn="ctr">
              <a:lnSpc>
                <a:spcPct val="100000"/>
              </a:lnSpc>
              <a:spcBef>
                <a:spcPts val="100"/>
              </a:spcBef>
            </a:pPr>
            <a:r>
              <a:rPr sz="900" i="1" spc="-5" dirty="0">
                <a:solidFill>
                  <a:srgbClr val="44536A"/>
                </a:solidFill>
                <a:latin typeface="Arial"/>
                <a:cs typeface="Arial"/>
              </a:rPr>
              <a:t>Figure 56</a:t>
            </a:r>
            <a:r>
              <a:rPr sz="900" i="1" spc="-10" dirty="0">
                <a:solidFill>
                  <a:srgbClr val="44536A"/>
                </a:solidFill>
                <a:latin typeface="Arial"/>
                <a:cs typeface="Arial"/>
              </a:rPr>
              <a:t> </a:t>
            </a:r>
            <a:r>
              <a:rPr sz="900" i="1" spc="-5" dirty="0">
                <a:solidFill>
                  <a:srgbClr val="44536A"/>
                </a:solidFill>
                <a:latin typeface="Arial"/>
                <a:cs typeface="Arial"/>
              </a:rPr>
              <a:t>Certification</a:t>
            </a:r>
            <a:endParaRPr sz="900">
              <a:latin typeface="Arial"/>
              <a:cs typeface="Arial"/>
            </a:endParaRPr>
          </a:p>
          <a:p>
            <a:pPr>
              <a:lnSpc>
                <a:spcPct val="100000"/>
              </a:lnSpc>
              <a:spcBef>
                <a:spcPts val="20"/>
              </a:spcBef>
            </a:pPr>
            <a:endParaRPr sz="800">
              <a:latin typeface="Arial"/>
              <a:cs typeface="Arial"/>
            </a:endParaRPr>
          </a:p>
          <a:p>
            <a:pPr marL="12700">
              <a:lnSpc>
                <a:spcPct val="100000"/>
              </a:lnSpc>
            </a:pPr>
            <a:r>
              <a:rPr sz="1100" b="1" spc="-5" dirty="0">
                <a:latin typeface="Arial"/>
                <a:cs typeface="Arial"/>
              </a:rPr>
              <a:t>Step 9</a:t>
            </a:r>
            <a:endParaRPr sz="1100">
              <a:latin typeface="Arial"/>
              <a:cs typeface="Arial"/>
            </a:endParaRPr>
          </a:p>
          <a:p>
            <a:pPr marL="12700">
              <a:lnSpc>
                <a:spcPct val="100000"/>
              </a:lnSpc>
              <a:spcBef>
                <a:spcPts val="40"/>
              </a:spcBef>
            </a:pPr>
            <a:r>
              <a:rPr sz="1100" spc="-5" dirty="0">
                <a:latin typeface="Arial"/>
                <a:cs typeface="Arial"/>
              </a:rPr>
              <a:t>On the “Official Certification of Authorization” screen, you should type in your name to</a:t>
            </a:r>
            <a:r>
              <a:rPr sz="1100" spc="165" dirty="0">
                <a:latin typeface="Arial"/>
                <a:cs typeface="Arial"/>
              </a:rPr>
              <a:t> </a:t>
            </a:r>
            <a:r>
              <a:rPr sz="1100" spc="-5" dirty="0">
                <a:latin typeface="Arial"/>
                <a:cs typeface="Arial"/>
              </a:rPr>
              <a:t>indicate</a:t>
            </a:r>
            <a:endParaRPr sz="1100">
              <a:latin typeface="Arial"/>
              <a:cs typeface="Arial"/>
            </a:endParaRPr>
          </a:p>
          <a:p>
            <a:pPr marL="12700" marR="165100">
              <a:lnSpc>
                <a:spcPct val="103200"/>
              </a:lnSpc>
              <a:spcBef>
                <a:spcPts val="5"/>
              </a:spcBef>
            </a:pPr>
            <a:r>
              <a:rPr sz="1100" spc="-5" dirty="0">
                <a:latin typeface="Arial"/>
                <a:cs typeface="Arial"/>
              </a:rPr>
              <a:t>you are authorized to submit the names of the designated individuals. Once you enter your  name, click on the </a:t>
            </a:r>
            <a:r>
              <a:rPr sz="1100" i="1" spc="-5" dirty="0">
                <a:latin typeface="Arial"/>
                <a:cs typeface="Arial"/>
              </a:rPr>
              <a:t>Submit</a:t>
            </a:r>
            <a:r>
              <a:rPr sz="1100" i="1" spc="15" dirty="0">
                <a:latin typeface="Arial"/>
                <a:cs typeface="Arial"/>
              </a:rPr>
              <a:t> </a:t>
            </a:r>
            <a:r>
              <a:rPr sz="1100" i="1" spc="-5" dirty="0">
                <a:latin typeface="Arial"/>
                <a:cs typeface="Arial"/>
              </a:rPr>
              <a:t>b</a:t>
            </a:r>
            <a:r>
              <a:rPr sz="1100" spc="-5" dirty="0">
                <a:latin typeface="Arial"/>
                <a:cs typeface="Arial"/>
              </a:rPr>
              <a:t>utton.</a:t>
            </a:r>
            <a:endParaRPr sz="1100">
              <a:latin typeface="Arial"/>
              <a:cs typeface="Arial"/>
            </a:endParaRPr>
          </a:p>
        </p:txBody>
      </p:sp>
      <p:sp>
        <p:nvSpPr>
          <p:cNvPr id="4" name="object 4"/>
          <p:cNvSpPr/>
          <p:nvPr/>
        </p:nvSpPr>
        <p:spPr>
          <a:xfrm>
            <a:off x="933450" y="1106805"/>
            <a:ext cx="5533897" cy="1884011"/>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928687" y="1102105"/>
            <a:ext cx="5543550" cy="2076450"/>
          </a:xfrm>
          <a:custGeom>
            <a:avLst/>
            <a:gdLst/>
            <a:ahLst/>
            <a:cxnLst/>
            <a:rect l="l" t="t" r="r" b="b"/>
            <a:pathLst>
              <a:path w="5543550" h="2076450">
                <a:moveTo>
                  <a:pt x="0" y="2076450"/>
                </a:moveTo>
                <a:lnTo>
                  <a:pt x="5543423" y="2076450"/>
                </a:lnTo>
                <a:lnTo>
                  <a:pt x="5543423" y="0"/>
                </a:lnTo>
                <a:lnTo>
                  <a:pt x="0" y="0"/>
                </a:lnTo>
                <a:lnTo>
                  <a:pt x="0" y="2076450"/>
                </a:lnTo>
                <a:close/>
              </a:path>
            </a:pathLst>
          </a:custGeom>
          <a:ln w="9525">
            <a:solidFill>
              <a:srgbClr val="C8C8C8"/>
            </a:solidFill>
          </a:ln>
        </p:spPr>
        <p:txBody>
          <a:bodyPr wrap="square" lIns="0" tIns="0" rIns="0" bIns="0" rtlCol="0"/>
          <a:lstStyle/>
          <a:p>
            <a:endParaRPr/>
          </a:p>
        </p:txBody>
      </p:sp>
      <p:sp>
        <p:nvSpPr>
          <p:cNvPr id="6" name="object 6"/>
          <p:cNvSpPr/>
          <p:nvPr/>
        </p:nvSpPr>
        <p:spPr>
          <a:xfrm>
            <a:off x="1390650" y="4197096"/>
            <a:ext cx="4985766" cy="2348563"/>
          </a:xfrm>
          <a:prstGeom prst="rect">
            <a:avLst/>
          </a:prstGeom>
          <a:blipFill>
            <a:blip r:embed="rId3" cstate="print"/>
            <a:stretch>
              <a:fillRect/>
            </a:stretch>
          </a:blipFill>
        </p:spPr>
        <p:txBody>
          <a:bodyPr wrap="square" lIns="0" tIns="0" rIns="0" bIns="0" rtlCol="0"/>
          <a:lstStyle/>
          <a:p>
            <a:endParaRPr/>
          </a:p>
        </p:txBody>
      </p:sp>
      <p:sp>
        <p:nvSpPr>
          <p:cNvPr id="7" name="object 7"/>
          <p:cNvSpPr txBox="1">
            <a:spLocks noGrp="1"/>
          </p:cNvSpPr>
          <p:nvPr>
            <p:ph type="ftr" sz="quarter" idx="5"/>
          </p:nvPr>
        </p:nvSpPr>
        <p:spPr>
          <a:prstGeom prst="rect">
            <a:avLst/>
          </a:prstGeom>
        </p:spPr>
        <p:txBody>
          <a:bodyPr vert="horz" wrap="square" lIns="0" tIns="1905" rIns="0" bIns="0" rtlCol="0">
            <a:spAutoFit/>
          </a:bodyPr>
          <a:lstStyle/>
          <a:p>
            <a:pPr marL="12700">
              <a:lnSpc>
                <a:spcPts val="1060"/>
              </a:lnSpc>
              <a:spcBef>
                <a:spcPts val="15"/>
              </a:spcBef>
            </a:pPr>
            <a:r>
              <a:rPr dirty="0"/>
              <a:t>Coronavirus State and </a:t>
            </a:r>
            <a:r>
              <a:rPr spc="-5" dirty="0"/>
              <a:t>Local Fiscal Recovery</a:t>
            </a:r>
            <a:r>
              <a:rPr spc="-30" dirty="0"/>
              <a:t> </a:t>
            </a:r>
            <a:r>
              <a:rPr dirty="0"/>
              <a:t>Funds:</a:t>
            </a:r>
          </a:p>
          <a:p>
            <a:pPr marL="174625">
              <a:lnSpc>
                <a:spcPts val="1060"/>
              </a:lnSpc>
            </a:pPr>
            <a:r>
              <a:rPr b="0" spc="-5" dirty="0">
                <a:latin typeface="Arial"/>
                <a:cs typeface="Arial"/>
              </a:rPr>
              <a:t>Project and Expenditures Report User</a:t>
            </a:r>
            <a:r>
              <a:rPr b="0" spc="30" dirty="0">
                <a:latin typeface="Arial"/>
                <a:cs typeface="Arial"/>
              </a:rPr>
              <a:t> </a:t>
            </a:r>
            <a:r>
              <a:rPr b="0" spc="-5" dirty="0">
                <a:latin typeface="Arial"/>
                <a:cs typeface="Arial"/>
              </a:rPr>
              <a:t>Guide</a:t>
            </a:r>
          </a:p>
        </p:txBody>
      </p:sp>
      <p:sp>
        <p:nvSpPr>
          <p:cNvPr id="8" name="object 8"/>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r>
              <a:rPr spc="-5" dirty="0"/>
              <a:t>44</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1700" y="2514345"/>
            <a:ext cx="5763895" cy="796290"/>
          </a:xfrm>
          <a:prstGeom prst="rect">
            <a:avLst/>
          </a:prstGeom>
        </p:spPr>
        <p:txBody>
          <a:bodyPr vert="horz" wrap="square" lIns="0" tIns="12700" rIns="0" bIns="0" rtlCol="0">
            <a:spAutoFit/>
          </a:bodyPr>
          <a:lstStyle/>
          <a:p>
            <a:pPr marL="204470" algn="ctr">
              <a:lnSpc>
                <a:spcPct val="100000"/>
              </a:lnSpc>
              <a:spcBef>
                <a:spcPts val="100"/>
              </a:spcBef>
            </a:pPr>
            <a:r>
              <a:rPr sz="900" i="1" spc="-5" dirty="0">
                <a:solidFill>
                  <a:srgbClr val="44536A"/>
                </a:solidFill>
                <a:latin typeface="Arial"/>
                <a:cs typeface="Arial"/>
              </a:rPr>
              <a:t>Figure 57 Official Certification </a:t>
            </a:r>
            <a:r>
              <a:rPr sz="900" i="1" dirty="0">
                <a:solidFill>
                  <a:srgbClr val="44536A"/>
                </a:solidFill>
                <a:latin typeface="Arial"/>
                <a:cs typeface="Arial"/>
              </a:rPr>
              <a:t>of</a:t>
            </a:r>
            <a:r>
              <a:rPr sz="900" i="1" spc="15" dirty="0">
                <a:solidFill>
                  <a:srgbClr val="44536A"/>
                </a:solidFill>
                <a:latin typeface="Arial"/>
                <a:cs typeface="Arial"/>
              </a:rPr>
              <a:t> </a:t>
            </a:r>
            <a:r>
              <a:rPr sz="900" i="1" spc="-5" dirty="0">
                <a:solidFill>
                  <a:srgbClr val="44536A"/>
                </a:solidFill>
                <a:latin typeface="Arial"/>
                <a:cs typeface="Arial"/>
              </a:rPr>
              <a:t>Authorization</a:t>
            </a:r>
            <a:endParaRPr sz="900">
              <a:latin typeface="Arial"/>
              <a:cs typeface="Arial"/>
            </a:endParaRPr>
          </a:p>
          <a:p>
            <a:pPr>
              <a:lnSpc>
                <a:spcPct val="100000"/>
              </a:lnSpc>
              <a:spcBef>
                <a:spcPts val="20"/>
              </a:spcBef>
            </a:pPr>
            <a:endParaRPr sz="800">
              <a:latin typeface="Arial"/>
              <a:cs typeface="Arial"/>
            </a:endParaRPr>
          </a:p>
          <a:p>
            <a:pPr marL="12700">
              <a:lnSpc>
                <a:spcPct val="100000"/>
              </a:lnSpc>
            </a:pPr>
            <a:r>
              <a:rPr sz="1100" b="1" spc="-5" dirty="0">
                <a:latin typeface="Arial"/>
                <a:cs typeface="Arial"/>
              </a:rPr>
              <a:t>Step 10</a:t>
            </a:r>
            <a:endParaRPr sz="1100">
              <a:latin typeface="Arial"/>
              <a:cs typeface="Arial"/>
            </a:endParaRPr>
          </a:p>
          <a:p>
            <a:pPr marL="12700" marR="5080">
              <a:lnSpc>
                <a:spcPct val="103200"/>
              </a:lnSpc>
              <a:spcBef>
                <a:spcPts val="5"/>
              </a:spcBef>
            </a:pPr>
            <a:r>
              <a:rPr sz="1100" spc="-5" dirty="0">
                <a:latin typeface="Arial"/>
                <a:cs typeface="Arial"/>
              </a:rPr>
              <a:t>Next, click on the </a:t>
            </a:r>
            <a:r>
              <a:rPr sz="1100" i="1" spc="-5" dirty="0">
                <a:latin typeface="Arial"/>
                <a:cs typeface="Arial"/>
              </a:rPr>
              <a:t>Designation Form </a:t>
            </a:r>
            <a:r>
              <a:rPr sz="1100" spc="-5" dirty="0">
                <a:latin typeface="Arial"/>
                <a:cs typeface="Arial"/>
              </a:rPr>
              <a:t>button on the left navigation bar, as noted by the red box  shown</a:t>
            </a:r>
            <a:r>
              <a:rPr sz="1100" spc="-10" dirty="0">
                <a:latin typeface="Arial"/>
                <a:cs typeface="Arial"/>
              </a:rPr>
              <a:t> </a:t>
            </a:r>
            <a:r>
              <a:rPr sz="1100" spc="-5" dirty="0">
                <a:latin typeface="Arial"/>
                <a:cs typeface="Arial"/>
              </a:rPr>
              <a:t>below.</a:t>
            </a:r>
            <a:endParaRPr sz="1100">
              <a:latin typeface="Arial"/>
              <a:cs typeface="Arial"/>
            </a:endParaRPr>
          </a:p>
        </p:txBody>
      </p:sp>
      <p:sp>
        <p:nvSpPr>
          <p:cNvPr id="3" name="object 3"/>
          <p:cNvSpPr txBox="1"/>
          <p:nvPr/>
        </p:nvSpPr>
        <p:spPr>
          <a:xfrm>
            <a:off x="901700" y="4880355"/>
            <a:ext cx="5748020" cy="970280"/>
          </a:xfrm>
          <a:prstGeom prst="rect">
            <a:avLst/>
          </a:prstGeom>
        </p:spPr>
        <p:txBody>
          <a:bodyPr vert="horz" wrap="square" lIns="0" tIns="12700" rIns="0" bIns="0" rtlCol="0">
            <a:spAutoFit/>
          </a:bodyPr>
          <a:lstStyle/>
          <a:p>
            <a:pPr marL="219710" algn="ctr">
              <a:lnSpc>
                <a:spcPct val="100000"/>
              </a:lnSpc>
              <a:spcBef>
                <a:spcPts val="100"/>
              </a:spcBef>
            </a:pPr>
            <a:r>
              <a:rPr sz="900" i="1" spc="-5" dirty="0">
                <a:solidFill>
                  <a:srgbClr val="44536A"/>
                </a:solidFill>
                <a:latin typeface="Arial"/>
                <a:cs typeface="Arial"/>
              </a:rPr>
              <a:t>Figure 58 Designation</a:t>
            </a:r>
            <a:r>
              <a:rPr sz="900" i="1" spc="-10" dirty="0">
                <a:solidFill>
                  <a:srgbClr val="44536A"/>
                </a:solidFill>
                <a:latin typeface="Arial"/>
                <a:cs typeface="Arial"/>
              </a:rPr>
              <a:t> </a:t>
            </a:r>
            <a:r>
              <a:rPr sz="900" i="1" dirty="0">
                <a:solidFill>
                  <a:srgbClr val="44536A"/>
                </a:solidFill>
                <a:latin typeface="Arial"/>
                <a:cs typeface="Arial"/>
              </a:rPr>
              <a:t>Form</a:t>
            </a:r>
            <a:endParaRPr sz="900">
              <a:latin typeface="Arial"/>
              <a:cs typeface="Arial"/>
            </a:endParaRPr>
          </a:p>
          <a:p>
            <a:pPr>
              <a:lnSpc>
                <a:spcPct val="100000"/>
              </a:lnSpc>
              <a:spcBef>
                <a:spcPts val="20"/>
              </a:spcBef>
            </a:pPr>
            <a:endParaRPr sz="800">
              <a:latin typeface="Arial"/>
              <a:cs typeface="Arial"/>
            </a:endParaRPr>
          </a:p>
          <a:p>
            <a:pPr marL="12700">
              <a:lnSpc>
                <a:spcPct val="100000"/>
              </a:lnSpc>
            </a:pPr>
            <a:r>
              <a:rPr sz="1100" b="1" spc="-5" dirty="0">
                <a:latin typeface="Arial"/>
                <a:cs typeface="Arial"/>
              </a:rPr>
              <a:t>Step 11</a:t>
            </a:r>
            <a:endParaRPr sz="1100">
              <a:latin typeface="Arial"/>
              <a:cs typeface="Arial"/>
            </a:endParaRPr>
          </a:p>
          <a:p>
            <a:pPr marL="12700" marR="5080">
              <a:lnSpc>
                <a:spcPct val="103400"/>
              </a:lnSpc>
              <a:spcBef>
                <a:spcPts val="5"/>
              </a:spcBef>
            </a:pPr>
            <a:r>
              <a:rPr sz="1100" spc="-5" dirty="0">
                <a:latin typeface="Arial"/>
                <a:cs typeface="Arial"/>
              </a:rPr>
              <a:t>Clicking on the </a:t>
            </a:r>
            <a:r>
              <a:rPr sz="1100" i="1" spc="-5" dirty="0">
                <a:latin typeface="Arial"/>
                <a:cs typeface="Arial"/>
              </a:rPr>
              <a:t>Designation Form </a:t>
            </a:r>
            <a:r>
              <a:rPr sz="1100" spc="-5" dirty="0">
                <a:latin typeface="Arial"/>
                <a:cs typeface="Arial"/>
              </a:rPr>
              <a:t>button will open the “Designation of Account Administrator,  Point of Contact for Reporting, and Authorized Representative for Reporting” screen shown  below.</a:t>
            </a:r>
            <a:endParaRPr sz="1100">
              <a:latin typeface="Arial"/>
              <a:cs typeface="Arial"/>
            </a:endParaRPr>
          </a:p>
        </p:txBody>
      </p:sp>
      <p:sp>
        <p:nvSpPr>
          <p:cNvPr id="4" name="object 4"/>
          <p:cNvSpPr txBox="1"/>
          <p:nvPr/>
        </p:nvSpPr>
        <p:spPr>
          <a:xfrm>
            <a:off x="1027430" y="8791447"/>
            <a:ext cx="5716270" cy="294640"/>
          </a:xfrm>
          <a:prstGeom prst="rect">
            <a:avLst/>
          </a:prstGeom>
        </p:spPr>
        <p:txBody>
          <a:bodyPr vert="horz" wrap="square" lIns="0" tIns="20955" rIns="0" bIns="0" rtlCol="0">
            <a:spAutoFit/>
          </a:bodyPr>
          <a:lstStyle/>
          <a:p>
            <a:pPr marL="2611120" marR="5080" indent="-2599055">
              <a:lnSpc>
                <a:spcPts val="1040"/>
              </a:lnSpc>
              <a:spcBef>
                <a:spcPts val="165"/>
              </a:spcBef>
            </a:pPr>
            <a:r>
              <a:rPr sz="900" i="1" spc="-5" dirty="0">
                <a:solidFill>
                  <a:srgbClr val="44536A"/>
                </a:solidFill>
                <a:latin typeface="Arial"/>
                <a:cs typeface="Arial"/>
              </a:rPr>
              <a:t>Figure 59 Designation </a:t>
            </a:r>
            <a:r>
              <a:rPr sz="900" i="1" dirty="0">
                <a:solidFill>
                  <a:srgbClr val="44536A"/>
                </a:solidFill>
                <a:latin typeface="Arial"/>
                <a:cs typeface="Arial"/>
              </a:rPr>
              <a:t>of </a:t>
            </a:r>
            <a:r>
              <a:rPr sz="900" i="1" spc="-5" dirty="0">
                <a:solidFill>
                  <a:srgbClr val="44536A"/>
                </a:solidFill>
                <a:latin typeface="Arial"/>
                <a:cs typeface="Arial"/>
              </a:rPr>
              <a:t>Account Administrator, Point </a:t>
            </a:r>
            <a:r>
              <a:rPr sz="900" i="1" dirty="0">
                <a:solidFill>
                  <a:srgbClr val="44536A"/>
                </a:solidFill>
                <a:latin typeface="Arial"/>
                <a:cs typeface="Arial"/>
              </a:rPr>
              <a:t>of </a:t>
            </a:r>
            <a:r>
              <a:rPr sz="900" i="1" spc="-5" dirty="0">
                <a:solidFill>
                  <a:srgbClr val="44536A"/>
                </a:solidFill>
                <a:latin typeface="Arial"/>
                <a:cs typeface="Arial"/>
              </a:rPr>
              <a:t>Contact </a:t>
            </a:r>
            <a:r>
              <a:rPr sz="900" i="1" dirty="0">
                <a:solidFill>
                  <a:srgbClr val="44536A"/>
                </a:solidFill>
                <a:latin typeface="Arial"/>
                <a:cs typeface="Arial"/>
              </a:rPr>
              <a:t>of </a:t>
            </a:r>
            <a:r>
              <a:rPr sz="900" i="1" spc="-5" dirty="0">
                <a:solidFill>
                  <a:srgbClr val="44536A"/>
                </a:solidFill>
                <a:latin typeface="Arial"/>
                <a:cs typeface="Arial"/>
              </a:rPr>
              <a:t>Reporting and Authorized Representative </a:t>
            </a:r>
            <a:r>
              <a:rPr sz="900" i="1" dirty="0">
                <a:solidFill>
                  <a:srgbClr val="44536A"/>
                </a:solidFill>
                <a:latin typeface="Arial"/>
                <a:cs typeface="Arial"/>
              </a:rPr>
              <a:t>for  </a:t>
            </a:r>
            <a:r>
              <a:rPr sz="900" i="1" spc="-5" dirty="0">
                <a:solidFill>
                  <a:srgbClr val="44536A"/>
                </a:solidFill>
                <a:latin typeface="Arial"/>
                <a:cs typeface="Arial"/>
              </a:rPr>
              <a:t>Reporting</a:t>
            </a:r>
            <a:endParaRPr sz="900">
              <a:latin typeface="Arial"/>
              <a:cs typeface="Arial"/>
            </a:endParaRPr>
          </a:p>
        </p:txBody>
      </p:sp>
      <p:sp>
        <p:nvSpPr>
          <p:cNvPr id="5" name="object 5"/>
          <p:cNvSpPr/>
          <p:nvPr/>
        </p:nvSpPr>
        <p:spPr>
          <a:xfrm>
            <a:off x="1319911" y="914400"/>
            <a:ext cx="5122543" cy="1478662"/>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524000" y="3413759"/>
            <a:ext cx="4718050" cy="1357154"/>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314450" y="5972175"/>
            <a:ext cx="5144135" cy="2698496"/>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1309750" y="5967476"/>
            <a:ext cx="5153660" cy="2708275"/>
          </a:xfrm>
          <a:custGeom>
            <a:avLst/>
            <a:gdLst/>
            <a:ahLst/>
            <a:cxnLst/>
            <a:rect l="l" t="t" r="r" b="b"/>
            <a:pathLst>
              <a:path w="5153660" h="2708275">
                <a:moveTo>
                  <a:pt x="0" y="2708021"/>
                </a:moveTo>
                <a:lnTo>
                  <a:pt x="5153660" y="2708021"/>
                </a:lnTo>
                <a:lnTo>
                  <a:pt x="5153660" y="0"/>
                </a:lnTo>
                <a:lnTo>
                  <a:pt x="0" y="0"/>
                </a:lnTo>
                <a:lnTo>
                  <a:pt x="0" y="2708021"/>
                </a:lnTo>
                <a:close/>
              </a:path>
            </a:pathLst>
          </a:custGeom>
          <a:ln w="9525">
            <a:solidFill>
              <a:srgbClr val="C8C8C8"/>
            </a:solidFill>
          </a:ln>
        </p:spPr>
        <p:txBody>
          <a:bodyPr wrap="square" lIns="0" tIns="0" rIns="0" bIns="0" rtlCol="0"/>
          <a:lstStyle/>
          <a:p>
            <a:endParaRPr/>
          </a:p>
        </p:txBody>
      </p:sp>
      <p:sp>
        <p:nvSpPr>
          <p:cNvPr id="9" name="object 9"/>
          <p:cNvSpPr txBox="1">
            <a:spLocks noGrp="1"/>
          </p:cNvSpPr>
          <p:nvPr>
            <p:ph type="ftr" sz="quarter" idx="5"/>
          </p:nvPr>
        </p:nvSpPr>
        <p:spPr>
          <a:prstGeom prst="rect">
            <a:avLst/>
          </a:prstGeom>
        </p:spPr>
        <p:txBody>
          <a:bodyPr vert="horz" wrap="square" lIns="0" tIns="1905" rIns="0" bIns="0" rtlCol="0">
            <a:spAutoFit/>
          </a:bodyPr>
          <a:lstStyle/>
          <a:p>
            <a:pPr marL="12700">
              <a:lnSpc>
                <a:spcPts val="1060"/>
              </a:lnSpc>
              <a:spcBef>
                <a:spcPts val="15"/>
              </a:spcBef>
            </a:pPr>
            <a:r>
              <a:rPr dirty="0"/>
              <a:t>Coronavirus State and </a:t>
            </a:r>
            <a:r>
              <a:rPr spc="-5" dirty="0"/>
              <a:t>Local Fiscal Recovery</a:t>
            </a:r>
            <a:r>
              <a:rPr spc="-30" dirty="0"/>
              <a:t> </a:t>
            </a:r>
            <a:r>
              <a:rPr dirty="0"/>
              <a:t>Funds:</a:t>
            </a:r>
          </a:p>
          <a:p>
            <a:pPr marL="174625">
              <a:lnSpc>
                <a:spcPts val="1060"/>
              </a:lnSpc>
            </a:pPr>
            <a:r>
              <a:rPr b="0" spc="-5" dirty="0">
                <a:latin typeface="Arial"/>
                <a:cs typeface="Arial"/>
              </a:rPr>
              <a:t>Project and Expenditures Report User</a:t>
            </a:r>
            <a:r>
              <a:rPr b="0" spc="30" dirty="0">
                <a:latin typeface="Arial"/>
                <a:cs typeface="Arial"/>
              </a:rPr>
              <a:t> </a:t>
            </a:r>
            <a:r>
              <a:rPr b="0" spc="-5" dirty="0">
                <a:latin typeface="Arial"/>
                <a:cs typeface="Arial"/>
              </a:rPr>
              <a:t>Guide</a:t>
            </a:r>
          </a:p>
        </p:txBody>
      </p:sp>
      <p:sp>
        <p:nvSpPr>
          <p:cNvPr id="10" name="object 10"/>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r>
              <a:rPr spc="-5" dirty="0"/>
              <a:t>45</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1700" y="893318"/>
            <a:ext cx="5903595" cy="8093709"/>
          </a:xfrm>
          <a:prstGeom prst="rect">
            <a:avLst/>
          </a:prstGeom>
        </p:spPr>
        <p:txBody>
          <a:bodyPr vert="horz" wrap="square" lIns="0" tIns="6350" rIns="0" bIns="0" rtlCol="0">
            <a:spAutoFit/>
          </a:bodyPr>
          <a:lstStyle/>
          <a:p>
            <a:pPr marL="12700" marR="107950">
              <a:lnSpc>
                <a:spcPct val="103600"/>
              </a:lnSpc>
              <a:spcBef>
                <a:spcPts val="50"/>
              </a:spcBef>
            </a:pPr>
            <a:r>
              <a:rPr sz="1100" spc="-5" dirty="0">
                <a:latin typeface="Arial"/>
                <a:cs typeface="Arial"/>
              </a:rPr>
              <a:t>You can use the Designation Form </a:t>
            </a:r>
            <a:r>
              <a:rPr sz="1100" spc="5" dirty="0">
                <a:latin typeface="Arial"/>
                <a:cs typeface="Arial"/>
              </a:rPr>
              <a:t>to </a:t>
            </a:r>
            <a:r>
              <a:rPr sz="1100" spc="-5" dirty="0">
                <a:latin typeface="Arial"/>
                <a:cs typeface="Arial"/>
              </a:rPr>
              <a:t>enter the names and contact information for each of the  three designations for each of you SLFRF</a:t>
            </a:r>
            <a:r>
              <a:rPr sz="1100" spc="35" dirty="0">
                <a:latin typeface="Arial"/>
                <a:cs typeface="Arial"/>
              </a:rPr>
              <a:t> </a:t>
            </a:r>
            <a:r>
              <a:rPr sz="1100" spc="-5" dirty="0">
                <a:latin typeface="Arial"/>
                <a:cs typeface="Arial"/>
              </a:rPr>
              <a:t>allocations.</a:t>
            </a:r>
            <a:endParaRPr sz="1100">
              <a:latin typeface="Arial"/>
              <a:cs typeface="Arial"/>
            </a:endParaRPr>
          </a:p>
          <a:p>
            <a:pPr marL="12700">
              <a:lnSpc>
                <a:spcPct val="100000"/>
              </a:lnSpc>
              <a:spcBef>
                <a:spcPts val="840"/>
              </a:spcBef>
            </a:pPr>
            <a:r>
              <a:rPr sz="1100" spc="-5" dirty="0">
                <a:latin typeface="Arial"/>
                <a:cs typeface="Arial"/>
              </a:rPr>
              <a:t>The roles for the SLFRF allocations are displayed as</a:t>
            </a:r>
            <a:r>
              <a:rPr sz="1100" spc="20" dirty="0">
                <a:latin typeface="Arial"/>
                <a:cs typeface="Arial"/>
              </a:rPr>
              <a:t> </a:t>
            </a:r>
            <a:r>
              <a:rPr sz="1100" spc="-5" dirty="0">
                <a:latin typeface="Arial"/>
                <a:cs typeface="Arial"/>
              </a:rPr>
              <a:t>follows:</a:t>
            </a:r>
            <a:endParaRPr sz="1100">
              <a:latin typeface="Arial"/>
              <a:cs typeface="Arial"/>
            </a:endParaRPr>
          </a:p>
          <a:p>
            <a:pPr marL="469900" indent="-229235">
              <a:lnSpc>
                <a:spcPct val="100000"/>
              </a:lnSpc>
              <a:spcBef>
                <a:spcPts val="919"/>
              </a:spcBef>
              <a:buFont typeface="Symbol"/>
              <a:buChar char=""/>
              <a:tabLst>
                <a:tab pos="469900" algn="l"/>
                <a:tab pos="470534" algn="l"/>
              </a:tabLst>
            </a:pPr>
            <a:r>
              <a:rPr sz="1100" spc="-5" dirty="0">
                <a:latin typeface="Arial"/>
                <a:cs typeface="Arial"/>
              </a:rPr>
              <a:t>SLFRF – Account</a:t>
            </a:r>
            <a:r>
              <a:rPr sz="1100" spc="5" dirty="0">
                <a:latin typeface="Arial"/>
                <a:cs typeface="Arial"/>
              </a:rPr>
              <a:t> </a:t>
            </a:r>
            <a:r>
              <a:rPr sz="1100" spc="-5" dirty="0">
                <a:latin typeface="Arial"/>
                <a:cs typeface="Arial"/>
              </a:rPr>
              <a:t>Administrator</a:t>
            </a:r>
            <a:endParaRPr sz="1100">
              <a:latin typeface="Arial"/>
              <a:cs typeface="Arial"/>
            </a:endParaRPr>
          </a:p>
          <a:p>
            <a:pPr marL="469900" indent="-229235">
              <a:lnSpc>
                <a:spcPct val="100000"/>
              </a:lnSpc>
              <a:spcBef>
                <a:spcPts val="100"/>
              </a:spcBef>
              <a:buFont typeface="Symbol"/>
              <a:buChar char=""/>
              <a:tabLst>
                <a:tab pos="469900" algn="l"/>
                <a:tab pos="470534" algn="l"/>
              </a:tabLst>
            </a:pPr>
            <a:r>
              <a:rPr sz="1100" spc="-5" dirty="0">
                <a:latin typeface="Arial"/>
                <a:cs typeface="Arial"/>
              </a:rPr>
              <a:t>SLFRF – </a:t>
            </a:r>
            <a:r>
              <a:rPr sz="1100" dirty="0">
                <a:latin typeface="Arial"/>
                <a:cs typeface="Arial"/>
              </a:rPr>
              <a:t>Point </a:t>
            </a:r>
            <a:r>
              <a:rPr sz="1100" spc="-5" dirty="0">
                <a:latin typeface="Arial"/>
                <a:cs typeface="Arial"/>
              </a:rPr>
              <a:t>of Contact for</a:t>
            </a:r>
            <a:r>
              <a:rPr sz="1100" spc="5" dirty="0">
                <a:latin typeface="Arial"/>
                <a:cs typeface="Arial"/>
              </a:rPr>
              <a:t> </a:t>
            </a:r>
            <a:r>
              <a:rPr sz="1100" spc="-5" dirty="0">
                <a:latin typeface="Arial"/>
                <a:cs typeface="Arial"/>
              </a:rPr>
              <a:t>Reporting</a:t>
            </a:r>
            <a:endParaRPr sz="1100">
              <a:latin typeface="Arial"/>
              <a:cs typeface="Arial"/>
            </a:endParaRPr>
          </a:p>
          <a:p>
            <a:pPr marL="469900" indent="-229235">
              <a:lnSpc>
                <a:spcPct val="100000"/>
              </a:lnSpc>
              <a:spcBef>
                <a:spcPts val="114"/>
              </a:spcBef>
              <a:buFont typeface="Symbol"/>
              <a:buChar char=""/>
              <a:tabLst>
                <a:tab pos="469900" algn="l"/>
                <a:tab pos="470534" algn="l"/>
              </a:tabLst>
            </a:pPr>
            <a:r>
              <a:rPr sz="1100" spc="-5" dirty="0">
                <a:latin typeface="Arial"/>
                <a:cs typeface="Arial"/>
              </a:rPr>
              <a:t>SLFRF – Authorized Representative for</a:t>
            </a:r>
            <a:r>
              <a:rPr sz="1100" spc="15" dirty="0">
                <a:latin typeface="Arial"/>
                <a:cs typeface="Arial"/>
              </a:rPr>
              <a:t> </a:t>
            </a:r>
            <a:r>
              <a:rPr sz="1100" spc="-5" dirty="0">
                <a:latin typeface="Arial"/>
                <a:cs typeface="Arial"/>
              </a:rPr>
              <a:t>Reporting</a:t>
            </a:r>
            <a:endParaRPr sz="1100">
              <a:latin typeface="Arial"/>
              <a:cs typeface="Arial"/>
            </a:endParaRPr>
          </a:p>
          <a:p>
            <a:pPr marL="12700" marR="280670">
              <a:lnSpc>
                <a:spcPct val="103600"/>
              </a:lnSpc>
              <a:spcBef>
                <a:spcPts val="775"/>
              </a:spcBef>
            </a:pPr>
            <a:r>
              <a:rPr sz="1100" spc="-5" dirty="0">
                <a:latin typeface="Arial"/>
                <a:cs typeface="Arial"/>
              </a:rPr>
              <a:t>The Designation Form screen shows nine data fields for entering key information about the  individual being designated. These</a:t>
            </a:r>
            <a:r>
              <a:rPr sz="1100" spc="20" dirty="0">
                <a:latin typeface="Arial"/>
                <a:cs typeface="Arial"/>
              </a:rPr>
              <a:t> </a:t>
            </a:r>
            <a:r>
              <a:rPr sz="1100" spc="-5" dirty="0">
                <a:latin typeface="Arial"/>
                <a:cs typeface="Arial"/>
              </a:rPr>
              <a:t>include:</a:t>
            </a:r>
            <a:endParaRPr sz="1100">
              <a:latin typeface="Arial"/>
              <a:cs typeface="Arial"/>
            </a:endParaRPr>
          </a:p>
          <a:p>
            <a:pPr marL="469900" indent="-229235">
              <a:lnSpc>
                <a:spcPct val="100000"/>
              </a:lnSpc>
              <a:spcBef>
                <a:spcPts val="915"/>
              </a:spcBef>
              <a:buFont typeface="Symbol"/>
              <a:buChar char=""/>
              <a:tabLst>
                <a:tab pos="469900" algn="l"/>
                <a:tab pos="470534" algn="l"/>
              </a:tabLst>
            </a:pPr>
            <a:r>
              <a:rPr sz="1100" spc="-5" dirty="0">
                <a:latin typeface="Arial"/>
                <a:cs typeface="Arial"/>
              </a:rPr>
              <a:t>Salutation</a:t>
            </a:r>
            <a:r>
              <a:rPr sz="1100" spc="-10" dirty="0">
                <a:latin typeface="Arial"/>
                <a:cs typeface="Arial"/>
              </a:rPr>
              <a:t> </a:t>
            </a:r>
            <a:r>
              <a:rPr sz="1100" spc="-5" dirty="0">
                <a:latin typeface="Arial"/>
                <a:cs typeface="Arial"/>
              </a:rPr>
              <a:t>(optional)</a:t>
            </a:r>
            <a:endParaRPr sz="1100">
              <a:latin typeface="Arial"/>
              <a:cs typeface="Arial"/>
            </a:endParaRPr>
          </a:p>
          <a:p>
            <a:pPr marL="469900" indent="-229235">
              <a:lnSpc>
                <a:spcPct val="100000"/>
              </a:lnSpc>
              <a:spcBef>
                <a:spcPts val="105"/>
              </a:spcBef>
              <a:buFont typeface="Symbol"/>
              <a:buChar char=""/>
              <a:tabLst>
                <a:tab pos="469900" algn="l"/>
                <a:tab pos="470534" algn="l"/>
              </a:tabLst>
            </a:pPr>
            <a:r>
              <a:rPr sz="1100" spc="-5" dirty="0">
                <a:latin typeface="Arial"/>
                <a:cs typeface="Arial"/>
              </a:rPr>
              <a:t>First</a:t>
            </a:r>
            <a:r>
              <a:rPr sz="1100" spc="-10" dirty="0">
                <a:latin typeface="Arial"/>
                <a:cs typeface="Arial"/>
              </a:rPr>
              <a:t> </a:t>
            </a:r>
            <a:r>
              <a:rPr sz="1100" spc="-5" dirty="0">
                <a:latin typeface="Arial"/>
                <a:cs typeface="Arial"/>
              </a:rPr>
              <a:t>Name</a:t>
            </a:r>
            <a:endParaRPr sz="1100">
              <a:latin typeface="Arial"/>
              <a:cs typeface="Arial"/>
            </a:endParaRPr>
          </a:p>
          <a:p>
            <a:pPr marL="469900" indent="-229235">
              <a:lnSpc>
                <a:spcPct val="100000"/>
              </a:lnSpc>
              <a:spcBef>
                <a:spcPts val="100"/>
              </a:spcBef>
              <a:buFont typeface="Symbol"/>
              <a:buChar char=""/>
              <a:tabLst>
                <a:tab pos="469900" algn="l"/>
                <a:tab pos="470534" algn="l"/>
              </a:tabLst>
            </a:pPr>
            <a:r>
              <a:rPr sz="1100" spc="-5" dirty="0">
                <a:latin typeface="Arial"/>
                <a:cs typeface="Arial"/>
              </a:rPr>
              <a:t>Middle Name</a:t>
            </a:r>
            <a:r>
              <a:rPr sz="1100" spc="-10" dirty="0">
                <a:latin typeface="Arial"/>
                <a:cs typeface="Arial"/>
              </a:rPr>
              <a:t> </a:t>
            </a:r>
            <a:r>
              <a:rPr sz="1100" spc="-5" dirty="0">
                <a:latin typeface="Arial"/>
                <a:cs typeface="Arial"/>
              </a:rPr>
              <a:t>(optional)</a:t>
            </a:r>
            <a:endParaRPr sz="1100">
              <a:latin typeface="Arial"/>
              <a:cs typeface="Arial"/>
            </a:endParaRPr>
          </a:p>
          <a:p>
            <a:pPr marL="469900" indent="-229235">
              <a:lnSpc>
                <a:spcPct val="100000"/>
              </a:lnSpc>
              <a:spcBef>
                <a:spcPts val="105"/>
              </a:spcBef>
              <a:buFont typeface="Symbol"/>
              <a:buChar char=""/>
              <a:tabLst>
                <a:tab pos="469900" algn="l"/>
                <a:tab pos="470534" algn="l"/>
              </a:tabLst>
            </a:pPr>
            <a:r>
              <a:rPr sz="1100" spc="-5" dirty="0">
                <a:latin typeface="Arial"/>
                <a:cs typeface="Arial"/>
              </a:rPr>
              <a:t>Last</a:t>
            </a:r>
            <a:r>
              <a:rPr sz="1100" spc="-10" dirty="0">
                <a:latin typeface="Arial"/>
                <a:cs typeface="Arial"/>
              </a:rPr>
              <a:t> </a:t>
            </a:r>
            <a:r>
              <a:rPr sz="1100" spc="-5" dirty="0">
                <a:latin typeface="Arial"/>
                <a:cs typeface="Arial"/>
              </a:rPr>
              <a:t>Name</a:t>
            </a:r>
            <a:endParaRPr sz="1100">
              <a:latin typeface="Arial"/>
              <a:cs typeface="Arial"/>
            </a:endParaRPr>
          </a:p>
          <a:p>
            <a:pPr marL="469900" indent="-229235">
              <a:lnSpc>
                <a:spcPct val="100000"/>
              </a:lnSpc>
              <a:spcBef>
                <a:spcPts val="100"/>
              </a:spcBef>
              <a:buFont typeface="Symbol"/>
              <a:buChar char=""/>
              <a:tabLst>
                <a:tab pos="469900" algn="l"/>
                <a:tab pos="470534" algn="l"/>
              </a:tabLst>
            </a:pPr>
            <a:r>
              <a:rPr sz="1100" spc="-5" dirty="0">
                <a:latin typeface="Arial"/>
                <a:cs typeface="Arial"/>
              </a:rPr>
              <a:t>Suffix (optional)</a:t>
            </a:r>
            <a:endParaRPr sz="1100">
              <a:latin typeface="Arial"/>
              <a:cs typeface="Arial"/>
            </a:endParaRPr>
          </a:p>
          <a:p>
            <a:pPr marL="469900" indent="-229235">
              <a:lnSpc>
                <a:spcPct val="100000"/>
              </a:lnSpc>
              <a:spcBef>
                <a:spcPts val="110"/>
              </a:spcBef>
              <a:buFont typeface="Symbol"/>
              <a:buChar char=""/>
              <a:tabLst>
                <a:tab pos="469900" algn="l"/>
                <a:tab pos="470534" algn="l"/>
              </a:tabLst>
            </a:pPr>
            <a:r>
              <a:rPr sz="1100" spc="-5" dirty="0">
                <a:latin typeface="Arial"/>
                <a:cs typeface="Arial"/>
              </a:rPr>
              <a:t>Title</a:t>
            </a:r>
            <a:endParaRPr sz="1100">
              <a:latin typeface="Arial"/>
              <a:cs typeface="Arial"/>
            </a:endParaRPr>
          </a:p>
          <a:p>
            <a:pPr marL="469900" indent="-229235">
              <a:lnSpc>
                <a:spcPct val="100000"/>
              </a:lnSpc>
              <a:spcBef>
                <a:spcPts val="100"/>
              </a:spcBef>
              <a:buFont typeface="Symbol"/>
              <a:buChar char=""/>
              <a:tabLst>
                <a:tab pos="469900" algn="l"/>
                <a:tab pos="470534" algn="l"/>
              </a:tabLst>
            </a:pPr>
            <a:r>
              <a:rPr sz="1100" spc="-5" dirty="0">
                <a:latin typeface="Arial"/>
                <a:cs typeface="Arial"/>
              </a:rPr>
              <a:t>Phone</a:t>
            </a:r>
            <a:endParaRPr sz="1100">
              <a:latin typeface="Arial"/>
              <a:cs typeface="Arial"/>
            </a:endParaRPr>
          </a:p>
          <a:p>
            <a:pPr marL="469900" indent="-229235">
              <a:lnSpc>
                <a:spcPct val="100000"/>
              </a:lnSpc>
              <a:spcBef>
                <a:spcPts val="100"/>
              </a:spcBef>
              <a:buFont typeface="Symbol"/>
              <a:buChar char=""/>
              <a:tabLst>
                <a:tab pos="469900" algn="l"/>
                <a:tab pos="470534" algn="l"/>
              </a:tabLst>
            </a:pPr>
            <a:r>
              <a:rPr sz="1100" spc="-5" dirty="0">
                <a:latin typeface="Arial"/>
                <a:cs typeface="Arial"/>
              </a:rPr>
              <a:t>Email</a:t>
            </a:r>
            <a:endParaRPr sz="1100">
              <a:latin typeface="Arial"/>
              <a:cs typeface="Arial"/>
            </a:endParaRPr>
          </a:p>
          <a:p>
            <a:pPr marL="469900" indent="-229235">
              <a:lnSpc>
                <a:spcPct val="100000"/>
              </a:lnSpc>
              <a:spcBef>
                <a:spcPts val="110"/>
              </a:spcBef>
              <a:buFont typeface="Symbol"/>
              <a:buChar char=""/>
              <a:tabLst>
                <a:tab pos="469900" algn="l"/>
                <a:tab pos="470534" algn="l"/>
              </a:tabLst>
            </a:pPr>
            <a:r>
              <a:rPr sz="1100" spc="-5" dirty="0">
                <a:latin typeface="Arial"/>
                <a:cs typeface="Arial"/>
              </a:rPr>
              <a:t>Name of Entity/Organization (Recipient</a:t>
            </a:r>
            <a:r>
              <a:rPr sz="1100" dirty="0">
                <a:latin typeface="Arial"/>
                <a:cs typeface="Arial"/>
              </a:rPr>
              <a:t> </a:t>
            </a:r>
            <a:r>
              <a:rPr sz="1100" spc="-5" dirty="0">
                <a:latin typeface="Arial"/>
                <a:cs typeface="Arial"/>
              </a:rPr>
              <a:t>entity)</a:t>
            </a:r>
            <a:endParaRPr sz="1100">
              <a:latin typeface="Arial"/>
              <a:cs typeface="Arial"/>
            </a:endParaRPr>
          </a:p>
          <a:p>
            <a:pPr marL="12700" marR="125730">
              <a:lnSpc>
                <a:spcPct val="103299"/>
              </a:lnSpc>
              <a:spcBef>
                <a:spcPts val="785"/>
              </a:spcBef>
            </a:pPr>
            <a:r>
              <a:rPr sz="1100" spc="-5" dirty="0">
                <a:latin typeface="Arial"/>
                <a:cs typeface="Arial"/>
              </a:rPr>
              <a:t>Note: The screen will display a list at the bottom of the screen with the names and contact  information of individuals (if any) who have previously been designated for any of the three  roles. This list will be important in maintaining and updating your organization’s designees </a:t>
            </a:r>
            <a:r>
              <a:rPr sz="1100" spc="-10" dirty="0">
                <a:latin typeface="Arial"/>
                <a:cs typeface="Arial"/>
              </a:rPr>
              <a:t>in  </a:t>
            </a:r>
            <a:r>
              <a:rPr sz="1100" spc="-5" dirty="0">
                <a:latin typeface="Arial"/>
                <a:cs typeface="Arial"/>
              </a:rPr>
              <a:t>the future.</a:t>
            </a:r>
            <a:endParaRPr sz="1100">
              <a:latin typeface="Arial"/>
              <a:cs typeface="Arial"/>
            </a:endParaRPr>
          </a:p>
          <a:p>
            <a:pPr marL="241300" indent="-228600">
              <a:lnSpc>
                <a:spcPct val="100000"/>
              </a:lnSpc>
              <a:spcBef>
                <a:spcPts val="850"/>
              </a:spcBef>
              <a:buFont typeface="Arial"/>
              <a:buAutoNum type="alphaLcPeriod"/>
              <a:tabLst>
                <a:tab pos="241300" algn="l"/>
              </a:tabLst>
            </a:pPr>
            <a:r>
              <a:rPr sz="1100" b="1" spc="-5" dirty="0">
                <a:latin typeface="Arial"/>
                <a:cs typeface="Arial"/>
              </a:rPr>
              <a:t>Designation of the Account</a:t>
            </a:r>
            <a:r>
              <a:rPr sz="1100" b="1" spc="5" dirty="0">
                <a:latin typeface="Arial"/>
                <a:cs typeface="Arial"/>
              </a:rPr>
              <a:t> </a:t>
            </a:r>
            <a:r>
              <a:rPr sz="1100" b="1" spc="-5" dirty="0">
                <a:latin typeface="Arial"/>
                <a:cs typeface="Arial"/>
              </a:rPr>
              <a:t>Administrator</a:t>
            </a:r>
            <a:endParaRPr sz="1100">
              <a:latin typeface="Arial"/>
              <a:cs typeface="Arial"/>
            </a:endParaRPr>
          </a:p>
          <a:p>
            <a:pPr marL="12700" marR="5080" algn="just">
              <a:lnSpc>
                <a:spcPct val="103400"/>
              </a:lnSpc>
              <a:spcBef>
                <a:spcPts val="780"/>
              </a:spcBef>
            </a:pPr>
            <a:r>
              <a:rPr sz="1100" spc="-5" dirty="0">
                <a:latin typeface="Arial"/>
                <a:cs typeface="Arial"/>
              </a:rPr>
              <a:t>Remember, we have temporarily authorized you as the SLFRF – Account Administrator. There  is no need to re-enter your name and contact information if you plan to continue in that role. If  you need to designate someone else as the SLFRF Account</a:t>
            </a:r>
            <a:r>
              <a:rPr sz="1100" spc="55" dirty="0">
                <a:latin typeface="Arial"/>
                <a:cs typeface="Arial"/>
              </a:rPr>
              <a:t> </a:t>
            </a:r>
            <a:r>
              <a:rPr sz="1100" spc="-5" dirty="0">
                <a:latin typeface="Arial"/>
                <a:cs typeface="Arial"/>
              </a:rPr>
              <a:t>Administrator,</a:t>
            </a:r>
            <a:endParaRPr sz="1100">
              <a:latin typeface="Arial"/>
              <a:cs typeface="Arial"/>
            </a:endParaRPr>
          </a:p>
          <a:p>
            <a:pPr marL="698500" lvl="1" indent="-229235">
              <a:lnSpc>
                <a:spcPct val="100000"/>
              </a:lnSpc>
              <a:spcBef>
                <a:spcPts val="919"/>
              </a:spcBef>
              <a:buFont typeface="Symbol"/>
              <a:buChar char=""/>
              <a:tabLst>
                <a:tab pos="698500" algn="l"/>
                <a:tab pos="699135" algn="l"/>
              </a:tabLst>
            </a:pPr>
            <a:r>
              <a:rPr sz="1100" spc="-5" dirty="0">
                <a:latin typeface="Arial"/>
                <a:cs typeface="Arial"/>
              </a:rPr>
              <a:t>Find your name at the bottom of the</a:t>
            </a:r>
            <a:r>
              <a:rPr sz="1100" spc="15" dirty="0">
                <a:latin typeface="Arial"/>
                <a:cs typeface="Arial"/>
              </a:rPr>
              <a:t> </a:t>
            </a:r>
            <a:r>
              <a:rPr sz="1100" spc="-5" dirty="0">
                <a:latin typeface="Arial"/>
                <a:cs typeface="Arial"/>
              </a:rPr>
              <a:t>screen.</a:t>
            </a:r>
            <a:endParaRPr sz="1100">
              <a:latin typeface="Arial"/>
              <a:cs typeface="Arial"/>
            </a:endParaRPr>
          </a:p>
          <a:p>
            <a:pPr marL="698500" lvl="1" indent="-229235">
              <a:lnSpc>
                <a:spcPct val="100000"/>
              </a:lnSpc>
              <a:spcBef>
                <a:spcPts val="105"/>
              </a:spcBef>
              <a:buFont typeface="Symbol"/>
              <a:buChar char=""/>
              <a:tabLst>
                <a:tab pos="698500" algn="l"/>
                <a:tab pos="699135" algn="l"/>
              </a:tabLst>
            </a:pPr>
            <a:r>
              <a:rPr sz="1100" spc="-5" dirty="0">
                <a:latin typeface="Arial"/>
                <a:cs typeface="Arial"/>
              </a:rPr>
              <a:t>Hit the blue </a:t>
            </a:r>
            <a:r>
              <a:rPr sz="1100" i="1" spc="-5" dirty="0">
                <a:latin typeface="Arial"/>
                <a:cs typeface="Arial"/>
              </a:rPr>
              <a:t>Edit </a:t>
            </a:r>
            <a:r>
              <a:rPr sz="1100" spc="-5" dirty="0">
                <a:latin typeface="Arial"/>
                <a:cs typeface="Arial"/>
              </a:rPr>
              <a:t>button located to right of your</a:t>
            </a:r>
            <a:r>
              <a:rPr sz="1100" spc="40" dirty="0">
                <a:latin typeface="Arial"/>
                <a:cs typeface="Arial"/>
              </a:rPr>
              <a:t> </a:t>
            </a:r>
            <a:r>
              <a:rPr sz="1100" spc="-5" dirty="0">
                <a:latin typeface="Arial"/>
                <a:cs typeface="Arial"/>
              </a:rPr>
              <a:t>name.</a:t>
            </a:r>
            <a:endParaRPr sz="1100">
              <a:latin typeface="Arial"/>
              <a:cs typeface="Arial"/>
            </a:endParaRPr>
          </a:p>
          <a:p>
            <a:pPr marL="698500" lvl="1" indent="-229235">
              <a:lnSpc>
                <a:spcPct val="100000"/>
              </a:lnSpc>
              <a:spcBef>
                <a:spcPts val="105"/>
              </a:spcBef>
              <a:buFont typeface="Symbol"/>
              <a:buChar char=""/>
              <a:tabLst>
                <a:tab pos="698500" algn="l"/>
                <a:tab pos="699135" algn="l"/>
              </a:tabLst>
            </a:pPr>
            <a:r>
              <a:rPr sz="1100" spc="-5" dirty="0">
                <a:latin typeface="Arial"/>
                <a:cs typeface="Arial"/>
              </a:rPr>
              <a:t>Enter the name and contact information of the new SLFRF Account</a:t>
            </a:r>
            <a:r>
              <a:rPr sz="1100" spc="125" dirty="0">
                <a:latin typeface="Arial"/>
                <a:cs typeface="Arial"/>
              </a:rPr>
              <a:t> </a:t>
            </a:r>
            <a:r>
              <a:rPr sz="1100" spc="-5" dirty="0">
                <a:latin typeface="Arial"/>
                <a:cs typeface="Arial"/>
              </a:rPr>
              <a:t>Administrator.</a:t>
            </a:r>
            <a:endParaRPr sz="1100">
              <a:latin typeface="Arial"/>
              <a:cs typeface="Arial"/>
            </a:endParaRPr>
          </a:p>
          <a:p>
            <a:pPr marL="698500" lvl="1" indent="-229235">
              <a:lnSpc>
                <a:spcPct val="100000"/>
              </a:lnSpc>
              <a:spcBef>
                <a:spcPts val="100"/>
              </a:spcBef>
              <a:buFont typeface="Symbol"/>
              <a:buChar char=""/>
              <a:tabLst>
                <a:tab pos="698500" algn="l"/>
                <a:tab pos="699135" algn="l"/>
              </a:tabLst>
            </a:pPr>
            <a:r>
              <a:rPr sz="1100" spc="-5" dirty="0">
                <a:latin typeface="Arial"/>
                <a:cs typeface="Arial"/>
              </a:rPr>
              <a:t>Hit the blue </a:t>
            </a:r>
            <a:r>
              <a:rPr sz="1100" i="1" spc="-5" dirty="0">
                <a:latin typeface="Arial"/>
                <a:cs typeface="Arial"/>
              </a:rPr>
              <a:t>Complete</a:t>
            </a:r>
            <a:r>
              <a:rPr sz="1100" i="1" spc="10" dirty="0">
                <a:latin typeface="Arial"/>
                <a:cs typeface="Arial"/>
              </a:rPr>
              <a:t> </a:t>
            </a:r>
            <a:r>
              <a:rPr sz="1100" spc="-5" dirty="0">
                <a:latin typeface="Arial"/>
                <a:cs typeface="Arial"/>
              </a:rPr>
              <a:t>button.</a:t>
            </a:r>
            <a:endParaRPr sz="1100">
              <a:latin typeface="Arial"/>
              <a:cs typeface="Arial"/>
            </a:endParaRPr>
          </a:p>
          <a:p>
            <a:pPr lvl="1">
              <a:lnSpc>
                <a:spcPct val="100000"/>
              </a:lnSpc>
              <a:spcBef>
                <a:spcPts val="45"/>
              </a:spcBef>
              <a:buFont typeface="Symbol"/>
              <a:buChar char=""/>
            </a:pPr>
            <a:endParaRPr sz="1150">
              <a:latin typeface="Arial"/>
              <a:cs typeface="Arial"/>
            </a:endParaRPr>
          </a:p>
          <a:p>
            <a:pPr marL="241300" marR="325755" indent="-228600">
              <a:lnSpc>
                <a:spcPct val="102299"/>
              </a:lnSpc>
              <a:buFont typeface="Arial"/>
              <a:buAutoNum type="alphaLcPeriod" startAt="2"/>
              <a:tabLst>
                <a:tab pos="241300" algn="l"/>
              </a:tabLst>
            </a:pPr>
            <a:r>
              <a:rPr sz="1100" b="1" spc="-5" dirty="0">
                <a:latin typeface="Arial"/>
                <a:cs typeface="Arial"/>
              </a:rPr>
              <a:t>Designation of Point of Contact for Reporting and Authorized Representative for  Reporting</a:t>
            </a:r>
            <a:endParaRPr sz="1100">
              <a:latin typeface="Arial"/>
              <a:cs typeface="Arial"/>
            </a:endParaRPr>
          </a:p>
          <a:p>
            <a:pPr>
              <a:lnSpc>
                <a:spcPct val="100000"/>
              </a:lnSpc>
              <a:spcBef>
                <a:spcPts val="10"/>
              </a:spcBef>
              <a:buFont typeface="Arial"/>
              <a:buAutoNum type="alphaLcPeriod" startAt="2"/>
            </a:pPr>
            <a:endParaRPr sz="1250">
              <a:latin typeface="Arial"/>
              <a:cs typeface="Arial"/>
            </a:endParaRPr>
          </a:p>
          <a:p>
            <a:pPr marL="698500" lvl="1" indent="-229235">
              <a:lnSpc>
                <a:spcPct val="100000"/>
              </a:lnSpc>
              <a:buFont typeface="Symbol"/>
              <a:buChar char=""/>
              <a:tabLst>
                <a:tab pos="698500" algn="l"/>
                <a:tab pos="699135" algn="l"/>
              </a:tabLst>
            </a:pPr>
            <a:r>
              <a:rPr sz="1100" spc="-5" dirty="0">
                <a:latin typeface="Arial"/>
                <a:cs typeface="Arial"/>
              </a:rPr>
              <a:t>Enter the next designee’s name and contact</a:t>
            </a:r>
            <a:r>
              <a:rPr sz="1100" spc="15" dirty="0">
                <a:latin typeface="Arial"/>
                <a:cs typeface="Arial"/>
              </a:rPr>
              <a:t> </a:t>
            </a:r>
            <a:r>
              <a:rPr sz="1100" spc="-5" dirty="0">
                <a:latin typeface="Arial"/>
                <a:cs typeface="Arial"/>
              </a:rPr>
              <a:t>information.</a:t>
            </a:r>
            <a:endParaRPr sz="1100">
              <a:latin typeface="Arial"/>
              <a:cs typeface="Arial"/>
            </a:endParaRPr>
          </a:p>
          <a:p>
            <a:pPr marL="698500" marR="370205" lvl="1" indent="-228600">
              <a:lnSpc>
                <a:spcPct val="102299"/>
              </a:lnSpc>
              <a:spcBef>
                <a:spcPts val="80"/>
              </a:spcBef>
              <a:buFont typeface="Symbol"/>
              <a:buChar char=""/>
              <a:tabLst>
                <a:tab pos="698500" algn="l"/>
                <a:tab pos="699135" algn="l"/>
              </a:tabLst>
            </a:pPr>
            <a:r>
              <a:rPr sz="1100" spc="-5" dirty="0">
                <a:latin typeface="Arial"/>
                <a:cs typeface="Arial"/>
              </a:rPr>
              <a:t>After entering their name and required contact information, select the Program  Role(s) for which he/she is being</a:t>
            </a:r>
            <a:r>
              <a:rPr sz="1100" spc="10" dirty="0">
                <a:latin typeface="Arial"/>
                <a:cs typeface="Arial"/>
              </a:rPr>
              <a:t> </a:t>
            </a:r>
            <a:r>
              <a:rPr sz="1100" spc="-5" dirty="0">
                <a:latin typeface="Arial"/>
                <a:cs typeface="Arial"/>
              </a:rPr>
              <a:t>designated.</a:t>
            </a:r>
            <a:endParaRPr sz="1100">
              <a:latin typeface="Arial"/>
              <a:cs typeface="Arial"/>
            </a:endParaRPr>
          </a:p>
          <a:p>
            <a:pPr marL="698500" marR="103505" lvl="1" indent="-228600">
              <a:lnSpc>
                <a:spcPct val="102299"/>
              </a:lnSpc>
              <a:spcBef>
                <a:spcPts val="70"/>
              </a:spcBef>
              <a:buFont typeface="Symbol"/>
              <a:buChar char=""/>
              <a:tabLst>
                <a:tab pos="698500" algn="l"/>
                <a:tab pos="699135" algn="l"/>
              </a:tabLst>
            </a:pPr>
            <a:r>
              <a:rPr sz="1100" spc="-5" dirty="0">
                <a:latin typeface="Arial"/>
                <a:cs typeface="Arial"/>
              </a:rPr>
              <a:t>Once the role is selected, click on the small arrow to the right of </a:t>
            </a:r>
            <a:r>
              <a:rPr sz="1100" spc="5" dirty="0">
                <a:latin typeface="Arial"/>
                <a:cs typeface="Arial"/>
              </a:rPr>
              <a:t>the </a:t>
            </a:r>
            <a:r>
              <a:rPr sz="1100" spc="-5" dirty="0">
                <a:latin typeface="Arial"/>
                <a:cs typeface="Arial"/>
              </a:rPr>
              <a:t>role, which will  move the role to the box on the</a:t>
            </a:r>
            <a:r>
              <a:rPr sz="1100" spc="15" dirty="0">
                <a:latin typeface="Arial"/>
                <a:cs typeface="Arial"/>
              </a:rPr>
              <a:t> </a:t>
            </a:r>
            <a:r>
              <a:rPr sz="1100" spc="-5" dirty="0">
                <a:latin typeface="Arial"/>
                <a:cs typeface="Arial"/>
              </a:rPr>
              <a:t>right.</a:t>
            </a:r>
            <a:endParaRPr sz="1100">
              <a:latin typeface="Arial"/>
              <a:cs typeface="Arial"/>
            </a:endParaRPr>
          </a:p>
          <a:p>
            <a:pPr marL="698500" lvl="1" indent="-229235">
              <a:lnSpc>
                <a:spcPct val="100000"/>
              </a:lnSpc>
              <a:spcBef>
                <a:spcPts val="100"/>
              </a:spcBef>
              <a:buFont typeface="Symbol"/>
              <a:buChar char=""/>
              <a:tabLst>
                <a:tab pos="698500" algn="l"/>
                <a:tab pos="699135" algn="l"/>
              </a:tabLst>
            </a:pPr>
            <a:r>
              <a:rPr sz="1100" spc="-5" dirty="0">
                <a:latin typeface="Arial"/>
                <a:cs typeface="Arial"/>
              </a:rPr>
              <a:t>Click on the </a:t>
            </a:r>
            <a:r>
              <a:rPr sz="1100" i="1" spc="-5" dirty="0">
                <a:latin typeface="Arial"/>
                <a:cs typeface="Arial"/>
              </a:rPr>
              <a:t>Complete </a:t>
            </a:r>
            <a:r>
              <a:rPr sz="1100" spc="-5" dirty="0">
                <a:latin typeface="Arial"/>
                <a:cs typeface="Arial"/>
              </a:rPr>
              <a:t>button at the bottom of the</a:t>
            </a:r>
            <a:r>
              <a:rPr sz="1100" spc="40" dirty="0">
                <a:latin typeface="Arial"/>
                <a:cs typeface="Arial"/>
              </a:rPr>
              <a:t> </a:t>
            </a:r>
            <a:r>
              <a:rPr sz="1100" spc="-5" dirty="0">
                <a:latin typeface="Arial"/>
                <a:cs typeface="Arial"/>
              </a:rPr>
              <a:t>screen.</a:t>
            </a:r>
            <a:endParaRPr sz="1100">
              <a:latin typeface="Arial"/>
              <a:cs typeface="Arial"/>
            </a:endParaRPr>
          </a:p>
          <a:p>
            <a:pPr marL="698500" lvl="1" indent="-229235">
              <a:lnSpc>
                <a:spcPct val="100000"/>
              </a:lnSpc>
              <a:spcBef>
                <a:spcPts val="105"/>
              </a:spcBef>
              <a:buFont typeface="Symbol"/>
              <a:buChar char=""/>
              <a:tabLst>
                <a:tab pos="698500" algn="l"/>
                <a:tab pos="699135" algn="l"/>
              </a:tabLst>
            </a:pPr>
            <a:r>
              <a:rPr sz="1100" spc="-5" dirty="0">
                <a:latin typeface="Arial"/>
                <a:cs typeface="Arial"/>
              </a:rPr>
              <a:t>Follow the same process for each of the remaining</a:t>
            </a:r>
            <a:r>
              <a:rPr sz="1100" spc="30" dirty="0">
                <a:latin typeface="Arial"/>
                <a:cs typeface="Arial"/>
              </a:rPr>
              <a:t> </a:t>
            </a:r>
            <a:r>
              <a:rPr sz="1100" spc="-5" dirty="0">
                <a:latin typeface="Arial"/>
                <a:cs typeface="Arial"/>
              </a:rPr>
              <a:t>designees.</a:t>
            </a:r>
            <a:endParaRPr sz="1100">
              <a:latin typeface="Arial"/>
              <a:cs typeface="Arial"/>
            </a:endParaRPr>
          </a:p>
          <a:p>
            <a:pPr marL="698500" lvl="1" indent="-229235">
              <a:lnSpc>
                <a:spcPct val="100000"/>
              </a:lnSpc>
              <a:spcBef>
                <a:spcPts val="100"/>
              </a:spcBef>
              <a:buFont typeface="Symbol"/>
              <a:buChar char=""/>
              <a:tabLst>
                <a:tab pos="698500" algn="l"/>
                <a:tab pos="699135" algn="l"/>
              </a:tabLst>
            </a:pPr>
            <a:r>
              <a:rPr sz="1100" spc="-5" dirty="0">
                <a:latin typeface="Arial"/>
                <a:cs typeface="Arial"/>
              </a:rPr>
              <a:t>When you have entered all three designations, please press the </a:t>
            </a:r>
            <a:r>
              <a:rPr sz="1100" i="1" spc="-5" dirty="0">
                <a:latin typeface="Arial"/>
                <a:cs typeface="Arial"/>
              </a:rPr>
              <a:t>Complete</a:t>
            </a:r>
            <a:r>
              <a:rPr sz="1100" i="1" spc="145" dirty="0">
                <a:latin typeface="Arial"/>
                <a:cs typeface="Arial"/>
              </a:rPr>
              <a:t> </a:t>
            </a:r>
            <a:r>
              <a:rPr sz="1100" spc="-5" dirty="0">
                <a:latin typeface="Arial"/>
                <a:cs typeface="Arial"/>
              </a:rPr>
              <a:t>button.</a:t>
            </a:r>
            <a:endParaRPr sz="1100">
              <a:latin typeface="Arial"/>
              <a:cs typeface="Arial"/>
            </a:endParaRPr>
          </a:p>
        </p:txBody>
      </p:sp>
      <p:sp>
        <p:nvSpPr>
          <p:cNvPr id="3" name="object 3"/>
          <p:cNvSpPr txBox="1">
            <a:spLocks noGrp="1"/>
          </p:cNvSpPr>
          <p:nvPr>
            <p:ph type="ftr" sz="quarter" idx="5"/>
          </p:nvPr>
        </p:nvSpPr>
        <p:spPr>
          <a:prstGeom prst="rect">
            <a:avLst/>
          </a:prstGeom>
        </p:spPr>
        <p:txBody>
          <a:bodyPr vert="horz" wrap="square" lIns="0" tIns="1905" rIns="0" bIns="0" rtlCol="0">
            <a:spAutoFit/>
          </a:bodyPr>
          <a:lstStyle/>
          <a:p>
            <a:pPr marL="12700">
              <a:lnSpc>
                <a:spcPts val="1060"/>
              </a:lnSpc>
              <a:spcBef>
                <a:spcPts val="15"/>
              </a:spcBef>
            </a:pPr>
            <a:r>
              <a:rPr dirty="0"/>
              <a:t>Coronavirus State and </a:t>
            </a:r>
            <a:r>
              <a:rPr spc="-5" dirty="0"/>
              <a:t>Local Fiscal Recovery</a:t>
            </a:r>
            <a:r>
              <a:rPr spc="-30" dirty="0"/>
              <a:t> </a:t>
            </a:r>
            <a:r>
              <a:rPr dirty="0"/>
              <a:t>Funds:</a:t>
            </a:r>
          </a:p>
          <a:p>
            <a:pPr marL="174625">
              <a:lnSpc>
                <a:spcPts val="1060"/>
              </a:lnSpc>
            </a:pPr>
            <a:r>
              <a:rPr b="0" spc="-5" dirty="0">
                <a:latin typeface="Arial"/>
                <a:cs typeface="Arial"/>
              </a:rPr>
              <a:t>Project and Expenditures Report User</a:t>
            </a:r>
            <a:r>
              <a:rPr b="0" spc="30" dirty="0">
                <a:latin typeface="Arial"/>
                <a:cs typeface="Arial"/>
              </a:rPr>
              <a:t> </a:t>
            </a:r>
            <a:r>
              <a:rPr b="0" spc="-5" dirty="0">
                <a:latin typeface="Arial"/>
                <a:cs typeface="Arial"/>
              </a:rPr>
              <a:t>Guide</a:t>
            </a:r>
          </a:p>
        </p:txBody>
      </p:sp>
      <p:sp>
        <p:nvSpPr>
          <p:cNvPr id="4" name="object 4"/>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r>
              <a:rPr spc="-5" dirty="0"/>
              <a:t>46</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1700" y="893318"/>
            <a:ext cx="5935345" cy="6873875"/>
          </a:xfrm>
          <a:prstGeom prst="rect">
            <a:avLst/>
          </a:prstGeom>
        </p:spPr>
        <p:txBody>
          <a:bodyPr vert="horz" wrap="square" lIns="0" tIns="6350" rIns="0" bIns="0" rtlCol="0">
            <a:spAutoFit/>
          </a:bodyPr>
          <a:lstStyle/>
          <a:p>
            <a:pPr marL="241300" marR="5080">
              <a:lnSpc>
                <a:spcPct val="103600"/>
              </a:lnSpc>
              <a:spcBef>
                <a:spcPts val="50"/>
              </a:spcBef>
            </a:pPr>
            <a:r>
              <a:rPr sz="1100" spc="-5" dirty="0">
                <a:latin typeface="Arial"/>
                <a:cs typeface="Arial"/>
              </a:rPr>
              <a:t>reporting, requirements, and deadlines. The Point of Contact for Reporting is responsible for  completing the SLFRF</a:t>
            </a:r>
            <a:r>
              <a:rPr sz="1100" dirty="0">
                <a:latin typeface="Arial"/>
                <a:cs typeface="Arial"/>
              </a:rPr>
              <a:t> </a:t>
            </a:r>
            <a:r>
              <a:rPr sz="1100" spc="-5" dirty="0">
                <a:latin typeface="Arial"/>
                <a:cs typeface="Arial"/>
              </a:rPr>
              <a:t>reports.</a:t>
            </a:r>
            <a:endParaRPr sz="1100">
              <a:latin typeface="Arial"/>
              <a:cs typeface="Arial"/>
            </a:endParaRPr>
          </a:p>
          <a:p>
            <a:pPr>
              <a:lnSpc>
                <a:spcPct val="100000"/>
              </a:lnSpc>
            </a:pPr>
            <a:endParaRPr sz="1250">
              <a:latin typeface="Arial"/>
              <a:cs typeface="Arial"/>
            </a:endParaRPr>
          </a:p>
          <a:p>
            <a:pPr marL="241300" marR="97155" indent="-228600">
              <a:lnSpc>
                <a:spcPct val="103400"/>
              </a:lnSpc>
              <a:buFont typeface="Symbol"/>
              <a:buChar char=""/>
              <a:tabLst>
                <a:tab pos="240665" algn="l"/>
                <a:tab pos="241300" algn="l"/>
              </a:tabLst>
            </a:pPr>
            <a:r>
              <a:rPr sz="1100" b="1" spc="-5" dirty="0">
                <a:latin typeface="Arial"/>
                <a:cs typeface="Arial"/>
              </a:rPr>
              <a:t>Authorized Representative for Reporting </a:t>
            </a:r>
            <a:r>
              <a:rPr sz="1100" spc="-5" dirty="0">
                <a:latin typeface="Arial"/>
                <a:cs typeface="Arial"/>
              </a:rPr>
              <a:t>or ARR is responsible for certifying and  submitting official reports on behalf of the </a:t>
            </a:r>
            <a:r>
              <a:rPr sz="1100" dirty="0">
                <a:latin typeface="Arial"/>
                <a:cs typeface="Arial"/>
              </a:rPr>
              <a:t>SLFRF </a:t>
            </a:r>
            <a:r>
              <a:rPr sz="1100" spc="-5" dirty="0">
                <a:latin typeface="Arial"/>
                <a:cs typeface="Arial"/>
              </a:rPr>
              <a:t>recipient. Treasury will accept reports or  other official communications only when submitted by the Authorized Representative for  Reporting. The Authorized Representative for Reporting is also responsible for  communications with Treasury on such matters as extension requests and amendments of  previously submitted reports. The official reports may include special reports, quarterly or  annual reports, interim reports, and final</a:t>
            </a:r>
            <a:r>
              <a:rPr sz="1100" spc="20" dirty="0">
                <a:latin typeface="Arial"/>
                <a:cs typeface="Arial"/>
              </a:rPr>
              <a:t> </a:t>
            </a:r>
            <a:r>
              <a:rPr sz="1100" spc="-5" dirty="0">
                <a:latin typeface="Arial"/>
                <a:cs typeface="Arial"/>
              </a:rPr>
              <a:t>reports.</a:t>
            </a:r>
            <a:endParaRPr sz="1100">
              <a:latin typeface="Arial"/>
              <a:cs typeface="Arial"/>
            </a:endParaRPr>
          </a:p>
          <a:p>
            <a:pPr marL="12700">
              <a:lnSpc>
                <a:spcPct val="100000"/>
              </a:lnSpc>
              <a:spcBef>
                <a:spcPts val="844"/>
              </a:spcBef>
            </a:pPr>
            <a:r>
              <a:rPr sz="1100" spc="-5" dirty="0">
                <a:latin typeface="Arial"/>
                <a:cs typeface="Arial"/>
              </a:rPr>
              <a:t>Some key items to note:</a:t>
            </a:r>
            <a:endParaRPr sz="1100">
              <a:latin typeface="Arial"/>
              <a:cs typeface="Arial"/>
            </a:endParaRPr>
          </a:p>
          <a:p>
            <a:pPr marL="469900" marR="124460" lvl="1" indent="-229235">
              <a:lnSpc>
                <a:spcPct val="103200"/>
              </a:lnSpc>
              <a:spcBef>
                <a:spcPts val="875"/>
              </a:spcBef>
              <a:buFont typeface="Symbol"/>
              <a:buChar char=""/>
              <a:tabLst>
                <a:tab pos="469900" algn="l"/>
                <a:tab pos="470534" algn="l"/>
              </a:tabLst>
            </a:pPr>
            <a:r>
              <a:rPr sz="1100" spc="-5" dirty="0">
                <a:latin typeface="Arial"/>
                <a:cs typeface="Arial"/>
              </a:rPr>
              <a:t>Each designated individual must register with ID.me or Login.gov for gaining access to  Treasury’s Portal.</a:t>
            </a:r>
            <a:endParaRPr sz="1100">
              <a:latin typeface="Arial"/>
              <a:cs typeface="Arial"/>
            </a:endParaRPr>
          </a:p>
          <a:p>
            <a:pPr marL="469900" marR="17780" lvl="1" indent="-229235">
              <a:lnSpc>
                <a:spcPct val="103600"/>
              </a:lnSpc>
              <a:spcBef>
                <a:spcPts val="75"/>
              </a:spcBef>
              <a:buFont typeface="Symbol"/>
              <a:buChar char=""/>
              <a:tabLst>
                <a:tab pos="469900" algn="l"/>
                <a:tab pos="470534" algn="l"/>
              </a:tabLst>
            </a:pPr>
            <a:r>
              <a:rPr sz="1100" spc="-5" dirty="0">
                <a:latin typeface="Arial"/>
                <a:cs typeface="Arial"/>
              </a:rPr>
              <a:t>Users who have previously registered through ID.me may continue to access Treasury’s  Portal through that method. This</a:t>
            </a:r>
            <a:r>
              <a:rPr sz="1100" spc="-5" dirty="0">
                <a:solidFill>
                  <a:srgbClr val="0462C1"/>
                </a:solidFill>
                <a:latin typeface="Arial"/>
                <a:cs typeface="Arial"/>
              </a:rPr>
              <a:t> </a:t>
            </a:r>
            <a:r>
              <a:rPr sz="1100" u="sng" spc="-5" dirty="0">
                <a:solidFill>
                  <a:srgbClr val="0462C1"/>
                </a:solidFill>
                <a:uFill>
                  <a:solidFill>
                    <a:srgbClr val="0462C1"/>
                  </a:solidFill>
                </a:uFill>
                <a:latin typeface="Arial"/>
                <a:cs typeface="Arial"/>
                <a:hlinkClick r:id="rId2"/>
              </a:rPr>
              <a:t>link</a:t>
            </a:r>
            <a:r>
              <a:rPr sz="1100" spc="-5" dirty="0">
                <a:solidFill>
                  <a:srgbClr val="0462C1"/>
                </a:solidFill>
                <a:latin typeface="Arial"/>
                <a:cs typeface="Arial"/>
                <a:hlinkClick r:id="rId2"/>
              </a:rPr>
              <a:t> </a:t>
            </a:r>
            <a:r>
              <a:rPr sz="1100" spc="-5" dirty="0">
                <a:latin typeface="Arial"/>
                <a:cs typeface="Arial"/>
              </a:rPr>
              <a:t>includes further</a:t>
            </a:r>
            <a:r>
              <a:rPr sz="1100" spc="45" dirty="0">
                <a:latin typeface="Arial"/>
                <a:cs typeface="Arial"/>
              </a:rPr>
              <a:t> </a:t>
            </a:r>
            <a:r>
              <a:rPr sz="1100" spc="-5" dirty="0">
                <a:latin typeface="Arial"/>
                <a:cs typeface="Arial"/>
              </a:rPr>
              <a:t>instructions.</a:t>
            </a:r>
            <a:endParaRPr sz="1100">
              <a:latin typeface="Arial"/>
              <a:cs typeface="Arial"/>
            </a:endParaRPr>
          </a:p>
          <a:p>
            <a:pPr marL="469900" marR="101600" lvl="1" indent="-229235">
              <a:lnSpc>
                <a:spcPct val="103600"/>
              </a:lnSpc>
              <a:spcBef>
                <a:spcPts val="65"/>
              </a:spcBef>
              <a:buFont typeface="Symbol"/>
              <a:buChar char=""/>
              <a:tabLst>
                <a:tab pos="469900" algn="l"/>
                <a:tab pos="470534" algn="l"/>
              </a:tabLst>
            </a:pPr>
            <a:r>
              <a:rPr sz="1100" spc="-5" dirty="0">
                <a:latin typeface="Arial"/>
                <a:cs typeface="Arial"/>
              </a:rPr>
              <a:t>If you have not previously registered with ID.me, you should register through Login.gov  following this</a:t>
            </a:r>
            <a:r>
              <a:rPr sz="1100" spc="-5" dirty="0">
                <a:solidFill>
                  <a:srgbClr val="0462C1"/>
                </a:solidFill>
                <a:latin typeface="Arial"/>
                <a:cs typeface="Arial"/>
              </a:rPr>
              <a:t> </a:t>
            </a:r>
            <a:r>
              <a:rPr sz="1100" u="sng" spc="-5" dirty="0">
                <a:solidFill>
                  <a:srgbClr val="0462C1"/>
                </a:solidFill>
                <a:uFill>
                  <a:solidFill>
                    <a:srgbClr val="0462C1"/>
                  </a:solidFill>
                </a:uFill>
                <a:latin typeface="Arial"/>
                <a:cs typeface="Arial"/>
                <a:hlinkClick r:id="rId3"/>
              </a:rPr>
              <a:t>link</a:t>
            </a:r>
            <a:r>
              <a:rPr sz="1100" spc="-5" dirty="0">
                <a:latin typeface="Arial"/>
                <a:cs typeface="Arial"/>
              </a:rPr>
              <a:t>. The following links provide additional</a:t>
            </a:r>
            <a:r>
              <a:rPr sz="1100" spc="50" dirty="0">
                <a:latin typeface="Arial"/>
                <a:cs typeface="Arial"/>
              </a:rPr>
              <a:t> </a:t>
            </a:r>
            <a:r>
              <a:rPr sz="1100" spc="-5" dirty="0">
                <a:latin typeface="Arial"/>
                <a:cs typeface="Arial"/>
              </a:rPr>
              <a:t>information:</a:t>
            </a:r>
            <a:endParaRPr sz="1100">
              <a:latin typeface="Arial"/>
              <a:cs typeface="Arial"/>
            </a:endParaRPr>
          </a:p>
          <a:p>
            <a:pPr marL="927100" lvl="2" indent="-229235">
              <a:lnSpc>
                <a:spcPct val="100000"/>
              </a:lnSpc>
              <a:spcBef>
                <a:spcPts val="45"/>
              </a:spcBef>
              <a:buFont typeface="Courier New"/>
              <a:buChar char="o"/>
              <a:tabLst>
                <a:tab pos="927100" algn="l"/>
                <a:tab pos="927735" algn="l"/>
              </a:tabLst>
            </a:pPr>
            <a:r>
              <a:rPr sz="1100" u="sng" spc="-5" dirty="0">
                <a:solidFill>
                  <a:srgbClr val="0462C1"/>
                </a:solidFill>
                <a:uFill>
                  <a:solidFill>
                    <a:srgbClr val="0462C1"/>
                  </a:solidFill>
                </a:uFill>
                <a:latin typeface="Arial"/>
                <a:cs typeface="Arial"/>
                <a:hlinkClick r:id="rId4"/>
              </a:rPr>
              <a:t>https://login.gov/create-an-account/</a:t>
            </a:r>
            <a:endParaRPr sz="1100">
              <a:latin typeface="Arial"/>
              <a:cs typeface="Arial"/>
            </a:endParaRPr>
          </a:p>
          <a:p>
            <a:pPr marL="927100" lvl="2" indent="-229235">
              <a:lnSpc>
                <a:spcPct val="100000"/>
              </a:lnSpc>
              <a:spcBef>
                <a:spcPts val="45"/>
              </a:spcBef>
              <a:buFont typeface="Courier New"/>
              <a:buChar char="o"/>
              <a:tabLst>
                <a:tab pos="927100" algn="l"/>
                <a:tab pos="927735" algn="l"/>
              </a:tabLst>
            </a:pPr>
            <a:r>
              <a:rPr sz="1100" u="sng" spc="-5" dirty="0">
                <a:solidFill>
                  <a:srgbClr val="0462C1"/>
                </a:solidFill>
                <a:uFill>
                  <a:solidFill>
                    <a:srgbClr val="0462C1"/>
                  </a:solidFill>
                </a:uFill>
                <a:latin typeface="Arial"/>
                <a:cs typeface="Arial"/>
                <a:hlinkClick r:id="rId5"/>
              </a:rPr>
              <a:t>https://login.gov/help/get-started/create-your-account/</a:t>
            </a:r>
            <a:endParaRPr sz="1100">
              <a:latin typeface="Arial"/>
              <a:cs typeface="Arial"/>
            </a:endParaRPr>
          </a:p>
          <a:p>
            <a:pPr marL="469900" marR="543560" lvl="1" indent="-229235">
              <a:lnSpc>
                <a:spcPct val="103400"/>
              </a:lnSpc>
              <a:spcBef>
                <a:spcPts val="75"/>
              </a:spcBef>
              <a:buFont typeface="Symbol"/>
              <a:buChar char=""/>
              <a:tabLst>
                <a:tab pos="469900" algn="l"/>
                <a:tab pos="470534" algn="l"/>
              </a:tabLst>
            </a:pPr>
            <a:r>
              <a:rPr sz="1100" spc="-5" dirty="0">
                <a:latin typeface="Arial"/>
                <a:cs typeface="Arial"/>
              </a:rPr>
              <a:t>An individual may be designated for multiple roles. For example, the individual  designated as the Point of Contact for Reporting </a:t>
            </a:r>
            <a:r>
              <a:rPr sz="1100" dirty="0">
                <a:latin typeface="Arial"/>
                <a:cs typeface="Arial"/>
              </a:rPr>
              <a:t>may </a:t>
            </a:r>
            <a:r>
              <a:rPr sz="1100" spc="-5" dirty="0">
                <a:latin typeface="Arial"/>
                <a:cs typeface="Arial"/>
              </a:rPr>
              <a:t>also be designated as the  Authorized Representative for Reporting.</a:t>
            </a:r>
            <a:endParaRPr sz="1100">
              <a:latin typeface="Arial"/>
              <a:cs typeface="Arial"/>
            </a:endParaRPr>
          </a:p>
          <a:p>
            <a:pPr marL="469900" lvl="1" indent="-229235">
              <a:lnSpc>
                <a:spcPct val="100000"/>
              </a:lnSpc>
              <a:spcBef>
                <a:spcPts val="120"/>
              </a:spcBef>
              <a:buFont typeface="Symbol"/>
              <a:buChar char=""/>
              <a:tabLst>
                <a:tab pos="469900" algn="l"/>
                <a:tab pos="470534" algn="l"/>
              </a:tabLst>
            </a:pPr>
            <a:r>
              <a:rPr sz="1100" spc="-5" dirty="0">
                <a:latin typeface="Arial"/>
                <a:cs typeface="Arial"/>
              </a:rPr>
              <a:t>The recipient may designate one individual for all three</a:t>
            </a:r>
            <a:r>
              <a:rPr sz="1100" spc="35" dirty="0">
                <a:latin typeface="Arial"/>
                <a:cs typeface="Arial"/>
              </a:rPr>
              <a:t> </a:t>
            </a:r>
            <a:r>
              <a:rPr sz="1100" spc="-5" dirty="0">
                <a:latin typeface="Arial"/>
                <a:cs typeface="Arial"/>
              </a:rPr>
              <a:t>roles.</a:t>
            </a:r>
            <a:endParaRPr sz="1100">
              <a:latin typeface="Arial"/>
              <a:cs typeface="Arial"/>
            </a:endParaRPr>
          </a:p>
          <a:p>
            <a:pPr marL="469900" lvl="1" indent="-229235">
              <a:lnSpc>
                <a:spcPct val="100000"/>
              </a:lnSpc>
              <a:spcBef>
                <a:spcPts val="114"/>
              </a:spcBef>
              <a:buFont typeface="Symbol"/>
              <a:buChar char=""/>
              <a:tabLst>
                <a:tab pos="469900" algn="l"/>
                <a:tab pos="470534" algn="l"/>
              </a:tabLst>
            </a:pPr>
            <a:r>
              <a:rPr sz="1100" spc="-5" dirty="0">
                <a:latin typeface="Arial"/>
                <a:cs typeface="Arial"/>
              </a:rPr>
              <a:t>Multiple individuals can be designated for each</a:t>
            </a:r>
            <a:r>
              <a:rPr sz="1100" spc="5" dirty="0">
                <a:latin typeface="Arial"/>
                <a:cs typeface="Arial"/>
              </a:rPr>
              <a:t> </a:t>
            </a:r>
            <a:r>
              <a:rPr sz="1100" spc="-5" dirty="0">
                <a:latin typeface="Arial"/>
                <a:cs typeface="Arial"/>
              </a:rPr>
              <a:t>role.</a:t>
            </a:r>
            <a:endParaRPr sz="1100">
              <a:latin typeface="Arial"/>
              <a:cs typeface="Arial"/>
            </a:endParaRPr>
          </a:p>
          <a:p>
            <a:pPr marL="469900" marR="231775" lvl="1" indent="-229235">
              <a:lnSpc>
                <a:spcPct val="103600"/>
              </a:lnSpc>
              <a:spcBef>
                <a:spcPts val="75"/>
              </a:spcBef>
              <a:buFont typeface="Symbol"/>
              <a:buChar char=""/>
              <a:tabLst>
                <a:tab pos="469900" algn="l"/>
                <a:tab pos="470534" algn="l"/>
              </a:tabLst>
            </a:pPr>
            <a:r>
              <a:rPr sz="1100" spc="-5" dirty="0">
                <a:latin typeface="Arial"/>
                <a:cs typeface="Arial"/>
              </a:rPr>
              <a:t>An organization may make changes and updates to the list of </a:t>
            </a:r>
            <a:r>
              <a:rPr sz="1100" dirty="0">
                <a:latin typeface="Arial"/>
                <a:cs typeface="Arial"/>
              </a:rPr>
              <a:t>designation </a:t>
            </a:r>
            <a:r>
              <a:rPr sz="1100" spc="-5" dirty="0">
                <a:latin typeface="Arial"/>
                <a:cs typeface="Arial"/>
              </a:rPr>
              <a:t>individuals  whenever needed. These changes must be processed by the Account</a:t>
            </a:r>
            <a:r>
              <a:rPr sz="1100" spc="165" dirty="0">
                <a:latin typeface="Arial"/>
                <a:cs typeface="Arial"/>
              </a:rPr>
              <a:t> </a:t>
            </a:r>
            <a:r>
              <a:rPr sz="1100" spc="-5" dirty="0">
                <a:latin typeface="Arial"/>
                <a:cs typeface="Arial"/>
              </a:rPr>
              <a:t>Administrator.</a:t>
            </a:r>
            <a:endParaRPr sz="1100">
              <a:latin typeface="Arial"/>
              <a:cs typeface="Arial"/>
            </a:endParaRPr>
          </a:p>
          <a:p>
            <a:pPr marL="12700">
              <a:lnSpc>
                <a:spcPct val="100000"/>
              </a:lnSpc>
              <a:spcBef>
                <a:spcPts val="844"/>
              </a:spcBef>
            </a:pPr>
            <a:r>
              <a:rPr sz="1100" spc="-5" dirty="0">
                <a:latin typeface="Arial"/>
                <a:cs typeface="Arial"/>
              </a:rPr>
              <a:t>Refer to </a:t>
            </a:r>
            <a:r>
              <a:rPr sz="1100" u="sng" spc="-5" dirty="0">
                <a:solidFill>
                  <a:srgbClr val="0462C1"/>
                </a:solidFill>
                <a:uFill>
                  <a:solidFill>
                    <a:srgbClr val="0462C1"/>
                  </a:solidFill>
                </a:uFill>
                <a:latin typeface="Arial"/>
                <a:cs typeface="Arial"/>
                <a:hlinkClick r:id="rId6" action="ppaction://hlinksldjump"/>
              </a:rPr>
              <a:t>Appendix A</a:t>
            </a:r>
            <a:r>
              <a:rPr sz="1100" spc="-5" dirty="0">
                <a:solidFill>
                  <a:srgbClr val="0462C1"/>
                </a:solidFill>
                <a:latin typeface="Arial"/>
                <a:cs typeface="Arial"/>
                <a:hlinkClick r:id="rId6" action="ppaction://hlinksldjump"/>
              </a:rPr>
              <a:t> </a:t>
            </a:r>
            <a:r>
              <a:rPr sz="1100" spc="-5" dirty="0">
                <a:latin typeface="Arial"/>
                <a:cs typeface="Arial"/>
              </a:rPr>
              <a:t>for guidance on designating individuals for the three</a:t>
            </a:r>
            <a:r>
              <a:rPr sz="1100" spc="70" dirty="0">
                <a:latin typeface="Arial"/>
                <a:cs typeface="Arial"/>
              </a:rPr>
              <a:t> </a:t>
            </a:r>
            <a:r>
              <a:rPr sz="1100" spc="-5" dirty="0">
                <a:latin typeface="Arial"/>
                <a:cs typeface="Arial"/>
              </a:rPr>
              <a:t>roles.</a:t>
            </a:r>
            <a:endParaRPr sz="1100">
              <a:latin typeface="Arial"/>
              <a:cs typeface="Arial"/>
            </a:endParaRPr>
          </a:p>
          <a:p>
            <a:pPr marL="12700" marR="28575">
              <a:lnSpc>
                <a:spcPct val="103400"/>
              </a:lnSpc>
              <a:spcBef>
                <a:spcPts val="800"/>
              </a:spcBef>
            </a:pPr>
            <a:r>
              <a:rPr sz="1100" spc="-5" dirty="0">
                <a:latin typeface="Arial"/>
                <a:cs typeface="Arial"/>
              </a:rPr>
              <a:t>The designated individuals’ names and </a:t>
            </a:r>
            <a:r>
              <a:rPr sz="1100" dirty="0">
                <a:latin typeface="Arial"/>
                <a:cs typeface="Arial"/>
              </a:rPr>
              <a:t>contact </a:t>
            </a:r>
            <a:r>
              <a:rPr sz="1100" spc="-5" dirty="0">
                <a:latin typeface="Arial"/>
                <a:cs typeface="Arial"/>
              </a:rPr>
              <a:t>information will be pre-populated in the  “Recipient Profile” portion of the recipient’s SLFRF reports, and recipients will be able to update  the information, if</a:t>
            </a:r>
            <a:r>
              <a:rPr sz="1100" spc="10" dirty="0">
                <a:latin typeface="Arial"/>
                <a:cs typeface="Arial"/>
              </a:rPr>
              <a:t> </a:t>
            </a:r>
            <a:r>
              <a:rPr sz="1100" spc="-5" dirty="0">
                <a:latin typeface="Arial"/>
                <a:cs typeface="Arial"/>
              </a:rPr>
              <a:t>necessary.</a:t>
            </a:r>
            <a:endParaRPr sz="1100">
              <a:latin typeface="Arial"/>
              <a:cs typeface="Arial"/>
            </a:endParaRPr>
          </a:p>
          <a:p>
            <a:pPr marL="12700" marR="207645">
              <a:lnSpc>
                <a:spcPct val="103200"/>
              </a:lnSpc>
              <a:spcBef>
                <a:spcPts val="805"/>
              </a:spcBef>
            </a:pPr>
            <a:r>
              <a:rPr sz="1100" spc="-5" dirty="0">
                <a:latin typeface="Arial"/>
                <a:cs typeface="Arial"/>
              </a:rPr>
              <a:t>Please contact </a:t>
            </a:r>
            <a:r>
              <a:rPr sz="1100" u="sng" spc="-5" dirty="0">
                <a:solidFill>
                  <a:srgbClr val="0462C1"/>
                </a:solidFill>
                <a:uFill>
                  <a:solidFill>
                    <a:srgbClr val="0462C1"/>
                  </a:solidFill>
                </a:uFill>
                <a:latin typeface="Arial"/>
                <a:cs typeface="Arial"/>
                <a:hlinkClick r:id="rId7"/>
              </a:rPr>
              <a:t>SLFRP@treasury.gov</a:t>
            </a:r>
            <a:r>
              <a:rPr sz="1100" spc="-5" dirty="0">
                <a:solidFill>
                  <a:srgbClr val="0462C1"/>
                </a:solidFill>
                <a:latin typeface="Arial"/>
                <a:cs typeface="Arial"/>
                <a:hlinkClick r:id="rId7"/>
              </a:rPr>
              <a:t> </a:t>
            </a:r>
            <a:r>
              <a:rPr sz="1100" spc="-5" dirty="0">
                <a:latin typeface="Arial"/>
                <a:cs typeface="Arial"/>
              </a:rPr>
              <a:t>for additional information on procedures for registering  with ID.me </a:t>
            </a:r>
            <a:r>
              <a:rPr sz="1100" dirty="0">
                <a:latin typeface="Arial"/>
                <a:cs typeface="Arial"/>
              </a:rPr>
              <a:t>or </a:t>
            </a:r>
            <a:r>
              <a:rPr sz="1100" spc="-5" dirty="0">
                <a:latin typeface="Arial"/>
                <a:cs typeface="Arial"/>
              </a:rPr>
              <a:t>Login.gov.</a:t>
            </a:r>
            <a:endParaRPr sz="1100">
              <a:latin typeface="Arial"/>
              <a:cs typeface="Arial"/>
            </a:endParaRPr>
          </a:p>
          <a:p>
            <a:pPr marL="12700">
              <a:lnSpc>
                <a:spcPct val="100000"/>
              </a:lnSpc>
              <a:spcBef>
                <a:spcPts val="844"/>
              </a:spcBef>
            </a:pPr>
            <a:r>
              <a:rPr sz="1100" b="1" spc="-5" dirty="0">
                <a:latin typeface="Arial"/>
                <a:cs typeface="Arial"/>
              </a:rPr>
              <a:t>d)</a:t>
            </a:r>
            <a:r>
              <a:rPr sz="1100" b="1" spc="150" dirty="0">
                <a:latin typeface="Arial"/>
                <a:cs typeface="Arial"/>
              </a:rPr>
              <a:t> </a:t>
            </a:r>
            <a:r>
              <a:rPr sz="1100" b="1" spc="-5" dirty="0">
                <a:latin typeface="Arial"/>
                <a:cs typeface="Arial"/>
              </a:rPr>
              <a:t>Questions?</a:t>
            </a:r>
            <a:endParaRPr sz="1100">
              <a:latin typeface="Arial"/>
              <a:cs typeface="Arial"/>
            </a:endParaRPr>
          </a:p>
          <a:p>
            <a:pPr marL="12700" marR="144145">
              <a:lnSpc>
                <a:spcPct val="103200"/>
              </a:lnSpc>
              <a:spcBef>
                <a:spcPts val="805"/>
              </a:spcBef>
            </a:pPr>
            <a:r>
              <a:rPr sz="1100" spc="-5" dirty="0">
                <a:latin typeface="Arial"/>
                <a:cs typeface="Arial"/>
              </a:rPr>
              <a:t>If you have any questions about the SLFRF program’s reporting requirements, please contact  us by email via</a:t>
            </a:r>
            <a:r>
              <a:rPr sz="1100" spc="15" dirty="0">
                <a:latin typeface="Arial"/>
                <a:cs typeface="Arial"/>
              </a:rPr>
              <a:t> </a:t>
            </a:r>
            <a:r>
              <a:rPr sz="1100" u="sng" spc="-5" dirty="0">
                <a:solidFill>
                  <a:srgbClr val="0462C1"/>
                </a:solidFill>
                <a:uFill>
                  <a:solidFill>
                    <a:srgbClr val="0462C1"/>
                  </a:solidFill>
                </a:uFill>
                <a:latin typeface="Arial"/>
                <a:cs typeface="Arial"/>
                <a:hlinkClick r:id="rId8"/>
              </a:rPr>
              <a:t>SLFRP@treasury.gov</a:t>
            </a:r>
            <a:r>
              <a:rPr sz="1100" spc="-5" dirty="0">
                <a:latin typeface="Arial"/>
                <a:cs typeface="Arial"/>
              </a:rPr>
              <a:t>.</a:t>
            </a:r>
            <a:endParaRPr sz="1100">
              <a:latin typeface="Arial"/>
              <a:cs typeface="Arial"/>
            </a:endParaRPr>
          </a:p>
        </p:txBody>
      </p:sp>
      <p:sp>
        <p:nvSpPr>
          <p:cNvPr id="3" name="object 3"/>
          <p:cNvSpPr txBox="1">
            <a:spLocks noGrp="1"/>
          </p:cNvSpPr>
          <p:nvPr>
            <p:ph type="ftr" sz="quarter" idx="5"/>
          </p:nvPr>
        </p:nvSpPr>
        <p:spPr>
          <a:prstGeom prst="rect">
            <a:avLst/>
          </a:prstGeom>
        </p:spPr>
        <p:txBody>
          <a:bodyPr vert="horz" wrap="square" lIns="0" tIns="1905" rIns="0" bIns="0" rtlCol="0">
            <a:spAutoFit/>
          </a:bodyPr>
          <a:lstStyle/>
          <a:p>
            <a:pPr marL="12700">
              <a:lnSpc>
                <a:spcPts val="1060"/>
              </a:lnSpc>
              <a:spcBef>
                <a:spcPts val="15"/>
              </a:spcBef>
            </a:pPr>
            <a:r>
              <a:rPr dirty="0"/>
              <a:t>Coronavirus State and </a:t>
            </a:r>
            <a:r>
              <a:rPr spc="-5" dirty="0"/>
              <a:t>Local Fiscal Recovery</a:t>
            </a:r>
            <a:r>
              <a:rPr spc="-30" dirty="0"/>
              <a:t> </a:t>
            </a:r>
            <a:r>
              <a:rPr dirty="0"/>
              <a:t>Funds:</a:t>
            </a:r>
          </a:p>
          <a:p>
            <a:pPr marL="174625">
              <a:lnSpc>
                <a:spcPts val="1060"/>
              </a:lnSpc>
            </a:pPr>
            <a:r>
              <a:rPr b="0" spc="-5" dirty="0">
                <a:latin typeface="Arial"/>
                <a:cs typeface="Arial"/>
              </a:rPr>
              <a:t>Project and Expenditures Report User</a:t>
            </a:r>
            <a:r>
              <a:rPr b="0" spc="30" dirty="0">
                <a:latin typeface="Arial"/>
                <a:cs typeface="Arial"/>
              </a:rPr>
              <a:t> </a:t>
            </a:r>
            <a:r>
              <a:rPr b="0" spc="-5" dirty="0">
                <a:latin typeface="Arial"/>
                <a:cs typeface="Arial"/>
              </a:rPr>
              <a:t>Guide</a:t>
            </a:r>
          </a:p>
        </p:txBody>
      </p:sp>
      <p:sp>
        <p:nvSpPr>
          <p:cNvPr id="4" name="object 4"/>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r>
              <a:rPr spc="-5" dirty="0"/>
              <a:t>2</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59153" y="902461"/>
            <a:ext cx="5468620" cy="364490"/>
          </a:xfrm>
          <a:prstGeom prst="rect">
            <a:avLst/>
          </a:prstGeom>
        </p:spPr>
        <p:txBody>
          <a:bodyPr vert="horz" wrap="square" lIns="0" tIns="8255" rIns="0" bIns="0" rtlCol="0">
            <a:spAutoFit/>
          </a:bodyPr>
          <a:lstStyle/>
          <a:p>
            <a:pPr marL="241300" marR="5080" indent="-228600">
              <a:lnSpc>
                <a:spcPct val="102299"/>
              </a:lnSpc>
              <a:spcBef>
                <a:spcPts val="65"/>
              </a:spcBef>
              <a:buFont typeface="Symbol"/>
              <a:buChar char=""/>
              <a:tabLst>
                <a:tab pos="240665" algn="l"/>
                <a:tab pos="241300" algn="l"/>
              </a:tabLst>
            </a:pPr>
            <a:r>
              <a:rPr sz="1100" spc="-5" dirty="0">
                <a:latin typeface="Arial"/>
                <a:cs typeface="Arial"/>
              </a:rPr>
              <a:t>As a final step, go to the icon on the upper right of the screen as shown below to exit  the system.</a:t>
            </a:r>
            <a:endParaRPr sz="1100">
              <a:latin typeface="Arial"/>
              <a:cs typeface="Arial"/>
            </a:endParaRPr>
          </a:p>
        </p:txBody>
      </p:sp>
      <p:sp>
        <p:nvSpPr>
          <p:cNvPr id="3" name="object 3"/>
          <p:cNvSpPr txBox="1"/>
          <p:nvPr/>
        </p:nvSpPr>
        <p:spPr>
          <a:xfrm>
            <a:off x="901700" y="4186935"/>
            <a:ext cx="5907405" cy="4638040"/>
          </a:xfrm>
          <a:prstGeom prst="rect">
            <a:avLst/>
          </a:prstGeom>
        </p:spPr>
        <p:txBody>
          <a:bodyPr vert="horz" wrap="square" lIns="0" tIns="12700" rIns="0" bIns="0" rtlCol="0">
            <a:spAutoFit/>
          </a:bodyPr>
          <a:lstStyle/>
          <a:p>
            <a:pPr marL="60325" algn="ctr">
              <a:lnSpc>
                <a:spcPct val="100000"/>
              </a:lnSpc>
              <a:spcBef>
                <a:spcPts val="100"/>
              </a:spcBef>
            </a:pPr>
            <a:r>
              <a:rPr sz="900" i="1" spc="-5" dirty="0">
                <a:solidFill>
                  <a:srgbClr val="44536A"/>
                </a:solidFill>
                <a:latin typeface="Arial"/>
                <a:cs typeface="Arial"/>
              </a:rPr>
              <a:t>Figure 60 Designation</a:t>
            </a:r>
            <a:r>
              <a:rPr sz="900" i="1" spc="-10" dirty="0">
                <a:solidFill>
                  <a:srgbClr val="44536A"/>
                </a:solidFill>
                <a:latin typeface="Arial"/>
                <a:cs typeface="Arial"/>
              </a:rPr>
              <a:t> </a:t>
            </a:r>
            <a:r>
              <a:rPr sz="900" i="1" dirty="0">
                <a:solidFill>
                  <a:srgbClr val="44536A"/>
                </a:solidFill>
                <a:latin typeface="Arial"/>
                <a:cs typeface="Arial"/>
              </a:rPr>
              <a:t>Form</a:t>
            </a:r>
            <a:endParaRPr sz="900">
              <a:latin typeface="Arial"/>
              <a:cs typeface="Arial"/>
            </a:endParaRPr>
          </a:p>
          <a:p>
            <a:pPr>
              <a:lnSpc>
                <a:spcPct val="100000"/>
              </a:lnSpc>
              <a:spcBef>
                <a:spcPts val="25"/>
              </a:spcBef>
            </a:pPr>
            <a:endParaRPr sz="800">
              <a:latin typeface="Arial"/>
              <a:cs typeface="Arial"/>
            </a:endParaRPr>
          </a:p>
          <a:p>
            <a:pPr marL="12700">
              <a:lnSpc>
                <a:spcPct val="100000"/>
              </a:lnSpc>
            </a:pPr>
            <a:r>
              <a:rPr sz="1100" b="1" spc="-5" dirty="0">
                <a:latin typeface="Arial"/>
                <a:cs typeface="Arial"/>
              </a:rPr>
              <a:t>Section B: Questions and</a:t>
            </a:r>
            <a:r>
              <a:rPr sz="1100" b="1" spc="10" dirty="0">
                <a:latin typeface="Arial"/>
                <a:cs typeface="Arial"/>
              </a:rPr>
              <a:t> </a:t>
            </a:r>
            <a:r>
              <a:rPr sz="1100" b="1" spc="-5" dirty="0">
                <a:latin typeface="Arial"/>
                <a:cs typeface="Arial"/>
              </a:rPr>
              <a:t>Answers</a:t>
            </a:r>
            <a:endParaRPr sz="1100">
              <a:latin typeface="Arial"/>
              <a:cs typeface="Arial"/>
            </a:endParaRPr>
          </a:p>
          <a:p>
            <a:pPr marL="12700" marR="391795">
              <a:lnSpc>
                <a:spcPct val="103499"/>
              </a:lnSpc>
              <a:spcBef>
                <a:spcPts val="795"/>
              </a:spcBef>
            </a:pPr>
            <a:r>
              <a:rPr sz="1100" b="1" spc="-5" dirty="0">
                <a:latin typeface="Arial"/>
                <a:cs typeface="Arial"/>
              </a:rPr>
              <a:t>Who is authorized to designate the Account Administrator, the Point of Contact for  Reporting, and the Authorized Representative for Reporting for my organization’s  SLFRF’s</a:t>
            </a:r>
            <a:r>
              <a:rPr sz="1100" b="1" dirty="0">
                <a:latin typeface="Arial"/>
                <a:cs typeface="Arial"/>
              </a:rPr>
              <a:t> </a:t>
            </a:r>
            <a:r>
              <a:rPr sz="1100" b="1" spc="-5" dirty="0">
                <a:latin typeface="Arial"/>
                <a:cs typeface="Arial"/>
              </a:rPr>
              <a:t>award?</a:t>
            </a:r>
            <a:endParaRPr sz="1100">
              <a:latin typeface="Arial"/>
              <a:cs typeface="Arial"/>
            </a:endParaRPr>
          </a:p>
          <a:p>
            <a:pPr marL="12700" marR="413384">
              <a:lnSpc>
                <a:spcPct val="103600"/>
              </a:lnSpc>
              <a:spcBef>
                <a:spcPts val="795"/>
              </a:spcBef>
            </a:pPr>
            <a:r>
              <a:rPr sz="1100" spc="-5" dirty="0">
                <a:latin typeface="Arial"/>
                <a:cs typeface="Arial"/>
              </a:rPr>
              <a:t>Treasury requests that each SLFRF should follow its own decision-making procedures in  making the three designations for each</a:t>
            </a:r>
            <a:r>
              <a:rPr sz="1100" spc="20" dirty="0">
                <a:latin typeface="Arial"/>
                <a:cs typeface="Arial"/>
              </a:rPr>
              <a:t> </a:t>
            </a:r>
            <a:r>
              <a:rPr sz="1100" spc="-5" dirty="0">
                <a:latin typeface="Arial"/>
                <a:cs typeface="Arial"/>
              </a:rPr>
              <a:t>award.</a:t>
            </a:r>
            <a:endParaRPr sz="1100">
              <a:latin typeface="Arial"/>
              <a:cs typeface="Arial"/>
            </a:endParaRPr>
          </a:p>
          <a:p>
            <a:pPr marL="12700">
              <a:lnSpc>
                <a:spcPct val="100000"/>
              </a:lnSpc>
              <a:spcBef>
                <a:spcPts val="850"/>
              </a:spcBef>
            </a:pPr>
            <a:r>
              <a:rPr sz="1100" b="1" spc="-5" dirty="0">
                <a:latin typeface="Arial"/>
                <a:cs typeface="Arial"/>
              </a:rPr>
              <a:t>What is the deadline for making the</a:t>
            </a:r>
            <a:r>
              <a:rPr sz="1100" b="1" spc="25" dirty="0">
                <a:latin typeface="Arial"/>
                <a:cs typeface="Arial"/>
              </a:rPr>
              <a:t> </a:t>
            </a:r>
            <a:r>
              <a:rPr sz="1100" b="1" spc="-5" dirty="0">
                <a:latin typeface="Arial"/>
                <a:cs typeface="Arial"/>
              </a:rPr>
              <a:t>designation?</a:t>
            </a:r>
            <a:endParaRPr sz="1100">
              <a:latin typeface="Arial"/>
              <a:cs typeface="Arial"/>
            </a:endParaRPr>
          </a:p>
          <a:p>
            <a:pPr marL="12700" marR="367665">
              <a:lnSpc>
                <a:spcPct val="103400"/>
              </a:lnSpc>
              <a:spcBef>
                <a:spcPts val="795"/>
              </a:spcBef>
            </a:pPr>
            <a:r>
              <a:rPr sz="1100" spc="-5" dirty="0">
                <a:latin typeface="Arial"/>
                <a:cs typeface="Arial"/>
              </a:rPr>
              <a:t>Treasury requests that </a:t>
            </a:r>
            <a:r>
              <a:rPr sz="1100" dirty="0">
                <a:latin typeface="Arial"/>
                <a:cs typeface="Arial"/>
              </a:rPr>
              <a:t>users </a:t>
            </a:r>
            <a:r>
              <a:rPr sz="1100" spc="-5" dirty="0">
                <a:latin typeface="Arial"/>
                <a:cs typeface="Arial"/>
              </a:rPr>
              <a:t>of Treasury’s portal make the three designations as soon as  possible to enable your organization to submit its Interim Report and Recovery Plan  Performance Report (if</a:t>
            </a:r>
            <a:r>
              <a:rPr sz="1100" spc="5" dirty="0">
                <a:latin typeface="Arial"/>
                <a:cs typeface="Arial"/>
              </a:rPr>
              <a:t> </a:t>
            </a:r>
            <a:r>
              <a:rPr sz="1100" spc="-5" dirty="0">
                <a:latin typeface="Arial"/>
                <a:cs typeface="Arial"/>
              </a:rPr>
              <a:t>applicable).</a:t>
            </a:r>
            <a:endParaRPr sz="1100">
              <a:latin typeface="Arial"/>
              <a:cs typeface="Arial"/>
            </a:endParaRPr>
          </a:p>
          <a:p>
            <a:pPr marL="12700">
              <a:lnSpc>
                <a:spcPct val="100000"/>
              </a:lnSpc>
              <a:spcBef>
                <a:spcPts val="844"/>
              </a:spcBef>
            </a:pPr>
            <a:r>
              <a:rPr sz="1100" b="1" spc="-5" dirty="0">
                <a:latin typeface="Arial"/>
                <a:cs typeface="Arial"/>
              </a:rPr>
              <a:t>What </a:t>
            </a:r>
            <a:r>
              <a:rPr sz="1100" b="1" dirty="0">
                <a:latin typeface="Arial"/>
                <a:cs typeface="Arial"/>
              </a:rPr>
              <a:t>are </a:t>
            </a:r>
            <a:r>
              <a:rPr sz="1100" b="1" spc="-5" dirty="0">
                <a:latin typeface="Arial"/>
                <a:cs typeface="Arial"/>
              </a:rPr>
              <a:t>the responsibilities for each of the three designated</a:t>
            </a:r>
            <a:r>
              <a:rPr sz="1100" b="1" spc="35" dirty="0">
                <a:latin typeface="Arial"/>
                <a:cs typeface="Arial"/>
              </a:rPr>
              <a:t> </a:t>
            </a:r>
            <a:r>
              <a:rPr sz="1100" b="1" spc="-5" dirty="0">
                <a:latin typeface="Arial"/>
                <a:cs typeface="Arial"/>
              </a:rPr>
              <a:t>roles?</a:t>
            </a:r>
            <a:endParaRPr sz="1100">
              <a:latin typeface="Arial"/>
              <a:cs typeface="Arial"/>
            </a:endParaRPr>
          </a:p>
          <a:p>
            <a:pPr marL="12700">
              <a:lnSpc>
                <a:spcPct val="100000"/>
              </a:lnSpc>
              <a:spcBef>
                <a:spcPts val="844"/>
              </a:spcBef>
            </a:pPr>
            <a:r>
              <a:rPr sz="1100" spc="-5" dirty="0">
                <a:latin typeface="Arial"/>
                <a:cs typeface="Arial"/>
              </a:rPr>
              <a:t>The required roles are as</a:t>
            </a:r>
            <a:r>
              <a:rPr sz="1100" spc="20" dirty="0">
                <a:latin typeface="Arial"/>
                <a:cs typeface="Arial"/>
              </a:rPr>
              <a:t> </a:t>
            </a:r>
            <a:r>
              <a:rPr sz="1100" spc="-5" dirty="0">
                <a:latin typeface="Arial"/>
                <a:cs typeface="Arial"/>
              </a:rPr>
              <a:t>follows:</a:t>
            </a:r>
            <a:endParaRPr sz="1100">
              <a:latin typeface="Arial"/>
              <a:cs typeface="Arial"/>
            </a:endParaRPr>
          </a:p>
          <a:p>
            <a:pPr marL="469900" marR="5080" indent="-229235">
              <a:lnSpc>
                <a:spcPct val="103400"/>
              </a:lnSpc>
              <a:spcBef>
                <a:spcPts val="875"/>
              </a:spcBef>
              <a:buFont typeface="Symbol"/>
              <a:buChar char=""/>
              <a:tabLst>
                <a:tab pos="469900" algn="l"/>
                <a:tab pos="470534" algn="l"/>
              </a:tabLst>
            </a:pPr>
            <a:r>
              <a:rPr sz="1100" b="1" spc="-5" dirty="0">
                <a:latin typeface="Arial"/>
                <a:cs typeface="Arial"/>
              </a:rPr>
              <a:t>Account Administrator </a:t>
            </a:r>
            <a:r>
              <a:rPr sz="1100" spc="-5" dirty="0">
                <a:latin typeface="Arial"/>
                <a:cs typeface="Arial"/>
              </a:rPr>
              <a:t>for the SLFRF award has the administrative role of maintaining  the names and contact information of the designated individuals for SLFRF reporting.  The Account Administrator is also responsible for working within your organization to  determine its designees for the roles of Point of Contact for Reporting and Authorized  Representative for Reporting and providing their names and contact </a:t>
            </a:r>
            <a:r>
              <a:rPr sz="1100" dirty="0">
                <a:latin typeface="Arial"/>
                <a:cs typeface="Arial"/>
              </a:rPr>
              <a:t>information</a:t>
            </a:r>
            <a:r>
              <a:rPr sz="1100" spc="90" dirty="0">
                <a:latin typeface="Arial"/>
                <a:cs typeface="Arial"/>
              </a:rPr>
              <a:t> </a:t>
            </a:r>
            <a:r>
              <a:rPr sz="1100" spc="-5" dirty="0">
                <a:latin typeface="Arial"/>
                <a:cs typeface="Arial"/>
              </a:rPr>
              <a:t>via</a:t>
            </a:r>
            <a:endParaRPr sz="1100">
              <a:latin typeface="Arial"/>
              <a:cs typeface="Arial"/>
            </a:endParaRPr>
          </a:p>
          <a:p>
            <a:pPr marL="469900" marR="29209">
              <a:lnSpc>
                <a:spcPct val="103400"/>
              </a:lnSpc>
            </a:pPr>
            <a:r>
              <a:rPr sz="1100" spc="-5" dirty="0">
                <a:latin typeface="Arial"/>
                <a:cs typeface="Arial"/>
              </a:rPr>
              <a:t>Treasury’s Portal. The Account Administrator can also view and submit reports. Finally,  the Account Administrator is responsible for making any changes or updates as needed  over the award period. We recommend that the Account Administrator </a:t>
            </a:r>
            <a:r>
              <a:rPr sz="1100" dirty="0">
                <a:latin typeface="Arial"/>
                <a:cs typeface="Arial"/>
              </a:rPr>
              <a:t>identify </a:t>
            </a:r>
            <a:r>
              <a:rPr sz="1100" spc="-5" dirty="0">
                <a:latin typeface="Arial"/>
                <a:cs typeface="Arial"/>
              </a:rPr>
              <a:t>an  individual to serve in his/her place in the event of staff</a:t>
            </a:r>
            <a:r>
              <a:rPr sz="1100" spc="20" dirty="0">
                <a:latin typeface="Arial"/>
                <a:cs typeface="Arial"/>
              </a:rPr>
              <a:t> </a:t>
            </a:r>
            <a:r>
              <a:rPr sz="1100" spc="-5" dirty="0">
                <a:latin typeface="Arial"/>
                <a:cs typeface="Arial"/>
              </a:rPr>
              <a:t>changes.</a:t>
            </a:r>
            <a:endParaRPr sz="1100">
              <a:latin typeface="Arial"/>
              <a:cs typeface="Arial"/>
            </a:endParaRPr>
          </a:p>
        </p:txBody>
      </p:sp>
      <p:sp>
        <p:nvSpPr>
          <p:cNvPr id="4" name="object 4"/>
          <p:cNvSpPr/>
          <p:nvPr/>
        </p:nvSpPr>
        <p:spPr>
          <a:xfrm>
            <a:off x="1219200" y="1387221"/>
            <a:ext cx="5342255" cy="269112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214437" y="1382394"/>
            <a:ext cx="5351780" cy="2700655"/>
          </a:xfrm>
          <a:custGeom>
            <a:avLst/>
            <a:gdLst/>
            <a:ahLst/>
            <a:cxnLst/>
            <a:rect l="l" t="t" r="r" b="b"/>
            <a:pathLst>
              <a:path w="5351780" h="2700654">
                <a:moveTo>
                  <a:pt x="0" y="2700654"/>
                </a:moveTo>
                <a:lnTo>
                  <a:pt x="5351780" y="2700654"/>
                </a:lnTo>
                <a:lnTo>
                  <a:pt x="5351780" y="0"/>
                </a:lnTo>
                <a:lnTo>
                  <a:pt x="0" y="0"/>
                </a:lnTo>
                <a:lnTo>
                  <a:pt x="0" y="2700654"/>
                </a:lnTo>
                <a:close/>
              </a:path>
            </a:pathLst>
          </a:custGeom>
          <a:ln w="9525">
            <a:solidFill>
              <a:srgbClr val="C8C8C8"/>
            </a:solidFill>
          </a:ln>
        </p:spPr>
        <p:txBody>
          <a:bodyPr wrap="square" lIns="0" tIns="0" rIns="0" bIns="0" rtlCol="0"/>
          <a:lstStyle/>
          <a:p>
            <a:endParaRPr/>
          </a:p>
        </p:txBody>
      </p:sp>
      <p:sp>
        <p:nvSpPr>
          <p:cNvPr id="6" name="object 6"/>
          <p:cNvSpPr txBox="1">
            <a:spLocks noGrp="1"/>
          </p:cNvSpPr>
          <p:nvPr>
            <p:ph type="ftr" sz="quarter" idx="5"/>
          </p:nvPr>
        </p:nvSpPr>
        <p:spPr>
          <a:prstGeom prst="rect">
            <a:avLst/>
          </a:prstGeom>
        </p:spPr>
        <p:txBody>
          <a:bodyPr vert="horz" wrap="square" lIns="0" tIns="1905" rIns="0" bIns="0" rtlCol="0">
            <a:spAutoFit/>
          </a:bodyPr>
          <a:lstStyle/>
          <a:p>
            <a:pPr marL="12700">
              <a:lnSpc>
                <a:spcPts val="1060"/>
              </a:lnSpc>
              <a:spcBef>
                <a:spcPts val="15"/>
              </a:spcBef>
            </a:pPr>
            <a:r>
              <a:rPr dirty="0"/>
              <a:t>Coronavirus State and </a:t>
            </a:r>
            <a:r>
              <a:rPr spc="-5" dirty="0"/>
              <a:t>Local Fiscal Recovery</a:t>
            </a:r>
            <a:r>
              <a:rPr spc="-30" dirty="0"/>
              <a:t> </a:t>
            </a:r>
            <a:r>
              <a:rPr dirty="0"/>
              <a:t>Funds:</a:t>
            </a:r>
          </a:p>
          <a:p>
            <a:pPr marL="174625">
              <a:lnSpc>
                <a:spcPts val="1060"/>
              </a:lnSpc>
            </a:pPr>
            <a:r>
              <a:rPr b="0" spc="-5" dirty="0">
                <a:latin typeface="Arial"/>
                <a:cs typeface="Arial"/>
              </a:rPr>
              <a:t>Project and Expenditures Report User</a:t>
            </a:r>
            <a:r>
              <a:rPr b="0" spc="30" dirty="0">
                <a:latin typeface="Arial"/>
                <a:cs typeface="Arial"/>
              </a:rPr>
              <a:t> </a:t>
            </a:r>
            <a:r>
              <a:rPr b="0" spc="-5" dirty="0">
                <a:latin typeface="Arial"/>
                <a:cs typeface="Arial"/>
              </a:rPr>
              <a:t>Guide</a:t>
            </a:r>
          </a:p>
        </p:txBody>
      </p:sp>
      <p:sp>
        <p:nvSpPr>
          <p:cNvPr id="7" name="object 7"/>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r>
              <a:rPr spc="-5" dirty="0"/>
              <a:t>47</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1700" y="902461"/>
            <a:ext cx="5943600" cy="6259195"/>
          </a:xfrm>
          <a:prstGeom prst="rect">
            <a:avLst/>
          </a:prstGeom>
        </p:spPr>
        <p:txBody>
          <a:bodyPr vert="horz" wrap="square" lIns="0" tIns="6350" rIns="0" bIns="0" rtlCol="0">
            <a:spAutoFit/>
          </a:bodyPr>
          <a:lstStyle/>
          <a:p>
            <a:pPr marL="469900" marR="273685" indent="-229235">
              <a:lnSpc>
                <a:spcPct val="103400"/>
              </a:lnSpc>
              <a:spcBef>
                <a:spcPts val="50"/>
              </a:spcBef>
              <a:buFont typeface="Symbol"/>
              <a:buChar char=""/>
              <a:tabLst>
                <a:tab pos="469900" algn="l"/>
                <a:tab pos="470534" algn="l"/>
              </a:tabLst>
            </a:pPr>
            <a:r>
              <a:rPr sz="1100" b="1" spc="-5" dirty="0">
                <a:latin typeface="Arial"/>
                <a:cs typeface="Arial"/>
              </a:rPr>
              <a:t>Point of Contact for Reporting </a:t>
            </a:r>
            <a:r>
              <a:rPr sz="1100" spc="-5" dirty="0">
                <a:latin typeface="Arial"/>
                <a:cs typeface="Arial"/>
              </a:rPr>
              <a:t>is the primary contact for receiving official Treasury  notifications about reporting on the SLFRF award, including alerts about upcoming  reporting, requirements, and deadlines. The Point of Contact for Reporting is  responsible for completing the SLFRF reports but cannot certify and submit these  reports.</a:t>
            </a:r>
            <a:endParaRPr sz="1100">
              <a:latin typeface="Arial"/>
              <a:cs typeface="Arial"/>
            </a:endParaRPr>
          </a:p>
          <a:p>
            <a:pPr>
              <a:lnSpc>
                <a:spcPct val="100000"/>
              </a:lnSpc>
              <a:buFont typeface="Symbol"/>
              <a:buChar char=""/>
            </a:pPr>
            <a:endParaRPr sz="1250">
              <a:latin typeface="Arial"/>
              <a:cs typeface="Arial"/>
            </a:endParaRPr>
          </a:p>
          <a:p>
            <a:pPr marL="469900" marR="5080" indent="-229235">
              <a:lnSpc>
                <a:spcPct val="103499"/>
              </a:lnSpc>
              <a:buFont typeface="Symbol"/>
              <a:buChar char=""/>
              <a:tabLst>
                <a:tab pos="469900" algn="l"/>
                <a:tab pos="470534" algn="l"/>
              </a:tabLst>
            </a:pPr>
            <a:r>
              <a:rPr sz="1100" b="1" spc="-5" dirty="0">
                <a:latin typeface="Arial"/>
                <a:cs typeface="Arial"/>
              </a:rPr>
              <a:t>Authorized Representative for Reporting </a:t>
            </a:r>
            <a:r>
              <a:rPr sz="1100" spc="-5" dirty="0">
                <a:latin typeface="Arial"/>
                <a:cs typeface="Arial"/>
              </a:rPr>
              <a:t>is responsible for certifying and submitting  official reports on behalf of the SLFRF award recipient. Treasury will accept reports or  other official communications only when submitted by the Authorized Representative for  Reporting. The Authorized Representative for Reporting is also responsible for  communications with Treasury on such matters as extension requests and amendments  of previously submitted reports. The official reports may include special reports, monthly  reports, quarterly reports, interim reports, and final</a:t>
            </a:r>
            <a:r>
              <a:rPr sz="1100" spc="35" dirty="0">
                <a:latin typeface="Arial"/>
                <a:cs typeface="Arial"/>
              </a:rPr>
              <a:t> </a:t>
            </a:r>
            <a:r>
              <a:rPr sz="1100" spc="-5" dirty="0">
                <a:latin typeface="Arial"/>
                <a:cs typeface="Arial"/>
              </a:rPr>
              <a:t>reports.</a:t>
            </a:r>
            <a:endParaRPr sz="1100">
              <a:latin typeface="Arial"/>
              <a:cs typeface="Arial"/>
            </a:endParaRPr>
          </a:p>
          <a:p>
            <a:pPr marL="12700">
              <a:lnSpc>
                <a:spcPct val="100000"/>
              </a:lnSpc>
              <a:spcBef>
                <a:spcPts val="844"/>
              </a:spcBef>
            </a:pPr>
            <a:r>
              <a:rPr sz="1100" b="1" spc="-5" dirty="0">
                <a:latin typeface="Arial"/>
                <a:cs typeface="Arial"/>
              </a:rPr>
              <a:t>May my organization designate one individual for multiple</a:t>
            </a:r>
            <a:r>
              <a:rPr sz="1100" b="1" spc="30" dirty="0">
                <a:latin typeface="Arial"/>
                <a:cs typeface="Arial"/>
              </a:rPr>
              <a:t> </a:t>
            </a:r>
            <a:r>
              <a:rPr sz="1100" b="1" spc="-5" dirty="0">
                <a:latin typeface="Arial"/>
                <a:cs typeface="Arial"/>
              </a:rPr>
              <a:t>roles?</a:t>
            </a:r>
            <a:endParaRPr sz="1100">
              <a:latin typeface="Arial"/>
              <a:cs typeface="Arial"/>
            </a:endParaRPr>
          </a:p>
          <a:p>
            <a:pPr marL="12700">
              <a:lnSpc>
                <a:spcPct val="100000"/>
              </a:lnSpc>
              <a:spcBef>
                <a:spcPts val="45"/>
              </a:spcBef>
            </a:pPr>
            <a:r>
              <a:rPr sz="1100" spc="-5" dirty="0">
                <a:latin typeface="Arial"/>
                <a:cs typeface="Arial"/>
              </a:rPr>
              <a:t>Yes, an individual may be designated for multiple roles. For example, the individual</a:t>
            </a:r>
            <a:r>
              <a:rPr sz="1100" spc="210" dirty="0">
                <a:latin typeface="Arial"/>
                <a:cs typeface="Arial"/>
              </a:rPr>
              <a:t> </a:t>
            </a:r>
            <a:r>
              <a:rPr sz="1100" spc="-5" dirty="0">
                <a:latin typeface="Arial"/>
                <a:cs typeface="Arial"/>
              </a:rPr>
              <a:t>designated</a:t>
            </a:r>
            <a:endParaRPr sz="1100">
              <a:latin typeface="Arial"/>
              <a:cs typeface="Arial"/>
            </a:endParaRPr>
          </a:p>
          <a:p>
            <a:pPr marL="12700" marR="22225">
              <a:lnSpc>
                <a:spcPct val="103299"/>
              </a:lnSpc>
            </a:pPr>
            <a:r>
              <a:rPr sz="1100" spc="-5" dirty="0">
                <a:latin typeface="Arial"/>
                <a:cs typeface="Arial"/>
              </a:rPr>
              <a:t>as the Account Administrator can also be designated as the Authorized Representative for  Reporting or Point of Contact for </a:t>
            </a:r>
            <a:r>
              <a:rPr sz="1100" dirty="0">
                <a:latin typeface="Arial"/>
                <a:cs typeface="Arial"/>
              </a:rPr>
              <a:t>Reporting. </a:t>
            </a:r>
            <a:r>
              <a:rPr sz="1100" spc="-5" dirty="0">
                <a:latin typeface="Arial"/>
                <a:cs typeface="Arial"/>
              </a:rPr>
              <a:t>It is also acceptable for an organization to  designate one individual for all three roles however it should also adhere to any applicable rules  on personnel checks and</a:t>
            </a:r>
            <a:r>
              <a:rPr sz="1100" dirty="0">
                <a:latin typeface="Arial"/>
                <a:cs typeface="Arial"/>
              </a:rPr>
              <a:t> </a:t>
            </a:r>
            <a:r>
              <a:rPr sz="1100" spc="-5" dirty="0">
                <a:latin typeface="Arial"/>
                <a:cs typeface="Arial"/>
              </a:rPr>
              <a:t>balances.</a:t>
            </a:r>
            <a:endParaRPr sz="1100">
              <a:latin typeface="Arial"/>
              <a:cs typeface="Arial"/>
            </a:endParaRPr>
          </a:p>
          <a:p>
            <a:pPr marL="12700">
              <a:lnSpc>
                <a:spcPct val="100000"/>
              </a:lnSpc>
              <a:spcBef>
                <a:spcPts val="850"/>
              </a:spcBef>
            </a:pPr>
            <a:r>
              <a:rPr sz="1100" b="1" spc="-5" dirty="0">
                <a:latin typeface="Arial"/>
                <a:cs typeface="Arial"/>
              </a:rPr>
              <a:t>May my organization designate more than one individual per</a:t>
            </a:r>
            <a:r>
              <a:rPr sz="1100" b="1" spc="35" dirty="0">
                <a:latin typeface="Arial"/>
                <a:cs typeface="Arial"/>
              </a:rPr>
              <a:t> </a:t>
            </a:r>
            <a:r>
              <a:rPr sz="1100" b="1" spc="-5" dirty="0">
                <a:latin typeface="Arial"/>
                <a:cs typeface="Arial"/>
              </a:rPr>
              <a:t>role?</a:t>
            </a:r>
            <a:endParaRPr sz="1100">
              <a:latin typeface="Arial"/>
              <a:cs typeface="Arial"/>
            </a:endParaRPr>
          </a:p>
          <a:p>
            <a:pPr marL="12700" marR="247650">
              <a:lnSpc>
                <a:spcPct val="103200"/>
              </a:lnSpc>
              <a:spcBef>
                <a:spcPts val="5"/>
              </a:spcBef>
            </a:pPr>
            <a:r>
              <a:rPr sz="1100" spc="-5" dirty="0">
                <a:latin typeface="Arial"/>
                <a:cs typeface="Arial"/>
              </a:rPr>
              <a:t>Yes, you may designate more than one person per each role but are encouraged to limit the  number of users assigned to each</a:t>
            </a:r>
            <a:r>
              <a:rPr sz="1100" spc="10" dirty="0">
                <a:latin typeface="Arial"/>
                <a:cs typeface="Arial"/>
              </a:rPr>
              <a:t> </a:t>
            </a:r>
            <a:r>
              <a:rPr sz="1100" spc="-5" dirty="0">
                <a:latin typeface="Arial"/>
                <a:cs typeface="Arial"/>
              </a:rPr>
              <a:t>role.</a:t>
            </a:r>
            <a:endParaRPr sz="1100">
              <a:latin typeface="Arial"/>
              <a:cs typeface="Arial"/>
            </a:endParaRPr>
          </a:p>
          <a:p>
            <a:pPr marL="12700">
              <a:lnSpc>
                <a:spcPct val="100000"/>
              </a:lnSpc>
              <a:spcBef>
                <a:spcPts val="844"/>
              </a:spcBef>
            </a:pPr>
            <a:r>
              <a:rPr sz="1100" b="1" spc="-5" dirty="0">
                <a:latin typeface="Arial"/>
                <a:cs typeface="Arial"/>
              </a:rPr>
              <a:t>May my organization change the designations from time to</a:t>
            </a:r>
            <a:r>
              <a:rPr sz="1100" b="1" spc="45" dirty="0">
                <a:latin typeface="Arial"/>
                <a:cs typeface="Arial"/>
              </a:rPr>
              <a:t> </a:t>
            </a:r>
            <a:r>
              <a:rPr sz="1100" b="1" spc="-5" dirty="0">
                <a:latin typeface="Arial"/>
                <a:cs typeface="Arial"/>
              </a:rPr>
              <a:t>time?</a:t>
            </a:r>
            <a:endParaRPr sz="1100">
              <a:latin typeface="Arial"/>
              <a:cs typeface="Arial"/>
            </a:endParaRPr>
          </a:p>
          <a:p>
            <a:pPr marL="12700" marR="396875">
              <a:lnSpc>
                <a:spcPts val="1370"/>
              </a:lnSpc>
              <a:spcBef>
                <a:spcPts val="50"/>
              </a:spcBef>
            </a:pPr>
            <a:r>
              <a:rPr sz="1100" spc="-5" dirty="0">
                <a:latin typeface="Arial"/>
                <a:cs typeface="Arial"/>
              </a:rPr>
              <a:t>Yes, an organization may make changes and updates to the list of designation individuals  whenever</a:t>
            </a:r>
            <a:r>
              <a:rPr sz="1100" spc="-10" dirty="0">
                <a:latin typeface="Arial"/>
                <a:cs typeface="Arial"/>
              </a:rPr>
              <a:t> </a:t>
            </a:r>
            <a:r>
              <a:rPr sz="1100" spc="-5" dirty="0">
                <a:latin typeface="Arial"/>
                <a:cs typeface="Arial"/>
              </a:rPr>
              <a:t>needed.</a:t>
            </a:r>
            <a:endParaRPr sz="1100">
              <a:latin typeface="Arial"/>
              <a:cs typeface="Arial"/>
            </a:endParaRPr>
          </a:p>
          <a:p>
            <a:pPr marL="12700">
              <a:lnSpc>
                <a:spcPct val="100000"/>
              </a:lnSpc>
              <a:spcBef>
                <a:spcPts val="790"/>
              </a:spcBef>
            </a:pPr>
            <a:r>
              <a:rPr sz="1100" b="1" spc="-5" dirty="0">
                <a:latin typeface="Arial"/>
                <a:cs typeface="Arial"/>
              </a:rPr>
              <a:t>Must each of the designated individuals register for using Treasury’s</a:t>
            </a:r>
            <a:r>
              <a:rPr sz="1100" b="1" spc="50" dirty="0">
                <a:latin typeface="Arial"/>
                <a:cs typeface="Arial"/>
              </a:rPr>
              <a:t> </a:t>
            </a:r>
            <a:r>
              <a:rPr sz="1100" b="1" spc="-5" dirty="0">
                <a:latin typeface="Arial"/>
                <a:cs typeface="Arial"/>
              </a:rPr>
              <a:t>Portal?</a:t>
            </a:r>
            <a:endParaRPr sz="1100">
              <a:latin typeface="Arial"/>
              <a:cs typeface="Arial"/>
            </a:endParaRPr>
          </a:p>
          <a:p>
            <a:pPr marL="12700">
              <a:lnSpc>
                <a:spcPct val="100000"/>
              </a:lnSpc>
              <a:spcBef>
                <a:spcPts val="40"/>
              </a:spcBef>
            </a:pPr>
            <a:r>
              <a:rPr sz="1100" spc="-5" dirty="0">
                <a:latin typeface="Arial"/>
                <a:cs typeface="Arial"/>
              </a:rPr>
              <a:t>Yes, everyone designated for any of the roles must register with ID.me </a:t>
            </a:r>
            <a:r>
              <a:rPr sz="1100" dirty="0">
                <a:latin typeface="Arial"/>
                <a:cs typeface="Arial"/>
              </a:rPr>
              <a:t>or </a:t>
            </a:r>
            <a:r>
              <a:rPr sz="1100" spc="-5" dirty="0">
                <a:latin typeface="Arial"/>
                <a:cs typeface="Arial"/>
              </a:rPr>
              <a:t>Login.gov before</a:t>
            </a:r>
            <a:r>
              <a:rPr sz="1100" spc="245" dirty="0">
                <a:latin typeface="Arial"/>
                <a:cs typeface="Arial"/>
              </a:rPr>
              <a:t> </a:t>
            </a:r>
            <a:r>
              <a:rPr sz="1100" spc="-5" dirty="0">
                <a:latin typeface="Arial"/>
                <a:cs typeface="Arial"/>
              </a:rPr>
              <a:t>they</a:t>
            </a:r>
            <a:endParaRPr sz="1100">
              <a:latin typeface="Arial"/>
              <a:cs typeface="Arial"/>
            </a:endParaRPr>
          </a:p>
          <a:p>
            <a:pPr marL="12700" marR="297815">
              <a:lnSpc>
                <a:spcPct val="103400"/>
              </a:lnSpc>
              <a:spcBef>
                <a:spcPts val="5"/>
              </a:spcBef>
            </a:pPr>
            <a:r>
              <a:rPr sz="1100" spc="-5" dirty="0">
                <a:latin typeface="Arial"/>
                <a:cs typeface="Arial"/>
              </a:rPr>
              <a:t>will be given access to Treasury’s </a:t>
            </a:r>
            <a:r>
              <a:rPr sz="1100" spc="-10" dirty="0">
                <a:latin typeface="Arial"/>
                <a:cs typeface="Arial"/>
              </a:rPr>
              <a:t>portal. </a:t>
            </a:r>
            <a:r>
              <a:rPr sz="1100" spc="-5" dirty="0">
                <a:latin typeface="Arial"/>
                <a:cs typeface="Arial"/>
              </a:rPr>
              <a:t>Please contact us at the email address below for  more information and guidance on registering with ID.me or Login.gov. If you are already  registered with ID.me, you do not have to </a:t>
            </a:r>
            <a:r>
              <a:rPr sz="1100" dirty="0">
                <a:latin typeface="Arial"/>
                <a:cs typeface="Arial"/>
              </a:rPr>
              <a:t>register </a:t>
            </a:r>
            <a:r>
              <a:rPr sz="1100" spc="-5" dirty="0">
                <a:latin typeface="Arial"/>
                <a:cs typeface="Arial"/>
              </a:rPr>
              <a:t>to Login.gov to access your</a:t>
            </a:r>
            <a:r>
              <a:rPr sz="1100" spc="110" dirty="0">
                <a:latin typeface="Arial"/>
                <a:cs typeface="Arial"/>
              </a:rPr>
              <a:t> </a:t>
            </a:r>
            <a:r>
              <a:rPr sz="1100" spc="-5" dirty="0">
                <a:latin typeface="Arial"/>
                <a:cs typeface="Arial"/>
              </a:rPr>
              <a:t>reports.</a:t>
            </a:r>
            <a:endParaRPr sz="1100">
              <a:latin typeface="Arial"/>
              <a:cs typeface="Arial"/>
            </a:endParaRPr>
          </a:p>
          <a:p>
            <a:pPr marL="12700">
              <a:lnSpc>
                <a:spcPct val="100000"/>
              </a:lnSpc>
              <a:spcBef>
                <a:spcPts val="844"/>
              </a:spcBef>
            </a:pPr>
            <a:r>
              <a:rPr sz="1100" b="1" spc="-5" dirty="0">
                <a:latin typeface="Arial"/>
                <a:cs typeface="Arial"/>
              </a:rPr>
              <a:t>Additional Questions or Additional Assistance?</a:t>
            </a:r>
            <a:endParaRPr sz="1100">
              <a:latin typeface="Arial"/>
              <a:cs typeface="Arial"/>
            </a:endParaRPr>
          </a:p>
          <a:p>
            <a:pPr marL="12700" marR="64135">
              <a:lnSpc>
                <a:spcPts val="1370"/>
              </a:lnSpc>
              <a:spcBef>
                <a:spcPts val="45"/>
              </a:spcBef>
            </a:pPr>
            <a:r>
              <a:rPr sz="1100" spc="-5" dirty="0">
                <a:latin typeface="Arial"/>
                <a:cs typeface="Arial"/>
              </a:rPr>
              <a:t>If you have additional questions about accessing or using Treasury’s portal to provide the  designees’ </a:t>
            </a:r>
            <a:r>
              <a:rPr sz="1100" spc="-10" dirty="0">
                <a:latin typeface="Arial"/>
                <a:cs typeface="Arial"/>
              </a:rPr>
              <a:t>names </a:t>
            </a:r>
            <a:r>
              <a:rPr sz="1100" spc="-5" dirty="0">
                <a:latin typeface="Arial"/>
                <a:cs typeface="Arial"/>
              </a:rPr>
              <a:t>and contact information, please send us an email via</a:t>
            </a:r>
            <a:r>
              <a:rPr sz="1100" spc="140" dirty="0">
                <a:latin typeface="Arial"/>
                <a:cs typeface="Arial"/>
              </a:rPr>
              <a:t> </a:t>
            </a:r>
            <a:r>
              <a:rPr sz="1100" u="sng" spc="-5" dirty="0">
                <a:solidFill>
                  <a:srgbClr val="0462C1"/>
                </a:solidFill>
                <a:uFill>
                  <a:solidFill>
                    <a:srgbClr val="0462C1"/>
                  </a:solidFill>
                </a:uFill>
                <a:latin typeface="Arial"/>
                <a:cs typeface="Arial"/>
                <a:hlinkClick r:id="rId2"/>
              </a:rPr>
              <a:t>SLFRP@treasury.gov</a:t>
            </a:r>
            <a:r>
              <a:rPr sz="1100" u="sng" spc="-5" dirty="0">
                <a:solidFill>
                  <a:srgbClr val="0462C1"/>
                </a:solidFill>
                <a:uFill>
                  <a:solidFill>
                    <a:srgbClr val="0462C1"/>
                  </a:solidFill>
                </a:uFill>
                <a:latin typeface="Arial"/>
                <a:cs typeface="Arial"/>
              </a:rPr>
              <a:t>.</a:t>
            </a:r>
            <a:endParaRPr sz="1100">
              <a:latin typeface="Arial"/>
              <a:cs typeface="Arial"/>
            </a:endParaRPr>
          </a:p>
        </p:txBody>
      </p:sp>
      <p:sp>
        <p:nvSpPr>
          <p:cNvPr id="3" name="object 3"/>
          <p:cNvSpPr txBox="1">
            <a:spLocks noGrp="1"/>
          </p:cNvSpPr>
          <p:nvPr>
            <p:ph type="ftr" sz="quarter" idx="5"/>
          </p:nvPr>
        </p:nvSpPr>
        <p:spPr>
          <a:prstGeom prst="rect">
            <a:avLst/>
          </a:prstGeom>
        </p:spPr>
        <p:txBody>
          <a:bodyPr vert="horz" wrap="square" lIns="0" tIns="1905" rIns="0" bIns="0" rtlCol="0">
            <a:spAutoFit/>
          </a:bodyPr>
          <a:lstStyle/>
          <a:p>
            <a:pPr marL="12700">
              <a:lnSpc>
                <a:spcPts val="1060"/>
              </a:lnSpc>
              <a:spcBef>
                <a:spcPts val="15"/>
              </a:spcBef>
            </a:pPr>
            <a:r>
              <a:rPr dirty="0"/>
              <a:t>Coronavirus State and </a:t>
            </a:r>
            <a:r>
              <a:rPr spc="-5" dirty="0"/>
              <a:t>Local Fiscal Recovery</a:t>
            </a:r>
            <a:r>
              <a:rPr spc="-30" dirty="0"/>
              <a:t> </a:t>
            </a:r>
            <a:r>
              <a:rPr dirty="0"/>
              <a:t>Funds:</a:t>
            </a:r>
          </a:p>
          <a:p>
            <a:pPr marL="174625">
              <a:lnSpc>
                <a:spcPts val="1060"/>
              </a:lnSpc>
            </a:pPr>
            <a:r>
              <a:rPr b="0" spc="-5" dirty="0">
                <a:latin typeface="Arial"/>
                <a:cs typeface="Arial"/>
              </a:rPr>
              <a:t>Project and Expenditures Report User</a:t>
            </a:r>
            <a:r>
              <a:rPr b="0" spc="30" dirty="0">
                <a:latin typeface="Arial"/>
                <a:cs typeface="Arial"/>
              </a:rPr>
              <a:t> </a:t>
            </a:r>
            <a:r>
              <a:rPr b="0" spc="-5" dirty="0">
                <a:latin typeface="Arial"/>
                <a:cs typeface="Arial"/>
              </a:rPr>
              <a:t>Guide</a:t>
            </a:r>
          </a:p>
        </p:txBody>
      </p:sp>
      <p:sp>
        <p:nvSpPr>
          <p:cNvPr id="4" name="object 4"/>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r>
              <a:rPr spc="-5" dirty="0"/>
              <a:t>48</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1700" y="893318"/>
            <a:ext cx="5966460" cy="3475354"/>
          </a:xfrm>
          <a:prstGeom prst="rect">
            <a:avLst/>
          </a:prstGeom>
        </p:spPr>
        <p:txBody>
          <a:bodyPr vert="horz" wrap="square" lIns="0" tIns="12065" rIns="0" bIns="0" rtlCol="0">
            <a:spAutoFit/>
          </a:bodyPr>
          <a:lstStyle/>
          <a:p>
            <a:pPr marL="12700">
              <a:lnSpc>
                <a:spcPct val="100000"/>
              </a:lnSpc>
              <a:spcBef>
                <a:spcPts val="95"/>
              </a:spcBef>
            </a:pPr>
            <a:r>
              <a:rPr sz="1100" b="1" spc="-5" dirty="0">
                <a:solidFill>
                  <a:srgbClr val="1F4E79"/>
                </a:solidFill>
                <a:latin typeface="Arial"/>
                <a:cs typeface="Arial"/>
              </a:rPr>
              <a:t>Appendix B – Bulk File Upload</a:t>
            </a:r>
            <a:r>
              <a:rPr sz="1100" b="1" spc="20" dirty="0">
                <a:solidFill>
                  <a:srgbClr val="1F4E79"/>
                </a:solidFill>
                <a:latin typeface="Arial"/>
                <a:cs typeface="Arial"/>
              </a:rPr>
              <a:t> </a:t>
            </a:r>
            <a:r>
              <a:rPr sz="1100" b="1" spc="-5" dirty="0">
                <a:solidFill>
                  <a:srgbClr val="1F4E79"/>
                </a:solidFill>
                <a:latin typeface="Arial"/>
                <a:cs typeface="Arial"/>
              </a:rPr>
              <a:t>Overview</a:t>
            </a:r>
            <a:endParaRPr sz="1100">
              <a:latin typeface="Arial"/>
              <a:cs typeface="Arial"/>
            </a:endParaRPr>
          </a:p>
          <a:p>
            <a:pPr marL="469900" indent="-457834">
              <a:lnSpc>
                <a:spcPct val="100000"/>
              </a:lnSpc>
              <a:spcBef>
                <a:spcPts val="844"/>
              </a:spcBef>
              <a:buFont typeface="Arial"/>
              <a:buAutoNum type="alphaLcParenR"/>
              <a:tabLst>
                <a:tab pos="469900" algn="l"/>
                <a:tab pos="470534" algn="l"/>
              </a:tabLst>
            </a:pPr>
            <a:r>
              <a:rPr sz="1100" b="1" spc="-5" dirty="0">
                <a:latin typeface="Arial"/>
                <a:cs typeface="Arial"/>
              </a:rPr>
              <a:t>Purpose</a:t>
            </a:r>
            <a:endParaRPr sz="1100">
              <a:latin typeface="Arial"/>
              <a:cs typeface="Arial"/>
            </a:endParaRPr>
          </a:p>
          <a:p>
            <a:pPr>
              <a:lnSpc>
                <a:spcPct val="100000"/>
              </a:lnSpc>
              <a:spcBef>
                <a:spcPts val="35"/>
              </a:spcBef>
              <a:buFont typeface="Arial"/>
              <a:buAutoNum type="alphaLcParenR"/>
            </a:pPr>
            <a:endParaRPr sz="1300">
              <a:latin typeface="Arial"/>
              <a:cs typeface="Arial"/>
            </a:endParaRPr>
          </a:p>
          <a:p>
            <a:pPr marL="12700" marR="29209">
              <a:lnSpc>
                <a:spcPts val="1270"/>
              </a:lnSpc>
            </a:pPr>
            <a:r>
              <a:rPr sz="1100" spc="-5" dirty="0">
                <a:latin typeface="Arial"/>
                <a:cs typeface="Arial"/>
              </a:rPr>
              <a:t>This Appendix provides an overview of the SLFRF bulk file upload process. The six (6) bulk file  upload templates listed below are presented in the order in which they should be populated and  submitted to the SLFRF Treasury Portal. The data requirements for each template can be found  in subsequent sections of this</a:t>
            </a:r>
            <a:r>
              <a:rPr sz="1100" spc="5" dirty="0">
                <a:latin typeface="Arial"/>
                <a:cs typeface="Arial"/>
              </a:rPr>
              <a:t> </a:t>
            </a:r>
            <a:r>
              <a:rPr sz="1100" spc="-5" dirty="0">
                <a:latin typeface="Arial"/>
                <a:cs typeface="Arial"/>
              </a:rPr>
              <a:t>Appendix.</a:t>
            </a:r>
            <a:endParaRPr sz="1100">
              <a:latin typeface="Arial"/>
              <a:cs typeface="Arial"/>
            </a:endParaRPr>
          </a:p>
          <a:p>
            <a:pPr>
              <a:lnSpc>
                <a:spcPct val="100000"/>
              </a:lnSpc>
              <a:spcBef>
                <a:spcPts val="40"/>
              </a:spcBef>
            </a:pPr>
            <a:endParaRPr sz="1050">
              <a:latin typeface="Arial"/>
              <a:cs typeface="Arial"/>
            </a:endParaRPr>
          </a:p>
          <a:p>
            <a:pPr marL="469900" marR="5080" lvl="1" indent="-229235">
              <a:lnSpc>
                <a:spcPct val="103600"/>
              </a:lnSpc>
              <a:buFont typeface="Arial"/>
              <a:buAutoNum type="arabicPeriod"/>
              <a:tabLst>
                <a:tab pos="470534" algn="l"/>
              </a:tabLst>
            </a:pPr>
            <a:r>
              <a:rPr sz="1100" spc="-5" dirty="0">
                <a:latin typeface="Arial"/>
                <a:cs typeface="Arial"/>
              </a:rPr>
              <a:t>Project Baseline Template (</a:t>
            </a:r>
            <a:r>
              <a:rPr sz="1100" i="1" spc="-5" dirty="0">
                <a:latin typeface="Arial"/>
                <a:cs typeface="Arial"/>
              </a:rPr>
              <a:t>Note: This template will be used for Expenditure Categories  1.1-1.8, 1.10-1.12, 2.6-2.13, 3.6-3.16,</a:t>
            </a:r>
            <a:r>
              <a:rPr sz="1100" i="1" spc="15" dirty="0">
                <a:latin typeface="Arial"/>
                <a:cs typeface="Arial"/>
              </a:rPr>
              <a:t> </a:t>
            </a:r>
            <a:r>
              <a:rPr sz="1100" i="1" spc="-5" dirty="0">
                <a:latin typeface="Arial"/>
                <a:cs typeface="Arial"/>
              </a:rPr>
              <a:t>7.1-7.3)</a:t>
            </a:r>
            <a:endParaRPr sz="1100">
              <a:latin typeface="Arial"/>
              <a:cs typeface="Arial"/>
            </a:endParaRPr>
          </a:p>
          <a:p>
            <a:pPr marL="469900" lvl="1" indent="-229235">
              <a:lnSpc>
                <a:spcPct val="100000"/>
              </a:lnSpc>
              <a:spcBef>
                <a:spcPts val="45"/>
              </a:spcBef>
              <a:buFont typeface="Arial"/>
              <a:buAutoNum type="arabicPeriod"/>
              <a:tabLst>
                <a:tab pos="470534" algn="l"/>
              </a:tabLst>
            </a:pPr>
            <a:r>
              <a:rPr sz="1100" spc="-5" dirty="0">
                <a:latin typeface="Arial"/>
                <a:cs typeface="Arial"/>
              </a:rPr>
              <a:t>Subrecipient</a:t>
            </a:r>
            <a:r>
              <a:rPr sz="1100" spc="-10" dirty="0">
                <a:latin typeface="Arial"/>
                <a:cs typeface="Arial"/>
              </a:rPr>
              <a:t> </a:t>
            </a:r>
            <a:r>
              <a:rPr sz="1100" spc="-5" dirty="0">
                <a:latin typeface="Arial"/>
                <a:cs typeface="Arial"/>
              </a:rPr>
              <a:t>Template</a:t>
            </a:r>
            <a:endParaRPr sz="1100">
              <a:latin typeface="Arial"/>
              <a:cs typeface="Arial"/>
            </a:endParaRPr>
          </a:p>
          <a:p>
            <a:pPr marL="469900" lvl="1" indent="-229235">
              <a:lnSpc>
                <a:spcPct val="100000"/>
              </a:lnSpc>
              <a:spcBef>
                <a:spcPts val="45"/>
              </a:spcBef>
              <a:buFont typeface="Arial"/>
              <a:buAutoNum type="arabicPeriod"/>
              <a:tabLst>
                <a:tab pos="470534" algn="l"/>
              </a:tabLst>
            </a:pPr>
            <a:r>
              <a:rPr sz="1100" spc="-5" dirty="0">
                <a:latin typeface="Arial"/>
                <a:cs typeface="Arial"/>
              </a:rPr>
              <a:t>Subaward Template</a:t>
            </a:r>
            <a:endParaRPr sz="1100">
              <a:latin typeface="Arial"/>
              <a:cs typeface="Arial"/>
            </a:endParaRPr>
          </a:p>
          <a:p>
            <a:pPr marL="469900" lvl="1" indent="-229235">
              <a:lnSpc>
                <a:spcPct val="100000"/>
              </a:lnSpc>
              <a:spcBef>
                <a:spcPts val="45"/>
              </a:spcBef>
              <a:buFont typeface="Arial"/>
              <a:buAutoNum type="arabicPeriod"/>
              <a:tabLst>
                <a:tab pos="470534" algn="l"/>
              </a:tabLst>
            </a:pPr>
            <a:r>
              <a:rPr sz="1100" spc="-5" dirty="0">
                <a:latin typeface="Arial"/>
                <a:cs typeface="Arial"/>
              </a:rPr>
              <a:t>Expenditures GT $50,000</a:t>
            </a:r>
            <a:r>
              <a:rPr sz="1100" dirty="0">
                <a:latin typeface="Arial"/>
                <a:cs typeface="Arial"/>
              </a:rPr>
              <a:t> </a:t>
            </a:r>
            <a:r>
              <a:rPr sz="1100" spc="-5" dirty="0">
                <a:latin typeface="Arial"/>
                <a:cs typeface="Arial"/>
              </a:rPr>
              <a:t>Template</a:t>
            </a:r>
            <a:endParaRPr sz="1100">
              <a:latin typeface="Arial"/>
              <a:cs typeface="Arial"/>
            </a:endParaRPr>
          </a:p>
          <a:p>
            <a:pPr marL="469900" lvl="1" indent="-229235">
              <a:lnSpc>
                <a:spcPct val="100000"/>
              </a:lnSpc>
              <a:spcBef>
                <a:spcPts val="45"/>
              </a:spcBef>
              <a:buFont typeface="Arial"/>
              <a:buAutoNum type="arabicPeriod"/>
              <a:tabLst>
                <a:tab pos="470534" algn="l"/>
              </a:tabLst>
            </a:pPr>
            <a:r>
              <a:rPr sz="1100" spc="-5" dirty="0">
                <a:latin typeface="Arial"/>
                <a:cs typeface="Arial"/>
              </a:rPr>
              <a:t>Aggregate Expenditures LT $50,000</a:t>
            </a:r>
            <a:r>
              <a:rPr sz="1100" spc="40" dirty="0">
                <a:latin typeface="Arial"/>
                <a:cs typeface="Arial"/>
              </a:rPr>
              <a:t> </a:t>
            </a:r>
            <a:r>
              <a:rPr sz="1100" spc="-5" dirty="0">
                <a:latin typeface="Arial"/>
                <a:cs typeface="Arial"/>
              </a:rPr>
              <a:t>Template</a:t>
            </a:r>
            <a:endParaRPr sz="1100">
              <a:latin typeface="Arial"/>
              <a:cs typeface="Arial"/>
            </a:endParaRPr>
          </a:p>
          <a:p>
            <a:pPr marL="469900" lvl="1" indent="-229235">
              <a:lnSpc>
                <a:spcPct val="100000"/>
              </a:lnSpc>
              <a:spcBef>
                <a:spcPts val="45"/>
              </a:spcBef>
              <a:buFont typeface="Arial"/>
              <a:buAutoNum type="arabicPeriod"/>
              <a:tabLst>
                <a:tab pos="470534" algn="l"/>
              </a:tabLst>
            </a:pPr>
            <a:r>
              <a:rPr sz="1100" spc="-5" dirty="0">
                <a:latin typeface="Arial"/>
                <a:cs typeface="Arial"/>
              </a:rPr>
              <a:t>Payments to Individuals LT $50,000</a:t>
            </a:r>
            <a:r>
              <a:rPr sz="1100" spc="50" dirty="0">
                <a:latin typeface="Arial"/>
                <a:cs typeface="Arial"/>
              </a:rPr>
              <a:t> </a:t>
            </a:r>
            <a:r>
              <a:rPr sz="1100" spc="-5" dirty="0">
                <a:latin typeface="Arial"/>
                <a:cs typeface="Arial"/>
              </a:rPr>
              <a:t>Template</a:t>
            </a:r>
            <a:endParaRPr sz="1100">
              <a:latin typeface="Arial"/>
              <a:cs typeface="Arial"/>
            </a:endParaRPr>
          </a:p>
          <a:p>
            <a:pPr lvl="1">
              <a:lnSpc>
                <a:spcPct val="100000"/>
              </a:lnSpc>
              <a:buAutoNum type="arabicPeriod"/>
            </a:pPr>
            <a:endParaRPr sz="1200">
              <a:latin typeface="Arial"/>
              <a:cs typeface="Arial"/>
            </a:endParaRPr>
          </a:p>
          <a:p>
            <a:pPr marL="469900" indent="-457834">
              <a:lnSpc>
                <a:spcPct val="100000"/>
              </a:lnSpc>
              <a:spcBef>
                <a:spcPts val="835"/>
              </a:spcBef>
              <a:buFont typeface="Arial"/>
              <a:buAutoNum type="alphaLcParenR" startAt="2"/>
              <a:tabLst>
                <a:tab pos="469900" algn="l"/>
                <a:tab pos="470534" algn="l"/>
              </a:tabLst>
            </a:pPr>
            <a:r>
              <a:rPr sz="1100" b="1" spc="-5" dirty="0">
                <a:latin typeface="Arial"/>
                <a:cs typeface="Arial"/>
              </a:rPr>
              <a:t>Expenditure Category (EC) Templates</a:t>
            </a:r>
            <a:endParaRPr sz="1100">
              <a:latin typeface="Arial"/>
              <a:cs typeface="Arial"/>
            </a:endParaRPr>
          </a:p>
          <a:p>
            <a:pPr marL="12700" marR="95885">
              <a:lnSpc>
                <a:spcPts val="1370"/>
              </a:lnSpc>
              <a:spcBef>
                <a:spcPts val="45"/>
              </a:spcBef>
            </a:pPr>
            <a:r>
              <a:rPr sz="1100" spc="-5" dirty="0">
                <a:latin typeface="Arial"/>
                <a:cs typeface="Arial"/>
              </a:rPr>
              <a:t>Expenditure Categories (EC) which require additional programmatic data and other information  are </a:t>
            </a:r>
            <a:r>
              <a:rPr sz="1100" dirty="0">
                <a:latin typeface="Arial"/>
                <a:cs typeface="Arial"/>
              </a:rPr>
              <a:t>listed </a:t>
            </a:r>
            <a:r>
              <a:rPr sz="1100" spc="-5" dirty="0">
                <a:latin typeface="Arial"/>
                <a:cs typeface="Arial"/>
              </a:rPr>
              <a:t>below. The reporting requirements for each EC can be found in </a:t>
            </a:r>
            <a:r>
              <a:rPr sz="1100" u="sng" spc="-5" dirty="0">
                <a:solidFill>
                  <a:srgbClr val="0462C1"/>
                </a:solidFill>
                <a:uFill>
                  <a:solidFill>
                    <a:srgbClr val="0462C1"/>
                  </a:solidFill>
                </a:uFill>
                <a:latin typeface="Arial"/>
                <a:cs typeface="Arial"/>
                <a:hlinkClick r:id="rId2" action="ppaction://hlinksldjump"/>
              </a:rPr>
              <a:t>Appendix</a:t>
            </a:r>
            <a:r>
              <a:rPr sz="1100" u="sng" spc="114" dirty="0">
                <a:solidFill>
                  <a:srgbClr val="0462C1"/>
                </a:solidFill>
                <a:uFill>
                  <a:solidFill>
                    <a:srgbClr val="0462C1"/>
                  </a:solidFill>
                </a:uFill>
                <a:latin typeface="Arial"/>
                <a:cs typeface="Arial"/>
                <a:hlinkClick r:id="rId2" action="ppaction://hlinksldjump"/>
              </a:rPr>
              <a:t> </a:t>
            </a:r>
            <a:r>
              <a:rPr sz="1100" u="sng" spc="-5" dirty="0">
                <a:solidFill>
                  <a:srgbClr val="0462C1"/>
                </a:solidFill>
                <a:uFill>
                  <a:solidFill>
                    <a:srgbClr val="0462C1"/>
                  </a:solidFill>
                </a:uFill>
                <a:latin typeface="Arial"/>
                <a:cs typeface="Arial"/>
                <a:hlinkClick r:id="rId2" action="ppaction://hlinksldjump"/>
              </a:rPr>
              <a:t>D</a:t>
            </a:r>
            <a:r>
              <a:rPr sz="1100" u="sng" spc="-5" dirty="0">
                <a:solidFill>
                  <a:srgbClr val="0462C1"/>
                </a:solidFill>
                <a:uFill>
                  <a:solidFill>
                    <a:srgbClr val="0462C1"/>
                  </a:solidFill>
                </a:uFill>
                <a:latin typeface="Arial"/>
                <a:cs typeface="Arial"/>
              </a:rPr>
              <a:t>.</a:t>
            </a:r>
            <a:endParaRPr sz="1100">
              <a:latin typeface="Arial"/>
              <a:cs typeface="Arial"/>
            </a:endParaRPr>
          </a:p>
        </p:txBody>
      </p:sp>
      <p:sp>
        <p:nvSpPr>
          <p:cNvPr id="6" name="object 6"/>
          <p:cNvSpPr txBox="1">
            <a:spLocks noGrp="1"/>
          </p:cNvSpPr>
          <p:nvPr>
            <p:ph type="ftr" sz="quarter" idx="5"/>
          </p:nvPr>
        </p:nvSpPr>
        <p:spPr>
          <a:prstGeom prst="rect">
            <a:avLst/>
          </a:prstGeom>
        </p:spPr>
        <p:txBody>
          <a:bodyPr vert="horz" wrap="square" lIns="0" tIns="1905" rIns="0" bIns="0" rtlCol="0">
            <a:spAutoFit/>
          </a:bodyPr>
          <a:lstStyle/>
          <a:p>
            <a:pPr marL="12700">
              <a:lnSpc>
                <a:spcPts val="1060"/>
              </a:lnSpc>
              <a:spcBef>
                <a:spcPts val="15"/>
              </a:spcBef>
            </a:pPr>
            <a:r>
              <a:rPr dirty="0"/>
              <a:t>Coronavirus State and </a:t>
            </a:r>
            <a:r>
              <a:rPr spc="-5" dirty="0"/>
              <a:t>Local Fiscal Recovery</a:t>
            </a:r>
            <a:r>
              <a:rPr spc="-30" dirty="0"/>
              <a:t> </a:t>
            </a:r>
            <a:r>
              <a:rPr dirty="0"/>
              <a:t>Funds:</a:t>
            </a:r>
          </a:p>
          <a:p>
            <a:pPr marL="174625">
              <a:lnSpc>
                <a:spcPts val="1060"/>
              </a:lnSpc>
            </a:pPr>
            <a:r>
              <a:rPr b="0" spc="-5" dirty="0">
                <a:latin typeface="Arial"/>
                <a:cs typeface="Arial"/>
              </a:rPr>
              <a:t>Project and Expenditures Report User</a:t>
            </a:r>
            <a:r>
              <a:rPr b="0" spc="30" dirty="0">
                <a:latin typeface="Arial"/>
                <a:cs typeface="Arial"/>
              </a:rPr>
              <a:t> </a:t>
            </a:r>
            <a:r>
              <a:rPr b="0" spc="-5" dirty="0">
                <a:latin typeface="Arial"/>
                <a:cs typeface="Arial"/>
              </a:rPr>
              <a:t>Guide</a:t>
            </a:r>
          </a:p>
        </p:txBody>
      </p:sp>
      <p:sp>
        <p:nvSpPr>
          <p:cNvPr id="7" name="object 7"/>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r>
              <a:rPr spc="-5" dirty="0"/>
              <a:t>49</a:t>
            </a:r>
          </a:p>
        </p:txBody>
      </p:sp>
      <p:sp>
        <p:nvSpPr>
          <p:cNvPr id="3" name="object 3"/>
          <p:cNvSpPr txBox="1"/>
          <p:nvPr/>
        </p:nvSpPr>
        <p:spPr>
          <a:xfrm>
            <a:off x="901700" y="5837682"/>
            <a:ext cx="149860" cy="193040"/>
          </a:xfrm>
          <a:prstGeom prst="rect">
            <a:avLst/>
          </a:prstGeom>
        </p:spPr>
        <p:txBody>
          <a:bodyPr vert="horz" wrap="square" lIns="0" tIns="12065" rIns="0" bIns="0" rtlCol="0">
            <a:spAutoFit/>
          </a:bodyPr>
          <a:lstStyle/>
          <a:p>
            <a:pPr marL="12700">
              <a:lnSpc>
                <a:spcPct val="100000"/>
              </a:lnSpc>
              <a:spcBef>
                <a:spcPts val="95"/>
              </a:spcBef>
            </a:pPr>
            <a:r>
              <a:rPr sz="1100" b="1" spc="-5" dirty="0">
                <a:latin typeface="Arial"/>
                <a:cs typeface="Arial"/>
              </a:rPr>
              <a:t>c)</a:t>
            </a:r>
            <a:endParaRPr sz="1100">
              <a:latin typeface="Arial"/>
              <a:cs typeface="Arial"/>
            </a:endParaRPr>
          </a:p>
        </p:txBody>
      </p:sp>
      <p:sp>
        <p:nvSpPr>
          <p:cNvPr id="4" name="object 4"/>
          <p:cNvSpPr txBox="1"/>
          <p:nvPr/>
        </p:nvSpPr>
        <p:spPr>
          <a:xfrm>
            <a:off x="1130300" y="4522215"/>
            <a:ext cx="2093595" cy="1508760"/>
          </a:xfrm>
          <a:prstGeom prst="rect">
            <a:avLst/>
          </a:prstGeom>
        </p:spPr>
        <p:txBody>
          <a:bodyPr vert="horz" wrap="square" lIns="0" tIns="12065" rIns="0" bIns="0" rtlCol="0">
            <a:spAutoFit/>
          </a:bodyPr>
          <a:lstStyle/>
          <a:p>
            <a:pPr marL="241300" indent="-229235">
              <a:lnSpc>
                <a:spcPct val="100000"/>
              </a:lnSpc>
              <a:spcBef>
                <a:spcPts val="95"/>
              </a:spcBef>
              <a:buFont typeface="Arial"/>
              <a:buAutoNum type="arabicPeriod"/>
              <a:tabLst>
                <a:tab pos="241935" algn="l"/>
              </a:tabLst>
            </a:pPr>
            <a:r>
              <a:rPr sz="1100" spc="-5" dirty="0">
                <a:latin typeface="Arial"/>
                <a:cs typeface="Arial"/>
              </a:rPr>
              <a:t>Project Baseline</a:t>
            </a:r>
            <a:r>
              <a:rPr sz="1100" spc="-10" dirty="0">
                <a:latin typeface="Arial"/>
                <a:cs typeface="Arial"/>
              </a:rPr>
              <a:t> </a:t>
            </a:r>
            <a:r>
              <a:rPr sz="1100" spc="-5" dirty="0">
                <a:latin typeface="Arial"/>
                <a:cs typeface="Arial"/>
              </a:rPr>
              <a:t>Template</a:t>
            </a:r>
            <a:endParaRPr sz="1100">
              <a:latin typeface="Arial"/>
              <a:cs typeface="Arial"/>
            </a:endParaRPr>
          </a:p>
          <a:p>
            <a:pPr marL="241300" indent="-229235">
              <a:lnSpc>
                <a:spcPct val="100000"/>
              </a:lnSpc>
              <a:spcBef>
                <a:spcPts val="45"/>
              </a:spcBef>
              <a:buFont typeface="Arial"/>
              <a:buAutoNum type="arabicPeriod"/>
              <a:tabLst>
                <a:tab pos="241935" algn="l"/>
              </a:tabLst>
            </a:pPr>
            <a:r>
              <a:rPr sz="1100" spc="-5" dirty="0">
                <a:latin typeface="Arial"/>
                <a:cs typeface="Arial"/>
              </a:rPr>
              <a:t>Project EC 1.9</a:t>
            </a:r>
            <a:r>
              <a:rPr sz="1100" spc="-15" dirty="0">
                <a:latin typeface="Arial"/>
                <a:cs typeface="Arial"/>
              </a:rPr>
              <a:t> </a:t>
            </a:r>
            <a:r>
              <a:rPr sz="1100" spc="-5" dirty="0">
                <a:latin typeface="Arial"/>
                <a:cs typeface="Arial"/>
              </a:rPr>
              <a:t>Template</a:t>
            </a:r>
            <a:endParaRPr sz="1100">
              <a:latin typeface="Arial"/>
              <a:cs typeface="Arial"/>
            </a:endParaRPr>
          </a:p>
          <a:p>
            <a:pPr marL="241300" indent="-229235">
              <a:lnSpc>
                <a:spcPct val="100000"/>
              </a:lnSpc>
              <a:spcBef>
                <a:spcPts val="45"/>
              </a:spcBef>
              <a:buFont typeface="Arial"/>
              <a:buAutoNum type="arabicPeriod"/>
              <a:tabLst>
                <a:tab pos="241935" algn="l"/>
              </a:tabLst>
            </a:pPr>
            <a:r>
              <a:rPr sz="1100" spc="-5" dirty="0">
                <a:latin typeface="Arial"/>
                <a:cs typeface="Arial"/>
              </a:rPr>
              <a:t>Project EC 2.1 - 2.5</a:t>
            </a:r>
            <a:r>
              <a:rPr sz="1100" dirty="0">
                <a:latin typeface="Arial"/>
                <a:cs typeface="Arial"/>
              </a:rPr>
              <a:t> </a:t>
            </a:r>
            <a:r>
              <a:rPr sz="1100" spc="-5" dirty="0">
                <a:latin typeface="Arial"/>
                <a:cs typeface="Arial"/>
              </a:rPr>
              <a:t>Template</a:t>
            </a:r>
            <a:endParaRPr sz="1100">
              <a:latin typeface="Arial"/>
              <a:cs typeface="Arial"/>
            </a:endParaRPr>
          </a:p>
          <a:p>
            <a:pPr marL="241300" indent="-229235">
              <a:lnSpc>
                <a:spcPct val="100000"/>
              </a:lnSpc>
              <a:spcBef>
                <a:spcPts val="45"/>
              </a:spcBef>
              <a:buFont typeface="Arial"/>
              <a:buAutoNum type="arabicPeriod"/>
              <a:tabLst>
                <a:tab pos="241935" algn="l"/>
              </a:tabLst>
            </a:pPr>
            <a:r>
              <a:rPr sz="1100" spc="-5" dirty="0">
                <a:latin typeface="Arial"/>
                <a:cs typeface="Arial"/>
              </a:rPr>
              <a:t>Project EC 2.14</a:t>
            </a:r>
            <a:r>
              <a:rPr sz="1100" spc="-10" dirty="0">
                <a:latin typeface="Arial"/>
                <a:cs typeface="Arial"/>
              </a:rPr>
              <a:t> </a:t>
            </a:r>
            <a:r>
              <a:rPr sz="1100" spc="-5" dirty="0">
                <a:latin typeface="Arial"/>
                <a:cs typeface="Arial"/>
              </a:rPr>
              <a:t>Template</a:t>
            </a:r>
            <a:endParaRPr sz="1100">
              <a:latin typeface="Arial"/>
              <a:cs typeface="Arial"/>
            </a:endParaRPr>
          </a:p>
          <a:p>
            <a:pPr marL="241300" indent="-229235">
              <a:lnSpc>
                <a:spcPct val="100000"/>
              </a:lnSpc>
              <a:spcBef>
                <a:spcPts val="50"/>
              </a:spcBef>
              <a:buFont typeface="Arial"/>
              <a:buAutoNum type="arabicPeriod"/>
              <a:tabLst>
                <a:tab pos="241935" algn="l"/>
              </a:tabLst>
            </a:pPr>
            <a:r>
              <a:rPr sz="1100" spc="-5" dirty="0">
                <a:latin typeface="Arial"/>
                <a:cs typeface="Arial"/>
              </a:rPr>
              <a:t>Project EC 3.1 - 3.5</a:t>
            </a:r>
            <a:r>
              <a:rPr sz="1100" spc="5" dirty="0">
                <a:latin typeface="Arial"/>
                <a:cs typeface="Arial"/>
              </a:rPr>
              <a:t> </a:t>
            </a:r>
            <a:r>
              <a:rPr sz="1100" spc="-5" dirty="0">
                <a:latin typeface="Arial"/>
                <a:cs typeface="Arial"/>
              </a:rPr>
              <a:t>Template</a:t>
            </a:r>
            <a:endParaRPr sz="1100">
              <a:latin typeface="Arial"/>
              <a:cs typeface="Arial"/>
            </a:endParaRPr>
          </a:p>
          <a:p>
            <a:pPr marL="241300" indent="-229235">
              <a:lnSpc>
                <a:spcPct val="100000"/>
              </a:lnSpc>
              <a:spcBef>
                <a:spcPts val="40"/>
              </a:spcBef>
              <a:buFont typeface="Arial"/>
              <a:buAutoNum type="arabicPeriod"/>
              <a:tabLst>
                <a:tab pos="241935" algn="l"/>
              </a:tabLst>
            </a:pPr>
            <a:r>
              <a:rPr sz="1100" spc="-5" dirty="0">
                <a:latin typeface="Arial"/>
                <a:cs typeface="Arial"/>
              </a:rPr>
              <a:t>Project EC 4.1 - 4.2</a:t>
            </a:r>
            <a:r>
              <a:rPr sz="1100" dirty="0">
                <a:latin typeface="Arial"/>
                <a:cs typeface="Arial"/>
              </a:rPr>
              <a:t> </a:t>
            </a:r>
            <a:r>
              <a:rPr sz="1100" spc="-5" dirty="0">
                <a:latin typeface="Arial"/>
                <a:cs typeface="Arial"/>
              </a:rPr>
              <a:t>Template</a:t>
            </a:r>
            <a:endParaRPr sz="1100">
              <a:latin typeface="Arial"/>
              <a:cs typeface="Arial"/>
            </a:endParaRPr>
          </a:p>
          <a:p>
            <a:pPr marL="241300" indent="-229235">
              <a:lnSpc>
                <a:spcPct val="100000"/>
              </a:lnSpc>
              <a:spcBef>
                <a:spcPts val="50"/>
              </a:spcBef>
              <a:buFont typeface="Arial"/>
              <a:buAutoNum type="arabicPeriod"/>
              <a:tabLst>
                <a:tab pos="241935" algn="l"/>
              </a:tabLst>
            </a:pPr>
            <a:r>
              <a:rPr sz="1100" spc="-5" dirty="0">
                <a:latin typeface="Arial"/>
                <a:cs typeface="Arial"/>
              </a:rPr>
              <a:t>Project EC 5</a:t>
            </a:r>
            <a:r>
              <a:rPr sz="1100" spc="-10" dirty="0">
                <a:latin typeface="Arial"/>
                <a:cs typeface="Arial"/>
              </a:rPr>
              <a:t> </a:t>
            </a:r>
            <a:r>
              <a:rPr sz="1100" spc="-5" dirty="0">
                <a:latin typeface="Arial"/>
                <a:cs typeface="Arial"/>
              </a:rPr>
              <a:t>Template</a:t>
            </a:r>
            <a:endParaRPr sz="1100">
              <a:latin typeface="Arial"/>
              <a:cs typeface="Arial"/>
            </a:endParaRPr>
          </a:p>
          <a:p>
            <a:pPr marL="241300">
              <a:lnSpc>
                <a:spcPct val="100000"/>
              </a:lnSpc>
              <a:spcBef>
                <a:spcPts val="844"/>
              </a:spcBef>
            </a:pPr>
            <a:r>
              <a:rPr sz="1100" b="1" spc="-5" dirty="0">
                <a:latin typeface="Arial"/>
                <a:cs typeface="Arial"/>
              </a:rPr>
              <a:t>Template</a:t>
            </a:r>
            <a:r>
              <a:rPr sz="1100" b="1" spc="-10" dirty="0">
                <a:latin typeface="Arial"/>
                <a:cs typeface="Arial"/>
              </a:rPr>
              <a:t> </a:t>
            </a:r>
            <a:r>
              <a:rPr sz="1100" b="1" spc="-5" dirty="0">
                <a:latin typeface="Arial"/>
                <a:cs typeface="Arial"/>
              </a:rPr>
              <a:t>Description</a:t>
            </a:r>
            <a:endParaRPr sz="1100">
              <a:latin typeface="Arial"/>
              <a:cs typeface="Arial"/>
            </a:endParaRPr>
          </a:p>
        </p:txBody>
      </p:sp>
      <p:sp>
        <p:nvSpPr>
          <p:cNvPr id="5" name="object 5"/>
          <p:cNvSpPr txBox="1"/>
          <p:nvPr/>
        </p:nvSpPr>
        <p:spPr>
          <a:xfrm>
            <a:off x="901700" y="6010655"/>
            <a:ext cx="5926455" cy="2867025"/>
          </a:xfrm>
          <a:prstGeom prst="rect">
            <a:avLst/>
          </a:prstGeom>
        </p:spPr>
        <p:txBody>
          <a:bodyPr vert="horz" wrap="square" lIns="0" tIns="7620" rIns="0" bIns="0" rtlCol="0">
            <a:spAutoFit/>
          </a:bodyPr>
          <a:lstStyle/>
          <a:p>
            <a:pPr marL="12700" marR="99695">
              <a:lnSpc>
                <a:spcPct val="102600"/>
              </a:lnSpc>
              <a:spcBef>
                <a:spcPts val="60"/>
              </a:spcBef>
            </a:pPr>
            <a:r>
              <a:rPr sz="1100" spc="-5" dirty="0">
                <a:latin typeface="Arial"/>
                <a:cs typeface="Arial"/>
              </a:rPr>
              <a:t>Each of the bulk file upload templates </a:t>
            </a:r>
            <a:r>
              <a:rPr sz="1100" dirty="0">
                <a:latin typeface="Arial"/>
                <a:cs typeface="Arial"/>
              </a:rPr>
              <a:t>contains </a:t>
            </a:r>
            <a:r>
              <a:rPr sz="1100" spc="-5" dirty="0">
                <a:latin typeface="Arial"/>
                <a:cs typeface="Arial"/>
              </a:rPr>
              <a:t>instructions </a:t>
            </a:r>
            <a:r>
              <a:rPr sz="1100" spc="-10" dirty="0">
                <a:latin typeface="Arial"/>
                <a:cs typeface="Arial"/>
              </a:rPr>
              <a:t>on </a:t>
            </a:r>
            <a:r>
              <a:rPr sz="1100" spc="-5" dirty="0">
                <a:latin typeface="Arial"/>
                <a:cs typeface="Arial"/>
              </a:rPr>
              <a:t>how to populate the respective  fields within each file. When adding content to each template, please follow the “Help” text,  which will provide what is and isn’t </a:t>
            </a:r>
            <a:r>
              <a:rPr sz="1100" spc="-10" dirty="0">
                <a:latin typeface="Arial"/>
                <a:cs typeface="Arial"/>
              </a:rPr>
              <a:t>permitted </a:t>
            </a:r>
            <a:r>
              <a:rPr sz="1100" spc="-5" dirty="0">
                <a:latin typeface="Arial"/>
                <a:cs typeface="Arial"/>
              </a:rPr>
              <a:t>for each cell. Each Module in the web application  provides a link </a:t>
            </a:r>
            <a:r>
              <a:rPr sz="1100" dirty="0">
                <a:latin typeface="Arial"/>
                <a:cs typeface="Arial"/>
              </a:rPr>
              <a:t>to </a:t>
            </a:r>
            <a:r>
              <a:rPr sz="1100" spc="-5" dirty="0">
                <a:latin typeface="Arial"/>
                <a:cs typeface="Arial"/>
              </a:rPr>
              <a:t>download the template. All templates have the same structure as described  below:</a:t>
            </a:r>
            <a:endParaRPr sz="1100">
              <a:latin typeface="Arial"/>
              <a:cs typeface="Arial"/>
            </a:endParaRPr>
          </a:p>
          <a:p>
            <a:pPr marL="469900" marR="3880485">
              <a:lnSpc>
                <a:spcPct val="163200"/>
              </a:lnSpc>
            </a:pPr>
            <a:r>
              <a:rPr sz="1100" spc="-5" dirty="0">
                <a:latin typeface="Arial"/>
                <a:cs typeface="Arial"/>
              </a:rPr>
              <a:t>Row 1: Template Version  Row 2: Template</a:t>
            </a:r>
            <a:r>
              <a:rPr sz="1100" spc="-15" dirty="0">
                <a:latin typeface="Arial"/>
                <a:cs typeface="Arial"/>
              </a:rPr>
              <a:t> </a:t>
            </a:r>
            <a:r>
              <a:rPr sz="1100" spc="-5" dirty="0">
                <a:latin typeface="Arial"/>
                <a:cs typeface="Arial"/>
              </a:rPr>
              <a:t>Name</a:t>
            </a:r>
            <a:endParaRPr sz="1100">
              <a:latin typeface="Arial"/>
              <a:cs typeface="Arial"/>
            </a:endParaRPr>
          </a:p>
          <a:p>
            <a:pPr marL="469900" marR="1466850">
              <a:lnSpc>
                <a:spcPct val="163200"/>
              </a:lnSpc>
            </a:pPr>
            <a:r>
              <a:rPr sz="1100" spc="-5" dirty="0">
                <a:latin typeface="Arial"/>
                <a:cs typeface="Arial"/>
              </a:rPr>
              <a:t>Row 3: Instructions: Brief description of the template constraints.  Row 4: Field IDs: Column</a:t>
            </a:r>
            <a:r>
              <a:rPr sz="1100" dirty="0">
                <a:latin typeface="Arial"/>
                <a:cs typeface="Arial"/>
              </a:rPr>
              <a:t> </a:t>
            </a:r>
            <a:r>
              <a:rPr sz="1100" spc="-5" dirty="0">
                <a:latin typeface="Arial"/>
                <a:cs typeface="Arial"/>
              </a:rPr>
              <a:t>identifiers</a:t>
            </a:r>
            <a:endParaRPr sz="1100">
              <a:latin typeface="Arial"/>
              <a:cs typeface="Arial"/>
            </a:endParaRPr>
          </a:p>
          <a:p>
            <a:pPr marL="469900" marR="5080">
              <a:lnSpc>
                <a:spcPct val="102699"/>
              </a:lnSpc>
              <a:spcBef>
                <a:spcPts val="800"/>
              </a:spcBef>
            </a:pPr>
            <a:r>
              <a:rPr sz="1100" spc="-5" dirty="0">
                <a:latin typeface="Arial"/>
                <a:cs typeface="Arial"/>
              </a:rPr>
              <a:t>Row 5: Required or Optional: This field specifies if the field is optional or required. When  the column is required, and a recipient does not provide the required data, the system  will not accept any record or allow the file to be</a:t>
            </a:r>
            <a:r>
              <a:rPr sz="1100" spc="25" dirty="0">
                <a:latin typeface="Arial"/>
                <a:cs typeface="Arial"/>
              </a:rPr>
              <a:t> </a:t>
            </a:r>
            <a:r>
              <a:rPr sz="1100" spc="-5" dirty="0">
                <a:latin typeface="Arial"/>
                <a:cs typeface="Arial"/>
              </a:rPr>
              <a:t>uploaded.</a:t>
            </a:r>
            <a:endParaRPr sz="1100">
              <a:latin typeface="Arial"/>
              <a:cs typeface="Arial"/>
            </a:endParaRPr>
          </a:p>
          <a:p>
            <a:pPr marL="469900">
              <a:lnSpc>
                <a:spcPct val="100000"/>
              </a:lnSpc>
              <a:spcBef>
                <a:spcPts val="835"/>
              </a:spcBef>
            </a:pPr>
            <a:r>
              <a:rPr sz="1100" spc="-5" dirty="0">
                <a:latin typeface="Arial"/>
                <a:cs typeface="Arial"/>
              </a:rPr>
              <a:t>Row 6: Field Name: Brief description </a:t>
            </a:r>
            <a:r>
              <a:rPr sz="1100" dirty="0">
                <a:latin typeface="Arial"/>
                <a:cs typeface="Arial"/>
              </a:rPr>
              <a:t>of </a:t>
            </a:r>
            <a:r>
              <a:rPr sz="1100" spc="-5" dirty="0">
                <a:latin typeface="Arial"/>
                <a:cs typeface="Arial"/>
              </a:rPr>
              <a:t>each Field or</a:t>
            </a:r>
            <a:r>
              <a:rPr sz="1100" spc="30" dirty="0">
                <a:latin typeface="Arial"/>
                <a:cs typeface="Arial"/>
              </a:rPr>
              <a:t> </a:t>
            </a:r>
            <a:r>
              <a:rPr sz="1100" spc="-5" dirty="0">
                <a:latin typeface="Arial"/>
                <a:cs typeface="Arial"/>
              </a:rPr>
              <a:t>Column</a:t>
            </a:r>
            <a:endParaRPr sz="1100">
              <a:latin typeface="Arial"/>
              <a:cs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89183" y="4177405"/>
            <a:ext cx="87953" cy="9855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379331" y="4378562"/>
            <a:ext cx="107711" cy="107711"/>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380791" y="4762515"/>
            <a:ext cx="106251" cy="110093"/>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1389183" y="5554339"/>
            <a:ext cx="87953" cy="98557"/>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378579" y="5926229"/>
            <a:ext cx="98557" cy="99285"/>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1380033" y="6099826"/>
            <a:ext cx="97103" cy="100948"/>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1376188" y="6273632"/>
            <a:ext cx="100948" cy="97830"/>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1380033" y="6621174"/>
            <a:ext cx="97103" cy="99283"/>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1379306" y="6793248"/>
            <a:ext cx="97830" cy="100947"/>
          </a:xfrm>
          <a:prstGeom prst="rect">
            <a:avLst/>
          </a:prstGeom>
          <a:blipFill>
            <a:blip r:embed="rId9" cstate="print"/>
            <a:stretch>
              <a:fillRect/>
            </a:stretch>
          </a:blipFill>
        </p:spPr>
        <p:txBody>
          <a:bodyPr wrap="square" lIns="0" tIns="0" rIns="0" bIns="0" rtlCol="0"/>
          <a:lstStyle/>
          <a:p>
            <a:endParaRPr/>
          </a:p>
        </p:txBody>
      </p:sp>
      <p:sp>
        <p:nvSpPr>
          <p:cNvPr id="11" name="object 11"/>
          <p:cNvSpPr txBox="1"/>
          <p:nvPr/>
        </p:nvSpPr>
        <p:spPr>
          <a:xfrm>
            <a:off x="901700" y="893318"/>
            <a:ext cx="5960110" cy="6038850"/>
          </a:xfrm>
          <a:prstGeom prst="rect">
            <a:avLst/>
          </a:prstGeom>
        </p:spPr>
        <p:txBody>
          <a:bodyPr vert="horz" wrap="square" lIns="0" tIns="7620" rIns="0" bIns="0" rtlCol="0">
            <a:spAutoFit/>
          </a:bodyPr>
          <a:lstStyle/>
          <a:p>
            <a:pPr marL="469900" marR="11430">
              <a:lnSpc>
                <a:spcPct val="102699"/>
              </a:lnSpc>
              <a:spcBef>
                <a:spcPts val="60"/>
              </a:spcBef>
            </a:pPr>
            <a:r>
              <a:rPr sz="1100" spc="-5" dirty="0">
                <a:latin typeface="Arial"/>
                <a:cs typeface="Arial"/>
              </a:rPr>
              <a:t>Row 7: Field Help Text: Provides a description of the column. There are 2 types of fields,  1). an open value either text or numbers and 2). A predefined list of pick </a:t>
            </a:r>
            <a:r>
              <a:rPr sz="1100" dirty="0">
                <a:latin typeface="Arial"/>
                <a:cs typeface="Arial"/>
              </a:rPr>
              <a:t>list</a:t>
            </a:r>
            <a:r>
              <a:rPr sz="1100" spc="160" dirty="0">
                <a:latin typeface="Arial"/>
                <a:cs typeface="Arial"/>
              </a:rPr>
              <a:t> </a:t>
            </a:r>
            <a:r>
              <a:rPr sz="1100" spc="-5" dirty="0">
                <a:latin typeface="Arial"/>
                <a:cs typeface="Arial"/>
              </a:rPr>
              <a:t>values:</a:t>
            </a:r>
            <a:endParaRPr sz="1100">
              <a:latin typeface="Arial"/>
              <a:cs typeface="Arial"/>
            </a:endParaRPr>
          </a:p>
          <a:p>
            <a:pPr marL="1212850" marR="5080" indent="-285750">
              <a:lnSpc>
                <a:spcPct val="102600"/>
              </a:lnSpc>
              <a:spcBef>
                <a:spcPts val="800"/>
              </a:spcBef>
              <a:buFont typeface="Wingdings"/>
              <a:buChar char=""/>
              <a:tabLst>
                <a:tab pos="1212850" algn="l"/>
                <a:tab pos="1213485" algn="l"/>
              </a:tabLst>
            </a:pPr>
            <a:r>
              <a:rPr sz="1100" spc="-5" dirty="0">
                <a:latin typeface="Arial"/>
                <a:cs typeface="Arial"/>
              </a:rPr>
              <a:t>Open Value: Any text or number. Text for State name </a:t>
            </a:r>
            <a:r>
              <a:rPr sz="1100" spc="5" dirty="0">
                <a:latin typeface="Arial"/>
                <a:cs typeface="Arial"/>
              </a:rPr>
              <a:t>or </a:t>
            </a:r>
            <a:r>
              <a:rPr sz="1100" spc="-5" dirty="0">
                <a:latin typeface="Arial"/>
                <a:cs typeface="Arial"/>
              </a:rPr>
              <a:t>a Number that  represents amounts. </a:t>
            </a:r>
            <a:r>
              <a:rPr sz="1100" dirty="0">
                <a:latin typeface="Arial"/>
                <a:cs typeface="Arial"/>
              </a:rPr>
              <a:t>Most </a:t>
            </a:r>
            <a:r>
              <a:rPr sz="1100" spc="-5" dirty="0">
                <a:latin typeface="Arial"/>
                <a:cs typeface="Arial"/>
              </a:rPr>
              <a:t>text types are free formats, the only expectation is  for Dates, each column that represents a date describes the</a:t>
            </a:r>
            <a:r>
              <a:rPr sz="1100" spc="75" dirty="0">
                <a:latin typeface="Arial"/>
                <a:cs typeface="Arial"/>
              </a:rPr>
              <a:t> </a:t>
            </a:r>
            <a:r>
              <a:rPr sz="1100" spc="-5" dirty="0">
                <a:latin typeface="Arial"/>
                <a:cs typeface="Arial"/>
              </a:rPr>
              <a:t>accepted</a:t>
            </a:r>
            <a:endParaRPr sz="1100">
              <a:latin typeface="Arial"/>
              <a:cs typeface="Arial"/>
            </a:endParaRPr>
          </a:p>
          <a:p>
            <a:pPr marL="1212850" marR="268605">
              <a:lnSpc>
                <a:spcPct val="102699"/>
              </a:lnSpc>
            </a:pPr>
            <a:r>
              <a:rPr sz="1100" spc="-5" dirty="0">
                <a:latin typeface="Arial"/>
                <a:cs typeface="Arial"/>
              </a:rPr>
              <a:t>format. For any number field, it is not required to add “,” to represent  thousands or it is </a:t>
            </a:r>
            <a:r>
              <a:rPr sz="1100" dirty="0">
                <a:latin typeface="Arial"/>
                <a:cs typeface="Arial"/>
              </a:rPr>
              <a:t>not </a:t>
            </a:r>
            <a:r>
              <a:rPr sz="1100" spc="-5" dirty="0">
                <a:latin typeface="Arial"/>
                <a:cs typeface="Arial"/>
              </a:rPr>
              <a:t>required to add “$” to represent currency. Only </a:t>
            </a:r>
            <a:r>
              <a:rPr sz="1100" spc="-10" dirty="0">
                <a:latin typeface="Arial"/>
                <a:cs typeface="Arial"/>
              </a:rPr>
              <a:t>add  </a:t>
            </a:r>
            <a:r>
              <a:rPr sz="1100" spc="-5" dirty="0">
                <a:latin typeface="Arial"/>
                <a:cs typeface="Arial"/>
              </a:rPr>
              <a:t>decimal “.” when</a:t>
            </a:r>
            <a:r>
              <a:rPr sz="1100" dirty="0">
                <a:latin typeface="Arial"/>
                <a:cs typeface="Arial"/>
              </a:rPr>
              <a:t> </a:t>
            </a:r>
            <a:r>
              <a:rPr sz="1100" spc="-5" dirty="0">
                <a:latin typeface="Arial"/>
                <a:cs typeface="Arial"/>
              </a:rPr>
              <a:t>needed.</a:t>
            </a:r>
            <a:endParaRPr sz="1100">
              <a:latin typeface="Arial"/>
              <a:cs typeface="Arial"/>
            </a:endParaRPr>
          </a:p>
          <a:p>
            <a:pPr marL="1212850" marR="73660" indent="-285750">
              <a:lnSpc>
                <a:spcPts val="1360"/>
              </a:lnSpc>
              <a:spcBef>
                <a:spcPts val="45"/>
              </a:spcBef>
              <a:buFont typeface="Wingdings"/>
              <a:buChar char=""/>
              <a:tabLst>
                <a:tab pos="1212850" algn="l"/>
                <a:tab pos="1213485" algn="l"/>
              </a:tabLst>
            </a:pPr>
            <a:r>
              <a:rPr sz="1100" spc="-5" dirty="0">
                <a:latin typeface="Arial"/>
                <a:cs typeface="Arial"/>
              </a:rPr>
              <a:t>Pick List: A Predefined list of values that is accepted by the system. When  the column is a pick list, row 7 provides the list of options that the system  accepts. End users should “copy and paste” the valid value for each record.  If the respondent provides a value that is not in the predefined pick list,</a:t>
            </a:r>
            <a:r>
              <a:rPr sz="1100" spc="180" dirty="0">
                <a:latin typeface="Arial"/>
                <a:cs typeface="Arial"/>
              </a:rPr>
              <a:t> </a:t>
            </a:r>
            <a:r>
              <a:rPr sz="1100" spc="-5" dirty="0">
                <a:latin typeface="Arial"/>
                <a:cs typeface="Arial"/>
              </a:rPr>
              <a:t>the</a:t>
            </a:r>
            <a:endParaRPr sz="1100">
              <a:latin typeface="Arial"/>
              <a:cs typeface="Arial"/>
            </a:endParaRPr>
          </a:p>
          <a:p>
            <a:pPr marL="1212850">
              <a:lnSpc>
                <a:spcPts val="1285"/>
              </a:lnSpc>
            </a:pPr>
            <a:r>
              <a:rPr sz="1100" spc="-5" dirty="0">
                <a:latin typeface="Arial"/>
                <a:cs typeface="Arial"/>
              </a:rPr>
              <a:t>system will not accept the file. Responses should not contain double</a:t>
            </a:r>
            <a:r>
              <a:rPr sz="1100" spc="110" dirty="0">
                <a:latin typeface="Arial"/>
                <a:cs typeface="Arial"/>
              </a:rPr>
              <a:t> </a:t>
            </a:r>
            <a:r>
              <a:rPr sz="1100" spc="-5" dirty="0">
                <a:latin typeface="Arial"/>
                <a:cs typeface="Arial"/>
              </a:rPr>
              <a:t>quotes</a:t>
            </a:r>
            <a:endParaRPr sz="1100">
              <a:latin typeface="Arial"/>
              <a:cs typeface="Arial"/>
            </a:endParaRPr>
          </a:p>
          <a:p>
            <a:pPr>
              <a:lnSpc>
                <a:spcPct val="100000"/>
              </a:lnSpc>
              <a:spcBef>
                <a:spcPts val="30"/>
              </a:spcBef>
            </a:pPr>
            <a:endParaRPr sz="1150">
              <a:latin typeface="Arial"/>
              <a:cs typeface="Arial"/>
            </a:endParaRPr>
          </a:p>
          <a:p>
            <a:pPr marL="469900" marR="335915">
              <a:lnSpc>
                <a:spcPct val="102699"/>
              </a:lnSpc>
            </a:pPr>
            <a:r>
              <a:rPr sz="1100" spc="-5" dirty="0">
                <a:latin typeface="Arial"/>
                <a:cs typeface="Arial"/>
              </a:rPr>
              <a:t>Row 8: Data that recipient submits. Row 8 is where recipients insert specific data to  submit. The system accepts 1 or many</a:t>
            </a:r>
            <a:r>
              <a:rPr sz="1100" spc="15" dirty="0">
                <a:latin typeface="Arial"/>
                <a:cs typeface="Arial"/>
              </a:rPr>
              <a:t> </a:t>
            </a:r>
            <a:r>
              <a:rPr sz="1100" spc="-5" dirty="0">
                <a:latin typeface="Arial"/>
                <a:cs typeface="Arial"/>
              </a:rPr>
              <a:t>rows.</a:t>
            </a:r>
            <a:endParaRPr sz="1100">
              <a:latin typeface="Arial"/>
              <a:cs typeface="Arial"/>
            </a:endParaRPr>
          </a:p>
          <a:p>
            <a:pPr marL="469900">
              <a:lnSpc>
                <a:spcPct val="100000"/>
              </a:lnSpc>
              <a:spcBef>
                <a:spcPts val="835"/>
              </a:spcBef>
            </a:pPr>
            <a:r>
              <a:rPr sz="1100" i="1" spc="-5" dirty="0">
                <a:latin typeface="Arial"/>
                <a:cs typeface="Arial"/>
              </a:rPr>
              <a:t>The following is special guidance for each row or set of</a:t>
            </a:r>
            <a:r>
              <a:rPr sz="1100" i="1" spc="25" dirty="0">
                <a:latin typeface="Arial"/>
                <a:cs typeface="Arial"/>
              </a:rPr>
              <a:t> </a:t>
            </a:r>
            <a:r>
              <a:rPr sz="1100" i="1" spc="-5" dirty="0">
                <a:latin typeface="Arial"/>
                <a:cs typeface="Arial"/>
              </a:rPr>
              <a:t>rows:</a:t>
            </a:r>
            <a:endParaRPr sz="1100">
              <a:latin typeface="Arial"/>
              <a:cs typeface="Arial"/>
            </a:endParaRPr>
          </a:p>
          <a:p>
            <a:pPr marL="927100">
              <a:lnSpc>
                <a:spcPct val="100000"/>
              </a:lnSpc>
              <a:spcBef>
                <a:spcPts val="835"/>
              </a:spcBef>
            </a:pPr>
            <a:r>
              <a:rPr sz="1100" spc="-5" dirty="0">
                <a:latin typeface="Arial"/>
                <a:cs typeface="Arial"/>
              </a:rPr>
              <a:t>Do not change the content of rows 1 to</a:t>
            </a:r>
            <a:r>
              <a:rPr sz="1100" spc="15" dirty="0">
                <a:latin typeface="Arial"/>
                <a:cs typeface="Arial"/>
              </a:rPr>
              <a:t> </a:t>
            </a:r>
            <a:r>
              <a:rPr sz="1100" spc="-5" dirty="0">
                <a:latin typeface="Arial"/>
                <a:cs typeface="Arial"/>
              </a:rPr>
              <a:t>7.</a:t>
            </a:r>
            <a:endParaRPr sz="1100">
              <a:latin typeface="Arial"/>
              <a:cs typeface="Arial"/>
            </a:endParaRPr>
          </a:p>
          <a:p>
            <a:pPr marL="927100" marR="57785">
              <a:lnSpc>
                <a:spcPct val="103600"/>
              </a:lnSpc>
              <a:spcBef>
                <a:spcPts val="290"/>
              </a:spcBef>
            </a:pPr>
            <a:r>
              <a:rPr sz="1100" spc="-5" dirty="0">
                <a:latin typeface="Arial"/>
                <a:cs typeface="Arial"/>
              </a:rPr>
              <a:t>Rows 4 to 7 provide metadata of each data element or column of the information  that recipients will</a:t>
            </a:r>
            <a:r>
              <a:rPr sz="1100" spc="5" dirty="0">
                <a:latin typeface="Arial"/>
                <a:cs typeface="Arial"/>
              </a:rPr>
              <a:t> </a:t>
            </a:r>
            <a:r>
              <a:rPr sz="1100" spc="-5" dirty="0">
                <a:latin typeface="Arial"/>
                <a:cs typeface="Arial"/>
              </a:rPr>
              <a:t>provide.</a:t>
            </a:r>
            <a:endParaRPr sz="1100">
              <a:latin typeface="Arial"/>
              <a:cs typeface="Arial"/>
            </a:endParaRPr>
          </a:p>
          <a:p>
            <a:pPr marL="927100">
              <a:lnSpc>
                <a:spcPct val="100000"/>
              </a:lnSpc>
              <a:spcBef>
                <a:spcPts val="335"/>
              </a:spcBef>
            </a:pPr>
            <a:r>
              <a:rPr sz="1100" spc="-5" dirty="0">
                <a:latin typeface="Arial"/>
                <a:cs typeface="Arial"/>
              </a:rPr>
              <a:t>Add your data beginning in row </a:t>
            </a:r>
            <a:r>
              <a:rPr sz="1100" dirty="0">
                <a:latin typeface="Arial"/>
                <a:cs typeface="Arial"/>
              </a:rPr>
              <a:t>8, </a:t>
            </a:r>
            <a:r>
              <a:rPr sz="1100" spc="-5" dirty="0">
                <a:latin typeface="Arial"/>
                <a:cs typeface="Arial"/>
              </a:rPr>
              <a:t>column</a:t>
            </a:r>
            <a:r>
              <a:rPr sz="1100" spc="15" dirty="0">
                <a:latin typeface="Arial"/>
                <a:cs typeface="Arial"/>
              </a:rPr>
              <a:t> </a:t>
            </a:r>
            <a:r>
              <a:rPr sz="1100" spc="-5" dirty="0">
                <a:latin typeface="Arial"/>
                <a:cs typeface="Arial"/>
              </a:rPr>
              <a:t>B.</a:t>
            </a:r>
            <a:endParaRPr sz="1100">
              <a:latin typeface="Arial"/>
              <a:cs typeface="Arial"/>
            </a:endParaRPr>
          </a:p>
          <a:p>
            <a:pPr>
              <a:lnSpc>
                <a:spcPct val="100000"/>
              </a:lnSpc>
              <a:spcBef>
                <a:spcPts val="50"/>
              </a:spcBef>
            </a:pPr>
            <a:endParaRPr sz="1100">
              <a:latin typeface="Arial"/>
              <a:cs typeface="Arial"/>
            </a:endParaRPr>
          </a:p>
          <a:p>
            <a:pPr marL="12700">
              <a:lnSpc>
                <a:spcPct val="100000"/>
              </a:lnSpc>
              <a:tabLst>
                <a:tab pos="469900" algn="l"/>
              </a:tabLst>
            </a:pPr>
            <a:r>
              <a:rPr sz="1100" b="1" spc="-5" dirty="0">
                <a:latin typeface="Arial"/>
                <a:cs typeface="Arial"/>
              </a:rPr>
              <a:t>d)	Bulk Upload Process</a:t>
            </a:r>
            <a:endParaRPr sz="1100">
              <a:latin typeface="Arial"/>
              <a:cs typeface="Arial"/>
            </a:endParaRPr>
          </a:p>
          <a:p>
            <a:pPr marL="12700">
              <a:lnSpc>
                <a:spcPct val="100000"/>
              </a:lnSpc>
              <a:spcBef>
                <a:spcPts val="40"/>
              </a:spcBef>
            </a:pPr>
            <a:r>
              <a:rPr sz="1100" spc="-5" dirty="0">
                <a:latin typeface="Arial"/>
                <a:cs typeface="Arial"/>
              </a:rPr>
              <a:t>The upload process includes the following</a:t>
            </a:r>
            <a:r>
              <a:rPr sz="1100" spc="15" dirty="0">
                <a:latin typeface="Arial"/>
                <a:cs typeface="Arial"/>
              </a:rPr>
              <a:t> </a:t>
            </a:r>
            <a:r>
              <a:rPr sz="1100" spc="-5" dirty="0">
                <a:latin typeface="Arial"/>
                <a:cs typeface="Arial"/>
              </a:rPr>
              <a:t>steps:</a:t>
            </a:r>
            <a:endParaRPr sz="1100">
              <a:latin typeface="Arial"/>
              <a:cs typeface="Arial"/>
            </a:endParaRPr>
          </a:p>
          <a:p>
            <a:pPr marL="927100" marR="203835">
              <a:lnSpc>
                <a:spcPct val="103200"/>
              </a:lnSpc>
              <a:spcBef>
                <a:spcPts val="805"/>
              </a:spcBef>
            </a:pPr>
            <a:r>
              <a:rPr sz="1100" spc="-5" dirty="0">
                <a:latin typeface="Arial"/>
                <a:cs typeface="Arial"/>
              </a:rPr>
              <a:t>Download the template from the </a:t>
            </a:r>
            <a:r>
              <a:rPr sz="1100" dirty="0">
                <a:latin typeface="Arial"/>
                <a:cs typeface="Arial"/>
              </a:rPr>
              <a:t>link </a:t>
            </a:r>
            <a:r>
              <a:rPr sz="1100" spc="-5" dirty="0">
                <a:latin typeface="Arial"/>
                <a:cs typeface="Arial"/>
              </a:rPr>
              <a:t>provided in the web application section of  the module.</a:t>
            </a:r>
            <a:endParaRPr sz="1100">
              <a:latin typeface="Arial"/>
              <a:cs typeface="Arial"/>
            </a:endParaRPr>
          </a:p>
          <a:p>
            <a:pPr marL="927100">
              <a:lnSpc>
                <a:spcPct val="100000"/>
              </a:lnSpc>
              <a:spcBef>
                <a:spcPts val="245"/>
              </a:spcBef>
            </a:pPr>
            <a:r>
              <a:rPr sz="1100" spc="-5" dirty="0">
                <a:latin typeface="Arial"/>
                <a:cs typeface="Arial"/>
              </a:rPr>
              <a:t>Open the template in Microsoft</a:t>
            </a:r>
            <a:r>
              <a:rPr sz="1100" spc="15" dirty="0">
                <a:latin typeface="Arial"/>
                <a:cs typeface="Arial"/>
              </a:rPr>
              <a:t> </a:t>
            </a:r>
            <a:r>
              <a:rPr sz="1100" spc="-5" dirty="0">
                <a:latin typeface="Arial"/>
                <a:cs typeface="Arial"/>
              </a:rPr>
              <a:t>Excel.</a:t>
            </a:r>
            <a:endParaRPr sz="1100">
              <a:latin typeface="Arial"/>
              <a:cs typeface="Arial"/>
            </a:endParaRPr>
          </a:p>
          <a:p>
            <a:pPr marL="927100" marR="544195">
              <a:lnSpc>
                <a:spcPct val="103400"/>
              </a:lnSpc>
              <a:spcBef>
                <a:spcPts val="5"/>
              </a:spcBef>
            </a:pPr>
            <a:r>
              <a:rPr sz="1100" spc="-5" dirty="0">
                <a:latin typeface="Arial"/>
                <a:cs typeface="Arial"/>
              </a:rPr>
              <a:t>Add your data starting with row </a:t>
            </a:r>
            <a:r>
              <a:rPr sz="1100" dirty="0">
                <a:latin typeface="Arial"/>
                <a:cs typeface="Arial"/>
              </a:rPr>
              <a:t>8, </a:t>
            </a:r>
            <a:r>
              <a:rPr sz="1100" spc="-5" dirty="0">
                <a:latin typeface="Arial"/>
                <a:cs typeface="Arial"/>
              </a:rPr>
              <a:t>column B of the applicable template.  When you finish adding your data for row 8, repeat on additional rows as  required.</a:t>
            </a:r>
            <a:endParaRPr sz="1100">
              <a:latin typeface="Arial"/>
              <a:cs typeface="Arial"/>
            </a:endParaRPr>
          </a:p>
          <a:p>
            <a:pPr marL="927100" marR="365125">
              <a:lnSpc>
                <a:spcPts val="1370"/>
              </a:lnSpc>
              <a:spcBef>
                <a:spcPts val="45"/>
              </a:spcBef>
            </a:pPr>
            <a:r>
              <a:rPr sz="1100" spc="-5" dirty="0">
                <a:latin typeface="Arial"/>
                <a:cs typeface="Arial"/>
              </a:rPr>
              <a:t>Save the template as a .CSV file and change the name of the file if needed.  Click the Bulk Upload link to open the Bulk Upload box </a:t>
            </a:r>
            <a:r>
              <a:rPr sz="1100" dirty="0">
                <a:latin typeface="Arial"/>
                <a:cs typeface="Arial"/>
              </a:rPr>
              <a:t>(see </a:t>
            </a:r>
            <a:r>
              <a:rPr sz="1100" spc="-5" dirty="0">
                <a:latin typeface="Arial"/>
                <a:cs typeface="Arial"/>
              </a:rPr>
              <a:t>Figure</a:t>
            </a:r>
            <a:r>
              <a:rPr sz="1100" spc="114" dirty="0">
                <a:latin typeface="Arial"/>
                <a:cs typeface="Arial"/>
              </a:rPr>
              <a:t> </a:t>
            </a:r>
            <a:r>
              <a:rPr sz="1100" spc="-5" dirty="0">
                <a:latin typeface="Arial"/>
                <a:cs typeface="Arial"/>
              </a:rPr>
              <a:t>61).</a:t>
            </a:r>
            <a:endParaRPr sz="1100">
              <a:latin typeface="Arial"/>
              <a:cs typeface="Arial"/>
            </a:endParaRPr>
          </a:p>
        </p:txBody>
      </p:sp>
      <p:sp>
        <p:nvSpPr>
          <p:cNvPr id="12" name="object 12"/>
          <p:cNvSpPr txBox="1"/>
          <p:nvPr/>
        </p:nvSpPr>
        <p:spPr>
          <a:xfrm>
            <a:off x="3117088" y="8884411"/>
            <a:ext cx="1537335" cy="162560"/>
          </a:xfrm>
          <a:prstGeom prst="rect">
            <a:avLst/>
          </a:prstGeom>
        </p:spPr>
        <p:txBody>
          <a:bodyPr vert="horz" wrap="square" lIns="0" tIns="12700" rIns="0" bIns="0" rtlCol="0">
            <a:spAutoFit/>
          </a:bodyPr>
          <a:lstStyle/>
          <a:p>
            <a:pPr marL="12700">
              <a:lnSpc>
                <a:spcPct val="100000"/>
              </a:lnSpc>
              <a:spcBef>
                <a:spcPts val="100"/>
              </a:spcBef>
            </a:pPr>
            <a:r>
              <a:rPr sz="900" i="1" spc="-5" dirty="0">
                <a:solidFill>
                  <a:srgbClr val="44536A"/>
                </a:solidFill>
                <a:latin typeface="Arial"/>
                <a:cs typeface="Arial"/>
              </a:rPr>
              <a:t>Figure 61 Bulk Upload pop</a:t>
            </a:r>
            <a:r>
              <a:rPr sz="900" i="1" dirty="0">
                <a:solidFill>
                  <a:srgbClr val="44536A"/>
                </a:solidFill>
                <a:latin typeface="Arial"/>
                <a:cs typeface="Arial"/>
              </a:rPr>
              <a:t> </a:t>
            </a:r>
            <a:r>
              <a:rPr sz="900" i="1" spc="-5" dirty="0">
                <a:solidFill>
                  <a:srgbClr val="44536A"/>
                </a:solidFill>
                <a:latin typeface="Arial"/>
                <a:cs typeface="Arial"/>
              </a:rPr>
              <a:t>up</a:t>
            </a:r>
            <a:endParaRPr sz="900">
              <a:latin typeface="Arial"/>
              <a:cs typeface="Arial"/>
            </a:endParaRPr>
          </a:p>
        </p:txBody>
      </p:sp>
      <p:sp>
        <p:nvSpPr>
          <p:cNvPr id="13" name="object 13"/>
          <p:cNvSpPr/>
          <p:nvPr/>
        </p:nvSpPr>
        <p:spPr>
          <a:xfrm>
            <a:off x="2707964" y="7282939"/>
            <a:ext cx="2305459" cy="1564748"/>
          </a:xfrm>
          <a:prstGeom prst="rect">
            <a:avLst/>
          </a:prstGeom>
          <a:blipFill>
            <a:blip r:embed="rId10" cstate="print"/>
            <a:stretch>
              <a:fillRect/>
            </a:stretch>
          </a:blipFill>
        </p:spPr>
        <p:txBody>
          <a:bodyPr wrap="square" lIns="0" tIns="0" rIns="0" bIns="0" rtlCol="0"/>
          <a:lstStyle/>
          <a:p>
            <a:endParaRPr/>
          </a:p>
        </p:txBody>
      </p:sp>
      <p:sp>
        <p:nvSpPr>
          <p:cNvPr id="14" name="object 14"/>
          <p:cNvSpPr/>
          <p:nvPr/>
        </p:nvSpPr>
        <p:spPr>
          <a:xfrm>
            <a:off x="2681223" y="7247496"/>
            <a:ext cx="2416175" cy="1626870"/>
          </a:xfrm>
          <a:custGeom>
            <a:avLst/>
            <a:gdLst/>
            <a:ahLst/>
            <a:cxnLst/>
            <a:rect l="l" t="t" r="r" b="b"/>
            <a:pathLst>
              <a:path w="2416175" h="1626870">
                <a:moveTo>
                  <a:pt x="0" y="1626870"/>
                </a:moveTo>
                <a:lnTo>
                  <a:pt x="2415794" y="1626870"/>
                </a:lnTo>
                <a:lnTo>
                  <a:pt x="2415794" y="0"/>
                </a:lnTo>
                <a:lnTo>
                  <a:pt x="0" y="0"/>
                </a:lnTo>
                <a:lnTo>
                  <a:pt x="0" y="1626870"/>
                </a:lnTo>
                <a:close/>
              </a:path>
            </a:pathLst>
          </a:custGeom>
          <a:ln w="9525">
            <a:solidFill>
              <a:srgbClr val="D9D9D9"/>
            </a:solidFill>
          </a:ln>
        </p:spPr>
        <p:txBody>
          <a:bodyPr wrap="square" lIns="0" tIns="0" rIns="0" bIns="0" rtlCol="0"/>
          <a:lstStyle/>
          <a:p>
            <a:endParaRPr/>
          </a:p>
        </p:txBody>
      </p:sp>
      <p:sp>
        <p:nvSpPr>
          <p:cNvPr id="15" name="object 15"/>
          <p:cNvSpPr txBox="1">
            <a:spLocks noGrp="1"/>
          </p:cNvSpPr>
          <p:nvPr>
            <p:ph type="ftr" sz="quarter" idx="5"/>
          </p:nvPr>
        </p:nvSpPr>
        <p:spPr>
          <a:prstGeom prst="rect">
            <a:avLst/>
          </a:prstGeom>
        </p:spPr>
        <p:txBody>
          <a:bodyPr vert="horz" wrap="square" lIns="0" tIns="1905" rIns="0" bIns="0" rtlCol="0">
            <a:spAutoFit/>
          </a:bodyPr>
          <a:lstStyle/>
          <a:p>
            <a:pPr marL="12700">
              <a:lnSpc>
                <a:spcPts val="1060"/>
              </a:lnSpc>
              <a:spcBef>
                <a:spcPts val="15"/>
              </a:spcBef>
            </a:pPr>
            <a:r>
              <a:rPr dirty="0"/>
              <a:t>Coronavirus State and </a:t>
            </a:r>
            <a:r>
              <a:rPr spc="-5" dirty="0"/>
              <a:t>Local Fiscal Recovery</a:t>
            </a:r>
            <a:r>
              <a:rPr spc="-30" dirty="0"/>
              <a:t> </a:t>
            </a:r>
            <a:r>
              <a:rPr dirty="0"/>
              <a:t>Funds:</a:t>
            </a:r>
          </a:p>
          <a:p>
            <a:pPr marL="174625">
              <a:lnSpc>
                <a:spcPts val="1060"/>
              </a:lnSpc>
            </a:pPr>
            <a:r>
              <a:rPr b="0" spc="-5" dirty="0">
                <a:latin typeface="Arial"/>
                <a:cs typeface="Arial"/>
              </a:rPr>
              <a:t>Project and Expenditures Report User</a:t>
            </a:r>
            <a:r>
              <a:rPr b="0" spc="30" dirty="0">
                <a:latin typeface="Arial"/>
                <a:cs typeface="Arial"/>
              </a:rPr>
              <a:t> </a:t>
            </a:r>
            <a:r>
              <a:rPr b="0" spc="-5" dirty="0">
                <a:latin typeface="Arial"/>
                <a:cs typeface="Arial"/>
              </a:rPr>
              <a:t>Guide</a:t>
            </a:r>
          </a:p>
        </p:txBody>
      </p:sp>
      <p:sp>
        <p:nvSpPr>
          <p:cNvPr id="16" name="object 16"/>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r>
              <a:rPr spc="-5" dirty="0"/>
              <a:t>50</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80761" y="949505"/>
            <a:ext cx="96375" cy="97101"/>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380033" y="1294654"/>
            <a:ext cx="97103" cy="100948"/>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1816354" y="893318"/>
            <a:ext cx="5033645" cy="713740"/>
          </a:xfrm>
          <a:prstGeom prst="rect">
            <a:avLst/>
          </a:prstGeom>
        </p:spPr>
        <p:txBody>
          <a:bodyPr vert="horz" wrap="square" lIns="0" tIns="6350" rIns="0" bIns="0" rtlCol="0">
            <a:spAutoFit/>
          </a:bodyPr>
          <a:lstStyle/>
          <a:p>
            <a:pPr marL="12700" marR="176530">
              <a:lnSpc>
                <a:spcPct val="103600"/>
              </a:lnSpc>
              <a:spcBef>
                <a:spcPts val="50"/>
              </a:spcBef>
            </a:pPr>
            <a:r>
              <a:rPr sz="1100" spc="-5" dirty="0">
                <a:latin typeface="Arial"/>
                <a:cs typeface="Arial"/>
              </a:rPr>
              <a:t>Attach your saved .CSV file by clicking on “Upload Files”, alternatively you can  drag the file to the designated</a:t>
            </a:r>
            <a:r>
              <a:rPr sz="1100" spc="15" dirty="0">
                <a:latin typeface="Arial"/>
                <a:cs typeface="Arial"/>
              </a:rPr>
              <a:t> </a:t>
            </a:r>
            <a:r>
              <a:rPr sz="1100" spc="-5" dirty="0">
                <a:latin typeface="Arial"/>
                <a:cs typeface="Arial"/>
              </a:rPr>
              <a:t>area.</a:t>
            </a:r>
            <a:endParaRPr sz="1100">
              <a:latin typeface="Arial"/>
              <a:cs typeface="Arial"/>
            </a:endParaRPr>
          </a:p>
          <a:p>
            <a:pPr marL="12700" marR="5080">
              <a:lnSpc>
                <a:spcPts val="1370"/>
              </a:lnSpc>
              <a:spcBef>
                <a:spcPts val="45"/>
              </a:spcBef>
            </a:pPr>
            <a:r>
              <a:rPr sz="1100" spc="-5" dirty="0">
                <a:latin typeface="Arial"/>
                <a:cs typeface="Arial"/>
              </a:rPr>
              <a:t>A message will appear confirming that your file is uploaded </a:t>
            </a:r>
            <a:r>
              <a:rPr sz="1100" dirty="0">
                <a:latin typeface="Arial"/>
                <a:cs typeface="Arial"/>
              </a:rPr>
              <a:t>(see </a:t>
            </a:r>
            <a:r>
              <a:rPr sz="1100" spc="-5" dirty="0">
                <a:latin typeface="Arial"/>
                <a:cs typeface="Arial"/>
              </a:rPr>
              <a:t>Figure 62). Click  “Done”.</a:t>
            </a:r>
            <a:endParaRPr sz="1100">
              <a:latin typeface="Arial"/>
              <a:cs typeface="Arial"/>
            </a:endParaRPr>
          </a:p>
        </p:txBody>
      </p:sp>
      <p:sp>
        <p:nvSpPr>
          <p:cNvPr id="5" name="object 5"/>
          <p:cNvSpPr/>
          <p:nvPr/>
        </p:nvSpPr>
        <p:spPr>
          <a:xfrm>
            <a:off x="1479093" y="2737882"/>
            <a:ext cx="97103" cy="100948"/>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1915414" y="2426716"/>
            <a:ext cx="4856480" cy="449580"/>
          </a:xfrm>
          <a:prstGeom prst="rect">
            <a:avLst/>
          </a:prstGeom>
        </p:spPr>
        <p:txBody>
          <a:bodyPr vert="horz" wrap="square" lIns="0" tIns="12700" rIns="0" bIns="0" rtlCol="0">
            <a:spAutoFit/>
          </a:bodyPr>
          <a:lstStyle/>
          <a:p>
            <a:pPr marL="1122680">
              <a:lnSpc>
                <a:spcPct val="100000"/>
              </a:lnSpc>
              <a:spcBef>
                <a:spcPts val="100"/>
              </a:spcBef>
            </a:pPr>
            <a:r>
              <a:rPr sz="900" i="1" spc="-5" dirty="0">
                <a:solidFill>
                  <a:srgbClr val="44536A"/>
                </a:solidFill>
                <a:latin typeface="Arial"/>
                <a:cs typeface="Arial"/>
              </a:rPr>
              <a:t>Figure 62 File uploaded</a:t>
            </a:r>
            <a:r>
              <a:rPr sz="900" i="1" dirty="0">
                <a:solidFill>
                  <a:srgbClr val="44536A"/>
                </a:solidFill>
                <a:latin typeface="Arial"/>
                <a:cs typeface="Arial"/>
              </a:rPr>
              <a:t> </a:t>
            </a:r>
            <a:r>
              <a:rPr sz="900" i="1" spc="-5" dirty="0">
                <a:solidFill>
                  <a:srgbClr val="44536A"/>
                </a:solidFill>
                <a:latin typeface="Arial"/>
                <a:cs typeface="Arial"/>
              </a:rPr>
              <a:t>message</a:t>
            </a:r>
            <a:endParaRPr sz="900">
              <a:latin typeface="Arial"/>
              <a:cs typeface="Arial"/>
            </a:endParaRPr>
          </a:p>
          <a:p>
            <a:pPr>
              <a:lnSpc>
                <a:spcPct val="100000"/>
              </a:lnSpc>
              <a:spcBef>
                <a:spcPts val="20"/>
              </a:spcBef>
            </a:pPr>
            <a:endParaRPr sz="800">
              <a:latin typeface="Arial"/>
              <a:cs typeface="Arial"/>
            </a:endParaRPr>
          </a:p>
          <a:p>
            <a:pPr marL="12700">
              <a:lnSpc>
                <a:spcPct val="100000"/>
              </a:lnSpc>
            </a:pPr>
            <a:r>
              <a:rPr sz="1100" spc="-5" dirty="0">
                <a:latin typeface="Arial"/>
                <a:cs typeface="Arial"/>
              </a:rPr>
              <a:t>Your file will be listed at the bottom of the bulk upload window </a:t>
            </a:r>
            <a:r>
              <a:rPr sz="1100" dirty="0">
                <a:latin typeface="Arial"/>
                <a:cs typeface="Arial"/>
              </a:rPr>
              <a:t>(see </a:t>
            </a:r>
            <a:r>
              <a:rPr sz="1100" spc="-5" dirty="0">
                <a:latin typeface="Arial"/>
                <a:cs typeface="Arial"/>
              </a:rPr>
              <a:t>Figure</a:t>
            </a:r>
            <a:r>
              <a:rPr sz="1100" spc="190" dirty="0">
                <a:latin typeface="Arial"/>
                <a:cs typeface="Arial"/>
              </a:rPr>
              <a:t> </a:t>
            </a:r>
            <a:r>
              <a:rPr sz="1100" spc="-5" dirty="0">
                <a:latin typeface="Arial"/>
                <a:cs typeface="Arial"/>
              </a:rPr>
              <a:t>63).</a:t>
            </a:r>
            <a:endParaRPr sz="1100">
              <a:latin typeface="Arial"/>
              <a:cs typeface="Arial"/>
            </a:endParaRPr>
          </a:p>
        </p:txBody>
      </p:sp>
      <p:sp>
        <p:nvSpPr>
          <p:cNvPr id="7" name="object 7"/>
          <p:cNvSpPr/>
          <p:nvPr/>
        </p:nvSpPr>
        <p:spPr>
          <a:xfrm>
            <a:off x="1389156" y="4985782"/>
            <a:ext cx="165704" cy="100948"/>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1389156" y="5332597"/>
            <a:ext cx="165704" cy="98557"/>
          </a:xfrm>
          <a:prstGeom prst="rect">
            <a:avLst/>
          </a:prstGeom>
          <a:blipFill>
            <a:blip r:embed="rId6" cstate="print"/>
            <a:stretch>
              <a:fillRect/>
            </a:stretch>
          </a:blipFill>
        </p:spPr>
        <p:txBody>
          <a:bodyPr wrap="square" lIns="0" tIns="0" rIns="0" bIns="0" rtlCol="0"/>
          <a:lstStyle/>
          <a:p>
            <a:endParaRPr/>
          </a:p>
        </p:txBody>
      </p:sp>
      <p:sp>
        <p:nvSpPr>
          <p:cNvPr id="9" name="object 9"/>
          <p:cNvSpPr txBox="1"/>
          <p:nvPr/>
        </p:nvSpPr>
        <p:spPr>
          <a:xfrm>
            <a:off x="1816354" y="4674615"/>
            <a:ext cx="5003165" cy="2357120"/>
          </a:xfrm>
          <a:prstGeom prst="rect">
            <a:avLst/>
          </a:prstGeom>
        </p:spPr>
        <p:txBody>
          <a:bodyPr vert="horz" wrap="square" lIns="0" tIns="12700" rIns="0" bIns="0" rtlCol="0">
            <a:spAutoFit/>
          </a:bodyPr>
          <a:lstStyle/>
          <a:p>
            <a:pPr marL="998855">
              <a:lnSpc>
                <a:spcPct val="100000"/>
              </a:lnSpc>
              <a:spcBef>
                <a:spcPts val="100"/>
              </a:spcBef>
            </a:pPr>
            <a:r>
              <a:rPr sz="900" i="1" spc="-5" dirty="0">
                <a:solidFill>
                  <a:srgbClr val="44536A"/>
                </a:solidFill>
                <a:latin typeface="Arial"/>
                <a:cs typeface="Arial"/>
              </a:rPr>
              <a:t>Figure 63 File added </a:t>
            </a:r>
            <a:r>
              <a:rPr sz="900" i="1" dirty="0">
                <a:solidFill>
                  <a:srgbClr val="44536A"/>
                </a:solidFill>
                <a:latin typeface="Arial"/>
                <a:cs typeface="Arial"/>
              </a:rPr>
              <a:t>to </a:t>
            </a:r>
            <a:r>
              <a:rPr sz="900" i="1" spc="-5" dirty="0">
                <a:solidFill>
                  <a:srgbClr val="44536A"/>
                </a:solidFill>
                <a:latin typeface="Arial"/>
                <a:cs typeface="Arial"/>
              </a:rPr>
              <a:t>Bulk Upload</a:t>
            </a:r>
            <a:r>
              <a:rPr sz="900" i="1" spc="10" dirty="0">
                <a:solidFill>
                  <a:srgbClr val="44536A"/>
                </a:solidFill>
                <a:latin typeface="Arial"/>
                <a:cs typeface="Arial"/>
              </a:rPr>
              <a:t> </a:t>
            </a:r>
            <a:r>
              <a:rPr sz="900" i="1" spc="-5" dirty="0">
                <a:solidFill>
                  <a:srgbClr val="44536A"/>
                </a:solidFill>
                <a:latin typeface="Arial"/>
                <a:cs typeface="Arial"/>
              </a:rPr>
              <a:t>portal</a:t>
            </a:r>
            <a:endParaRPr sz="900">
              <a:latin typeface="Arial"/>
              <a:cs typeface="Arial"/>
            </a:endParaRPr>
          </a:p>
          <a:p>
            <a:pPr marL="12700" marR="207010">
              <a:lnSpc>
                <a:spcPct val="103800"/>
              </a:lnSpc>
              <a:spcBef>
                <a:spcPts val="890"/>
              </a:spcBef>
            </a:pPr>
            <a:r>
              <a:rPr sz="1100" spc="-5" dirty="0">
                <a:latin typeface="Arial"/>
                <a:cs typeface="Arial"/>
              </a:rPr>
              <a:t>Click “Validate” to have the system verify that your bulk upload does not have  errors.</a:t>
            </a:r>
            <a:endParaRPr sz="1100">
              <a:latin typeface="Arial"/>
              <a:cs typeface="Arial"/>
            </a:endParaRPr>
          </a:p>
          <a:p>
            <a:pPr marL="12700">
              <a:lnSpc>
                <a:spcPct val="100000"/>
              </a:lnSpc>
              <a:spcBef>
                <a:spcPts val="40"/>
              </a:spcBef>
            </a:pPr>
            <a:r>
              <a:rPr sz="1100" spc="-5" dirty="0">
                <a:latin typeface="Arial"/>
                <a:cs typeface="Arial"/>
              </a:rPr>
              <a:t>If the system validation finds errors in your bulk upload, it will return the</a:t>
            </a:r>
            <a:r>
              <a:rPr sz="1100" spc="180" dirty="0">
                <a:latin typeface="Arial"/>
                <a:cs typeface="Arial"/>
              </a:rPr>
              <a:t> </a:t>
            </a:r>
            <a:r>
              <a:rPr sz="1100" spc="-5" dirty="0">
                <a:latin typeface="Arial"/>
                <a:cs typeface="Arial"/>
              </a:rPr>
              <a:t>screen</a:t>
            </a:r>
            <a:endParaRPr sz="1100">
              <a:latin typeface="Arial"/>
              <a:cs typeface="Arial"/>
            </a:endParaRPr>
          </a:p>
          <a:p>
            <a:pPr marL="12700" marR="177165">
              <a:lnSpc>
                <a:spcPct val="103400"/>
              </a:lnSpc>
              <a:spcBef>
                <a:spcPts val="5"/>
              </a:spcBef>
            </a:pPr>
            <a:r>
              <a:rPr sz="1100" spc="-5" dirty="0">
                <a:latin typeface="Arial"/>
                <a:cs typeface="Arial"/>
              </a:rPr>
              <a:t>with the list of the errors </a:t>
            </a:r>
            <a:r>
              <a:rPr sz="1100" dirty="0">
                <a:latin typeface="Arial"/>
                <a:cs typeface="Arial"/>
              </a:rPr>
              <a:t>(see </a:t>
            </a:r>
            <a:r>
              <a:rPr sz="1100" spc="-5" dirty="0">
                <a:latin typeface="Arial"/>
                <a:cs typeface="Arial"/>
              </a:rPr>
              <a:t>Figure </a:t>
            </a:r>
            <a:r>
              <a:rPr sz="1100" dirty="0">
                <a:latin typeface="Arial"/>
                <a:cs typeface="Arial"/>
              </a:rPr>
              <a:t>64). </a:t>
            </a:r>
            <a:r>
              <a:rPr sz="1100" spc="-5" dirty="0">
                <a:latin typeface="Arial"/>
                <a:cs typeface="Arial"/>
              </a:rPr>
              <a:t>From here, you can either update on  the screen by manually typing in your </a:t>
            </a:r>
            <a:r>
              <a:rPr sz="1100" dirty="0">
                <a:latin typeface="Arial"/>
                <a:cs typeface="Arial"/>
              </a:rPr>
              <a:t>corrections </a:t>
            </a:r>
            <a:r>
              <a:rPr sz="1100" spc="-5" dirty="0">
                <a:latin typeface="Arial"/>
                <a:cs typeface="Arial"/>
              </a:rPr>
              <a:t>in the Value column, or you  may restart the process with a corrected bulk upload</a:t>
            </a:r>
            <a:r>
              <a:rPr sz="1100" spc="50" dirty="0">
                <a:latin typeface="Arial"/>
                <a:cs typeface="Arial"/>
              </a:rPr>
              <a:t> </a:t>
            </a:r>
            <a:r>
              <a:rPr sz="1100" spc="-5" dirty="0">
                <a:latin typeface="Arial"/>
                <a:cs typeface="Arial"/>
              </a:rPr>
              <a:t>file.</a:t>
            </a:r>
            <a:endParaRPr sz="1100">
              <a:latin typeface="Arial"/>
              <a:cs typeface="Arial"/>
            </a:endParaRPr>
          </a:p>
          <a:p>
            <a:pPr>
              <a:lnSpc>
                <a:spcPct val="100000"/>
              </a:lnSpc>
              <a:spcBef>
                <a:spcPts val="40"/>
              </a:spcBef>
            </a:pPr>
            <a:endParaRPr sz="1150">
              <a:latin typeface="Arial"/>
              <a:cs typeface="Arial"/>
            </a:endParaRPr>
          </a:p>
          <a:p>
            <a:pPr marL="12700" marR="5080">
              <a:lnSpc>
                <a:spcPct val="103400"/>
              </a:lnSpc>
            </a:pPr>
            <a:r>
              <a:rPr sz="1100" spc="-5" dirty="0">
                <a:latin typeface="Arial"/>
                <a:cs typeface="Arial"/>
              </a:rPr>
              <a:t>In cases when it may be preferable to work from a master list of errors, click the  </a:t>
            </a:r>
            <a:r>
              <a:rPr sz="1100" i="1" spc="-5" dirty="0">
                <a:latin typeface="Arial"/>
                <a:cs typeface="Arial"/>
              </a:rPr>
              <a:t>Download – Export Errors </a:t>
            </a:r>
            <a:r>
              <a:rPr sz="1100" spc="-5" dirty="0">
                <a:latin typeface="Arial"/>
                <a:cs typeface="Arial"/>
              </a:rPr>
              <a:t>link, highlighted in red box in Figure 62, to download a  spreadsheet detailing all errors in the bulk upload </a:t>
            </a:r>
            <a:r>
              <a:rPr sz="1100" dirty="0">
                <a:latin typeface="Arial"/>
                <a:cs typeface="Arial"/>
              </a:rPr>
              <a:t>file. </a:t>
            </a:r>
            <a:r>
              <a:rPr sz="1100" spc="-5" dirty="0">
                <a:latin typeface="Arial"/>
                <a:cs typeface="Arial"/>
              </a:rPr>
              <a:t>Once your errors are  corrected, click “update”. The system will once again check your upload for  errors.</a:t>
            </a:r>
            <a:endParaRPr sz="1100">
              <a:latin typeface="Arial"/>
              <a:cs typeface="Arial"/>
            </a:endParaRPr>
          </a:p>
        </p:txBody>
      </p:sp>
      <p:sp>
        <p:nvSpPr>
          <p:cNvPr id="10" name="object 10"/>
          <p:cNvSpPr txBox="1"/>
          <p:nvPr/>
        </p:nvSpPr>
        <p:spPr>
          <a:xfrm>
            <a:off x="2892298" y="8766302"/>
            <a:ext cx="1987550" cy="162560"/>
          </a:xfrm>
          <a:prstGeom prst="rect">
            <a:avLst/>
          </a:prstGeom>
        </p:spPr>
        <p:txBody>
          <a:bodyPr vert="horz" wrap="square" lIns="0" tIns="12700" rIns="0" bIns="0" rtlCol="0">
            <a:spAutoFit/>
          </a:bodyPr>
          <a:lstStyle/>
          <a:p>
            <a:pPr marL="12700">
              <a:lnSpc>
                <a:spcPct val="100000"/>
              </a:lnSpc>
              <a:spcBef>
                <a:spcPts val="100"/>
              </a:spcBef>
            </a:pPr>
            <a:r>
              <a:rPr sz="900" i="1" spc="-5" dirty="0">
                <a:solidFill>
                  <a:srgbClr val="44536A"/>
                </a:solidFill>
                <a:latin typeface="Arial"/>
                <a:cs typeface="Arial"/>
              </a:rPr>
              <a:t>Figure 64 Listing </a:t>
            </a:r>
            <a:r>
              <a:rPr sz="900" i="1" dirty="0">
                <a:solidFill>
                  <a:srgbClr val="44536A"/>
                </a:solidFill>
                <a:latin typeface="Arial"/>
                <a:cs typeface="Arial"/>
              </a:rPr>
              <a:t>of </a:t>
            </a:r>
            <a:r>
              <a:rPr sz="900" i="1" spc="-5" dirty="0">
                <a:solidFill>
                  <a:srgbClr val="44536A"/>
                </a:solidFill>
                <a:latin typeface="Arial"/>
                <a:cs typeface="Arial"/>
              </a:rPr>
              <a:t>Bulk Upload</a:t>
            </a:r>
            <a:r>
              <a:rPr sz="900" i="1" spc="10" dirty="0">
                <a:solidFill>
                  <a:srgbClr val="44536A"/>
                </a:solidFill>
                <a:latin typeface="Arial"/>
                <a:cs typeface="Arial"/>
              </a:rPr>
              <a:t> </a:t>
            </a:r>
            <a:r>
              <a:rPr sz="900" i="1" dirty="0">
                <a:solidFill>
                  <a:srgbClr val="44536A"/>
                </a:solidFill>
                <a:latin typeface="Arial"/>
                <a:cs typeface="Arial"/>
              </a:rPr>
              <a:t>Errors</a:t>
            </a:r>
            <a:endParaRPr sz="900">
              <a:latin typeface="Arial"/>
              <a:cs typeface="Arial"/>
            </a:endParaRPr>
          </a:p>
        </p:txBody>
      </p:sp>
      <p:sp>
        <p:nvSpPr>
          <p:cNvPr id="11" name="object 11"/>
          <p:cNvSpPr/>
          <p:nvPr/>
        </p:nvSpPr>
        <p:spPr>
          <a:xfrm>
            <a:off x="2553080" y="1723707"/>
            <a:ext cx="2714624" cy="666750"/>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2548254" y="1647570"/>
            <a:ext cx="2724150" cy="762000"/>
          </a:xfrm>
          <a:custGeom>
            <a:avLst/>
            <a:gdLst/>
            <a:ahLst/>
            <a:cxnLst/>
            <a:rect l="l" t="t" r="r" b="b"/>
            <a:pathLst>
              <a:path w="2724150" h="762000">
                <a:moveTo>
                  <a:pt x="0" y="762000"/>
                </a:moveTo>
                <a:lnTo>
                  <a:pt x="2724149" y="762000"/>
                </a:lnTo>
                <a:lnTo>
                  <a:pt x="2724149" y="0"/>
                </a:lnTo>
                <a:lnTo>
                  <a:pt x="0" y="0"/>
                </a:lnTo>
                <a:lnTo>
                  <a:pt x="0" y="762000"/>
                </a:lnTo>
                <a:close/>
              </a:path>
            </a:pathLst>
          </a:custGeom>
          <a:ln w="9525">
            <a:solidFill>
              <a:srgbClr val="D9D9D9"/>
            </a:solidFill>
          </a:ln>
        </p:spPr>
        <p:txBody>
          <a:bodyPr wrap="square" lIns="0" tIns="0" rIns="0" bIns="0" rtlCol="0"/>
          <a:lstStyle/>
          <a:p>
            <a:endParaRPr/>
          </a:p>
        </p:txBody>
      </p:sp>
      <p:sp>
        <p:nvSpPr>
          <p:cNvPr id="13" name="object 13"/>
          <p:cNvSpPr/>
          <p:nvPr/>
        </p:nvSpPr>
        <p:spPr>
          <a:xfrm>
            <a:off x="2305050" y="2998470"/>
            <a:ext cx="3160522" cy="1568450"/>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2300351" y="2993770"/>
            <a:ext cx="3170555" cy="1577975"/>
          </a:xfrm>
          <a:custGeom>
            <a:avLst/>
            <a:gdLst/>
            <a:ahLst/>
            <a:cxnLst/>
            <a:rect l="l" t="t" r="r" b="b"/>
            <a:pathLst>
              <a:path w="3170554" h="1577975">
                <a:moveTo>
                  <a:pt x="0" y="1577975"/>
                </a:moveTo>
                <a:lnTo>
                  <a:pt x="3170047" y="1577975"/>
                </a:lnTo>
                <a:lnTo>
                  <a:pt x="3170047" y="0"/>
                </a:lnTo>
                <a:lnTo>
                  <a:pt x="0" y="0"/>
                </a:lnTo>
                <a:lnTo>
                  <a:pt x="0" y="1577975"/>
                </a:lnTo>
                <a:close/>
              </a:path>
            </a:pathLst>
          </a:custGeom>
          <a:ln w="9525">
            <a:solidFill>
              <a:srgbClr val="D9D9D9"/>
            </a:solidFill>
          </a:ln>
        </p:spPr>
        <p:txBody>
          <a:bodyPr wrap="square" lIns="0" tIns="0" rIns="0" bIns="0" rtlCol="0"/>
          <a:lstStyle/>
          <a:p>
            <a:endParaRPr/>
          </a:p>
        </p:txBody>
      </p:sp>
      <p:sp>
        <p:nvSpPr>
          <p:cNvPr id="15" name="object 15"/>
          <p:cNvSpPr/>
          <p:nvPr/>
        </p:nvSpPr>
        <p:spPr>
          <a:xfrm>
            <a:off x="2209800" y="7077202"/>
            <a:ext cx="3351529" cy="1675764"/>
          </a:xfrm>
          <a:prstGeom prst="rect">
            <a:avLst/>
          </a:prstGeom>
          <a:blipFill>
            <a:blip r:embed="rId9" cstate="print"/>
            <a:stretch>
              <a:fillRect/>
            </a:stretch>
          </a:blipFill>
        </p:spPr>
        <p:txBody>
          <a:bodyPr wrap="square" lIns="0" tIns="0" rIns="0" bIns="0" rtlCol="0"/>
          <a:lstStyle/>
          <a:p>
            <a:endParaRPr/>
          </a:p>
        </p:txBody>
      </p:sp>
      <p:sp>
        <p:nvSpPr>
          <p:cNvPr id="16" name="object 16"/>
          <p:cNvSpPr/>
          <p:nvPr/>
        </p:nvSpPr>
        <p:spPr>
          <a:xfrm>
            <a:off x="2205101" y="7072376"/>
            <a:ext cx="3361054" cy="1685289"/>
          </a:xfrm>
          <a:custGeom>
            <a:avLst/>
            <a:gdLst/>
            <a:ahLst/>
            <a:cxnLst/>
            <a:rect l="l" t="t" r="r" b="b"/>
            <a:pathLst>
              <a:path w="3361054" h="1685290">
                <a:moveTo>
                  <a:pt x="0" y="1685289"/>
                </a:moveTo>
                <a:lnTo>
                  <a:pt x="3361054" y="1685289"/>
                </a:lnTo>
                <a:lnTo>
                  <a:pt x="3361054" y="0"/>
                </a:lnTo>
                <a:lnTo>
                  <a:pt x="0" y="0"/>
                </a:lnTo>
                <a:lnTo>
                  <a:pt x="0" y="1685289"/>
                </a:lnTo>
                <a:close/>
              </a:path>
            </a:pathLst>
          </a:custGeom>
          <a:ln w="9525">
            <a:solidFill>
              <a:srgbClr val="D9D9D9"/>
            </a:solidFill>
          </a:ln>
        </p:spPr>
        <p:txBody>
          <a:bodyPr wrap="square" lIns="0" tIns="0" rIns="0" bIns="0" rtlCol="0"/>
          <a:lstStyle/>
          <a:p>
            <a:endParaRPr/>
          </a:p>
        </p:txBody>
      </p:sp>
      <p:sp>
        <p:nvSpPr>
          <p:cNvPr id="17" name="object 17"/>
          <p:cNvSpPr/>
          <p:nvPr/>
        </p:nvSpPr>
        <p:spPr>
          <a:xfrm>
            <a:off x="2226945" y="7648067"/>
            <a:ext cx="732790" cy="101600"/>
          </a:xfrm>
          <a:custGeom>
            <a:avLst/>
            <a:gdLst/>
            <a:ahLst/>
            <a:cxnLst/>
            <a:rect l="l" t="t" r="r" b="b"/>
            <a:pathLst>
              <a:path w="732789" h="101600">
                <a:moveTo>
                  <a:pt x="0" y="101599"/>
                </a:moveTo>
                <a:lnTo>
                  <a:pt x="732790" y="101599"/>
                </a:lnTo>
                <a:lnTo>
                  <a:pt x="732790" y="0"/>
                </a:lnTo>
                <a:lnTo>
                  <a:pt x="0" y="0"/>
                </a:lnTo>
                <a:lnTo>
                  <a:pt x="0" y="101599"/>
                </a:lnTo>
                <a:close/>
              </a:path>
            </a:pathLst>
          </a:custGeom>
          <a:ln w="12700">
            <a:solidFill>
              <a:srgbClr val="FF0000"/>
            </a:solidFill>
          </a:ln>
        </p:spPr>
        <p:txBody>
          <a:bodyPr wrap="square" lIns="0" tIns="0" rIns="0" bIns="0" rtlCol="0"/>
          <a:lstStyle/>
          <a:p>
            <a:endParaRPr/>
          </a:p>
        </p:txBody>
      </p:sp>
      <p:sp>
        <p:nvSpPr>
          <p:cNvPr id="18" name="object 18"/>
          <p:cNvSpPr txBox="1">
            <a:spLocks noGrp="1"/>
          </p:cNvSpPr>
          <p:nvPr>
            <p:ph type="ftr" sz="quarter" idx="5"/>
          </p:nvPr>
        </p:nvSpPr>
        <p:spPr>
          <a:prstGeom prst="rect">
            <a:avLst/>
          </a:prstGeom>
        </p:spPr>
        <p:txBody>
          <a:bodyPr vert="horz" wrap="square" lIns="0" tIns="1905" rIns="0" bIns="0" rtlCol="0">
            <a:spAutoFit/>
          </a:bodyPr>
          <a:lstStyle/>
          <a:p>
            <a:pPr marL="12700">
              <a:lnSpc>
                <a:spcPts val="1060"/>
              </a:lnSpc>
              <a:spcBef>
                <a:spcPts val="15"/>
              </a:spcBef>
            </a:pPr>
            <a:r>
              <a:rPr dirty="0"/>
              <a:t>Coronavirus State and </a:t>
            </a:r>
            <a:r>
              <a:rPr spc="-5" dirty="0"/>
              <a:t>Local Fiscal Recovery</a:t>
            </a:r>
            <a:r>
              <a:rPr spc="-30" dirty="0"/>
              <a:t> </a:t>
            </a:r>
            <a:r>
              <a:rPr dirty="0"/>
              <a:t>Funds:</a:t>
            </a:r>
          </a:p>
          <a:p>
            <a:pPr marL="174625">
              <a:lnSpc>
                <a:spcPts val="1060"/>
              </a:lnSpc>
            </a:pPr>
            <a:r>
              <a:rPr b="0" spc="-5" dirty="0">
                <a:latin typeface="Arial"/>
                <a:cs typeface="Arial"/>
              </a:rPr>
              <a:t>Project and Expenditures Report User</a:t>
            </a:r>
            <a:r>
              <a:rPr b="0" spc="30" dirty="0">
                <a:latin typeface="Arial"/>
                <a:cs typeface="Arial"/>
              </a:rPr>
              <a:t> </a:t>
            </a:r>
            <a:r>
              <a:rPr b="0" spc="-5" dirty="0">
                <a:latin typeface="Arial"/>
                <a:cs typeface="Arial"/>
              </a:rPr>
              <a:t>Guide</a:t>
            </a:r>
          </a:p>
        </p:txBody>
      </p:sp>
      <p:sp>
        <p:nvSpPr>
          <p:cNvPr id="19" name="object 19"/>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r>
              <a:rPr spc="-5" dirty="0"/>
              <a:t>51</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89156" y="1121819"/>
            <a:ext cx="165704" cy="99285"/>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816354" y="1067053"/>
            <a:ext cx="4999355" cy="539750"/>
          </a:xfrm>
          <a:prstGeom prst="rect">
            <a:avLst/>
          </a:prstGeom>
        </p:spPr>
        <p:txBody>
          <a:bodyPr vert="horz" wrap="square" lIns="0" tIns="6350" rIns="0" bIns="0" rtlCol="0">
            <a:spAutoFit/>
          </a:bodyPr>
          <a:lstStyle/>
          <a:p>
            <a:pPr marL="12700" marR="5080" algn="just">
              <a:lnSpc>
                <a:spcPct val="103400"/>
              </a:lnSpc>
              <a:spcBef>
                <a:spcPts val="50"/>
              </a:spcBef>
            </a:pPr>
            <a:r>
              <a:rPr sz="1100" spc="-5" dirty="0">
                <a:latin typeface="Arial"/>
                <a:cs typeface="Arial"/>
              </a:rPr>
              <a:t>If the system validates that </a:t>
            </a:r>
            <a:r>
              <a:rPr sz="1100" dirty="0">
                <a:latin typeface="Arial"/>
                <a:cs typeface="Arial"/>
              </a:rPr>
              <a:t>your </a:t>
            </a:r>
            <a:r>
              <a:rPr sz="1100" spc="-5" dirty="0">
                <a:latin typeface="Arial"/>
                <a:cs typeface="Arial"/>
              </a:rPr>
              <a:t>bulk upload has no errors, it will return the same  screen as Figure 63 with instead the option to “Create” </a:t>
            </a:r>
            <a:r>
              <a:rPr sz="1100" dirty="0">
                <a:latin typeface="Arial"/>
                <a:cs typeface="Arial"/>
              </a:rPr>
              <a:t>(see </a:t>
            </a:r>
            <a:r>
              <a:rPr sz="1100" spc="-5" dirty="0">
                <a:latin typeface="Arial"/>
                <a:cs typeface="Arial"/>
              </a:rPr>
              <a:t>Figure 65). Click the  “Create”</a:t>
            </a:r>
            <a:r>
              <a:rPr sz="1100" spc="-10" dirty="0">
                <a:latin typeface="Arial"/>
                <a:cs typeface="Arial"/>
              </a:rPr>
              <a:t> </a:t>
            </a:r>
            <a:r>
              <a:rPr sz="1100" spc="-5" dirty="0">
                <a:latin typeface="Arial"/>
                <a:cs typeface="Arial"/>
              </a:rPr>
              <a:t>button.</a:t>
            </a:r>
            <a:endParaRPr sz="1100">
              <a:latin typeface="Arial"/>
              <a:cs typeface="Arial"/>
            </a:endParaRPr>
          </a:p>
        </p:txBody>
      </p:sp>
      <p:sp>
        <p:nvSpPr>
          <p:cNvPr id="4" name="object 4"/>
          <p:cNvSpPr/>
          <p:nvPr/>
        </p:nvSpPr>
        <p:spPr>
          <a:xfrm>
            <a:off x="1389156" y="3671332"/>
            <a:ext cx="165704" cy="100948"/>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1816354" y="3360166"/>
            <a:ext cx="4592320" cy="449580"/>
          </a:xfrm>
          <a:prstGeom prst="rect">
            <a:avLst/>
          </a:prstGeom>
        </p:spPr>
        <p:txBody>
          <a:bodyPr vert="horz" wrap="square" lIns="0" tIns="12700" rIns="0" bIns="0" rtlCol="0">
            <a:spAutoFit/>
          </a:bodyPr>
          <a:lstStyle/>
          <a:p>
            <a:pPr marL="1271905">
              <a:lnSpc>
                <a:spcPct val="100000"/>
              </a:lnSpc>
              <a:spcBef>
                <a:spcPts val="100"/>
              </a:spcBef>
            </a:pPr>
            <a:r>
              <a:rPr sz="900" i="1" spc="-5" dirty="0">
                <a:solidFill>
                  <a:srgbClr val="44536A"/>
                </a:solidFill>
                <a:latin typeface="Arial"/>
                <a:cs typeface="Arial"/>
              </a:rPr>
              <a:t>Figure 65 Bulk Upload</a:t>
            </a:r>
            <a:r>
              <a:rPr sz="900" i="1" dirty="0">
                <a:solidFill>
                  <a:srgbClr val="44536A"/>
                </a:solidFill>
                <a:latin typeface="Arial"/>
                <a:cs typeface="Arial"/>
              </a:rPr>
              <a:t> Creation</a:t>
            </a:r>
            <a:endParaRPr sz="900">
              <a:latin typeface="Arial"/>
              <a:cs typeface="Arial"/>
            </a:endParaRPr>
          </a:p>
          <a:p>
            <a:pPr>
              <a:lnSpc>
                <a:spcPct val="100000"/>
              </a:lnSpc>
              <a:spcBef>
                <a:spcPts val="20"/>
              </a:spcBef>
            </a:pPr>
            <a:endParaRPr sz="800">
              <a:latin typeface="Arial"/>
              <a:cs typeface="Arial"/>
            </a:endParaRPr>
          </a:p>
          <a:p>
            <a:pPr marL="12700">
              <a:lnSpc>
                <a:spcPct val="100000"/>
              </a:lnSpc>
            </a:pPr>
            <a:r>
              <a:rPr sz="1100" spc="-5" dirty="0">
                <a:latin typeface="Arial"/>
                <a:cs typeface="Arial"/>
              </a:rPr>
              <a:t>Once created, </a:t>
            </a:r>
            <a:r>
              <a:rPr sz="1100" dirty="0">
                <a:latin typeface="Arial"/>
                <a:cs typeface="Arial"/>
              </a:rPr>
              <a:t>your </a:t>
            </a:r>
            <a:r>
              <a:rPr sz="1100" spc="-5" dirty="0">
                <a:latin typeface="Arial"/>
                <a:cs typeface="Arial"/>
              </a:rPr>
              <a:t>records will show at the bottom of the relevant</a:t>
            </a:r>
            <a:r>
              <a:rPr sz="1100" spc="150" dirty="0">
                <a:latin typeface="Arial"/>
                <a:cs typeface="Arial"/>
              </a:rPr>
              <a:t> </a:t>
            </a:r>
            <a:r>
              <a:rPr sz="1100" spc="-5" dirty="0">
                <a:latin typeface="Arial"/>
                <a:cs typeface="Arial"/>
              </a:rPr>
              <a:t>screen.</a:t>
            </a:r>
            <a:endParaRPr sz="1100">
              <a:latin typeface="Arial"/>
              <a:cs typeface="Arial"/>
            </a:endParaRPr>
          </a:p>
        </p:txBody>
      </p:sp>
      <p:sp>
        <p:nvSpPr>
          <p:cNvPr id="6" name="object 6"/>
          <p:cNvSpPr txBox="1"/>
          <p:nvPr/>
        </p:nvSpPr>
        <p:spPr>
          <a:xfrm>
            <a:off x="901700" y="4187697"/>
            <a:ext cx="5957570" cy="539750"/>
          </a:xfrm>
          <a:prstGeom prst="rect">
            <a:avLst/>
          </a:prstGeom>
        </p:spPr>
        <p:txBody>
          <a:bodyPr vert="horz" wrap="square" lIns="0" tIns="12065" rIns="0" bIns="0" rtlCol="0">
            <a:spAutoFit/>
          </a:bodyPr>
          <a:lstStyle/>
          <a:p>
            <a:pPr marL="12700">
              <a:lnSpc>
                <a:spcPct val="100000"/>
              </a:lnSpc>
              <a:spcBef>
                <a:spcPts val="95"/>
              </a:spcBef>
              <a:tabLst>
                <a:tab pos="469900" algn="l"/>
              </a:tabLst>
            </a:pPr>
            <a:r>
              <a:rPr sz="1100" b="1" spc="-5" dirty="0">
                <a:latin typeface="Arial"/>
                <a:cs typeface="Arial"/>
              </a:rPr>
              <a:t>e)	Bulk Upload Creation</a:t>
            </a:r>
            <a:r>
              <a:rPr sz="1100" b="1" dirty="0">
                <a:latin typeface="Arial"/>
                <a:cs typeface="Arial"/>
              </a:rPr>
              <a:t> </a:t>
            </a:r>
            <a:r>
              <a:rPr sz="1100" b="1" spc="-5" dirty="0">
                <a:latin typeface="Arial"/>
                <a:cs typeface="Arial"/>
              </a:rPr>
              <a:t>Steps</a:t>
            </a:r>
            <a:endParaRPr sz="1100">
              <a:latin typeface="Arial"/>
              <a:cs typeface="Arial"/>
            </a:endParaRPr>
          </a:p>
          <a:p>
            <a:pPr marL="12700" marR="5080">
              <a:lnSpc>
                <a:spcPct val="103200"/>
              </a:lnSpc>
              <a:spcBef>
                <a:spcPts val="5"/>
              </a:spcBef>
            </a:pPr>
            <a:r>
              <a:rPr sz="1100" spc="-5" dirty="0">
                <a:latin typeface="Arial"/>
                <a:cs typeface="Arial"/>
              </a:rPr>
              <a:t>The collective bulk file upload process is contingent upon </a:t>
            </a:r>
            <a:r>
              <a:rPr sz="1100" dirty="0">
                <a:latin typeface="Arial"/>
                <a:cs typeface="Arial"/>
              </a:rPr>
              <a:t>end-users </a:t>
            </a:r>
            <a:r>
              <a:rPr sz="1100" spc="-5" dirty="0">
                <a:latin typeface="Arial"/>
                <a:cs typeface="Arial"/>
              </a:rPr>
              <a:t>following the below steps to  ensure successful</a:t>
            </a:r>
            <a:r>
              <a:rPr sz="1100" dirty="0">
                <a:latin typeface="Arial"/>
                <a:cs typeface="Arial"/>
              </a:rPr>
              <a:t> submission.</a:t>
            </a:r>
            <a:endParaRPr sz="1100">
              <a:latin typeface="Arial"/>
              <a:cs typeface="Arial"/>
            </a:endParaRPr>
          </a:p>
        </p:txBody>
      </p:sp>
      <p:sp>
        <p:nvSpPr>
          <p:cNvPr id="7" name="object 7"/>
          <p:cNvSpPr txBox="1"/>
          <p:nvPr/>
        </p:nvSpPr>
        <p:spPr>
          <a:xfrm>
            <a:off x="1756664" y="5008117"/>
            <a:ext cx="4700270" cy="377825"/>
          </a:xfrm>
          <a:prstGeom prst="rect">
            <a:avLst/>
          </a:prstGeom>
          <a:ln w="6096">
            <a:solidFill>
              <a:srgbClr val="000000"/>
            </a:solidFill>
          </a:ln>
        </p:spPr>
        <p:txBody>
          <a:bodyPr vert="horz" wrap="square" lIns="0" tIns="635" rIns="0" bIns="0" rtlCol="0">
            <a:spAutoFit/>
          </a:bodyPr>
          <a:lstStyle/>
          <a:p>
            <a:pPr marL="72390" marR="66675">
              <a:lnSpc>
                <a:spcPct val="103299"/>
              </a:lnSpc>
              <a:spcBef>
                <a:spcPts val="5"/>
              </a:spcBef>
              <a:tabLst>
                <a:tab pos="596265" algn="l"/>
              </a:tabLst>
            </a:pPr>
            <a:r>
              <a:rPr sz="1100" b="1" spc="-5" dirty="0">
                <a:latin typeface="Arial"/>
                <a:cs typeface="Arial"/>
              </a:rPr>
              <a:t>Note:	</a:t>
            </a:r>
            <a:r>
              <a:rPr sz="1100" spc="-5" dirty="0">
                <a:latin typeface="Arial"/>
                <a:cs typeface="Arial"/>
              </a:rPr>
              <a:t>All data submitted via the bulk upload functionality must be  submitted as a .CSV file.</a:t>
            </a:r>
            <a:endParaRPr sz="1100">
              <a:latin typeface="Arial"/>
              <a:cs typeface="Arial"/>
            </a:endParaRPr>
          </a:p>
        </p:txBody>
      </p:sp>
      <p:sp>
        <p:nvSpPr>
          <p:cNvPr id="8" name="object 8"/>
          <p:cNvSpPr txBox="1"/>
          <p:nvPr/>
        </p:nvSpPr>
        <p:spPr>
          <a:xfrm>
            <a:off x="901700" y="5541263"/>
            <a:ext cx="5892165" cy="3510915"/>
          </a:xfrm>
          <a:prstGeom prst="rect">
            <a:avLst/>
          </a:prstGeom>
        </p:spPr>
        <p:txBody>
          <a:bodyPr vert="horz" wrap="square" lIns="0" tIns="12065" rIns="0" bIns="0" rtlCol="0">
            <a:spAutoFit/>
          </a:bodyPr>
          <a:lstStyle/>
          <a:p>
            <a:pPr marL="469900" indent="-457834">
              <a:lnSpc>
                <a:spcPct val="100000"/>
              </a:lnSpc>
              <a:spcBef>
                <a:spcPts val="95"/>
              </a:spcBef>
              <a:buFont typeface="Arial"/>
              <a:buAutoNum type="alphaLcParenR" startAt="6"/>
              <a:tabLst>
                <a:tab pos="469900" algn="l"/>
                <a:tab pos="470534" algn="l"/>
              </a:tabLst>
            </a:pPr>
            <a:r>
              <a:rPr sz="1100" b="1" spc="-5" dirty="0">
                <a:latin typeface="Arial"/>
                <a:cs typeface="Arial"/>
              </a:rPr>
              <a:t>CSV</a:t>
            </a:r>
            <a:r>
              <a:rPr sz="1100" b="1" spc="-10" dirty="0">
                <a:latin typeface="Arial"/>
                <a:cs typeface="Arial"/>
              </a:rPr>
              <a:t> </a:t>
            </a:r>
            <a:r>
              <a:rPr sz="1100" b="1" spc="-5" dirty="0">
                <a:latin typeface="Arial"/>
                <a:cs typeface="Arial"/>
              </a:rPr>
              <a:t>Guidance</a:t>
            </a:r>
            <a:endParaRPr sz="1100">
              <a:latin typeface="Arial"/>
              <a:cs typeface="Arial"/>
            </a:endParaRPr>
          </a:p>
          <a:p>
            <a:pPr marL="12700">
              <a:lnSpc>
                <a:spcPct val="100000"/>
              </a:lnSpc>
              <a:spcBef>
                <a:spcPts val="50"/>
              </a:spcBef>
            </a:pPr>
            <a:r>
              <a:rPr sz="1100" spc="-5" dirty="0">
                <a:latin typeface="Arial"/>
                <a:cs typeface="Arial"/>
              </a:rPr>
              <a:t>Refer to the following link for descriptions of the CSV</a:t>
            </a:r>
            <a:r>
              <a:rPr sz="1100" spc="50" dirty="0">
                <a:latin typeface="Arial"/>
                <a:cs typeface="Arial"/>
              </a:rPr>
              <a:t> </a:t>
            </a:r>
            <a:r>
              <a:rPr sz="1100" spc="-5" dirty="0">
                <a:latin typeface="Arial"/>
                <a:cs typeface="Arial"/>
              </a:rPr>
              <a:t>format.</a:t>
            </a:r>
            <a:endParaRPr sz="1100">
              <a:latin typeface="Arial"/>
              <a:cs typeface="Arial"/>
            </a:endParaRPr>
          </a:p>
          <a:p>
            <a:pPr marL="469900">
              <a:lnSpc>
                <a:spcPct val="100000"/>
              </a:lnSpc>
              <a:spcBef>
                <a:spcPts val="844"/>
              </a:spcBef>
            </a:pPr>
            <a:r>
              <a:rPr sz="1100" u="sng" spc="-5" dirty="0">
                <a:solidFill>
                  <a:srgbClr val="628B1C"/>
                </a:solidFill>
                <a:uFill>
                  <a:solidFill>
                    <a:srgbClr val="628B1C"/>
                  </a:solidFill>
                </a:uFill>
                <a:latin typeface="Arial"/>
                <a:cs typeface="Arial"/>
                <a:hlinkClick r:id="rId4"/>
              </a:rPr>
              <a:t>https://en.wikipedia.org/wiki/Comma-separated_values</a:t>
            </a:r>
            <a:endParaRPr sz="1100">
              <a:latin typeface="Arial"/>
              <a:cs typeface="Arial"/>
            </a:endParaRPr>
          </a:p>
          <a:p>
            <a:pPr marL="469900" indent="-457834">
              <a:lnSpc>
                <a:spcPct val="100000"/>
              </a:lnSpc>
              <a:spcBef>
                <a:spcPts val="840"/>
              </a:spcBef>
              <a:buFont typeface="Arial"/>
              <a:buAutoNum type="alphaLcParenR" startAt="7"/>
              <a:tabLst>
                <a:tab pos="469900" algn="l"/>
                <a:tab pos="470534" algn="l"/>
              </a:tabLst>
            </a:pPr>
            <a:r>
              <a:rPr sz="1100" b="1" spc="-5" dirty="0">
                <a:latin typeface="Arial"/>
                <a:cs typeface="Arial"/>
              </a:rPr>
              <a:t>Specific CSV</a:t>
            </a:r>
            <a:r>
              <a:rPr sz="1100" b="1" dirty="0">
                <a:latin typeface="Arial"/>
                <a:cs typeface="Arial"/>
              </a:rPr>
              <a:t> </a:t>
            </a:r>
            <a:r>
              <a:rPr sz="1100" b="1" spc="-5" dirty="0">
                <a:latin typeface="Arial"/>
                <a:cs typeface="Arial"/>
              </a:rPr>
              <a:t>characteristics</a:t>
            </a:r>
            <a:endParaRPr sz="1100">
              <a:latin typeface="Arial"/>
              <a:cs typeface="Arial"/>
            </a:endParaRPr>
          </a:p>
          <a:p>
            <a:pPr marL="927100" marR="2436495" lvl="1" indent="-457200">
              <a:lnSpc>
                <a:spcPct val="103600"/>
              </a:lnSpc>
              <a:spcBef>
                <a:spcPts val="75"/>
              </a:spcBef>
              <a:buFont typeface="Symbol"/>
              <a:buChar char=""/>
              <a:tabLst>
                <a:tab pos="698500" algn="l"/>
                <a:tab pos="699135" algn="l"/>
              </a:tabLst>
            </a:pPr>
            <a:r>
              <a:rPr sz="1100" spc="-5" dirty="0">
                <a:latin typeface="Arial"/>
                <a:cs typeface="Arial"/>
              </a:rPr>
              <a:t>The date format is: MM/DD/YYYY. Example:  a.</a:t>
            </a:r>
            <a:r>
              <a:rPr sz="1100" spc="270" dirty="0">
                <a:latin typeface="Arial"/>
                <a:cs typeface="Arial"/>
              </a:rPr>
              <a:t> </a:t>
            </a:r>
            <a:r>
              <a:rPr sz="1100" spc="-5" dirty="0">
                <a:latin typeface="Arial"/>
                <a:cs typeface="Arial"/>
              </a:rPr>
              <a:t>06/22/2021</a:t>
            </a:r>
            <a:endParaRPr sz="1100">
              <a:latin typeface="Arial"/>
              <a:cs typeface="Arial"/>
            </a:endParaRPr>
          </a:p>
          <a:p>
            <a:pPr marL="698500" lvl="1" indent="-229235">
              <a:lnSpc>
                <a:spcPct val="100000"/>
              </a:lnSpc>
              <a:spcBef>
                <a:spcPts val="110"/>
              </a:spcBef>
              <a:buFont typeface="Symbol"/>
              <a:buChar char=""/>
              <a:tabLst>
                <a:tab pos="698500" algn="l"/>
                <a:tab pos="699135" algn="l"/>
              </a:tabLst>
            </a:pPr>
            <a:r>
              <a:rPr sz="1100" spc="-5" dirty="0">
                <a:latin typeface="Arial"/>
                <a:cs typeface="Arial"/>
              </a:rPr>
              <a:t>All currency values are numeric. It is not required to add “,” for thousand or</a:t>
            </a:r>
            <a:r>
              <a:rPr sz="1100" spc="114" dirty="0">
                <a:latin typeface="Arial"/>
                <a:cs typeface="Arial"/>
              </a:rPr>
              <a:t> </a:t>
            </a:r>
            <a:r>
              <a:rPr sz="1100" spc="-5" dirty="0">
                <a:latin typeface="Arial"/>
                <a:cs typeface="Arial"/>
              </a:rPr>
              <a:t>millions.</a:t>
            </a:r>
            <a:endParaRPr sz="1100">
              <a:latin typeface="Arial"/>
              <a:cs typeface="Arial"/>
            </a:endParaRPr>
          </a:p>
          <a:p>
            <a:pPr marL="698500" marR="146050" lvl="1" indent="-228600">
              <a:lnSpc>
                <a:spcPct val="103600"/>
              </a:lnSpc>
              <a:spcBef>
                <a:spcPts val="75"/>
              </a:spcBef>
              <a:buFont typeface="Symbol"/>
              <a:buChar char=""/>
              <a:tabLst>
                <a:tab pos="698500" algn="l"/>
                <a:tab pos="699135" algn="l"/>
              </a:tabLst>
            </a:pPr>
            <a:r>
              <a:rPr sz="1100" spc="-5" dirty="0">
                <a:latin typeface="Arial"/>
                <a:cs typeface="Arial"/>
              </a:rPr>
              <a:t>All currency values should not contain a “$” sign. The file will be rejected if a “$” </a:t>
            </a:r>
            <a:r>
              <a:rPr sz="1100" spc="-10" dirty="0">
                <a:latin typeface="Arial"/>
                <a:cs typeface="Arial"/>
              </a:rPr>
              <a:t>is  </a:t>
            </a:r>
            <a:r>
              <a:rPr sz="1100" spc="-5" dirty="0">
                <a:latin typeface="Arial"/>
                <a:cs typeface="Arial"/>
              </a:rPr>
              <a:t>included in the data entry.</a:t>
            </a:r>
            <a:endParaRPr sz="1100">
              <a:latin typeface="Arial"/>
              <a:cs typeface="Arial"/>
            </a:endParaRPr>
          </a:p>
          <a:p>
            <a:pPr marL="698500" marR="5080" lvl="1" indent="-228600">
              <a:lnSpc>
                <a:spcPct val="103400"/>
              </a:lnSpc>
              <a:spcBef>
                <a:spcPts val="75"/>
              </a:spcBef>
              <a:buFont typeface="Symbol"/>
              <a:buChar char=""/>
              <a:tabLst>
                <a:tab pos="698500" algn="l"/>
                <a:tab pos="699135" algn="l"/>
              </a:tabLst>
            </a:pPr>
            <a:r>
              <a:rPr sz="1100" spc="-5" dirty="0">
                <a:latin typeface="Arial"/>
                <a:cs typeface="Arial"/>
              </a:rPr>
              <a:t>Once you’ve saved the excel spreadsheet as a .csv file, do not </a:t>
            </a:r>
            <a:r>
              <a:rPr sz="1100" dirty="0">
                <a:latin typeface="Arial"/>
                <a:cs typeface="Arial"/>
              </a:rPr>
              <a:t>re-open </a:t>
            </a:r>
            <a:r>
              <a:rPr sz="1100" spc="-5" dirty="0">
                <a:latin typeface="Arial"/>
                <a:cs typeface="Arial"/>
              </a:rPr>
              <a:t>the file. Re-  opening the file will cause excel to possible revert to an .xls type file and leading  zeros or other issues may</a:t>
            </a:r>
            <a:r>
              <a:rPr sz="1100" spc="15" dirty="0">
                <a:latin typeface="Arial"/>
                <a:cs typeface="Arial"/>
              </a:rPr>
              <a:t> </a:t>
            </a:r>
            <a:r>
              <a:rPr sz="1100" spc="-5" dirty="0">
                <a:latin typeface="Arial"/>
                <a:cs typeface="Arial"/>
              </a:rPr>
              <a:t>occur,</a:t>
            </a:r>
            <a:endParaRPr sz="1100">
              <a:latin typeface="Arial"/>
              <a:cs typeface="Arial"/>
            </a:endParaRPr>
          </a:p>
          <a:p>
            <a:pPr lvl="1">
              <a:lnSpc>
                <a:spcPct val="100000"/>
              </a:lnSpc>
              <a:spcBef>
                <a:spcPts val="30"/>
              </a:spcBef>
              <a:buFont typeface="Symbol"/>
              <a:buChar char=""/>
            </a:pPr>
            <a:endParaRPr sz="1200">
              <a:latin typeface="Arial"/>
              <a:cs typeface="Arial"/>
            </a:endParaRPr>
          </a:p>
          <a:p>
            <a:pPr marL="469900" indent="-457834">
              <a:lnSpc>
                <a:spcPct val="100000"/>
              </a:lnSpc>
              <a:buFont typeface="Arial"/>
              <a:buAutoNum type="alphaLcParenR" startAt="7"/>
              <a:tabLst>
                <a:tab pos="469900" algn="l"/>
                <a:tab pos="470534" algn="l"/>
              </a:tabLst>
            </a:pPr>
            <a:r>
              <a:rPr sz="1100" b="1" spc="-5" dirty="0">
                <a:latin typeface="Arial"/>
                <a:cs typeface="Arial"/>
              </a:rPr>
              <a:t>Upload Template</a:t>
            </a:r>
            <a:r>
              <a:rPr sz="1100" b="1" dirty="0">
                <a:latin typeface="Arial"/>
                <a:cs typeface="Arial"/>
              </a:rPr>
              <a:t> </a:t>
            </a:r>
            <a:r>
              <a:rPr sz="1100" b="1" spc="-5" dirty="0">
                <a:latin typeface="Arial"/>
                <a:cs typeface="Arial"/>
              </a:rPr>
              <a:t>Description</a:t>
            </a:r>
            <a:endParaRPr sz="1100">
              <a:latin typeface="Arial"/>
              <a:cs typeface="Arial"/>
            </a:endParaRPr>
          </a:p>
          <a:p>
            <a:pPr marL="12700">
              <a:lnSpc>
                <a:spcPct val="100000"/>
              </a:lnSpc>
              <a:spcBef>
                <a:spcPts val="40"/>
              </a:spcBef>
            </a:pPr>
            <a:r>
              <a:rPr sz="1100" spc="-5" dirty="0">
                <a:latin typeface="Arial"/>
                <a:cs typeface="Arial"/>
              </a:rPr>
              <a:t>Each data element and/or column in the CSV files is described</a:t>
            </a:r>
            <a:r>
              <a:rPr sz="1100" spc="30" dirty="0">
                <a:latin typeface="Arial"/>
                <a:cs typeface="Arial"/>
              </a:rPr>
              <a:t> </a:t>
            </a:r>
            <a:r>
              <a:rPr sz="1100" spc="-5" dirty="0">
                <a:latin typeface="Arial"/>
                <a:cs typeface="Arial"/>
              </a:rPr>
              <a:t>below:</a:t>
            </a:r>
            <a:endParaRPr sz="1100">
              <a:latin typeface="Arial"/>
              <a:cs typeface="Arial"/>
            </a:endParaRPr>
          </a:p>
          <a:p>
            <a:pPr marL="698500" lvl="1" indent="-229235">
              <a:lnSpc>
                <a:spcPct val="100000"/>
              </a:lnSpc>
              <a:spcBef>
                <a:spcPts val="919"/>
              </a:spcBef>
              <a:buFont typeface="Symbol"/>
              <a:buChar char=""/>
              <a:tabLst>
                <a:tab pos="698500" algn="l"/>
                <a:tab pos="699135" algn="l"/>
              </a:tabLst>
            </a:pPr>
            <a:r>
              <a:rPr sz="1100" spc="-5" dirty="0">
                <a:latin typeface="Arial"/>
                <a:cs typeface="Arial"/>
              </a:rPr>
              <a:t>Index No: Reference number for the data element. For internal use</a:t>
            </a:r>
            <a:r>
              <a:rPr sz="1100" spc="55" dirty="0">
                <a:latin typeface="Arial"/>
                <a:cs typeface="Arial"/>
              </a:rPr>
              <a:t> </a:t>
            </a:r>
            <a:r>
              <a:rPr sz="1100" spc="-5" dirty="0">
                <a:latin typeface="Arial"/>
                <a:cs typeface="Arial"/>
              </a:rPr>
              <a:t>only.</a:t>
            </a:r>
            <a:endParaRPr sz="1100">
              <a:latin typeface="Arial"/>
              <a:cs typeface="Arial"/>
            </a:endParaRPr>
          </a:p>
          <a:p>
            <a:pPr marL="698500" lvl="1" indent="-229235">
              <a:lnSpc>
                <a:spcPct val="100000"/>
              </a:lnSpc>
              <a:spcBef>
                <a:spcPts val="120"/>
              </a:spcBef>
              <a:buFont typeface="Symbol"/>
              <a:buChar char=""/>
              <a:tabLst>
                <a:tab pos="698500" algn="l"/>
                <a:tab pos="699135" algn="l"/>
              </a:tabLst>
            </a:pPr>
            <a:r>
              <a:rPr sz="1100" spc="-5" dirty="0">
                <a:latin typeface="Arial"/>
                <a:cs typeface="Arial"/>
              </a:rPr>
              <a:t>Defined term: Column Short</a:t>
            </a:r>
            <a:r>
              <a:rPr sz="1100" spc="10" dirty="0">
                <a:latin typeface="Arial"/>
                <a:cs typeface="Arial"/>
              </a:rPr>
              <a:t> </a:t>
            </a:r>
            <a:r>
              <a:rPr sz="1100" spc="-5" dirty="0">
                <a:latin typeface="Arial"/>
                <a:cs typeface="Arial"/>
              </a:rPr>
              <a:t>description.</a:t>
            </a:r>
            <a:endParaRPr sz="1100">
              <a:latin typeface="Arial"/>
              <a:cs typeface="Arial"/>
            </a:endParaRPr>
          </a:p>
          <a:p>
            <a:pPr marL="698500" lvl="1" indent="-229235">
              <a:lnSpc>
                <a:spcPct val="100000"/>
              </a:lnSpc>
              <a:spcBef>
                <a:spcPts val="120"/>
              </a:spcBef>
              <a:buFont typeface="Symbol"/>
              <a:buChar char=""/>
              <a:tabLst>
                <a:tab pos="698500" algn="l"/>
                <a:tab pos="699135" algn="l"/>
              </a:tabLst>
            </a:pPr>
            <a:r>
              <a:rPr sz="1100" spc="-5" dirty="0">
                <a:latin typeface="Arial"/>
                <a:cs typeface="Arial"/>
              </a:rPr>
              <a:t>Definition: Column long description or</a:t>
            </a:r>
            <a:r>
              <a:rPr sz="1100" spc="5" dirty="0">
                <a:latin typeface="Arial"/>
                <a:cs typeface="Arial"/>
              </a:rPr>
              <a:t> </a:t>
            </a:r>
            <a:r>
              <a:rPr sz="1100" spc="-5" dirty="0">
                <a:latin typeface="Arial"/>
                <a:cs typeface="Arial"/>
              </a:rPr>
              <a:t>definition.</a:t>
            </a:r>
            <a:endParaRPr sz="1100">
              <a:latin typeface="Arial"/>
              <a:cs typeface="Arial"/>
            </a:endParaRPr>
          </a:p>
        </p:txBody>
      </p:sp>
      <p:sp>
        <p:nvSpPr>
          <p:cNvPr id="9" name="object 9"/>
          <p:cNvSpPr/>
          <p:nvPr/>
        </p:nvSpPr>
        <p:spPr>
          <a:xfrm>
            <a:off x="2266950" y="1728470"/>
            <a:ext cx="3239770" cy="1612265"/>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2262123" y="1723770"/>
            <a:ext cx="3249295" cy="1621790"/>
          </a:xfrm>
          <a:custGeom>
            <a:avLst/>
            <a:gdLst/>
            <a:ahLst/>
            <a:cxnLst/>
            <a:rect l="l" t="t" r="r" b="b"/>
            <a:pathLst>
              <a:path w="3249295" h="1621789">
                <a:moveTo>
                  <a:pt x="0" y="1621790"/>
                </a:moveTo>
                <a:lnTo>
                  <a:pt x="3249295" y="1621790"/>
                </a:lnTo>
                <a:lnTo>
                  <a:pt x="3249295" y="0"/>
                </a:lnTo>
                <a:lnTo>
                  <a:pt x="0" y="0"/>
                </a:lnTo>
                <a:lnTo>
                  <a:pt x="0" y="1621790"/>
                </a:lnTo>
                <a:close/>
              </a:path>
            </a:pathLst>
          </a:custGeom>
          <a:ln w="9525">
            <a:solidFill>
              <a:srgbClr val="D9D9D9"/>
            </a:solidFill>
          </a:ln>
        </p:spPr>
        <p:txBody>
          <a:bodyPr wrap="square" lIns="0" tIns="0" rIns="0" bIns="0" rtlCol="0"/>
          <a:lstStyle/>
          <a:p>
            <a:endParaRPr/>
          </a:p>
        </p:txBody>
      </p:sp>
      <p:sp>
        <p:nvSpPr>
          <p:cNvPr id="11" name="object 11"/>
          <p:cNvSpPr txBox="1">
            <a:spLocks noGrp="1"/>
          </p:cNvSpPr>
          <p:nvPr>
            <p:ph type="ftr" sz="quarter" idx="5"/>
          </p:nvPr>
        </p:nvSpPr>
        <p:spPr>
          <a:prstGeom prst="rect">
            <a:avLst/>
          </a:prstGeom>
        </p:spPr>
        <p:txBody>
          <a:bodyPr vert="horz" wrap="square" lIns="0" tIns="1905" rIns="0" bIns="0" rtlCol="0">
            <a:spAutoFit/>
          </a:bodyPr>
          <a:lstStyle/>
          <a:p>
            <a:pPr marL="12700">
              <a:lnSpc>
                <a:spcPts val="1060"/>
              </a:lnSpc>
              <a:spcBef>
                <a:spcPts val="15"/>
              </a:spcBef>
            </a:pPr>
            <a:r>
              <a:rPr dirty="0"/>
              <a:t>Coronavirus State and </a:t>
            </a:r>
            <a:r>
              <a:rPr spc="-5" dirty="0"/>
              <a:t>Local Fiscal Recovery</a:t>
            </a:r>
            <a:r>
              <a:rPr spc="-30" dirty="0"/>
              <a:t> </a:t>
            </a:r>
            <a:r>
              <a:rPr dirty="0"/>
              <a:t>Funds:</a:t>
            </a:r>
          </a:p>
          <a:p>
            <a:pPr marL="174625">
              <a:lnSpc>
                <a:spcPts val="1060"/>
              </a:lnSpc>
            </a:pPr>
            <a:r>
              <a:rPr b="0" spc="-5" dirty="0">
                <a:latin typeface="Arial"/>
                <a:cs typeface="Arial"/>
              </a:rPr>
              <a:t>Project and Expenditures Report User</a:t>
            </a:r>
            <a:r>
              <a:rPr b="0" spc="30" dirty="0">
                <a:latin typeface="Arial"/>
                <a:cs typeface="Arial"/>
              </a:rPr>
              <a:t> </a:t>
            </a:r>
            <a:r>
              <a:rPr b="0" spc="-5" dirty="0">
                <a:latin typeface="Arial"/>
                <a:cs typeface="Arial"/>
              </a:rPr>
              <a:t>Guide</a:t>
            </a:r>
          </a:p>
        </p:txBody>
      </p:sp>
      <p:sp>
        <p:nvSpPr>
          <p:cNvPr id="12" name="object 12"/>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r>
              <a:rPr spc="-5" dirty="0"/>
              <a:t>52</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1700" y="886916"/>
            <a:ext cx="5944235" cy="2948940"/>
          </a:xfrm>
          <a:prstGeom prst="rect">
            <a:avLst/>
          </a:prstGeom>
        </p:spPr>
        <p:txBody>
          <a:bodyPr vert="horz" wrap="square" lIns="0" tIns="27940" rIns="0" bIns="0" rtlCol="0">
            <a:spAutoFit/>
          </a:bodyPr>
          <a:lstStyle/>
          <a:p>
            <a:pPr marL="698500" indent="-229235">
              <a:lnSpc>
                <a:spcPct val="100000"/>
              </a:lnSpc>
              <a:spcBef>
                <a:spcPts val="220"/>
              </a:spcBef>
              <a:buFont typeface="Symbol"/>
              <a:buChar char=""/>
              <a:tabLst>
                <a:tab pos="698500" algn="l"/>
                <a:tab pos="699135" algn="l"/>
              </a:tabLst>
            </a:pPr>
            <a:r>
              <a:rPr sz="1100" spc="-5" dirty="0">
                <a:latin typeface="Arial"/>
                <a:cs typeface="Arial"/>
              </a:rPr>
              <a:t>CSV Column Name: </a:t>
            </a:r>
            <a:r>
              <a:rPr sz="1100" dirty="0">
                <a:latin typeface="Arial"/>
                <a:cs typeface="Arial"/>
              </a:rPr>
              <a:t>The </a:t>
            </a:r>
            <a:r>
              <a:rPr sz="1100" spc="-5" dirty="0">
                <a:latin typeface="Arial"/>
                <a:cs typeface="Arial"/>
              </a:rPr>
              <a:t>column header name that must be used in the CSV</a:t>
            </a:r>
            <a:r>
              <a:rPr sz="1100" spc="95" dirty="0">
                <a:latin typeface="Arial"/>
                <a:cs typeface="Arial"/>
              </a:rPr>
              <a:t> </a:t>
            </a:r>
            <a:r>
              <a:rPr sz="1100" spc="-5" dirty="0">
                <a:latin typeface="Arial"/>
                <a:cs typeface="Arial"/>
              </a:rPr>
              <a:t>file.</a:t>
            </a:r>
            <a:endParaRPr sz="1100">
              <a:latin typeface="Arial"/>
              <a:cs typeface="Arial"/>
            </a:endParaRPr>
          </a:p>
          <a:p>
            <a:pPr marL="698500" indent="-229235">
              <a:lnSpc>
                <a:spcPct val="100000"/>
              </a:lnSpc>
              <a:spcBef>
                <a:spcPts val="120"/>
              </a:spcBef>
              <a:buFont typeface="Symbol"/>
              <a:buChar char=""/>
              <a:tabLst>
                <a:tab pos="698500" algn="l"/>
                <a:tab pos="699135" algn="l"/>
              </a:tabLst>
            </a:pPr>
            <a:r>
              <a:rPr sz="1100" spc="-5" dirty="0">
                <a:latin typeface="Arial"/>
                <a:cs typeface="Arial"/>
              </a:rPr>
              <a:t>Required: Indicates if the column is required or not</a:t>
            </a:r>
            <a:r>
              <a:rPr sz="1100" spc="20" dirty="0">
                <a:latin typeface="Arial"/>
                <a:cs typeface="Arial"/>
              </a:rPr>
              <a:t> </a:t>
            </a:r>
            <a:r>
              <a:rPr sz="1100" spc="-5" dirty="0">
                <a:latin typeface="Arial"/>
                <a:cs typeface="Arial"/>
              </a:rPr>
              <a:t>required.</a:t>
            </a:r>
            <a:endParaRPr sz="1100">
              <a:latin typeface="Arial"/>
              <a:cs typeface="Arial"/>
            </a:endParaRPr>
          </a:p>
          <a:p>
            <a:pPr marL="698500" marR="45720" indent="-228600">
              <a:lnSpc>
                <a:spcPct val="103499"/>
              </a:lnSpc>
              <a:spcBef>
                <a:spcPts val="75"/>
              </a:spcBef>
              <a:buFont typeface="Symbol"/>
              <a:buChar char=""/>
              <a:tabLst>
                <a:tab pos="698500" algn="l"/>
                <a:tab pos="699135" algn="l"/>
              </a:tabLst>
            </a:pPr>
            <a:r>
              <a:rPr sz="1100" spc="-5" dirty="0">
                <a:latin typeface="Arial"/>
                <a:cs typeface="Arial"/>
              </a:rPr>
              <a:t>List Value: The content of the column is from a list of predefined values. This is valid  for some of the columns. The list is provided for all cases. Most of the cases is N/A  which means that the type is ether String or</a:t>
            </a:r>
            <a:r>
              <a:rPr sz="1100" spc="20" dirty="0">
                <a:latin typeface="Arial"/>
                <a:cs typeface="Arial"/>
              </a:rPr>
              <a:t> </a:t>
            </a:r>
            <a:r>
              <a:rPr sz="1100" spc="-5" dirty="0">
                <a:latin typeface="Arial"/>
                <a:cs typeface="Arial"/>
              </a:rPr>
              <a:t>Numeric.</a:t>
            </a:r>
            <a:endParaRPr sz="1100">
              <a:latin typeface="Arial"/>
              <a:cs typeface="Arial"/>
            </a:endParaRPr>
          </a:p>
          <a:p>
            <a:pPr marL="698500" marR="13970" indent="-228600">
              <a:lnSpc>
                <a:spcPct val="103200"/>
              </a:lnSpc>
              <a:spcBef>
                <a:spcPts val="75"/>
              </a:spcBef>
              <a:buFont typeface="Symbol"/>
              <a:buChar char=""/>
              <a:tabLst>
                <a:tab pos="698500" algn="l"/>
                <a:tab pos="699135" algn="l"/>
              </a:tabLst>
            </a:pPr>
            <a:r>
              <a:rPr sz="1100" spc="-5" dirty="0">
                <a:latin typeface="Arial"/>
                <a:cs typeface="Arial"/>
              </a:rPr>
              <a:t>Data type: Specify the data type of the column. The options are: Numeric, Text, Date  and Pick</a:t>
            </a:r>
            <a:r>
              <a:rPr sz="1100" dirty="0">
                <a:latin typeface="Arial"/>
                <a:cs typeface="Arial"/>
              </a:rPr>
              <a:t> </a:t>
            </a:r>
            <a:r>
              <a:rPr sz="1100" spc="-5" dirty="0">
                <a:latin typeface="Arial"/>
                <a:cs typeface="Arial"/>
              </a:rPr>
              <a:t>List.</a:t>
            </a:r>
            <a:endParaRPr sz="1100">
              <a:latin typeface="Arial"/>
              <a:cs typeface="Arial"/>
            </a:endParaRPr>
          </a:p>
          <a:p>
            <a:pPr marL="698500" marR="269875" indent="-228600">
              <a:lnSpc>
                <a:spcPct val="103600"/>
              </a:lnSpc>
              <a:spcBef>
                <a:spcPts val="75"/>
              </a:spcBef>
              <a:buFont typeface="Symbol"/>
              <a:buChar char=""/>
              <a:tabLst>
                <a:tab pos="698500" algn="l"/>
                <a:tab pos="699135" algn="l"/>
              </a:tabLst>
            </a:pPr>
            <a:r>
              <a:rPr sz="1100" spc="-5" dirty="0">
                <a:latin typeface="Arial"/>
                <a:cs typeface="Arial"/>
              </a:rPr>
              <a:t>Max Length: </a:t>
            </a:r>
            <a:r>
              <a:rPr sz="1100" dirty="0">
                <a:latin typeface="Arial"/>
                <a:cs typeface="Arial"/>
              </a:rPr>
              <a:t>Indicates </a:t>
            </a:r>
            <a:r>
              <a:rPr sz="1100" spc="-5" dirty="0">
                <a:latin typeface="Arial"/>
                <a:cs typeface="Arial"/>
              </a:rPr>
              <a:t>the maximum length in characters that is allowed for each  column.</a:t>
            </a:r>
            <a:endParaRPr sz="1100">
              <a:latin typeface="Arial"/>
              <a:cs typeface="Arial"/>
            </a:endParaRPr>
          </a:p>
          <a:p>
            <a:pPr>
              <a:lnSpc>
                <a:spcPct val="100000"/>
              </a:lnSpc>
            </a:pPr>
            <a:endParaRPr sz="1200">
              <a:latin typeface="Arial"/>
              <a:cs typeface="Arial"/>
            </a:endParaRPr>
          </a:p>
          <a:p>
            <a:pPr marL="12700">
              <a:lnSpc>
                <a:spcPct val="100000"/>
              </a:lnSpc>
              <a:spcBef>
                <a:spcPts val="825"/>
              </a:spcBef>
              <a:tabLst>
                <a:tab pos="469900" algn="l"/>
              </a:tabLst>
            </a:pPr>
            <a:r>
              <a:rPr sz="1100" b="1" spc="-5" dirty="0">
                <a:latin typeface="Arial"/>
                <a:cs typeface="Arial"/>
              </a:rPr>
              <a:t>i)	Project Baseline</a:t>
            </a:r>
            <a:r>
              <a:rPr sz="1100" b="1" spc="-10" dirty="0">
                <a:latin typeface="Arial"/>
                <a:cs typeface="Arial"/>
              </a:rPr>
              <a:t> </a:t>
            </a:r>
            <a:r>
              <a:rPr sz="1100" b="1" spc="-5" dirty="0">
                <a:latin typeface="Arial"/>
                <a:cs typeface="Arial"/>
              </a:rPr>
              <a:t>Template</a:t>
            </a:r>
            <a:endParaRPr sz="1100">
              <a:latin typeface="Arial"/>
              <a:cs typeface="Arial"/>
            </a:endParaRPr>
          </a:p>
          <a:p>
            <a:pPr>
              <a:lnSpc>
                <a:spcPct val="100000"/>
              </a:lnSpc>
              <a:spcBef>
                <a:spcPts val="40"/>
              </a:spcBef>
            </a:pPr>
            <a:endParaRPr sz="1150">
              <a:latin typeface="Arial"/>
              <a:cs typeface="Arial"/>
            </a:endParaRPr>
          </a:p>
          <a:p>
            <a:pPr marL="12700" marR="5080">
              <a:lnSpc>
                <a:spcPct val="103499"/>
              </a:lnSpc>
            </a:pPr>
            <a:r>
              <a:rPr sz="1100" spc="-5" dirty="0">
                <a:latin typeface="Arial"/>
                <a:cs typeface="Arial"/>
              </a:rPr>
              <a:t>The downloadable templates provide all information required to create the upload files. The  following table highlights the data elements required to </a:t>
            </a:r>
            <a:r>
              <a:rPr sz="1100" dirty="0">
                <a:latin typeface="Arial"/>
                <a:cs typeface="Arial"/>
              </a:rPr>
              <a:t>complete </a:t>
            </a:r>
            <a:r>
              <a:rPr sz="1100" spc="-5" dirty="0">
                <a:latin typeface="Arial"/>
                <a:cs typeface="Arial"/>
              </a:rPr>
              <a:t>the Project Baseline </a:t>
            </a:r>
            <a:r>
              <a:rPr sz="1100" dirty="0">
                <a:latin typeface="Arial"/>
                <a:cs typeface="Arial"/>
              </a:rPr>
              <a:t>Template.  </a:t>
            </a:r>
            <a:r>
              <a:rPr sz="1100" spc="-5" dirty="0">
                <a:latin typeface="Arial"/>
                <a:cs typeface="Arial"/>
              </a:rPr>
              <a:t>Expenditure categories not covered by the Project Baseline Template have a devoted template  as described in </a:t>
            </a:r>
            <a:r>
              <a:rPr sz="1100" u="sng" spc="-5" dirty="0">
                <a:solidFill>
                  <a:srgbClr val="0462C1"/>
                </a:solidFill>
                <a:uFill>
                  <a:solidFill>
                    <a:srgbClr val="0462C1"/>
                  </a:solidFill>
                </a:uFill>
                <a:latin typeface="Arial"/>
                <a:cs typeface="Arial"/>
                <a:hlinkClick r:id="rId2" action="ppaction://hlinksldjump"/>
              </a:rPr>
              <a:t>Appendix</a:t>
            </a:r>
            <a:r>
              <a:rPr sz="1100" u="sng" spc="5" dirty="0">
                <a:solidFill>
                  <a:srgbClr val="0462C1"/>
                </a:solidFill>
                <a:uFill>
                  <a:solidFill>
                    <a:srgbClr val="0462C1"/>
                  </a:solidFill>
                </a:uFill>
                <a:latin typeface="Arial"/>
                <a:cs typeface="Arial"/>
                <a:hlinkClick r:id="rId2" action="ppaction://hlinksldjump"/>
              </a:rPr>
              <a:t> </a:t>
            </a:r>
            <a:r>
              <a:rPr sz="1100" u="sng" spc="-5" dirty="0">
                <a:solidFill>
                  <a:srgbClr val="0462C1"/>
                </a:solidFill>
                <a:uFill>
                  <a:solidFill>
                    <a:srgbClr val="0462C1"/>
                  </a:solidFill>
                </a:uFill>
                <a:latin typeface="Arial"/>
                <a:cs typeface="Arial"/>
                <a:hlinkClick r:id="rId2" action="ppaction://hlinksldjump"/>
              </a:rPr>
              <a:t>C</a:t>
            </a:r>
            <a:r>
              <a:rPr sz="1100" spc="-5" dirty="0">
                <a:latin typeface="Arial"/>
                <a:cs typeface="Arial"/>
              </a:rPr>
              <a:t>.</a:t>
            </a:r>
            <a:endParaRPr sz="1100">
              <a:latin typeface="Arial"/>
              <a:cs typeface="Arial"/>
            </a:endParaRPr>
          </a:p>
        </p:txBody>
      </p:sp>
      <p:sp>
        <p:nvSpPr>
          <p:cNvPr id="4" name="object 4"/>
          <p:cNvSpPr txBox="1">
            <a:spLocks noGrp="1"/>
          </p:cNvSpPr>
          <p:nvPr>
            <p:ph type="ftr" sz="quarter" idx="5"/>
          </p:nvPr>
        </p:nvSpPr>
        <p:spPr>
          <a:prstGeom prst="rect">
            <a:avLst/>
          </a:prstGeom>
        </p:spPr>
        <p:txBody>
          <a:bodyPr vert="horz" wrap="square" lIns="0" tIns="1905" rIns="0" bIns="0" rtlCol="0">
            <a:spAutoFit/>
          </a:bodyPr>
          <a:lstStyle/>
          <a:p>
            <a:pPr marL="12700">
              <a:lnSpc>
                <a:spcPts val="1060"/>
              </a:lnSpc>
              <a:spcBef>
                <a:spcPts val="15"/>
              </a:spcBef>
            </a:pPr>
            <a:r>
              <a:rPr dirty="0"/>
              <a:t>Coronavirus State and </a:t>
            </a:r>
            <a:r>
              <a:rPr spc="-5" dirty="0"/>
              <a:t>Local Fiscal Recovery</a:t>
            </a:r>
            <a:r>
              <a:rPr spc="-30" dirty="0"/>
              <a:t> </a:t>
            </a:r>
            <a:r>
              <a:rPr dirty="0"/>
              <a:t>Funds:</a:t>
            </a:r>
          </a:p>
          <a:p>
            <a:pPr marL="174625">
              <a:lnSpc>
                <a:spcPts val="1060"/>
              </a:lnSpc>
            </a:pPr>
            <a:r>
              <a:rPr b="0" spc="-5" dirty="0">
                <a:latin typeface="Arial"/>
                <a:cs typeface="Arial"/>
              </a:rPr>
              <a:t>Project and Expenditures Report User</a:t>
            </a:r>
            <a:r>
              <a:rPr b="0" spc="30" dirty="0">
                <a:latin typeface="Arial"/>
                <a:cs typeface="Arial"/>
              </a:rPr>
              <a:t> </a:t>
            </a:r>
            <a:r>
              <a:rPr b="0" spc="-5" dirty="0">
                <a:latin typeface="Arial"/>
                <a:cs typeface="Arial"/>
              </a:rPr>
              <a:t>Guide</a:t>
            </a:r>
          </a:p>
        </p:txBody>
      </p:sp>
      <p:sp>
        <p:nvSpPr>
          <p:cNvPr id="5" name="object 5"/>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r>
              <a:rPr spc="-5" dirty="0"/>
              <a:t>53</a:t>
            </a:r>
          </a:p>
        </p:txBody>
      </p:sp>
      <p:graphicFrame>
        <p:nvGraphicFramePr>
          <p:cNvPr id="3" name="object 3"/>
          <p:cNvGraphicFramePr>
            <a:graphicFrameLocks noGrp="1"/>
          </p:cNvGraphicFramePr>
          <p:nvPr/>
        </p:nvGraphicFramePr>
        <p:xfrm>
          <a:off x="914400" y="3939032"/>
          <a:ext cx="5613400" cy="4684395"/>
        </p:xfrm>
        <a:graphic>
          <a:graphicData uri="http://schemas.openxmlformats.org/drawingml/2006/table">
            <a:tbl>
              <a:tblPr firstRow="1" bandRow="1">
                <a:tableStyleId>{2D5ABB26-0587-4C30-8999-92F81FD0307C}</a:tableStyleId>
              </a:tblPr>
              <a:tblGrid>
                <a:gridCol w="932815">
                  <a:extLst>
                    <a:ext uri="{9D8B030D-6E8A-4147-A177-3AD203B41FA5}">
                      <a16:colId xmlns:a16="http://schemas.microsoft.com/office/drawing/2014/main" val="20000"/>
                    </a:ext>
                  </a:extLst>
                </a:gridCol>
                <a:gridCol w="1521460">
                  <a:extLst>
                    <a:ext uri="{9D8B030D-6E8A-4147-A177-3AD203B41FA5}">
                      <a16:colId xmlns:a16="http://schemas.microsoft.com/office/drawing/2014/main" val="20001"/>
                    </a:ext>
                  </a:extLst>
                </a:gridCol>
                <a:gridCol w="800100">
                  <a:extLst>
                    <a:ext uri="{9D8B030D-6E8A-4147-A177-3AD203B41FA5}">
                      <a16:colId xmlns:a16="http://schemas.microsoft.com/office/drawing/2014/main" val="20002"/>
                    </a:ext>
                  </a:extLst>
                </a:gridCol>
                <a:gridCol w="857250">
                  <a:extLst>
                    <a:ext uri="{9D8B030D-6E8A-4147-A177-3AD203B41FA5}">
                      <a16:colId xmlns:a16="http://schemas.microsoft.com/office/drawing/2014/main" val="20003"/>
                    </a:ext>
                  </a:extLst>
                </a:gridCol>
                <a:gridCol w="857250">
                  <a:extLst>
                    <a:ext uri="{9D8B030D-6E8A-4147-A177-3AD203B41FA5}">
                      <a16:colId xmlns:a16="http://schemas.microsoft.com/office/drawing/2014/main" val="20004"/>
                    </a:ext>
                  </a:extLst>
                </a:gridCol>
                <a:gridCol w="628650">
                  <a:extLst>
                    <a:ext uri="{9D8B030D-6E8A-4147-A177-3AD203B41FA5}">
                      <a16:colId xmlns:a16="http://schemas.microsoft.com/office/drawing/2014/main" val="20005"/>
                    </a:ext>
                  </a:extLst>
                </a:gridCol>
              </a:tblGrid>
              <a:tr h="403098">
                <a:tc>
                  <a:txBody>
                    <a:bodyPr/>
                    <a:lstStyle/>
                    <a:p>
                      <a:pPr marL="141605">
                        <a:lnSpc>
                          <a:spcPts val="960"/>
                        </a:lnSpc>
                      </a:pPr>
                      <a:r>
                        <a:rPr sz="800" b="1" spc="-5" dirty="0">
                          <a:solidFill>
                            <a:srgbClr val="FFFFFF"/>
                          </a:solidFill>
                          <a:latin typeface="Arial"/>
                          <a:cs typeface="Arial"/>
                        </a:rPr>
                        <a:t>Defined</a:t>
                      </a:r>
                      <a:r>
                        <a:rPr sz="800" b="1" spc="-15" dirty="0">
                          <a:solidFill>
                            <a:srgbClr val="FFFFFF"/>
                          </a:solidFill>
                          <a:latin typeface="Arial"/>
                          <a:cs typeface="Arial"/>
                        </a:rPr>
                        <a:t> </a:t>
                      </a:r>
                      <a:r>
                        <a:rPr sz="800" b="1" spc="-5" dirty="0">
                          <a:solidFill>
                            <a:srgbClr val="FFFFFF"/>
                          </a:solidFill>
                          <a:latin typeface="Arial"/>
                          <a:cs typeface="Arial"/>
                        </a:rPr>
                        <a:t>Term</a:t>
                      </a:r>
                      <a:endParaRPr sz="800">
                        <a:latin typeface="Arial"/>
                        <a:cs typeface="Arial"/>
                      </a:endParaRPr>
                    </a:p>
                  </a:txBody>
                  <a:tcPr marL="0" marR="0" marT="0" marB="0">
                    <a:lnL w="635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001F5F"/>
                    </a:solidFill>
                  </a:tcPr>
                </a:tc>
                <a:tc>
                  <a:txBody>
                    <a:bodyPr/>
                    <a:lstStyle/>
                    <a:p>
                      <a:pPr marR="519430" algn="r">
                        <a:lnSpc>
                          <a:spcPts val="960"/>
                        </a:lnSpc>
                      </a:pPr>
                      <a:r>
                        <a:rPr sz="800" b="1" dirty="0">
                          <a:solidFill>
                            <a:srgbClr val="FFFFFF"/>
                          </a:solidFill>
                          <a:latin typeface="Arial"/>
                          <a:cs typeface="Arial"/>
                        </a:rPr>
                        <a:t>Defi</a:t>
                      </a:r>
                      <a:r>
                        <a:rPr sz="800" b="1" spc="-5" dirty="0">
                          <a:solidFill>
                            <a:srgbClr val="FFFFFF"/>
                          </a:solidFill>
                          <a:latin typeface="Arial"/>
                          <a:cs typeface="Arial"/>
                        </a:rPr>
                        <a:t>n</a:t>
                      </a:r>
                      <a:r>
                        <a:rPr sz="800" b="1" spc="5" dirty="0">
                          <a:solidFill>
                            <a:srgbClr val="FFFFFF"/>
                          </a:solidFill>
                          <a:latin typeface="Arial"/>
                          <a:cs typeface="Arial"/>
                        </a:rPr>
                        <a:t>i</a:t>
                      </a:r>
                      <a:r>
                        <a:rPr sz="800" b="1" dirty="0">
                          <a:solidFill>
                            <a:srgbClr val="FFFFFF"/>
                          </a:solidFill>
                          <a:latin typeface="Arial"/>
                          <a:cs typeface="Arial"/>
                        </a:rPr>
                        <a:t>tion</a:t>
                      </a:r>
                      <a:endParaRPr sz="800">
                        <a:latin typeface="Arial"/>
                        <a:cs typeface="Arial"/>
                      </a:endParaRPr>
                    </a:p>
                  </a:txBody>
                  <a:tcPr marL="0" marR="0" marT="0" marB="0">
                    <a:lnL w="635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001F5F"/>
                    </a:solidFill>
                  </a:tcPr>
                </a:tc>
                <a:tc>
                  <a:txBody>
                    <a:bodyPr/>
                    <a:lstStyle/>
                    <a:p>
                      <a:pPr marL="193040" marR="159385" indent="-28575">
                        <a:lnSpc>
                          <a:spcPts val="919"/>
                        </a:lnSpc>
                        <a:spcBef>
                          <a:spcPts val="60"/>
                        </a:spcBef>
                      </a:pPr>
                      <a:r>
                        <a:rPr sz="800" b="1" dirty="0">
                          <a:solidFill>
                            <a:srgbClr val="FFFFFF"/>
                          </a:solidFill>
                          <a:latin typeface="Arial"/>
                          <a:cs typeface="Arial"/>
                        </a:rPr>
                        <a:t>Req</a:t>
                      </a:r>
                      <a:r>
                        <a:rPr sz="800" b="1" spc="-5" dirty="0">
                          <a:solidFill>
                            <a:srgbClr val="FFFFFF"/>
                          </a:solidFill>
                          <a:latin typeface="Arial"/>
                          <a:cs typeface="Arial"/>
                        </a:rPr>
                        <a:t>u</a:t>
                      </a:r>
                      <a:r>
                        <a:rPr sz="800" b="1" dirty="0">
                          <a:solidFill>
                            <a:srgbClr val="FFFFFF"/>
                          </a:solidFill>
                          <a:latin typeface="Arial"/>
                          <a:cs typeface="Arial"/>
                        </a:rPr>
                        <a:t>ir</a:t>
                      </a:r>
                      <a:r>
                        <a:rPr sz="800" b="1" spc="5" dirty="0">
                          <a:solidFill>
                            <a:srgbClr val="FFFFFF"/>
                          </a:solidFill>
                          <a:latin typeface="Arial"/>
                          <a:cs typeface="Arial"/>
                        </a:rPr>
                        <a:t>e</a:t>
                      </a:r>
                      <a:r>
                        <a:rPr sz="800" b="1" spc="-5" dirty="0">
                          <a:solidFill>
                            <a:srgbClr val="FFFFFF"/>
                          </a:solidFill>
                          <a:latin typeface="Arial"/>
                          <a:cs typeface="Arial"/>
                        </a:rPr>
                        <a:t>d</a:t>
                      </a:r>
                      <a:r>
                        <a:rPr sz="800" b="1" dirty="0">
                          <a:solidFill>
                            <a:srgbClr val="FFFFFF"/>
                          </a:solidFill>
                          <a:latin typeface="Arial"/>
                          <a:cs typeface="Arial"/>
                        </a:rPr>
                        <a:t>/  </a:t>
                      </a:r>
                      <a:r>
                        <a:rPr sz="800" b="1" spc="-5" dirty="0">
                          <a:solidFill>
                            <a:srgbClr val="FFFFFF"/>
                          </a:solidFill>
                          <a:latin typeface="Arial"/>
                          <a:cs typeface="Arial"/>
                        </a:rPr>
                        <a:t>Optional</a:t>
                      </a:r>
                      <a:endParaRPr sz="800">
                        <a:latin typeface="Arial"/>
                        <a:cs typeface="Arial"/>
                      </a:endParaRPr>
                    </a:p>
                  </a:txBody>
                  <a:tcPr marL="0" marR="0" marT="7620" marB="0">
                    <a:lnL w="635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001F5F"/>
                    </a:solidFill>
                  </a:tcPr>
                </a:tc>
                <a:tc>
                  <a:txBody>
                    <a:bodyPr/>
                    <a:lstStyle/>
                    <a:p>
                      <a:pPr marL="159385">
                        <a:lnSpc>
                          <a:spcPts val="960"/>
                        </a:lnSpc>
                      </a:pPr>
                      <a:r>
                        <a:rPr sz="800" b="1" spc="-5" dirty="0">
                          <a:solidFill>
                            <a:srgbClr val="FFFFFF"/>
                          </a:solidFill>
                          <a:latin typeface="Arial"/>
                          <a:cs typeface="Arial"/>
                        </a:rPr>
                        <a:t>List</a:t>
                      </a:r>
                      <a:r>
                        <a:rPr sz="800" b="1" spc="-15" dirty="0">
                          <a:solidFill>
                            <a:srgbClr val="FFFFFF"/>
                          </a:solidFill>
                          <a:latin typeface="Arial"/>
                          <a:cs typeface="Arial"/>
                        </a:rPr>
                        <a:t> </a:t>
                      </a:r>
                      <a:r>
                        <a:rPr sz="800" b="1" spc="-5" dirty="0">
                          <a:solidFill>
                            <a:srgbClr val="FFFFFF"/>
                          </a:solidFill>
                          <a:latin typeface="Arial"/>
                          <a:cs typeface="Arial"/>
                        </a:rPr>
                        <a:t>Values</a:t>
                      </a:r>
                      <a:endParaRPr sz="800">
                        <a:latin typeface="Arial"/>
                        <a:cs typeface="Arial"/>
                      </a:endParaRPr>
                    </a:p>
                  </a:txBody>
                  <a:tcPr marL="0" marR="0" marT="0" marB="0">
                    <a:lnL w="635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001F5F"/>
                    </a:solidFill>
                  </a:tcPr>
                </a:tc>
                <a:tc>
                  <a:txBody>
                    <a:bodyPr/>
                    <a:lstStyle/>
                    <a:p>
                      <a:pPr marL="185420">
                        <a:lnSpc>
                          <a:spcPts val="960"/>
                        </a:lnSpc>
                      </a:pPr>
                      <a:r>
                        <a:rPr sz="800" b="1" spc="-5" dirty="0">
                          <a:solidFill>
                            <a:srgbClr val="FFFFFF"/>
                          </a:solidFill>
                          <a:latin typeface="Arial"/>
                          <a:cs typeface="Arial"/>
                        </a:rPr>
                        <a:t>Data</a:t>
                      </a:r>
                      <a:r>
                        <a:rPr sz="800" b="1" spc="-15" dirty="0">
                          <a:solidFill>
                            <a:srgbClr val="FFFFFF"/>
                          </a:solidFill>
                          <a:latin typeface="Arial"/>
                          <a:cs typeface="Arial"/>
                        </a:rPr>
                        <a:t> </a:t>
                      </a:r>
                      <a:r>
                        <a:rPr sz="800" b="1" spc="-5" dirty="0">
                          <a:solidFill>
                            <a:srgbClr val="FFFFFF"/>
                          </a:solidFill>
                          <a:latin typeface="Arial"/>
                          <a:cs typeface="Arial"/>
                        </a:rPr>
                        <a:t>Type</a:t>
                      </a:r>
                      <a:endParaRPr sz="800">
                        <a:latin typeface="Arial"/>
                        <a:cs typeface="Arial"/>
                      </a:endParaRPr>
                    </a:p>
                  </a:txBody>
                  <a:tcPr marL="0" marR="0" marT="0" marB="0">
                    <a:lnL w="635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001F5F"/>
                    </a:solidFill>
                  </a:tcPr>
                </a:tc>
                <a:tc>
                  <a:txBody>
                    <a:bodyPr/>
                    <a:lstStyle/>
                    <a:p>
                      <a:pPr marL="144145" marR="137795" indent="70485">
                        <a:lnSpc>
                          <a:spcPts val="919"/>
                        </a:lnSpc>
                        <a:spcBef>
                          <a:spcPts val="60"/>
                        </a:spcBef>
                      </a:pPr>
                      <a:r>
                        <a:rPr sz="800" b="1" spc="-5" dirty="0">
                          <a:solidFill>
                            <a:srgbClr val="FFFFFF"/>
                          </a:solidFill>
                          <a:latin typeface="Arial"/>
                          <a:cs typeface="Arial"/>
                        </a:rPr>
                        <a:t>Max  </a:t>
                      </a:r>
                      <a:r>
                        <a:rPr sz="800" b="1" dirty="0">
                          <a:solidFill>
                            <a:srgbClr val="FFFFFF"/>
                          </a:solidFill>
                          <a:latin typeface="Arial"/>
                          <a:cs typeface="Arial"/>
                        </a:rPr>
                        <a:t>Le</a:t>
                      </a:r>
                      <a:r>
                        <a:rPr sz="800" b="1" spc="-5" dirty="0">
                          <a:solidFill>
                            <a:srgbClr val="FFFFFF"/>
                          </a:solidFill>
                          <a:latin typeface="Arial"/>
                          <a:cs typeface="Arial"/>
                        </a:rPr>
                        <a:t>n</a:t>
                      </a:r>
                      <a:r>
                        <a:rPr sz="800" b="1" dirty="0">
                          <a:solidFill>
                            <a:srgbClr val="FFFFFF"/>
                          </a:solidFill>
                          <a:latin typeface="Arial"/>
                          <a:cs typeface="Arial"/>
                        </a:rPr>
                        <a:t>gth</a:t>
                      </a:r>
                      <a:endParaRPr sz="800">
                        <a:latin typeface="Arial"/>
                        <a:cs typeface="Arial"/>
                      </a:endParaRPr>
                    </a:p>
                  </a:txBody>
                  <a:tcPr marL="0" marR="0" marT="7620" marB="0">
                    <a:lnL w="635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001F5F"/>
                    </a:solidFill>
                  </a:tcPr>
                </a:tc>
                <a:extLst>
                  <a:ext uri="{0D108BD9-81ED-4DB2-BD59-A6C34878D82A}">
                    <a16:rowId xmlns:a16="http://schemas.microsoft.com/office/drawing/2014/main" val="10000"/>
                  </a:ext>
                </a:extLst>
              </a:tr>
              <a:tr h="1411478">
                <a:tc>
                  <a:txBody>
                    <a:bodyPr/>
                    <a:lstStyle/>
                    <a:p>
                      <a:pPr marL="67945" marR="133985">
                        <a:lnSpc>
                          <a:spcPct val="95900"/>
                        </a:lnSpc>
                        <a:spcBef>
                          <a:spcPts val="35"/>
                        </a:spcBef>
                      </a:pPr>
                      <a:r>
                        <a:rPr sz="800" spc="-5" dirty="0">
                          <a:latin typeface="Arial"/>
                          <a:cs typeface="Arial"/>
                        </a:rPr>
                        <a:t>Project  Expenditure  Category</a:t>
                      </a:r>
                      <a:r>
                        <a:rPr sz="800" spc="-40" dirty="0">
                          <a:latin typeface="Arial"/>
                          <a:cs typeface="Arial"/>
                        </a:rPr>
                        <a:t> </a:t>
                      </a:r>
                      <a:r>
                        <a:rPr sz="800" spc="-5" dirty="0">
                          <a:latin typeface="Arial"/>
                          <a:cs typeface="Arial"/>
                        </a:rPr>
                        <a:t>Group</a:t>
                      </a:r>
                      <a:endParaRPr sz="800">
                        <a:latin typeface="Arial"/>
                        <a:cs typeface="Arial"/>
                      </a:endParaRPr>
                    </a:p>
                  </a:txBody>
                  <a:tcPr marL="0" marR="0" marT="4445" marB="0">
                    <a:lnL w="6350">
                      <a:solidFill>
                        <a:srgbClr val="000000"/>
                      </a:solidFill>
                      <a:prstDash val="solid"/>
                    </a:lnL>
                    <a:lnR w="6350">
                      <a:solidFill>
                        <a:srgbClr val="000000"/>
                      </a:solidFill>
                      <a:prstDash val="solid"/>
                    </a:lnR>
                    <a:lnT w="12700">
                      <a:solidFill>
                        <a:srgbClr val="000000"/>
                      </a:solidFill>
                      <a:prstDash val="solid"/>
                    </a:lnT>
                    <a:lnB w="6350">
                      <a:solidFill>
                        <a:srgbClr val="000000"/>
                      </a:solidFill>
                      <a:prstDash val="solid"/>
                    </a:lnB>
                  </a:tcPr>
                </a:tc>
                <a:tc>
                  <a:txBody>
                    <a:bodyPr/>
                    <a:lstStyle/>
                    <a:p>
                      <a:pPr marL="67945" marR="165100">
                        <a:lnSpc>
                          <a:spcPct val="95900"/>
                        </a:lnSpc>
                        <a:spcBef>
                          <a:spcPts val="35"/>
                        </a:spcBef>
                      </a:pPr>
                      <a:r>
                        <a:rPr sz="800" spc="-5" dirty="0">
                          <a:latin typeface="Arial"/>
                          <a:cs typeface="Arial"/>
                        </a:rPr>
                        <a:t>Per guidance, </a:t>
                      </a:r>
                      <a:r>
                        <a:rPr sz="800" dirty="0">
                          <a:latin typeface="Arial"/>
                          <a:cs typeface="Arial"/>
                        </a:rPr>
                        <a:t>this </a:t>
                      </a:r>
                      <a:r>
                        <a:rPr sz="800" spc="-5" dirty="0">
                          <a:latin typeface="Arial"/>
                          <a:cs typeface="Arial"/>
                        </a:rPr>
                        <a:t>field  represents the predefined  project expenditure category</a:t>
                      </a:r>
                      <a:endParaRPr sz="800">
                        <a:latin typeface="Arial"/>
                        <a:cs typeface="Arial"/>
                      </a:endParaRPr>
                    </a:p>
                  </a:txBody>
                  <a:tcPr marL="0" marR="0" marT="4445" marB="0">
                    <a:lnL w="6350">
                      <a:solidFill>
                        <a:srgbClr val="000000"/>
                      </a:solidFill>
                      <a:prstDash val="solid"/>
                    </a:lnL>
                    <a:lnR w="6350">
                      <a:solidFill>
                        <a:srgbClr val="000000"/>
                      </a:solidFill>
                      <a:prstDash val="solid"/>
                    </a:lnR>
                    <a:lnT w="12700">
                      <a:solidFill>
                        <a:srgbClr val="000000"/>
                      </a:solidFill>
                      <a:prstDash val="solid"/>
                    </a:lnT>
                    <a:lnB w="6350">
                      <a:solidFill>
                        <a:srgbClr val="000000"/>
                      </a:solidFill>
                      <a:prstDash val="solid"/>
                    </a:lnB>
                  </a:tcPr>
                </a:tc>
                <a:tc>
                  <a:txBody>
                    <a:bodyPr/>
                    <a:lstStyle/>
                    <a:p>
                      <a:pPr marL="68580">
                        <a:lnSpc>
                          <a:spcPts val="960"/>
                        </a:lnSpc>
                      </a:pPr>
                      <a:r>
                        <a:rPr sz="800" spc="-5" dirty="0">
                          <a:latin typeface="Arial"/>
                          <a:cs typeface="Arial"/>
                        </a:rPr>
                        <a:t>Required</a:t>
                      </a:r>
                      <a:endParaRPr sz="800">
                        <a:latin typeface="Arial"/>
                        <a:cs typeface="Arial"/>
                      </a:endParaRPr>
                    </a:p>
                  </a:txBody>
                  <a:tcPr marL="0" marR="0" marT="0" marB="0">
                    <a:lnL w="6350">
                      <a:solidFill>
                        <a:srgbClr val="000000"/>
                      </a:solidFill>
                      <a:prstDash val="solid"/>
                    </a:lnL>
                    <a:lnR w="6350">
                      <a:solidFill>
                        <a:srgbClr val="000000"/>
                      </a:solidFill>
                      <a:prstDash val="solid"/>
                    </a:lnR>
                    <a:lnT w="12700">
                      <a:solidFill>
                        <a:srgbClr val="000000"/>
                      </a:solidFill>
                      <a:prstDash val="solid"/>
                    </a:lnT>
                    <a:lnB w="6350">
                      <a:solidFill>
                        <a:srgbClr val="000000"/>
                      </a:solidFill>
                      <a:prstDash val="solid"/>
                    </a:lnB>
                  </a:tcPr>
                </a:tc>
                <a:tc>
                  <a:txBody>
                    <a:bodyPr/>
                    <a:lstStyle/>
                    <a:p>
                      <a:pPr marL="67945" marR="377825">
                        <a:lnSpc>
                          <a:spcPts val="919"/>
                        </a:lnSpc>
                        <a:spcBef>
                          <a:spcPts val="60"/>
                        </a:spcBef>
                      </a:pPr>
                      <a:r>
                        <a:rPr sz="800" spc="-5" dirty="0">
                          <a:latin typeface="Arial"/>
                          <a:cs typeface="Arial"/>
                        </a:rPr>
                        <a:t>"</a:t>
                      </a:r>
                      <a:r>
                        <a:rPr sz="800" dirty="0">
                          <a:latin typeface="Arial"/>
                          <a:cs typeface="Arial"/>
                        </a:rPr>
                        <a:t>1</a:t>
                      </a:r>
                      <a:r>
                        <a:rPr sz="800" spc="-5" dirty="0">
                          <a:latin typeface="Arial"/>
                          <a:cs typeface="Arial"/>
                        </a:rPr>
                        <a:t>-</a:t>
                      </a:r>
                      <a:r>
                        <a:rPr sz="800" dirty="0">
                          <a:latin typeface="Arial"/>
                          <a:cs typeface="Arial"/>
                        </a:rPr>
                        <a:t>Public  </a:t>
                      </a:r>
                      <a:r>
                        <a:rPr sz="800" spc="-5" dirty="0">
                          <a:latin typeface="Arial"/>
                          <a:cs typeface="Arial"/>
                        </a:rPr>
                        <a:t>Health"</a:t>
                      </a:r>
                      <a:endParaRPr sz="800">
                        <a:latin typeface="Arial"/>
                        <a:cs typeface="Arial"/>
                      </a:endParaRPr>
                    </a:p>
                    <a:p>
                      <a:pPr marL="67945" marR="254000">
                        <a:lnSpc>
                          <a:spcPts val="919"/>
                        </a:lnSpc>
                      </a:pPr>
                      <a:r>
                        <a:rPr sz="800" spc="-5" dirty="0">
                          <a:latin typeface="Arial"/>
                          <a:cs typeface="Arial"/>
                        </a:rPr>
                        <a:t>"</a:t>
                      </a:r>
                      <a:r>
                        <a:rPr sz="800" dirty="0">
                          <a:latin typeface="Arial"/>
                          <a:cs typeface="Arial"/>
                        </a:rPr>
                        <a:t>2</a:t>
                      </a:r>
                      <a:r>
                        <a:rPr sz="800" spc="-5" dirty="0">
                          <a:latin typeface="Arial"/>
                          <a:cs typeface="Arial"/>
                        </a:rPr>
                        <a:t>-</a:t>
                      </a:r>
                      <a:r>
                        <a:rPr sz="800" dirty="0">
                          <a:latin typeface="Arial"/>
                          <a:cs typeface="Arial"/>
                        </a:rPr>
                        <a:t>Ne</a:t>
                      </a:r>
                      <a:r>
                        <a:rPr sz="800" spc="5" dirty="0">
                          <a:latin typeface="Arial"/>
                          <a:cs typeface="Arial"/>
                        </a:rPr>
                        <a:t>g</a:t>
                      </a:r>
                      <a:r>
                        <a:rPr sz="800" dirty="0">
                          <a:latin typeface="Arial"/>
                          <a:cs typeface="Arial"/>
                        </a:rPr>
                        <a:t>ative  </a:t>
                      </a:r>
                      <a:r>
                        <a:rPr sz="800" spc="-5" dirty="0">
                          <a:latin typeface="Arial"/>
                          <a:cs typeface="Arial"/>
                        </a:rPr>
                        <a:t>Economic</a:t>
                      </a:r>
                      <a:endParaRPr sz="800">
                        <a:latin typeface="Arial"/>
                        <a:cs typeface="Arial"/>
                      </a:endParaRPr>
                    </a:p>
                    <a:p>
                      <a:pPr marL="67945">
                        <a:lnSpc>
                          <a:spcPts val="875"/>
                        </a:lnSpc>
                      </a:pPr>
                      <a:r>
                        <a:rPr sz="800" spc="-5" dirty="0">
                          <a:latin typeface="Arial"/>
                          <a:cs typeface="Arial"/>
                        </a:rPr>
                        <a:t>Impacts"</a:t>
                      </a:r>
                      <a:endParaRPr sz="800">
                        <a:latin typeface="Arial"/>
                        <a:cs typeface="Arial"/>
                      </a:endParaRPr>
                    </a:p>
                    <a:p>
                      <a:pPr marL="67945" marR="93345">
                        <a:lnSpc>
                          <a:spcPct val="95800"/>
                        </a:lnSpc>
                        <a:spcBef>
                          <a:spcPts val="20"/>
                        </a:spcBef>
                      </a:pPr>
                      <a:r>
                        <a:rPr sz="800" spc="-5" dirty="0">
                          <a:latin typeface="Arial"/>
                          <a:cs typeface="Arial"/>
                        </a:rPr>
                        <a:t>"3-Services to  </a:t>
                      </a:r>
                      <a:r>
                        <a:rPr sz="800" dirty="0">
                          <a:latin typeface="Arial"/>
                          <a:cs typeface="Arial"/>
                        </a:rPr>
                        <a:t>Disproportionat  </a:t>
                      </a:r>
                      <a:r>
                        <a:rPr sz="800" spc="-5" dirty="0">
                          <a:latin typeface="Arial"/>
                          <a:cs typeface="Arial"/>
                        </a:rPr>
                        <a:t>ely Impacted  Communities"  "7-</a:t>
                      </a:r>
                      <a:endParaRPr sz="800">
                        <a:latin typeface="Arial"/>
                        <a:cs typeface="Arial"/>
                      </a:endParaRPr>
                    </a:p>
                    <a:p>
                      <a:pPr marL="67945" marR="142875">
                        <a:lnSpc>
                          <a:spcPts val="919"/>
                        </a:lnSpc>
                        <a:spcBef>
                          <a:spcPts val="30"/>
                        </a:spcBef>
                      </a:pPr>
                      <a:r>
                        <a:rPr sz="800" dirty="0">
                          <a:latin typeface="Arial"/>
                          <a:cs typeface="Arial"/>
                        </a:rPr>
                        <a:t>Administrative  </a:t>
                      </a:r>
                      <a:r>
                        <a:rPr sz="800" spc="-5" dirty="0">
                          <a:latin typeface="Arial"/>
                          <a:cs typeface="Arial"/>
                        </a:rPr>
                        <a:t>and</a:t>
                      </a:r>
                      <a:r>
                        <a:rPr sz="800" spc="-15" dirty="0">
                          <a:latin typeface="Arial"/>
                          <a:cs typeface="Arial"/>
                        </a:rPr>
                        <a:t> </a:t>
                      </a:r>
                      <a:r>
                        <a:rPr sz="800" spc="-5" dirty="0">
                          <a:latin typeface="Arial"/>
                          <a:cs typeface="Arial"/>
                        </a:rPr>
                        <a:t>Other"</a:t>
                      </a:r>
                      <a:endParaRPr sz="800">
                        <a:latin typeface="Arial"/>
                        <a:cs typeface="Arial"/>
                      </a:endParaRPr>
                    </a:p>
                  </a:txBody>
                  <a:tcPr marL="0" marR="0" marT="7620" marB="0">
                    <a:lnL w="6350">
                      <a:solidFill>
                        <a:srgbClr val="000000"/>
                      </a:solidFill>
                      <a:prstDash val="solid"/>
                    </a:lnL>
                    <a:lnR w="6350">
                      <a:solidFill>
                        <a:srgbClr val="000000"/>
                      </a:solidFill>
                      <a:prstDash val="solid"/>
                    </a:lnR>
                    <a:lnT w="12700">
                      <a:solidFill>
                        <a:srgbClr val="000000"/>
                      </a:solidFill>
                      <a:prstDash val="solid"/>
                    </a:lnT>
                    <a:lnB w="6350">
                      <a:solidFill>
                        <a:srgbClr val="000000"/>
                      </a:solidFill>
                      <a:prstDash val="solid"/>
                    </a:lnB>
                  </a:tcPr>
                </a:tc>
                <a:tc>
                  <a:txBody>
                    <a:bodyPr/>
                    <a:lstStyle/>
                    <a:p>
                      <a:pPr marL="67945" marR="238760">
                        <a:lnSpc>
                          <a:spcPct val="95900"/>
                        </a:lnSpc>
                        <a:spcBef>
                          <a:spcPts val="35"/>
                        </a:spcBef>
                      </a:pPr>
                      <a:r>
                        <a:rPr sz="800" spc="-5" dirty="0">
                          <a:latin typeface="Arial"/>
                          <a:cs typeface="Arial"/>
                        </a:rPr>
                        <a:t>Picklist</a:t>
                      </a:r>
                      <a:r>
                        <a:rPr sz="800" spc="-55" dirty="0">
                          <a:latin typeface="Arial"/>
                          <a:cs typeface="Arial"/>
                        </a:rPr>
                        <a:t> </a:t>
                      </a:r>
                      <a:r>
                        <a:rPr sz="800" spc="-5" dirty="0">
                          <a:latin typeface="Arial"/>
                          <a:cs typeface="Arial"/>
                        </a:rPr>
                        <a:t>(see  permissible  values in  previous  column</a:t>
                      </a:r>
                      <a:endParaRPr sz="800">
                        <a:latin typeface="Arial"/>
                        <a:cs typeface="Arial"/>
                      </a:endParaRPr>
                    </a:p>
                  </a:txBody>
                  <a:tcPr marL="0" marR="0" marT="4445" marB="0">
                    <a:lnL w="6350">
                      <a:solidFill>
                        <a:srgbClr val="000000"/>
                      </a:solidFill>
                      <a:prstDash val="solid"/>
                    </a:lnL>
                    <a:lnR w="6350">
                      <a:solidFill>
                        <a:srgbClr val="000000"/>
                      </a:solidFill>
                      <a:prstDash val="solid"/>
                    </a:lnR>
                    <a:lnT w="12700">
                      <a:solidFill>
                        <a:srgbClr val="000000"/>
                      </a:solidFill>
                      <a:prstDash val="solid"/>
                    </a:lnT>
                    <a:lnB w="6350">
                      <a:solidFill>
                        <a:srgbClr val="000000"/>
                      </a:solidFill>
                      <a:prstDash val="solid"/>
                    </a:lnB>
                  </a:tcPr>
                </a:tc>
                <a:tc>
                  <a:txBody>
                    <a:bodyPr/>
                    <a:lstStyle/>
                    <a:p>
                      <a:pPr marL="67945">
                        <a:lnSpc>
                          <a:spcPts val="960"/>
                        </a:lnSpc>
                      </a:pPr>
                      <a:r>
                        <a:rPr sz="800" spc="-5" dirty="0">
                          <a:latin typeface="Arial"/>
                          <a:cs typeface="Arial"/>
                        </a:rPr>
                        <a:t>n/a</a:t>
                      </a:r>
                      <a:endParaRPr sz="800">
                        <a:latin typeface="Arial"/>
                        <a:cs typeface="Arial"/>
                      </a:endParaRPr>
                    </a:p>
                  </a:txBody>
                  <a:tcPr marL="0" marR="0" marT="0" marB="0">
                    <a:lnL w="6350">
                      <a:solidFill>
                        <a:srgbClr val="000000"/>
                      </a:solidFill>
                      <a:prstDash val="solid"/>
                    </a:lnL>
                    <a:lnR w="12700">
                      <a:solidFill>
                        <a:srgbClr val="000000"/>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867156">
                <a:tc>
                  <a:txBody>
                    <a:bodyPr/>
                    <a:lstStyle/>
                    <a:p>
                      <a:pPr marL="67945" marR="314960">
                        <a:lnSpc>
                          <a:spcPts val="919"/>
                        </a:lnSpc>
                        <a:spcBef>
                          <a:spcPts val="40"/>
                        </a:spcBef>
                      </a:pPr>
                      <a:r>
                        <a:rPr sz="800" spc="-5" dirty="0">
                          <a:latin typeface="Arial"/>
                          <a:cs typeface="Arial"/>
                        </a:rPr>
                        <a:t>Project  </a:t>
                      </a:r>
                      <a:r>
                        <a:rPr sz="800" dirty="0">
                          <a:latin typeface="Arial"/>
                          <a:cs typeface="Arial"/>
                        </a:rPr>
                        <a:t>Expenditure  </a:t>
                      </a:r>
                      <a:r>
                        <a:rPr sz="800" spc="-5" dirty="0">
                          <a:latin typeface="Arial"/>
                          <a:cs typeface="Arial"/>
                        </a:rPr>
                        <a:t>Category</a:t>
                      </a:r>
                      <a:endParaRPr sz="800">
                        <a:latin typeface="Arial"/>
                        <a:cs typeface="Arial"/>
                      </a:endParaRPr>
                    </a:p>
                  </a:txBody>
                  <a:tcPr marL="0" marR="0" marT="508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198120">
                        <a:lnSpc>
                          <a:spcPct val="95800"/>
                        </a:lnSpc>
                        <a:spcBef>
                          <a:spcPts val="20"/>
                        </a:spcBef>
                      </a:pPr>
                      <a:r>
                        <a:rPr sz="800" spc="-5" dirty="0">
                          <a:latin typeface="Arial"/>
                          <a:cs typeface="Arial"/>
                        </a:rPr>
                        <a:t>Per guidance, </a:t>
                      </a:r>
                      <a:r>
                        <a:rPr sz="800" dirty="0">
                          <a:latin typeface="Arial"/>
                          <a:cs typeface="Arial"/>
                        </a:rPr>
                        <a:t>this </a:t>
                      </a:r>
                      <a:r>
                        <a:rPr sz="800" spc="-5" dirty="0">
                          <a:latin typeface="Arial"/>
                          <a:cs typeface="Arial"/>
                        </a:rPr>
                        <a:t>field  represents and is aligned to  the project expenditure  category</a:t>
                      </a:r>
                      <a:endParaRPr sz="800">
                        <a:latin typeface="Arial"/>
                        <a:cs typeface="Arial"/>
                      </a:endParaRPr>
                    </a:p>
                  </a:txBody>
                  <a:tcPr marL="0" marR="0" marT="25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940"/>
                        </a:lnSpc>
                      </a:pPr>
                      <a:r>
                        <a:rPr sz="800" spc="-5" dirty="0">
                          <a:latin typeface="Arial"/>
                          <a:cs typeface="Arial"/>
                        </a:rPr>
                        <a:t>Required</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247015">
                        <a:lnSpc>
                          <a:spcPts val="930"/>
                        </a:lnSpc>
                        <a:spcBef>
                          <a:spcPts val="35"/>
                        </a:spcBef>
                      </a:pPr>
                      <a:r>
                        <a:rPr sz="800" spc="-5" dirty="0">
                          <a:latin typeface="Arial"/>
                          <a:cs typeface="Arial"/>
                        </a:rPr>
                        <a:t>Refer to  “</a:t>
                      </a:r>
                      <a:r>
                        <a:rPr sz="800" spc="-5" dirty="0">
                          <a:latin typeface="Calibri"/>
                          <a:cs typeface="Calibri"/>
                        </a:rPr>
                        <a:t>E</a:t>
                      </a:r>
                      <a:r>
                        <a:rPr sz="800" dirty="0">
                          <a:latin typeface="Calibri"/>
                          <a:cs typeface="Calibri"/>
                        </a:rPr>
                        <a:t>x</a:t>
                      </a:r>
                      <a:r>
                        <a:rPr sz="800" spc="-5" dirty="0">
                          <a:latin typeface="Calibri"/>
                          <a:cs typeface="Calibri"/>
                        </a:rPr>
                        <a:t>pend</a:t>
                      </a:r>
                      <a:r>
                        <a:rPr sz="800" dirty="0">
                          <a:latin typeface="Calibri"/>
                          <a:cs typeface="Calibri"/>
                        </a:rPr>
                        <a:t>it</a:t>
                      </a:r>
                      <a:r>
                        <a:rPr sz="800" spc="-5" dirty="0">
                          <a:latin typeface="Calibri"/>
                          <a:cs typeface="Calibri"/>
                        </a:rPr>
                        <a:t>ure</a:t>
                      </a:r>
                      <a:endParaRPr sz="800">
                        <a:latin typeface="Calibri"/>
                        <a:cs typeface="Calibri"/>
                      </a:endParaRPr>
                    </a:p>
                    <a:p>
                      <a:pPr marL="67945" marR="114300">
                        <a:lnSpc>
                          <a:spcPts val="980"/>
                        </a:lnSpc>
                      </a:pPr>
                      <a:r>
                        <a:rPr sz="800" spc="-5" dirty="0">
                          <a:latin typeface="Calibri"/>
                          <a:cs typeface="Calibri"/>
                        </a:rPr>
                        <a:t>Categories  covered </a:t>
                      </a:r>
                      <a:r>
                        <a:rPr sz="800" dirty="0">
                          <a:latin typeface="Calibri"/>
                          <a:cs typeface="Calibri"/>
                        </a:rPr>
                        <a:t>by </a:t>
                      </a:r>
                      <a:r>
                        <a:rPr sz="800" spc="-5" dirty="0">
                          <a:latin typeface="Calibri"/>
                          <a:cs typeface="Calibri"/>
                        </a:rPr>
                        <a:t>the  Project Baseline  Template”</a:t>
                      </a:r>
                      <a:r>
                        <a:rPr sz="800" spc="-55" dirty="0">
                          <a:latin typeface="Calibri"/>
                          <a:cs typeface="Calibri"/>
                        </a:rPr>
                        <a:t> </a:t>
                      </a:r>
                      <a:r>
                        <a:rPr sz="800" spc="-5" dirty="0">
                          <a:latin typeface="Calibri"/>
                          <a:cs typeface="Calibri"/>
                        </a:rPr>
                        <a:t>table</a:t>
                      </a:r>
                      <a:endParaRPr sz="800">
                        <a:latin typeface="Calibri"/>
                        <a:cs typeface="Calibri"/>
                      </a:endParaRPr>
                    </a:p>
                    <a:p>
                      <a:pPr marL="67945">
                        <a:lnSpc>
                          <a:spcPts val="910"/>
                        </a:lnSpc>
                      </a:pPr>
                      <a:r>
                        <a:rPr sz="800" spc="-10" dirty="0">
                          <a:latin typeface="Calibri"/>
                          <a:cs typeface="Calibri"/>
                        </a:rPr>
                        <a:t>below</a:t>
                      </a:r>
                      <a:endParaRPr sz="800">
                        <a:latin typeface="Calibri"/>
                        <a:cs typeface="Calibri"/>
                      </a:endParaRPr>
                    </a:p>
                  </a:txBody>
                  <a:tcPr marL="0" marR="0" marT="44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238760">
                        <a:lnSpc>
                          <a:spcPct val="95800"/>
                        </a:lnSpc>
                        <a:spcBef>
                          <a:spcPts val="20"/>
                        </a:spcBef>
                      </a:pPr>
                      <a:r>
                        <a:rPr sz="800" spc="-5" dirty="0">
                          <a:latin typeface="Arial"/>
                          <a:cs typeface="Arial"/>
                        </a:rPr>
                        <a:t>Picklist</a:t>
                      </a:r>
                      <a:r>
                        <a:rPr sz="800" spc="-55" dirty="0">
                          <a:latin typeface="Arial"/>
                          <a:cs typeface="Arial"/>
                        </a:rPr>
                        <a:t> </a:t>
                      </a:r>
                      <a:r>
                        <a:rPr sz="800" spc="-5" dirty="0">
                          <a:latin typeface="Arial"/>
                          <a:cs typeface="Arial"/>
                        </a:rPr>
                        <a:t>(see  permissible  values in  previous  column</a:t>
                      </a:r>
                      <a:endParaRPr sz="800">
                        <a:latin typeface="Arial"/>
                        <a:cs typeface="Arial"/>
                      </a:endParaRPr>
                    </a:p>
                  </a:txBody>
                  <a:tcPr marL="0" marR="0" marT="25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40"/>
                        </a:lnSpc>
                      </a:pPr>
                      <a:r>
                        <a:rPr sz="800" spc="-5" dirty="0">
                          <a:latin typeface="Arial"/>
                          <a:cs typeface="Arial"/>
                        </a:rPr>
                        <a:t>n/a</a:t>
                      </a:r>
                      <a:endParaRPr sz="800">
                        <a:latin typeface="Arial"/>
                        <a:cs typeface="Arial"/>
                      </a:endParaRPr>
                    </a:p>
                  </a:txBody>
                  <a:tcPr marL="0" marR="0" marT="0" marB="0">
                    <a:lnL w="6350">
                      <a:solidFill>
                        <a:srgbClr val="000000"/>
                      </a:solidFill>
                      <a:prstDash val="solid"/>
                    </a:lnL>
                    <a:lnR w="1270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578357">
                <a:tc>
                  <a:txBody>
                    <a:bodyPr/>
                    <a:lstStyle/>
                    <a:p>
                      <a:pPr marL="67945">
                        <a:lnSpc>
                          <a:spcPts val="940"/>
                        </a:lnSpc>
                      </a:pPr>
                      <a:r>
                        <a:rPr sz="800" spc="-5" dirty="0">
                          <a:latin typeface="Arial"/>
                          <a:cs typeface="Arial"/>
                        </a:rPr>
                        <a:t>Project</a:t>
                      </a:r>
                      <a:r>
                        <a:rPr sz="800" spc="-15" dirty="0">
                          <a:latin typeface="Arial"/>
                          <a:cs typeface="Arial"/>
                        </a:rPr>
                        <a:t> </a:t>
                      </a:r>
                      <a:r>
                        <a:rPr sz="800" spc="-5" dirty="0">
                          <a:latin typeface="Arial"/>
                          <a:cs typeface="Arial"/>
                        </a:rPr>
                        <a:t>Name</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530860" algn="r">
                        <a:lnSpc>
                          <a:spcPts val="940"/>
                        </a:lnSpc>
                      </a:pPr>
                      <a:r>
                        <a:rPr sz="800" spc="-5" dirty="0">
                          <a:latin typeface="Arial"/>
                          <a:cs typeface="Arial"/>
                        </a:rPr>
                        <a:t>Name of the</a:t>
                      </a:r>
                      <a:r>
                        <a:rPr sz="800" spc="-65" dirty="0">
                          <a:latin typeface="Arial"/>
                          <a:cs typeface="Arial"/>
                        </a:rPr>
                        <a:t> </a:t>
                      </a:r>
                      <a:r>
                        <a:rPr sz="800" dirty="0">
                          <a:latin typeface="Arial"/>
                          <a:cs typeface="Arial"/>
                        </a:rPr>
                        <a:t>project.</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940"/>
                        </a:lnSpc>
                      </a:pPr>
                      <a:r>
                        <a:rPr sz="800" spc="-5" dirty="0">
                          <a:latin typeface="Arial"/>
                          <a:cs typeface="Arial"/>
                        </a:rPr>
                        <a:t>Required</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40"/>
                        </a:lnSpc>
                      </a:pPr>
                      <a:r>
                        <a:rPr sz="800" spc="-5" dirty="0">
                          <a:latin typeface="Arial"/>
                          <a:cs typeface="Arial"/>
                        </a:rPr>
                        <a:t>n/a</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40"/>
                        </a:lnSpc>
                      </a:pPr>
                      <a:r>
                        <a:rPr sz="800" spc="-5" dirty="0">
                          <a:latin typeface="Arial"/>
                          <a:cs typeface="Arial"/>
                        </a:rPr>
                        <a:t>String</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40"/>
                        </a:lnSpc>
                      </a:pPr>
                      <a:r>
                        <a:rPr sz="800" spc="-5" dirty="0">
                          <a:latin typeface="Arial"/>
                          <a:cs typeface="Arial"/>
                        </a:rPr>
                        <a:t>150</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707135">
                <a:tc>
                  <a:txBody>
                    <a:bodyPr/>
                    <a:lstStyle/>
                    <a:p>
                      <a:pPr marL="67945" marR="269875">
                        <a:lnSpc>
                          <a:spcPct val="95800"/>
                        </a:lnSpc>
                        <a:spcBef>
                          <a:spcPts val="15"/>
                        </a:spcBef>
                      </a:pPr>
                      <a:r>
                        <a:rPr sz="800" spc="-5" dirty="0">
                          <a:latin typeface="Arial"/>
                          <a:cs typeface="Arial"/>
                        </a:rPr>
                        <a:t>Project  Identification  Number  (Assigned</a:t>
                      </a:r>
                      <a:r>
                        <a:rPr sz="800" spc="-60" dirty="0">
                          <a:latin typeface="Arial"/>
                          <a:cs typeface="Arial"/>
                        </a:rPr>
                        <a:t> </a:t>
                      </a:r>
                      <a:r>
                        <a:rPr sz="800" spc="-5" dirty="0">
                          <a:latin typeface="Arial"/>
                          <a:cs typeface="Arial"/>
                        </a:rPr>
                        <a:t>by  recipient)</a:t>
                      </a:r>
                      <a:endParaRPr sz="800">
                        <a:latin typeface="Arial"/>
                        <a:cs typeface="Arial"/>
                      </a:endParaRPr>
                    </a:p>
                  </a:txBody>
                  <a:tcPr marL="0" marR="0" marT="19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68580">
                        <a:lnSpc>
                          <a:spcPts val="919"/>
                        </a:lnSpc>
                        <a:spcBef>
                          <a:spcPts val="35"/>
                        </a:spcBef>
                      </a:pPr>
                      <a:r>
                        <a:rPr sz="800" spc="-5" dirty="0">
                          <a:latin typeface="Arial"/>
                          <a:cs typeface="Arial"/>
                        </a:rPr>
                        <a:t>Identification number assigned  to project by recipient.</a:t>
                      </a:r>
                      <a:endParaRPr sz="800">
                        <a:latin typeface="Arial"/>
                        <a:cs typeface="Arial"/>
                      </a:endParaRPr>
                    </a:p>
                  </a:txBody>
                  <a:tcPr marL="0" marR="0" marT="44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935"/>
                        </a:lnSpc>
                      </a:pPr>
                      <a:r>
                        <a:rPr sz="800" spc="-5" dirty="0">
                          <a:latin typeface="Arial"/>
                          <a:cs typeface="Arial"/>
                        </a:rPr>
                        <a:t>Required</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35"/>
                        </a:lnSpc>
                      </a:pPr>
                      <a:r>
                        <a:rPr sz="800" spc="-5" dirty="0">
                          <a:latin typeface="Arial"/>
                          <a:cs typeface="Arial"/>
                        </a:rPr>
                        <a:t>n/a</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35"/>
                        </a:lnSpc>
                      </a:pPr>
                      <a:r>
                        <a:rPr sz="800" spc="-5" dirty="0">
                          <a:latin typeface="Arial"/>
                          <a:cs typeface="Arial"/>
                        </a:rPr>
                        <a:t>Alphanumeric</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35"/>
                        </a:lnSpc>
                      </a:pPr>
                      <a:r>
                        <a:rPr sz="800" spc="-5" dirty="0">
                          <a:latin typeface="Arial"/>
                          <a:cs typeface="Arial"/>
                        </a:rPr>
                        <a:t>20</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r h="707898">
                <a:tc>
                  <a:txBody>
                    <a:bodyPr/>
                    <a:lstStyle/>
                    <a:p>
                      <a:pPr marL="67945" marR="342900">
                        <a:lnSpc>
                          <a:spcPts val="919"/>
                        </a:lnSpc>
                        <a:spcBef>
                          <a:spcPts val="35"/>
                        </a:spcBef>
                      </a:pPr>
                      <a:r>
                        <a:rPr sz="800" spc="-5" dirty="0">
                          <a:latin typeface="Arial"/>
                          <a:cs typeface="Arial"/>
                        </a:rPr>
                        <a:t>Status of  </a:t>
                      </a:r>
                      <a:r>
                        <a:rPr sz="800" dirty="0">
                          <a:latin typeface="Arial"/>
                          <a:cs typeface="Arial"/>
                        </a:rPr>
                        <a:t>Completion</a:t>
                      </a:r>
                      <a:endParaRPr sz="800">
                        <a:latin typeface="Arial"/>
                        <a:cs typeface="Arial"/>
                      </a:endParaRPr>
                    </a:p>
                  </a:txBody>
                  <a:tcPr marL="0" marR="0" marT="44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350520">
                        <a:lnSpc>
                          <a:spcPts val="919"/>
                        </a:lnSpc>
                        <a:spcBef>
                          <a:spcPts val="35"/>
                        </a:spcBef>
                      </a:pPr>
                      <a:r>
                        <a:rPr sz="800" spc="-5" dirty="0">
                          <a:latin typeface="Arial"/>
                          <a:cs typeface="Arial"/>
                        </a:rPr>
                        <a:t>Completion status of the  project.</a:t>
                      </a:r>
                      <a:endParaRPr sz="800">
                        <a:latin typeface="Arial"/>
                        <a:cs typeface="Arial"/>
                      </a:endParaRPr>
                    </a:p>
                  </a:txBody>
                  <a:tcPr marL="0" marR="0" marT="44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935"/>
                        </a:lnSpc>
                      </a:pPr>
                      <a:r>
                        <a:rPr sz="800" spc="-5" dirty="0">
                          <a:latin typeface="Arial"/>
                          <a:cs typeface="Arial"/>
                        </a:rPr>
                        <a:t>Required</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79375">
                        <a:lnSpc>
                          <a:spcPct val="95900"/>
                        </a:lnSpc>
                        <a:spcBef>
                          <a:spcPts val="10"/>
                        </a:spcBef>
                      </a:pPr>
                      <a:r>
                        <a:rPr sz="800" spc="-5" dirty="0">
                          <a:latin typeface="Arial"/>
                          <a:cs typeface="Arial"/>
                        </a:rPr>
                        <a:t>"Not started",  "Completed  less than</a:t>
                      </a:r>
                      <a:r>
                        <a:rPr sz="800" spc="-50" dirty="0">
                          <a:latin typeface="Arial"/>
                          <a:cs typeface="Arial"/>
                        </a:rPr>
                        <a:t> </a:t>
                      </a:r>
                      <a:r>
                        <a:rPr sz="800" spc="-5" dirty="0">
                          <a:latin typeface="Arial"/>
                          <a:cs typeface="Arial"/>
                        </a:rPr>
                        <a:t>50%",  "Completed  50% or more",  "Completed"</a:t>
                      </a:r>
                      <a:endParaRPr sz="800">
                        <a:latin typeface="Arial"/>
                        <a:cs typeface="Arial"/>
                      </a:endParaRPr>
                    </a:p>
                  </a:txBody>
                  <a:tcPr marL="0" marR="0" marT="127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238760">
                        <a:lnSpc>
                          <a:spcPct val="95900"/>
                        </a:lnSpc>
                        <a:spcBef>
                          <a:spcPts val="10"/>
                        </a:spcBef>
                      </a:pPr>
                      <a:r>
                        <a:rPr sz="800" spc="-5" dirty="0">
                          <a:latin typeface="Arial"/>
                          <a:cs typeface="Arial"/>
                        </a:rPr>
                        <a:t>Picklist</a:t>
                      </a:r>
                      <a:r>
                        <a:rPr sz="800" spc="-55" dirty="0">
                          <a:latin typeface="Arial"/>
                          <a:cs typeface="Arial"/>
                        </a:rPr>
                        <a:t> </a:t>
                      </a:r>
                      <a:r>
                        <a:rPr sz="800" spc="-5" dirty="0">
                          <a:latin typeface="Arial"/>
                          <a:cs typeface="Arial"/>
                        </a:rPr>
                        <a:t>(see  permissible  values in  previous  column</a:t>
                      </a:r>
                      <a:endParaRPr sz="800">
                        <a:latin typeface="Arial"/>
                        <a:cs typeface="Arial"/>
                      </a:endParaRPr>
                    </a:p>
                  </a:txBody>
                  <a:tcPr marL="0" marR="0" marT="127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35"/>
                        </a:lnSpc>
                      </a:pPr>
                      <a:r>
                        <a:rPr sz="800" spc="-5" dirty="0">
                          <a:latin typeface="Arial"/>
                          <a:cs typeface="Arial"/>
                        </a:rPr>
                        <a:t>n/a</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914400" y="914400"/>
          <a:ext cx="5607685" cy="5292090"/>
        </p:xfrm>
        <a:graphic>
          <a:graphicData uri="http://schemas.openxmlformats.org/drawingml/2006/table">
            <a:tbl>
              <a:tblPr firstRow="1" bandRow="1">
                <a:tableStyleId>{2D5ABB26-0587-4C30-8999-92F81FD0307C}</a:tableStyleId>
              </a:tblPr>
              <a:tblGrid>
                <a:gridCol w="932815">
                  <a:extLst>
                    <a:ext uri="{9D8B030D-6E8A-4147-A177-3AD203B41FA5}">
                      <a16:colId xmlns:a16="http://schemas.microsoft.com/office/drawing/2014/main" val="20000"/>
                    </a:ext>
                  </a:extLst>
                </a:gridCol>
                <a:gridCol w="1521460">
                  <a:extLst>
                    <a:ext uri="{9D8B030D-6E8A-4147-A177-3AD203B41FA5}">
                      <a16:colId xmlns:a16="http://schemas.microsoft.com/office/drawing/2014/main" val="20001"/>
                    </a:ext>
                  </a:extLst>
                </a:gridCol>
                <a:gridCol w="800100">
                  <a:extLst>
                    <a:ext uri="{9D8B030D-6E8A-4147-A177-3AD203B41FA5}">
                      <a16:colId xmlns:a16="http://schemas.microsoft.com/office/drawing/2014/main" val="20002"/>
                    </a:ext>
                  </a:extLst>
                </a:gridCol>
                <a:gridCol w="857250">
                  <a:extLst>
                    <a:ext uri="{9D8B030D-6E8A-4147-A177-3AD203B41FA5}">
                      <a16:colId xmlns:a16="http://schemas.microsoft.com/office/drawing/2014/main" val="20003"/>
                    </a:ext>
                  </a:extLst>
                </a:gridCol>
                <a:gridCol w="857250">
                  <a:extLst>
                    <a:ext uri="{9D8B030D-6E8A-4147-A177-3AD203B41FA5}">
                      <a16:colId xmlns:a16="http://schemas.microsoft.com/office/drawing/2014/main" val="20004"/>
                    </a:ext>
                  </a:extLst>
                </a:gridCol>
                <a:gridCol w="628650">
                  <a:extLst>
                    <a:ext uri="{9D8B030D-6E8A-4147-A177-3AD203B41FA5}">
                      <a16:colId xmlns:a16="http://schemas.microsoft.com/office/drawing/2014/main" val="20005"/>
                    </a:ext>
                  </a:extLst>
                </a:gridCol>
              </a:tblGrid>
              <a:tr h="403098">
                <a:tc>
                  <a:txBody>
                    <a:bodyPr/>
                    <a:lstStyle/>
                    <a:p>
                      <a:pPr marR="135255" algn="r">
                        <a:lnSpc>
                          <a:spcPct val="100000"/>
                        </a:lnSpc>
                        <a:spcBef>
                          <a:spcPts val="5"/>
                        </a:spcBef>
                      </a:pPr>
                      <a:r>
                        <a:rPr sz="800" b="1" spc="-5" dirty="0">
                          <a:solidFill>
                            <a:srgbClr val="FFFFFF"/>
                          </a:solidFill>
                          <a:latin typeface="Arial"/>
                          <a:cs typeface="Arial"/>
                        </a:rPr>
                        <a:t>Defined</a:t>
                      </a:r>
                      <a:r>
                        <a:rPr sz="800" b="1" spc="-65" dirty="0">
                          <a:solidFill>
                            <a:srgbClr val="FFFFFF"/>
                          </a:solidFill>
                          <a:latin typeface="Arial"/>
                          <a:cs typeface="Arial"/>
                        </a:rPr>
                        <a:t> </a:t>
                      </a:r>
                      <a:r>
                        <a:rPr sz="800" b="1" spc="-5" dirty="0">
                          <a:solidFill>
                            <a:srgbClr val="FFFFFF"/>
                          </a:solidFill>
                          <a:latin typeface="Arial"/>
                          <a:cs typeface="Arial"/>
                        </a:rPr>
                        <a:t>Term</a:t>
                      </a:r>
                      <a:endParaRPr sz="800">
                        <a:latin typeface="Arial"/>
                        <a:cs typeface="Arial"/>
                      </a:endParaRPr>
                    </a:p>
                  </a:txBody>
                  <a:tcPr marL="0" marR="0" marT="635" marB="0">
                    <a:lnL w="6350">
                      <a:solidFill>
                        <a:srgbClr val="000000"/>
                      </a:solidFill>
                      <a:prstDash val="solid"/>
                    </a:lnL>
                    <a:lnR w="6350">
                      <a:solidFill>
                        <a:srgbClr val="000000"/>
                      </a:solidFill>
                      <a:prstDash val="solid"/>
                    </a:lnR>
                    <a:lnT w="12700">
                      <a:solidFill>
                        <a:srgbClr val="000000"/>
                      </a:solidFill>
                      <a:prstDash val="solid"/>
                    </a:lnT>
                    <a:lnB w="19050">
                      <a:solidFill>
                        <a:srgbClr val="000000"/>
                      </a:solidFill>
                      <a:prstDash val="solid"/>
                    </a:lnB>
                    <a:solidFill>
                      <a:srgbClr val="001F5F"/>
                    </a:solidFill>
                  </a:tcPr>
                </a:tc>
                <a:tc>
                  <a:txBody>
                    <a:bodyPr/>
                    <a:lstStyle/>
                    <a:p>
                      <a:pPr algn="ctr">
                        <a:lnSpc>
                          <a:spcPct val="100000"/>
                        </a:lnSpc>
                        <a:spcBef>
                          <a:spcPts val="5"/>
                        </a:spcBef>
                      </a:pPr>
                      <a:r>
                        <a:rPr sz="800" b="1" spc="-5" dirty="0">
                          <a:solidFill>
                            <a:srgbClr val="FFFFFF"/>
                          </a:solidFill>
                          <a:latin typeface="Arial"/>
                          <a:cs typeface="Arial"/>
                        </a:rPr>
                        <a:t>Definition</a:t>
                      </a:r>
                      <a:endParaRPr sz="800">
                        <a:latin typeface="Arial"/>
                        <a:cs typeface="Arial"/>
                      </a:endParaRPr>
                    </a:p>
                  </a:txBody>
                  <a:tcPr marL="0" marR="0" marT="635" marB="0">
                    <a:lnL w="6350">
                      <a:solidFill>
                        <a:srgbClr val="000000"/>
                      </a:solidFill>
                      <a:prstDash val="solid"/>
                    </a:lnL>
                    <a:lnR w="6350">
                      <a:solidFill>
                        <a:srgbClr val="000000"/>
                      </a:solidFill>
                      <a:prstDash val="solid"/>
                    </a:lnR>
                    <a:lnT w="12700">
                      <a:solidFill>
                        <a:srgbClr val="000000"/>
                      </a:solidFill>
                      <a:prstDash val="solid"/>
                    </a:lnT>
                    <a:lnB w="19050">
                      <a:solidFill>
                        <a:srgbClr val="000000"/>
                      </a:solidFill>
                      <a:prstDash val="solid"/>
                    </a:lnB>
                    <a:solidFill>
                      <a:srgbClr val="001F5F"/>
                    </a:solidFill>
                  </a:tcPr>
                </a:tc>
                <a:tc>
                  <a:txBody>
                    <a:bodyPr/>
                    <a:lstStyle/>
                    <a:p>
                      <a:pPr marL="193040" marR="159385" indent="-28575">
                        <a:lnSpc>
                          <a:spcPts val="919"/>
                        </a:lnSpc>
                        <a:spcBef>
                          <a:spcPts val="65"/>
                        </a:spcBef>
                      </a:pPr>
                      <a:r>
                        <a:rPr sz="800" b="1" dirty="0">
                          <a:solidFill>
                            <a:srgbClr val="FFFFFF"/>
                          </a:solidFill>
                          <a:latin typeface="Arial"/>
                          <a:cs typeface="Arial"/>
                        </a:rPr>
                        <a:t>Req</a:t>
                      </a:r>
                      <a:r>
                        <a:rPr sz="800" b="1" spc="-5" dirty="0">
                          <a:solidFill>
                            <a:srgbClr val="FFFFFF"/>
                          </a:solidFill>
                          <a:latin typeface="Arial"/>
                          <a:cs typeface="Arial"/>
                        </a:rPr>
                        <a:t>u</a:t>
                      </a:r>
                      <a:r>
                        <a:rPr sz="800" b="1" dirty="0">
                          <a:solidFill>
                            <a:srgbClr val="FFFFFF"/>
                          </a:solidFill>
                          <a:latin typeface="Arial"/>
                          <a:cs typeface="Arial"/>
                        </a:rPr>
                        <a:t>ir</a:t>
                      </a:r>
                      <a:r>
                        <a:rPr sz="800" b="1" spc="5" dirty="0">
                          <a:solidFill>
                            <a:srgbClr val="FFFFFF"/>
                          </a:solidFill>
                          <a:latin typeface="Arial"/>
                          <a:cs typeface="Arial"/>
                        </a:rPr>
                        <a:t>e</a:t>
                      </a:r>
                      <a:r>
                        <a:rPr sz="800" b="1" spc="-5" dirty="0">
                          <a:solidFill>
                            <a:srgbClr val="FFFFFF"/>
                          </a:solidFill>
                          <a:latin typeface="Arial"/>
                          <a:cs typeface="Arial"/>
                        </a:rPr>
                        <a:t>d</a:t>
                      </a:r>
                      <a:r>
                        <a:rPr sz="800" b="1" dirty="0">
                          <a:solidFill>
                            <a:srgbClr val="FFFFFF"/>
                          </a:solidFill>
                          <a:latin typeface="Arial"/>
                          <a:cs typeface="Arial"/>
                        </a:rPr>
                        <a:t>/  </a:t>
                      </a:r>
                      <a:r>
                        <a:rPr sz="800" b="1" spc="-5" dirty="0">
                          <a:solidFill>
                            <a:srgbClr val="FFFFFF"/>
                          </a:solidFill>
                          <a:latin typeface="Arial"/>
                          <a:cs typeface="Arial"/>
                        </a:rPr>
                        <a:t>Optional</a:t>
                      </a:r>
                      <a:endParaRPr sz="800">
                        <a:latin typeface="Arial"/>
                        <a:cs typeface="Arial"/>
                      </a:endParaRPr>
                    </a:p>
                  </a:txBody>
                  <a:tcPr marL="0" marR="0" marT="8255" marB="0">
                    <a:lnL w="6350">
                      <a:solidFill>
                        <a:srgbClr val="000000"/>
                      </a:solidFill>
                      <a:prstDash val="solid"/>
                    </a:lnL>
                    <a:lnR w="6350">
                      <a:solidFill>
                        <a:srgbClr val="000000"/>
                      </a:solidFill>
                      <a:prstDash val="solid"/>
                    </a:lnR>
                    <a:lnT w="12700">
                      <a:solidFill>
                        <a:srgbClr val="000000"/>
                      </a:solidFill>
                      <a:prstDash val="solid"/>
                    </a:lnT>
                    <a:lnB w="19050">
                      <a:solidFill>
                        <a:srgbClr val="000000"/>
                      </a:solidFill>
                      <a:prstDash val="solid"/>
                    </a:lnB>
                    <a:solidFill>
                      <a:srgbClr val="001F5F"/>
                    </a:solidFill>
                  </a:tcPr>
                </a:tc>
                <a:tc>
                  <a:txBody>
                    <a:bodyPr/>
                    <a:lstStyle/>
                    <a:p>
                      <a:pPr marL="159385">
                        <a:lnSpc>
                          <a:spcPct val="100000"/>
                        </a:lnSpc>
                        <a:spcBef>
                          <a:spcPts val="5"/>
                        </a:spcBef>
                      </a:pPr>
                      <a:r>
                        <a:rPr sz="800" b="1" spc="-5" dirty="0">
                          <a:solidFill>
                            <a:srgbClr val="FFFFFF"/>
                          </a:solidFill>
                          <a:latin typeface="Arial"/>
                          <a:cs typeface="Arial"/>
                        </a:rPr>
                        <a:t>List</a:t>
                      </a:r>
                      <a:r>
                        <a:rPr sz="800" b="1" spc="-15" dirty="0">
                          <a:solidFill>
                            <a:srgbClr val="FFFFFF"/>
                          </a:solidFill>
                          <a:latin typeface="Arial"/>
                          <a:cs typeface="Arial"/>
                        </a:rPr>
                        <a:t> </a:t>
                      </a:r>
                      <a:r>
                        <a:rPr sz="800" b="1" spc="-5" dirty="0">
                          <a:solidFill>
                            <a:srgbClr val="FFFFFF"/>
                          </a:solidFill>
                          <a:latin typeface="Arial"/>
                          <a:cs typeface="Arial"/>
                        </a:rPr>
                        <a:t>Values</a:t>
                      </a:r>
                      <a:endParaRPr sz="800">
                        <a:latin typeface="Arial"/>
                        <a:cs typeface="Arial"/>
                      </a:endParaRPr>
                    </a:p>
                  </a:txBody>
                  <a:tcPr marL="0" marR="0" marT="635" marB="0">
                    <a:lnL w="6350">
                      <a:solidFill>
                        <a:srgbClr val="000000"/>
                      </a:solidFill>
                      <a:prstDash val="solid"/>
                    </a:lnL>
                    <a:lnR w="6350">
                      <a:solidFill>
                        <a:srgbClr val="000000"/>
                      </a:solidFill>
                      <a:prstDash val="solid"/>
                    </a:lnR>
                    <a:lnT w="12700">
                      <a:solidFill>
                        <a:srgbClr val="000000"/>
                      </a:solidFill>
                      <a:prstDash val="solid"/>
                    </a:lnT>
                    <a:lnB w="19050">
                      <a:solidFill>
                        <a:srgbClr val="000000"/>
                      </a:solidFill>
                      <a:prstDash val="solid"/>
                    </a:lnB>
                    <a:solidFill>
                      <a:srgbClr val="001F5F"/>
                    </a:solidFill>
                  </a:tcPr>
                </a:tc>
                <a:tc>
                  <a:txBody>
                    <a:bodyPr/>
                    <a:lstStyle/>
                    <a:p>
                      <a:pPr marL="185420">
                        <a:lnSpc>
                          <a:spcPct val="100000"/>
                        </a:lnSpc>
                        <a:spcBef>
                          <a:spcPts val="5"/>
                        </a:spcBef>
                      </a:pPr>
                      <a:r>
                        <a:rPr sz="800" b="1" spc="-5" dirty="0">
                          <a:solidFill>
                            <a:srgbClr val="FFFFFF"/>
                          </a:solidFill>
                          <a:latin typeface="Arial"/>
                          <a:cs typeface="Arial"/>
                        </a:rPr>
                        <a:t>Data</a:t>
                      </a:r>
                      <a:r>
                        <a:rPr sz="800" b="1" spc="-15" dirty="0">
                          <a:solidFill>
                            <a:srgbClr val="FFFFFF"/>
                          </a:solidFill>
                          <a:latin typeface="Arial"/>
                          <a:cs typeface="Arial"/>
                        </a:rPr>
                        <a:t> </a:t>
                      </a:r>
                      <a:r>
                        <a:rPr sz="800" b="1" spc="-5" dirty="0">
                          <a:solidFill>
                            <a:srgbClr val="FFFFFF"/>
                          </a:solidFill>
                          <a:latin typeface="Arial"/>
                          <a:cs typeface="Arial"/>
                        </a:rPr>
                        <a:t>Type</a:t>
                      </a:r>
                      <a:endParaRPr sz="800">
                        <a:latin typeface="Arial"/>
                        <a:cs typeface="Arial"/>
                      </a:endParaRPr>
                    </a:p>
                  </a:txBody>
                  <a:tcPr marL="0" marR="0" marT="635" marB="0">
                    <a:lnL w="6350">
                      <a:solidFill>
                        <a:srgbClr val="000000"/>
                      </a:solidFill>
                      <a:prstDash val="solid"/>
                    </a:lnL>
                    <a:lnR w="6350">
                      <a:solidFill>
                        <a:srgbClr val="000000"/>
                      </a:solidFill>
                      <a:prstDash val="solid"/>
                    </a:lnR>
                    <a:lnT w="12700">
                      <a:solidFill>
                        <a:srgbClr val="000000"/>
                      </a:solidFill>
                      <a:prstDash val="solid"/>
                    </a:lnT>
                    <a:lnB w="19050">
                      <a:solidFill>
                        <a:srgbClr val="000000"/>
                      </a:solidFill>
                      <a:prstDash val="solid"/>
                    </a:lnB>
                    <a:solidFill>
                      <a:srgbClr val="001F5F"/>
                    </a:solidFill>
                  </a:tcPr>
                </a:tc>
                <a:tc>
                  <a:txBody>
                    <a:bodyPr/>
                    <a:lstStyle/>
                    <a:p>
                      <a:pPr marL="144145" marR="137795" indent="70485">
                        <a:lnSpc>
                          <a:spcPts val="919"/>
                        </a:lnSpc>
                        <a:spcBef>
                          <a:spcPts val="65"/>
                        </a:spcBef>
                      </a:pPr>
                      <a:r>
                        <a:rPr sz="800" b="1" spc="-5" dirty="0">
                          <a:solidFill>
                            <a:srgbClr val="FFFFFF"/>
                          </a:solidFill>
                          <a:latin typeface="Arial"/>
                          <a:cs typeface="Arial"/>
                        </a:rPr>
                        <a:t>Max  </a:t>
                      </a:r>
                      <a:r>
                        <a:rPr sz="800" b="1" dirty="0">
                          <a:solidFill>
                            <a:srgbClr val="FFFFFF"/>
                          </a:solidFill>
                          <a:latin typeface="Arial"/>
                          <a:cs typeface="Arial"/>
                        </a:rPr>
                        <a:t>Le</a:t>
                      </a:r>
                      <a:r>
                        <a:rPr sz="800" b="1" spc="-5" dirty="0">
                          <a:solidFill>
                            <a:srgbClr val="FFFFFF"/>
                          </a:solidFill>
                          <a:latin typeface="Arial"/>
                          <a:cs typeface="Arial"/>
                        </a:rPr>
                        <a:t>n</a:t>
                      </a:r>
                      <a:r>
                        <a:rPr sz="800" b="1" dirty="0">
                          <a:solidFill>
                            <a:srgbClr val="FFFFFF"/>
                          </a:solidFill>
                          <a:latin typeface="Arial"/>
                          <a:cs typeface="Arial"/>
                        </a:rPr>
                        <a:t>gth</a:t>
                      </a:r>
                      <a:endParaRPr sz="800">
                        <a:latin typeface="Arial"/>
                        <a:cs typeface="Arial"/>
                      </a:endParaRPr>
                    </a:p>
                  </a:txBody>
                  <a:tcPr marL="0" marR="0" marT="8255" marB="0">
                    <a:lnL w="6350">
                      <a:solidFill>
                        <a:srgbClr val="000000"/>
                      </a:solidFill>
                      <a:prstDash val="solid"/>
                    </a:lnL>
                    <a:lnR w="6350">
                      <a:solidFill>
                        <a:srgbClr val="000000"/>
                      </a:solidFill>
                      <a:prstDash val="solid"/>
                    </a:lnR>
                    <a:lnT w="12700">
                      <a:solidFill>
                        <a:srgbClr val="000000"/>
                      </a:solidFill>
                      <a:prstDash val="solid"/>
                    </a:lnT>
                    <a:lnB w="19050">
                      <a:solidFill>
                        <a:srgbClr val="000000"/>
                      </a:solidFill>
                      <a:prstDash val="solid"/>
                    </a:lnB>
                    <a:solidFill>
                      <a:srgbClr val="001F5F"/>
                    </a:solidFill>
                  </a:tcPr>
                </a:tc>
                <a:extLst>
                  <a:ext uri="{0D108BD9-81ED-4DB2-BD59-A6C34878D82A}">
                    <a16:rowId xmlns:a16="http://schemas.microsoft.com/office/drawing/2014/main" val="10000"/>
                  </a:ext>
                </a:extLst>
              </a:tr>
              <a:tr h="821689">
                <a:tc>
                  <a:txBody>
                    <a:bodyPr/>
                    <a:lstStyle/>
                    <a:p>
                      <a:pPr marR="128905" algn="r">
                        <a:lnSpc>
                          <a:spcPts val="915"/>
                        </a:lnSpc>
                      </a:pPr>
                      <a:r>
                        <a:rPr sz="800" spc="-5" dirty="0">
                          <a:latin typeface="Arial"/>
                          <a:cs typeface="Arial"/>
                        </a:rPr>
                        <a:t>Adopted</a:t>
                      </a:r>
                      <a:r>
                        <a:rPr sz="800" spc="-55" dirty="0">
                          <a:latin typeface="Arial"/>
                          <a:cs typeface="Arial"/>
                        </a:rPr>
                        <a:t> </a:t>
                      </a:r>
                      <a:r>
                        <a:rPr sz="800" spc="-5" dirty="0">
                          <a:latin typeface="Arial"/>
                          <a:cs typeface="Arial"/>
                        </a:rPr>
                        <a:t>Budget</a:t>
                      </a:r>
                      <a:endParaRPr sz="800">
                        <a:latin typeface="Arial"/>
                        <a:cs typeface="Arial"/>
                      </a:endParaRPr>
                    </a:p>
                  </a:txBody>
                  <a:tcPr marL="0" marR="0" marT="0" marB="0">
                    <a:lnL w="6350">
                      <a:solidFill>
                        <a:srgbClr val="000000"/>
                      </a:solidFill>
                      <a:prstDash val="solid"/>
                    </a:lnL>
                    <a:lnR w="6350">
                      <a:solidFill>
                        <a:srgbClr val="000000"/>
                      </a:solidFill>
                      <a:prstDash val="solid"/>
                    </a:lnR>
                    <a:lnT w="19050">
                      <a:solidFill>
                        <a:srgbClr val="000000"/>
                      </a:solidFill>
                      <a:prstDash val="solid"/>
                    </a:lnT>
                    <a:lnB w="6350">
                      <a:solidFill>
                        <a:srgbClr val="000000"/>
                      </a:solidFill>
                      <a:prstDash val="solid"/>
                    </a:lnB>
                  </a:tcPr>
                </a:tc>
                <a:tc>
                  <a:txBody>
                    <a:bodyPr/>
                    <a:lstStyle/>
                    <a:p>
                      <a:pPr marL="67945" marR="80010">
                        <a:lnSpc>
                          <a:spcPts val="919"/>
                        </a:lnSpc>
                        <a:spcBef>
                          <a:spcPts val="20"/>
                        </a:spcBef>
                      </a:pPr>
                      <a:r>
                        <a:rPr sz="800" spc="-5" dirty="0">
                          <a:latin typeface="Arial"/>
                          <a:cs typeface="Arial"/>
                        </a:rPr>
                        <a:t>Amount of the adopted budget  for this project</a:t>
                      </a:r>
                      <a:endParaRPr sz="800">
                        <a:latin typeface="Arial"/>
                        <a:cs typeface="Arial"/>
                      </a:endParaRPr>
                    </a:p>
                  </a:txBody>
                  <a:tcPr marL="0" marR="0" marT="2540" marB="0">
                    <a:lnL w="6350">
                      <a:solidFill>
                        <a:srgbClr val="000000"/>
                      </a:solidFill>
                      <a:prstDash val="solid"/>
                    </a:lnL>
                    <a:lnR w="6350">
                      <a:solidFill>
                        <a:srgbClr val="000000"/>
                      </a:solidFill>
                      <a:prstDash val="solid"/>
                    </a:lnR>
                    <a:lnT w="19050">
                      <a:solidFill>
                        <a:srgbClr val="000000"/>
                      </a:solidFill>
                      <a:prstDash val="solid"/>
                    </a:lnT>
                    <a:lnB w="6350">
                      <a:solidFill>
                        <a:srgbClr val="000000"/>
                      </a:solidFill>
                      <a:prstDash val="solid"/>
                    </a:lnB>
                  </a:tcPr>
                </a:tc>
                <a:tc>
                  <a:txBody>
                    <a:bodyPr/>
                    <a:lstStyle/>
                    <a:p>
                      <a:pPr marL="68580" marR="165100">
                        <a:lnSpc>
                          <a:spcPts val="919"/>
                        </a:lnSpc>
                        <a:spcBef>
                          <a:spcPts val="20"/>
                        </a:spcBef>
                      </a:pPr>
                      <a:r>
                        <a:rPr sz="800" spc="-5" dirty="0">
                          <a:latin typeface="Arial"/>
                          <a:cs typeface="Arial"/>
                        </a:rPr>
                        <a:t>Required</a:t>
                      </a:r>
                      <a:r>
                        <a:rPr sz="800" spc="-70" dirty="0">
                          <a:latin typeface="Arial"/>
                          <a:cs typeface="Arial"/>
                        </a:rPr>
                        <a:t> </a:t>
                      </a:r>
                      <a:r>
                        <a:rPr sz="800" dirty="0">
                          <a:latin typeface="Arial"/>
                          <a:cs typeface="Arial"/>
                        </a:rPr>
                        <a:t>for  </a:t>
                      </a:r>
                      <a:r>
                        <a:rPr sz="800" spc="-5" dirty="0">
                          <a:latin typeface="Arial"/>
                          <a:cs typeface="Arial"/>
                        </a:rPr>
                        <a:t>Tier 1  recipients</a:t>
                      </a:r>
                      <a:endParaRPr sz="800">
                        <a:latin typeface="Arial"/>
                        <a:cs typeface="Arial"/>
                      </a:endParaRPr>
                    </a:p>
                    <a:p>
                      <a:pPr>
                        <a:lnSpc>
                          <a:spcPct val="100000"/>
                        </a:lnSpc>
                      </a:pPr>
                      <a:endParaRPr sz="800">
                        <a:latin typeface="Times New Roman"/>
                        <a:cs typeface="Times New Roman"/>
                      </a:endParaRPr>
                    </a:p>
                    <a:p>
                      <a:pPr marL="68580" marR="199390">
                        <a:lnSpc>
                          <a:spcPts val="919"/>
                        </a:lnSpc>
                      </a:pPr>
                      <a:r>
                        <a:rPr sz="800" spc="-5" dirty="0">
                          <a:latin typeface="Arial"/>
                          <a:cs typeface="Arial"/>
                        </a:rPr>
                        <a:t>Optional</a:t>
                      </a:r>
                      <a:r>
                        <a:rPr sz="800" spc="-60" dirty="0">
                          <a:latin typeface="Arial"/>
                          <a:cs typeface="Arial"/>
                        </a:rPr>
                        <a:t> </a:t>
                      </a:r>
                      <a:r>
                        <a:rPr sz="800" spc="-5" dirty="0">
                          <a:latin typeface="Arial"/>
                          <a:cs typeface="Arial"/>
                        </a:rPr>
                        <a:t>for  other </a:t>
                      </a:r>
                      <a:r>
                        <a:rPr sz="800" dirty="0">
                          <a:latin typeface="Arial"/>
                          <a:cs typeface="Arial"/>
                        </a:rPr>
                        <a:t>Tier  </a:t>
                      </a:r>
                      <a:r>
                        <a:rPr sz="800" spc="-5" dirty="0">
                          <a:latin typeface="Arial"/>
                          <a:cs typeface="Arial"/>
                        </a:rPr>
                        <a:t>recipients</a:t>
                      </a:r>
                      <a:endParaRPr sz="800">
                        <a:latin typeface="Arial"/>
                        <a:cs typeface="Arial"/>
                      </a:endParaRPr>
                    </a:p>
                  </a:txBody>
                  <a:tcPr marL="0" marR="0" marT="2540" marB="0">
                    <a:lnL w="6350">
                      <a:solidFill>
                        <a:srgbClr val="000000"/>
                      </a:solidFill>
                      <a:prstDash val="solid"/>
                    </a:lnL>
                    <a:lnR w="6350">
                      <a:solidFill>
                        <a:srgbClr val="000000"/>
                      </a:solidFill>
                      <a:prstDash val="solid"/>
                    </a:lnR>
                    <a:lnT w="19050">
                      <a:solidFill>
                        <a:srgbClr val="000000"/>
                      </a:solidFill>
                      <a:prstDash val="solid"/>
                    </a:lnT>
                    <a:lnB w="6350">
                      <a:solidFill>
                        <a:srgbClr val="000000"/>
                      </a:solidFill>
                      <a:prstDash val="solid"/>
                    </a:lnB>
                  </a:tcPr>
                </a:tc>
                <a:tc>
                  <a:txBody>
                    <a:bodyPr/>
                    <a:lstStyle/>
                    <a:p>
                      <a:pPr marL="67945">
                        <a:lnSpc>
                          <a:spcPts val="915"/>
                        </a:lnSpc>
                      </a:pPr>
                      <a:r>
                        <a:rPr sz="800" spc="-5" dirty="0">
                          <a:latin typeface="Arial"/>
                          <a:cs typeface="Arial"/>
                        </a:rPr>
                        <a:t>n/a</a:t>
                      </a:r>
                      <a:endParaRPr sz="800">
                        <a:latin typeface="Arial"/>
                        <a:cs typeface="Arial"/>
                      </a:endParaRPr>
                    </a:p>
                  </a:txBody>
                  <a:tcPr marL="0" marR="0" marT="0" marB="0">
                    <a:lnL w="6350">
                      <a:solidFill>
                        <a:srgbClr val="000000"/>
                      </a:solidFill>
                      <a:prstDash val="solid"/>
                    </a:lnL>
                    <a:lnR w="6350">
                      <a:solidFill>
                        <a:srgbClr val="000000"/>
                      </a:solidFill>
                      <a:prstDash val="solid"/>
                    </a:lnR>
                    <a:lnT w="19050">
                      <a:solidFill>
                        <a:srgbClr val="000000"/>
                      </a:solidFill>
                      <a:prstDash val="solid"/>
                    </a:lnT>
                    <a:lnB w="6350">
                      <a:solidFill>
                        <a:srgbClr val="000000"/>
                      </a:solidFill>
                      <a:prstDash val="solid"/>
                    </a:lnB>
                  </a:tcPr>
                </a:tc>
                <a:tc>
                  <a:txBody>
                    <a:bodyPr/>
                    <a:lstStyle/>
                    <a:p>
                      <a:pPr marL="67945">
                        <a:lnSpc>
                          <a:spcPts val="915"/>
                        </a:lnSpc>
                      </a:pPr>
                      <a:r>
                        <a:rPr sz="800" spc="-5" dirty="0">
                          <a:latin typeface="Arial"/>
                          <a:cs typeface="Arial"/>
                        </a:rPr>
                        <a:t>Currency</a:t>
                      </a:r>
                      <a:endParaRPr sz="800">
                        <a:latin typeface="Arial"/>
                        <a:cs typeface="Arial"/>
                      </a:endParaRPr>
                    </a:p>
                  </a:txBody>
                  <a:tcPr marL="0" marR="0" marT="0" marB="0">
                    <a:lnL w="6350">
                      <a:solidFill>
                        <a:srgbClr val="000000"/>
                      </a:solidFill>
                      <a:prstDash val="solid"/>
                    </a:lnL>
                    <a:lnR w="6350">
                      <a:solidFill>
                        <a:srgbClr val="000000"/>
                      </a:solidFill>
                      <a:prstDash val="solid"/>
                    </a:lnR>
                    <a:lnT w="19050">
                      <a:solidFill>
                        <a:srgbClr val="000000"/>
                      </a:solidFill>
                      <a:prstDash val="solid"/>
                    </a:lnT>
                    <a:lnB w="6350">
                      <a:solidFill>
                        <a:srgbClr val="000000"/>
                      </a:solidFill>
                      <a:prstDash val="solid"/>
                    </a:lnB>
                  </a:tcPr>
                </a:tc>
                <a:tc>
                  <a:txBody>
                    <a:bodyPr/>
                    <a:lstStyle/>
                    <a:p>
                      <a:pPr marL="67945">
                        <a:lnSpc>
                          <a:spcPts val="915"/>
                        </a:lnSpc>
                      </a:pPr>
                      <a:r>
                        <a:rPr sz="800" spc="-5" dirty="0">
                          <a:latin typeface="Arial"/>
                          <a:cs typeface="Arial"/>
                        </a:rPr>
                        <a:t>12,2</a:t>
                      </a:r>
                      <a:endParaRPr sz="800">
                        <a:latin typeface="Arial"/>
                        <a:cs typeface="Arial"/>
                      </a:endParaRPr>
                    </a:p>
                  </a:txBody>
                  <a:tcPr marL="0" marR="0" marT="0" marB="0">
                    <a:lnL w="6350">
                      <a:solidFill>
                        <a:srgbClr val="000000"/>
                      </a:solidFill>
                      <a:prstDash val="solid"/>
                    </a:lnL>
                    <a:lnR w="6350">
                      <a:solidFill>
                        <a:srgbClr val="000000"/>
                      </a:solidFill>
                      <a:prstDash val="solid"/>
                    </a:lnR>
                    <a:lnT w="190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577596">
                <a:tc>
                  <a:txBody>
                    <a:bodyPr/>
                    <a:lstStyle/>
                    <a:p>
                      <a:pPr marL="67945" marR="348615">
                        <a:lnSpc>
                          <a:spcPts val="919"/>
                        </a:lnSpc>
                        <a:spcBef>
                          <a:spcPts val="35"/>
                        </a:spcBef>
                      </a:pPr>
                      <a:r>
                        <a:rPr sz="800" spc="-5" dirty="0">
                          <a:latin typeface="Arial"/>
                          <a:cs typeface="Arial"/>
                        </a:rPr>
                        <a:t>Total  O</a:t>
                      </a:r>
                      <a:r>
                        <a:rPr sz="800" dirty="0">
                          <a:latin typeface="Arial"/>
                          <a:cs typeface="Arial"/>
                        </a:rPr>
                        <a:t>bligations</a:t>
                      </a:r>
                      <a:endParaRPr sz="800">
                        <a:latin typeface="Arial"/>
                        <a:cs typeface="Arial"/>
                      </a:endParaRPr>
                    </a:p>
                  </a:txBody>
                  <a:tcPr marL="0" marR="0" marT="44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264795">
                        <a:lnSpc>
                          <a:spcPts val="919"/>
                        </a:lnSpc>
                        <a:spcBef>
                          <a:spcPts val="35"/>
                        </a:spcBef>
                      </a:pPr>
                      <a:r>
                        <a:rPr sz="800" spc="-5" dirty="0">
                          <a:latin typeface="Arial"/>
                          <a:cs typeface="Arial"/>
                        </a:rPr>
                        <a:t>Total dollar value of  obligations for this</a:t>
                      </a:r>
                      <a:r>
                        <a:rPr sz="800" spc="15" dirty="0">
                          <a:latin typeface="Arial"/>
                          <a:cs typeface="Arial"/>
                        </a:rPr>
                        <a:t> </a:t>
                      </a:r>
                      <a:r>
                        <a:rPr sz="800" spc="-5" dirty="0">
                          <a:latin typeface="Arial"/>
                          <a:cs typeface="Arial"/>
                        </a:rPr>
                        <a:t>project.</a:t>
                      </a:r>
                      <a:endParaRPr sz="800">
                        <a:latin typeface="Arial"/>
                        <a:cs typeface="Arial"/>
                      </a:endParaRPr>
                    </a:p>
                  </a:txBody>
                  <a:tcPr marL="0" marR="0" marT="44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935"/>
                        </a:lnSpc>
                      </a:pPr>
                      <a:r>
                        <a:rPr sz="800" spc="-5" dirty="0">
                          <a:latin typeface="Arial"/>
                          <a:cs typeface="Arial"/>
                        </a:rPr>
                        <a:t>Required</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35"/>
                        </a:lnSpc>
                      </a:pPr>
                      <a:r>
                        <a:rPr sz="800" spc="-5" dirty="0">
                          <a:latin typeface="Arial"/>
                          <a:cs typeface="Arial"/>
                        </a:rPr>
                        <a:t>n/a</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35"/>
                        </a:lnSpc>
                      </a:pPr>
                      <a:r>
                        <a:rPr sz="800" spc="-5" dirty="0">
                          <a:latin typeface="Arial"/>
                          <a:cs typeface="Arial"/>
                        </a:rPr>
                        <a:t>Currency</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35"/>
                        </a:lnSpc>
                      </a:pPr>
                      <a:r>
                        <a:rPr sz="800" spc="-5" dirty="0">
                          <a:latin typeface="Arial"/>
                          <a:cs typeface="Arial"/>
                        </a:rPr>
                        <a:t>12,2</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577596">
                <a:tc>
                  <a:txBody>
                    <a:bodyPr/>
                    <a:lstStyle/>
                    <a:p>
                      <a:pPr marL="67945" marR="264160">
                        <a:lnSpc>
                          <a:spcPts val="919"/>
                        </a:lnSpc>
                        <a:spcBef>
                          <a:spcPts val="35"/>
                        </a:spcBef>
                      </a:pPr>
                      <a:r>
                        <a:rPr sz="800" spc="-5" dirty="0">
                          <a:latin typeface="Arial"/>
                          <a:cs typeface="Arial"/>
                        </a:rPr>
                        <a:t>Total  </a:t>
                      </a:r>
                      <a:r>
                        <a:rPr sz="800" dirty="0">
                          <a:latin typeface="Arial"/>
                          <a:cs typeface="Arial"/>
                        </a:rPr>
                        <a:t>Expenditures</a:t>
                      </a:r>
                      <a:endParaRPr sz="800">
                        <a:latin typeface="Arial"/>
                        <a:cs typeface="Arial"/>
                      </a:endParaRPr>
                    </a:p>
                  </a:txBody>
                  <a:tcPr marL="0" marR="0" marT="44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140970">
                        <a:lnSpc>
                          <a:spcPts val="919"/>
                        </a:lnSpc>
                        <a:spcBef>
                          <a:spcPts val="35"/>
                        </a:spcBef>
                      </a:pPr>
                      <a:r>
                        <a:rPr sz="800" spc="-5" dirty="0">
                          <a:latin typeface="Arial"/>
                          <a:cs typeface="Arial"/>
                        </a:rPr>
                        <a:t>Total dollar value of  expenditures for this</a:t>
                      </a:r>
                      <a:r>
                        <a:rPr sz="800" spc="20" dirty="0">
                          <a:latin typeface="Arial"/>
                          <a:cs typeface="Arial"/>
                        </a:rPr>
                        <a:t> </a:t>
                      </a:r>
                      <a:r>
                        <a:rPr sz="800" spc="-5" dirty="0">
                          <a:latin typeface="Arial"/>
                          <a:cs typeface="Arial"/>
                        </a:rPr>
                        <a:t>project.</a:t>
                      </a:r>
                      <a:endParaRPr sz="800">
                        <a:latin typeface="Arial"/>
                        <a:cs typeface="Arial"/>
                      </a:endParaRPr>
                    </a:p>
                  </a:txBody>
                  <a:tcPr marL="0" marR="0" marT="44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935"/>
                        </a:lnSpc>
                      </a:pPr>
                      <a:r>
                        <a:rPr sz="800" spc="-5" dirty="0">
                          <a:latin typeface="Arial"/>
                          <a:cs typeface="Arial"/>
                        </a:rPr>
                        <a:t>Required</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35"/>
                        </a:lnSpc>
                      </a:pPr>
                      <a:r>
                        <a:rPr sz="800" spc="-5" dirty="0">
                          <a:latin typeface="Arial"/>
                          <a:cs typeface="Arial"/>
                        </a:rPr>
                        <a:t>n/a</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35"/>
                        </a:lnSpc>
                      </a:pPr>
                      <a:r>
                        <a:rPr sz="800" spc="-5" dirty="0">
                          <a:latin typeface="Arial"/>
                          <a:cs typeface="Arial"/>
                        </a:rPr>
                        <a:t>Currency</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35"/>
                        </a:lnSpc>
                      </a:pPr>
                      <a:r>
                        <a:rPr sz="800" spc="-5" dirty="0">
                          <a:latin typeface="Arial"/>
                          <a:cs typeface="Arial"/>
                        </a:rPr>
                        <a:t>12,2</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590550">
                <a:tc>
                  <a:txBody>
                    <a:bodyPr/>
                    <a:lstStyle/>
                    <a:p>
                      <a:pPr marL="67945" marR="100330" algn="just">
                        <a:lnSpc>
                          <a:spcPts val="919"/>
                        </a:lnSpc>
                        <a:spcBef>
                          <a:spcPts val="40"/>
                        </a:spcBef>
                      </a:pPr>
                      <a:r>
                        <a:rPr sz="800" spc="-5" dirty="0">
                          <a:latin typeface="Arial"/>
                          <a:cs typeface="Arial"/>
                        </a:rPr>
                        <a:t>Does this</a:t>
                      </a:r>
                      <a:r>
                        <a:rPr sz="800" spc="-35" dirty="0">
                          <a:latin typeface="Arial"/>
                          <a:cs typeface="Arial"/>
                        </a:rPr>
                        <a:t> </a:t>
                      </a:r>
                      <a:r>
                        <a:rPr sz="800" spc="-5" dirty="0">
                          <a:latin typeface="Arial"/>
                          <a:cs typeface="Arial"/>
                        </a:rPr>
                        <a:t>project  include a capital  expenditure?</a:t>
                      </a:r>
                      <a:endParaRPr sz="800">
                        <a:latin typeface="Arial"/>
                        <a:cs typeface="Arial"/>
                      </a:endParaRPr>
                    </a:p>
                  </a:txBody>
                  <a:tcPr marL="0" marR="0" marT="508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254000">
                        <a:lnSpc>
                          <a:spcPts val="919"/>
                        </a:lnSpc>
                        <a:spcBef>
                          <a:spcPts val="40"/>
                        </a:spcBef>
                      </a:pPr>
                      <a:r>
                        <a:rPr sz="800" spc="-5" dirty="0">
                          <a:latin typeface="Arial"/>
                          <a:cs typeface="Arial"/>
                        </a:rPr>
                        <a:t>Does this project include a  capital expenditure</a:t>
                      </a:r>
                      <a:endParaRPr sz="800">
                        <a:latin typeface="Arial"/>
                        <a:cs typeface="Arial"/>
                      </a:endParaRPr>
                    </a:p>
                  </a:txBody>
                  <a:tcPr marL="0" marR="0" marT="508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940"/>
                        </a:lnSpc>
                      </a:pPr>
                      <a:r>
                        <a:rPr sz="800" spc="-5" dirty="0">
                          <a:latin typeface="Arial"/>
                          <a:cs typeface="Arial"/>
                        </a:rPr>
                        <a:t>Required</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606425">
                        <a:lnSpc>
                          <a:spcPts val="919"/>
                        </a:lnSpc>
                        <a:spcBef>
                          <a:spcPts val="40"/>
                        </a:spcBef>
                      </a:pPr>
                      <a:r>
                        <a:rPr sz="800" dirty="0">
                          <a:latin typeface="Arial"/>
                          <a:cs typeface="Arial"/>
                        </a:rPr>
                        <a:t>Yes  </a:t>
                      </a:r>
                      <a:r>
                        <a:rPr sz="800" spc="-10" dirty="0">
                          <a:latin typeface="Arial"/>
                          <a:cs typeface="Arial"/>
                        </a:rPr>
                        <a:t>No</a:t>
                      </a:r>
                      <a:endParaRPr sz="800">
                        <a:latin typeface="Arial"/>
                        <a:cs typeface="Arial"/>
                      </a:endParaRPr>
                    </a:p>
                  </a:txBody>
                  <a:tcPr marL="0" marR="0" marT="508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238760">
                        <a:lnSpc>
                          <a:spcPct val="95800"/>
                        </a:lnSpc>
                        <a:spcBef>
                          <a:spcPts val="20"/>
                        </a:spcBef>
                      </a:pPr>
                      <a:r>
                        <a:rPr sz="800" spc="-5" dirty="0">
                          <a:latin typeface="Arial"/>
                          <a:cs typeface="Arial"/>
                        </a:rPr>
                        <a:t>Picklist</a:t>
                      </a:r>
                      <a:r>
                        <a:rPr sz="800" spc="-55" dirty="0">
                          <a:latin typeface="Arial"/>
                          <a:cs typeface="Arial"/>
                        </a:rPr>
                        <a:t> </a:t>
                      </a:r>
                      <a:r>
                        <a:rPr sz="800" spc="-5" dirty="0">
                          <a:latin typeface="Arial"/>
                          <a:cs typeface="Arial"/>
                        </a:rPr>
                        <a:t>(see  permissible  values in  previous  column)</a:t>
                      </a:r>
                      <a:endParaRPr sz="800">
                        <a:latin typeface="Arial"/>
                        <a:cs typeface="Arial"/>
                      </a:endParaRPr>
                    </a:p>
                  </a:txBody>
                  <a:tcPr marL="0" marR="0" marT="25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40"/>
                        </a:lnSpc>
                      </a:pPr>
                      <a:r>
                        <a:rPr sz="800" spc="-5" dirty="0">
                          <a:latin typeface="Arial"/>
                          <a:cs typeface="Arial"/>
                        </a:rPr>
                        <a:t>n/a</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r h="578358">
                <a:tc>
                  <a:txBody>
                    <a:bodyPr/>
                    <a:lstStyle/>
                    <a:p>
                      <a:pPr marL="67945" marR="72390">
                        <a:lnSpc>
                          <a:spcPct val="95800"/>
                        </a:lnSpc>
                        <a:spcBef>
                          <a:spcPts val="20"/>
                        </a:spcBef>
                      </a:pPr>
                      <a:r>
                        <a:rPr sz="800" spc="-5" dirty="0">
                          <a:latin typeface="Arial"/>
                          <a:cs typeface="Arial"/>
                        </a:rPr>
                        <a:t>If yes, what is</a:t>
                      </a:r>
                      <a:r>
                        <a:rPr sz="800" spc="-40" dirty="0">
                          <a:latin typeface="Arial"/>
                          <a:cs typeface="Arial"/>
                        </a:rPr>
                        <a:t> </a:t>
                      </a:r>
                      <a:r>
                        <a:rPr sz="800" spc="-5" dirty="0">
                          <a:latin typeface="Arial"/>
                          <a:cs typeface="Arial"/>
                        </a:rPr>
                        <a:t>the  total expected  capital  expenditure?</a:t>
                      </a:r>
                      <a:endParaRPr sz="800">
                        <a:latin typeface="Arial"/>
                        <a:cs typeface="Arial"/>
                      </a:endParaRPr>
                    </a:p>
                  </a:txBody>
                  <a:tcPr marL="0" marR="0" marT="25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152400">
                        <a:lnSpc>
                          <a:spcPct val="95800"/>
                        </a:lnSpc>
                        <a:spcBef>
                          <a:spcPts val="20"/>
                        </a:spcBef>
                      </a:pPr>
                      <a:r>
                        <a:rPr sz="800" spc="-5" dirty="0">
                          <a:latin typeface="Arial"/>
                          <a:cs typeface="Arial"/>
                        </a:rPr>
                        <a:t>If you answered “yes” to the  previous question, enter </a:t>
                      </a:r>
                      <a:r>
                        <a:rPr sz="800" dirty="0">
                          <a:latin typeface="Arial"/>
                          <a:cs typeface="Arial"/>
                        </a:rPr>
                        <a:t>the  </a:t>
                      </a:r>
                      <a:r>
                        <a:rPr sz="800" spc="-5" dirty="0">
                          <a:latin typeface="Arial"/>
                          <a:cs typeface="Arial"/>
                        </a:rPr>
                        <a:t>total dollar value of the  expected capital</a:t>
                      </a:r>
                      <a:r>
                        <a:rPr sz="800" spc="5" dirty="0">
                          <a:latin typeface="Arial"/>
                          <a:cs typeface="Arial"/>
                        </a:rPr>
                        <a:t> </a:t>
                      </a:r>
                      <a:r>
                        <a:rPr sz="800" spc="-5" dirty="0">
                          <a:latin typeface="Arial"/>
                          <a:cs typeface="Arial"/>
                        </a:rPr>
                        <a:t>expenditure</a:t>
                      </a:r>
                      <a:endParaRPr sz="800">
                        <a:latin typeface="Arial"/>
                        <a:cs typeface="Arial"/>
                      </a:endParaRPr>
                    </a:p>
                  </a:txBody>
                  <a:tcPr marL="0" marR="0" marT="25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940"/>
                        </a:lnSpc>
                      </a:pPr>
                      <a:r>
                        <a:rPr sz="800" spc="-5" dirty="0">
                          <a:latin typeface="Arial"/>
                          <a:cs typeface="Arial"/>
                        </a:rPr>
                        <a:t>Optional</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40"/>
                        </a:lnSpc>
                      </a:pPr>
                      <a:r>
                        <a:rPr sz="800" spc="-5" dirty="0">
                          <a:latin typeface="Arial"/>
                          <a:cs typeface="Arial"/>
                        </a:rPr>
                        <a:t>n/a</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40"/>
                        </a:lnSpc>
                      </a:pPr>
                      <a:r>
                        <a:rPr sz="800" spc="-5" dirty="0">
                          <a:latin typeface="Arial"/>
                          <a:cs typeface="Arial"/>
                        </a:rPr>
                        <a:t>Currency</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40"/>
                        </a:lnSpc>
                      </a:pPr>
                      <a:r>
                        <a:rPr sz="800" spc="-5" dirty="0">
                          <a:latin typeface="Arial"/>
                          <a:cs typeface="Arial"/>
                        </a:rPr>
                        <a:t>12,2</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577596">
                <a:tc>
                  <a:txBody>
                    <a:bodyPr/>
                    <a:lstStyle/>
                    <a:p>
                      <a:pPr marL="67945" marR="348615">
                        <a:lnSpc>
                          <a:spcPts val="919"/>
                        </a:lnSpc>
                        <a:spcBef>
                          <a:spcPts val="35"/>
                        </a:spcBef>
                      </a:pPr>
                      <a:r>
                        <a:rPr sz="800" spc="-5" dirty="0">
                          <a:latin typeface="Arial"/>
                          <a:cs typeface="Arial"/>
                        </a:rPr>
                        <a:t>Project  </a:t>
                      </a:r>
                      <a:r>
                        <a:rPr sz="800" dirty="0">
                          <a:latin typeface="Arial"/>
                          <a:cs typeface="Arial"/>
                        </a:rPr>
                        <a:t>Description</a:t>
                      </a:r>
                      <a:endParaRPr sz="800">
                        <a:latin typeface="Arial"/>
                        <a:cs typeface="Arial"/>
                      </a:endParaRPr>
                    </a:p>
                  </a:txBody>
                  <a:tcPr marL="0" marR="0" marT="44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5715" algn="ctr">
                        <a:lnSpc>
                          <a:spcPts val="935"/>
                        </a:lnSpc>
                      </a:pPr>
                      <a:r>
                        <a:rPr sz="800" spc="-5" dirty="0">
                          <a:latin typeface="Arial"/>
                          <a:cs typeface="Arial"/>
                        </a:rPr>
                        <a:t>Brief description of the</a:t>
                      </a:r>
                      <a:r>
                        <a:rPr sz="800" spc="5" dirty="0">
                          <a:latin typeface="Arial"/>
                          <a:cs typeface="Arial"/>
                        </a:rPr>
                        <a:t> </a:t>
                      </a:r>
                      <a:r>
                        <a:rPr sz="800" spc="-5" dirty="0">
                          <a:latin typeface="Arial"/>
                          <a:cs typeface="Arial"/>
                        </a:rPr>
                        <a:t>project.</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935"/>
                        </a:lnSpc>
                      </a:pPr>
                      <a:r>
                        <a:rPr sz="800" spc="-5" dirty="0">
                          <a:latin typeface="Arial"/>
                          <a:cs typeface="Arial"/>
                        </a:rPr>
                        <a:t>Required</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35"/>
                        </a:lnSpc>
                      </a:pPr>
                      <a:r>
                        <a:rPr sz="800" spc="-5" dirty="0">
                          <a:latin typeface="Arial"/>
                          <a:cs typeface="Arial"/>
                        </a:rPr>
                        <a:t>n/a</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35"/>
                        </a:lnSpc>
                      </a:pPr>
                      <a:r>
                        <a:rPr sz="800" spc="-5" dirty="0">
                          <a:latin typeface="Arial"/>
                          <a:cs typeface="Arial"/>
                        </a:rPr>
                        <a:t>String</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35"/>
                        </a:lnSpc>
                      </a:pPr>
                      <a:r>
                        <a:rPr sz="800" spc="-5" dirty="0">
                          <a:latin typeface="Arial"/>
                          <a:cs typeface="Arial"/>
                        </a:rPr>
                        <a:t>1,500</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6"/>
                  </a:ext>
                </a:extLst>
              </a:tr>
              <a:tr h="577850">
                <a:tc>
                  <a:txBody>
                    <a:bodyPr/>
                    <a:lstStyle/>
                    <a:p>
                      <a:pPr marL="67945" marR="106045">
                        <a:lnSpc>
                          <a:spcPts val="930"/>
                        </a:lnSpc>
                        <a:spcBef>
                          <a:spcPts val="30"/>
                        </a:spcBef>
                      </a:pPr>
                      <a:r>
                        <a:rPr sz="800" spc="-5" dirty="0">
                          <a:latin typeface="Arial"/>
                          <a:cs typeface="Arial"/>
                        </a:rPr>
                        <a:t>Program</a:t>
                      </a:r>
                      <a:r>
                        <a:rPr sz="800" spc="-45" dirty="0">
                          <a:latin typeface="Arial"/>
                          <a:cs typeface="Arial"/>
                        </a:rPr>
                        <a:t> </a:t>
                      </a:r>
                      <a:r>
                        <a:rPr sz="800" spc="-5" dirty="0">
                          <a:latin typeface="Arial"/>
                          <a:cs typeface="Arial"/>
                        </a:rPr>
                        <a:t>Income  Earned</a:t>
                      </a:r>
                      <a:endParaRPr sz="800">
                        <a:latin typeface="Arial"/>
                        <a:cs typeface="Arial"/>
                      </a:endParaRPr>
                    </a:p>
                  </a:txBody>
                  <a:tcPr marL="0" marR="0" marT="381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339725">
                        <a:lnSpc>
                          <a:spcPts val="930"/>
                        </a:lnSpc>
                        <a:spcBef>
                          <a:spcPts val="30"/>
                        </a:spcBef>
                      </a:pPr>
                      <a:r>
                        <a:rPr sz="800" spc="-5" dirty="0">
                          <a:latin typeface="Arial"/>
                          <a:cs typeface="Arial"/>
                        </a:rPr>
                        <a:t>The amount of Federal  program income</a:t>
                      </a:r>
                      <a:r>
                        <a:rPr sz="800" spc="-25" dirty="0">
                          <a:latin typeface="Arial"/>
                          <a:cs typeface="Arial"/>
                        </a:rPr>
                        <a:t> </a:t>
                      </a:r>
                      <a:r>
                        <a:rPr sz="800" spc="-5" dirty="0">
                          <a:latin typeface="Arial"/>
                          <a:cs typeface="Arial"/>
                        </a:rPr>
                        <a:t>earned.</a:t>
                      </a:r>
                      <a:endParaRPr sz="800">
                        <a:latin typeface="Arial"/>
                        <a:cs typeface="Arial"/>
                      </a:endParaRPr>
                    </a:p>
                  </a:txBody>
                  <a:tcPr marL="0" marR="0" marT="381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935"/>
                        </a:lnSpc>
                      </a:pPr>
                      <a:r>
                        <a:rPr sz="800" spc="-5" dirty="0">
                          <a:latin typeface="Arial"/>
                          <a:cs typeface="Arial"/>
                        </a:rPr>
                        <a:t>Optional</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35"/>
                        </a:lnSpc>
                      </a:pPr>
                      <a:r>
                        <a:rPr sz="800" spc="-5" dirty="0">
                          <a:latin typeface="Arial"/>
                          <a:cs typeface="Arial"/>
                        </a:rPr>
                        <a:t>n/a</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35"/>
                        </a:lnSpc>
                      </a:pPr>
                      <a:r>
                        <a:rPr sz="800" spc="-5" dirty="0">
                          <a:latin typeface="Arial"/>
                          <a:cs typeface="Arial"/>
                        </a:rPr>
                        <a:t>Currency</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60325" algn="r">
                        <a:lnSpc>
                          <a:spcPts val="935"/>
                        </a:lnSpc>
                      </a:pPr>
                      <a:r>
                        <a:rPr sz="800" dirty="0">
                          <a:latin typeface="Arial"/>
                          <a:cs typeface="Arial"/>
                        </a:rPr>
                        <a:t>12,2</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7"/>
                  </a:ext>
                </a:extLst>
              </a:tr>
              <a:tr h="578357">
                <a:tc>
                  <a:txBody>
                    <a:bodyPr/>
                    <a:lstStyle/>
                    <a:p>
                      <a:pPr marL="67945" marR="106045">
                        <a:lnSpc>
                          <a:spcPts val="919"/>
                        </a:lnSpc>
                        <a:spcBef>
                          <a:spcPts val="45"/>
                        </a:spcBef>
                      </a:pPr>
                      <a:r>
                        <a:rPr sz="800" spc="-5" dirty="0">
                          <a:latin typeface="Arial"/>
                          <a:cs typeface="Arial"/>
                        </a:rPr>
                        <a:t>Program</a:t>
                      </a:r>
                      <a:r>
                        <a:rPr sz="800" spc="-45" dirty="0">
                          <a:latin typeface="Arial"/>
                          <a:cs typeface="Arial"/>
                        </a:rPr>
                        <a:t> </a:t>
                      </a:r>
                      <a:r>
                        <a:rPr sz="800" spc="-5" dirty="0">
                          <a:latin typeface="Arial"/>
                          <a:cs typeface="Arial"/>
                        </a:rPr>
                        <a:t>Income  Expended</a:t>
                      </a:r>
                      <a:endParaRPr sz="800">
                        <a:latin typeface="Arial"/>
                        <a:cs typeface="Arial"/>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74295">
                        <a:lnSpc>
                          <a:spcPts val="919"/>
                        </a:lnSpc>
                        <a:spcBef>
                          <a:spcPts val="45"/>
                        </a:spcBef>
                      </a:pPr>
                      <a:r>
                        <a:rPr sz="800" spc="-5" dirty="0">
                          <a:latin typeface="Arial"/>
                          <a:cs typeface="Arial"/>
                        </a:rPr>
                        <a:t>The amount of program  income that was used to cover  eligible project</a:t>
                      </a:r>
                      <a:r>
                        <a:rPr sz="800" spc="-10" dirty="0">
                          <a:latin typeface="Arial"/>
                          <a:cs typeface="Arial"/>
                        </a:rPr>
                        <a:t> </a:t>
                      </a:r>
                      <a:r>
                        <a:rPr sz="800" spc="-5" dirty="0">
                          <a:latin typeface="Arial"/>
                          <a:cs typeface="Arial"/>
                        </a:rPr>
                        <a:t>costs.</a:t>
                      </a:r>
                      <a:endParaRPr sz="800">
                        <a:latin typeface="Arial"/>
                        <a:cs typeface="Arial"/>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940"/>
                        </a:lnSpc>
                      </a:pPr>
                      <a:r>
                        <a:rPr sz="800" spc="-5" dirty="0">
                          <a:latin typeface="Arial"/>
                          <a:cs typeface="Arial"/>
                        </a:rPr>
                        <a:t>Optional</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40"/>
                        </a:lnSpc>
                      </a:pPr>
                      <a:r>
                        <a:rPr sz="800" spc="-5" dirty="0">
                          <a:latin typeface="Arial"/>
                          <a:cs typeface="Arial"/>
                        </a:rPr>
                        <a:t>n/a</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40"/>
                        </a:lnSpc>
                      </a:pPr>
                      <a:r>
                        <a:rPr sz="800" spc="-5" dirty="0">
                          <a:latin typeface="Arial"/>
                          <a:cs typeface="Arial"/>
                        </a:rPr>
                        <a:t>Currency</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60325" algn="r">
                        <a:lnSpc>
                          <a:spcPts val="940"/>
                        </a:lnSpc>
                      </a:pPr>
                      <a:r>
                        <a:rPr sz="800" dirty="0">
                          <a:latin typeface="Arial"/>
                          <a:cs typeface="Arial"/>
                        </a:rPr>
                        <a:t>12,2</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8"/>
                  </a:ext>
                </a:extLst>
              </a:tr>
            </a:tbl>
          </a:graphicData>
        </a:graphic>
      </p:graphicFrame>
      <p:sp>
        <p:nvSpPr>
          <p:cNvPr id="4" name="object 4"/>
          <p:cNvSpPr txBox="1">
            <a:spLocks noGrp="1"/>
          </p:cNvSpPr>
          <p:nvPr>
            <p:ph type="ftr" sz="quarter" idx="5"/>
          </p:nvPr>
        </p:nvSpPr>
        <p:spPr>
          <a:prstGeom prst="rect">
            <a:avLst/>
          </a:prstGeom>
        </p:spPr>
        <p:txBody>
          <a:bodyPr vert="horz" wrap="square" lIns="0" tIns="1905" rIns="0" bIns="0" rtlCol="0">
            <a:spAutoFit/>
          </a:bodyPr>
          <a:lstStyle/>
          <a:p>
            <a:pPr marL="12700">
              <a:lnSpc>
                <a:spcPts val="1060"/>
              </a:lnSpc>
              <a:spcBef>
                <a:spcPts val="15"/>
              </a:spcBef>
            </a:pPr>
            <a:r>
              <a:rPr dirty="0"/>
              <a:t>Coronavirus State and </a:t>
            </a:r>
            <a:r>
              <a:rPr spc="-5" dirty="0"/>
              <a:t>Local Fiscal Recovery</a:t>
            </a:r>
            <a:r>
              <a:rPr spc="-30" dirty="0"/>
              <a:t> </a:t>
            </a:r>
            <a:r>
              <a:rPr dirty="0"/>
              <a:t>Funds:</a:t>
            </a:r>
          </a:p>
          <a:p>
            <a:pPr marL="174625">
              <a:lnSpc>
                <a:spcPts val="1060"/>
              </a:lnSpc>
            </a:pPr>
            <a:r>
              <a:rPr b="0" spc="-5" dirty="0">
                <a:latin typeface="Arial"/>
                <a:cs typeface="Arial"/>
              </a:rPr>
              <a:t>Project and Expenditures Report User</a:t>
            </a:r>
            <a:r>
              <a:rPr b="0" spc="30" dirty="0">
                <a:latin typeface="Arial"/>
                <a:cs typeface="Arial"/>
              </a:rPr>
              <a:t> </a:t>
            </a:r>
            <a:r>
              <a:rPr b="0" spc="-5" dirty="0">
                <a:latin typeface="Arial"/>
                <a:cs typeface="Arial"/>
              </a:rPr>
              <a:t>Guide</a:t>
            </a:r>
          </a:p>
        </p:txBody>
      </p:sp>
      <p:sp>
        <p:nvSpPr>
          <p:cNvPr id="5" name="object 5"/>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r>
              <a:rPr spc="-5" dirty="0"/>
              <a:t>54</a:t>
            </a:r>
          </a:p>
        </p:txBody>
      </p:sp>
      <p:graphicFrame>
        <p:nvGraphicFramePr>
          <p:cNvPr id="3" name="object 3"/>
          <p:cNvGraphicFramePr>
            <a:graphicFrameLocks noGrp="1"/>
          </p:cNvGraphicFramePr>
          <p:nvPr/>
        </p:nvGraphicFramePr>
        <p:xfrm>
          <a:off x="914400" y="6481318"/>
          <a:ext cx="6350635" cy="2467610"/>
        </p:xfrm>
        <a:graphic>
          <a:graphicData uri="http://schemas.openxmlformats.org/drawingml/2006/table">
            <a:tbl>
              <a:tblPr firstRow="1" bandRow="1">
                <a:tableStyleId>{2D5ABB26-0587-4C30-8999-92F81FD0307C}</a:tableStyleId>
              </a:tblPr>
              <a:tblGrid>
                <a:gridCol w="6341110">
                  <a:extLst>
                    <a:ext uri="{9D8B030D-6E8A-4147-A177-3AD203B41FA5}">
                      <a16:colId xmlns:a16="http://schemas.microsoft.com/office/drawing/2014/main" val="20000"/>
                    </a:ext>
                  </a:extLst>
                </a:gridCol>
              </a:tblGrid>
              <a:tr h="211835">
                <a:tc>
                  <a:txBody>
                    <a:bodyPr/>
                    <a:lstStyle/>
                    <a:p>
                      <a:pPr algn="ctr">
                        <a:lnSpc>
                          <a:spcPts val="1170"/>
                        </a:lnSpc>
                      </a:pPr>
                      <a:r>
                        <a:rPr sz="1000" b="1" spc="-5" dirty="0">
                          <a:solidFill>
                            <a:srgbClr val="FFFFFF"/>
                          </a:solidFill>
                          <a:latin typeface="Calibri"/>
                          <a:cs typeface="Calibri"/>
                        </a:rPr>
                        <a:t>Expenditure Categories covered </a:t>
                      </a:r>
                      <a:r>
                        <a:rPr sz="1000" b="1" dirty="0">
                          <a:solidFill>
                            <a:srgbClr val="FFFFFF"/>
                          </a:solidFill>
                          <a:latin typeface="Calibri"/>
                          <a:cs typeface="Calibri"/>
                        </a:rPr>
                        <a:t>by the </a:t>
                      </a:r>
                      <a:r>
                        <a:rPr sz="1000" b="1" spc="-5" dirty="0">
                          <a:solidFill>
                            <a:srgbClr val="FFFFFF"/>
                          </a:solidFill>
                          <a:latin typeface="Calibri"/>
                          <a:cs typeface="Calibri"/>
                        </a:rPr>
                        <a:t>Project Baseline Template</a:t>
                      </a:r>
                      <a:endParaRPr sz="1000">
                        <a:latin typeface="Calibri"/>
                        <a:cs typeface="Calibri"/>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solidFill>
                      <a:srgbClr val="001F5F"/>
                    </a:solidFill>
                  </a:tcPr>
                </a:tc>
                <a:extLst>
                  <a:ext uri="{0D108BD9-81ED-4DB2-BD59-A6C34878D82A}">
                    <a16:rowId xmlns:a16="http://schemas.microsoft.com/office/drawing/2014/main" val="10000"/>
                  </a:ext>
                </a:extLst>
              </a:tr>
              <a:tr h="204977">
                <a:tc>
                  <a:txBody>
                    <a:bodyPr/>
                    <a:lstStyle/>
                    <a:p>
                      <a:pPr marL="67945">
                        <a:lnSpc>
                          <a:spcPts val="940"/>
                        </a:lnSpc>
                        <a:tabLst>
                          <a:tab pos="525780" algn="l"/>
                        </a:tabLst>
                      </a:pPr>
                      <a:r>
                        <a:rPr sz="800" spc="-5" dirty="0">
                          <a:latin typeface="Arial"/>
                          <a:cs typeface="Arial"/>
                        </a:rPr>
                        <a:t>1.1	COVID-19</a:t>
                      </a:r>
                      <a:r>
                        <a:rPr sz="800" spc="-10" dirty="0">
                          <a:latin typeface="Arial"/>
                          <a:cs typeface="Arial"/>
                        </a:rPr>
                        <a:t> </a:t>
                      </a:r>
                      <a:r>
                        <a:rPr sz="800" spc="-5" dirty="0">
                          <a:latin typeface="Arial"/>
                          <a:cs typeface="Arial"/>
                        </a:rPr>
                        <a:t>Vaccination</a:t>
                      </a:r>
                      <a:endParaRPr sz="8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01"/>
                  </a:ext>
                </a:extLst>
              </a:tr>
              <a:tr h="204216">
                <a:tc>
                  <a:txBody>
                    <a:bodyPr/>
                    <a:lstStyle/>
                    <a:p>
                      <a:pPr marL="67945">
                        <a:lnSpc>
                          <a:spcPts val="935"/>
                        </a:lnSpc>
                        <a:tabLst>
                          <a:tab pos="525780" algn="l"/>
                        </a:tabLst>
                      </a:pPr>
                      <a:r>
                        <a:rPr sz="800" spc="-5" dirty="0">
                          <a:latin typeface="Arial"/>
                          <a:cs typeface="Arial"/>
                        </a:rPr>
                        <a:t>1.2	COVID-19</a:t>
                      </a:r>
                      <a:r>
                        <a:rPr sz="800" spc="-10" dirty="0">
                          <a:latin typeface="Arial"/>
                          <a:cs typeface="Arial"/>
                        </a:rPr>
                        <a:t> </a:t>
                      </a:r>
                      <a:r>
                        <a:rPr sz="800" spc="-5" dirty="0">
                          <a:latin typeface="Arial"/>
                          <a:cs typeface="Arial"/>
                        </a:rPr>
                        <a:t>Testing</a:t>
                      </a:r>
                      <a:endParaRPr sz="8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02"/>
                  </a:ext>
                </a:extLst>
              </a:tr>
              <a:tr h="204216">
                <a:tc>
                  <a:txBody>
                    <a:bodyPr/>
                    <a:lstStyle/>
                    <a:p>
                      <a:pPr marL="67945">
                        <a:lnSpc>
                          <a:spcPts val="935"/>
                        </a:lnSpc>
                        <a:tabLst>
                          <a:tab pos="525780" algn="l"/>
                        </a:tabLst>
                      </a:pPr>
                      <a:r>
                        <a:rPr sz="800" spc="-5" dirty="0">
                          <a:latin typeface="Arial"/>
                          <a:cs typeface="Arial"/>
                        </a:rPr>
                        <a:t>1.3	COVID-19 </a:t>
                      </a:r>
                      <a:r>
                        <a:rPr sz="800" dirty="0">
                          <a:latin typeface="Arial"/>
                          <a:cs typeface="Arial"/>
                        </a:rPr>
                        <a:t>Contact</a:t>
                      </a:r>
                      <a:r>
                        <a:rPr sz="800" spc="-5" dirty="0">
                          <a:latin typeface="Arial"/>
                          <a:cs typeface="Arial"/>
                        </a:rPr>
                        <a:t> Tracing</a:t>
                      </a:r>
                      <a:endParaRPr sz="8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03"/>
                  </a:ext>
                </a:extLst>
              </a:tr>
              <a:tr h="204977">
                <a:tc>
                  <a:txBody>
                    <a:bodyPr/>
                    <a:lstStyle/>
                    <a:p>
                      <a:pPr marL="67945">
                        <a:lnSpc>
                          <a:spcPts val="940"/>
                        </a:lnSpc>
                        <a:tabLst>
                          <a:tab pos="525780" algn="l"/>
                        </a:tabLst>
                      </a:pPr>
                      <a:r>
                        <a:rPr sz="800" spc="-5" dirty="0">
                          <a:latin typeface="Arial"/>
                          <a:cs typeface="Arial"/>
                        </a:rPr>
                        <a:t>1.4	Prevention in Congregate Settings (Nursing Homes, Prisons/Jails, Dense Work Sites, Schools,</a:t>
                      </a:r>
                      <a:r>
                        <a:rPr sz="800" spc="40" dirty="0">
                          <a:latin typeface="Arial"/>
                          <a:cs typeface="Arial"/>
                        </a:rPr>
                        <a:t> </a:t>
                      </a:r>
                      <a:r>
                        <a:rPr sz="800" spc="-5" dirty="0">
                          <a:latin typeface="Arial"/>
                          <a:cs typeface="Arial"/>
                        </a:rPr>
                        <a:t>etc.)</a:t>
                      </a:r>
                      <a:endParaRPr sz="8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04"/>
                  </a:ext>
                </a:extLst>
              </a:tr>
              <a:tr h="204216">
                <a:tc>
                  <a:txBody>
                    <a:bodyPr/>
                    <a:lstStyle/>
                    <a:p>
                      <a:pPr marL="67945">
                        <a:lnSpc>
                          <a:spcPts val="935"/>
                        </a:lnSpc>
                        <a:tabLst>
                          <a:tab pos="525780" algn="l"/>
                        </a:tabLst>
                      </a:pPr>
                      <a:r>
                        <a:rPr sz="800" spc="-5" dirty="0">
                          <a:latin typeface="Arial"/>
                          <a:cs typeface="Arial"/>
                        </a:rPr>
                        <a:t>1.5	Personal Protective</a:t>
                      </a:r>
                      <a:r>
                        <a:rPr sz="800" dirty="0">
                          <a:latin typeface="Arial"/>
                          <a:cs typeface="Arial"/>
                        </a:rPr>
                        <a:t> </a:t>
                      </a:r>
                      <a:r>
                        <a:rPr sz="800" spc="-5" dirty="0">
                          <a:latin typeface="Arial"/>
                          <a:cs typeface="Arial"/>
                        </a:rPr>
                        <a:t>Equipment</a:t>
                      </a:r>
                      <a:endParaRPr sz="8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05"/>
                  </a:ext>
                </a:extLst>
              </a:tr>
              <a:tr h="204215">
                <a:tc>
                  <a:txBody>
                    <a:bodyPr/>
                    <a:lstStyle/>
                    <a:p>
                      <a:pPr marL="67945">
                        <a:lnSpc>
                          <a:spcPts val="935"/>
                        </a:lnSpc>
                        <a:tabLst>
                          <a:tab pos="525780" algn="l"/>
                        </a:tabLst>
                      </a:pPr>
                      <a:r>
                        <a:rPr sz="800" spc="-5" dirty="0">
                          <a:latin typeface="Arial"/>
                          <a:cs typeface="Arial"/>
                        </a:rPr>
                        <a:t>1.6	Medical Expenses (including Alternative Care</a:t>
                      </a:r>
                      <a:r>
                        <a:rPr sz="800" spc="5" dirty="0">
                          <a:latin typeface="Arial"/>
                          <a:cs typeface="Arial"/>
                        </a:rPr>
                        <a:t> </a:t>
                      </a:r>
                      <a:r>
                        <a:rPr sz="800" spc="-5" dirty="0">
                          <a:latin typeface="Arial"/>
                          <a:cs typeface="Arial"/>
                        </a:rPr>
                        <a:t>Facilities)</a:t>
                      </a:r>
                      <a:endParaRPr sz="8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06"/>
                  </a:ext>
                </a:extLst>
              </a:tr>
              <a:tr h="204978">
                <a:tc>
                  <a:txBody>
                    <a:bodyPr/>
                    <a:lstStyle/>
                    <a:p>
                      <a:pPr marL="67945">
                        <a:lnSpc>
                          <a:spcPts val="940"/>
                        </a:lnSpc>
                        <a:tabLst>
                          <a:tab pos="525780" algn="l"/>
                        </a:tabLst>
                      </a:pPr>
                      <a:r>
                        <a:rPr sz="800" spc="-5" dirty="0">
                          <a:latin typeface="Arial"/>
                          <a:cs typeface="Arial"/>
                        </a:rPr>
                        <a:t>1.7	Capital Investments or Physical Plant Changes to Public Facilities that respond to </a:t>
                      </a:r>
                      <a:r>
                        <a:rPr sz="800" dirty="0">
                          <a:latin typeface="Arial"/>
                          <a:cs typeface="Arial"/>
                        </a:rPr>
                        <a:t>the </a:t>
                      </a:r>
                      <a:r>
                        <a:rPr sz="800" spc="-5" dirty="0">
                          <a:latin typeface="Arial"/>
                          <a:cs typeface="Arial"/>
                        </a:rPr>
                        <a:t>COVID-19 public health</a:t>
                      </a:r>
                      <a:r>
                        <a:rPr sz="800" spc="204" dirty="0">
                          <a:latin typeface="Arial"/>
                          <a:cs typeface="Arial"/>
                        </a:rPr>
                        <a:t> </a:t>
                      </a:r>
                      <a:r>
                        <a:rPr sz="800" spc="-5" dirty="0">
                          <a:latin typeface="Arial"/>
                          <a:cs typeface="Arial"/>
                        </a:rPr>
                        <a:t>emergency</a:t>
                      </a:r>
                      <a:endParaRPr sz="8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07"/>
                  </a:ext>
                </a:extLst>
              </a:tr>
              <a:tr h="204215">
                <a:tc>
                  <a:txBody>
                    <a:bodyPr/>
                    <a:lstStyle/>
                    <a:p>
                      <a:pPr marL="67945">
                        <a:lnSpc>
                          <a:spcPts val="935"/>
                        </a:lnSpc>
                        <a:tabLst>
                          <a:tab pos="525780" algn="l"/>
                        </a:tabLst>
                      </a:pPr>
                      <a:r>
                        <a:rPr sz="800" spc="-5" dirty="0">
                          <a:latin typeface="Arial"/>
                          <a:cs typeface="Arial"/>
                        </a:rPr>
                        <a:t>1.8	Other COVID-19 Public Health Expenses (including Communications, Enforcement,</a:t>
                      </a:r>
                      <a:r>
                        <a:rPr sz="800" spc="70" dirty="0">
                          <a:latin typeface="Arial"/>
                          <a:cs typeface="Arial"/>
                        </a:rPr>
                        <a:t> </a:t>
                      </a:r>
                      <a:r>
                        <a:rPr sz="800" spc="-5" dirty="0">
                          <a:latin typeface="Arial"/>
                          <a:cs typeface="Arial"/>
                        </a:rPr>
                        <a:t>Isolation/Quarantine)</a:t>
                      </a:r>
                      <a:endParaRPr sz="8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08"/>
                  </a:ext>
                </a:extLst>
              </a:tr>
              <a:tr h="204216">
                <a:tc>
                  <a:txBody>
                    <a:bodyPr/>
                    <a:lstStyle/>
                    <a:p>
                      <a:pPr marL="67945">
                        <a:lnSpc>
                          <a:spcPts val="935"/>
                        </a:lnSpc>
                        <a:tabLst>
                          <a:tab pos="525780" algn="l"/>
                        </a:tabLst>
                      </a:pPr>
                      <a:r>
                        <a:rPr sz="800" spc="-5" dirty="0">
                          <a:latin typeface="Arial"/>
                          <a:cs typeface="Arial"/>
                        </a:rPr>
                        <a:t>1.10	Mental Health Services</a:t>
                      </a:r>
                      <a:endParaRPr sz="8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09"/>
                  </a:ext>
                </a:extLst>
              </a:tr>
              <a:tr h="205104">
                <a:tc>
                  <a:txBody>
                    <a:bodyPr/>
                    <a:lstStyle/>
                    <a:p>
                      <a:pPr marL="67945">
                        <a:lnSpc>
                          <a:spcPts val="940"/>
                        </a:lnSpc>
                        <a:tabLst>
                          <a:tab pos="525780" algn="l"/>
                        </a:tabLst>
                      </a:pPr>
                      <a:r>
                        <a:rPr sz="800" spc="-5" dirty="0">
                          <a:latin typeface="Arial"/>
                          <a:cs typeface="Arial"/>
                        </a:rPr>
                        <a:t>1.11	Substance Use</a:t>
                      </a:r>
                      <a:r>
                        <a:rPr sz="800" spc="-10" dirty="0">
                          <a:latin typeface="Arial"/>
                          <a:cs typeface="Arial"/>
                        </a:rPr>
                        <a:t> </a:t>
                      </a:r>
                      <a:r>
                        <a:rPr sz="800" spc="-5" dirty="0">
                          <a:latin typeface="Arial"/>
                          <a:cs typeface="Arial"/>
                        </a:rPr>
                        <a:t>Services</a:t>
                      </a:r>
                      <a:endParaRPr sz="8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10"/>
                  </a:ext>
                </a:extLst>
              </a:tr>
              <a:tr h="204342">
                <a:tc>
                  <a:txBody>
                    <a:bodyPr/>
                    <a:lstStyle/>
                    <a:p>
                      <a:pPr marL="67945">
                        <a:lnSpc>
                          <a:spcPts val="935"/>
                        </a:lnSpc>
                        <a:tabLst>
                          <a:tab pos="525780" algn="l"/>
                        </a:tabLst>
                      </a:pPr>
                      <a:r>
                        <a:rPr sz="800" spc="-5" dirty="0">
                          <a:latin typeface="Arial"/>
                          <a:cs typeface="Arial"/>
                        </a:rPr>
                        <a:t>1.12	Other Public Health</a:t>
                      </a:r>
                      <a:r>
                        <a:rPr sz="800" dirty="0">
                          <a:latin typeface="Arial"/>
                          <a:cs typeface="Arial"/>
                        </a:rPr>
                        <a:t> </a:t>
                      </a:r>
                      <a:r>
                        <a:rPr sz="800" spc="-5" dirty="0">
                          <a:latin typeface="Arial"/>
                          <a:cs typeface="Arial"/>
                        </a:rPr>
                        <a:t>Services</a:t>
                      </a:r>
                      <a:endParaRPr sz="8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11"/>
                  </a:ext>
                </a:extLst>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914400" y="914400"/>
          <a:ext cx="6350635" cy="4717415"/>
        </p:xfrm>
        <a:graphic>
          <a:graphicData uri="http://schemas.openxmlformats.org/drawingml/2006/table">
            <a:tbl>
              <a:tblPr firstRow="1" bandRow="1">
                <a:tableStyleId>{2D5ABB26-0587-4C30-8999-92F81FD0307C}</a:tableStyleId>
              </a:tblPr>
              <a:tblGrid>
                <a:gridCol w="6341110">
                  <a:extLst>
                    <a:ext uri="{9D8B030D-6E8A-4147-A177-3AD203B41FA5}">
                      <a16:colId xmlns:a16="http://schemas.microsoft.com/office/drawing/2014/main" val="20000"/>
                    </a:ext>
                  </a:extLst>
                </a:gridCol>
              </a:tblGrid>
              <a:tr h="211835">
                <a:tc>
                  <a:txBody>
                    <a:bodyPr/>
                    <a:lstStyle/>
                    <a:p>
                      <a:pPr algn="ctr">
                        <a:lnSpc>
                          <a:spcPts val="1170"/>
                        </a:lnSpc>
                      </a:pPr>
                      <a:r>
                        <a:rPr sz="1000" b="1" spc="-5" dirty="0">
                          <a:solidFill>
                            <a:srgbClr val="FFFFFF"/>
                          </a:solidFill>
                          <a:latin typeface="Calibri"/>
                          <a:cs typeface="Calibri"/>
                        </a:rPr>
                        <a:t>Expenditure Categories covered </a:t>
                      </a:r>
                      <a:r>
                        <a:rPr sz="1000" b="1" dirty="0">
                          <a:solidFill>
                            <a:srgbClr val="FFFFFF"/>
                          </a:solidFill>
                          <a:latin typeface="Calibri"/>
                          <a:cs typeface="Calibri"/>
                        </a:rPr>
                        <a:t>by the </a:t>
                      </a:r>
                      <a:r>
                        <a:rPr sz="1000" b="1" spc="-5" dirty="0">
                          <a:solidFill>
                            <a:srgbClr val="FFFFFF"/>
                          </a:solidFill>
                          <a:latin typeface="Calibri"/>
                          <a:cs typeface="Calibri"/>
                        </a:rPr>
                        <a:t>Project Baseline Template</a:t>
                      </a:r>
                      <a:endParaRPr sz="1000">
                        <a:latin typeface="Calibri"/>
                        <a:cs typeface="Calibri"/>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solidFill>
                      <a:srgbClr val="001F5F"/>
                    </a:solidFill>
                  </a:tcPr>
                </a:tc>
                <a:extLst>
                  <a:ext uri="{0D108BD9-81ED-4DB2-BD59-A6C34878D82A}">
                    <a16:rowId xmlns:a16="http://schemas.microsoft.com/office/drawing/2014/main" val="10000"/>
                  </a:ext>
                </a:extLst>
              </a:tr>
              <a:tr h="204977">
                <a:tc>
                  <a:txBody>
                    <a:bodyPr/>
                    <a:lstStyle/>
                    <a:p>
                      <a:pPr marL="67945">
                        <a:lnSpc>
                          <a:spcPts val="940"/>
                        </a:lnSpc>
                        <a:tabLst>
                          <a:tab pos="525780" algn="l"/>
                        </a:tabLst>
                      </a:pPr>
                      <a:r>
                        <a:rPr sz="800" spc="-5" dirty="0">
                          <a:latin typeface="Arial"/>
                          <a:cs typeface="Arial"/>
                        </a:rPr>
                        <a:t>2.6	Unemployment Benefits or Cash Assistance to Unemployed</a:t>
                      </a:r>
                      <a:r>
                        <a:rPr sz="800" spc="10" dirty="0">
                          <a:latin typeface="Arial"/>
                          <a:cs typeface="Arial"/>
                        </a:rPr>
                        <a:t> </a:t>
                      </a:r>
                      <a:r>
                        <a:rPr sz="800" spc="-5" dirty="0">
                          <a:latin typeface="Arial"/>
                          <a:cs typeface="Arial"/>
                        </a:rPr>
                        <a:t>Workers</a:t>
                      </a:r>
                      <a:endParaRPr sz="8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01"/>
                  </a:ext>
                </a:extLst>
              </a:tr>
              <a:tr h="204216">
                <a:tc>
                  <a:txBody>
                    <a:bodyPr/>
                    <a:lstStyle/>
                    <a:p>
                      <a:pPr marL="67945">
                        <a:lnSpc>
                          <a:spcPts val="935"/>
                        </a:lnSpc>
                        <a:tabLst>
                          <a:tab pos="525780" algn="l"/>
                        </a:tabLst>
                      </a:pPr>
                      <a:r>
                        <a:rPr sz="800" spc="-5" dirty="0">
                          <a:latin typeface="Arial"/>
                          <a:cs typeface="Arial"/>
                        </a:rPr>
                        <a:t>2.7	Job Training Assistance (e.g., Sectoral job-training, Subsidized Employment, Employment Supports </a:t>
                      </a:r>
                      <a:r>
                        <a:rPr sz="800" dirty="0">
                          <a:latin typeface="Arial"/>
                          <a:cs typeface="Arial"/>
                        </a:rPr>
                        <a:t>or</a:t>
                      </a:r>
                      <a:r>
                        <a:rPr sz="800" spc="100" dirty="0">
                          <a:latin typeface="Arial"/>
                          <a:cs typeface="Arial"/>
                        </a:rPr>
                        <a:t> </a:t>
                      </a:r>
                      <a:r>
                        <a:rPr sz="800" spc="-5" dirty="0">
                          <a:latin typeface="Arial"/>
                          <a:cs typeface="Arial"/>
                        </a:rPr>
                        <a:t>Incentives)</a:t>
                      </a:r>
                      <a:endParaRPr sz="8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02"/>
                  </a:ext>
                </a:extLst>
              </a:tr>
              <a:tr h="204470">
                <a:tc>
                  <a:txBody>
                    <a:bodyPr/>
                    <a:lstStyle/>
                    <a:p>
                      <a:pPr marL="67945">
                        <a:lnSpc>
                          <a:spcPts val="935"/>
                        </a:lnSpc>
                        <a:tabLst>
                          <a:tab pos="525780" algn="l"/>
                        </a:tabLst>
                      </a:pPr>
                      <a:r>
                        <a:rPr sz="800" spc="-5" dirty="0">
                          <a:latin typeface="Arial"/>
                          <a:cs typeface="Arial"/>
                        </a:rPr>
                        <a:t>2.8	Contributions to UI Trust</a:t>
                      </a:r>
                      <a:r>
                        <a:rPr sz="800" spc="20" dirty="0">
                          <a:latin typeface="Arial"/>
                          <a:cs typeface="Arial"/>
                        </a:rPr>
                        <a:t> </a:t>
                      </a:r>
                      <a:r>
                        <a:rPr sz="800" spc="-5" dirty="0">
                          <a:latin typeface="Arial"/>
                          <a:cs typeface="Arial"/>
                        </a:rPr>
                        <a:t>Funds</a:t>
                      </a:r>
                      <a:endParaRPr sz="8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03"/>
                  </a:ext>
                </a:extLst>
              </a:tr>
              <a:tr h="204977">
                <a:tc>
                  <a:txBody>
                    <a:bodyPr/>
                    <a:lstStyle/>
                    <a:p>
                      <a:pPr marL="67945">
                        <a:lnSpc>
                          <a:spcPts val="940"/>
                        </a:lnSpc>
                        <a:tabLst>
                          <a:tab pos="525780" algn="l"/>
                        </a:tabLst>
                      </a:pPr>
                      <a:r>
                        <a:rPr sz="800" spc="-5" dirty="0">
                          <a:latin typeface="Arial"/>
                          <a:cs typeface="Arial"/>
                        </a:rPr>
                        <a:t>2.9	Small Business Economic Assistance</a:t>
                      </a:r>
                      <a:r>
                        <a:rPr sz="800" dirty="0">
                          <a:latin typeface="Arial"/>
                          <a:cs typeface="Arial"/>
                        </a:rPr>
                        <a:t> </a:t>
                      </a:r>
                      <a:r>
                        <a:rPr sz="800" spc="-5" dirty="0">
                          <a:latin typeface="Arial"/>
                          <a:cs typeface="Arial"/>
                        </a:rPr>
                        <a:t>(General)</a:t>
                      </a:r>
                      <a:endParaRPr sz="8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04"/>
                  </a:ext>
                </a:extLst>
              </a:tr>
              <a:tr h="204216">
                <a:tc>
                  <a:txBody>
                    <a:bodyPr/>
                    <a:lstStyle/>
                    <a:p>
                      <a:pPr marL="67945">
                        <a:lnSpc>
                          <a:spcPts val="935"/>
                        </a:lnSpc>
                        <a:tabLst>
                          <a:tab pos="525780" algn="l"/>
                        </a:tabLst>
                      </a:pPr>
                      <a:r>
                        <a:rPr sz="800" spc="-5" dirty="0">
                          <a:latin typeface="Arial"/>
                          <a:cs typeface="Arial"/>
                        </a:rPr>
                        <a:t>2.10	Aid to nonprofit organizations</a:t>
                      </a:r>
                      <a:endParaRPr sz="8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05"/>
                  </a:ext>
                </a:extLst>
              </a:tr>
              <a:tr h="204215">
                <a:tc>
                  <a:txBody>
                    <a:bodyPr/>
                    <a:lstStyle/>
                    <a:p>
                      <a:pPr marL="67945">
                        <a:lnSpc>
                          <a:spcPts val="935"/>
                        </a:lnSpc>
                        <a:tabLst>
                          <a:tab pos="525780" algn="l"/>
                        </a:tabLst>
                      </a:pPr>
                      <a:r>
                        <a:rPr sz="800" spc="-5" dirty="0">
                          <a:latin typeface="Arial"/>
                          <a:cs typeface="Arial"/>
                        </a:rPr>
                        <a:t>2.11	Aid to Tourism, Travel, or Hospitality</a:t>
                      </a:r>
                      <a:endParaRPr sz="8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06"/>
                  </a:ext>
                </a:extLst>
              </a:tr>
              <a:tr h="204977">
                <a:tc>
                  <a:txBody>
                    <a:bodyPr/>
                    <a:lstStyle/>
                    <a:p>
                      <a:pPr marL="67945">
                        <a:lnSpc>
                          <a:spcPts val="940"/>
                        </a:lnSpc>
                        <a:tabLst>
                          <a:tab pos="525780" algn="l"/>
                        </a:tabLst>
                      </a:pPr>
                      <a:r>
                        <a:rPr sz="800" spc="-5" dirty="0">
                          <a:latin typeface="Arial"/>
                          <a:cs typeface="Arial"/>
                        </a:rPr>
                        <a:t>2.12	Aid to Other Impacted</a:t>
                      </a:r>
                      <a:r>
                        <a:rPr sz="800" dirty="0">
                          <a:latin typeface="Arial"/>
                          <a:cs typeface="Arial"/>
                        </a:rPr>
                        <a:t> </a:t>
                      </a:r>
                      <a:r>
                        <a:rPr sz="800" spc="-5" dirty="0">
                          <a:latin typeface="Arial"/>
                          <a:cs typeface="Arial"/>
                        </a:rPr>
                        <a:t>Industries</a:t>
                      </a:r>
                      <a:endParaRPr sz="8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07"/>
                  </a:ext>
                </a:extLst>
              </a:tr>
              <a:tr h="204215">
                <a:tc>
                  <a:txBody>
                    <a:bodyPr/>
                    <a:lstStyle/>
                    <a:p>
                      <a:pPr marL="67945">
                        <a:lnSpc>
                          <a:spcPts val="935"/>
                        </a:lnSpc>
                        <a:tabLst>
                          <a:tab pos="525780" algn="l"/>
                        </a:tabLst>
                      </a:pPr>
                      <a:r>
                        <a:rPr sz="800" spc="-5" dirty="0">
                          <a:latin typeface="Arial"/>
                          <a:cs typeface="Arial"/>
                        </a:rPr>
                        <a:t>2.13	Other Economic Support</a:t>
                      </a:r>
                      <a:endParaRPr sz="8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08"/>
                  </a:ext>
                </a:extLst>
              </a:tr>
              <a:tr h="204216">
                <a:tc>
                  <a:txBody>
                    <a:bodyPr/>
                    <a:lstStyle/>
                    <a:p>
                      <a:pPr marL="67945">
                        <a:lnSpc>
                          <a:spcPts val="935"/>
                        </a:lnSpc>
                        <a:tabLst>
                          <a:tab pos="525780" algn="l"/>
                        </a:tabLst>
                      </a:pPr>
                      <a:r>
                        <a:rPr sz="800" spc="-5" dirty="0">
                          <a:latin typeface="Arial"/>
                          <a:cs typeface="Arial"/>
                        </a:rPr>
                        <a:t>3.6	Healthy Childhood Environments: Child</a:t>
                      </a:r>
                      <a:r>
                        <a:rPr sz="800" dirty="0">
                          <a:latin typeface="Arial"/>
                          <a:cs typeface="Arial"/>
                        </a:rPr>
                        <a:t> </a:t>
                      </a:r>
                      <a:r>
                        <a:rPr sz="800" spc="-5" dirty="0">
                          <a:latin typeface="Arial"/>
                          <a:cs typeface="Arial"/>
                        </a:rPr>
                        <a:t>Care</a:t>
                      </a:r>
                      <a:endParaRPr sz="8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09"/>
                  </a:ext>
                </a:extLst>
              </a:tr>
              <a:tr h="204977">
                <a:tc>
                  <a:txBody>
                    <a:bodyPr/>
                    <a:lstStyle/>
                    <a:p>
                      <a:pPr marL="67945">
                        <a:lnSpc>
                          <a:spcPts val="940"/>
                        </a:lnSpc>
                        <a:tabLst>
                          <a:tab pos="525780" algn="l"/>
                        </a:tabLst>
                      </a:pPr>
                      <a:r>
                        <a:rPr sz="800" spc="-5" dirty="0">
                          <a:latin typeface="Arial"/>
                          <a:cs typeface="Arial"/>
                        </a:rPr>
                        <a:t>3.7	Healthy Childhood Environments: Home</a:t>
                      </a:r>
                      <a:r>
                        <a:rPr sz="800" dirty="0">
                          <a:latin typeface="Arial"/>
                          <a:cs typeface="Arial"/>
                        </a:rPr>
                        <a:t> </a:t>
                      </a:r>
                      <a:r>
                        <a:rPr sz="800" spc="-5" dirty="0">
                          <a:latin typeface="Arial"/>
                          <a:cs typeface="Arial"/>
                        </a:rPr>
                        <a:t>Visiting</a:t>
                      </a:r>
                      <a:endParaRPr sz="8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10"/>
                  </a:ext>
                </a:extLst>
              </a:tr>
              <a:tr h="204216">
                <a:tc>
                  <a:txBody>
                    <a:bodyPr/>
                    <a:lstStyle/>
                    <a:p>
                      <a:pPr marL="67945">
                        <a:lnSpc>
                          <a:spcPts val="935"/>
                        </a:lnSpc>
                        <a:tabLst>
                          <a:tab pos="525780" algn="l"/>
                        </a:tabLst>
                      </a:pPr>
                      <a:r>
                        <a:rPr sz="800" spc="-5" dirty="0">
                          <a:latin typeface="Arial"/>
                          <a:cs typeface="Arial"/>
                        </a:rPr>
                        <a:t>3.8	Healthy Childhood Environments: Services to Foster Youth </a:t>
                      </a:r>
                      <a:r>
                        <a:rPr sz="800" dirty="0">
                          <a:latin typeface="Arial"/>
                          <a:cs typeface="Arial"/>
                        </a:rPr>
                        <a:t>or </a:t>
                      </a:r>
                      <a:r>
                        <a:rPr sz="800" spc="-5" dirty="0">
                          <a:latin typeface="Arial"/>
                          <a:cs typeface="Arial"/>
                        </a:rPr>
                        <a:t>Families Involved in Child Welfare</a:t>
                      </a:r>
                      <a:r>
                        <a:rPr sz="800" spc="55" dirty="0">
                          <a:latin typeface="Arial"/>
                          <a:cs typeface="Arial"/>
                        </a:rPr>
                        <a:t> </a:t>
                      </a:r>
                      <a:r>
                        <a:rPr sz="800" spc="-5" dirty="0">
                          <a:latin typeface="Arial"/>
                          <a:cs typeface="Arial"/>
                        </a:rPr>
                        <a:t>System</a:t>
                      </a:r>
                      <a:endParaRPr sz="8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11"/>
                  </a:ext>
                </a:extLst>
              </a:tr>
              <a:tr h="204215">
                <a:tc>
                  <a:txBody>
                    <a:bodyPr/>
                    <a:lstStyle/>
                    <a:p>
                      <a:pPr marL="67945">
                        <a:lnSpc>
                          <a:spcPts val="935"/>
                        </a:lnSpc>
                        <a:tabLst>
                          <a:tab pos="525780" algn="l"/>
                        </a:tabLst>
                      </a:pPr>
                      <a:r>
                        <a:rPr sz="800" spc="-5" dirty="0">
                          <a:latin typeface="Arial"/>
                          <a:cs typeface="Arial"/>
                        </a:rPr>
                        <a:t>3.9.	Healthy Childhood Environments:</a:t>
                      </a:r>
                      <a:r>
                        <a:rPr sz="800" dirty="0">
                          <a:latin typeface="Arial"/>
                          <a:cs typeface="Arial"/>
                        </a:rPr>
                        <a:t> </a:t>
                      </a:r>
                      <a:r>
                        <a:rPr sz="800" spc="-5" dirty="0">
                          <a:latin typeface="Arial"/>
                          <a:cs typeface="Arial"/>
                        </a:rPr>
                        <a:t>Other</a:t>
                      </a:r>
                      <a:endParaRPr sz="8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12"/>
                  </a:ext>
                </a:extLst>
              </a:tr>
              <a:tr h="204978">
                <a:tc>
                  <a:txBody>
                    <a:bodyPr/>
                    <a:lstStyle/>
                    <a:p>
                      <a:pPr marL="67945">
                        <a:lnSpc>
                          <a:spcPts val="940"/>
                        </a:lnSpc>
                        <a:tabLst>
                          <a:tab pos="525780" algn="l"/>
                        </a:tabLst>
                      </a:pPr>
                      <a:r>
                        <a:rPr sz="800" spc="-5" dirty="0">
                          <a:latin typeface="Arial"/>
                          <a:cs typeface="Arial"/>
                        </a:rPr>
                        <a:t>3.10	Housing Support: Affordable</a:t>
                      </a:r>
                      <a:r>
                        <a:rPr sz="800" dirty="0">
                          <a:latin typeface="Arial"/>
                          <a:cs typeface="Arial"/>
                        </a:rPr>
                        <a:t> Housing</a:t>
                      </a:r>
                      <a:endParaRPr sz="8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13"/>
                  </a:ext>
                </a:extLst>
              </a:tr>
              <a:tr h="204215">
                <a:tc>
                  <a:txBody>
                    <a:bodyPr/>
                    <a:lstStyle/>
                    <a:p>
                      <a:pPr marL="67945">
                        <a:lnSpc>
                          <a:spcPts val="935"/>
                        </a:lnSpc>
                        <a:tabLst>
                          <a:tab pos="525780" algn="l"/>
                        </a:tabLst>
                      </a:pPr>
                      <a:r>
                        <a:rPr sz="800" spc="-5" dirty="0">
                          <a:latin typeface="Arial"/>
                          <a:cs typeface="Arial"/>
                        </a:rPr>
                        <a:t>3.11	Housing Support: Services for Unhoused</a:t>
                      </a:r>
                      <a:r>
                        <a:rPr sz="800" dirty="0">
                          <a:latin typeface="Arial"/>
                          <a:cs typeface="Arial"/>
                        </a:rPr>
                        <a:t> </a:t>
                      </a:r>
                      <a:r>
                        <a:rPr sz="800" spc="-5" dirty="0">
                          <a:latin typeface="Arial"/>
                          <a:cs typeface="Arial"/>
                        </a:rPr>
                        <a:t>persons</a:t>
                      </a:r>
                      <a:endParaRPr sz="8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14"/>
                  </a:ext>
                </a:extLst>
              </a:tr>
              <a:tr h="204215">
                <a:tc>
                  <a:txBody>
                    <a:bodyPr/>
                    <a:lstStyle/>
                    <a:p>
                      <a:pPr marL="67945">
                        <a:lnSpc>
                          <a:spcPts val="935"/>
                        </a:lnSpc>
                        <a:tabLst>
                          <a:tab pos="525780" algn="l"/>
                        </a:tabLst>
                      </a:pPr>
                      <a:r>
                        <a:rPr sz="800" spc="-5" dirty="0">
                          <a:latin typeface="Arial"/>
                          <a:cs typeface="Arial"/>
                        </a:rPr>
                        <a:t>3.12	Housing Support: Other Housing</a:t>
                      </a:r>
                      <a:r>
                        <a:rPr sz="800" spc="5" dirty="0">
                          <a:latin typeface="Arial"/>
                          <a:cs typeface="Arial"/>
                        </a:rPr>
                        <a:t> </a:t>
                      </a:r>
                      <a:r>
                        <a:rPr sz="800" spc="-5" dirty="0">
                          <a:latin typeface="Arial"/>
                          <a:cs typeface="Arial"/>
                        </a:rPr>
                        <a:t>Assistance</a:t>
                      </a:r>
                      <a:endParaRPr sz="8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15"/>
                  </a:ext>
                </a:extLst>
              </a:tr>
              <a:tr h="204977">
                <a:tc>
                  <a:txBody>
                    <a:bodyPr/>
                    <a:lstStyle/>
                    <a:p>
                      <a:pPr marL="67945">
                        <a:lnSpc>
                          <a:spcPts val="940"/>
                        </a:lnSpc>
                        <a:tabLst>
                          <a:tab pos="525780" algn="l"/>
                        </a:tabLst>
                      </a:pPr>
                      <a:r>
                        <a:rPr sz="800" spc="-5" dirty="0">
                          <a:latin typeface="Arial"/>
                          <a:cs typeface="Arial"/>
                        </a:rPr>
                        <a:t>3.13	Social Determinants of Health:</a:t>
                      </a:r>
                      <a:r>
                        <a:rPr sz="800" spc="5" dirty="0">
                          <a:latin typeface="Arial"/>
                          <a:cs typeface="Arial"/>
                        </a:rPr>
                        <a:t> </a:t>
                      </a:r>
                      <a:r>
                        <a:rPr sz="800" spc="-5" dirty="0">
                          <a:latin typeface="Arial"/>
                          <a:cs typeface="Arial"/>
                        </a:rPr>
                        <a:t>Other</a:t>
                      </a:r>
                      <a:endParaRPr sz="8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16"/>
                  </a:ext>
                </a:extLst>
              </a:tr>
              <a:tr h="204215">
                <a:tc>
                  <a:txBody>
                    <a:bodyPr/>
                    <a:lstStyle/>
                    <a:p>
                      <a:pPr marL="67945">
                        <a:lnSpc>
                          <a:spcPts val="935"/>
                        </a:lnSpc>
                        <a:tabLst>
                          <a:tab pos="525780" algn="l"/>
                        </a:tabLst>
                      </a:pPr>
                      <a:r>
                        <a:rPr sz="800" spc="-5" dirty="0">
                          <a:latin typeface="Arial"/>
                          <a:cs typeface="Arial"/>
                        </a:rPr>
                        <a:t>3.14	Social Determinants of Health: Community Health Workers or Benefits</a:t>
                      </a:r>
                      <a:r>
                        <a:rPr sz="800" spc="35" dirty="0">
                          <a:latin typeface="Arial"/>
                          <a:cs typeface="Arial"/>
                        </a:rPr>
                        <a:t> </a:t>
                      </a:r>
                      <a:r>
                        <a:rPr sz="800" spc="-5" dirty="0">
                          <a:latin typeface="Arial"/>
                          <a:cs typeface="Arial"/>
                        </a:rPr>
                        <a:t>Navigators</a:t>
                      </a:r>
                      <a:endParaRPr sz="8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17"/>
                  </a:ext>
                </a:extLst>
              </a:tr>
              <a:tr h="204216">
                <a:tc>
                  <a:txBody>
                    <a:bodyPr/>
                    <a:lstStyle/>
                    <a:p>
                      <a:pPr marL="67945">
                        <a:lnSpc>
                          <a:spcPts val="935"/>
                        </a:lnSpc>
                        <a:tabLst>
                          <a:tab pos="525780" algn="l"/>
                        </a:tabLst>
                      </a:pPr>
                      <a:r>
                        <a:rPr sz="800" spc="-5" dirty="0">
                          <a:latin typeface="Arial"/>
                          <a:cs typeface="Arial"/>
                        </a:rPr>
                        <a:t>3.15	Social Determinants of Health: </a:t>
                      </a:r>
                      <a:r>
                        <a:rPr sz="800" dirty="0">
                          <a:latin typeface="Arial"/>
                          <a:cs typeface="Arial"/>
                        </a:rPr>
                        <a:t>Lead</a:t>
                      </a:r>
                      <a:r>
                        <a:rPr sz="800" spc="5" dirty="0">
                          <a:latin typeface="Arial"/>
                          <a:cs typeface="Arial"/>
                        </a:rPr>
                        <a:t> </a:t>
                      </a:r>
                      <a:r>
                        <a:rPr sz="800" spc="-5" dirty="0">
                          <a:latin typeface="Arial"/>
                          <a:cs typeface="Arial"/>
                        </a:rPr>
                        <a:t>Remediation</a:t>
                      </a:r>
                      <a:endParaRPr sz="8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18"/>
                  </a:ext>
                </a:extLst>
              </a:tr>
              <a:tr h="204977">
                <a:tc>
                  <a:txBody>
                    <a:bodyPr/>
                    <a:lstStyle/>
                    <a:p>
                      <a:pPr marL="67945">
                        <a:lnSpc>
                          <a:spcPts val="940"/>
                        </a:lnSpc>
                        <a:tabLst>
                          <a:tab pos="525780" algn="l"/>
                        </a:tabLst>
                      </a:pPr>
                      <a:r>
                        <a:rPr sz="800" spc="-5" dirty="0">
                          <a:latin typeface="Arial"/>
                          <a:cs typeface="Arial"/>
                        </a:rPr>
                        <a:t>3.16	Social Determinants of Health: Community Violence</a:t>
                      </a:r>
                      <a:r>
                        <a:rPr sz="800" spc="15" dirty="0">
                          <a:latin typeface="Arial"/>
                          <a:cs typeface="Arial"/>
                        </a:rPr>
                        <a:t> </a:t>
                      </a:r>
                      <a:r>
                        <a:rPr sz="800" spc="-5" dirty="0">
                          <a:latin typeface="Arial"/>
                          <a:cs typeface="Arial"/>
                        </a:rPr>
                        <a:t>Interventions</a:t>
                      </a:r>
                      <a:endParaRPr sz="8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19"/>
                  </a:ext>
                </a:extLst>
              </a:tr>
              <a:tr h="204470">
                <a:tc>
                  <a:txBody>
                    <a:bodyPr/>
                    <a:lstStyle/>
                    <a:p>
                      <a:pPr marL="67945">
                        <a:lnSpc>
                          <a:spcPts val="935"/>
                        </a:lnSpc>
                        <a:tabLst>
                          <a:tab pos="525780" algn="l"/>
                        </a:tabLst>
                      </a:pPr>
                      <a:r>
                        <a:rPr sz="800" spc="-5" dirty="0">
                          <a:latin typeface="Arial"/>
                          <a:cs typeface="Arial"/>
                        </a:rPr>
                        <a:t>7.1	Administrative</a:t>
                      </a:r>
                      <a:r>
                        <a:rPr sz="800" spc="-10" dirty="0">
                          <a:latin typeface="Arial"/>
                          <a:cs typeface="Arial"/>
                        </a:rPr>
                        <a:t> </a:t>
                      </a:r>
                      <a:r>
                        <a:rPr sz="800" spc="-5" dirty="0">
                          <a:latin typeface="Arial"/>
                          <a:cs typeface="Arial"/>
                        </a:rPr>
                        <a:t>Expenses</a:t>
                      </a:r>
                      <a:endParaRPr sz="8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20"/>
                  </a:ext>
                </a:extLst>
              </a:tr>
              <a:tr h="204215">
                <a:tc>
                  <a:txBody>
                    <a:bodyPr/>
                    <a:lstStyle/>
                    <a:p>
                      <a:pPr marL="67945">
                        <a:lnSpc>
                          <a:spcPts val="935"/>
                        </a:lnSpc>
                        <a:tabLst>
                          <a:tab pos="525780" algn="l"/>
                        </a:tabLst>
                      </a:pPr>
                      <a:r>
                        <a:rPr sz="800" spc="-5" dirty="0">
                          <a:latin typeface="Arial"/>
                          <a:cs typeface="Arial"/>
                        </a:rPr>
                        <a:t>7.2	Evaluation and data analysis</a:t>
                      </a:r>
                      <a:endParaRPr sz="8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21"/>
                  </a:ext>
                </a:extLst>
              </a:tr>
              <a:tr h="204977">
                <a:tc>
                  <a:txBody>
                    <a:bodyPr/>
                    <a:lstStyle/>
                    <a:p>
                      <a:pPr marL="67945">
                        <a:lnSpc>
                          <a:spcPts val="940"/>
                        </a:lnSpc>
                        <a:tabLst>
                          <a:tab pos="525780" algn="l"/>
                        </a:tabLst>
                      </a:pPr>
                      <a:r>
                        <a:rPr sz="800" spc="-5" dirty="0">
                          <a:latin typeface="Arial"/>
                          <a:cs typeface="Arial"/>
                        </a:rPr>
                        <a:t>7.3	Transfers to Other Units of</a:t>
                      </a:r>
                      <a:r>
                        <a:rPr sz="800" spc="10" dirty="0">
                          <a:latin typeface="Arial"/>
                          <a:cs typeface="Arial"/>
                        </a:rPr>
                        <a:t> </a:t>
                      </a:r>
                      <a:r>
                        <a:rPr sz="800" spc="-5" dirty="0">
                          <a:latin typeface="Arial"/>
                          <a:cs typeface="Arial"/>
                        </a:rPr>
                        <a:t>Government</a:t>
                      </a:r>
                      <a:endParaRPr sz="8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22"/>
                  </a:ext>
                </a:extLst>
              </a:tr>
            </a:tbl>
          </a:graphicData>
        </a:graphic>
      </p:graphicFrame>
      <p:sp>
        <p:nvSpPr>
          <p:cNvPr id="5" name="object 5"/>
          <p:cNvSpPr txBox="1">
            <a:spLocks noGrp="1"/>
          </p:cNvSpPr>
          <p:nvPr>
            <p:ph type="ftr" sz="quarter" idx="5"/>
          </p:nvPr>
        </p:nvSpPr>
        <p:spPr>
          <a:prstGeom prst="rect">
            <a:avLst/>
          </a:prstGeom>
        </p:spPr>
        <p:txBody>
          <a:bodyPr vert="horz" wrap="square" lIns="0" tIns="1905" rIns="0" bIns="0" rtlCol="0">
            <a:spAutoFit/>
          </a:bodyPr>
          <a:lstStyle/>
          <a:p>
            <a:pPr marL="12700">
              <a:lnSpc>
                <a:spcPts val="1060"/>
              </a:lnSpc>
              <a:spcBef>
                <a:spcPts val="15"/>
              </a:spcBef>
            </a:pPr>
            <a:r>
              <a:rPr dirty="0"/>
              <a:t>Coronavirus State and </a:t>
            </a:r>
            <a:r>
              <a:rPr spc="-5" dirty="0"/>
              <a:t>Local Fiscal Recovery</a:t>
            </a:r>
            <a:r>
              <a:rPr spc="-30" dirty="0"/>
              <a:t> </a:t>
            </a:r>
            <a:r>
              <a:rPr dirty="0"/>
              <a:t>Funds:</a:t>
            </a:r>
          </a:p>
          <a:p>
            <a:pPr marL="174625">
              <a:lnSpc>
                <a:spcPts val="1060"/>
              </a:lnSpc>
            </a:pPr>
            <a:r>
              <a:rPr b="0" spc="-5" dirty="0">
                <a:latin typeface="Arial"/>
                <a:cs typeface="Arial"/>
              </a:rPr>
              <a:t>Project and Expenditures Report User</a:t>
            </a:r>
            <a:r>
              <a:rPr b="0" spc="30" dirty="0">
                <a:latin typeface="Arial"/>
                <a:cs typeface="Arial"/>
              </a:rPr>
              <a:t> </a:t>
            </a:r>
            <a:r>
              <a:rPr b="0" spc="-5" dirty="0">
                <a:latin typeface="Arial"/>
                <a:cs typeface="Arial"/>
              </a:rPr>
              <a:t>Guide</a:t>
            </a:r>
          </a:p>
        </p:txBody>
      </p:sp>
      <p:sp>
        <p:nvSpPr>
          <p:cNvPr id="6" name="object 6"/>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r>
              <a:rPr spc="-5" dirty="0"/>
              <a:t>55</a:t>
            </a:r>
          </a:p>
        </p:txBody>
      </p:sp>
      <p:sp>
        <p:nvSpPr>
          <p:cNvPr id="3" name="object 3"/>
          <p:cNvSpPr txBox="1"/>
          <p:nvPr/>
        </p:nvSpPr>
        <p:spPr>
          <a:xfrm>
            <a:off x="901700" y="5885688"/>
            <a:ext cx="5710555" cy="539750"/>
          </a:xfrm>
          <a:prstGeom prst="rect">
            <a:avLst/>
          </a:prstGeom>
        </p:spPr>
        <p:txBody>
          <a:bodyPr vert="horz" wrap="square" lIns="0" tIns="12065" rIns="0" bIns="0" rtlCol="0">
            <a:spAutoFit/>
          </a:bodyPr>
          <a:lstStyle/>
          <a:p>
            <a:pPr marL="12700">
              <a:lnSpc>
                <a:spcPct val="100000"/>
              </a:lnSpc>
              <a:spcBef>
                <a:spcPts val="95"/>
              </a:spcBef>
              <a:tabLst>
                <a:tab pos="469900" algn="l"/>
              </a:tabLst>
            </a:pPr>
            <a:r>
              <a:rPr sz="1100" b="1" spc="-5" dirty="0">
                <a:latin typeface="Arial"/>
                <a:cs typeface="Arial"/>
              </a:rPr>
              <a:t>j)	Subrecipient</a:t>
            </a:r>
            <a:r>
              <a:rPr sz="1100" b="1" spc="-10" dirty="0">
                <a:latin typeface="Arial"/>
                <a:cs typeface="Arial"/>
              </a:rPr>
              <a:t> </a:t>
            </a:r>
            <a:r>
              <a:rPr sz="1100" b="1" spc="-5" dirty="0">
                <a:latin typeface="Arial"/>
                <a:cs typeface="Arial"/>
              </a:rPr>
              <a:t>Template</a:t>
            </a:r>
            <a:endParaRPr sz="1100">
              <a:latin typeface="Arial"/>
              <a:cs typeface="Arial"/>
            </a:endParaRPr>
          </a:p>
          <a:p>
            <a:pPr marL="12700" marR="5080">
              <a:lnSpc>
                <a:spcPts val="1370"/>
              </a:lnSpc>
              <a:spcBef>
                <a:spcPts val="45"/>
              </a:spcBef>
            </a:pPr>
            <a:r>
              <a:rPr sz="1100" spc="-5" dirty="0">
                <a:latin typeface="Arial"/>
                <a:cs typeface="Arial"/>
              </a:rPr>
              <a:t>The downloadable templates provide all information required to create the upload files. The  following table highlights the data elements required to complete the Subrecipient</a:t>
            </a:r>
            <a:r>
              <a:rPr sz="1100" spc="270" dirty="0">
                <a:latin typeface="Arial"/>
                <a:cs typeface="Arial"/>
              </a:rPr>
              <a:t> </a:t>
            </a:r>
            <a:r>
              <a:rPr sz="1100" spc="-5" dirty="0">
                <a:latin typeface="Arial"/>
                <a:cs typeface="Arial"/>
              </a:rPr>
              <a:t>Template.</a:t>
            </a:r>
            <a:endParaRPr sz="1100">
              <a:latin typeface="Arial"/>
              <a:cs typeface="Arial"/>
            </a:endParaRPr>
          </a:p>
        </p:txBody>
      </p:sp>
      <p:graphicFrame>
        <p:nvGraphicFramePr>
          <p:cNvPr id="4" name="object 4"/>
          <p:cNvGraphicFramePr>
            <a:graphicFrameLocks noGrp="1"/>
          </p:cNvGraphicFramePr>
          <p:nvPr/>
        </p:nvGraphicFramePr>
        <p:xfrm>
          <a:off x="914400" y="6528562"/>
          <a:ext cx="5613400" cy="2221865"/>
        </p:xfrm>
        <a:graphic>
          <a:graphicData uri="http://schemas.openxmlformats.org/drawingml/2006/table">
            <a:tbl>
              <a:tblPr firstRow="1" bandRow="1">
                <a:tableStyleId>{2D5ABB26-0587-4C30-8999-92F81FD0307C}</a:tableStyleId>
              </a:tblPr>
              <a:tblGrid>
                <a:gridCol w="932815">
                  <a:extLst>
                    <a:ext uri="{9D8B030D-6E8A-4147-A177-3AD203B41FA5}">
                      <a16:colId xmlns:a16="http://schemas.microsoft.com/office/drawing/2014/main" val="20000"/>
                    </a:ext>
                  </a:extLst>
                </a:gridCol>
                <a:gridCol w="1692910">
                  <a:extLst>
                    <a:ext uri="{9D8B030D-6E8A-4147-A177-3AD203B41FA5}">
                      <a16:colId xmlns:a16="http://schemas.microsoft.com/office/drawing/2014/main" val="20001"/>
                    </a:ext>
                  </a:extLst>
                </a:gridCol>
                <a:gridCol w="742950">
                  <a:extLst>
                    <a:ext uri="{9D8B030D-6E8A-4147-A177-3AD203B41FA5}">
                      <a16:colId xmlns:a16="http://schemas.microsoft.com/office/drawing/2014/main" val="20002"/>
                    </a:ext>
                  </a:extLst>
                </a:gridCol>
                <a:gridCol w="742950">
                  <a:extLst>
                    <a:ext uri="{9D8B030D-6E8A-4147-A177-3AD203B41FA5}">
                      <a16:colId xmlns:a16="http://schemas.microsoft.com/office/drawing/2014/main" val="20003"/>
                    </a:ext>
                  </a:extLst>
                </a:gridCol>
                <a:gridCol w="742950">
                  <a:extLst>
                    <a:ext uri="{9D8B030D-6E8A-4147-A177-3AD203B41FA5}">
                      <a16:colId xmlns:a16="http://schemas.microsoft.com/office/drawing/2014/main" val="20004"/>
                    </a:ext>
                  </a:extLst>
                </a:gridCol>
                <a:gridCol w="742950">
                  <a:extLst>
                    <a:ext uri="{9D8B030D-6E8A-4147-A177-3AD203B41FA5}">
                      <a16:colId xmlns:a16="http://schemas.microsoft.com/office/drawing/2014/main" val="20005"/>
                    </a:ext>
                  </a:extLst>
                </a:gridCol>
              </a:tblGrid>
              <a:tr h="403097">
                <a:tc>
                  <a:txBody>
                    <a:bodyPr/>
                    <a:lstStyle/>
                    <a:p>
                      <a:pPr marL="141605">
                        <a:lnSpc>
                          <a:spcPts val="960"/>
                        </a:lnSpc>
                      </a:pPr>
                      <a:r>
                        <a:rPr sz="800" b="1" spc="-5" dirty="0">
                          <a:solidFill>
                            <a:srgbClr val="FFFFFF"/>
                          </a:solidFill>
                          <a:latin typeface="Arial"/>
                          <a:cs typeface="Arial"/>
                        </a:rPr>
                        <a:t>Defined</a:t>
                      </a:r>
                      <a:r>
                        <a:rPr sz="800" b="1" spc="-15" dirty="0">
                          <a:solidFill>
                            <a:srgbClr val="FFFFFF"/>
                          </a:solidFill>
                          <a:latin typeface="Arial"/>
                          <a:cs typeface="Arial"/>
                        </a:rPr>
                        <a:t> </a:t>
                      </a:r>
                      <a:r>
                        <a:rPr sz="800" b="1" spc="-5" dirty="0">
                          <a:solidFill>
                            <a:srgbClr val="FFFFFF"/>
                          </a:solidFill>
                          <a:latin typeface="Arial"/>
                          <a:cs typeface="Arial"/>
                        </a:rPr>
                        <a:t>Term</a:t>
                      </a:r>
                      <a:endParaRPr sz="800">
                        <a:latin typeface="Arial"/>
                        <a:cs typeface="Arial"/>
                      </a:endParaRPr>
                    </a:p>
                  </a:txBody>
                  <a:tcPr marL="0" marR="0" marT="0" marB="0">
                    <a:lnL w="635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001F5F"/>
                    </a:solidFill>
                  </a:tcPr>
                </a:tc>
                <a:tc>
                  <a:txBody>
                    <a:bodyPr/>
                    <a:lstStyle/>
                    <a:p>
                      <a:pPr algn="ctr">
                        <a:lnSpc>
                          <a:spcPts val="960"/>
                        </a:lnSpc>
                      </a:pPr>
                      <a:r>
                        <a:rPr sz="800" b="1" spc="-5" dirty="0">
                          <a:solidFill>
                            <a:srgbClr val="FFFFFF"/>
                          </a:solidFill>
                          <a:latin typeface="Arial"/>
                          <a:cs typeface="Arial"/>
                        </a:rPr>
                        <a:t>Definition</a:t>
                      </a:r>
                      <a:endParaRPr sz="800">
                        <a:latin typeface="Arial"/>
                        <a:cs typeface="Arial"/>
                      </a:endParaRPr>
                    </a:p>
                  </a:txBody>
                  <a:tcPr marL="0" marR="0" marT="0" marB="0">
                    <a:lnL w="635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001F5F"/>
                    </a:solidFill>
                  </a:tcPr>
                </a:tc>
                <a:tc>
                  <a:txBody>
                    <a:bodyPr/>
                    <a:lstStyle/>
                    <a:p>
                      <a:pPr marL="150495">
                        <a:lnSpc>
                          <a:spcPts val="960"/>
                        </a:lnSpc>
                      </a:pPr>
                      <a:r>
                        <a:rPr sz="800" b="1" spc="-5" dirty="0">
                          <a:solidFill>
                            <a:srgbClr val="FFFFFF"/>
                          </a:solidFill>
                          <a:latin typeface="Arial"/>
                          <a:cs typeface="Arial"/>
                        </a:rPr>
                        <a:t>Required</a:t>
                      </a:r>
                      <a:endParaRPr sz="800">
                        <a:latin typeface="Arial"/>
                        <a:cs typeface="Arial"/>
                      </a:endParaRPr>
                    </a:p>
                  </a:txBody>
                  <a:tcPr marL="0" marR="0" marT="0" marB="0">
                    <a:lnL w="635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001F5F"/>
                    </a:solidFill>
                  </a:tcPr>
                </a:tc>
                <a:tc>
                  <a:txBody>
                    <a:bodyPr/>
                    <a:lstStyle/>
                    <a:p>
                      <a:pPr marL="102235">
                        <a:lnSpc>
                          <a:spcPts val="960"/>
                        </a:lnSpc>
                      </a:pPr>
                      <a:r>
                        <a:rPr sz="800" b="1" spc="-5" dirty="0">
                          <a:solidFill>
                            <a:srgbClr val="FFFFFF"/>
                          </a:solidFill>
                          <a:latin typeface="Arial"/>
                          <a:cs typeface="Arial"/>
                        </a:rPr>
                        <a:t>List</a:t>
                      </a:r>
                      <a:r>
                        <a:rPr sz="800" b="1" spc="-20" dirty="0">
                          <a:solidFill>
                            <a:srgbClr val="FFFFFF"/>
                          </a:solidFill>
                          <a:latin typeface="Arial"/>
                          <a:cs typeface="Arial"/>
                        </a:rPr>
                        <a:t> </a:t>
                      </a:r>
                      <a:r>
                        <a:rPr sz="800" b="1" spc="-5" dirty="0">
                          <a:solidFill>
                            <a:srgbClr val="FFFFFF"/>
                          </a:solidFill>
                          <a:latin typeface="Arial"/>
                          <a:cs typeface="Arial"/>
                        </a:rPr>
                        <a:t>Values</a:t>
                      </a:r>
                      <a:endParaRPr sz="800">
                        <a:latin typeface="Arial"/>
                        <a:cs typeface="Arial"/>
                      </a:endParaRPr>
                    </a:p>
                  </a:txBody>
                  <a:tcPr marL="0" marR="0" marT="0" marB="0">
                    <a:lnL w="635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001F5F"/>
                    </a:solidFill>
                  </a:tcPr>
                </a:tc>
                <a:tc>
                  <a:txBody>
                    <a:bodyPr/>
                    <a:lstStyle/>
                    <a:p>
                      <a:pPr marL="128270">
                        <a:lnSpc>
                          <a:spcPts val="960"/>
                        </a:lnSpc>
                      </a:pPr>
                      <a:r>
                        <a:rPr sz="800" b="1" spc="-5" dirty="0">
                          <a:solidFill>
                            <a:srgbClr val="FFFFFF"/>
                          </a:solidFill>
                          <a:latin typeface="Arial"/>
                          <a:cs typeface="Arial"/>
                        </a:rPr>
                        <a:t>Data</a:t>
                      </a:r>
                      <a:r>
                        <a:rPr sz="800" b="1" spc="-20" dirty="0">
                          <a:solidFill>
                            <a:srgbClr val="FFFFFF"/>
                          </a:solidFill>
                          <a:latin typeface="Arial"/>
                          <a:cs typeface="Arial"/>
                        </a:rPr>
                        <a:t> </a:t>
                      </a:r>
                      <a:r>
                        <a:rPr sz="800" b="1" spc="-5" dirty="0">
                          <a:solidFill>
                            <a:srgbClr val="FFFFFF"/>
                          </a:solidFill>
                          <a:latin typeface="Arial"/>
                          <a:cs typeface="Arial"/>
                        </a:rPr>
                        <a:t>Type</a:t>
                      </a:r>
                      <a:endParaRPr sz="800">
                        <a:latin typeface="Arial"/>
                        <a:cs typeface="Arial"/>
                      </a:endParaRPr>
                    </a:p>
                  </a:txBody>
                  <a:tcPr marL="0" marR="0" marT="0" marB="0">
                    <a:lnL w="635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001F5F"/>
                    </a:solidFill>
                  </a:tcPr>
                </a:tc>
                <a:tc>
                  <a:txBody>
                    <a:bodyPr/>
                    <a:lstStyle/>
                    <a:p>
                      <a:pPr marL="201295" marR="194945" indent="70485">
                        <a:lnSpc>
                          <a:spcPts val="919"/>
                        </a:lnSpc>
                        <a:spcBef>
                          <a:spcPts val="60"/>
                        </a:spcBef>
                      </a:pPr>
                      <a:r>
                        <a:rPr sz="800" b="1" spc="-5" dirty="0">
                          <a:solidFill>
                            <a:srgbClr val="FFFFFF"/>
                          </a:solidFill>
                          <a:latin typeface="Arial"/>
                          <a:cs typeface="Arial"/>
                        </a:rPr>
                        <a:t>Max  </a:t>
                      </a:r>
                      <a:r>
                        <a:rPr sz="800" b="1" dirty="0">
                          <a:solidFill>
                            <a:srgbClr val="FFFFFF"/>
                          </a:solidFill>
                          <a:latin typeface="Arial"/>
                          <a:cs typeface="Arial"/>
                        </a:rPr>
                        <a:t>Le</a:t>
                      </a:r>
                      <a:r>
                        <a:rPr sz="800" b="1" spc="-5" dirty="0">
                          <a:solidFill>
                            <a:srgbClr val="FFFFFF"/>
                          </a:solidFill>
                          <a:latin typeface="Arial"/>
                          <a:cs typeface="Arial"/>
                        </a:rPr>
                        <a:t>n</a:t>
                      </a:r>
                      <a:r>
                        <a:rPr sz="800" b="1" dirty="0">
                          <a:solidFill>
                            <a:srgbClr val="FFFFFF"/>
                          </a:solidFill>
                          <a:latin typeface="Arial"/>
                          <a:cs typeface="Arial"/>
                        </a:rPr>
                        <a:t>gth</a:t>
                      </a:r>
                      <a:endParaRPr sz="800">
                        <a:latin typeface="Arial"/>
                        <a:cs typeface="Arial"/>
                      </a:endParaRPr>
                    </a:p>
                  </a:txBody>
                  <a:tcPr marL="0" marR="0" marT="7620" marB="0">
                    <a:lnL w="635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001F5F"/>
                    </a:solidFill>
                  </a:tcPr>
                </a:tc>
                <a:extLst>
                  <a:ext uri="{0D108BD9-81ED-4DB2-BD59-A6C34878D82A}">
                    <a16:rowId xmlns:a16="http://schemas.microsoft.com/office/drawing/2014/main" val="10000"/>
                  </a:ext>
                </a:extLst>
              </a:tr>
              <a:tr h="1294638">
                <a:tc>
                  <a:txBody>
                    <a:bodyPr/>
                    <a:lstStyle/>
                    <a:p>
                      <a:pPr marL="67945" marR="292100">
                        <a:lnSpc>
                          <a:spcPts val="919"/>
                        </a:lnSpc>
                        <a:spcBef>
                          <a:spcPts val="65"/>
                        </a:spcBef>
                      </a:pPr>
                      <a:r>
                        <a:rPr sz="800" dirty="0">
                          <a:latin typeface="Arial"/>
                          <a:cs typeface="Arial"/>
                        </a:rPr>
                        <a:t>Subrecipient  </a:t>
                      </a:r>
                      <a:r>
                        <a:rPr sz="800" spc="-10" dirty="0">
                          <a:latin typeface="Arial"/>
                          <a:cs typeface="Arial"/>
                        </a:rPr>
                        <a:t>DUNS</a:t>
                      </a:r>
                      <a:endParaRPr sz="800">
                        <a:latin typeface="Arial"/>
                        <a:cs typeface="Arial"/>
                      </a:endParaRPr>
                    </a:p>
                  </a:txBody>
                  <a:tcPr marL="0" marR="0" marT="8255" marB="0">
                    <a:lnL w="6350">
                      <a:solidFill>
                        <a:srgbClr val="000000"/>
                      </a:solidFill>
                      <a:prstDash val="solid"/>
                    </a:lnL>
                    <a:lnR w="6350">
                      <a:solidFill>
                        <a:srgbClr val="000000"/>
                      </a:solidFill>
                      <a:prstDash val="solid"/>
                    </a:lnR>
                    <a:lnT w="12700">
                      <a:solidFill>
                        <a:srgbClr val="000000"/>
                      </a:solidFill>
                      <a:prstDash val="solid"/>
                    </a:lnT>
                    <a:lnB w="6350">
                      <a:solidFill>
                        <a:srgbClr val="000000"/>
                      </a:solidFill>
                      <a:prstDash val="solid"/>
                    </a:lnB>
                  </a:tcPr>
                </a:tc>
                <a:tc>
                  <a:txBody>
                    <a:bodyPr/>
                    <a:lstStyle/>
                    <a:p>
                      <a:pPr marL="67945" marR="199390">
                        <a:lnSpc>
                          <a:spcPts val="919"/>
                        </a:lnSpc>
                        <a:spcBef>
                          <a:spcPts val="65"/>
                        </a:spcBef>
                      </a:pPr>
                      <a:r>
                        <a:rPr sz="800" spc="-5" dirty="0">
                          <a:latin typeface="Arial"/>
                          <a:cs typeface="Arial"/>
                        </a:rPr>
                        <a:t>The DUNS unique identification  number for the Subrecipient  Organization.</a:t>
                      </a:r>
                      <a:endParaRPr sz="800">
                        <a:latin typeface="Arial"/>
                        <a:cs typeface="Arial"/>
                      </a:endParaRPr>
                    </a:p>
                    <a:p>
                      <a:pPr>
                        <a:lnSpc>
                          <a:spcPct val="100000"/>
                        </a:lnSpc>
                        <a:spcBef>
                          <a:spcPts val="50"/>
                        </a:spcBef>
                      </a:pPr>
                      <a:endParaRPr sz="700">
                        <a:latin typeface="Times New Roman"/>
                        <a:cs typeface="Times New Roman"/>
                      </a:endParaRPr>
                    </a:p>
                    <a:p>
                      <a:pPr marL="67945">
                        <a:lnSpc>
                          <a:spcPts val="940"/>
                        </a:lnSpc>
                      </a:pPr>
                      <a:r>
                        <a:rPr sz="800" spc="-5" dirty="0">
                          <a:latin typeface="Arial"/>
                          <a:cs typeface="Arial"/>
                        </a:rPr>
                        <a:t>NOTE:</a:t>
                      </a:r>
                      <a:endParaRPr sz="800">
                        <a:latin typeface="Arial"/>
                        <a:cs typeface="Arial"/>
                      </a:endParaRPr>
                    </a:p>
                    <a:p>
                      <a:pPr marL="67945" marR="161290">
                        <a:lnSpc>
                          <a:spcPts val="919"/>
                        </a:lnSpc>
                        <a:spcBef>
                          <a:spcPts val="45"/>
                        </a:spcBef>
                      </a:pPr>
                      <a:r>
                        <a:rPr sz="800" spc="-5" dirty="0">
                          <a:latin typeface="Arial"/>
                          <a:cs typeface="Arial"/>
                        </a:rPr>
                        <a:t>Sub-recipients must provide one  of the following</a:t>
                      </a:r>
                      <a:r>
                        <a:rPr sz="800" spc="5" dirty="0">
                          <a:latin typeface="Arial"/>
                          <a:cs typeface="Arial"/>
                        </a:rPr>
                        <a:t> </a:t>
                      </a:r>
                      <a:r>
                        <a:rPr sz="800" spc="-5" dirty="0">
                          <a:latin typeface="Arial"/>
                          <a:cs typeface="Arial"/>
                        </a:rPr>
                        <a:t>numbers:</a:t>
                      </a:r>
                      <a:endParaRPr sz="800">
                        <a:latin typeface="Arial"/>
                        <a:cs typeface="Arial"/>
                      </a:endParaRPr>
                    </a:p>
                    <a:p>
                      <a:pPr marL="67945">
                        <a:lnSpc>
                          <a:spcPts val="875"/>
                        </a:lnSpc>
                      </a:pPr>
                      <a:r>
                        <a:rPr sz="800" spc="-5" dirty="0">
                          <a:latin typeface="Arial"/>
                          <a:cs typeface="Arial"/>
                        </a:rPr>
                        <a:t>-DUNS,</a:t>
                      </a:r>
                      <a:r>
                        <a:rPr sz="800" spc="-10" dirty="0">
                          <a:latin typeface="Arial"/>
                          <a:cs typeface="Arial"/>
                        </a:rPr>
                        <a:t> </a:t>
                      </a:r>
                      <a:r>
                        <a:rPr sz="800" dirty="0">
                          <a:latin typeface="Arial"/>
                          <a:cs typeface="Arial"/>
                        </a:rPr>
                        <a:t>or</a:t>
                      </a:r>
                      <a:endParaRPr sz="800">
                        <a:latin typeface="Arial"/>
                        <a:cs typeface="Arial"/>
                      </a:endParaRPr>
                    </a:p>
                    <a:p>
                      <a:pPr marL="67945">
                        <a:lnSpc>
                          <a:spcPts val="919"/>
                        </a:lnSpc>
                      </a:pPr>
                      <a:r>
                        <a:rPr sz="800" spc="-5" dirty="0">
                          <a:latin typeface="Arial"/>
                          <a:cs typeface="Arial"/>
                        </a:rPr>
                        <a:t>-TIN,</a:t>
                      </a:r>
                      <a:r>
                        <a:rPr sz="800" spc="-10" dirty="0">
                          <a:latin typeface="Arial"/>
                          <a:cs typeface="Arial"/>
                        </a:rPr>
                        <a:t> </a:t>
                      </a:r>
                      <a:r>
                        <a:rPr sz="800" spc="-5" dirty="0">
                          <a:latin typeface="Arial"/>
                          <a:cs typeface="Arial"/>
                        </a:rPr>
                        <a:t>or</a:t>
                      </a:r>
                      <a:endParaRPr sz="800">
                        <a:latin typeface="Arial"/>
                        <a:cs typeface="Arial"/>
                      </a:endParaRPr>
                    </a:p>
                    <a:p>
                      <a:pPr marL="67945">
                        <a:lnSpc>
                          <a:spcPts val="940"/>
                        </a:lnSpc>
                      </a:pPr>
                      <a:r>
                        <a:rPr sz="800" spc="-5" dirty="0">
                          <a:latin typeface="Arial"/>
                          <a:cs typeface="Arial"/>
                        </a:rPr>
                        <a:t>-UEI</a:t>
                      </a:r>
                      <a:endParaRPr sz="800">
                        <a:latin typeface="Arial"/>
                        <a:cs typeface="Arial"/>
                      </a:endParaRPr>
                    </a:p>
                  </a:txBody>
                  <a:tcPr marL="0" marR="0" marT="8255" marB="0">
                    <a:lnL w="6350">
                      <a:solidFill>
                        <a:srgbClr val="000000"/>
                      </a:solidFill>
                      <a:prstDash val="solid"/>
                    </a:lnL>
                    <a:lnR w="6350">
                      <a:solidFill>
                        <a:srgbClr val="000000"/>
                      </a:solidFill>
                      <a:prstDash val="solid"/>
                    </a:lnR>
                    <a:lnT w="12700">
                      <a:solidFill>
                        <a:srgbClr val="000000"/>
                      </a:solidFill>
                      <a:prstDash val="solid"/>
                    </a:lnT>
                    <a:lnB w="6350">
                      <a:solidFill>
                        <a:srgbClr val="000000"/>
                      </a:solidFill>
                      <a:prstDash val="solid"/>
                    </a:lnB>
                  </a:tcPr>
                </a:tc>
                <a:tc>
                  <a:txBody>
                    <a:bodyPr/>
                    <a:lstStyle/>
                    <a:p>
                      <a:pPr marL="68580">
                        <a:lnSpc>
                          <a:spcPct val="100000"/>
                        </a:lnSpc>
                        <a:spcBef>
                          <a:spcPts val="5"/>
                        </a:spcBef>
                      </a:pPr>
                      <a:r>
                        <a:rPr sz="800" spc="-5" dirty="0">
                          <a:latin typeface="Arial"/>
                          <a:cs typeface="Arial"/>
                        </a:rPr>
                        <a:t>Optional</a:t>
                      </a:r>
                      <a:endParaRPr sz="800">
                        <a:latin typeface="Arial"/>
                        <a:cs typeface="Arial"/>
                      </a:endParaRPr>
                    </a:p>
                  </a:txBody>
                  <a:tcPr marL="0" marR="0" marT="635" marB="0">
                    <a:lnL w="6350">
                      <a:solidFill>
                        <a:srgbClr val="000000"/>
                      </a:solidFill>
                      <a:prstDash val="solid"/>
                    </a:lnL>
                    <a:lnR w="6350">
                      <a:solidFill>
                        <a:srgbClr val="000000"/>
                      </a:solidFill>
                      <a:prstDash val="solid"/>
                    </a:lnR>
                    <a:lnT w="12700">
                      <a:solidFill>
                        <a:srgbClr val="000000"/>
                      </a:solidFill>
                      <a:prstDash val="solid"/>
                    </a:lnT>
                    <a:lnB w="6350">
                      <a:solidFill>
                        <a:srgbClr val="000000"/>
                      </a:solidFill>
                      <a:prstDash val="solid"/>
                    </a:lnB>
                  </a:tcPr>
                </a:tc>
                <a:tc>
                  <a:txBody>
                    <a:bodyPr/>
                    <a:lstStyle/>
                    <a:p>
                      <a:pPr marL="67945">
                        <a:lnSpc>
                          <a:spcPct val="100000"/>
                        </a:lnSpc>
                        <a:spcBef>
                          <a:spcPts val="5"/>
                        </a:spcBef>
                      </a:pPr>
                      <a:r>
                        <a:rPr sz="800" spc="-5" dirty="0">
                          <a:latin typeface="Arial"/>
                          <a:cs typeface="Arial"/>
                        </a:rPr>
                        <a:t>n/a</a:t>
                      </a:r>
                      <a:endParaRPr sz="800">
                        <a:latin typeface="Arial"/>
                        <a:cs typeface="Arial"/>
                      </a:endParaRPr>
                    </a:p>
                  </a:txBody>
                  <a:tcPr marL="0" marR="0" marT="635" marB="0">
                    <a:lnL w="6350">
                      <a:solidFill>
                        <a:srgbClr val="000000"/>
                      </a:solidFill>
                      <a:prstDash val="solid"/>
                    </a:lnL>
                    <a:lnR w="6350">
                      <a:solidFill>
                        <a:srgbClr val="000000"/>
                      </a:solidFill>
                      <a:prstDash val="solid"/>
                    </a:lnR>
                    <a:lnT w="12700">
                      <a:solidFill>
                        <a:srgbClr val="000000"/>
                      </a:solidFill>
                      <a:prstDash val="solid"/>
                    </a:lnT>
                    <a:lnB w="6350">
                      <a:solidFill>
                        <a:srgbClr val="000000"/>
                      </a:solidFill>
                      <a:prstDash val="solid"/>
                    </a:lnB>
                  </a:tcPr>
                </a:tc>
                <a:tc>
                  <a:txBody>
                    <a:bodyPr/>
                    <a:lstStyle/>
                    <a:p>
                      <a:pPr marL="67945">
                        <a:lnSpc>
                          <a:spcPct val="100000"/>
                        </a:lnSpc>
                        <a:spcBef>
                          <a:spcPts val="5"/>
                        </a:spcBef>
                      </a:pPr>
                      <a:r>
                        <a:rPr sz="800" spc="-5" dirty="0">
                          <a:latin typeface="Arial"/>
                          <a:cs typeface="Arial"/>
                        </a:rPr>
                        <a:t>Numeric</a:t>
                      </a:r>
                      <a:endParaRPr sz="800">
                        <a:latin typeface="Arial"/>
                        <a:cs typeface="Arial"/>
                      </a:endParaRPr>
                    </a:p>
                  </a:txBody>
                  <a:tcPr marL="0" marR="0" marT="635" marB="0">
                    <a:lnL w="6350">
                      <a:solidFill>
                        <a:srgbClr val="000000"/>
                      </a:solidFill>
                      <a:prstDash val="solid"/>
                    </a:lnL>
                    <a:lnR w="6350">
                      <a:solidFill>
                        <a:srgbClr val="000000"/>
                      </a:solidFill>
                      <a:prstDash val="solid"/>
                    </a:lnR>
                    <a:lnT w="12700">
                      <a:solidFill>
                        <a:srgbClr val="000000"/>
                      </a:solidFill>
                      <a:prstDash val="solid"/>
                    </a:lnT>
                    <a:lnB w="6350">
                      <a:solidFill>
                        <a:srgbClr val="000000"/>
                      </a:solidFill>
                      <a:prstDash val="solid"/>
                    </a:lnB>
                  </a:tcPr>
                </a:tc>
                <a:tc>
                  <a:txBody>
                    <a:bodyPr/>
                    <a:lstStyle/>
                    <a:p>
                      <a:pPr marR="60960" algn="r">
                        <a:lnSpc>
                          <a:spcPct val="100000"/>
                        </a:lnSpc>
                        <a:spcBef>
                          <a:spcPts val="5"/>
                        </a:spcBef>
                      </a:pPr>
                      <a:r>
                        <a:rPr sz="800" dirty="0">
                          <a:latin typeface="Arial"/>
                          <a:cs typeface="Arial"/>
                        </a:rPr>
                        <a:t>9</a:t>
                      </a:r>
                      <a:endParaRPr sz="800">
                        <a:latin typeface="Arial"/>
                        <a:cs typeface="Arial"/>
                      </a:endParaRPr>
                    </a:p>
                  </a:txBody>
                  <a:tcPr marL="0" marR="0" marT="635" marB="0">
                    <a:lnL w="6350">
                      <a:solidFill>
                        <a:srgbClr val="000000"/>
                      </a:solidFill>
                      <a:prstDash val="solid"/>
                    </a:lnL>
                    <a:lnR w="12700">
                      <a:solidFill>
                        <a:srgbClr val="000000"/>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514604">
                <a:tc>
                  <a:txBody>
                    <a:bodyPr/>
                    <a:lstStyle/>
                    <a:p>
                      <a:pPr marL="67945" marR="292100">
                        <a:lnSpc>
                          <a:spcPts val="919"/>
                        </a:lnSpc>
                        <a:spcBef>
                          <a:spcPts val="35"/>
                        </a:spcBef>
                      </a:pPr>
                      <a:r>
                        <a:rPr sz="800" dirty="0">
                          <a:latin typeface="Arial"/>
                          <a:cs typeface="Arial"/>
                        </a:rPr>
                        <a:t>Subrecipient  </a:t>
                      </a:r>
                      <a:r>
                        <a:rPr sz="800" spc="-5" dirty="0">
                          <a:latin typeface="Arial"/>
                          <a:cs typeface="Arial"/>
                        </a:rPr>
                        <a:t>DUNS</a:t>
                      </a:r>
                      <a:r>
                        <a:rPr sz="800" spc="-30" dirty="0">
                          <a:latin typeface="Arial"/>
                          <a:cs typeface="Arial"/>
                        </a:rPr>
                        <a:t> </a:t>
                      </a:r>
                      <a:r>
                        <a:rPr sz="800" dirty="0">
                          <a:latin typeface="Arial"/>
                          <a:cs typeface="Arial"/>
                        </a:rPr>
                        <a:t>(+4)</a:t>
                      </a:r>
                      <a:endParaRPr sz="800">
                        <a:latin typeface="Arial"/>
                        <a:cs typeface="Arial"/>
                      </a:endParaRPr>
                    </a:p>
                  </a:txBody>
                  <a:tcPr marL="0" marR="0" marT="44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170815" algn="just">
                        <a:lnSpc>
                          <a:spcPct val="95900"/>
                        </a:lnSpc>
                        <a:spcBef>
                          <a:spcPts val="10"/>
                        </a:spcBef>
                      </a:pPr>
                      <a:r>
                        <a:rPr sz="800" spc="-5" dirty="0">
                          <a:latin typeface="Arial"/>
                          <a:cs typeface="Arial"/>
                        </a:rPr>
                        <a:t>A 4-character </a:t>
                      </a:r>
                      <a:r>
                        <a:rPr sz="800" dirty="0">
                          <a:latin typeface="Arial"/>
                          <a:cs typeface="Arial"/>
                        </a:rPr>
                        <a:t>suffix </a:t>
                      </a:r>
                      <a:r>
                        <a:rPr sz="800" spc="-5" dirty="0">
                          <a:latin typeface="Arial"/>
                          <a:cs typeface="Arial"/>
                        </a:rPr>
                        <a:t>that may be  assigned by a business concern  and appended to its</a:t>
                      </a:r>
                      <a:r>
                        <a:rPr sz="800" spc="15" dirty="0">
                          <a:latin typeface="Arial"/>
                          <a:cs typeface="Arial"/>
                        </a:rPr>
                        <a:t> </a:t>
                      </a:r>
                      <a:r>
                        <a:rPr sz="800" spc="-5" dirty="0">
                          <a:latin typeface="Arial"/>
                          <a:cs typeface="Arial"/>
                        </a:rPr>
                        <a:t>DUNS.</a:t>
                      </a:r>
                      <a:endParaRPr sz="800">
                        <a:latin typeface="Arial"/>
                        <a:cs typeface="Arial"/>
                      </a:endParaRPr>
                    </a:p>
                  </a:txBody>
                  <a:tcPr marL="0" marR="0" marT="127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935"/>
                        </a:lnSpc>
                      </a:pPr>
                      <a:r>
                        <a:rPr sz="800" spc="-5" dirty="0">
                          <a:latin typeface="Arial"/>
                          <a:cs typeface="Arial"/>
                        </a:rPr>
                        <a:t>Optional</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35"/>
                        </a:lnSpc>
                      </a:pPr>
                      <a:r>
                        <a:rPr sz="800" spc="-5" dirty="0">
                          <a:latin typeface="Arial"/>
                          <a:cs typeface="Arial"/>
                        </a:rPr>
                        <a:t>n/a</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35"/>
                        </a:lnSpc>
                      </a:pPr>
                      <a:r>
                        <a:rPr sz="800" spc="-5" dirty="0">
                          <a:latin typeface="Arial"/>
                          <a:cs typeface="Arial"/>
                        </a:rPr>
                        <a:t>String</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60960" algn="r">
                        <a:lnSpc>
                          <a:spcPts val="935"/>
                        </a:lnSpc>
                      </a:pPr>
                      <a:r>
                        <a:rPr sz="800" dirty="0">
                          <a:latin typeface="Arial"/>
                          <a:cs typeface="Arial"/>
                        </a:rPr>
                        <a:t>4</a:t>
                      </a:r>
                      <a:endParaRPr sz="800">
                        <a:latin typeface="Arial"/>
                        <a:cs typeface="Arial"/>
                      </a:endParaRPr>
                    </a:p>
                  </a:txBody>
                  <a:tcPr marL="0" marR="0" marT="0" marB="0">
                    <a:lnL w="6350">
                      <a:solidFill>
                        <a:srgbClr val="000000"/>
                      </a:solidFill>
                      <a:prstDash val="solid"/>
                    </a:lnL>
                    <a:lnR w="1270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914400" y="914400"/>
          <a:ext cx="5613400" cy="8159115"/>
        </p:xfrm>
        <a:graphic>
          <a:graphicData uri="http://schemas.openxmlformats.org/drawingml/2006/table">
            <a:tbl>
              <a:tblPr firstRow="1" bandRow="1">
                <a:tableStyleId>{2D5ABB26-0587-4C30-8999-92F81FD0307C}</a:tableStyleId>
              </a:tblPr>
              <a:tblGrid>
                <a:gridCol w="932815">
                  <a:extLst>
                    <a:ext uri="{9D8B030D-6E8A-4147-A177-3AD203B41FA5}">
                      <a16:colId xmlns:a16="http://schemas.microsoft.com/office/drawing/2014/main" val="20000"/>
                    </a:ext>
                  </a:extLst>
                </a:gridCol>
                <a:gridCol w="1692910">
                  <a:extLst>
                    <a:ext uri="{9D8B030D-6E8A-4147-A177-3AD203B41FA5}">
                      <a16:colId xmlns:a16="http://schemas.microsoft.com/office/drawing/2014/main" val="20001"/>
                    </a:ext>
                  </a:extLst>
                </a:gridCol>
                <a:gridCol w="742950">
                  <a:extLst>
                    <a:ext uri="{9D8B030D-6E8A-4147-A177-3AD203B41FA5}">
                      <a16:colId xmlns:a16="http://schemas.microsoft.com/office/drawing/2014/main" val="20002"/>
                    </a:ext>
                  </a:extLst>
                </a:gridCol>
                <a:gridCol w="742950">
                  <a:extLst>
                    <a:ext uri="{9D8B030D-6E8A-4147-A177-3AD203B41FA5}">
                      <a16:colId xmlns:a16="http://schemas.microsoft.com/office/drawing/2014/main" val="20003"/>
                    </a:ext>
                  </a:extLst>
                </a:gridCol>
                <a:gridCol w="742950">
                  <a:extLst>
                    <a:ext uri="{9D8B030D-6E8A-4147-A177-3AD203B41FA5}">
                      <a16:colId xmlns:a16="http://schemas.microsoft.com/office/drawing/2014/main" val="20004"/>
                    </a:ext>
                  </a:extLst>
                </a:gridCol>
                <a:gridCol w="742950">
                  <a:extLst>
                    <a:ext uri="{9D8B030D-6E8A-4147-A177-3AD203B41FA5}">
                      <a16:colId xmlns:a16="http://schemas.microsoft.com/office/drawing/2014/main" val="20005"/>
                    </a:ext>
                  </a:extLst>
                </a:gridCol>
              </a:tblGrid>
              <a:tr h="403098">
                <a:tc>
                  <a:txBody>
                    <a:bodyPr/>
                    <a:lstStyle/>
                    <a:p>
                      <a:pPr marL="141605">
                        <a:lnSpc>
                          <a:spcPct val="100000"/>
                        </a:lnSpc>
                        <a:spcBef>
                          <a:spcPts val="5"/>
                        </a:spcBef>
                      </a:pPr>
                      <a:r>
                        <a:rPr sz="800" b="1" spc="-5" dirty="0">
                          <a:solidFill>
                            <a:srgbClr val="FFFFFF"/>
                          </a:solidFill>
                          <a:latin typeface="Arial"/>
                          <a:cs typeface="Arial"/>
                        </a:rPr>
                        <a:t>Defined</a:t>
                      </a:r>
                      <a:r>
                        <a:rPr sz="800" b="1" spc="-15" dirty="0">
                          <a:solidFill>
                            <a:srgbClr val="FFFFFF"/>
                          </a:solidFill>
                          <a:latin typeface="Arial"/>
                          <a:cs typeface="Arial"/>
                        </a:rPr>
                        <a:t> </a:t>
                      </a:r>
                      <a:r>
                        <a:rPr sz="800" b="1" spc="-5" dirty="0">
                          <a:solidFill>
                            <a:srgbClr val="FFFFFF"/>
                          </a:solidFill>
                          <a:latin typeface="Arial"/>
                          <a:cs typeface="Arial"/>
                        </a:rPr>
                        <a:t>Term</a:t>
                      </a:r>
                      <a:endParaRPr sz="800">
                        <a:latin typeface="Arial"/>
                        <a:cs typeface="Arial"/>
                      </a:endParaRPr>
                    </a:p>
                  </a:txBody>
                  <a:tcPr marL="0" marR="0" marT="635" marB="0">
                    <a:lnL w="6350">
                      <a:solidFill>
                        <a:srgbClr val="000000"/>
                      </a:solidFill>
                      <a:prstDash val="solid"/>
                    </a:lnL>
                    <a:lnR w="6350">
                      <a:solidFill>
                        <a:srgbClr val="000000"/>
                      </a:solidFill>
                      <a:prstDash val="solid"/>
                    </a:lnR>
                    <a:lnT w="12700">
                      <a:solidFill>
                        <a:srgbClr val="000000"/>
                      </a:solidFill>
                      <a:prstDash val="solid"/>
                    </a:lnT>
                    <a:lnB w="19050">
                      <a:solidFill>
                        <a:srgbClr val="000000"/>
                      </a:solidFill>
                      <a:prstDash val="solid"/>
                    </a:lnB>
                    <a:solidFill>
                      <a:srgbClr val="001F5F"/>
                    </a:solidFill>
                  </a:tcPr>
                </a:tc>
                <a:tc>
                  <a:txBody>
                    <a:bodyPr/>
                    <a:lstStyle/>
                    <a:p>
                      <a:pPr algn="ctr">
                        <a:lnSpc>
                          <a:spcPct val="100000"/>
                        </a:lnSpc>
                        <a:spcBef>
                          <a:spcPts val="5"/>
                        </a:spcBef>
                      </a:pPr>
                      <a:r>
                        <a:rPr sz="800" b="1" spc="-5" dirty="0">
                          <a:solidFill>
                            <a:srgbClr val="FFFFFF"/>
                          </a:solidFill>
                          <a:latin typeface="Arial"/>
                          <a:cs typeface="Arial"/>
                        </a:rPr>
                        <a:t>Definition</a:t>
                      </a:r>
                      <a:endParaRPr sz="800">
                        <a:latin typeface="Arial"/>
                        <a:cs typeface="Arial"/>
                      </a:endParaRPr>
                    </a:p>
                  </a:txBody>
                  <a:tcPr marL="0" marR="0" marT="635" marB="0">
                    <a:lnL w="6350">
                      <a:solidFill>
                        <a:srgbClr val="000000"/>
                      </a:solidFill>
                      <a:prstDash val="solid"/>
                    </a:lnL>
                    <a:lnR w="6350">
                      <a:solidFill>
                        <a:srgbClr val="000000"/>
                      </a:solidFill>
                      <a:prstDash val="solid"/>
                    </a:lnR>
                    <a:lnT w="12700">
                      <a:solidFill>
                        <a:srgbClr val="000000"/>
                      </a:solidFill>
                      <a:prstDash val="solid"/>
                    </a:lnT>
                    <a:lnB w="19050">
                      <a:solidFill>
                        <a:srgbClr val="000000"/>
                      </a:solidFill>
                      <a:prstDash val="solid"/>
                    </a:lnB>
                    <a:solidFill>
                      <a:srgbClr val="001F5F"/>
                    </a:solidFill>
                  </a:tcPr>
                </a:tc>
                <a:tc>
                  <a:txBody>
                    <a:bodyPr/>
                    <a:lstStyle/>
                    <a:p>
                      <a:pPr marL="150495">
                        <a:lnSpc>
                          <a:spcPct val="100000"/>
                        </a:lnSpc>
                        <a:spcBef>
                          <a:spcPts val="5"/>
                        </a:spcBef>
                      </a:pPr>
                      <a:r>
                        <a:rPr sz="800" b="1" spc="-5" dirty="0">
                          <a:solidFill>
                            <a:srgbClr val="FFFFFF"/>
                          </a:solidFill>
                          <a:latin typeface="Arial"/>
                          <a:cs typeface="Arial"/>
                        </a:rPr>
                        <a:t>Required</a:t>
                      </a:r>
                      <a:endParaRPr sz="800">
                        <a:latin typeface="Arial"/>
                        <a:cs typeface="Arial"/>
                      </a:endParaRPr>
                    </a:p>
                  </a:txBody>
                  <a:tcPr marL="0" marR="0" marT="635" marB="0">
                    <a:lnL w="6350">
                      <a:solidFill>
                        <a:srgbClr val="000000"/>
                      </a:solidFill>
                      <a:prstDash val="solid"/>
                    </a:lnL>
                    <a:lnR w="6350">
                      <a:solidFill>
                        <a:srgbClr val="000000"/>
                      </a:solidFill>
                      <a:prstDash val="solid"/>
                    </a:lnR>
                    <a:lnT w="12700">
                      <a:solidFill>
                        <a:srgbClr val="000000"/>
                      </a:solidFill>
                      <a:prstDash val="solid"/>
                    </a:lnT>
                    <a:lnB w="19050">
                      <a:solidFill>
                        <a:srgbClr val="000000"/>
                      </a:solidFill>
                      <a:prstDash val="solid"/>
                    </a:lnB>
                    <a:solidFill>
                      <a:srgbClr val="001F5F"/>
                    </a:solidFill>
                  </a:tcPr>
                </a:tc>
                <a:tc>
                  <a:txBody>
                    <a:bodyPr/>
                    <a:lstStyle/>
                    <a:p>
                      <a:pPr marL="102235">
                        <a:lnSpc>
                          <a:spcPct val="100000"/>
                        </a:lnSpc>
                        <a:spcBef>
                          <a:spcPts val="5"/>
                        </a:spcBef>
                      </a:pPr>
                      <a:r>
                        <a:rPr sz="800" b="1" spc="-5" dirty="0">
                          <a:solidFill>
                            <a:srgbClr val="FFFFFF"/>
                          </a:solidFill>
                          <a:latin typeface="Arial"/>
                          <a:cs typeface="Arial"/>
                        </a:rPr>
                        <a:t>List</a:t>
                      </a:r>
                      <a:r>
                        <a:rPr sz="800" b="1" spc="-20" dirty="0">
                          <a:solidFill>
                            <a:srgbClr val="FFFFFF"/>
                          </a:solidFill>
                          <a:latin typeface="Arial"/>
                          <a:cs typeface="Arial"/>
                        </a:rPr>
                        <a:t> </a:t>
                      </a:r>
                      <a:r>
                        <a:rPr sz="800" b="1" spc="-5" dirty="0">
                          <a:solidFill>
                            <a:srgbClr val="FFFFFF"/>
                          </a:solidFill>
                          <a:latin typeface="Arial"/>
                          <a:cs typeface="Arial"/>
                        </a:rPr>
                        <a:t>Values</a:t>
                      </a:r>
                      <a:endParaRPr sz="800">
                        <a:latin typeface="Arial"/>
                        <a:cs typeface="Arial"/>
                      </a:endParaRPr>
                    </a:p>
                  </a:txBody>
                  <a:tcPr marL="0" marR="0" marT="635" marB="0">
                    <a:lnL w="6350">
                      <a:solidFill>
                        <a:srgbClr val="000000"/>
                      </a:solidFill>
                      <a:prstDash val="solid"/>
                    </a:lnL>
                    <a:lnR w="6350">
                      <a:solidFill>
                        <a:srgbClr val="000000"/>
                      </a:solidFill>
                      <a:prstDash val="solid"/>
                    </a:lnR>
                    <a:lnT w="12700">
                      <a:solidFill>
                        <a:srgbClr val="000000"/>
                      </a:solidFill>
                      <a:prstDash val="solid"/>
                    </a:lnT>
                    <a:lnB w="19050">
                      <a:solidFill>
                        <a:srgbClr val="000000"/>
                      </a:solidFill>
                      <a:prstDash val="solid"/>
                    </a:lnB>
                    <a:solidFill>
                      <a:srgbClr val="001F5F"/>
                    </a:solidFill>
                  </a:tcPr>
                </a:tc>
                <a:tc>
                  <a:txBody>
                    <a:bodyPr/>
                    <a:lstStyle/>
                    <a:p>
                      <a:pPr marL="128270">
                        <a:lnSpc>
                          <a:spcPct val="100000"/>
                        </a:lnSpc>
                        <a:spcBef>
                          <a:spcPts val="5"/>
                        </a:spcBef>
                      </a:pPr>
                      <a:r>
                        <a:rPr sz="800" b="1" spc="-5" dirty="0">
                          <a:solidFill>
                            <a:srgbClr val="FFFFFF"/>
                          </a:solidFill>
                          <a:latin typeface="Arial"/>
                          <a:cs typeface="Arial"/>
                        </a:rPr>
                        <a:t>Data</a:t>
                      </a:r>
                      <a:r>
                        <a:rPr sz="800" b="1" spc="-20" dirty="0">
                          <a:solidFill>
                            <a:srgbClr val="FFFFFF"/>
                          </a:solidFill>
                          <a:latin typeface="Arial"/>
                          <a:cs typeface="Arial"/>
                        </a:rPr>
                        <a:t> </a:t>
                      </a:r>
                      <a:r>
                        <a:rPr sz="800" b="1" spc="-5" dirty="0">
                          <a:solidFill>
                            <a:srgbClr val="FFFFFF"/>
                          </a:solidFill>
                          <a:latin typeface="Arial"/>
                          <a:cs typeface="Arial"/>
                        </a:rPr>
                        <a:t>Type</a:t>
                      </a:r>
                      <a:endParaRPr sz="800">
                        <a:latin typeface="Arial"/>
                        <a:cs typeface="Arial"/>
                      </a:endParaRPr>
                    </a:p>
                  </a:txBody>
                  <a:tcPr marL="0" marR="0" marT="635" marB="0">
                    <a:lnL w="6350">
                      <a:solidFill>
                        <a:srgbClr val="000000"/>
                      </a:solidFill>
                      <a:prstDash val="solid"/>
                    </a:lnL>
                    <a:lnR w="6350">
                      <a:solidFill>
                        <a:srgbClr val="000000"/>
                      </a:solidFill>
                      <a:prstDash val="solid"/>
                    </a:lnR>
                    <a:lnT w="12700">
                      <a:solidFill>
                        <a:srgbClr val="000000"/>
                      </a:solidFill>
                      <a:prstDash val="solid"/>
                    </a:lnT>
                    <a:lnB w="19050">
                      <a:solidFill>
                        <a:srgbClr val="000000"/>
                      </a:solidFill>
                      <a:prstDash val="solid"/>
                    </a:lnB>
                    <a:solidFill>
                      <a:srgbClr val="001F5F"/>
                    </a:solidFill>
                  </a:tcPr>
                </a:tc>
                <a:tc>
                  <a:txBody>
                    <a:bodyPr/>
                    <a:lstStyle/>
                    <a:p>
                      <a:pPr marL="201295" marR="194945" indent="70485">
                        <a:lnSpc>
                          <a:spcPts val="919"/>
                        </a:lnSpc>
                        <a:spcBef>
                          <a:spcPts val="65"/>
                        </a:spcBef>
                      </a:pPr>
                      <a:r>
                        <a:rPr sz="800" b="1" spc="-5" dirty="0">
                          <a:solidFill>
                            <a:srgbClr val="FFFFFF"/>
                          </a:solidFill>
                          <a:latin typeface="Arial"/>
                          <a:cs typeface="Arial"/>
                        </a:rPr>
                        <a:t>Max  </a:t>
                      </a:r>
                      <a:r>
                        <a:rPr sz="800" b="1" dirty="0">
                          <a:solidFill>
                            <a:srgbClr val="FFFFFF"/>
                          </a:solidFill>
                          <a:latin typeface="Arial"/>
                          <a:cs typeface="Arial"/>
                        </a:rPr>
                        <a:t>Le</a:t>
                      </a:r>
                      <a:r>
                        <a:rPr sz="800" b="1" spc="-5" dirty="0">
                          <a:solidFill>
                            <a:srgbClr val="FFFFFF"/>
                          </a:solidFill>
                          <a:latin typeface="Arial"/>
                          <a:cs typeface="Arial"/>
                        </a:rPr>
                        <a:t>n</a:t>
                      </a:r>
                      <a:r>
                        <a:rPr sz="800" b="1" dirty="0">
                          <a:solidFill>
                            <a:srgbClr val="FFFFFF"/>
                          </a:solidFill>
                          <a:latin typeface="Arial"/>
                          <a:cs typeface="Arial"/>
                        </a:rPr>
                        <a:t>gth</a:t>
                      </a:r>
                      <a:endParaRPr sz="800">
                        <a:latin typeface="Arial"/>
                        <a:cs typeface="Arial"/>
                      </a:endParaRPr>
                    </a:p>
                  </a:txBody>
                  <a:tcPr marL="0" marR="0" marT="8255" marB="0">
                    <a:lnL w="6350">
                      <a:solidFill>
                        <a:srgbClr val="000000"/>
                      </a:solidFill>
                      <a:prstDash val="solid"/>
                    </a:lnL>
                    <a:lnR w="6350">
                      <a:solidFill>
                        <a:srgbClr val="000000"/>
                      </a:solidFill>
                      <a:prstDash val="solid"/>
                    </a:lnR>
                    <a:lnT w="12700">
                      <a:solidFill>
                        <a:srgbClr val="000000"/>
                      </a:solidFill>
                      <a:prstDash val="solid"/>
                    </a:lnT>
                    <a:lnB w="19050">
                      <a:solidFill>
                        <a:srgbClr val="000000"/>
                      </a:solidFill>
                      <a:prstDash val="solid"/>
                    </a:lnB>
                    <a:solidFill>
                      <a:srgbClr val="001F5F"/>
                    </a:solidFill>
                  </a:tcPr>
                </a:tc>
                <a:extLst>
                  <a:ext uri="{0D108BD9-81ED-4DB2-BD59-A6C34878D82A}">
                    <a16:rowId xmlns:a16="http://schemas.microsoft.com/office/drawing/2014/main" val="10000"/>
                  </a:ext>
                </a:extLst>
              </a:tr>
              <a:tr h="1172209">
                <a:tc>
                  <a:txBody>
                    <a:bodyPr/>
                    <a:lstStyle/>
                    <a:p>
                      <a:pPr marL="67945">
                        <a:lnSpc>
                          <a:spcPts val="915"/>
                        </a:lnSpc>
                      </a:pPr>
                      <a:r>
                        <a:rPr sz="800" spc="-5" dirty="0">
                          <a:latin typeface="Arial"/>
                          <a:cs typeface="Arial"/>
                        </a:rPr>
                        <a:t>Subrecipient</a:t>
                      </a:r>
                      <a:r>
                        <a:rPr sz="800" spc="-10" dirty="0">
                          <a:latin typeface="Arial"/>
                          <a:cs typeface="Arial"/>
                        </a:rPr>
                        <a:t> </a:t>
                      </a:r>
                      <a:r>
                        <a:rPr sz="800" spc="-5" dirty="0">
                          <a:latin typeface="Arial"/>
                          <a:cs typeface="Arial"/>
                        </a:rPr>
                        <a:t>TIN</a:t>
                      </a:r>
                      <a:endParaRPr sz="800">
                        <a:latin typeface="Arial"/>
                        <a:cs typeface="Arial"/>
                      </a:endParaRPr>
                    </a:p>
                  </a:txBody>
                  <a:tcPr marL="0" marR="0" marT="0" marB="0">
                    <a:lnL w="6350">
                      <a:solidFill>
                        <a:srgbClr val="000000"/>
                      </a:solidFill>
                      <a:prstDash val="solid"/>
                    </a:lnL>
                    <a:lnR w="6350">
                      <a:solidFill>
                        <a:srgbClr val="000000"/>
                      </a:solidFill>
                      <a:prstDash val="solid"/>
                    </a:lnR>
                    <a:lnT w="19050">
                      <a:solidFill>
                        <a:srgbClr val="000000"/>
                      </a:solidFill>
                      <a:prstDash val="solid"/>
                    </a:lnT>
                    <a:lnB w="6350">
                      <a:solidFill>
                        <a:srgbClr val="000000"/>
                      </a:solidFill>
                      <a:prstDash val="solid"/>
                    </a:lnB>
                  </a:tcPr>
                </a:tc>
                <a:tc>
                  <a:txBody>
                    <a:bodyPr/>
                    <a:lstStyle/>
                    <a:p>
                      <a:pPr marL="67945" marR="127000">
                        <a:lnSpc>
                          <a:spcPts val="919"/>
                        </a:lnSpc>
                        <a:spcBef>
                          <a:spcPts val="20"/>
                        </a:spcBef>
                      </a:pPr>
                      <a:r>
                        <a:rPr sz="800" spc="-5" dirty="0">
                          <a:latin typeface="Arial"/>
                          <a:cs typeface="Arial"/>
                        </a:rPr>
                        <a:t>The Subrecipient's Internal  Revenue Service (IRS) Taxpayer  Identification</a:t>
                      </a:r>
                      <a:r>
                        <a:rPr sz="800" spc="-10" dirty="0">
                          <a:latin typeface="Arial"/>
                          <a:cs typeface="Arial"/>
                        </a:rPr>
                        <a:t> </a:t>
                      </a:r>
                      <a:r>
                        <a:rPr sz="800" spc="-5" dirty="0">
                          <a:latin typeface="Arial"/>
                          <a:cs typeface="Arial"/>
                        </a:rPr>
                        <a:t>Number</a:t>
                      </a:r>
                      <a:endParaRPr sz="800">
                        <a:latin typeface="Arial"/>
                        <a:cs typeface="Arial"/>
                      </a:endParaRPr>
                    </a:p>
                    <a:p>
                      <a:pPr>
                        <a:lnSpc>
                          <a:spcPct val="100000"/>
                        </a:lnSpc>
                        <a:spcBef>
                          <a:spcPts val="50"/>
                        </a:spcBef>
                      </a:pPr>
                      <a:endParaRPr sz="700">
                        <a:latin typeface="Times New Roman"/>
                        <a:cs typeface="Times New Roman"/>
                      </a:endParaRPr>
                    </a:p>
                    <a:p>
                      <a:pPr marL="67945">
                        <a:lnSpc>
                          <a:spcPts val="940"/>
                        </a:lnSpc>
                      </a:pPr>
                      <a:r>
                        <a:rPr sz="800" spc="-5" dirty="0">
                          <a:latin typeface="Arial"/>
                          <a:cs typeface="Arial"/>
                        </a:rPr>
                        <a:t>NOTE:</a:t>
                      </a:r>
                      <a:endParaRPr sz="800">
                        <a:latin typeface="Arial"/>
                        <a:cs typeface="Arial"/>
                      </a:endParaRPr>
                    </a:p>
                    <a:p>
                      <a:pPr marL="67945" marR="161290">
                        <a:lnSpc>
                          <a:spcPts val="919"/>
                        </a:lnSpc>
                        <a:spcBef>
                          <a:spcPts val="45"/>
                        </a:spcBef>
                      </a:pPr>
                      <a:r>
                        <a:rPr sz="800" spc="-5" dirty="0">
                          <a:latin typeface="Arial"/>
                          <a:cs typeface="Arial"/>
                        </a:rPr>
                        <a:t>Sub-recipients must provide one  of the following</a:t>
                      </a:r>
                      <a:r>
                        <a:rPr sz="800" spc="5" dirty="0">
                          <a:latin typeface="Arial"/>
                          <a:cs typeface="Arial"/>
                        </a:rPr>
                        <a:t> </a:t>
                      </a:r>
                      <a:r>
                        <a:rPr sz="800" spc="-5" dirty="0">
                          <a:latin typeface="Arial"/>
                          <a:cs typeface="Arial"/>
                        </a:rPr>
                        <a:t>numbers:</a:t>
                      </a:r>
                      <a:endParaRPr sz="800">
                        <a:latin typeface="Arial"/>
                        <a:cs typeface="Arial"/>
                      </a:endParaRPr>
                    </a:p>
                    <a:p>
                      <a:pPr marL="67945">
                        <a:lnSpc>
                          <a:spcPts val="875"/>
                        </a:lnSpc>
                      </a:pPr>
                      <a:r>
                        <a:rPr sz="800" spc="-5" dirty="0">
                          <a:latin typeface="Arial"/>
                          <a:cs typeface="Arial"/>
                        </a:rPr>
                        <a:t>-DUNS,</a:t>
                      </a:r>
                      <a:r>
                        <a:rPr sz="800" spc="-10" dirty="0">
                          <a:latin typeface="Arial"/>
                          <a:cs typeface="Arial"/>
                        </a:rPr>
                        <a:t> </a:t>
                      </a:r>
                      <a:r>
                        <a:rPr sz="800" dirty="0">
                          <a:latin typeface="Arial"/>
                          <a:cs typeface="Arial"/>
                        </a:rPr>
                        <a:t>or</a:t>
                      </a:r>
                      <a:endParaRPr sz="800">
                        <a:latin typeface="Arial"/>
                        <a:cs typeface="Arial"/>
                      </a:endParaRPr>
                    </a:p>
                    <a:p>
                      <a:pPr marL="67945">
                        <a:lnSpc>
                          <a:spcPts val="919"/>
                        </a:lnSpc>
                      </a:pPr>
                      <a:r>
                        <a:rPr sz="800" spc="-5" dirty="0">
                          <a:latin typeface="Arial"/>
                          <a:cs typeface="Arial"/>
                        </a:rPr>
                        <a:t>-TIN,</a:t>
                      </a:r>
                      <a:r>
                        <a:rPr sz="800" spc="-10" dirty="0">
                          <a:latin typeface="Arial"/>
                          <a:cs typeface="Arial"/>
                        </a:rPr>
                        <a:t> </a:t>
                      </a:r>
                      <a:r>
                        <a:rPr sz="800" spc="-5" dirty="0">
                          <a:latin typeface="Arial"/>
                          <a:cs typeface="Arial"/>
                        </a:rPr>
                        <a:t>or</a:t>
                      </a:r>
                      <a:endParaRPr sz="800">
                        <a:latin typeface="Arial"/>
                        <a:cs typeface="Arial"/>
                      </a:endParaRPr>
                    </a:p>
                    <a:p>
                      <a:pPr marL="67945">
                        <a:lnSpc>
                          <a:spcPts val="875"/>
                        </a:lnSpc>
                      </a:pPr>
                      <a:r>
                        <a:rPr sz="800" spc="-5" dirty="0">
                          <a:latin typeface="Arial"/>
                          <a:cs typeface="Arial"/>
                        </a:rPr>
                        <a:t>-UEI</a:t>
                      </a:r>
                      <a:endParaRPr sz="800">
                        <a:latin typeface="Arial"/>
                        <a:cs typeface="Arial"/>
                      </a:endParaRPr>
                    </a:p>
                  </a:txBody>
                  <a:tcPr marL="0" marR="0" marT="2540" marB="0">
                    <a:lnL w="6350">
                      <a:solidFill>
                        <a:srgbClr val="000000"/>
                      </a:solidFill>
                      <a:prstDash val="solid"/>
                    </a:lnL>
                    <a:lnR w="6350">
                      <a:solidFill>
                        <a:srgbClr val="000000"/>
                      </a:solidFill>
                      <a:prstDash val="solid"/>
                    </a:lnR>
                    <a:lnT w="19050">
                      <a:solidFill>
                        <a:srgbClr val="000000"/>
                      </a:solidFill>
                      <a:prstDash val="solid"/>
                    </a:lnT>
                    <a:lnB w="6350">
                      <a:solidFill>
                        <a:srgbClr val="000000"/>
                      </a:solidFill>
                      <a:prstDash val="solid"/>
                    </a:lnB>
                  </a:tcPr>
                </a:tc>
                <a:tc>
                  <a:txBody>
                    <a:bodyPr/>
                    <a:lstStyle/>
                    <a:p>
                      <a:pPr marL="68580">
                        <a:lnSpc>
                          <a:spcPts val="915"/>
                        </a:lnSpc>
                      </a:pPr>
                      <a:r>
                        <a:rPr sz="800" spc="-5" dirty="0">
                          <a:latin typeface="Arial"/>
                          <a:cs typeface="Arial"/>
                        </a:rPr>
                        <a:t>Optional</a:t>
                      </a:r>
                      <a:endParaRPr sz="800">
                        <a:latin typeface="Arial"/>
                        <a:cs typeface="Arial"/>
                      </a:endParaRPr>
                    </a:p>
                  </a:txBody>
                  <a:tcPr marL="0" marR="0" marT="0" marB="0">
                    <a:lnL w="6350">
                      <a:solidFill>
                        <a:srgbClr val="000000"/>
                      </a:solidFill>
                      <a:prstDash val="solid"/>
                    </a:lnL>
                    <a:lnR w="6350">
                      <a:solidFill>
                        <a:srgbClr val="000000"/>
                      </a:solidFill>
                      <a:prstDash val="solid"/>
                    </a:lnR>
                    <a:lnT w="19050">
                      <a:solidFill>
                        <a:srgbClr val="000000"/>
                      </a:solidFill>
                      <a:prstDash val="solid"/>
                    </a:lnT>
                    <a:lnB w="6350">
                      <a:solidFill>
                        <a:srgbClr val="000000"/>
                      </a:solidFill>
                      <a:prstDash val="solid"/>
                    </a:lnB>
                  </a:tcPr>
                </a:tc>
                <a:tc>
                  <a:txBody>
                    <a:bodyPr/>
                    <a:lstStyle/>
                    <a:p>
                      <a:pPr marL="67945">
                        <a:lnSpc>
                          <a:spcPts val="915"/>
                        </a:lnSpc>
                      </a:pPr>
                      <a:r>
                        <a:rPr sz="800" spc="-5" dirty="0">
                          <a:latin typeface="Arial"/>
                          <a:cs typeface="Arial"/>
                        </a:rPr>
                        <a:t>n/a</a:t>
                      </a:r>
                      <a:endParaRPr sz="800">
                        <a:latin typeface="Arial"/>
                        <a:cs typeface="Arial"/>
                      </a:endParaRPr>
                    </a:p>
                  </a:txBody>
                  <a:tcPr marL="0" marR="0" marT="0" marB="0">
                    <a:lnL w="6350">
                      <a:solidFill>
                        <a:srgbClr val="000000"/>
                      </a:solidFill>
                      <a:prstDash val="solid"/>
                    </a:lnL>
                    <a:lnR w="6350">
                      <a:solidFill>
                        <a:srgbClr val="000000"/>
                      </a:solidFill>
                      <a:prstDash val="solid"/>
                    </a:lnR>
                    <a:lnT w="19050">
                      <a:solidFill>
                        <a:srgbClr val="000000"/>
                      </a:solidFill>
                      <a:prstDash val="solid"/>
                    </a:lnT>
                    <a:lnB w="6350">
                      <a:solidFill>
                        <a:srgbClr val="000000"/>
                      </a:solidFill>
                      <a:prstDash val="solid"/>
                    </a:lnB>
                  </a:tcPr>
                </a:tc>
                <a:tc>
                  <a:txBody>
                    <a:bodyPr/>
                    <a:lstStyle/>
                    <a:p>
                      <a:pPr marL="67945">
                        <a:lnSpc>
                          <a:spcPts val="915"/>
                        </a:lnSpc>
                      </a:pPr>
                      <a:r>
                        <a:rPr sz="800" spc="-5" dirty="0">
                          <a:latin typeface="Arial"/>
                          <a:cs typeface="Arial"/>
                        </a:rPr>
                        <a:t>Numeric</a:t>
                      </a:r>
                      <a:endParaRPr sz="800">
                        <a:latin typeface="Arial"/>
                        <a:cs typeface="Arial"/>
                      </a:endParaRPr>
                    </a:p>
                  </a:txBody>
                  <a:tcPr marL="0" marR="0" marT="0" marB="0">
                    <a:lnL w="6350">
                      <a:solidFill>
                        <a:srgbClr val="000000"/>
                      </a:solidFill>
                      <a:prstDash val="solid"/>
                    </a:lnL>
                    <a:lnR w="6350">
                      <a:solidFill>
                        <a:srgbClr val="000000"/>
                      </a:solidFill>
                      <a:prstDash val="solid"/>
                    </a:lnR>
                    <a:lnT w="19050">
                      <a:solidFill>
                        <a:srgbClr val="000000"/>
                      </a:solidFill>
                      <a:prstDash val="solid"/>
                    </a:lnT>
                    <a:lnB w="6350">
                      <a:solidFill>
                        <a:srgbClr val="000000"/>
                      </a:solidFill>
                      <a:prstDash val="solid"/>
                    </a:lnB>
                  </a:tcPr>
                </a:tc>
                <a:tc>
                  <a:txBody>
                    <a:bodyPr/>
                    <a:lstStyle/>
                    <a:p>
                      <a:pPr marR="60960" algn="r">
                        <a:lnSpc>
                          <a:spcPts val="915"/>
                        </a:lnSpc>
                      </a:pPr>
                      <a:r>
                        <a:rPr sz="800" dirty="0">
                          <a:latin typeface="Arial"/>
                          <a:cs typeface="Arial"/>
                        </a:rPr>
                        <a:t>9</a:t>
                      </a:r>
                      <a:endParaRPr sz="800">
                        <a:latin typeface="Arial"/>
                        <a:cs typeface="Arial"/>
                      </a:endParaRPr>
                    </a:p>
                  </a:txBody>
                  <a:tcPr marL="0" marR="0" marT="0" marB="0">
                    <a:lnL w="6350">
                      <a:solidFill>
                        <a:srgbClr val="000000"/>
                      </a:solidFill>
                      <a:prstDash val="solid"/>
                    </a:lnL>
                    <a:lnR w="12700">
                      <a:solidFill>
                        <a:srgbClr val="000000"/>
                      </a:solidFill>
                      <a:prstDash val="solid"/>
                    </a:lnR>
                    <a:lnT w="190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1174241">
                <a:tc>
                  <a:txBody>
                    <a:bodyPr/>
                    <a:lstStyle/>
                    <a:p>
                      <a:pPr marL="67945">
                        <a:lnSpc>
                          <a:spcPts val="935"/>
                        </a:lnSpc>
                      </a:pPr>
                      <a:r>
                        <a:rPr sz="800" spc="-5" dirty="0">
                          <a:latin typeface="Arial"/>
                          <a:cs typeface="Arial"/>
                        </a:rPr>
                        <a:t>Subrecipient</a:t>
                      </a:r>
                      <a:r>
                        <a:rPr sz="800" spc="-15" dirty="0">
                          <a:latin typeface="Arial"/>
                          <a:cs typeface="Arial"/>
                        </a:rPr>
                        <a:t> </a:t>
                      </a:r>
                      <a:r>
                        <a:rPr sz="800" spc="-5" dirty="0">
                          <a:latin typeface="Arial"/>
                          <a:cs typeface="Arial"/>
                        </a:rPr>
                        <a:t>UEI</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113030">
                        <a:lnSpc>
                          <a:spcPct val="95900"/>
                        </a:lnSpc>
                        <a:spcBef>
                          <a:spcPts val="10"/>
                        </a:spcBef>
                      </a:pPr>
                      <a:r>
                        <a:rPr sz="800" spc="-5" dirty="0">
                          <a:latin typeface="Arial"/>
                          <a:cs typeface="Arial"/>
                        </a:rPr>
                        <a:t>The Sub-recipient's Unique Entity  Identifier (UEI) created in  SAM.gov.</a:t>
                      </a:r>
                      <a:endParaRPr sz="800">
                        <a:latin typeface="Arial"/>
                        <a:cs typeface="Arial"/>
                      </a:endParaRPr>
                    </a:p>
                    <a:p>
                      <a:pPr>
                        <a:lnSpc>
                          <a:spcPct val="100000"/>
                        </a:lnSpc>
                        <a:spcBef>
                          <a:spcPts val="15"/>
                        </a:spcBef>
                      </a:pPr>
                      <a:endParaRPr sz="750">
                        <a:latin typeface="Times New Roman"/>
                        <a:cs typeface="Times New Roman"/>
                      </a:endParaRPr>
                    </a:p>
                    <a:p>
                      <a:pPr marL="67945">
                        <a:lnSpc>
                          <a:spcPts val="940"/>
                        </a:lnSpc>
                      </a:pPr>
                      <a:r>
                        <a:rPr sz="800" spc="-5" dirty="0">
                          <a:latin typeface="Arial"/>
                          <a:cs typeface="Arial"/>
                        </a:rPr>
                        <a:t>NOTE:</a:t>
                      </a:r>
                      <a:endParaRPr sz="800">
                        <a:latin typeface="Arial"/>
                        <a:cs typeface="Arial"/>
                      </a:endParaRPr>
                    </a:p>
                    <a:p>
                      <a:pPr marL="67945" marR="161290">
                        <a:lnSpc>
                          <a:spcPts val="919"/>
                        </a:lnSpc>
                        <a:spcBef>
                          <a:spcPts val="45"/>
                        </a:spcBef>
                      </a:pPr>
                      <a:r>
                        <a:rPr sz="800" spc="-5" dirty="0">
                          <a:latin typeface="Arial"/>
                          <a:cs typeface="Arial"/>
                        </a:rPr>
                        <a:t>Sub-recipients must provide one  of the following</a:t>
                      </a:r>
                      <a:r>
                        <a:rPr sz="800" spc="5" dirty="0">
                          <a:latin typeface="Arial"/>
                          <a:cs typeface="Arial"/>
                        </a:rPr>
                        <a:t> </a:t>
                      </a:r>
                      <a:r>
                        <a:rPr sz="800" spc="-5" dirty="0">
                          <a:latin typeface="Arial"/>
                          <a:cs typeface="Arial"/>
                        </a:rPr>
                        <a:t>numbers:</a:t>
                      </a:r>
                      <a:endParaRPr sz="800">
                        <a:latin typeface="Arial"/>
                        <a:cs typeface="Arial"/>
                      </a:endParaRPr>
                    </a:p>
                    <a:p>
                      <a:pPr marL="67945">
                        <a:lnSpc>
                          <a:spcPts val="875"/>
                        </a:lnSpc>
                      </a:pPr>
                      <a:r>
                        <a:rPr sz="800" spc="-5" dirty="0">
                          <a:latin typeface="Arial"/>
                          <a:cs typeface="Arial"/>
                        </a:rPr>
                        <a:t>-DUNS,</a:t>
                      </a:r>
                      <a:r>
                        <a:rPr sz="800" spc="-10" dirty="0">
                          <a:latin typeface="Arial"/>
                          <a:cs typeface="Arial"/>
                        </a:rPr>
                        <a:t> </a:t>
                      </a:r>
                      <a:r>
                        <a:rPr sz="800" dirty="0">
                          <a:latin typeface="Arial"/>
                          <a:cs typeface="Arial"/>
                        </a:rPr>
                        <a:t>or</a:t>
                      </a:r>
                      <a:endParaRPr sz="800">
                        <a:latin typeface="Arial"/>
                        <a:cs typeface="Arial"/>
                      </a:endParaRPr>
                    </a:p>
                    <a:p>
                      <a:pPr marL="67945">
                        <a:lnSpc>
                          <a:spcPts val="919"/>
                        </a:lnSpc>
                      </a:pPr>
                      <a:r>
                        <a:rPr sz="800" spc="-5" dirty="0">
                          <a:latin typeface="Arial"/>
                          <a:cs typeface="Arial"/>
                        </a:rPr>
                        <a:t>-TIN,</a:t>
                      </a:r>
                      <a:r>
                        <a:rPr sz="800" spc="-10" dirty="0">
                          <a:latin typeface="Arial"/>
                          <a:cs typeface="Arial"/>
                        </a:rPr>
                        <a:t> </a:t>
                      </a:r>
                      <a:r>
                        <a:rPr sz="800" spc="-5" dirty="0">
                          <a:latin typeface="Arial"/>
                          <a:cs typeface="Arial"/>
                        </a:rPr>
                        <a:t>or</a:t>
                      </a:r>
                      <a:endParaRPr sz="800">
                        <a:latin typeface="Arial"/>
                        <a:cs typeface="Arial"/>
                      </a:endParaRPr>
                    </a:p>
                    <a:p>
                      <a:pPr marL="67945">
                        <a:lnSpc>
                          <a:spcPts val="869"/>
                        </a:lnSpc>
                      </a:pPr>
                      <a:r>
                        <a:rPr sz="800" spc="-5" dirty="0">
                          <a:latin typeface="Arial"/>
                          <a:cs typeface="Arial"/>
                        </a:rPr>
                        <a:t>-UEI</a:t>
                      </a:r>
                      <a:endParaRPr sz="800">
                        <a:latin typeface="Arial"/>
                        <a:cs typeface="Arial"/>
                      </a:endParaRPr>
                    </a:p>
                  </a:txBody>
                  <a:tcPr marL="0" marR="0" marT="127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935"/>
                        </a:lnSpc>
                      </a:pPr>
                      <a:r>
                        <a:rPr sz="800" spc="-5" dirty="0">
                          <a:latin typeface="Arial"/>
                          <a:cs typeface="Arial"/>
                        </a:rPr>
                        <a:t>Optional</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35"/>
                        </a:lnSpc>
                      </a:pPr>
                      <a:r>
                        <a:rPr sz="800" spc="-5" dirty="0">
                          <a:latin typeface="Arial"/>
                          <a:cs typeface="Arial"/>
                        </a:rPr>
                        <a:t>n/a</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35"/>
                        </a:lnSpc>
                      </a:pPr>
                      <a:r>
                        <a:rPr sz="800" spc="-5" dirty="0">
                          <a:latin typeface="Arial"/>
                          <a:cs typeface="Arial"/>
                        </a:rPr>
                        <a:t>Numeric</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61594" algn="r">
                        <a:lnSpc>
                          <a:spcPts val="935"/>
                        </a:lnSpc>
                      </a:pPr>
                      <a:r>
                        <a:rPr sz="800" dirty="0">
                          <a:latin typeface="Arial"/>
                          <a:cs typeface="Arial"/>
                        </a:rPr>
                        <a:t>12</a:t>
                      </a:r>
                      <a:endParaRPr sz="800">
                        <a:latin typeface="Arial"/>
                        <a:cs typeface="Arial"/>
                      </a:endParaRPr>
                    </a:p>
                  </a:txBody>
                  <a:tcPr marL="0" marR="0" marT="0" marB="0">
                    <a:lnL w="6350">
                      <a:solidFill>
                        <a:srgbClr val="000000"/>
                      </a:solidFill>
                      <a:prstDash val="solid"/>
                    </a:lnL>
                    <a:lnR w="1270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806958">
                <a:tc>
                  <a:txBody>
                    <a:bodyPr/>
                    <a:lstStyle/>
                    <a:p>
                      <a:pPr marL="67945" marR="292100">
                        <a:lnSpc>
                          <a:spcPts val="919"/>
                        </a:lnSpc>
                        <a:spcBef>
                          <a:spcPts val="45"/>
                        </a:spcBef>
                      </a:pPr>
                      <a:r>
                        <a:rPr sz="800" dirty="0">
                          <a:latin typeface="Arial"/>
                          <a:cs typeface="Arial"/>
                        </a:rPr>
                        <a:t>Subrecipient  </a:t>
                      </a:r>
                      <a:r>
                        <a:rPr sz="800" spc="-5" dirty="0">
                          <a:latin typeface="Arial"/>
                          <a:cs typeface="Arial"/>
                        </a:rPr>
                        <a:t>Name</a:t>
                      </a:r>
                      <a:endParaRPr sz="800">
                        <a:latin typeface="Arial"/>
                        <a:cs typeface="Arial"/>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40"/>
                        </a:lnSpc>
                      </a:pPr>
                      <a:r>
                        <a:rPr sz="800" spc="-5" dirty="0">
                          <a:latin typeface="Arial"/>
                          <a:cs typeface="Arial"/>
                        </a:rPr>
                        <a:t>The name </a:t>
                      </a:r>
                      <a:r>
                        <a:rPr sz="800" dirty="0">
                          <a:latin typeface="Arial"/>
                          <a:cs typeface="Arial"/>
                        </a:rPr>
                        <a:t>of </a:t>
                      </a:r>
                      <a:r>
                        <a:rPr sz="800" spc="-5" dirty="0">
                          <a:latin typeface="Arial"/>
                          <a:cs typeface="Arial"/>
                        </a:rPr>
                        <a:t>the Subrecipient.</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940"/>
                        </a:lnSpc>
                      </a:pPr>
                      <a:r>
                        <a:rPr sz="800" spc="-5" dirty="0">
                          <a:latin typeface="Arial"/>
                          <a:cs typeface="Arial"/>
                        </a:rPr>
                        <a:t>Required</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40"/>
                        </a:lnSpc>
                      </a:pPr>
                      <a:r>
                        <a:rPr sz="800" spc="-5" dirty="0">
                          <a:latin typeface="Arial"/>
                          <a:cs typeface="Arial"/>
                        </a:rPr>
                        <a:t>n/a</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40"/>
                        </a:lnSpc>
                      </a:pPr>
                      <a:r>
                        <a:rPr sz="800" spc="-5" dirty="0">
                          <a:latin typeface="Arial"/>
                          <a:cs typeface="Arial"/>
                        </a:rPr>
                        <a:t>String</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61594" algn="r">
                        <a:lnSpc>
                          <a:spcPts val="940"/>
                        </a:lnSpc>
                      </a:pPr>
                      <a:r>
                        <a:rPr sz="800" dirty="0">
                          <a:latin typeface="Arial"/>
                          <a:cs typeface="Arial"/>
                        </a:rPr>
                        <a:t>80</a:t>
                      </a:r>
                      <a:endParaRPr sz="800">
                        <a:latin typeface="Arial"/>
                        <a:cs typeface="Arial"/>
                      </a:endParaRPr>
                    </a:p>
                  </a:txBody>
                  <a:tcPr marL="0" marR="0" marT="0" marB="0">
                    <a:lnL w="6350">
                      <a:solidFill>
                        <a:srgbClr val="000000"/>
                      </a:solidFill>
                      <a:prstDash val="solid"/>
                    </a:lnL>
                    <a:lnR w="1270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519683">
                <a:tc>
                  <a:txBody>
                    <a:bodyPr/>
                    <a:lstStyle/>
                    <a:p>
                      <a:pPr marL="67945" marR="354965">
                        <a:lnSpc>
                          <a:spcPts val="919"/>
                        </a:lnSpc>
                        <a:spcBef>
                          <a:spcPts val="35"/>
                        </a:spcBef>
                      </a:pPr>
                      <a:r>
                        <a:rPr sz="800" spc="-5" dirty="0">
                          <a:latin typeface="Arial"/>
                          <a:cs typeface="Arial"/>
                        </a:rPr>
                        <a:t>POC</a:t>
                      </a:r>
                      <a:r>
                        <a:rPr sz="800" spc="-70" dirty="0">
                          <a:latin typeface="Arial"/>
                          <a:cs typeface="Arial"/>
                        </a:rPr>
                        <a:t> </a:t>
                      </a:r>
                      <a:r>
                        <a:rPr sz="800" spc="-5" dirty="0">
                          <a:latin typeface="Arial"/>
                          <a:cs typeface="Arial"/>
                        </a:rPr>
                        <a:t>Email  Address</a:t>
                      </a:r>
                      <a:endParaRPr sz="800">
                        <a:latin typeface="Arial"/>
                        <a:cs typeface="Arial"/>
                      </a:endParaRPr>
                    </a:p>
                  </a:txBody>
                  <a:tcPr marL="0" marR="0" marT="44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133350">
                        <a:lnSpc>
                          <a:spcPct val="95900"/>
                        </a:lnSpc>
                        <a:spcBef>
                          <a:spcPts val="10"/>
                        </a:spcBef>
                      </a:pPr>
                      <a:r>
                        <a:rPr sz="800" spc="-5" dirty="0">
                          <a:latin typeface="Arial"/>
                          <a:cs typeface="Arial"/>
                        </a:rPr>
                        <a:t>The email address of the primary  point-of-contact </a:t>
                      </a:r>
                      <a:r>
                        <a:rPr sz="800" dirty="0">
                          <a:latin typeface="Arial"/>
                          <a:cs typeface="Arial"/>
                        </a:rPr>
                        <a:t>for </a:t>
                      </a:r>
                      <a:r>
                        <a:rPr sz="800" spc="-5" dirty="0">
                          <a:latin typeface="Arial"/>
                          <a:cs typeface="Arial"/>
                        </a:rPr>
                        <a:t>the  Subrecipient.</a:t>
                      </a:r>
                      <a:endParaRPr sz="800">
                        <a:latin typeface="Arial"/>
                        <a:cs typeface="Arial"/>
                      </a:endParaRPr>
                    </a:p>
                  </a:txBody>
                  <a:tcPr marL="0" marR="0" marT="127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935"/>
                        </a:lnSpc>
                      </a:pPr>
                      <a:r>
                        <a:rPr sz="800" spc="-5" dirty="0">
                          <a:latin typeface="Arial"/>
                          <a:cs typeface="Arial"/>
                        </a:rPr>
                        <a:t>Optional</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35"/>
                        </a:lnSpc>
                      </a:pPr>
                      <a:r>
                        <a:rPr sz="800" spc="-5" dirty="0">
                          <a:latin typeface="Arial"/>
                          <a:cs typeface="Arial"/>
                        </a:rPr>
                        <a:t>n/a</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35"/>
                        </a:lnSpc>
                      </a:pPr>
                      <a:r>
                        <a:rPr sz="800" spc="-5" dirty="0">
                          <a:latin typeface="Arial"/>
                          <a:cs typeface="Arial"/>
                        </a:rPr>
                        <a:t>String</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61594" algn="r">
                        <a:lnSpc>
                          <a:spcPts val="935"/>
                        </a:lnSpc>
                      </a:pPr>
                      <a:r>
                        <a:rPr sz="800" dirty="0">
                          <a:latin typeface="Arial"/>
                          <a:cs typeface="Arial"/>
                        </a:rPr>
                        <a:t>40</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r h="520700">
                <a:tc>
                  <a:txBody>
                    <a:bodyPr/>
                    <a:lstStyle/>
                    <a:p>
                      <a:pPr marL="67945">
                        <a:lnSpc>
                          <a:spcPts val="935"/>
                        </a:lnSpc>
                      </a:pPr>
                      <a:r>
                        <a:rPr sz="800" spc="-5" dirty="0">
                          <a:latin typeface="Arial"/>
                          <a:cs typeface="Arial"/>
                        </a:rPr>
                        <a:t>Address Line</a:t>
                      </a:r>
                      <a:r>
                        <a:rPr sz="800" spc="-15" dirty="0">
                          <a:latin typeface="Arial"/>
                          <a:cs typeface="Arial"/>
                        </a:rPr>
                        <a:t> </a:t>
                      </a:r>
                      <a:r>
                        <a:rPr sz="800" spc="-5" dirty="0">
                          <a:latin typeface="Arial"/>
                          <a:cs typeface="Arial"/>
                        </a:rPr>
                        <a:t>1</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288290">
                        <a:lnSpc>
                          <a:spcPts val="930"/>
                        </a:lnSpc>
                        <a:spcBef>
                          <a:spcPts val="30"/>
                        </a:spcBef>
                      </a:pPr>
                      <a:r>
                        <a:rPr sz="800" spc="-5" dirty="0">
                          <a:latin typeface="Arial"/>
                          <a:cs typeface="Arial"/>
                        </a:rPr>
                        <a:t>First line of the Subrecipient's  address.</a:t>
                      </a:r>
                      <a:endParaRPr sz="800">
                        <a:latin typeface="Arial"/>
                        <a:cs typeface="Arial"/>
                      </a:endParaRPr>
                    </a:p>
                  </a:txBody>
                  <a:tcPr marL="0" marR="0" marT="381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935"/>
                        </a:lnSpc>
                      </a:pPr>
                      <a:r>
                        <a:rPr sz="800" spc="-5" dirty="0">
                          <a:latin typeface="Arial"/>
                          <a:cs typeface="Arial"/>
                        </a:rPr>
                        <a:t>Required</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35"/>
                        </a:lnSpc>
                      </a:pPr>
                      <a:r>
                        <a:rPr sz="800" spc="-5" dirty="0">
                          <a:latin typeface="Arial"/>
                          <a:cs typeface="Arial"/>
                        </a:rPr>
                        <a:t>n/a</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35"/>
                        </a:lnSpc>
                      </a:pPr>
                      <a:r>
                        <a:rPr sz="800" spc="-5" dirty="0">
                          <a:latin typeface="Arial"/>
                          <a:cs typeface="Arial"/>
                        </a:rPr>
                        <a:t>String</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61594" algn="r">
                        <a:lnSpc>
                          <a:spcPts val="935"/>
                        </a:lnSpc>
                      </a:pPr>
                      <a:r>
                        <a:rPr sz="800" dirty="0">
                          <a:latin typeface="Arial"/>
                          <a:cs typeface="Arial"/>
                        </a:rPr>
                        <a:t>150</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519684">
                <a:tc>
                  <a:txBody>
                    <a:bodyPr/>
                    <a:lstStyle/>
                    <a:p>
                      <a:pPr marL="67945">
                        <a:lnSpc>
                          <a:spcPts val="935"/>
                        </a:lnSpc>
                      </a:pPr>
                      <a:r>
                        <a:rPr sz="800" spc="-5" dirty="0">
                          <a:latin typeface="Arial"/>
                          <a:cs typeface="Arial"/>
                        </a:rPr>
                        <a:t>Address Line</a:t>
                      </a:r>
                      <a:r>
                        <a:rPr sz="800" spc="-15" dirty="0">
                          <a:latin typeface="Arial"/>
                          <a:cs typeface="Arial"/>
                        </a:rPr>
                        <a:t> </a:t>
                      </a:r>
                      <a:r>
                        <a:rPr sz="800" spc="-5" dirty="0">
                          <a:latin typeface="Arial"/>
                          <a:cs typeface="Arial"/>
                        </a:rPr>
                        <a:t>2</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140970">
                        <a:lnSpc>
                          <a:spcPts val="919"/>
                        </a:lnSpc>
                        <a:spcBef>
                          <a:spcPts val="35"/>
                        </a:spcBef>
                      </a:pPr>
                      <a:r>
                        <a:rPr sz="800" spc="-5" dirty="0">
                          <a:latin typeface="Arial"/>
                          <a:cs typeface="Arial"/>
                        </a:rPr>
                        <a:t>Second line of the Subrecipient's  address.</a:t>
                      </a:r>
                      <a:endParaRPr sz="800">
                        <a:latin typeface="Arial"/>
                        <a:cs typeface="Arial"/>
                      </a:endParaRPr>
                    </a:p>
                  </a:txBody>
                  <a:tcPr marL="0" marR="0" marT="44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935"/>
                        </a:lnSpc>
                      </a:pPr>
                      <a:r>
                        <a:rPr sz="800" spc="-5" dirty="0">
                          <a:latin typeface="Arial"/>
                          <a:cs typeface="Arial"/>
                        </a:rPr>
                        <a:t>Optional</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35"/>
                        </a:lnSpc>
                      </a:pPr>
                      <a:r>
                        <a:rPr sz="800" spc="-5" dirty="0">
                          <a:latin typeface="Arial"/>
                          <a:cs typeface="Arial"/>
                        </a:rPr>
                        <a:t>n/a</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35"/>
                        </a:lnSpc>
                      </a:pPr>
                      <a:r>
                        <a:rPr sz="800" spc="-5" dirty="0">
                          <a:latin typeface="Arial"/>
                          <a:cs typeface="Arial"/>
                        </a:rPr>
                        <a:t>String</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61594" algn="r">
                        <a:lnSpc>
                          <a:spcPts val="935"/>
                        </a:lnSpc>
                      </a:pPr>
                      <a:r>
                        <a:rPr sz="800" dirty="0">
                          <a:latin typeface="Arial"/>
                          <a:cs typeface="Arial"/>
                        </a:rPr>
                        <a:t>150</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6"/>
                  </a:ext>
                </a:extLst>
              </a:tr>
              <a:tr h="520445">
                <a:tc>
                  <a:txBody>
                    <a:bodyPr/>
                    <a:lstStyle/>
                    <a:p>
                      <a:pPr marL="67945">
                        <a:lnSpc>
                          <a:spcPts val="935"/>
                        </a:lnSpc>
                      </a:pPr>
                      <a:r>
                        <a:rPr sz="800" spc="-5" dirty="0">
                          <a:latin typeface="Arial"/>
                          <a:cs typeface="Arial"/>
                        </a:rPr>
                        <a:t>Address Line</a:t>
                      </a:r>
                      <a:r>
                        <a:rPr sz="800" spc="-15" dirty="0">
                          <a:latin typeface="Arial"/>
                          <a:cs typeface="Arial"/>
                        </a:rPr>
                        <a:t> </a:t>
                      </a:r>
                      <a:r>
                        <a:rPr sz="800" spc="-5" dirty="0">
                          <a:latin typeface="Arial"/>
                          <a:cs typeface="Arial"/>
                        </a:rPr>
                        <a:t>3</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254000">
                        <a:lnSpc>
                          <a:spcPts val="919"/>
                        </a:lnSpc>
                        <a:spcBef>
                          <a:spcPts val="35"/>
                        </a:spcBef>
                      </a:pPr>
                      <a:r>
                        <a:rPr sz="800" spc="-5" dirty="0">
                          <a:latin typeface="Arial"/>
                          <a:cs typeface="Arial"/>
                        </a:rPr>
                        <a:t>Third line of the Subrecipient's  address.</a:t>
                      </a:r>
                      <a:endParaRPr sz="800">
                        <a:latin typeface="Arial"/>
                        <a:cs typeface="Arial"/>
                      </a:endParaRPr>
                    </a:p>
                  </a:txBody>
                  <a:tcPr marL="0" marR="0" marT="44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935"/>
                        </a:lnSpc>
                      </a:pPr>
                      <a:r>
                        <a:rPr sz="800" spc="-5" dirty="0">
                          <a:latin typeface="Arial"/>
                          <a:cs typeface="Arial"/>
                        </a:rPr>
                        <a:t>Optional</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35"/>
                        </a:lnSpc>
                      </a:pPr>
                      <a:r>
                        <a:rPr sz="800" spc="-5" dirty="0">
                          <a:latin typeface="Arial"/>
                          <a:cs typeface="Arial"/>
                        </a:rPr>
                        <a:t>n/a</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35"/>
                        </a:lnSpc>
                      </a:pPr>
                      <a:r>
                        <a:rPr sz="800" spc="-5" dirty="0">
                          <a:latin typeface="Arial"/>
                          <a:cs typeface="Arial"/>
                        </a:rPr>
                        <a:t>String</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61594" algn="r">
                        <a:lnSpc>
                          <a:spcPts val="935"/>
                        </a:lnSpc>
                      </a:pPr>
                      <a:r>
                        <a:rPr sz="800" dirty="0">
                          <a:latin typeface="Arial"/>
                          <a:cs typeface="Arial"/>
                        </a:rPr>
                        <a:t>150</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7"/>
                  </a:ext>
                </a:extLst>
              </a:tr>
              <a:tr h="519684">
                <a:tc>
                  <a:txBody>
                    <a:bodyPr/>
                    <a:lstStyle/>
                    <a:p>
                      <a:pPr marL="67945">
                        <a:lnSpc>
                          <a:spcPts val="935"/>
                        </a:lnSpc>
                      </a:pPr>
                      <a:r>
                        <a:rPr sz="800" spc="-5" dirty="0">
                          <a:latin typeface="Arial"/>
                          <a:cs typeface="Arial"/>
                        </a:rPr>
                        <a:t>City Name</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318770">
                        <a:lnSpc>
                          <a:spcPts val="919"/>
                        </a:lnSpc>
                        <a:spcBef>
                          <a:spcPts val="35"/>
                        </a:spcBef>
                      </a:pPr>
                      <a:r>
                        <a:rPr sz="800" spc="-5" dirty="0">
                          <a:latin typeface="Arial"/>
                          <a:cs typeface="Arial"/>
                        </a:rPr>
                        <a:t>Name of the city in which the  Subrecipient is</a:t>
                      </a:r>
                      <a:r>
                        <a:rPr sz="800" dirty="0">
                          <a:latin typeface="Arial"/>
                          <a:cs typeface="Arial"/>
                        </a:rPr>
                        <a:t> </a:t>
                      </a:r>
                      <a:r>
                        <a:rPr sz="800" spc="-5" dirty="0">
                          <a:latin typeface="Arial"/>
                          <a:cs typeface="Arial"/>
                        </a:rPr>
                        <a:t>located.</a:t>
                      </a:r>
                      <a:endParaRPr sz="800">
                        <a:latin typeface="Arial"/>
                        <a:cs typeface="Arial"/>
                      </a:endParaRPr>
                    </a:p>
                  </a:txBody>
                  <a:tcPr marL="0" marR="0" marT="44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935"/>
                        </a:lnSpc>
                      </a:pPr>
                      <a:r>
                        <a:rPr sz="800" spc="-5" dirty="0">
                          <a:latin typeface="Arial"/>
                          <a:cs typeface="Arial"/>
                        </a:rPr>
                        <a:t>Required</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35"/>
                        </a:lnSpc>
                      </a:pPr>
                      <a:r>
                        <a:rPr sz="800" spc="-5" dirty="0">
                          <a:latin typeface="Arial"/>
                          <a:cs typeface="Arial"/>
                        </a:rPr>
                        <a:t>n/a</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35"/>
                        </a:lnSpc>
                      </a:pPr>
                      <a:r>
                        <a:rPr sz="800" spc="-5" dirty="0">
                          <a:latin typeface="Arial"/>
                          <a:cs typeface="Arial"/>
                        </a:rPr>
                        <a:t>String</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61594" algn="r">
                        <a:lnSpc>
                          <a:spcPts val="935"/>
                        </a:lnSpc>
                      </a:pPr>
                      <a:r>
                        <a:rPr sz="800" dirty="0">
                          <a:latin typeface="Arial"/>
                          <a:cs typeface="Arial"/>
                        </a:rPr>
                        <a:t>40</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8"/>
                  </a:ext>
                </a:extLst>
              </a:tr>
              <a:tr h="1992884">
                <a:tc>
                  <a:txBody>
                    <a:bodyPr/>
                    <a:lstStyle/>
                    <a:p>
                      <a:pPr marL="67945">
                        <a:lnSpc>
                          <a:spcPts val="935"/>
                        </a:lnSpc>
                      </a:pPr>
                      <a:r>
                        <a:rPr sz="800" spc="-5" dirty="0">
                          <a:latin typeface="Arial"/>
                          <a:cs typeface="Arial"/>
                        </a:rPr>
                        <a:t>State Code</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99060">
                        <a:lnSpc>
                          <a:spcPct val="95800"/>
                        </a:lnSpc>
                        <a:spcBef>
                          <a:spcPts val="15"/>
                        </a:spcBef>
                      </a:pPr>
                      <a:r>
                        <a:rPr sz="800" spc="-5" dirty="0">
                          <a:latin typeface="Arial"/>
                          <a:cs typeface="Arial"/>
                        </a:rPr>
                        <a:t>United States Postal Service  (USPS) two-letter abbreviation for  the state or territory in which the  Subrecipient is</a:t>
                      </a:r>
                      <a:r>
                        <a:rPr sz="800" dirty="0">
                          <a:latin typeface="Arial"/>
                          <a:cs typeface="Arial"/>
                        </a:rPr>
                        <a:t> </a:t>
                      </a:r>
                      <a:r>
                        <a:rPr sz="800" spc="-5" dirty="0">
                          <a:latin typeface="Arial"/>
                          <a:cs typeface="Arial"/>
                        </a:rPr>
                        <a:t>located.</a:t>
                      </a:r>
                      <a:endParaRPr sz="800">
                        <a:latin typeface="Arial"/>
                        <a:cs typeface="Arial"/>
                      </a:endParaRPr>
                    </a:p>
                  </a:txBody>
                  <a:tcPr marL="0" marR="0" marT="19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935"/>
                        </a:lnSpc>
                      </a:pPr>
                      <a:r>
                        <a:rPr sz="800" spc="-5" dirty="0">
                          <a:latin typeface="Arial"/>
                          <a:cs typeface="Arial"/>
                        </a:rPr>
                        <a:t>Required</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15"/>
                        </a:lnSpc>
                      </a:pPr>
                      <a:r>
                        <a:rPr sz="800" spc="-5" dirty="0">
                          <a:latin typeface="Arial"/>
                          <a:cs typeface="Arial"/>
                        </a:rPr>
                        <a:t>(AL, AK,</a:t>
                      </a:r>
                      <a:r>
                        <a:rPr sz="800" spc="-65" dirty="0">
                          <a:latin typeface="Arial"/>
                          <a:cs typeface="Arial"/>
                        </a:rPr>
                        <a:t> </a:t>
                      </a:r>
                      <a:r>
                        <a:rPr sz="800" spc="-5" dirty="0">
                          <a:latin typeface="Arial"/>
                          <a:cs typeface="Arial"/>
                        </a:rPr>
                        <a:t>AS,</a:t>
                      </a:r>
                      <a:endParaRPr sz="800">
                        <a:latin typeface="Arial"/>
                        <a:cs typeface="Arial"/>
                      </a:endParaRPr>
                    </a:p>
                    <a:p>
                      <a:pPr marL="67945">
                        <a:lnSpc>
                          <a:spcPts val="919"/>
                        </a:lnSpc>
                      </a:pPr>
                      <a:r>
                        <a:rPr sz="800" spc="-5" dirty="0">
                          <a:latin typeface="Arial"/>
                          <a:cs typeface="Arial"/>
                        </a:rPr>
                        <a:t>AZ, AR,</a:t>
                      </a:r>
                      <a:r>
                        <a:rPr sz="800" spc="-70" dirty="0">
                          <a:latin typeface="Arial"/>
                          <a:cs typeface="Arial"/>
                        </a:rPr>
                        <a:t> </a:t>
                      </a:r>
                      <a:r>
                        <a:rPr sz="800" spc="-5" dirty="0">
                          <a:latin typeface="Arial"/>
                          <a:cs typeface="Arial"/>
                        </a:rPr>
                        <a:t>CA,</a:t>
                      </a:r>
                      <a:endParaRPr sz="800">
                        <a:latin typeface="Arial"/>
                        <a:cs typeface="Arial"/>
                      </a:endParaRPr>
                    </a:p>
                    <a:p>
                      <a:pPr marL="67945">
                        <a:lnSpc>
                          <a:spcPts val="919"/>
                        </a:lnSpc>
                      </a:pPr>
                      <a:r>
                        <a:rPr sz="800" spc="-5" dirty="0">
                          <a:latin typeface="Arial"/>
                          <a:cs typeface="Arial"/>
                        </a:rPr>
                        <a:t>CO, CT,</a:t>
                      </a:r>
                      <a:r>
                        <a:rPr sz="800" spc="-75" dirty="0">
                          <a:latin typeface="Arial"/>
                          <a:cs typeface="Arial"/>
                        </a:rPr>
                        <a:t> </a:t>
                      </a:r>
                      <a:r>
                        <a:rPr sz="800" spc="-5" dirty="0">
                          <a:latin typeface="Arial"/>
                          <a:cs typeface="Arial"/>
                        </a:rPr>
                        <a:t>DE,</a:t>
                      </a:r>
                      <a:endParaRPr sz="800">
                        <a:latin typeface="Arial"/>
                        <a:cs typeface="Arial"/>
                      </a:endParaRPr>
                    </a:p>
                    <a:p>
                      <a:pPr marL="67945">
                        <a:lnSpc>
                          <a:spcPts val="919"/>
                        </a:lnSpc>
                      </a:pPr>
                      <a:r>
                        <a:rPr sz="800" spc="-5" dirty="0">
                          <a:latin typeface="Arial"/>
                          <a:cs typeface="Arial"/>
                        </a:rPr>
                        <a:t>DC, FM,</a:t>
                      </a:r>
                      <a:r>
                        <a:rPr sz="800" spc="-60" dirty="0">
                          <a:latin typeface="Arial"/>
                          <a:cs typeface="Arial"/>
                        </a:rPr>
                        <a:t> </a:t>
                      </a:r>
                      <a:r>
                        <a:rPr sz="800" spc="-5" dirty="0">
                          <a:latin typeface="Arial"/>
                          <a:cs typeface="Arial"/>
                        </a:rPr>
                        <a:t>FL,</a:t>
                      </a:r>
                      <a:endParaRPr sz="800">
                        <a:latin typeface="Arial"/>
                        <a:cs typeface="Arial"/>
                      </a:endParaRPr>
                    </a:p>
                    <a:p>
                      <a:pPr marL="67945">
                        <a:lnSpc>
                          <a:spcPts val="919"/>
                        </a:lnSpc>
                      </a:pPr>
                      <a:r>
                        <a:rPr sz="800" spc="-5" dirty="0">
                          <a:latin typeface="Arial"/>
                          <a:cs typeface="Arial"/>
                        </a:rPr>
                        <a:t>GA, GU,</a:t>
                      </a:r>
                      <a:r>
                        <a:rPr sz="800" spc="-75" dirty="0">
                          <a:latin typeface="Arial"/>
                          <a:cs typeface="Arial"/>
                        </a:rPr>
                        <a:t> </a:t>
                      </a:r>
                      <a:r>
                        <a:rPr sz="800" spc="-5" dirty="0">
                          <a:latin typeface="Arial"/>
                          <a:cs typeface="Arial"/>
                        </a:rPr>
                        <a:t>HI,</a:t>
                      </a:r>
                      <a:endParaRPr sz="800">
                        <a:latin typeface="Arial"/>
                        <a:cs typeface="Arial"/>
                      </a:endParaRPr>
                    </a:p>
                    <a:p>
                      <a:pPr marL="67945">
                        <a:lnSpc>
                          <a:spcPts val="919"/>
                        </a:lnSpc>
                      </a:pPr>
                      <a:r>
                        <a:rPr sz="800" spc="-5" dirty="0">
                          <a:latin typeface="Arial"/>
                          <a:cs typeface="Arial"/>
                        </a:rPr>
                        <a:t>ID, IL, IN,</a:t>
                      </a:r>
                      <a:r>
                        <a:rPr sz="800" spc="-55" dirty="0">
                          <a:latin typeface="Arial"/>
                          <a:cs typeface="Arial"/>
                        </a:rPr>
                        <a:t> </a:t>
                      </a:r>
                      <a:r>
                        <a:rPr sz="800" spc="-5" dirty="0">
                          <a:latin typeface="Arial"/>
                          <a:cs typeface="Arial"/>
                        </a:rPr>
                        <a:t>IA,</a:t>
                      </a:r>
                      <a:endParaRPr sz="800">
                        <a:latin typeface="Arial"/>
                        <a:cs typeface="Arial"/>
                      </a:endParaRPr>
                    </a:p>
                    <a:p>
                      <a:pPr marL="67945" marR="74930">
                        <a:lnSpc>
                          <a:spcPct val="95900"/>
                        </a:lnSpc>
                        <a:spcBef>
                          <a:spcPts val="15"/>
                        </a:spcBef>
                      </a:pPr>
                      <a:r>
                        <a:rPr sz="800" spc="-5" dirty="0">
                          <a:latin typeface="Arial"/>
                          <a:cs typeface="Arial"/>
                        </a:rPr>
                        <a:t>KS, KY, LA,  ME, MH,  MD, MA, MI,  MN, MS,  MO, MT,</a:t>
                      </a:r>
                      <a:r>
                        <a:rPr sz="800" spc="-65" dirty="0">
                          <a:latin typeface="Arial"/>
                          <a:cs typeface="Arial"/>
                        </a:rPr>
                        <a:t> </a:t>
                      </a:r>
                      <a:r>
                        <a:rPr sz="800" spc="-5" dirty="0">
                          <a:latin typeface="Arial"/>
                          <a:cs typeface="Arial"/>
                        </a:rPr>
                        <a:t>NE,</a:t>
                      </a:r>
                      <a:endParaRPr sz="800">
                        <a:latin typeface="Arial"/>
                        <a:cs typeface="Arial"/>
                      </a:endParaRPr>
                    </a:p>
                    <a:p>
                      <a:pPr marL="67945">
                        <a:lnSpc>
                          <a:spcPts val="894"/>
                        </a:lnSpc>
                      </a:pPr>
                      <a:r>
                        <a:rPr sz="800" spc="-5" dirty="0">
                          <a:latin typeface="Arial"/>
                          <a:cs typeface="Arial"/>
                        </a:rPr>
                        <a:t>NV, NH,</a:t>
                      </a:r>
                      <a:r>
                        <a:rPr sz="800" spc="-25" dirty="0">
                          <a:latin typeface="Arial"/>
                          <a:cs typeface="Arial"/>
                        </a:rPr>
                        <a:t> </a:t>
                      </a:r>
                      <a:r>
                        <a:rPr sz="800" spc="-5" dirty="0">
                          <a:latin typeface="Arial"/>
                          <a:cs typeface="Arial"/>
                        </a:rPr>
                        <a:t>NJ,</a:t>
                      </a:r>
                      <a:endParaRPr sz="800">
                        <a:latin typeface="Arial"/>
                        <a:cs typeface="Arial"/>
                      </a:endParaRPr>
                    </a:p>
                    <a:p>
                      <a:pPr marL="67945">
                        <a:lnSpc>
                          <a:spcPts val="919"/>
                        </a:lnSpc>
                      </a:pPr>
                      <a:r>
                        <a:rPr sz="800" spc="-5" dirty="0">
                          <a:latin typeface="Arial"/>
                          <a:cs typeface="Arial"/>
                        </a:rPr>
                        <a:t>NM, NY,</a:t>
                      </a:r>
                      <a:r>
                        <a:rPr sz="800" spc="-75" dirty="0">
                          <a:latin typeface="Arial"/>
                          <a:cs typeface="Arial"/>
                        </a:rPr>
                        <a:t> </a:t>
                      </a:r>
                      <a:r>
                        <a:rPr sz="800" spc="-5" dirty="0">
                          <a:latin typeface="Arial"/>
                          <a:cs typeface="Arial"/>
                        </a:rPr>
                        <a:t>NC,</a:t>
                      </a:r>
                      <a:endParaRPr sz="800">
                        <a:latin typeface="Arial"/>
                        <a:cs typeface="Arial"/>
                      </a:endParaRPr>
                    </a:p>
                    <a:p>
                      <a:pPr marL="67945">
                        <a:lnSpc>
                          <a:spcPts val="919"/>
                        </a:lnSpc>
                      </a:pPr>
                      <a:r>
                        <a:rPr sz="800" spc="-5" dirty="0">
                          <a:latin typeface="Arial"/>
                          <a:cs typeface="Arial"/>
                        </a:rPr>
                        <a:t>ND, MP,</a:t>
                      </a:r>
                      <a:r>
                        <a:rPr sz="800" spc="-75" dirty="0">
                          <a:latin typeface="Arial"/>
                          <a:cs typeface="Arial"/>
                        </a:rPr>
                        <a:t> </a:t>
                      </a:r>
                      <a:r>
                        <a:rPr sz="800" spc="-5" dirty="0">
                          <a:latin typeface="Arial"/>
                          <a:cs typeface="Arial"/>
                        </a:rPr>
                        <a:t>OH,</a:t>
                      </a:r>
                      <a:endParaRPr sz="800">
                        <a:latin typeface="Arial"/>
                        <a:cs typeface="Arial"/>
                      </a:endParaRPr>
                    </a:p>
                    <a:p>
                      <a:pPr marL="67945">
                        <a:lnSpc>
                          <a:spcPts val="919"/>
                        </a:lnSpc>
                      </a:pPr>
                      <a:r>
                        <a:rPr sz="800" spc="-5" dirty="0">
                          <a:latin typeface="Arial"/>
                          <a:cs typeface="Arial"/>
                        </a:rPr>
                        <a:t>OK, OR,</a:t>
                      </a:r>
                      <a:r>
                        <a:rPr sz="800" spc="-80" dirty="0">
                          <a:latin typeface="Arial"/>
                          <a:cs typeface="Arial"/>
                        </a:rPr>
                        <a:t> </a:t>
                      </a:r>
                      <a:r>
                        <a:rPr sz="800" spc="-5" dirty="0">
                          <a:latin typeface="Arial"/>
                          <a:cs typeface="Arial"/>
                        </a:rPr>
                        <a:t>PW,</a:t>
                      </a:r>
                      <a:endParaRPr sz="800">
                        <a:latin typeface="Arial"/>
                        <a:cs typeface="Arial"/>
                      </a:endParaRPr>
                    </a:p>
                    <a:p>
                      <a:pPr marL="67945">
                        <a:lnSpc>
                          <a:spcPts val="919"/>
                        </a:lnSpc>
                      </a:pPr>
                      <a:r>
                        <a:rPr sz="800" spc="-5" dirty="0">
                          <a:latin typeface="Arial"/>
                          <a:cs typeface="Arial"/>
                        </a:rPr>
                        <a:t>PA, PR,</a:t>
                      </a:r>
                      <a:r>
                        <a:rPr sz="800" spc="-25" dirty="0">
                          <a:latin typeface="Arial"/>
                          <a:cs typeface="Arial"/>
                        </a:rPr>
                        <a:t> </a:t>
                      </a:r>
                      <a:r>
                        <a:rPr sz="800" spc="-5" dirty="0">
                          <a:latin typeface="Arial"/>
                          <a:cs typeface="Arial"/>
                        </a:rPr>
                        <a:t>RI,</a:t>
                      </a:r>
                      <a:endParaRPr sz="800">
                        <a:latin typeface="Arial"/>
                        <a:cs typeface="Arial"/>
                      </a:endParaRPr>
                    </a:p>
                    <a:p>
                      <a:pPr marL="67945">
                        <a:lnSpc>
                          <a:spcPts val="875"/>
                        </a:lnSpc>
                      </a:pPr>
                      <a:r>
                        <a:rPr sz="800" spc="-5" dirty="0">
                          <a:latin typeface="Arial"/>
                          <a:cs typeface="Arial"/>
                        </a:rPr>
                        <a:t>SC, SD,</a:t>
                      </a:r>
                      <a:r>
                        <a:rPr sz="800" spc="-30" dirty="0">
                          <a:latin typeface="Arial"/>
                          <a:cs typeface="Arial"/>
                        </a:rPr>
                        <a:t> </a:t>
                      </a:r>
                      <a:r>
                        <a:rPr sz="800" spc="-5" dirty="0">
                          <a:latin typeface="Arial"/>
                          <a:cs typeface="Arial"/>
                        </a:rPr>
                        <a:t>TN,</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35"/>
                        </a:lnSpc>
                      </a:pPr>
                      <a:r>
                        <a:rPr sz="800" spc="-5" dirty="0">
                          <a:latin typeface="Arial"/>
                          <a:cs typeface="Arial"/>
                        </a:rPr>
                        <a:t>String</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60960" algn="r">
                        <a:lnSpc>
                          <a:spcPts val="935"/>
                        </a:lnSpc>
                      </a:pPr>
                      <a:r>
                        <a:rPr sz="800" dirty="0">
                          <a:latin typeface="Arial"/>
                          <a:cs typeface="Arial"/>
                        </a:rPr>
                        <a:t>2</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9"/>
                  </a:ext>
                </a:extLst>
              </a:tr>
            </a:tbl>
          </a:graphicData>
        </a:graphic>
      </p:graphicFrame>
      <p:sp>
        <p:nvSpPr>
          <p:cNvPr id="3" name="object 3"/>
          <p:cNvSpPr txBox="1">
            <a:spLocks noGrp="1"/>
          </p:cNvSpPr>
          <p:nvPr>
            <p:ph type="ftr" sz="quarter" idx="5"/>
          </p:nvPr>
        </p:nvSpPr>
        <p:spPr>
          <a:prstGeom prst="rect">
            <a:avLst/>
          </a:prstGeom>
        </p:spPr>
        <p:txBody>
          <a:bodyPr vert="horz" wrap="square" lIns="0" tIns="1905" rIns="0" bIns="0" rtlCol="0">
            <a:spAutoFit/>
          </a:bodyPr>
          <a:lstStyle/>
          <a:p>
            <a:pPr marL="12700">
              <a:lnSpc>
                <a:spcPts val="1060"/>
              </a:lnSpc>
              <a:spcBef>
                <a:spcPts val="15"/>
              </a:spcBef>
            </a:pPr>
            <a:r>
              <a:rPr dirty="0"/>
              <a:t>Coronavirus State and </a:t>
            </a:r>
            <a:r>
              <a:rPr spc="-5" dirty="0"/>
              <a:t>Local Fiscal Recovery</a:t>
            </a:r>
            <a:r>
              <a:rPr spc="-30" dirty="0"/>
              <a:t> </a:t>
            </a:r>
            <a:r>
              <a:rPr dirty="0"/>
              <a:t>Funds:</a:t>
            </a:r>
          </a:p>
          <a:p>
            <a:pPr marL="174625">
              <a:lnSpc>
                <a:spcPts val="1060"/>
              </a:lnSpc>
            </a:pPr>
            <a:r>
              <a:rPr b="0" spc="-5" dirty="0">
                <a:latin typeface="Arial"/>
                <a:cs typeface="Arial"/>
              </a:rPr>
              <a:t>Project and Expenditures Report User</a:t>
            </a:r>
            <a:r>
              <a:rPr b="0" spc="30" dirty="0">
                <a:latin typeface="Arial"/>
                <a:cs typeface="Arial"/>
              </a:rPr>
              <a:t> </a:t>
            </a:r>
            <a:r>
              <a:rPr b="0" spc="-5" dirty="0">
                <a:latin typeface="Arial"/>
                <a:cs typeface="Arial"/>
              </a:rPr>
              <a:t>Guide</a:t>
            </a:r>
          </a:p>
        </p:txBody>
      </p:sp>
      <p:sp>
        <p:nvSpPr>
          <p:cNvPr id="4" name="object 4"/>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r>
              <a:rPr spc="-5" dirty="0"/>
              <a:t>56</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73100" y="893318"/>
            <a:ext cx="6198235" cy="1090295"/>
          </a:xfrm>
          <a:prstGeom prst="rect">
            <a:avLst/>
          </a:prstGeom>
        </p:spPr>
        <p:txBody>
          <a:bodyPr vert="horz" wrap="square" lIns="0" tIns="12065" rIns="0" bIns="0" rtlCol="0">
            <a:spAutoFit/>
          </a:bodyPr>
          <a:lstStyle/>
          <a:p>
            <a:pPr marL="12700">
              <a:lnSpc>
                <a:spcPct val="100000"/>
              </a:lnSpc>
              <a:spcBef>
                <a:spcPts val="95"/>
              </a:spcBef>
            </a:pPr>
            <a:r>
              <a:rPr sz="1100" b="1" spc="-5" dirty="0">
                <a:solidFill>
                  <a:srgbClr val="1F4E79"/>
                </a:solidFill>
                <a:latin typeface="Arial"/>
                <a:cs typeface="Arial"/>
              </a:rPr>
              <a:t>Section II. Navigation and</a:t>
            </a:r>
            <a:r>
              <a:rPr sz="1100" b="1" spc="-85" dirty="0">
                <a:solidFill>
                  <a:srgbClr val="1F4E79"/>
                </a:solidFill>
                <a:latin typeface="Arial"/>
                <a:cs typeface="Arial"/>
              </a:rPr>
              <a:t> </a:t>
            </a:r>
            <a:r>
              <a:rPr sz="1100" b="1" spc="-5" dirty="0">
                <a:solidFill>
                  <a:srgbClr val="1F4E79"/>
                </a:solidFill>
                <a:latin typeface="Arial"/>
                <a:cs typeface="Arial"/>
              </a:rPr>
              <a:t>Logistics</a:t>
            </a:r>
            <a:endParaRPr sz="1100">
              <a:latin typeface="Arial"/>
              <a:cs typeface="Arial"/>
            </a:endParaRPr>
          </a:p>
          <a:p>
            <a:pPr marL="241300">
              <a:lnSpc>
                <a:spcPct val="100000"/>
              </a:lnSpc>
              <a:spcBef>
                <a:spcPts val="844"/>
              </a:spcBef>
            </a:pPr>
            <a:r>
              <a:rPr sz="1100" b="1" spc="-5" dirty="0">
                <a:latin typeface="Arial"/>
                <a:cs typeface="Arial"/>
              </a:rPr>
              <a:t>a) Login to Landing Page and Portal</a:t>
            </a:r>
            <a:r>
              <a:rPr sz="1100" b="1" spc="-55" dirty="0">
                <a:latin typeface="Arial"/>
                <a:cs typeface="Arial"/>
              </a:rPr>
              <a:t> </a:t>
            </a:r>
            <a:r>
              <a:rPr sz="1100" b="1" spc="-5" dirty="0">
                <a:latin typeface="Arial"/>
                <a:cs typeface="Arial"/>
              </a:rPr>
              <a:t>Navigation</a:t>
            </a:r>
            <a:endParaRPr sz="1100">
              <a:latin typeface="Arial"/>
              <a:cs typeface="Arial"/>
            </a:endParaRPr>
          </a:p>
          <a:p>
            <a:pPr marL="241300" marR="5080" algn="just">
              <a:lnSpc>
                <a:spcPct val="103499"/>
              </a:lnSpc>
              <a:spcBef>
                <a:spcPts val="800"/>
              </a:spcBef>
            </a:pPr>
            <a:r>
              <a:rPr sz="1100" spc="-5" dirty="0">
                <a:latin typeface="Arial"/>
                <a:cs typeface="Arial"/>
              </a:rPr>
              <a:t>After logging into Treasury’s Portal, the landing page (see Figure 1) will appear listing the  Treasury’s</a:t>
            </a:r>
            <a:r>
              <a:rPr sz="1100" spc="-50" dirty="0">
                <a:latin typeface="Arial"/>
                <a:cs typeface="Arial"/>
              </a:rPr>
              <a:t> </a:t>
            </a:r>
            <a:r>
              <a:rPr sz="1100" spc="-5" dirty="0">
                <a:latin typeface="Arial"/>
                <a:cs typeface="Arial"/>
              </a:rPr>
              <a:t>Office</a:t>
            </a:r>
            <a:r>
              <a:rPr sz="1100" spc="-55" dirty="0">
                <a:latin typeface="Arial"/>
                <a:cs typeface="Arial"/>
              </a:rPr>
              <a:t> </a:t>
            </a:r>
            <a:r>
              <a:rPr sz="1100" spc="-5" dirty="0">
                <a:latin typeface="Arial"/>
                <a:cs typeface="Arial"/>
              </a:rPr>
              <a:t>of</a:t>
            </a:r>
            <a:r>
              <a:rPr sz="1100" spc="-50" dirty="0">
                <a:latin typeface="Arial"/>
                <a:cs typeface="Arial"/>
              </a:rPr>
              <a:t> </a:t>
            </a:r>
            <a:r>
              <a:rPr sz="1100" spc="-5" dirty="0">
                <a:latin typeface="Arial"/>
                <a:cs typeface="Arial"/>
              </a:rPr>
              <a:t>Recovery</a:t>
            </a:r>
            <a:r>
              <a:rPr sz="1100" spc="-45" dirty="0">
                <a:latin typeface="Arial"/>
                <a:cs typeface="Arial"/>
              </a:rPr>
              <a:t> </a:t>
            </a:r>
            <a:r>
              <a:rPr sz="1100" spc="-5" dirty="0">
                <a:latin typeface="Arial"/>
                <a:cs typeface="Arial"/>
              </a:rPr>
              <a:t>Programs</a:t>
            </a:r>
            <a:r>
              <a:rPr sz="1100" spc="-50" dirty="0">
                <a:latin typeface="Arial"/>
                <a:cs typeface="Arial"/>
              </a:rPr>
              <a:t> </a:t>
            </a:r>
            <a:r>
              <a:rPr sz="1100" spc="-5" dirty="0">
                <a:latin typeface="Arial"/>
                <a:cs typeface="Arial"/>
              </a:rPr>
              <a:t>(ORP)-administered</a:t>
            </a:r>
            <a:r>
              <a:rPr sz="1100" spc="-55" dirty="0">
                <a:latin typeface="Arial"/>
                <a:cs typeface="Arial"/>
              </a:rPr>
              <a:t> </a:t>
            </a:r>
            <a:r>
              <a:rPr sz="1100" spc="-5" dirty="0">
                <a:latin typeface="Arial"/>
                <a:cs typeface="Arial"/>
              </a:rPr>
              <a:t>program</a:t>
            </a:r>
            <a:r>
              <a:rPr sz="1100" spc="-45" dirty="0">
                <a:latin typeface="Arial"/>
                <a:cs typeface="Arial"/>
              </a:rPr>
              <a:t> </a:t>
            </a:r>
            <a:r>
              <a:rPr sz="1100" dirty="0">
                <a:latin typeface="Arial"/>
                <a:cs typeface="Arial"/>
              </a:rPr>
              <a:t>for</a:t>
            </a:r>
            <a:r>
              <a:rPr sz="1100" spc="-55" dirty="0">
                <a:latin typeface="Arial"/>
                <a:cs typeface="Arial"/>
              </a:rPr>
              <a:t> </a:t>
            </a:r>
            <a:r>
              <a:rPr sz="1100" spc="-5" dirty="0">
                <a:latin typeface="Arial"/>
                <a:cs typeface="Arial"/>
              </a:rPr>
              <a:t>which</a:t>
            </a:r>
            <a:r>
              <a:rPr sz="1100" spc="-55" dirty="0">
                <a:latin typeface="Arial"/>
                <a:cs typeface="Arial"/>
              </a:rPr>
              <a:t> </a:t>
            </a:r>
            <a:r>
              <a:rPr sz="1100" spc="-5" dirty="0">
                <a:latin typeface="Arial"/>
                <a:cs typeface="Arial"/>
              </a:rPr>
              <a:t>your</a:t>
            </a:r>
            <a:r>
              <a:rPr sz="1100" spc="-50" dirty="0">
                <a:latin typeface="Arial"/>
                <a:cs typeface="Arial"/>
              </a:rPr>
              <a:t> </a:t>
            </a:r>
            <a:r>
              <a:rPr sz="1100" spc="-5" dirty="0">
                <a:latin typeface="Arial"/>
                <a:cs typeface="Arial"/>
              </a:rPr>
              <a:t>organization  may be</a:t>
            </a:r>
            <a:r>
              <a:rPr sz="1100" spc="-10" dirty="0">
                <a:latin typeface="Arial"/>
                <a:cs typeface="Arial"/>
              </a:rPr>
              <a:t> </a:t>
            </a:r>
            <a:r>
              <a:rPr sz="1100" spc="-5" dirty="0">
                <a:latin typeface="Arial"/>
                <a:cs typeface="Arial"/>
              </a:rPr>
              <a:t>eligible.</a:t>
            </a:r>
            <a:endParaRPr sz="1100">
              <a:latin typeface="Arial"/>
              <a:cs typeface="Arial"/>
            </a:endParaRPr>
          </a:p>
        </p:txBody>
      </p:sp>
      <p:sp>
        <p:nvSpPr>
          <p:cNvPr id="3" name="object 3"/>
          <p:cNvSpPr txBox="1"/>
          <p:nvPr/>
        </p:nvSpPr>
        <p:spPr>
          <a:xfrm>
            <a:off x="901700" y="6124955"/>
            <a:ext cx="5969000" cy="2416810"/>
          </a:xfrm>
          <a:prstGeom prst="rect">
            <a:avLst/>
          </a:prstGeom>
        </p:spPr>
        <p:txBody>
          <a:bodyPr vert="horz" wrap="square" lIns="0" tIns="12700" rIns="0" bIns="0" rtlCol="0">
            <a:spAutoFit/>
          </a:bodyPr>
          <a:lstStyle/>
          <a:p>
            <a:pPr algn="ctr">
              <a:lnSpc>
                <a:spcPct val="100000"/>
              </a:lnSpc>
              <a:spcBef>
                <a:spcPts val="100"/>
              </a:spcBef>
            </a:pPr>
            <a:r>
              <a:rPr sz="900" i="1" spc="-5" dirty="0">
                <a:solidFill>
                  <a:srgbClr val="44536A"/>
                </a:solidFill>
                <a:latin typeface="Arial"/>
                <a:cs typeface="Arial"/>
              </a:rPr>
              <a:t>Figure 1 Landing</a:t>
            </a:r>
            <a:r>
              <a:rPr sz="900" i="1" spc="-10" dirty="0">
                <a:solidFill>
                  <a:srgbClr val="44536A"/>
                </a:solidFill>
                <a:latin typeface="Arial"/>
                <a:cs typeface="Arial"/>
              </a:rPr>
              <a:t> </a:t>
            </a:r>
            <a:r>
              <a:rPr sz="900" i="1" spc="-5" dirty="0">
                <a:solidFill>
                  <a:srgbClr val="44536A"/>
                </a:solidFill>
                <a:latin typeface="Arial"/>
                <a:cs typeface="Arial"/>
              </a:rPr>
              <a:t>Page</a:t>
            </a:r>
            <a:endParaRPr sz="900">
              <a:latin typeface="Arial"/>
              <a:cs typeface="Arial"/>
            </a:endParaRPr>
          </a:p>
          <a:p>
            <a:pPr marL="12700" marR="5080" algn="just">
              <a:lnSpc>
                <a:spcPct val="103400"/>
              </a:lnSpc>
              <a:spcBef>
                <a:spcPts val="894"/>
              </a:spcBef>
            </a:pPr>
            <a:r>
              <a:rPr sz="1100" spc="-5" dirty="0">
                <a:latin typeface="Arial"/>
                <a:cs typeface="Arial"/>
              </a:rPr>
              <a:t>From the landing page, select </a:t>
            </a:r>
            <a:r>
              <a:rPr sz="1100" i="1" spc="-5" dirty="0">
                <a:latin typeface="Arial"/>
                <a:cs typeface="Arial"/>
              </a:rPr>
              <a:t>Go to Your Reports </a:t>
            </a:r>
            <a:r>
              <a:rPr sz="1100" spc="-5" dirty="0">
                <a:latin typeface="Arial"/>
                <a:cs typeface="Arial"/>
              </a:rPr>
              <a:t>or </a:t>
            </a:r>
            <a:r>
              <a:rPr sz="1100" i="1" spc="-5" dirty="0">
                <a:latin typeface="Arial"/>
                <a:cs typeface="Arial"/>
              </a:rPr>
              <a:t>Compliance Reports </a:t>
            </a:r>
            <a:r>
              <a:rPr sz="1100" spc="-5" dirty="0">
                <a:latin typeface="Arial"/>
                <a:cs typeface="Arial"/>
              </a:rPr>
              <a:t>on the left side panel  to be taken to a list of options for the programs you have access to under the Report Selection  section.</a:t>
            </a:r>
            <a:endParaRPr sz="1100">
              <a:latin typeface="Arial"/>
              <a:cs typeface="Arial"/>
            </a:endParaRPr>
          </a:p>
          <a:p>
            <a:pPr marL="12700" algn="just">
              <a:lnSpc>
                <a:spcPct val="100000"/>
              </a:lnSpc>
              <a:spcBef>
                <a:spcPts val="844"/>
              </a:spcBef>
            </a:pPr>
            <a:r>
              <a:rPr sz="1100" spc="-5" dirty="0">
                <a:latin typeface="Arial"/>
                <a:cs typeface="Arial"/>
              </a:rPr>
              <a:t>At this time, you may select the Project and Expenditures</a:t>
            </a:r>
            <a:r>
              <a:rPr sz="1100" spc="50" dirty="0">
                <a:latin typeface="Arial"/>
                <a:cs typeface="Arial"/>
              </a:rPr>
              <a:t> </a:t>
            </a:r>
            <a:r>
              <a:rPr sz="1100" spc="-5" dirty="0">
                <a:latin typeface="Arial"/>
                <a:cs typeface="Arial"/>
              </a:rPr>
              <a:t>report.</a:t>
            </a:r>
            <a:endParaRPr sz="1100">
              <a:latin typeface="Arial"/>
              <a:cs typeface="Arial"/>
            </a:endParaRPr>
          </a:p>
          <a:p>
            <a:pPr marL="12700" marR="5715" algn="just">
              <a:lnSpc>
                <a:spcPct val="103600"/>
              </a:lnSpc>
              <a:spcBef>
                <a:spcPts val="790"/>
              </a:spcBef>
            </a:pPr>
            <a:r>
              <a:rPr sz="1100" spc="-5" dirty="0">
                <a:latin typeface="Arial"/>
                <a:cs typeface="Arial"/>
              </a:rPr>
              <a:t>Each listed report constitutes a link </a:t>
            </a:r>
            <a:r>
              <a:rPr sz="1100" spc="-10" dirty="0">
                <a:latin typeface="Arial"/>
                <a:cs typeface="Arial"/>
              </a:rPr>
              <a:t>to </a:t>
            </a:r>
            <a:r>
              <a:rPr sz="1100" spc="-5" dirty="0">
                <a:latin typeface="Arial"/>
                <a:cs typeface="Arial"/>
              </a:rPr>
              <a:t>that specific </a:t>
            </a:r>
            <a:r>
              <a:rPr sz="1100" dirty="0">
                <a:latin typeface="Arial"/>
                <a:cs typeface="Arial"/>
              </a:rPr>
              <a:t>report’s </a:t>
            </a:r>
            <a:r>
              <a:rPr sz="1100" spc="-5" dirty="0">
                <a:latin typeface="Arial"/>
                <a:cs typeface="Arial"/>
              </a:rPr>
              <a:t>online forms. Selecting a report from  the landing page will open the first in a series of</a:t>
            </a:r>
            <a:r>
              <a:rPr sz="1100" spc="50" dirty="0">
                <a:latin typeface="Arial"/>
                <a:cs typeface="Arial"/>
              </a:rPr>
              <a:t> </a:t>
            </a:r>
            <a:r>
              <a:rPr sz="1100" spc="-5" dirty="0">
                <a:latin typeface="Arial"/>
                <a:cs typeface="Arial"/>
              </a:rPr>
              <a:t>screens.</a:t>
            </a:r>
            <a:endParaRPr sz="1100">
              <a:latin typeface="Arial"/>
              <a:cs typeface="Arial"/>
            </a:endParaRPr>
          </a:p>
          <a:p>
            <a:pPr marL="12700" marR="5080" algn="just">
              <a:lnSpc>
                <a:spcPct val="103200"/>
              </a:lnSpc>
              <a:spcBef>
                <a:spcPts val="805"/>
              </a:spcBef>
            </a:pPr>
            <a:r>
              <a:rPr sz="1100" spc="-5" dirty="0">
                <a:latin typeface="Arial"/>
                <a:cs typeface="Arial"/>
              </a:rPr>
              <a:t>To begin completing a specific report, click on </a:t>
            </a:r>
            <a:r>
              <a:rPr sz="1100" i="1" spc="-5" dirty="0">
                <a:latin typeface="Arial"/>
                <a:cs typeface="Arial"/>
              </a:rPr>
              <a:t>Provide Information </a:t>
            </a:r>
            <a:r>
              <a:rPr sz="1100" spc="-5" dirty="0">
                <a:latin typeface="Arial"/>
                <a:cs typeface="Arial"/>
              </a:rPr>
              <a:t>for the given report. Refer to  the </a:t>
            </a:r>
            <a:r>
              <a:rPr sz="1100" u="sng" spc="-5" dirty="0">
                <a:solidFill>
                  <a:srgbClr val="0462C1"/>
                </a:solidFill>
                <a:uFill>
                  <a:solidFill>
                    <a:srgbClr val="0462C1"/>
                  </a:solidFill>
                </a:uFill>
                <a:latin typeface="Arial"/>
                <a:cs typeface="Arial"/>
                <a:hlinkClick r:id="rId2"/>
              </a:rPr>
              <a:t>Reporting Guidance</a:t>
            </a:r>
            <a:r>
              <a:rPr sz="1100" spc="-5" dirty="0">
                <a:solidFill>
                  <a:srgbClr val="0462C1"/>
                </a:solidFill>
                <a:latin typeface="Arial"/>
                <a:cs typeface="Arial"/>
                <a:hlinkClick r:id="rId2"/>
              </a:rPr>
              <a:t> </a:t>
            </a:r>
            <a:r>
              <a:rPr sz="1100" spc="-5" dirty="0">
                <a:latin typeface="Arial"/>
                <a:cs typeface="Arial"/>
              </a:rPr>
              <a:t>for details about each type of required report for</a:t>
            </a:r>
            <a:r>
              <a:rPr sz="1100" spc="125" dirty="0">
                <a:latin typeface="Arial"/>
                <a:cs typeface="Arial"/>
              </a:rPr>
              <a:t> </a:t>
            </a:r>
            <a:r>
              <a:rPr sz="1100" spc="-5" dirty="0">
                <a:latin typeface="Arial"/>
                <a:cs typeface="Arial"/>
              </a:rPr>
              <a:t>submittal.</a:t>
            </a:r>
            <a:endParaRPr sz="1100">
              <a:latin typeface="Arial"/>
              <a:cs typeface="Arial"/>
            </a:endParaRPr>
          </a:p>
          <a:p>
            <a:pPr marL="12700" marR="5715" algn="just">
              <a:lnSpc>
                <a:spcPct val="103600"/>
              </a:lnSpc>
              <a:spcBef>
                <a:spcPts val="800"/>
              </a:spcBef>
            </a:pPr>
            <a:r>
              <a:rPr sz="1100" spc="-5" dirty="0">
                <a:latin typeface="Arial"/>
                <a:cs typeface="Arial"/>
              </a:rPr>
              <a:t>The Navigation Bar (see Figure 2) on the left of Treasury’s Portal will allow you to freely move  between</a:t>
            </a:r>
            <a:r>
              <a:rPr sz="1100" dirty="0">
                <a:latin typeface="Arial"/>
                <a:cs typeface="Arial"/>
              </a:rPr>
              <a:t> </a:t>
            </a:r>
            <a:r>
              <a:rPr sz="1100" spc="-5" dirty="0">
                <a:latin typeface="Arial"/>
                <a:cs typeface="Arial"/>
              </a:rPr>
              <a:t>screens.</a:t>
            </a:r>
            <a:endParaRPr sz="1100">
              <a:latin typeface="Arial"/>
              <a:cs typeface="Arial"/>
            </a:endParaRPr>
          </a:p>
        </p:txBody>
      </p:sp>
      <p:sp>
        <p:nvSpPr>
          <p:cNvPr id="4" name="object 4"/>
          <p:cNvSpPr/>
          <p:nvPr/>
        </p:nvSpPr>
        <p:spPr>
          <a:xfrm>
            <a:off x="1066800" y="2105025"/>
            <a:ext cx="5642990" cy="385684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062037" y="2100326"/>
            <a:ext cx="5652770" cy="3907154"/>
          </a:xfrm>
          <a:custGeom>
            <a:avLst/>
            <a:gdLst/>
            <a:ahLst/>
            <a:cxnLst/>
            <a:rect l="l" t="t" r="r" b="b"/>
            <a:pathLst>
              <a:path w="5652770" h="3907154">
                <a:moveTo>
                  <a:pt x="0" y="3907154"/>
                </a:moveTo>
                <a:lnTo>
                  <a:pt x="5652515" y="3907154"/>
                </a:lnTo>
                <a:lnTo>
                  <a:pt x="5652515" y="0"/>
                </a:lnTo>
                <a:lnTo>
                  <a:pt x="0" y="0"/>
                </a:lnTo>
                <a:lnTo>
                  <a:pt x="0" y="3907154"/>
                </a:lnTo>
                <a:close/>
              </a:path>
            </a:pathLst>
          </a:custGeom>
          <a:ln w="9525">
            <a:solidFill>
              <a:srgbClr val="D9D9D9"/>
            </a:solidFill>
          </a:ln>
        </p:spPr>
        <p:txBody>
          <a:bodyPr wrap="square" lIns="0" tIns="0" rIns="0" bIns="0" rtlCol="0"/>
          <a:lstStyle/>
          <a:p>
            <a:endParaRPr/>
          </a:p>
        </p:txBody>
      </p:sp>
      <p:sp>
        <p:nvSpPr>
          <p:cNvPr id="6" name="object 6"/>
          <p:cNvSpPr txBox="1">
            <a:spLocks noGrp="1"/>
          </p:cNvSpPr>
          <p:nvPr>
            <p:ph type="ftr" sz="quarter" idx="5"/>
          </p:nvPr>
        </p:nvSpPr>
        <p:spPr>
          <a:prstGeom prst="rect">
            <a:avLst/>
          </a:prstGeom>
        </p:spPr>
        <p:txBody>
          <a:bodyPr vert="horz" wrap="square" lIns="0" tIns="1905" rIns="0" bIns="0" rtlCol="0">
            <a:spAutoFit/>
          </a:bodyPr>
          <a:lstStyle/>
          <a:p>
            <a:pPr marL="12700">
              <a:lnSpc>
                <a:spcPts val="1060"/>
              </a:lnSpc>
              <a:spcBef>
                <a:spcPts val="15"/>
              </a:spcBef>
            </a:pPr>
            <a:r>
              <a:rPr dirty="0"/>
              <a:t>Coronavirus State and </a:t>
            </a:r>
            <a:r>
              <a:rPr spc="-5" dirty="0"/>
              <a:t>Local Fiscal Recovery</a:t>
            </a:r>
            <a:r>
              <a:rPr spc="-30" dirty="0"/>
              <a:t> </a:t>
            </a:r>
            <a:r>
              <a:rPr dirty="0"/>
              <a:t>Funds:</a:t>
            </a:r>
          </a:p>
          <a:p>
            <a:pPr marL="174625">
              <a:lnSpc>
                <a:spcPts val="1060"/>
              </a:lnSpc>
            </a:pPr>
            <a:r>
              <a:rPr b="0" spc="-5" dirty="0">
                <a:latin typeface="Arial"/>
                <a:cs typeface="Arial"/>
              </a:rPr>
              <a:t>Project and Expenditures Report User</a:t>
            </a:r>
            <a:r>
              <a:rPr b="0" spc="30" dirty="0">
                <a:latin typeface="Arial"/>
                <a:cs typeface="Arial"/>
              </a:rPr>
              <a:t> </a:t>
            </a:r>
            <a:r>
              <a:rPr b="0" spc="-5" dirty="0">
                <a:latin typeface="Arial"/>
                <a:cs typeface="Arial"/>
              </a:rPr>
              <a:t>Guide</a:t>
            </a:r>
          </a:p>
        </p:txBody>
      </p:sp>
      <p:sp>
        <p:nvSpPr>
          <p:cNvPr id="7" name="object 7"/>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r>
              <a:rPr spc="-5" dirty="0"/>
              <a:t>3</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914400" y="914400"/>
          <a:ext cx="5607685" cy="8213725"/>
        </p:xfrm>
        <a:graphic>
          <a:graphicData uri="http://schemas.openxmlformats.org/drawingml/2006/table">
            <a:tbl>
              <a:tblPr firstRow="1" bandRow="1">
                <a:tableStyleId>{2D5ABB26-0587-4C30-8999-92F81FD0307C}</a:tableStyleId>
              </a:tblPr>
              <a:tblGrid>
                <a:gridCol w="932815">
                  <a:extLst>
                    <a:ext uri="{9D8B030D-6E8A-4147-A177-3AD203B41FA5}">
                      <a16:colId xmlns:a16="http://schemas.microsoft.com/office/drawing/2014/main" val="20000"/>
                    </a:ext>
                  </a:extLst>
                </a:gridCol>
                <a:gridCol w="1692910">
                  <a:extLst>
                    <a:ext uri="{9D8B030D-6E8A-4147-A177-3AD203B41FA5}">
                      <a16:colId xmlns:a16="http://schemas.microsoft.com/office/drawing/2014/main" val="20001"/>
                    </a:ext>
                  </a:extLst>
                </a:gridCol>
                <a:gridCol w="742950">
                  <a:extLst>
                    <a:ext uri="{9D8B030D-6E8A-4147-A177-3AD203B41FA5}">
                      <a16:colId xmlns:a16="http://schemas.microsoft.com/office/drawing/2014/main" val="20002"/>
                    </a:ext>
                  </a:extLst>
                </a:gridCol>
                <a:gridCol w="742950">
                  <a:extLst>
                    <a:ext uri="{9D8B030D-6E8A-4147-A177-3AD203B41FA5}">
                      <a16:colId xmlns:a16="http://schemas.microsoft.com/office/drawing/2014/main" val="20003"/>
                    </a:ext>
                  </a:extLst>
                </a:gridCol>
                <a:gridCol w="742950">
                  <a:extLst>
                    <a:ext uri="{9D8B030D-6E8A-4147-A177-3AD203B41FA5}">
                      <a16:colId xmlns:a16="http://schemas.microsoft.com/office/drawing/2014/main" val="20004"/>
                    </a:ext>
                  </a:extLst>
                </a:gridCol>
                <a:gridCol w="742950">
                  <a:extLst>
                    <a:ext uri="{9D8B030D-6E8A-4147-A177-3AD203B41FA5}">
                      <a16:colId xmlns:a16="http://schemas.microsoft.com/office/drawing/2014/main" val="20005"/>
                    </a:ext>
                  </a:extLst>
                </a:gridCol>
              </a:tblGrid>
              <a:tr h="403098">
                <a:tc>
                  <a:txBody>
                    <a:bodyPr/>
                    <a:lstStyle/>
                    <a:p>
                      <a:pPr marL="141605">
                        <a:lnSpc>
                          <a:spcPct val="100000"/>
                        </a:lnSpc>
                        <a:spcBef>
                          <a:spcPts val="5"/>
                        </a:spcBef>
                      </a:pPr>
                      <a:r>
                        <a:rPr sz="800" b="1" spc="-5" dirty="0">
                          <a:solidFill>
                            <a:srgbClr val="FFFFFF"/>
                          </a:solidFill>
                          <a:latin typeface="Arial"/>
                          <a:cs typeface="Arial"/>
                        </a:rPr>
                        <a:t>Defined</a:t>
                      </a:r>
                      <a:r>
                        <a:rPr sz="800" b="1" spc="-15" dirty="0">
                          <a:solidFill>
                            <a:srgbClr val="FFFFFF"/>
                          </a:solidFill>
                          <a:latin typeface="Arial"/>
                          <a:cs typeface="Arial"/>
                        </a:rPr>
                        <a:t> </a:t>
                      </a:r>
                      <a:r>
                        <a:rPr sz="800" b="1" spc="-5" dirty="0">
                          <a:solidFill>
                            <a:srgbClr val="FFFFFF"/>
                          </a:solidFill>
                          <a:latin typeface="Arial"/>
                          <a:cs typeface="Arial"/>
                        </a:rPr>
                        <a:t>Term</a:t>
                      </a:r>
                      <a:endParaRPr sz="800">
                        <a:latin typeface="Arial"/>
                        <a:cs typeface="Arial"/>
                      </a:endParaRPr>
                    </a:p>
                  </a:txBody>
                  <a:tcPr marL="0" marR="0" marT="635" marB="0">
                    <a:lnL w="635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001F5F"/>
                    </a:solidFill>
                  </a:tcPr>
                </a:tc>
                <a:tc>
                  <a:txBody>
                    <a:bodyPr/>
                    <a:lstStyle/>
                    <a:p>
                      <a:pPr algn="ctr">
                        <a:lnSpc>
                          <a:spcPct val="100000"/>
                        </a:lnSpc>
                        <a:spcBef>
                          <a:spcPts val="5"/>
                        </a:spcBef>
                      </a:pPr>
                      <a:r>
                        <a:rPr sz="800" b="1" spc="-5" dirty="0">
                          <a:solidFill>
                            <a:srgbClr val="FFFFFF"/>
                          </a:solidFill>
                          <a:latin typeface="Arial"/>
                          <a:cs typeface="Arial"/>
                        </a:rPr>
                        <a:t>Definition</a:t>
                      </a:r>
                      <a:endParaRPr sz="800">
                        <a:latin typeface="Arial"/>
                        <a:cs typeface="Arial"/>
                      </a:endParaRPr>
                    </a:p>
                  </a:txBody>
                  <a:tcPr marL="0" marR="0" marT="635" marB="0">
                    <a:lnL w="635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001F5F"/>
                    </a:solidFill>
                  </a:tcPr>
                </a:tc>
                <a:tc>
                  <a:txBody>
                    <a:bodyPr/>
                    <a:lstStyle/>
                    <a:p>
                      <a:pPr marL="150495">
                        <a:lnSpc>
                          <a:spcPct val="100000"/>
                        </a:lnSpc>
                        <a:spcBef>
                          <a:spcPts val="5"/>
                        </a:spcBef>
                      </a:pPr>
                      <a:r>
                        <a:rPr sz="800" b="1" spc="-5" dirty="0">
                          <a:solidFill>
                            <a:srgbClr val="FFFFFF"/>
                          </a:solidFill>
                          <a:latin typeface="Arial"/>
                          <a:cs typeface="Arial"/>
                        </a:rPr>
                        <a:t>Required</a:t>
                      </a:r>
                      <a:endParaRPr sz="800">
                        <a:latin typeface="Arial"/>
                        <a:cs typeface="Arial"/>
                      </a:endParaRPr>
                    </a:p>
                  </a:txBody>
                  <a:tcPr marL="0" marR="0" marT="635" marB="0">
                    <a:lnL w="635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001F5F"/>
                    </a:solidFill>
                  </a:tcPr>
                </a:tc>
                <a:tc>
                  <a:txBody>
                    <a:bodyPr/>
                    <a:lstStyle/>
                    <a:p>
                      <a:pPr marL="102235">
                        <a:lnSpc>
                          <a:spcPct val="100000"/>
                        </a:lnSpc>
                        <a:spcBef>
                          <a:spcPts val="5"/>
                        </a:spcBef>
                      </a:pPr>
                      <a:r>
                        <a:rPr sz="800" b="1" spc="-5" dirty="0">
                          <a:solidFill>
                            <a:srgbClr val="FFFFFF"/>
                          </a:solidFill>
                          <a:latin typeface="Arial"/>
                          <a:cs typeface="Arial"/>
                        </a:rPr>
                        <a:t>List</a:t>
                      </a:r>
                      <a:r>
                        <a:rPr sz="800" b="1" spc="-20" dirty="0">
                          <a:solidFill>
                            <a:srgbClr val="FFFFFF"/>
                          </a:solidFill>
                          <a:latin typeface="Arial"/>
                          <a:cs typeface="Arial"/>
                        </a:rPr>
                        <a:t> </a:t>
                      </a:r>
                      <a:r>
                        <a:rPr sz="800" b="1" spc="-5" dirty="0">
                          <a:solidFill>
                            <a:srgbClr val="FFFFFF"/>
                          </a:solidFill>
                          <a:latin typeface="Arial"/>
                          <a:cs typeface="Arial"/>
                        </a:rPr>
                        <a:t>Values</a:t>
                      </a:r>
                      <a:endParaRPr sz="800">
                        <a:latin typeface="Arial"/>
                        <a:cs typeface="Arial"/>
                      </a:endParaRPr>
                    </a:p>
                  </a:txBody>
                  <a:tcPr marL="0" marR="0" marT="635" marB="0">
                    <a:lnL w="6350">
                      <a:solidFill>
                        <a:srgbClr val="000000"/>
                      </a:solidFill>
                      <a:prstDash val="solid"/>
                    </a:lnL>
                    <a:lnR w="6350">
                      <a:solidFill>
                        <a:srgbClr val="000000"/>
                      </a:solidFill>
                      <a:prstDash val="solid"/>
                    </a:lnR>
                    <a:lnT w="12700">
                      <a:solidFill>
                        <a:srgbClr val="000000"/>
                      </a:solidFill>
                      <a:prstDash val="solid"/>
                    </a:lnT>
                    <a:lnB w="19050">
                      <a:solidFill>
                        <a:srgbClr val="000000"/>
                      </a:solidFill>
                      <a:prstDash val="solid"/>
                    </a:lnB>
                    <a:solidFill>
                      <a:srgbClr val="001F5F"/>
                    </a:solidFill>
                  </a:tcPr>
                </a:tc>
                <a:tc>
                  <a:txBody>
                    <a:bodyPr/>
                    <a:lstStyle/>
                    <a:p>
                      <a:pPr marL="128270">
                        <a:lnSpc>
                          <a:spcPct val="100000"/>
                        </a:lnSpc>
                        <a:spcBef>
                          <a:spcPts val="5"/>
                        </a:spcBef>
                      </a:pPr>
                      <a:r>
                        <a:rPr sz="800" b="1" spc="-5" dirty="0">
                          <a:solidFill>
                            <a:srgbClr val="FFFFFF"/>
                          </a:solidFill>
                          <a:latin typeface="Arial"/>
                          <a:cs typeface="Arial"/>
                        </a:rPr>
                        <a:t>Data</a:t>
                      </a:r>
                      <a:r>
                        <a:rPr sz="800" b="1" spc="-20" dirty="0">
                          <a:solidFill>
                            <a:srgbClr val="FFFFFF"/>
                          </a:solidFill>
                          <a:latin typeface="Arial"/>
                          <a:cs typeface="Arial"/>
                        </a:rPr>
                        <a:t> </a:t>
                      </a:r>
                      <a:r>
                        <a:rPr sz="800" b="1" spc="-5" dirty="0">
                          <a:solidFill>
                            <a:srgbClr val="FFFFFF"/>
                          </a:solidFill>
                          <a:latin typeface="Arial"/>
                          <a:cs typeface="Arial"/>
                        </a:rPr>
                        <a:t>Type</a:t>
                      </a:r>
                      <a:endParaRPr sz="800">
                        <a:latin typeface="Arial"/>
                        <a:cs typeface="Arial"/>
                      </a:endParaRPr>
                    </a:p>
                  </a:txBody>
                  <a:tcPr marL="0" marR="0" marT="635" marB="0">
                    <a:lnL w="635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001F5F"/>
                    </a:solidFill>
                  </a:tcPr>
                </a:tc>
                <a:tc>
                  <a:txBody>
                    <a:bodyPr/>
                    <a:lstStyle/>
                    <a:p>
                      <a:pPr marL="201295" marR="194945" indent="70485">
                        <a:lnSpc>
                          <a:spcPts val="919"/>
                        </a:lnSpc>
                        <a:spcBef>
                          <a:spcPts val="65"/>
                        </a:spcBef>
                      </a:pPr>
                      <a:r>
                        <a:rPr sz="800" b="1" spc="-5" dirty="0">
                          <a:solidFill>
                            <a:srgbClr val="FFFFFF"/>
                          </a:solidFill>
                          <a:latin typeface="Arial"/>
                          <a:cs typeface="Arial"/>
                        </a:rPr>
                        <a:t>Max  </a:t>
                      </a:r>
                      <a:r>
                        <a:rPr sz="800" b="1" dirty="0">
                          <a:solidFill>
                            <a:srgbClr val="FFFFFF"/>
                          </a:solidFill>
                          <a:latin typeface="Arial"/>
                          <a:cs typeface="Arial"/>
                        </a:rPr>
                        <a:t>Le</a:t>
                      </a:r>
                      <a:r>
                        <a:rPr sz="800" b="1" spc="-5" dirty="0">
                          <a:solidFill>
                            <a:srgbClr val="FFFFFF"/>
                          </a:solidFill>
                          <a:latin typeface="Arial"/>
                          <a:cs typeface="Arial"/>
                        </a:rPr>
                        <a:t>n</a:t>
                      </a:r>
                      <a:r>
                        <a:rPr sz="800" b="1" dirty="0">
                          <a:solidFill>
                            <a:srgbClr val="FFFFFF"/>
                          </a:solidFill>
                          <a:latin typeface="Arial"/>
                          <a:cs typeface="Arial"/>
                        </a:rPr>
                        <a:t>gth</a:t>
                      </a:r>
                      <a:endParaRPr sz="800">
                        <a:latin typeface="Arial"/>
                        <a:cs typeface="Arial"/>
                      </a:endParaRPr>
                    </a:p>
                  </a:txBody>
                  <a:tcPr marL="0" marR="0" marT="8255" marB="0">
                    <a:lnL w="635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001F5F"/>
                    </a:solidFill>
                  </a:tcPr>
                </a:tc>
                <a:extLst>
                  <a:ext uri="{0D108BD9-81ED-4DB2-BD59-A6C34878D82A}">
                    <a16:rowId xmlns:a16="http://schemas.microsoft.com/office/drawing/2014/main" val="10000"/>
                  </a:ext>
                </a:extLst>
              </a:tr>
              <a:tr h="517651">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12700">
                      <a:solidFill>
                        <a:srgbClr val="000000"/>
                      </a:solidFill>
                      <a:prstDash val="solid"/>
                    </a:lnT>
                    <a:lnB w="6350">
                      <a:solidFill>
                        <a:srgbClr val="000000"/>
                      </a:solidFill>
                      <a:prstDash val="solid"/>
                    </a:lnB>
                  </a:tcPr>
                </a:tc>
                <a:tc>
                  <a:txBody>
                    <a:bodyPr/>
                    <a:lstStyle/>
                    <a:p>
                      <a:pPr marL="67945">
                        <a:lnSpc>
                          <a:spcPts val="894"/>
                        </a:lnSpc>
                      </a:pPr>
                      <a:r>
                        <a:rPr sz="800" spc="-5" dirty="0">
                          <a:latin typeface="Arial"/>
                          <a:cs typeface="Arial"/>
                        </a:rPr>
                        <a:t>TX, UT,</a:t>
                      </a:r>
                      <a:r>
                        <a:rPr sz="800" spc="-80" dirty="0">
                          <a:latin typeface="Arial"/>
                          <a:cs typeface="Arial"/>
                        </a:rPr>
                        <a:t> </a:t>
                      </a:r>
                      <a:r>
                        <a:rPr sz="800" dirty="0">
                          <a:latin typeface="Arial"/>
                          <a:cs typeface="Arial"/>
                        </a:rPr>
                        <a:t>VT,</a:t>
                      </a:r>
                      <a:endParaRPr sz="800">
                        <a:latin typeface="Arial"/>
                        <a:cs typeface="Arial"/>
                      </a:endParaRPr>
                    </a:p>
                    <a:p>
                      <a:pPr marL="67945">
                        <a:lnSpc>
                          <a:spcPts val="919"/>
                        </a:lnSpc>
                      </a:pPr>
                      <a:r>
                        <a:rPr sz="800" spc="-5" dirty="0">
                          <a:latin typeface="Arial"/>
                          <a:cs typeface="Arial"/>
                        </a:rPr>
                        <a:t>VI, VA,</a:t>
                      </a:r>
                      <a:r>
                        <a:rPr sz="800" spc="-70" dirty="0">
                          <a:latin typeface="Arial"/>
                          <a:cs typeface="Arial"/>
                        </a:rPr>
                        <a:t> </a:t>
                      </a:r>
                      <a:r>
                        <a:rPr sz="800" spc="-5" dirty="0">
                          <a:latin typeface="Arial"/>
                          <a:cs typeface="Arial"/>
                        </a:rPr>
                        <a:t>WA,</a:t>
                      </a:r>
                      <a:endParaRPr sz="800">
                        <a:latin typeface="Arial"/>
                        <a:cs typeface="Arial"/>
                      </a:endParaRPr>
                    </a:p>
                    <a:p>
                      <a:pPr marL="67945">
                        <a:lnSpc>
                          <a:spcPts val="940"/>
                        </a:lnSpc>
                      </a:pPr>
                      <a:r>
                        <a:rPr sz="800" spc="-5" dirty="0">
                          <a:latin typeface="Arial"/>
                          <a:cs typeface="Arial"/>
                        </a:rPr>
                        <a:t>WV, WI,</a:t>
                      </a:r>
                      <a:r>
                        <a:rPr sz="800" spc="-35" dirty="0">
                          <a:latin typeface="Arial"/>
                          <a:cs typeface="Arial"/>
                        </a:rPr>
                        <a:t> </a:t>
                      </a:r>
                      <a:r>
                        <a:rPr sz="800" spc="-5" dirty="0">
                          <a:latin typeface="Arial"/>
                          <a:cs typeface="Arial"/>
                        </a:rPr>
                        <a:t>WY)</a:t>
                      </a:r>
                      <a:endParaRPr sz="800">
                        <a:latin typeface="Arial"/>
                        <a:cs typeface="Arial"/>
                      </a:endParaRPr>
                    </a:p>
                  </a:txBody>
                  <a:tcPr marL="0" marR="0" marT="0" marB="0">
                    <a:lnL w="6350">
                      <a:solidFill>
                        <a:srgbClr val="000000"/>
                      </a:solidFill>
                      <a:prstDash val="solid"/>
                    </a:lnL>
                    <a:lnR w="6350">
                      <a:solidFill>
                        <a:srgbClr val="000000"/>
                      </a:solidFill>
                      <a:prstDash val="solid"/>
                    </a:lnR>
                    <a:lnT w="19050">
                      <a:solidFill>
                        <a:srgbClr val="000000"/>
                      </a:solidFill>
                      <a:prstDash val="solid"/>
                    </a:lnT>
                    <a:lnB w="6350">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519683">
                <a:tc>
                  <a:txBody>
                    <a:bodyPr/>
                    <a:lstStyle/>
                    <a:p>
                      <a:pPr marL="67945">
                        <a:lnSpc>
                          <a:spcPts val="935"/>
                        </a:lnSpc>
                      </a:pPr>
                      <a:r>
                        <a:rPr sz="800" spc="-5" dirty="0">
                          <a:latin typeface="Arial"/>
                          <a:cs typeface="Arial"/>
                        </a:rPr>
                        <a:t>Zip5</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352425">
                        <a:lnSpc>
                          <a:spcPct val="95900"/>
                        </a:lnSpc>
                        <a:spcBef>
                          <a:spcPts val="10"/>
                        </a:spcBef>
                      </a:pPr>
                      <a:r>
                        <a:rPr sz="800" spc="-5" dirty="0">
                          <a:latin typeface="Arial"/>
                          <a:cs typeface="Arial"/>
                        </a:rPr>
                        <a:t>United States ZIP code (five  digits) associated with the  Subrecipient's address.</a:t>
                      </a:r>
                      <a:endParaRPr sz="800">
                        <a:latin typeface="Arial"/>
                        <a:cs typeface="Arial"/>
                      </a:endParaRPr>
                    </a:p>
                  </a:txBody>
                  <a:tcPr marL="0" marR="0" marT="127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935"/>
                        </a:lnSpc>
                      </a:pPr>
                      <a:r>
                        <a:rPr sz="800" spc="-5" dirty="0">
                          <a:latin typeface="Arial"/>
                          <a:cs typeface="Arial"/>
                        </a:rPr>
                        <a:t>Required</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35"/>
                        </a:lnSpc>
                      </a:pPr>
                      <a:r>
                        <a:rPr sz="800" spc="-5" dirty="0">
                          <a:latin typeface="Arial"/>
                          <a:cs typeface="Arial"/>
                        </a:rPr>
                        <a:t>n/a</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35"/>
                        </a:lnSpc>
                      </a:pPr>
                      <a:r>
                        <a:rPr sz="800" spc="-5" dirty="0">
                          <a:latin typeface="Arial"/>
                          <a:cs typeface="Arial"/>
                        </a:rPr>
                        <a:t>Numeric</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60960" algn="r">
                        <a:lnSpc>
                          <a:spcPts val="935"/>
                        </a:lnSpc>
                      </a:pPr>
                      <a:r>
                        <a:rPr sz="800" dirty="0">
                          <a:latin typeface="Arial"/>
                          <a:cs typeface="Arial"/>
                        </a:rPr>
                        <a:t>5</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520446">
                <a:tc>
                  <a:txBody>
                    <a:bodyPr/>
                    <a:lstStyle/>
                    <a:p>
                      <a:pPr marL="67945">
                        <a:lnSpc>
                          <a:spcPts val="935"/>
                        </a:lnSpc>
                      </a:pPr>
                      <a:r>
                        <a:rPr sz="800" spc="-5" dirty="0">
                          <a:latin typeface="Arial"/>
                          <a:cs typeface="Arial"/>
                        </a:rPr>
                        <a:t>Zip4</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126364">
                        <a:lnSpc>
                          <a:spcPct val="95800"/>
                        </a:lnSpc>
                        <a:spcBef>
                          <a:spcPts val="15"/>
                        </a:spcBef>
                      </a:pPr>
                      <a:r>
                        <a:rPr sz="800" spc="-5" dirty="0">
                          <a:latin typeface="Arial"/>
                          <a:cs typeface="Arial"/>
                        </a:rPr>
                        <a:t>Zip Plus4 (four digits) identifying  where the predominant  performance of </a:t>
                      </a:r>
                      <a:r>
                        <a:rPr sz="800" dirty="0">
                          <a:latin typeface="Arial"/>
                          <a:cs typeface="Arial"/>
                        </a:rPr>
                        <a:t>the </a:t>
                      </a:r>
                      <a:r>
                        <a:rPr sz="800" spc="-5" dirty="0">
                          <a:latin typeface="Arial"/>
                          <a:cs typeface="Arial"/>
                        </a:rPr>
                        <a:t>subaward will  be</a:t>
                      </a:r>
                      <a:r>
                        <a:rPr sz="800" spc="-10" dirty="0">
                          <a:latin typeface="Arial"/>
                          <a:cs typeface="Arial"/>
                        </a:rPr>
                        <a:t> </a:t>
                      </a:r>
                      <a:r>
                        <a:rPr sz="800" spc="-5" dirty="0">
                          <a:latin typeface="Arial"/>
                          <a:cs typeface="Arial"/>
                        </a:rPr>
                        <a:t>accomplished.</a:t>
                      </a:r>
                      <a:endParaRPr sz="800">
                        <a:latin typeface="Arial"/>
                        <a:cs typeface="Arial"/>
                      </a:endParaRPr>
                    </a:p>
                  </a:txBody>
                  <a:tcPr marL="0" marR="0" marT="19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935"/>
                        </a:lnSpc>
                      </a:pPr>
                      <a:r>
                        <a:rPr sz="800" spc="-5" dirty="0">
                          <a:latin typeface="Arial"/>
                          <a:cs typeface="Arial"/>
                        </a:rPr>
                        <a:t>Optional</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35"/>
                        </a:lnSpc>
                      </a:pPr>
                      <a:r>
                        <a:rPr sz="800" spc="-5" dirty="0">
                          <a:latin typeface="Arial"/>
                          <a:cs typeface="Arial"/>
                        </a:rPr>
                        <a:t>n/a</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35"/>
                        </a:lnSpc>
                      </a:pPr>
                      <a:r>
                        <a:rPr sz="800" spc="-5" dirty="0">
                          <a:latin typeface="Arial"/>
                          <a:cs typeface="Arial"/>
                        </a:rPr>
                        <a:t>Numeric</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60960" algn="r">
                        <a:lnSpc>
                          <a:spcPts val="935"/>
                        </a:lnSpc>
                      </a:pPr>
                      <a:r>
                        <a:rPr sz="800" dirty="0">
                          <a:latin typeface="Arial"/>
                          <a:cs typeface="Arial"/>
                        </a:rPr>
                        <a:t>4</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590549">
                <a:tc>
                  <a:txBody>
                    <a:bodyPr/>
                    <a:lstStyle/>
                    <a:p>
                      <a:pPr marL="67945" marR="292100">
                        <a:lnSpc>
                          <a:spcPct val="95900"/>
                        </a:lnSpc>
                        <a:spcBef>
                          <a:spcPts val="10"/>
                        </a:spcBef>
                      </a:pPr>
                      <a:r>
                        <a:rPr sz="800" dirty="0">
                          <a:latin typeface="Arial"/>
                          <a:cs typeface="Arial"/>
                        </a:rPr>
                        <a:t>Subrecipient  </a:t>
                      </a:r>
                      <a:r>
                        <a:rPr sz="800" spc="-5" dirty="0">
                          <a:latin typeface="Arial"/>
                          <a:cs typeface="Arial"/>
                        </a:rPr>
                        <a:t>SAM.gov  Registration</a:t>
                      </a:r>
                      <a:endParaRPr sz="800">
                        <a:latin typeface="Arial"/>
                        <a:cs typeface="Arial"/>
                      </a:endParaRPr>
                    </a:p>
                  </a:txBody>
                  <a:tcPr marL="0" marR="0" marT="127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81280">
                        <a:lnSpc>
                          <a:spcPts val="919"/>
                        </a:lnSpc>
                        <a:spcBef>
                          <a:spcPts val="35"/>
                        </a:spcBef>
                      </a:pPr>
                      <a:r>
                        <a:rPr sz="800" spc="-5" dirty="0">
                          <a:latin typeface="Arial"/>
                          <a:cs typeface="Arial"/>
                        </a:rPr>
                        <a:t>Confirmation that the Subrecipient  is registered in</a:t>
                      </a:r>
                      <a:r>
                        <a:rPr sz="800" dirty="0">
                          <a:latin typeface="Arial"/>
                          <a:cs typeface="Arial"/>
                        </a:rPr>
                        <a:t> </a:t>
                      </a:r>
                      <a:r>
                        <a:rPr sz="800" spc="-5" dirty="0">
                          <a:latin typeface="Arial"/>
                          <a:cs typeface="Arial"/>
                        </a:rPr>
                        <a:t>SAM.gov</a:t>
                      </a:r>
                      <a:endParaRPr sz="800">
                        <a:latin typeface="Arial"/>
                        <a:cs typeface="Arial"/>
                      </a:endParaRPr>
                    </a:p>
                  </a:txBody>
                  <a:tcPr marL="0" marR="0" marT="44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935"/>
                        </a:lnSpc>
                      </a:pPr>
                      <a:r>
                        <a:rPr sz="800" spc="-5" dirty="0">
                          <a:latin typeface="Arial"/>
                          <a:cs typeface="Arial"/>
                        </a:rPr>
                        <a:t>Required</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35"/>
                        </a:lnSpc>
                      </a:pPr>
                      <a:r>
                        <a:rPr sz="800" spc="-5" dirty="0">
                          <a:latin typeface="Arial"/>
                          <a:cs typeface="Arial"/>
                        </a:rPr>
                        <a:t>Yes/No</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124460">
                        <a:lnSpc>
                          <a:spcPct val="95800"/>
                        </a:lnSpc>
                        <a:spcBef>
                          <a:spcPts val="15"/>
                        </a:spcBef>
                      </a:pPr>
                      <a:r>
                        <a:rPr sz="800" spc="-5" dirty="0">
                          <a:latin typeface="Arial"/>
                          <a:cs typeface="Arial"/>
                        </a:rPr>
                        <a:t>Picklist</a:t>
                      </a:r>
                      <a:r>
                        <a:rPr sz="800" spc="-55" dirty="0">
                          <a:latin typeface="Arial"/>
                          <a:cs typeface="Arial"/>
                        </a:rPr>
                        <a:t> </a:t>
                      </a:r>
                      <a:r>
                        <a:rPr sz="800" spc="-5" dirty="0">
                          <a:latin typeface="Arial"/>
                          <a:cs typeface="Arial"/>
                        </a:rPr>
                        <a:t>(see  permissible  values in  previous  column)</a:t>
                      </a:r>
                      <a:endParaRPr sz="800">
                        <a:latin typeface="Arial"/>
                        <a:cs typeface="Arial"/>
                      </a:endParaRPr>
                    </a:p>
                  </a:txBody>
                  <a:tcPr marL="0" marR="0" marT="19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60325" algn="r">
                        <a:lnSpc>
                          <a:spcPts val="935"/>
                        </a:lnSpc>
                      </a:pPr>
                      <a:r>
                        <a:rPr sz="800" dirty="0">
                          <a:latin typeface="Arial"/>
                          <a:cs typeface="Arial"/>
                        </a:rPr>
                        <a:t>n/a</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r h="823722">
                <a:tc>
                  <a:txBody>
                    <a:bodyPr/>
                    <a:lstStyle/>
                    <a:p>
                      <a:pPr marL="67945" marR="116839">
                        <a:lnSpc>
                          <a:spcPct val="95800"/>
                        </a:lnSpc>
                        <a:spcBef>
                          <a:spcPts val="15"/>
                        </a:spcBef>
                      </a:pPr>
                      <a:r>
                        <a:rPr sz="800" spc="-5" dirty="0">
                          <a:latin typeface="Arial"/>
                          <a:cs typeface="Arial"/>
                        </a:rPr>
                        <a:t>In its preceding  fiscal year, did  recipient</a:t>
                      </a:r>
                      <a:r>
                        <a:rPr sz="800" spc="-40" dirty="0">
                          <a:latin typeface="Arial"/>
                          <a:cs typeface="Arial"/>
                        </a:rPr>
                        <a:t> </a:t>
                      </a:r>
                      <a:r>
                        <a:rPr sz="800" spc="-5" dirty="0">
                          <a:latin typeface="Arial"/>
                          <a:cs typeface="Arial"/>
                        </a:rPr>
                        <a:t>receive  80% or more of  its annual gross  revenue from  federal</a:t>
                      </a:r>
                      <a:r>
                        <a:rPr sz="800" spc="-15" dirty="0">
                          <a:latin typeface="Arial"/>
                          <a:cs typeface="Arial"/>
                        </a:rPr>
                        <a:t> </a:t>
                      </a:r>
                      <a:r>
                        <a:rPr sz="800" spc="-5" dirty="0">
                          <a:latin typeface="Arial"/>
                          <a:cs typeface="Arial"/>
                        </a:rPr>
                        <a:t>funds?</a:t>
                      </a:r>
                      <a:endParaRPr sz="800">
                        <a:latin typeface="Arial"/>
                        <a:cs typeface="Arial"/>
                      </a:endParaRPr>
                    </a:p>
                  </a:txBody>
                  <a:tcPr marL="0" marR="0" marT="19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76835">
                        <a:lnSpc>
                          <a:spcPct val="95800"/>
                        </a:lnSpc>
                        <a:spcBef>
                          <a:spcPts val="15"/>
                        </a:spcBef>
                      </a:pPr>
                      <a:r>
                        <a:rPr sz="800" spc="-5" dirty="0">
                          <a:latin typeface="Arial"/>
                          <a:cs typeface="Arial"/>
                        </a:rPr>
                        <a:t>Confirmation that the proportion of  the Subrecipient's federal </a:t>
                      </a:r>
                      <a:r>
                        <a:rPr sz="800" dirty="0">
                          <a:latin typeface="Arial"/>
                          <a:cs typeface="Arial"/>
                        </a:rPr>
                        <a:t>funding-  </a:t>
                      </a:r>
                      <a:r>
                        <a:rPr sz="800" spc="-5" dirty="0">
                          <a:latin typeface="Arial"/>
                          <a:cs typeface="Arial"/>
                        </a:rPr>
                        <a:t>to-total annual </a:t>
                      </a:r>
                      <a:r>
                        <a:rPr sz="800" dirty="0">
                          <a:latin typeface="Arial"/>
                          <a:cs typeface="Arial"/>
                        </a:rPr>
                        <a:t>gross </a:t>
                      </a:r>
                      <a:r>
                        <a:rPr sz="800" spc="-5" dirty="0">
                          <a:latin typeface="Arial"/>
                          <a:cs typeface="Arial"/>
                        </a:rPr>
                        <a:t>revenue for  the preceding fiscal year is at  least</a:t>
                      </a:r>
                      <a:r>
                        <a:rPr sz="800" spc="-10" dirty="0">
                          <a:latin typeface="Arial"/>
                          <a:cs typeface="Arial"/>
                        </a:rPr>
                        <a:t> </a:t>
                      </a:r>
                      <a:r>
                        <a:rPr sz="800" spc="-5" dirty="0">
                          <a:latin typeface="Arial"/>
                          <a:cs typeface="Arial"/>
                        </a:rPr>
                        <a:t>80%</a:t>
                      </a:r>
                      <a:endParaRPr sz="800">
                        <a:latin typeface="Arial"/>
                        <a:cs typeface="Arial"/>
                      </a:endParaRPr>
                    </a:p>
                  </a:txBody>
                  <a:tcPr marL="0" marR="0" marT="19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935"/>
                        </a:lnSpc>
                      </a:pPr>
                      <a:r>
                        <a:rPr sz="800" spc="-5" dirty="0">
                          <a:latin typeface="Arial"/>
                          <a:cs typeface="Arial"/>
                        </a:rPr>
                        <a:t>Optional</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35"/>
                        </a:lnSpc>
                      </a:pPr>
                      <a:r>
                        <a:rPr sz="800" spc="-5" dirty="0">
                          <a:latin typeface="Arial"/>
                          <a:cs typeface="Arial"/>
                        </a:rPr>
                        <a:t>Yes/No</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124460">
                        <a:lnSpc>
                          <a:spcPct val="95800"/>
                        </a:lnSpc>
                        <a:spcBef>
                          <a:spcPts val="15"/>
                        </a:spcBef>
                      </a:pPr>
                      <a:r>
                        <a:rPr sz="800" spc="-5" dirty="0">
                          <a:latin typeface="Arial"/>
                          <a:cs typeface="Arial"/>
                        </a:rPr>
                        <a:t>Picklist</a:t>
                      </a:r>
                      <a:r>
                        <a:rPr sz="800" spc="-55" dirty="0">
                          <a:latin typeface="Arial"/>
                          <a:cs typeface="Arial"/>
                        </a:rPr>
                        <a:t> </a:t>
                      </a:r>
                      <a:r>
                        <a:rPr sz="800" spc="-5" dirty="0">
                          <a:latin typeface="Arial"/>
                          <a:cs typeface="Arial"/>
                        </a:rPr>
                        <a:t>(see  permissible  values in  previous  column)</a:t>
                      </a:r>
                      <a:endParaRPr sz="800">
                        <a:latin typeface="Arial"/>
                        <a:cs typeface="Arial"/>
                      </a:endParaRPr>
                    </a:p>
                  </a:txBody>
                  <a:tcPr marL="0" marR="0" marT="19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60325" algn="r">
                        <a:lnSpc>
                          <a:spcPts val="935"/>
                        </a:lnSpc>
                      </a:pPr>
                      <a:r>
                        <a:rPr sz="800" dirty="0">
                          <a:latin typeface="Arial"/>
                          <a:cs typeface="Arial"/>
                        </a:rPr>
                        <a:t>n/a</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941324">
                <a:tc>
                  <a:txBody>
                    <a:bodyPr/>
                    <a:lstStyle/>
                    <a:p>
                      <a:pPr marL="67945" marR="116839">
                        <a:lnSpc>
                          <a:spcPts val="919"/>
                        </a:lnSpc>
                        <a:spcBef>
                          <a:spcPts val="40"/>
                        </a:spcBef>
                      </a:pPr>
                      <a:r>
                        <a:rPr sz="800" spc="-5" dirty="0">
                          <a:latin typeface="Arial"/>
                          <a:cs typeface="Arial"/>
                        </a:rPr>
                        <a:t>In the preceding  fiscal year, did  recipient</a:t>
                      </a:r>
                      <a:r>
                        <a:rPr sz="800" spc="-40" dirty="0">
                          <a:latin typeface="Arial"/>
                          <a:cs typeface="Arial"/>
                        </a:rPr>
                        <a:t> </a:t>
                      </a:r>
                      <a:r>
                        <a:rPr sz="800" spc="-5" dirty="0">
                          <a:latin typeface="Arial"/>
                          <a:cs typeface="Arial"/>
                        </a:rPr>
                        <a:t>receive</a:t>
                      </a:r>
                      <a:endParaRPr sz="800">
                        <a:latin typeface="Arial"/>
                        <a:cs typeface="Arial"/>
                      </a:endParaRPr>
                    </a:p>
                    <a:p>
                      <a:pPr marL="67945">
                        <a:lnSpc>
                          <a:spcPts val="869"/>
                        </a:lnSpc>
                      </a:pPr>
                      <a:r>
                        <a:rPr sz="800" spc="-5" dirty="0">
                          <a:latin typeface="Arial"/>
                          <a:cs typeface="Arial"/>
                        </a:rPr>
                        <a:t>$25 million</a:t>
                      </a:r>
                      <a:r>
                        <a:rPr sz="800" spc="-15" dirty="0">
                          <a:latin typeface="Arial"/>
                          <a:cs typeface="Arial"/>
                        </a:rPr>
                        <a:t> </a:t>
                      </a:r>
                      <a:r>
                        <a:rPr sz="800" spc="-5" dirty="0">
                          <a:latin typeface="Arial"/>
                          <a:cs typeface="Arial"/>
                        </a:rPr>
                        <a:t>or</a:t>
                      </a:r>
                      <a:endParaRPr sz="800">
                        <a:latin typeface="Arial"/>
                        <a:cs typeface="Arial"/>
                      </a:endParaRPr>
                    </a:p>
                    <a:p>
                      <a:pPr marL="67945" marR="213360">
                        <a:lnSpc>
                          <a:spcPct val="95900"/>
                        </a:lnSpc>
                        <a:spcBef>
                          <a:spcPts val="25"/>
                        </a:spcBef>
                      </a:pPr>
                      <a:r>
                        <a:rPr sz="800" spc="-5" dirty="0">
                          <a:latin typeface="Arial"/>
                          <a:cs typeface="Arial"/>
                        </a:rPr>
                        <a:t>more of its  annual gross  revenue from  federal</a:t>
                      </a:r>
                      <a:r>
                        <a:rPr sz="800" spc="-45" dirty="0">
                          <a:latin typeface="Arial"/>
                          <a:cs typeface="Arial"/>
                        </a:rPr>
                        <a:t> </a:t>
                      </a:r>
                      <a:r>
                        <a:rPr sz="800" spc="-5" dirty="0">
                          <a:latin typeface="Arial"/>
                          <a:cs typeface="Arial"/>
                        </a:rPr>
                        <a:t>funds?</a:t>
                      </a:r>
                      <a:endParaRPr sz="800">
                        <a:latin typeface="Arial"/>
                        <a:cs typeface="Arial"/>
                      </a:endParaRPr>
                    </a:p>
                  </a:txBody>
                  <a:tcPr marL="0" marR="0" marT="508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152400">
                        <a:lnSpc>
                          <a:spcPct val="95700"/>
                        </a:lnSpc>
                        <a:spcBef>
                          <a:spcPts val="20"/>
                        </a:spcBef>
                      </a:pPr>
                      <a:r>
                        <a:rPr sz="800" spc="-5" dirty="0">
                          <a:latin typeface="Arial"/>
                          <a:cs typeface="Arial"/>
                        </a:rPr>
                        <a:t>Confirmation that the  Subrecipient's </a:t>
                      </a:r>
                      <a:r>
                        <a:rPr sz="800" dirty="0">
                          <a:latin typeface="Arial"/>
                          <a:cs typeface="Arial"/>
                        </a:rPr>
                        <a:t>total </a:t>
                      </a:r>
                      <a:r>
                        <a:rPr sz="800" spc="-5" dirty="0">
                          <a:latin typeface="Arial"/>
                          <a:cs typeface="Arial"/>
                        </a:rPr>
                        <a:t>annual gross  revenue from federal funding  across all programs for the  preceding fiscal year is greater  than $25</a:t>
                      </a:r>
                      <a:r>
                        <a:rPr sz="800" spc="-10" dirty="0">
                          <a:latin typeface="Arial"/>
                          <a:cs typeface="Arial"/>
                        </a:rPr>
                        <a:t> </a:t>
                      </a:r>
                      <a:r>
                        <a:rPr sz="800" spc="-5" dirty="0">
                          <a:latin typeface="Arial"/>
                          <a:cs typeface="Arial"/>
                        </a:rPr>
                        <a:t>million.</a:t>
                      </a:r>
                      <a:endParaRPr sz="800">
                        <a:latin typeface="Arial"/>
                        <a:cs typeface="Arial"/>
                      </a:endParaRPr>
                    </a:p>
                  </a:txBody>
                  <a:tcPr marL="0" marR="0" marT="25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940"/>
                        </a:lnSpc>
                      </a:pPr>
                      <a:r>
                        <a:rPr sz="800" spc="-5" dirty="0">
                          <a:latin typeface="Arial"/>
                          <a:cs typeface="Arial"/>
                        </a:rPr>
                        <a:t>Optional</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40"/>
                        </a:lnSpc>
                      </a:pPr>
                      <a:r>
                        <a:rPr sz="800" spc="-5" dirty="0">
                          <a:latin typeface="Arial"/>
                          <a:cs typeface="Arial"/>
                        </a:rPr>
                        <a:t>Yes/No</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124460">
                        <a:lnSpc>
                          <a:spcPct val="95800"/>
                        </a:lnSpc>
                        <a:spcBef>
                          <a:spcPts val="20"/>
                        </a:spcBef>
                      </a:pPr>
                      <a:r>
                        <a:rPr sz="800" spc="-5" dirty="0">
                          <a:latin typeface="Arial"/>
                          <a:cs typeface="Arial"/>
                        </a:rPr>
                        <a:t>Picklist</a:t>
                      </a:r>
                      <a:r>
                        <a:rPr sz="800" spc="-55" dirty="0">
                          <a:latin typeface="Arial"/>
                          <a:cs typeface="Arial"/>
                        </a:rPr>
                        <a:t> </a:t>
                      </a:r>
                      <a:r>
                        <a:rPr sz="800" spc="-5" dirty="0">
                          <a:latin typeface="Arial"/>
                          <a:cs typeface="Arial"/>
                        </a:rPr>
                        <a:t>(see  permissible  values in  previous  column)</a:t>
                      </a:r>
                      <a:endParaRPr sz="800">
                        <a:latin typeface="Arial"/>
                        <a:cs typeface="Arial"/>
                      </a:endParaRPr>
                    </a:p>
                  </a:txBody>
                  <a:tcPr marL="0" marR="0" marT="25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60325" algn="r">
                        <a:lnSpc>
                          <a:spcPts val="940"/>
                        </a:lnSpc>
                      </a:pPr>
                      <a:r>
                        <a:rPr sz="800" dirty="0">
                          <a:latin typeface="Arial"/>
                          <a:cs typeface="Arial"/>
                        </a:rPr>
                        <a:t>n/a</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6"/>
                  </a:ext>
                </a:extLst>
              </a:tr>
              <a:tr h="1057655">
                <a:tc>
                  <a:txBody>
                    <a:bodyPr/>
                    <a:lstStyle/>
                    <a:p>
                      <a:pPr marL="67945" marR="122555">
                        <a:lnSpc>
                          <a:spcPct val="95900"/>
                        </a:lnSpc>
                        <a:spcBef>
                          <a:spcPts val="10"/>
                        </a:spcBef>
                      </a:pPr>
                      <a:r>
                        <a:rPr sz="800" spc="-5" dirty="0">
                          <a:latin typeface="Arial"/>
                          <a:cs typeface="Arial"/>
                        </a:rPr>
                        <a:t>Is the "total  compensation"  for the  organization's  five highest</a:t>
                      </a:r>
                      <a:r>
                        <a:rPr sz="800" spc="-45" dirty="0">
                          <a:latin typeface="Arial"/>
                          <a:cs typeface="Arial"/>
                        </a:rPr>
                        <a:t> </a:t>
                      </a:r>
                      <a:r>
                        <a:rPr sz="800" spc="-5" dirty="0">
                          <a:latin typeface="Arial"/>
                          <a:cs typeface="Arial"/>
                        </a:rPr>
                        <a:t>paid  officers publicly  listed or  otherwise listed  in</a:t>
                      </a:r>
                      <a:r>
                        <a:rPr sz="800" spc="-15" dirty="0">
                          <a:latin typeface="Arial"/>
                          <a:cs typeface="Arial"/>
                        </a:rPr>
                        <a:t> </a:t>
                      </a:r>
                      <a:r>
                        <a:rPr sz="800" spc="-5" dirty="0">
                          <a:latin typeface="Arial"/>
                          <a:cs typeface="Arial"/>
                        </a:rPr>
                        <a:t>SAM.gov?</a:t>
                      </a:r>
                      <a:endParaRPr sz="800">
                        <a:latin typeface="Arial"/>
                        <a:cs typeface="Arial"/>
                      </a:endParaRPr>
                    </a:p>
                  </a:txBody>
                  <a:tcPr marL="0" marR="0" marT="127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70485">
                        <a:lnSpc>
                          <a:spcPct val="95800"/>
                        </a:lnSpc>
                        <a:spcBef>
                          <a:spcPts val="15"/>
                        </a:spcBef>
                      </a:pPr>
                      <a:r>
                        <a:rPr sz="800" spc="-5" dirty="0">
                          <a:latin typeface="Arial"/>
                          <a:cs typeface="Arial"/>
                        </a:rPr>
                        <a:t>Confirmation that qualifying  Subrecipient's publicly identify  their top five highest compensated  executives or have it listed in their  SAM.gov profile, if No please  provide names </a:t>
                      </a:r>
                      <a:r>
                        <a:rPr sz="800" dirty="0">
                          <a:latin typeface="Arial"/>
                          <a:cs typeface="Arial"/>
                        </a:rPr>
                        <a:t>and </a:t>
                      </a:r>
                      <a:r>
                        <a:rPr sz="800" spc="-5" dirty="0">
                          <a:latin typeface="Arial"/>
                          <a:cs typeface="Arial"/>
                        </a:rPr>
                        <a:t>compensation  for top 5</a:t>
                      </a:r>
                      <a:r>
                        <a:rPr sz="800" spc="-10" dirty="0">
                          <a:latin typeface="Arial"/>
                          <a:cs typeface="Arial"/>
                        </a:rPr>
                        <a:t> </a:t>
                      </a:r>
                      <a:r>
                        <a:rPr sz="800" spc="-5" dirty="0">
                          <a:latin typeface="Arial"/>
                          <a:cs typeface="Arial"/>
                        </a:rPr>
                        <a:t>executives.</a:t>
                      </a:r>
                      <a:endParaRPr sz="800">
                        <a:latin typeface="Arial"/>
                        <a:cs typeface="Arial"/>
                      </a:endParaRPr>
                    </a:p>
                  </a:txBody>
                  <a:tcPr marL="0" marR="0" marT="19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935"/>
                        </a:lnSpc>
                      </a:pPr>
                      <a:r>
                        <a:rPr sz="800" spc="-5" dirty="0">
                          <a:latin typeface="Arial"/>
                          <a:cs typeface="Arial"/>
                        </a:rPr>
                        <a:t>Optional</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35"/>
                        </a:lnSpc>
                      </a:pPr>
                      <a:r>
                        <a:rPr sz="800" spc="-5" dirty="0">
                          <a:latin typeface="Arial"/>
                          <a:cs typeface="Arial"/>
                        </a:rPr>
                        <a:t>Yes/No</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124460">
                        <a:lnSpc>
                          <a:spcPct val="95900"/>
                        </a:lnSpc>
                        <a:spcBef>
                          <a:spcPts val="10"/>
                        </a:spcBef>
                      </a:pPr>
                      <a:r>
                        <a:rPr sz="800" spc="-5" dirty="0">
                          <a:latin typeface="Arial"/>
                          <a:cs typeface="Arial"/>
                        </a:rPr>
                        <a:t>Picklist</a:t>
                      </a:r>
                      <a:r>
                        <a:rPr sz="800" spc="-55" dirty="0">
                          <a:latin typeface="Arial"/>
                          <a:cs typeface="Arial"/>
                        </a:rPr>
                        <a:t> </a:t>
                      </a:r>
                      <a:r>
                        <a:rPr sz="800" spc="-5" dirty="0">
                          <a:latin typeface="Arial"/>
                          <a:cs typeface="Arial"/>
                        </a:rPr>
                        <a:t>(see  permissible  values in  previous  column)</a:t>
                      </a:r>
                      <a:endParaRPr sz="800">
                        <a:latin typeface="Arial"/>
                        <a:cs typeface="Arial"/>
                      </a:endParaRPr>
                    </a:p>
                  </a:txBody>
                  <a:tcPr marL="0" marR="0" marT="127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60325" algn="r">
                        <a:lnSpc>
                          <a:spcPts val="935"/>
                        </a:lnSpc>
                      </a:pPr>
                      <a:r>
                        <a:rPr sz="800" dirty="0">
                          <a:latin typeface="Arial"/>
                          <a:cs typeface="Arial"/>
                        </a:rPr>
                        <a:t>n/a</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7"/>
                  </a:ext>
                </a:extLst>
              </a:tr>
              <a:tr h="707898">
                <a:tc>
                  <a:txBody>
                    <a:bodyPr/>
                    <a:lstStyle/>
                    <a:p>
                      <a:pPr marL="67945" marR="117475">
                        <a:lnSpc>
                          <a:spcPts val="919"/>
                        </a:lnSpc>
                        <a:spcBef>
                          <a:spcPts val="40"/>
                        </a:spcBef>
                      </a:pPr>
                      <a:r>
                        <a:rPr sz="800" spc="-5" dirty="0">
                          <a:latin typeface="Arial"/>
                          <a:cs typeface="Arial"/>
                        </a:rPr>
                        <a:t>Executive</a:t>
                      </a:r>
                      <a:r>
                        <a:rPr sz="800" spc="-50" dirty="0">
                          <a:latin typeface="Arial"/>
                          <a:cs typeface="Arial"/>
                        </a:rPr>
                        <a:t> </a:t>
                      </a:r>
                      <a:r>
                        <a:rPr sz="800" spc="-5" dirty="0">
                          <a:latin typeface="Arial"/>
                          <a:cs typeface="Arial"/>
                        </a:rPr>
                        <a:t>Name  (1)</a:t>
                      </a:r>
                      <a:endParaRPr sz="800">
                        <a:latin typeface="Arial"/>
                        <a:cs typeface="Arial"/>
                      </a:endParaRPr>
                    </a:p>
                  </a:txBody>
                  <a:tcPr marL="0" marR="0" marT="508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64135">
                        <a:lnSpc>
                          <a:spcPct val="95800"/>
                        </a:lnSpc>
                        <a:spcBef>
                          <a:spcPts val="20"/>
                        </a:spcBef>
                      </a:pPr>
                      <a:r>
                        <a:rPr sz="800" spc="-5" dirty="0">
                          <a:latin typeface="Arial"/>
                          <a:cs typeface="Arial"/>
                        </a:rPr>
                        <a:t>The legal name belonging to one  of the five highest paid executives,  officers, or employees of the  Subrecipient.</a:t>
                      </a:r>
                      <a:endParaRPr sz="800">
                        <a:latin typeface="Arial"/>
                        <a:cs typeface="Arial"/>
                      </a:endParaRPr>
                    </a:p>
                  </a:txBody>
                  <a:tcPr marL="0" marR="0" marT="25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marR="135890">
                        <a:lnSpc>
                          <a:spcPct val="95700"/>
                        </a:lnSpc>
                        <a:spcBef>
                          <a:spcPts val="20"/>
                        </a:spcBef>
                      </a:pPr>
                      <a:r>
                        <a:rPr sz="800" spc="-5" dirty="0">
                          <a:latin typeface="Arial"/>
                          <a:cs typeface="Arial"/>
                        </a:rPr>
                        <a:t>Required</a:t>
                      </a:r>
                      <a:r>
                        <a:rPr sz="800" spc="-50" dirty="0">
                          <a:latin typeface="Arial"/>
                          <a:cs typeface="Arial"/>
                        </a:rPr>
                        <a:t> </a:t>
                      </a:r>
                      <a:r>
                        <a:rPr sz="800" spc="-5" dirty="0">
                          <a:latin typeface="Arial"/>
                          <a:cs typeface="Arial"/>
                        </a:rPr>
                        <a:t>(If  you  answered  “No” to  question in  cell</a:t>
                      </a:r>
                      <a:r>
                        <a:rPr sz="800" spc="-15" dirty="0">
                          <a:latin typeface="Arial"/>
                          <a:cs typeface="Arial"/>
                        </a:rPr>
                        <a:t> </a:t>
                      </a:r>
                      <a:r>
                        <a:rPr sz="800" spc="-5" dirty="0">
                          <a:latin typeface="Arial"/>
                          <a:cs typeface="Arial"/>
                        </a:rPr>
                        <a:t>Q5)</a:t>
                      </a:r>
                      <a:endParaRPr sz="800">
                        <a:latin typeface="Arial"/>
                        <a:cs typeface="Arial"/>
                      </a:endParaRPr>
                    </a:p>
                  </a:txBody>
                  <a:tcPr marL="0" marR="0" marT="25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40"/>
                        </a:lnSpc>
                      </a:pPr>
                      <a:r>
                        <a:rPr sz="800" spc="-5" dirty="0">
                          <a:latin typeface="Arial"/>
                          <a:cs typeface="Arial"/>
                        </a:rPr>
                        <a:t>n/a</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40"/>
                        </a:lnSpc>
                      </a:pPr>
                      <a:r>
                        <a:rPr sz="800" spc="-5" dirty="0">
                          <a:latin typeface="Arial"/>
                          <a:cs typeface="Arial"/>
                        </a:rPr>
                        <a:t>String</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61594" algn="r">
                        <a:lnSpc>
                          <a:spcPts val="940"/>
                        </a:lnSpc>
                      </a:pPr>
                      <a:r>
                        <a:rPr sz="800" dirty="0">
                          <a:latin typeface="Arial"/>
                          <a:cs typeface="Arial"/>
                        </a:rPr>
                        <a:t>100</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8"/>
                  </a:ext>
                </a:extLst>
              </a:tr>
              <a:tr h="707136">
                <a:tc>
                  <a:txBody>
                    <a:bodyPr/>
                    <a:lstStyle/>
                    <a:p>
                      <a:pPr marL="67945" marR="201930">
                        <a:lnSpc>
                          <a:spcPct val="95900"/>
                        </a:lnSpc>
                        <a:spcBef>
                          <a:spcPts val="10"/>
                        </a:spcBef>
                      </a:pPr>
                      <a:r>
                        <a:rPr sz="800" spc="-5" dirty="0">
                          <a:latin typeface="Arial"/>
                          <a:cs typeface="Arial"/>
                        </a:rPr>
                        <a:t>Total  </a:t>
                      </a:r>
                      <a:r>
                        <a:rPr sz="800" dirty="0">
                          <a:latin typeface="Arial"/>
                          <a:cs typeface="Arial"/>
                        </a:rPr>
                        <a:t>Compensation  </a:t>
                      </a:r>
                      <a:r>
                        <a:rPr sz="800" spc="-5" dirty="0">
                          <a:latin typeface="Arial"/>
                          <a:cs typeface="Arial"/>
                        </a:rPr>
                        <a:t>Executive</a:t>
                      </a:r>
                      <a:r>
                        <a:rPr sz="800" spc="-15" dirty="0">
                          <a:latin typeface="Arial"/>
                          <a:cs typeface="Arial"/>
                        </a:rPr>
                        <a:t> </a:t>
                      </a:r>
                      <a:r>
                        <a:rPr sz="800" spc="-5" dirty="0">
                          <a:latin typeface="Arial"/>
                          <a:cs typeface="Arial"/>
                        </a:rPr>
                        <a:t>(1)</a:t>
                      </a:r>
                      <a:endParaRPr sz="800">
                        <a:latin typeface="Arial"/>
                        <a:cs typeface="Arial"/>
                      </a:endParaRPr>
                    </a:p>
                  </a:txBody>
                  <a:tcPr marL="0" marR="0" marT="127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88900">
                        <a:lnSpc>
                          <a:spcPct val="95800"/>
                        </a:lnSpc>
                        <a:spcBef>
                          <a:spcPts val="15"/>
                        </a:spcBef>
                      </a:pPr>
                      <a:r>
                        <a:rPr sz="800" spc="-5" dirty="0">
                          <a:latin typeface="Arial"/>
                          <a:cs typeface="Arial"/>
                        </a:rPr>
                        <a:t>The Total Compensation, as  defined in 2 CFR part 170.330,  earned by the </a:t>
                      </a:r>
                      <a:r>
                        <a:rPr sz="800" dirty="0">
                          <a:latin typeface="Arial"/>
                          <a:cs typeface="Arial"/>
                        </a:rPr>
                        <a:t>five </a:t>
                      </a:r>
                      <a:r>
                        <a:rPr sz="800" spc="-5" dirty="0">
                          <a:latin typeface="Arial"/>
                          <a:cs typeface="Arial"/>
                        </a:rPr>
                        <a:t>highest paid  executives, officers, or employees  of the Subrecipient.</a:t>
                      </a:r>
                      <a:endParaRPr sz="800">
                        <a:latin typeface="Arial"/>
                        <a:cs typeface="Arial"/>
                      </a:endParaRPr>
                    </a:p>
                  </a:txBody>
                  <a:tcPr marL="0" marR="0" marT="19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marR="136525">
                        <a:lnSpc>
                          <a:spcPct val="95800"/>
                        </a:lnSpc>
                        <a:spcBef>
                          <a:spcPts val="15"/>
                        </a:spcBef>
                      </a:pPr>
                      <a:r>
                        <a:rPr sz="800" spc="-5" dirty="0">
                          <a:latin typeface="Arial"/>
                          <a:cs typeface="Arial"/>
                        </a:rPr>
                        <a:t>Required</a:t>
                      </a:r>
                      <a:r>
                        <a:rPr sz="800" spc="-55" dirty="0">
                          <a:latin typeface="Arial"/>
                          <a:cs typeface="Arial"/>
                        </a:rPr>
                        <a:t> </a:t>
                      </a:r>
                      <a:r>
                        <a:rPr sz="800" spc="-5" dirty="0">
                          <a:latin typeface="Arial"/>
                          <a:cs typeface="Arial"/>
                        </a:rPr>
                        <a:t>(If  you  answered  “No” to  question in  cell</a:t>
                      </a:r>
                      <a:r>
                        <a:rPr sz="800" spc="-15" dirty="0">
                          <a:latin typeface="Arial"/>
                          <a:cs typeface="Arial"/>
                        </a:rPr>
                        <a:t> </a:t>
                      </a:r>
                      <a:r>
                        <a:rPr sz="800" spc="-5" dirty="0">
                          <a:latin typeface="Arial"/>
                          <a:cs typeface="Arial"/>
                        </a:rPr>
                        <a:t>Q5)</a:t>
                      </a:r>
                      <a:endParaRPr sz="800">
                        <a:latin typeface="Arial"/>
                        <a:cs typeface="Arial"/>
                      </a:endParaRPr>
                    </a:p>
                  </a:txBody>
                  <a:tcPr marL="0" marR="0" marT="19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35"/>
                        </a:lnSpc>
                      </a:pPr>
                      <a:r>
                        <a:rPr sz="800" spc="-5" dirty="0">
                          <a:latin typeface="Arial"/>
                          <a:cs typeface="Arial"/>
                        </a:rPr>
                        <a:t>n/a</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35"/>
                        </a:lnSpc>
                      </a:pPr>
                      <a:r>
                        <a:rPr sz="800" spc="-5" dirty="0">
                          <a:latin typeface="Arial"/>
                          <a:cs typeface="Arial"/>
                        </a:rPr>
                        <a:t>Currency</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60325" algn="r">
                        <a:lnSpc>
                          <a:spcPts val="935"/>
                        </a:lnSpc>
                      </a:pPr>
                      <a:r>
                        <a:rPr sz="800" dirty="0">
                          <a:latin typeface="Arial"/>
                          <a:cs typeface="Arial"/>
                        </a:rPr>
                        <a:t>12,2</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9"/>
                  </a:ext>
                </a:extLst>
              </a:tr>
              <a:tr h="707135">
                <a:tc>
                  <a:txBody>
                    <a:bodyPr/>
                    <a:lstStyle/>
                    <a:p>
                      <a:pPr marL="67945" marR="117475">
                        <a:lnSpc>
                          <a:spcPts val="919"/>
                        </a:lnSpc>
                        <a:spcBef>
                          <a:spcPts val="35"/>
                        </a:spcBef>
                      </a:pPr>
                      <a:r>
                        <a:rPr sz="800" spc="-5" dirty="0">
                          <a:latin typeface="Arial"/>
                          <a:cs typeface="Arial"/>
                        </a:rPr>
                        <a:t>Executive</a:t>
                      </a:r>
                      <a:r>
                        <a:rPr sz="800" spc="-50" dirty="0">
                          <a:latin typeface="Arial"/>
                          <a:cs typeface="Arial"/>
                        </a:rPr>
                        <a:t> </a:t>
                      </a:r>
                      <a:r>
                        <a:rPr sz="800" spc="-5" dirty="0">
                          <a:latin typeface="Arial"/>
                          <a:cs typeface="Arial"/>
                        </a:rPr>
                        <a:t>Name  (2)</a:t>
                      </a:r>
                      <a:endParaRPr sz="800">
                        <a:latin typeface="Arial"/>
                        <a:cs typeface="Arial"/>
                      </a:endParaRPr>
                    </a:p>
                  </a:txBody>
                  <a:tcPr marL="0" marR="0" marT="44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64135">
                        <a:lnSpc>
                          <a:spcPct val="95800"/>
                        </a:lnSpc>
                        <a:spcBef>
                          <a:spcPts val="15"/>
                        </a:spcBef>
                      </a:pPr>
                      <a:r>
                        <a:rPr sz="800" spc="-5" dirty="0">
                          <a:latin typeface="Arial"/>
                          <a:cs typeface="Arial"/>
                        </a:rPr>
                        <a:t>The legal name belonging to one  of the five highest paid executives,  officers, or employees of the  Subrecipient.</a:t>
                      </a:r>
                      <a:endParaRPr sz="800">
                        <a:latin typeface="Arial"/>
                        <a:cs typeface="Arial"/>
                      </a:endParaRPr>
                    </a:p>
                  </a:txBody>
                  <a:tcPr marL="0" marR="0" marT="19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marR="136525">
                        <a:lnSpc>
                          <a:spcPct val="95900"/>
                        </a:lnSpc>
                        <a:spcBef>
                          <a:spcPts val="10"/>
                        </a:spcBef>
                      </a:pPr>
                      <a:r>
                        <a:rPr sz="800" spc="-5" dirty="0">
                          <a:latin typeface="Arial"/>
                          <a:cs typeface="Arial"/>
                        </a:rPr>
                        <a:t>Required</a:t>
                      </a:r>
                      <a:r>
                        <a:rPr sz="800" spc="-55" dirty="0">
                          <a:latin typeface="Arial"/>
                          <a:cs typeface="Arial"/>
                        </a:rPr>
                        <a:t> </a:t>
                      </a:r>
                      <a:r>
                        <a:rPr sz="800" spc="-5" dirty="0">
                          <a:latin typeface="Arial"/>
                          <a:cs typeface="Arial"/>
                        </a:rPr>
                        <a:t>(If  you  answered  “No” to  question in  cell</a:t>
                      </a:r>
                      <a:r>
                        <a:rPr sz="800" spc="-15" dirty="0">
                          <a:latin typeface="Arial"/>
                          <a:cs typeface="Arial"/>
                        </a:rPr>
                        <a:t> </a:t>
                      </a:r>
                      <a:r>
                        <a:rPr sz="800" spc="-5" dirty="0">
                          <a:latin typeface="Arial"/>
                          <a:cs typeface="Arial"/>
                        </a:rPr>
                        <a:t>Q5)</a:t>
                      </a:r>
                      <a:endParaRPr sz="800">
                        <a:latin typeface="Arial"/>
                        <a:cs typeface="Arial"/>
                      </a:endParaRPr>
                    </a:p>
                  </a:txBody>
                  <a:tcPr marL="0" marR="0" marT="127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35"/>
                        </a:lnSpc>
                      </a:pPr>
                      <a:r>
                        <a:rPr sz="800" spc="-5" dirty="0">
                          <a:latin typeface="Arial"/>
                          <a:cs typeface="Arial"/>
                        </a:rPr>
                        <a:t>n/a</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35"/>
                        </a:lnSpc>
                      </a:pPr>
                      <a:r>
                        <a:rPr sz="800" spc="-5" dirty="0">
                          <a:latin typeface="Arial"/>
                          <a:cs typeface="Arial"/>
                        </a:rPr>
                        <a:t>String</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61594" algn="r">
                        <a:lnSpc>
                          <a:spcPts val="935"/>
                        </a:lnSpc>
                      </a:pPr>
                      <a:r>
                        <a:rPr sz="800" dirty="0">
                          <a:latin typeface="Arial"/>
                          <a:cs typeface="Arial"/>
                        </a:rPr>
                        <a:t>100</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0"/>
                  </a:ext>
                </a:extLst>
              </a:tr>
              <a:tr h="708152">
                <a:tc>
                  <a:txBody>
                    <a:bodyPr/>
                    <a:lstStyle/>
                    <a:p>
                      <a:pPr marL="67945" marR="201930">
                        <a:lnSpc>
                          <a:spcPct val="96000"/>
                        </a:lnSpc>
                        <a:spcBef>
                          <a:spcPts val="10"/>
                        </a:spcBef>
                      </a:pPr>
                      <a:r>
                        <a:rPr sz="800" spc="-5" dirty="0">
                          <a:latin typeface="Arial"/>
                          <a:cs typeface="Arial"/>
                        </a:rPr>
                        <a:t>Total  </a:t>
                      </a:r>
                      <a:r>
                        <a:rPr sz="800" dirty="0">
                          <a:latin typeface="Arial"/>
                          <a:cs typeface="Arial"/>
                        </a:rPr>
                        <a:t>Compensation  </a:t>
                      </a:r>
                      <a:r>
                        <a:rPr sz="800" spc="-5" dirty="0">
                          <a:latin typeface="Arial"/>
                          <a:cs typeface="Arial"/>
                        </a:rPr>
                        <a:t>Executive</a:t>
                      </a:r>
                      <a:r>
                        <a:rPr sz="800" spc="-15" dirty="0">
                          <a:latin typeface="Arial"/>
                          <a:cs typeface="Arial"/>
                        </a:rPr>
                        <a:t> </a:t>
                      </a:r>
                      <a:r>
                        <a:rPr sz="800" spc="-5" dirty="0">
                          <a:latin typeface="Arial"/>
                          <a:cs typeface="Arial"/>
                        </a:rPr>
                        <a:t>(2)</a:t>
                      </a:r>
                      <a:endParaRPr sz="800">
                        <a:latin typeface="Arial"/>
                        <a:cs typeface="Arial"/>
                      </a:endParaRPr>
                    </a:p>
                  </a:txBody>
                  <a:tcPr marL="0" marR="0" marT="127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88900">
                        <a:lnSpc>
                          <a:spcPct val="96000"/>
                        </a:lnSpc>
                        <a:spcBef>
                          <a:spcPts val="10"/>
                        </a:spcBef>
                      </a:pPr>
                      <a:r>
                        <a:rPr sz="800" spc="-5" dirty="0">
                          <a:latin typeface="Arial"/>
                          <a:cs typeface="Arial"/>
                        </a:rPr>
                        <a:t>The Total Compensation, as  defined in 2 CFR part 170.330,  earned by the </a:t>
                      </a:r>
                      <a:r>
                        <a:rPr sz="800" dirty="0">
                          <a:latin typeface="Arial"/>
                          <a:cs typeface="Arial"/>
                        </a:rPr>
                        <a:t>five </a:t>
                      </a:r>
                      <a:r>
                        <a:rPr sz="800" spc="-5" dirty="0">
                          <a:latin typeface="Arial"/>
                          <a:cs typeface="Arial"/>
                        </a:rPr>
                        <a:t>highest paid  executives, officers, or employees  of the Subrecipient.</a:t>
                      </a:r>
                      <a:endParaRPr sz="800">
                        <a:latin typeface="Arial"/>
                        <a:cs typeface="Arial"/>
                      </a:endParaRPr>
                    </a:p>
                  </a:txBody>
                  <a:tcPr marL="0" marR="0" marT="127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marR="136525">
                        <a:lnSpc>
                          <a:spcPct val="95900"/>
                        </a:lnSpc>
                        <a:spcBef>
                          <a:spcPts val="10"/>
                        </a:spcBef>
                      </a:pPr>
                      <a:r>
                        <a:rPr sz="800" spc="-5" dirty="0">
                          <a:latin typeface="Arial"/>
                          <a:cs typeface="Arial"/>
                        </a:rPr>
                        <a:t>Required</a:t>
                      </a:r>
                      <a:r>
                        <a:rPr sz="800" spc="-55" dirty="0">
                          <a:latin typeface="Arial"/>
                          <a:cs typeface="Arial"/>
                        </a:rPr>
                        <a:t> </a:t>
                      </a:r>
                      <a:r>
                        <a:rPr sz="800" spc="-5" dirty="0">
                          <a:latin typeface="Arial"/>
                          <a:cs typeface="Arial"/>
                        </a:rPr>
                        <a:t>(If  you  answered  “No” to  question in  cell</a:t>
                      </a:r>
                      <a:r>
                        <a:rPr sz="800" spc="-15" dirty="0">
                          <a:latin typeface="Arial"/>
                          <a:cs typeface="Arial"/>
                        </a:rPr>
                        <a:t> </a:t>
                      </a:r>
                      <a:r>
                        <a:rPr sz="800" spc="-5" dirty="0">
                          <a:latin typeface="Arial"/>
                          <a:cs typeface="Arial"/>
                        </a:rPr>
                        <a:t>Q5)</a:t>
                      </a:r>
                      <a:endParaRPr sz="800">
                        <a:latin typeface="Arial"/>
                        <a:cs typeface="Arial"/>
                      </a:endParaRPr>
                    </a:p>
                  </a:txBody>
                  <a:tcPr marL="0" marR="0" marT="127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35"/>
                        </a:lnSpc>
                      </a:pPr>
                      <a:r>
                        <a:rPr sz="800" spc="-5" dirty="0">
                          <a:latin typeface="Arial"/>
                          <a:cs typeface="Arial"/>
                        </a:rPr>
                        <a:t>n/a</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35"/>
                        </a:lnSpc>
                      </a:pPr>
                      <a:r>
                        <a:rPr sz="800" spc="-5" dirty="0">
                          <a:latin typeface="Arial"/>
                          <a:cs typeface="Arial"/>
                        </a:rPr>
                        <a:t>Currency</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60325" algn="r">
                        <a:lnSpc>
                          <a:spcPts val="935"/>
                        </a:lnSpc>
                      </a:pPr>
                      <a:r>
                        <a:rPr sz="800" dirty="0">
                          <a:latin typeface="Arial"/>
                          <a:cs typeface="Arial"/>
                        </a:rPr>
                        <a:t>12,2</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1"/>
                  </a:ext>
                </a:extLst>
              </a:tr>
            </a:tbl>
          </a:graphicData>
        </a:graphic>
      </p:graphicFrame>
      <p:sp>
        <p:nvSpPr>
          <p:cNvPr id="3" name="object 3"/>
          <p:cNvSpPr txBox="1">
            <a:spLocks noGrp="1"/>
          </p:cNvSpPr>
          <p:nvPr>
            <p:ph type="ftr" sz="quarter" idx="5"/>
          </p:nvPr>
        </p:nvSpPr>
        <p:spPr>
          <a:prstGeom prst="rect">
            <a:avLst/>
          </a:prstGeom>
        </p:spPr>
        <p:txBody>
          <a:bodyPr vert="horz" wrap="square" lIns="0" tIns="1905" rIns="0" bIns="0" rtlCol="0">
            <a:spAutoFit/>
          </a:bodyPr>
          <a:lstStyle/>
          <a:p>
            <a:pPr marL="12700">
              <a:lnSpc>
                <a:spcPts val="1060"/>
              </a:lnSpc>
              <a:spcBef>
                <a:spcPts val="15"/>
              </a:spcBef>
            </a:pPr>
            <a:r>
              <a:rPr dirty="0"/>
              <a:t>Coronavirus State and </a:t>
            </a:r>
            <a:r>
              <a:rPr spc="-5" dirty="0"/>
              <a:t>Local Fiscal Recovery</a:t>
            </a:r>
            <a:r>
              <a:rPr spc="-30" dirty="0"/>
              <a:t> </a:t>
            </a:r>
            <a:r>
              <a:rPr dirty="0"/>
              <a:t>Funds:</a:t>
            </a:r>
          </a:p>
          <a:p>
            <a:pPr marL="174625">
              <a:lnSpc>
                <a:spcPts val="1060"/>
              </a:lnSpc>
            </a:pPr>
            <a:r>
              <a:rPr b="0" spc="-5" dirty="0">
                <a:latin typeface="Arial"/>
                <a:cs typeface="Arial"/>
              </a:rPr>
              <a:t>Project and Expenditures Report User</a:t>
            </a:r>
            <a:r>
              <a:rPr b="0" spc="30" dirty="0">
                <a:latin typeface="Arial"/>
                <a:cs typeface="Arial"/>
              </a:rPr>
              <a:t> </a:t>
            </a:r>
            <a:r>
              <a:rPr b="0" spc="-5" dirty="0">
                <a:latin typeface="Arial"/>
                <a:cs typeface="Arial"/>
              </a:rPr>
              <a:t>Guide</a:t>
            </a:r>
          </a:p>
        </p:txBody>
      </p:sp>
      <p:sp>
        <p:nvSpPr>
          <p:cNvPr id="4" name="object 4"/>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r>
              <a:rPr spc="-5" dirty="0"/>
              <a:t>57</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914400" y="914400"/>
          <a:ext cx="5607685" cy="4654550"/>
        </p:xfrm>
        <a:graphic>
          <a:graphicData uri="http://schemas.openxmlformats.org/drawingml/2006/table">
            <a:tbl>
              <a:tblPr firstRow="1" bandRow="1">
                <a:tableStyleId>{2D5ABB26-0587-4C30-8999-92F81FD0307C}</a:tableStyleId>
              </a:tblPr>
              <a:tblGrid>
                <a:gridCol w="932815">
                  <a:extLst>
                    <a:ext uri="{9D8B030D-6E8A-4147-A177-3AD203B41FA5}">
                      <a16:colId xmlns:a16="http://schemas.microsoft.com/office/drawing/2014/main" val="20000"/>
                    </a:ext>
                  </a:extLst>
                </a:gridCol>
                <a:gridCol w="1692910">
                  <a:extLst>
                    <a:ext uri="{9D8B030D-6E8A-4147-A177-3AD203B41FA5}">
                      <a16:colId xmlns:a16="http://schemas.microsoft.com/office/drawing/2014/main" val="20001"/>
                    </a:ext>
                  </a:extLst>
                </a:gridCol>
                <a:gridCol w="742950">
                  <a:extLst>
                    <a:ext uri="{9D8B030D-6E8A-4147-A177-3AD203B41FA5}">
                      <a16:colId xmlns:a16="http://schemas.microsoft.com/office/drawing/2014/main" val="20002"/>
                    </a:ext>
                  </a:extLst>
                </a:gridCol>
                <a:gridCol w="742950">
                  <a:extLst>
                    <a:ext uri="{9D8B030D-6E8A-4147-A177-3AD203B41FA5}">
                      <a16:colId xmlns:a16="http://schemas.microsoft.com/office/drawing/2014/main" val="20003"/>
                    </a:ext>
                  </a:extLst>
                </a:gridCol>
                <a:gridCol w="742950">
                  <a:extLst>
                    <a:ext uri="{9D8B030D-6E8A-4147-A177-3AD203B41FA5}">
                      <a16:colId xmlns:a16="http://schemas.microsoft.com/office/drawing/2014/main" val="20004"/>
                    </a:ext>
                  </a:extLst>
                </a:gridCol>
                <a:gridCol w="742950">
                  <a:extLst>
                    <a:ext uri="{9D8B030D-6E8A-4147-A177-3AD203B41FA5}">
                      <a16:colId xmlns:a16="http://schemas.microsoft.com/office/drawing/2014/main" val="20005"/>
                    </a:ext>
                  </a:extLst>
                </a:gridCol>
              </a:tblGrid>
              <a:tr h="403098">
                <a:tc>
                  <a:txBody>
                    <a:bodyPr/>
                    <a:lstStyle/>
                    <a:p>
                      <a:pPr marL="141605">
                        <a:lnSpc>
                          <a:spcPct val="100000"/>
                        </a:lnSpc>
                        <a:spcBef>
                          <a:spcPts val="5"/>
                        </a:spcBef>
                      </a:pPr>
                      <a:r>
                        <a:rPr sz="800" b="1" spc="-5" dirty="0">
                          <a:solidFill>
                            <a:srgbClr val="FFFFFF"/>
                          </a:solidFill>
                          <a:latin typeface="Arial"/>
                          <a:cs typeface="Arial"/>
                        </a:rPr>
                        <a:t>Defined</a:t>
                      </a:r>
                      <a:r>
                        <a:rPr sz="800" b="1" spc="-15" dirty="0">
                          <a:solidFill>
                            <a:srgbClr val="FFFFFF"/>
                          </a:solidFill>
                          <a:latin typeface="Arial"/>
                          <a:cs typeface="Arial"/>
                        </a:rPr>
                        <a:t> </a:t>
                      </a:r>
                      <a:r>
                        <a:rPr sz="800" b="1" spc="-5" dirty="0">
                          <a:solidFill>
                            <a:srgbClr val="FFFFFF"/>
                          </a:solidFill>
                          <a:latin typeface="Arial"/>
                          <a:cs typeface="Arial"/>
                        </a:rPr>
                        <a:t>Term</a:t>
                      </a:r>
                      <a:endParaRPr sz="800">
                        <a:latin typeface="Arial"/>
                        <a:cs typeface="Arial"/>
                      </a:endParaRPr>
                    </a:p>
                  </a:txBody>
                  <a:tcPr marL="0" marR="0" marT="635" marB="0">
                    <a:lnL w="6350">
                      <a:solidFill>
                        <a:srgbClr val="000000"/>
                      </a:solidFill>
                      <a:prstDash val="solid"/>
                    </a:lnL>
                    <a:lnR w="6350">
                      <a:solidFill>
                        <a:srgbClr val="000000"/>
                      </a:solidFill>
                      <a:prstDash val="solid"/>
                    </a:lnR>
                    <a:lnT w="12700">
                      <a:solidFill>
                        <a:srgbClr val="000000"/>
                      </a:solidFill>
                      <a:prstDash val="solid"/>
                    </a:lnT>
                    <a:lnB w="19050">
                      <a:solidFill>
                        <a:srgbClr val="000000"/>
                      </a:solidFill>
                      <a:prstDash val="solid"/>
                    </a:lnB>
                    <a:solidFill>
                      <a:srgbClr val="001F5F"/>
                    </a:solidFill>
                  </a:tcPr>
                </a:tc>
                <a:tc>
                  <a:txBody>
                    <a:bodyPr/>
                    <a:lstStyle/>
                    <a:p>
                      <a:pPr algn="ctr">
                        <a:lnSpc>
                          <a:spcPct val="100000"/>
                        </a:lnSpc>
                        <a:spcBef>
                          <a:spcPts val="5"/>
                        </a:spcBef>
                      </a:pPr>
                      <a:r>
                        <a:rPr sz="800" b="1" spc="-5" dirty="0">
                          <a:solidFill>
                            <a:srgbClr val="FFFFFF"/>
                          </a:solidFill>
                          <a:latin typeface="Arial"/>
                          <a:cs typeface="Arial"/>
                        </a:rPr>
                        <a:t>Definition</a:t>
                      </a:r>
                      <a:endParaRPr sz="800">
                        <a:latin typeface="Arial"/>
                        <a:cs typeface="Arial"/>
                      </a:endParaRPr>
                    </a:p>
                  </a:txBody>
                  <a:tcPr marL="0" marR="0" marT="635" marB="0">
                    <a:lnL w="6350">
                      <a:solidFill>
                        <a:srgbClr val="000000"/>
                      </a:solidFill>
                      <a:prstDash val="solid"/>
                    </a:lnL>
                    <a:lnR w="6350">
                      <a:solidFill>
                        <a:srgbClr val="000000"/>
                      </a:solidFill>
                      <a:prstDash val="solid"/>
                    </a:lnR>
                    <a:lnT w="12700">
                      <a:solidFill>
                        <a:srgbClr val="000000"/>
                      </a:solidFill>
                      <a:prstDash val="solid"/>
                    </a:lnT>
                    <a:lnB w="19050">
                      <a:solidFill>
                        <a:srgbClr val="000000"/>
                      </a:solidFill>
                      <a:prstDash val="solid"/>
                    </a:lnB>
                    <a:solidFill>
                      <a:srgbClr val="001F5F"/>
                    </a:solidFill>
                  </a:tcPr>
                </a:tc>
                <a:tc>
                  <a:txBody>
                    <a:bodyPr/>
                    <a:lstStyle/>
                    <a:p>
                      <a:pPr marL="150495">
                        <a:lnSpc>
                          <a:spcPct val="100000"/>
                        </a:lnSpc>
                        <a:spcBef>
                          <a:spcPts val="5"/>
                        </a:spcBef>
                      </a:pPr>
                      <a:r>
                        <a:rPr sz="800" b="1" spc="-5" dirty="0">
                          <a:solidFill>
                            <a:srgbClr val="FFFFFF"/>
                          </a:solidFill>
                          <a:latin typeface="Arial"/>
                          <a:cs typeface="Arial"/>
                        </a:rPr>
                        <a:t>Required</a:t>
                      </a:r>
                      <a:endParaRPr sz="800">
                        <a:latin typeface="Arial"/>
                        <a:cs typeface="Arial"/>
                      </a:endParaRPr>
                    </a:p>
                  </a:txBody>
                  <a:tcPr marL="0" marR="0" marT="635" marB="0">
                    <a:lnL w="6350">
                      <a:solidFill>
                        <a:srgbClr val="000000"/>
                      </a:solidFill>
                      <a:prstDash val="solid"/>
                    </a:lnL>
                    <a:lnR w="6350">
                      <a:solidFill>
                        <a:srgbClr val="000000"/>
                      </a:solidFill>
                      <a:prstDash val="solid"/>
                    </a:lnR>
                    <a:lnT w="12700">
                      <a:solidFill>
                        <a:srgbClr val="000000"/>
                      </a:solidFill>
                      <a:prstDash val="solid"/>
                    </a:lnT>
                    <a:lnB w="19050">
                      <a:solidFill>
                        <a:srgbClr val="000000"/>
                      </a:solidFill>
                      <a:prstDash val="solid"/>
                    </a:lnB>
                    <a:solidFill>
                      <a:srgbClr val="001F5F"/>
                    </a:solidFill>
                  </a:tcPr>
                </a:tc>
                <a:tc>
                  <a:txBody>
                    <a:bodyPr/>
                    <a:lstStyle/>
                    <a:p>
                      <a:pPr marL="102235">
                        <a:lnSpc>
                          <a:spcPct val="100000"/>
                        </a:lnSpc>
                        <a:spcBef>
                          <a:spcPts val="5"/>
                        </a:spcBef>
                      </a:pPr>
                      <a:r>
                        <a:rPr sz="800" b="1" spc="-5" dirty="0">
                          <a:solidFill>
                            <a:srgbClr val="FFFFFF"/>
                          </a:solidFill>
                          <a:latin typeface="Arial"/>
                          <a:cs typeface="Arial"/>
                        </a:rPr>
                        <a:t>List</a:t>
                      </a:r>
                      <a:r>
                        <a:rPr sz="800" b="1" spc="-20" dirty="0">
                          <a:solidFill>
                            <a:srgbClr val="FFFFFF"/>
                          </a:solidFill>
                          <a:latin typeface="Arial"/>
                          <a:cs typeface="Arial"/>
                        </a:rPr>
                        <a:t> </a:t>
                      </a:r>
                      <a:r>
                        <a:rPr sz="800" b="1" spc="-5" dirty="0">
                          <a:solidFill>
                            <a:srgbClr val="FFFFFF"/>
                          </a:solidFill>
                          <a:latin typeface="Arial"/>
                          <a:cs typeface="Arial"/>
                        </a:rPr>
                        <a:t>Values</a:t>
                      </a:r>
                      <a:endParaRPr sz="800">
                        <a:latin typeface="Arial"/>
                        <a:cs typeface="Arial"/>
                      </a:endParaRPr>
                    </a:p>
                  </a:txBody>
                  <a:tcPr marL="0" marR="0" marT="635" marB="0">
                    <a:lnL w="6350">
                      <a:solidFill>
                        <a:srgbClr val="000000"/>
                      </a:solidFill>
                      <a:prstDash val="solid"/>
                    </a:lnL>
                    <a:lnR w="6350">
                      <a:solidFill>
                        <a:srgbClr val="000000"/>
                      </a:solidFill>
                      <a:prstDash val="solid"/>
                    </a:lnR>
                    <a:lnT w="12700">
                      <a:solidFill>
                        <a:srgbClr val="000000"/>
                      </a:solidFill>
                      <a:prstDash val="solid"/>
                    </a:lnT>
                    <a:lnB w="19050">
                      <a:solidFill>
                        <a:srgbClr val="000000"/>
                      </a:solidFill>
                      <a:prstDash val="solid"/>
                    </a:lnB>
                    <a:solidFill>
                      <a:srgbClr val="001F5F"/>
                    </a:solidFill>
                  </a:tcPr>
                </a:tc>
                <a:tc>
                  <a:txBody>
                    <a:bodyPr/>
                    <a:lstStyle/>
                    <a:p>
                      <a:pPr marL="128270">
                        <a:lnSpc>
                          <a:spcPct val="100000"/>
                        </a:lnSpc>
                        <a:spcBef>
                          <a:spcPts val="5"/>
                        </a:spcBef>
                      </a:pPr>
                      <a:r>
                        <a:rPr sz="800" b="1" spc="-5" dirty="0">
                          <a:solidFill>
                            <a:srgbClr val="FFFFFF"/>
                          </a:solidFill>
                          <a:latin typeface="Arial"/>
                          <a:cs typeface="Arial"/>
                        </a:rPr>
                        <a:t>Data</a:t>
                      </a:r>
                      <a:r>
                        <a:rPr sz="800" b="1" spc="-20" dirty="0">
                          <a:solidFill>
                            <a:srgbClr val="FFFFFF"/>
                          </a:solidFill>
                          <a:latin typeface="Arial"/>
                          <a:cs typeface="Arial"/>
                        </a:rPr>
                        <a:t> </a:t>
                      </a:r>
                      <a:r>
                        <a:rPr sz="800" b="1" spc="-5" dirty="0">
                          <a:solidFill>
                            <a:srgbClr val="FFFFFF"/>
                          </a:solidFill>
                          <a:latin typeface="Arial"/>
                          <a:cs typeface="Arial"/>
                        </a:rPr>
                        <a:t>Type</a:t>
                      </a:r>
                      <a:endParaRPr sz="800">
                        <a:latin typeface="Arial"/>
                        <a:cs typeface="Arial"/>
                      </a:endParaRPr>
                    </a:p>
                  </a:txBody>
                  <a:tcPr marL="0" marR="0" marT="635" marB="0">
                    <a:lnL w="6350">
                      <a:solidFill>
                        <a:srgbClr val="000000"/>
                      </a:solidFill>
                      <a:prstDash val="solid"/>
                    </a:lnL>
                    <a:lnR w="6350">
                      <a:solidFill>
                        <a:srgbClr val="000000"/>
                      </a:solidFill>
                      <a:prstDash val="solid"/>
                    </a:lnR>
                    <a:lnT w="12700">
                      <a:solidFill>
                        <a:srgbClr val="000000"/>
                      </a:solidFill>
                      <a:prstDash val="solid"/>
                    </a:lnT>
                    <a:lnB w="19050">
                      <a:solidFill>
                        <a:srgbClr val="000000"/>
                      </a:solidFill>
                      <a:prstDash val="solid"/>
                    </a:lnB>
                    <a:solidFill>
                      <a:srgbClr val="001F5F"/>
                    </a:solidFill>
                  </a:tcPr>
                </a:tc>
                <a:tc>
                  <a:txBody>
                    <a:bodyPr/>
                    <a:lstStyle/>
                    <a:p>
                      <a:pPr marL="201295" marR="194945" indent="70485">
                        <a:lnSpc>
                          <a:spcPts val="919"/>
                        </a:lnSpc>
                        <a:spcBef>
                          <a:spcPts val="65"/>
                        </a:spcBef>
                      </a:pPr>
                      <a:r>
                        <a:rPr sz="800" b="1" spc="-5" dirty="0">
                          <a:solidFill>
                            <a:srgbClr val="FFFFFF"/>
                          </a:solidFill>
                          <a:latin typeface="Arial"/>
                          <a:cs typeface="Arial"/>
                        </a:rPr>
                        <a:t>Max  </a:t>
                      </a:r>
                      <a:r>
                        <a:rPr sz="800" b="1" dirty="0">
                          <a:solidFill>
                            <a:srgbClr val="FFFFFF"/>
                          </a:solidFill>
                          <a:latin typeface="Arial"/>
                          <a:cs typeface="Arial"/>
                        </a:rPr>
                        <a:t>Le</a:t>
                      </a:r>
                      <a:r>
                        <a:rPr sz="800" b="1" spc="-5" dirty="0">
                          <a:solidFill>
                            <a:srgbClr val="FFFFFF"/>
                          </a:solidFill>
                          <a:latin typeface="Arial"/>
                          <a:cs typeface="Arial"/>
                        </a:rPr>
                        <a:t>n</a:t>
                      </a:r>
                      <a:r>
                        <a:rPr sz="800" b="1" dirty="0">
                          <a:solidFill>
                            <a:srgbClr val="FFFFFF"/>
                          </a:solidFill>
                          <a:latin typeface="Arial"/>
                          <a:cs typeface="Arial"/>
                        </a:rPr>
                        <a:t>gth</a:t>
                      </a:r>
                      <a:endParaRPr sz="800">
                        <a:latin typeface="Arial"/>
                        <a:cs typeface="Arial"/>
                      </a:endParaRPr>
                    </a:p>
                  </a:txBody>
                  <a:tcPr marL="0" marR="0" marT="8255" marB="0">
                    <a:lnL w="6350">
                      <a:solidFill>
                        <a:srgbClr val="000000"/>
                      </a:solidFill>
                      <a:prstDash val="solid"/>
                    </a:lnL>
                    <a:lnR w="6350">
                      <a:solidFill>
                        <a:srgbClr val="000000"/>
                      </a:solidFill>
                      <a:prstDash val="solid"/>
                    </a:lnR>
                    <a:lnT w="12700">
                      <a:solidFill>
                        <a:srgbClr val="000000"/>
                      </a:solidFill>
                      <a:prstDash val="solid"/>
                    </a:lnT>
                    <a:lnB w="19050">
                      <a:solidFill>
                        <a:srgbClr val="000000"/>
                      </a:solidFill>
                      <a:prstDash val="solid"/>
                    </a:lnB>
                    <a:solidFill>
                      <a:srgbClr val="001F5F"/>
                    </a:solidFill>
                  </a:tcPr>
                </a:tc>
                <a:extLst>
                  <a:ext uri="{0D108BD9-81ED-4DB2-BD59-A6C34878D82A}">
                    <a16:rowId xmlns:a16="http://schemas.microsoft.com/office/drawing/2014/main" val="10000"/>
                  </a:ext>
                </a:extLst>
              </a:tr>
              <a:tr h="704341">
                <a:tc>
                  <a:txBody>
                    <a:bodyPr/>
                    <a:lstStyle/>
                    <a:p>
                      <a:pPr marL="67945" marR="117475">
                        <a:lnSpc>
                          <a:spcPts val="919"/>
                        </a:lnSpc>
                        <a:spcBef>
                          <a:spcPts val="20"/>
                        </a:spcBef>
                      </a:pPr>
                      <a:r>
                        <a:rPr sz="800" spc="-5" dirty="0">
                          <a:latin typeface="Arial"/>
                          <a:cs typeface="Arial"/>
                        </a:rPr>
                        <a:t>Executive</a:t>
                      </a:r>
                      <a:r>
                        <a:rPr sz="800" spc="-50" dirty="0">
                          <a:latin typeface="Arial"/>
                          <a:cs typeface="Arial"/>
                        </a:rPr>
                        <a:t> </a:t>
                      </a:r>
                      <a:r>
                        <a:rPr sz="800" spc="-5" dirty="0">
                          <a:latin typeface="Arial"/>
                          <a:cs typeface="Arial"/>
                        </a:rPr>
                        <a:t>Name  (3)</a:t>
                      </a:r>
                      <a:endParaRPr sz="800">
                        <a:latin typeface="Arial"/>
                        <a:cs typeface="Arial"/>
                      </a:endParaRPr>
                    </a:p>
                  </a:txBody>
                  <a:tcPr marL="0" marR="0" marT="2540" marB="0">
                    <a:lnL w="6350">
                      <a:solidFill>
                        <a:srgbClr val="000000"/>
                      </a:solidFill>
                      <a:prstDash val="solid"/>
                    </a:lnL>
                    <a:lnR w="6350">
                      <a:solidFill>
                        <a:srgbClr val="000000"/>
                      </a:solidFill>
                      <a:prstDash val="solid"/>
                    </a:lnR>
                    <a:lnT w="19050">
                      <a:solidFill>
                        <a:srgbClr val="000000"/>
                      </a:solidFill>
                      <a:prstDash val="solid"/>
                    </a:lnT>
                    <a:lnB w="6350">
                      <a:solidFill>
                        <a:srgbClr val="000000"/>
                      </a:solidFill>
                      <a:prstDash val="solid"/>
                    </a:lnB>
                  </a:tcPr>
                </a:tc>
                <a:tc>
                  <a:txBody>
                    <a:bodyPr/>
                    <a:lstStyle/>
                    <a:p>
                      <a:pPr marL="67945" marR="64135">
                        <a:lnSpc>
                          <a:spcPts val="919"/>
                        </a:lnSpc>
                        <a:spcBef>
                          <a:spcPts val="20"/>
                        </a:spcBef>
                      </a:pPr>
                      <a:r>
                        <a:rPr sz="800" spc="-5" dirty="0">
                          <a:latin typeface="Arial"/>
                          <a:cs typeface="Arial"/>
                        </a:rPr>
                        <a:t>The legal name belonging to one  of the five highest paid executives,  officers, or employees of</a:t>
                      </a:r>
                      <a:r>
                        <a:rPr sz="800" dirty="0">
                          <a:latin typeface="Arial"/>
                          <a:cs typeface="Arial"/>
                        </a:rPr>
                        <a:t> </a:t>
                      </a:r>
                      <a:r>
                        <a:rPr sz="800" spc="-5" dirty="0">
                          <a:latin typeface="Arial"/>
                          <a:cs typeface="Arial"/>
                        </a:rPr>
                        <a:t>the</a:t>
                      </a:r>
                      <a:endParaRPr sz="800">
                        <a:latin typeface="Arial"/>
                        <a:cs typeface="Arial"/>
                      </a:endParaRPr>
                    </a:p>
                    <a:p>
                      <a:pPr marL="67945">
                        <a:lnSpc>
                          <a:spcPts val="890"/>
                        </a:lnSpc>
                      </a:pPr>
                      <a:r>
                        <a:rPr sz="800" spc="-5" dirty="0">
                          <a:latin typeface="Arial"/>
                          <a:cs typeface="Arial"/>
                        </a:rPr>
                        <a:t>Subrecipient.</a:t>
                      </a:r>
                      <a:endParaRPr sz="800">
                        <a:latin typeface="Arial"/>
                        <a:cs typeface="Arial"/>
                      </a:endParaRPr>
                    </a:p>
                  </a:txBody>
                  <a:tcPr marL="0" marR="0" marT="2540" marB="0">
                    <a:lnL w="6350">
                      <a:solidFill>
                        <a:srgbClr val="000000"/>
                      </a:solidFill>
                      <a:prstDash val="solid"/>
                    </a:lnL>
                    <a:lnR w="6350">
                      <a:solidFill>
                        <a:srgbClr val="000000"/>
                      </a:solidFill>
                      <a:prstDash val="solid"/>
                    </a:lnR>
                    <a:lnT w="19050">
                      <a:solidFill>
                        <a:srgbClr val="000000"/>
                      </a:solidFill>
                      <a:prstDash val="solid"/>
                    </a:lnT>
                    <a:lnB w="6350">
                      <a:solidFill>
                        <a:srgbClr val="000000"/>
                      </a:solidFill>
                      <a:prstDash val="solid"/>
                    </a:lnB>
                  </a:tcPr>
                </a:tc>
                <a:tc>
                  <a:txBody>
                    <a:bodyPr/>
                    <a:lstStyle/>
                    <a:p>
                      <a:pPr marL="68580" marR="136525">
                        <a:lnSpc>
                          <a:spcPts val="919"/>
                        </a:lnSpc>
                        <a:spcBef>
                          <a:spcPts val="20"/>
                        </a:spcBef>
                      </a:pPr>
                      <a:r>
                        <a:rPr sz="800" spc="-5" dirty="0">
                          <a:latin typeface="Arial"/>
                          <a:cs typeface="Arial"/>
                        </a:rPr>
                        <a:t>Required</a:t>
                      </a:r>
                      <a:r>
                        <a:rPr sz="800" spc="-55" dirty="0">
                          <a:latin typeface="Arial"/>
                          <a:cs typeface="Arial"/>
                        </a:rPr>
                        <a:t> </a:t>
                      </a:r>
                      <a:r>
                        <a:rPr sz="800" spc="-5" dirty="0">
                          <a:latin typeface="Arial"/>
                          <a:cs typeface="Arial"/>
                        </a:rPr>
                        <a:t>(If  you  answered</a:t>
                      </a:r>
                      <a:endParaRPr sz="800">
                        <a:latin typeface="Arial"/>
                        <a:cs typeface="Arial"/>
                      </a:endParaRPr>
                    </a:p>
                    <a:p>
                      <a:pPr marL="68580">
                        <a:lnSpc>
                          <a:spcPts val="875"/>
                        </a:lnSpc>
                      </a:pPr>
                      <a:r>
                        <a:rPr sz="800" spc="-5" dirty="0">
                          <a:latin typeface="Arial"/>
                          <a:cs typeface="Arial"/>
                        </a:rPr>
                        <a:t>“No”</a:t>
                      </a:r>
                      <a:r>
                        <a:rPr sz="800" spc="-15" dirty="0">
                          <a:latin typeface="Arial"/>
                          <a:cs typeface="Arial"/>
                        </a:rPr>
                        <a:t> </a:t>
                      </a:r>
                      <a:r>
                        <a:rPr sz="800" spc="-5" dirty="0">
                          <a:latin typeface="Arial"/>
                          <a:cs typeface="Arial"/>
                        </a:rPr>
                        <a:t>to</a:t>
                      </a:r>
                      <a:endParaRPr sz="800">
                        <a:latin typeface="Arial"/>
                        <a:cs typeface="Arial"/>
                      </a:endParaRPr>
                    </a:p>
                    <a:p>
                      <a:pPr marL="68580" marR="175260">
                        <a:lnSpc>
                          <a:spcPts val="919"/>
                        </a:lnSpc>
                        <a:spcBef>
                          <a:spcPts val="45"/>
                        </a:spcBef>
                      </a:pPr>
                      <a:r>
                        <a:rPr sz="800" spc="-5" dirty="0">
                          <a:latin typeface="Arial"/>
                          <a:cs typeface="Arial"/>
                        </a:rPr>
                        <a:t>question</a:t>
                      </a:r>
                      <a:r>
                        <a:rPr sz="800" spc="-60" dirty="0">
                          <a:latin typeface="Arial"/>
                          <a:cs typeface="Arial"/>
                        </a:rPr>
                        <a:t> </a:t>
                      </a:r>
                      <a:r>
                        <a:rPr sz="800" spc="-5" dirty="0">
                          <a:latin typeface="Arial"/>
                          <a:cs typeface="Arial"/>
                        </a:rPr>
                        <a:t>in  cell</a:t>
                      </a:r>
                      <a:r>
                        <a:rPr sz="800" spc="-15" dirty="0">
                          <a:latin typeface="Arial"/>
                          <a:cs typeface="Arial"/>
                        </a:rPr>
                        <a:t> </a:t>
                      </a:r>
                      <a:r>
                        <a:rPr sz="800" spc="-5" dirty="0">
                          <a:latin typeface="Arial"/>
                          <a:cs typeface="Arial"/>
                        </a:rPr>
                        <a:t>Q5)</a:t>
                      </a:r>
                      <a:endParaRPr sz="800">
                        <a:latin typeface="Arial"/>
                        <a:cs typeface="Arial"/>
                      </a:endParaRPr>
                    </a:p>
                  </a:txBody>
                  <a:tcPr marL="0" marR="0" marT="2540" marB="0">
                    <a:lnL w="6350">
                      <a:solidFill>
                        <a:srgbClr val="000000"/>
                      </a:solidFill>
                      <a:prstDash val="solid"/>
                    </a:lnL>
                    <a:lnR w="6350">
                      <a:solidFill>
                        <a:srgbClr val="000000"/>
                      </a:solidFill>
                      <a:prstDash val="solid"/>
                    </a:lnR>
                    <a:lnT w="19050">
                      <a:solidFill>
                        <a:srgbClr val="000000"/>
                      </a:solidFill>
                      <a:prstDash val="solid"/>
                    </a:lnT>
                    <a:lnB w="6350">
                      <a:solidFill>
                        <a:srgbClr val="000000"/>
                      </a:solidFill>
                      <a:prstDash val="solid"/>
                    </a:lnB>
                  </a:tcPr>
                </a:tc>
                <a:tc>
                  <a:txBody>
                    <a:bodyPr/>
                    <a:lstStyle/>
                    <a:p>
                      <a:pPr marL="67945">
                        <a:lnSpc>
                          <a:spcPts val="915"/>
                        </a:lnSpc>
                      </a:pPr>
                      <a:r>
                        <a:rPr sz="800" spc="-5" dirty="0">
                          <a:latin typeface="Arial"/>
                          <a:cs typeface="Arial"/>
                        </a:rPr>
                        <a:t>n/a</a:t>
                      </a:r>
                      <a:endParaRPr sz="800">
                        <a:latin typeface="Arial"/>
                        <a:cs typeface="Arial"/>
                      </a:endParaRPr>
                    </a:p>
                  </a:txBody>
                  <a:tcPr marL="0" marR="0" marT="0" marB="0">
                    <a:lnL w="6350">
                      <a:solidFill>
                        <a:srgbClr val="000000"/>
                      </a:solidFill>
                      <a:prstDash val="solid"/>
                    </a:lnL>
                    <a:lnR w="6350">
                      <a:solidFill>
                        <a:srgbClr val="000000"/>
                      </a:solidFill>
                      <a:prstDash val="solid"/>
                    </a:lnR>
                    <a:lnT w="19050">
                      <a:solidFill>
                        <a:srgbClr val="000000"/>
                      </a:solidFill>
                      <a:prstDash val="solid"/>
                    </a:lnT>
                    <a:lnB w="6350">
                      <a:solidFill>
                        <a:srgbClr val="000000"/>
                      </a:solidFill>
                      <a:prstDash val="solid"/>
                    </a:lnB>
                  </a:tcPr>
                </a:tc>
                <a:tc>
                  <a:txBody>
                    <a:bodyPr/>
                    <a:lstStyle/>
                    <a:p>
                      <a:pPr marL="67945">
                        <a:lnSpc>
                          <a:spcPts val="915"/>
                        </a:lnSpc>
                      </a:pPr>
                      <a:r>
                        <a:rPr sz="800" spc="-5" dirty="0">
                          <a:latin typeface="Arial"/>
                          <a:cs typeface="Arial"/>
                        </a:rPr>
                        <a:t>String</a:t>
                      </a:r>
                      <a:endParaRPr sz="800">
                        <a:latin typeface="Arial"/>
                        <a:cs typeface="Arial"/>
                      </a:endParaRPr>
                    </a:p>
                  </a:txBody>
                  <a:tcPr marL="0" marR="0" marT="0" marB="0">
                    <a:lnL w="6350">
                      <a:solidFill>
                        <a:srgbClr val="000000"/>
                      </a:solidFill>
                      <a:prstDash val="solid"/>
                    </a:lnL>
                    <a:lnR w="6350">
                      <a:solidFill>
                        <a:srgbClr val="000000"/>
                      </a:solidFill>
                      <a:prstDash val="solid"/>
                    </a:lnR>
                    <a:lnT w="19050">
                      <a:solidFill>
                        <a:srgbClr val="000000"/>
                      </a:solidFill>
                      <a:prstDash val="solid"/>
                    </a:lnT>
                    <a:lnB w="6350">
                      <a:solidFill>
                        <a:srgbClr val="000000"/>
                      </a:solidFill>
                      <a:prstDash val="solid"/>
                    </a:lnB>
                  </a:tcPr>
                </a:tc>
                <a:tc>
                  <a:txBody>
                    <a:bodyPr/>
                    <a:lstStyle/>
                    <a:p>
                      <a:pPr marR="61594" algn="r">
                        <a:lnSpc>
                          <a:spcPts val="915"/>
                        </a:lnSpc>
                      </a:pPr>
                      <a:r>
                        <a:rPr sz="800" dirty="0">
                          <a:latin typeface="Arial"/>
                          <a:cs typeface="Arial"/>
                        </a:rPr>
                        <a:t>100</a:t>
                      </a:r>
                      <a:endParaRPr sz="800">
                        <a:latin typeface="Arial"/>
                        <a:cs typeface="Arial"/>
                      </a:endParaRPr>
                    </a:p>
                  </a:txBody>
                  <a:tcPr marL="0" marR="0" marT="0" marB="0">
                    <a:lnL w="6350">
                      <a:solidFill>
                        <a:srgbClr val="000000"/>
                      </a:solidFill>
                      <a:prstDash val="solid"/>
                    </a:lnL>
                    <a:lnR w="6350">
                      <a:solidFill>
                        <a:srgbClr val="000000"/>
                      </a:solidFill>
                      <a:prstDash val="solid"/>
                    </a:lnR>
                    <a:lnT w="190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707898">
                <a:tc>
                  <a:txBody>
                    <a:bodyPr/>
                    <a:lstStyle/>
                    <a:p>
                      <a:pPr marL="67945" marR="201930">
                        <a:lnSpc>
                          <a:spcPts val="919"/>
                        </a:lnSpc>
                        <a:spcBef>
                          <a:spcPts val="40"/>
                        </a:spcBef>
                      </a:pPr>
                      <a:r>
                        <a:rPr sz="800" spc="-5" dirty="0">
                          <a:latin typeface="Arial"/>
                          <a:cs typeface="Arial"/>
                        </a:rPr>
                        <a:t>Total  </a:t>
                      </a:r>
                      <a:r>
                        <a:rPr sz="800" dirty="0">
                          <a:latin typeface="Arial"/>
                          <a:cs typeface="Arial"/>
                        </a:rPr>
                        <a:t>Compensation  </a:t>
                      </a:r>
                      <a:r>
                        <a:rPr sz="800" spc="-5" dirty="0">
                          <a:latin typeface="Arial"/>
                          <a:cs typeface="Arial"/>
                        </a:rPr>
                        <a:t>(3)</a:t>
                      </a:r>
                      <a:endParaRPr sz="800">
                        <a:latin typeface="Arial"/>
                        <a:cs typeface="Arial"/>
                      </a:endParaRPr>
                    </a:p>
                  </a:txBody>
                  <a:tcPr marL="0" marR="0" marT="508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88900">
                        <a:lnSpc>
                          <a:spcPct val="95800"/>
                        </a:lnSpc>
                        <a:spcBef>
                          <a:spcPts val="20"/>
                        </a:spcBef>
                      </a:pPr>
                      <a:r>
                        <a:rPr sz="800" spc="-5" dirty="0">
                          <a:latin typeface="Arial"/>
                          <a:cs typeface="Arial"/>
                        </a:rPr>
                        <a:t>The Total Compensation, as  defined in 2 CFR part 170.330,  earned by the </a:t>
                      </a:r>
                      <a:r>
                        <a:rPr sz="800" dirty="0">
                          <a:latin typeface="Arial"/>
                          <a:cs typeface="Arial"/>
                        </a:rPr>
                        <a:t>five </a:t>
                      </a:r>
                      <a:r>
                        <a:rPr sz="800" spc="-5" dirty="0">
                          <a:latin typeface="Arial"/>
                          <a:cs typeface="Arial"/>
                        </a:rPr>
                        <a:t>highest paid  executives, officers, or employees  of the Subrecipient.</a:t>
                      </a:r>
                      <a:endParaRPr sz="800">
                        <a:latin typeface="Arial"/>
                        <a:cs typeface="Arial"/>
                      </a:endParaRPr>
                    </a:p>
                  </a:txBody>
                  <a:tcPr marL="0" marR="0" marT="25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marR="136525">
                        <a:lnSpc>
                          <a:spcPct val="95800"/>
                        </a:lnSpc>
                        <a:spcBef>
                          <a:spcPts val="20"/>
                        </a:spcBef>
                      </a:pPr>
                      <a:r>
                        <a:rPr sz="800" spc="-5" dirty="0">
                          <a:latin typeface="Arial"/>
                          <a:cs typeface="Arial"/>
                        </a:rPr>
                        <a:t>Required</a:t>
                      </a:r>
                      <a:r>
                        <a:rPr sz="800" spc="-55" dirty="0">
                          <a:latin typeface="Arial"/>
                          <a:cs typeface="Arial"/>
                        </a:rPr>
                        <a:t> </a:t>
                      </a:r>
                      <a:r>
                        <a:rPr sz="800" spc="-5" dirty="0">
                          <a:latin typeface="Arial"/>
                          <a:cs typeface="Arial"/>
                        </a:rPr>
                        <a:t>(If  you  answered  “No” to  question in  cell</a:t>
                      </a:r>
                      <a:r>
                        <a:rPr sz="800" spc="-15" dirty="0">
                          <a:latin typeface="Arial"/>
                          <a:cs typeface="Arial"/>
                        </a:rPr>
                        <a:t> </a:t>
                      </a:r>
                      <a:r>
                        <a:rPr sz="800" spc="-5" dirty="0">
                          <a:latin typeface="Arial"/>
                          <a:cs typeface="Arial"/>
                        </a:rPr>
                        <a:t>Q5)</a:t>
                      </a:r>
                      <a:endParaRPr sz="800">
                        <a:latin typeface="Arial"/>
                        <a:cs typeface="Arial"/>
                      </a:endParaRPr>
                    </a:p>
                  </a:txBody>
                  <a:tcPr marL="0" marR="0" marT="25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40"/>
                        </a:lnSpc>
                      </a:pPr>
                      <a:r>
                        <a:rPr sz="800" spc="-5" dirty="0">
                          <a:latin typeface="Arial"/>
                          <a:cs typeface="Arial"/>
                        </a:rPr>
                        <a:t>n/a</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40"/>
                        </a:lnSpc>
                      </a:pPr>
                      <a:r>
                        <a:rPr sz="800" spc="-5" dirty="0">
                          <a:latin typeface="Arial"/>
                          <a:cs typeface="Arial"/>
                        </a:rPr>
                        <a:t>Currency</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60325" algn="r">
                        <a:lnSpc>
                          <a:spcPts val="940"/>
                        </a:lnSpc>
                      </a:pPr>
                      <a:r>
                        <a:rPr sz="800" dirty="0">
                          <a:latin typeface="Arial"/>
                          <a:cs typeface="Arial"/>
                        </a:rPr>
                        <a:t>12,2</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707135">
                <a:tc>
                  <a:txBody>
                    <a:bodyPr/>
                    <a:lstStyle/>
                    <a:p>
                      <a:pPr marL="67945" marR="117475">
                        <a:lnSpc>
                          <a:spcPts val="919"/>
                        </a:lnSpc>
                        <a:spcBef>
                          <a:spcPts val="35"/>
                        </a:spcBef>
                      </a:pPr>
                      <a:r>
                        <a:rPr sz="800" spc="-5" dirty="0">
                          <a:latin typeface="Arial"/>
                          <a:cs typeface="Arial"/>
                        </a:rPr>
                        <a:t>Executive</a:t>
                      </a:r>
                      <a:r>
                        <a:rPr sz="800" spc="-50" dirty="0">
                          <a:latin typeface="Arial"/>
                          <a:cs typeface="Arial"/>
                        </a:rPr>
                        <a:t> </a:t>
                      </a:r>
                      <a:r>
                        <a:rPr sz="800" spc="-5" dirty="0">
                          <a:latin typeface="Arial"/>
                          <a:cs typeface="Arial"/>
                        </a:rPr>
                        <a:t>Name  (4)</a:t>
                      </a:r>
                      <a:endParaRPr sz="800">
                        <a:latin typeface="Arial"/>
                        <a:cs typeface="Arial"/>
                      </a:endParaRPr>
                    </a:p>
                  </a:txBody>
                  <a:tcPr marL="0" marR="0" marT="44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64135">
                        <a:lnSpc>
                          <a:spcPct val="95800"/>
                        </a:lnSpc>
                        <a:spcBef>
                          <a:spcPts val="15"/>
                        </a:spcBef>
                      </a:pPr>
                      <a:r>
                        <a:rPr sz="800" spc="-5" dirty="0">
                          <a:latin typeface="Arial"/>
                          <a:cs typeface="Arial"/>
                        </a:rPr>
                        <a:t>The legal name belonging to one  of the five highest paid executives,  officers, or employees of the  Subrecipient.</a:t>
                      </a:r>
                      <a:endParaRPr sz="800">
                        <a:latin typeface="Arial"/>
                        <a:cs typeface="Arial"/>
                      </a:endParaRPr>
                    </a:p>
                  </a:txBody>
                  <a:tcPr marL="0" marR="0" marT="19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marR="136525">
                        <a:lnSpc>
                          <a:spcPct val="95900"/>
                        </a:lnSpc>
                        <a:spcBef>
                          <a:spcPts val="10"/>
                        </a:spcBef>
                      </a:pPr>
                      <a:r>
                        <a:rPr sz="800" spc="-5" dirty="0">
                          <a:latin typeface="Arial"/>
                          <a:cs typeface="Arial"/>
                        </a:rPr>
                        <a:t>Required</a:t>
                      </a:r>
                      <a:r>
                        <a:rPr sz="800" spc="-55" dirty="0">
                          <a:latin typeface="Arial"/>
                          <a:cs typeface="Arial"/>
                        </a:rPr>
                        <a:t> </a:t>
                      </a:r>
                      <a:r>
                        <a:rPr sz="800" spc="-5" dirty="0">
                          <a:latin typeface="Arial"/>
                          <a:cs typeface="Arial"/>
                        </a:rPr>
                        <a:t>(If  you  answered  “No” to  question in  cell</a:t>
                      </a:r>
                      <a:r>
                        <a:rPr sz="800" spc="-15" dirty="0">
                          <a:latin typeface="Arial"/>
                          <a:cs typeface="Arial"/>
                        </a:rPr>
                        <a:t> </a:t>
                      </a:r>
                      <a:r>
                        <a:rPr sz="800" spc="-5" dirty="0">
                          <a:latin typeface="Arial"/>
                          <a:cs typeface="Arial"/>
                        </a:rPr>
                        <a:t>Q5)</a:t>
                      </a:r>
                      <a:endParaRPr sz="800">
                        <a:latin typeface="Arial"/>
                        <a:cs typeface="Arial"/>
                      </a:endParaRPr>
                    </a:p>
                  </a:txBody>
                  <a:tcPr marL="0" marR="0" marT="127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35"/>
                        </a:lnSpc>
                      </a:pPr>
                      <a:r>
                        <a:rPr sz="800" spc="-5" dirty="0">
                          <a:latin typeface="Arial"/>
                          <a:cs typeface="Arial"/>
                        </a:rPr>
                        <a:t>n/a</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35"/>
                        </a:lnSpc>
                      </a:pPr>
                      <a:r>
                        <a:rPr sz="800" spc="-5" dirty="0">
                          <a:latin typeface="Arial"/>
                          <a:cs typeface="Arial"/>
                        </a:rPr>
                        <a:t>String</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61594" algn="r">
                        <a:lnSpc>
                          <a:spcPts val="935"/>
                        </a:lnSpc>
                      </a:pPr>
                      <a:r>
                        <a:rPr sz="800" dirty="0">
                          <a:latin typeface="Arial"/>
                          <a:cs typeface="Arial"/>
                        </a:rPr>
                        <a:t>100</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707135">
                <a:tc>
                  <a:txBody>
                    <a:bodyPr/>
                    <a:lstStyle/>
                    <a:p>
                      <a:pPr marL="67945" marR="201930">
                        <a:lnSpc>
                          <a:spcPct val="95900"/>
                        </a:lnSpc>
                        <a:spcBef>
                          <a:spcPts val="10"/>
                        </a:spcBef>
                      </a:pPr>
                      <a:r>
                        <a:rPr sz="800" spc="-5" dirty="0">
                          <a:latin typeface="Arial"/>
                          <a:cs typeface="Arial"/>
                        </a:rPr>
                        <a:t>Total  </a:t>
                      </a:r>
                      <a:r>
                        <a:rPr sz="800" dirty="0">
                          <a:latin typeface="Arial"/>
                          <a:cs typeface="Arial"/>
                        </a:rPr>
                        <a:t>Compensation  </a:t>
                      </a:r>
                      <a:r>
                        <a:rPr sz="800" spc="-5" dirty="0">
                          <a:latin typeface="Arial"/>
                          <a:cs typeface="Arial"/>
                        </a:rPr>
                        <a:t>(4)</a:t>
                      </a:r>
                      <a:endParaRPr sz="800">
                        <a:latin typeface="Arial"/>
                        <a:cs typeface="Arial"/>
                      </a:endParaRPr>
                    </a:p>
                  </a:txBody>
                  <a:tcPr marL="0" marR="0" marT="127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88900">
                        <a:lnSpc>
                          <a:spcPct val="95900"/>
                        </a:lnSpc>
                        <a:spcBef>
                          <a:spcPts val="10"/>
                        </a:spcBef>
                      </a:pPr>
                      <a:r>
                        <a:rPr sz="800" spc="-5" dirty="0">
                          <a:latin typeface="Arial"/>
                          <a:cs typeface="Arial"/>
                        </a:rPr>
                        <a:t>The Total Compensation, as  defined in 2 CFR part 170.330,  earned by the </a:t>
                      </a:r>
                      <a:r>
                        <a:rPr sz="800" dirty="0">
                          <a:latin typeface="Arial"/>
                          <a:cs typeface="Arial"/>
                        </a:rPr>
                        <a:t>five </a:t>
                      </a:r>
                      <a:r>
                        <a:rPr sz="800" spc="-5" dirty="0">
                          <a:latin typeface="Arial"/>
                          <a:cs typeface="Arial"/>
                        </a:rPr>
                        <a:t>highest paid  executives, officers, or employees  of the Subrecipient.</a:t>
                      </a:r>
                      <a:endParaRPr sz="800">
                        <a:latin typeface="Arial"/>
                        <a:cs typeface="Arial"/>
                      </a:endParaRPr>
                    </a:p>
                  </a:txBody>
                  <a:tcPr marL="0" marR="0" marT="127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marR="136525">
                        <a:lnSpc>
                          <a:spcPct val="95900"/>
                        </a:lnSpc>
                        <a:spcBef>
                          <a:spcPts val="10"/>
                        </a:spcBef>
                      </a:pPr>
                      <a:r>
                        <a:rPr sz="800" spc="-5" dirty="0">
                          <a:latin typeface="Arial"/>
                          <a:cs typeface="Arial"/>
                        </a:rPr>
                        <a:t>Required</a:t>
                      </a:r>
                      <a:r>
                        <a:rPr sz="800" spc="-55" dirty="0">
                          <a:latin typeface="Arial"/>
                          <a:cs typeface="Arial"/>
                        </a:rPr>
                        <a:t> </a:t>
                      </a:r>
                      <a:r>
                        <a:rPr sz="800" spc="-5" dirty="0">
                          <a:latin typeface="Arial"/>
                          <a:cs typeface="Arial"/>
                        </a:rPr>
                        <a:t>(If  you  answered  “No” to  question in  cell</a:t>
                      </a:r>
                      <a:r>
                        <a:rPr sz="800" spc="-15" dirty="0">
                          <a:latin typeface="Arial"/>
                          <a:cs typeface="Arial"/>
                        </a:rPr>
                        <a:t> </a:t>
                      </a:r>
                      <a:r>
                        <a:rPr sz="800" spc="-5" dirty="0">
                          <a:latin typeface="Arial"/>
                          <a:cs typeface="Arial"/>
                        </a:rPr>
                        <a:t>Q5)</a:t>
                      </a:r>
                      <a:endParaRPr sz="800">
                        <a:latin typeface="Arial"/>
                        <a:cs typeface="Arial"/>
                      </a:endParaRPr>
                    </a:p>
                  </a:txBody>
                  <a:tcPr marL="0" marR="0" marT="127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35"/>
                        </a:lnSpc>
                      </a:pPr>
                      <a:r>
                        <a:rPr sz="800" spc="-5" dirty="0">
                          <a:latin typeface="Arial"/>
                          <a:cs typeface="Arial"/>
                        </a:rPr>
                        <a:t>n/a</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35"/>
                        </a:lnSpc>
                      </a:pPr>
                      <a:r>
                        <a:rPr sz="800" spc="-5" dirty="0">
                          <a:latin typeface="Arial"/>
                          <a:cs typeface="Arial"/>
                        </a:rPr>
                        <a:t>Currency</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60325" algn="r">
                        <a:lnSpc>
                          <a:spcPts val="935"/>
                        </a:lnSpc>
                      </a:pPr>
                      <a:r>
                        <a:rPr sz="800" dirty="0">
                          <a:latin typeface="Arial"/>
                          <a:cs typeface="Arial"/>
                        </a:rPr>
                        <a:t>12,2</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r h="707136">
                <a:tc>
                  <a:txBody>
                    <a:bodyPr/>
                    <a:lstStyle/>
                    <a:p>
                      <a:pPr marL="67945" marR="117475">
                        <a:lnSpc>
                          <a:spcPts val="919"/>
                        </a:lnSpc>
                        <a:spcBef>
                          <a:spcPts val="40"/>
                        </a:spcBef>
                      </a:pPr>
                      <a:r>
                        <a:rPr sz="800" spc="-5" dirty="0">
                          <a:latin typeface="Arial"/>
                          <a:cs typeface="Arial"/>
                        </a:rPr>
                        <a:t>Executive</a:t>
                      </a:r>
                      <a:r>
                        <a:rPr sz="800" spc="-50" dirty="0">
                          <a:latin typeface="Arial"/>
                          <a:cs typeface="Arial"/>
                        </a:rPr>
                        <a:t> </a:t>
                      </a:r>
                      <a:r>
                        <a:rPr sz="800" spc="-5" dirty="0">
                          <a:latin typeface="Arial"/>
                          <a:cs typeface="Arial"/>
                        </a:rPr>
                        <a:t>Name  (5)</a:t>
                      </a:r>
                      <a:endParaRPr sz="800">
                        <a:latin typeface="Arial"/>
                        <a:cs typeface="Arial"/>
                      </a:endParaRPr>
                    </a:p>
                  </a:txBody>
                  <a:tcPr marL="0" marR="0" marT="508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64135">
                        <a:lnSpc>
                          <a:spcPts val="919"/>
                        </a:lnSpc>
                        <a:spcBef>
                          <a:spcPts val="40"/>
                        </a:spcBef>
                      </a:pPr>
                      <a:r>
                        <a:rPr sz="800" spc="-5" dirty="0">
                          <a:latin typeface="Arial"/>
                          <a:cs typeface="Arial"/>
                        </a:rPr>
                        <a:t>The legal name belonging to one  of the five highest paid executives,  officers, or employees of the  Subrecipient.</a:t>
                      </a:r>
                      <a:endParaRPr sz="800">
                        <a:latin typeface="Arial"/>
                        <a:cs typeface="Arial"/>
                      </a:endParaRPr>
                    </a:p>
                  </a:txBody>
                  <a:tcPr marL="0" marR="0" marT="508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marR="136525">
                        <a:lnSpc>
                          <a:spcPct val="95800"/>
                        </a:lnSpc>
                        <a:spcBef>
                          <a:spcPts val="20"/>
                        </a:spcBef>
                      </a:pPr>
                      <a:r>
                        <a:rPr sz="800" spc="-5" dirty="0">
                          <a:latin typeface="Arial"/>
                          <a:cs typeface="Arial"/>
                        </a:rPr>
                        <a:t>Required</a:t>
                      </a:r>
                      <a:r>
                        <a:rPr sz="800" spc="-55" dirty="0">
                          <a:latin typeface="Arial"/>
                          <a:cs typeface="Arial"/>
                        </a:rPr>
                        <a:t> </a:t>
                      </a:r>
                      <a:r>
                        <a:rPr sz="800" spc="-5" dirty="0">
                          <a:latin typeface="Arial"/>
                          <a:cs typeface="Arial"/>
                        </a:rPr>
                        <a:t>(If  you  answered  “No” to  question in  cell</a:t>
                      </a:r>
                      <a:r>
                        <a:rPr sz="800" spc="-15" dirty="0">
                          <a:latin typeface="Arial"/>
                          <a:cs typeface="Arial"/>
                        </a:rPr>
                        <a:t> </a:t>
                      </a:r>
                      <a:r>
                        <a:rPr sz="800" spc="-5" dirty="0">
                          <a:latin typeface="Arial"/>
                          <a:cs typeface="Arial"/>
                        </a:rPr>
                        <a:t>Q5)</a:t>
                      </a:r>
                      <a:endParaRPr sz="800">
                        <a:latin typeface="Arial"/>
                        <a:cs typeface="Arial"/>
                      </a:endParaRPr>
                    </a:p>
                  </a:txBody>
                  <a:tcPr marL="0" marR="0" marT="25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40"/>
                        </a:lnSpc>
                      </a:pPr>
                      <a:r>
                        <a:rPr sz="800" spc="-5" dirty="0">
                          <a:latin typeface="Arial"/>
                          <a:cs typeface="Arial"/>
                        </a:rPr>
                        <a:t>n/a</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40"/>
                        </a:lnSpc>
                      </a:pPr>
                      <a:r>
                        <a:rPr sz="800" spc="-5" dirty="0">
                          <a:latin typeface="Arial"/>
                          <a:cs typeface="Arial"/>
                        </a:rPr>
                        <a:t>String</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61594" algn="r">
                        <a:lnSpc>
                          <a:spcPts val="940"/>
                        </a:lnSpc>
                      </a:pPr>
                      <a:r>
                        <a:rPr sz="800" dirty="0">
                          <a:latin typeface="Arial"/>
                          <a:cs typeface="Arial"/>
                        </a:rPr>
                        <a:t>100</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708151">
                <a:tc>
                  <a:txBody>
                    <a:bodyPr/>
                    <a:lstStyle/>
                    <a:p>
                      <a:pPr marL="67945" marR="201930">
                        <a:lnSpc>
                          <a:spcPts val="919"/>
                        </a:lnSpc>
                        <a:spcBef>
                          <a:spcPts val="40"/>
                        </a:spcBef>
                      </a:pPr>
                      <a:r>
                        <a:rPr sz="800" spc="-5" dirty="0">
                          <a:latin typeface="Arial"/>
                          <a:cs typeface="Arial"/>
                        </a:rPr>
                        <a:t>Total  </a:t>
                      </a:r>
                      <a:r>
                        <a:rPr sz="800" dirty="0">
                          <a:latin typeface="Arial"/>
                          <a:cs typeface="Arial"/>
                        </a:rPr>
                        <a:t>Compensation  </a:t>
                      </a:r>
                      <a:r>
                        <a:rPr sz="800" spc="-5" dirty="0">
                          <a:latin typeface="Arial"/>
                          <a:cs typeface="Arial"/>
                        </a:rPr>
                        <a:t>Executive</a:t>
                      </a:r>
                      <a:r>
                        <a:rPr sz="800" spc="-15" dirty="0">
                          <a:latin typeface="Arial"/>
                          <a:cs typeface="Arial"/>
                        </a:rPr>
                        <a:t> </a:t>
                      </a:r>
                      <a:r>
                        <a:rPr sz="800" spc="-5" dirty="0">
                          <a:latin typeface="Arial"/>
                          <a:cs typeface="Arial"/>
                        </a:rPr>
                        <a:t>(5)</a:t>
                      </a:r>
                      <a:endParaRPr sz="800">
                        <a:latin typeface="Arial"/>
                        <a:cs typeface="Arial"/>
                      </a:endParaRPr>
                    </a:p>
                  </a:txBody>
                  <a:tcPr marL="0" marR="0" marT="508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88900">
                        <a:lnSpc>
                          <a:spcPct val="95800"/>
                        </a:lnSpc>
                        <a:spcBef>
                          <a:spcPts val="20"/>
                        </a:spcBef>
                      </a:pPr>
                      <a:r>
                        <a:rPr sz="800" spc="-5" dirty="0">
                          <a:latin typeface="Arial"/>
                          <a:cs typeface="Arial"/>
                        </a:rPr>
                        <a:t>The Total Compensation, as  defined in 2 CFR part 170.330,  earned by the </a:t>
                      </a:r>
                      <a:r>
                        <a:rPr sz="800" dirty="0">
                          <a:latin typeface="Arial"/>
                          <a:cs typeface="Arial"/>
                        </a:rPr>
                        <a:t>five </a:t>
                      </a:r>
                      <a:r>
                        <a:rPr sz="800" spc="-5" dirty="0">
                          <a:latin typeface="Arial"/>
                          <a:cs typeface="Arial"/>
                        </a:rPr>
                        <a:t>highest paid  executives, officers, or employees  of the Subrecipient.</a:t>
                      </a:r>
                      <a:endParaRPr sz="800">
                        <a:latin typeface="Arial"/>
                        <a:cs typeface="Arial"/>
                      </a:endParaRPr>
                    </a:p>
                  </a:txBody>
                  <a:tcPr marL="0" marR="0" marT="25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marR="136525">
                        <a:lnSpc>
                          <a:spcPct val="95800"/>
                        </a:lnSpc>
                        <a:spcBef>
                          <a:spcPts val="20"/>
                        </a:spcBef>
                      </a:pPr>
                      <a:r>
                        <a:rPr sz="800" spc="-5" dirty="0">
                          <a:latin typeface="Arial"/>
                          <a:cs typeface="Arial"/>
                        </a:rPr>
                        <a:t>Required</a:t>
                      </a:r>
                      <a:r>
                        <a:rPr sz="800" spc="-55" dirty="0">
                          <a:latin typeface="Arial"/>
                          <a:cs typeface="Arial"/>
                        </a:rPr>
                        <a:t> </a:t>
                      </a:r>
                      <a:r>
                        <a:rPr sz="800" spc="-5" dirty="0">
                          <a:latin typeface="Arial"/>
                          <a:cs typeface="Arial"/>
                        </a:rPr>
                        <a:t>(If  you  answered  “No” to  question in  cell</a:t>
                      </a:r>
                      <a:r>
                        <a:rPr sz="800" spc="-15" dirty="0">
                          <a:latin typeface="Arial"/>
                          <a:cs typeface="Arial"/>
                        </a:rPr>
                        <a:t> </a:t>
                      </a:r>
                      <a:r>
                        <a:rPr sz="800" spc="-5" dirty="0">
                          <a:latin typeface="Arial"/>
                          <a:cs typeface="Arial"/>
                        </a:rPr>
                        <a:t>Q5)</a:t>
                      </a:r>
                      <a:endParaRPr sz="800">
                        <a:latin typeface="Arial"/>
                        <a:cs typeface="Arial"/>
                      </a:endParaRPr>
                    </a:p>
                  </a:txBody>
                  <a:tcPr marL="0" marR="0" marT="25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40"/>
                        </a:lnSpc>
                      </a:pPr>
                      <a:r>
                        <a:rPr sz="800" spc="-5" dirty="0">
                          <a:latin typeface="Arial"/>
                          <a:cs typeface="Arial"/>
                        </a:rPr>
                        <a:t>n/a</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40"/>
                        </a:lnSpc>
                      </a:pPr>
                      <a:r>
                        <a:rPr sz="800" spc="-5" dirty="0">
                          <a:latin typeface="Arial"/>
                          <a:cs typeface="Arial"/>
                        </a:rPr>
                        <a:t>Currency</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60325" algn="r">
                        <a:lnSpc>
                          <a:spcPts val="940"/>
                        </a:lnSpc>
                      </a:pPr>
                      <a:r>
                        <a:rPr sz="800" dirty="0">
                          <a:latin typeface="Arial"/>
                          <a:cs typeface="Arial"/>
                        </a:rPr>
                        <a:t>12,2</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6"/>
                  </a:ext>
                </a:extLst>
              </a:tr>
            </a:tbl>
          </a:graphicData>
        </a:graphic>
      </p:graphicFrame>
      <p:sp>
        <p:nvSpPr>
          <p:cNvPr id="5" name="object 5"/>
          <p:cNvSpPr txBox="1">
            <a:spLocks noGrp="1"/>
          </p:cNvSpPr>
          <p:nvPr>
            <p:ph type="ftr" sz="quarter" idx="5"/>
          </p:nvPr>
        </p:nvSpPr>
        <p:spPr>
          <a:prstGeom prst="rect">
            <a:avLst/>
          </a:prstGeom>
        </p:spPr>
        <p:txBody>
          <a:bodyPr vert="horz" wrap="square" lIns="0" tIns="1905" rIns="0" bIns="0" rtlCol="0">
            <a:spAutoFit/>
          </a:bodyPr>
          <a:lstStyle/>
          <a:p>
            <a:pPr marL="12700">
              <a:lnSpc>
                <a:spcPts val="1060"/>
              </a:lnSpc>
              <a:spcBef>
                <a:spcPts val="15"/>
              </a:spcBef>
            </a:pPr>
            <a:r>
              <a:rPr dirty="0"/>
              <a:t>Coronavirus State and </a:t>
            </a:r>
            <a:r>
              <a:rPr spc="-5" dirty="0"/>
              <a:t>Local Fiscal Recovery</a:t>
            </a:r>
            <a:r>
              <a:rPr spc="-30" dirty="0"/>
              <a:t> </a:t>
            </a:r>
            <a:r>
              <a:rPr dirty="0"/>
              <a:t>Funds:</a:t>
            </a:r>
          </a:p>
          <a:p>
            <a:pPr marL="174625">
              <a:lnSpc>
                <a:spcPts val="1060"/>
              </a:lnSpc>
            </a:pPr>
            <a:r>
              <a:rPr b="0" spc="-5" dirty="0">
                <a:latin typeface="Arial"/>
                <a:cs typeface="Arial"/>
              </a:rPr>
              <a:t>Project and Expenditures Report User</a:t>
            </a:r>
            <a:r>
              <a:rPr b="0" spc="30" dirty="0">
                <a:latin typeface="Arial"/>
                <a:cs typeface="Arial"/>
              </a:rPr>
              <a:t> </a:t>
            </a:r>
            <a:r>
              <a:rPr b="0" spc="-5" dirty="0">
                <a:latin typeface="Arial"/>
                <a:cs typeface="Arial"/>
              </a:rPr>
              <a:t>Guide</a:t>
            </a:r>
          </a:p>
        </p:txBody>
      </p:sp>
      <p:sp>
        <p:nvSpPr>
          <p:cNvPr id="6" name="object 6"/>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r>
              <a:rPr spc="-5" dirty="0"/>
              <a:t>58</a:t>
            </a:r>
          </a:p>
        </p:txBody>
      </p:sp>
      <p:sp>
        <p:nvSpPr>
          <p:cNvPr id="3" name="object 3"/>
          <p:cNvSpPr txBox="1"/>
          <p:nvPr/>
        </p:nvSpPr>
        <p:spPr>
          <a:xfrm>
            <a:off x="901700" y="5822441"/>
            <a:ext cx="5646420" cy="539750"/>
          </a:xfrm>
          <a:prstGeom prst="rect">
            <a:avLst/>
          </a:prstGeom>
        </p:spPr>
        <p:txBody>
          <a:bodyPr vert="horz" wrap="square" lIns="0" tIns="12065" rIns="0" bIns="0" rtlCol="0">
            <a:spAutoFit/>
          </a:bodyPr>
          <a:lstStyle/>
          <a:p>
            <a:pPr marL="12700">
              <a:lnSpc>
                <a:spcPct val="100000"/>
              </a:lnSpc>
              <a:spcBef>
                <a:spcPts val="95"/>
              </a:spcBef>
              <a:tabLst>
                <a:tab pos="469900" algn="l"/>
              </a:tabLst>
            </a:pPr>
            <a:r>
              <a:rPr sz="1100" b="1" spc="-5" dirty="0">
                <a:latin typeface="Arial"/>
                <a:cs typeface="Arial"/>
              </a:rPr>
              <a:t>k)	Subaward Template</a:t>
            </a:r>
            <a:endParaRPr sz="1100">
              <a:latin typeface="Arial"/>
              <a:cs typeface="Arial"/>
            </a:endParaRPr>
          </a:p>
          <a:p>
            <a:pPr marL="12700" marR="5080">
              <a:lnSpc>
                <a:spcPts val="1370"/>
              </a:lnSpc>
              <a:spcBef>
                <a:spcPts val="45"/>
              </a:spcBef>
            </a:pPr>
            <a:r>
              <a:rPr sz="1100" spc="-5" dirty="0">
                <a:latin typeface="Arial"/>
                <a:cs typeface="Arial"/>
              </a:rPr>
              <a:t>The downloadable templates provide all information required to create the upload files. The  following table highlights the data elements required to complete the Subaward</a:t>
            </a:r>
            <a:r>
              <a:rPr sz="1100" spc="195" dirty="0">
                <a:latin typeface="Arial"/>
                <a:cs typeface="Arial"/>
              </a:rPr>
              <a:t> </a:t>
            </a:r>
            <a:r>
              <a:rPr sz="1100" dirty="0">
                <a:latin typeface="Arial"/>
                <a:cs typeface="Arial"/>
              </a:rPr>
              <a:t>Template.</a:t>
            </a:r>
            <a:endParaRPr sz="1100">
              <a:latin typeface="Arial"/>
              <a:cs typeface="Arial"/>
            </a:endParaRPr>
          </a:p>
        </p:txBody>
      </p:sp>
      <p:graphicFrame>
        <p:nvGraphicFramePr>
          <p:cNvPr id="4" name="object 4"/>
          <p:cNvGraphicFramePr>
            <a:graphicFrameLocks noGrp="1"/>
          </p:cNvGraphicFramePr>
          <p:nvPr/>
        </p:nvGraphicFramePr>
        <p:xfrm>
          <a:off x="914400" y="6465316"/>
          <a:ext cx="5646420" cy="2085975"/>
        </p:xfrm>
        <a:graphic>
          <a:graphicData uri="http://schemas.openxmlformats.org/drawingml/2006/table">
            <a:tbl>
              <a:tblPr firstRow="1" bandRow="1">
                <a:tableStyleId>{2D5ABB26-0587-4C30-8999-92F81FD0307C}</a:tableStyleId>
              </a:tblPr>
              <a:tblGrid>
                <a:gridCol w="1041400">
                  <a:extLst>
                    <a:ext uri="{9D8B030D-6E8A-4147-A177-3AD203B41FA5}">
                      <a16:colId xmlns:a16="http://schemas.microsoft.com/office/drawing/2014/main" val="20000"/>
                    </a:ext>
                  </a:extLst>
                </a:gridCol>
                <a:gridCol w="1584960">
                  <a:extLst>
                    <a:ext uri="{9D8B030D-6E8A-4147-A177-3AD203B41FA5}">
                      <a16:colId xmlns:a16="http://schemas.microsoft.com/office/drawing/2014/main" val="20001"/>
                    </a:ext>
                  </a:extLst>
                </a:gridCol>
                <a:gridCol w="750570">
                  <a:extLst>
                    <a:ext uri="{9D8B030D-6E8A-4147-A177-3AD203B41FA5}">
                      <a16:colId xmlns:a16="http://schemas.microsoft.com/office/drawing/2014/main" val="20002"/>
                    </a:ext>
                  </a:extLst>
                </a:gridCol>
                <a:gridCol w="751204">
                  <a:extLst>
                    <a:ext uri="{9D8B030D-6E8A-4147-A177-3AD203B41FA5}">
                      <a16:colId xmlns:a16="http://schemas.microsoft.com/office/drawing/2014/main" val="20003"/>
                    </a:ext>
                  </a:extLst>
                </a:gridCol>
                <a:gridCol w="751204">
                  <a:extLst>
                    <a:ext uri="{9D8B030D-6E8A-4147-A177-3AD203B41FA5}">
                      <a16:colId xmlns:a16="http://schemas.microsoft.com/office/drawing/2014/main" val="20004"/>
                    </a:ext>
                  </a:extLst>
                </a:gridCol>
                <a:gridCol w="751204">
                  <a:extLst>
                    <a:ext uri="{9D8B030D-6E8A-4147-A177-3AD203B41FA5}">
                      <a16:colId xmlns:a16="http://schemas.microsoft.com/office/drawing/2014/main" val="20005"/>
                    </a:ext>
                  </a:extLst>
                </a:gridCol>
              </a:tblGrid>
              <a:tr h="403098">
                <a:tc>
                  <a:txBody>
                    <a:bodyPr/>
                    <a:lstStyle/>
                    <a:p>
                      <a:pPr algn="ctr">
                        <a:lnSpc>
                          <a:spcPts val="960"/>
                        </a:lnSpc>
                      </a:pPr>
                      <a:r>
                        <a:rPr sz="800" b="1" spc="-5" dirty="0">
                          <a:solidFill>
                            <a:srgbClr val="FFFFFF"/>
                          </a:solidFill>
                          <a:latin typeface="Arial"/>
                          <a:cs typeface="Arial"/>
                        </a:rPr>
                        <a:t>Defined</a:t>
                      </a:r>
                      <a:r>
                        <a:rPr sz="800" b="1" spc="-15" dirty="0">
                          <a:solidFill>
                            <a:srgbClr val="FFFFFF"/>
                          </a:solidFill>
                          <a:latin typeface="Arial"/>
                          <a:cs typeface="Arial"/>
                        </a:rPr>
                        <a:t> </a:t>
                      </a:r>
                      <a:r>
                        <a:rPr sz="800" b="1" spc="-5" dirty="0">
                          <a:solidFill>
                            <a:srgbClr val="FFFFFF"/>
                          </a:solidFill>
                          <a:latin typeface="Arial"/>
                          <a:cs typeface="Arial"/>
                        </a:rPr>
                        <a:t>Term</a:t>
                      </a:r>
                      <a:endParaRPr sz="800">
                        <a:latin typeface="Arial"/>
                        <a:cs typeface="Arial"/>
                      </a:endParaRPr>
                    </a:p>
                  </a:txBody>
                  <a:tcPr marL="0" marR="0" marT="0" marB="0">
                    <a:lnL w="635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001F5F"/>
                    </a:solidFill>
                  </a:tcPr>
                </a:tc>
                <a:tc>
                  <a:txBody>
                    <a:bodyPr/>
                    <a:lstStyle/>
                    <a:p>
                      <a:pPr algn="ctr">
                        <a:lnSpc>
                          <a:spcPts val="960"/>
                        </a:lnSpc>
                      </a:pPr>
                      <a:r>
                        <a:rPr sz="800" b="1" spc="-5" dirty="0">
                          <a:solidFill>
                            <a:srgbClr val="FFFFFF"/>
                          </a:solidFill>
                          <a:latin typeface="Arial"/>
                          <a:cs typeface="Arial"/>
                        </a:rPr>
                        <a:t>Definition</a:t>
                      </a:r>
                      <a:endParaRPr sz="800">
                        <a:latin typeface="Arial"/>
                        <a:cs typeface="Arial"/>
                      </a:endParaRPr>
                    </a:p>
                  </a:txBody>
                  <a:tcPr marL="0" marR="0" marT="0" marB="0">
                    <a:lnL w="635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001F5F"/>
                    </a:solidFill>
                  </a:tcPr>
                </a:tc>
                <a:tc>
                  <a:txBody>
                    <a:bodyPr/>
                    <a:lstStyle/>
                    <a:p>
                      <a:pPr marL="154305">
                        <a:lnSpc>
                          <a:spcPts val="960"/>
                        </a:lnSpc>
                      </a:pPr>
                      <a:r>
                        <a:rPr sz="800" b="1" spc="-5" dirty="0">
                          <a:solidFill>
                            <a:srgbClr val="FFFFFF"/>
                          </a:solidFill>
                          <a:latin typeface="Arial"/>
                          <a:cs typeface="Arial"/>
                        </a:rPr>
                        <a:t>Required</a:t>
                      </a:r>
                      <a:endParaRPr sz="800">
                        <a:latin typeface="Arial"/>
                        <a:cs typeface="Arial"/>
                      </a:endParaRPr>
                    </a:p>
                  </a:txBody>
                  <a:tcPr marL="0" marR="0" marT="0" marB="0">
                    <a:lnL w="635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001F5F"/>
                    </a:solidFill>
                  </a:tcPr>
                </a:tc>
                <a:tc>
                  <a:txBody>
                    <a:bodyPr/>
                    <a:lstStyle/>
                    <a:p>
                      <a:pPr marL="107314">
                        <a:lnSpc>
                          <a:spcPts val="960"/>
                        </a:lnSpc>
                      </a:pPr>
                      <a:r>
                        <a:rPr sz="800" b="1" spc="-5" dirty="0">
                          <a:solidFill>
                            <a:srgbClr val="FFFFFF"/>
                          </a:solidFill>
                          <a:latin typeface="Arial"/>
                          <a:cs typeface="Arial"/>
                        </a:rPr>
                        <a:t>List</a:t>
                      </a:r>
                      <a:r>
                        <a:rPr sz="800" b="1" spc="-20" dirty="0">
                          <a:solidFill>
                            <a:srgbClr val="FFFFFF"/>
                          </a:solidFill>
                          <a:latin typeface="Arial"/>
                          <a:cs typeface="Arial"/>
                        </a:rPr>
                        <a:t> </a:t>
                      </a:r>
                      <a:r>
                        <a:rPr sz="800" b="1" spc="-5" dirty="0">
                          <a:solidFill>
                            <a:srgbClr val="FFFFFF"/>
                          </a:solidFill>
                          <a:latin typeface="Arial"/>
                          <a:cs typeface="Arial"/>
                        </a:rPr>
                        <a:t>Values</a:t>
                      </a:r>
                      <a:endParaRPr sz="800">
                        <a:latin typeface="Arial"/>
                        <a:cs typeface="Arial"/>
                      </a:endParaRPr>
                    </a:p>
                  </a:txBody>
                  <a:tcPr marL="0" marR="0" marT="0" marB="0">
                    <a:lnL w="635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001F5F"/>
                    </a:solidFill>
                  </a:tcPr>
                </a:tc>
                <a:tc>
                  <a:txBody>
                    <a:bodyPr/>
                    <a:lstStyle/>
                    <a:p>
                      <a:pPr marL="132080">
                        <a:lnSpc>
                          <a:spcPts val="960"/>
                        </a:lnSpc>
                      </a:pPr>
                      <a:r>
                        <a:rPr sz="800" b="1" spc="-5" dirty="0">
                          <a:solidFill>
                            <a:srgbClr val="FFFFFF"/>
                          </a:solidFill>
                          <a:latin typeface="Arial"/>
                          <a:cs typeface="Arial"/>
                        </a:rPr>
                        <a:t>Data</a:t>
                      </a:r>
                      <a:r>
                        <a:rPr sz="800" b="1" spc="-20" dirty="0">
                          <a:solidFill>
                            <a:srgbClr val="FFFFFF"/>
                          </a:solidFill>
                          <a:latin typeface="Arial"/>
                          <a:cs typeface="Arial"/>
                        </a:rPr>
                        <a:t> </a:t>
                      </a:r>
                      <a:r>
                        <a:rPr sz="800" b="1" spc="-5" dirty="0">
                          <a:solidFill>
                            <a:srgbClr val="FFFFFF"/>
                          </a:solidFill>
                          <a:latin typeface="Arial"/>
                          <a:cs typeface="Arial"/>
                        </a:rPr>
                        <a:t>Type</a:t>
                      </a:r>
                      <a:endParaRPr sz="800">
                        <a:latin typeface="Arial"/>
                        <a:cs typeface="Arial"/>
                      </a:endParaRPr>
                    </a:p>
                  </a:txBody>
                  <a:tcPr marL="0" marR="0" marT="0" marB="0">
                    <a:lnL w="635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001F5F"/>
                    </a:solidFill>
                  </a:tcPr>
                </a:tc>
                <a:tc>
                  <a:txBody>
                    <a:bodyPr/>
                    <a:lstStyle/>
                    <a:p>
                      <a:pPr marL="206375" marR="198755" indent="69850">
                        <a:lnSpc>
                          <a:spcPts val="919"/>
                        </a:lnSpc>
                        <a:spcBef>
                          <a:spcPts val="60"/>
                        </a:spcBef>
                      </a:pPr>
                      <a:r>
                        <a:rPr sz="800" b="1" spc="-5" dirty="0">
                          <a:solidFill>
                            <a:srgbClr val="FFFFFF"/>
                          </a:solidFill>
                          <a:latin typeface="Arial"/>
                          <a:cs typeface="Arial"/>
                        </a:rPr>
                        <a:t>Max  </a:t>
                      </a:r>
                      <a:r>
                        <a:rPr sz="800" b="1" dirty="0">
                          <a:solidFill>
                            <a:srgbClr val="FFFFFF"/>
                          </a:solidFill>
                          <a:latin typeface="Arial"/>
                          <a:cs typeface="Arial"/>
                        </a:rPr>
                        <a:t>Le</a:t>
                      </a:r>
                      <a:r>
                        <a:rPr sz="800" b="1" spc="-5" dirty="0">
                          <a:solidFill>
                            <a:srgbClr val="FFFFFF"/>
                          </a:solidFill>
                          <a:latin typeface="Arial"/>
                          <a:cs typeface="Arial"/>
                        </a:rPr>
                        <a:t>n</a:t>
                      </a:r>
                      <a:r>
                        <a:rPr sz="800" b="1" dirty="0">
                          <a:solidFill>
                            <a:srgbClr val="FFFFFF"/>
                          </a:solidFill>
                          <a:latin typeface="Arial"/>
                          <a:cs typeface="Arial"/>
                        </a:rPr>
                        <a:t>gth</a:t>
                      </a:r>
                      <a:endParaRPr sz="800">
                        <a:latin typeface="Arial"/>
                        <a:cs typeface="Arial"/>
                      </a:endParaRPr>
                    </a:p>
                  </a:txBody>
                  <a:tcPr marL="0" marR="0" marT="7620" marB="0">
                    <a:lnL w="635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001F5F"/>
                    </a:solidFill>
                  </a:tcPr>
                </a:tc>
                <a:extLst>
                  <a:ext uri="{0D108BD9-81ED-4DB2-BD59-A6C34878D82A}">
                    <a16:rowId xmlns:a16="http://schemas.microsoft.com/office/drawing/2014/main" val="10000"/>
                  </a:ext>
                </a:extLst>
              </a:tr>
              <a:tr h="810005">
                <a:tc>
                  <a:txBody>
                    <a:bodyPr/>
                    <a:lstStyle/>
                    <a:p>
                      <a:pPr marR="15240" algn="ctr">
                        <a:lnSpc>
                          <a:spcPct val="100000"/>
                        </a:lnSpc>
                      </a:pPr>
                      <a:r>
                        <a:rPr sz="800" spc="-5" dirty="0">
                          <a:latin typeface="Arial"/>
                          <a:cs typeface="Arial"/>
                        </a:rPr>
                        <a:t>Subrecipient</a:t>
                      </a:r>
                      <a:r>
                        <a:rPr sz="800" spc="-20" dirty="0">
                          <a:latin typeface="Arial"/>
                          <a:cs typeface="Arial"/>
                        </a:rPr>
                        <a:t> </a:t>
                      </a:r>
                      <a:r>
                        <a:rPr sz="800" spc="-5" dirty="0">
                          <a:latin typeface="Arial"/>
                          <a:cs typeface="Arial"/>
                        </a:rPr>
                        <a:t>DUNS</a:t>
                      </a:r>
                      <a:endParaRPr sz="800">
                        <a:latin typeface="Arial"/>
                        <a:cs typeface="Arial"/>
                      </a:endParaRPr>
                    </a:p>
                  </a:txBody>
                  <a:tcPr marL="0" marR="0" marT="0" marB="0">
                    <a:lnL w="6350">
                      <a:solidFill>
                        <a:srgbClr val="000000"/>
                      </a:solidFill>
                      <a:prstDash val="solid"/>
                    </a:lnL>
                    <a:lnR w="6350">
                      <a:solidFill>
                        <a:srgbClr val="000000"/>
                      </a:solidFill>
                      <a:prstDash val="solid"/>
                    </a:lnR>
                    <a:lnT w="12700">
                      <a:solidFill>
                        <a:srgbClr val="000000"/>
                      </a:solidFill>
                      <a:prstDash val="solid"/>
                    </a:lnT>
                    <a:lnB w="6350">
                      <a:solidFill>
                        <a:srgbClr val="000000"/>
                      </a:solidFill>
                      <a:prstDash val="solid"/>
                    </a:lnB>
                  </a:tcPr>
                </a:tc>
                <a:tc>
                  <a:txBody>
                    <a:bodyPr/>
                    <a:lstStyle/>
                    <a:p>
                      <a:pPr marL="68580" marR="91440">
                        <a:lnSpc>
                          <a:spcPts val="919"/>
                        </a:lnSpc>
                        <a:spcBef>
                          <a:spcPts val="65"/>
                        </a:spcBef>
                      </a:pPr>
                      <a:r>
                        <a:rPr sz="800" spc="-5" dirty="0">
                          <a:latin typeface="Arial"/>
                          <a:cs typeface="Arial"/>
                        </a:rPr>
                        <a:t>The DUNS unique identification  number for the Subrecipient  Organization.</a:t>
                      </a:r>
                      <a:endParaRPr sz="800">
                        <a:latin typeface="Arial"/>
                        <a:cs typeface="Arial"/>
                      </a:endParaRPr>
                    </a:p>
                  </a:txBody>
                  <a:tcPr marL="0" marR="0" marT="8255" marB="0">
                    <a:lnL w="6350">
                      <a:solidFill>
                        <a:srgbClr val="000000"/>
                      </a:solidFill>
                      <a:prstDash val="solid"/>
                    </a:lnL>
                    <a:lnR w="6350">
                      <a:solidFill>
                        <a:srgbClr val="000000"/>
                      </a:solidFill>
                      <a:prstDash val="solid"/>
                    </a:lnR>
                    <a:lnT w="12700">
                      <a:solidFill>
                        <a:srgbClr val="000000"/>
                      </a:solidFill>
                      <a:prstDash val="solid"/>
                    </a:lnT>
                    <a:lnB w="6350">
                      <a:solidFill>
                        <a:srgbClr val="000000"/>
                      </a:solidFill>
                      <a:prstDash val="solid"/>
                    </a:lnB>
                  </a:tcPr>
                </a:tc>
                <a:tc>
                  <a:txBody>
                    <a:bodyPr/>
                    <a:lstStyle/>
                    <a:p>
                      <a:pPr marL="68580">
                        <a:lnSpc>
                          <a:spcPct val="100000"/>
                        </a:lnSpc>
                      </a:pPr>
                      <a:r>
                        <a:rPr sz="800" spc="-5" dirty="0">
                          <a:latin typeface="Arial"/>
                          <a:cs typeface="Arial"/>
                        </a:rPr>
                        <a:t>Optional</a:t>
                      </a:r>
                      <a:endParaRPr sz="800">
                        <a:latin typeface="Arial"/>
                        <a:cs typeface="Arial"/>
                      </a:endParaRPr>
                    </a:p>
                  </a:txBody>
                  <a:tcPr marL="0" marR="0" marT="0" marB="0">
                    <a:lnL w="6350">
                      <a:solidFill>
                        <a:srgbClr val="000000"/>
                      </a:solidFill>
                      <a:prstDash val="solid"/>
                    </a:lnL>
                    <a:lnR w="6350">
                      <a:solidFill>
                        <a:srgbClr val="000000"/>
                      </a:solidFill>
                      <a:prstDash val="solid"/>
                    </a:lnR>
                    <a:lnT w="12700">
                      <a:solidFill>
                        <a:srgbClr val="000000"/>
                      </a:solidFill>
                      <a:prstDash val="solid"/>
                    </a:lnT>
                    <a:lnB w="6350">
                      <a:solidFill>
                        <a:srgbClr val="000000"/>
                      </a:solidFill>
                      <a:prstDash val="solid"/>
                    </a:lnB>
                  </a:tcPr>
                </a:tc>
                <a:tc>
                  <a:txBody>
                    <a:bodyPr/>
                    <a:lstStyle/>
                    <a:p>
                      <a:pPr marL="67945">
                        <a:lnSpc>
                          <a:spcPct val="100000"/>
                        </a:lnSpc>
                      </a:pPr>
                      <a:r>
                        <a:rPr sz="800" spc="-5" dirty="0">
                          <a:latin typeface="Arial"/>
                          <a:cs typeface="Arial"/>
                        </a:rPr>
                        <a:t>n/a</a:t>
                      </a:r>
                      <a:endParaRPr sz="800">
                        <a:latin typeface="Arial"/>
                        <a:cs typeface="Arial"/>
                      </a:endParaRPr>
                    </a:p>
                  </a:txBody>
                  <a:tcPr marL="0" marR="0" marT="0" marB="0">
                    <a:lnL w="6350">
                      <a:solidFill>
                        <a:srgbClr val="000000"/>
                      </a:solidFill>
                      <a:prstDash val="solid"/>
                    </a:lnL>
                    <a:lnR w="6350">
                      <a:solidFill>
                        <a:srgbClr val="000000"/>
                      </a:solidFill>
                      <a:prstDash val="solid"/>
                    </a:lnR>
                    <a:lnT w="12700">
                      <a:solidFill>
                        <a:srgbClr val="000000"/>
                      </a:solidFill>
                      <a:prstDash val="solid"/>
                    </a:lnT>
                    <a:lnB w="6350">
                      <a:solidFill>
                        <a:srgbClr val="000000"/>
                      </a:solidFill>
                      <a:prstDash val="solid"/>
                    </a:lnB>
                  </a:tcPr>
                </a:tc>
                <a:tc>
                  <a:txBody>
                    <a:bodyPr/>
                    <a:lstStyle/>
                    <a:p>
                      <a:pPr marL="68580">
                        <a:lnSpc>
                          <a:spcPct val="100000"/>
                        </a:lnSpc>
                      </a:pPr>
                      <a:r>
                        <a:rPr sz="800" spc="-5" dirty="0">
                          <a:latin typeface="Arial"/>
                          <a:cs typeface="Arial"/>
                        </a:rPr>
                        <a:t>Numeric</a:t>
                      </a:r>
                      <a:endParaRPr sz="800">
                        <a:latin typeface="Arial"/>
                        <a:cs typeface="Arial"/>
                      </a:endParaRPr>
                    </a:p>
                  </a:txBody>
                  <a:tcPr marL="0" marR="0" marT="0" marB="0">
                    <a:lnL w="6350">
                      <a:solidFill>
                        <a:srgbClr val="000000"/>
                      </a:solidFill>
                      <a:prstDash val="solid"/>
                    </a:lnL>
                    <a:lnR w="6350">
                      <a:solidFill>
                        <a:srgbClr val="000000"/>
                      </a:solidFill>
                      <a:prstDash val="solid"/>
                    </a:lnR>
                    <a:lnT w="12700">
                      <a:solidFill>
                        <a:srgbClr val="000000"/>
                      </a:solidFill>
                      <a:prstDash val="solid"/>
                    </a:lnT>
                    <a:lnB w="6350">
                      <a:solidFill>
                        <a:srgbClr val="000000"/>
                      </a:solidFill>
                      <a:prstDash val="solid"/>
                    </a:lnB>
                  </a:tcPr>
                </a:tc>
                <a:tc>
                  <a:txBody>
                    <a:bodyPr/>
                    <a:lstStyle/>
                    <a:p>
                      <a:pPr marR="60960" algn="r">
                        <a:lnSpc>
                          <a:spcPct val="100000"/>
                        </a:lnSpc>
                      </a:pPr>
                      <a:r>
                        <a:rPr sz="800" dirty="0">
                          <a:latin typeface="Arial"/>
                          <a:cs typeface="Arial"/>
                        </a:rPr>
                        <a:t>9</a:t>
                      </a:r>
                      <a:endParaRPr sz="800">
                        <a:latin typeface="Arial"/>
                        <a:cs typeface="Arial"/>
                      </a:endParaRPr>
                    </a:p>
                  </a:txBody>
                  <a:tcPr marL="0" marR="0" marT="0" marB="0">
                    <a:lnL w="6350">
                      <a:solidFill>
                        <a:srgbClr val="000000"/>
                      </a:solidFill>
                      <a:prstDash val="solid"/>
                    </a:lnL>
                    <a:lnR w="12700">
                      <a:solidFill>
                        <a:srgbClr val="000000"/>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863346">
                <a:tc>
                  <a:txBody>
                    <a:bodyPr/>
                    <a:lstStyle/>
                    <a:p>
                      <a:pPr marR="15240" algn="ctr">
                        <a:lnSpc>
                          <a:spcPts val="935"/>
                        </a:lnSpc>
                      </a:pPr>
                      <a:r>
                        <a:rPr sz="800" spc="-5" dirty="0">
                          <a:latin typeface="Arial"/>
                          <a:cs typeface="Arial"/>
                        </a:rPr>
                        <a:t>Recipient Project</a:t>
                      </a:r>
                      <a:r>
                        <a:rPr sz="800" spc="-15" dirty="0">
                          <a:latin typeface="Arial"/>
                          <a:cs typeface="Arial"/>
                        </a:rPr>
                        <a:t> </a:t>
                      </a:r>
                      <a:r>
                        <a:rPr sz="800" spc="-5" dirty="0">
                          <a:latin typeface="Arial"/>
                          <a:cs typeface="Arial"/>
                        </a:rPr>
                        <a:t>Id</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marR="97155">
                        <a:lnSpc>
                          <a:spcPct val="95800"/>
                        </a:lnSpc>
                        <a:spcBef>
                          <a:spcPts val="15"/>
                        </a:spcBef>
                      </a:pPr>
                      <a:r>
                        <a:rPr sz="800" spc="-5" dirty="0">
                          <a:latin typeface="Arial"/>
                          <a:cs typeface="Arial"/>
                        </a:rPr>
                        <a:t>Recipient Project ID associated  with this Sub Award. This is  your unique Project  Identification</a:t>
                      </a:r>
                      <a:r>
                        <a:rPr sz="800" spc="-10" dirty="0">
                          <a:latin typeface="Arial"/>
                          <a:cs typeface="Arial"/>
                        </a:rPr>
                        <a:t> </a:t>
                      </a:r>
                      <a:r>
                        <a:rPr sz="800" spc="-5" dirty="0">
                          <a:latin typeface="Arial"/>
                          <a:cs typeface="Arial"/>
                        </a:rPr>
                        <a:t>Number.</a:t>
                      </a:r>
                      <a:endParaRPr sz="800">
                        <a:latin typeface="Arial"/>
                        <a:cs typeface="Arial"/>
                      </a:endParaRPr>
                    </a:p>
                  </a:txBody>
                  <a:tcPr marL="0" marR="0" marT="19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935"/>
                        </a:lnSpc>
                      </a:pPr>
                      <a:r>
                        <a:rPr sz="800" spc="-5" dirty="0">
                          <a:latin typeface="Arial"/>
                          <a:cs typeface="Arial"/>
                        </a:rPr>
                        <a:t>Required</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35"/>
                        </a:lnSpc>
                      </a:pPr>
                      <a:r>
                        <a:rPr sz="800" spc="-5" dirty="0">
                          <a:latin typeface="Arial"/>
                          <a:cs typeface="Arial"/>
                        </a:rPr>
                        <a:t>n/a</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935"/>
                        </a:lnSpc>
                      </a:pPr>
                      <a:r>
                        <a:rPr sz="800" spc="-5" dirty="0">
                          <a:latin typeface="Arial"/>
                          <a:cs typeface="Arial"/>
                        </a:rPr>
                        <a:t>Numeric</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61594" algn="r">
                        <a:lnSpc>
                          <a:spcPts val="935"/>
                        </a:lnSpc>
                      </a:pPr>
                      <a:r>
                        <a:rPr sz="800" dirty="0">
                          <a:latin typeface="Arial"/>
                          <a:cs typeface="Arial"/>
                        </a:rPr>
                        <a:t>20</a:t>
                      </a:r>
                      <a:endParaRPr sz="800">
                        <a:latin typeface="Arial"/>
                        <a:cs typeface="Arial"/>
                      </a:endParaRPr>
                    </a:p>
                  </a:txBody>
                  <a:tcPr marL="0" marR="0" marT="0" marB="0">
                    <a:lnL w="6350">
                      <a:solidFill>
                        <a:srgbClr val="000000"/>
                      </a:solidFill>
                      <a:prstDash val="solid"/>
                    </a:lnL>
                    <a:lnR w="1270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914400" y="914400"/>
          <a:ext cx="5646420" cy="7776845"/>
        </p:xfrm>
        <a:graphic>
          <a:graphicData uri="http://schemas.openxmlformats.org/drawingml/2006/table">
            <a:tbl>
              <a:tblPr firstRow="1" bandRow="1">
                <a:tableStyleId>{2D5ABB26-0587-4C30-8999-92F81FD0307C}</a:tableStyleId>
              </a:tblPr>
              <a:tblGrid>
                <a:gridCol w="1041400">
                  <a:extLst>
                    <a:ext uri="{9D8B030D-6E8A-4147-A177-3AD203B41FA5}">
                      <a16:colId xmlns:a16="http://schemas.microsoft.com/office/drawing/2014/main" val="20000"/>
                    </a:ext>
                  </a:extLst>
                </a:gridCol>
                <a:gridCol w="1584960">
                  <a:extLst>
                    <a:ext uri="{9D8B030D-6E8A-4147-A177-3AD203B41FA5}">
                      <a16:colId xmlns:a16="http://schemas.microsoft.com/office/drawing/2014/main" val="20001"/>
                    </a:ext>
                  </a:extLst>
                </a:gridCol>
                <a:gridCol w="750570">
                  <a:extLst>
                    <a:ext uri="{9D8B030D-6E8A-4147-A177-3AD203B41FA5}">
                      <a16:colId xmlns:a16="http://schemas.microsoft.com/office/drawing/2014/main" val="20002"/>
                    </a:ext>
                  </a:extLst>
                </a:gridCol>
                <a:gridCol w="751204">
                  <a:extLst>
                    <a:ext uri="{9D8B030D-6E8A-4147-A177-3AD203B41FA5}">
                      <a16:colId xmlns:a16="http://schemas.microsoft.com/office/drawing/2014/main" val="20003"/>
                    </a:ext>
                  </a:extLst>
                </a:gridCol>
                <a:gridCol w="751204">
                  <a:extLst>
                    <a:ext uri="{9D8B030D-6E8A-4147-A177-3AD203B41FA5}">
                      <a16:colId xmlns:a16="http://schemas.microsoft.com/office/drawing/2014/main" val="20004"/>
                    </a:ext>
                  </a:extLst>
                </a:gridCol>
                <a:gridCol w="751204">
                  <a:extLst>
                    <a:ext uri="{9D8B030D-6E8A-4147-A177-3AD203B41FA5}">
                      <a16:colId xmlns:a16="http://schemas.microsoft.com/office/drawing/2014/main" val="20005"/>
                    </a:ext>
                  </a:extLst>
                </a:gridCol>
              </a:tblGrid>
              <a:tr h="403098">
                <a:tc>
                  <a:txBody>
                    <a:bodyPr/>
                    <a:lstStyle/>
                    <a:p>
                      <a:pPr marL="195580">
                        <a:lnSpc>
                          <a:spcPct val="100000"/>
                        </a:lnSpc>
                        <a:spcBef>
                          <a:spcPts val="5"/>
                        </a:spcBef>
                      </a:pPr>
                      <a:r>
                        <a:rPr sz="800" b="1" spc="-5" dirty="0">
                          <a:solidFill>
                            <a:srgbClr val="FFFFFF"/>
                          </a:solidFill>
                          <a:latin typeface="Arial"/>
                          <a:cs typeface="Arial"/>
                        </a:rPr>
                        <a:t>Defined</a:t>
                      </a:r>
                      <a:r>
                        <a:rPr sz="800" b="1" spc="-15" dirty="0">
                          <a:solidFill>
                            <a:srgbClr val="FFFFFF"/>
                          </a:solidFill>
                          <a:latin typeface="Arial"/>
                          <a:cs typeface="Arial"/>
                        </a:rPr>
                        <a:t> </a:t>
                      </a:r>
                      <a:r>
                        <a:rPr sz="800" b="1" spc="-5" dirty="0">
                          <a:solidFill>
                            <a:srgbClr val="FFFFFF"/>
                          </a:solidFill>
                          <a:latin typeface="Arial"/>
                          <a:cs typeface="Arial"/>
                        </a:rPr>
                        <a:t>Term</a:t>
                      </a:r>
                      <a:endParaRPr sz="800">
                        <a:latin typeface="Arial"/>
                        <a:cs typeface="Arial"/>
                      </a:endParaRPr>
                    </a:p>
                  </a:txBody>
                  <a:tcPr marL="0" marR="0" marT="635" marB="0">
                    <a:lnL w="6350">
                      <a:solidFill>
                        <a:srgbClr val="000000"/>
                      </a:solidFill>
                      <a:prstDash val="solid"/>
                    </a:lnL>
                    <a:lnR w="6350">
                      <a:solidFill>
                        <a:srgbClr val="000000"/>
                      </a:solidFill>
                      <a:prstDash val="solid"/>
                    </a:lnR>
                    <a:lnT w="12700">
                      <a:solidFill>
                        <a:srgbClr val="000000"/>
                      </a:solidFill>
                      <a:prstDash val="solid"/>
                    </a:lnT>
                    <a:lnB w="19050">
                      <a:solidFill>
                        <a:srgbClr val="000000"/>
                      </a:solidFill>
                      <a:prstDash val="solid"/>
                    </a:lnB>
                    <a:solidFill>
                      <a:srgbClr val="001F5F"/>
                    </a:solidFill>
                  </a:tcPr>
                </a:tc>
                <a:tc>
                  <a:txBody>
                    <a:bodyPr/>
                    <a:lstStyle/>
                    <a:p>
                      <a:pPr algn="ctr">
                        <a:lnSpc>
                          <a:spcPct val="100000"/>
                        </a:lnSpc>
                        <a:spcBef>
                          <a:spcPts val="5"/>
                        </a:spcBef>
                      </a:pPr>
                      <a:r>
                        <a:rPr sz="800" b="1" spc="-5" dirty="0">
                          <a:solidFill>
                            <a:srgbClr val="FFFFFF"/>
                          </a:solidFill>
                          <a:latin typeface="Arial"/>
                          <a:cs typeface="Arial"/>
                        </a:rPr>
                        <a:t>Definition</a:t>
                      </a:r>
                      <a:endParaRPr sz="800">
                        <a:latin typeface="Arial"/>
                        <a:cs typeface="Arial"/>
                      </a:endParaRPr>
                    </a:p>
                  </a:txBody>
                  <a:tcPr marL="0" marR="0" marT="635" marB="0">
                    <a:lnL w="6350">
                      <a:solidFill>
                        <a:srgbClr val="000000"/>
                      </a:solidFill>
                      <a:prstDash val="solid"/>
                    </a:lnL>
                    <a:lnR w="6350">
                      <a:solidFill>
                        <a:srgbClr val="000000"/>
                      </a:solidFill>
                      <a:prstDash val="solid"/>
                    </a:lnR>
                    <a:lnT w="12700">
                      <a:solidFill>
                        <a:srgbClr val="000000"/>
                      </a:solidFill>
                      <a:prstDash val="solid"/>
                    </a:lnT>
                    <a:lnB w="19050">
                      <a:solidFill>
                        <a:srgbClr val="000000"/>
                      </a:solidFill>
                      <a:prstDash val="solid"/>
                    </a:lnB>
                    <a:solidFill>
                      <a:srgbClr val="001F5F"/>
                    </a:solidFill>
                  </a:tcPr>
                </a:tc>
                <a:tc>
                  <a:txBody>
                    <a:bodyPr/>
                    <a:lstStyle/>
                    <a:p>
                      <a:pPr marL="154305">
                        <a:lnSpc>
                          <a:spcPct val="100000"/>
                        </a:lnSpc>
                        <a:spcBef>
                          <a:spcPts val="5"/>
                        </a:spcBef>
                      </a:pPr>
                      <a:r>
                        <a:rPr sz="800" b="1" spc="-5" dirty="0">
                          <a:solidFill>
                            <a:srgbClr val="FFFFFF"/>
                          </a:solidFill>
                          <a:latin typeface="Arial"/>
                          <a:cs typeface="Arial"/>
                        </a:rPr>
                        <a:t>Required</a:t>
                      </a:r>
                      <a:endParaRPr sz="800">
                        <a:latin typeface="Arial"/>
                        <a:cs typeface="Arial"/>
                      </a:endParaRPr>
                    </a:p>
                  </a:txBody>
                  <a:tcPr marL="0" marR="0" marT="635" marB="0">
                    <a:lnL w="6350">
                      <a:solidFill>
                        <a:srgbClr val="000000"/>
                      </a:solidFill>
                      <a:prstDash val="solid"/>
                    </a:lnL>
                    <a:lnR w="6350">
                      <a:solidFill>
                        <a:srgbClr val="000000"/>
                      </a:solidFill>
                      <a:prstDash val="solid"/>
                    </a:lnR>
                    <a:lnT w="12700">
                      <a:solidFill>
                        <a:srgbClr val="000000"/>
                      </a:solidFill>
                      <a:prstDash val="solid"/>
                    </a:lnT>
                    <a:lnB w="19050">
                      <a:solidFill>
                        <a:srgbClr val="000000"/>
                      </a:solidFill>
                      <a:prstDash val="solid"/>
                    </a:lnB>
                    <a:solidFill>
                      <a:srgbClr val="001F5F"/>
                    </a:solidFill>
                  </a:tcPr>
                </a:tc>
                <a:tc>
                  <a:txBody>
                    <a:bodyPr/>
                    <a:lstStyle/>
                    <a:p>
                      <a:pPr marL="107314">
                        <a:lnSpc>
                          <a:spcPct val="100000"/>
                        </a:lnSpc>
                        <a:spcBef>
                          <a:spcPts val="5"/>
                        </a:spcBef>
                      </a:pPr>
                      <a:r>
                        <a:rPr sz="800" b="1" spc="-5" dirty="0">
                          <a:solidFill>
                            <a:srgbClr val="FFFFFF"/>
                          </a:solidFill>
                          <a:latin typeface="Arial"/>
                          <a:cs typeface="Arial"/>
                        </a:rPr>
                        <a:t>List</a:t>
                      </a:r>
                      <a:r>
                        <a:rPr sz="800" b="1" spc="-20" dirty="0">
                          <a:solidFill>
                            <a:srgbClr val="FFFFFF"/>
                          </a:solidFill>
                          <a:latin typeface="Arial"/>
                          <a:cs typeface="Arial"/>
                        </a:rPr>
                        <a:t> </a:t>
                      </a:r>
                      <a:r>
                        <a:rPr sz="800" b="1" spc="-5" dirty="0">
                          <a:solidFill>
                            <a:srgbClr val="FFFFFF"/>
                          </a:solidFill>
                          <a:latin typeface="Arial"/>
                          <a:cs typeface="Arial"/>
                        </a:rPr>
                        <a:t>Values</a:t>
                      </a:r>
                      <a:endParaRPr sz="800">
                        <a:latin typeface="Arial"/>
                        <a:cs typeface="Arial"/>
                      </a:endParaRPr>
                    </a:p>
                  </a:txBody>
                  <a:tcPr marL="0" marR="0" marT="635" marB="0">
                    <a:lnL w="6350">
                      <a:solidFill>
                        <a:srgbClr val="000000"/>
                      </a:solidFill>
                      <a:prstDash val="solid"/>
                    </a:lnL>
                    <a:lnR w="6350">
                      <a:solidFill>
                        <a:srgbClr val="000000"/>
                      </a:solidFill>
                      <a:prstDash val="solid"/>
                    </a:lnR>
                    <a:lnT w="12700">
                      <a:solidFill>
                        <a:srgbClr val="000000"/>
                      </a:solidFill>
                      <a:prstDash val="solid"/>
                    </a:lnT>
                    <a:lnB w="19050">
                      <a:solidFill>
                        <a:srgbClr val="000000"/>
                      </a:solidFill>
                      <a:prstDash val="solid"/>
                    </a:lnB>
                    <a:solidFill>
                      <a:srgbClr val="001F5F"/>
                    </a:solidFill>
                  </a:tcPr>
                </a:tc>
                <a:tc>
                  <a:txBody>
                    <a:bodyPr/>
                    <a:lstStyle/>
                    <a:p>
                      <a:pPr marL="132080">
                        <a:lnSpc>
                          <a:spcPct val="100000"/>
                        </a:lnSpc>
                        <a:spcBef>
                          <a:spcPts val="5"/>
                        </a:spcBef>
                      </a:pPr>
                      <a:r>
                        <a:rPr sz="800" b="1" spc="-5" dirty="0">
                          <a:solidFill>
                            <a:srgbClr val="FFFFFF"/>
                          </a:solidFill>
                          <a:latin typeface="Arial"/>
                          <a:cs typeface="Arial"/>
                        </a:rPr>
                        <a:t>Data</a:t>
                      </a:r>
                      <a:r>
                        <a:rPr sz="800" b="1" spc="-20" dirty="0">
                          <a:solidFill>
                            <a:srgbClr val="FFFFFF"/>
                          </a:solidFill>
                          <a:latin typeface="Arial"/>
                          <a:cs typeface="Arial"/>
                        </a:rPr>
                        <a:t> </a:t>
                      </a:r>
                      <a:r>
                        <a:rPr sz="800" b="1" spc="-5" dirty="0">
                          <a:solidFill>
                            <a:srgbClr val="FFFFFF"/>
                          </a:solidFill>
                          <a:latin typeface="Arial"/>
                          <a:cs typeface="Arial"/>
                        </a:rPr>
                        <a:t>Type</a:t>
                      </a:r>
                      <a:endParaRPr sz="800">
                        <a:latin typeface="Arial"/>
                        <a:cs typeface="Arial"/>
                      </a:endParaRPr>
                    </a:p>
                  </a:txBody>
                  <a:tcPr marL="0" marR="0" marT="635" marB="0">
                    <a:lnL w="6350">
                      <a:solidFill>
                        <a:srgbClr val="000000"/>
                      </a:solidFill>
                      <a:prstDash val="solid"/>
                    </a:lnL>
                    <a:lnR w="6350">
                      <a:solidFill>
                        <a:srgbClr val="000000"/>
                      </a:solidFill>
                      <a:prstDash val="solid"/>
                    </a:lnR>
                    <a:lnT w="12700">
                      <a:solidFill>
                        <a:srgbClr val="000000"/>
                      </a:solidFill>
                      <a:prstDash val="solid"/>
                    </a:lnT>
                    <a:lnB w="19050">
                      <a:solidFill>
                        <a:srgbClr val="000000"/>
                      </a:solidFill>
                      <a:prstDash val="solid"/>
                    </a:lnB>
                    <a:solidFill>
                      <a:srgbClr val="001F5F"/>
                    </a:solidFill>
                  </a:tcPr>
                </a:tc>
                <a:tc>
                  <a:txBody>
                    <a:bodyPr/>
                    <a:lstStyle/>
                    <a:p>
                      <a:pPr marL="206375" marR="198755" indent="69850">
                        <a:lnSpc>
                          <a:spcPts val="919"/>
                        </a:lnSpc>
                        <a:spcBef>
                          <a:spcPts val="65"/>
                        </a:spcBef>
                      </a:pPr>
                      <a:r>
                        <a:rPr sz="800" b="1" spc="-5" dirty="0">
                          <a:solidFill>
                            <a:srgbClr val="FFFFFF"/>
                          </a:solidFill>
                          <a:latin typeface="Arial"/>
                          <a:cs typeface="Arial"/>
                        </a:rPr>
                        <a:t>Max  </a:t>
                      </a:r>
                      <a:r>
                        <a:rPr sz="800" b="1" dirty="0">
                          <a:solidFill>
                            <a:srgbClr val="FFFFFF"/>
                          </a:solidFill>
                          <a:latin typeface="Arial"/>
                          <a:cs typeface="Arial"/>
                        </a:rPr>
                        <a:t>Le</a:t>
                      </a:r>
                      <a:r>
                        <a:rPr sz="800" b="1" spc="-5" dirty="0">
                          <a:solidFill>
                            <a:srgbClr val="FFFFFF"/>
                          </a:solidFill>
                          <a:latin typeface="Arial"/>
                          <a:cs typeface="Arial"/>
                        </a:rPr>
                        <a:t>n</a:t>
                      </a:r>
                      <a:r>
                        <a:rPr sz="800" b="1" dirty="0">
                          <a:solidFill>
                            <a:srgbClr val="FFFFFF"/>
                          </a:solidFill>
                          <a:latin typeface="Arial"/>
                          <a:cs typeface="Arial"/>
                        </a:rPr>
                        <a:t>gth</a:t>
                      </a:r>
                      <a:endParaRPr sz="800">
                        <a:latin typeface="Arial"/>
                        <a:cs typeface="Arial"/>
                      </a:endParaRPr>
                    </a:p>
                  </a:txBody>
                  <a:tcPr marL="0" marR="0" marT="8255" marB="0">
                    <a:lnL w="6350">
                      <a:solidFill>
                        <a:srgbClr val="000000"/>
                      </a:solidFill>
                      <a:prstDash val="solid"/>
                    </a:lnL>
                    <a:lnR w="6350">
                      <a:solidFill>
                        <a:srgbClr val="000000"/>
                      </a:solidFill>
                      <a:prstDash val="solid"/>
                    </a:lnR>
                    <a:lnT w="12700">
                      <a:solidFill>
                        <a:srgbClr val="000000"/>
                      </a:solidFill>
                      <a:prstDash val="solid"/>
                    </a:lnT>
                    <a:lnB w="19050">
                      <a:solidFill>
                        <a:srgbClr val="000000"/>
                      </a:solidFill>
                      <a:prstDash val="solid"/>
                    </a:lnB>
                    <a:solidFill>
                      <a:srgbClr val="001F5F"/>
                    </a:solidFill>
                  </a:tcPr>
                </a:tc>
                <a:extLst>
                  <a:ext uri="{0D108BD9-81ED-4DB2-BD59-A6C34878D82A}">
                    <a16:rowId xmlns:a16="http://schemas.microsoft.com/office/drawing/2014/main" val="10000"/>
                  </a:ext>
                </a:extLst>
              </a:tr>
              <a:tr h="1054861">
                <a:tc>
                  <a:txBody>
                    <a:bodyPr/>
                    <a:lstStyle/>
                    <a:p>
                      <a:pPr marL="67945">
                        <a:lnSpc>
                          <a:spcPts val="915"/>
                        </a:lnSpc>
                      </a:pPr>
                      <a:r>
                        <a:rPr sz="800" spc="-5" dirty="0">
                          <a:latin typeface="Arial"/>
                          <a:cs typeface="Arial"/>
                        </a:rPr>
                        <a:t>Subaward</a:t>
                      </a:r>
                      <a:r>
                        <a:rPr sz="800" dirty="0">
                          <a:latin typeface="Arial"/>
                          <a:cs typeface="Arial"/>
                        </a:rPr>
                        <a:t> </a:t>
                      </a:r>
                      <a:r>
                        <a:rPr sz="800" spc="-10" dirty="0">
                          <a:latin typeface="Arial"/>
                          <a:cs typeface="Arial"/>
                        </a:rPr>
                        <a:t>No.</a:t>
                      </a:r>
                      <a:endParaRPr sz="800">
                        <a:latin typeface="Arial"/>
                        <a:cs typeface="Arial"/>
                      </a:endParaRPr>
                    </a:p>
                  </a:txBody>
                  <a:tcPr marL="0" marR="0" marT="0" marB="0">
                    <a:lnL w="6350">
                      <a:solidFill>
                        <a:srgbClr val="000000"/>
                      </a:solidFill>
                      <a:prstDash val="solid"/>
                    </a:lnL>
                    <a:lnR w="6350">
                      <a:solidFill>
                        <a:srgbClr val="000000"/>
                      </a:solidFill>
                      <a:prstDash val="solid"/>
                    </a:lnR>
                    <a:lnT w="19050">
                      <a:solidFill>
                        <a:srgbClr val="000000"/>
                      </a:solidFill>
                      <a:prstDash val="solid"/>
                    </a:lnT>
                    <a:lnB w="6350">
                      <a:solidFill>
                        <a:srgbClr val="000000"/>
                      </a:solidFill>
                      <a:prstDash val="solid"/>
                    </a:lnB>
                  </a:tcPr>
                </a:tc>
                <a:tc>
                  <a:txBody>
                    <a:bodyPr/>
                    <a:lstStyle/>
                    <a:p>
                      <a:pPr marL="68580" marR="75565">
                        <a:lnSpc>
                          <a:spcPts val="919"/>
                        </a:lnSpc>
                        <a:spcBef>
                          <a:spcPts val="20"/>
                        </a:spcBef>
                      </a:pPr>
                      <a:r>
                        <a:rPr sz="800" spc="-5" dirty="0">
                          <a:latin typeface="Arial"/>
                          <a:cs typeface="Arial"/>
                        </a:rPr>
                        <a:t>Recipient's internal account  number for the grant, contract,  transfer, or direct payment.</a:t>
                      </a:r>
                      <a:r>
                        <a:rPr sz="800" spc="20" dirty="0">
                          <a:latin typeface="Arial"/>
                          <a:cs typeface="Arial"/>
                        </a:rPr>
                        <a:t> </a:t>
                      </a:r>
                      <a:r>
                        <a:rPr sz="800" spc="-5" dirty="0">
                          <a:latin typeface="Arial"/>
                          <a:cs typeface="Arial"/>
                        </a:rPr>
                        <a:t>This</a:t>
                      </a:r>
                      <a:endParaRPr sz="800">
                        <a:latin typeface="Arial"/>
                        <a:cs typeface="Arial"/>
                      </a:endParaRPr>
                    </a:p>
                    <a:p>
                      <a:pPr marL="68580">
                        <a:lnSpc>
                          <a:spcPts val="875"/>
                        </a:lnSpc>
                      </a:pPr>
                      <a:r>
                        <a:rPr sz="800" spc="-5" dirty="0">
                          <a:latin typeface="Arial"/>
                          <a:cs typeface="Arial"/>
                        </a:rPr>
                        <a:t>can be the account number,</a:t>
                      </a:r>
                      <a:r>
                        <a:rPr sz="800" dirty="0">
                          <a:latin typeface="Arial"/>
                          <a:cs typeface="Arial"/>
                        </a:rPr>
                        <a:t> </a:t>
                      </a:r>
                      <a:r>
                        <a:rPr sz="800" spc="-5" dirty="0">
                          <a:latin typeface="Arial"/>
                          <a:cs typeface="Arial"/>
                        </a:rPr>
                        <a:t>or</a:t>
                      </a:r>
                      <a:endParaRPr sz="800">
                        <a:latin typeface="Arial"/>
                        <a:cs typeface="Arial"/>
                      </a:endParaRPr>
                    </a:p>
                    <a:p>
                      <a:pPr marL="68580" marR="249554">
                        <a:lnSpc>
                          <a:spcPct val="95800"/>
                        </a:lnSpc>
                        <a:spcBef>
                          <a:spcPts val="20"/>
                        </a:spcBef>
                      </a:pPr>
                      <a:r>
                        <a:rPr sz="800" spc="-5" dirty="0">
                          <a:latin typeface="Arial"/>
                          <a:cs typeface="Arial"/>
                        </a:rPr>
                        <a:t>any other unique identifying  number assigned by the  Recipient to the award. This  number is strictly for the  Recipient's</a:t>
                      </a:r>
                      <a:r>
                        <a:rPr sz="800" dirty="0">
                          <a:latin typeface="Arial"/>
                          <a:cs typeface="Arial"/>
                        </a:rPr>
                        <a:t> </a:t>
                      </a:r>
                      <a:r>
                        <a:rPr sz="800" spc="-5" dirty="0">
                          <a:latin typeface="Arial"/>
                          <a:cs typeface="Arial"/>
                        </a:rPr>
                        <a:t>recordkeeping.</a:t>
                      </a:r>
                      <a:endParaRPr sz="800">
                        <a:latin typeface="Arial"/>
                        <a:cs typeface="Arial"/>
                      </a:endParaRPr>
                    </a:p>
                  </a:txBody>
                  <a:tcPr marL="0" marR="0" marT="2540" marB="0">
                    <a:lnL w="6350">
                      <a:solidFill>
                        <a:srgbClr val="000000"/>
                      </a:solidFill>
                      <a:prstDash val="solid"/>
                    </a:lnL>
                    <a:lnR w="6350">
                      <a:solidFill>
                        <a:srgbClr val="000000"/>
                      </a:solidFill>
                      <a:prstDash val="solid"/>
                    </a:lnR>
                    <a:lnT w="19050">
                      <a:solidFill>
                        <a:srgbClr val="000000"/>
                      </a:solidFill>
                      <a:prstDash val="solid"/>
                    </a:lnT>
                    <a:lnB w="6350">
                      <a:solidFill>
                        <a:srgbClr val="000000"/>
                      </a:solidFill>
                      <a:prstDash val="solid"/>
                    </a:lnB>
                  </a:tcPr>
                </a:tc>
                <a:tc>
                  <a:txBody>
                    <a:bodyPr/>
                    <a:lstStyle/>
                    <a:p>
                      <a:pPr marL="68580">
                        <a:lnSpc>
                          <a:spcPts val="915"/>
                        </a:lnSpc>
                      </a:pPr>
                      <a:r>
                        <a:rPr sz="800" spc="-5" dirty="0">
                          <a:latin typeface="Arial"/>
                          <a:cs typeface="Arial"/>
                        </a:rPr>
                        <a:t>Required</a:t>
                      </a:r>
                      <a:endParaRPr sz="800">
                        <a:latin typeface="Arial"/>
                        <a:cs typeface="Arial"/>
                      </a:endParaRPr>
                    </a:p>
                  </a:txBody>
                  <a:tcPr marL="0" marR="0" marT="0" marB="0">
                    <a:lnL w="6350">
                      <a:solidFill>
                        <a:srgbClr val="000000"/>
                      </a:solidFill>
                      <a:prstDash val="solid"/>
                    </a:lnL>
                    <a:lnR w="6350">
                      <a:solidFill>
                        <a:srgbClr val="000000"/>
                      </a:solidFill>
                      <a:prstDash val="solid"/>
                    </a:lnR>
                    <a:lnT w="19050">
                      <a:solidFill>
                        <a:srgbClr val="000000"/>
                      </a:solidFill>
                      <a:prstDash val="solid"/>
                    </a:lnT>
                    <a:lnB w="6350">
                      <a:solidFill>
                        <a:srgbClr val="000000"/>
                      </a:solidFill>
                      <a:prstDash val="solid"/>
                    </a:lnB>
                  </a:tcPr>
                </a:tc>
                <a:tc>
                  <a:txBody>
                    <a:bodyPr/>
                    <a:lstStyle/>
                    <a:p>
                      <a:pPr marL="67945">
                        <a:lnSpc>
                          <a:spcPts val="915"/>
                        </a:lnSpc>
                      </a:pPr>
                      <a:r>
                        <a:rPr sz="800" spc="-5" dirty="0">
                          <a:latin typeface="Arial"/>
                          <a:cs typeface="Arial"/>
                        </a:rPr>
                        <a:t>n/a</a:t>
                      </a:r>
                      <a:endParaRPr sz="800">
                        <a:latin typeface="Arial"/>
                        <a:cs typeface="Arial"/>
                      </a:endParaRPr>
                    </a:p>
                  </a:txBody>
                  <a:tcPr marL="0" marR="0" marT="0" marB="0">
                    <a:lnL w="6350">
                      <a:solidFill>
                        <a:srgbClr val="000000"/>
                      </a:solidFill>
                      <a:prstDash val="solid"/>
                    </a:lnL>
                    <a:lnR w="6350">
                      <a:solidFill>
                        <a:srgbClr val="000000"/>
                      </a:solidFill>
                      <a:prstDash val="solid"/>
                    </a:lnR>
                    <a:lnT w="19050">
                      <a:solidFill>
                        <a:srgbClr val="000000"/>
                      </a:solidFill>
                      <a:prstDash val="solid"/>
                    </a:lnT>
                    <a:lnB w="6350">
                      <a:solidFill>
                        <a:srgbClr val="000000"/>
                      </a:solidFill>
                      <a:prstDash val="solid"/>
                    </a:lnB>
                  </a:tcPr>
                </a:tc>
                <a:tc>
                  <a:txBody>
                    <a:bodyPr/>
                    <a:lstStyle/>
                    <a:p>
                      <a:pPr marL="68580">
                        <a:lnSpc>
                          <a:spcPts val="915"/>
                        </a:lnSpc>
                      </a:pPr>
                      <a:r>
                        <a:rPr sz="800" spc="-5" dirty="0">
                          <a:latin typeface="Arial"/>
                          <a:cs typeface="Arial"/>
                        </a:rPr>
                        <a:t>String</a:t>
                      </a:r>
                      <a:endParaRPr sz="800">
                        <a:latin typeface="Arial"/>
                        <a:cs typeface="Arial"/>
                      </a:endParaRPr>
                    </a:p>
                  </a:txBody>
                  <a:tcPr marL="0" marR="0" marT="0" marB="0">
                    <a:lnL w="6350">
                      <a:solidFill>
                        <a:srgbClr val="000000"/>
                      </a:solidFill>
                      <a:prstDash val="solid"/>
                    </a:lnL>
                    <a:lnR w="6350">
                      <a:solidFill>
                        <a:srgbClr val="000000"/>
                      </a:solidFill>
                      <a:prstDash val="solid"/>
                    </a:lnR>
                    <a:lnT w="19050">
                      <a:solidFill>
                        <a:srgbClr val="000000"/>
                      </a:solidFill>
                      <a:prstDash val="solid"/>
                    </a:lnT>
                    <a:lnB w="6350">
                      <a:solidFill>
                        <a:srgbClr val="000000"/>
                      </a:solidFill>
                      <a:prstDash val="solid"/>
                    </a:lnB>
                  </a:tcPr>
                </a:tc>
                <a:tc>
                  <a:txBody>
                    <a:bodyPr/>
                    <a:lstStyle/>
                    <a:p>
                      <a:pPr marR="61594" algn="r">
                        <a:lnSpc>
                          <a:spcPts val="915"/>
                        </a:lnSpc>
                      </a:pPr>
                      <a:r>
                        <a:rPr sz="800" dirty="0">
                          <a:latin typeface="Arial"/>
                          <a:cs typeface="Arial"/>
                        </a:rPr>
                        <a:t>20</a:t>
                      </a:r>
                      <a:endParaRPr sz="800">
                        <a:latin typeface="Arial"/>
                        <a:cs typeface="Arial"/>
                      </a:endParaRPr>
                    </a:p>
                  </a:txBody>
                  <a:tcPr marL="0" marR="0" marT="0" marB="0">
                    <a:lnL w="6350">
                      <a:solidFill>
                        <a:srgbClr val="000000"/>
                      </a:solidFill>
                      <a:prstDash val="solid"/>
                    </a:lnL>
                    <a:lnR w="12700">
                      <a:solidFill>
                        <a:srgbClr val="000000"/>
                      </a:solidFill>
                      <a:prstDash val="solid"/>
                    </a:lnR>
                    <a:lnT w="190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5731256">
                <a:tc>
                  <a:txBody>
                    <a:bodyPr/>
                    <a:lstStyle/>
                    <a:p>
                      <a:pPr marL="67945">
                        <a:lnSpc>
                          <a:spcPts val="940"/>
                        </a:lnSpc>
                      </a:pPr>
                      <a:r>
                        <a:rPr sz="800" spc="-5" dirty="0">
                          <a:latin typeface="Arial"/>
                          <a:cs typeface="Arial"/>
                        </a:rPr>
                        <a:t>Subaward Type</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940"/>
                        </a:lnSpc>
                      </a:pPr>
                      <a:r>
                        <a:rPr sz="800" spc="-5" dirty="0">
                          <a:latin typeface="Arial"/>
                          <a:cs typeface="Arial"/>
                        </a:rPr>
                        <a:t>The type of Subaward.</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940"/>
                        </a:lnSpc>
                      </a:pPr>
                      <a:r>
                        <a:rPr sz="800" spc="-5" dirty="0">
                          <a:latin typeface="Arial"/>
                          <a:cs typeface="Arial"/>
                        </a:rPr>
                        <a:t>Required</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105410">
                        <a:lnSpc>
                          <a:spcPct val="95800"/>
                        </a:lnSpc>
                        <a:spcBef>
                          <a:spcPts val="20"/>
                        </a:spcBef>
                      </a:pPr>
                      <a:r>
                        <a:rPr sz="800" spc="-5" dirty="0">
                          <a:latin typeface="Arial"/>
                          <a:cs typeface="Arial"/>
                        </a:rPr>
                        <a:t>"Contract:  Purchase  Order"  "Contract:  Delivery  Order"  "Contract:  Blanket  Purchase  Agreement"  "Contract:  Definitive  Contract"  "Grant:  Lump Sum  Payment(s)"  "Grant:  </a:t>
                      </a:r>
                      <a:r>
                        <a:rPr sz="800" dirty="0">
                          <a:latin typeface="Arial"/>
                          <a:cs typeface="Arial"/>
                        </a:rPr>
                        <a:t>Reimbursabl  </a:t>
                      </a:r>
                      <a:r>
                        <a:rPr sz="800" spc="-5" dirty="0">
                          <a:latin typeface="Arial"/>
                          <a:cs typeface="Arial"/>
                        </a:rPr>
                        <a:t>e"</a:t>
                      </a:r>
                      <a:endParaRPr sz="800">
                        <a:latin typeface="Arial"/>
                        <a:cs typeface="Arial"/>
                      </a:endParaRPr>
                    </a:p>
                    <a:p>
                      <a:pPr marL="67945" marR="105410" indent="27940">
                        <a:lnSpc>
                          <a:spcPct val="95800"/>
                        </a:lnSpc>
                        <a:spcBef>
                          <a:spcPts val="5"/>
                        </a:spcBef>
                      </a:pPr>
                      <a:r>
                        <a:rPr sz="800" spc="-5" dirty="0">
                          <a:latin typeface="Arial"/>
                          <a:cs typeface="Arial"/>
                        </a:rPr>
                        <a:t>"Direct  Payment"  "Transfer:  Lump Sum  Payment(s)"  "Transfer:  </a:t>
                      </a:r>
                      <a:r>
                        <a:rPr sz="800" dirty="0">
                          <a:latin typeface="Arial"/>
                          <a:cs typeface="Arial"/>
                        </a:rPr>
                        <a:t>Reimbursabl  </a:t>
                      </a:r>
                      <a:r>
                        <a:rPr sz="800" spc="-5" dirty="0">
                          <a:latin typeface="Arial"/>
                          <a:cs typeface="Arial"/>
                        </a:rPr>
                        <a:t>e"</a:t>
                      </a:r>
                      <a:endParaRPr sz="800">
                        <a:latin typeface="Arial"/>
                        <a:cs typeface="Arial"/>
                      </a:endParaRPr>
                    </a:p>
                    <a:p>
                      <a:pPr marL="96520">
                        <a:lnSpc>
                          <a:spcPts val="900"/>
                        </a:lnSpc>
                      </a:pPr>
                      <a:r>
                        <a:rPr sz="800" spc="-5" dirty="0">
                          <a:latin typeface="Arial"/>
                          <a:cs typeface="Arial"/>
                        </a:rPr>
                        <a:t>"Loan</a:t>
                      </a:r>
                      <a:r>
                        <a:rPr sz="800" spc="-15" dirty="0">
                          <a:latin typeface="Arial"/>
                          <a:cs typeface="Arial"/>
                        </a:rPr>
                        <a:t> </a:t>
                      </a:r>
                      <a:r>
                        <a:rPr sz="800" spc="-5" dirty="0">
                          <a:latin typeface="Arial"/>
                          <a:cs typeface="Arial"/>
                        </a:rPr>
                        <a:t>-</a:t>
                      </a:r>
                      <a:endParaRPr sz="800">
                        <a:latin typeface="Arial"/>
                        <a:cs typeface="Arial"/>
                      </a:endParaRPr>
                    </a:p>
                    <a:p>
                      <a:pPr marL="67945" marR="71755">
                        <a:lnSpc>
                          <a:spcPct val="95800"/>
                        </a:lnSpc>
                        <a:spcBef>
                          <a:spcPts val="20"/>
                        </a:spcBef>
                      </a:pPr>
                      <a:r>
                        <a:rPr sz="800" spc="-5" dirty="0">
                          <a:latin typeface="Arial"/>
                          <a:cs typeface="Arial"/>
                        </a:rPr>
                        <a:t>maturity prior  to 12/31/26  with planned  forgiveness"  "Loan -  maturity prior  to 12/31/26  without  planned  forgiveness"  "Loan -  maturity past  12/31/26</a:t>
                      </a:r>
                      <a:r>
                        <a:rPr sz="800" spc="-50" dirty="0">
                          <a:latin typeface="Arial"/>
                          <a:cs typeface="Arial"/>
                        </a:rPr>
                        <a:t> </a:t>
                      </a:r>
                      <a:r>
                        <a:rPr sz="800" spc="-5" dirty="0">
                          <a:latin typeface="Arial"/>
                          <a:cs typeface="Arial"/>
                        </a:rPr>
                        <a:t>with  planned  forgiveness"  "Loan -  maturity past  12/31/26</a:t>
                      </a:r>
                      <a:endParaRPr sz="800">
                        <a:latin typeface="Arial"/>
                        <a:cs typeface="Arial"/>
                      </a:endParaRPr>
                    </a:p>
                    <a:p>
                      <a:pPr marL="67945">
                        <a:lnSpc>
                          <a:spcPts val="900"/>
                        </a:lnSpc>
                      </a:pPr>
                      <a:r>
                        <a:rPr sz="800" spc="-5" dirty="0">
                          <a:latin typeface="Arial"/>
                          <a:cs typeface="Arial"/>
                        </a:rPr>
                        <a:t>without</a:t>
                      </a:r>
                      <a:endParaRPr sz="800">
                        <a:latin typeface="Arial"/>
                        <a:cs typeface="Arial"/>
                      </a:endParaRPr>
                    </a:p>
                    <a:p>
                      <a:pPr marL="67945" marR="119380">
                        <a:lnSpc>
                          <a:spcPts val="919"/>
                        </a:lnSpc>
                        <a:spcBef>
                          <a:spcPts val="45"/>
                        </a:spcBef>
                      </a:pPr>
                      <a:r>
                        <a:rPr sz="800" spc="-5" dirty="0">
                          <a:latin typeface="Arial"/>
                          <a:cs typeface="Arial"/>
                        </a:rPr>
                        <a:t>planned  </a:t>
                      </a:r>
                      <a:r>
                        <a:rPr sz="800" dirty="0">
                          <a:latin typeface="Arial"/>
                          <a:cs typeface="Arial"/>
                        </a:rPr>
                        <a:t>forgiveness"</a:t>
                      </a:r>
                      <a:endParaRPr sz="800">
                        <a:latin typeface="Arial"/>
                        <a:cs typeface="Arial"/>
                      </a:endParaRPr>
                    </a:p>
                  </a:txBody>
                  <a:tcPr marL="0" marR="0" marT="25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marR="132715">
                        <a:lnSpc>
                          <a:spcPct val="95800"/>
                        </a:lnSpc>
                        <a:spcBef>
                          <a:spcPts val="20"/>
                        </a:spcBef>
                      </a:pPr>
                      <a:r>
                        <a:rPr sz="800" spc="-5" dirty="0">
                          <a:latin typeface="Arial"/>
                          <a:cs typeface="Arial"/>
                        </a:rPr>
                        <a:t>Picklist</a:t>
                      </a:r>
                      <a:r>
                        <a:rPr sz="800" spc="-55" dirty="0">
                          <a:latin typeface="Arial"/>
                          <a:cs typeface="Arial"/>
                        </a:rPr>
                        <a:t> </a:t>
                      </a:r>
                      <a:r>
                        <a:rPr sz="800" spc="-5" dirty="0">
                          <a:latin typeface="Arial"/>
                          <a:cs typeface="Arial"/>
                        </a:rPr>
                        <a:t>(see  permissible  values in  previous  column)</a:t>
                      </a:r>
                      <a:endParaRPr sz="800">
                        <a:latin typeface="Arial"/>
                        <a:cs typeface="Arial"/>
                      </a:endParaRPr>
                    </a:p>
                  </a:txBody>
                  <a:tcPr marL="0" marR="0" marT="25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61594" algn="r">
                        <a:lnSpc>
                          <a:spcPts val="940"/>
                        </a:lnSpc>
                      </a:pPr>
                      <a:r>
                        <a:rPr sz="800" dirty="0">
                          <a:latin typeface="Arial"/>
                          <a:cs typeface="Arial"/>
                        </a:rPr>
                        <a:t>30</a:t>
                      </a:r>
                      <a:endParaRPr sz="800">
                        <a:latin typeface="Arial"/>
                        <a:cs typeface="Arial"/>
                      </a:endParaRPr>
                    </a:p>
                  </a:txBody>
                  <a:tcPr marL="0" marR="0" marT="0" marB="0">
                    <a:lnL w="6350">
                      <a:solidFill>
                        <a:srgbClr val="000000"/>
                      </a:solidFill>
                      <a:prstDash val="solid"/>
                    </a:lnL>
                    <a:lnR w="1270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578357">
                <a:tc>
                  <a:txBody>
                    <a:bodyPr/>
                    <a:lstStyle/>
                    <a:p>
                      <a:pPr marL="67945" marR="128905">
                        <a:lnSpc>
                          <a:spcPts val="919"/>
                        </a:lnSpc>
                        <a:spcBef>
                          <a:spcPts val="40"/>
                        </a:spcBef>
                      </a:pPr>
                      <a:r>
                        <a:rPr sz="800" spc="-5" dirty="0">
                          <a:latin typeface="Arial"/>
                          <a:cs typeface="Arial"/>
                        </a:rPr>
                        <a:t>Subaward</a:t>
                      </a:r>
                      <a:r>
                        <a:rPr sz="800" spc="-60" dirty="0">
                          <a:latin typeface="Arial"/>
                          <a:cs typeface="Arial"/>
                        </a:rPr>
                        <a:t> </a:t>
                      </a:r>
                      <a:r>
                        <a:rPr sz="800" dirty="0">
                          <a:latin typeface="Arial"/>
                          <a:cs typeface="Arial"/>
                        </a:rPr>
                        <a:t>Amount  </a:t>
                      </a:r>
                      <a:r>
                        <a:rPr sz="800" spc="-5" dirty="0">
                          <a:latin typeface="Arial"/>
                          <a:cs typeface="Arial"/>
                        </a:rPr>
                        <a:t>(Obligation)</a:t>
                      </a:r>
                      <a:endParaRPr sz="800">
                        <a:latin typeface="Arial"/>
                        <a:cs typeface="Arial"/>
                      </a:endParaRPr>
                    </a:p>
                  </a:txBody>
                  <a:tcPr marL="0" marR="0" marT="508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marR="142875">
                        <a:lnSpc>
                          <a:spcPct val="95800"/>
                        </a:lnSpc>
                        <a:spcBef>
                          <a:spcPts val="20"/>
                        </a:spcBef>
                      </a:pPr>
                      <a:r>
                        <a:rPr sz="800" spc="-5" dirty="0">
                          <a:latin typeface="Arial"/>
                          <a:cs typeface="Arial"/>
                        </a:rPr>
                        <a:t>Total amount of SLFRF funds  obligated by the Recipient to a  Subrecipient under a given  Subaward.</a:t>
                      </a:r>
                      <a:endParaRPr sz="800">
                        <a:latin typeface="Arial"/>
                        <a:cs typeface="Arial"/>
                      </a:endParaRPr>
                    </a:p>
                  </a:txBody>
                  <a:tcPr marL="0" marR="0" marT="25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940"/>
                        </a:lnSpc>
                      </a:pPr>
                      <a:r>
                        <a:rPr sz="800" spc="-5" dirty="0">
                          <a:latin typeface="Arial"/>
                          <a:cs typeface="Arial"/>
                        </a:rPr>
                        <a:t>Required</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40"/>
                        </a:lnSpc>
                      </a:pPr>
                      <a:r>
                        <a:rPr sz="800" spc="-5" dirty="0">
                          <a:latin typeface="Arial"/>
                          <a:cs typeface="Arial"/>
                        </a:rPr>
                        <a:t>n/a</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940"/>
                        </a:lnSpc>
                      </a:pPr>
                      <a:r>
                        <a:rPr sz="800" spc="-5" dirty="0">
                          <a:latin typeface="Arial"/>
                          <a:cs typeface="Arial"/>
                        </a:rPr>
                        <a:t>Currency</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60325" algn="r">
                        <a:lnSpc>
                          <a:spcPts val="940"/>
                        </a:lnSpc>
                      </a:pPr>
                      <a:r>
                        <a:rPr sz="800" dirty="0">
                          <a:latin typeface="Arial"/>
                          <a:cs typeface="Arial"/>
                        </a:rPr>
                        <a:t>12,2</a:t>
                      </a:r>
                      <a:endParaRPr sz="800">
                        <a:latin typeface="Arial"/>
                        <a:cs typeface="Arial"/>
                      </a:endParaRPr>
                    </a:p>
                  </a:txBody>
                  <a:tcPr marL="0" marR="0" marT="0" marB="0">
                    <a:lnL w="6350">
                      <a:solidFill>
                        <a:srgbClr val="000000"/>
                      </a:solidFill>
                      <a:prstDash val="solid"/>
                    </a:lnL>
                    <a:lnR w="1270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bl>
          </a:graphicData>
        </a:graphic>
      </p:graphicFrame>
      <p:sp>
        <p:nvSpPr>
          <p:cNvPr id="3" name="object 3"/>
          <p:cNvSpPr txBox="1">
            <a:spLocks noGrp="1"/>
          </p:cNvSpPr>
          <p:nvPr>
            <p:ph type="ftr" sz="quarter" idx="5"/>
          </p:nvPr>
        </p:nvSpPr>
        <p:spPr>
          <a:prstGeom prst="rect">
            <a:avLst/>
          </a:prstGeom>
        </p:spPr>
        <p:txBody>
          <a:bodyPr vert="horz" wrap="square" lIns="0" tIns="1905" rIns="0" bIns="0" rtlCol="0">
            <a:spAutoFit/>
          </a:bodyPr>
          <a:lstStyle/>
          <a:p>
            <a:pPr marL="12700">
              <a:lnSpc>
                <a:spcPts val="1060"/>
              </a:lnSpc>
              <a:spcBef>
                <a:spcPts val="15"/>
              </a:spcBef>
            </a:pPr>
            <a:r>
              <a:rPr dirty="0"/>
              <a:t>Coronavirus State and </a:t>
            </a:r>
            <a:r>
              <a:rPr spc="-5" dirty="0"/>
              <a:t>Local Fiscal Recovery</a:t>
            </a:r>
            <a:r>
              <a:rPr spc="-30" dirty="0"/>
              <a:t> </a:t>
            </a:r>
            <a:r>
              <a:rPr dirty="0"/>
              <a:t>Funds:</a:t>
            </a:r>
          </a:p>
          <a:p>
            <a:pPr marL="174625">
              <a:lnSpc>
                <a:spcPts val="1060"/>
              </a:lnSpc>
            </a:pPr>
            <a:r>
              <a:rPr b="0" spc="-5" dirty="0">
                <a:latin typeface="Arial"/>
                <a:cs typeface="Arial"/>
              </a:rPr>
              <a:t>Project and Expenditures Report User</a:t>
            </a:r>
            <a:r>
              <a:rPr b="0" spc="30" dirty="0">
                <a:latin typeface="Arial"/>
                <a:cs typeface="Arial"/>
              </a:rPr>
              <a:t> </a:t>
            </a:r>
            <a:r>
              <a:rPr b="0" spc="-5" dirty="0">
                <a:latin typeface="Arial"/>
                <a:cs typeface="Arial"/>
              </a:rPr>
              <a:t>Guide</a:t>
            </a:r>
          </a:p>
        </p:txBody>
      </p:sp>
      <p:sp>
        <p:nvSpPr>
          <p:cNvPr id="4" name="object 4"/>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r>
              <a:rPr spc="-5" dirty="0"/>
              <a:t>59</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914400" y="914400"/>
          <a:ext cx="5646420" cy="8206105"/>
        </p:xfrm>
        <a:graphic>
          <a:graphicData uri="http://schemas.openxmlformats.org/drawingml/2006/table">
            <a:tbl>
              <a:tblPr firstRow="1" bandRow="1">
                <a:tableStyleId>{2D5ABB26-0587-4C30-8999-92F81FD0307C}</a:tableStyleId>
              </a:tblPr>
              <a:tblGrid>
                <a:gridCol w="1041400">
                  <a:extLst>
                    <a:ext uri="{9D8B030D-6E8A-4147-A177-3AD203B41FA5}">
                      <a16:colId xmlns:a16="http://schemas.microsoft.com/office/drawing/2014/main" val="20000"/>
                    </a:ext>
                  </a:extLst>
                </a:gridCol>
                <a:gridCol w="1584960">
                  <a:extLst>
                    <a:ext uri="{9D8B030D-6E8A-4147-A177-3AD203B41FA5}">
                      <a16:colId xmlns:a16="http://schemas.microsoft.com/office/drawing/2014/main" val="20001"/>
                    </a:ext>
                  </a:extLst>
                </a:gridCol>
                <a:gridCol w="750570">
                  <a:extLst>
                    <a:ext uri="{9D8B030D-6E8A-4147-A177-3AD203B41FA5}">
                      <a16:colId xmlns:a16="http://schemas.microsoft.com/office/drawing/2014/main" val="20002"/>
                    </a:ext>
                  </a:extLst>
                </a:gridCol>
                <a:gridCol w="751204">
                  <a:extLst>
                    <a:ext uri="{9D8B030D-6E8A-4147-A177-3AD203B41FA5}">
                      <a16:colId xmlns:a16="http://schemas.microsoft.com/office/drawing/2014/main" val="20003"/>
                    </a:ext>
                  </a:extLst>
                </a:gridCol>
                <a:gridCol w="751204">
                  <a:extLst>
                    <a:ext uri="{9D8B030D-6E8A-4147-A177-3AD203B41FA5}">
                      <a16:colId xmlns:a16="http://schemas.microsoft.com/office/drawing/2014/main" val="20004"/>
                    </a:ext>
                  </a:extLst>
                </a:gridCol>
                <a:gridCol w="751204">
                  <a:extLst>
                    <a:ext uri="{9D8B030D-6E8A-4147-A177-3AD203B41FA5}">
                      <a16:colId xmlns:a16="http://schemas.microsoft.com/office/drawing/2014/main" val="20005"/>
                    </a:ext>
                  </a:extLst>
                </a:gridCol>
              </a:tblGrid>
              <a:tr h="403098">
                <a:tc>
                  <a:txBody>
                    <a:bodyPr/>
                    <a:lstStyle/>
                    <a:p>
                      <a:pPr marL="195580">
                        <a:lnSpc>
                          <a:spcPct val="100000"/>
                        </a:lnSpc>
                        <a:spcBef>
                          <a:spcPts val="5"/>
                        </a:spcBef>
                      </a:pPr>
                      <a:r>
                        <a:rPr sz="800" b="1" spc="-5" dirty="0">
                          <a:solidFill>
                            <a:srgbClr val="FFFFFF"/>
                          </a:solidFill>
                          <a:latin typeface="Arial"/>
                          <a:cs typeface="Arial"/>
                        </a:rPr>
                        <a:t>Defined</a:t>
                      </a:r>
                      <a:r>
                        <a:rPr sz="800" b="1" spc="-15" dirty="0">
                          <a:solidFill>
                            <a:srgbClr val="FFFFFF"/>
                          </a:solidFill>
                          <a:latin typeface="Arial"/>
                          <a:cs typeface="Arial"/>
                        </a:rPr>
                        <a:t> </a:t>
                      </a:r>
                      <a:r>
                        <a:rPr sz="800" b="1" spc="-5" dirty="0">
                          <a:solidFill>
                            <a:srgbClr val="FFFFFF"/>
                          </a:solidFill>
                          <a:latin typeface="Arial"/>
                          <a:cs typeface="Arial"/>
                        </a:rPr>
                        <a:t>Term</a:t>
                      </a:r>
                      <a:endParaRPr sz="800">
                        <a:latin typeface="Arial"/>
                        <a:cs typeface="Arial"/>
                      </a:endParaRPr>
                    </a:p>
                  </a:txBody>
                  <a:tcPr marL="0" marR="0" marT="635" marB="0">
                    <a:lnL w="6350">
                      <a:solidFill>
                        <a:srgbClr val="000000"/>
                      </a:solidFill>
                      <a:prstDash val="solid"/>
                    </a:lnL>
                    <a:lnR w="6350">
                      <a:solidFill>
                        <a:srgbClr val="000000"/>
                      </a:solidFill>
                      <a:prstDash val="solid"/>
                    </a:lnR>
                    <a:lnT w="12700">
                      <a:solidFill>
                        <a:srgbClr val="000000"/>
                      </a:solidFill>
                      <a:prstDash val="solid"/>
                    </a:lnT>
                    <a:lnB w="19050">
                      <a:solidFill>
                        <a:srgbClr val="000000"/>
                      </a:solidFill>
                      <a:prstDash val="solid"/>
                    </a:lnB>
                    <a:solidFill>
                      <a:srgbClr val="001F5F"/>
                    </a:solidFill>
                  </a:tcPr>
                </a:tc>
                <a:tc>
                  <a:txBody>
                    <a:bodyPr/>
                    <a:lstStyle/>
                    <a:p>
                      <a:pPr algn="ctr">
                        <a:lnSpc>
                          <a:spcPct val="100000"/>
                        </a:lnSpc>
                        <a:spcBef>
                          <a:spcPts val="5"/>
                        </a:spcBef>
                      </a:pPr>
                      <a:r>
                        <a:rPr sz="800" b="1" spc="-5" dirty="0">
                          <a:solidFill>
                            <a:srgbClr val="FFFFFF"/>
                          </a:solidFill>
                          <a:latin typeface="Arial"/>
                          <a:cs typeface="Arial"/>
                        </a:rPr>
                        <a:t>Definition</a:t>
                      </a:r>
                      <a:endParaRPr sz="800">
                        <a:latin typeface="Arial"/>
                        <a:cs typeface="Arial"/>
                      </a:endParaRPr>
                    </a:p>
                  </a:txBody>
                  <a:tcPr marL="0" marR="0" marT="635" marB="0">
                    <a:lnL w="6350">
                      <a:solidFill>
                        <a:srgbClr val="000000"/>
                      </a:solidFill>
                      <a:prstDash val="solid"/>
                    </a:lnL>
                    <a:lnR w="6350">
                      <a:solidFill>
                        <a:srgbClr val="000000"/>
                      </a:solidFill>
                      <a:prstDash val="solid"/>
                    </a:lnR>
                    <a:lnT w="12700">
                      <a:solidFill>
                        <a:srgbClr val="000000"/>
                      </a:solidFill>
                      <a:prstDash val="solid"/>
                    </a:lnT>
                    <a:lnB w="19050">
                      <a:solidFill>
                        <a:srgbClr val="000000"/>
                      </a:solidFill>
                      <a:prstDash val="solid"/>
                    </a:lnB>
                    <a:solidFill>
                      <a:srgbClr val="001F5F"/>
                    </a:solidFill>
                  </a:tcPr>
                </a:tc>
                <a:tc>
                  <a:txBody>
                    <a:bodyPr/>
                    <a:lstStyle/>
                    <a:p>
                      <a:pPr marL="154305">
                        <a:lnSpc>
                          <a:spcPct val="100000"/>
                        </a:lnSpc>
                        <a:spcBef>
                          <a:spcPts val="5"/>
                        </a:spcBef>
                      </a:pPr>
                      <a:r>
                        <a:rPr sz="800" b="1" spc="-5" dirty="0">
                          <a:solidFill>
                            <a:srgbClr val="FFFFFF"/>
                          </a:solidFill>
                          <a:latin typeface="Arial"/>
                          <a:cs typeface="Arial"/>
                        </a:rPr>
                        <a:t>Required</a:t>
                      </a:r>
                      <a:endParaRPr sz="800">
                        <a:latin typeface="Arial"/>
                        <a:cs typeface="Arial"/>
                      </a:endParaRPr>
                    </a:p>
                  </a:txBody>
                  <a:tcPr marL="0" marR="0" marT="635" marB="0">
                    <a:lnL w="6350">
                      <a:solidFill>
                        <a:srgbClr val="000000"/>
                      </a:solidFill>
                      <a:prstDash val="solid"/>
                    </a:lnL>
                    <a:lnR w="6350">
                      <a:solidFill>
                        <a:srgbClr val="000000"/>
                      </a:solidFill>
                      <a:prstDash val="solid"/>
                    </a:lnR>
                    <a:lnT w="12700">
                      <a:solidFill>
                        <a:srgbClr val="000000"/>
                      </a:solidFill>
                      <a:prstDash val="solid"/>
                    </a:lnT>
                    <a:lnB w="19050">
                      <a:solidFill>
                        <a:srgbClr val="000000"/>
                      </a:solidFill>
                      <a:prstDash val="solid"/>
                    </a:lnB>
                    <a:solidFill>
                      <a:srgbClr val="001F5F"/>
                    </a:solidFill>
                  </a:tcPr>
                </a:tc>
                <a:tc>
                  <a:txBody>
                    <a:bodyPr/>
                    <a:lstStyle/>
                    <a:p>
                      <a:pPr marL="107314">
                        <a:lnSpc>
                          <a:spcPct val="100000"/>
                        </a:lnSpc>
                        <a:spcBef>
                          <a:spcPts val="5"/>
                        </a:spcBef>
                      </a:pPr>
                      <a:r>
                        <a:rPr sz="800" b="1" spc="-5" dirty="0">
                          <a:solidFill>
                            <a:srgbClr val="FFFFFF"/>
                          </a:solidFill>
                          <a:latin typeface="Arial"/>
                          <a:cs typeface="Arial"/>
                        </a:rPr>
                        <a:t>List</a:t>
                      </a:r>
                      <a:r>
                        <a:rPr sz="800" b="1" spc="-20" dirty="0">
                          <a:solidFill>
                            <a:srgbClr val="FFFFFF"/>
                          </a:solidFill>
                          <a:latin typeface="Arial"/>
                          <a:cs typeface="Arial"/>
                        </a:rPr>
                        <a:t> </a:t>
                      </a:r>
                      <a:r>
                        <a:rPr sz="800" b="1" spc="-5" dirty="0">
                          <a:solidFill>
                            <a:srgbClr val="FFFFFF"/>
                          </a:solidFill>
                          <a:latin typeface="Arial"/>
                          <a:cs typeface="Arial"/>
                        </a:rPr>
                        <a:t>Values</a:t>
                      </a:r>
                      <a:endParaRPr sz="800">
                        <a:latin typeface="Arial"/>
                        <a:cs typeface="Arial"/>
                      </a:endParaRPr>
                    </a:p>
                  </a:txBody>
                  <a:tcPr marL="0" marR="0" marT="635" marB="0">
                    <a:lnL w="6350">
                      <a:solidFill>
                        <a:srgbClr val="000000"/>
                      </a:solidFill>
                      <a:prstDash val="solid"/>
                    </a:lnL>
                    <a:lnR w="6350">
                      <a:solidFill>
                        <a:srgbClr val="000000"/>
                      </a:solidFill>
                      <a:prstDash val="solid"/>
                    </a:lnR>
                    <a:lnT w="12700">
                      <a:solidFill>
                        <a:srgbClr val="000000"/>
                      </a:solidFill>
                      <a:prstDash val="solid"/>
                    </a:lnT>
                    <a:lnB w="19050">
                      <a:solidFill>
                        <a:srgbClr val="000000"/>
                      </a:solidFill>
                      <a:prstDash val="solid"/>
                    </a:lnB>
                    <a:solidFill>
                      <a:srgbClr val="001F5F"/>
                    </a:solidFill>
                  </a:tcPr>
                </a:tc>
                <a:tc>
                  <a:txBody>
                    <a:bodyPr/>
                    <a:lstStyle/>
                    <a:p>
                      <a:pPr marL="132080">
                        <a:lnSpc>
                          <a:spcPct val="100000"/>
                        </a:lnSpc>
                        <a:spcBef>
                          <a:spcPts val="5"/>
                        </a:spcBef>
                      </a:pPr>
                      <a:r>
                        <a:rPr sz="800" b="1" spc="-5" dirty="0">
                          <a:solidFill>
                            <a:srgbClr val="FFFFFF"/>
                          </a:solidFill>
                          <a:latin typeface="Arial"/>
                          <a:cs typeface="Arial"/>
                        </a:rPr>
                        <a:t>Data</a:t>
                      </a:r>
                      <a:r>
                        <a:rPr sz="800" b="1" spc="-20" dirty="0">
                          <a:solidFill>
                            <a:srgbClr val="FFFFFF"/>
                          </a:solidFill>
                          <a:latin typeface="Arial"/>
                          <a:cs typeface="Arial"/>
                        </a:rPr>
                        <a:t> </a:t>
                      </a:r>
                      <a:r>
                        <a:rPr sz="800" b="1" spc="-5" dirty="0">
                          <a:solidFill>
                            <a:srgbClr val="FFFFFF"/>
                          </a:solidFill>
                          <a:latin typeface="Arial"/>
                          <a:cs typeface="Arial"/>
                        </a:rPr>
                        <a:t>Type</a:t>
                      </a:r>
                      <a:endParaRPr sz="800">
                        <a:latin typeface="Arial"/>
                        <a:cs typeface="Arial"/>
                      </a:endParaRPr>
                    </a:p>
                  </a:txBody>
                  <a:tcPr marL="0" marR="0" marT="635" marB="0">
                    <a:lnL w="6350">
                      <a:solidFill>
                        <a:srgbClr val="000000"/>
                      </a:solidFill>
                      <a:prstDash val="solid"/>
                    </a:lnL>
                    <a:lnR w="6350">
                      <a:solidFill>
                        <a:srgbClr val="000000"/>
                      </a:solidFill>
                      <a:prstDash val="solid"/>
                    </a:lnR>
                    <a:lnT w="12700">
                      <a:solidFill>
                        <a:srgbClr val="000000"/>
                      </a:solidFill>
                      <a:prstDash val="solid"/>
                    </a:lnT>
                    <a:lnB w="19050">
                      <a:solidFill>
                        <a:srgbClr val="000000"/>
                      </a:solidFill>
                      <a:prstDash val="solid"/>
                    </a:lnB>
                    <a:solidFill>
                      <a:srgbClr val="001F5F"/>
                    </a:solidFill>
                  </a:tcPr>
                </a:tc>
                <a:tc>
                  <a:txBody>
                    <a:bodyPr/>
                    <a:lstStyle/>
                    <a:p>
                      <a:pPr marL="206375" marR="198755" indent="69850">
                        <a:lnSpc>
                          <a:spcPts val="919"/>
                        </a:lnSpc>
                        <a:spcBef>
                          <a:spcPts val="65"/>
                        </a:spcBef>
                      </a:pPr>
                      <a:r>
                        <a:rPr sz="800" b="1" spc="-5" dirty="0">
                          <a:solidFill>
                            <a:srgbClr val="FFFFFF"/>
                          </a:solidFill>
                          <a:latin typeface="Arial"/>
                          <a:cs typeface="Arial"/>
                        </a:rPr>
                        <a:t>Max  </a:t>
                      </a:r>
                      <a:r>
                        <a:rPr sz="800" b="1" dirty="0">
                          <a:solidFill>
                            <a:srgbClr val="FFFFFF"/>
                          </a:solidFill>
                          <a:latin typeface="Arial"/>
                          <a:cs typeface="Arial"/>
                        </a:rPr>
                        <a:t>Le</a:t>
                      </a:r>
                      <a:r>
                        <a:rPr sz="800" b="1" spc="-5" dirty="0">
                          <a:solidFill>
                            <a:srgbClr val="FFFFFF"/>
                          </a:solidFill>
                          <a:latin typeface="Arial"/>
                          <a:cs typeface="Arial"/>
                        </a:rPr>
                        <a:t>n</a:t>
                      </a:r>
                      <a:r>
                        <a:rPr sz="800" b="1" dirty="0">
                          <a:solidFill>
                            <a:srgbClr val="FFFFFF"/>
                          </a:solidFill>
                          <a:latin typeface="Arial"/>
                          <a:cs typeface="Arial"/>
                        </a:rPr>
                        <a:t>gth</a:t>
                      </a:r>
                      <a:endParaRPr sz="800">
                        <a:latin typeface="Arial"/>
                        <a:cs typeface="Arial"/>
                      </a:endParaRPr>
                    </a:p>
                  </a:txBody>
                  <a:tcPr marL="0" marR="0" marT="8255" marB="0">
                    <a:lnL w="6350">
                      <a:solidFill>
                        <a:srgbClr val="000000"/>
                      </a:solidFill>
                      <a:prstDash val="solid"/>
                    </a:lnL>
                    <a:lnR w="6350">
                      <a:solidFill>
                        <a:srgbClr val="000000"/>
                      </a:solidFill>
                      <a:prstDash val="solid"/>
                    </a:lnR>
                    <a:lnT w="12700">
                      <a:solidFill>
                        <a:srgbClr val="000000"/>
                      </a:solidFill>
                      <a:prstDash val="solid"/>
                    </a:lnT>
                    <a:lnB w="19050">
                      <a:solidFill>
                        <a:srgbClr val="000000"/>
                      </a:solidFill>
                      <a:prstDash val="solid"/>
                    </a:lnB>
                    <a:solidFill>
                      <a:srgbClr val="001F5F"/>
                    </a:solidFill>
                  </a:tcPr>
                </a:tc>
                <a:extLst>
                  <a:ext uri="{0D108BD9-81ED-4DB2-BD59-A6C34878D82A}">
                    <a16:rowId xmlns:a16="http://schemas.microsoft.com/office/drawing/2014/main" val="10000"/>
                  </a:ext>
                </a:extLst>
              </a:tr>
              <a:tr h="814831">
                <a:tc>
                  <a:txBody>
                    <a:bodyPr/>
                    <a:lstStyle/>
                    <a:p>
                      <a:pPr marL="67945" marR="191770">
                        <a:lnSpc>
                          <a:spcPts val="919"/>
                        </a:lnSpc>
                        <a:spcBef>
                          <a:spcPts val="20"/>
                        </a:spcBef>
                      </a:pPr>
                      <a:r>
                        <a:rPr sz="800" spc="-5" dirty="0">
                          <a:latin typeface="Arial"/>
                          <a:cs typeface="Arial"/>
                        </a:rPr>
                        <a:t>Subaward</a:t>
                      </a:r>
                      <a:r>
                        <a:rPr sz="800" spc="-45" dirty="0">
                          <a:latin typeface="Arial"/>
                          <a:cs typeface="Arial"/>
                        </a:rPr>
                        <a:t> </a:t>
                      </a:r>
                      <a:r>
                        <a:rPr sz="800" spc="-5" dirty="0">
                          <a:latin typeface="Arial"/>
                          <a:cs typeface="Arial"/>
                        </a:rPr>
                        <a:t>Award  </a:t>
                      </a:r>
                      <a:r>
                        <a:rPr sz="800" spc="-10" dirty="0">
                          <a:latin typeface="Arial"/>
                          <a:cs typeface="Arial"/>
                        </a:rPr>
                        <a:t>Date</a:t>
                      </a:r>
                      <a:endParaRPr sz="800">
                        <a:latin typeface="Arial"/>
                        <a:cs typeface="Arial"/>
                      </a:endParaRPr>
                    </a:p>
                  </a:txBody>
                  <a:tcPr marL="0" marR="0" marT="2540" marB="0">
                    <a:lnL w="6350">
                      <a:solidFill>
                        <a:srgbClr val="000000"/>
                      </a:solidFill>
                      <a:prstDash val="solid"/>
                    </a:lnL>
                    <a:lnR w="6350">
                      <a:solidFill>
                        <a:srgbClr val="000000"/>
                      </a:solidFill>
                      <a:prstDash val="solid"/>
                    </a:lnR>
                    <a:lnT w="19050">
                      <a:solidFill>
                        <a:srgbClr val="000000"/>
                      </a:solidFill>
                      <a:prstDash val="solid"/>
                    </a:lnT>
                    <a:lnB w="6350">
                      <a:solidFill>
                        <a:srgbClr val="000000"/>
                      </a:solidFill>
                      <a:prstDash val="solid"/>
                    </a:lnB>
                  </a:tcPr>
                </a:tc>
                <a:tc>
                  <a:txBody>
                    <a:bodyPr/>
                    <a:lstStyle/>
                    <a:p>
                      <a:pPr marL="68580" marR="486409">
                        <a:lnSpc>
                          <a:spcPts val="919"/>
                        </a:lnSpc>
                        <a:spcBef>
                          <a:spcPts val="20"/>
                        </a:spcBef>
                      </a:pPr>
                      <a:r>
                        <a:rPr sz="800" spc="-5" dirty="0">
                          <a:latin typeface="Arial"/>
                          <a:cs typeface="Arial"/>
                        </a:rPr>
                        <a:t>The date </a:t>
                      </a:r>
                      <a:r>
                        <a:rPr sz="800" dirty="0">
                          <a:latin typeface="Arial"/>
                          <a:cs typeface="Arial"/>
                        </a:rPr>
                        <a:t>the</a:t>
                      </a:r>
                      <a:r>
                        <a:rPr sz="800" spc="-35" dirty="0">
                          <a:latin typeface="Arial"/>
                          <a:cs typeface="Arial"/>
                        </a:rPr>
                        <a:t> </a:t>
                      </a:r>
                      <a:r>
                        <a:rPr sz="800" spc="-5" dirty="0">
                          <a:latin typeface="Arial"/>
                          <a:cs typeface="Arial"/>
                        </a:rPr>
                        <a:t>Recipient  obligated funds to a  Subrecipient.</a:t>
                      </a:r>
                      <a:endParaRPr sz="800">
                        <a:latin typeface="Arial"/>
                        <a:cs typeface="Arial"/>
                      </a:endParaRPr>
                    </a:p>
                  </a:txBody>
                  <a:tcPr marL="0" marR="0" marT="2540" marB="0">
                    <a:lnL w="6350">
                      <a:solidFill>
                        <a:srgbClr val="000000"/>
                      </a:solidFill>
                      <a:prstDash val="solid"/>
                    </a:lnL>
                    <a:lnR w="6350">
                      <a:solidFill>
                        <a:srgbClr val="000000"/>
                      </a:solidFill>
                      <a:prstDash val="solid"/>
                    </a:lnR>
                    <a:lnT w="19050">
                      <a:solidFill>
                        <a:srgbClr val="000000"/>
                      </a:solidFill>
                      <a:prstDash val="solid"/>
                    </a:lnT>
                    <a:lnB w="6350">
                      <a:solidFill>
                        <a:srgbClr val="000000"/>
                      </a:solidFill>
                      <a:prstDash val="solid"/>
                    </a:lnB>
                  </a:tcPr>
                </a:tc>
                <a:tc>
                  <a:txBody>
                    <a:bodyPr/>
                    <a:lstStyle/>
                    <a:p>
                      <a:pPr marL="68580">
                        <a:lnSpc>
                          <a:spcPts val="915"/>
                        </a:lnSpc>
                      </a:pPr>
                      <a:r>
                        <a:rPr sz="800" spc="-5" dirty="0">
                          <a:latin typeface="Arial"/>
                          <a:cs typeface="Arial"/>
                        </a:rPr>
                        <a:t>Required</a:t>
                      </a:r>
                      <a:endParaRPr sz="800">
                        <a:latin typeface="Arial"/>
                        <a:cs typeface="Arial"/>
                      </a:endParaRPr>
                    </a:p>
                  </a:txBody>
                  <a:tcPr marL="0" marR="0" marT="0" marB="0">
                    <a:lnL w="6350">
                      <a:solidFill>
                        <a:srgbClr val="000000"/>
                      </a:solidFill>
                      <a:prstDash val="solid"/>
                    </a:lnL>
                    <a:lnR w="6350">
                      <a:solidFill>
                        <a:srgbClr val="000000"/>
                      </a:solidFill>
                      <a:prstDash val="solid"/>
                    </a:lnR>
                    <a:lnT w="19050">
                      <a:solidFill>
                        <a:srgbClr val="000000"/>
                      </a:solidFill>
                      <a:prstDash val="solid"/>
                    </a:lnT>
                    <a:lnB w="6350">
                      <a:solidFill>
                        <a:srgbClr val="000000"/>
                      </a:solidFill>
                      <a:prstDash val="solid"/>
                    </a:lnB>
                  </a:tcPr>
                </a:tc>
                <a:tc>
                  <a:txBody>
                    <a:bodyPr/>
                    <a:lstStyle/>
                    <a:p>
                      <a:pPr marL="67945">
                        <a:lnSpc>
                          <a:spcPts val="915"/>
                        </a:lnSpc>
                      </a:pPr>
                      <a:r>
                        <a:rPr sz="800" spc="-5" dirty="0">
                          <a:latin typeface="Arial"/>
                          <a:cs typeface="Arial"/>
                        </a:rPr>
                        <a:t>n/a</a:t>
                      </a:r>
                      <a:endParaRPr sz="800">
                        <a:latin typeface="Arial"/>
                        <a:cs typeface="Arial"/>
                      </a:endParaRPr>
                    </a:p>
                  </a:txBody>
                  <a:tcPr marL="0" marR="0" marT="0" marB="0">
                    <a:lnL w="6350">
                      <a:solidFill>
                        <a:srgbClr val="000000"/>
                      </a:solidFill>
                      <a:prstDash val="solid"/>
                    </a:lnL>
                    <a:lnR w="6350">
                      <a:solidFill>
                        <a:srgbClr val="000000"/>
                      </a:solidFill>
                      <a:prstDash val="solid"/>
                    </a:lnR>
                    <a:lnT w="19050">
                      <a:solidFill>
                        <a:srgbClr val="000000"/>
                      </a:solidFill>
                      <a:prstDash val="solid"/>
                    </a:lnT>
                    <a:lnB w="6350">
                      <a:solidFill>
                        <a:srgbClr val="000000"/>
                      </a:solidFill>
                      <a:prstDash val="solid"/>
                    </a:lnB>
                  </a:tcPr>
                </a:tc>
                <a:tc>
                  <a:txBody>
                    <a:bodyPr/>
                    <a:lstStyle/>
                    <a:p>
                      <a:pPr marL="68580">
                        <a:lnSpc>
                          <a:spcPts val="915"/>
                        </a:lnSpc>
                      </a:pPr>
                      <a:r>
                        <a:rPr sz="800" spc="-10" dirty="0">
                          <a:latin typeface="Arial"/>
                          <a:cs typeface="Arial"/>
                        </a:rPr>
                        <a:t>Date</a:t>
                      </a:r>
                      <a:endParaRPr sz="800">
                        <a:latin typeface="Arial"/>
                        <a:cs typeface="Arial"/>
                      </a:endParaRPr>
                    </a:p>
                  </a:txBody>
                  <a:tcPr marL="0" marR="0" marT="0" marB="0">
                    <a:lnL w="6350">
                      <a:solidFill>
                        <a:srgbClr val="000000"/>
                      </a:solidFill>
                      <a:prstDash val="solid"/>
                    </a:lnL>
                    <a:lnR w="6350">
                      <a:solidFill>
                        <a:srgbClr val="000000"/>
                      </a:solidFill>
                      <a:prstDash val="solid"/>
                    </a:lnR>
                    <a:lnT w="19050">
                      <a:solidFill>
                        <a:srgbClr val="000000"/>
                      </a:solidFill>
                      <a:prstDash val="solid"/>
                    </a:lnT>
                    <a:lnB w="6350">
                      <a:solidFill>
                        <a:srgbClr val="000000"/>
                      </a:solidFill>
                      <a:prstDash val="solid"/>
                    </a:lnB>
                  </a:tcPr>
                </a:tc>
                <a:tc>
                  <a:txBody>
                    <a:bodyPr/>
                    <a:lstStyle/>
                    <a:p>
                      <a:pPr marR="60960" algn="r">
                        <a:lnSpc>
                          <a:spcPts val="915"/>
                        </a:lnSpc>
                      </a:pPr>
                      <a:r>
                        <a:rPr sz="800" dirty="0">
                          <a:latin typeface="Arial"/>
                          <a:cs typeface="Arial"/>
                        </a:rPr>
                        <a:t>8</a:t>
                      </a:r>
                      <a:endParaRPr sz="800">
                        <a:latin typeface="Arial"/>
                        <a:cs typeface="Arial"/>
                      </a:endParaRPr>
                    </a:p>
                  </a:txBody>
                  <a:tcPr marL="0" marR="0" marT="0" marB="0">
                    <a:lnL w="6350">
                      <a:solidFill>
                        <a:srgbClr val="000000"/>
                      </a:solidFill>
                      <a:prstDash val="solid"/>
                    </a:lnL>
                    <a:lnR w="12700">
                      <a:solidFill>
                        <a:srgbClr val="000000"/>
                      </a:solidFill>
                      <a:prstDash val="solid"/>
                    </a:lnR>
                    <a:lnT w="190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941069">
                <a:tc>
                  <a:txBody>
                    <a:bodyPr/>
                    <a:lstStyle/>
                    <a:p>
                      <a:pPr marL="67945">
                        <a:lnSpc>
                          <a:spcPts val="935"/>
                        </a:lnSpc>
                      </a:pPr>
                      <a:r>
                        <a:rPr sz="800" spc="-5" dirty="0">
                          <a:latin typeface="Arial"/>
                          <a:cs typeface="Arial"/>
                        </a:rPr>
                        <a:t>Primary Sector</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marR="295910">
                        <a:lnSpc>
                          <a:spcPts val="919"/>
                        </a:lnSpc>
                        <a:spcBef>
                          <a:spcPts val="35"/>
                        </a:spcBef>
                      </a:pPr>
                      <a:r>
                        <a:rPr sz="800" spc="-5" dirty="0">
                          <a:latin typeface="Arial"/>
                          <a:cs typeface="Arial"/>
                        </a:rPr>
                        <a:t>Select Primary Sector from  picklist.</a:t>
                      </a:r>
                      <a:endParaRPr sz="800">
                        <a:latin typeface="Arial"/>
                        <a:cs typeface="Arial"/>
                      </a:endParaRPr>
                    </a:p>
                  </a:txBody>
                  <a:tcPr marL="0" marR="0" marT="44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25"/>
                        </a:spcBef>
                      </a:pPr>
                      <a:endParaRPr sz="750">
                        <a:latin typeface="Times New Roman"/>
                        <a:cs typeface="Times New Roman"/>
                      </a:endParaRPr>
                    </a:p>
                    <a:p>
                      <a:pPr marL="68580">
                        <a:lnSpc>
                          <a:spcPct val="100000"/>
                        </a:lnSpc>
                        <a:spcBef>
                          <a:spcPts val="5"/>
                        </a:spcBef>
                      </a:pPr>
                      <a:r>
                        <a:rPr sz="800" spc="-5" dirty="0">
                          <a:latin typeface="Arial"/>
                          <a:cs typeface="Arial"/>
                        </a:rPr>
                        <a:t>Required</a:t>
                      </a:r>
                      <a:endParaRPr sz="800">
                        <a:latin typeface="Arial"/>
                        <a:cs typeface="Arial"/>
                      </a:endParaRPr>
                    </a:p>
                  </a:txBody>
                  <a:tcPr marL="0" marR="0" marT="31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77470">
                        <a:lnSpc>
                          <a:spcPct val="95800"/>
                        </a:lnSpc>
                        <a:spcBef>
                          <a:spcPts val="15"/>
                        </a:spcBef>
                      </a:pPr>
                      <a:r>
                        <a:rPr sz="800" spc="-5" dirty="0">
                          <a:latin typeface="Arial"/>
                          <a:cs typeface="Arial"/>
                        </a:rPr>
                        <a:t>Refer to  Sectors  Designated  as Essential  Critical  </a:t>
                      </a:r>
                      <a:r>
                        <a:rPr sz="800" dirty="0">
                          <a:latin typeface="Arial"/>
                          <a:cs typeface="Arial"/>
                        </a:rPr>
                        <a:t>Infrastructure  </a:t>
                      </a:r>
                      <a:r>
                        <a:rPr sz="800" spc="-5" dirty="0">
                          <a:latin typeface="Arial"/>
                          <a:cs typeface="Arial"/>
                        </a:rPr>
                        <a:t>Sectors</a:t>
                      </a:r>
                      <a:endParaRPr sz="800">
                        <a:latin typeface="Arial"/>
                        <a:cs typeface="Arial"/>
                      </a:endParaRPr>
                    </a:p>
                    <a:p>
                      <a:pPr marL="67945">
                        <a:lnSpc>
                          <a:spcPts val="855"/>
                        </a:lnSpc>
                      </a:pPr>
                      <a:r>
                        <a:rPr sz="800" spc="-5" dirty="0">
                          <a:latin typeface="Arial"/>
                          <a:cs typeface="Arial"/>
                        </a:rPr>
                        <a:t>table</a:t>
                      </a:r>
                      <a:r>
                        <a:rPr sz="800" spc="-15" dirty="0">
                          <a:latin typeface="Arial"/>
                          <a:cs typeface="Arial"/>
                        </a:rPr>
                        <a:t> </a:t>
                      </a:r>
                      <a:r>
                        <a:rPr sz="800" spc="-5" dirty="0">
                          <a:latin typeface="Arial"/>
                          <a:cs typeface="Arial"/>
                        </a:rPr>
                        <a:t>below</a:t>
                      </a:r>
                      <a:endParaRPr sz="800">
                        <a:latin typeface="Arial"/>
                        <a:cs typeface="Arial"/>
                      </a:endParaRPr>
                    </a:p>
                  </a:txBody>
                  <a:tcPr marL="0" marR="0" marT="19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marR="132715">
                        <a:lnSpc>
                          <a:spcPct val="95800"/>
                        </a:lnSpc>
                        <a:spcBef>
                          <a:spcPts val="15"/>
                        </a:spcBef>
                      </a:pPr>
                      <a:r>
                        <a:rPr sz="800" spc="-5" dirty="0">
                          <a:latin typeface="Arial"/>
                          <a:cs typeface="Arial"/>
                        </a:rPr>
                        <a:t>Picklist</a:t>
                      </a:r>
                      <a:r>
                        <a:rPr sz="800" spc="-55" dirty="0">
                          <a:latin typeface="Arial"/>
                          <a:cs typeface="Arial"/>
                        </a:rPr>
                        <a:t> </a:t>
                      </a:r>
                      <a:r>
                        <a:rPr sz="800" spc="-5" dirty="0">
                          <a:latin typeface="Arial"/>
                          <a:cs typeface="Arial"/>
                        </a:rPr>
                        <a:t>(see  permissible  values in  previous  column)</a:t>
                      </a:r>
                      <a:endParaRPr sz="800">
                        <a:latin typeface="Arial"/>
                        <a:cs typeface="Arial"/>
                      </a:endParaRPr>
                    </a:p>
                  </a:txBody>
                  <a:tcPr marL="0" marR="0" marT="19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61594" algn="r">
                        <a:lnSpc>
                          <a:spcPts val="935"/>
                        </a:lnSpc>
                      </a:pPr>
                      <a:r>
                        <a:rPr sz="800" dirty="0">
                          <a:latin typeface="Arial"/>
                          <a:cs typeface="Arial"/>
                        </a:rPr>
                        <a:t>30</a:t>
                      </a:r>
                      <a:endParaRPr sz="800">
                        <a:latin typeface="Arial"/>
                        <a:cs typeface="Arial"/>
                      </a:endParaRPr>
                    </a:p>
                  </a:txBody>
                  <a:tcPr marL="0" marR="0" marT="0" marB="0">
                    <a:lnL w="6350">
                      <a:solidFill>
                        <a:srgbClr val="000000"/>
                      </a:solidFill>
                      <a:prstDash val="solid"/>
                    </a:lnL>
                    <a:lnR w="1270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577596">
                <a:tc>
                  <a:txBody>
                    <a:bodyPr/>
                    <a:lstStyle/>
                    <a:p>
                      <a:pPr marL="67945">
                        <a:lnSpc>
                          <a:spcPts val="935"/>
                        </a:lnSpc>
                      </a:pPr>
                      <a:r>
                        <a:rPr sz="800" spc="-5" dirty="0">
                          <a:latin typeface="Arial"/>
                          <a:cs typeface="Arial"/>
                        </a:rPr>
                        <a:t>If</a:t>
                      </a:r>
                      <a:r>
                        <a:rPr sz="800" spc="-10" dirty="0">
                          <a:latin typeface="Arial"/>
                          <a:cs typeface="Arial"/>
                        </a:rPr>
                        <a:t> </a:t>
                      </a:r>
                      <a:r>
                        <a:rPr sz="800" spc="-5" dirty="0">
                          <a:latin typeface="Arial"/>
                          <a:cs typeface="Arial"/>
                        </a:rPr>
                        <a:t>Other</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935"/>
                        </a:lnSpc>
                      </a:pPr>
                      <a:r>
                        <a:rPr sz="800" spc="-5" dirty="0">
                          <a:latin typeface="Arial"/>
                          <a:cs typeface="Arial"/>
                        </a:rPr>
                        <a:t>Explain</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marR="144145">
                        <a:lnSpc>
                          <a:spcPct val="95800"/>
                        </a:lnSpc>
                        <a:spcBef>
                          <a:spcPts val="15"/>
                        </a:spcBef>
                      </a:pPr>
                      <a:r>
                        <a:rPr sz="800" spc="-5" dirty="0">
                          <a:latin typeface="Arial"/>
                          <a:cs typeface="Arial"/>
                        </a:rPr>
                        <a:t>Required</a:t>
                      </a:r>
                      <a:r>
                        <a:rPr sz="800" spc="-55" dirty="0">
                          <a:latin typeface="Arial"/>
                          <a:cs typeface="Arial"/>
                        </a:rPr>
                        <a:t> </a:t>
                      </a:r>
                      <a:r>
                        <a:rPr sz="800" spc="-5" dirty="0">
                          <a:latin typeface="Arial"/>
                          <a:cs typeface="Arial"/>
                        </a:rPr>
                        <a:t>(If  previous  question is  "Other")</a:t>
                      </a:r>
                      <a:endParaRPr sz="800">
                        <a:latin typeface="Arial"/>
                        <a:cs typeface="Arial"/>
                      </a:endParaRPr>
                    </a:p>
                  </a:txBody>
                  <a:tcPr marL="0" marR="0" marT="19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35"/>
                        </a:lnSpc>
                      </a:pPr>
                      <a:r>
                        <a:rPr sz="800" spc="-5" dirty="0">
                          <a:latin typeface="Arial"/>
                          <a:cs typeface="Arial"/>
                        </a:rPr>
                        <a:t>n/a</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935"/>
                        </a:lnSpc>
                      </a:pPr>
                      <a:r>
                        <a:rPr sz="800" spc="-5" dirty="0">
                          <a:latin typeface="Arial"/>
                          <a:cs typeface="Arial"/>
                        </a:rPr>
                        <a:t>String</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61594" algn="r">
                        <a:lnSpc>
                          <a:spcPts val="935"/>
                        </a:lnSpc>
                      </a:pPr>
                      <a:r>
                        <a:rPr sz="800" dirty="0">
                          <a:latin typeface="Arial"/>
                          <a:cs typeface="Arial"/>
                        </a:rPr>
                        <a:t>100</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577595">
                <a:tc>
                  <a:txBody>
                    <a:bodyPr/>
                    <a:lstStyle/>
                    <a:p>
                      <a:pPr marL="67945" marR="140970">
                        <a:lnSpc>
                          <a:spcPts val="919"/>
                        </a:lnSpc>
                        <a:spcBef>
                          <a:spcPts val="35"/>
                        </a:spcBef>
                      </a:pPr>
                      <a:r>
                        <a:rPr sz="800" spc="-5" dirty="0">
                          <a:latin typeface="Arial"/>
                          <a:cs typeface="Arial"/>
                        </a:rPr>
                        <a:t>Period of  Performance</a:t>
                      </a:r>
                      <a:r>
                        <a:rPr sz="800" spc="-55" dirty="0">
                          <a:latin typeface="Arial"/>
                          <a:cs typeface="Arial"/>
                        </a:rPr>
                        <a:t> </a:t>
                      </a:r>
                      <a:r>
                        <a:rPr sz="800" dirty="0">
                          <a:latin typeface="Arial"/>
                          <a:cs typeface="Arial"/>
                        </a:rPr>
                        <a:t>Start</a:t>
                      </a:r>
                      <a:endParaRPr sz="800">
                        <a:latin typeface="Arial"/>
                        <a:cs typeface="Arial"/>
                      </a:endParaRPr>
                    </a:p>
                  </a:txBody>
                  <a:tcPr marL="0" marR="0" marT="44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marR="92710">
                        <a:lnSpc>
                          <a:spcPct val="95900"/>
                        </a:lnSpc>
                        <a:spcBef>
                          <a:spcPts val="10"/>
                        </a:spcBef>
                      </a:pPr>
                      <a:r>
                        <a:rPr sz="800" spc="-5" dirty="0">
                          <a:latin typeface="Arial"/>
                          <a:cs typeface="Arial"/>
                        </a:rPr>
                        <a:t>The date </a:t>
                      </a:r>
                      <a:r>
                        <a:rPr sz="800" dirty="0">
                          <a:latin typeface="Arial"/>
                          <a:cs typeface="Arial"/>
                        </a:rPr>
                        <a:t>on </a:t>
                      </a:r>
                      <a:r>
                        <a:rPr sz="800" spc="-5" dirty="0">
                          <a:latin typeface="Arial"/>
                          <a:cs typeface="Arial"/>
                        </a:rPr>
                        <a:t>which efforts begin  or the Subaward is otherwise  effective.</a:t>
                      </a:r>
                      <a:endParaRPr sz="800">
                        <a:latin typeface="Arial"/>
                        <a:cs typeface="Arial"/>
                      </a:endParaRPr>
                    </a:p>
                  </a:txBody>
                  <a:tcPr marL="0" marR="0" marT="127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935"/>
                        </a:lnSpc>
                      </a:pPr>
                      <a:r>
                        <a:rPr sz="800" spc="-5" dirty="0">
                          <a:latin typeface="Arial"/>
                          <a:cs typeface="Arial"/>
                        </a:rPr>
                        <a:t>Required</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35"/>
                        </a:lnSpc>
                      </a:pPr>
                      <a:r>
                        <a:rPr sz="800" spc="-5" dirty="0">
                          <a:latin typeface="Arial"/>
                          <a:cs typeface="Arial"/>
                        </a:rPr>
                        <a:t>n/a</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935"/>
                        </a:lnSpc>
                      </a:pPr>
                      <a:r>
                        <a:rPr sz="800" spc="-10" dirty="0">
                          <a:latin typeface="Arial"/>
                          <a:cs typeface="Arial"/>
                        </a:rPr>
                        <a:t>Date</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60960" algn="r">
                        <a:lnSpc>
                          <a:spcPts val="935"/>
                        </a:lnSpc>
                      </a:pPr>
                      <a:r>
                        <a:rPr sz="800" dirty="0">
                          <a:latin typeface="Arial"/>
                          <a:cs typeface="Arial"/>
                        </a:rPr>
                        <a:t>8</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r h="578358">
                <a:tc>
                  <a:txBody>
                    <a:bodyPr/>
                    <a:lstStyle/>
                    <a:p>
                      <a:pPr marL="67945" marR="174625">
                        <a:lnSpc>
                          <a:spcPts val="919"/>
                        </a:lnSpc>
                        <a:spcBef>
                          <a:spcPts val="40"/>
                        </a:spcBef>
                      </a:pPr>
                      <a:r>
                        <a:rPr sz="800" spc="-5" dirty="0">
                          <a:latin typeface="Arial"/>
                          <a:cs typeface="Arial"/>
                        </a:rPr>
                        <a:t>Period of  Performance</a:t>
                      </a:r>
                      <a:r>
                        <a:rPr sz="800" spc="-55" dirty="0">
                          <a:latin typeface="Arial"/>
                          <a:cs typeface="Arial"/>
                        </a:rPr>
                        <a:t> </a:t>
                      </a:r>
                      <a:r>
                        <a:rPr sz="800" dirty="0">
                          <a:latin typeface="Arial"/>
                          <a:cs typeface="Arial"/>
                        </a:rPr>
                        <a:t>End</a:t>
                      </a:r>
                      <a:endParaRPr sz="800">
                        <a:latin typeface="Arial"/>
                        <a:cs typeface="Arial"/>
                      </a:endParaRPr>
                    </a:p>
                  </a:txBody>
                  <a:tcPr marL="0" marR="0" marT="508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marR="165100" algn="just">
                        <a:lnSpc>
                          <a:spcPts val="919"/>
                        </a:lnSpc>
                        <a:spcBef>
                          <a:spcPts val="40"/>
                        </a:spcBef>
                      </a:pPr>
                      <a:r>
                        <a:rPr sz="800" spc="-5" dirty="0">
                          <a:latin typeface="Arial"/>
                          <a:cs typeface="Arial"/>
                        </a:rPr>
                        <a:t>The date </a:t>
                      </a:r>
                      <a:r>
                        <a:rPr sz="800" dirty="0">
                          <a:latin typeface="Arial"/>
                          <a:cs typeface="Arial"/>
                        </a:rPr>
                        <a:t>on </a:t>
                      </a:r>
                      <a:r>
                        <a:rPr sz="800" spc="-5" dirty="0">
                          <a:latin typeface="Arial"/>
                          <a:cs typeface="Arial"/>
                        </a:rPr>
                        <a:t>which all effort is  completed or the Subaward is  otherwise</a:t>
                      </a:r>
                      <a:r>
                        <a:rPr sz="800" spc="-10" dirty="0">
                          <a:latin typeface="Arial"/>
                          <a:cs typeface="Arial"/>
                        </a:rPr>
                        <a:t> </a:t>
                      </a:r>
                      <a:r>
                        <a:rPr sz="800" spc="-5" dirty="0">
                          <a:latin typeface="Arial"/>
                          <a:cs typeface="Arial"/>
                        </a:rPr>
                        <a:t>ended.</a:t>
                      </a:r>
                      <a:endParaRPr sz="800">
                        <a:latin typeface="Arial"/>
                        <a:cs typeface="Arial"/>
                      </a:endParaRPr>
                    </a:p>
                  </a:txBody>
                  <a:tcPr marL="0" marR="0" marT="508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940"/>
                        </a:lnSpc>
                      </a:pPr>
                      <a:r>
                        <a:rPr sz="800" spc="-5" dirty="0">
                          <a:latin typeface="Arial"/>
                          <a:cs typeface="Arial"/>
                        </a:rPr>
                        <a:t>Required</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40"/>
                        </a:lnSpc>
                      </a:pPr>
                      <a:r>
                        <a:rPr sz="800" spc="-5" dirty="0">
                          <a:latin typeface="Arial"/>
                          <a:cs typeface="Arial"/>
                        </a:rPr>
                        <a:t>n/a</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940"/>
                        </a:lnSpc>
                      </a:pPr>
                      <a:r>
                        <a:rPr sz="800" spc="-10" dirty="0">
                          <a:latin typeface="Arial"/>
                          <a:cs typeface="Arial"/>
                        </a:rPr>
                        <a:t>Date</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60960" algn="r">
                        <a:lnSpc>
                          <a:spcPts val="940"/>
                        </a:lnSpc>
                      </a:pPr>
                      <a:r>
                        <a:rPr sz="800" dirty="0">
                          <a:latin typeface="Arial"/>
                          <a:cs typeface="Arial"/>
                        </a:rPr>
                        <a:t>8</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577850">
                <a:tc>
                  <a:txBody>
                    <a:bodyPr/>
                    <a:lstStyle/>
                    <a:p>
                      <a:pPr marL="67945" marR="384175">
                        <a:lnSpc>
                          <a:spcPct val="95900"/>
                        </a:lnSpc>
                        <a:spcBef>
                          <a:spcPts val="10"/>
                        </a:spcBef>
                      </a:pPr>
                      <a:r>
                        <a:rPr sz="800" spc="-5" dirty="0">
                          <a:latin typeface="Arial"/>
                          <a:cs typeface="Arial"/>
                        </a:rPr>
                        <a:t>Place of  </a:t>
                      </a:r>
                      <a:r>
                        <a:rPr sz="800" dirty="0">
                          <a:latin typeface="Arial"/>
                          <a:cs typeface="Arial"/>
                        </a:rPr>
                        <a:t>Performance  </a:t>
                      </a:r>
                      <a:r>
                        <a:rPr sz="800" spc="-5" dirty="0">
                          <a:latin typeface="Arial"/>
                          <a:cs typeface="Arial"/>
                        </a:rPr>
                        <a:t>Address</a:t>
                      </a:r>
                      <a:r>
                        <a:rPr sz="800" spc="-15" dirty="0">
                          <a:latin typeface="Arial"/>
                          <a:cs typeface="Arial"/>
                        </a:rPr>
                        <a:t> </a:t>
                      </a:r>
                      <a:r>
                        <a:rPr sz="800" spc="-5" dirty="0">
                          <a:latin typeface="Arial"/>
                          <a:cs typeface="Arial"/>
                        </a:rPr>
                        <a:t>1</a:t>
                      </a:r>
                      <a:endParaRPr sz="800">
                        <a:latin typeface="Arial"/>
                        <a:cs typeface="Arial"/>
                      </a:endParaRPr>
                    </a:p>
                  </a:txBody>
                  <a:tcPr marL="0" marR="0" marT="127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marR="63500">
                        <a:lnSpc>
                          <a:spcPct val="95900"/>
                        </a:lnSpc>
                        <a:spcBef>
                          <a:spcPts val="10"/>
                        </a:spcBef>
                      </a:pPr>
                      <a:r>
                        <a:rPr sz="800" spc="-5" dirty="0">
                          <a:latin typeface="Arial"/>
                          <a:cs typeface="Arial"/>
                        </a:rPr>
                        <a:t>First line of the address where  the predominant performance of  the Subaward will be  accomplished.</a:t>
                      </a:r>
                      <a:endParaRPr sz="800">
                        <a:latin typeface="Arial"/>
                        <a:cs typeface="Arial"/>
                      </a:endParaRPr>
                    </a:p>
                  </a:txBody>
                  <a:tcPr marL="0" marR="0" marT="127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935"/>
                        </a:lnSpc>
                      </a:pPr>
                      <a:r>
                        <a:rPr sz="800" spc="-5" dirty="0">
                          <a:latin typeface="Arial"/>
                          <a:cs typeface="Arial"/>
                        </a:rPr>
                        <a:t>Required</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35"/>
                        </a:lnSpc>
                      </a:pPr>
                      <a:r>
                        <a:rPr sz="800" spc="-5" dirty="0">
                          <a:latin typeface="Arial"/>
                          <a:cs typeface="Arial"/>
                        </a:rPr>
                        <a:t>n/a</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935"/>
                        </a:lnSpc>
                      </a:pPr>
                      <a:r>
                        <a:rPr sz="800" spc="-5" dirty="0">
                          <a:latin typeface="Arial"/>
                          <a:cs typeface="Arial"/>
                        </a:rPr>
                        <a:t>String</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61594" algn="r">
                        <a:lnSpc>
                          <a:spcPts val="935"/>
                        </a:lnSpc>
                      </a:pPr>
                      <a:r>
                        <a:rPr sz="800" dirty="0">
                          <a:latin typeface="Arial"/>
                          <a:cs typeface="Arial"/>
                        </a:rPr>
                        <a:t>120</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6"/>
                  </a:ext>
                </a:extLst>
              </a:tr>
              <a:tr h="577596">
                <a:tc>
                  <a:txBody>
                    <a:bodyPr/>
                    <a:lstStyle/>
                    <a:p>
                      <a:pPr marL="67945" marR="384175">
                        <a:lnSpc>
                          <a:spcPct val="95900"/>
                        </a:lnSpc>
                        <a:spcBef>
                          <a:spcPts val="10"/>
                        </a:spcBef>
                      </a:pPr>
                      <a:r>
                        <a:rPr sz="800" spc="-5" dirty="0">
                          <a:latin typeface="Arial"/>
                          <a:cs typeface="Arial"/>
                        </a:rPr>
                        <a:t>Place of  </a:t>
                      </a:r>
                      <a:r>
                        <a:rPr sz="800" dirty="0">
                          <a:latin typeface="Arial"/>
                          <a:cs typeface="Arial"/>
                        </a:rPr>
                        <a:t>Performance  </a:t>
                      </a:r>
                      <a:r>
                        <a:rPr sz="800" spc="-5" dirty="0">
                          <a:latin typeface="Arial"/>
                          <a:cs typeface="Arial"/>
                        </a:rPr>
                        <a:t>Address</a:t>
                      </a:r>
                      <a:r>
                        <a:rPr sz="800" spc="-15" dirty="0">
                          <a:latin typeface="Arial"/>
                          <a:cs typeface="Arial"/>
                        </a:rPr>
                        <a:t> </a:t>
                      </a:r>
                      <a:r>
                        <a:rPr sz="800" spc="-5" dirty="0">
                          <a:latin typeface="Arial"/>
                          <a:cs typeface="Arial"/>
                        </a:rPr>
                        <a:t>2</a:t>
                      </a:r>
                      <a:endParaRPr sz="800">
                        <a:latin typeface="Arial"/>
                        <a:cs typeface="Arial"/>
                      </a:endParaRPr>
                    </a:p>
                  </a:txBody>
                  <a:tcPr marL="0" marR="0" marT="127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marR="170180">
                        <a:lnSpc>
                          <a:spcPct val="95800"/>
                        </a:lnSpc>
                        <a:spcBef>
                          <a:spcPts val="15"/>
                        </a:spcBef>
                      </a:pPr>
                      <a:r>
                        <a:rPr sz="800" spc="-5" dirty="0">
                          <a:latin typeface="Arial"/>
                          <a:cs typeface="Arial"/>
                        </a:rPr>
                        <a:t>Second line of the address  where the predominant  performance of </a:t>
                      </a:r>
                      <a:r>
                        <a:rPr sz="800" dirty="0">
                          <a:latin typeface="Arial"/>
                          <a:cs typeface="Arial"/>
                        </a:rPr>
                        <a:t>the </a:t>
                      </a:r>
                      <a:r>
                        <a:rPr sz="800" spc="-5" dirty="0">
                          <a:latin typeface="Arial"/>
                          <a:cs typeface="Arial"/>
                        </a:rPr>
                        <a:t>Subaward  will be accomplished.</a:t>
                      </a:r>
                      <a:endParaRPr sz="800">
                        <a:latin typeface="Arial"/>
                        <a:cs typeface="Arial"/>
                      </a:endParaRPr>
                    </a:p>
                  </a:txBody>
                  <a:tcPr marL="0" marR="0" marT="19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935"/>
                        </a:lnSpc>
                      </a:pPr>
                      <a:r>
                        <a:rPr sz="800" spc="-5" dirty="0">
                          <a:latin typeface="Arial"/>
                          <a:cs typeface="Arial"/>
                        </a:rPr>
                        <a:t>Optional</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35"/>
                        </a:lnSpc>
                      </a:pPr>
                      <a:r>
                        <a:rPr sz="800" spc="-5" dirty="0">
                          <a:latin typeface="Arial"/>
                          <a:cs typeface="Arial"/>
                        </a:rPr>
                        <a:t>n/a</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935"/>
                        </a:lnSpc>
                      </a:pPr>
                      <a:r>
                        <a:rPr sz="800" spc="-5" dirty="0">
                          <a:latin typeface="Arial"/>
                          <a:cs typeface="Arial"/>
                        </a:rPr>
                        <a:t>String</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61594" algn="r">
                        <a:lnSpc>
                          <a:spcPts val="935"/>
                        </a:lnSpc>
                      </a:pPr>
                      <a:r>
                        <a:rPr sz="800" dirty="0">
                          <a:latin typeface="Arial"/>
                          <a:cs typeface="Arial"/>
                        </a:rPr>
                        <a:t>120</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7"/>
                  </a:ext>
                </a:extLst>
              </a:tr>
              <a:tr h="578357">
                <a:tc>
                  <a:txBody>
                    <a:bodyPr/>
                    <a:lstStyle/>
                    <a:p>
                      <a:pPr marL="67945" marR="384175">
                        <a:lnSpc>
                          <a:spcPts val="919"/>
                        </a:lnSpc>
                        <a:spcBef>
                          <a:spcPts val="40"/>
                        </a:spcBef>
                      </a:pPr>
                      <a:r>
                        <a:rPr sz="800" spc="-5" dirty="0">
                          <a:latin typeface="Arial"/>
                          <a:cs typeface="Arial"/>
                        </a:rPr>
                        <a:t>Place of  </a:t>
                      </a:r>
                      <a:r>
                        <a:rPr sz="800" dirty="0">
                          <a:latin typeface="Arial"/>
                          <a:cs typeface="Arial"/>
                        </a:rPr>
                        <a:t>Performance  </a:t>
                      </a:r>
                      <a:r>
                        <a:rPr sz="800" spc="-5" dirty="0">
                          <a:latin typeface="Arial"/>
                          <a:cs typeface="Arial"/>
                        </a:rPr>
                        <a:t>Address</a:t>
                      </a:r>
                      <a:r>
                        <a:rPr sz="800" spc="-15" dirty="0">
                          <a:latin typeface="Arial"/>
                          <a:cs typeface="Arial"/>
                        </a:rPr>
                        <a:t> </a:t>
                      </a:r>
                      <a:r>
                        <a:rPr sz="800" spc="-5" dirty="0">
                          <a:latin typeface="Arial"/>
                          <a:cs typeface="Arial"/>
                        </a:rPr>
                        <a:t>3</a:t>
                      </a:r>
                      <a:endParaRPr sz="800">
                        <a:latin typeface="Arial"/>
                        <a:cs typeface="Arial"/>
                      </a:endParaRPr>
                    </a:p>
                  </a:txBody>
                  <a:tcPr marL="0" marR="0" marT="508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marR="63500">
                        <a:lnSpc>
                          <a:spcPct val="95800"/>
                        </a:lnSpc>
                        <a:spcBef>
                          <a:spcPts val="20"/>
                        </a:spcBef>
                      </a:pPr>
                      <a:r>
                        <a:rPr sz="800" spc="-5" dirty="0">
                          <a:latin typeface="Arial"/>
                          <a:cs typeface="Arial"/>
                        </a:rPr>
                        <a:t>Third line of the address where  the predominant performance of  the Subaward will be  accomplished.</a:t>
                      </a:r>
                      <a:endParaRPr sz="800">
                        <a:latin typeface="Arial"/>
                        <a:cs typeface="Arial"/>
                      </a:endParaRPr>
                    </a:p>
                  </a:txBody>
                  <a:tcPr marL="0" marR="0" marT="25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940"/>
                        </a:lnSpc>
                      </a:pPr>
                      <a:r>
                        <a:rPr sz="800" spc="-5" dirty="0">
                          <a:latin typeface="Arial"/>
                          <a:cs typeface="Arial"/>
                        </a:rPr>
                        <a:t>Optional</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40"/>
                        </a:lnSpc>
                      </a:pPr>
                      <a:r>
                        <a:rPr sz="800" spc="-5" dirty="0">
                          <a:latin typeface="Arial"/>
                          <a:cs typeface="Arial"/>
                        </a:rPr>
                        <a:t>n/a</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940"/>
                        </a:lnSpc>
                      </a:pPr>
                      <a:r>
                        <a:rPr sz="800" spc="-5" dirty="0">
                          <a:latin typeface="Arial"/>
                          <a:cs typeface="Arial"/>
                        </a:rPr>
                        <a:t>String</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61594" algn="r">
                        <a:lnSpc>
                          <a:spcPts val="940"/>
                        </a:lnSpc>
                      </a:pPr>
                      <a:r>
                        <a:rPr sz="800" dirty="0">
                          <a:latin typeface="Arial"/>
                          <a:cs typeface="Arial"/>
                        </a:rPr>
                        <a:t>120</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8"/>
                  </a:ext>
                </a:extLst>
              </a:tr>
              <a:tr h="577596">
                <a:tc>
                  <a:txBody>
                    <a:bodyPr/>
                    <a:lstStyle/>
                    <a:p>
                      <a:pPr marL="67945" marR="180340">
                        <a:lnSpc>
                          <a:spcPts val="919"/>
                        </a:lnSpc>
                        <a:spcBef>
                          <a:spcPts val="35"/>
                        </a:spcBef>
                      </a:pPr>
                      <a:r>
                        <a:rPr sz="800" spc="-5" dirty="0">
                          <a:latin typeface="Arial"/>
                          <a:cs typeface="Arial"/>
                        </a:rPr>
                        <a:t>Place of  Performance</a:t>
                      </a:r>
                      <a:r>
                        <a:rPr sz="800" spc="-35" dirty="0">
                          <a:latin typeface="Arial"/>
                          <a:cs typeface="Arial"/>
                        </a:rPr>
                        <a:t> </a:t>
                      </a:r>
                      <a:r>
                        <a:rPr sz="800" spc="-5" dirty="0">
                          <a:latin typeface="Arial"/>
                          <a:cs typeface="Arial"/>
                        </a:rPr>
                        <a:t>City</a:t>
                      </a:r>
                      <a:endParaRPr sz="800">
                        <a:latin typeface="Arial"/>
                        <a:cs typeface="Arial"/>
                      </a:endParaRPr>
                    </a:p>
                  </a:txBody>
                  <a:tcPr marL="0" marR="0" marT="44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marR="62865">
                        <a:lnSpc>
                          <a:spcPct val="95900"/>
                        </a:lnSpc>
                        <a:spcBef>
                          <a:spcPts val="10"/>
                        </a:spcBef>
                      </a:pPr>
                      <a:r>
                        <a:rPr sz="800" spc="-5" dirty="0">
                          <a:latin typeface="Arial"/>
                          <a:cs typeface="Arial"/>
                        </a:rPr>
                        <a:t>The name </a:t>
                      </a:r>
                      <a:r>
                        <a:rPr sz="800" dirty="0">
                          <a:latin typeface="Arial"/>
                          <a:cs typeface="Arial"/>
                        </a:rPr>
                        <a:t>of </a:t>
                      </a:r>
                      <a:r>
                        <a:rPr sz="800" spc="-5" dirty="0">
                          <a:latin typeface="Arial"/>
                          <a:cs typeface="Arial"/>
                        </a:rPr>
                        <a:t>the city where the  predominant performance of the  Subaward will be</a:t>
                      </a:r>
                      <a:r>
                        <a:rPr sz="800" spc="15" dirty="0">
                          <a:latin typeface="Arial"/>
                          <a:cs typeface="Arial"/>
                        </a:rPr>
                        <a:t> </a:t>
                      </a:r>
                      <a:r>
                        <a:rPr sz="800" spc="-5" dirty="0">
                          <a:latin typeface="Arial"/>
                          <a:cs typeface="Arial"/>
                        </a:rPr>
                        <a:t>accomplished.</a:t>
                      </a:r>
                      <a:endParaRPr sz="800">
                        <a:latin typeface="Arial"/>
                        <a:cs typeface="Arial"/>
                      </a:endParaRPr>
                    </a:p>
                  </a:txBody>
                  <a:tcPr marL="0" marR="0" marT="127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935"/>
                        </a:lnSpc>
                      </a:pPr>
                      <a:r>
                        <a:rPr sz="800" spc="-5" dirty="0">
                          <a:latin typeface="Arial"/>
                          <a:cs typeface="Arial"/>
                        </a:rPr>
                        <a:t>Required</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35"/>
                        </a:lnSpc>
                      </a:pPr>
                      <a:r>
                        <a:rPr sz="800" spc="-5" dirty="0">
                          <a:latin typeface="Arial"/>
                          <a:cs typeface="Arial"/>
                        </a:rPr>
                        <a:t>n/a</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935"/>
                        </a:lnSpc>
                      </a:pPr>
                      <a:r>
                        <a:rPr sz="800" spc="-5" dirty="0">
                          <a:latin typeface="Arial"/>
                          <a:cs typeface="Arial"/>
                        </a:rPr>
                        <a:t>String</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61594" algn="r">
                        <a:lnSpc>
                          <a:spcPts val="935"/>
                        </a:lnSpc>
                      </a:pPr>
                      <a:r>
                        <a:rPr sz="800" dirty="0">
                          <a:latin typeface="Arial"/>
                          <a:cs typeface="Arial"/>
                        </a:rPr>
                        <a:t>40</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9"/>
                  </a:ext>
                </a:extLst>
              </a:tr>
              <a:tr h="1992884">
                <a:tc>
                  <a:txBody>
                    <a:bodyPr/>
                    <a:lstStyle/>
                    <a:p>
                      <a:pPr marL="67945" marR="118110">
                        <a:lnSpc>
                          <a:spcPct val="95900"/>
                        </a:lnSpc>
                        <a:spcBef>
                          <a:spcPts val="10"/>
                        </a:spcBef>
                      </a:pPr>
                      <a:r>
                        <a:rPr sz="800" spc="-5" dirty="0">
                          <a:latin typeface="Arial"/>
                          <a:cs typeface="Arial"/>
                        </a:rPr>
                        <a:t>Place of  Performance</a:t>
                      </a:r>
                      <a:r>
                        <a:rPr sz="800" spc="-55" dirty="0">
                          <a:latin typeface="Arial"/>
                          <a:cs typeface="Arial"/>
                        </a:rPr>
                        <a:t> </a:t>
                      </a:r>
                      <a:r>
                        <a:rPr sz="800" dirty="0">
                          <a:latin typeface="Arial"/>
                          <a:cs typeface="Arial"/>
                        </a:rPr>
                        <a:t>State  </a:t>
                      </a:r>
                      <a:r>
                        <a:rPr sz="800" spc="-10" dirty="0">
                          <a:latin typeface="Arial"/>
                          <a:cs typeface="Arial"/>
                        </a:rPr>
                        <a:t>Code</a:t>
                      </a:r>
                      <a:endParaRPr sz="800">
                        <a:latin typeface="Arial"/>
                        <a:cs typeface="Arial"/>
                      </a:endParaRPr>
                    </a:p>
                  </a:txBody>
                  <a:tcPr marL="0" marR="0" marT="127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marR="62865">
                        <a:lnSpc>
                          <a:spcPct val="95900"/>
                        </a:lnSpc>
                        <a:spcBef>
                          <a:spcPts val="10"/>
                        </a:spcBef>
                      </a:pPr>
                      <a:r>
                        <a:rPr sz="800" spc="-5" dirty="0">
                          <a:latin typeface="Arial"/>
                          <a:cs typeface="Arial"/>
                        </a:rPr>
                        <a:t>United States Postal Service  (USPS) two-letter abbreviation  for the state </a:t>
                      </a:r>
                      <a:r>
                        <a:rPr sz="800" dirty="0">
                          <a:latin typeface="Arial"/>
                          <a:cs typeface="Arial"/>
                        </a:rPr>
                        <a:t>or </a:t>
                      </a:r>
                      <a:r>
                        <a:rPr sz="800" spc="-5" dirty="0">
                          <a:latin typeface="Arial"/>
                          <a:cs typeface="Arial"/>
                        </a:rPr>
                        <a:t>territory  indicating where the  predominant performance of the  Subaward will be</a:t>
                      </a:r>
                      <a:r>
                        <a:rPr sz="800" spc="15" dirty="0">
                          <a:latin typeface="Arial"/>
                          <a:cs typeface="Arial"/>
                        </a:rPr>
                        <a:t> </a:t>
                      </a:r>
                      <a:r>
                        <a:rPr sz="800" spc="-5" dirty="0">
                          <a:latin typeface="Arial"/>
                          <a:cs typeface="Arial"/>
                        </a:rPr>
                        <a:t>accomplished.</a:t>
                      </a:r>
                      <a:endParaRPr sz="800">
                        <a:latin typeface="Arial"/>
                        <a:cs typeface="Arial"/>
                      </a:endParaRPr>
                    </a:p>
                  </a:txBody>
                  <a:tcPr marL="0" marR="0" marT="127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935"/>
                        </a:lnSpc>
                      </a:pPr>
                      <a:r>
                        <a:rPr sz="800" spc="-5" dirty="0">
                          <a:latin typeface="Arial"/>
                          <a:cs typeface="Arial"/>
                        </a:rPr>
                        <a:t>Required</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15"/>
                        </a:lnSpc>
                      </a:pPr>
                      <a:r>
                        <a:rPr sz="800" spc="-5" dirty="0">
                          <a:latin typeface="Arial"/>
                          <a:cs typeface="Arial"/>
                        </a:rPr>
                        <a:t>(AL, AK,</a:t>
                      </a:r>
                      <a:r>
                        <a:rPr sz="800" spc="-65" dirty="0">
                          <a:latin typeface="Arial"/>
                          <a:cs typeface="Arial"/>
                        </a:rPr>
                        <a:t> </a:t>
                      </a:r>
                      <a:r>
                        <a:rPr sz="800" spc="-5" dirty="0">
                          <a:latin typeface="Arial"/>
                          <a:cs typeface="Arial"/>
                        </a:rPr>
                        <a:t>AS,</a:t>
                      </a:r>
                      <a:endParaRPr sz="800">
                        <a:latin typeface="Arial"/>
                        <a:cs typeface="Arial"/>
                      </a:endParaRPr>
                    </a:p>
                    <a:p>
                      <a:pPr marL="67945">
                        <a:lnSpc>
                          <a:spcPts val="919"/>
                        </a:lnSpc>
                      </a:pPr>
                      <a:r>
                        <a:rPr sz="800" spc="-5" dirty="0">
                          <a:latin typeface="Arial"/>
                          <a:cs typeface="Arial"/>
                        </a:rPr>
                        <a:t>AZ, AR,</a:t>
                      </a:r>
                      <a:r>
                        <a:rPr sz="800" spc="-70" dirty="0">
                          <a:latin typeface="Arial"/>
                          <a:cs typeface="Arial"/>
                        </a:rPr>
                        <a:t> </a:t>
                      </a:r>
                      <a:r>
                        <a:rPr sz="800" spc="-5" dirty="0">
                          <a:latin typeface="Arial"/>
                          <a:cs typeface="Arial"/>
                        </a:rPr>
                        <a:t>CA,</a:t>
                      </a:r>
                      <a:endParaRPr sz="800">
                        <a:latin typeface="Arial"/>
                        <a:cs typeface="Arial"/>
                      </a:endParaRPr>
                    </a:p>
                    <a:p>
                      <a:pPr marL="67945">
                        <a:lnSpc>
                          <a:spcPts val="919"/>
                        </a:lnSpc>
                      </a:pPr>
                      <a:r>
                        <a:rPr sz="800" spc="-5" dirty="0">
                          <a:latin typeface="Arial"/>
                          <a:cs typeface="Arial"/>
                        </a:rPr>
                        <a:t>CO, </a:t>
                      </a:r>
                      <a:r>
                        <a:rPr sz="800" dirty="0">
                          <a:latin typeface="Arial"/>
                          <a:cs typeface="Arial"/>
                        </a:rPr>
                        <a:t>CT,</a:t>
                      </a:r>
                      <a:r>
                        <a:rPr sz="800" spc="-85" dirty="0">
                          <a:latin typeface="Arial"/>
                          <a:cs typeface="Arial"/>
                        </a:rPr>
                        <a:t> </a:t>
                      </a:r>
                      <a:r>
                        <a:rPr sz="800" spc="-5" dirty="0">
                          <a:latin typeface="Arial"/>
                          <a:cs typeface="Arial"/>
                        </a:rPr>
                        <a:t>DE,</a:t>
                      </a:r>
                      <a:endParaRPr sz="800">
                        <a:latin typeface="Arial"/>
                        <a:cs typeface="Arial"/>
                      </a:endParaRPr>
                    </a:p>
                    <a:p>
                      <a:pPr marL="67945">
                        <a:lnSpc>
                          <a:spcPts val="919"/>
                        </a:lnSpc>
                      </a:pPr>
                      <a:r>
                        <a:rPr sz="800" spc="-5" dirty="0">
                          <a:latin typeface="Arial"/>
                          <a:cs typeface="Arial"/>
                        </a:rPr>
                        <a:t>DC, FM,</a:t>
                      </a:r>
                      <a:r>
                        <a:rPr sz="800" spc="-60" dirty="0">
                          <a:latin typeface="Arial"/>
                          <a:cs typeface="Arial"/>
                        </a:rPr>
                        <a:t> </a:t>
                      </a:r>
                      <a:r>
                        <a:rPr sz="800" spc="-5" dirty="0">
                          <a:latin typeface="Arial"/>
                          <a:cs typeface="Arial"/>
                        </a:rPr>
                        <a:t>FL,</a:t>
                      </a:r>
                      <a:endParaRPr sz="800">
                        <a:latin typeface="Arial"/>
                        <a:cs typeface="Arial"/>
                      </a:endParaRPr>
                    </a:p>
                    <a:p>
                      <a:pPr marL="67945">
                        <a:lnSpc>
                          <a:spcPts val="919"/>
                        </a:lnSpc>
                      </a:pPr>
                      <a:r>
                        <a:rPr sz="800" spc="-5" dirty="0">
                          <a:latin typeface="Arial"/>
                          <a:cs typeface="Arial"/>
                        </a:rPr>
                        <a:t>GA, GU,</a:t>
                      </a:r>
                      <a:r>
                        <a:rPr sz="800" spc="-75" dirty="0">
                          <a:latin typeface="Arial"/>
                          <a:cs typeface="Arial"/>
                        </a:rPr>
                        <a:t> </a:t>
                      </a:r>
                      <a:r>
                        <a:rPr sz="800" spc="-5" dirty="0">
                          <a:latin typeface="Arial"/>
                          <a:cs typeface="Arial"/>
                        </a:rPr>
                        <a:t>HI,</a:t>
                      </a:r>
                      <a:endParaRPr sz="800">
                        <a:latin typeface="Arial"/>
                        <a:cs typeface="Arial"/>
                      </a:endParaRPr>
                    </a:p>
                    <a:p>
                      <a:pPr marL="67945">
                        <a:lnSpc>
                          <a:spcPts val="919"/>
                        </a:lnSpc>
                      </a:pPr>
                      <a:r>
                        <a:rPr sz="800" spc="-5" dirty="0">
                          <a:latin typeface="Arial"/>
                          <a:cs typeface="Arial"/>
                        </a:rPr>
                        <a:t>ID, IL, IN,</a:t>
                      </a:r>
                      <a:r>
                        <a:rPr sz="800" spc="-30" dirty="0">
                          <a:latin typeface="Arial"/>
                          <a:cs typeface="Arial"/>
                        </a:rPr>
                        <a:t> </a:t>
                      </a:r>
                      <a:r>
                        <a:rPr sz="800" spc="-5" dirty="0">
                          <a:latin typeface="Arial"/>
                          <a:cs typeface="Arial"/>
                        </a:rPr>
                        <a:t>IA,</a:t>
                      </a:r>
                      <a:endParaRPr sz="800">
                        <a:latin typeface="Arial"/>
                        <a:cs typeface="Arial"/>
                      </a:endParaRPr>
                    </a:p>
                    <a:p>
                      <a:pPr marL="67945">
                        <a:lnSpc>
                          <a:spcPts val="919"/>
                        </a:lnSpc>
                      </a:pPr>
                      <a:r>
                        <a:rPr sz="800" spc="-5" dirty="0">
                          <a:latin typeface="Arial"/>
                          <a:cs typeface="Arial"/>
                        </a:rPr>
                        <a:t>KS, KY,</a:t>
                      </a:r>
                      <a:r>
                        <a:rPr sz="800" spc="-25" dirty="0">
                          <a:latin typeface="Arial"/>
                          <a:cs typeface="Arial"/>
                        </a:rPr>
                        <a:t> </a:t>
                      </a:r>
                      <a:r>
                        <a:rPr sz="800" spc="-5" dirty="0">
                          <a:latin typeface="Arial"/>
                          <a:cs typeface="Arial"/>
                        </a:rPr>
                        <a:t>LA,</a:t>
                      </a:r>
                      <a:endParaRPr sz="800">
                        <a:latin typeface="Arial"/>
                        <a:cs typeface="Arial"/>
                      </a:endParaRPr>
                    </a:p>
                    <a:p>
                      <a:pPr marL="67945">
                        <a:lnSpc>
                          <a:spcPts val="919"/>
                        </a:lnSpc>
                      </a:pPr>
                      <a:r>
                        <a:rPr sz="800" spc="-5" dirty="0">
                          <a:latin typeface="Arial"/>
                          <a:cs typeface="Arial"/>
                        </a:rPr>
                        <a:t>ME, MH,</a:t>
                      </a:r>
                      <a:r>
                        <a:rPr sz="800" spc="-35" dirty="0">
                          <a:latin typeface="Arial"/>
                          <a:cs typeface="Arial"/>
                        </a:rPr>
                        <a:t> </a:t>
                      </a:r>
                      <a:r>
                        <a:rPr sz="800" spc="-5" dirty="0">
                          <a:latin typeface="Arial"/>
                          <a:cs typeface="Arial"/>
                        </a:rPr>
                        <a:t>MD,</a:t>
                      </a:r>
                      <a:endParaRPr sz="800">
                        <a:latin typeface="Arial"/>
                        <a:cs typeface="Arial"/>
                      </a:endParaRPr>
                    </a:p>
                    <a:p>
                      <a:pPr marL="67945">
                        <a:lnSpc>
                          <a:spcPts val="919"/>
                        </a:lnSpc>
                      </a:pPr>
                      <a:r>
                        <a:rPr sz="800" spc="-5" dirty="0">
                          <a:latin typeface="Arial"/>
                          <a:cs typeface="Arial"/>
                        </a:rPr>
                        <a:t>MA, MI,</a:t>
                      </a:r>
                      <a:r>
                        <a:rPr sz="800" spc="-30" dirty="0">
                          <a:latin typeface="Arial"/>
                          <a:cs typeface="Arial"/>
                        </a:rPr>
                        <a:t> </a:t>
                      </a:r>
                      <a:r>
                        <a:rPr sz="800" spc="-5" dirty="0">
                          <a:latin typeface="Arial"/>
                          <a:cs typeface="Arial"/>
                        </a:rPr>
                        <a:t>MN,</a:t>
                      </a:r>
                      <a:endParaRPr sz="800">
                        <a:latin typeface="Arial"/>
                        <a:cs typeface="Arial"/>
                      </a:endParaRPr>
                    </a:p>
                    <a:p>
                      <a:pPr marL="67945">
                        <a:lnSpc>
                          <a:spcPts val="919"/>
                        </a:lnSpc>
                      </a:pPr>
                      <a:r>
                        <a:rPr sz="800" spc="-5" dirty="0">
                          <a:latin typeface="Arial"/>
                          <a:cs typeface="Arial"/>
                        </a:rPr>
                        <a:t>MS, MO,</a:t>
                      </a:r>
                      <a:r>
                        <a:rPr sz="800" spc="-35" dirty="0">
                          <a:latin typeface="Arial"/>
                          <a:cs typeface="Arial"/>
                        </a:rPr>
                        <a:t> </a:t>
                      </a:r>
                      <a:r>
                        <a:rPr sz="800" spc="-5" dirty="0">
                          <a:latin typeface="Arial"/>
                          <a:cs typeface="Arial"/>
                        </a:rPr>
                        <a:t>MT,</a:t>
                      </a:r>
                      <a:endParaRPr sz="800">
                        <a:latin typeface="Arial"/>
                        <a:cs typeface="Arial"/>
                      </a:endParaRPr>
                    </a:p>
                    <a:p>
                      <a:pPr marL="67945">
                        <a:lnSpc>
                          <a:spcPts val="919"/>
                        </a:lnSpc>
                      </a:pPr>
                      <a:r>
                        <a:rPr sz="800" spc="-5" dirty="0">
                          <a:latin typeface="Arial"/>
                          <a:cs typeface="Arial"/>
                        </a:rPr>
                        <a:t>NE, NV,</a:t>
                      </a:r>
                      <a:r>
                        <a:rPr sz="800" spc="-75" dirty="0">
                          <a:latin typeface="Arial"/>
                          <a:cs typeface="Arial"/>
                        </a:rPr>
                        <a:t> </a:t>
                      </a:r>
                      <a:r>
                        <a:rPr sz="800" spc="-5" dirty="0">
                          <a:latin typeface="Arial"/>
                          <a:cs typeface="Arial"/>
                        </a:rPr>
                        <a:t>NH,</a:t>
                      </a:r>
                      <a:endParaRPr sz="800">
                        <a:latin typeface="Arial"/>
                        <a:cs typeface="Arial"/>
                      </a:endParaRPr>
                    </a:p>
                    <a:p>
                      <a:pPr marL="67945">
                        <a:lnSpc>
                          <a:spcPts val="919"/>
                        </a:lnSpc>
                      </a:pPr>
                      <a:r>
                        <a:rPr sz="800" spc="-5" dirty="0">
                          <a:latin typeface="Arial"/>
                          <a:cs typeface="Arial"/>
                        </a:rPr>
                        <a:t>NJ, NM,</a:t>
                      </a:r>
                      <a:r>
                        <a:rPr sz="800" spc="-70" dirty="0">
                          <a:latin typeface="Arial"/>
                          <a:cs typeface="Arial"/>
                        </a:rPr>
                        <a:t> </a:t>
                      </a:r>
                      <a:r>
                        <a:rPr sz="800" spc="-5" dirty="0">
                          <a:latin typeface="Arial"/>
                          <a:cs typeface="Arial"/>
                        </a:rPr>
                        <a:t>NY,</a:t>
                      </a:r>
                      <a:endParaRPr sz="800">
                        <a:latin typeface="Arial"/>
                        <a:cs typeface="Arial"/>
                      </a:endParaRPr>
                    </a:p>
                    <a:p>
                      <a:pPr marL="67945">
                        <a:lnSpc>
                          <a:spcPts val="919"/>
                        </a:lnSpc>
                      </a:pPr>
                      <a:r>
                        <a:rPr sz="800" spc="-5" dirty="0">
                          <a:latin typeface="Arial"/>
                          <a:cs typeface="Arial"/>
                        </a:rPr>
                        <a:t>NC, ND,</a:t>
                      </a:r>
                      <a:r>
                        <a:rPr sz="800" spc="-105" dirty="0">
                          <a:latin typeface="Arial"/>
                          <a:cs typeface="Arial"/>
                        </a:rPr>
                        <a:t> </a:t>
                      </a:r>
                      <a:r>
                        <a:rPr sz="800" spc="-5" dirty="0">
                          <a:latin typeface="Arial"/>
                          <a:cs typeface="Arial"/>
                        </a:rPr>
                        <a:t>MP,</a:t>
                      </a:r>
                      <a:endParaRPr sz="800">
                        <a:latin typeface="Arial"/>
                        <a:cs typeface="Arial"/>
                      </a:endParaRPr>
                    </a:p>
                    <a:p>
                      <a:pPr marL="67945">
                        <a:lnSpc>
                          <a:spcPts val="919"/>
                        </a:lnSpc>
                      </a:pPr>
                      <a:r>
                        <a:rPr sz="800" spc="-5" dirty="0">
                          <a:latin typeface="Arial"/>
                          <a:cs typeface="Arial"/>
                        </a:rPr>
                        <a:t>OH, OK,</a:t>
                      </a:r>
                      <a:r>
                        <a:rPr sz="800" spc="-65" dirty="0">
                          <a:latin typeface="Arial"/>
                          <a:cs typeface="Arial"/>
                        </a:rPr>
                        <a:t> </a:t>
                      </a:r>
                      <a:r>
                        <a:rPr sz="800" spc="-5" dirty="0">
                          <a:latin typeface="Arial"/>
                          <a:cs typeface="Arial"/>
                        </a:rPr>
                        <a:t>OR,</a:t>
                      </a:r>
                      <a:endParaRPr sz="800">
                        <a:latin typeface="Arial"/>
                        <a:cs typeface="Arial"/>
                      </a:endParaRPr>
                    </a:p>
                    <a:p>
                      <a:pPr marL="67945">
                        <a:lnSpc>
                          <a:spcPts val="919"/>
                        </a:lnSpc>
                      </a:pPr>
                      <a:r>
                        <a:rPr sz="800" spc="-5" dirty="0">
                          <a:latin typeface="Arial"/>
                          <a:cs typeface="Arial"/>
                        </a:rPr>
                        <a:t>PW, PA,</a:t>
                      </a:r>
                      <a:r>
                        <a:rPr sz="800" spc="-70" dirty="0">
                          <a:latin typeface="Arial"/>
                          <a:cs typeface="Arial"/>
                        </a:rPr>
                        <a:t> </a:t>
                      </a:r>
                      <a:r>
                        <a:rPr sz="800" spc="-5" dirty="0">
                          <a:latin typeface="Arial"/>
                          <a:cs typeface="Arial"/>
                        </a:rPr>
                        <a:t>PR,</a:t>
                      </a:r>
                      <a:endParaRPr sz="800">
                        <a:latin typeface="Arial"/>
                        <a:cs typeface="Arial"/>
                      </a:endParaRPr>
                    </a:p>
                    <a:p>
                      <a:pPr marL="67945">
                        <a:lnSpc>
                          <a:spcPts val="919"/>
                        </a:lnSpc>
                      </a:pPr>
                      <a:r>
                        <a:rPr sz="800" spc="-5" dirty="0">
                          <a:latin typeface="Arial"/>
                          <a:cs typeface="Arial"/>
                        </a:rPr>
                        <a:t>RI, SC,</a:t>
                      </a:r>
                      <a:r>
                        <a:rPr sz="800" spc="-70" dirty="0">
                          <a:latin typeface="Arial"/>
                          <a:cs typeface="Arial"/>
                        </a:rPr>
                        <a:t> </a:t>
                      </a:r>
                      <a:r>
                        <a:rPr sz="800" spc="-5" dirty="0">
                          <a:latin typeface="Arial"/>
                          <a:cs typeface="Arial"/>
                        </a:rPr>
                        <a:t>SD,</a:t>
                      </a:r>
                      <a:endParaRPr sz="800">
                        <a:latin typeface="Arial"/>
                        <a:cs typeface="Arial"/>
                      </a:endParaRPr>
                    </a:p>
                    <a:p>
                      <a:pPr marL="67945">
                        <a:lnSpc>
                          <a:spcPts val="875"/>
                        </a:lnSpc>
                      </a:pPr>
                      <a:r>
                        <a:rPr sz="800" spc="-5" dirty="0">
                          <a:latin typeface="Arial"/>
                          <a:cs typeface="Arial"/>
                        </a:rPr>
                        <a:t>TN, TX,</a:t>
                      </a:r>
                      <a:r>
                        <a:rPr sz="800" spc="-65" dirty="0">
                          <a:latin typeface="Arial"/>
                          <a:cs typeface="Arial"/>
                        </a:rPr>
                        <a:t> </a:t>
                      </a:r>
                      <a:r>
                        <a:rPr sz="800" spc="-5" dirty="0">
                          <a:latin typeface="Arial"/>
                          <a:cs typeface="Arial"/>
                        </a:rPr>
                        <a:t>UT,</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935"/>
                        </a:lnSpc>
                      </a:pPr>
                      <a:r>
                        <a:rPr sz="800" spc="-5" dirty="0">
                          <a:latin typeface="Arial"/>
                          <a:cs typeface="Arial"/>
                        </a:rPr>
                        <a:t>String</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60960" algn="r">
                        <a:lnSpc>
                          <a:spcPts val="935"/>
                        </a:lnSpc>
                      </a:pPr>
                      <a:r>
                        <a:rPr sz="800" dirty="0">
                          <a:latin typeface="Arial"/>
                          <a:cs typeface="Arial"/>
                        </a:rPr>
                        <a:t>2</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0"/>
                  </a:ext>
                </a:extLst>
              </a:tr>
            </a:tbl>
          </a:graphicData>
        </a:graphic>
      </p:graphicFrame>
      <p:sp>
        <p:nvSpPr>
          <p:cNvPr id="3" name="object 3"/>
          <p:cNvSpPr txBox="1">
            <a:spLocks noGrp="1"/>
          </p:cNvSpPr>
          <p:nvPr>
            <p:ph type="ftr" sz="quarter" idx="5"/>
          </p:nvPr>
        </p:nvSpPr>
        <p:spPr>
          <a:prstGeom prst="rect">
            <a:avLst/>
          </a:prstGeom>
        </p:spPr>
        <p:txBody>
          <a:bodyPr vert="horz" wrap="square" lIns="0" tIns="1905" rIns="0" bIns="0" rtlCol="0">
            <a:spAutoFit/>
          </a:bodyPr>
          <a:lstStyle/>
          <a:p>
            <a:pPr marL="12700">
              <a:lnSpc>
                <a:spcPts val="1060"/>
              </a:lnSpc>
              <a:spcBef>
                <a:spcPts val="15"/>
              </a:spcBef>
            </a:pPr>
            <a:r>
              <a:rPr dirty="0"/>
              <a:t>Coronavirus State and </a:t>
            </a:r>
            <a:r>
              <a:rPr spc="-5" dirty="0"/>
              <a:t>Local Fiscal Recovery</a:t>
            </a:r>
            <a:r>
              <a:rPr spc="-30" dirty="0"/>
              <a:t> </a:t>
            </a:r>
            <a:r>
              <a:rPr dirty="0"/>
              <a:t>Funds:</a:t>
            </a:r>
          </a:p>
          <a:p>
            <a:pPr marL="174625">
              <a:lnSpc>
                <a:spcPts val="1060"/>
              </a:lnSpc>
            </a:pPr>
            <a:r>
              <a:rPr b="0" spc="-5" dirty="0">
                <a:latin typeface="Arial"/>
                <a:cs typeface="Arial"/>
              </a:rPr>
              <a:t>Project and Expenditures Report User</a:t>
            </a:r>
            <a:r>
              <a:rPr b="0" spc="30" dirty="0">
                <a:latin typeface="Arial"/>
                <a:cs typeface="Arial"/>
              </a:rPr>
              <a:t> </a:t>
            </a:r>
            <a:r>
              <a:rPr b="0" spc="-5" dirty="0">
                <a:latin typeface="Arial"/>
                <a:cs typeface="Arial"/>
              </a:rPr>
              <a:t>Guide</a:t>
            </a:r>
          </a:p>
        </p:txBody>
      </p:sp>
      <p:sp>
        <p:nvSpPr>
          <p:cNvPr id="4" name="object 4"/>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r>
              <a:rPr spc="-5" dirty="0"/>
              <a:t>60</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914400" y="914400"/>
          <a:ext cx="5640070" cy="6258560"/>
        </p:xfrm>
        <a:graphic>
          <a:graphicData uri="http://schemas.openxmlformats.org/drawingml/2006/table">
            <a:tbl>
              <a:tblPr firstRow="1" bandRow="1">
                <a:tableStyleId>{2D5ABB26-0587-4C30-8999-92F81FD0307C}</a:tableStyleId>
              </a:tblPr>
              <a:tblGrid>
                <a:gridCol w="1041400">
                  <a:extLst>
                    <a:ext uri="{9D8B030D-6E8A-4147-A177-3AD203B41FA5}">
                      <a16:colId xmlns:a16="http://schemas.microsoft.com/office/drawing/2014/main" val="20000"/>
                    </a:ext>
                  </a:extLst>
                </a:gridCol>
                <a:gridCol w="1584960">
                  <a:extLst>
                    <a:ext uri="{9D8B030D-6E8A-4147-A177-3AD203B41FA5}">
                      <a16:colId xmlns:a16="http://schemas.microsoft.com/office/drawing/2014/main" val="20001"/>
                    </a:ext>
                  </a:extLst>
                </a:gridCol>
                <a:gridCol w="750570">
                  <a:extLst>
                    <a:ext uri="{9D8B030D-6E8A-4147-A177-3AD203B41FA5}">
                      <a16:colId xmlns:a16="http://schemas.microsoft.com/office/drawing/2014/main" val="20002"/>
                    </a:ext>
                  </a:extLst>
                </a:gridCol>
                <a:gridCol w="751204">
                  <a:extLst>
                    <a:ext uri="{9D8B030D-6E8A-4147-A177-3AD203B41FA5}">
                      <a16:colId xmlns:a16="http://schemas.microsoft.com/office/drawing/2014/main" val="20003"/>
                    </a:ext>
                  </a:extLst>
                </a:gridCol>
                <a:gridCol w="751204">
                  <a:extLst>
                    <a:ext uri="{9D8B030D-6E8A-4147-A177-3AD203B41FA5}">
                      <a16:colId xmlns:a16="http://schemas.microsoft.com/office/drawing/2014/main" val="20004"/>
                    </a:ext>
                  </a:extLst>
                </a:gridCol>
                <a:gridCol w="751204">
                  <a:extLst>
                    <a:ext uri="{9D8B030D-6E8A-4147-A177-3AD203B41FA5}">
                      <a16:colId xmlns:a16="http://schemas.microsoft.com/office/drawing/2014/main" val="20005"/>
                    </a:ext>
                  </a:extLst>
                </a:gridCol>
              </a:tblGrid>
              <a:tr h="403098">
                <a:tc>
                  <a:txBody>
                    <a:bodyPr/>
                    <a:lstStyle/>
                    <a:p>
                      <a:pPr marR="189230" algn="r">
                        <a:lnSpc>
                          <a:spcPct val="100000"/>
                        </a:lnSpc>
                        <a:spcBef>
                          <a:spcPts val="5"/>
                        </a:spcBef>
                      </a:pPr>
                      <a:r>
                        <a:rPr sz="800" b="1" spc="-5" dirty="0">
                          <a:solidFill>
                            <a:srgbClr val="FFFFFF"/>
                          </a:solidFill>
                          <a:latin typeface="Arial"/>
                          <a:cs typeface="Arial"/>
                        </a:rPr>
                        <a:t>Defined</a:t>
                      </a:r>
                      <a:r>
                        <a:rPr sz="800" b="1" spc="-65" dirty="0">
                          <a:solidFill>
                            <a:srgbClr val="FFFFFF"/>
                          </a:solidFill>
                          <a:latin typeface="Arial"/>
                          <a:cs typeface="Arial"/>
                        </a:rPr>
                        <a:t> </a:t>
                      </a:r>
                      <a:r>
                        <a:rPr sz="800" b="1" spc="-5" dirty="0">
                          <a:solidFill>
                            <a:srgbClr val="FFFFFF"/>
                          </a:solidFill>
                          <a:latin typeface="Arial"/>
                          <a:cs typeface="Arial"/>
                        </a:rPr>
                        <a:t>Term</a:t>
                      </a:r>
                      <a:endParaRPr sz="800">
                        <a:latin typeface="Arial"/>
                        <a:cs typeface="Arial"/>
                      </a:endParaRPr>
                    </a:p>
                  </a:txBody>
                  <a:tcPr marL="0" marR="0" marT="635" marB="0">
                    <a:lnL w="635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001F5F"/>
                    </a:solidFill>
                  </a:tcPr>
                </a:tc>
                <a:tc>
                  <a:txBody>
                    <a:bodyPr/>
                    <a:lstStyle/>
                    <a:p>
                      <a:pPr algn="ctr">
                        <a:lnSpc>
                          <a:spcPct val="100000"/>
                        </a:lnSpc>
                        <a:spcBef>
                          <a:spcPts val="5"/>
                        </a:spcBef>
                      </a:pPr>
                      <a:r>
                        <a:rPr sz="800" b="1" spc="-5" dirty="0">
                          <a:solidFill>
                            <a:srgbClr val="FFFFFF"/>
                          </a:solidFill>
                          <a:latin typeface="Arial"/>
                          <a:cs typeface="Arial"/>
                        </a:rPr>
                        <a:t>Definition</a:t>
                      </a:r>
                      <a:endParaRPr sz="800">
                        <a:latin typeface="Arial"/>
                        <a:cs typeface="Arial"/>
                      </a:endParaRPr>
                    </a:p>
                  </a:txBody>
                  <a:tcPr marL="0" marR="0" marT="635" marB="0">
                    <a:lnL w="635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001F5F"/>
                    </a:solidFill>
                  </a:tcPr>
                </a:tc>
                <a:tc>
                  <a:txBody>
                    <a:bodyPr/>
                    <a:lstStyle/>
                    <a:p>
                      <a:pPr marL="154305">
                        <a:lnSpc>
                          <a:spcPct val="100000"/>
                        </a:lnSpc>
                        <a:spcBef>
                          <a:spcPts val="5"/>
                        </a:spcBef>
                      </a:pPr>
                      <a:r>
                        <a:rPr sz="800" b="1" spc="-5" dirty="0">
                          <a:solidFill>
                            <a:srgbClr val="FFFFFF"/>
                          </a:solidFill>
                          <a:latin typeface="Arial"/>
                          <a:cs typeface="Arial"/>
                        </a:rPr>
                        <a:t>Required</a:t>
                      </a:r>
                      <a:endParaRPr sz="800">
                        <a:latin typeface="Arial"/>
                        <a:cs typeface="Arial"/>
                      </a:endParaRPr>
                    </a:p>
                  </a:txBody>
                  <a:tcPr marL="0" marR="0" marT="635" marB="0">
                    <a:lnL w="635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001F5F"/>
                    </a:solidFill>
                  </a:tcPr>
                </a:tc>
                <a:tc>
                  <a:txBody>
                    <a:bodyPr/>
                    <a:lstStyle/>
                    <a:p>
                      <a:pPr marL="107314">
                        <a:lnSpc>
                          <a:spcPct val="100000"/>
                        </a:lnSpc>
                        <a:spcBef>
                          <a:spcPts val="5"/>
                        </a:spcBef>
                      </a:pPr>
                      <a:r>
                        <a:rPr sz="800" b="1" spc="-5" dirty="0">
                          <a:solidFill>
                            <a:srgbClr val="FFFFFF"/>
                          </a:solidFill>
                          <a:latin typeface="Arial"/>
                          <a:cs typeface="Arial"/>
                        </a:rPr>
                        <a:t>List</a:t>
                      </a:r>
                      <a:r>
                        <a:rPr sz="800" b="1" spc="-20" dirty="0">
                          <a:solidFill>
                            <a:srgbClr val="FFFFFF"/>
                          </a:solidFill>
                          <a:latin typeface="Arial"/>
                          <a:cs typeface="Arial"/>
                        </a:rPr>
                        <a:t> </a:t>
                      </a:r>
                      <a:r>
                        <a:rPr sz="800" b="1" spc="-5" dirty="0">
                          <a:solidFill>
                            <a:srgbClr val="FFFFFF"/>
                          </a:solidFill>
                          <a:latin typeface="Arial"/>
                          <a:cs typeface="Arial"/>
                        </a:rPr>
                        <a:t>Values</a:t>
                      </a:r>
                      <a:endParaRPr sz="800">
                        <a:latin typeface="Arial"/>
                        <a:cs typeface="Arial"/>
                      </a:endParaRPr>
                    </a:p>
                  </a:txBody>
                  <a:tcPr marL="0" marR="0" marT="635" marB="0">
                    <a:lnL w="6350">
                      <a:solidFill>
                        <a:srgbClr val="000000"/>
                      </a:solidFill>
                      <a:prstDash val="solid"/>
                    </a:lnL>
                    <a:lnR w="6350">
                      <a:solidFill>
                        <a:srgbClr val="000000"/>
                      </a:solidFill>
                      <a:prstDash val="solid"/>
                    </a:lnR>
                    <a:lnT w="12700">
                      <a:solidFill>
                        <a:srgbClr val="000000"/>
                      </a:solidFill>
                      <a:prstDash val="solid"/>
                    </a:lnT>
                    <a:lnB w="19050">
                      <a:solidFill>
                        <a:srgbClr val="000000"/>
                      </a:solidFill>
                      <a:prstDash val="solid"/>
                    </a:lnB>
                    <a:solidFill>
                      <a:srgbClr val="001F5F"/>
                    </a:solidFill>
                  </a:tcPr>
                </a:tc>
                <a:tc>
                  <a:txBody>
                    <a:bodyPr/>
                    <a:lstStyle/>
                    <a:p>
                      <a:pPr marL="132080">
                        <a:lnSpc>
                          <a:spcPct val="100000"/>
                        </a:lnSpc>
                        <a:spcBef>
                          <a:spcPts val="5"/>
                        </a:spcBef>
                      </a:pPr>
                      <a:r>
                        <a:rPr sz="800" b="1" spc="-5" dirty="0">
                          <a:solidFill>
                            <a:srgbClr val="FFFFFF"/>
                          </a:solidFill>
                          <a:latin typeface="Arial"/>
                          <a:cs typeface="Arial"/>
                        </a:rPr>
                        <a:t>Data</a:t>
                      </a:r>
                      <a:r>
                        <a:rPr sz="800" b="1" spc="-20" dirty="0">
                          <a:solidFill>
                            <a:srgbClr val="FFFFFF"/>
                          </a:solidFill>
                          <a:latin typeface="Arial"/>
                          <a:cs typeface="Arial"/>
                        </a:rPr>
                        <a:t> </a:t>
                      </a:r>
                      <a:r>
                        <a:rPr sz="800" b="1" spc="-5" dirty="0">
                          <a:solidFill>
                            <a:srgbClr val="FFFFFF"/>
                          </a:solidFill>
                          <a:latin typeface="Arial"/>
                          <a:cs typeface="Arial"/>
                        </a:rPr>
                        <a:t>Type</a:t>
                      </a:r>
                      <a:endParaRPr sz="800">
                        <a:latin typeface="Arial"/>
                        <a:cs typeface="Arial"/>
                      </a:endParaRPr>
                    </a:p>
                  </a:txBody>
                  <a:tcPr marL="0" marR="0" marT="635" marB="0">
                    <a:lnL w="635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001F5F"/>
                    </a:solidFill>
                  </a:tcPr>
                </a:tc>
                <a:tc>
                  <a:txBody>
                    <a:bodyPr/>
                    <a:lstStyle/>
                    <a:p>
                      <a:pPr marL="206375" marR="198755" indent="69850">
                        <a:lnSpc>
                          <a:spcPts val="919"/>
                        </a:lnSpc>
                        <a:spcBef>
                          <a:spcPts val="65"/>
                        </a:spcBef>
                      </a:pPr>
                      <a:r>
                        <a:rPr sz="800" b="1" spc="-5" dirty="0">
                          <a:solidFill>
                            <a:srgbClr val="FFFFFF"/>
                          </a:solidFill>
                          <a:latin typeface="Arial"/>
                          <a:cs typeface="Arial"/>
                        </a:rPr>
                        <a:t>Max  </a:t>
                      </a:r>
                      <a:r>
                        <a:rPr sz="800" b="1" dirty="0">
                          <a:solidFill>
                            <a:srgbClr val="FFFFFF"/>
                          </a:solidFill>
                          <a:latin typeface="Arial"/>
                          <a:cs typeface="Arial"/>
                        </a:rPr>
                        <a:t>Le</a:t>
                      </a:r>
                      <a:r>
                        <a:rPr sz="800" b="1" spc="-5" dirty="0">
                          <a:solidFill>
                            <a:srgbClr val="FFFFFF"/>
                          </a:solidFill>
                          <a:latin typeface="Arial"/>
                          <a:cs typeface="Arial"/>
                        </a:rPr>
                        <a:t>n</a:t>
                      </a:r>
                      <a:r>
                        <a:rPr sz="800" b="1" dirty="0">
                          <a:solidFill>
                            <a:srgbClr val="FFFFFF"/>
                          </a:solidFill>
                          <a:latin typeface="Arial"/>
                          <a:cs typeface="Arial"/>
                        </a:rPr>
                        <a:t>gth</a:t>
                      </a:r>
                      <a:endParaRPr sz="800">
                        <a:latin typeface="Arial"/>
                        <a:cs typeface="Arial"/>
                      </a:endParaRPr>
                    </a:p>
                  </a:txBody>
                  <a:tcPr marL="0" marR="0" marT="8255" marB="0">
                    <a:lnL w="635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001F5F"/>
                    </a:solidFill>
                  </a:tcPr>
                </a:tc>
                <a:extLst>
                  <a:ext uri="{0D108BD9-81ED-4DB2-BD59-A6C34878D82A}">
                    <a16:rowId xmlns:a16="http://schemas.microsoft.com/office/drawing/2014/main" val="10000"/>
                  </a:ext>
                </a:extLst>
              </a:tr>
              <a:tr h="575563">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12700">
                      <a:solidFill>
                        <a:srgbClr val="000000"/>
                      </a:solidFill>
                      <a:prstDash val="solid"/>
                    </a:lnT>
                    <a:lnB w="6350">
                      <a:solidFill>
                        <a:srgbClr val="000000"/>
                      </a:solidFill>
                      <a:prstDash val="solid"/>
                    </a:lnB>
                  </a:tcPr>
                </a:tc>
                <a:tc>
                  <a:txBody>
                    <a:bodyPr/>
                    <a:lstStyle/>
                    <a:p>
                      <a:pPr marL="67945">
                        <a:lnSpc>
                          <a:spcPts val="894"/>
                        </a:lnSpc>
                      </a:pPr>
                      <a:r>
                        <a:rPr sz="800" spc="-5" dirty="0">
                          <a:latin typeface="Arial"/>
                          <a:cs typeface="Arial"/>
                        </a:rPr>
                        <a:t>VT, VI,</a:t>
                      </a:r>
                      <a:r>
                        <a:rPr sz="800" spc="-15" dirty="0">
                          <a:latin typeface="Arial"/>
                          <a:cs typeface="Arial"/>
                        </a:rPr>
                        <a:t> </a:t>
                      </a:r>
                      <a:r>
                        <a:rPr sz="800" spc="-5" dirty="0">
                          <a:latin typeface="Arial"/>
                          <a:cs typeface="Arial"/>
                        </a:rPr>
                        <a:t>VA,</a:t>
                      </a:r>
                      <a:endParaRPr sz="800">
                        <a:latin typeface="Arial"/>
                        <a:cs typeface="Arial"/>
                      </a:endParaRPr>
                    </a:p>
                    <a:p>
                      <a:pPr marL="67945" marR="82550">
                        <a:lnSpc>
                          <a:spcPts val="919"/>
                        </a:lnSpc>
                        <a:spcBef>
                          <a:spcPts val="40"/>
                        </a:spcBef>
                      </a:pPr>
                      <a:r>
                        <a:rPr sz="800" spc="-5" dirty="0">
                          <a:latin typeface="Arial"/>
                          <a:cs typeface="Arial"/>
                        </a:rPr>
                        <a:t>WA, WV,</a:t>
                      </a:r>
                      <a:r>
                        <a:rPr sz="800" spc="-65" dirty="0">
                          <a:latin typeface="Arial"/>
                          <a:cs typeface="Arial"/>
                        </a:rPr>
                        <a:t> </a:t>
                      </a:r>
                      <a:r>
                        <a:rPr sz="800" spc="-5" dirty="0">
                          <a:latin typeface="Arial"/>
                          <a:cs typeface="Arial"/>
                        </a:rPr>
                        <a:t>WI,  WY)</a:t>
                      </a:r>
                      <a:endParaRPr sz="800">
                        <a:latin typeface="Arial"/>
                        <a:cs typeface="Arial"/>
                      </a:endParaRPr>
                    </a:p>
                  </a:txBody>
                  <a:tcPr marL="0" marR="0" marT="0" marB="0">
                    <a:lnL w="6350">
                      <a:solidFill>
                        <a:srgbClr val="000000"/>
                      </a:solidFill>
                      <a:prstDash val="solid"/>
                    </a:lnL>
                    <a:lnR w="6350">
                      <a:solidFill>
                        <a:srgbClr val="000000"/>
                      </a:solidFill>
                      <a:prstDash val="solid"/>
                    </a:lnR>
                    <a:lnT w="19050">
                      <a:solidFill>
                        <a:srgbClr val="000000"/>
                      </a:solidFill>
                      <a:prstDash val="solid"/>
                    </a:lnT>
                    <a:lnB w="6350">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589787">
                <a:tc>
                  <a:txBody>
                    <a:bodyPr/>
                    <a:lstStyle/>
                    <a:p>
                      <a:pPr marL="67945" marR="214629">
                        <a:lnSpc>
                          <a:spcPts val="919"/>
                        </a:lnSpc>
                        <a:spcBef>
                          <a:spcPts val="35"/>
                        </a:spcBef>
                      </a:pPr>
                      <a:r>
                        <a:rPr sz="800" spc="-5" dirty="0">
                          <a:latin typeface="Arial"/>
                          <a:cs typeface="Arial"/>
                        </a:rPr>
                        <a:t>Place of  Performance</a:t>
                      </a:r>
                      <a:r>
                        <a:rPr sz="800" spc="-40" dirty="0">
                          <a:latin typeface="Arial"/>
                          <a:cs typeface="Arial"/>
                        </a:rPr>
                        <a:t> </a:t>
                      </a:r>
                      <a:r>
                        <a:rPr sz="800" spc="-5" dirty="0">
                          <a:latin typeface="Arial"/>
                          <a:cs typeface="Arial"/>
                        </a:rPr>
                        <a:t>Zip</a:t>
                      </a:r>
                      <a:endParaRPr sz="800">
                        <a:latin typeface="Arial"/>
                        <a:cs typeface="Arial"/>
                      </a:endParaRPr>
                    </a:p>
                  </a:txBody>
                  <a:tcPr marL="0" marR="0" marT="44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marR="64135">
                        <a:lnSpc>
                          <a:spcPct val="95800"/>
                        </a:lnSpc>
                        <a:spcBef>
                          <a:spcPts val="15"/>
                        </a:spcBef>
                      </a:pPr>
                      <a:r>
                        <a:rPr sz="800" spc="-5" dirty="0">
                          <a:latin typeface="Arial"/>
                          <a:cs typeface="Arial"/>
                        </a:rPr>
                        <a:t>United States ZIP code (five  digits) identifying where the  predominant performance of the  subaward will be</a:t>
                      </a:r>
                      <a:r>
                        <a:rPr sz="800" spc="15" dirty="0">
                          <a:latin typeface="Arial"/>
                          <a:cs typeface="Arial"/>
                        </a:rPr>
                        <a:t> </a:t>
                      </a:r>
                      <a:r>
                        <a:rPr sz="800" spc="-5" dirty="0">
                          <a:latin typeface="Arial"/>
                          <a:cs typeface="Arial"/>
                        </a:rPr>
                        <a:t>accomplished.</a:t>
                      </a:r>
                      <a:endParaRPr sz="800">
                        <a:latin typeface="Arial"/>
                        <a:cs typeface="Arial"/>
                      </a:endParaRPr>
                    </a:p>
                  </a:txBody>
                  <a:tcPr marL="0" marR="0" marT="19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935"/>
                        </a:lnSpc>
                      </a:pPr>
                      <a:r>
                        <a:rPr sz="800" spc="-5" dirty="0">
                          <a:latin typeface="Arial"/>
                          <a:cs typeface="Arial"/>
                        </a:rPr>
                        <a:t>Required</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35"/>
                        </a:lnSpc>
                      </a:pPr>
                      <a:r>
                        <a:rPr sz="800" spc="-5" dirty="0">
                          <a:latin typeface="Arial"/>
                          <a:cs typeface="Arial"/>
                        </a:rPr>
                        <a:t>n/a</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935"/>
                        </a:lnSpc>
                      </a:pPr>
                      <a:r>
                        <a:rPr sz="800" spc="-5" dirty="0">
                          <a:latin typeface="Arial"/>
                          <a:cs typeface="Arial"/>
                        </a:rPr>
                        <a:t>Numeric</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60960" algn="r">
                        <a:lnSpc>
                          <a:spcPts val="935"/>
                        </a:lnSpc>
                      </a:pPr>
                      <a:r>
                        <a:rPr sz="800" dirty="0">
                          <a:latin typeface="Arial"/>
                          <a:cs typeface="Arial"/>
                        </a:rPr>
                        <a:t>5</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578358">
                <a:tc>
                  <a:txBody>
                    <a:bodyPr/>
                    <a:lstStyle/>
                    <a:p>
                      <a:pPr marL="67945" marR="157480">
                        <a:lnSpc>
                          <a:spcPts val="919"/>
                        </a:lnSpc>
                        <a:spcBef>
                          <a:spcPts val="45"/>
                        </a:spcBef>
                      </a:pPr>
                      <a:r>
                        <a:rPr sz="800" spc="-5" dirty="0">
                          <a:latin typeface="Arial"/>
                          <a:cs typeface="Arial"/>
                        </a:rPr>
                        <a:t>Place of  Performance</a:t>
                      </a:r>
                      <a:r>
                        <a:rPr sz="800" spc="-50" dirty="0">
                          <a:latin typeface="Arial"/>
                          <a:cs typeface="Arial"/>
                        </a:rPr>
                        <a:t> </a:t>
                      </a:r>
                      <a:r>
                        <a:rPr sz="800" dirty="0">
                          <a:latin typeface="Arial"/>
                          <a:cs typeface="Arial"/>
                        </a:rPr>
                        <a:t>Zip4</a:t>
                      </a:r>
                      <a:endParaRPr sz="800">
                        <a:latin typeface="Arial"/>
                        <a:cs typeface="Arial"/>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marR="62865">
                        <a:lnSpc>
                          <a:spcPct val="95800"/>
                        </a:lnSpc>
                        <a:spcBef>
                          <a:spcPts val="20"/>
                        </a:spcBef>
                      </a:pPr>
                      <a:r>
                        <a:rPr sz="800" spc="-5" dirty="0">
                          <a:latin typeface="Arial"/>
                          <a:cs typeface="Arial"/>
                        </a:rPr>
                        <a:t>United States ZIP code (four  digits) identifying where the  predominant performance of the  Subaward will be</a:t>
                      </a:r>
                      <a:r>
                        <a:rPr sz="800" spc="15" dirty="0">
                          <a:latin typeface="Arial"/>
                          <a:cs typeface="Arial"/>
                        </a:rPr>
                        <a:t> </a:t>
                      </a:r>
                      <a:r>
                        <a:rPr sz="800" spc="-5" dirty="0">
                          <a:latin typeface="Arial"/>
                          <a:cs typeface="Arial"/>
                        </a:rPr>
                        <a:t>accomplished.</a:t>
                      </a:r>
                      <a:endParaRPr sz="800">
                        <a:latin typeface="Arial"/>
                        <a:cs typeface="Arial"/>
                      </a:endParaRPr>
                    </a:p>
                  </a:txBody>
                  <a:tcPr marL="0" marR="0" marT="25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940"/>
                        </a:lnSpc>
                      </a:pPr>
                      <a:r>
                        <a:rPr sz="800" spc="-5" dirty="0">
                          <a:latin typeface="Arial"/>
                          <a:cs typeface="Arial"/>
                        </a:rPr>
                        <a:t>Optional</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40"/>
                        </a:lnSpc>
                      </a:pPr>
                      <a:r>
                        <a:rPr sz="800" spc="-5" dirty="0">
                          <a:latin typeface="Arial"/>
                          <a:cs typeface="Arial"/>
                        </a:rPr>
                        <a:t>n/a</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940"/>
                        </a:lnSpc>
                      </a:pPr>
                      <a:r>
                        <a:rPr sz="800" spc="-5" dirty="0">
                          <a:latin typeface="Arial"/>
                          <a:cs typeface="Arial"/>
                        </a:rPr>
                        <a:t>Numeric</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60960" algn="r">
                        <a:lnSpc>
                          <a:spcPts val="940"/>
                        </a:lnSpc>
                      </a:pPr>
                      <a:r>
                        <a:rPr sz="800" dirty="0">
                          <a:latin typeface="Arial"/>
                          <a:cs typeface="Arial"/>
                        </a:rPr>
                        <a:t>4</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2693162">
                <a:tc>
                  <a:txBody>
                    <a:bodyPr/>
                    <a:lstStyle/>
                    <a:p>
                      <a:pPr marR="163195" algn="r">
                        <a:lnSpc>
                          <a:spcPts val="935"/>
                        </a:lnSpc>
                      </a:pPr>
                      <a:r>
                        <a:rPr sz="800" spc="-5" dirty="0">
                          <a:latin typeface="Arial"/>
                          <a:cs typeface="Arial"/>
                        </a:rPr>
                        <a:t>Purpose of</a:t>
                      </a:r>
                      <a:r>
                        <a:rPr sz="800" spc="-50" dirty="0">
                          <a:latin typeface="Arial"/>
                          <a:cs typeface="Arial"/>
                        </a:rPr>
                        <a:t> </a:t>
                      </a:r>
                      <a:r>
                        <a:rPr sz="800" spc="-5" dirty="0">
                          <a:latin typeface="Arial"/>
                          <a:cs typeface="Arial"/>
                        </a:rPr>
                        <a:t>Funds</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marR="64135">
                        <a:lnSpc>
                          <a:spcPct val="95800"/>
                        </a:lnSpc>
                        <a:spcBef>
                          <a:spcPts val="15"/>
                        </a:spcBef>
                      </a:pPr>
                      <a:r>
                        <a:rPr sz="800" spc="-5" dirty="0">
                          <a:latin typeface="Arial"/>
                          <a:cs typeface="Arial"/>
                        </a:rPr>
                        <a:t>Recipients must submit a  written justification to Treasury  describing how the premium  pay or grant is responsive to  workers performing essential  work during </a:t>
                      </a:r>
                      <a:r>
                        <a:rPr sz="800" dirty="0">
                          <a:latin typeface="Arial"/>
                          <a:cs typeface="Arial"/>
                        </a:rPr>
                        <a:t>the </a:t>
                      </a:r>
                      <a:r>
                        <a:rPr sz="800" spc="-5" dirty="0">
                          <a:latin typeface="Arial"/>
                          <a:cs typeface="Arial"/>
                        </a:rPr>
                        <a:t>public health  emergency unless the worker or  groups of workers receiving  premium pay </a:t>
                      </a:r>
                      <a:r>
                        <a:rPr sz="800" dirty="0">
                          <a:latin typeface="Arial"/>
                          <a:cs typeface="Arial"/>
                        </a:rPr>
                        <a:t>meet </a:t>
                      </a:r>
                      <a:r>
                        <a:rPr sz="800" spc="-5" dirty="0">
                          <a:latin typeface="Arial"/>
                          <a:cs typeface="Arial"/>
                        </a:rPr>
                        <a:t>one of two  criteria: (1) the eligible  worker(s) receiving premium  pay earn (with </a:t>
                      </a:r>
                      <a:r>
                        <a:rPr sz="800" dirty="0">
                          <a:latin typeface="Arial"/>
                          <a:cs typeface="Arial"/>
                        </a:rPr>
                        <a:t>the </a:t>
                      </a:r>
                      <a:r>
                        <a:rPr sz="800" spc="-5" dirty="0">
                          <a:latin typeface="Arial"/>
                          <a:cs typeface="Arial"/>
                        </a:rPr>
                        <a:t>premium  included) below 150 percent</a:t>
                      </a:r>
                      <a:r>
                        <a:rPr sz="800" spc="5" dirty="0">
                          <a:latin typeface="Arial"/>
                          <a:cs typeface="Arial"/>
                        </a:rPr>
                        <a:t> </a:t>
                      </a:r>
                      <a:r>
                        <a:rPr sz="800" spc="-5" dirty="0">
                          <a:latin typeface="Arial"/>
                          <a:cs typeface="Arial"/>
                        </a:rPr>
                        <a:t>of</a:t>
                      </a:r>
                      <a:endParaRPr sz="800">
                        <a:latin typeface="Arial"/>
                        <a:cs typeface="Arial"/>
                      </a:endParaRPr>
                    </a:p>
                    <a:p>
                      <a:pPr marL="68580">
                        <a:lnSpc>
                          <a:spcPts val="900"/>
                        </a:lnSpc>
                      </a:pPr>
                      <a:r>
                        <a:rPr sz="800" spc="-5" dirty="0">
                          <a:latin typeface="Arial"/>
                          <a:cs typeface="Arial"/>
                        </a:rPr>
                        <a:t>their residing state or</a:t>
                      </a:r>
                      <a:r>
                        <a:rPr sz="800" spc="-20" dirty="0">
                          <a:latin typeface="Arial"/>
                          <a:cs typeface="Arial"/>
                        </a:rPr>
                        <a:t> </a:t>
                      </a:r>
                      <a:r>
                        <a:rPr sz="800" spc="-5" dirty="0">
                          <a:latin typeface="Arial"/>
                          <a:cs typeface="Arial"/>
                        </a:rPr>
                        <a:t>county’s</a:t>
                      </a:r>
                      <a:endParaRPr sz="800">
                        <a:latin typeface="Arial"/>
                        <a:cs typeface="Arial"/>
                      </a:endParaRPr>
                    </a:p>
                    <a:p>
                      <a:pPr marL="68580" marR="125730">
                        <a:lnSpc>
                          <a:spcPct val="95800"/>
                        </a:lnSpc>
                        <a:spcBef>
                          <a:spcPts val="20"/>
                        </a:spcBef>
                      </a:pPr>
                      <a:r>
                        <a:rPr sz="800" spc="-5" dirty="0">
                          <a:latin typeface="Arial"/>
                          <a:cs typeface="Arial"/>
                        </a:rPr>
                        <a:t>average annual wage for all  occupations, as defined by the  Bureau of Labor Statistics  Occupational Employment and  Wage Statistics; or (2) the  eligible worker(s) receiving  premium pay is not exempt  from the Fair Labor Standards  Act overtime</a:t>
                      </a:r>
                      <a:r>
                        <a:rPr sz="800" spc="-10" dirty="0">
                          <a:latin typeface="Arial"/>
                          <a:cs typeface="Arial"/>
                        </a:rPr>
                        <a:t> </a:t>
                      </a:r>
                      <a:r>
                        <a:rPr sz="800" spc="-5" dirty="0">
                          <a:latin typeface="Arial"/>
                          <a:cs typeface="Arial"/>
                        </a:rPr>
                        <a:t>provisions.</a:t>
                      </a:r>
                      <a:endParaRPr sz="800">
                        <a:latin typeface="Arial"/>
                        <a:cs typeface="Arial"/>
                      </a:endParaRPr>
                    </a:p>
                  </a:txBody>
                  <a:tcPr marL="0" marR="0" marT="19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935"/>
                        </a:lnSpc>
                      </a:pPr>
                      <a:r>
                        <a:rPr sz="800" spc="-5" dirty="0">
                          <a:latin typeface="Arial"/>
                          <a:cs typeface="Arial"/>
                        </a:rPr>
                        <a:t>Required</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35"/>
                        </a:lnSpc>
                      </a:pPr>
                      <a:r>
                        <a:rPr sz="800" spc="-5" dirty="0">
                          <a:latin typeface="Arial"/>
                          <a:cs typeface="Arial"/>
                        </a:rPr>
                        <a:t>n/a</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935"/>
                        </a:lnSpc>
                      </a:pPr>
                      <a:r>
                        <a:rPr sz="800" spc="-5" dirty="0">
                          <a:latin typeface="Arial"/>
                          <a:cs typeface="Arial"/>
                        </a:rPr>
                        <a:t>Sting</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61594" algn="r">
                        <a:lnSpc>
                          <a:spcPts val="935"/>
                        </a:lnSpc>
                      </a:pPr>
                      <a:r>
                        <a:rPr sz="800" dirty="0">
                          <a:latin typeface="Arial"/>
                          <a:cs typeface="Arial"/>
                        </a:rPr>
                        <a:t>3000</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r h="1408937">
                <a:tc>
                  <a:txBody>
                    <a:bodyPr/>
                    <a:lstStyle/>
                    <a:p>
                      <a:pPr marL="67945" marR="456565">
                        <a:lnSpc>
                          <a:spcPts val="919"/>
                        </a:lnSpc>
                        <a:spcBef>
                          <a:spcPts val="40"/>
                        </a:spcBef>
                      </a:pPr>
                      <a:r>
                        <a:rPr sz="800" spc="-5" dirty="0">
                          <a:latin typeface="Arial"/>
                          <a:cs typeface="Arial"/>
                        </a:rPr>
                        <a:t>Subaward  </a:t>
                      </a:r>
                      <a:r>
                        <a:rPr sz="800" dirty="0">
                          <a:latin typeface="Arial"/>
                          <a:cs typeface="Arial"/>
                        </a:rPr>
                        <a:t>Description</a:t>
                      </a:r>
                      <a:endParaRPr sz="800">
                        <a:latin typeface="Arial"/>
                        <a:cs typeface="Arial"/>
                      </a:endParaRPr>
                    </a:p>
                  </a:txBody>
                  <a:tcPr marL="0" marR="0" marT="508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marR="68580">
                        <a:lnSpc>
                          <a:spcPct val="95800"/>
                        </a:lnSpc>
                        <a:spcBef>
                          <a:spcPts val="20"/>
                        </a:spcBef>
                      </a:pPr>
                      <a:r>
                        <a:rPr sz="800" spc="-5" dirty="0">
                          <a:latin typeface="Arial"/>
                          <a:cs typeface="Arial"/>
                        </a:rPr>
                        <a:t>A description of the overall  purpose and expected outputs  and outcomes or results of the  funded subaward, including  significant deliverables and, if  appropriate, associated units of  measure. The purpose and  outcomes or results should be  stated in terms </a:t>
                      </a:r>
                      <a:r>
                        <a:rPr sz="800" dirty="0">
                          <a:latin typeface="Arial"/>
                          <a:cs typeface="Arial"/>
                        </a:rPr>
                        <a:t>that </a:t>
                      </a:r>
                      <a:r>
                        <a:rPr sz="800" spc="-5" dirty="0">
                          <a:latin typeface="Arial"/>
                          <a:cs typeface="Arial"/>
                        </a:rPr>
                        <a:t>allow an  understanding </a:t>
                      </a:r>
                      <a:r>
                        <a:rPr sz="800" dirty="0">
                          <a:latin typeface="Arial"/>
                          <a:cs typeface="Arial"/>
                        </a:rPr>
                        <a:t>that </a:t>
                      </a:r>
                      <a:r>
                        <a:rPr sz="800" spc="-5" dirty="0">
                          <a:latin typeface="Arial"/>
                          <a:cs typeface="Arial"/>
                        </a:rPr>
                        <a:t>the  subaward constitutes an eligible  use of</a:t>
                      </a:r>
                      <a:r>
                        <a:rPr sz="800" spc="-10" dirty="0">
                          <a:latin typeface="Arial"/>
                          <a:cs typeface="Arial"/>
                        </a:rPr>
                        <a:t> </a:t>
                      </a:r>
                      <a:r>
                        <a:rPr sz="800" spc="-5" dirty="0">
                          <a:latin typeface="Arial"/>
                          <a:cs typeface="Arial"/>
                        </a:rPr>
                        <a:t>funds.</a:t>
                      </a:r>
                      <a:endParaRPr sz="800">
                        <a:latin typeface="Arial"/>
                        <a:cs typeface="Arial"/>
                      </a:endParaRPr>
                    </a:p>
                  </a:txBody>
                  <a:tcPr marL="0" marR="0" marT="25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940"/>
                        </a:lnSpc>
                      </a:pPr>
                      <a:r>
                        <a:rPr sz="800" spc="-5" dirty="0">
                          <a:latin typeface="Arial"/>
                          <a:cs typeface="Arial"/>
                        </a:rPr>
                        <a:t>Required</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40"/>
                        </a:lnSpc>
                      </a:pPr>
                      <a:r>
                        <a:rPr sz="800" spc="-5" dirty="0">
                          <a:latin typeface="Arial"/>
                          <a:cs typeface="Arial"/>
                        </a:rPr>
                        <a:t>n/a</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940"/>
                        </a:lnSpc>
                      </a:pPr>
                      <a:r>
                        <a:rPr sz="800" spc="-5" dirty="0">
                          <a:latin typeface="Arial"/>
                          <a:cs typeface="Arial"/>
                        </a:rPr>
                        <a:t>String</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61594" algn="r">
                        <a:lnSpc>
                          <a:spcPts val="940"/>
                        </a:lnSpc>
                      </a:pPr>
                      <a:r>
                        <a:rPr sz="800" dirty="0">
                          <a:latin typeface="Arial"/>
                          <a:cs typeface="Arial"/>
                        </a:rPr>
                        <a:t>750</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bl>
          </a:graphicData>
        </a:graphic>
      </p:graphicFrame>
      <p:sp>
        <p:nvSpPr>
          <p:cNvPr id="4" name="object 4"/>
          <p:cNvSpPr txBox="1">
            <a:spLocks noGrp="1"/>
          </p:cNvSpPr>
          <p:nvPr>
            <p:ph type="ftr" sz="quarter" idx="5"/>
          </p:nvPr>
        </p:nvSpPr>
        <p:spPr>
          <a:prstGeom prst="rect">
            <a:avLst/>
          </a:prstGeom>
        </p:spPr>
        <p:txBody>
          <a:bodyPr vert="horz" wrap="square" lIns="0" tIns="1905" rIns="0" bIns="0" rtlCol="0">
            <a:spAutoFit/>
          </a:bodyPr>
          <a:lstStyle/>
          <a:p>
            <a:pPr marL="12700">
              <a:lnSpc>
                <a:spcPts val="1060"/>
              </a:lnSpc>
              <a:spcBef>
                <a:spcPts val="15"/>
              </a:spcBef>
            </a:pPr>
            <a:r>
              <a:rPr dirty="0"/>
              <a:t>Coronavirus State and </a:t>
            </a:r>
            <a:r>
              <a:rPr spc="-5" dirty="0"/>
              <a:t>Local Fiscal Recovery</a:t>
            </a:r>
            <a:r>
              <a:rPr spc="-30" dirty="0"/>
              <a:t> </a:t>
            </a:r>
            <a:r>
              <a:rPr dirty="0"/>
              <a:t>Funds:</a:t>
            </a:r>
          </a:p>
          <a:p>
            <a:pPr marL="174625">
              <a:lnSpc>
                <a:spcPts val="1060"/>
              </a:lnSpc>
            </a:pPr>
            <a:r>
              <a:rPr b="0" spc="-5" dirty="0">
                <a:latin typeface="Arial"/>
                <a:cs typeface="Arial"/>
              </a:rPr>
              <a:t>Project and Expenditures Report User</a:t>
            </a:r>
            <a:r>
              <a:rPr b="0" spc="30" dirty="0">
                <a:latin typeface="Arial"/>
                <a:cs typeface="Arial"/>
              </a:rPr>
              <a:t> </a:t>
            </a:r>
            <a:r>
              <a:rPr b="0" spc="-5" dirty="0">
                <a:latin typeface="Arial"/>
                <a:cs typeface="Arial"/>
              </a:rPr>
              <a:t>Guide</a:t>
            </a:r>
          </a:p>
        </p:txBody>
      </p:sp>
      <p:sp>
        <p:nvSpPr>
          <p:cNvPr id="5" name="object 5"/>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r>
              <a:rPr spc="-5" dirty="0"/>
              <a:t>61</a:t>
            </a:r>
          </a:p>
        </p:txBody>
      </p:sp>
      <p:graphicFrame>
        <p:nvGraphicFramePr>
          <p:cNvPr id="3" name="object 3"/>
          <p:cNvGraphicFramePr>
            <a:graphicFrameLocks noGrp="1"/>
          </p:cNvGraphicFramePr>
          <p:nvPr/>
        </p:nvGraphicFramePr>
        <p:xfrm>
          <a:off x="914400" y="7447534"/>
          <a:ext cx="5947410" cy="1646555"/>
        </p:xfrm>
        <a:graphic>
          <a:graphicData uri="http://schemas.openxmlformats.org/drawingml/2006/table">
            <a:tbl>
              <a:tblPr firstRow="1" bandRow="1">
                <a:tableStyleId>{2D5ABB26-0587-4C30-8999-92F81FD0307C}</a:tableStyleId>
              </a:tblPr>
              <a:tblGrid>
                <a:gridCol w="5938520">
                  <a:extLst>
                    <a:ext uri="{9D8B030D-6E8A-4147-A177-3AD203B41FA5}">
                      <a16:colId xmlns:a16="http://schemas.microsoft.com/office/drawing/2014/main" val="20000"/>
                    </a:ext>
                  </a:extLst>
                </a:gridCol>
              </a:tblGrid>
              <a:tr h="211836">
                <a:tc>
                  <a:txBody>
                    <a:bodyPr/>
                    <a:lstStyle/>
                    <a:p>
                      <a:pPr marL="33655" algn="ctr">
                        <a:lnSpc>
                          <a:spcPts val="1165"/>
                        </a:lnSpc>
                      </a:pPr>
                      <a:r>
                        <a:rPr sz="1000" b="1" dirty="0">
                          <a:solidFill>
                            <a:srgbClr val="FFFFFF"/>
                          </a:solidFill>
                          <a:latin typeface="Arial"/>
                          <a:cs typeface="Arial"/>
                        </a:rPr>
                        <a:t>Sectors Designated </a:t>
                      </a:r>
                      <a:r>
                        <a:rPr sz="1000" b="1" spc="-5" dirty="0">
                          <a:solidFill>
                            <a:srgbClr val="FFFFFF"/>
                          </a:solidFill>
                          <a:latin typeface="Arial"/>
                          <a:cs typeface="Arial"/>
                        </a:rPr>
                        <a:t>as Essential Critical </a:t>
                      </a:r>
                      <a:r>
                        <a:rPr sz="1000" b="1" dirty="0">
                          <a:solidFill>
                            <a:srgbClr val="FFFFFF"/>
                          </a:solidFill>
                          <a:latin typeface="Arial"/>
                          <a:cs typeface="Arial"/>
                        </a:rPr>
                        <a:t>Infrastructure</a:t>
                      </a:r>
                      <a:r>
                        <a:rPr sz="1000" b="1" spc="-5" dirty="0">
                          <a:solidFill>
                            <a:srgbClr val="FFFFFF"/>
                          </a:solidFill>
                          <a:latin typeface="Arial"/>
                          <a:cs typeface="Arial"/>
                        </a:rPr>
                        <a:t> Sectors</a:t>
                      </a:r>
                      <a:endParaRPr sz="10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solidFill>
                      <a:srgbClr val="001F5F"/>
                    </a:solidFill>
                  </a:tcPr>
                </a:tc>
                <a:extLst>
                  <a:ext uri="{0D108BD9-81ED-4DB2-BD59-A6C34878D82A}">
                    <a16:rowId xmlns:a16="http://schemas.microsoft.com/office/drawing/2014/main" val="10000"/>
                  </a:ext>
                </a:extLst>
              </a:tr>
              <a:tr h="204215">
                <a:tc>
                  <a:txBody>
                    <a:bodyPr/>
                    <a:lstStyle/>
                    <a:p>
                      <a:pPr marL="67945">
                        <a:lnSpc>
                          <a:spcPts val="1165"/>
                        </a:lnSpc>
                      </a:pPr>
                      <a:r>
                        <a:rPr sz="1000" dirty="0">
                          <a:latin typeface="Arial"/>
                          <a:cs typeface="Arial"/>
                        </a:rPr>
                        <a:t>Any </a:t>
                      </a:r>
                      <a:r>
                        <a:rPr sz="1000" spc="-5" dirty="0">
                          <a:latin typeface="Arial"/>
                          <a:cs typeface="Arial"/>
                        </a:rPr>
                        <a:t>work performed </a:t>
                      </a:r>
                      <a:r>
                        <a:rPr sz="1000" dirty="0">
                          <a:latin typeface="Arial"/>
                          <a:cs typeface="Arial"/>
                        </a:rPr>
                        <a:t>by </a:t>
                      </a:r>
                      <a:r>
                        <a:rPr sz="1000" spc="-5" dirty="0">
                          <a:latin typeface="Arial"/>
                          <a:cs typeface="Arial"/>
                        </a:rPr>
                        <a:t>an employee </a:t>
                      </a:r>
                      <a:r>
                        <a:rPr sz="1000" dirty="0">
                          <a:latin typeface="Arial"/>
                          <a:cs typeface="Arial"/>
                        </a:rPr>
                        <a:t>of a </a:t>
                      </a:r>
                      <a:r>
                        <a:rPr sz="1000" spc="-5" dirty="0">
                          <a:latin typeface="Arial"/>
                          <a:cs typeface="Arial"/>
                        </a:rPr>
                        <a:t>State, </a:t>
                      </a:r>
                      <a:r>
                        <a:rPr sz="1000" dirty="0">
                          <a:latin typeface="Arial"/>
                          <a:cs typeface="Arial"/>
                        </a:rPr>
                        <a:t>local, or </a:t>
                      </a:r>
                      <a:r>
                        <a:rPr sz="1000" spc="-5" dirty="0">
                          <a:latin typeface="Arial"/>
                          <a:cs typeface="Arial"/>
                        </a:rPr>
                        <a:t>Tribal</a:t>
                      </a:r>
                      <a:r>
                        <a:rPr sz="1000" spc="20" dirty="0">
                          <a:latin typeface="Arial"/>
                          <a:cs typeface="Arial"/>
                        </a:rPr>
                        <a:t> </a:t>
                      </a:r>
                      <a:r>
                        <a:rPr sz="1000" spc="-5" dirty="0">
                          <a:latin typeface="Arial"/>
                          <a:cs typeface="Arial"/>
                        </a:rPr>
                        <a:t>government;</a:t>
                      </a:r>
                      <a:endParaRPr sz="10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01"/>
                  </a:ext>
                </a:extLst>
              </a:tr>
              <a:tr h="197357">
                <a:tc>
                  <a:txBody>
                    <a:bodyPr/>
                    <a:lstStyle/>
                    <a:p>
                      <a:pPr marL="67945">
                        <a:lnSpc>
                          <a:spcPts val="1165"/>
                        </a:lnSpc>
                      </a:pPr>
                      <a:r>
                        <a:rPr sz="1000" spc="-5" dirty="0">
                          <a:latin typeface="Arial"/>
                          <a:cs typeface="Arial"/>
                        </a:rPr>
                        <a:t>Behavioral </a:t>
                      </a:r>
                      <a:r>
                        <a:rPr sz="1000" dirty="0">
                          <a:latin typeface="Arial"/>
                          <a:cs typeface="Arial"/>
                        </a:rPr>
                        <a:t>health</a:t>
                      </a:r>
                      <a:r>
                        <a:rPr sz="1000" spc="-10" dirty="0">
                          <a:latin typeface="Arial"/>
                          <a:cs typeface="Arial"/>
                        </a:rPr>
                        <a:t> </a:t>
                      </a:r>
                      <a:r>
                        <a:rPr sz="1000" spc="-5" dirty="0">
                          <a:latin typeface="Arial"/>
                          <a:cs typeface="Arial"/>
                        </a:rPr>
                        <a:t>work;</a:t>
                      </a:r>
                      <a:endParaRPr sz="10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02"/>
                  </a:ext>
                </a:extLst>
              </a:tr>
              <a:tr h="204216">
                <a:tc>
                  <a:txBody>
                    <a:bodyPr/>
                    <a:lstStyle/>
                    <a:p>
                      <a:pPr marL="67945">
                        <a:lnSpc>
                          <a:spcPts val="1165"/>
                        </a:lnSpc>
                      </a:pPr>
                      <a:r>
                        <a:rPr sz="1000" spc="-5" dirty="0">
                          <a:latin typeface="Arial"/>
                          <a:cs typeface="Arial"/>
                        </a:rPr>
                        <a:t>Biomedical Research;</a:t>
                      </a:r>
                      <a:endParaRPr sz="10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03"/>
                  </a:ext>
                </a:extLst>
              </a:tr>
              <a:tr h="204216">
                <a:tc>
                  <a:txBody>
                    <a:bodyPr/>
                    <a:lstStyle/>
                    <a:p>
                      <a:pPr marL="67945">
                        <a:lnSpc>
                          <a:spcPts val="1165"/>
                        </a:lnSpc>
                      </a:pPr>
                      <a:r>
                        <a:rPr sz="1000" dirty="0">
                          <a:latin typeface="Arial"/>
                          <a:cs typeface="Arial"/>
                        </a:rPr>
                        <a:t>Dental </a:t>
                      </a:r>
                      <a:r>
                        <a:rPr sz="1000" spc="-5" dirty="0">
                          <a:latin typeface="Arial"/>
                          <a:cs typeface="Arial"/>
                        </a:rPr>
                        <a:t>care</a:t>
                      </a:r>
                      <a:r>
                        <a:rPr sz="1000" spc="-15" dirty="0">
                          <a:latin typeface="Arial"/>
                          <a:cs typeface="Arial"/>
                        </a:rPr>
                        <a:t> </a:t>
                      </a:r>
                      <a:r>
                        <a:rPr sz="1000" spc="-5" dirty="0">
                          <a:latin typeface="Arial"/>
                          <a:cs typeface="Arial"/>
                        </a:rPr>
                        <a:t>work;</a:t>
                      </a:r>
                      <a:endParaRPr sz="10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04"/>
                  </a:ext>
                </a:extLst>
              </a:tr>
              <a:tr h="216407">
                <a:tc>
                  <a:txBody>
                    <a:bodyPr/>
                    <a:lstStyle/>
                    <a:p>
                      <a:pPr marL="67945">
                        <a:lnSpc>
                          <a:spcPts val="1165"/>
                        </a:lnSpc>
                      </a:pPr>
                      <a:r>
                        <a:rPr sz="1000" spc="-5" dirty="0">
                          <a:latin typeface="Arial"/>
                          <a:cs typeface="Arial"/>
                        </a:rPr>
                        <a:t>Educational work, school </a:t>
                      </a:r>
                      <a:r>
                        <a:rPr sz="1000" dirty="0">
                          <a:latin typeface="Arial"/>
                          <a:cs typeface="Arial"/>
                        </a:rPr>
                        <a:t>nutrition </a:t>
                      </a:r>
                      <a:r>
                        <a:rPr sz="1000" spc="-5" dirty="0">
                          <a:latin typeface="Arial"/>
                          <a:cs typeface="Arial"/>
                        </a:rPr>
                        <a:t>work, </a:t>
                      </a:r>
                      <a:r>
                        <a:rPr sz="1000" dirty="0">
                          <a:latin typeface="Arial"/>
                          <a:cs typeface="Arial"/>
                        </a:rPr>
                        <a:t>and other </a:t>
                      </a:r>
                      <a:r>
                        <a:rPr sz="1000" spc="-5" dirty="0">
                          <a:latin typeface="Arial"/>
                          <a:cs typeface="Arial"/>
                        </a:rPr>
                        <a:t>work </a:t>
                      </a:r>
                      <a:r>
                        <a:rPr sz="1000" dirty="0">
                          <a:latin typeface="Arial"/>
                          <a:cs typeface="Arial"/>
                        </a:rPr>
                        <a:t>required to operate a </a:t>
                      </a:r>
                      <a:r>
                        <a:rPr sz="1000" spc="-5" dirty="0">
                          <a:latin typeface="Arial"/>
                          <a:cs typeface="Arial"/>
                        </a:rPr>
                        <a:t>school</a:t>
                      </a:r>
                      <a:r>
                        <a:rPr sz="1000" spc="30" dirty="0">
                          <a:latin typeface="Arial"/>
                          <a:cs typeface="Arial"/>
                        </a:rPr>
                        <a:t> </a:t>
                      </a:r>
                      <a:r>
                        <a:rPr sz="1000" spc="-5" dirty="0">
                          <a:latin typeface="Arial"/>
                          <a:cs typeface="Arial"/>
                        </a:rPr>
                        <a:t>facility;</a:t>
                      </a:r>
                      <a:endParaRPr sz="10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05"/>
                  </a:ext>
                </a:extLst>
              </a:tr>
              <a:tr h="196850">
                <a:tc>
                  <a:txBody>
                    <a:bodyPr/>
                    <a:lstStyle/>
                    <a:p>
                      <a:pPr marL="67945">
                        <a:lnSpc>
                          <a:spcPts val="1170"/>
                        </a:lnSpc>
                      </a:pPr>
                      <a:r>
                        <a:rPr sz="1000" spc="-5" dirty="0">
                          <a:latin typeface="Arial"/>
                          <a:cs typeface="Arial"/>
                        </a:rPr>
                        <a:t>Election’s work;</a:t>
                      </a:r>
                      <a:endParaRPr sz="10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06"/>
                  </a:ext>
                </a:extLst>
              </a:tr>
              <a:tr h="204978">
                <a:tc>
                  <a:txBody>
                    <a:bodyPr/>
                    <a:lstStyle/>
                    <a:p>
                      <a:pPr marL="67945">
                        <a:lnSpc>
                          <a:spcPts val="1165"/>
                        </a:lnSpc>
                      </a:pPr>
                      <a:r>
                        <a:rPr sz="1000" dirty="0">
                          <a:latin typeface="Arial"/>
                          <a:cs typeface="Arial"/>
                        </a:rPr>
                        <a:t>Emergency</a:t>
                      </a:r>
                      <a:r>
                        <a:rPr sz="1000" spc="-5" dirty="0">
                          <a:latin typeface="Arial"/>
                          <a:cs typeface="Arial"/>
                        </a:rPr>
                        <a:t> response;</a:t>
                      </a:r>
                      <a:endParaRPr sz="10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914400" y="914400"/>
          <a:ext cx="5947410" cy="4031615"/>
        </p:xfrm>
        <a:graphic>
          <a:graphicData uri="http://schemas.openxmlformats.org/drawingml/2006/table">
            <a:tbl>
              <a:tblPr firstRow="1" bandRow="1">
                <a:tableStyleId>{2D5ABB26-0587-4C30-8999-92F81FD0307C}</a:tableStyleId>
              </a:tblPr>
              <a:tblGrid>
                <a:gridCol w="5938520">
                  <a:extLst>
                    <a:ext uri="{9D8B030D-6E8A-4147-A177-3AD203B41FA5}">
                      <a16:colId xmlns:a16="http://schemas.microsoft.com/office/drawing/2014/main" val="20000"/>
                    </a:ext>
                  </a:extLst>
                </a:gridCol>
              </a:tblGrid>
              <a:tr h="211835">
                <a:tc>
                  <a:txBody>
                    <a:bodyPr/>
                    <a:lstStyle/>
                    <a:p>
                      <a:pPr marL="33655" algn="ctr">
                        <a:lnSpc>
                          <a:spcPts val="1165"/>
                        </a:lnSpc>
                      </a:pPr>
                      <a:r>
                        <a:rPr sz="1000" b="1" dirty="0">
                          <a:solidFill>
                            <a:srgbClr val="FFFFFF"/>
                          </a:solidFill>
                          <a:latin typeface="Arial"/>
                          <a:cs typeface="Arial"/>
                        </a:rPr>
                        <a:t>Sectors Designated </a:t>
                      </a:r>
                      <a:r>
                        <a:rPr sz="1000" b="1" spc="-5" dirty="0">
                          <a:solidFill>
                            <a:srgbClr val="FFFFFF"/>
                          </a:solidFill>
                          <a:latin typeface="Arial"/>
                          <a:cs typeface="Arial"/>
                        </a:rPr>
                        <a:t>as Essential Critical </a:t>
                      </a:r>
                      <a:r>
                        <a:rPr sz="1000" b="1" dirty="0">
                          <a:solidFill>
                            <a:srgbClr val="FFFFFF"/>
                          </a:solidFill>
                          <a:latin typeface="Arial"/>
                          <a:cs typeface="Arial"/>
                        </a:rPr>
                        <a:t>Infrastructure</a:t>
                      </a:r>
                      <a:r>
                        <a:rPr sz="1000" b="1" spc="-5" dirty="0">
                          <a:solidFill>
                            <a:srgbClr val="FFFFFF"/>
                          </a:solidFill>
                          <a:latin typeface="Arial"/>
                          <a:cs typeface="Arial"/>
                        </a:rPr>
                        <a:t> Sectors</a:t>
                      </a:r>
                      <a:endParaRPr sz="10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solidFill>
                      <a:srgbClr val="001F5F"/>
                    </a:solidFill>
                  </a:tcPr>
                </a:tc>
                <a:extLst>
                  <a:ext uri="{0D108BD9-81ED-4DB2-BD59-A6C34878D82A}">
                    <a16:rowId xmlns:a16="http://schemas.microsoft.com/office/drawing/2014/main" val="10000"/>
                  </a:ext>
                </a:extLst>
              </a:tr>
              <a:tr h="204977">
                <a:tc>
                  <a:txBody>
                    <a:bodyPr/>
                    <a:lstStyle/>
                    <a:p>
                      <a:pPr marL="67945">
                        <a:lnSpc>
                          <a:spcPts val="1165"/>
                        </a:lnSpc>
                      </a:pPr>
                      <a:r>
                        <a:rPr sz="1000" dirty="0">
                          <a:latin typeface="Arial"/>
                          <a:cs typeface="Arial"/>
                        </a:rPr>
                        <a:t>Family </a:t>
                      </a:r>
                      <a:r>
                        <a:rPr sz="1000" spc="-5" dirty="0">
                          <a:latin typeface="Arial"/>
                          <a:cs typeface="Arial"/>
                        </a:rPr>
                        <a:t>or childcare;</a:t>
                      </a:r>
                      <a:endParaRPr sz="10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01"/>
                  </a:ext>
                </a:extLst>
              </a:tr>
              <a:tr h="204216">
                <a:tc>
                  <a:txBody>
                    <a:bodyPr/>
                    <a:lstStyle/>
                    <a:p>
                      <a:pPr marL="67945">
                        <a:lnSpc>
                          <a:spcPts val="1165"/>
                        </a:lnSpc>
                      </a:pPr>
                      <a:r>
                        <a:rPr sz="1000" dirty="0">
                          <a:latin typeface="Arial"/>
                          <a:cs typeface="Arial"/>
                        </a:rPr>
                        <a:t>Grocery </a:t>
                      </a:r>
                      <a:r>
                        <a:rPr sz="1000" spc="-5" dirty="0">
                          <a:latin typeface="Arial"/>
                          <a:cs typeface="Arial"/>
                        </a:rPr>
                        <a:t>stores, </a:t>
                      </a:r>
                      <a:r>
                        <a:rPr sz="1000" dirty="0">
                          <a:latin typeface="Arial"/>
                          <a:cs typeface="Arial"/>
                        </a:rPr>
                        <a:t>restaurants, food </a:t>
                      </a:r>
                      <a:r>
                        <a:rPr sz="1000" spc="-5" dirty="0">
                          <a:latin typeface="Arial"/>
                          <a:cs typeface="Arial"/>
                        </a:rPr>
                        <a:t>production, </a:t>
                      </a:r>
                      <a:r>
                        <a:rPr sz="1000" dirty="0">
                          <a:latin typeface="Arial"/>
                          <a:cs typeface="Arial"/>
                        </a:rPr>
                        <a:t>and food</a:t>
                      </a:r>
                      <a:r>
                        <a:rPr sz="1000" spc="-20" dirty="0">
                          <a:latin typeface="Arial"/>
                          <a:cs typeface="Arial"/>
                        </a:rPr>
                        <a:t> </a:t>
                      </a:r>
                      <a:r>
                        <a:rPr sz="1000" dirty="0">
                          <a:latin typeface="Arial"/>
                          <a:cs typeface="Arial"/>
                        </a:rPr>
                        <a:t>delivery</a:t>
                      </a:r>
                      <a:endParaRPr sz="10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02"/>
                  </a:ext>
                </a:extLst>
              </a:tr>
              <a:tr h="196850">
                <a:tc>
                  <a:txBody>
                    <a:bodyPr/>
                    <a:lstStyle/>
                    <a:p>
                      <a:pPr marL="67945">
                        <a:lnSpc>
                          <a:spcPts val="1170"/>
                        </a:lnSpc>
                      </a:pPr>
                      <a:r>
                        <a:rPr sz="1000" dirty="0">
                          <a:latin typeface="Arial"/>
                          <a:cs typeface="Arial"/>
                        </a:rPr>
                        <a:t>Health</a:t>
                      </a:r>
                      <a:r>
                        <a:rPr sz="1000" spc="-15" dirty="0">
                          <a:latin typeface="Arial"/>
                          <a:cs typeface="Arial"/>
                        </a:rPr>
                        <a:t> </a:t>
                      </a:r>
                      <a:r>
                        <a:rPr sz="1000" spc="-5" dirty="0">
                          <a:latin typeface="Arial"/>
                          <a:cs typeface="Arial"/>
                        </a:rPr>
                        <a:t>care;</a:t>
                      </a:r>
                      <a:endParaRPr sz="10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03"/>
                  </a:ext>
                </a:extLst>
              </a:tr>
              <a:tr h="197357">
                <a:tc>
                  <a:txBody>
                    <a:bodyPr/>
                    <a:lstStyle/>
                    <a:p>
                      <a:pPr marL="67945">
                        <a:lnSpc>
                          <a:spcPts val="1165"/>
                        </a:lnSpc>
                      </a:pPr>
                      <a:r>
                        <a:rPr sz="1000" dirty="0">
                          <a:latin typeface="Arial"/>
                          <a:cs typeface="Arial"/>
                        </a:rPr>
                        <a:t>Home- </a:t>
                      </a:r>
                      <a:r>
                        <a:rPr sz="1000" spc="-5" dirty="0">
                          <a:latin typeface="Arial"/>
                          <a:cs typeface="Arial"/>
                        </a:rPr>
                        <a:t>and community-based health care </a:t>
                      </a:r>
                      <a:r>
                        <a:rPr sz="1000" dirty="0">
                          <a:latin typeface="Arial"/>
                          <a:cs typeface="Arial"/>
                        </a:rPr>
                        <a:t>or </a:t>
                      </a:r>
                      <a:r>
                        <a:rPr sz="1000" spc="-5" dirty="0">
                          <a:latin typeface="Arial"/>
                          <a:cs typeface="Arial"/>
                        </a:rPr>
                        <a:t>assistance </a:t>
                      </a:r>
                      <a:r>
                        <a:rPr sz="1000" dirty="0">
                          <a:latin typeface="Arial"/>
                          <a:cs typeface="Arial"/>
                        </a:rPr>
                        <a:t>with </a:t>
                      </a:r>
                      <a:r>
                        <a:rPr sz="1000" spc="-5" dirty="0">
                          <a:latin typeface="Arial"/>
                          <a:cs typeface="Arial"/>
                        </a:rPr>
                        <a:t>activities </a:t>
                      </a:r>
                      <a:r>
                        <a:rPr sz="1000" dirty="0">
                          <a:latin typeface="Arial"/>
                          <a:cs typeface="Arial"/>
                        </a:rPr>
                        <a:t>of </a:t>
                      </a:r>
                      <a:r>
                        <a:rPr sz="1000" spc="-5" dirty="0">
                          <a:latin typeface="Arial"/>
                          <a:cs typeface="Arial"/>
                        </a:rPr>
                        <a:t>daily</a:t>
                      </a:r>
                      <a:r>
                        <a:rPr sz="1000" spc="55" dirty="0">
                          <a:latin typeface="Arial"/>
                          <a:cs typeface="Arial"/>
                        </a:rPr>
                        <a:t> </a:t>
                      </a:r>
                      <a:r>
                        <a:rPr sz="1000" spc="-5" dirty="0">
                          <a:latin typeface="Arial"/>
                          <a:cs typeface="Arial"/>
                        </a:rPr>
                        <a:t>living;</a:t>
                      </a:r>
                      <a:endParaRPr sz="10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04"/>
                  </a:ext>
                </a:extLst>
              </a:tr>
              <a:tr h="196596">
                <a:tc>
                  <a:txBody>
                    <a:bodyPr/>
                    <a:lstStyle/>
                    <a:p>
                      <a:pPr marL="67945">
                        <a:lnSpc>
                          <a:spcPts val="1165"/>
                        </a:lnSpc>
                      </a:pPr>
                      <a:r>
                        <a:rPr sz="1000" dirty="0">
                          <a:latin typeface="Arial"/>
                          <a:cs typeface="Arial"/>
                        </a:rPr>
                        <a:t>Laundry</a:t>
                      </a:r>
                      <a:r>
                        <a:rPr sz="1000" spc="-5" dirty="0">
                          <a:latin typeface="Arial"/>
                          <a:cs typeface="Arial"/>
                        </a:rPr>
                        <a:t> work;</a:t>
                      </a:r>
                      <a:endParaRPr sz="10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05"/>
                  </a:ext>
                </a:extLst>
              </a:tr>
              <a:tr h="196596">
                <a:tc>
                  <a:txBody>
                    <a:bodyPr/>
                    <a:lstStyle/>
                    <a:p>
                      <a:pPr marL="67945">
                        <a:lnSpc>
                          <a:spcPts val="1165"/>
                        </a:lnSpc>
                      </a:pPr>
                      <a:r>
                        <a:rPr sz="1000" dirty="0">
                          <a:latin typeface="Arial"/>
                          <a:cs typeface="Arial"/>
                        </a:rPr>
                        <a:t>Maintenance</a:t>
                      </a:r>
                      <a:r>
                        <a:rPr sz="1000" spc="-10" dirty="0">
                          <a:latin typeface="Arial"/>
                          <a:cs typeface="Arial"/>
                        </a:rPr>
                        <a:t> </a:t>
                      </a:r>
                      <a:r>
                        <a:rPr sz="1000" spc="-5" dirty="0">
                          <a:latin typeface="Arial"/>
                          <a:cs typeface="Arial"/>
                        </a:rPr>
                        <a:t>work;</a:t>
                      </a:r>
                      <a:endParaRPr sz="10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06"/>
                  </a:ext>
                </a:extLst>
              </a:tr>
              <a:tr h="206501">
                <a:tc>
                  <a:txBody>
                    <a:bodyPr/>
                    <a:lstStyle/>
                    <a:p>
                      <a:pPr marL="67945">
                        <a:lnSpc>
                          <a:spcPts val="1165"/>
                        </a:lnSpc>
                      </a:pPr>
                      <a:r>
                        <a:rPr sz="1000" dirty="0">
                          <a:latin typeface="Arial"/>
                          <a:cs typeface="Arial"/>
                        </a:rPr>
                        <a:t>Medical </a:t>
                      </a:r>
                      <a:r>
                        <a:rPr sz="1000" spc="-5" dirty="0">
                          <a:latin typeface="Arial"/>
                          <a:cs typeface="Arial"/>
                        </a:rPr>
                        <a:t>testing </a:t>
                      </a:r>
                      <a:r>
                        <a:rPr sz="1000" dirty="0">
                          <a:latin typeface="Arial"/>
                          <a:cs typeface="Arial"/>
                        </a:rPr>
                        <a:t>and</a:t>
                      </a:r>
                      <a:r>
                        <a:rPr sz="1000" spc="-5" dirty="0">
                          <a:latin typeface="Arial"/>
                          <a:cs typeface="Arial"/>
                        </a:rPr>
                        <a:t> diagnostics;</a:t>
                      </a:r>
                      <a:endParaRPr sz="10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07"/>
                  </a:ext>
                </a:extLst>
              </a:tr>
              <a:tr h="206502">
                <a:tc>
                  <a:txBody>
                    <a:bodyPr/>
                    <a:lstStyle/>
                    <a:p>
                      <a:pPr marL="67945">
                        <a:lnSpc>
                          <a:spcPts val="1165"/>
                        </a:lnSpc>
                      </a:pPr>
                      <a:r>
                        <a:rPr sz="1000" dirty="0">
                          <a:latin typeface="Arial"/>
                          <a:cs typeface="Arial"/>
                        </a:rPr>
                        <a:t>Pharmacy;</a:t>
                      </a:r>
                      <a:endParaRPr sz="10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08"/>
                  </a:ext>
                </a:extLst>
              </a:tr>
              <a:tr h="196596">
                <a:tc>
                  <a:txBody>
                    <a:bodyPr/>
                    <a:lstStyle/>
                    <a:p>
                      <a:pPr marL="67945">
                        <a:lnSpc>
                          <a:spcPts val="1165"/>
                        </a:lnSpc>
                      </a:pPr>
                      <a:r>
                        <a:rPr sz="1000" dirty="0">
                          <a:latin typeface="Arial"/>
                          <a:cs typeface="Arial"/>
                        </a:rPr>
                        <a:t>Public health</a:t>
                      </a:r>
                      <a:r>
                        <a:rPr sz="1000" spc="-10" dirty="0">
                          <a:latin typeface="Arial"/>
                          <a:cs typeface="Arial"/>
                        </a:rPr>
                        <a:t> </a:t>
                      </a:r>
                      <a:r>
                        <a:rPr sz="1000" spc="-5" dirty="0">
                          <a:latin typeface="Arial"/>
                          <a:cs typeface="Arial"/>
                        </a:rPr>
                        <a:t>work;</a:t>
                      </a:r>
                      <a:endParaRPr sz="10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09"/>
                  </a:ext>
                </a:extLst>
              </a:tr>
              <a:tr h="197357">
                <a:tc>
                  <a:txBody>
                    <a:bodyPr/>
                    <a:lstStyle/>
                    <a:p>
                      <a:pPr marL="67945">
                        <a:lnSpc>
                          <a:spcPts val="1165"/>
                        </a:lnSpc>
                      </a:pPr>
                      <a:r>
                        <a:rPr sz="1000" dirty="0">
                          <a:latin typeface="Arial"/>
                          <a:cs typeface="Arial"/>
                        </a:rPr>
                        <a:t>Sanitation, disinfection, </a:t>
                      </a:r>
                      <a:r>
                        <a:rPr sz="1000" spc="-5" dirty="0">
                          <a:latin typeface="Arial"/>
                          <a:cs typeface="Arial"/>
                        </a:rPr>
                        <a:t>and </a:t>
                      </a:r>
                      <a:r>
                        <a:rPr sz="1000" dirty="0">
                          <a:latin typeface="Arial"/>
                          <a:cs typeface="Arial"/>
                        </a:rPr>
                        <a:t>cleaning</a:t>
                      </a:r>
                      <a:r>
                        <a:rPr sz="1000" spc="-20" dirty="0">
                          <a:latin typeface="Arial"/>
                          <a:cs typeface="Arial"/>
                        </a:rPr>
                        <a:t> </a:t>
                      </a:r>
                      <a:r>
                        <a:rPr sz="1000" dirty="0">
                          <a:latin typeface="Arial"/>
                          <a:cs typeface="Arial"/>
                        </a:rPr>
                        <a:t>work;</a:t>
                      </a:r>
                      <a:endParaRPr sz="10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10"/>
                  </a:ext>
                </a:extLst>
              </a:tr>
              <a:tr h="196596">
                <a:tc>
                  <a:txBody>
                    <a:bodyPr/>
                    <a:lstStyle/>
                    <a:p>
                      <a:pPr marL="67945">
                        <a:lnSpc>
                          <a:spcPts val="1165"/>
                        </a:lnSpc>
                      </a:pPr>
                      <a:r>
                        <a:rPr sz="1000" dirty="0">
                          <a:latin typeface="Arial"/>
                          <a:cs typeface="Arial"/>
                        </a:rPr>
                        <a:t>Social </a:t>
                      </a:r>
                      <a:r>
                        <a:rPr sz="1000" spc="-5" dirty="0">
                          <a:latin typeface="Arial"/>
                          <a:cs typeface="Arial"/>
                        </a:rPr>
                        <a:t>services work;</a:t>
                      </a:r>
                      <a:endParaRPr sz="10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11"/>
                  </a:ext>
                </a:extLst>
              </a:tr>
              <a:tr h="196596">
                <a:tc>
                  <a:txBody>
                    <a:bodyPr/>
                    <a:lstStyle/>
                    <a:p>
                      <a:pPr marL="67945">
                        <a:lnSpc>
                          <a:spcPts val="1165"/>
                        </a:lnSpc>
                      </a:pPr>
                      <a:r>
                        <a:rPr sz="1000" dirty="0">
                          <a:latin typeface="Arial"/>
                          <a:cs typeface="Arial"/>
                        </a:rPr>
                        <a:t>Solid waste </a:t>
                      </a:r>
                      <a:r>
                        <a:rPr sz="1000" spc="-5" dirty="0">
                          <a:latin typeface="Arial"/>
                          <a:cs typeface="Arial"/>
                        </a:rPr>
                        <a:t>or hazardous </a:t>
                      </a:r>
                      <a:r>
                        <a:rPr sz="1000" dirty="0">
                          <a:latin typeface="Arial"/>
                          <a:cs typeface="Arial"/>
                        </a:rPr>
                        <a:t>materials </a:t>
                      </a:r>
                      <a:r>
                        <a:rPr sz="1000" spc="-5" dirty="0">
                          <a:latin typeface="Arial"/>
                          <a:cs typeface="Arial"/>
                        </a:rPr>
                        <a:t>management, response, </a:t>
                      </a:r>
                      <a:r>
                        <a:rPr sz="1000" dirty="0">
                          <a:latin typeface="Arial"/>
                          <a:cs typeface="Arial"/>
                        </a:rPr>
                        <a:t>and cleanup</a:t>
                      </a:r>
                      <a:r>
                        <a:rPr sz="1000" spc="-15" dirty="0">
                          <a:latin typeface="Arial"/>
                          <a:cs typeface="Arial"/>
                        </a:rPr>
                        <a:t> </a:t>
                      </a:r>
                      <a:r>
                        <a:rPr sz="1000" spc="-5" dirty="0">
                          <a:latin typeface="Arial"/>
                          <a:cs typeface="Arial"/>
                        </a:rPr>
                        <a:t>work;</a:t>
                      </a:r>
                      <a:endParaRPr sz="10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12"/>
                  </a:ext>
                </a:extLst>
              </a:tr>
              <a:tr h="197358">
                <a:tc>
                  <a:txBody>
                    <a:bodyPr/>
                    <a:lstStyle/>
                    <a:p>
                      <a:pPr marL="67945">
                        <a:lnSpc>
                          <a:spcPts val="1165"/>
                        </a:lnSpc>
                      </a:pPr>
                      <a:r>
                        <a:rPr sz="1000" spc="-5" dirty="0">
                          <a:latin typeface="Arial"/>
                          <a:cs typeface="Arial"/>
                        </a:rPr>
                        <a:t>Transportation </a:t>
                      </a:r>
                      <a:r>
                        <a:rPr sz="1000" dirty="0">
                          <a:latin typeface="Arial"/>
                          <a:cs typeface="Arial"/>
                        </a:rPr>
                        <a:t>and</a:t>
                      </a:r>
                      <a:r>
                        <a:rPr sz="1000" spc="5" dirty="0">
                          <a:latin typeface="Arial"/>
                          <a:cs typeface="Arial"/>
                        </a:rPr>
                        <a:t> </a:t>
                      </a:r>
                      <a:r>
                        <a:rPr sz="1000" spc="-5" dirty="0">
                          <a:latin typeface="Arial"/>
                          <a:cs typeface="Arial"/>
                        </a:rPr>
                        <a:t>warehousing;</a:t>
                      </a:r>
                      <a:endParaRPr sz="10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13"/>
                  </a:ext>
                </a:extLst>
              </a:tr>
              <a:tr h="196595">
                <a:tc>
                  <a:txBody>
                    <a:bodyPr/>
                    <a:lstStyle/>
                    <a:p>
                      <a:pPr marL="67945">
                        <a:lnSpc>
                          <a:spcPts val="1165"/>
                        </a:lnSpc>
                      </a:pPr>
                      <a:r>
                        <a:rPr sz="1000" spc="-5" dirty="0">
                          <a:latin typeface="Arial"/>
                          <a:cs typeface="Arial"/>
                        </a:rPr>
                        <a:t>Vital </a:t>
                      </a:r>
                      <a:r>
                        <a:rPr sz="1000" dirty="0">
                          <a:latin typeface="Arial"/>
                          <a:cs typeface="Arial"/>
                        </a:rPr>
                        <a:t>services to</a:t>
                      </a:r>
                      <a:r>
                        <a:rPr sz="1000" spc="-15" dirty="0">
                          <a:latin typeface="Arial"/>
                          <a:cs typeface="Arial"/>
                        </a:rPr>
                        <a:t> </a:t>
                      </a:r>
                      <a:r>
                        <a:rPr sz="1000" dirty="0">
                          <a:latin typeface="Arial"/>
                          <a:cs typeface="Arial"/>
                        </a:rPr>
                        <a:t>Tribes;</a:t>
                      </a:r>
                      <a:endParaRPr sz="10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14"/>
                  </a:ext>
                </a:extLst>
              </a:tr>
              <a:tr h="211836">
                <a:tc>
                  <a:txBody>
                    <a:bodyPr/>
                    <a:lstStyle/>
                    <a:p>
                      <a:pPr marL="67945">
                        <a:lnSpc>
                          <a:spcPts val="1165"/>
                        </a:lnSpc>
                      </a:pPr>
                      <a:r>
                        <a:rPr sz="1000" dirty="0">
                          <a:latin typeface="Arial"/>
                          <a:cs typeface="Arial"/>
                        </a:rPr>
                        <a:t>Work at hotel and </a:t>
                      </a:r>
                      <a:r>
                        <a:rPr sz="1000" spc="-5" dirty="0">
                          <a:latin typeface="Arial"/>
                          <a:cs typeface="Arial"/>
                        </a:rPr>
                        <a:t>commercial lodging facilities </a:t>
                      </a:r>
                      <a:r>
                        <a:rPr sz="1000" dirty="0">
                          <a:latin typeface="Arial"/>
                          <a:cs typeface="Arial"/>
                        </a:rPr>
                        <a:t>that </a:t>
                      </a:r>
                      <a:r>
                        <a:rPr sz="1000" spc="-5" dirty="0">
                          <a:latin typeface="Arial"/>
                          <a:cs typeface="Arial"/>
                        </a:rPr>
                        <a:t>are </a:t>
                      </a:r>
                      <a:r>
                        <a:rPr sz="1000" dirty="0">
                          <a:latin typeface="Arial"/>
                          <a:cs typeface="Arial"/>
                        </a:rPr>
                        <a:t>used for </a:t>
                      </a:r>
                      <a:r>
                        <a:rPr sz="1000" spc="-5" dirty="0">
                          <a:latin typeface="Arial"/>
                          <a:cs typeface="Arial"/>
                        </a:rPr>
                        <a:t>COVID-19 </a:t>
                      </a:r>
                      <a:r>
                        <a:rPr sz="1000" dirty="0">
                          <a:latin typeface="Arial"/>
                          <a:cs typeface="Arial"/>
                        </a:rPr>
                        <a:t>mitigation </a:t>
                      </a:r>
                      <a:r>
                        <a:rPr sz="1000" spc="-5" dirty="0">
                          <a:latin typeface="Arial"/>
                          <a:cs typeface="Arial"/>
                        </a:rPr>
                        <a:t>and</a:t>
                      </a:r>
                      <a:r>
                        <a:rPr sz="1000" spc="95" dirty="0">
                          <a:latin typeface="Arial"/>
                          <a:cs typeface="Arial"/>
                        </a:rPr>
                        <a:t> </a:t>
                      </a:r>
                      <a:r>
                        <a:rPr sz="1000" dirty="0">
                          <a:latin typeface="Arial"/>
                          <a:cs typeface="Arial"/>
                        </a:rPr>
                        <a:t>containment;</a:t>
                      </a:r>
                      <a:endParaRPr sz="10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15"/>
                  </a:ext>
                </a:extLst>
              </a:tr>
              <a:tr h="197357">
                <a:tc>
                  <a:txBody>
                    <a:bodyPr/>
                    <a:lstStyle/>
                    <a:p>
                      <a:pPr marL="67945">
                        <a:lnSpc>
                          <a:spcPts val="1165"/>
                        </a:lnSpc>
                      </a:pPr>
                      <a:r>
                        <a:rPr sz="1000" dirty="0">
                          <a:latin typeface="Arial"/>
                          <a:cs typeface="Arial"/>
                        </a:rPr>
                        <a:t>Work in a</a:t>
                      </a:r>
                      <a:r>
                        <a:rPr sz="1000" spc="-10" dirty="0">
                          <a:latin typeface="Arial"/>
                          <a:cs typeface="Arial"/>
                        </a:rPr>
                        <a:t> </a:t>
                      </a:r>
                      <a:r>
                        <a:rPr sz="1000" spc="-5" dirty="0">
                          <a:latin typeface="Arial"/>
                          <a:cs typeface="Arial"/>
                        </a:rPr>
                        <a:t>mortuary;</a:t>
                      </a:r>
                      <a:endParaRPr sz="10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16"/>
                  </a:ext>
                </a:extLst>
              </a:tr>
              <a:tr h="196596">
                <a:tc>
                  <a:txBody>
                    <a:bodyPr/>
                    <a:lstStyle/>
                    <a:p>
                      <a:pPr marL="67945">
                        <a:lnSpc>
                          <a:spcPts val="1165"/>
                        </a:lnSpc>
                      </a:pPr>
                      <a:r>
                        <a:rPr sz="1000" dirty="0">
                          <a:latin typeface="Arial"/>
                          <a:cs typeface="Arial"/>
                        </a:rPr>
                        <a:t>Work in critical clinical </a:t>
                      </a:r>
                      <a:r>
                        <a:rPr sz="1000" spc="-5" dirty="0">
                          <a:latin typeface="Arial"/>
                          <a:cs typeface="Arial"/>
                        </a:rPr>
                        <a:t>research, development, </a:t>
                      </a:r>
                      <a:r>
                        <a:rPr sz="1000" dirty="0">
                          <a:latin typeface="Arial"/>
                          <a:cs typeface="Arial"/>
                        </a:rPr>
                        <a:t>and </a:t>
                      </a:r>
                      <a:r>
                        <a:rPr sz="1000" spc="-5" dirty="0">
                          <a:latin typeface="Arial"/>
                          <a:cs typeface="Arial"/>
                        </a:rPr>
                        <a:t>testing necessary for </a:t>
                      </a:r>
                      <a:r>
                        <a:rPr sz="1000" dirty="0">
                          <a:latin typeface="Arial"/>
                          <a:cs typeface="Arial"/>
                        </a:rPr>
                        <a:t>COVID-19</a:t>
                      </a:r>
                      <a:r>
                        <a:rPr sz="1000" spc="40" dirty="0">
                          <a:latin typeface="Arial"/>
                          <a:cs typeface="Arial"/>
                        </a:rPr>
                        <a:t> </a:t>
                      </a:r>
                      <a:r>
                        <a:rPr sz="1000" spc="-5" dirty="0">
                          <a:latin typeface="Arial"/>
                          <a:cs typeface="Arial"/>
                        </a:rPr>
                        <a:t>response.</a:t>
                      </a:r>
                      <a:endParaRPr sz="10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17"/>
                  </a:ext>
                </a:extLst>
              </a:tr>
              <a:tr h="204215">
                <a:tc>
                  <a:txBody>
                    <a:bodyPr/>
                    <a:lstStyle/>
                    <a:p>
                      <a:pPr marL="67945">
                        <a:lnSpc>
                          <a:spcPts val="1165"/>
                        </a:lnSpc>
                      </a:pPr>
                      <a:r>
                        <a:rPr sz="1000" dirty="0">
                          <a:latin typeface="Arial"/>
                          <a:cs typeface="Arial"/>
                        </a:rPr>
                        <a:t>Work </a:t>
                      </a:r>
                      <a:r>
                        <a:rPr sz="1000" spc="-5" dirty="0">
                          <a:latin typeface="Arial"/>
                          <a:cs typeface="Arial"/>
                        </a:rPr>
                        <a:t>requiring physical interaction </a:t>
                      </a:r>
                      <a:r>
                        <a:rPr sz="1000" dirty="0">
                          <a:latin typeface="Arial"/>
                          <a:cs typeface="Arial"/>
                        </a:rPr>
                        <a:t>with</a:t>
                      </a:r>
                      <a:r>
                        <a:rPr sz="1000" spc="5" dirty="0">
                          <a:latin typeface="Arial"/>
                          <a:cs typeface="Arial"/>
                        </a:rPr>
                        <a:t> </a:t>
                      </a:r>
                      <a:r>
                        <a:rPr sz="1000" dirty="0">
                          <a:latin typeface="Arial"/>
                          <a:cs typeface="Arial"/>
                        </a:rPr>
                        <a:t>patients;</a:t>
                      </a:r>
                      <a:endParaRPr sz="10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18"/>
                  </a:ext>
                </a:extLst>
              </a:tr>
              <a:tr h="212598">
                <a:tc>
                  <a:txBody>
                    <a:bodyPr/>
                    <a:lstStyle/>
                    <a:p>
                      <a:pPr marL="67945">
                        <a:lnSpc>
                          <a:spcPts val="1165"/>
                        </a:lnSpc>
                      </a:pPr>
                      <a:r>
                        <a:rPr sz="1000" dirty="0">
                          <a:latin typeface="Arial"/>
                          <a:cs typeface="Arial"/>
                        </a:rPr>
                        <a:t>Other</a:t>
                      </a:r>
                      <a:endParaRPr sz="10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19"/>
                  </a:ext>
                </a:extLst>
              </a:tr>
            </a:tbl>
          </a:graphicData>
        </a:graphic>
      </p:graphicFrame>
      <p:sp>
        <p:nvSpPr>
          <p:cNvPr id="5" name="object 5"/>
          <p:cNvSpPr txBox="1">
            <a:spLocks noGrp="1"/>
          </p:cNvSpPr>
          <p:nvPr>
            <p:ph type="ftr" sz="quarter" idx="5"/>
          </p:nvPr>
        </p:nvSpPr>
        <p:spPr>
          <a:prstGeom prst="rect">
            <a:avLst/>
          </a:prstGeom>
        </p:spPr>
        <p:txBody>
          <a:bodyPr vert="horz" wrap="square" lIns="0" tIns="1905" rIns="0" bIns="0" rtlCol="0">
            <a:spAutoFit/>
          </a:bodyPr>
          <a:lstStyle/>
          <a:p>
            <a:pPr marL="12700">
              <a:lnSpc>
                <a:spcPts val="1060"/>
              </a:lnSpc>
              <a:spcBef>
                <a:spcPts val="15"/>
              </a:spcBef>
            </a:pPr>
            <a:r>
              <a:rPr dirty="0"/>
              <a:t>Coronavirus State and </a:t>
            </a:r>
            <a:r>
              <a:rPr spc="-5" dirty="0"/>
              <a:t>Local Fiscal Recovery</a:t>
            </a:r>
            <a:r>
              <a:rPr spc="-30" dirty="0"/>
              <a:t> </a:t>
            </a:r>
            <a:r>
              <a:rPr dirty="0"/>
              <a:t>Funds:</a:t>
            </a:r>
          </a:p>
          <a:p>
            <a:pPr marL="174625">
              <a:lnSpc>
                <a:spcPts val="1060"/>
              </a:lnSpc>
            </a:pPr>
            <a:r>
              <a:rPr b="0" spc="-5" dirty="0">
                <a:latin typeface="Arial"/>
                <a:cs typeface="Arial"/>
              </a:rPr>
              <a:t>Project and Expenditures Report User</a:t>
            </a:r>
            <a:r>
              <a:rPr b="0" spc="30" dirty="0">
                <a:latin typeface="Arial"/>
                <a:cs typeface="Arial"/>
              </a:rPr>
              <a:t> </a:t>
            </a:r>
            <a:r>
              <a:rPr b="0" spc="-5" dirty="0">
                <a:latin typeface="Arial"/>
                <a:cs typeface="Arial"/>
              </a:rPr>
              <a:t>Guide</a:t>
            </a:r>
          </a:p>
        </p:txBody>
      </p:sp>
      <p:sp>
        <p:nvSpPr>
          <p:cNvPr id="6" name="object 6"/>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r>
              <a:rPr spc="-5" dirty="0"/>
              <a:t>62</a:t>
            </a:r>
          </a:p>
        </p:txBody>
      </p:sp>
      <p:sp>
        <p:nvSpPr>
          <p:cNvPr id="3" name="object 3"/>
          <p:cNvSpPr txBox="1"/>
          <p:nvPr/>
        </p:nvSpPr>
        <p:spPr>
          <a:xfrm>
            <a:off x="901700" y="5199888"/>
            <a:ext cx="5864860" cy="712470"/>
          </a:xfrm>
          <a:prstGeom prst="rect">
            <a:avLst/>
          </a:prstGeom>
        </p:spPr>
        <p:txBody>
          <a:bodyPr vert="horz" wrap="square" lIns="0" tIns="12065" rIns="0" bIns="0" rtlCol="0">
            <a:spAutoFit/>
          </a:bodyPr>
          <a:lstStyle/>
          <a:p>
            <a:pPr marL="12700">
              <a:lnSpc>
                <a:spcPct val="100000"/>
              </a:lnSpc>
              <a:spcBef>
                <a:spcPts val="95"/>
              </a:spcBef>
              <a:tabLst>
                <a:tab pos="469900" algn="l"/>
              </a:tabLst>
            </a:pPr>
            <a:r>
              <a:rPr sz="1100" b="1" spc="-5" dirty="0">
                <a:latin typeface="Arial"/>
                <a:cs typeface="Arial"/>
              </a:rPr>
              <a:t>l)	Expenditures GT $50,000</a:t>
            </a:r>
            <a:r>
              <a:rPr sz="1100" b="1" spc="5" dirty="0">
                <a:latin typeface="Arial"/>
                <a:cs typeface="Arial"/>
              </a:rPr>
              <a:t> </a:t>
            </a:r>
            <a:r>
              <a:rPr sz="1100" b="1" spc="-5" dirty="0">
                <a:latin typeface="Arial"/>
                <a:cs typeface="Arial"/>
              </a:rPr>
              <a:t>Template</a:t>
            </a:r>
            <a:endParaRPr sz="1100">
              <a:latin typeface="Arial"/>
              <a:cs typeface="Arial"/>
            </a:endParaRPr>
          </a:p>
          <a:p>
            <a:pPr marL="12700">
              <a:lnSpc>
                <a:spcPct val="100000"/>
              </a:lnSpc>
              <a:spcBef>
                <a:spcPts val="45"/>
              </a:spcBef>
            </a:pPr>
            <a:r>
              <a:rPr sz="1100" spc="-5" dirty="0">
                <a:latin typeface="Arial"/>
                <a:cs typeface="Arial"/>
              </a:rPr>
              <a:t>The downloadable templates provide all information required to create the upload files.</a:t>
            </a:r>
            <a:r>
              <a:rPr sz="1100" spc="155" dirty="0">
                <a:latin typeface="Arial"/>
                <a:cs typeface="Arial"/>
              </a:rPr>
              <a:t> </a:t>
            </a:r>
            <a:r>
              <a:rPr sz="1100" spc="-5" dirty="0">
                <a:latin typeface="Arial"/>
                <a:cs typeface="Arial"/>
              </a:rPr>
              <a:t>The</a:t>
            </a:r>
            <a:endParaRPr sz="1100">
              <a:latin typeface="Arial"/>
              <a:cs typeface="Arial"/>
            </a:endParaRPr>
          </a:p>
          <a:p>
            <a:pPr marL="12700" marR="5080">
              <a:lnSpc>
                <a:spcPct val="103200"/>
              </a:lnSpc>
              <a:spcBef>
                <a:spcPts val="5"/>
              </a:spcBef>
            </a:pPr>
            <a:r>
              <a:rPr sz="1100" spc="-5" dirty="0">
                <a:latin typeface="Arial"/>
                <a:cs typeface="Arial"/>
              </a:rPr>
              <a:t>following table highlights the data elements required to complete the Expenditures GT $50,000  Template.</a:t>
            </a:r>
            <a:endParaRPr sz="1100">
              <a:latin typeface="Arial"/>
              <a:cs typeface="Arial"/>
            </a:endParaRPr>
          </a:p>
        </p:txBody>
      </p:sp>
      <p:graphicFrame>
        <p:nvGraphicFramePr>
          <p:cNvPr id="4" name="object 4"/>
          <p:cNvGraphicFramePr>
            <a:graphicFrameLocks noGrp="1"/>
          </p:cNvGraphicFramePr>
          <p:nvPr/>
        </p:nvGraphicFramePr>
        <p:xfrm>
          <a:off x="914400" y="6015736"/>
          <a:ext cx="5646420" cy="2630170"/>
        </p:xfrm>
        <a:graphic>
          <a:graphicData uri="http://schemas.openxmlformats.org/drawingml/2006/table">
            <a:tbl>
              <a:tblPr firstRow="1" bandRow="1">
                <a:tableStyleId>{2D5ABB26-0587-4C30-8999-92F81FD0307C}</a:tableStyleId>
              </a:tblPr>
              <a:tblGrid>
                <a:gridCol w="958215">
                  <a:extLst>
                    <a:ext uri="{9D8B030D-6E8A-4147-A177-3AD203B41FA5}">
                      <a16:colId xmlns:a16="http://schemas.microsoft.com/office/drawing/2014/main" val="20000"/>
                    </a:ext>
                  </a:extLst>
                </a:gridCol>
                <a:gridCol w="1405255">
                  <a:extLst>
                    <a:ext uri="{9D8B030D-6E8A-4147-A177-3AD203B41FA5}">
                      <a16:colId xmlns:a16="http://schemas.microsoft.com/office/drawing/2014/main" val="20001"/>
                    </a:ext>
                  </a:extLst>
                </a:gridCol>
                <a:gridCol w="711200">
                  <a:extLst>
                    <a:ext uri="{9D8B030D-6E8A-4147-A177-3AD203B41FA5}">
                      <a16:colId xmlns:a16="http://schemas.microsoft.com/office/drawing/2014/main" val="20002"/>
                    </a:ext>
                  </a:extLst>
                </a:gridCol>
                <a:gridCol w="895985">
                  <a:extLst>
                    <a:ext uri="{9D8B030D-6E8A-4147-A177-3AD203B41FA5}">
                      <a16:colId xmlns:a16="http://schemas.microsoft.com/office/drawing/2014/main" val="20003"/>
                    </a:ext>
                  </a:extLst>
                </a:gridCol>
                <a:gridCol w="716914">
                  <a:extLst>
                    <a:ext uri="{9D8B030D-6E8A-4147-A177-3AD203B41FA5}">
                      <a16:colId xmlns:a16="http://schemas.microsoft.com/office/drawing/2014/main" val="20004"/>
                    </a:ext>
                  </a:extLst>
                </a:gridCol>
                <a:gridCol w="945514">
                  <a:extLst>
                    <a:ext uri="{9D8B030D-6E8A-4147-A177-3AD203B41FA5}">
                      <a16:colId xmlns:a16="http://schemas.microsoft.com/office/drawing/2014/main" val="20005"/>
                    </a:ext>
                  </a:extLst>
                </a:gridCol>
              </a:tblGrid>
              <a:tr h="403098">
                <a:tc>
                  <a:txBody>
                    <a:bodyPr/>
                    <a:lstStyle/>
                    <a:p>
                      <a:pPr marL="153670">
                        <a:lnSpc>
                          <a:spcPct val="100000"/>
                        </a:lnSpc>
                        <a:spcBef>
                          <a:spcPts val="5"/>
                        </a:spcBef>
                      </a:pPr>
                      <a:r>
                        <a:rPr sz="800" b="1" spc="-5" dirty="0">
                          <a:solidFill>
                            <a:srgbClr val="FFFFFF"/>
                          </a:solidFill>
                          <a:latin typeface="Arial"/>
                          <a:cs typeface="Arial"/>
                        </a:rPr>
                        <a:t>Defined</a:t>
                      </a:r>
                      <a:r>
                        <a:rPr sz="800" b="1" spc="-15" dirty="0">
                          <a:solidFill>
                            <a:srgbClr val="FFFFFF"/>
                          </a:solidFill>
                          <a:latin typeface="Arial"/>
                          <a:cs typeface="Arial"/>
                        </a:rPr>
                        <a:t> </a:t>
                      </a:r>
                      <a:r>
                        <a:rPr sz="800" b="1" spc="-5" dirty="0">
                          <a:solidFill>
                            <a:srgbClr val="FFFFFF"/>
                          </a:solidFill>
                          <a:latin typeface="Arial"/>
                          <a:cs typeface="Arial"/>
                        </a:rPr>
                        <a:t>Term</a:t>
                      </a:r>
                      <a:endParaRPr sz="800">
                        <a:latin typeface="Arial"/>
                        <a:cs typeface="Arial"/>
                      </a:endParaRPr>
                    </a:p>
                  </a:txBody>
                  <a:tcPr marL="0" marR="0" marT="635" marB="0">
                    <a:lnL w="635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001F5F"/>
                    </a:solidFill>
                  </a:tcPr>
                </a:tc>
                <a:tc>
                  <a:txBody>
                    <a:bodyPr/>
                    <a:lstStyle/>
                    <a:p>
                      <a:pPr marL="467359">
                        <a:lnSpc>
                          <a:spcPct val="100000"/>
                        </a:lnSpc>
                        <a:spcBef>
                          <a:spcPts val="5"/>
                        </a:spcBef>
                      </a:pPr>
                      <a:r>
                        <a:rPr sz="800" b="1" spc="-5" dirty="0">
                          <a:solidFill>
                            <a:srgbClr val="FFFFFF"/>
                          </a:solidFill>
                          <a:latin typeface="Arial"/>
                          <a:cs typeface="Arial"/>
                        </a:rPr>
                        <a:t>Definition</a:t>
                      </a:r>
                      <a:endParaRPr sz="800">
                        <a:latin typeface="Arial"/>
                        <a:cs typeface="Arial"/>
                      </a:endParaRPr>
                    </a:p>
                  </a:txBody>
                  <a:tcPr marL="0" marR="0" marT="635" marB="0">
                    <a:lnL w="635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001F5F"/>
                    </a:solidFill>
                  </a:tcPr>
                </a:tc>
                <a:tc>
                  <a:txBody>
                    <a:bodyPr/>
                    <a:lstStyle/>
                    <a:p>
                      <a:pPr marL="134620">
                        <a:lnSpc>
                          <a:spcPct val="100000"/>
                        </a:lnSpc>
                        <a:spcBef>
                          <a:spcPts val="5"/>
                        </a:spcBef>
                      </a:pPr>
                      <a:r>
                        <a:rPr sz="800" b="1" spc="-5" dirty="0">
                          <a:solidFill>
                            <a:srgbClr val="FFFFFF"/>
                          </a:solidFill>
                          <a:latin typeface="Arial"/>
                          <a:cs typeface="Arial"/>
                        </a:rPr>
                        <a:t>Required</a:t>
                      </a:r>
                      <a:endParaRPr sz="800">
                        <a:latin typeface="Arial"/>
                        <a:cs typeface="Arial"/>
                      </a:endParaRPr>
                    </a:p>
                  </a:txBody>
                  <a:tcPr marL="0" marR="0" marT="635" marB="0">
                    <a:lnL w="635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001F5F"/>
                    </a:solidFill>
                  </a:tcPr>
                </a:tc>
                <a:tc>
                  <a:txBody>
                    <a:bodyPr/>
                    <a:lstStyle/>
                    <a:p>
                      <a:pPr marL="179070">
                        <a:lnSpc>
                          <a:spcPct val="100000"/>
                        </a:lnSpc>
                        <a:spcBef>
                          <a:spcPts val="5"/>
                        </a:spcBef>
                      </a:pPr>
                      <a:r>
                        <a:rPr sz="800" b="1" spc="-5" dirty="0">
                          <a:solidFill>
                            <a:srgbClr val="FFFFFF"/>
                          </a:solidFill>
                          <a:latin typeface="Arial"/>
                          <a:cs typeface="Arial"/>
                        </a:rPr>
                        <a:t>List</a:t>
                      </a:r>
                      <a:r>
                        <a:rPr sz="800" b="1" spc="-15" dirty="0">
                          <a:solidFill>
                            <a:srgbClr val="FFFFFF"/>
                          </a:solidFill>
                          <a:latin typeface="Arial"/>
                          <a:cs typeface="Arial"/>
                        </a:rPr>
                        <a:t> </a:t>
                      </a:r>
                      <a:r>
                        <a:rPr sz="800" b="1" spc="-5" dirty="0">
                          <a:solidFill>
                            <a:srgbClr val="FFFFFF"/>
                          </a:solidFill>
                          <a:latin typeface="Arial"/>
                          <a:cs typeface="Arial"/>
                        </a:rPr>
                        <a:t>Values</a:t>
                      </a:r>
                      <a:endParaRPr sz="800">
                        <a:latin typeface="Arial"/>
                        <a:cs typeface="Arial"/>
                      </a:endParaRPr>
                    </a:p>
                  </a:txBody>
                  <a:tcPr marL="0" marR="0" marT="635" marB="0">
                    <a:lnL w="635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001F5F"/>
                    </a:solidFill>
                  </a:tcPr>
                </a:tc>
                <a:tc>
                  <a:txBody>
                    <a:bodyPr/>
                    <a:lstStyle/>
                    <a:p>
                      <a:pPr marL="114935">
                        <a:lnSpc>
                          <a:spcPct val="100000"/>
                        </a:lnSpc>
                        <a:spcBef>
                          <a:spcPts val="5"/>
                        </a:spcBef>
                      </a:pPr>
                      <a:r>
                        <a:rPr sz="800" b="1" spc="-5" dirty="0">
                          <a:solidFill>
                            <a:srgbClr val="FFFFFF"/>
                          </a:solidFill>
                          <a:latin typeface="Arial"/>
                          <a:cs typeface="Arial"/>
                        </a:rPr>
                        <a:t>Data</a:t>
                      </a:r>
                      <a:r>
                        <a:rPr sz="800" b="1" spc="-20" dirty="0">
                          <a:solidFill>
                            <a:srgbClr val="FFFFFF"/>
                          </a:solidFill>
                          <a:latin typeface="Arial"/>
                          <a:cs typeface="Arial"/>
                        </a:rPr>
                        <a:t> </a:t>
                      </a:r>
                      <a:r>
                        <a:rPr sz="800" b="1" spc="-5" dirty="0">
                          <a:solidFill>
                            <a:srgbClr val="FFFFFF"/>
                          </a:solidFill>
                          <a:latin typeface="Arial"/>
                          <a:cs typeface="Arial"/>
                        </a:rPr>
                        <a:t>Type</a:t>
                      </a:r>
                      <a:endParaRPr sz="800">
                        <a:latin typeface="Arial"/>
                        <a:cs typeface="Arial"/>
                      </a:endParaRPr>
                    </a:p>
                  </a:txBody>
                  <a:tcPr marL="0" marR="0" marT="635" marB="0">
                    <a:lnL w="635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001F5F"/>
                    </a:solidFill>
                  </a:tcPr>
                </a:tc>
                <a:tc>
                  <a:txBody>
                    <a:bodyPr/>
                    <a:lstStyle/>
                    <a:p>
                      <a:pPr marL="302260" marR="296545" indent="69850">
                        <a:lnSpc>
                          <a:spcPts val="919"/>
                        </a:lnSpc>
                        <a:spcBef>
                          <a:spcPts val="65"/>
                        </a:spcBef>
                      </a:pPr>
                      <a:r>
                        <a:rPr sz="800" b="1" spc="-5" dirty="0">
                          <a:solidFill>
                            <a:srgbClr val="FFFFFF"/>
                          </a:solidFill>
                          <a:latin typeface="Arial"/>
                          <a:cs typeface="Arial"/>
                        </a:rPr>
                        <a:t>Max  </a:t>
                      </a:r>
                      <a:r>
                        <a:rPr sz="800" b="1" dirty="0">
                          <a:solidFill>
                            <a:srgbClr val="FFFFFF"/>
                          </a:solidFill>
                          <a:latin typeface="Arial"/>
                          <a:cs typeface="Arial"/>
                        </a:rPr>
                        <a:t>Le</a:t>
                      </a:r>
                      <a:r>
                        <a:rPr sz="800" b="1" spc="-5" dirty="0">
                          <a:solidFill>
                            <a:srgbClr val="FFFFFF"/>
                          </a:solidFill>
                          <a:latin typeface="Arial"/>
                          <a:cs typeface="Arial"/>
                        </a:rPr>
                        <a:t>n</a:t>
                      </a:r>
                      <a:r>
                        <a:rPr sz="800" b="1" dirty="0">
                          <a:solidFill>
                            <a:srgbClr val="FFFFFF"/>
                          </a:solidFill>
                          <a:latin typeface="Arial"/>
                          <a:cs typeface="Arial"/>
                        </a:rPr>
                        <a:t>gth</a:t>
                      </a:r>
                      <a:endParaRPr sz="800">
                        <a:latin typeface="Arial"/>
                        <a:cs typeface="Arial"/>
                      </a:endParaRPr>
                    </a:p>
                  </a:txBody>
                  <a:tcPr marL="0" marR="0" marT="8255" marB="0">
                    <a:lnL w="635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001F5F"/>
                    </a:solidFill>
                  </a:tcPr>
                </a:tc>
                <a:extLst>
                  <a:ext uri="{0D108BD9-81ED-4DB2-BD59-A6C34878D82A}">
                    <a16:rowId xmlns:a16="http://schemas.microsoft.com/office/drawing/2014/main" val="10000"/>
                  </a:ext>
                </a:extLst>
              </a:tr>
              <a:tr h="1061466">
                <a:tc>
                  <a:txBody>
                    <a:bodyPr/>
                    <a:lstStyle/>
                    <a:p>
                      <a:pPr marL="67945" marR="424815">
                        <a:lnSpc>
                          <a:spcPts val="919"/>
                        </a:lnSpc>
                        <a:spcBef>
                          <a:spcPts val="65"/>
                        </a:spcBef>
                      </a:pPr>
                      <a:r>
                        <a:rPr sz="800" dirty="0">
                          <a:latin typeface="Arial"/>
                          <a:cs typeface="Arial"/>
                        </a:rPr>
                        <a:t>Subaward  </a:t>
                      </a:r>
                      <a:r>
                        <a:rPr sz="800" spc="-5" dirty="0">
                          <a:latin typeface="Arial"/>
                          <a:cs typeface="Arial"/>
                        </a:rPr>
                        <a:t>Number</a:t>
                      </a:r>
                      <a:endParaRPr sz="800">
                        <a:latin typeface="Arial"/>
                        <a:cs typeface="Arial"/>
                      </a:endParaRPr>
                    </a:p>
                  </a:txBody>
                  <a:tcPr marL="0" marR="0" marT="8255" marB="0">
                    <a:lnL w="6350">
                      <a:solidFill>
                        <a:srgbClr val="000000"/>
                      </a:solidFill>
                      <a:prstDash val="solid"/>
                    </a:lnL>
                    <a:lnR w="6350">
                      <a:solidFill>
                        <a:srgbClr val="000000"/>
                      </a:solidFill>
                      <a:prstDash val="solid"/>
                    </a:lnR>
                    <a:lnT w="12700">
                      <a:solidFill>
                        <a:srgbClr val="000000"/>
                      </a:solidFill>
                      <a:prstDash val="solid"/>
                    </a:lnT>
                    <a:lnB w="6350">
                      <a:solidFill>
                        <a:srgbClr val="000000"/>
                      </a:solidFill>
                      <a:prstDash val="solid"/>
                    </a:lnB>
                  </a:tcPr>
                </a:tc>
                <a:tc>
                  <a:txBody>
                    <a:bodyPr/>
                    <a:lstStyle/>
                    <a:p>
                      <a:pPr marL="68580" marR="64769">
                        <a:lnSpc>
                          <a:spcPct val="95900"/>
                        </a:lnSpc>
                        <a:spcBef>
                          <a:spcPts val="40"/>
                        </a:spcBef>
                      </a:pPr>
                      <a:r>
                        <a:rPr sz="800" spc="-5" dirty="0">
                          <a:latin typeface="Arial"/>
                          <a:cs typeface="Arial"/>
                        </a:rPr>
                        <a:t>Subaward number that  allows the Recipient to  associate Expenditure  records to Subaward  records. Enter Subaward  Number. </a:t>
                      </a:r>
                      <a:r>
                        <a:rPr sz="800" dirty="0">
                          <a:latin typeface="Arial"/>
                          <a:cs typeface="Arial"/>
                        </a:rPr>
                        <a:t>Subaward</a:t>
                      </a:r>
                      <a:r>
                        <a:rPr sz="800" spc="-50" dirty="0">
                          <a:latin typeface="Arial"/>
                          <a:cs typeface="Arial"/>
                        </a:rPr>
                        <a:t> </a:t>
                      </a:r>
                      <a:r>
                        <a:rPr sz="800" spc="-5" dirty="0">
                          <a:latin typeface="Arial"/>
                          <a:cs typeface="Arial"/>
                        </a:rPr>
                        <a:t>Number  is not required if  Expenditure Category is  "Administrative</a:t>
                      </a:r>
                      <a:r>
                        <a:rPr sz="800" spc="-10" dirty="0">
                          <a:latin typeface="Arial"/>
                          <a:cs typeface="Arial"/>
                        </a:rPr>
                        <a:t> </a:t>
                      </a:r>
                      <a:r>
                        <a:rPr sz="800" spc="-5" dirty="0">
                          <a:latin typeface="Arial"/>
                          <a:cs typeface="Arial"/>
                        </a:rPr>
                        <a:t>Cost".</a:t>
                      </a:r>
                      <a:endParaRPr sz="800">
                        <a:latin typeface="Arial"/>
                        <a:cs typeface="Arial"/>
                      </a:endParaRPr>
                    </a:p>
                  </a:txBody>
                  <a:tcPr marL="0" marR="0" marT="5080" marB="0">
                    <a:lnL w="6350">
                      <a:solidFill>
                        <a:srgbClr val="000000"/>
                      </a:solidFill>
                      <a:prstDash val="solid"/>
                    </a:lnL>
                    <a:lnR w="6350">
                      <a:solidFill>
                        <a:srgbClr val="000000"/>
                      </a:solidFill>
                      <a:prstDash val="solid"/>
                    </a:lnR>
                    <a:lnT w="12700">
                      <a:solidFill>
                        <a:srgbClr val="000000"/>
                      </a:solidFill>
                      <a:prstDash val="solid"/>
                    </a:lnT>
                    <a:lnB w="6350">
                      <a:solidFill>
                        <a:srgbClr val="000000"/>
                      </a:solidFill>
                      <a:prstDash val="solid"/>
                    </a:lnB>
                  </a:tcPr>
                </a:tc>
                <a:tc>
                  <a:txBody>
                    <a:bodyPr/>
                    <a:lstStyle/>
                    <a:p>
                      <a:pPr marL="67945">
                        <a:lnSpc>
                          <a:spcPct val="100000"/>
                        </a:lnSpc>
                      </a:pPr>
                      <a:r>
                        <a:rPr sz="800" spc="-5" dirty="0">
                          <a:latin typeface="Arial"/>
                          <a:cs typeface="Arial"/>
                        </a:rPr>
                        <a:t>Required</a:t>
                      </a:r>
                      <a:endParaRPr sz="800">
                        <a:latin typeface="Arial"/>
                        <a:cs typeface="Arial"/>
                      </a:endParaRPr>
                    </a:p>
                  </a:txBody>
                  <a:tcPr marL="0" marR="0" marT="0" marB="0">
                    <a:lnL w="6350">
                      <a:solidFill>
                        <a:srgbClr val="000000"/>
                      </a:solidFill>
                      <a:prstDash val="solid"/>
                    </a:lnL>
                    <a:lnR w="6350">
                      <a:solidFill>
                        <a:srgbClr val="000000"/>
                      </a:solidFill>
                      <a:prstDash val="solid"/>
                    </a:lnR>
                    <a:lnT w="12700">
                      <a:solidFill>
                        <a:srgbClr val="000000"/>
                      </a:solidFill>
                      <a:prstDash val="solid"/>
                    </a:lnT>
                    <a:lnB w="6350">
                      <a:solidFill>
                        <a:srgbClr val="000000"/>
                      </a:solidFill>
                      <a:prstDash val="solid"/>
                    </a:lnB>
                  </a:tcPr>
                </a:tc>
                <a:tc>
                  <a:txBody>
                    <a:bodyPr/>
                    <a:lstStyle/>
                    <a:p>
                      <a:pPr marL="68580">
                        <a:lnSpc>
                          <a:spcPct val="100000"/>
                        </a:lnSpc>
                      </a:pPr>
                      <a:r>
                        <a:rPr sz="800" spc="-5" dirty="0">
                          <a:latin typeface="Arial"/>
                          <a:cs typeface="Arial"/>
                        </a:rPr>
                        <a:t>n/a</a:t>
                      </a:r>
                      <a:endParaRPr sz="800">
                        <a:latin typeface="Arial"/>
                        <a:cs typeface="Arial"/>
                      </a:endParaRPr>
                    </a:p>
                  </a:txBody>
                  <a:tcPr marL="0" marR="0" marT="0" marB="0">
                    <a:lnL w="6350">
                      <a:solidFill>
                        <a:srgbClr val="000000"/>
                      </a:solidFill>
                      <a:prstDash val="solid"/>
                    </a:lnL>
                    <a:lnR w="6350">
                      <a:solidFill>
                        <a:srgbClr val="000000"/>
                      </a:solidFill>
                      <a:prstDash val="solid"/>
                    </a:lnR>
                    <a:lnT w="12700">
                      <a:solidFill>
                        <a:srgbClr val="000000"/>
                      </a:solidFill>
                      <a:prstDash val="solid"/>
                    </a:lnT>
                    <a:lnB w="6350">
                      <a:solidFill>
                        <a:srgbClr val="000000"/>
                      </a:solidFill>
                      <a:prstDash val="solid"/>
                    </a:lnB>
                  </a:tcPr>
                </a:tc>
                <a:tc>
                  <a:txBody>
                    <a:bodyPr/>
                    <a:lstStyle/>
                    <a:p>
                      <a:pPr marL="67945">
                        <a:lnSpc>
                          <a:spcPct val="100000"/>
                        </a:lnSpc>
                      </a:pPr>
                      <a:r>
                        <a:rPr sz="800" spc="-5" dirty="0">
                          <a:latin typeface="Arial"/>
                          <a:cs typeface="Arial"/>
                        </a:rPr>
                        <a:t>Numeric</a:t>
                      </a:r>
                      <a:endParaRPr sz="800">
                        <a:latin typeface="Arial"/>
                        <a:cs typeface="Arial"/>
                      </a:endParaRPr>
                    </a:p>
                  </a:txBody>
                  <a:tcPr marL="0" marR="0" marT="0" marB="0">
                    <a:lnL w="6350">
                      <a:solidFill>
                        <a:srgbClr val="000000"/>
                      </a:solidFill>
                      <a:prstDash val="solid"/>
                    </a:lnL>
                    <a:lnR w="6350">
                      <a:solidFill>
                        <a:srgbClr val="000000"/>
                      </a:solidFill>
                      <a:prstDash val="solid"/>
                    </a:lnR>
                    <a:lnT w="12700">
                      <a:solidFill>
                        <a:srgbClr val="000000"/>
                      </a:solidFill>
                      <a:prstDash val="solid"/>
                    </a:lnT>
                    <a:lnB w="6350">
                      <a:solidFill>
                        <a:srgbClr val="000000"/>
                      </a:solidFill>
                      <a:prstDash val="solid"/>
                    </a:lnB>
                  </a:tcPr>
                </a:tc>
                <a:tc>
                  <a:txBody>
                    <a:bodyPr/>
                    <a:lstStyle/>
                    <a:p>
                      <a:pPr marR="61594" algn="r">
                        <a:lnSpc>
                          <a:spcPct val="100000"/>
                        </a:lnSpc>
                      </a:pPr>
                      <a:r>
                        <a:rPr sz="800" dirty="0">
                          <a:latin typeface="Arial"/>
                          <a:cs typeface="Arial"/>
                        </a:rPr>
                        <a:t>20</a:t>
                      </a:r>
                      <a:endParaRPr sz="800">
                        <a:latin typeface="Arial"/>
                        <a:cs typeface="Arial"/>
                      </a:endParaRPr>
                    </a:p>
                  </a:txBody>
                  <a:tcPr marL="0" marR="0" marT="0" marB="0">
                    <a:lnL w="6350">
                      <a:solidFill>
                        <a:srgbClr val="000000"/>
                      </a:solidFill>
                      <a:prstDash val="solid"/>
                    </a:lnL>
                    <a:lnR w="12700">
                      <a:solidFill>
                        <a:srgbClr val="000000"/>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577595">
                <a:tc>
                  <a:txBody>
                    <a:bodyPr/>
                    <a:lstStyle/>
                    <a:p>
                      <a:pPr marL="67945" marR="97155">
                        <a:lnSpc>
                          <a:spcPts val="919"/>
                        </a:lnSpc>
                        <a:spcBef>
                          <a:spcPts val="35"/>
                        </a:spcBef>
                      </a:pPr>
                      <a:r>
                        <a:rPr sz="800" spc="-5" dirty="0">
                          <a:latin typeface="Arial"/>
                          <a:cs typeface="Arial"/>
                        </a:rPr>
                        <a:t>Expenditure</a:t>
                      </a:r>
                      <a:r>
                        <a:rPr sz="800" spc="-40" dirty="0">
                          <a:latin typeface="Arial"/>
                          <a:cs typeface="Arial"/>
                        </a:rPr>
                        <a:t> </a:t>
                      </a:r>
                      <a:r>
                        <a:rPr sz="800" spc="-5" dirty="0">
                          <a:latin typeface="Arial"/>
                          <a:cs typeface="Arial"/>
                        </a:rPr>
                        <a:t>Start  </a:t>
                      </a:r>
                      <a:r>
                        <a:rPr sz="800" spc="-10" dirty="0">
                          <a:latin typeface="Arial"/>
                          <a:cs typeface="Arial"/>
                        </a:rPr>
                        <a:t>Date</a:t>
                      </a:r>
                      <a:endParaRPr sz="800">
                        <a:latin typeface="Arial"/>
                        <a:cs typeface="Arial"/>
                      </a:endParaRPr>
                    </a:p>
                  </a:txBody>
                  <a:tcPr marL="0" marR="0" marT="44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marR="172085">
                        <a:lnSpc>
                          <a:spcPct val="95900"/>
                        </a:lnSpc>
                        <a:spcBef>
                          <a:spcPts val="10"/>
                        </a:spcBef>
                      </a:pPr>
                      <a:r>
                        <a:rPr sz="800" spc="-5" dirty="0">
                          <a:latin typeface="Arial"/>
                          <a:cs typeface="Arial"/>
                        </a:rPr>
                        <a:t>Start date </a:t>
                      </a:r>
                      <a:r>
                        <a:rPr sz="800" dirty="0">
                          <a:latin typeface="Arial"/>
                          <a:cs typeface="Arial"/>
                        </a:rPr>
                        <a:t>for </a:t>
                      </a:r>
                      <a:r>
                        <a:rPr sz="800" spc="-5" dirty="0">
                          <a:latin typeface="Arial"/>
                          <a:cs typeface="Arial"/>
                        </a:rPr>
                        <a:t>the range of  time when the  expenditure(s)</a:t>
                      </a:r>
                      <a:r>
                        <a:rPr sz="800" spc="-15" dirty="0">
                          <a:latin typeface="Arial"/>
                          <a:cs typeface="Arial"/>
                        </a:rPr>
                        <a:t> </a:t>
                      </a:r>
                      <a:r>
                        <a:rPr sz="800" spc="-5" dirty="0">
                          <a:latin typeface="Arial"/>
                          <a:cs typeface="Arial"/>
                        </a:rPr>
                        <a:t>occurred.</a:t>
                      </a:r>
                      <a:endParaRPr sz="800">
                        <a:latin typeface="Arial"/>
                        <a:cs typeface="Arial"/>
                      </a:endParaRPr>
                    </a:p>
                  </a:txBody>
                  <a:tcPr marL="0" marR="0" marT="127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35"/>
                        </a:lnSpc>
                      </a:pPr>
                      <a:r>
                        <a:rPr sz="800" spc="-5" dirty="0">
                          <a:latin typeface="Arial"/>
                          <a:cs typeface="Arial"/>
                        </a:rPr>
                        <a:t>Required</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935"/>
                        </a:lnSpc>
                      </a:pPr>
                      <a:r>
                        <a:rPr sz="800" spc="-5" dirty="0">
                          <a:latin typeface="Arial"/>
                          <a:cs typeface="Arial"/>
                        </a:rPr>
                        <a:t>n/a</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35"/>
                        </a:lnSpc>
                      </a:pPr>
                      <a:r>
                        <a:rPr sz="800" spc="-10" dirty="0">
                          <a:latin typeface="Arial"/>
                          <a:cs typeface="Arial"/>
                        </a:rPr>
                        <a:t>Date</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61594" algn="r">
                        <a:lnSpc>
                          <a:spcPts val="935"/>
                        </a:lnSpc>
                      </a:pPr>
                      <a:r>
                        <a:rPr sz="800" dirty="0">
                          <a:latin typeface="Arial"/>
                          <a:cs typeface="Arial"/>
                        </a:rPr>
                        <a:t>8</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578358">
                <a:tc>
                  <a:txBody>
                    <a:bodyPr/>
                    <a:lstStyle/>
                    <a:p>
                      <a:pPr marL="67945" marR="131445">
                        <a:lnSpc>
                          <a:spcPts val="919"/>
                        </a:lnSpc>
                        <a:spcBef>
                          <a:spcPts val="45"/>
                        </a:spcBef>
                      </a:pPr>
                      <a:r>
                        <a:rPr sz="800" spc="-5" dirty="0">
                          <a:latin typeface="Arial"/>
                          <a:cs typeface="Arial"/>
                        </a:rPr>
                        <a:t>Expenditure</a:t>
                      </a:r>
                      <a:r>
                        <a:rPr sz="800" spc="-45" dirty="0">
                          <a:latin typeface="Arial"/>
                          <a:cs typeface="Arial"/>
                        </a:rPr>
                        <a:t> </a:t>
                      </a:r>
                      <a:r>
                        <a:rPr sz="800" spc="-5" dirty="0">
                          <a:latin typeface="Arial"/>
                          <a:cs typeface="Arial"/>
                        </a:rPr>
                        <a:t>End  </a:t>
                      </a:r>
                      <a:r>
                        <a:rPr sz="800" spc="-10" dirty="0">
                          <a:latin typeface="Arial"/>
                          <a:cs typeface="Arial"/>
                        </a:rPr>
                        <a:t>Date</a:t>
                      </a:r>
                      <a:endParaRPr sz="800">
                        <a:latin typeface="Arial"/>
                        <a:cs typeface="Arial"/>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marR="205740">
                        <a:lnSpc>
                          <a:spcPts val="919"/>
                        </a:lnSpc>
                        <a:spcBef>
                          <a:spcPts val="45"/>
                        </a:spcBef>
                      </a:pPr>
                      <a:r>
                        <a:rPr sz="800" spc="-5" dirty="0">
                          <a:latin typeface="Arial"/>
                          <a:cs typeface="Arial"/>
                        </a:rPr>
                        <a:t>End date for </a:t>
                      </a:r>
                      <a:r>
                        <a:rPr sz="800" dirty="0">
                          <a:latin typeface="Arial"/>
                          <a:cs typeface="Arial"/>
                        </a:rPr>
                        <a:t>the </a:t>
                      </a:r>
                      <a:r>
                        <a:rPr sz="800" spc="-5" dirty="0">
                          <a:latin typeface="Arial"/>
                          <a:cs typeface="Arial"/>
                        </a:rPr>
                        <a:t>range</a:t>
                      </a:r>
                      <a:r>
                        <a:rPr sz="800" spc="-25" dirty="0">
                          <a:latin typeface="Arial"/>
                          <a:cs typeface="Arial"/>
                        </a:rPr>
                        <a:t> </a:t>
                      </a:r>
                      <a:r>
                        <a:rPr sz="800" spc="-5" dirty="0">
                          <a:latin typeface="Arial"/>
                          <a:cs typeface="Arial"/>
                        </a:rPr>
                        <a:t>of  time when the  expenditure(s)</a:t>
                      </a:r>
                      <a:r>
                        <a:rPr sz="800" spc="-15" dirty="0">
                          <a:latin typeface="Arial"/>
                          <a:cs typeface="Arial"/>
                        </a:rPr>
                        <a:t> </a:t>
                      </a:r>
                      <a:r>
                        <a:rPr sz="800" spc="-5" dirty="0">
                          <a:latin typeface="Arial"/>
                          <a:cs typeface="Arial"/>
                        </a:rPr>
                        <a:t>occurred</a:t>
                      </a:r>
                      <a:endParaRPr sz="800">
                        <a:latin typeface="Arial"/>
                        <a:cs typeface="Arial"/>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40"/>
                        </a:lnSpc>
                      </a:pPr>
                      <a:r>
                        <a:rPr sz="800" spc="-5" dirty="0">
                          <a:latin typeface="Arial"/>
                          <a:cs typeface="Arial"/>
                        </a:rPr>
                        <a:t>Required</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940"/>
                        </a:lnSpc>
                      </a:pPr>
                      <a:r>
                        <a:rPr sz="800" spc="-5" dirty="0">
                          <a:latin typeface="Arial"/>
                          <a:cs typeface="Arial"/>
                        </a:rPr>
                        <a:t>n/a</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40"/>
                        </a:lnSpc>
                      </a:pPr>
                      <a:r>
                        <a:rPr sz="800" spc="-10" dirty="0">
                          <a:latin typeface="Arial"/>
                          <a:cs typeface="Arial"/>
                        </a:rPr>
                        <a:t>Date</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61594" algn="r">
                        <a:lnSpc>
                          <a:spcPts val="940"/>
                        </a:lnSpc>
                      </a:pPr>
                      <a:r>
                        <a:rPr sz="800" dirty="0">
                          <a:latin typeface="Arial"/>
                          <a:cs typeface="Arial"/>
                        </a:rPr>
                        <a:t>8</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914400" y="914400"/>
          <a:ext cx="5640070" cy="988060"/>
        </p:xfrm>
        <a:graphic>
          <a:graphicData uri="http://schemas.openxmlformats.org/drawingml/2006/table">
            <a:tbl>
              <a:tblPr firstRow="1" bandRow="1">
                <a:tableStyleId>{2D5ABB26-0587-4C30-8999-92F81FD0307C}</a:tableStyleId>
              </a:tblPr>
              <a:tblGrid>
                <a:gridCol w="958215">
                  <a:extLst>
                    <a:ext uri="{9D8B030D-6E8A-4147-A177-3AD203B41FA5}">
                      <a16:colId xmlns:a16="http://schemas.microsoft.com/office/drawing/2014/main" val="20000"/>
                    </a:ext>
                  </a:extLst>
                </a:gridCol>
                <a:gridCol w="1405255">
                  <a:extLst>
                    <a:ext uri="{9D8B030D-6E8A-4147-A177-3AD203B41FA5}">
                      <a16:colId xmlns:a16="http://schemas.microsoft.com/office/drawing/2014/main" val="20001"/>
                    </a:ext>
                  </a:extLst>
                </a:gridCol>
                <a:gridCol w="711200">
                  <a:extLst>
                    <a:ext uri="{9D8B030D-6E8A-4147-A177-3AD203B41FA5}">
                      <a16:colId xmlns:a16="http://schemas.microsoft.com/office/drawing/2014/main" val="20002"/>
                    </a:ext>
                  </a:extLst>
                </a:gridCol>
                <a:gridCol w="895985">
                  <a:extLst>
                    <a:ext uri="{9D8B030D-6E8A-4147-A177-3AD203B41FA5}">
                      <a16:colId xmlns:a16="http://schemas.microsoft.com/office/drawing/2014/main" val="20003"/>
                    </a:ext>
                  </a:extLst>
                </a:gridCol>
                <a:gridCol w="716914">
                  <a:extLst>
                    <a:ext uri="{9D8B030D-6E8A-4147-A177-3AD203B41FA5}">
                      <a16:colId xmlns:a16="http://schemas.microsoft.com/office/drawing/2014/main" val="20004"/>
                    </a:ext>
                  </a:extLst>
                </a:gridCol>
                <a:gridCol w="945514">
                  <a:extLst>
                    <a:ext uri="{9D8B030D-6E8A-4147-A177-3AD203B41FA5}">
                      <a16:colId xmlns:a16="http://schemas.microsoft.com/office/drawing/2014/main" val="20005"/>
                    </a:ext>
                  </a:extLst>
                </a:gridCol>
              </a:tblGrid>
              <a:tr h="403098">
                <a:tc>
                  <a:txBody>
                    <a:bodyPr/>
                    <a:lstStyle/>
                    <a:p>
                      <a:pPr marL="153670">
                        <a:lnSpc>
                          <a:spcPct val="100000"/>
                        </a:lnSpc>
                        <a:spcBef>
                          <a:spcPts val="5"/>
                        </a:spcBef>
                      </a:pPr>
                      <a:r>
                        <a:rPr sz="800" b="1" spc="-5" dirty="0">
                          <a:solidFill>
                            <a:srgbClr val="FFFFFF"/>
                          </a:solidFill>
                          <a:latin typeface="Arial"/>
                          <a:cs typeface="Arial"/>
                        </a:rPr>
                        <a:t>Defined</a:t>
                      </a:r>
                      <a:r>
                        <a:rPr sz="800" b="1" spc="-15" dirty="0">
                          <a:solidFill>
                            <a:srgbClr val="FFFFFF"/>
                          </a:solidFill>
                          <a:latin typeface="Arial"/>
                          <a:cs typeface="Arial"/>
                        </a:rPr>
                        <a:t> </a:t>
                      </a:r>
                      <a:r>
                        <a:rPr sz="800" b="1" spc="-5" dirty="0">
                          <a:solidFill>
                            <a:srgbClr val="FFFFFF"/>
                          </a:solidFill>
                          <a:latin typeface="Arial"/>
                          <a:cs typeface="Arial"/>
                        </a:rPr>
                        <a:t>Term</a:t>
                      </a:r>
                      <a:endParaRPr sz="800">
                        <a:latin typeface="Arial"/>
                        <a:cs typeface="Arial"/>
                      </a:endParaRPr>
                    </a:p>
                  </a:txBody>
                  <a:tcPr marL="0" marR="0" marT="635" marB="0">
                    <a:lnL w="6350">
                      <a:solidFill>
                        <a:srgbClr val="000000"/>
                      </a:solidFill>
                      <a:prstDash val="solid"/>
                    </a:lnL>
                    <a:lnR w="6350">
                      <a:solidFill>
                        <a:srgbClr val="000000"/>
                      </a:solidFill>
                      <a:prstDash val="solid"/>
                    </a:lnR>
                    <a:lnT w="12700">
                      <a:solidFill>
                        <a:srgbClr val="000000"/>
                      </a:solidFill>
                      <a:prstDash val="solid"/>
                    </a:lnT>
                    <a:lnB w="19050">
                      <a:solidFill>
                        <a:srgbClr val="000000"/>
                      </a:solidFill>
                      <a:prstDash val="solid"/>
                    </a:lnB>
                    <a:solidFill>
                      <a:srgbClr val="001F5F"/>
                    </a:solidFill>
                  </a:tcPr>
                </a:tc>
                <a:tc>
                  <a:txBody>
                    <a:bodyPr/>
                    <a:lstStyle/>
                    <a:p>
                      <a:pPr marL="467359">
                        <a:lnSpc>
                          <a:spcPct val="100000"/>
                        </a:lnSpc>
                        <a:spcBef>
                          <a:spcPts val="5"/>
                        </a:spcBef>
                      </a:pPr>
                      <a:r>
                        <a:rPr sz="800" b="1" spc="-5" dirty="0">
                          <a:solidFill>
                            <a:srgbClr val="FFFFFF"/>
                          </a:solidFill>
                          <a:latin typeface="Arial"/>
                          <a:cs typeface="Arial"/>
                        </a:rPr>
                        <a:t>Definition</a:t>
                      </a:r>
                      <a:endParaRPr sz="800">
                        <a:latin typeface="Arial"/>
                        <a:cs typeface="Arial"/>
                      </a:endParaRPr>
                    </a:p>
                  </a:txBody>
                  <a:tcPr marL="0" marR="0" marT="635" marB="0">
                    <a:lnL w="6350">
                      <a:solidFill>
                        <a:srgbClr val="000000"/>
                      </a:solidFill>
                      <a:prstDash val="solid"/>
                    </a:lnL>
                    <a:lnR w="6350">
                      <a:solidFill>
                        <a:srgbClr val="000000"/>
                      </a:solidFill>
                      <a:prstDash val="solid"/>
                    </a:lnR>
                    <a:lnT w="12700">
                      <a:solidFill>
                        <a:srgbClr val="000000"/>
                      </a:solidFill>
                      <a:prstDash val="solid"/>
                    </a:lnT>
                    <a:lnB w="19050">
                      <a:solidFill>
                        <a:srgbClr val="000000"/>
                      </a:solidFill>
                      <a:prstDash val="solid"/>
                    </a:lnB>
                    <a:solidFill>
                      <a:srgbClr val="001F5F"/>
                    </a:solidFill>
                  </a:tcPr>
                </a:tc>
                <a:tc>
                  <a:txBody>
                    <a:bodyPr/>
                    <a:lstStyle/>
                    <a:p>
                      <a:pPr marL="134620">
                        <a:lnSpc>
                          <a:spcPct val="100000"/>
                        </a:lnSpc>
                        <a:spcBef>
                          <a:spcPts val="5"/>
                        </a:spcBef>
                      </a:pPr>
                      <a:r>
                        <a:rPr sz="800" b="1" spc="-5" dirty="0">
                          <a:solidFill>
                            <a:srgbClr val="FFFFFF"/>
                          </a:solidFill>
                          <a:latin typeface="Arial"/>
                          <a:cs typeface="Arial"/>
                        </a:rPr>
                        <a:t>Required</a:t>
                      </a:r>
                      <a:endParaRPr sz="800">
                        <a:latin typeface="Arial"/>
                        <a:cs typeface="Arial"/>
                      </a:endParaRPr>
                    </a:p>
                  </a:txBody>
                  <a:tcPr marL="0" marR="0" marT="635" marB="0">
                    <a:lnL w="6350">
                      <a:solidFill>
                        <a:srgbClr val="000000"/>
                      </a:solidFill>
                      <a:prstDash val="solid"/>
                    </a:lnL>
                    <a:lnR w="6350">
                      <a:solidFill>
                        <a:srgbClr val="000000"/>
                      </a:solidFill>
                      <a:prstDash val="solid"/>
                    </a:lnR>
                    <a:lnT w="12700">
                      <a:solidFill>
                        <a:srgbClr val="000000"/>
                      </a:solidFill>
                      <a:prstDash val="solid"/>
                    </a:lnT>
                    <a:lnB w="19050">
                      <a:solidFill>
                        <a:srgbClr val="000000"/>
                      </a:solidFill>
                      <a:prstDash val="solid"/>
                    </a:lnB>
                    <a:solidFill>
                      <a:srgbClr val="001F5F"/>
                    </a:solidFill>
                  </a:tcPr>
                </a:tc>
                <a:tc>
                  <a:txBody>
                    <a:bodyPr/>
                    <a:lstStyle/>
                    <a:p>
                      <a:pPr marL="179070">
                        <a:lnSpc>
                          <a:spcPct val="100000"/>
                        </a:lnSpc>
                        <a:spcBef>
                          <a:spcPts val="5"/>
                        </a:spcBef>
                      </a:pPr>
                      <a:r>
                        <a:rPr sz="800" b="1" spc="-5" dirty="0">
                          <a:solidFill>
                            <a:srgbClr val="FFFFFF"/>
                          </a:solidFill>
                          <a:latin typeface="Arial"/>
                          <a:cs typeface="Arial"/>
                        </a:rPr>
                        <a:t>List</a:t>
                      </a:r>
                      <a:r>
                        <a:rPr sz="800" b="1" spc="-15" dirty="0">
                          <a:solidFill>
                            <a:srgbClr val="FFFFFF"/>
                          </a:solidFill>
                          <a:latin typeface="Arial"/>
                          <a:cs typeface="Arial"/>
                        </a:rPr>
                        <a:t> </a:t>
                      </a:r>
                      <a:r>
                        <a:rPr sz="800" b="1" spc="-5" dirty="0">
                          <a:solidFill>
                            <a:srgbClr val="FFFFFF"/>
                          </a:solidFill>
                          <a:latin typeface="Arial"/>
                          <a:cs typeface="Arial"/>
                        </a:rPr>
                        <a:t>Values</a:t>
                      </a:r>
                      <a:endParaRPr sz="800">
                        <a:latin typeface="Arial"/>
                        <a:cs typeface="Arial"/>
                      </a:endParaRPr>
                    </a:p>
                  </a:txBody>
                  <a:tcPr marL="0" marR="0" marT="635" marB="0">
                    <a:lnL w="6350">
                      <a:solidFill>
                        <a:srgbClr val="000000"/>
                      </a:solidFill>
                      <a:prstDash val="solid"/>
                    </a:lnL>
                    <a:lnR w="6350">
                      <a:solidFill>
                        <a:srgbClr val="000000"/>
                      </a:solidFill>
                      <a:prstDash val="solid"/>
                    </a:lnR>
                    <a:lnT w="12700">
                      <a:solidFill>
                        <a:srgbClr val="000000"/>
                      </a:solidFill>
                      <a:prstDash val="solid"/>
                    </a:lnT>
                    <a:lnB w="19050">
                      <a:solidFill>
                        <a:srgbClr val="000000"/>
                      </a:solidFill>
                      <a:prstDash val="solid"/>
                    </a:lnB>
                    <a:solidFill>
                      <a:srgbClr val="001F5F"/>
                    </a:solidFill>
                  </a:tcPr>
                </a:tc>
                <a:tc>
                  <a:txBody>
                    <a:bodyPr/>
                    <a:lstStyle/>
                    <a:p>
                      <a:pPr marL="114935">
                        <a:lnSpc>
                          <a:spcPct val="100000"/>
                        </a:lnSpc>
                        <a:spcBef>
                          <a:spcPts val="5"/>
                        </a:spcBef>
                      </a:pPr>
                      <a:r>
                        <a:rPr sz="800" b="1" spc="-5" dirty="0">
                          <a:solidFill>
                            <a:srgbClr val="FFFFFF"/>
                          </a:solidFill>
                          <a:latin typeface="Arial"/>
                          <a:cs typeface="Arial"/>
                        </a:rPr>
                        <a:t>Data</a:t>
                      </a:r>
                      <a:r>
                        <a:rPr sz="800" b="1" spc="-20" dirty="0">
                          <a:solidFill>
                            <a:srgbClr val="FFFFFF"/>
                          </a:solidFill>
                          <a:latin typeface="Arial"/>
                          <a:cs typeface="Arial"/>
                        </a:rPr>
                        <a:t> </a:t>
                      </a:r>
                      <a:r>
                        <a:rPr sz="800" b="1" spc="-5" dirty="0">
                          <a:solidFill>
                            <a:srgbClr val="FFFFFF"/>
                          </a:solidFill>
                          <a:latin typeface="Arial"/>
                          <a:cs typeface="Arial"/>
                        </a:rPr>
                        <a:t>Type</a:t>
                      </a:r>
                      <a:endParaRPr sz="800">
                        <a:latin typeface="Arial"/>
                        <a:cs typeface="Arial"/>
                      </a:endParaRPr>
                    </a:p>
                  </a:txBody>
                  <a:tcPr marL="0" marR="0" marT="635" marB="0">
                    <a:lnL w="6350">
                      <a:solidFill>
                        <a:srgbClr val="000000"/>
                      </a:solidFill>
                      <a:prstDash val="solid"/>
                    </a:lnL>
                    <a:lnR w="6350">
                      <a:solidFill>
                        <a:srgbClr val="000000"/>
                      </a:solidFill>
                      <a:prstDash val="solid"/>
                    </a:lnR>
                    <a:lnT w="12700">
                      <a:solidFill>
                        <a:srgbClr val="000000"/>
                      </a:solidFill>
                      <a:prstDash val="solid"/>
                    </a:lnT>
                    <a:lnB w="19050">
                      <a:solidFill>
                        <a:srgbClr val="000000"/>
                      </a:solidFill>
                      <a:prstDash val="solid"/>
                    </a:lnB>
                    <a:solidFill>
                      <a:srgbClr val="001F5F"/>
                    </a:solidFill>
                  </a:tcPr>
                </a:tc>
                <a:tc>
                  <a:txBody>
                    <a:bodyPr/>
                    <a:lstStyle/>
                    <a:p>
                      <a:pPr marL="302260" marR="296545" indent="69850">
                        <a:lnSpc>
                          <a:spcPts val="919"/>
                        </a:lnSpc>
                        <a:spcBef>
                          <a:spcPts val="65"/>
                        </a:spcBef>
                      </a:pPr>
                      <a:r>
                        <a:rPr sz="800" b="1" spc="-5" dirty="0">
                          <a:solidFill>
                            <a:srgbClr val="FFFFFF"/>
                          </a:solidFill>
                          <a:latin typeface="Arial"/>
                          <a:cs typeface="Arial"/>
                        </a:rPr>
                        <a:t>Max  </a:t>
                      </a:r>
                      <a:r>
                        <a:rPr sz="800" b="1" dirty="0">
                          <a:solidFill>
                            <a:srgbClr val="FFFFFF"/>
                          </a:solidFill>
                          <a:latin typeface="Arial"/>
                          <a:cs typeface="Arial"/>
                        </a:rPr>
                        <a:t>Le</a:t>
                      </a:r>
                      <a:r>
                        <a:rPr sz="800" b="1" spc="-5" dirty="0">
                          <a:solidFill>
                            <a:srgbClr val="FFFFFF"/>
                          </a:solidFill>
                          <a:latin typeface="Arial"/>
                          <a:cs typeface="Arial"/>
                        </a:rPr>
                        <a:t>n</a:t>
                      </a:r>
                      <a:r>
                        <a:rPr sz="800" b="1" dirty="0">
                          <a:solidFill>
                            <a:srgbClr val="FFFFFF"/>
                          </a:solidFill>
                          <a:latin typeface="Arial"/>
                          <a:cs typeface="Arial"/>
                        </a:rPr>
                        <a:t>gth</a:t>
                      </a:r>
                      <a:endParaRPr sz="800">
                        <a:latin typeface="Arial"/>
                        <a:cs typeface="Arial"/>
                      </a:endParaRPr>
                    </a:p>
                  </a:txBody>
                  <a:tcPr marL="0" marR="0" marT="8255" marB="0">
                    <a:lnL w="6350">
                      <a:solidFill>
                        <a:srgbClr val="000000"/>
                      </a:solidFill>
                      <a:prstDash val="solid"/>
                    </a:lnL>
                    <a:lnR w="6350">
                      <a:solidFill>
                        <a:srgbClr val="000000"/>
                      </a:solidFill>
                      <a:prstDash val="solid"/>
                    </a:lnR>
                    <a:lnT w="12700">
                      <a:solidFill>
                        <a:srgbClr val="000000"/>
                      </a:solidFill>
                      <a:prstDash val="solid"/>
                    </a:lnT>
                    <a:lnB w="19050">
                      <a:solidFill>
                        <a:srgbClr val="000000"/>
                      </a:solidFill>
                      <a:prstDash val="solid"/>
                    </a:lnB>
                    <a:solidFill>
                      <a:srgbClr val="001F5F"/>
                    </a:solidFill>
                  </a:tcPr>
                </a:tc>
                <a:extLst>
                  <a:ext uri="{0D108BD9-81ED-4DB2-BD59-A6C34878D82A}">
                    <a16:rowId xmlns:a16="http://schemas.microsoft.com/office/drawing/2014/main" val="10000"/>
                  </a:ext>
                </a:extLst>
              </a:tr>
              <a:tr h="575563">
                <a:tc>
                  <a:txBody>
                    <a:bodyPr/>
                    <a:lstStyle/>
                    <a:p>
                      <a:pPr marL="67945" marR="339725">
                        <a:lnSpc>
                          <a:spcPts val="919"/>
                        </a:lnSpc>
                        <a:spcBef>
                          <a:spcPts val="20"/>
                        </a:spcBef>
                      </a:pPr>
                      <a:r>
                        <a:rPr sz="800" dirty="0">
                          <a:latin typeface="Arial"/>
                          <a:cs typeface="Arial"/>
                        </a:rPr>
                        <a:t>Expenditure  </a:t>
                      </a:r>
                      <a:r>
                        <a:rPr sz="800" spc="-5" dirty="0">
                          <a:latin typeface="Arial"/>
                          <a:cs typeface="Arial"/>
                        </a:rPr>
                        <a:t>Amount</a:t>
                      </a:r>
                      <a:endParaRPr sz="800">
                        <a:latin typeface="Arial"/>
                        <a:cs typeface="Arial"/>
                      </a:endParaRPr>
                    </a:p>
                  </a:txBody>
                  <a:tcPr marL="0" marR="0" marT="2540" marB="0">
                    <a:lnL w="6350">
                      <a:solidFill>
                        <a:srgbClr val="000000"/>
                      </a:solidFill>
                      <a:prstDash val="solid"/>
                    </a:lnL>
                    <a:lnR w="6350">
                      <a:solidFill>
                        <a:srgbClr val="000000"/>
                      </a:solidFill>
                      <a:prstDash val="solid"/>
                    </a:lnR>
                    <a:lnT w="19050">
                      <a:solidFill>
                        <a:srgbClr val="000000"/>
                      </a:solidFill>
                      <a:prstDash val="solid"/>
                    </a:lnT>
                    <a:lnB w="6350">
                      <a:solidFill>
                        <a:srgbClr val="000000"/>
                      </a:solidFill>
                      <a:prstDash val="solid"/>
                    </a:lnB>
                  </a:tcPr>
                </a:tc>
                <a:tc>
                  <a:txBody>
                    <a:bodyPr/>
                    <a:lstStyle/>
                    <a:p>
                      <a:pPr marL="68580" marR="205740">
                        <a:lnSpc>
                          <a:spcPts val="919"/>
                        </a:lnSpc>
                        <a:spcBef>
                          <a:spcPts val="20"/>
                        </a:spcBef>
                      </a:pPr>
                      <a:r>
                        <a:rPr sz="800" spc="-5" dirty="0">
                          <a:latin typeface="Arial"/>
                          <a:cs typeface="Arial"/>
                        </a:rPr>
                        <a:t>Total amount of SLFRF  dollars on the</a:t>
                      </a:r>
                      <a:r>
                        <a:rPr sz="800" spc="-10" dirty="0">
                          <a:latin typeface="Arial"/>
                          <a:cs typeface="Arial"/>
                        </a:rPr>
                        <a:t> </a:t>
                      </a:r>
                      <a:r>
                        <a:rPr sz="800" spc="-5" dirty="0">
                          <a:latin typeface="Arial"/>
                          <a:cs typeface="Arial"/>
                        </a:rPr>
                        <a:t>Subaward.</a:t>
                      </a:r>
                      <a:endParaRPr sz="800">
                        <a:latin typeface="Arial"/>
                        <a:cs typeface="Arial"/>
                      </a:endParaRPr>
                    </a:p>
                  </a:txBody>
                  <a:tcPr marL="0" marR="0" marT="2540" marB="0">
                    <a:lnL w="6350">
                      <a:solidFill>
                        <a:srgbClr val="000000"/>
                      </a:solidFill>
                      <a:prstDash val="solid"/>
                    </a:lnL>
                    <a:lnR w="6350">
                      <a:solidFill>
                        <a:srgbClr val="000000"/>
                      </a:solidFill>
                      <a:prstDash val="solid"/>
                    </a:lnR>
                    <a:lnT w="19050">
                      <a:solidFill>
                        <a:srgbClr val="000000"/>
                      </a:solidFill>
                      <a:prstDash val="solid"/>
                    </a:lnT>
                    <a:lnB w="6350">
                      <a:solidFill>
                        <a:srgbClr val="000000"/>
                      </a:solidFill>
                      <a:prstDash val="solid"/>
                    </a:lnB>
                  </a:tcPr>
                </a:tc>
                <a:tc>
                  <a:txBody>
                    <a:bodyPr/>
                    <a:lstStyle/>
                    <a:p>
                      <a:pPr marL="67945">
                        <a:lnSpc>
                          <a:spcPts val="915"/>
                        </a:lnSpc>
                      </a:pPr>
                      <a:r>
                        <a:rPr sz="800" spc="-5" dirty="0">
                          <a:latin typeface="Arial"/>
                          <a:cs typeface="Arial"/>
                        </a:rPr>
                        <a:t>Required</a:t>
                      </a:r>
                      <a:endParaRPr sz="800">
                        <a:latin typeface="Arial"/>
                        <a:cs typeface="Arial"/>
                      </a:endParaRPr>
                    </a:p>
                  </a:txBody>
                  <a:tcPr marL="0" marR="0" marT="0" marB="0">
                    <a:lnL w="6350">
                      <a:solidFill>
                        <a:srgbClr val="000000"/>
                      </a:solidFill>
                      <a:prstDash val="solid"/>
                    </a:lnL>
                    <a:lnR w="6350">
                      <a:solidFill>
                        <a:srgbClr val="000000"/>
                      </a:solidFill>
                      <a:prstDash val="solid"/>
                    </a:lnR>
                    <a:lnT w="19050">
                      <a:solidFill>
                        <a:srgbClr val="000000"/>
                      </a:solidFill>
                      <a:prstDash val="solid"/>
                    </a:lnT>
                    <a:lnB w="6350">
                      <a:solidFill>
                        <a:srgbClr val="000000"/>
                      </a:solidFill>
                      <a:prstDash val="solid"/>
                    </a:lnB>
                  </a:tcPr>
                </a:tc>
                <a:tc>
                  <a:txBody>
                    <a:bodyPr/>
                    <a:lstStyle/>
                    <a:p>
                      <a:pPr marL="68580">
                        <a:lnSpc>
                          <a:spcPts val="915"/>
                        </a:lnSpc>
                      </a:pPr>
                      <a:r>
                        <a:rPr sz="800" spc="-5" dirty="0">
                          <a:latin typeface="Arial"/>
                          <a:cs typeface="Arial"/>
                        </a:rPr>
                        <a:t>n/a</a:t>
                      </a:r>
                      <a:endParaRPr sz="800">
                        <a:latin typeface="Arial"/>
                        <a:cs typeface="Arial"/>
                      </a:endParaRPr>
                    </a:p>
                  </a:txBody>
                  <a:tcPr marL="0" marR="0" marT="0" marB="0">
                    <a:lnL w="6350">
                      <a:solidFill>
                        <a:srgbClr val="000000"/>
                      </a:solidFill>
                      <a:prstDash val="solid"/>
                    </a:lnL>
                    <a:lnR w="6350">
                      <a:solidFill>
                        <a:srgbClr val="000000"/>
                      </a:solidFill>
                      <a:prstDash val="solid"/>
                    </a:lnR>
                    <a:lnT w="19050">
                      <a:solidFill>
                        <a:srgbClr val="000000"/>
                      </a:solidFill>
                      <a:prstDash val="solid"/>
                    </a:lnT>
                    <a:lnB w="6350">
                      <a:solidFill>
                        <a:srgbClr val="000000"/>
                      </a:solidFill>
                      <a:prstDash val="solid"/>
                    </a:lnB>
                  </a:tcPr>
                </a:tc>
                <a:tc>
                  <a:txBody>
                    <a:bodyPr/>
                    <a:lstStyle/>
                    <a:p>
                      <a:pPr marL="67945">
                        <a:lnSpc>
                          <a:spcPts val="915"/>
                        </a:lnSpc>
                      </a:pPr>
                      <a:r>
                        <a:rPr sz="800" spc="-5" dirty="0">
                          <a:latin typeface="Arial"/>
                          <a:cs typeface="Arial"/>
                        </a:rPr>
                        <a:t>Currency</a:t>
                      </a:r>
                      <a:endParaRPr sz="800">
                        <a:latin typeface="Arial"/>
                        <a:cs typeface="Arial"/>
                      </a:endParaRPr>
                    </a:p>
                  </a:txBody>
                  <a:tcPr marL="0" marR="0" marT="0" marB="0">
                    <a:lnL w="6350">
                      <a:solidFill>
                        <a:srgbClr val="000000"/>
                      </a:solidFill>
                      <a:prstDash val="solid"/>
                    </a:lnL>
                    <a:lnR w="6350">
                      <a:solidFill>
                        <a:srgbClr val="000000"/>
                      </a:solidFill>
                      <a:prstDash val="solid"/>
                    </a:lnR>
                    <a:lnT w="19050">
                      <a:solidFill>
                        <a:srgbClr val="000000"/>
                      </a:solidFill>
                      <a:prstDash val="solid"/>
                    </a:lnT>
                    <a:lnB w="6350">
                      <a:solidFill>
                        <a:srgbClr val="000000"/>
                      </a:solidFill>
                      <a:prstDash val="solid"/>
                    </a:lnB>
                  </a:tcPr>
                </a:tc>
                <a:tc>
                  <a:txBody>
                    <a:bodyPr/>
                    <a:lstStyle/>
                    <a:p>
                      <a:pPr marR="61594" algn="r">
                        <a:lnSpc>
                          <a:spcPts val="915"/>
                        </a:lnSpc>
                      </a:pPr>
                      <a:r>
                        <a:rPr sz="800" dirty="0">
                          <a:latin typeface="Arial"/>
                          <a:cs typeface="Arial"/>
                        </a:rPr>
                        <a:t>12,2</a:t>
                      </a:r>
                      <a:endParaRPr sz="800">
                        <a:latin typeface="Arial"/>
                        <a:cs typeface="Arial"/>
                      </a:endParaRPr>
                    </a:p>
                  </a:txBody>
                  <a:tcPr marL="0" marR="0" marT="0" marB="0">
                    <a:lnL w="6350">
                      <a:solidFill>
                        <a:srgbClr val="000000"/>
                      </a:solidFill>
                      <a:prstDash val="solid"/>
                    </a:lnL>
                    <a:lnR w="6350">
                      <a:solidFill>
                        <a:srgbClr val="000000"/>
                      </a:solidFill>
                      <a:prstDash val="solid"/>
                    </a:lnR>
                    <a:lnT w="190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bl>
          </a:graphicData>
        </a:graphic>
      </p:graphicFrame>
      <p:sp>
        <p:nvSpPr>
          <p:cNvPr id="7" name="object 7"/>
          <p:cNvSpPr txBox="1">
            <a:spLocks noGrp="1"/>
          </p:cNvSpPr>
          <p:nvPr>
            <p:ph type="ftr" sz="quarter" idx="5"/>
          </p:nvPr>
        </p:nvSpPr>
        <p:spPr>
          <a:prstGeom prst="rect">
            <a:avLst/>
          </a:prstGeom>
        </p:spPr>
        <p:txBody>
          <a:bodyPr vert="horz" wrap="square" lIns="0" tIns="1905" rIns="0" bIns="0" rtlCol="0">
            <a:spAutoFit/>
          </a:bodyPr>
          <a:lstStyle/>
          <a:p>
            <a:pPr marL="12700">
              <a:lnSpc>
                <a:spcPts val="1060"/>
              </a:lnSpc>
              <a:spcBef>
                <a:spcPts val="15"/>
              </a:spcBef>
            </a:pPr>
            <a:r>
              <a:rPr dirty="0"/>
              <a:t>Coronavirus State and </a:t>
            </a:r>
            <a:r>
              <a:rPr spc="-5" dirty="0"/>
              <a:t>Local Fiscal Recovery</a:t>
            </a:r>
            <a:r>
              <a:rPr spc="-30" dirty="0"/>
              <a:t> </a:t>
            </a:r>
            <a:r>
              <a:rPr dirty="0"/>
              <a:t>Funds:</a:t>
            </a:r>
          </a:p>
          <a:p>
            <a:pPr marL="174625">
              <a:lnSpc>
                <a:spcPts val="1060"/>
              </a:lnSpc>
            </a:pPr>
            <a:r>
              <a:rPr b="0" spc="-5" dirty="0">
                <a:latin typeface="Arial"/>
                <a:cs typeface="Arial"/>
              </a:rPr>
              <a:t>Project and Expenditures Report User</a:t>
            </a:r>
            <a:r>
              <a:rPr b="0" spc="30" dirty="0">
                <a:latin typeface="Arial"/>
                <a:cs typeface="Arial"/>
              </a:rPr>
              <a:t> </a:t>
            </a:r>
            <a:r>
              <a:rPr b="0" spc="-5" dirty="0">
                <a:latin typeface="Arial"/>
                <a:cs typeface="Arial"/>
              </a:rPr>
              <a:t>Guide</a:t>
            </a:r>
          </a:p>
        </p:txBody>
      </p:sp>
      <p:sp>
        <p:nvSpPr>
          <p:cNvPr id="8" name="object 8"/>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r>
              <a:rPr spc="-5" dirty="0"/>
              <a:t>63</a:t>
            </a:r>
          </a:p>
        </p:txBody>
      </p:sp>
      <p:sp>
        <p:nvSpPr>
          <p:cNvPr id="3" name="object 3"/>
          <p:cNvSpPr txBox="1"/>
          <p:nvPr/>
        </p:nvSpPr>
        <p:spPr>
          <a:xfrm>
            <a:off x="901700" y="2227834"/>
            <a:ext cx="5772785" cy="712470"/>
          </a:xfrm>
          <a:prstGeom prst="rect">
            <a:avLst/>
          </a:prstGeom>
        </p:spPr>
        <p:txBody>
          <a:bodyPr vert="horz" wrap="square" lIns="0" tIns="12065" rIns="0" bIns="0" rtlCol="0">
            <a:spAutoFit/>
          </a:bodyPr>
          <a:lstStyle/>
          <a:p>
            <a:pPr marL="12700">
              <a:lnSpc>
                <a:spcPct val="100000"/>
              </a:lnSpc>
              <a:spcBef>
                <a:spcPts val="95"/>
              </a:spcBef>
              <a:tabLst>
                <a:tab pos="469900" algn="l"/>
              </a:tabLst>
            </a:pPr>
            <a:r>
              <a:rPr sz="1100" b="1" spc="-5" dirty="0">
                <a:latin typeface="Arial"/>
                <a:cs typeface="Arial"/>
              </a:rPr>
              <a:t>m)	Aggregate Expenditures LT $50,000</a:t>
            </a:r>
            <a:r>
              <a:rPr sz="1100" b="1" spc="20" dirty="0">
                <a:latin typeface="Arial"/>
                <a:cs typeface="Arial"/>
              </a:rPr>
              <a:t> </a:t>
            </a:r>
            <a:r>
              <a:rPr sz="1100" b="1" spc="-5" dirty="0">
                <a:latin typeface="Arial"/>
                <a:cs typeface="Arial"/>
              </a:rPr>
              <a:t>Template</a:t>
            </a:r>
            <a:endParaRPr sz="1100">
              <a:latin typeface="Arial"/>
              <a:cs typeface="Arial"/>
            </a:endParaRPr>
          </a:p>
          <a:p>
            <a:pPr marL="12700">
              <a:lnSpc>
                <a:spcPct val="100000"/>
              </a:lnSpc>
              <a:spcBef>
                <a:spcPts val="45"/>
              </a:spcBef>
            </a:pPr>
            <a:r>
              <a:rPr sz="1100" spc="-5" dirty="0">
                <a:latin typeface="Arial"/>
                <a:cs typeface="Arial"/>
              </a:rPr>
              <a:t>The downloadable templates provide all information required to create the upload files.</a:t>
            </a:r>
            <a:r>
              <a:rPr sz="1100" spc="175" dirty="0">
                <a:latin typeface="Arial"/>
                <a:cs typeface="Arial"/>
              </a:rPr>
              <a:t> </a:t>
            </a:r>
            <a:r>
              <a:rPr sz="1100" spc="-5" dirty="0">
                <a:latin typeface="Arial"/>
                <a:cs typeface="Arial"/>
              </a:rPr>
              <a:t>The</a:t>
            </a:r>
            <a:endParaRPr sz="1100">
              <a:latin typeface="Arial"/>
              <a:cs typeface="Arial"/>
            </a:endParaRPr>
          </a:p>
          <a:p>
            <a:pPr marL="12700" marR="5080">
              <a:lnSpc>
                <a:spcPct val="103200"/>
              </a:lnSpc>
              <a:spcBef>
                <a:spcPts val="5"/>
              </a:spcBef>
            </a:pPr>
            <a:r>
              <a:rPr sz="1100" spc="-5" dirty="0">
                <a:latin typeface="Arial"/>
                <a:cs typeface="Arial"/>
              </a:rPr>
              <a:t>following table highlights the data elements required to complete the Aggregate Expenditures  LT $50,000</a:t>
            </a:r>
            <a:r>
              <a:rPr sz="1100" spc="-10" dirty="0">
                <a:latin typeface="Arial"/>
                <a:cs typeface="Arial"/>
              </a:rPr>
              <a:t> </a:t>
            </a:r>
            <a:r>
              <a:rPr sz="1100" spc="-5" dirty="0">
                <a:latin typeface="Arial"/>
                <a:cs typeface="Arial"/>
              </a:rPr>
              <a:t>Template.</a:t>
            </a:r>
            <a:endParaRPr sz="1100">
              <a:latin typeface="Arial"/>
              <a:cs typeface="Arial"/>
            </a:endParaRPr>
          </a:p>
        </p:txBody>
      </p:sp>
      <p:graphicFrame>
        <p:nvGraphicFramePr>
          <p:cNvPr id="4" name="object 4"/>
          <p:cNvGraphicFramePr>
            <a:graphicFrameLocks noGrp="1"/>
          </p:cNvGraphicFramePr>
          <p:nvPr/>
        </p:nvGraphicFramePr>
        <p:xfrm>
          <a:off x="914400" y="3043681"/>
          <a:ext cx="5646420" cy="3793490"/>
        </p:xfrm>
        <a:graphic>
          <a:graphicData uri="http://schemas.openxmlformats.org/drawingml/2006/table">
            <a:tbl>
              <a:tblPr firstRow="1" bandRow="1">
                <a:tableStyleId>{2D5ABB26-0587-4C30-8999-92F81FD0307C}</a:tableStyleId>
              </a:tblPr>
              <a:tblGrid>
                <a:gridCol w="981710">
                  <a:extLst>
                    <a:ext uri="{9D8B030D-6E8A-4147-A177-3AD203B41FA5}">
                      <a16:colId xmlns:a16="http://schemas.microsoft.com/office/drawing/2014/main" val="20000"/>
                    </a:ext>
                  </a:extLst>
                </a:gridCol>
                <a:gridCol w="1490344">
                  <a:extLst>
                    <a:ext uri="{9D8B030D-6E8A-4147-A177-3AD203B41FA5}">
                      <a16:colId xmlns:a16="http://schemas.microsoft.com/office/drawing/2014/main" val="20001"/>
                    </a:ext>
                  </a:extLst>
                </a:gridCol>
                <a:gridCol w="718819">
                  <a:extLst>
                    <a:ext uri="{9D8B030D-6E8A-4147-A177-3AD203B41FA5}">
                      <a16:colId xmlns:a16="http://schemas.microsoft.com/office/drawing/2014/main" val="20002"/>
                    </a:ext>
                  </a:extLst>
                </a:gridCol>
                <a:gridCol w="956309">
                  <a:extLst>
                    <a:ext uri="{9D8B030D-6E8A-4147-A177-3AD203B41FA5}">
                      <a16:colId xmlns:a16="http://schemas.microsoft.com/office/drawing/2014/main" val="20003"/>
                    </a:ext>
                  </a:extLst>
                </a:gridCol>
                <a:gridCol w="732154">
                  <a:extLst>
                    <a:ext uri="{9D8B030D-6E8A-4147-A177-3AD203B41FA5}">
                      <a16:colId xmlns:a16="http://schemas.microsoft.com/office/drawing/2014/main" val="20004"/>
                    </a:ext>
                  </a:extLst>
                </a:gridCol>
                <a:gridCol w="751204">
                  <a:extLst>
                    <a:ext uri="{9D8B030D-6E8A-4147-A177-3AD203B41FA5}">
                      <a16:colId xmlns:a16="http://schemas.microsoft.com/office/drawing/2014/main" val="20005"/>
                    </a:ext>
                  </a:extLst>
                </a:gridCol>
              </a:tblGrid>
              <a:tr h="403098">
                <a:tc>
                  <a:txBody>
                    <a:bodyPr/>
                    <a:lstStyle/>
                    <a:p>
                      <a:pPr marL="165100">
                        <a:lnSpc>
                          <a:spcPct val="100000"/>
                        </a:lnSpc>
                      </a:pPr>
                      <a:r>
                        <a:rPr sz="800" b="1" spc="-5" dirty="0">
                          <a:solidFill>
                            <a:srgbClr val="FFFFFF"/>
                          </a:solidFill>
                          <a:latin typeface="Arial"/>
                          <a:cs typeface="Arial"/>
                        </a:rPr>
                        <a:t>Defined</a:t>
                      </a:r>
                      <a:r>
                        <a:rPr sz="800" b="1" spc="-15" dirty="0">
                          <a:solidFill>
                            <a:srgbClr val="FFFFFF"/>
                          </a:solidFill>
                          <a:latin typeface="Arial"/>
                          <a:cs typeface="Arial"/>
                        </a:rPr>
                        <a:t> </a:t>
                      </a:r>
                      <a:r>
                        <a:rPr sz="800" b="1" spc="-5" dirty="0">
                          <a:solidFill>
                            <a:srgbClr val="FFFFFF"/>
                          </a:solidFill>
                          <a:latin typeface="Arial"/>
                          <a:cs typeface="Arial"/>
                        </a:rPr>
                        <a:t>Term</a:t>
                      </a:r>
                      <a:endParaRPr sz="800">
                        <a:latin typeface="Arial"/>
                        <a:cs typeface="Arial"/>
                      </a:endParaRPr>
                    </a:p>
                  </a:txBody>
                  <a:tcPr marL="0" marR="0" marT="0" marB="0">
                    <a:lnL w="635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001F5F"/>
                    </a:solidFill>
                  </a:tcPr>
                </a:tc>
                <a:tc>
                  <a:txBody>
                    <a:bodyPr/>
                    <a:lstStyle/>
                    <a:p>
                      <a:pPr algn="ctr">
                        <a:lnSpc>
                          <a:spcPct val="100000"/>
                        </a:lnSpc>
                      </a:pPr>
                      <a:r>
                        <a:rPr sz="800" b="1" spc="-5" dirty="0">
                          <a:solidFill>
                            <a:srgbClr val="FFFFFF"/>
                          </a:solidFill>
                          <a:latin typeface="Arial"/>
                          <a:cs typeface="Arial"/>
                        </a:rPr>
                        <a:t>Definition</a:t>
                      </a:r>
                      <a:endParaRPr sz="800">
                        <a:latin typeface="Arial"/>
                        <a:cs typeface="Arial"/>
                      </a:endParaRPr>
                    </a:p>
                  </a:txBody>
                  <a:tcPr marL="0" marR="0" marT="0" marB="0">
                    <a:lnL w="635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001F5F"/>
                    </a:solidFill>
                  </a:tcPr>
                </a:tc>
                <a:tc>
                  <a:txBody>
                    <a:bodyPr/>
                    <a:lstStyle/>
                    <a:p>
                      <a:pPr marL="138430">
                        <a:lnSpc>
                          <a:spcPct val="100000"/>
                        </a:lnSpc>
                      </a:pPr>
                      <a:r>
                        <a:rPr sz="800" b="1" spc="-5" dirty="0">
                          <a:solidFill>
                            <a:srgbClr val="FFFFFF"/>
                          </a:solidFill>
                          <a:latin typeface="Arial"/>
                          <a:cs typeface="Arial"/>
                        </a:rPr>
                        <a:t>Required</a:t>
                      </a:r>
                      <a:endParaRPr sz="800">
                        <a:latin typeface="Arial"/>
                        <a:cs typeface="Arial"/>
                      </a:endParaRPr>
                    </a:p>
                  </a:txBody>
                  <a:tcPr marL="0" marR="0" marT="0" marB="0">
                    <a:lnL w="635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001F5F"/>
                    </a:solidFill>
                  </a:tcPr>
                </a:tc>
                <a:tc>
                  <a:txBody>
                    <a:bodyPr/>
                    <a:lstStyle/>
                    <a:p>
                      <a:pPr marL="208915">
                        <a:lnSpc>
                          <a:spcPct val="100000"/>
                        </a:lnSpc>
                      </a:pPr>
                      <a:r>
                        <a:rPr sz="800" b="1" spc="-5" dirty="0">
                          <a:solidFill>
                            <a:srgbClr val="FFFFFF"/>
                          </a:solidFill>
                          <a:latin typeface="Arial"/>
                          <a:cs typeface="Arial"/>
                        </a:rPr>
                        <a:t>List</a:t>
                      </a:r>
                      <a:r>
                        <a:rPr sz="800" b="1" spc="-15" dirty="0">
                          <a:solidFill>
                            <a:srgbClr val="FFFFFF"/>
                          </a:solidFill>
                          <a:latin typeface="Arial"/>
                          <a:cs typeface="Arial"/>
                        </a:rPr>
                        <a:t> </a:t>
                      </a:r>
                      <a:r>
                        <a:rPr sz="800" b="1" spc="-5" dirty="0">
                          <a:solidFill>
                            <a:srgbClr val="FFFFFF"/>
                          </a:solidFill>
                          <a:latin typeface="Arial"/>
                          <a:cs typeface="Arial"/>
                        </a:rPr>
                        <a:t>Values</a:t>
                      </a:r>
                      <a:endParaRPr sz="800">
                        <a:latin typeface="Arial"/>
                        <a:cs typeface="Arial"/>
                      </a:endParaRPr>
                    </a:p>
                  </a:txBody>
                  <a:tcPr marL="0" marR="0" marT="0" marB="0">
                    <a:lnL w="635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001F5F"/>
                    </a:solidFill>
                  </a:tcPr>
                </a:tc>
                <a:tc>
                  <a:txBody>
                    <a:bodyPr/>
                    <a:lstStyle/>
                    <a:p>
                      <a:pPr marL="123189">
                        <a:lnSpc>
                          <a:spcPct val="100000"/>
                        </a:lnSpc>
                      </a:pPr>
                      <a:r>
                        <a:rPr sz="800" b="1" spc="-5" dirty="0">
                          <a:solidFill>
                            <a:srgbClr val="FFFFFF"/>
                          </a:solidFill>
                          <a:latin typeface="Arial"/>
                          <a:cs typeface="Arial"/>
                        </a:rPr>
                        <a:t>Data</a:t>
                      </a:r>
                      <a:r>
                        <a:rPr sz="800" b="1" spc="-20" dirty="0">
                          <a:solidFill>
                            <a:srgbClr val="FFFFFF"/>
                          </a:solidFill>
                          <a:latin typeface="Arial"/>
                          <a:cs typeface="Arial"/>
                        </a:rPr>
                        <a:t> </a:t>
                      </a:r>
                      <a:r>
                        <a:rPr sz="800" b="1" spc="-5" dirty="0">
                          <a:solidFill>
                            <a:srgbClr val="FFFFFF"/>
                          </a:solidFill>
                          <a:latin typeface="Arial"/>
                          <a:cs typeface="Arial"/>
                        </a:rPr>
                        <a:t>Type</a:t>
                      </a:r>
                      <a:endParaRPr sz="800">
                        <a:latin typeface="Arial"/>
                        <a:cs typeface="Arial"/>
                      </a:endParaRPr>
                    </a:p>
                  </a:txBody>
                  <a:tcPr marL="0" marR="0" marT="0" marB="0">
                    <a:lnL w="635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001F5F"/>
                    </a:solidFill>
                  </a:tcPr>
                </a:tc>
                <a:tc>
                  <a:txBody>
                    <a:bodyPr/>
                    <a:lstStyle/>
                    <a:p>
                      <a:pPr marL="206375" marR="198755" indent="69850">
                        <a:lnSpc>
                          <a:spcPts val="919"/>
                        </a:lnSpc>
                        <a:spcBef>
                          <a:spcPts val="65"/>
                        </a:spcBef>
                      </a:pPr>
                      <a:r>
                        <a:rPr sz="800" b="1" spc="-5" dirty="0">
                          <a:solidFill>
                            <a:srgbClr val="FFFFFF"/>
                          </a:solidFill>
                          <a:latin typeface="Arial"/>
                          <a:cs typeface="Arial"/>
                        </a:rPr>
                        <a:t>Max  </a:t>
                      </a:r>
                      <a:r>
                        <a:rPr sz="800" b="1" dirty="0">
                          <a:solidFill>
                            <a:srgbClr val="FFFFFF"/>
                          </a:solidFill>
                          <a:latin typeface="Arial"/>
                          <a:cs typeface="Arial"/>
                        </a:rPr>
                        <a:t>Le</a:t>
                      </a:r>
                      <a:r>
                        <a:rPr sz="800" b="1" spc="-5" dirty="0">
                          <a:solidFill>
                            <a:srgbClr val="FFFFFF"/>
                          </a:solidFill>
                          <a:latin typeface="Arial"/>
                          <a:cs typeface="Arial"/>
                        </a:rPr>
                        <a:t>n</a:t>
                      </a:r>
                      <a:r>
                        <a:rPr sz="800" b="1" dirty="0">
                          <a:solidFill>
                            <a:srgbClr val="FFFFFF"/>
                          </a:solidFill>
                          <a:latin typeface="Arial"/>
                          <a:cs typeface="Arial"/>
                        </a:rPr>
                        <a:t>gth</a:t>
                      </a:r>
                      <a:endParaRPr sz="800">
                        <a:latin typeface="Arial"/>
                        <a:cs typeface="Arial"/>
                      </a:endParaRPr>
                    </a:p>
                  </a:txBody>
                  <a:tcPr marL="0" marR="0" marT="8255" marB="0">
                    <a:lnL w="635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001F5F"/>
                    </a:solidFill>
                  </a:tcPr>
                </a:tc>
                <a:extLst>
                  <a:ext uri="{0D108BD9-81ED-4DB2-BD59-A6C34878D82A}">
                    <a16:rowId xmlns:a16="http://schemas.microsoft.com/office/drawing/2014/main" val="10000"/>
                  </a:ext>
                </a:extLst>
              </a:tr>
              <a:tr h="477011">
                <a:tc>
                  <a:txBody>
                    <a:bodyPr/>
                    <a:lstStyle/>
                    <a:p>
                      <a:pPr marL="67945" marR="137160">
                        <a:lnSpc>
                          <a:spcPts val="919"/>
                        </a:lnSpc>
                        <a:spcBef>
                          <a:spcPts val="65"/>
                        </a:spcBef>
                      </a:pPr>
                      <a:r>
                        <a:rPr sz="800" spc="-5" dirty="0">
                          <a:latin typeface="Arial"/>
                          <a:cs typeface="Arial"/>
                        </a:rPr>
                        <a:t>Recipient</a:t>
                      </a:r>
                      <a:r>
                        <a:rPr sz="800" spc="-35" dirty="0">
                          <a:latin typeface="Arial"/>
                          <a:cs typeface="Arial"/>
                        </a:rPr>
                        <a:t> </a:t>
                      </a:r>
                      <a:r>
                        <a:rPr sz="800" spc="-5" dirty="0">
                          <a:latin typeface="Arial"/>
                          <a:cs typeface="Arial"/>
                        </a:rPr>
                        <a:t>Project  Id</a:t>
                      </a:r>
                      <a:endParaRPr sz="800">
                        <a:latin typeface="Arial"/>
                        <a:cs typeface="Arial"/>
                      </a:endParaRPr>
                    </a:p>
                  </a:txBody>
                  <a:tcPr marL="0" marR="0" marT="8255" marB="0">
                    <a:lnL w="6350">
                      <a:solidFill>
                        <a:srgbClr val="000000"/>
                      </a:solidFill>
                      <a:prstDash val="solid"/>
                    </a:lnL>
                    <a:lnR w="6350">
                      <a:solidFill>
                        <a:srgbClr val="000000"/>
                      </a:solidFill>
                      <a:prstDash val="solid"/>
                    </a:lnR>
                    <a:lnT w="12700">
                      <a:solidFill>
                        <a:srgbClr val="000000"/>
                      </a:solidFill>
                      <a:prstDash val="solid"/>
                    </a:lnT>
                    <a:lnB w="6350">
                      <a:solidFill>
                        <a:srgbClr val="000000"/>
                      </a:solidFill>
                      <a:prstDash val="solid"/>
                    </a:lnB>
                  </a:tcPr>
                </a:tc>
                <a:tc>
                  <a:txBody>
                    <a:bodyPr/>
                    <a:lstStyle/>
                    <a:p>
                      <a:pPr marL="67945" marR="223520">
                        <a:lnSpc>
                          <a:spcPct val="95800"/>
                        </a:lnSpc>
                        <a:spcBef>
                          <a:spcPts val="45"/>
                        </a:spcBef>
                      </a:pPr>
                      <a:r>
                        <a:rPr sz="800" spc="-5" dirty="0">
                          <a:latin typeface="Arial"/>
                          <a:cs typeface="Arial"/>
                        </a:rPr>
                        <a:t>Recipient Project ID that  allows the Recipient to  associate Expenditure  records to Project</a:t>
                      </a:r>
                      <a:r>
                        <a:rPr sz="800" dirty="0">
                          <a:latin typeface="Arial"/>
                          <a:cs typeface="Arial"/>
                        </a:rPr>
                        <a:t> </a:t>
                      </a:r>
                      <a:r>
                        <a:rPr sz="800" spc="-5" dirty="0">
                          <a:latin typeface="Arial"/>
                          <a:cs typeface="Arial"/>
                        </a:rPr>
                        <a:t>records.</a:t>
                      </a:r>
                      <a:endParaRPr sz="800">
                        <a:latin typeface="Arial"/>
                        <a:cs typeface="Arial"/>
                      </a:endParaRPr>
                    </a:p>
                  </a:txBody>
                  <a:tcPr marL="0" marR="0" marT="5715" marB="0">
                    <a:lnL w="6350">
                      <a:solidFill>
                        <a:srgbClr val="000000"/>
                      </a:solidFill>
                      <a:prstDash val="solid"/>
                    </a:lnL>
                    <a:lnR w="6350">
                      <a:solidFill>
                        <a:srgbClr val="000000"/>
                      </a:solidFill>
                      <a:prstDash val="solid"/>
                    </a:lnR>
                    <a:lnT w="12700">
                      <a:solidFill>
                        <a:srgbClr val="000000"/>
                      </a:solidFill>
                      <a:prstDash val="solid"/>
                    </a:lnT>
                    <a:lnB w="6350">
                      <a:solidFill>
                        <a:srgbClr val="000000"/>
                      </a:solidFill>
                      <a:prstDash val="solid"/>
                    </a:lnB>
                  </a:tcPr>
                </a:tc>
                <a:tc>
                  <a:txBody>
                    <a:bodyPr/>
                    <a:lstStyle/>
                    <a:p>
                      <a:pPr marL="68580">
                        <a:lnSpc>
                          <a:spcPct val="100000"/>
                        </a:lnSpc>
                      </a:pPr>
                      <a:r>
                        <a:rPr sz="800" spc="-5" dirty="0">
                          <a:latin typeface="Arial"/>
                          <a:cs typeface="Arial"/>
                        </a:rPr>
                        <a:t>Required</a:t>
                      </a:r>
                      <a:endParaRPr sz="800">
                        <a:latin typeface="Arial"/>
                        <a:cs typeface="Arial"/>
                      </a:endParaRPr>
                    </a:p>
                  </a:txBody>
                  <a:tcPr marL="0" marR="0" marT="0" marB="0">
                    <a:lnL w="6350">
                      <a:solidFill>
                        <a:srgbClr val="000000"/>
                      </a:solidFill>
                      <a:prstDash val="solid"/>
                    </a:lnL>
                    <a:lnR w="6350">
                      <a:solidFill>
                        <a:srgbClr val="000000"/>
                      </a:solidFill>
                      <a:prstDash val="solid"/>
                    </a:lnR>
                    <a:lnT w="12700">
                      <a:solidFill>
                        <a:srgbClr val="000000"/>
                      </a:solidFill>
                      <a:prstDash val="solid"/>
                    </a:lnT>
                    <a:lnB w="6350">
                      <a:solidFill>
                        <a:srgbClr val="000000"/>
                      </a:solidFill>
                      <a:prstDash val="solid"/>
                    </a:lnB>
                  </a:tcPr>
                </a:tc>
                <a:tc>
                  <a:txBody>
                    <a:bodyPr/>
                    <a:lstStyle/>
                    <a:p>
                      <a:pPr marL="67945">
                        <a:lnSpc>
                          <a:spcPct val="100000"/>
                        </a:lnSpc>
                      </a:pPr>
                      <a:r>
                        <a:rPr sz="800" spc="-5" dirty="0">
                          <a:latin typeface="Arial"/>
                          <a:cs typeface="Arial"/>
                        </a:rPr>
                        <a:t>n/a</a:t>
                      </a:r>
                      <a:endParaRPr sz="800">
                        <a:latin typeface="Arial"/>
                        <a:cs typeface="Arial"/>
                      </a:endParaRPr>
                    </a:p>
                  </a:txBody>
                  <a:tcPr marL="0" marR="0" marT="0" marB="0">
                    <a:lnL w="6350">
                      <a:solidFill>
                        <a:srgbClr val="000000"/>
                      </a:solidFill>
                      <a:prstDash val="solid"/>
                    </a:lnL>
                    <a:lnR w="6350">
                      <a:solidFill>
                        <a:srgbClr val="000000"/>
                      </a:solidFill>
                      <a:prstDash val="solid"/>
                    </a:lnR>
                    <a:lnT w="12700">
                      <a:solidFill>
                        <a:srgbClr val="000000"/>
                      </a:solidFill>
                      <a:prstDash val="solid"/>
                    </a:lnT>
                    <a:lnB w="6350">
                      <a:solidFill>
                        <a:srgbClr val="000000"/>
                      </a:solidFill>
                      <a:prstDash val="solid"/>
                    </a:lnB>
                  </a:tcPr>
                </a:tc>
                <a:tc>
                  <a:txBody>
                    <a:bodyPr/>
                    <a:lstStyle/>
                    <a:p>
                      <a:pPr marL="68580">
                        <a:lnSpc>
                          <a:spcPct val="100000"/>
                        </a:lnSpc>
                      </a:pPr>
                      <a:r>
                        <a:rPr sz="800" spc="-5" dirty="0">
                          <a:latin typeface="Arial"/>
                          <a:cs typeface="Arial"/>
                        </a:rPr>
                        <a:t>Numeric</a:t>
                      </a:r>
                      <a:endParaRPr sz="800">
                        <a:latin typeface="Arial"/>
                        <a:cs typeface="Arial"/>
                      </a:endParaRPr>
                    </a:p>
                  </a:txBody>
                  <a:tcPr marL="0" marR="0" marT="0" marB="0">
                    <a:lnL w="6350">
                      <a:solidFill>
                        <a:srgbClr val="000000"/>
                      </a:solidFill>
                      <a:prstDash val="solid"/>
                    </a:lnL>
                    <a:lnR w="6350">
                      <a:solidFill>
                        <a:srgbClr val="000000"/>
                      </a:solidFill>
                      <a:prstDash val="solid"/>
                    </a:lnR>
                    <a:lnT w="12700">
                      <a:solidFill>
                        <a:srgbClr val="000000"/>
                      </a:solidFill>
                      <a:prstDash val="solid"/>
                    </a:lnT>
                    <a:lnB w="6350">
                      <a:solidFill>
                        <a:srgbClr val="000000"/>
                      </a:solidFill>
                      <a:prstDash val="solid"/>
                    </a:lnB>
                  </a:tcPr>
                </a:tc>
                <a:tc>
                  <a:txBody>
                    <a:bodyPr/>
                    <a:lstStyle/>
                    <a:p>
                      <a:pPr marR="61594" algn="r">
                        <a:lnSpc>
                          <a:spcPct val="100000"/>
                        </a:lnSpc>
                      </a:pPr>
                      <a:r>
                        <a:rPr sz="800" dirty="0">
                          <a:latin typeface="Arial"/>
                          <a:cs typeface="Arial"/>
                        </a:rPr>
                        <a:t>20</a:t>
                      </a:r>
                      <a:endParaRPr sz="800">
                        <a:latin typeface="Arial"/>
                        <a:cs typeface="Arial"/>
                      </a:endParaRPr>
                    </a:p>
                  </a:txBody>
                  <a:tcPr marL="0" marR="0" marT="0" marB="0">
                    <a:lnL w="6350">
                      <a:solidFill>
                        <a:srgbClr val="000000"/>
                      </a:solidFill>
                      <a:prstDash val="solid"/>
                    </a:lnL>
                    <a:lnR w="12700">
                      <a:solidFill>
                        <a:srgbClr val="000000"/>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1291843">
                <a:tc>
                  <a:txBody>
                    <a:bodyPr/>
                    <a:lstStyle/>
                    <a:p>
                      <a:pPr marL="67945" marR="194310">
                        <a:lnSpc>
                          <a:spcPts val="919"/>
                        </a:lnSpc>
                        <a:spcBef>
                          <a:spcPts val="40"/>
                        </a:spcBef>
                      </a:pPr>
                      <a:r>
                        <a:rPr sz="800" spc="-5" dirty="0">
                          <a:latin typeface="Arial"/>
                          <a:cs typeface="Arial"/>
                        </a:rPr>
                        <a:t>Subaward</a:t>
                      </a:r>
                      <a:r>
                        <a:rPr sz="800" spc="-45" dirty="0">
                          <a:latin typeface="Arial"/>
                          <a:cs typeface="Arial"/>
                        </a:rPr>
                        <a:t> </a:t>
                      </a:r>
                      <a:r>
                        <a:rPr sz="800" spc="-5" dirty="0">
                          <a:latin typeface="Arial"/>
                          <a:cs typeface="Arial"/>
                        </a:rPr>
                        <a:t>Type  Aggregates  SLFRF</a:t>
                      </a:r>
                      <a:endParaRPr sz="800">
                        <a:latin typeface="Arial"/>
                        <a:cs typeface="Arial"/>
                      </a:endParaRPr>
                    </a:p>
                  </a:txBody>
                  <a:tcPr marL="0" marR="0" marT="508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104139">
                        <a:lnSpc>
                          <a:spcPct val="95800"/>
                        </a:lnSpc>
                        <a:spcBef>
                          <a:spcPts val="20"/>
                        </a:spcBef>
                      </a:pPr>
                      <a:r>
                        <a:rPr sz="800" spc="-5" dirty="0">
                          <a:latin typeface="Arial"/>
                          <a:cs typeface="Arial"/>
                        </a:rPr>
                        <a:t>The Subaward Type that had  obligation or  expenditure/payment activity  during the reporting</a:t>
                      </a:r>
                      <a:r>
                        <a:rPr sz="800" dirty="0">
                          <a:latin typeface="Arial"/>
                          <a:cs typeface="Arial"/>
                        </a:rPr>
                        <a:t> </a:t>
                      </a:r>
                      <a:r>
                        <a:rPr sz="800" spc="-5" dirty="0">
                          <a:latin typeface="Arial"/>
                          <a:cs typeface="Arial"/>
                        </a:rPr>
                        <a:t>period.</a:t>
                      </a:r>
                      <a:endParaRPr sz="800">
                        <a:latin typeface="Arial"/>
                        <a:cs typeface="Arial"/>
                      </a:endParaRPr>
                    </a:p>
                  </a:txBody>
                  <a:tcPr marL="0" marR="0" marT="25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940"/>
                        </a:lnSpc>
                      </a:pPr>
                      <a:r>
                        <a:rPr sz="800" spc="-5" dirty="0">
                          <a:latin typeface="Arial"/>
                          <a:cs typeface="Arial"/>
                        </a:rPr>
                        <a:t>Required</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71120">
                        <a:lnSpc>
                          <a:spcPct val="95800"/>
                        </a:lnSpc>
                        <a:spcBef>
                          <a:spcPts val="20"/>
                        </a:spcBef>
                      </a:pPr>
                      <a:r>
                        <a:rPr sz="800" spc="-5" dirty="0">
                          <a:latin typeface="Arial"/>
                          <a:cs typeface="Arial"/>
                        </a:rPr>
                        <a:t>"Aggregate of  Contracts  Awarded "  "Aggregate of  Grants Awarded "  "Aggregate of  Loans Issued "  "Aggregate of  Transfers "  "Aggregate of  Direct Payments</a:t>
                      </a:r>
                      <a:r>
                        <a:rPr sz="800" spc="-40" dirty="0">
                          <a:latin typeface="Arial"/>
                          <a:cs typeface="Arial"/>
                        </a:rPr>
                        <a:t> </a:t>
                      </a:r>
                      <a:r>
                        <a:rPr sz="800" spc="-5" dirty="0">
                          <a:latin typeface="Arial"/>
                          <a:cs typeface="Arial"/>
                        </a:rPr>
                        <a:t>"</a:t>
                      </a:r>
                      <a:endParaRPr sz="800">
                        <a:latin typeface="Arial"/>
                        <a:cs typeface="Arial"/>
                      </a:endParaRPr>
                    </a:p>
                  </a:txBody>
                  <a:tcPr marL="0" marR="0" marT="25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marR="113664">
                        <a:lnSpc>
                          <a:spcPct val="95800"/>
                        </a:lnSpc>
                        <a:spcBef>
                          <a:spcPts val="20"/>
                        </a:spcBef>
                      </a:pPr>
                      <a:r>
                        <a:rPr sz="800" spc="-5" dirty="0">
                          <a:latin typeface="Arial"/>
                          <a:cs typeface="Arial"/>
                        </a:rPr>
                        <a:t>Picklist</a:t>
                      </a:r>
                      <a:r>
                        <a:rPr sz="800" spc="-55" dirty="0">
                          <a:latin typeface="Arial"/>
                          <a:cs typeface="Arial"/>
                        </a:rPr>
                        <a:t> </a:t>
                      </a:r>
                      <a:r>
                        <a:rPr sz="800" spc="-5" dirty="0">
                          <a:latin typeface="Arial"/>
                          <a:cs typeface="Arial"/>
                        </a:rPr>
                        <a:t>(see  permissible  values in  previous  column)</a:t>
                      </a:r>
                      <a:endParaRPr sz="800">
                        <a:latin typeface="Arial"/>
                        <a:cs typeface="Arial"/>
                      </a:endParaRPr>
                    </a:p>
                  </a:txBody>
                  <a:tcPr marL="0" marR="0" marT="25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61594" algn="r">
                        <a:lnSpc>
                          <a:spcPts val="940"/>
                        </a:lnSpc>
                      </a:pPr>
                      <a:r>
                        <a:rPr sz="800" dirty="0">
                          <a:latin typeface="Arial"/>
                          <a:cs typeface="Arial"/>
                        </a:rPr>
                        <a:t>100</a:t>
                      </a:r>
                      <a:endParaRPr sz="800">
                        <a:latin typeface="Arial"/>
                        <a:cs typeface="Arial"/>
                      </a:endParaRPr>
                    </a:p>
                  </a:txBody>
                  <a:tcPr marL="0" marR="0" marT="0" marB="0">
                    <a:lnL w="6350">
                      <a:solidFill>
                        <a:srgbClr val="000000"/>
                      </a:solidFill>
                      <a:prstDash val="solid"/>
                    </a:lnL>
                    <a:lnR w="1270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806196">
                <a:tc>
                  <a:txBody>
                    <a:bodyPr/>
                    <a:lstStyle/>
                    <a:p>
                      <a:pPr marL="67945" marR="318770">
                        <a:lnSpc>
                          <a:spcPts val="919"/>
                        </a:lnSpc>
                        <a:spcBef>
                          <a:spcPts val="40"/>
                        </a:spcBef>
                      </a:pPr>
                      <a:r>
                        <a:rPr sz="800" spc="-5" dirty="0">
                          <a:latin typeface="Arial"/>
                          <a:cs typeface="Arial"/>
                        </a:rPr>
                        <a:t>Total Period  Expenditure  Amount  </a:t>
                      </a:r>
                      <a:r>
                        <a:rPr sz="800" dirty="0">
                          <a:latin typeface="Arial"/>
                          <a:cs typeface="Arial"/>
                        </a:rPr>
                        <a:t>(Aggregates)</a:t>
                      </a:r>
                      <a:endParaRPr sz="800">
                        <a:latin typeface="Arial"/>
                        <a:cs typeface="Arial"/>
                      </a:endParaRPr>
                    </a:p>
                  </a:txBody>
                  <a:tcPr marL="0" marR="0" marT="508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229235">
                        <a:lnSpc>
                          <a:spcPts val="919"/>
                        </a:lnSpc>
                        <a:spcBef>
                          <a:spcPts val="40"/>
                        </a:spcBef>
                      </a:pPr>
                      <a:r>
                        <a:rPr sz="800" spc="-5" dirty="0">
                          <a:latin typeface="Arial"/>
                          <a:cs typeface="Arial"/>
                        </a:rPr>
                        <a:t>Sum of Expenditures or  Payments during the most  recent period </a:t>
                      </a:r>
                      <a:r>
                        <a:rPr sz="800" dirty="0">
                          <a:latin typeface="Arial"/>
                          <a:cs typeface="Arial"/>
                        </a:rPr>
                        <a:t>for </a:t>
                      </a:r>
                      <a:r>
                        <a:rPr sz="800" spc="-5" dirty="0">
                          <a:latin typeface="Arial"/>
                          <a:cs typeface="Arial"/>
                        </a:rPr>
                        <a:t>this </a:t>
                      </a:r>
                      <a:r>
                        <a:rPr sz="800" dirty="0">
                          <a:latin typeface="Arial"/>
                          <a:cs typeface="Arial"/>
                        </a:rPr>
                        <a:t>Sub-  </a:t>
                      </a:r>
                      <a:r>
                        <a:rPr sz="800" spc="-5" dirty="0">
                          <a:latin typeface="Arial"/>
                          <a:cs typeface="Arial"/>
                        </a:rPr>
                        <a:t>Award Type (Aggregates).</a:t>
                      </a:r>
                      <a:endParaRPr sz="800">
                        <a:latin typeface="Arial"/>
                        <a:cs typeface="Arial"/>
                      </a:endParaRPr>
                    </a:p>
                  </a:txBody>
                  <a:tcPr marL="0" marR="0" marT="508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940"/>
                        </a:lnSpc>
                      </a:pPr>
                      <a:r>
                        <a:rPr sz="800" spc="-5" dirty="0">
                          <a:latin typeface="Arial"/>
                          <a:cs typeface="Arial"/>
                        </a:rPr>
                        <a:t>Required</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40"/>
                        </a:lnSpc>
                      </a:pPr>
                      <a:r>
                        <a:rPr sz="800" spc="-5" dirty="0">
                          <a:latin typeface="Arial"/>
                          <a:cs typeface="Arial"/>
                        </a:rPr>
                        <a:t>n/a</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940"/>
                        </a:lnSpc>
                      </a:pPr>
                      <a:r>
                        <a:rPr sz="800" spc="-5" dirty="0">
                          <a:latin typeface="Arial"/>
                          <a:cs typeface="Arial"/>
                        </a:rPr>
                        <a:t>Currency</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60325" algn="r">
                        <a:lnSpc>
                          <a:spcPts val="940"/>
                        </a:lnSpc>
                      </a:pPr>
                      <a:r>
                        <a:rPr sz="800" dirty="0">
                          <a:latin typeface="Arial"/>
                          <a:cs typeface="Arial"/>
                        </a:rPr>
                        <a:t>12,2</a:t>
                      </a:r>
                      <a:endParaRPr sz="800">
                        <a:latin typeface="Arial"/>
                        <a:cs typeface="Arial"/>
                      </a:endParaRPr>
                    </a:p>
                  </a:txBody>
                  <a:tcPr marL="0" marR="0" marT="0" marB="0">
                    <a:lnL w="6350">
                      <a:solidFill>
                        <a:srgbClr val="000000"/>
                      </a:solidFill>
                      <a:prstDash val="solid"/>
                    </a:lnL>
                    <a:lnR w="1270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806196">
                <a:tc>
                  <a:txBody>
                    <a:bodyPr/>
                    <a:lstStyle/>
                    <a:p>
                      <a:pPr marL="67945" marR="69850">
                        <a:lnSpc>
                          <a:spcPct val="95900"/>
                        </a:lnSpc>
                        <a:spcBef>
                          <a:spcPts val="10"/>
                        </a:spcBef>
                      </a:pPr>
                      <a:r>
                        <a:rPr sz="800" spc="-5" dirty="0">
                          <a:latin typeface="Arial"/>
                          <a:cs typeface="Arial"/>
                        </a:rPr>
                        <a:t>Total Period  Obligation</a:t>
                      </a:r>
                      <a:r>
                        <a:rPr sz="800" spc="-40" dirty="0">
                          <a:latin typeface="Arial"/>
                          <a:cs typeface="Arial"/>
                        </a:rPr>
                        <a:t> </a:t>
                      </a:r>
                      <a:r>
                        <a:rPr sz="800" spc="-5" dirty="0">
                          <a:latin typeface="Arial"/>
                          <a:cs typeface="Arial"/>
                        </a:rPr>
                        <a:t>Amount  (Aggregates)</a:t>
                      </a:r>
                      <a:endParaRPr sz="800">
                        <a:latin typeface="Arial"/>
                        <a:cs typeface="Arial"/>
                      </a:endParaRPr>
                    </a:p>
                  </a:txBody>
                  <a:tcPr marL="0" marR="0" marT="127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71755">
                        <a:lnSpc>
                          <a:spcPct val="95800"/>
                        </a:lnSpc>
                        <a:spcBef>
                          <a:spcPts val="15"/>
                        </a:spcBef>
                      </a:pPr>
                      <a:r>
                        <a:rPr sz="800" spc="-5" dirty="0">
                          <a:latin typeface="Arial"/>
                          <a:cs typeface="Arial"/>
                        </a:rPr>
                        <a:t>Sum of sub-award  amounts/obligations during  the most recent period for this  Sub-Award Type  (Aggregates).</a:t>
                      </a:r>
                      <a:endParaRPr sz="800">
                        <a:latin typeface="Arial"/>
                        <a:cs typeface="Arial"/>
                      </a:endParaRPr>
                    </a:p>
                  </a:txBody>
                  <a:tcPr marL="0" marR="0" marT="19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935"/>
                        </a:lnSpc>
                      </a:pPr>
                      <a:r>
                        <a:rPr sz="800" spc="-5" dirty="0">
                          <a:latin typeface="Arial"/>
                          <a:cs typeface="Arial"/>
                        </a:rPr>
                        <a:t>Required</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35"/>
                        </a:lnSpc>
                      </a:pPr>
                      <a:r>
                        <a:rPr sz="800" spc="-5" dirty="0">
                          <a:latin typeface="Arial"/>
                          <a:cs typeface="Arial"/>
                        </a:rPr>
                        <a:t>n/a</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935"/>
                        </a:lnSpc>
                      </a:pPr>
                      <a:r>
                        <a:rPr sz="800" spc="-5" dirty="0">
                          <a:latin typeface="Arial"/>
                          <a:cs typeface="Arial"/>
                        </a:rPr>
                        <a:t>Currency</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60325" algn="r">
                        <a:lnSpc>
                          <a:spcPts val="935"/>
                        </a:lnSpc>
                      </a:pPr>
                      <a:r>
                        <a:rPr sz="800" dirty="0">
                          <a:latin typeface="Arial"/>
                          <a:cs typeface="Arial"/>
                        </a:rPr>
                        <a:t>12,2</a:t>
                      </a:r>
                      <a:endParaRPr sz="800">
                        <a:latin typeface="Arial"/>
                        <a:cs typeface="Arial"/>
                      </a:endParaRPr>
                    </a:p>
                  </a:txBody>
                  <a:tcPr marL="0" marR="0" marT="0" marB="0">
                    <a:lnL w="6350">
                      <a:solidFill>
                        <a:srgbClr val="000000"/>
                      </a:solidFill>
                      <a:prstDash val="solid"/>
                    </a:lnL>
                    <a:lnR w="1270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bl>
          </a:graphicData>
        </a:graphic>
      </p:graphicFrame>
      <p:sp>
        <p:nvSpPr>
          <p:cNvPr id="5" name="object 5"/>
          <p:cNvSpPr txBox="1"/>
          <p:nvPr/>
        </p:nvSpPr>
        <p:spPr>
          <a:xfrm>
            <a:off x="901700" y="7090409"/>
            <a:ext cx="5949950" cy="713740"/>
          </a:xfrm>
          <a:prstGeom prst="rect">
            <a:avLst/>
          </a:prstGeom>
        </p:spPr>
        <p:txBody>
          <a:bodyPr vert="horz" wrap="square" lIns="0" tIns="12065" rIns="0" bIns="0" rtlCol="0">
            <a:spAutoFit/>
          </a:bodyPr>
          <a:lstStyle/>
          <a:p>
            <a:pPr marL="12700">
              <a:lnSpc>
                <a:spcPct val="100000"/>
              </a:lnSpc>
              <a:spcBef>
                <a:spcPts val="95"/>
              </a:spcBef>
              <a:tabLst>
                <a:tab pos="469900" algn="l"/>
              </a:tabLst>
            </a:pPr>
            <a:r>
              <a:rPr sz="1100" b="1" spc="-5" dirty="0">
                <a:latin typeface="Arial"/>
                <a:cs typeface="Arial"/>
              </a:rPr>
              <a:t>n)	Payments to Individuals LT $50,000</a:t>
            </a:r>
            <a:r>
              <a:rPr sz="1100" b="1" spc="10" dirty="0">
                <a:latin typeface="Arial"/>
                <a:cs typeface="Arial"/>
              </a:rPr>
              <a:t> </a:t>
            </a:r>
            <a:r>
              <a:rPr sz="1100" b="1" spc="-5" dirty="0">
                <a:latin typeface="Arial"/>
                <a:cs typeface="Arial"/>
              </a:rPr>
              <a:t>Template</a:t>
            </a:r>
            <a:endParaRPr sz="1100">
              <a:latin typeface="Arial"/>
              <a:cs typeface="Arial"/>
            </a:endParaRPr>
          </a:p>
          <a:p>
            <a:pPr marL="12700" marR="5080">
              <a:lnSpc>
                <a:spcPct val="103200"/>
              </a:lnSpc>
              <a:spcBef>
                <a:spcPts val="5"/>
              </a:spcBef>
            </a:pPr>
            <a:r>
              <a:rPr sz="1100" spc="-5" dirty="0">
                <a:latin typeface="Arial"/>
                <a:cs typeface="Arial"/>
              </a:rPr>
              <a:t>The downloadable templates provide all information required to create the upload files. The  following table highlights the data elements required to complete the Payments to Individuals</a:t>
            </a:r>
            <a:r>
              <a:rPr sz="1100" spc="270" dirty="0">
                <a:latin typeface="Arial"/>
                <a:cs typeface="Arial"/>
              </a:rPr>
              <a:t> </a:t>
            </a:r>
            <a:r>
              <a:rPr sz="1100" spc="-5" dirty="0">
                <a:latin typeface="Arial"/>
                <a:cs typeface="Arial"/>
              </a:rPr>
              <a:t>LT</a:t>
            </a:r>
            <a:endParaRPr sz="1100">
              <a:latin typeface="Arial"/>
              <a:cs typeface="Arial"/>
            </a:endParaRPr>
          </a:p>
          <a:p>
            <a:pPr marL="12700">
              <a:lnSpc>
                <a:spcPct val="100000"/>
              </a:lnSpc>
              <a:spcBef>
                <a:spcPts val="50"/>
              </a:spcBef>
            </a:pPr>
            <a:r>
              <a:rPr sz="1100" spc="-5" dirty="0">
                <a:latin typeface="Arial"/>
                <a:cs typeface="Arial"/>
              </a:rPr>
              <a:t>$50,000 Template.</a:t>
            </a:r>
            <a:endParaRPr sz="1100">
              <a:latin typeface="Arial"/>
              <a:cs typeface="Arial"/>
            </a:endParaRPr>
          </a:p>
        </p:txBody>
      </p:sp>
      <p:graphicFrame>
        <p:nvGraphicFramePr>
          <p:cNvPr id="6" name="object 6"/>
          <p:cNvGraphicFramePr>
            <a:graphicFrameLocks noGrp="1"/>
          </p:cNvGraphicFramePr>
          <p:nvPr/>
        </p:nvGraphicFramePr>
        <p:xfrm>
          <a:off x="914400" y="7907019"/>
          <a:ext cx="5646420" cy="889635"/>
        </p:xfrm>
        <a:graphic>
          <a:graphicData uri="http://schemas.openxmlformats.org/drawingml/2006/table">
            <a:tbl>
              <a:tblPr firstRow="1" bandRow="1">
                <a:tableStyleId>{2D5ABB26-0587-4C30-8999-92F81FD0307C}</a:tableStyleId>
              </a:tblPr>
              <a:tblGrid>
                <a:gridCol w="981710">
                  <a:extLst>
                    <a:ext uri="{9D8B030D-6E8A-4147-A177-3AD203B41FA5}">
                      <a16:colId xmlns:a16="http://schemas.microsoft.com/office/drawing/2014/main" val="20000"/>
                    </a:ext>
                  </a:extLst>
                </a:gridCol>
                <a:gridCol w="1490344">
                  <a:extLst>
                    <a:ext uri="{9D8B030D-6E8A-4147-A177-3AD203B41FA5}">
                      <a16:colId xmlns:a16="http://schemas.microsoft.com/office/drawing/2014/main" val="20001"/>
                    </a:ext>
                  </a:extLst>
                </a:gridCol>
                <a:gridCol w="718819">
                  <a:extLst>
                    <a:ext uri="{9D8B030D-6E8A-4147-A177-3AD203B41FA5}">
                      <a16:colId xmlns:a16="http://schemas.microsoft.com/office/drawing/2014/main" val="20002"/>
                    </a:ext>
                  </a:extLst>
                </a:gridCol>
                <a:gridCol w="956309">
                  <a:extLst>
                    <a:ext uri="{9D8B030D-6E8A-4147-A177-3AD203B41FA5}">
                      <a16:colId xmlns:a16="http://schemas.microsoft.com/office/drawing/2014/main" val="20003"/>
                    </a:ext>
                  </a:extLst>
                </a:gridCol>
                <a:gridCol w="732154">
                  <a:extLst>
                    <a:ext uri="{9D8B030D-6E8A-4147-A177-3AD203B41FA5}">
                      <a16:colId xmlns:a16="http://schemas.microsoft.com/office/drawing/2014/main" val="20004"/>
                    </a:ext>
                  </a:extLst>
                </a:gridCol>
                <a:gridCol w="751204">
                  <a:extLst>
                    <a:ext uri="{9D8B030D-6E8A-4147-A177-3AD203B41FA5}">
                      <a16:colId xmlns:a16="http://schemas.microsoft.com/office/drawing/2014/main" val="20005"/>
                    </a:ext>
                  </a:extLst>
                </a:gridCol>
              </a:tblGrid>
              <a:tr h="403098">
                <a:tc>
                  <a:txBody>
                    <a:bodyPr/>
                    <a:lstStyle/>
                    <a:p>
                      <a:pPr marL="165100">
                        <a:lnSpc>
                          <a:spcPts val="960"/>
                        </a:lnSpc>
                      </a:pPr>
                      <a:r>
                        <a:rPr sz="800" b="1" spc="-5" dirty="0">
                          <a:solidFill>
                            <a:srgbClr val="FFFFFF"/>
                          </a:solidFill>
                          <a:latin typeface="Arial"/>
                          <a:cs typeface="Arial"/>
                        </a:rPr>
                        <a:t>Defined</a:t>
                      </a:r>
                      <a:r>
                        <a:rPr sz="800" b="1" spc="-15" dirty="0">
                          <a:solidFill>
                            <a:srgbClr val="FFFFFF"/>
                          </a:solidFill>
                          <a:latin typeface="Arial"/>
                          <a:cs typeface="Arial"/>
                        </a:rPr>
                        <a:t> </a:t>
                      </a:r>
                      <a:r>
                        <a:rPr sz="800" b="1" spc="-5" dirty="0">
                          <a:solidFill>
                            <a:srgbClr val="FFFFFF"/>
                          </a:solidFill>
                          <a:latin typeface="Arial"/>
                          <a:cs typeface="Arial"/>
                        </a:rPr>
                        <a:t>Term</a:t>
                      </a:r>
                      <a:endParaRPr sz="800">
                        <a:latin typeface="Arial"/>
                        <a:cs typeface="Arial"/>
                      </a:endParaRPr>
                    </a:p>
                  </a:txBody>
                  <a:tcPr marL="0" marR="0" marT="0" marB="0">
                    <a:lnL w="635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001F5F"/>
                    </a:solidFill>
                  </a:tcPr>
                </a:tc>
                <a:tc>
                  <a:txBody>
                    <a:bodyPr/>
                    <a:lstStyle/>
                    <a:p>
                      <a:pPr algn="ctr">
                        <a:lnSpc>
                          <a:spcPts val="960"/>
                        </a:lnSpc>
                      </a:pPr>
                      <a:r>
                        <a:rPr sz="800" b="1" spc="-5" dirty="0">
                          <a:solidFill>
                            <a:srgbClr val="FFFFFF"/>
                          </a:solidFill>
                          <a:latin typeface="Arial"/>
                          <a:cs typeface="Arial"/>
                        </a:rPr>
                        <a:t>Definition</a:t>
                      </a:r>
                      <a:endParaRPr sz="800">
                        <a:latin typeface="Arial"/>
                        <a:cs typeface="Arial"/>
                      </a:endParaRPr>
                    </a:p>
                  </a:txBody>
                  <a:tcPr marL="0" marR="0" marT="0" marB="0">
                    <a:lnL w="635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001F5F"/>
                    </a:solidFill>
                  </a:tcPr>
                </a:tc>
                <a:tc>
                  <a:txBody>
                    <a:bodyPr/>
                    <a:lstStyle/>
                    <a:p>
                      <a:pPr marL="138430">
                        <a:lnSpc>
                          <a:spcPts val="960"/>
                        </a:lnSpc>
                      </a:pPr>
                      <a:r>
                        <a:rPr sz="800" b="1" spc="-5" dirty="0">
                          <a:solidFill>
                            <a:srgbClr val="FFFFFF"/>
                          </a:solidFill>
                          <a:latin typeface="Arial"/>
                          <a:cs typeface="Arial"/>
                        </a:rPr>
                        <a:t>Required</a:t>
                      </a:r>
                      <a:endParaRPr sz="800">
                        <a:latin typeface="Arial"/>
                        <a:cs typeface="Arial"/>
                      </a:endParaRPr>
                    </a:p>
                  </a:txBody>
                  <a:tcPr marL="0" marR="0" marT="0" marB="0">
                    <a:lnL w="635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001F5F"/>
                    </a:solidFill>
                  </a:tcPr>
                </a:tc>
                <a:tc>
                  <a:txBody>
                    <a:bodyPr/>
                    <a:lstStyle/>
                    <a:p>
                      <a:pPr marL="208915">
                        <a:lnSpc>
                          <a:spcPts val="960"/>
                        </a:lnSpc>
                      </a:pPr>
                      <a:r>
                        <a:rPr sz="800" b="1" spc="-5" dirty="0">
                          <a:solidFill>
                            <a:srgbClr val="FFFFFF"/>
                          </a:solidFill>
                          <a:latin typeface="Arial"/>
                          <a:cs typeface="Arial"/>
                        </a:rPr>
                        <a:t>List</a:t>
                      </a:r>
                      <a:r>
                        <a:rPr sz="800" b="1" spc="-15" dirty="0">
                          <a:solidFill>
                            <a:srgbClr val="FFFFFF"/>
                          </a:solidFill>
                          <a:latin typeface="Arial"/>
                          <a:cs typeface="Arial"/>
                        </a:rPr>
                        <a:t> </a:t>
                      </a:r>
                      <a:r>
                        <a:rPr sz="800" b="1" spc="-5" dirty="0">
                          <a:solidFill>
                            <a:srgbClr val="FFFFFF"/>
                          </a:solidFill>
                          <a:latin typeface="Arial"/>
                          <a:cs typeface="Arial"/>
                        </a:rPr>
                        <a:t>Values</a:t>
                      </a:r>
                      <a:endParaRPr sz="800">
                        <a:latin typeface="Arial"/>
                        <a:cs typeface="Arial"/>
                      </a:endParaRPr>
                    </a:p>
                  </a:txBody>
                  <a:tcPr marL="0" marR="0" marT="0" marB="0">
                    <a:lnL w="635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001F5F"/>
                    </a:solidFill>
                  </a:tcPr>
                </a:tc>
                <a:tc>
                  <a:txBody>
                    <a:bodyPr/>
                    <a:lstStyle/>
                    <a:p>
                      <a:pPr marL="123189">
                        <a:lnSpc>
                          <a:spcPts val="960"/>
                        </a:lnSpc>
                      </a:pPr>
                      <a:r>
                        <a:rPr sz="800" b="1" spc="-5" dirty="0">
                          <a:solidFill>
                            <a:srgbClr val="FFFFFF"/>
                          </a:solidFill>
                          <a:latin typeface="Arial"/>
                          <a:cs typeface="Arial"/>
                        </a:rPr>
                        <a:t>Data</a:t>
                      </a:r>
                      <a:r>
                        <a:rPr sz="800" b="1" spc="-20" dirty="0">
                          <a:solidFill>
                            <a:srgbClr val="FFFFFF"/>
                          </a:solidFill>
                          <a:latin typeface="Arial"/>
                          <a:cs typeface="Arial"/>
                        </a:rPr>
                        <a:t> </a:t>
                      </a:r>
                      <a:r>
                        <a:rPr sz="800" b="1" spc="-5" dirty="0">
                          <a:solidFill>
                            <a:srgbClr val="FFFFFF"/>
                          </a:solidFill>
                          <a:latin typeface="Arial"/>
                          <a:cs typeface="Arial"/>
                        </a:rPr>
                        <a:t>Type</a:t>
                      </a:r>
                      <a:endParaRPr sz="800">
                        <a:latin typeface="Arial"/>
                        <a:cs typeface="Arial"/>
                      </a:endParaRPr>
                    </a:p>
                  </a:txBody>
                  <a:tcPr marL="0" marR="0" marT="0" marB="0">
                    <a:lnL w="635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001F5F"/>
                    </a:solidFill>
                  </a:tcPr>
                </a:tc>
                <a:tc>
                  <a:txBody>
                    <a:bodyPr/>
                    <a:lstStyle/>
                    <a:p>
                      <a:pPr marL="206375" marR="199390" indent="69850">
                        <a:lnSpc>
                          <a:spcPts val="919"/>
                        </a:lnSpc>
                        <a:spcBef>
                          <a:spcPts val="60"/>
                        </a:spcBef>
                      </a:pPr>
                      <a:r>
                        <a:rPr sz="800" b="1" spc="-5" dirty="0">
                          <a:solidFill>
                            <a:srgbClr val="FFFFFF"/>
                          </a:solidFill>
                          <a:latin typeface="Arial"/>
                          <a:cs typeface="Arial"/>
                        </a:rPr>
                        <a:t>Max  </a:t>
                      </a:r>
                      <a:r>
                        <a:rPr sz="800" b="1" dirty="0">
                          <a:solidFill>
                            <a:srgbClr val="FFFFFF"/>
                          </a:solidFill>
                          <a:latin typeface="Arial"/>
                          <a:cs typeface="Arial"/>
                        </a:rPr>
                        <a:t>Le</a:t>
                      </a:r>
                      <a:r>
                        <a:rPr sz="800" b="1" spc="-5" dirty="0">
                          <a:solidFill>
                            <a:srgbClr val="FFFFFF"/>
                          </a:solidFill>
                          <a:latin typeface="Arial"/>
                          <a:cs typeface="Arial"/>
                        </a:rPr>
                        <a:t>n</a:t>
                      </a:r>
                      <a:r>
                        <a:rPr sz="800" b="1" dirty="0">
                          <a:solidFill>
                            <a:srgbClr val="FFFFFF"/>
                          </a:solidFill>
                          <a:latin typeface="Arial"/>
                          <a:cs typeface="Arial"/>
                        </a:rPr>
                        <a:t>g</a:t>
                      </a:r>
                      <a:r>
                        <a:rPr sz="800" b="1" spc="-5" dirty="0">
                          <a:solidFill>
                            <a:srgbClr val="FFFFFF"/>
                          </a:solidFill>
                          <a:latin typeface="Arial"/>
                          <a:cs typeface="Arial"/>
                        </a:rPr>
                        <a:t>t</a:t>
                      </a:r>
                      <a:r>
                        <a:rPr sz="800" b="1" dirty="0">
                          <a:solidFill>
                            <a:srgbClr val="FFFFFF"/>
                          </a:solidFill>
                          <a:latin typeface="Arial"/>
                          <a:cs typeface="Arial"/>
                        </a:rPr>
                        <a:t>h</a:t>
                      </a:r>
                      <a:endParaRPr sz="800">
                        <a:latin typeface="Arial"/>
                        <a:cs typeface="Arial"/>
                      </a:endParaRPr>
                    </a:p>
                  </a:txBody>
                  <a:tcPr marL="0" marR="0" marT="7620" marB="0">
                    <a:lnL w="635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001F5F"/>
                    </a:solidFill>
                  </a:tcPr>
                </a:tc>
                <a:extLst>
                  <a:ext uri="{0D108BD9-81ED-4DB2-BD59-A6C34878D82A}">
                    <a16:rowId xmlns:a16="http://schemas.microsoft.com/office/drawing/2014/main" val="10000"/>
                  </a:ext>
                </a:extLst>
              </a:tr>
              <a:tr h="477265">
                <a:tc>
                  <a:txBody>
                    <a:bodyPr/>
                    <a:lstStyle/>
                    <a:p>
                      <a:pPr marL="67945" marR="137160">
                        <a:lnSpc>
                          <a:spcPts val="919"/>
                        </a:lnSpc>
                        <a:spcBef>
                          <a:spcPts val="65"/>
                        </a:spcBef>
                      </a:pPr>
                      <a:r>
                        <a:rPr sz="800" spc="-5" dirty="0">
                          <a:latin typeface="Arial"/>
                          <a:cs typeface="Arial"/>
                        </a:rPr>
                        <a:t>Recipient</a:t>
                      </a:r>
                      <a:r>
                        <a:rPr sz="800" spc="-35" dirty="0">
                          <a:latin typeface="Arial"/>
                          <a:cs typeface="Arial"/>
                        </a:rPr>
                        <a:t> </a:t>
                      </a:r>
                      <a:r>
                        <a:rPr sz="800" spc="-5" dirty="0">
                          <a:latin typeface="Arial"/>
                          <a:cs typeface="Arial"/>
                        </a:rPr>
                        <a:t>Project  Id</a:t>
                      </a:r>
                      <a:endParaRPr sz="800">
                        <a:latin typeface="Arial"/>
                        <a:cs typeface="Arial"/>
                      </a:endParaRPr>
                    </a:p>
                  </a:txBody>
                  <a:tcPr marL="0" marR="0" marT="8255" marB="0">
                    <a:lnL w="6350">
                      <a:solidFill>
                        <a:srgbClr val="000000"/>
                      </a:solidFill>
                      <a:prstDash val="solid"/>
                    </a:lnL>
                    <a:lnR w="6350">
                      <a:solidFill>
                        <a:srgbClr val="000000"/>
                      </a:solidFill>
                      <a:prstDash val="solid"/>
                    </a:lnR>
                    <a:lnT w="12700">
                      <a:solidFill>
                        <a:srgbClr val="000000"/>
                      </a:solidFill>
                      <a:prstDash val="solid"/>
                    </a:lnT>
                    <a:lnB w="6350">
                      <a:solidFill>
                        <a:srgbClr val="000000"/>
                      </a:solidFill>
                      <a:prstDash val="solid"/>
                    </a:lnB>
                  </a:tcPr>
                </a:tc>
                <a:tc>
                  <a:txBody>
                    <a:bodyPr/>
                    <a:lstStyle/>
                    <a:p>
                      <a:pPr marL="67945" marR="223520">
                        <a:lnSpc>
                          <a:spcPct val="95900"/>
                        </a:lnSpc>
                        <a:spcBef>
                          <a:spcPts val="40"/>
                        </a:spcBef>
                      </a:pPr>
                      <a:r>
                        <a:rPr sz="800" spc="-5" dirty="0">
                          <a:latin typeface="Arial"/>
                          <a:cs typeface="Arial"/>
                        </a:rPr>
                        <a:t>Recipient Project ID that  allows the Recipient to  associate Expenditure  records to Project</a:t>
                      </a:r>
                      <a:r>
                        <a:rPr sz="800" dirty="0">
                          <a:latin typeface="Arial"/>
                          <a:cs typeface="Arial"/>
                        </a:rPr>
                        <a:t> </a:t>
                      </a:r>
                      <a:r>
                        <a:rPr sz="800" spc="-5" dirty="0">
                          <a:latin typeface="Arial"/>
                          <a:cs typeface="Arial"/>
                        </a:rPr>
                        <a:t>records.</a:t>
                      </a:r>
                      <a:endParaRPr sz="800">
                        <a:latin typeface="Arial"/>
                        <a:cs typeface="Arial"/>
                      </a:endParaRPr>
                    </a:p>
                  </a:txBody>
                  <a:tcPr marL="0" marR="0" marT="5080" marB="0">
                    <a:lnL w="6350">
                      <a:solidFill>
                        <a:srgbClr val="000000"/>
                      </a:solidFill>
                      <a:prstDash val="solid"/>
                    </a:lnL>
                    <a:lnR w="6350">
                      <a:solidFill>
                        <a:srgbClr val="000000"/>
                      </a:solidFill>
                      <a:prstDash val="solid"/>
                    </a:lnR>
                    <a:lnT w="12700">
                      <a:solidFill>
                        <a:srgbClr val="000000"/>
                      </a:solidFill>
                      <a:prstDash val="solid"/>
                    </a:lnT>
                    <a:lnB w="6350">
                      <a:solidFill>
                        <a:srgbClr val="000000"/>
                      </a:solidFill>
                      <a:prstDash val="solid"/>
                    </a:lnB>
                  </a:tcPr>
                </a:tc>
                <a:tc>
                  <a:txBody>
                    <a:bodyPr/>
                    <a:lstStyle/>
                    <a:p>
                      <a:pPr marL="68580">
                        <a:lnSpc>
                          <a:spcPct val="100000"/>
                        </a:lnSpc>
                        <a:spcBef>
                          <a:spcPts val="5"/>
                        </a:spcBef>
                      </a:pPr>
                      <a:r>
                        <a:rPr sz="800" spc="-5" dirty="0">
                          <a:latin typeface="Arial"/>
                          <a:cs typeface="Arial"/>
                        </a:rPr>
                        <a:t>Required</a:t>
                      </a:r>
                      <a:endParaRPr sz="800">
                        <a:latin typeface="Arial"/>
                        <a:cs typeface="Arial"/>
                      </a:endParaRPr>
                    </a:p>
                  </a:txBody>
                  <a:tcPr marL="0" marR="0" marT="635" marB="0">
                    <a:lnL w="6350">
                      <a:solidFill>
                        <a:srgbClr val="000000"/>
                      </a:solidFill>
                      <a:prstDash val="solid"/>
                    </a:lnL>
                    <a:lnR w="6350">
                      <a:solidFill>
                        <a:srgbClr val="000000"/>
                      </a:solidFill>
                      <a:prstDash val="solid"/>
                    </a:lnR>
                    <a:lnT w="12700">
                      <a:solidFill>
                        <a:srgbClr val="000000"/>
                      </a:solidFill>
                      <a:prstDash val="solid"/>
                    </a:lnT>
                    <a:lnB w="6350">
                      <a:solidFill>
                        <a:srgbClr val="000000"/>
                      </a:solidFill>
                      <a:prstDash val="solid"/>
                    </a:lnB>
                  </a:tcPr>
                </a:tc>
                <a:tc>
                  <a:txBody>
                    <a:bodyPr/>
                    <a:lstStyle/>
                    <a:p>
                      <a:pPr marL="67945">
                        <a:lnSpc>
                          <a:spcPct val="100000"/>
                        </a:lnSpc>
                        <a:spcBef>
                          <a:spcPts val="5"/>
                        </a:spcBef>
                      </a:pPr>
                      <a:r>
                        <a:rPr sz="800" spc="-5" dirty="0">
                          <a:latin typeface="Arial"/>
                          <a:cs typeface="Arial"/>
                        </a:rPr>
                        <a:t>n/a</a:t>
                      </a:r>
                      <a:endParaRPr sz="800">
                        <a:latin typeface="Arial"/>
                        <a:cs typeface="Arial"/>
                      </a:endParaRPr>
                    </a:p>
                  </a:txBody>
                  <a:tcPr marL="0" marR="0" marT="635" marB="0">
                    <a:lnL w="6350">
                      <a:solidFill>
                        <a:srgbClr val="000000"/>
                      </a:solidFill>
                      <a:prstDash val="solid"/>
                    </a:lnL>
                    <a:lnR w="6350">
                      <a:solidFill>
                        <a:srgbClr val="000000"/>
                      </a:solidFill>
                      <a:prstDash val="solid"/>
                    </a:lnR>
                    <a:lnT w="12700">
                      <a:solidFill>
                        <a:srgbClr val="000000"/>
                      </a:solidFill>
                      <a:prstDash val="solid"/>
                    </a:lnT>
                    <a:lnB w="6350">
                      <a:solidFill>
                        <a:srgbClr val="000000"/>
                      </a:solidFill>
                      <a:prstDash val="solid"/>
                    </a:lnB>
                  </a:tcPr>
                </a:tc>
                <a:tc>
                  <a:txBody>
                    <a:bodyPr/>
                    <a:lstStyle/>
                    <a:p>
                      <a:pPr marL="68580">
                        <a:lnSpc>
                          <a:spcPct val="100000"/>
                        </a:lnSpc>
                        <a:spcBef>
                          <a:spcPts val="5"/>
                        </a:spcBef>
                      </a:pPr>
                      <a:r>
                        <a:rPr sz="800" spc="-5" dirty="0">
                          <a:latin typeface="Arial"/>
                          <a:cs typeface="Arial"/>
                        </a:rPr>
                        <a:t>Numeric</a:t>
                      </a:r>
                      <a:endParaRPr sz="800">
                        <a:latin typeface="Arial"/>
                        <a:cs typeface="Arial"/>
                      </a:endParaRPr>
                    </a:p>
                  </a:txBody>
                  <a:tcPr marL="0" marR="0" marT="635" marB="0">
                    <a:lnL w="6350">
                      <a:solidFill>
                        <a:srgbClr val="000000"/>
                      </a:solidFill>
                      <a:prstDash val="solid"/>
                    </a:lnL>
                    <a:lnR w="6350">
                      <a:solidFill>
                        <a:srgbClr val="000000"/>
                      </a:solidFill>
                      <a:prstDash val="solid"/>
                    </a:lnR>
                    <a:lnT w="12700">
                      <a:solidFill>
                        <a:srgbClr val="000000"/>
                      </a:solidFill>
                      <a:prstDash val="solid"/>
                    </a:lnT>
                    <a:lnB w="6350">
                      <a:solidFill>
                        <a:srgbClr val="000000"/>
                      </a:solidFill>
                      <a:prstDash val="solid"/>
                    </a:lnB>
                  </a:tcPr>
                </a:tc>
                <a:tc>
                  <a:txBody>
                    <a:bodyPr/>
                    <a:lstStyle/>
                    <a:p>
                      <a:pPr marR="61594" algn="r">
                        <a:lnSpc>
                          <a:spcPct val="100000"/>
                        </a:lnSpc>
                        <a:spcBef>
                          <a:spcPts val="5"/>
                        </a:spcBef>
                      </a:pPr>
                      <a:r>
                        <a:rPr sz="800" dirty="0">
                          <a:latin typeface="Arial"/>
                          <a:cs typeface="Arial"/>
                        </a:rPr>
                        <a:t>20</a:t>
                      </a:r>
                      <a:endParaRPr sz="800">
                        <a:latin typeface="Arial"/>
                        <a:cs typeface="Arial"/>
                      </a:endParaRPr>
                    </a:p>
                  </a:txBody>
                  <a:tcPr marL="0" marR="0" marT="635" marB="0">
                    <a:lnL w="6350">
                      <a:solidFill>
                        <a:srgbClr val="000000"/>
                      </a:solidFill>
                      <a:prstDash val="solid"/>
                    </a:lnL>
                    <a:lnR w="12700">
                      <a:solidFill>
                        <a:srgbClr val="000000"/>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914400" y="914400"/>
          <a:ext cx="5646420" cy="3312795"/>
        </p:xfrm>
        <a:graphic>
          <a:graphicData uri="http://schemas.openxmlformats.org/drawingml/2006/table">
            <a:tbl>
              <a:tblPr firstRow="1" bandRow="1">
                <a:tableStyleId>{2D5ABB26-0587-4C30-8999-92F81FD0307C}</a:tableStyleId>
              </a:tblPr>
              <a:tblGrid>
                <a:gridCol w="981710">
                  <a:extLst>
                    <a:ext uri="{9D8B030D-6E8A-4147-A177-3AD203B41FA5}">
                      <a16:colId xmlns:a16="http://schemas.microsoft.com/office/drawing/2014/main" val="20000"/>
                    </a:ext>
                  </a:extLst>
                </a:gridCol>
                <a:gridCol w="1490344">
                  <a:extLst>
                    <a:ext uri="{9D8B030D-6E8A-4147-A177-3AD203B41FA5}">
                      <a16:colId xmlns:a16="http://schemas.microsoft.com/office/drawing/2014/main" val="20001"/>
                    </a:ext>
                  </a:extLst>
                </a:gridCol>
                <a:gridCol w="718819">
                  <a:extLst>
                    <a:ext uri="{9D8B030D-6E8A-4147-A177-3AD203B41FA5}">
                      <a16:colId xmlns:a16="http://schemas.microsoft.com/office/drawing/2014/main" val="20002"/>
                    </a:ext>
                  </a:extLst>
                </a:gridCol>
                <a:gridCol w="956309">
                  <a:extLst>
                    <a:ext uri="{9D8B030D-6E8A-4147-A177-3AD203B41FA5}">
                      <a16:colId xmlns:a16="http://schemas.microsoft.com/office/drawing/2014/main" val="20003"/>
                    </a:ext>
                  </a:extLst>
                </a:gridCol>
                <a:gridCol w="732154">
                  <a:extLst>
                    <a:ext uri="{9D8B030D-6E8A-4147-A177-3AD203B41FA5}">
                      <a16:colId xmlns:a16="http://schemas.microsoft.com/office/drawing/2014/main" val="20004"/>
                    </a:ext>
                  </a:extLst>
                </a:gridCol>
                <a:gridCol w="751204">
                  <a:extLst>
                    <a:ext uri="{9D8B030D-6E8A-4147-A177-3AD203B41FA5}">
                      <a16:colId xmlns:a16="http://schemas.microsoft.com/office/drawing/2014/main" val="20005"/>
                    </a:ext>
                  </a:extLst>
                </a:gridCol>
              </a:tblGrid>
              <a:tr h="403098">
                <a:tc>
                  <a:txBody>
                    <a:bodyPr/>
                    <a:lstStyle/>
                    <a:p>
                      <a:pPr marL="165100">
                        <a:lnSpc>
                          <a:spcPct val="100000"/>
                        </a:lnSpc>
                        <a:spcBef>
                          <a:spcPts val="5"/>
                        </a:spcBef>
                      </a:pPr>
                      <a:r>
                        <a:rPr sz="800" b="1" spc="-5" dirty="0">
                          <a:solidFill>
                            <a:srgbClr val="FFFFFF"/>
                          </a:solidFill>
                          <a:latin typeface="Arial"/>
                          <a:cs typeface="Arial"/>
                        </a:rPr>
                        <a:t>Defined</a:t>
                      </a:r>
                      <a:r>
                        <a:rPr sz="800" b="1" spc="-15" dirty="0">
                          <a:solidFill>
                            <a:srgbClr val="FFFFFF"/>
                          </a:solidFill>
                          <a:latin typeface="Arial"/>
                          <a:cs typeface="Arial"/>
                        </a:rPr>
                        <a:t> </a:t>
                      </a:r>
                      <a:r>
                        <a:rPr sz="800" b="1" spc="-5" dirty="0">
                          <a:solidFill>
                            <a:srgbClr val="FFFFFF"/>
                          </a:solidFill>
                          <a:latin typeface="Arial"/>
                          <a:cs typeface="Arial"/>
                        </a:rPr>
                        <a:t>Term</a:t>
                      </a:r>
                      <a:endParaRPr sz="800">
                        <a:latin typeface="Arial"/>
                        <a:cs typeface="Arial"/>
                      </a:endParaRPr>
                    </a:p>
                  </a:txBody>
                  <a:tcPr marL="0" marR="0" marT="635" marB="0">
                    <a:lnL w="6350">
                      <a:solidFill>
                        <a:srgbClr val="000000"/>
                      </a:solidFill>
                      <a:prstDash val="solid"/>
                    </a:lnL>
                    <a:lnR w="6350">
                      <a:solidFill>
                        <a:srgbClr val="000000"/>
                      </a:solidFill>
                      <a:prstDash val="solid"/>
                    </a:lnR>
                    <a:lnT w="12700">
                      <a:solidFill>
                        <a:srgbClr val="000000"/>
                      </a:solidFill>
                      <a:prstDash val="solid"/>
                    </a:lnT>
                    <a:lnB w="19050">
                      <a:solidFill>
                        <a:srgbClr val="000000"/>
                      </a:solidFill>
                      <a:prstDash val="solid"/>
                    </a:lnB>
                    <a:solidFill>
                      <a:srgbClr val="001F5F"/>
                    </a:solidFill>
                  </a:tcPr>
                </a:tc>
                <a:tc>
                  <a:txBody>
                    <a:bodyPr/>
                    <a:lstStyle/>
                    <a:p>
                      <a:pPr algn="ctr">
                        <a:lnSpc>
                          <a:spcPct val="100000"/>
                        </a:lnSpc>
                        <a:spcBef>
                          <a:spcPts val="5"/>
                        </a:spcBef>
                      </a:pPr>
                      <a:r>
                        <a:rPr sz="800" b="1" spc="-5" dirty="0">
                          <a:solidFill>
                            <a:srgbClr val="FFFFFF"/>
                          </a:solidFill>
                          <a:latin typeface="Arial"/>
                          <a:cs typeface="Arial"/>
                        </a:rPr>
                        <a:t>Definition</a:t>
                      </a:r>
                      <a:endParaRPr sz="800">
                        <a:latin typeface="Arial"/>
                        <a:cs typeface="Arial"/>
                      </a:endParaRPr>
                    </a:p>
                  </a:txBody>
                  <a:tcPr marL="0" marR="0" marT="635" marB="0">
                    <a:lnL w="6350">
                      <a:solidFill>
                        <a:srgbClr val="000000"/>
                      </a:solidFill>
                      <a:prstDash val="solid"/>
                    </a:lnL>
                    <a:lnR w="6350">
                      <a:solidFill>
                        <a:srgbClr val="000000"/>
                      </a:solidFill>
                      <a:prstDash val="solid"/>
                    </a:lnR>
                    <a:lnT w="12700">
                      <a:solidFill>
                        <a:srgbClr val="000000"/>
                      </a:solidFill>
                      <a:prstDash val="solid"/>
                    </a:lnT>
                    <a:lnB w="19050">
                      <a:solidFill>
                        <a:srgbClr val="000000"/>
                      </a:solidFill>
                      <a:prstDash val="solid"/>
                    </a:lnB>
                    <a:solidFill>
                      <a:srgbClr val="001F5F"/>
                    </a:solidFill>
                  </a:tcPr>
                </a:tc>
                <a:tc>
                  <a:txBody>
                    <a:bodyPr/>
                    <a:lstStyle/>
                    <a:p>
                      <a:pPr marL="138430">
                        <a:lnSpc>
                          <a:spcPct val="100000"/>
                        </a:lnSpc>
                        <a:spcBef>
                          <a:spcPts val="5"/>
                        </a:spcBef>
                      </a:pPr>
                      <a:r>
                        <a:rPr sz="800" b="1" spc="-5" dirty="0">
                          <a:solidFill>
                            <a:srgbClr val="FFFFFF"/>
                          </a:solidFill>
                          <a:latin typeface="Arial"/>
                          <a:cs typeface="Arial"/>
                        </a:rPr>
                        <a:t>Required</a:t>
                      </a:r>
                      <a:endParaRPr sz="800">
                        <a:latin typeface="Arial"/>
                        <a:cs typeface="Arial"/>
                      </a:endParaRPr>
                    </a:p>
                  </a:txBody>
                  <a:tcPr marL="0" marR="0" marT="635" marB="0">
                    <a:lnL w="6350">
                      <a:solidFill>
                        <a:srgbClr val="000000"/>
                      </a:solidFill>
                      <a:prstDash val="solid"/>
                    </a:lnL>
                    <a:lnR w="6350">
                      <a:solidFill>
                        <a:srgbClr val="000000"/>
                      </a:solidFill>
                      <a:prstDash val="solid"/>
                    </a:lnR>
                    <a:lnT w="12700">
                      <a:solidFill>
                        <a:srgbClr val="000000"/>
                      </a:solidFill>
                      <a:prstDash val="solid"/>
                    </a:lnT>
                    <a:lnB w="19050">
                      <a:solidFill>
                        <a:srgbClr val="000000"/>
                      </a:solidFill>
                      <a:prstDash val="solid"/>
                    </a:lnB>
                    <a:solidFill>
                      <a:srgbClr val="001F5F"/>
                    </a:solidFill>
                  </a:tcPr>
                </a:tc>
                <a:tc>
                  <a:txBody>
                    <a:bodyPr/>
                    <a:lstStyle/>
                    <a:p>
                      <a:pPr marL="208915">
                        <a:lnSpc>
                          <a:spcPct val="100000"/>
                        </a:lnSpc>
                        <a:spcBef>
                          <a:spcPts val="5"/>
                        </a:spcBef>
                      </a:pPr>
                      <a:r>
                        <a:rPr sz="800" b="1" spc="-5" dirty="0">
                          <a:solidFill>
                            <a:srgbClr val="FFFFFF"/>
                          </a:solidFill>
                          <a:latin typeface="Arial"/>
                          <a:cs typeface="Arial"/>
                        </a:rPr>
                        <a:t>List</a:t>
                      </a:r>
                      <a:r>
                        <a:rPr sz="800" b="1" spc="-15" dirty="0">
                          <a:solidFill>
                            <a:srgbClr val="FFFFFF"/>
                          </a:solidFill>
                          <a:latin typeface="Arial"/>
                          <a:cs typeface="Arial"/>
                        </a:rPr>
                        <a:t> </a:t>
                      </a:r>
                      <a:r>
                        <a:rPr sz="800" b="1" spc="-5" dirty="0">
                          <a:solidFill>
                            <a:srgbClr val="FFFFFF"/>
                          </a:solidFill>
                          <a:latin typeface="Arial"/>
                          <a:cs typeface="Arial"/>
                        </a:rPr>
                        <a:t>Values</a:t>
                      </a:r>
                      <a:endParaRPr sz="800">
                        <a:latin typeface="Arial"/>
                        <a:cs typeface="Arial"/>
                      </a:endParaRPr>
                    </a:p>
                  </a:txBody>
                  <a:tcPr marL="0" marR="0" marT="635" marB="0">
                    <a:lnL w="6350">
                      <a:solidFill>
                        <a:srgbClr val="000000"/>
                      </a:solidFill>
                      <a:prstDash val="solid"/>
                    </a:lnL>
                    <a:lnR w="6350">
                      <a:solidFill>
                        <a:srgbClr val="000000"/>
                      </a:solidFill>
                      <a:prstDash val="solid"/>
                    </a:lnR>
                    <a:lnT w="12700">
                      <a:solidFill>
                        <a:srgbClr val="000000"/>
                      </a:solidFill>
                      <a:prstDash val="solid"/>
                    </a:lnT>
                    <a:lnB w="19050">
                      <a:solidFill>
                        <a:srgbClr val="000000"/>
                      </a:solidFill>
                      <a:prstDash val="solid"/>
                    </a:lnB>
                    <a:solidFill>
                      <a:srgbClr val="001F5F"/>
                    </a:solidFill>
                  </a:tcPr>
                </a:tc>
                <a:tc>
                  <a:txBody>
                    <a:bodyPr/>
                    <a:lstStyle/>
                    <a:p>
                      <a:pPr marL="123189">
                        <a:lnSpc>
                          <a:spcPct val="100000"/>
                        </a:lnSpc>
                        <a:spcBef>
                          <a:spcPts val="5"/>
                        </a:spcBef>
                      </a:pPr>
                      <a:r>
                        <a:rPr sz="800" b="1" spc="-5" dirty="0">
                          <a:solidFill>
                            <a:srgbClr val="FFFFFF"/>
                          </a:solidFill>
                          <a:latin typeface="Arial"/>
                          <a:cs typeface="Arial"/>
                        </a:rPr>
                        <a:t>Data</a:t>
                      </a:r>
                      <a:r>
                        <a:rPr sz="800" b="1" spc="-20" dirty="0">
                          <a:solidFill>
                            <a:srgbClr val="FFFFFF"/>
                          </a:solidFill>
                          <a:latin typeface="Arial"/>
                          <a:cs typeface="Arial"/>
                        </a:rPr>
                        <a:t> </a:t>
                      </a:r>
                      <a:r>
                        <a:rPr sz="800" b="1" spc="-5" dirty="0">
                          <a:solidFill>
                            <a:srgbClr val="FFFFFF"/>
                          </a:solidFill>
                          <a:latin typeface="Arial"/>
                          <a:cs typeface="Arial"/>
                        </a:rPr>
                        <a:t>Type</a:t>
                      </a:r>
                      <a:endParaRPr sz="800">
                        <a:latin typeface="Arial"/>
                        <a:cs typeface="Arial"/>
                      </a:endParaRPr>
                    </a:p>
                  </a:txBody>
                  <a:tcPr marL="0" marR="0" marT="635" marB="0">
                    <a:lnL w="6350">
                      <a:solidFill>
                        <a:srgbClr val="000000"/>
                      </a:solidFill>
                      <a:prstDash val="solid"/>
                    </a:lnL>
                    <a:lnR w="6350">
                      <a:solidFill>
                        <a:srgbClr val="000000"/>
                      </a:solidFill>
                      <a:prstDash val="solid"/>
                    </a:lnR>
                    <a:lnT w="12700">
                      <a:solidFill>
                        <a:srgbClr val="000000"/>
                      </a:solidFill>
                      <a:prstDash val="solid"/>
                    </a:lnT>
                    <a:lnB w="19050">
                      <a:solidFill>
                        <a:srgbClr val="000000"/>
                      </a:solidFill>
                      <a:prstDash val="solid"/>
                    </a:lnB>
                    <a:solidFill>
                      <a:srgbClr val="001F5F"/>
                    </a:solidFill>
                  </a:tcPr>
                </a:tc>
                <a:tc>
                  <a:txBody>
                    <a:bodyPr/>
                    <a:lstStyle/>
                    <a:p>
                      <a:pPr marL="206375" marR="199390" indent="69850">
                        <a:lnSpc>
                          <a:spcPts val="919"/>
                        </a:lnSpc>
                        <a:spcBef>
                          <a:spcPts val="65"/>
                        </a:spcBef>
                      </a:pPr>
                      <a:r>
                        <a:rPr sz="800" b="1" spc="-5" dirty="0">
                          <a:solidFill>
                            <a:srgbClr val="FFFFFF"/>
                          </a:solidFill>
                          <a:latin typeface="Arial"/>
                          <a:cs typeface="Arial"/>
                        </a:rPr>
                        <a:t>Max  </a:t>
                      </a:r>
                      <a:r>
                        <a:rPr sz="800" b="1" dirty="0">
                          <a:solidFill>
                            <a:srgbClr val="FFFFFF"/>
                          </a:solidFill>
                          <a:latin typeface="Arial"/>
                          <a:cs typeface="Arial"/>
                        </a:rPr>
                        <a:t>Le</a:t>
                      </a:r>
                      <a:r>
                        <a:rPr sz="800" b="1" spc="-5" dirty="0">
                          <a:solidFill>
                            <a:srgbClr val="FFFFFF"/>
                          </a:solidFill>
                          <a:latin typeface="Arial"/>
                          <a:cs typeface="Arial"/>
                        </a:rPr>
                        <a:t>n</a:t>
                      </a:r>
                      <a:r>
                        <a:rPr sz="800" b="1" dirty="0">
                          <a:solidFill>
                            <a:srgbClr val="FFFFFF"/>
                          </a:solidFill>
                          <a:latin typeface="Arial"/>
                          <a:cs typeface="Arial"/>
                        </a:rPr>
                        <a:t>g</a:t>
                      </a:r>
                      <a:r>
                        <a:rPr sz="800" b="1" spc="-5" dirty="0">
                          <a:solidFill>
                            <a:srgbClr val="FFFFFF"/>
                          </a:solidFill>
                          <a:latin typeface="Arial"/>
                          <a:cs typeface="Arial"/>
                        </a:rPr>
                        <a:t>t</a:t>
                      </a:r>
                      <a:r>
                        <a:rPr sz="800" b="1" dirty="0">
                          <a:solidFill>
                            <a:srgbClr val="FFFFFF"/>
                          </a:solidFill>
                          <a:latin typeface="Arial"/>
                          <a:cs typeface="Arial"/>
                        </a:rPr>
                        <a:t>h</a:t>
                      </a:r>
                      <a:endParaRPr sz="800">
                        <a:latin typeface="Arial"/>
                        <a:cs typeface="Arial"/>
                      </a:endParaRPr>
                    </a:p>
                  </a:txBody>
                  <a:tcPr marL="0" marR="0" marT="8255" marB="0">
                    <a:lnL w="6350">
                      <a:solidFill>
                        <a:srgbClr val="000000"/>
                      </a:solidFill>
                      <a:prstDash val="solid"/>
                    </a:lnL>
                    <a:lnR w="6350">
                      <a:solidFill>
                        <a:srgbClr val="000000"/>
                      </a:solidFill>
                      <a:prstDash val="solid"/>
                    </a:lnR>
                    <a:lnT w="12700">
                      <a:solidFill>
                        <a:srgbClr val="000000"/>
                      </a:solidFill>
                      <a:prstDash val="solid"/>
                    </a:lnT>
                    <a:lnB w="19050">
                      <a:solidFill>
                        <a:srgbClr val="000000"/>
                      </a:solidFill>
                      <a:prstDash val="solid"/>
                    </a:lnB>
                    <a:solidFill>
                      <a:srgbClr val="001F5F"/>
                    </a:solidFill>
                  </a:tcPr>
                </a:tc>
                <a:extLst>
                  <a:ext uri="{0D108BD9-81ED-4DB2-BD59-A6C34878D82A}">
                    <a16:rowId xmlns:a16="http://schemas.microsoft.com/office/drawing/2014/main" val="10000"/>
                  </a:ext>
                </a:extLst>
              </a:tr>
              <a:tr h="1288795">
                <a:tc>
                  <a:txBody>
                    <a:bodyPr/>
                    <a:lstStyle/>
                    <a:p>
                      <a:pPr marL="67945" marR="154940">
                        <a:lnSpc>
                          <a:spcPts val="919"/>
                        </a:lnSpc>
                        <a:spcBef>
                          <a:spcPts val="20"/>
                        </a:spcBef>
                      </a:pPr>
                      <a:r>
                        <a:rPr sz="800" spc="-5" dirty="0">
                          <a:latin typeface="Arial"/>
                          <a:cs typeface="Arial"/>
                        </a:rPr>
                        <a:t>Sub Award</a:t>
                      </a:r>
                      <a:r>
                        <a:rPr sz="800" spc="-45" dirty="0">
                          <a:latin typeface="Arial"/>
                          <a:cs typeface="Arial"/>
                        </a:rPr>
                        <a:t> </a:t>
                      </a:r>
                      <a:r>
                        <a:rPr sz="800" spc="-5" dirty="0">
                          <a:latin typeface="Arial"/>
                          <a:cs typeface="Arial"/>
                        </a:rPr>
                        <a:t>Type  Aggregates  SLFRF</a:t>
                      </a:r>
                      <a:endParaRPr sz="800">
                        <a:latin typeface="Arial"/>
                        <a:cs typeface="Arial"/>
                      </a:endParaRPr>
                    </a:p>
                  </a:txBody>
                  <a:tcPr marL="0" marR="0" marT="2540" marB="0">
                    <a:lnL w="6350">
                      <a:solidFill>
                        <a:srgbClr val="000000"/>
                      </a:solidFill>
                      <a:prstDash val="solid"/>
                    </a:lnL>
                    <a:lnR w="6350">
                      <a:solidFill>
                        <a:srgbClr val="000000"/>
                      </a:solidFill>
                      <a:prstDash val="solid"/>
                    </a:lnR>
                    <a:lnT w="19050">
                      <a:solidFill>
                        <a:srgbClr val="000000"/>
                      </a:solidFill>
                      <a:prstDash val="solid"/>
                    </a:lnT>
                    <a:lnB w="6350">
                      <a:solidFill>
                        <a:srgbClr val="000000"/>
                      </a:solidFill>
                      <a:prstDash val="solid"/>
                    </a:lnB>
                  </a:tcPr>
                </a:tc>
                <a:tc>
                  <a:txBody>
                    <a:bodyPr/>
                    <a:lstStyle/>
                    <a:p>
                      <a:pPr marL="67945" marR="126364">
                        <a:lnSpc>
                          <a:spcPts val="919"/>
                        </a:lnSpc>
                        <a:spcBef>
                          <a:spcPts val="20"/>
                        </a:spcBef>
                      </a:pPr>
                      <a:r>
                        <a:rPr sz="800" spc="-5" dirty="0">
                          <a:latin typeface="Arial"/>
                          <a:cs typeface="Arial"/>
                        </a:rPr>
                        <a:t>The Sub-Award Type that  had obligation or  expenditure/payment</a:t>
                      </a:r>
                      <a:r>
                        <a:rPr sz="800" spc="5" dirty="0">
                          <a:latin typeface="Arial"/>
                          <a:cs typeface="Arial"/>
                        </a:rPr>
                        <a:t> </a:t>
                      </a:r>
                      <a:r>
                        <a:rPr sz="800" spc="-5" dirty="0">
                          <a:latin typeface="Arial"/>
                          <a:cs typeface="Arial"/>
                        </a:rPr>
                        <a:t>activity</a:t>
                      </a:r>
                      <a:endParaRPr sz="800">
                        <a:latin typeface="Arial"/>
                        <a:cs typeface="Arial"/>
                      </a:endParaRPr>
                    </a:p>
                    <a:p>
                      <a:pPr marL="67945">
                        <a:lnSpc>
                          <a:spcPts val="890"/>
                        </a:lnSpc>
                      </a:pPr>
                      <a:r>
                        <a:rPr sz="800" spc="-5" dirty="0">
                          <a:latin typeface="Arial"/>
                          <a:cs typeface="Arial"/>
                        </a:rPr>
                        <a:t>during the reporting</a:t>
                      </a:r>
                      <a:r>
                        <a:rPr sz="800" dirty="0">
                          <a:latin typeface="Arial"/>
                          <a:cs typeface="Arial"/>
                        </a:rPr>
                        <a:t> </a:t>
                      </a:r>
                      <a:r>
                        <a:rPr sz="800" spc="-5" dirty="0">
                          <a:latin typeface="Arial"/>
                          <a:cs typeface="Arial"/>
                        </a:rPr>
                        <a:t>period.</a:t>
                      </a:r>
                      <a:endParaRPr sz="800">
                        <a:latin typeface="Arial"/>
                        <a:cs typeface="Arial"/>
                      </a:endParaRPr>
                    </a:p>
                  </a:txBody>
                  <a:tcPr marL="0" marR="0" marT="2540" marB="0">
                    <a:lnL w="6350">
                      <a:solidFill>
                        <a:srgbClr val="000000"/>
                      </a:solidFill>
                      <a:prstDash val="solid"/>
                    </a:lnL>
                    <a:lnR w="6350">
                      <a:solidFill>
                        <a:srgbClr val="000000"/>
                      </a:solidFill>
                      <a:prstDash val="solid"/>
                    </a:lnR>
                    <a:lnT w="19050">
                      <a:solidFill>
                        <a:srgbClr val="000000"/>
                      </a:solidFill>
                      <a:prstDash val="solid"/>
                    </a:lnT>
                    <a:lnB w="6350">
                      <a:solidFill>
                        <a:srgbClr val="000000"/>
                      </a:solidFill>
                      <a:prstDash val="solid"/>
                    </a:lnB>
                  </a:tcPr>
                </a:tc>
                <a:tc>
                  <a:txBody>
                    <a:bodyPr/>
                    <a:lstStyle/>
                    <a:p>
                      <a:pPr marL="68580">
                        <a:lnSpc>
                          <a:spcPts val="915"/>
                        </a:lnSpc>
                      </a:pPr>
                      <a:r>
                        <a:rPr sz="800" spc="-5" dirty="0">
                          <a:latin typeface="Arial"/>
                          <a:cs typeface="Arial"/>
                        </a:rPr>
                        <a:t>Required</a:t>
                      </a:r>
                      <a:endParaRPr sz="800">
                        <a:latin typeface="Arial"/>
                        <a:cs typeface="Arial"/>
                      </a:endParaRPr>
                    </a:p>
                  </a:txBody>
                  <a:tcPr marL="0" marR="0" marT="0" marB="0">
                    <a:lnL w="6350">
                      <a:solidFill>
                        <a:srgbClr val="000000"/>
                      </a:solidFill>
                      <a:prstDash val="solid"/>
                    </a:lnL>
                    <a:lnR w="6350">
                      <a:solidFill>
                        <a:srgbClr val="000000"/>
                      </a:solidFill>
                      <a:prstDash val="solid"/>
                    </a:lnR>
                    <a:lnT w="19050">
                      <a:solidFill>
                        <a:srgbClr val="000000"/>
                      </a:solidFill>
                      <a:prstDash val="solid"/>
                    </a:lnT>
                    <a:lnB w="6350">
                      <a:solidFill>
                        <a:srgbClr val="000000"/>
                      </a:solidFill>
                      <a:prstDash val="solid"/>
                    </a:lnB>
                  </a:tcPr>
                </a:tc>
                <a:tc>
                  <a:txBody>
                    <a:bodyPr/>
                    <a:lstStyle/>
                    <a:p>
                      <a:pPr marL="67945" marR="262890">
                        <a:lnSpc>
                          <a:spcPts val="919"/>
                        </a:lnSpc>
                        <a:spcBef>
                          <a:spcPts val="20"/>
                        </a:spcBef>
                      </a:pPr>
                      <a:r>
                        <a:rPr sz="800" spc="-5" dirty="0">
                          <a:latin typeface="Arial"/>
                          <a:cs typeface="Arial"/>
                        </a:rPr>
                        <a:t>"Aggregate</a:t>
                      </a:r>
                      <a:r>
                        <a:rPr sz="800" spc="-50" dirty="0">
                          <a:latin typeface="Arial"/>
                          <a:cs typeface="Arial"/>
                        </a:rPr>
                        <a:t> </a:t>
                      </a:r>
                      <a:r>
                        <a:rPr sz="800" spc="-5" dirty="0">
                          <a:latin typeface="Arial"/>
                          <a:cs typeface="Arial"/>
                        </a:rPr>
                        <a:t>of  Contracts  Awarded"</a:t>
                      </a:r>
                      <a:endParaRPr sz="800">
                        <a:latin typeface="Arial"/>
                        <a:cs typeface="Arial"/>
                      </a:endParaRPr>
                    </a:p>
                    <a:p>
                      <a:pPr marL="96520">
                        <a:lnSpc>
                          <a:spcPts val="875"/>
                        </a:lnSpc>
                      </a:pPr>
                      <a:r>
                        <a:rPr sz="800" spc="-5" dirty="0">
                          <a:latin typeface="Arial"/>
                          <a:cs typeface="Arial"/>
                        </a:rPr>
                        <a:t>"Aggregate</a:t>
                      </a:r>
                      <a:r>
                        <a:rPr sz="800" spc="-10" dirty="0">
                          <a:latin typeface="Arial"/>
                          <a:cs typeface="Arial"/>
                        </a:rPr>
                        <a:t> </a:t>
                      </a:r>
                      <a:r>
                        <a:rPr sz="800" spc="-5" dirty="0">
                          <a:latin typeface="Arial"/>
                          <a:cs typeface="Arial"/>
                        </a:rPr>
                        <a:t>of</a:t>
                      </a:r>
                      <a:endParaRPr sz="800">
                        <a:latin typeface="Arial"/>
                        <a:cs typeface="Arial"/>
                      </a:endParaRPr>
                    </a:p>
                    <a:p>
                      <a:pPr marL="67945" marR="99060">
                        <a:lnSpc>
                          <a:spcPct val="95800"/>
                        </a:lnSpc>
                        <a:spcBef>
                          <a:spcPts val="20"/>
                        </a:spcBef>
                      </a:pPr>
                      <a:r>
                        <a:rPr sz="800" spc="-5" dirty="0">
                          <a:latin typeface="Arial"/>
                          <a:cs typeface="Arial"/>
                        </a:rPr>
                        <a:t>Grants Awarded"  "Aggregate of  Loans Issued"  "Aggregate of  Transfers"  "Aggregate of  Direct</a:t>
                      </a:r>
                      <a:r>
                        <a:rPr sz="800" spc="-45" dirty="0">
                          <a:latin typeface="Arial"/>
                          <a:cs typeface="Arial"/>
                        </a:rPr>
                        <a:t> </a:t>
                      </a:r>
                      <a:r>
                        <a:rPr sz="800" spc="-5" dirty="0">
                          <a:latin typeface="Arial"/>
                          <a:cs typeface="Arial"/>
                        </a:rPr>
                        <a:t>Payments"</a:t>
                      </a:r>
                      <a:endParaRPr sz="800">
                        <a:latin typeface="Arial"/>
                        <a:cs typeface="Arial"/>
                      </a:endParaRPr>
                    </a:p>
                  </a:txBody>
                  <a:tcPr marL="0" marR="0" marT="2540" marB="0">
                    <a:lnL w="6350">
                      <a:solidFill>
                        <a:srgbClr val="000000"/>
                      </a:solidFill>
                      <a:prstDash val="solid"/>
                    </a:lnL>
                    <a:lnR w="6350">
                      <a:solidFill>
                        <a:srgbClr val="000000"/>
                      </a:solidFill>
                      <a:prstDash val="solid"/>
                    </a:lnR>
                    <a:lnT w="19050">
                      <a:solidFill>
                        <a:srgbClr val="000000"/>
                      </a:solidFill>
                      <a:prstDash val="solid"/>
                    </a:lnT>
                    <a:lnB w="6350">
                      <a:solidFill>
                        <a:srgbClr val="000000"/>
                      </a:solidFill>
                      <a:prstDash val="solid"/>
                    </a:lnB>
                  </a:tcPr>
                </a:tc>
                <a:tc>
                  <a:txBody>
                    <a:bodyPr/>
                    <a:lstStyle/>
                    <a:p>
                      <a:pPr marL="68580">
                        <a:lnSpc>
                          <a:spcPts val="915"/>
                        </a:lnSpc>
                      </a:pPr>
                      <a:r>
                        <a:rPr sz="800" spc="-5" dirty="0">
                          <a:latin typeface="Arial"/>
                          <a:cs typeface="Arial"/>
                        </a:rPr>
                        <a:t>Picklist</a:t>
                      </a:r>
                      <a:endParaRPr sz="800">
                        <a:latin typeface="Arial"/>
                        <a:cs typeface="Arial"/>
                      </a:endParaRPr>
                    </a:p>
                  </a:txBody>
                  <a:tcPr marL="0" marR="0" marT="0" marB="0">
                    <a:lnL w="6350">
                      <a:solidFill>
                        <a:srgbClr val="000000"/>
                      </a:solidFill>
                      <a:prstDash val="solid"/>
                    </a:lnL>
                    <a:lnR w="6350">
                      <a:solidFill>
                        <a:srgbClr val="000000"/>
                      </a:solidFill>
                      <a:prstDash val="solid"/>
                    </a:lnR>
                    <a:lnT w="19050">
                      <a:solidFill>
                        <a:srgbClr val="000000"/>
                      </a:solidFill>
                      <a:prstDash val="solid"/>
                    </a:lnT>
                    <a:lnB w="6350">
                      <a:solidFill>
                        <a:srgbClr val="000000"/>
                      </a:solidFill>
                      <a:prstDash val="solid"/>
                    </a:lnB>
                  </a:tcPr>
                </a:tc>
                <a:tc>
                  <a:txBody>
                    <a:bodyPr/>
                    <a:lstStyle/>
                    <a:p>
                      <a:pPr marR="60325" algn="r">
                        <a:lnSpc>
                          <a:spcPts val="915"/>
                        </a:lnSpc>
                      </a:pPr>
                      <a:r>
                        <a:rPr sz="800" dirty="0">
                          <a:latin typeface="Arial"/>
                          <a:cs typeface="Arial"/>
                        </a:rPr>
                        <a:t>n/a</a:t>
                      </a:r>
                      <a:endParaRPr sz="800">
                        <a:latin typeface="Arial"/>
                        <a:cs typeface="Arial"/>
                      </a:endParaRPr>
                    </a:p>
                  </a:txBody>
                  <a:tcPr marL="0" marR="0" marT="0" marB="0">
                    <a:lnL w="6350">
                      <a:solidFill>
                        <a:srgbClr val="000000"/>
                      </a:solidFill>
                      <a:prstDash val="solid"/>
                    </a:lnL>
                    <a:lnR w="12700">
                      <a:solidFill>
                        <a:srgbClr val="000000"/>
                      </a:solidFill>
                      <a:prstDash val="solid"/>
                    </a:lnR>
                    <a:lnT w="190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806196">
                <a:tc>
                  <a:txBody>
                    <a:bodyPr/>
                    <a:lstStyle/>
                    <a:p>
                      <a:pPr marL="67945" marR="318770">
                        <a:lnSpc>
                          <a:spcPct val="95800"/>
                        </a:lnSpc>
                        <a:spcBef>
                          <a:spcPts val="15"/>
                        </a:spcBef>
                      </a:pPr>
                      <a:r>
                        <a:rPr sz="800" spc="-5" dirty="0">
                          <a:latin typeface="Arial"/>
                          <a:cs typeface="Arial"/>
                        </a:rPr>
                        <a:t>Total Period  Expenditure  Amount  </a:t>
                      </a:r>
                      <a:r>
                        <a:rPr sz="800" dirty="0">
                          <a:latin typeface="Arial"/>
                          <a:cs typeface="Arial"/>
                        </a:rPr>
                        <a:t>(Aggregates)</a:t>
                      </a:r>
                      <a:endParaRPr sz="800">
                        <a:latin typeface="Arial"/>
                        <a:cs typeface="Arial"/>
                      </a:endParaRPr>
                    </a:p>
                  </a:txBody>
                  <a:tcPr marL="0" marR="0" marT="19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229235">
                        <a:lnSpc>
                          <a:spcPct val="95800"/>
                        </a:lnSpc>
                        <a:spcBef>
                          <a:spcPts val="15"/>
                        </a:spcBef>
                      </a:pPr>
                      <a:r>
                        <a:rPr sz="800" spc="-5" dirty="0">
                          <a:latin typeface="Arial"/>
                          <a:cs typeface="Arial"/>
                        </a:rPr>
                        <a:t>Sum of Expenditures or  Payments during the most  recent period </a:t>
                      </a:r>
                      <a:r>
                        <a:rPr sz="800" dirty="0">
                          <a:latin typeface="Arial"/>
                          <a:cs typeface="Arial"/>
                        </a:rPr>
                        <a:t>for </a:t>
                      </a:r>
                      <a:r>
                        <a:rPr sz="800" spc="-5" dirty="0">
                          <a:latin typeface="Arial"/>
                          <a:cs typeface="Arial"/>
                        </a:rPr>
                        <a:t>this </a:t>
                      </a:r>
                      <a:r>
                        <a:rPr sz="800" dirty="0">
                          <a:latin typeface="Arial"/>
                          <a:cs typeface="Arial"/>
                        </a:rPr>
                        <a:t>Sub-  </a:t>
                      </a:r>
                      <a:r>
                        <a:rPr sz="800" spc="-5" dirty="0">
                          <a:latin typeface="Arial"/>
                          <a:cs typeface="Arial"/>
                        </a:rPr>
                        <a:t>Award Type (Aggregates).</a:t>
                      </a:r>
                      <a:endParaRPr sz="800">
                        <a:latin typeface="Arial"/>
                        <a:cs typeface="Arial"/>
                      </a:endParaRPr>
                    </a:p>
                  </a:txBody>
                  <a:tcPr marL="0" marR="0" marT="19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935"/>
                        </a:lnSpc>
                      </a:pPr>
                      <a:r>
                        <a:rPr sz="800" spc="-5" dirty="0">
                          <a:latin typeface="Arial"/>
                          <a:cs typeface="Arial"/>
                        </a:rPr>
                        <a:t>Required</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35"/>
                        </a:lnSpc>
                      </a:pPr>
                      <a:r>
                        <a:rPr sz="800" spc="-5" dirty="0">
                          <a:latin typeface="Arial"/>
                          <a:cs typeface="Arial"/>
                        </a:rPr>
                        <a:t>n/a</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935"/>
                        </a:lnSpc>
                      </a:pPr>
                      <a:r>
                        <a:rPr sz="800" spc="-5" dirty="0">
                          <a:latin typeface="Arial"/>
                          <a:cs typeface="Arial"/>
                        </a:rPr>
                        <a:t>Currency</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60325" algn="r">
                        <a:lnSpc>
                          <a:spcPts val="935"/>
                        </a:lnSpc>
                      </a:pPr>
                      <a:r>
                        <a:rPr sz="800" dirty="0">
                          <a:latin typeface="Arial"/>
                          <a:cs typeface="Arial"/>
                        </a:rPr>
                        <a:t>12,2</a:t>
                      </a:r>
                      <a:endParaRPr sz="800">
                        <a:latin typeface="Arial"/>
                        <a:cs typeface="Arial"/>
                      </a:endParaRPr>
                    </a:p>
                  </a:txBody>
                  <a:tcPr marL="0" marR="0" marT="0" marB="0">
                    <a:lnL w="6350">
                      <a:solidFill>
                        <a:srgbClr val="000000"/>
                      </a:solidFill>
                      <a:prstDash val="solid"/>
                    </a:lnL>
                    <a:lnR w="1270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805433">
                <a:tc>
                  <a:txBody>
                    <a:bodyPr/>
                    <a:lstStyle/>
                    <a:p>
                      <a:pPr marL="67945" marR="69215">
                        <a:lnSpc>
                          <a:spcPts val="919"/>
                        </a:lnSpc>
                        <a:spcBef>
                          <a:spcPts val="35"/>
                        </a:spcBef>
                      </a:pPr>
                      <a:r>
                        <a:rPr sz="800" spc="-5" dirty="0">
                          <a:latin typeface="Arial"/>
                          <a:cs typeface="Arial"/>
                        </a:rPr>
                        <a:t>Total Period  Obligation</a:t>
                      </a:r>
                      <a:r>
                        <a:rPr sz="800" spc="-35" dirty="0">
                          <a:latin typeface="Arial"/>
                          <a:cs typeface="Arial"/>
                        </a:rPr>
                        <a:t> </a:t>
                      </a:r>
                      <a:r>
                        <a:rPr sz="800" spc="-5" dirty="0">
                          <a:latin typeface="Arial"/>
                          <a:cs typeface="Arial"/>
                        </a:rPr>
                        <a:t>Amount  (Aggregates)</a:t>
                      </a:r>
                      <a:endParaRPr sz="800">
                        <a:latin typeface="Arial"/>
                        <a:cs typeface="Arial"/>
                      </a:endParaRPr>
                    </a:p>
                  </a:txBody>
                  <a:tcPr marL="0" marR="0" marT="44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71755">
                        <a:lnSpc>
                          <a:spcPct val="95800"/>
                        </a:lnSpc>
                        <a:spcBef>
                          <a:spcPts val="15"/>
                        </a:spcBef>
                      </a:pPr>
                      <a:r>
                        <a:rPr sz="800" spc="-5" dirty="0">
                          <a:latin typeface="Arial"/>
                          <a:cs typeface="Arial"/>
                        </a:rPr>
                        <a:t>Sum of sub-award  amounts/obligations during  the most recent period for this  Sub-Award Type  (Aggregates).</a:t>
                      </a:r>
                      <a:endParaRPr sz="800">
                        <a:latin typeface="Arial"/>
                        <a:cs typeface="Arial"/>
                      </a:endParaRPr>
                    </a:p>
                  </a:txBody>
                  <a:tcPr marL="0" marR="0" marT="19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935"/>
                        </a:lnSpc>
                      </a:pPr>
                      <a:r>
                        <a:rPr sz="800" spc="-5" dirty="0">
                          <a:latin typeface="Arial"/>
                          <a:cs typeface="Arial"/>
                        </a:rPr>
                        <a:t>Required</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35"/>
                        </a:lnSpc>
                      </a:pPr>
                      <a:r>
                        <a:rPr sz="800" spc="-5" dirty="0">
                          <a:latin typeface="Arial"/>
                          <a:cs typeface="Arial"/>
                        </a:rPr>
                        <a:t>n/a</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935"/>
                        </a:lnSpc>
                      </a:pPr>
                      <a:r>
                        <a:rPr sz="800" spc="-5" dirty="0">
                          <a:latin typeface="Arial"/>
                          <a:cs typeface="Arial"/>
                        </a:rPr>
                        <a:t>Currency</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60325" algn="r">
                        <a:lnSpc>
                          <a:spcPts val="935"/>
                        </a:lnSpc>
                      </a:pPr>
                      <a:r>
                        <a:rPr sz="800" dirty="0">
                          <a:latin typeface="Arial"/>
                          <a:cs typeface="Arial"/>
                        </a:rPr>
                        <a:t>12,2</a:t>
                      </a:r>
                      <a:endParaRPr sz="800">
                        <a:latin typeface="Arial"/>
                        <a:cs typeface="Arial"/>
                      </a:endParaRPr>
                    </a:p>
                  </a:txBody>
                  <a:tcPr marL="0" marR="0" marT="0" marB="0">
                    <a:lnL w="6350">
                      <a:solidFill>
                        <a:srgbClr val="000000"/>
                      </a:solidFill>
                      <a:prstDash val="solid"/>
                    </a:lnL>
                    <a:lnR w="1270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bl>
          </a:graphicData>
        </a:graphic>
      </p:graphicFrame>
      <p:sp>
        <p:nvSpPr>
          <p:cNvPr id="3" name="object 3"/>
          <p:cNvSpPr txBox="1">
            <a:spLocks noGrp="1"/>
          </p:cNvSpPr>
          <p:nvPr>
            <p:ph type="ftr" sz="quarter" idx="5"/>
          </p:nvPr>
        </p:nvSpPr>
        <p:spPr>
          <a:prstGeom prst="rect">
            <a:avLst/>
          </a:prstGeom>
        </p:spPr>
        <p:txBody>
          <a:bodyPr vert="horz" wrap="square" lIns="0" tIns="1905" rIns="0" bIns="0" rtlCol="0">
            <a:spAutoFit/>
          </a:bodyPr>
          <a:lstStyle/>
          <a:p>
            <a:pPr marL="12700">
              <a:lnSpc>
                <a:spcPts val="1060"/>
              </a:lnSpc>
              <a:spcBef>
                <a:spcPts val="15"/>
              </a:spcBef>
            </a:pPr>
            <a:r>
              <a:rPr dirty="0"/>
              <a:t>Coronavirus State and </a:t>
            </a:r>
            <a:r>
              <a:rPr spc="-5" dirty="0"/>
              <a:t>Local Fiscal Recovery</a:t>
            </a:r>
            <a:r>
              <a:rPr spc="-30" dirty="0"/>
              <a:t> </a:t>
            </a:r>
            <a:r>
              <a:rPr dirty="0"/>
              <a:t>Funds:</a:t>
            </a:r>
          </a:p>
          <a:p>
            <a:pPr marL="174625">
              <a:lnSpc>
                <a:spcPts val="1060"/>
              </a:lnSpc>
            </a:pPr>
            <a:r>
              <a:rPr b="0" spc="-5" dirty="0">
                <a:latin typeface="Arial"/>
                <a:cs typeface="Arial"/>
              </a:rPr>
              <a:t>Project and Expenditures Report User</a:t>
            </a:r>
            <a:r>
              <a:rPr b="0" spc="30" dirty="0">
                <a:latin typeface="Arial"/>
                <a:cs typeface="Arial"/>
              </a:rPr>
              <a:t> </a:t>
            </a:r>
            <a:r>
              <a:rPr b="0" spc="-5" dirty="0">
                <a:latin typeface="Arial"/>
                <a:cs typeface="Arial"/>
              </a:rPr>
              <a:t>Guide</a:t>
            </a:r>
          </a:p>
        </p:txBody>
      </p:sp>
      <p:sp>
        <p:nvSpPr>
          <p:cNvPr id="4" name="object 4"/>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r>
              <a:rPr spc="-5" dirty="0"/>
              <a:t>64</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1700" y="893318"/>
            <a:ext cx="5930265" cy="2332990"/>
          </a:xfrm>
          <a:prstGeom prst="rect">
            <a:avLst/>
          </a:prstGeom>
        </p:spPr>
        <p:txBody>
          <a:bodyPr vert="horz" wrap="square" lIns="0" tIns="12065" rIns="0" bIns="0" rtlCol="0">
            <a:spAutoFit/>
          </a:bodyPr>
          <a:lstStyle/>
          <a:p>
            <a:pPr marL="12700">
              <a:lnSpc>
                <a:spcPct val="100000"/>
              </a:lnSpc>
              <a:spcBef>
                <a:spcPts val="95"/>
              </a:spcBef>
            </a:pPr>
            <a:r>
              <a:rPr sz="1100" b="1" spc="-5" dirty="0">
                <a:solidFill>
                  <a:srgbClr val="1F4E79"/>
                </a:solidFill>
                <a:latin typeface="Arial"/>
                <a:cs typeface="Arial"/>
              </a:rPr>
              <a:t>Appendix C – Expenditure Categories and Template</a:t>
            </a:r>
            <a:r>
              <a:rPr sz="1100" b="1" spc="35" dirty="0">
                <a:solidFill>
                  <a:srgbClr val="1F4E79"/>
                </a:solidFill>
                <a:latin typeface="Arial"/>
                <a:cs typeface="Arial"/>
              </a:rPr>
              <a:t> </a:t>
            </a:r>
            <a:r>
              <a:rPr sz="1100" b="1" spc="-5" dirty="0">
                <a:solidFill>
                  <a:srgbClr val="1F4E79"/>
                </a:solidFill>
                <a:latin typeface="Arial"/>
                <a:cs typeface="Arial"/>
              </a:rPr>
              <a:t>Mapping</a:t>
            </a:r>
            <a:endParaRPr sz="1100">
              <a:latin typeface="Arial"/>
              <a:cs typeface="Arial"/>
            </a:endParaRPr>
          </a:p>
          <a:p>
            <a:pPr marL="12700" marR="5080">
              <a:lnSpc>
                <a:spcPct val="103400"/>
              </a:lnSpc>
              <a:spcBef>
                <a:spcPts val="805"/>
              </a:spcBef>
            </a:pPr>
            <a:r>
              <a:rPr sz="1100" spc="-5" dirty="0">
                <a:latin typeface="Arial"/>
                <a:cs typeface="Arial"/>
              </a:rPr>
              <a:t>The Expenditure Categories (EC) listed below must be used to categorize each project as  noted in the </a:t>
            </a:r>
            <a:r>
              <a:rPr sz="1100" u="sng" spc="-5" dirty="0">
                <a:solidFill>
                  <a:srgbClr val="0462C1"/>
                </a:solidFill>
                <a:uFill>
                  <a:solidFill>
                    <a:srgbClr val="0462C1"/>
                  </a:solidFill>
                </a:uFill>
                <a:latin typeface="Arial"/>
                <a:cs typeface="Arial"/>
                <a:hlinkClick r:id="rId2"/>
              </a:rPr>
              <a:t>Reporting Guidance</a:t>
            </a:r>
            <a:r>
              <a:rPr sz="1100" spc="-5" dirty="0">
                <a:latin typeface="Arial"/>
                <a:cs typeface="Arial"/>
              </a:rPr>
              <a:t>. The term “Expenditure Category” refers to the detailed level  (e.g., 1.1 COVID-10 Vaccination). When referred to at the summary level (e.g., EC 1) it includes  all Expenditure Categories within that summary</a:t>
            </a:r>
            <a:r>
              <a:rPr sz="1100" spc="20" dirty="0">
                <a:latin typeface="Arial"/>
                <a:cs typeface="Arial"/>
              </a:rPr>
              <a:t> </a:t>
            </a:r>
            <a:r>
              <a:rPr sz="1100" spc="-5" dirty="0">
                <a:latin typeface="Arial"/>
                <a:cs typeface="Arial"/>
              </a:rPr>
              <a:t>level.</a:t>
            </a:r>
            <a:endParaRPr sz="1100">
              <a:latin typeface="Arial"/>
              <a:cs typeface="Arial"/>
            </a:endParaRPr>
          </a:p>
          <a:p>
            <a:pPr marL="12700">
              <a:lnSpc>
                <a:spcPct val="100000"/>
              </a:lnSpc>
              <a:spcBef>
                <a:spcPts val="844"/>
              </a:spcBef>
            </a:pPr>
            <a:r>
              <a:rPr sz="1100" spc="-5" dirty="0">
                <a:latin typeface="Arial"/>
                <a:cs typeface="Arial"/>
              </a:rPr>
              <a:t>For the table below, the following legend</a:t>
            </a:r>
            <a:r>
              <a:rPr sz="1100" spc="35" dirty="0">
                <a:latin typeface="Arial"/>
                <a:cs typeface="Arial"/>
              </a:rPr>
              <a:t> </a:t>
            </a:r>
            <a:r>
              <a:rPr sz="1100" spc="-5" dirty="0">
                <a:latin typeface="Arial"/>
                <a:cs typeface="Arial"/>
              </a:rPr>
              <a:t>applies.</a:t>
            </a:r>
            <a:endParaRPr sz="1100">
              <a:latin typeface="Arial"/>
              <a:cs typeface="Arial"/>
            </a:endParaRPr>
          </a:p>
          <a:p>
            <a:pPr marL="469900" marR="722630">
              <a:lnSpc>
                <a:spcPct val="103600"/>
              </a:lnSpc>
              <a:spcBef>
                <a:spcPts val="795"/>
              </a:spcBef>
            </a:pPr>
            <a:r>
              <a:rPr sz="1100" spc="-5" dirty="0">
                <a:latin typeface="Arial"/>
                <a:cs typeface="Arial"/>
              </a:rPr>
              <a:t>* Denotes areas where recipients should note if the project includes a capital  expenditure</a:t>
            </a:r>
            <a:endParaRPr sz="1100">
              <a:latin typeface="Arial"/>
              <a:cs typeface="Arial"/>
            </a:endParaRPr>
          </a:p>
          <a:p>
            <a:pPr marL="12700" marR="210185">
              <a:lnSpc>
                <a:spcPct val="103400"/>
              </a:lnSpc>
              <a:spcBef>
                <a:spcPts val="795"/>
              </a:spcBef>
            </a:pPr>
            <a:r>
              <a:rPr sz="1100" spc="-5" dirty="0">
                <a:latin typeface="Arial"/>
                <a:cs typeface="Arial"/>
              </a:rPr>
              <a:t>The Programmatic </a:t>
            </a:r>
            <a:r>
              <a:rPr sz="1100" dirty="0">
                <a:latin typeface="Arial"/>
                <a:cs typeface="Arial"/>
              </a:rPr>
              <a:t>Data </a:t>
            </a:r>
            <a:r>
              <a:rPr sz="1100" spc="-5" dirty="0">
                <a:latin typeface="Arial"/>
                <a:cs typeface="Arial"/>
              </a:rPr>
              <a:t>column indicates which Expenditure Categories have associated  programmatic </a:t>
            </a:r>
            <a:r>
              <a:rPr sz="1100" dirty="0">
                <a:latin typeface="Arial"/>
                <a:cs typeface="Arial"/>
              </a:rPr>
              <a:t>data, </a:t>
            </a:r>
            <a:r>
              <a:rPr sz="1100" spc="-5" dirty="0">
                <a:latin typeface="Arial"/>
                <a:cs typeface="Arial"/>
              </a:rPr>
              <a:t>in addition to the project standard information. </a:t>
            </a:r>
            <a:r>
              <a:rPr sz="1100" dirty="0">
                <a:latin typeface="Arial"/>
                <a:cs typeface="Arial"/>
              </a:rPr>
              <a:t>More </a:t>
            </a:r>
            <a:r>
              <a:rPr sz="1100" spc="-5" dirty="0">
                <a:latin typeface="Arial"/>
                <a:cs typeface="Arial"/>
              </a:rPr>
              <a:t>information on each  EC’s programmatic data is contained in Appendix C and in the </a:t>
            </a:r>
            <a:r>
              <a:rPr sz="1100" u="sng" spc="-5" dirty="0">
                <a:solidFill>
                  <a:srgbClr val="0462C1"/>
                </a:solidFill>
                <a:uFill>
                  <a:solidFill>
                    <a:srgbClr val="0462C1"/>
                  </a:solidFill>
                </a:uFill>
                <a:latin typeface="Arial"/>
                <a:cs typeface="Arial"/>
                <a:hlinkClick r:id="rId2"/>
              </a:rPr>
              <a:t>Reporting</a:t>
            </a:r>
            <a:r>
              <a:rPr sz="1100" u="sng" spc="100" dirty="0">
                <a:solidFill>
                  <a:srgbClr val="0462C1"/>
                </a:solidFill>
                <a:uFill>
                  <a:solidFill>
                    <a:srgbClr val="0462C1"/>
                  </a:solidFill>
                </a:uFill>
                <a:latin typeface="Arial"/>
                <a:cs typeface="Arial"/>
                <a:hlinkClick r:id="rId2"/>
              </a:rPr>
              <a:t> </a:t>
            </a:r>
            <a:r>
              <a:rPr sz="1100" u="sng" spc="-5" dirty="0">
                <a:solidFill>
                  <a:srgbClr val="0462C1"/>
                </a:solidFill>
                <a:uFill>
                  <a:solidFill>
                    <a:srgbClr val="0462C1"/>
                  </a:solidFill>
                </a:uFill>
                <a:latin typeface="Arial"/>
                <a:cs typeface="Arial"/>
                <a:hlinkClick r:id="rId2"/>
              </a:rPr>
              <a:t>Guidance</a:t>
            </a:r>
            <a:r>
              <a:rPr sz="1100" spc="-5" dirty="0">
                <a:latin typeface="Arial"/>
                <a:cs typeface="Arial"/>
              </a:rPr>
              <a:t>.</a:t>
            </a:r>
            <a:endParaRPr sz="1100">
              <a:latin typeface="Arial"/>
              <a:cs typeface="Arial"/>
            </a:endParaRPr>
          </a:p>
        </p:txBody>
      </p:sp>
      <p:sp>
        <p:nvSpPr>
          <p:cNvPr id="4" name="object 4"/>
          <p:cNvSpPr txBox="1">
            <a:spLocks noGrp="1"/>
          </p:cNvSpPr>
          <p:nvPr>
            <p:ph type="ftr" sz="quarter" idx="5"/>
          </p:nvPr>
        </p:nvSpPr>
        <p:spPr>
          <a:prstGeom prst="rect">
            <a:avLst/>
          </a:prstGeom>
        </p:spPr>
        <p:txBody>
          <a:bodyPr vert="horz" wrap="square" lIns="0" tIns="1905" rIns="0" bIns="0" rtlCol="0">
            <a:spAutoFit/>
          </a:bodyPr>
          <a:lstStyle/>
          <a:p>
            <a:pPr marL="12700">
              <a:lnSpc>
                <a:spcPts val="1060"/>
              </a:lnSpc>
              <a:spcBef>
                <a:spcPts val="15"/>
              </a:spcBef>
            </a:pPr>
            <a:r>
              <a:rPr dirty="0"/>
              <a:t>Coronavirus State and </a:t>
            </a:r>
            <a:r>
              <a:rPr spc="-5" dirty="0"/>
              <a:t>Local Fiscal Recovery</a:t>
            </a:r>
            <a:r>
              <a:rPr spc="-30" dirty="0"/>
              <a:t> </a:t>
            </a:r>
            <a:r>
              <a:rPr dirty="0"/>
              <a:t>Funds:</a:t>
            </a:r>
          </a:p>
          <a:p>
            <a:pPr marL="174625">
              <a:lnSpc>
                <a:spcPts val="1060"/>
              </a:lnSpc>
            </a:pPr>
            <a:r>
              <a:rPr b="0" spc="-5" dirty="0">
                <a:latin typeface="Arial"/>
                <a:cs typeface="Arial"/>
              </a:rPr>
              <a:t>Project and Expenditures Report User</a:t>
            </a:r>
            <a:r>
              <a:rPr b="0" spc="30" dirty="0">
                <a:latin typeface="Arial"/>
                <a:cs typeface="Arial"/>
              </a:rPr>
              <a:t> </a:t>
            </a:r>
            <a:r>
              <a:rPr b="0" spc="-5" dirty="0">
                <a:latin typeface="Arial"/>
                <a:cs typeface="Arial"/>
              </a:rPr>
              <a:t>Guide</a:t>
            </a:r>
          </a:p>
        </p:txBody>
      </p:sp>
      <p:sp>
        <p:nvSpPr>
          <p:cNvPr id="5" name="object 5"/>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r>
              <a:rPr spc="-5" dirty="0"/>
              <a:t>65</a:t>
            </a:r>
          </a:p>
        </p:txBody>
      </p:sp>
      <p:graphicFrame>
        <p:nvGraphicFramePr>
          <p:cNvPr id="3" name="object 3"/>
          <p:cNvGraphicFramePr>
            <a:graphicFrameLocks noGrp="1"/>
          </p:cNvGraphicFramePr>
          <p:nvPr/>
        </p:nvGraphicFramePr>
        <p:xfrm>
          <a:off x="914400" y="3329432"/>
          <a:ext cx="6122035" cy="5588635"/>
        </p:xfrm>
        <a:graphic>
          <a:graphicData uri="http://schemas.openxmlformats.org/drawingml/2006/table">
            <a:tbl>
              <a:tblPr firstRow="1" bandRow="1">
                <a:tableStyleId>{2D5ABB26-0587-4C30-8999-92F81FD0307C}</a:tableStyleId>
              </a:tblPr>
              <a:tblGrid>
                <a:gridCol w="384810">
                  <a:extLst>
                    <a:ext uri="{9D8B030D-6E8A-4147-A177-3AD203B41FA5}">
                      <a16:colId xmlns:a16="http://schemas.microsoft.com/office/drawing/2014/main" val="20000"/>
                    </a:ext>
                  </a:extLst>
                </a:gridCol>
                <a:gridCol w="2470150">
                  <a:extLst>
                    <a:ext uri="{9D8B030D-6E8A-4147-A177-3AD203B41FA5}">
                      <a16:colId xmlns:a16="http://schemas.microsoft.com/office/drawing/2014/main" val="20001"/>
                    </a:ext>
                  </a:extLst>
                </a:gridCol>
                <a:gridCol w="1028064">
                  <a:extLst>
                    <a:ext uri="{9D8B030D-6E8A-4147-A177-3AD203B41FA5}">
                      <a16:colId xmlns:a16="http://schemas.microsoft.com/office/drawing/2014/main" val="20002"/>
                    </a:ext>
                  </a:extLst>
                </a:gridCol>
                <a:gridCol w="2228850">
                  <a:extLst>
                    <a:ext uri="{9D8B030D-6E8A-4147-A177-3AD203B41FA5}">
                      <a16:colId xmlns:a16="http://schemas.microsoft.com/office/drawing/2014/main" val="20003"/>
                    </a:ext>
                  </a:extLst>
                </a:gridCol>
              </a:tblGrid>
              <a:tr h="298703">
                <a:tc gridSpan="2">
                  <a:txBody>
                    <a:bodyPr/>
                    <a:lstStyle/>
                    <a:p>
                      <a:pPr>
                        <a:lnSpc>
                          <a:spcPct val="100000"/>
                        </a:lnSpc>
                        <a:spcBef>
                          <a:spcPts val="25"/>
                        </a:spcBef>
                      </a:pPr>
                      <a:endParaRPr sz="950">
                        <a:latin typeface="Times New Roman"/>
                        <a:cs typeface="Times New Roman"/>
                      </a:endParaRPr>
                    </a:p>
                    <a:p>
                      <a:pPr algn="ctr">
                        <a:lnSpc>
                          <a:spcPts val="1135"/>
                        </a:lnSpc>
                      </a:pPr>
                      <a:r>
                        <a:rPr sz="1000" b="1" spc="-5" dirty="0">
                          <a:solidFill>
                            <a:srgbClr val="FFFFFF"/>
                          </a:solidFill>
                          <a:latin typeface="Arial"/>
                          <a:cs typeface="Arial"/>
                        </a:rPr>
                        <a:t>Category</a:t>
                      </a:r>
                      <a:endParaRPr sz="1000">
                        <a:latin typeface="Arial"/>
                        <a:cs typeface="Arial"/>
                      </a:endParaRPr>
                    </a:p>
                  </a:txBody>
                  <a:tcPr marL="0" marR="0" marT="31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001F5F"/>
                    </a:solidFill>
                  </a:tcPr>
                </a:tc>
                <a:tc hMerge="1">
                  <a:txBody>
                    <a:bodyPr/>
                    <a:lstStyle/>
                    <a:p>
                      <a:endParaRPr/>
                    </a:p>
                  </a:txBody>
                  <a:tcPr marL="0" marR="0" marT="0" marB="0"/>
                </a:tc>
                <a:tc>
                  <a:txBody>
                    <a:bodyPr/>
                    <a:lstStyle/>
                    <a:p>
                      <a:pPr marL="337185" marR="79375" indent="-251460">
                        <a:lnSpc>
                          <a:spcPts val="1150"/>
                        </a:lnSpc>
                        <a:spcBef>
                          <a:spcPts val="45"/>
                        </a:spcBef>
                      </a:pPr>
                      <a:r>
                        <a:rPr sz="1000" b="1" dirty="0">
                          <a:solidFill>
                            <a:srgbClr val="FFFFFF"/>
                          </a:solidFill>
                          <a:latin typeface="Arial"/>
                          <a:cs typeface="Arial"/>
                        </a:rPr>
                        <a:t>Progr</a:t>
                      </a:r>
                      <a:r>
                        <a:rPr sz="1000" b="1" spc="-10" dirty="0">
                          <a:solidFill>
                            <a:srgbClr val="FFFFFF"/>
                          </a:solidFill>
                          <a:latin typeface="Arial"/>
                          <a:cs typeface="Arial"/>
                        </a:rPr>
                        <a:t>a</a:t>
                      </a:r>
                      <a:r>
                        <a:rPr sz="1000" b="1" dirty="0">
                          <a:solidFill>
                            <a:srgbClr val="FFFFFF"/>
                          </a:solidFill>
                          <a:latin typeface="Arial"/>
                          <a:cs typeface="Arial"/>
                        </a:rPr>
                        <a:t>mma</a:t>
                      </a:r>
                      <a:r>
                        <a:rPr sz="1000" b="1" spc="-10" dirty="0">
                          <a:solidFill>
                            <a:srgbClr val="FFFFFF"/>
                          </a:solidFill>
                          <a:latin typeface="Arial"/>
                          <a:cs typeface="Arial"/>
                        </a:rPr>
                        <a:t>t</a:t>
                      </a:r>
                      <a:r>
                        <a:rPr sz="1000" b="1" dirty="0">
                          <a:solidFill>
                            <a:srgbClr val="FFFFFF"/>
                          </a:solidFill>
                          <a:latin typeface="Arial"/>
                          <a:cs typeface="Arial"/>
                        </a:rPr>
                        <a:t>ic  Data?</a:t>
                      </a:r>
                      <a:endParaRPr sz="1000">
                        <a:latin typeface="Arial"/>
                        <a:cs typeface="Arial"/>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001F5F"/>
                    </a:solidFill>
                  </a:tcPr>
                </a:tc>
                <a:tc>
                  <a:txBody>
                    <a:bodyPr/>
                    <a:lstStyle/>
                    <a:p>
                      <a:pPr>
                        <a:lnSpc>
                          <a:spcPct val="100000"/>
                        </a:lnSpc>
                        <a:spcBef>
                          <a:spcPts val="25"/>
                        </a:spcBef>
                      </a:pPr>
                      <a:endParaRPr sz="950">
                        <a:latin typeface="Times New Roman"/>
                        <a:cs typeface="Times New Roman"/>
                      </a:endParaRPr>
                    </a:p>
                    <a:p>
                      <a:pPr marL="447040">
                        <a:lnSpc>
                          <a:spcPts val="1135"/>
                        </a:lnSpc>
                      </a:pPr>
                      <a:r>
                        <a:rPr sz="1000" b="1" dirty="0">
                          <a:solidFill>
                            <a:srgbClr val="FFFFFF"/>
                          </a:solidFill>
                          <a:latin typeface="Arial"/>
                          <a:cs typeface="Arial"/>
                        </a:rPr>
                        <a:t>Bulk </a:t>
                      </a:r>
                      <a:r>
                        <a:rPr sz="1000" b="1" spc="-5" dirty="0">
                          <a:solidFill>
                            <a:srgbClr val="FFFFFF"/>
                          </a:solidFill>
                          <a:latin typeface="Arial"/>
                          <a:cs typeface="Arial"/>
                        </a:rPr>
                        <a:t>Upload</a:t>
                      </a:r>
                      <a:r>
                        <a:rPr sz="1000" b="1" spc="-10" dirty="0">
                          <a:solidFill>
                            <a:srgbClr val="FFFFFF"/>
                          </a:solidFill>
                          <a:latin typeface="Arial"/>
                          <a:cs typeface="Arial"/>
                        </a:rPr>
                        <a:t> </a:t>
                      </a:r>
                      <a:r>
                        <a:rPr sz="1000" b="1" dirty="0">
                          <a:solidFill>
                            <a:srgbClr val="FFFFFF"/>
                          </a:solidFill>
                          <a:latin typeface="Arial"/>
                          <a:cs typeface="Arial"/>
                        </a:rPr>
                        <a:t>Template</a:t>
                      </a:r>
                      <a:endParaRPr sz="1000">
                        <a:latin typeface="Arial"/>
                        <a:cs typeface="Arial"/>
                      </a:endParaRPr>
                    </a:p>
                  </a:txBody>
                  <a:tcPr marL="0" marR="0" marT="31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001F5F"/>
                    </a:solidFill>
                  </a:tcPr>
                </a:tc>
                <a:extLst>
                  <a:ext uri="{0D108BD9-81ED-4DB2-BD59-A6C34878D82A}">
                    <a16:rowId xmlns:a16="http://schemas.microsoft.com/office/drawing/2014/main" val="10000"/>
                  </a:ext>
                </a:extLst>
              </a:tr>
              <a:tr h="196596">
                <a:tc gridSpan="4">
                  <a:txBody>
                    <a:bodyPr/>
                    <a:lstStyle/>
                    <a:p>
                      <a:pPr marL="67945">
                        <a:lnSpc>
                          <a:spcPts val="1135"/>
                        </a:lnSpc>
                        <a:spcBef>
                          <a:spcPts val="315"/>
                        </a:spcBef>
                      </a:pPr>
                      <a:r>
                        <a:rPr sz="1000" dirty="0">
                          <a:latin typeface="Arial"/>
                          <a:cs typeface="Arial"/>
                        </a:rPr>
                        <a:t>1 </a:t>
                      </a:r>
                      <a:r>
                        <a:rPr sz="1000" spc="-5" dirty="0">
                          <a:latin typeface="Arial"/>
                          <a:cs typeface="Arial"/>
                        </a:rPr>
                        <a:t>Expenditure </a:t>
                      </a:r>
                      <a:r>
                        <a:rPr sz="1000" dirty="0">
                          <a:latin typeface="Arial"/>
                          <a:cs typeface="Arial"/>
                        </a:rPr>
                        <a:t>Category: Public</a:t>
                      </a:r>
                      <a:r>
                        <a:rPr sz="1000" spc="-20" dirty="0">
                          <a:latin typeface="Arial"/>
                          <a:cs typeface="Arial"/>
                        </a:rPr>
                        <a:t> </a:t>
                      </a:r>
                      <a:r>
                        <a:rPr sz="1000" dirty="0">
                          <a:latin typeface="Arial"/>
                          <a:cs typeface="Arial"/>
                        </a:rPr>
                        <a:t>Health</a:t>
                      </a:r>
                      <a:endParaRPr sz="1000">
                        <a:latin typeface="Arial"/>
                        <a:cs typeface="Arial"/>
                      </a:endParaRPr>
                    </a:p>
                  </a:txBody>
                  <a:tcPr marL="0" marR="0" marT="400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9E0F1"/>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197357">
                <a:tc>
                  <a:txBody>
                    <a:bodyPr/>
                    <a:lstStyle/>
                    <a:p>
                      <a:pPr marL="67945">
                        <a:lnSpc>
                          <a:spcPts val="1165"/>
                        </a:lnSpc>
                      </a:pPr>
                      <a:r>
                        <a:rPr sz="1000" dirty="0">
                          <a:latin typeface="Arial"/>
                          <a:cs typeface="Arial"/>
                        </a:rPr>
                        <a:t>1.1</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165"/>
                        </a:lnSpc>
                      </a:pPr>
                      <a:r>
                        <a:rPr sz="1000" spc="-5" dirty="0">
                          <a:latin typeface="Arial"/>
                          <a:cs typeface="Arial"/>
                        </a:rPr>
                        <a:t>COVID-19 Vaccination </a:t>
                      </a:r>
                      <a:r>
                        <a:rPr sz="1000" dirty="0">
                          <a:latin typeface="Arial"/>
                          <a:cs typeface="Arial"/>
                        </a:rPr>
                        <a:t>*</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32434">
                        <a:lnSpc>
                          <a:spcPts val="1165"/>
                        </a:lnSpc>
                      </a:pPr>
                      <a:r>
                        <a:rPr sz="1000" dirty="0">
                          <a:latin typeface="Arial"/>
                          <a:cs typeface="Arial"/>
                        </a:rPr>
                        <a:t>No</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165"/>
                        </a:lnSpc>
                      </a:pPr>
                      <a:r>
                        <a:rPr sz="1000" dirty="0">
                          <a:latin typeface="Arial"/>
                          <a:cs typeface="Arial"/>
                        </a:rPr>
                        <a:t>Project </a:t>
                      </a:r>
                      <a:r>
                        <a:rPr sz="1000" spc="-5" dirty="0">
                          <a:latin typeface="Arial"/>
                          <a:cs typeface="Arial"/>
                        </a:rPr>
                        <a:t>Baseline Template</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196596">
                <a:tc>
                  <a:txBody>
                    <a:bodyPr/>
                    <a:lstStyle/>
                    <a:p>
                      <a:pPr marL="67945">
                        <a:lnSpc>
                          <a:spcPts val="1165"/>
                        </a:lnSpc>
                      </a:pPr>
                      <a:r>
                        <a:rPr sz="1000" dirty="0">
                          <a:latin typeface="Arial"/>
                          <a:cs typeface="Arial"/>
                        </a:rPr>
                        <a:t>1.2</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165"/>
                        </a:lnSpc>
                      </a:pPr>
                      <a:r>
                        <a:rPr sz="1000" spc="-5" dirty="0">
                          <a:latin typeface="Arial"/>
                          <a:cs typeface="Arial"/>
                        </a:rPr>
                        <a:t>COVID-19 Testing </a:t>
                      </a:r>
                      <a:r>
                        <a:rPr sz="1000" dirty="0">
                          <a:latin typeface="Arial"/>
                          <a:cs typeface="Arial"/>
                        </a:rPr>
                        <a:t>*</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32434">
                        <a:lnSpc>
                          <a:spcPts val="1165"/>
                        </a:lnSpc>
                      </a:pPr>
                      <a:r>
                        <a:rPr sz="1000" dirty="0">
                          <a:latin typeface="Arial"/>
                          <a:cs typeface="Arial"/>
                        </a:rPr>
                        <a:t>No</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165"/>
                        </a:lnSpc>
                      </a:pPr>
                      <a:r>
                        <a:rPr sz="1000" dirty="0">
                          <a:latin typeface="Arial"/>
                          <a:cs typeface="Arial"/>
                        </a:rPr>
                        <a:t>Project </a:t>
                      </a:r>
                      <a:r>
                        <a:rPr sz="1000" spc="-5" dirty="0">
                          <a:latin typeface="Arial"/>
                          <a:cs typeface="Arial"/>
                        </a:rPr>
                        <a:t>Baseline Template</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196596">
                <a:tc>
                  <a:txBody>
                    <a:bodyPr/>
                    <a:lstStyle/>
                    <a:p>
                      <a:pPr marL="67945">
                        <a:lnSpc>
                          <a:spcPts val="1165"/>
                        </a:lnSpc>
                      </a:pPr>
                      <a:r>
                        <a:rPr sz="1000" dirty="0">
                          <a:latin typeface="Arial"/>
                          <a:cs typeface="Arial"/>
                        </a:rPr>
                        <a:t>1.3</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165"/>
                        </a:lnSpc>
                      </a:pPr>
                      <a:r>
                        <a:rPr sz="1000" spc="-5" dirty="0">
                          <a:latin typeface="Arial"/>
                          <a:cs typeface="Arial"/>
                        </a:rPr>
                        <a:t>COVID-19 </a:t>
                      </a:r>
                      <a:r>
                        <a:rPr sz="1000" dirty="0">
                          <a:latin typeface="Arial"/>
                          <a:cs typeface="Arial"/>
                        </a:rPr>
                        <a:t>Contact</a:t>
                      </a:r>
                      <a:r>
                        <a:rPr sz="1000" spc="-15" dirty="0">
                          <a:latin typeface="Arial"/>
                          <a:cs typeface="Arial"/>
                        </a:rPr>
                        <a:t> </a:t>
                      </a:r>
                      <a:r>
                        <a:rPr sz="1000" spc="-5" dirty="0">
                          <a:latin typeface="Arial"/>
                          <a:cs typeface="Arial"/>
                        </a:rPr>
                        <a:t>Tracing*</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32434">
                        <a:lnSpc>
                          <a:spcPts val="1165"/>
                        </a:lnSpc>
                      </a:pPr>
                      <a:r>
                        <a:rPr sz="1000" dirty="0">
                          <a:latin typeface="Arial"/>
                          <a:cs typeface="Arial"/>
                        </a:rPr>
                        <a:t>No</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165"/>
                        </a:lnSpc>
                      </a:pPr>
                      <a:r>
                        <a:rPr sz="1000" dirty="0">
                          <a:latin typeface="Arial"/>
                          <a:cs typeface="Arial"/>
                        </a:rPr>
                        <a:t>Project </a:t>
                      </a:r>
                      <a:r>
                        <a:rPr sz="1000" spc="-5" dirty="0">
                          <a:latin typeface="Arial"/>
                          <a:cs typeface="Arial"/>
                        </a:rPr>
                        <a:t>Baseline Template</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r h="444245">
                <a:tc>
                  <a:txBody>
                    <a:bodyPr/>
                    <a:lstStyle/>
                    <a:p>
                      <a:pPr marL="67945">
                        <a:lnSpc>
                          <a:spcPts val="1165"/>
                        </a:lnSpc>
                      </a:pPr>
                      <a:r>
                        <a:rPr sz="1000" dirty="0">
                          <a:latin typeface="Arial"/>
                          <a:cs typeface="Arial"/>
                        </a:rPr>
                        <a:t>1.4</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255904">
                        <a:lnSpc>
                          <a:spcPct val="95800"/>
                        </a:lnSpc>
                        <a:spcBef>
                          <a:spcPts val="15"/>
                        </a:spcBef>
                      </a:pPr>
                      <a:r>
                        <a:rPr sz="1000" dirty="0">
                          <a:latin typeface="Arial"/>
                          <a:cs typeface="Arial"/>
                        </a:rPr>
                        <a:t>Prevention in </a:t>
                      </a:r>
                      <a:r>
                        <a:rPr sz="1000" spc="-5" dirty="0">
                          <a:latin typeface="Arial"/>
                          <a:cs typeface="Arial"/>
                        </a:rPr>
                        <a:t>Congregate </a:t>
                      </a:r>
                      <a:r>
                        <a:rPr sz="1000" dirty="0">
                          <a:latin typeface="Arial"/>
                          <a:cs typeface="Arial"/>
                        </a:rPr>
                        <a:t>Settings  </a:t>
                      </a:r>
                      <a:r>
                        <a:rPr sz="1000" spc="-5" dirty="0">
                          <a:latin typeface="Arial"/>
                          <a:cs typeface="Arial"/>
                        </a:rPr>
                        <a:t>(Nursing </a:t>
                      </a:r>
                      <a:r>
                        <a:rPr sz="1000" dirty="0">
                          <a:latin typeface="Arial"/>
                          <a:cs typeface="Arial"/>
                        </a:rPr>
                        <a:t>Homes, </a:t>
                      </a:r>
                      <a:r>
                        <a:rPr sz="1000" spc="-5" dirty="0">
                          <a:latin typeface="Arial"/>
                          <a:cs typeface="Arial"/>
                        </a:rPr>
                        <a:t>Prisons/Jails, </a:t>
                      </a:r>
                      <a:r>
                        <a:rPr sz="1000" dirty="0">
                          <a:latin typeface="Arial"/>
                          <a:cs typeface="Arial"/>
                        </a:rPr>
                        <a:t>Dense  Work Sites, </a:t>
                      </a:r>
                      <a:r>
                        <a:rPr sz="1000" spc="-5" dirty="0">
                          <a:latin typeface="Arial"/>
                          <a:cs typeface="Arial"/>
                        </a:rPr>
                        <a:t>Schools, etc.)</a:t>
                      </a:r>
                      <a:r>
                        <a:rPr sz="1000" spc="-15" dirty="0">
                          <a:latin typeface="Arial"/>
                          <a:cs typeface="Arial"/>
                        </a:rPr>
                        <a:t> </a:t>
                      </a:r>
                      <a:r>
                        <a:rPr sz="1000" dirty="0">
                          <a:latin typeface="Arial"/>
                          <a:cs typeface="Arial"/>
                        </a:rPr>
                        <a:t>*</a:t>
                      </a:r>
                      <a:endParaRPr sz="1000">
                        <a:latin typeface="Arial"/>
                        <a:cs typeface="Arial"/>
                      </a:endParaRPr>
                    </a:p>
                  </a:txBody>
                  <a:tcPr marL="0" marR="0" marT="19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32434">
                        <a:lnSpc>
                          <a:spcPts val="1165"/>
                        </a:lnSpc>
                      </a:pPr>
                      <a:r>
                        <a:rPr sz="1000" dirty="0">
                          <a:latin typeface="Arial"/>
                          <a:cs typeface="Arial"/>
                        </a:rPr>
                        <a:t>No</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165"/>
                        </a:lnSpc>
                      </a:pPr>
                      <a:r>
                        <a:rPr sz="1000" dirty="0">
                          <a:latin typeface="Arial"/>
                          <a:cs typeface="Arial"/>
                        </a:rPr>
                        <a:t>Project </a:t>
                      </a:r>
                      <a:r>
                        <a:rPr sz="1000" spc="-5" dirty="0">
                          <a:latin typeface="Arial"/>
                          <a:cs typeface="Arial"/>
                        </a:rPr>
                        <a:t>Baseline Template</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197358">
                <a:tc>
                  <a:txBody>
                    <a:bodyPr/>
                    <a:lstStyle/>
                    <a:p>
                      <a:pPr marL="67945">
                        <a:lnSpc>
                          <a:spcPts val="1165"/>
                        </a:lnSpc>
                      </a:pPr>
                      <a:r>
                        <a:rPr sz="1000" dirty="0">
                          <a:latin typeface="Arial"/>
                          <a:cs typeface="Arial"/>
                        </a:rPr>
                        <a:t>1.5</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165"/>
                        </a:lnSpc>
                      </a:pPr>
                      <a:r>
                        <a:rPr sz="1000" dirty="0">
                          <a:latin typeface="Arial"/>
                          <a:cs typeface="Arial"/>
                        </a:rPr>
                        <a:t>Personal </a:t>
                      </a:r>
                      <a:r>
                        <a:rPr sz="1000" spc="-5" dirty="0">
                          <a:latin typeface="Arial"/>
                          <a:cs typeface="Arial"/>
                        </a:rPr>
                        <a:t>Protective Equipment*</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32434">
                        <a:lnSpc>
                          <a:spcPts val="1165"/>
                        </a:lnSpc>
                      </a:pPr>
                      <a:r>
                        <a:rPr sz="1000" dirty="0">
                          <a:latin typeface="Arial"/>
                          <a:cs typeface="Arial"/>
                        </a:rPr>
                        <a:t>No</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165"/>
                        </a:lnSpc>
                      </a:pPr>
                      <a:r>
                        <a:rPr sz="1000" dirty="0">
                          <a:latin typeface="Arial"/>
                          <a:cs typeface="Arial"/>
                        </a:rPr>
                        <a:t>Project </a:t>
                      </a:r>
                      <a:r>
                        <a:rPr sz="1000" spc="-5" dirty="0">
                          <a:latin typeface="Arial"/>
                          <a:cs typeface="Arial"/>
                        </a:rPr>
                        <a:t>Baseline Template</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6"/>
                  </a:ext>
                </a:extLst>
              </a:tr>
              <a:tr h="298196">
                <a:tc>
                  <a:txBody>
                    <a:bodyPr/>
                    <a:lstStyle/>
                    <a:p>
                      <a:pPr marL="67945">
                        <a:lnSpc>
                          <a:spcPts val="1165"/>
                        </a:lnSpc>
                      </a:pPr>
                      <a:r>
                        <a:rPr sz="1000" dirty="0">
                          <a:latin typeface="Arial"/>
                          <a:cs typeface="Arial"/>
                        </a:rPr>
                        <a:t>1.6</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149225">
                        <a:lnSpc>
                          <a:spcPts val="1150"/>
                        </a:lnSpc>
                        <a:spcBef>
                          <a:spcPts val="45"/>
                        </a:spcBef>
                      </a:pPr>
                      <a:r>
                        <a:rPr sz="1000" dirty="0">
                          <a:latin typeface="Arial"/>
                          <a:cs typeface="Arial"/>
                        </a:rPr>
                        <a:t>Medical </a:t>
                      </a:r>
                      <a:r>
                        <a:rPr sz="1000" spc="-5" dirty="0">
                          <a:latin typeface="Arial"/>
                          <a:cs typeface="Arial"/>
                        </a:rPr>
                        <a:t>Expenses (including Alternative  Care Facilities)</a:t>
                      </a:r>
                      <a:r>
                        <a:rPr sz="1000" dirty="0">
                          <a:latin typeface="Arial"/>
                          <a:cs typeface="Arial"/>
                        </a:rPr>
                        <a:t> *</a:t>
                      </a:r>
                      <a:endParaRPr sz="1000">
                        <a:latin typeface="Arial"/>
                        <a:cs typeface="Arial"/>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32434">
                        <a:lnSpc>
                          <a:spcPts val="1165"/>
                        </a:lnSpc>
                      </a:pPr>
                      <a:r>
                        <a:rPr sz="1000" dirty="0">
                          <a:latin typeface="Arial"/>
                          <a:cs typeface="Arial"/>
                        </a:rPr>
                        <a:t>No</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165"/>
                        </a:lnSpc>
                      </a:pPr>
                      <a:r>
                        <a:rPr sz="1000" dirty="0">
                          <a:latin typeface="Arial"/>
                          <a:cs typeface="Arial"/>
                        </a:rPr>
                        <a:t>Project </a:t>
                      </a:r>
                      <a:r>
                        <a:rPr sz="1000" spc="-5" dirty="0">
                          <a:latin typeface="Arial"/>
                          <a:cs typeface="Arial"/>
                        </a:rPr>
                        <a:t>Baseline Template</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7"/>
                  </a:ext>
                </a:extLst>
              </a:tr>
              <a:tr h="590550">
                <a:tc>
                  <a:txBody>
                    <a:bodyPr/>
                    <a:lstStyle/>
                    <a:p>
                      <a:pPr marL="67945">
                        <a:lnSpc>
                          <a:spcPts val="1165"/>
                        </a:lnSpc>
                      </a:pPr>
                      <a:r>
                        <a:rPr sz="1000" dirty="0">
                          <a:latin typeface="Arial"/>
                          <a:cs typeface="Arial"/>
                        </a:rPr>
                        <a:t>1.7</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92075">
                        <a:lnSpc>
                          <a:spcPct val="95800"/>
                        </a:lnSpc>
                        <a:spcBef>
                          <a:spcPts val="15"/>
                        </a:spcBef>
                      </a:pPr>
                      <a:r>
                        <a:rPr sz="1000" dirty="0">
                          <a:latin typeface="Arial"/>
                          <a:cs typeface="Arial"/>
                        </a:rPr>
                        <a:t>Capital </a:t>
                      </a:r>
                      <a:r>
                        <a:rPr sz="1000" spc="-5" dirty="0">
                          <a:latin typeface="Arial"/>
                          <a:cs typeface="Arial"/>
                        </a:rPr>
                        <a:t>Investments or </a:t>
                      </a:r>
                      <a:r>
                        <a:rPr sz="1000" dirty="0">
                          <a:latin typeface="Arial"/>
                          <a:cs typeface="Arial"/>
                        </a:rPr>
                        <a:t>Physical Plant  </a:t>
                      </a:r>
                      <a:r>
                        <a:rPr sz="1000" spc="-5" dirty="0">
                          <a:latin typeface="Arial"/>
                          <a:cs typeface="Arial"/>
                        </a:rPr>
                        <a:t>Changes </a:t>
                      </a:r>
                      <a:r>
                        <a:rPr sz="1000" dirty="0">
                          <a:latin typeface="Arial"/>
                          <a:cs typeface="Arial"/>
                        </a:rPr>
                        <a:t>to Public </a:t>
                      </a:r>
                      <a:r>
                        <a:rPr sz="1000" spc="-5" dirty="0">
                          <a:latin typeface="Arial"/>
                          <a:cs typeface="Arial"/>
                        </a:rPr>
                        <a:t>Facilities </a:t>
                      </a:r>
                      <a:r>
                        <a:rPr sz="1000" dirty="0">
                          <a:latin typeface="Arial"/>
                          <a:cs typeface="Arial"/>
                        </a:rPr>
                        <a:t>that respond  to the </a:t>
                      </a:r>
                      <a:r>
                        <a:rPr sz="1000" spc="-5" dirty="0">
                          <a:latin typeface="Arial"/>
                          <a:cs typeface="Arial"/>
                        </a:rPr>
                        <a:t>COVID-19 public health  emergency*</a:t>
                      </a:r>
                      <a:endParaRPr sz="1000">
                        <a:latin typeface="Arial"/>
                        <a:cs typeface="Arial"/>
                      </a:endParaRPr>
                    </a:p>
                  </a:txBody>
                  <a:tcPr marL="0" marR="0" marT="19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32434">
                        <a:lnSpc>
                          <a:spcPts val="1165"/>
                        </a:lnSpc>
                      </a:pPr>
                      <a:r>
                        <a:rPr sz="1000" dirty="0">
                          <a:latin typeface="Arial"/>
                          <a:cs typeface="Arial"/>
                        </a:rPr>
                        <a:t>No</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165"/>
                        </a:lnSpc>
                      </a:pPr>
                      <a:r>
                        <a:rPr sz="1000" dirty="0">
                          <a:latin typeface="Arial"/>
                          <a:cs typeface="Arial"/>
                        </a:rPr>
                        <a:t>Project </a:t>
                      </a:r>
                      <a:r>
                        <a:rPr sz="1000" spc="-5" dirty="0">
                          <a:latin typeface="Arial"/>
                          <a:cs typeface="Arial"/>
                        </a:rPr>
                        <a:t>Baseline Template</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8"/>
                  </a:ext>
                </a:extLst>
              </a:tr>
              <a:tr h="445007">
                <a:tc>
                  <a:txBody>
                    <a:bodyPr/>
                    <a:lstStyle/>
                    <a:p>
                      <a:pPr marL="67945">
                        <a:lnSpc>
                          <a:spcPts val="1165"/>
                        </a:lnSpc>
                      </a:pPr>
                      <a:r>
                        <a:rPr sz="1000" dirty="0">
                          <a:latin typeface="Arial"/>
                          <a:cs typeface="Arial"/>
                        </a:rPr>
                        <a:t>1.8</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78740">
                        <a:lnSpc>
                          <a:spcPts val="1150"/>
                        </a:lnSpc>
                        <a:spcBef>
                          <a:spcPts val="45"/>
                        </a:spcBef>
                      </a:pPr>
                      <a:r>
                        <a:rPr sz="1000" dirty="0">
                          <a:latin typeface="Arial"/>
                          <a:cs typeface="Arial"/>
                        </a:rPr>
                        <a:t>Other COVID-19 </a:t>
                      </a:r>
                      <a:r>
                        <a:rPr sz="1000" spc="-5" dirty="0">
                          <a:latin typeface="Arial"/>
                          <a:cs typeface="Arial"/>
                        </a:rPr>
                        <a:t>Public Health</a:t>
                      </a:r>
                      <a:r>
                        <a:rPr sz="1000" spc="-50" dirty="0">
                          <a:latin typeface="Arial"/>
                          <a:cs typeface="Arial"/>
                        </a:rPr>
                        <a:t> </a:t>
                      </a:r>
                      <a:r>
                        <a:rPr sz="1000" dirty="0">
                          <a:latin typeface="Arial"/>
                          <a:cs typeface="Arial"/>
                        </a:rPr>
                        <a:t>Expenses  </a:t>
                      </a:r>
                      <a:r>
                        <a:rPr sz="1000" spc="-5" dirty="0">
                          <a:latin typeface="Arial"/>
                          <a:cs typeface="Arial"/>
                        </a:rPr>
                        <a:t>(including Communications,  </a:t>
                      </a:r>
                      <a:r>
                        <a:rPr sz="1000" dirty="0">
                          <a:latin typeface="Arial"/>
                          <a:cs typeface="Arial"/>
                        </a:rPr>
                        <a:t>Enforcement, </a:t>
                      </a:r>
                      <a:r>
                        <a:rPr sz="1000" spc="-5" dirty="0">
                          <a:latin typeface="Arial"/>
                          <a:cs typeface="Arial"/>
                        </a:rPr>
                        <a:t>Isolation/Quarantine)</a:t>
                      </a:r>
                      <a:r>
                        <a:rPr sz="1000" spc="-10" dirty="0">
                          <a:latin typeface="Arial"/>
                          <a:cs typeface="Arial"/>
                        </a:rPr>
                        <a:t> </a:t>
                      </a:r>
                      <a:r>
                        <a:rPr sz="1000" dirty="0">
                          <a:latin typeface="Arial"/>
                          <a:cs typeface="Arial"/>
                        </a:rPr>
                        <a:t>*</a:t>
                      </a:r>
                      <a:endParaRPr sz="1000">
                        <a:latin typeface="Arial"/>
                        <a:cs typeface="Arial"/>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32434">
                        <a:lnSpc>
                          <a:spcPts val="1165"/>
                        </a:lnSpc>
                      </a:pPr>
                      <a:r>
                        <a:rPr sz="1000" dirty="0">
                          <a:latin typeface="Arial"/>
                          <a:cs typeface="Arial"/>
                        </a:rPr>
                        <a:t>No</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165"/>
                        </a:lnSpc>
                      </a:pPr>
                      <a:r>
                        <a:rPr sz="1000" dirty="0">
                          <a:latin typeface="Arial"/>
                          <a:cs typeface="Arial"/>
                        </a:rPr>
                        <a:t>Project </a:t>
                      </a:r>
                      <a:r>
                        <a:rPr sz="1000" spc="-5" dirty="0">
                          <a:latin typeface="Arial"/>
                          <a:cs typeface="Arial"/>
                        </a:rPr>
                        <a:t>Baseline Template</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9"/>
                  </a:ext>
                </a:extLst>
              </a:tr>
              <a:tr h="444246">
                <a:tc>
                  <a:txBody>
                    <a:bodyPr/>
                    <a:lstStyle/>
                    <a:p>
                      <a:pPr marL="67945">
                        <a:lnSpc>
                          <a:spcPts val="1165"/>
                        </a:lnSpc>
                      </a:pPr>
                      <a:r>
                        <a:rPr sz="1000" dirty="0">
                          <a:latin typeface="Arial"/>
                          <a:cs typeface="Arial"/>
                        </a:rPr>
                        <a:t>1.9</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213360">
                        <a:lnSpc>
                          <a:spcPct val="95700"/>
                        </a:lnSpc>
                        <a:spcBef>
                          <a:spcPts val="15"/>
                        </a:spcBef>
                      </a:pPr>
                      <a:r>
                        <a:rPr sz="1000" dirty="0">
                          <a:latin typeface="Arial"/>
                          <a:cs typeface="Arial"/>
                        </a:rPr>
                        <a:t>Payroll Costs </a:t>
                      </a:r>
                      <a:r>
                        <a:rPr sz="1000" spc="-5" dirty="0">
                          <a:latin typeface="Arial"/>
                          <a:cs typeface="Arial"/>
                        </a:rPr>
                        <a:t>for </a:t>
                      </a:r>
                      <a:r>
                        <a:rPr sz="1000" dirty="0">
                          <a:latin typeface="Arial"/>
                          <a:cs typeface="Arial"/>
                        </a:rPr>
                        <a:t>Public </a:t>
                      </a:r>
                      <a:r>
                        <a:rPr sz="1000" spc="-5" dirty="0">
                          <a:latin typeface="Arial"/>
                          <a:cs typeface="Arial"/>
                        </a:rPr>
                        <a:t>Health,</a:t>
                      </a:r>
                      <a:r>
                        <a:rPr sz="1000" spc="-30" dirty="0">
                          <a:latin typeface="Arial"/>
                          <a:cs typeface="Arial"/>
                        </a:rPr>
                        <a:t> </a:t>
                      </a:r>
                      <a:r>
                        <a:rPr sz="1000" spc="-5" dirty="0">
                          <a:latin typeface="Arial"/>
                          <a:cs typeface="Arial"/>
                        </a:rPr>
                        <a:t>Safety,  </a:t>
                      </a:r>
                      <a:r>
                        <a:rPr sz="1000" dirty="0">
                          <a:latin typeface="Arial"/>
                          <a:cs typeface="Arial"/>
                        </a:rPr>
                        <a:t>and </a:t>
                      </a:r>
                      <a:r>
                        <a:rPr sz="1000" spc="-5" dirty="0">
                          <a:latin typeface="Arial"/>
                          <a:cs typeface="Arial"/>
                        </a:rPr>
                        <a:t>Other Public Sector Staff  </a:t>
                      </a:r>
                      <a:r>
                        <a:rPr sz="1000" dirty="0">
                          <a:latin typeface="Arial"/>
                          <a:cs typeface="Arial"/>
                        </a:rPr>
                        <a:t>Responding </a:t>
                      </a:r>
                      <a:r>
                        <a:rPr sz="1000" spc="-10" dirty="0">
                          <a:latin typeface="Arial"/>
                          <a:cs typeface="Arial"/>
                        </a:rPr>
                        <a:t>to</a:t>
                      </a:r>
                      <a:r>
                        <a:rPr sz="1000" spc="-5" dirty="0">
                          <a:latin typeface="Arial"/>
                          <a:cs typeface="Arial"/>
                        </a:rPr>
                        <a:t> COVID-19*</a:t>
                      </a:r>
                      <a:endParaRPr sz="1000">
                        <a:latin typeface="Arial"/>
                        <a:cs typeface="Arial"/>
                      </a:endParaRPr>
                    </a:p>
                  </a:txBody>
                  <a:tcPr marL="0" marR="0" marT="19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04495">
                        <a:lnSpc>
                          <a:spcPts val="1165"/>
                        </a:lnSpc>
                      </a:pPr>
                      <a:r>
                        <a:rPr sz="1000" dirty="0">
                          <a:latin typeface="Arial"/>
                          <a:cs typeface="Arial"/>
                        </a:rPr>
                        <a:t>Yes</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165"/>
                        </a:lnSpc>
                      </a:pPr>
                      <a:r>
                        <a:rPr sz="1000" dirty="0">
                          <a:latin typeface="Arial"/>
                          <a:cs typeface="Arial"/>
                        </a:rPr>
                        <a:t>Project </a:t>
                      </a:r>
                      <a:r>
                        <a:rPr sz="1000" spc="-5" dirty="0">
                          <a:latin typeface="Arial"/>
                          <a:cs typeface="Arial"/>
                        </a:rPr>
                        <a:t>EC </a:t>
                      </a:r>
                      <a:r>
                        <a:rPr sz="1000" dirty="0">
                          <a:latin typeface="Arial"/>
                          <a:cs typeface="Arial"/>
                        </a:rPr>
                        <a:t>1.9</a:t>
                      </a:r>
                      <a:r>
                        <a:rPr sz="1000" spc="-10" dirty="0">
                          <a:latin typeface="Arial"/>
                          <a:cs typeface="Arial"/>
                        </a:rPr>
                        <a:t> </a:t>
                      </a:r>
                      <a:r>
                        <a:rPr sz="1000" dirty="0">
                          <a:latin typeface="Arial"/>
                          <a:cs typeface="Arial"/>
                        </a:rPr>
                        <a:t>Template</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0"/>
                  </a:ext>
                </a:extLst>
              </a:tr>
              <a:tr h="196595">
                <a:tc>
                  <a:txBody>
                    <a:bodyPr/>
                    <a:lstStyle/>
                    <a:p>
                      <a:pPr marL="67945">
                        <a:lnSpc>
                          <a:spcPts val="1165"/>
                        </a:lnSpc>
                      </a:pPr>
                      <a:r>
                        <a:rPr sz="1000" dirty="0">
                          <a:latin typeface="Arial"/>
                          <a:cs typeface="Arial"/>
                        </a:rPr>
                        <a:t>1.10</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165"/>
                        </a:lnSpc>
                      </a:pPr>
                      <a:r>
                        <a:rPr sz="1000" dirty="0">
                          <a:latin typeface="Arial"/>
                          <a:cs typeface="Arial"/>
                        </a:rPr>
                        <a:t>Mental Health</a:t>
                      </a:r>
                      <a:r>
                        <a:rPr sz="1000" spc="-10" dirty="0">
                          <a:latin typeface="Arial"/>
                          <a:cs typeface="Arial"/>
                        </a:rPr>
                        <a:t> </a:t>
                      </a:r>
                      <a:r>
                        <a:rPr sz="1000" spc="-5" dirty="0">
                          <a:latin typeface="Arial"/>
                          <a:cs typeface="Arial"/>
                        </a:rPr>
                        <a:t>Services*</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32434">
                        <a:lnSpc>
                          <a:spcPts val="1165"/>
                        </a:lnSpc>
                      </a:pPr>
                      <a:r>
                        <a:rPr sz="1000" dirty="0">
                          <a:latin typeface="Arial"/>
                          <a:cs typeface="Arial"/>
                        </a:rPr>
                        <a:t>No</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165"/>
                        </a:lnSpc>
                      </a:pPr>
                      <a:r>
                        <a:rPr sz="1000" dirty="0">
                          <a:latin typeface="Arial"/>
                          <a:cs typeface="Arial"/>
                        </a:rPr>
                        <a:t>Project </a:t>
                      </a:r>
                      <a:r>
                        <a:rPr sz="1000" spc="-5" dirty="0">
                          <a:latin typeface="Arial"/>
                          <a:cs typeface="Arial"/>
                        </a:rPr>
                        <a:t>Baseline Template</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1"/>
                  </a:ext>
                </a:extLst>
              </a:tr>
              <a:tr h="197358">
                <a:tc>
                  <a:txBody>
                    <a:bodyPr/>
                    <a:lstStyle/>
                    <a:p>
                      <a:pPr marL="67945">
                        <a:lnSpc>
                          <a:spcPts val="1165"/>
                        </a:lnSpc>
                      </a:pPr>
                      <a:r>
                        <a:rPr sz="1000" dirty="0">
                          <a:latin typeface="Arial"/>
                          <a:cs typeface="Arial"/>
                        </a:rPr>
                        <a:t>1.11</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165"/>
                        </a:lnSpc>
                      </a:pPr>
                      <a:r>
                        <a:rPr sz="1000" dirty="0">
                          <a:latin typeface="Arial"/>
                          <a:cs typeface="Arial"/>
                        </a:rPr>
                        <a:t>Substance </a:t>
                      </a:r>
                      <a:r>
                        <a:rPr sz="1000" spc="-5" dirty="0">
                          <a:latin typeface="Arial"/>
                          <a:cs typeface="Arial"/>
                        </a:rPr>
                        <a:t>Use</a:t>
                      </a:r>
                      <a:r>
                        <a:rPr sz="1000" spc="-15" dirty="0">
                          <a:latin typeface="Arial"/>
                          <a:cs typeface="Arial"/>
                        </a:rPr>
                        <a:t> </a:t>
                      </a:r>
                      <a:r>
                        <a:rPr sz="1000" spc="-5" dirty="0">
                          <a:latin typeface="Arial"/>
                          <a:cs typeface="Arial"/>
                        </a:rPr>
                        <a:t>Services*</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32434">
                        <a:lnSpc>
                          <a:spcPts val="1165"/>
                        </a:lnSpc>
                      </a:pPr>
                      <a:r>
                        <a:rPr sz="1000" dirty="0">
                          <a:latin typeface="Arial"/>
                          <a:cs typeface="Arial"/>
                        </a:rPr>
                        <a:t>No</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165"/>
                        </a:lnSpc>
                      </a:pPr>
                      <a:r>
                        <a:rPr sz="1000" dirty="0">
                          <a:latin typeface="Arial"/>
                          <a:cs typeface="Arial"/>
                        </a:rPr>
                        <a:t>Project </a:t>
                      </a:r>
                      <a:r>
                        <a:rPr sz="1000" spc="-5" dirty="0">
                          <a:latin typeface="Arial"/>
                          <a:cs typeface="Arial"/>
                        </a:rPr>
                        <a:t>Baseline Template</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2"/>
                  </a:ext>
                </a:extLst>
              </a:tr>
              <a:tr h="196595">
                <a:tc>
                  <a:txBody>
                    <a:bodyPr/>
                    <a:lstStyle/>
                    <a:p>
                      <a:pPr marL="67945">
                        <a:lnSpc>
                          <a:spcPts val="1165"/>
                        </a:lnSpc>
                      </a:pPr>
                      <a:r>
                        <a:rPr sz="1000" dirty="0">
                          <a:latin typeface="Arial"/>
                          <a:cs typeface="Arial"/>
                        </a:rPr>
                        <a:t>1.12</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165"/>
                        </a:lnSpc>
                      </a:pPr>
                      <a:r>
                        <a:rPr sz="1000" dirty="0">
                          <a:latin typeface="Arial"/>
                          <a:cs typeface="Arial"/>
                        </a:rPr>
                        <a:t>Other </a:t>
                      </a:r>
                      <a:r>
                        <a:rPr sz="1000" spc="-5" dirty="0">
                          <a:latin typeface="Arial"/>
                          <a:cs typeface="Arial"/>
                        </a:rPr>
                        <a:t>Public </a:t>
                      </a:r>
                      <a:r>
                        <a:rPr sz="1000" dirty="0">
                          <a:latin typeface="Arial"/>
                          <a:cs typeface="Arial"/>
                        </a:rPr>
                        <a:t>Health</a:t>
                      </a:r>
                      <a:r>
                        <a:rPr sz="1000" spc="-15" dirty="0">
                          <a:latin typeface="Arial"/>
                          <a:cs typeface="Arial"/>
                        </a:rPr>
                        <a:t> </a:t>
                      </a:r>
                      <a:r>
                        <a:rPr sz="1000" spc="-5" dirty="0">
                          <a:latin typeface="Arial"/>
                          <a:cs typeface="Arial"/>
                        </a:rPr>
                        <a:t>Services*</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32434">
                        <a:lnSpc>
                          <a:spcPts val="1165"/>
                        </a:lnSpc>
                      </a:pPr>
                      <a:r>
                        <a:rPr sz="1000" dirty="0">
                          <a:latin typeface="Arial"/>
                          <a:cs typeface="Arial"/>
                        </a:rPr>
                        <a:t>No</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165"/>
                        </a:lnSpc>
                      </a:pPr>
                      <a:r>
                        <a:rPr sz="1000" dirty="0">
                          <a:latin typeface="Arial"/>
                          <a:cs typeface="Arial"/>
                        </a:rPr>
                        <a:t>Project </a:t>
                      </a:r>
                      <a:r>
                        <a:rPr sz="1000" spc="-5" dirty="0">
                          <a:latin typeface="Arial"/>
                          <a:cs typeface="Arial"/>
                        </a:rPr>
                        <a:t>Baseline Template</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3"/>
                  </a:ext>
                </a:extLst>
              </a:tr>
              <a:tr h="196595">
                <a:tc gridSpan="4">
                  <a:txBody>
                    <a:bodyPr/>
                    <a:lstStyle/>
                    <a:p>
                      <a:pPr marL="67945">
                        <a:lnSpc>
                          <a:spcPts val="1135"/>
                        </a:lnSpc>
                        <a:spcBef>
                          <a:spcPts val="310"/>
                        </a:spcBef>
                      </a:pPr>
                      <a:r>
                        <a:rPr sz="1000" dirty="0">
                          <a:latin typeface="Arial"/>
                          <a:cs typeface="Arial"/>
                        </a:rPr>
                        <a:t>2 Expenditure </a:t>
                      </a:r>
                      <a:r>
                        <a:rPr sz="1000" spc="-5" dirty="0">
                          <a:latin typeface="Arial"/>
                          <a:cs typeface="Arial"/>
                        </a:rPr>
                        <a:t>Category: </a:t>
                      </a:r>
                      <a:r>
                        <a:rPr sz="1000" dirty="0">
                          <a:latin typeface="Arial"/>
                          <a:cs typeface="Arial"/>
                        </a:rPr>
                        <a:t>Negative </a:t>
                      </a:r>
                      <a:r>
                        <a:rPr sz="1000" spc="-5" dirty="0">
                          <a:latin typeface="Arial"/>
                          <a:cs typeface="Arial"/>
                        </a:rPr>
                        <a:t>Economic</a:t>
                      </a:r>
                      <a:r>
                        <a:rPr sz="1000" spc="-10" dirty="0">
                          <a:latin typeface="Arial"/>
                          <a:cs typeface="Arial"/>
                        </a:rPr>
                        <a:t> </a:t>
                      </a:r>
                      <a:r>
                        <a:rPr sz="1000" spc="-5" dirty="0">
                          <a:latin typeface="Arial"/>
                          <a:cs typeface="Arial"/>
                        </a:rPr>
                        <a:t>Impacts</a:t>
                      </a:r>
                      <a:endParaRPr sz="1000">
                        <a:latin typeface="Arial"/>
                        <a:cs typeface="Arial"/>
                      </a:endParaRPr>
                    </a:p>
                  </a:txBody>
                  <a:tcPr marL="0" marR="0" marT="3937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9E0F1"/>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4"/>
                  </a:ext>
                </a:extLst>
              </a:tr>
              <a:tr h="197358">
                <a:tc>
                  <a:txBody>
                    <a:bodyPr/>
                    <a:lstStyle/>
                    <a:p>
                      <a:pPr marL="67945">
                        <a:lnSpc>
                          <a:spcPts val="1165"/>
                        </a:lnSpc>
                      </a:pPr>
                      <a:r>
                        <a:rPr sz="1000" dirty="0">
                          <a:latin typeface="Arial"/>
                          <a:cs typeface="Arial"/>
                        </a:rPr>
                        <a:t>2.1</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165"/>
                        </a:lnSpc>
                      </a:pPr>
                      <a:r>
                        <a:rPr sz="1000" dirty="0">
                          <a:latin typeface="Arial"/>
                          <a:cs typeface="Arial"/>
                        </a:rPr>
                        <a:t>Household </a:t>
                      </a:r>
                      <a:r>
                        <a:rPr sz="1000" spc="-5" dirty="0">
                          <a:latin typeface="Arial"/>
                          <a:cs typeface="Arial"/>
                        </a:rPr>
                        <a:t>Assistance: Food Programs</a:t>
                      </a:r>
                      <a:r>
                        <a:rPr sz="1000" spc="-10" dirty="0">
                          <a:latin typeface="Arial"/>
                          <a:cs typeface="Arial"/>
                        </a:rPr>
                        <a:t> </a:t>
                      </a:r>
                      <a:r>
                        <a:rPr sz="1000" dirty="0">
                          <a:latin typeface="Arial"/>
                          <a:cs typeface="Arial"/>
                        </a:rPr>
                        <a:t>*</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04495">
                        <a:lnSpc>
                          <a:spcPts val="1165"/>
                        </a:lnSpc>
                      </a:pPr>
                      <a:r>
                        <a:rPr sz="1000" dirty="0">
                          <a:latin typeface="Arial"/>
                          <a:cs typeface="Arial"/>
                        </a:rPr>
                        <a:t>Yes</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165"/>
                        </a:lnSpc>
                      </a:pPr>
                      <a:r>
                        <a:rPr sz="1000" dirty="0">
                          <a:latin typeface="Arial"/>
                          <a:cs typeface="Arial"/>
                        </a:rPr>
                        <a:t>Project </a:t>
                      </a:r>
                      <a:r>
                        <a:rPr sz="1000" spc="-5" dirty="0">
                          <a:latin typeface="Arial"/>
                          <a:cs typeface="Arial"/>
                        </a:rPr>
                        <a:t>EC </a:t>
                      </a:r>
                      <a:r>
                        <a:rPr sz="1000" dirty="0">
                          <a:latin typeface="Arial"/>
                          <a:cs typeface="Arial"/>
                        </a:rPr>
                        <a:t>2.1 – 2.5</a:t>
                      </a:r>
                      <a:r>
                        <a:rPr sz="1000" spc="-25" dirty="0">
                          <a:latin typeface="Arial"/>
                          <a:cs typeface="Arial"/>
                        </a:rPr>
                        <a:t> </a:t>
                      </a:r>
                      <a:r>
                        <a:rPr sz="1000" spc="-5" dirty="0">
                          <a:latin typeface="Arial"/>
                          <a:cs typeface="Arial"/>
                        </a:rPr>
                        <a:t>Template</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5"/>
                  </a:ext>
                </a:extLst>
              </a:tr>
              <a:tr h="297941">
                <a:tc>
                  <a:txBody>
                    <a:bodyPr/>
                    <a:lstStyle/>
                    <a:p>
                      <a:pPr marL="67945">
                        <a:lnSpc>
                          <a:spcPts val="1165"/>
                        </a:lnSpc>
                      </a:pPr>
                      <a:r>
                        <a:rPr sz="1000" dirty="0">
                          <a:latin typeface="Arial"/>
                          <a:cs typeface="Arial"/>
                        </a:rPr>
                        <a:t>2.2</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156210">
                        <a:lnSpc>
                          <a:spcPts val="1150"/>
                        </a:lnSpc>
                        <a:spcBef>
                          <a:spcPts val="45"/>
                        </a:spcBef>
                      </a:pPr>
                      <a:r>
                        <a:rPr sz="1000" dirty="0">
                          <a:latin typeface="Arial"/>
                          <a:cs typeface="Arial"/>
                        </a:rPr>
                        <a:t>Household </a:t>
                      </a:r>
                      <a:r>
                        <a:rPr sz="1000" spc="-5" dirty="0">
                          <a:latin typeface="Arial"/>
                          <a:cs typeface="Arial"/>
                        </a:rPr>
                        <a:t>Assistance: Rent,</a:t>
                      </a:r>
                      <a:r>
                        <a:rPr sz="1000" spc="-40" dirty="0">
                          <a:latin typeface="Arial"/>
                          <a:cs typeface="Arial"/>
                        </a:rPr>
                        <a:t> </a:t>
                      </a:r>
                      <a:r>
                        <a:rPr sz="1000" dirty="0">
                          <a:latin typeface="Arial"/>
                          <a:cs typeface="Arial"/>
                        </a:rPr>
                        <a:t>Mortgage,  and </a:t>
                      </a:r>
                      <a:r>
                        <a:rPr sz="1000" spc="-5" dirty="0">
                          <a:latin typeface="Arial"/>
                          <a:cs typeface="Arial"/>
                        </a:rPr>
                        <a:t>Utility </a:t>
                      </a:r>
                      <a:r>
                        <a:rPr sz="1000" dirty="0">
                          <a:latin typeface="Arial"/>
                          <a:cs typeface="Arial"/>
                        </a:rPr>
                        <a:t>Aid</a:t>
                      </a:r>
                      <a:r>
                        <a:rPr sz="1000" spc="-10" dirty="0">
                          <a:latin typeface="Arial"/>
                          <a:cs typeface="Arial"/>
                        </a:rPr>
                        <a:t> </a:t>
                      </a:r>
                      <a:r>
                        <a:rPr sz="1000" dirty="0">
                          <a:latin typeface="Arial"/>
                          <a:cs typeface="Arial"/>
                        </a:rPr>
                        <a:t>*</a:t>
                      </a:r>
                      <a:endParaRPr sz="1000">
                        <a:latin typeface="Arial"/>
                        <a:cs typeface="Arial"/>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04495">
                        <a:lnSpc>
                          <a:spcPts val="1165"/>
                        </a:lnSpc>
                      </a:pPr>
                      <a:r>
                        <a:rPr sz="1000" dirty="0">
                          <a:latin typeface="Arial"/>
                          <a:cs typeface="Arial"/>
                        </a:rPr>
                        <a:t>Yes</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165"/>
                        </a:lnSpc>
                      </a:pPr>
                      <a:r>
                        <a:rPr sz="1000" dirty="0">
                          <a:latin typeface="Arial"/>
                          <a:cs typeface="Arial"/>
                        </a:rPr>
                        <a:t>Project </a:t>
                      </a:r>
                      <a:r>
                        <a:rPr sz="1000" spc="-5" dirty="0">
                          <a:latin typeface="Arial"/>
                          <a:cs typeface="Arial"/>
                        </a:rPr>
                        <a:t>EC </a:t>
                      </a:r>
                      <a:r>
                        <a:rPr sz="1000" dirty="0">
                          <a:latin typeface="Arial"/>
                          <a:cs typeface="Arial"/>
                        </a:rPr>
                        <a:t>2.1 – 2.5</a:t>
                      </a:r>
                      <a:r>
                        <a:rPr sz="1000" spc="-25" dirty="0">
                          <a:latin typeface="Arial"/>
                          <a:cs typeface="Arial"/>
                        </a:rPr>
                        <a:t> </a:t>
                      </a:r>
                      <a:r>
                        <a:rPr sz="1000" spc="-5" dirty="0">
                          <a:latin typeface="Arial"/>
                          <a:cs typeface="Arial"/>
                        </a:rPr>
                        <a:t>Template</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6"/>
                  </a:ext>
                </a:extLst>
              </a:tr>
              <a:tr h="197358">
                <a:tc>
                  <a:txBody>
                    <a:bodyPr/>
                    <a:lstStyle/>
                    <a:p>
                      <a:pPr marL="67945">
                        <a:lnSpc>
                          <a:spcPts val="1165"/>
                        </a:lnSpc>
                      </a:pPr>
                      <a:r>
                        <a:rPr sz="1000" dirty="0">
                          <a:latin typeface="Arial"/>
                          <a:cs typeface="Arial"/>
                        </a:rPr>
                        <a:t>2.3</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165"/>
                        </a:lnSpc>
                      </a:pPr>
                      <a:r>
                        <a:rPr sz="1000" dirty="0">
                          <a:latin typeface="Arial"/>
                          <a:cs typeface="Arial"/>
                        </a:rPr>
                        <a:t>Household </a:t>
                      </a:r>
                      <a:r>
                        <a:rPr sz="1000" spc="-5" dirty="0">
                          <a:latin typeface="Arial"/>
                          <a:cs typeface="Arial"/>
                        </a:rPr>
                        <a:t>Assistance: Cash Transfers</a:t>
                      </a:r>
                      <a:r>
                        <a:rPr sz="1000" spc="-10" dirty="0">
                          <a:latin typeface="Arial"/>
                          <a:cs typeface="Arial"/>
                        </a:rPr>
                        <a:t> </a:t>
                      </a:r>
                      <a:r>
                        <a:rPr sz="1000" dirty="0">
                          <a:latin typeface="Arial"/>
                          <a:cs typeface="Arial"/>
                        </a:rPr>
                        <a:t>*</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04495">
                        <a:lnSpc>
                          <a:spcPts val="1165"/>
                        </a:lnSpc>
                      </a:pPr>
                      <a:r>
                        <a:rPr sz="1000" dirty="0">
                          <a:latin typeface="Arial"/>
                          <a:cs typeface="Arial"/>
                        </a:rPr>
                        <a:t>Yes</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165"/>
                        </a:lnSpc>
                      </a:pPr>
                      <a:r>
                        <a:rPr sz="1000" dirty="0">
                          <a:latin typeface="Arial"/>
                          <a:cs typeface="Arial"/>
                        </a:rPr>
                        <a:t>Project </a:t>
                      </a:r>
                      <a:r>
                        <a:rPr sz="1000" spc="-5" dirty="0">
                          <a:latin typeface="Arial"/>
                          <a:cs typeface="Arial"/>
                        </a:rPr>
                        <a:t>EC </a:t>
                      </a:r>
                      <a:r>
                        <a:rPr sz="1000" dirty="0">
                          <a:latin typeface="Arial"/>
                          <a:cs typeface="Arial"/>
                        </a:rPr>
                        <a:t>2.1 – 2.5</a:t>
                      </a:r>
                      <a:r>
                        <a:rPr sz="1000" spc="-25" dirty="0">
                          <a:latin typeface="Arial"/>
                          <a:cs typeface="Arial"/>
                        </a:rPr>
                        <a:t> </a:t>
                      </a:r>
                      <a:r>
                        <a:rPr sz="1000" spc="-5" dirty="0">
                          <a:latin typeface="Arial"/>
                          <a:cs typeface="Arial"/>
                        </a:rPr>
                        <a:t>Template</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7"/>
                  </a:ext>
                </a:extLst>
              </a:tr>
              <a:tr h="297941">
                <a:tc>
                  <a:txBody>
                    <a:bodyPr/>
                    <a:lstStyle/>
                    <a:p>
                      <a:pPr marL="67945">
                        <a:lnSpc>
                          <a:spcPts val="1165"/>
                        </a:lnSpc>
                      </a:pPr>
                      <a:r>
                        <a:rPr sz="1000" dirty="0">
                          <a:latin typeface="Arial"/>
                          <a:cs typeface="Arial"/>
                        </a:rPr>
                        <a:t>2.4</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191770">
                        <a:lnSpc>
                          <a:spcPts val="1150"/>
                        </a:lnSpc>
                        <a:spcBef>
                          <a:spcPts val="45"/>
                        </a:spcBef>
                      </a:pPr>
                      <a:r>
                        <a:rPr sz="1000" dirty="0">
                          <a:latin typeface="Arial"/>
                          <a:cs typeface="Arial"/>
                        </a:rPr>
                        <a:t>Household </a:t>
                      </a:r>
                      <a:r>
                        <a:rPr sz="1000" spc="-5" dirty="0">
                          <a:latin typeface="Arial"/>
                          <a:cs typeface="Arial"/>
                        </a:rPr>
                        <a:t>Assistance: </a:t>
                      </a:r>
                      <a:r>
                        <a:rPr sz="1000" dirty="0">
                          <a:latin typeface="Arial"/>
                          <a:cs typeface="Arial"/>
                        </a:rPr>
                        <a:t>Internet</a:t>
                      </a:r>
                      <a:r>
                        <a:rPr sz="1000" spc="-35" dirty="0">
                          <a:latin typeface="Arial"/>
                          <a:cs typeface="Arial"/>
                        </a:rPr>
                        <a:t> </a:t>
                      </a:r>
                      <a:r>
                        <a:rPr sz="1000" spc="-5" dirty="0">
                          <a:latin typeface="Arial"/>
                          <a:cs typeface="Arial"/>
                        </a:rPr>
                        <a:t>Access  Programs </a:t>
                      </a:r>
                      <a:r>
                        <a:rPr sz="1000" dirty="0">
                          <a:latin typeface="Arial"/>
                          <a:cs typeface="Arial"/>
                        </a:rPr>
                        <a:t>*</a:t>
                      </a:r>
                      <a:endParaRPr sz="1000">
                        <a:latin typeface="Arial"/>
                        <a:cs typeface="Arial"/>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04495">
                        <a:lnSpc>
                          <a:spcPts val="1165"/>
                        </a:lnSpc>
                      </a:pPr>
                      <a:r>
                        <a:rPr sz="1000" dirty="0">
                          <a:latin typeface="Arial"/>
                          <a:cs typeface="Arial"/>
                        </a:rPr>
                        <a:t>Yes</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165"/>
                        </a:lnSpc>
                      </a:pPr>
                      <a:r>
                        <a:rPr sz="1000" dirty="0">
                          <a:latin typeface="Arial"/>
                          <a:cs typeface="Arial"/>
                        </a:rPr>
                        <a:t>Project </a:t>
                      </a:r>
                      <a:r>
                        <a:rPr sz="1000" spc="-5" dirty="0">
                          <a:latin typeface="Arial"/>
                          <a:cs typeface="Arial"/>
                        </a:rPr>
                        <a:t>EC </a:t>
                      </a:r>
                      <a:r>
                        <a:rPr sz="1000" dirty="0">
                          <a:latin typeface="Arial"/>
                          <a:cs typeface="Arial"/>
                        </a:rPr>
                        <a:t>2.1 – 2.5</a:t>
                      </a:r>
                      <a:r>
                        <a:rPr sz="1000" spc="-25" dirty="0">
                          <a:latin typeface="Arial"/>
                          <a:cs typeface="Arial"/>
                        </a:rPr>
                        <a:t> </a:t>
                      </a:r>
                      <a:r>
                        <a:rPr sz="1000" spc="-5" dirty="0">
                          <a:latin typeface="Arial"/>
                          <a:cs typeface="Arial"/>
                        </a:rPr>
                        <a:t>Template</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8"/>
                  </a:ext>
                </a:extLst>
              </a:tr>
              <a:tr h="298958">
                <a:tc>
                  <a:txBody>
                    <a:bodyPr/>
                    <a:lstStyle/>
                    <a:p>
                      <a:pPr marL="67945">
                        <a:lnSpc>
                          <a:spcPts val="1165"/>
                        </a:lnSpc>
                      </a:pPr>
                      <a:r>
                        <a:rPr sz="1000" dirty="0">
                          <a:latin typeface="Arial"/>
                          <a:cs typeface="Arial"/>
                        </a:rPr>
                        <a:t>2.5</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622300">
                        <a:lnSpc>
                          <a:spcPts val="1150"/>
                        </a:lnSpc>
                        <a:spcBef>
                          <a:spcPts val="45"/>
                        </a:spcBef>
                      </a:pPr>
                      <a:r>
                        <a:rPr sz="1000" dirty="0">
                          <a:latin typeface="Arial"/>
                          <a:cs typeface="Arial"/>
                        </a:rPr>
                        <a:t>Household </a:t>
                      </a:r>
                      <a:r>
                        <a:rPr sz="1000" spc="-5" dirty="0">
                          <a:latin typeface="Arial"/>
                          <a:cs typeface="Arial"/>
                        </a:rPr>
                        <a:t>Assistance: Eviction  </a:t>
                      </a:r>
                      <a:r>
                        <a:rPr sz="1000" dirty="0">
                          <a:latin typeface="Arial"/>
                          <a:cs typeface="Arial"/>
                        </a:rPr>
                        <a:t>Prevention</a:t>
                      </a:r>
                      <a:r>
                        <a:rPr sz="1000" spc="-5" dirty="0">
                          <a:latin typeface="Arial"/>
                          <a:cs typeface="Arial"/>
                        </a:rPr>
                        <a:t> </a:t>
                      </a:r>
                      <a:r>
                        <a:rPr sz="1000" dirty="0">
                          <a:latin typeface="Arial"/>
                          <a:cs typeface="Arial"/>
                        </a:rPr>
                        <a:t>*</a:t>
                      </a:r>
                      <a:endParaRPr sz="1000">
                        <a:latin typeface="Arial"/>
                        <a:cs typeface="Arial"/>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04495">
                        <a:lnSpc>
                          <a:spcPts val="1165"/>
                        </a:lnSpc>
                      </a:pPr>
                      <a:r>
                        <a:rPr sz="1000" dirty="0">
                          <a:latin typeface="Arial"/>
                          <a:cs typeface="Arial"/>
                        </a:rPr>
                        <a:t>Yes</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165"/>
                        </a:lnSpc>
                      </a:pPr>
                      <a:r>
                        <a:rPr sz="1000" dirty="0">
                          <a:latin typeface="Arial"/>
                          <a:cs typeface="Arial"/>
                        </a:rPr>
                        <a:t>Project </a:t>
                      </a:r>
                      <a:r>
                        <a:rPr sz="1000" spc="-5" dirty="0">
                          <a:latin typeface="Arial"/>
                          <a:cs typeface="Arial"/>
                        </a:rPr>
                        <a:t>EC </a:t>
                      </a:r>
                      <a:r>
                        <a:rPr sz="1000" dirty="0">
                          <a:latin typeface="Arial"/>
                          <a:cs typeface="Arial"/>
                        </a:rPr>
                        <a:t>2.1 – 2.5</a:t>
                      </a:r>
                      <a:r>
                        <a:rPr sz="1000" spc="-25" dirty="0">
                          <a:latin typeface="Arial"/>
                          <a:cs typeface="Arial"/>
                        </a:rPr>
                        <a:t> </a:t>
                      </a:r>
                      <a:r>
                        <a:rPr sz="1000" spc="-5" dirty="0">
                          <a:latin typeface="Arial"/>
                          <a:cs typeface="Arial"/>
                        </a:rPr>
                        <a:t>Template</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9"/>
                  </a:ext>
                </a:extLst>
              </a:tr>
            </a:tbl>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914400" y="914400"/>
          <a:ext cx="6122035" cy="8172450"/>
        </p:xfrm>
        <a:graphic>
          <a:graphicData uri="http://schemas.openxmlformats.org/drawingml/2006/table">
            <a:tbl>
              <a:tblPr firstRow="1" bandRow="1">
                <a:tableStyleId>{2D5ABB26-0587-4C30-8999-92F81FD0307C}</a:tableStyleId>
              </a:tblPr>
              <a:tblGrid>
                <a:gridCol w="384810">
                  <a:extLst>
                    <a:ext uri="{9D8B030D-6E8A-4147-A177-3AD203B41FA5}">
                      <a16:colId xmlns:a16="http://schemas.microsoft.com/office/drawing/2014/main" val="20000"/>
                    </a:ext>
                  </a:extLst>
                </a:gridCol>
                <a:gridCol w="2470150">
                  <a:extLst>
                    <a:ext uri="{9D8B030D-6E8A-4147-A177-3AD203B41FA5}">
                      <a16:colId xmlns:a16="http://schemas.microsoft.com/office/drawing/2014/main" val="20001"/>
                    </a:ext>
                  </a:extLst>
                </a:gridCol>
                <a:gridCol w="1028064">
                  <a:extLst>
                    <a:ext uri="{9D8B030D-6E8A-4147-A177-3AD203B41FA5}">
                      <a16:colId xmlns:a16="http://schemas.microsoft.com/office/drawing/2014/main" val="20002"/>
                    </a:ext>
                  </a:extLst>
                </a:gridCol>
                <a:gridCol w="2228850">
                  <a:extLst>
                    <a:ext uri="{9D8B030D-6E8A-4147-A177-3AD203B41FA5}">
                      <a16:colId xmlns:a16="http://schemas.microsoft.com/office/drawing/2014/main" val="20003"/>
                    </a:ext>
                  </a:extLst>
                </a:gridCol>
              </a:tblGrid>
              <a:tr h="298703">
                <a:tc gridSpan="2">
                  <a:txBody>
                    <a:bodyPr/>
                    <a:lstStyle/>
                    <a:p>
                      <a:pPr>
                        <a:lnSpc>
                          <a:spcPct val="100000"/>
                        </a:lnSpc>
                        <a:spcBef>
                          <a:spcPts val="25"/>
                        </a:spcBef>
                      </a:pPr>
                      <a:endParaRPr sz="950">
                        <a:latin typeface="Times New Roman"/>
                        <a:cs typeface="Times New Roman"/>
                      </a:endParaRPr>
                    </a:p>
                    <a:p>
                      <a:pPr algn="ctr">
                        <a:lnSpc>
                          <a:spcPts val="1135"/>
                        </a:lnSpc>
                      </a:pPr>
                      <a:r>
                        <a:rPr sz="1000" b="1" spc="-5" dirty="0">
                          <a:solidFill>
                            <a:srgbClr val="FFFFFF"/>
                          </a:solidFill>
                          <a:latin typeface="Arial"/>
                          <a:cs typeface="Arial"/>
                        </a:rPr>
                        <a:t>Category</a:t>
                      </a:r>
                      <a:endParaRPr sz="1000">
                        <a:latin typeface="Arial"/>
                        <a:cs typeface="Arial"/>
                      </a:endParaRPr>
                    </a:p>
                  </a:txBody>
                  <a:tcPr marL="0" marR="0" marT="31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001F5F"/>
                    </a:solidFill>
                  </a:tcPr>
                </a:tc>
                <a:tc hMerge="1">
                  <a:txBody>
                    <a:bodyPr/>
                    <a:lstStyle/>
                    <a:p>
                      <a:endParaRPr/>
                    </a:p>
                  </a:txBody>
                  <a:tcPr marL="0" marR="0" marT="0" marB="0"/>
                </a:tc>
                <a:tc>
                  <a:txBody>
                    <a:bodyPr/>
                    <a:lstStyle/>
                    <a:p>
                      <a:pPr marL="337185" marR="79375" indent="-251460">
                        <a:lnSpc>
                          <a:spcPts val="1150"/>
                        </a:lnSpc>
                        <a:spcBef>
                          <a:spcPts val="45"/>
                        </a:spcBef>
                      </a:pPr>
                      <a:r>
                        <a:rPr sz="1000" b="1" dirty="0">
                          <a:solidFill>
                            <a:srgbClr val="FFFFFF"/>
                          </a:solidFill>
                          <a:latin typeface="Arial"/>
                          <a:cs typeface="Arial"/>
                        </a:rPr>
                        <a:t>Progr</a:t>
                      </a:r>
                      <a:r>
                        <a:rPr sz="1000" b="1" spc="-10" dirty="0">
                          <a:solidFill>
                            <a:srgbClr val="FFFFFF"/>
                          </a:solidFill>
                          <a:latin typeface="Arial"/>
                          <a:cs typeface="Arial"/>
                        </a:rPr>
                        <a:t>a</a:t>
                      </a:r>
                      <a:r>
                        <a:rPr sz="1000" b="1" dirty="0">
                          <a:solidFill>
                            <a:srgbClr val="FFFFFF"/>
                          </a:solidFill>
                          <a:latin typeface="Arial"/>
                          <a:cs typeface="Arial"/>
                        </a:rPr>
                        <a:t>mma</a:t>
                      </a:r>
                      <a:r>
                        <a:rPr sz="1000" b="1" spc="-10" dirty="0">
                          <a:solidFill>
                            <a:srgbClr val="FFFFFF"/>
                          </a:solidFill>
                          <a:latin typeface="Arial"/>
                          <a:cs typeface="Arial"/>
                        </a:rPr>
                        <a:t>t</a:t>
                      </a:r>
                      <a:r>
                        <a:rPr sz="1000" b="1" dirty="0">
                          <a:solidFill>
                            <a:srgbClr val="FFFFFF"/>
                          </a:solidFill>
                          <a:latin typeface="Arial"/>
                          <a:cs typeface="Arial"/>
                        </a:rPr>
                        <a:t>ic  Data?</a:t>
                      </a:r>
                      <a:endParaRPr sz="1000">
                        <a:latin typeface="Arial"/>
                        <a:cs typeface="Arial"/>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001F5F"/>
                    </a:solidFill>
                  </a:tcPr>
                </a:tc>
                <a:tc>
                  <a:txBody>
                    <a:bodyPr/>
                    <a:lstStyle/>
                    <a:p>
                      <a:pPr>
                        <a:lnSpc>
                          <a:spcPct val="100000"/>
                        </a:lnSpc>
                        <a:spcBef>
                          <a:spcPts val="25"/>
                        </a:spcBef>
                      </a:pPr>
                      <a:endParaRPr sz="950">
                        <a:latin typeface="Times New Roman"/>
                        <a:cs typeface="Times New Roman"/>
                      </a:endParaRPr>
                    </a:p>
                    <a:p>
                      <a:pPr marL="447040">
                        <a:lnSpc>
                          <a:spcPts val="1135"/>
                        </a:lnSpc>
                      </a:pPr>
                      <a:r>
                        <a:rPr sz="1000" b="1" dirty="0">
                          <a:solidFill>
                            <a:srgbClr val="FFFFFF"/>
                          </a:solidFill>
                          <a:latin typeface="Arial"/>
                          <a:cs typeface="Arial"/>
                        </a:rPr>
                        <a:t>Bulk </a:t>
                      </a:r>
                      <a:r>
                        <a:rPr sz="1000" b="1" spc="-5" dirty="0">
                          <a:solidFill>
                            <a:srgbClr val="FFFFFF"/>
                          </a:solidFill>
                          <a:latin typeface="Arial"/>
                          <a:cs typeface="Arial"/>
                        </a:rPr>
                        <a:t>Upload</a:t>
                      </a:r>
                      <a:r>
                        <a:rPr sz="1000" b="1" spc="-10" dirty="0">
                          <a:solidFill>
                            <a:srgbClr val="FFFFFF"/>
                          </a:solidFill>
                          <a:latin typeface="Arial"/>
                          <a:cs typeface="Arial"/>
                        </a:rPr>
                        <a:t> </a:t>
                      </a:r>
                      <a:r>
                        <a:rPr sz="1000" b="1" dirty="0">
                          <a:solidFill>
                            <a:srgbClr val="FFFFFF"/>
                          </a:solidFill>
                          <a:latin typeface="Arial"/>
                          <a:cs typeface="Arial"/>
                        </a:rPr>
                        <a:t>Template</a:t>
                      </a:r>
                      <a:endParaRPr sz="1000">
                        <a:latin typeface="Arial"/>
                        <a:cs typeface="Arial"/>
                      </a:endParaRPr>
                    </a:p>
                  </a:txBody>
                  <a:tcPr marL="0" marR="0" marT="31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001F5F"/>
                    </a:solidFill>
                  </a:tcPr>
                </a:tc>
                <a:extLst>
                  <a:ext uri="{0D108BD9-81ED-4DB2-BD59-A6C34878D82A}">
                    <a16:rowId xmlns:a16="http://schemas.microsoft.com/office/drawing/2014/main" val="10000"/>
                  </a:ext>
                </a:extLst>
              </a:tr>
              <a:tr h="297942">
                <a:tc>
                  <a:txBody>
                    <a:bodyPr/>
                    <a:lstStyle/>
                    <a:p>
                      <a:pPr marL="67945">
                        <a:lnSpc>
                          <a:spcPts val="1165"/>
                        </a:lnSpc>
                      </a:pPr>
                      <a:r>
                        <a:rPr sz="1000" dirty="0">
                          <a:latin typeface="Arial"/>
                          <a:cs typeface="Arial"/>
                        </a:rPr>
                        <a:t>2.6</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296545">
                        <a:lnSpc>
                          <a:spcPts val="1150"/>
                        </a:lnSpc>
                        <a:spcBef>
                          <a:spcPts val="45"/>
                        </a:spcBef>
                      </a:pPr>
                      <a:r>
                        <a:rPr sz="1000" spc="-5" dirty="0">
                          <a:latin typeface="Arial"/>
                          <a:cs typeface="Arial"/>
                        </a:rPr>
                        <a:t>Unemployment </a:t>
                      </a:r>
                      <a:r>
                        <a:rPr sz="1000" dirty="0">
                          <a:latin typeface="Arial"/>
                          <a:cs typeface="Arial"/>
                        </a:rPr>
                        <a:t>Benefits or Cash  </a:t>
                      </a:r>
                      <a:r>
                        <a:rPr sz="1000" spc="-5" dirty="0">
                          <a:latin typeface="Arial"/>
                          <a:cs typeface="Arial"/>
                        </a:rPr>
                        <a:t>Assistance to </a:t>
                      </a:r>
                      <a:r>
                        <a:rPr sz="1000" dirty="0">
                          <a:latin typeface="Arial"/>
                          <a:cs typeface="Arial"/>
                        </a:rPr>
                        <a:t>Unemployed Workers</a:t>
                      </a:r>
                      <a:r>
                        <a:rPr sz="1000" spc="-45" dirty="0">
                          <a:latin typeface="Arial"/>
                          <a:cs typeface="Arial"/>
                        </a:rPr>
                        <a:t> </a:t>
                      </a:r>
                      <a:r>
                        <a:rPr sz="1000" dirty="0">
                          <a:latin typeface="Arial"/>
                          <a:cs typeface="Arial"/>
                        </a:rPr>
                        <a:t>*</a:t>
                      </a:r>
                      <a:endParaRPr sz="1000">
                        <a:latin typeface="Arial"/>
                        <a:cs typeface="Arial"/>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32434">
                        <a:lnSpc>
                          <a:spcPts val="1165"/>
                        </a:lnSpc>
                      </a:pPr>
                      <a:r>
                        <a:rPr sz="1000" dirty="0">
                          <a:latin typeface="Arial"/>
                          <a:cs typeface="Arial"/>
                        </a:rPr>
                        <a:t>No</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165"/>
                        </a:lnSpc>
                      </a:pPr>
                      <a:r>
                        <a:rPr sz="1000" dirty="0">
                          <a:latin typeface="Arial"/>
                          <a:cs typeface="Arial"/>
                        </a:rPr>
                        <a:t>Project </a:t>
                      </a:r>
                      <a:r>
                        <a:rPr sz="1000" spc="-5" dirty="0">
                          <a:latin typeface="Arial"/>
                          <a:cs typeface="Arial"/>
                        </a:rPr>
                        <a:t>Baseline Template</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445261">
                <a:tc>
                  <a:txBody>
                    <a:bodyPr/>
                    <a:lstStyle/>
                    <a:p>
                      <a:pPr marL="67945">
                        <a:lnSpc>
                          <a:spcPts val="1165"/>
                        </a:lnSpc>
                      </a:pPr>
                      <a:r>
                        <a:rPr sz="1000" dirty="0">
                          <a:latin typeface="Arial"/>
                          <a:cs typeface="Arial"/>
                        </a:rPr>
                        <a:t>2.7</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220345">
                        <a:lnSpc>
                          <a:spcPts val="1150"/>
                        </a:lnSpc>
                        <a:spcBef>
                          <a:spcPts val="45"/>
                        </a:spcBef>
                      </a:pPr>
                      <a:r>
                        <a:rPr sz="1000" dirty="0">
                          <a:latin typeface="Arial"/>
                          <a:cs typeface="Arial"/>
                        </a:rPr>
                        <a:t>Job </a:t>
                      </a:r>
                      <a:r>
                        <a:rPr sz="1000" spc="-5" dirty="0">
                          <a:latin typeface="Arial"/>
                          <a:cs typeface="Arial"/>
                        </a:rPr>
                        <a:t>Training Assistance (e.g., </a:t>
                      </a:r>
                      <a:r>
                        <a:rPr sz="1000" dirty="0">
                          <a:latin typeface="Arial"/>
                          <a:cs typeface="Arial"/>
                        </a:rPr>
                        <a:t>Sectoral  job-training, Subsidized Employment,  Employment Supports or </a:t>
                      </a:r>
                      <a:r>
                        <a:rPr sz="1000" spc="-5" dirty="0">
                          <a:latin typeface="Arial"/>
                          <a:cs typeface="Arial"/>
                        </a:rPr>
                        <a:t>Incentives)</a:t>
                      </a:r>
                      <a:r>
                        <a:rPr sz="1000" spc="-45" dirty="0">
                          <a:latin typeface="Arial"/>
                          <a:cs typeface="Arial"/>
                        </a:rPr>
                        <a:t> </a:t>
                      </a:r>
                      <a:r>
                        <a:rPr sz="1000" dirty="0">
                          <a:latin typeface="Arial"/>
                          <a:cs typeface="Arial"/>
                        </a:rPr>
                        <a:t>*</a:t>
                      </a:r>
                      <a:endParaRPr sz="1000">
                        <a:latin typeface="Arial"/>
                        <a:cs typeface="Arial"/>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32434">
                        <a:lnSpc>
                          <a:spcPts val="1165"/>
                        </a:lnSpc>
                      </a:pPr>
                      <a:r>
                        <a:rPr sz="1000" dirty="0">
                          <a:latin typeface="Arial"/>
                          <a:cs typeface="Arial"/>
                        </a:rPr>
                        <a:t>No</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165"/>
                        </a:lnSpc>
                      </a:pPr>
                      <a:r>
                        <a:rPr sz="1000" dirty="0">
                          <a:latin typeface="Arial"/>
                          <a:cs typeface="Arial"/>
                        </a:rPr>
                        <a:t>Project </a:t>
                      </a:r>
                      <a:r>
                        <a:rPr sz="1000" spc="-5" dirty="0">
                          <a:latin typeface="Arial"/>
                          <a:cs typeface="Arial"/>
                        </a:rPr>
                        <a:t>Baseline Template</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196595">
                <a:tc>
                  <a:txBody>
                    <a:bodyPr/>
                    <a:lstStyle/>
                    <a:p>
                      <a:pPr marL="67945">
                        <a:lnSpc>
                          <a:spcPts val="1165"/>
                        </a:lnSpc>
                      </a:pPr>
                      <a:r>
                        <a:rPr sz="1000" dirty="0">
                          <a:latin typeface="Arial"/>
                          <a:cs typeface="Arial"/>
                        </a:rPr>
                        <a:t>2.8</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165"/>
                        </a:lnSpc>
                      </a:pPr>
                      <a:r>
                        <a:rPr sz="1000" spc="-5" dirty="0">
                          <a:latin typeface="Arial"/>
                          <a:cs typeface="Arial"/>
                        </a:rPr>
                        <a:t>Contributions </a:t>
                      </a:r>
                      <a:r>
                        <a:rPr sz="1000" dirty="0">
                          <a:latin typeface="Arial"/>
                          <a:cs typeface="Arial"/>
                        </a:rPr>
                        <a:t>to UI Trust</a:t>
                      </a:r>
                      <a:r>
                        <a:rPr sz="1000" spc="-20" dirty="0">
                          <a:latin typeface="Arial"/>
                          <a:cs typeface="Arial"/>
                        </a:rPr>
                        <a:t> </a:t>
                      </a:r>
                      <a:r>
                        <a:rPr sz="1000" spc="-5" dirty="0">
                          <a:latin typeface="Arial"/>
                          <a:cs typeface="Arial"/>
                        </a:rPr>
                        <a:t>Funds</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32434">
                        <a:lnSpc>
                          <a:spcPts val="1165"/>
                        </a:lnSpc>
                      </a:pPr>
                      <a:r>
                        <a:rPr sz="1000" dirty="0">
                          <a:latin typeface="Arial"/>
                          <a:cs typeface="Arial"/>
                        </a:rPr>
                        <a:t>No</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165"/>
                        </a:lnSpc>
                      </a:pPr>
                      <a:r>
                        <a:rPr sz="1000" dirty="0">
                          <a:latin typeface="Arial"/>
                          <a:cs typeface="Arial"/>
                        </a:rPr>
                        <a:t>Project </a:t>
                      </a:r>
                      <a:r>
                        <a:rPr sz="1000" spc="-5" dirty="0">
                          <a:latin typeface="Arial"/>
                          <a:cs typeface="Arial"/>
                        </a:rPr>
                        <a:t>Baseline Template</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298704">
                <a:tc>
                  <a:txBody>
                    <a:bodyPr/>
                    <a:lstStyle/>
                    <a:p>
                      <a:pPr marL="67945">
                        <a:lnSpc>
                          <a:spcPts val="1165"/>
                        </a:lnSpc>
                      </a:pPr>
                      <a:r>
                        <a:rPr sz="1000" dirty="0">
                          <a:latin typeface="Arial"/>
                          <a:cs typeface="Arial"/>
                        </a:rPr>
                        <a:t>2.9</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283210">
                        <a:lnSpc>
                          <a:spcPts val="1150"/>
                        </a:lnSpc>
                        <a:spcBef>
                          <a:spcPts val="45"/>
                        </a:spcBef>
                      </a:pPr>
                      <a:r>
                        <a:rPr sz="1000" dirty="0">
                          <a:latin typeface="Arial"/>
                          <a:cs typeface="Arial"/>
                        </a:rPr>
                        <a:t>Small Business </a:t>
                      </a:r>
                      <a:r>
                        <a:rPr sz="1000" spc="-5" dirty="0">
                          <a:latin typeface="Arial"/>
                          <a:cs typeface="Arial"/>
                        </a:rPr>
                        <a:t>Economic Assistance  </a:t>
                      </a:r>
                      <a:r>
                        <a:rPr sz="1000" dirty="0">
                          <a:latin typeface="Arial"/>
                          <a:cs typeface="Arial"/>
                        </a:rPr>
                        <a:t>(General)</a:t>
                      </a:r>
                      <a:r>
                        <a:rPr sz="1000" spc="-5" dirty="0">
                          <a:latin typeface="Arial"/>
                          <a:cs typeface="Arial"/>
                        </a:rPr>
                        <a:t> </a:t>
                      </a:r>
                      <a:r>
                        <a:rPr sz="1000" dirty="0">
                          <a:latin typeface="Arial"/>
                          <a:cs typeface="Arial"/>
                        </a:rPr>
                        <a:t>*</a:t>
                      </a:r>
                      <a:endParaRPr sz="1000">
                        <a:latin typeface="Arial"/>
                        <a:cs typeface="Arial"/>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32434">
                        <a:lnSpc>
                          <a:spcPts val="1165"/>
                        </a:lnSpc>
                      </a:pPr>
                      <a:r>
                        <a:rPr sz="1000" dirty="0">
                          <a:latin typeface="Arial"/>
                          <a:cs typeface="Arial"/>
                        </a:rPr>
                        <a:t>No</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165"/>
                        </a:lnSpc>
                      </a:pPr>
                      <a:r>
                        <a:rPr sz="1000" dirty="0">
                          <a:latin typeface="Arial"/>
                          <a:cs typeface="Arial"/>
                        </a:rPr>
                        <a:t>Project </a:t>
                      </a:r>
                      <a:r>
                        <a:rPr sz="1000" spc="-5" dirty="0">
                          <a:latin typeface="Arial"/>
                          <a:cs typeface="Arial"/>
                        </a:rPr>
                        <a:t>Baseline Template</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r h="196595">
                <a:tc>
                  <a:txBody>
                    <a:bodyPr/>
                    <a:lstStyle/>
                    <a:p>
                      <a:pPr marL="67945">
                        <a:lnSpc>
                          <a:spcPts val="1165"/>
                        </a:lnSpc>
                      </a:pPr>
                      <a:r>
                        <a:rPr sz="1000" dirty="0">
                          <a:latin typeface="Arial"/>
                          <a:cs typeface="Arial"/>
                        </a:rPr>
                        <a:t>2.10</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165"/>
                        </a:lnSpc>
                      </a:pPr>
                      <a:r>
                        <a:rPr sz="1000" dirty="0">
                          <a:latin typeface="Arial"/>
                          <a:cs typeface="Arial"/>
                        </a:rPr>
                        <a:t>Aid to </a:t>
                      </a:r>
                      <a:r>
                        <a:rPr sz="1000" spc="-5" dirty="0">
                          <a:latin typeface="Arial"/>
                          <a:cs typeface="Arial"/>
                        </a:rPr>
                        <a:t>nonprofit organizations</a:t>
                      </a:r>
                      <a:r>
                        <a:rPr sz="1000" spc="-15" dirty="0">
                          <a:latin typeface="Arial"/>
                          <a:cs typeface="Arial"/>
                        </a:rPr>
                        <a:t> </a:t>
                      </a:r>
                      <a:r>
                        <a:rPr sz="1000" dirty="0">
                          <a:latin typeface="Arial"/>
                          <a:cs typeface="Arial"/>
                        </a:rPr>
                        <a:t>*</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32434">
                        <a:lnSpc>
                          <a:spcPts val="1165"/>
                        </a:lnSpc>
                      </a:pPr>
                      <a:r>
                        <a:rPr sz="1000" dirty="0">
                          <a:latin typeface="Arial"/>
                          <a:cs typeface="Arial"/>
                        </a:rPr>
                        <a:t>No</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165"/>
                        </a:lnSpc>
                      </a:pPr>
                      <a:r>
                        <a:rPr sz="1000" dirty="0">
                          <a:latin typeface="Arial"/>
                          <a:cs typeface="Arial"/>
                        </a:rPr>
                        <a:t>Project </a:t>
                      </a:r>
                      <a:r>
                        <a:rPr sz="1000" spc="-5" dirty="0">
                          <a:latin typeface="Arial"/>
                          <a:cs typeface="Arial"/>
                        </a:rPr>
                        <a:t>Baseline Template</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196596">
                <a:tc>
                  <a:txBody>
                    <a:bodyPr/>
                    <a:lstStyle/>
                    <a:p>
                      <a:pPr marL="67945">
                        <a:lnSpc>
                          <a:spcPts val="1165"/>
                        </a:lnSpc>
                      </a:pPr>
                      <a:r>
                        <a:rPr sz="1000" dirty="0">
                          <a:latin typeface="Arial"/>
                          <a:cs typeface="Arial"/>
                        </a:rPr>
                        <a:t>2.11</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165"/>
                        </a:lnSpc>
                      </a:pPr>
                      <a:r>
                        <a:rPr sz="1000" dirty="0">
                          <a:latin typeface="Arial"/>
                          <a:cs typeface="Arial"/>
                        </a:rPr>
                        <a:t>Aid to Tourism, Travel, or</a:t>
                      </a:r>
                      <a:r>
                        <a:rPr sz="1000" spc="-35" dirty="0">
                          <a:latin typeface="Arial"/>
                          <a:cs typeface="Arial"/>
                        </a:rPr>
                        <a:t> </a:t>
                      </a:r>
                      <a:r>
                        <a:rPr sz="1000" spc="-5" dirty="0">
                          <a:latin typeface="Arial"/>
                          <a:cs typeface="Arial"/>
                        </a:rPr>
                        <a:t>Hospitality*</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32434">
                        <a:lnSpc>
                          <a:spcPts val="1165"/>
                        </a:lnSpc>
                      </a:pPr>
                      <a:r>
                        <a:rPr sz="1000" dirty="0">
                          <a:latin typeface="Arial"/>
                          <a:cs typeface="Arial"/>
                        </a:rPr>
                        <a:t>No</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165"/>
                        </a:lnSpc>
                      </a:pPr>
                      <a:r>
                        <a:rPr sz="1000" dirty="0">
                          <a:latin typeface="Arial"/>
                          <a:cs typeface="Arial"/>
                        </a:rPr>
                        <a:t>Project </a:t>
                      </a:r>
                      <a:r>
                        <a:rPr sz="1000" spc="-5" dirty="0">
                          <a:latin typeface="Arial"/>
                          <a:cs typeface="Arial"/>
                        </a:rPr>
                        <a:t>Baseline Template</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6"/>
                  </a:ext>
                </a:extLst>
              </a:tr>
              <a:tr h="197357">
                <a:tc>
                  <a:txBody>
                    <a:bodyPr/>
                    <a:lstStyle/>
                    <a:p>
                      <a:pPr marL="67945">
                        <a:lnSpc>
                          <a:spcPts val="1165"/>
                        </a:lnSpc>
                      </a:pPr>
                      <a:r>
                        <a:rPr sz="1000" dirty="0">
                          <a:latin typeface="Arial"/>
                          <a:cs typeface="Arial"/>
                        </a:rPr>
                        <a:t>2.12</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165"/>
                        </a:lnSpc>
                      </a:pPr>
                      <a:r>
                        <a:rPr sz="1000" dirty="0">
                          <a:latin typeface="Arial"/>
                          <a:cs typeface="Arial"/>
                        </a:rPr>
                        <a:t>Aid to Other </a:t>
                      </a:r>
                      <a:r>
                        <a:rPr sz="1000" spc="-5" dirty="0">
                          <a:latin typeface="Arial"/>
                          <a:cs typeface="Arial"/>
                        </a:rPr>
                        <a:t>Impacted</a:t>
                      </a:r>
                      <a:r>
                        <a:rPr sz="1000" spc="-20" dirty="0">
                          <a:latin typeface="Arial"/>
                          <a:cs typeface="Arial"/>
                        </a:rPr>
                        <a:t> </a:t>
                      </a:r>
                      <a:r>
                        <a:rPr sz="1000" spc="-5" dirty="0">
                          <a:latin typeface="Arial"/>
                          <a:cs typeface="Arial"/>
                        </a:rPr>
                        <a:t>Industries*</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32434">
                        <a:lnSpc>
                          <a:spcPts val="1165"/>
                        </a:lnSpc>
                      </a:pPr>
                      <a:r>
                        <a:rPr sz="1000" dirty="0">
                          <a:latin typeface="Arial"/>
                          <a:cs typeface="Arial"/>
                        </a:rPr>
                        <a:t>No</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165"/>
                        </a:lnSpc>
                      </a:pPr>
                      <a:r>
                        <a:rPr sz="1000" dirty="0">
                          <a:latin typeface="Arial"/>
                          <a:cs typeface="Arial"/>
                        </a:rPr>
                        <a:t>Project </a:t>
                      </a:r>
                      <a:r>
                        <a:rPr sz="1000" spc="-5" dirty="0">
                          <a:latin typeface="Arial"/>
                          <a:cs typeface="Arial"/>
                        </a:rPr>
                        <a:t>Baseline Template</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7"/>
                  </a:ext>
                </a:extLst>
              </a:tr>
              <a:tr h="196595">
                <a:tc>
                  <a:txBody>
                    <a:bodyPr/>
                    <a:lstStyle/>
                    <a:p>
                      <a:pPr marL="67945">
                        <a:lnSpc>
                          <a:spcPts val="1165"/>
                        </a:lnSpc>
                      </a:pPr>
                      <a:r>
                        <a:rPr sz="1000" dirty="0">
                          <a:latin typeface="Arial"/>
                          <a:cs typeface="Arial"/>
                        </a:rPr>
                        <a:t>2.13</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165"/>
                        </a:lnSpc>
                      </a:pPr>
                      <a:r>
                        <a:rPr sz="1000" dirty="0">
                          <a:latin typeface="Arial"/>
                          <a:cs typeface="Arial"/>
                        </a:rPr>
                        <a:t>Other </a:t>
                      </a:r>
                      <a:r>
                        <a:rPr sz="1000" spc="-5" dirty="0">
                          <a:latin typeface="Arial"/>
                          <a:cs typeface="Arial"/>
                        </a:rPr>
                        <a:t>Economic Support </a:t>
                      </a:r>
                      <a:r>
                        <a:rPr sz="1000" dirty="0">
                          <a:latin typeface="Arial"/>
                          <a:cs typeface="Arial"/>
                        </a:rPr>
                        <a:t>*</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32434">
                        <a:lnSpc>
                          <a:spcPts val="1165"/>
                        </a:lnSpc>
                      </a:pPr>
                      <a:r>
                        <a:rPr sz="1000" dirty="0">
                          <a:latin typeface="Arial"/>
                          <a:cs typeface="Arial"/>
                        </a:rPr>
                        <a:t>No</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165"/>
                        </a:lnSpc>
                      </a:pPr>
                      <a:r>
                        <a:rPr sz="1000" dirty="0">
                          <a:latin typeface="Arial"/>
                          <a:cs typeface="Arial"/>
                        </a:rPr>
                        <a:t>Project </a:t>
                      </a:r>
                      <a:r>
                        <a:rPr sz="1000" spc="-5" dirty="0">
                          <a:latin typeface="Arial"/>
                          <a:cs typeface="Arial"/>
                        </a:rPr>
                        <a:t>Baseline Template</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8"/>
                  </a:ext>
                </a:extLst>
              </a:tr>
              <a:tr h="196596">
                <a:tc>
                  <a:txBody>
                    <a:bodyPr/>
                    <a:lstStyle/>
                    <a:p>
                      <a:pPr marL="67945">
                        <a:lnSpc>
                          <a:spcPts val="1165"/>
                        </a:lnSpc>
                      </a:pPr>
                      <a:r>
                        <a:rPr sz="1000" dirty="0">
                          <a:latin typeface="Arial"/>
                          <a:cs typeface="Arial"/>
                        </a:rPr>
                        <a:t>2.14</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165"/>
                        </a:lnSpc>
                      </a:pPr>
                      <a:r>
                        <a:rPr sz="1000" spc="-5" dirty="0">
                          <a:latin typeface="Arial"/>
                          <a:cs typeface="Arial"/>
                        </a:rPr>
                        <a:t>Rehiring Public Sector</a:t>
                      </a:r>
                      <a:r>
                        <a:rPr sz="1000" spc="10" dirty="0">
                          <a:latin typeface="Arial"/>
                          <a:cs typeface="Arial"/>
                        </a:rPr>
                        <a:t> </a:t>
                      </a:r>
                      <a:r>
                        <a:rPr sz="1000" spc="-5" dirty="0">
                          <a:latin typeface="Arial"/>
                          <a:cs typeface="Arial"/>
                        </a:rPr>
                        <a:t>Staff*</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04495">
                        <a:lnSpc>
                          <a:spcPts val="1165"/>
                        </a:lnSpc>
                      </a:pPr>
                      <a:r>
                        <a:rPr sz="1000" dirty="0">
                          <a:latin typeface="Arial"/>
                          <a:cs typeface="Arial"/>
                        </a:rPr>
                        <a:t>Yes</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165"/>
                        </a:lnSpc>
                      </a:pPr>
                      <a:r>
                        <a:rPr sz="1000" dirty="0">
                          <a:latin typeface="Arial"/>
                          <a:cs typeface="Arial"/>
                        </a:rPr>
                        <a:t>Project </a:t>
                      </a:r>
                      <a:r>
                        <a:rPr sz="1000" spc="-5" dirty="0">
                          <a:latin typeface="Arial"/>
                          <a:cs typeface="Arial"/>
                        </a:rPr>
                        <a:t>EC </a:t>
                      </a:r>
                      <a:r>
                        <a:rPr sz="1000" dirty="0">
                          <a:latin typeface="Arial"/>
                          <a:cs typeface="Arial"/>
                        </a:rPr>
                        <a:t>2.14</a:t>
                      </a:r>
                      <a:r>
                        <a:rPr sz="1000" spc="-10" dirty="0">
                          <a:latin typeface="Arial"/>
                          <a:cs typeface="Arial"/>
                        </a:rPr>
                        <a:t> </a:t>
                      </a:r>
                      <a:r>
                        <a:rPr sz="1000" spc="-5" dirty="0">
                          <a:latin typeface="Arial"/>
                          <a:cs typeface="Arial"/>
                        </a:rPr>
                        <a:t>Template</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9"/>
                  </a:ext>
                </a:extLst>
              </a:tr>
              <a:tr h="197357">
                <a:tc gridSpan="4">
                  <a:txBody>
                    <a:bodyPr/>
                    <a:lstStyle/>
                    <a:p>
                      <a:pPr marL="67945">
                        <a:lnSpc>
                          <a:spcPts val="1135"/>
                        </a:lnSpc>
                        <a:spcBef>
                          <a:spcPts val="320"/>
                        </a:spcBef>
                      </a:pPr>
                      <a:r>
                        <a:rPr sz="1000" dirty="0">
                          <a:latin typeface="Arial"/>
                          <a:cs typeface="Arial"/>
                        </a:rPr>
                        <a:t>3 Expenditure </a:t>
                      </a:r>
                      <a:r>
                        <a:rPr sz="1000" spc="-5" dirty="0">
                          <a:latin typeface="Arial"/>
                          <a:cs typeface="Arial"/>
                        </a:rPr>
                        <a:t>Category: Services to Disproportionately Impacted</a:t>
                      </a:r>
                      <a:r>
                        <a:rPr sz="1000" spc="20" dirty="0">
                          <a:latin typeface="Arial"/>
                          <a:cs typeface="Arial"/>
                        </a:rPr>
                        <a:t> </a:t>
                      </a:r>
                      <a:r>
                        <a:rPr sz="1000" spc="-5" dirty="0">
                          <a:latin typeface="Arial"/>
                          <a:cs typeface="Arial"/>
                        </a:rPr>
                        <a:t>Communities</a:t>
                      </a:r>
                      <a:endParaRPr sz="1000">
                        <a:latin typeface="Arial"/>
                        <a:cs typeface="Arial"/>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9E0F1"/>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0"/>
                  </a:ext>
                </a:extLst>
              </a:tr>
              <a:tr h="196595">
                <a:tc>
                  <a:txBody>
                    <a:bodyPr/>
                    <a:lstStyle/>
                    <a:p>
                      <a:pPr marL="67945">
                        <a:lnSpc>
                          <a:spcPts val="1165"/>
                        </a:lnSpc>
                      </a:pPr>
                      <a:r>
                        <a:rPr sz="1000" dirty="0">
                          <a:latin typeface="Arial"/>
                          <a:cs typeface="Arial"/>
                        </a:rPr>
                        <a:t>3.1</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165"/>
                        </a:lnSpc>
                      </a:pPr>
                      <a:r>
                        <a:rPr sz="1000" spc="-5" dirty="0">
                          <a:latin typeface="Arial"/>
                          <a:cs typeface="Arial"/>
                        </a:rPr>
                        <a:t>Education </a:t>
                      </a:r>
                      <a:r>
                        <a:rPr sz="1000" dirty="0">
                          <a:latin typeface="Arial"/>
                          <a:cs typeface="Arial"/>
                        </a:rPr>
                        <a:t>Assistance: </a:t>
                      </a:r>
                      <a:r>
                        <a:rPr sz="1000" spc="-5" dirty="0">
                          <a:latin typeface="Arial"/>
                          <a:cs typeface="Arial"/>
                        </a:rPr>
                        <a:t>Early </a:t>
                      </a:r>
                      <a:r>
                        <a:rPr sz="1000" dirty="0">
                          <a:latin typeface="Arial"/>
                          <a:cs typeface="Arial"/>
                        </a:rPr>
                        <a:t>Learning</a:t>
                      </a:r>
                      <a:r>
                        <a:rPr sz="1000" spc="-15" dirty="0">
                          <a:latin typeface="Arial"/>
                          <a:cs typeface="Arial"/>
                        </a:rPr>
                        <a:t> </a:t>
                      </a:r>
                      <a:r>
                        <a:rPr sz="1000" dirty="0">
                          <a:latin typeface="Arial"/>
                          <a:cs typeface="Arial"/>
                        </a:rPr>
                        <a:t>*</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04495">
                        <a:lnSpc>
                          <a:spcPts val="1165"/>
                        </a:lnSpc>
                      </a:pPr>
                      <a:r>
                        <a:rPr sz="1000" dirty="0">
                          <a:latin typeface="Arial"/>
                          <a:cs typeface="Arial"/>
                        </a:rPr>
                        <a:t>Yes</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165"/>
                        </a:lnSpc>
                      </a:pPr>
                      <a:r>
                        <a:rPr sz="1000" dirty="0">
                          <a:latin typeface="Arial"/>
                          <a:cs typeface="Arial"/>
                        </a:rPr>
                        <a:t>Project </a:t>
                      </a:r>
                      <a:r>
                        <a:rPr sz="1000" spc="-5" dirty="0">
                          <a:latin typeface="Arial"/>
                          <a:cs typeface="Arial"/>
                        </a:rPr>
                        <a:t>EC </a:t>
                      </a:r>
                      <a:r>
                        <a:rPr sz="1000" dirty="0">
                          <a:latin typeface="Arial"/>
                          <a:cs typeface="Arial"/>
                        </a:rPr>
                        <a:t>3.1 – 3.5</a:t>
                      </a:r>
                      <a:r>
                        <a:rPr sz="1000" spc="-25" dirty="0">
                          <a:latin typeface="Arial"/>
                          <a:cs typeface="Arial"/>
                        </a:rPr>
                        <a:t> </a:t>
                      </a:r>
                      <a:r>
                        <a:rPr sz="1000" spc="-5" dirty="0">
                          <a:latin typeface="Arial"/>
                          <a:cs typeface="Arial"/>
                        </a:rPr>
                        <a:t>Template</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1"/>
                  </a:ext>
                </a:extLst>
              </a:tr>
              <a:tr h="297941">
                <a:tc>
                  <a:txBody>
                    <a:bodyPr/>
                    <a:lstStyle/>
                    <a:p>
                      <a:pPr marL="67945">
                        <a:lnSpc>
                          <a:spcPts val="1165"/>
                        </a:lnSpc>
                      </a:pPr>
                      <a:r>
                        <a:rPr sz="1000" dirty="0">
                          <a:latin typeface="Arial"/>
                          <a:cs typeface="Arial"/>
                        </a:rPr>
                        <a:t>3.2</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445134">
                        <a:lnSpc>
                          <a:spcPts val="1150"/>
                        </a:lnSpc>
                        <a:spcBef>
                          <a:spcPts val="45"/>
                        </a:spcBef>
                      </a:pPr>
                      <a:r>
                        <a:rPr sz="1000" spc="-5" dirty="0">
                          <a:latin typeface="Arial"/>
                          <a:cs typeface="Arial"/>
                        </a:rPr>
                        <a:t>Education </a:t>
                      </a:r>
                      <a:r>
                        <a:rPr sz="1000" dirty="0">
                          <a:latin typeface="Arial"/>
                          <a:cs typeface="Arial"/>
                        </a:rPr>
                        <a:t>Assistance: </a:t>
                      </a:r>
                      <a:r>
                        <a:rPr sz="1000" spc="-5" dirty="0">
                          <a:latin typeface="Arial"/>
                          <a:cs typeface="Arial"/>
                        </a:rPr>
                        <a:t>Aid to</a:t>
                      </a:r>
                      <a:r>
                        <a:rPr sz="1000" spc="-30" dirty="0">
                          <a:latin typeface="Arial"/>
                          <a:cs typeface="Arial"/>
                        </a:rPr>
                        <a:t> </a:t>
                      </a:r>
                      <a:r>
                        <a:rPr sz="1000" dirty="0">
                          <a:latin typeface="Arial"/>
                          <a:cs typeface="Arial"/>
                        </a:rPr>
                        <a:t>High-  Poverty </a:t>
                      </a:r>
                      <a:r>
                        <a:rPr sz="1000" spc="-5" dirty="0">
                          <a:latin typeface="Arial"/>
                          <a:cs typeface="Arial"/>
                        </a:rPr>
                        <a:t>Districts </a:t>
                      </a:r>
                      <a:r>
                        <a:rPr sz="1000" dirty="0">
                          <a:latin typeface="Arial"/>
                          <a:cs typeface="Arial"/>
                        </a:rPr>
                        <a:t>*</a:t>
                      </a:r>
                      <a:endParaRPr sz="1000">
                        <a:latin typeface="Arial"/>
                        <a:cs typeface="Arial"/>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04495">
                        <a:lnSpc>
                          <a:spcPts val="1165"/>
                        </a:lnSpc>
                      </a:pPr>
                      <a:r>
                        <a:rPr sz="1000" dirty="0">
                          <a:latin typeface="Arial"/>
                          <a:cs typeface="Arial"/>
                        </a:rPr>
                        <a:t>Yes</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165"/>
                        </a:lnSpc>
                      </a:pPr>
                      <a:r>
                        <a:rPr sz="1000" dirty="0">
                          <a:latin typeface="Arial"/>
                          <a:cs typeface="Arial"/>
                        </a:rPr>
                        <a:t>Project </a:t>
                      </a:r>
                      <a:r>
                        <a:rPr sz="1000" spc="-5" dirty="0">
                          <a:latin typeface="Arial"/>
                          <a:cs typeface="Arial"/>
                        </a:rPr>
                        <a:t>EC </a:t>
                      </a:r>
                      <a:r>
                        <a:rPr sz="1000" dirty="0">
                          <a:latin typeface="Arial"/>
                          <a:cs typeface="Arial"/>
                        </a:rPr>
                        <a:t>3.1 – 3.5</a:t>
                      </a:r>
                      <a:r>
                        <a:rPr sz="1000" spc="-25" dirty="0">
                          <a:latin typeface="Arial"/>
                          <a:cs typeface="Arial"/>
                        </a:rPr>
                        <a:t> </a:t>
                      </a:r>
                      <a:r>
                        <a:rPr sz="1000" spc="-5" dirty="0">
                          <a:latin typeface="Arial"/>
                          <a:cs typeface="Arial"/>
                        </a:rPr>
                        <a:t>Template</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2"/>
                  </a:ext>
                </a:extLst>
              </a:tr>
              <a:tr h="298704">
                <a:tc>
                  <a:txBody>
                    <a:bodyPr/>
                    <a:lstStyle/>
                    <a:p>
                      <a:pPr marL="67945">
                        <a:lnSpc>
                          <a:spcPts val="1165"/>
                        </a:lnSpc>
                      </a:pPr>
                      <a:r>
                        <a:rPr sz="1000" dirty="0">
                          <a:latin typeface="Arial"/>
                          <a:cs typeface="Arial"/>
                        </a:rPr>
                        <a:t>3.3</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551180">
                        <a:lnSpc>
                          <a:spcPts val="1150"/>
                        </a:lnSpc>
                        <a:spcBef>
                          <a:spcPts val="45"/>
                        </a:spcBef>
                      </a:pPr>
                      <a:r>
                        <a:rPr sz="1000" spc="-5" dirty="0">
                          <a:latin typeface="Arial"/>
                          <a:cs typeface="Arial"/>
                        </a:rPr>
                        <a:t>Education </a:t>
                      </a:r>
                      <a:r>
                        <a:rPr sz="1000" dirty="0">
                          <a:latin typeface="Arial"/>
                          <a:cs typeface="Arial"/>
                        </a:rPr>
                        <a:t>Assistance:</a:t>
                      </a:r>
                      <a:r>
                        <a:rPr sz="1000" spc="-55" dirty="0">
                          <a:latin typeface="Arial"/>
                          <a:cs typeface="Arial"/>
                        </a:rPr>
                        <a:t> </a:t>
                      </a:r>
                      <a:r>
                        <a:rPr sz="1000" dirty="0">
                          <a:latin typeface="Arial"/>
                          <a:cs typeface="Arial"/>
                        </a:rPr>
                        <a:t>Academic  </a:t>
                      </a:r>
                      <a:r>
                        <a:rPr sz="1000" spc="-5" dirty="0">
                          <a:latin typeface="Arial"/>
                          <a:cs typeface="Arial"/>
                        </a:rPr>
                        <a:t>Services </a:t>
                      </a:r>
                      <a:r>
                        <a:rPr sz="1000" dirty="0">
                          <a:latin typeface="Arial"/>
                          <a:cs typeface="Arial"/>
                        </a:rPr>
                        <a:t>*</a:t>
                      </a:r>
                      <a:endParaRPr sz="1000">
                        <a:latin typeface="Arial"/>
                        <a:cs typeface="Arial"/>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04495">
                        <a:lnSpc>
                          <a:spcPts val="1165"/>
                        </a:lnSpc>
                      </a:pPr>
                      <a:r>
                        <a:rPr sz="1000" dirty="0">
                          <a:latin typeface="Arial"/>
                          <a:cs typeface="Arial"/>
                        </a:rPr>
                        <a:t>Yes</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165"/>
                        </a:lnSpc>
                      </a:pPr>
                      <a:r>
                        <a:rPr sz="1000" dirty="0">
                          <a:latin typeface="Arial"/>
                          <a:cs typeface="Arial"/>
                        </a:rPr>
                        <a:t>Project </a:t>
                      </a:r>
                      <a:r>
                        <a:rPr sz="1000" spc="-5" dirty="0">
                          <a:latin typeface="Arial"/>
                          <a:cs typeface="Arial"/>
                        </a:rPr>
                        <a:t>EC </a:t>
                      </a:r>
                      <a:r>
                        <a:rPr sz="1000" dirty="0">
                          <a:latin typeface="Arial"/>
                          <a:cs typeface="Arial"/>
                        </a:rPr>
                        <a:t>3.1 – 3.5</a:t>
                      </a:r>
                      <a:r>
                        <a:rPr sz="1000" spc="-25" dirty="0">
                          <a:latin typeface="Arial"/>
                          <a:cs typeface="Arial"/>
                        </a:rPr>
                        <a:t> </a:t>
                      </a:r>
                      <a:r>
                        <a:rPr sz="1000" spc="-5" dirty="0">
                          <a:latin typeface="Arial"/>
                          <a:cs typeface="Arial"/>
                        </a:rPr>
                        <a:t>Template</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3"/>
                  </a:ext>
                </a:extLst>
              </a:tr>
              <a:tr h="298703">
                <a:tc>
                  <a:txBody>
                    <a:bodyPr/>
                    <a:lstStyle/>
                    <a:p>
                      <a:pPr marL="67945">
                        <a:lnSpc>
                          <a:spcPts val="1165"/>
                        </a:lnSpc>
                      </a:pPr>
                      <a:r>
                        <a:rPr sz="1000" dirty="0">
                          <a:latin typeface="Arial"/>
                          <a:cs typeface="Arial"/>
                        </a:rPr>
                        <a:t>3.4</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93345">
                        <a:lnSpc>
                          <a:spcPts val="1150"/>
                        </a:lnSpc>
                        <a:spcBef>
                          <a:spcPts val="45"/>
                        </a:spcBef>
                      </a:pPr>
                      <a:r>
                        <a:rPr sz="1000" spc="-5" dirty="0">
                          <a:latin typeface="Arial"/>
                          <a:cs typeface="Arial"/>
                        </a:rPr>
                        <a:t>Education </a:t>
                      </a:r>
                      <a:r>
                        <a:rPr sz="1000" dirty="0">
                          <a:latin typeface="Arial"/>
                          <a:cs typeface="Arial"/>
                        </a:rPr>
                        <a:t>Assistance: Social,</a:t>
                      </a:r>
                      <a:r>
                        <a:rPr sz="1000" spc="-20" dirty="0">
                          <a:latin typeface="Arial"/>
                          <a:cs typeface="Arial"/>
                        </a:rPr>
                        <a:t> </a:t>
                      </a:r>
                      <a:r>
                        <a:rPr sz="1000" spc="-5" dirty="0">
                          <a:latin typeface="Arial"/>
                          <a:cs typeface="Arial"/>
                        </a:rPr>
                        <a:t>Emotional,  </a:t>
                      </a:r>
                      <a:r>
                        <a:rPr sz="1000" dirty="0">
                          <a:latin typeface="Arial"/>
                          <a:cs typeface="Arial"/>
                        </a:rPr>
                        <a:t>and Mental Health </a:t>
                      </a:r>
                      <a:r>
                        <a:rPr sz="1000" spc="-5" dirty="0">
                          <a:latin typeface="Arial"/>
                          <a:cs typeface="Arial"/>
                        </a:rPr>
                        <a:t>Services</a:t>
                      </a:r>
                      <a:r>
                        <a:rPr sz="1000" spc="-25" dirty="0">
                          <a:latin typeface="Arial"/>
                          <a:cs typeface="Arial"/>
                        </a:rPr>
                        <a:t> </a:t>
                      </a:r>
                      <a:r>
                        <a:rPr sz="1000" dirty="0">
                          <a:latin typeface="Arial"/>
                          <a:cs typeface="Arial"/>
                        </a:rPr>
                        <a:t>*</a:t>
                      </a:r>
                      <a:endParaRPr sz="1000">
                        <a:latin typeface="Arial"/>
                        <a:cs typeface="Arial"/>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04495">
                        <a:lnSpc>
                          <a:spcPts val="1165"/>
                        </a:lnSpc>
                      </a:pPr>
                      <a:r>
                        <a:rPr sz="1000" dirty="0">
                          <a:latin typeface="Arial"/>
                          <a:cs typeface="Arial"/>
                        </a:rPr>
                        <a:t>Yes</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165"/>
                        </a:lnSpc>
                      </a:pPr>
                      <a:r>
                        <a:rPr sz="1000" dirty="0">
                          <a:latin typeface="Arial"/>
                          <a:cs typeface="Arial"/>
                        </a:rPr>
                        <a:t>Project </a:t>
                      </a:r>
                      <a:r>
                        <a:rPr sz="1000" spc="-5" dirty="0">
                          <a:latin typeface="Arial"/>
                          <a:cs typeface="Arial"/>
                        </a:rPr>
                        <a:t>EC </a:t>
                      </a:r>
                      <a:r>
                        <a:rPr sz="1000" dirty="0">
                          <a:latin typeface="Arial"/>
                          <a:cs typeface="Arial"/>
                        </a:rPr>
                        <a:t>3.1 – 3.5</a:t>
                      </a:r>
                      <a:r>
                        <a:rPr sz="1000" spc="-25" dirty="0">
                          <a:latin typeface="Arial"/>
                          <a:cs typeface="Arial"/>
                        </a:rPr>
                        <a:t> </a:t>
                      </a:r>
                      <a:r>
                        <a:rPr sz="1000" spc="-5" dirty="0">
                          <a:latin typeface="Arial"/>
                          <a:cs typeface="Arial"/>
                        </a:rPr>
                        <a:t>Template</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4"/>
                  </a:ext>
                </a:extLst>
              </a:tr>
              <a:tr h="196596">
                <a:tc>
                  <a:txBody>
                    <a:bodyPr/>
                    <a:lstStyle/>
                    <a:p>
                      <a:pPr marL="67945">
                        <a:lnSpc>
                          <a:spcPts val="1165"/>
                        </a:lnSpc>
                      </a:pPr>
                      <a:r>
                        <a:rPr sz="1000" dirty="0">
                          <a:latin typeface="Arial"/>
                          <a:cs typeface="Arial"/>
                        </a:rPr>
                        <a:t>3.5</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165"/>
                        </a:lnSpc>
                      </a:pPr>
                      <a:r>
                        <a:rPr sz="1000" spc="-5" dirty="0">
                          <a:latin typeface="Arial"/>
                          <a:cs typeface="Arial"/>
                        </a:rPr>
                        <a:t>Education </a:t>
                      </a:r>
                      <a:r>
                        <a:rPr sz="1000" dirty="0">
                          <a:latin typeface="Arial"/>
                          <a:cs typeface="Arial"/>
                        </a:rPr>
                        <a:t>Assistance: Other</a:t>
                      </a:r>
                      <a:r>
                        <a:rPr sz="1000" spc="-10" dirty="0">
                          <a:latin typeface="Arial"/>
                          <a:cs typeface="Arial"/>
                        </a:rPr>
                        <a:t> </a:t>
                      </a:r>
                      <a:r>
                        <a:rPr sz="1000" dirty="0">
                          <a:latin typeface="Arial"/>
                          <a:cs typeface="Arial"/>
                        </a:rPr>
                        <a:t>*</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04495">
                        <a:lnSpc>
                          <a:spcPts val="1165"/>
                        </a:lnSpc>
                      </a:pPr>
                      <a:r>
                        <a:rPr sz="1000" dirty="0">
                          <a:latin typeface="Arial"/>
                          <a:cs typeface="Arial"/>
                        </a:rPr>
                        <a:t>Yes</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165"/>
                        </a:lnSpc>
                      </a:pPr>
                      <a:r>
                        <a:rPr sz="1000" dirty="0">
                          <a:latin typeface="Arial"/>
                          <a:cs typeface="Arial"/>
                        </a:rPr>
                        <a:t>Project </a:t>
                      </a:r>
                      <a:r>
                        <a:rPr sz="1000" spc="-5" dirty="0">
                          <a:latin typeface="Arial"/>
                          <a:cs typeface="Arial"/>
                        </a:rPr>
                        <a:t>EC </a:t>
                      </a:r>
                      <a:r>
                        <a:rPr sz="1000" dirty="0">
                          <a:latin typeface="Arial"/>
                          <a:cs typeface="Arial"/>
                        </a:rPr>
                        <a:t>3.1 – 3.5</a:t>
                      </a:r>
                      <a:r>
                        <a:rPr sz="1000" spc="-25" dirty="0">
                          <a:latin typeface="Arial"/>
                          <a:cs typeface="Arial"/>
                        </a:rPr>
                        <a:t> </a:t>
                      </a:r>
                      <a:r>
                        <a:rPr sz="1000" spc="-5" dirty="0">
                          <a:latin typeface="Arial"/>
                          <a:cs typeface="Arial"/>
                        </a:rPr>
                        <a:t>Template</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5"/>
                  </a:ext>
                </a:extLst>
              </a:tr>
              <a:tr h="298957">
                <a:tc>
                  <a:txBody>
                    <a:bodyPr/>
                    <a:lstStyle/>
                    <a:p>
                      <a:pPr marL="67945">
                        <a:lnSpc>
                          <a:spcPts val="1165"/>
                        </a:lnSpc>
                      </a:pPr>
                      <a:r>
                        <a:rPr sz="1000" dirty="0">
                          <a:latin typeface="Arial"/>
                          <a:cs typeface="Arial"/>
                        </a:rPr>
                        <a:t>3.6</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184150">
                        <a:lnSpc>
                          <a:spcPts val="1150"/>
                        </a:lnSpc>
                        <a:spcBef>
                          <a:spcPts val="45"/>
                        </a:spcBef>
                      </a:pPr>
                      <a:r>
                        <a:rPr sz="1000" spc="-5" dirty="0">
                          <a:latin typeface="Arial"/>
                          <a:cs typeface="Arial"/>
                        </a:rPr>
                        <a:t>Healthy Childhood Environments: Child  Care </a:t>
                      </a:r>
                      <a:r>
                        <a:rPr sz="1000" dirty="0">
                          <a:latin typeface="Arial"/>
                          <a:cs typeface="Arial"/>
                        </a:rPr>
                        <a:t>*</a:t>
                      </a:r>
                      <a:endParaRPr sz="1000">
                        <a:latin typeface="Arial"/>
                        <a:cs typeface="Arial"/>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32434">
                        <a:lnSpc>
                          <a:spcPts val="1165"/>
                        </a:lnSpc>
                      </a:pPr>
                      <a:r>
                        <a:rPr sz="1000" dirty="0">
                          <a:latin typeface="Arial"/>
                          <a:cs typeface="Arial"/>
                        </a:rPr>
                        <a:t>No</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165"/>
                        </a:lnSpc>
                      </a:pPr>
                      <a:r>
                        <a:rPr sz="1000" dirty="0">
                          <a:latin typeface="Arial"/>
                          <a:cs typeface="Arial"/>
                        </a:rPr>
                        <a:t>Project </a:t>
                      </a:r>
                      <a:r>
                        <a:rPr sz="1000" spc="-5" dirty="0">
                          <a:latin typeface="Arial"/>
                          <a:cs typeface="Arial"/>
                        </a:rPr>
                        <a:t>Baseline Template</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6"/>
                  </a:ext>
                </a:extLst>
              </a:tr>
              <a:tr h="297942">
                <a:tc>
                  <a:txBody>
                    <a:bodyPr/>
                    <a:lstStyle/>
                    <a:p>
                      <a:pPr marL="67945">
                        <a:lnSpc>
                          <a:spcPts val="1165"/>
                        </a:lnSpc>
                      </a:pPr>
                      <a:r>
                        <a:rPr sz="1000" dirty="0">
                          <a:latin typeface="Arial"/>
                          <a:cs typeface="Arial"/>
                        </a:rPr>
                        <a:t>3.7</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134620">
                        <a:lnSpc>
                          <a:spcPts val="1150"/>
                        </a:lnSpc>
                        <a:spcBef>
                          <a:spcPts val="45"/>
                        </a:spcBef>
                      </a:pPr>
                      <a:r>
                        <a:rPr sz="1000" spc="-5" dirty="0">
                          <a:latin typeface="Arial"/>
                          <a:cs typeface="Arial"/>
                        </a:rPr>
                        <a:t>Healthy Childhood Environments: Home  </a:t>
                      </a:r>
                      <a:r>
                        <a:rPr sz="1000" dirty="0">
                          <a:latin typeface="Arial"/>
                          <a:cs typeface="Arial"/>
                        </a:rPr>
                        <a:t>Visiting</a:t>
                      </a:r>
                      <a:r>
                        <a:rPr sz="1000" spc="-5" dirty="0">
                          <a:latin typeface="Arial"/>
                          <a:cs typeface="Arial"/>
                        </a:rPr>
                        <a:t> </a:t>
                      </a:r>
                      <a:r>
                        <a:rPr sz="1000" dirty="0">
                          <a:latin typeface="Arial"/>
                          <a:cs typeface="Arial"/>
                        </a:rPr>
                        <a:t>*</a:t>
                      </a:r>
                      <a:endParaRPr sz="1000">
                        <a:latin typeface="Arial"/>
                        <a:cs typeface="Arial"/>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32434">
                        <a:lnSpc>
                          <a:spcPts val="1165"/>
                        </a:lnSpc>
                      </a:pPr>
                      <a:r>
                        <a:rPr sz="1000" dirty="0">
                          <a:latin typeface="Arial"/>
                          <a:cs typeface="Arial"/>
                        </a:rPr>
                        <a:t>No</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165"/>
                        </a:lnSpc>
                      </a:pPr>
                      <a:r>
                        <a:rPr sz="1000" dirty="0">
                          <a:latin typeface="Arial"/>
                          <a:cs typeface="Arial"/>
                        </a:rPr>
                        <a:t>Project </a:t>
                      </a:r>
                      <a:r>
                        <a:rPr sz="1000" spc="-5" dirty="0">
                          <a:latin typeface="Arial"/>
                          <a:cs typeface="Arial"/>
                        </a:rPr>
                        <a:t>Baseline Template</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7"/>
                  </a:ext>
                </a:extLst>
              </a:tr>
              <a:tr h="445007">
                <a:tc>
                  <a:txBody>
                    <a:bodyPr/>
                    <a:lstStyle/>
                    <a:p>
                      <a:pPr marL="67945">
                        <a:lnSpc>
                          <a:spcPts val="1165"/>
                        </a:lnSpc>
                      </a:pPr>
                      <a:r>
                        <a:rPr sz="1000" dirty="0">
                          <a:latin typeface="Arial"/>
                          <a:cs typeface="Arial"/>
                        </a:rPr>
                        <a:t>3.8</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347345">
                        <a:lnSpc>
                          <a:spcPts val="1150"/>
                        </a:lnSpc>
                        <a:spcBef>
                          <a:spcPts val="45"/>
                        </a:spcBef>
                      </a:pPr>
                      <a:r>
                        <a:rPr sz="1000" spc="-5" dirty="0">
                          <a:latin typeface="Arial"/>
                          <a:cs typeface="Arial"/>
                        </a:rPr>
                        <a:t>Healthy Childhood Environments:  Services to Foster Youth or Families  </a:t>
                      </a:r>
                      <a:r>
                        <a:rPr sz="1000" dirty="0">
                          <a:latin typeface="Arial"/>
                          <a:cs typeface="Arial"/>
                        </a:rPr>
                        <a:t>Involved in </a:t>
                      </a:r>
                      <a:r>
                        <a:rPr sz="1000" spc="-5" dirty="0">
                          <a:latin typeface="Arial"/>
                          <a:cs typeface="Arial"/>
                        </a:rPr>
                        <a:t>Child Welfare </a:t>
                      </a:r>
                      <a:r>
                        <a:rPr sz="1000" dirty="0">
                          <a:latin typeface="Arial"/>
                          <a:cs typeface="Arial"/>
                        </a:rPr>
                        <a:t>System</a:t>
                      </a:r>
                      <a:r>
                        <a:rPr sz="1000" spc="-40" dirty="0">
                          <a:latin typeface="Arial"/>
                          <a:cs typeface="Arial"/>
                        </a:rPr>
                        <a:t> </a:t>
                      </a:r>
                      <a:r>
                        <a:rPr sz="1000" dirty="0">
                          <a:latin typeface="Arial"/>
                          <a:cs typeface="Arial"/>
                        </a:rPr>
                        <a:t>*</a:t>
                      </a:r>
                      <a:endParaRPr sz="1000">
                        <a:latin typeface="Arial"/>
                        <a:cs typeface="Arial"/>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32434">
                        <a:lnSpc>
                          <a:spcPts val="1165"/>
                        </a:lnSpc>
                      </a:pPr>
                      <a:r>
                        <a:rPr sz="1000" dirty="0">
                          <a:latin typeface="Arial"/>
                          <a:cs typeface="Arial"/>
                        </a:rPr>
                        <a:t>No</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165"/>
                        </a:lnSpc>
                      </a:pPr>
                      <a:r>
                        <a:rPr sz="1000" dirty="0">
                          <a:latin typeface="Arial"/>
                          <a:cs typeface="Arial"/>
                        </a:rPr>
                        <a:t>Project </a:t>
                      </a:r>
                      <a:r>
                        <a:rPr sz="1000" spc="-5" dirty="0">
                          <a:latin typeface="Arial"/>
                          <a:cs typeface="Arial"/>
                        </a:rPr>
                        <a:t>Baseline Template</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8"/>
                  </a:ext>
                </a:extLst>
              </a:tr>
              <a:tr h="196596">
                <a:tc>
                  <a:txBody>
                    <a:bodyPr/>
                    <a:lstStyle/>
                    <a:p>
                      <a:pPr marL="67945">
                        <a:lnSpc>
                          <a:spcPts val="1165"/>
                        </a:lnSpc>
                      </a:pPr>
                      <a:r>
                        <a:rPr sz="1000" dirty="0">
                          <a:latin typeface="Arial"/>
                          <a:cs typeface="Arial"/>
                        </a:rPr>
                        <a:t>3.9.</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165"/>
                        </a:lnSpc>
                      </a:pPr>
                      <a:r>
                        <a:rPr sz="1000" spc="-5" dirty="0">
                          <a:latin typeface="Arial"/>
                          <a:cs typeface="Arial"/>
                        </a:rPr>
                        <a:t>Healthy Childhood Environments: Other</a:t>
                      </a:r>
                      <a:r>
                        <a:rPr sz="1000" spc="45" dirty="0">
                          <a:latin typeface="Arial"/>
                          <a:cs typeface="Arial"/>
                        </a:rPr>
                        <a:t> </a:t>
                      </a:r>
                      <a:r>
                        <a:rPr sz="1000" dirty="0">
                          <a:latin typeface="Arial"/>
                          <a:cs typeface="Arial"/>
                        </a:rPr>
                        <a:t>*</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32434">
                        <a:lnSpc>
                          <a:spcPts val="1165"/>
                        </a:lnSpc>
                      </a:pPr>
                      <a:r>
                        <a:rPr sz="1000" dirty="0">
                          <a:latin typeface="Arial"/>
                          <a:cs typeface="Arial"/>
                        </a:rPr>
                        <a:t>No</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165"/>
                        </a:lnSpc>
                      </a:pPr>
                      <a:r>
                        <a:rPr sz="1000" dirty="0">
                          <a:latin typeface="Arial"/>
                          <a:cs typeface="Arial"/>
                        </a:rPr>
                        <a:t>Project </a:t>
                      </a:r>
                      <a:r>
                        <a:rPr sz="1000" spc="-5" dirty="0">
                          <a:latin typeface="Arial"/>
                          <a:cs typeface="Arial"/>
                        </a:rPr>
                        <a:t>Baseline Template</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9"/>
                  </a:ext>
                </a:extLst>
              </a:tr>
              <a:tr h="196596">
                <a:tc>
                  <a:txBody>
                    <a:bodyPr/>
                    <a:lstStyle/>
                    <a:p>
                      <a:pPr marL="67945">
                        <a:lnSpc>
                          <a:spcPts val="1165"/>
                        </a:lnSpc>
                      </a:pPr>
                      <a:r>
                        <a:rPr sz="1000" dirty="0">
                          <a:latin typeface="Arial"/>
                          <a:cs typeface="Arial"/>
                        </a:rPr>
                        <a:t>3.10</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165"/>
                        </a:lnSpc>
                      </a:pPr>
                      <a:r>
                        <a:rPr sz="1000" dirty="0">
                          <a:latin typeface="Arial"/>
                          <a:cs typeface="Arial"/>
                        </a:rPr>
                        <a:t>Housing </a:t>
                      </a:r>
                      <a:r>
                        <a:rPr sz="1000" spc="-5" dirty="0">
                          <a:latin typeface="Arial"/>
                          <a:cs typeface="Arial"/>
                        </a:rPr>
                        <a:t>Support: Affordable </a:t>
                      </a:r>
                      <a:r>
                        <a:rPr sz="1000" dirty="0">
                          <a:latin typeface="Arial"/>
                          <a:cs typeface="Arial"/>
                        </a:rPr>
                        <a:t>Housing</a:t>
                      </a:r>
                      <a:r>
                        <a:rPr sz="1000" spc="-15" dirty="0">
                          <a:latin typeface="Arial"/>
                          <a:cs typeface="Arial"/>
                        </a:rPr>
                        <a:t> </a:t>
                      </a:r>
                      <a:r>
                        <a:rPr sz="1000" dirty="0">
                          <a:latin typeface="Arial"/>
                          <a:cs typeface="Arial"/>
                        </a:rPr>
                        <a:t>*</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32434">
                        <a:lnSpc>
                          <a:spcPts val="1165"/>
                        </a:lnSpc>
                      </a:pPr>
                      <a:r>
                        <a:rPr sz="1000" dirty="0">
                          <a:latin typeface="Arial"/>
                          <a:cs typeface="Arial"/>
                        </a:rPr>
                        <a:t>No</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165"/>
                        </a:lnSpc>
                      </a:pPr>
                      <a:r>
                        <a:rPr sz="1000" dirty="0">
                          <a:latin typeface="Arial"/>
                          <a:cs typeface="Arial"/>
                        </a:rPr>
                        <a:t>Project </a:t>
                      </a:r>
                      <a:r>
                        <a:rPr sz="1000" spc="-5" dirty="0">
                          <a:latin typeface="Arial"/>
                          <a:cs typeface="Arial"/>
                        </a:rPr>
                        <a:t>Baseline Template</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20"/>
                  </a:ext>
                </a:extLst>
              </a:tr>
              <a:tr h="298703">
                <a:tc>
                  <a:txBody>
                    <a:bodyPr/>
                    <a:lstStyle/>
                    <a:p>
                      <a:pPr marL="67945">
                        <a:lnSpc>
                          <a:spcPts val="1165"/>
                        </a:lnSpc>
                      </a:pPr>
                      <a:r>
                        <a:rPr sz="1000" dirty="0">
                          <a:latin typeface="Arial"/>
                          <a:cs typeface="Arial"/>
                        </a:rPr>
                        <a:t>3.11</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93345">
                        <a:lnSpc>
                          <a:spcPts val="1150"/>
                        </a:lnSpc>
                        <a:spcBef>
                          <a:spcPts val="45"/>
                        </a:spcBef>
                      </a:pPr>
                      <a:r>
                        <a:rPr sz="1000" dirty="0">
                          <a:latin typeface="Arial"/>
                          <a:cs typeface="Arial"/>
                        </a:rPr>
                        <a:t>Housing </a:t>
                      </a:r>
                      <a:r>
                        <a:rPr sz="1000" spc="-5" dirty="0">
                          <a:latin typeface="Arial"/>
                          <a:cs typeface="Arial"/>
                        </a:rPr>
                        <a:t>Support: </a:t>
                      </a:r>
                      <a:r>
                        <a:rPr sz="1000" dirty="0">
                          <a:latin typeface="Arial"/>
                          <a:cs typeface="Arial"/>
                        </a:rPr>
                        <a:t>Services </a:t>
                      </a:r>
                      <a:r>
                        <a:rPr sz="1000" spc="-5" dirty="0">
                          <a:latin typeface="Arial"/>
                          <a:cs typeface="Arial"/>
                        </a:rPr>
                        <a:t>for Unhoused  </a:t>
                      </a:r>
                      <a:r>
                        <a:rPr sz="1000" dirty="0">
                          <a:latin typeface="Arial"/>
                          <a:cs typeface="Arial"/>
                        </a:rPr>
                        <a:t>persons</a:t>
                      </a:r>
                      <a:r>
                        <a:rPr sz="1000" spc="-5" dirty="0">
                          <a:latin typeface="Arial"/>
                          <a:cs typeface="Arial"/>
                        </a:rPr>
                        <a:t> </a:t>
                      </a:r>
                      <a:r>
                        <a:rPr sz="1000" dirty="0">
                          <a:latin typeface="Arial"/>
                          <a:cs typeface="Arial"/>
                        </a:rPr>
                        <a:t>*</a:t>
                      </a:r>
                      <a:endParaRPr sz="1000">
                        <a:latin typeface="Arial"/>
                        <a:cs typeface="Arial"/>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32434">
                        <a:lnSpc>
                          <a:spcPts val="1165"/>
                        </a:lnSpc>
                      </a:pPr>
                      <a:r>
                        <a:rPr sz="1000" dirty="0">
                          <a:latin typeface="Arial"/>
                          <a:cs typeface="Arial"/>
                        </a:rPr>
                        <a:t>No</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165"/>
                        </a:lnSpc>
                      </a:pPr>
                      <a:r>
                        <a:rPr sz="1000" dirty="0">
                          <a:latin typeface="Arial"/>
                          <a:cs typeface="Arial"/>
                        </a:rPr>
                        <a:t>Project </a:t>
                      </a:r>
                      <a:r>
                        <a:rPr sz="1000" spc="-5" dirty="0">
                          <a:latin typeface="Arial"/>
                          <a:cs typeface="Arial"/>
                        </a:rPr>
                        <a:t>Baseline Template</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21"/>
                  </a:ext>
                </a:extLst>
              </a:tr>
              <a:tr h="298704">
                <a:tc>
                  <a:txBody>
                    <a:bodyPr/>
                    <a:lstStyle/>
                    <a:p>
                      <a:pPr marL="67945">
                        <a:lnSpc>
                          <a:spcPts val="1165"/>
                        </a:lnSpc>
                      </a:pPr>
                      <a:r>
                        <a:rPr sz="1000" dirty="0">
                          <a:latin typeface="Arial"/>
                          <a:cs typeface="Arial"/>
                        </a:rPr>
                        <a:t>3.12</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558800">
                        <a:lnSpc>
                          <a:spcPts val="1150"/>
                        </a:lnSpc>
                        <a:spcBef>
                          <a:spcPts val="45"/>
                        </a:spcBef>
                      </a:pPr>
                      <a:r>
                        <a:rPr sz="1000" dirty="0">
                          <a:latin typeface="Arial"/>
                          <a:cs typeface="Arial"/>
                        </a:rPr>
                        <a:t>Housing </a:t>
                      </a:r>
                      <a:r>
                        <a:rPr sz="1000" spc="-5" dirty="0">
                          <a:latin typeface="Arial"/>
                          <a:cs typeface="Arial"/>
                        </a:rPr>
                        <a:t>Support: </a:t>
                      </a:r>
                      <a:r>
                        <a:rPr sz="1000" dirty="0">
                          <a:latin typeface="Arial"/>
                          <a:cs typeface="Arial"/>
                        </a:rPr>
                        <a:t>Other</a:t>
                      </a:r>
                      <a:r>
                        <a:rPr sz="1000" spc="-50" dirty="0">
                          <a:latin typeface="Arial"/>
                          <a:cs typeface="Arial"/>
                        </a:rPr>
                        <a:t> </a:t>
                      </a:r>
                      <a:r>
                        <a:rPr sz="1000" spc="-5" dirty="0">
                          <a:latin typeface="Arial"/>
                          <a:cs typeface="Arial"/>
                        </a:rPr>
                        <a:t>Housing  Assistance </a:t>
                      </a:r>
                      <a:r>
                        <a:rPr sz="1000" dirty="0">
                          <a:latin typeface="Arial"/>
                          <a:cs typeface="Arial"/>
                        </a:rPr>
                        <a:t>*</a:t>
                      </a:r>
                      <a:endParaRPr sz="1000">
                        <a:latin typeface="Arial"/>
                        <a:cs typeface="Arial"/>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32434">
                        <a:lnSpc>
                          <a:spcPts val="1165"/>
                        </a:lnSpc>
                      </a:pPr>
                      <a:r>
                        <a:rPr sz="1000" dirty="0">
                          <a:latin typeface="Arial"/>
                          <a:cs typeface="Arial"/>
                        </a:rPr>
                        <a:t>No</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165"/>
                        </a:lnSpc>
                      </a:pPr>
                      <a:r>
                        <a:rPr sz="1000" dirty="0">
                          <a:latin typeface="Arial"/>
                          <a:cs typeface="Arial"/>
                        </a:rPr>
                        <a:t>Project </a:t>
                      </a:r>
                      <a:r>
                        <a:rPr sz="1000" spc="-5" dirty="0">
                          <a:latin typeface="Arial"/>
                          <a:cs typeface="Arial"/>
                        </a:rPr>
                        <a:t>Baseline Template</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22"/>
                  </a:ext>
                </a:extLst>
              </a:tr>
              <a:tr h="196595">
                <a:tc>
                  <a:txBody>
                    <a:bodyPr/>
                    <a:lstStyle/>
                    <a:p>
                      <a:pPr marL="67945">
                        <a:lnSpc>
                          <a:spcPts val="1165"/>
                        </a:lnSpc>
                      </a:pPr>
                      <a:r>
                        <a:rPr sz="1000" dirty="0">
                          <a:latin typeface="Arial"/>
                          <a:cs typeface="Arial"/>
                        </a:rPr>
                        <a:t>3.13</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165"/>
                        </a:lnSpc>
                      </a:pPr>
                      <a:r>
                        <a:rPr sz="1000" dirty="0">
                          <a:latin typeface="Arial"/>
                          <a:cs typeface="Arial"/>
                        </a:rPr>
                        <a:t>Social Determinants of Health: Other</a:t>
                      </a:r>
                      <a:r>
                        <a:rPr sz="1000" spc="-50" dirty="0">
                          <a:latin typeface="Arial"/>
                          <a:cs typeface="Arial"/>
                        </a:rPr>
                        <a:t> </a:t>
                      </a:r>
                      <a:r>
                        <a:rPr sz="1000" dirty="0">
                          <a:latin typeface="Arial"/>
                          <a:cs typeface="Arial"/>
                        </a:rPr>
                        <a:t>*</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32434">
                        <a:lnSpc>
                          <a:spcPts val="1165"/>
                        </a:lnSpc>
                      </a:pPr>
                      <a:r>
                        <a:rPr sz="1000" dirty="0">
                          <a:latin typeface="Arial"/>
                          <a:cs typeface="Arial"/>
                        </a:rPr>
                        <a:t>No</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165"/>
                        </a:lnSpc>
                      </a:pPr>
                      <a:r>
                        <a:rPr sz="1000" dirty="0">
                          <a:latin typeface="Arial"/>
                          <a:cs typeface="Arial"/>
                        </a:rPr>
                        <a:t>Project </a:t>
                      </a:r>
                      <a:r>
                        <a:rPr sz="1000" spc="-5" dirty="0">
                          <a:latin typeface="Arial"/>
                          <a:cs typeface="Arial"/>
                        </a:rPr>
                        <a:t>Baseline Template</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23"/>
                  </a:ext>
                </a:extLst>
              </a:tr>
              <a:tr h="444246">
                <a:tc>
                  <a:txBody>
                    <a:bodyPr/>
                    <a:lstStyle/>
                    <a:p>
                      <a:pPr marL="67945">
                        <a:lnSpc>
                          <a:spcPts val="1165"/>
                        </a:lnSpc>
                      </a:pPr>
                      <a:r>
                        <a:rPr sz="1000" dirty="0">
                          <a:latin typeface="Arial"/>
                          <a:cs typeface="Arial"/>
                        </a:rPr>
                        <a:t>3.14</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199390">
                        <a:lnSpc>
                          <a:spcPct val="95700"/>
                        </a:lnSpc>
                        <a:spcBef>
                          <a:spcPts val="15"/>
                        </a:spcBef>
                      </a:pPr>
                      <a:r>
                        <a:rPr sz="1000" dirty="0">
                          <a:latin typeface="Arial"/>
                          <a:cs typeface="Arial"/>
                        </a:rPr>
                        <a:t>Social Determinants of Health:  </a:t>
                      </a:r>
                      <a:r>
                        <a:rPr sz="1000" spc="-5" dirty="0">
                          <a:latin typeface="Arial"/>
                          <a:cs typeface="Arial"/>
                        </a:rPr>
                        <a:t>Community </a:t>
                      </a:r>
                      <a:r>
                        <a:rPr sz="1000" dirty="0">
                          <a:latin typeface="Arial"/>
                          <a:cs typeface="Arial"/>
                        </a:rPr>
                        <a:t>Health </a:t>
                      </a:r>
                      <a:r>
                        <a:rPr sz="1000" spc="-5" dirty="0">
                          <a:latin typeface="Arial"/>
                          <a:cs typeface="Arial"/>
                        </a:rPr>
                        <a:t>Workers </a:t>
                      </a:r>
                      <a:r>
                        <a:rPr sz="1000" dirty="0">
                          <a:latin typeface="Arial"/>
                          <a:cs typeface="Arial"/>
                        </a:rPr>
                        <a:t>or </a:t>
                      </a:r>
                      <a:r>
                        <a:rPr sz="1000" spc="-5" dirty="0">
                          <a:latin typeface="Arial"/>
                          <a:cs typeface="Arial"/>
                        </a:rPr>
                        <a:t>Benefits  Navigators </a:t>
                      </a:r>
                      <a:r>
                        <a:rPr sz="1000" dirty="0">
                          <a:latin typeface="Arial"/>
                          <a:cs typeface="Arial"/>
                        </a:rPr>
                        <a:t>*</a:t>
                      </a:r>
                      <a:endParaRPr sz="1000">
                        <a:latin typeface="Arial"/>
                        <a:cs typeface="Arial"/>
                      </a:endParaRPr>
                    </a:p>
                  </a:txBody>
                  <a:tcPr marL="0" marR="0" marT="19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32434">
                        <a:lnSpc>
                          <a:spcPts val="1165"/>
                        </a:lnSpc>
                      </a:pPr>
                      <a:r>
                        <a:rPr sz="1000" dirty="0">
                          <a:latin typeface="Arial"/>
                          <a:cs typeface="Arial"/>
                        </a:rPr>
                        <a:t>No</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165"/>
                        </a:lnSpc>
                      </a:pPr>
                      <a:r>
                        <a:rPr sz="1000" dirty="0">
                          <a:latin typeface="Arial"/>
                          <a:cs typeface="Arial"/>
                        </a:rPr>
                        <a:t>Project </a:t>
                      </a:r>
                      <a:r>
                        <a:rPr sz="1000" spc="-5" dirty="0">
                          <a:latin typeface="Arial"/>
                          <a:cs typeface="Arial"/>
                        </a:rPr>
                        <a:t>Baseline Template</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24"/>
                  </a:ext>
                </a:extLst>
              </a:tr>
              <a:tr h="298703">
                <a:tc>
                  <a:txBody>
                    <a:bodyPr/>
                    <a:lstStyle/>
                    <a:p>
                      <a:pPr marL="67945">
                        <a:lnSpc>
                          <a:spcPts val="1165"/>
                        </a:lnSpc>
                      </a:pPr>
                      <a:r>
                        <a:rPr sz="1000" dirty="0">
                          <a:latin typeface="Arial"/>
                          <a:cs typeface="Arial"/>
                        </a:rPr>
                        <a:t>3.15</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359410">
                        <a:lnSpc>
                          <a:spcPts val="1150"/>
                        </a:lnSpc>
                        <a:spcBef>
                          <a:spcPts val="45"/>
                        </a:spcBef>
                      </a:pPr>
                      <a:r>
                        <a:rPr sz="1000" dirty="0">
                          <a:latin typeface="Arial"/>
                          <a:cs typeface="Arial"/>
                        </a:rPr>
                        <a:t>Social Determinants of Health:</a:t>
                      </a:r>
                      <a:r>
                        <a:rPr sz="1000" spc="-100" dirty="0">
                          <a:latin typeface="Arial"/>
                          <a:cs typeface="Arial"/>
                        </a:rPr>
                        <a:t> </a:t>
                      </a:r>
                      <a:r>
                        <a:rPr sz="1000" dirty="0">
                          <a:latin typeface="Arial"/>
                          <a:cs typeface="Arial"/>
                        </a:rPr>
                        <a:t>Lead  Remediation</a:t>
                      </a:r>
                      <a:r>
                        <a:rPr sz="1000" spc="-15" dirty="0">
                          <a:latin typeface="Arial"/>
                          <a:cs typeface="Arial"/>
                        </a:rPr>
                        <a:t> </a:t>
                      </a:r>
                      <a:r>
                        <a:rPr sz="1000" dirty="0">
                          <a:latin typeface="Arial"/>
                          <a:cs typeface="Arial"/>
                        </a:rPr>
                        <a:t>*</a:t>
                      </a:r>
                      <a:endParaRPr sz="1000">
                        <a:latin typeface="Arial"/>
                        <a:cs typeface="Arial"/>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32434">
                        <a:lnSpc>
                          <a:spcPts val="1165"/>
                        </a:lnSpc>
                      </a:pPr>
                      <a:r>
                        <a:rPr sz="1000" dirty="0">
                          <a:latin typeface="Arial"/>
                          <a:cs typeface="Arial"/>
                        </a:rPr>
                        <a:t>No</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165"/>
                        </a:lnSpc>
                      </a:pPr>
                      <a:r>
                        <a:rPr sz="1000" dirty="0">
                          <a:latin typeface="Arial"/>
                          <a:cs typeface="Arial"/>
                        </a:rPr>
                        <a:t>Project </a:t>
                      </a:r>
                      <a:r>
                        <a:rPr sz="1000" spc="-5" dirty="0">
                          <a:latin typeface="Arial"/>
                          <a:cs typeface="Arial"/>
                        </a:rPr>
                        <a:t>Baseline Template</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25"/>
                  </a:ext>
                </a:extLst>
              </a:tr>
              <a:tr h="297942">
                <a:tc>
                  <a:txBody>
                    <a:bodyPr/>
                    <a:lstStyle/>
                    <a:p>
                      <a:pPr marL="67945">
                        <a:lnSpc>
                          <a:spcPts val="1165"/>
                        </a:lnSpc>
                      </a:pPr>
                      <a:r>
                        <a:rPr sz="1000" dirty="0">
                          <a:latin typeface="Arial"/>
                          <a:cs typeface="Arial"/>
                        </a:rPr>
                        <a:t>3.16</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382270">
                        <a:lnSpc>
                          <a:spcPts val="1150"/>
                        </a:lnSpc>
                        <a:spcBef>
                          <a:spcPts val="45"/>
                        </a:spcBef>
                      </a:pPr>
                      <a:r>
                        <a:rPr sz="1000" dirty="0">
                          <a:latin typeface="Arial"/>
                          <a:cs typeface="Arial"/>
                        </a:rPr>
                        <a:t>Social Determinants of Health:  </a:t>
                      </a:r>
                      <a:r>
                        <a:rPr sz="1000" spc="-5" dirty="0">
                          <a:latin typeface="Arial"/>
                          <a:cs typeface="Arial"/>
                        </a:rPr>
                        <a:t>Community Violence Interventions</a:t>
                      </a:r>
                      <a:r>
                        <a:rPr sz="1000" spc="40" dirty="0">
                          <a:latin typeface="Arial"/>
                          <a:cs typeface="Arial"/>
                        </a:rPr>
                        <a:t> </a:t>
                      </a:r>
                      <a:r>
                        <a:rPr sz="1000" dirty="0">
                          <a:latin typeface="Arial"/>
                          <a:cs typeface="Arial"/>
                        </a:rPr>
                        <a:t>*</a:t>
                      </a:r>
                      <a:endParaRPr sz="1000">
                        <a:latin typeface="Arial"/>
                        <a:cs typeface="Arial"/>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32434">
                        <a:lnSpc>
                          <a:spcPts val="1165"/>
                        </a:lnSpc>
                      </a:pPr>
                      <a:r>
                        <a:rPr sz="1000" dirty="0">
                          <a:latin typeface="Arial"/>
                          <a:cs typeface="Arial"/>
                        </a:rPr>
                        <a:t>No</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165"/>
                        </a:lnSpc>
                      </a:pPr>
                      <a:r>
                        <a:rPr sz="1000" dirty="0">
                          <a:latin typeface="Arial"/>
                          <a:cs typeface="Arial"/>
                        </a:rPr>
                        <a:t>Project </a:t>
                      </a:r>
                      <a:r>
                        <a:rPr sz="1000" spc="-5" dirty="0">
                          <a:latin typeface="Arial"/>
                          <a:cs typeface="Arial"/>
                        </a:rPr>
                        <a:t>Baseline Template</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26"/>
                  </a:ext>
                </a:extLst>
              </a:tr>
              <a:tr h="197357">
                <a:tc gridSpan="4">
                  <a:txBody>
                    <a:bodyPr/>
                    <a:lstStyle/>
                    <a:p>
                      <a:pPr marL="67945">
                        <a:lnSpc>
                          <a:spcPts val="1135"/>
                        </a:lnSpc>
                        <a:spcBef>
                          <a:spcPts val="320"/>
                        </a:spcBef>
                      </a:pPr>
                      <a:r>
                        <a:rPr sz="1000" dirty="0">
                          <a:latin typeface="Arial"/>
                          <a:cs typeface="Arial"/>
                        </a:rPr>
                        <a:t>4 Expenditure </a:t>
                      </a:r>
                      <a:r>
                        <a:rPr sz="1000" spc="-5" dirty="0">
                          <a:latin typeface="Arial"/>
                          <a:cs typeface="Arial"/>
                        </a:rPr>
                        <a:t>Category: </a:t>
                      </a:r>
                      <a:r>
                        <a:rPr sz="1000" dirty="0">
                          <a:latin typeface="Arial"/>
                          <a:cs typeface="Arial"/>
                        </a:rPr>
                        <a:t>Premium</a:t>
                      </a:r>
                      <a:r>
                        <a:rPr sz="1000" spc="-15" dirty="0">
                          <a:latin typeface="Arial"/>
                          <a:cs typeface="Arial"/>
                        </a:rPr>
                        <a:t> </a:t>
                      </a:r>
                      <a:r>
                        <a:rPr sz="1000" spc="-5" dirty="0">
                          <a:latin typeface="Arial"/>
                          <a:cs typeface="Arial"/>
                        </a:rPr>
                        <a:t>Pay</a:t>
                      </a:r>
                      <a:endParaRPr sz="1000">
                        <a:latin typeface="Arial"/>
                        <a:cs typeface="Arial"/>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9E0F1"/>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27"/>
                  </a:ext>
                </a:extLst>
              </a:tr>
              <a:tr h="196596">
                <a:tc>
                  <a:txBody>
                    <a:bodyPr/>
                    <a:lstStyle/>
                    <a:p>
                      <a:pPr marL="67945">
                        <a:lnSpc>
                          <a:spcPts val="1165"/>
                        </a:lnSpc>
                      </a:pPr>
                      <a:r>
                        <a:rPr sz="1000" dirty="0">
                          <a:latin typeface="Arial"/>
                          <a:cs typeface="Arial"/>
                        </a:rPr>
                        <a:t>4.1</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165"/>
                        </a:lnSpc>
                      </a:pPr>
                      <a:r>
                        <a:rPr sz="1000" dirty="0">
                          <a:latin typeface="Arial"/>
                          <a:cs typeface="Arial"/>
                        </a:rPr>
                        <a:t>Public </a:t>
                      </a:r>
                      <a:r>
                        <a:rPr sz="1000" spc="-5" dirty="0">
                          <a:latin typeface="Arial"/>
                          <a:cs typeface="Arial"/>
                        </a:rPr>
                        <a:t>Sector</a:t>
                      </a:r>
                      <a:r>
                        <a:rPr sz="1000" spc="-10" dirty="0">
                          <a:latin typeface="Arial"/>
                          <a:cs typeface="Arial"/>
                        </a:rPr>
                        <a:t> </a:t>
                      </a:r>
                      <a:r>
                        <a:rPr sz="1000" dirty="0">
                          <a:latin typeface="Arial"/>
                          <a:cs typeface="Arial"/>
                        </a:rPr>
                        <a:t>Employees</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04495">
                        <a:lnSpc>
                          <a:spcPts val="1165"/>
                        </a:lnSpc>
                      </a:pPr>
                      <a:r>
                        <a:rPr sz="1000" dirty="0">
                          <a:latin typeface="Arial"/>
                          <a:cs typeface="Arial"/>
                        </a:rPr>
                        <a:t>Yes</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165"/>
                        </a:lnSpc>
                      </a:pPr>
                      <a:r>
                        <a:rPr sz="1000" dirty="0">
                          <a:latin typeface="Arial"/>
                          <a:cs typeface="Arial"/>
                        </a:rPr>
                        <a:t>Project </a:t>
                      </a:r>
                      <a:r>
                        <a:rPr sz="1000" spc="-5" dirty="0">
                          <a:latin typeface="Arial"/>
                          <a:cs typeface="Arial"/>
                        </a:rPr>
                        <a:t>EC </a:t>
                      </a:r>
                      <a:r>
                        <a:rPr sz="1000" dirty="0">
                          <a:latin typeface="Arial"/>
                          <a:cs typeface="Arial"/>
                        </a:rPr>
                        <a:t>4.1 – 4.2</a:t>
                      </a:r>
                      <a:r>
                        <a:rPr sz="1000" spc="-25" dirty="0">
                          <a:latin typeface="Arial"/>
                          <a:cs typeface="Arial"/>
                        </a:rPr>
                        <a:t> </a:t>
                      </a:r>
                      <a:r>
                        <a:rPr sz="1000" spc="-5" dirty="0">
                          <a:latin typeface="Arial"/>
                          <a:cs typeface="Arial"/>
                        </a:rPr>
                        <a:t>Template</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28"/>
                  </a:ext>
                </a:extLst>
              </a:tr>
              <a:tr h="298957">
                <a:tc>
                  <a:txBody>
                    <a:bodyPr/>
                    <a:lstStyle/>
                    <a:p>
                      <a:pPr marL="67945">
                        <a:lnSpc>
                          <a:spcPts val="1165"/>
                        </a:lnSpc>
                      </a:pPr>
                      <a:r>
                        <a:rPr sz="1000" dirty="0">
                          <a:latin typeface="Arial"/>
                          <a:cs typeface="Arial"/>
                        </a:rPr>
                        <a:t>4.2</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678180">
                        <a:lnSpc>
                          <a:spcPts val="1150"/>
                        </a:lnSpc>
                        <a:spcBef>
                          <a:spcPts val="45"/>
                        </a:spcBef>
                      </a:pPr>
                      <a:r>
                        <a:rPr sz="1000" dirty="0">
                          <a:latin typeface="Arial"/>
                          <a:cs typeface="Arial"/>
                        </a:rPr>
                        <a:t>Private </a:t>
                      </a:r>
                      <a:r>
                        <a:rPr sz="1000" spc="-5" dirty="0">
                          <a:latin typeface="Arial"/>
                          <a:cs typeface="Arial"/>
                        </a:rPr>
                        <a:t>Sector: Grants </a:t>
                      </a:r>
                      <a:r>
                        <a:rPr sz="1000" dirty="0">
                          <a:latin typeface="Arial"/>
                          <a:cs typeface="Arial"/>
                        </a:rPr>
                        <a:t>to</a:t>
                      </a:r>
                      <a:r>
                        <a:rPr sz="1000" spc="-35" dirty="0">
                          <a:latin typeface="Arial"/>
                          <a:cs typeface="Arial"/>
                        </a:rPr>
                        <a:t> </a:t>
                      </a:r>
                      <a:r>
                        <a:rPr sz="1000" dirty="0">
                          <a:latin typeface="Arial"/>
                          <a:cs typeface="Arial"/>
                        </a:rPr>
                        <a:t>other  employers</a:t>
                      </a:r>
                      <a:endParaRPr sz="1000">
                        <a:latin typeface="Arial"/>
                        <a:cs typeface="Arial"/>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04495">
                        <a:lnSpc>
                          <a:spcPts val="1165"/>
                        </a:lnSpc>
                      </a:pPr>
                      <a:r>
                        <a:rPr sz="1000" dirty="0">
                          <a:latin typeface="Arial"/>
                          <a:cs typeface="Arial"/>
                        </a:rPr>
                        <a:t>Yes</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165"/>
                        </a:lnSpc>
                      </a:pPr>
                      <a:r>
                        <a:rPr sz="1000" dirty="0">
                          <a:latin typeface="Arial"/>
                          <a:cs typeface="Arial"/>
                        </a:rPr>
                        <a:t>Project </a:t>
                      </a:r>
                      <a:r>
                        <a:rPr sz="1000" spc="-5" dirty="0">
                          <a:latin typeface="Arial"/>
                          <a:cs typeface="Arial"/>
                        </a:rPr>
                        <a:t>EC </a:t>
                      </a:r>
                      <a:r>
                        <a:rPr sz="1000" dirty="0">
                          <a:latin typeface="Arial"/>
                          <a:cs typeface="Arial"/>
                        </a:rPr>
                        <a:t>4.1 – 4.2</a:t>
                      </a:r>
                      <a:r>
                        <a:rPr sz="1000" spc="-25" dirty="0">
                          <a:latin typeface="Arial"/>
                          <a:cs typeface="Arial"/>
                        </a:rPr>
                        <a:t> </a:t>
                      </a:r>
                      <a:r>
                        <a:rPr sz="1000" spc="-5" dirty="0">
                          <a:latin typeface="Arial"/>
                          <a:cs typeface="Arial"/>
                        </a:rPr>
                        <a:t>Template</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29"/>
                  </a:ext>
                </a:extLst>
              </a:tr>
              <a:tr h="196595">
                <a:tc gridSpan="4">
                  <a:txBody>
                    <a:bodyPr/>
                    <a:lstStyle/>
                    <a:p>
                      <a:pPr marL="67945">
                        <a:lnSpc>
                          <a:spcPts val="1135"/>
                        </a:lnSpc>
                        <a:spcBef>
                          <a:spcPts val="310"/>
                        </a:spcBef>
                      </a:pPr>
                      <a:r>
                        <a:rPr sz="1000" dirty="0">
                          <a:latin typeface="Arial"/>
                          <a:cs typeface="Arial"/>
                        </a:rPr>
                        <a:t>5 Expenditure </a:t>
                      </a:r>
                      <a:r>
                        <a:rPr sz="1000" spc="-5" dirty="0">
                          <a:latin typeface="Arial"/>
                          <a:cs typeface="Arial"/>
                        </a:rPr>
                        <a:t>Category:</a:t>
                      </a:r>
                      <a:r>
                        <a:rPr sz="1000" spc="-15" dirty="0">
                          <a:latin typeface="Arial"/>
                          <a:cs typeface="Arial"/>
                        </a:rPr>
                        <a:t> </a:t>
                      </a:r>
                      <a:r>
                        <a:rPr sz="1000" spc="-5" dirty="0">
                          <a:latin typeface="Arial"/>
                          <a:cs typeface="Arial"/>
                        </a:rPr>
                        <a:t>Infrastructure</a:t>
                      </a:r>
                      <a:endParaRPr sz="1000">
                        <a:latin typeface="Arial"/>
                        <a:cs typeface="Arial"/>
                      </a:endParaRPr>
                    </a:p>
                  </a:txBody>
                  <a:tcPr marL="0" marR="0" marT="3937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9E0F1"/>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30"/>
                  </a:ext>
                </a:extLst>
              </a:tr>
            </a:tbl>
          </a:graphicData>
        </a:graphic>
      </p:graphicFrame>
      <p:sp>
        <p:nvSpPr>
          <p:cNvPr id="3" name="object 3"/>
          <p:cNvSpPr txBox="1">
            <a:spLocks noGrp="1"/>
          </p:cNvSpPr>
          <p:nvPr>
            <p:ph type="ftr" sz="quarter" idx="5"/>
          </p:nvPr>
        </p:nvSpPr>
        <p:spPr>
          <a:prstGeom prst="rect">
            <a:avLst/>
          </a:prstGeom>
        </p:spPr>
        <p:txBody>
          <a:bodyPr vert="horz" wrap="square" lIns="0" tIns="1905" rIns="0" bIns="0" rtlCol="0">
            <a:spAutoFit/>
          </a:bodyPr>
          <a:lstStyle/>
          <a:p>
            <a:pPr marL="12700">
              <a:lnSpc>
                <a:spcPts val="1060"/>
              </a:lnSpc>
              <a:spcBef>
                <a:spcPts val="15"/>
              </a:spcBef>
            </a:pPr>
            <a:r>
              <a:rPr dirty="0"/>
              <a:t>Coronavirus State and </a:t>
            </a:r>
            <a:r>
              <a:rPr spc="-5" dirty="0"/>
              <a:t>Local Fiscal Recovery</a:t>
            </a:r>
            <a:r>
              <a:rPr spc="-30" dirty="0"/>
              <a:t> </a:t>
            </a:r>
            <a:r>
              <a:rPr dirty="0"/>
              <a:t>Funds:</a:t>
            </a:r>
          </a:p>
          <a:p>
            <a:pPr marL="174625">
              <a:lnSpc>
                <a:spcPts val="1060"/>
              </a:lnSpc>
            </a:pPr>
            <a:r>
              <a:rPr b="0" spc="-5" dirty="0">
                <a:latin typeface="Arial"/>
                <a:cs typeface="Arial"/>
              </a:rPr>
              <a:t>Project and Expenditures Report User</a:t>
            </a:r>
            <a:r>
              <a:rPr b="0" spc="30" dirty="0">
                <a:latin typeface="Arial"/>
                <a:cs typeface="Arial"/>
              </a:rPr>
              <a:t> </a:t>
            </a:r>
            <a:r>
              <a:rPr b="0" spc="-5" dirty="0">
                <a:latin typeface="Arial"/>
                <a:cs typeface="Arial"/>
              </a:rPr>
              <a:t>Guide</a:t>
            </a:r>
          </a:p>
        </p:txBody>
      </p:sp>
      <p:sp>
        <p:nvSpPr>
          <p:cNvPr id="4" name="object 4"/>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r>
              <a:rPr spc="-5" dirty="0"/>
              <a:t>66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31983" y="5283863"/>
            <a:ext cx="87953" cy="99285"/>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901700" y="3733546"/>
            <a:ext cx="5969635" cy="4835525"/>
          </a:xfrm>
          <a:prstGeom prst="rect">
            <a:avLst/>
          </a:prstGeom>
        </p:spPr>
        <p:txBody>
          <a:bodyPr vert="horz" wrap="square" lIns="0" tIns="12700" rIns="0" bIns="0" rtlCol="0">
            <a:spAutoFit/>
          </a:bodyPr>
          <a:lstStyle/>
          <a:p>
            <a:pPr algn="ctr">
              <a:lnSpc>
                <a:spcPct val="100000"/>
              </a:lnSpc>
              <a:spcBef>
                <a:spcPts val="100"/>
              </a:spcBef>
            </a:pPr>
            <a:r>
              <a:rPr sz="900" i="1" spc="-5" dirty="0">
                <a:solidFill>
                  <a:srgbClr val="44536A"/>
                </a:solidFill>
                <a:latin typeface="Arial"/>
                <a:cs typeface="Arial"/>
              </a:rPr>
              <a:t>Figure 2 Navigation Bar</a:t>
            </a:r>
            <a:endParaRPr sz="900">
              <a:latin typeface="Arial"/>
              <a:cs typeface="Arial"/>
            </a:endParaRPr>
          </a:p>
          <a:p>
            <a:pPr>
              <a:lnSpc>
                <a:spcPct val="100000"/>
              </a:lnSpc>
              <a:spcBef>
                <a:spcPts val="20"/>
              </a:spcBef>
            </a:pPr>
            <a:endParaRPr sz="800">
              <a:latin typeface="Arial"/>
              <a:cs typeface="Arial"/>
            </a:endParaRPr>
          </a:p>
          <a:p>
            <a:pPr marL="241300" indent="-228600">
              <a:lnSpc>
                <a:spcPct val="100000"/>
              </a:lnSpc>
              <a:buFont typeface="Arial"/>
              <a:buAutoNum type="alphaLcParenR" startAt="2"/>
              <a:tabLst>
                <a:tab pos="241300" algn="l"/>
              </a:tabLst>
            </a:pPr>
            <a:r>
              <a:rPr sz="1100" b="1" spc="-5" dirty="0">
                <a:latin typeface="Arial"/>
                <a:cs typeface="Arial"/>
              </a:rPr>
              <a:t>Helpful Tips/Shortcuts for Submitting Data to Treasury’s</a:t>
            </a:r>
            <a:r>
              <a:rPr sz="1100" b="1" spc="45" dirty="0">
                <a:latin typeface="Arial"/>
                <a:cs typeface="Arial"/>
              </a:rPr>
              <a:t> </a:t>
            </a:r>
            <a:r>
              <a:rPr sz="1100" b="1" spc="-5" dirty="0">
                <a:latin typeface="Arial"/>
                <a:cs typeface="Arial"/>
              </a:rPr>
              <a:t>Portal</a:t>
            </a:r>
            <a:endParaRPr sz="1100">
              <a:latin typeface="Arial"/>
              <a:cs typeface="Arial"/>
            </a:endParaRPr>
          </a:p>
          <a:p>
            <a:pPr marL="12700" marR="65405">
              <a:lnSpc>
                <a:spcPct val="95800"/>
              </a:lnSpc>
              <a:spcBef>
                <a:spcPts val="900"/>
              </a:spcBef>
            </a:pPr>
            <a:r>
              <a:rPr sz="1100" spc="-5" dirty="0">
                <a:latin typeface="Arial"/>
                <a:cs typeface="Arial"/>
              </a:rPr>
              <a:t>Treasury’s Portal leads you through a series of online forms that, when completed, will fulfill  your reporting obligations. While navigating through Treasury’s Portal and submitting required  information, users will have the option of manually entering data directly into Treasury’s Portal  or providing information via a bulk upload file that includes all relevant information in a Treasury  approved process and</a:t>
            </a:r>
            <a:r>
              <a:rPr sz="1100" spc="5" dirty="0">
                <a:latin typeface="Arial"/>
                <a:cs typeface="Arial"/>
              </a:rPr>
              <a:t> </a:t>
            </a:r>
            <a:r>
              <a:rPr sz="1100" spc="-5" dirty="0">
                <a:latin typeface="Arial"/>
                <a:cs typeface="Arial"/>
              </a:rPr>
              <a:t>format.</a:t>
            </a:r>
            <a:endParaRPr sz="1100">
              <a:latin typeface="Arial"/>
              <a:cs typeface="Arial"/>
            </a:endParaRPr>
          </a:p>
          <a:p>
            <a:pPr>
              <a:lnSpc>
                <a:spcPct val="100000"/>
              </a:lnSpc>
              <a:spcBef>
                <a:spcPts val="5"/>
              </a:spcBef>
            </a:pPr>
            <a:endParaRPr sz="1050">
              <a:latin typeface="Arial"/>
              <a:cs typeface="Arial"/>
            </a:endParaRPr>
          </a:p>
          <a:p>
            <a:pPr marL="241300" algn="just">
              <a:lnSpc>
                <a:spcPct val="100000"/>
              </a:lnSpc>
            </a:pPr>
            <a:r>
              <a:rPr sz="1100" b="1" spc="-5" dirty="0">
                <a:latin typeface="Arial"/>
                <a:cs typeface="Arial"/>
              </a:rPr>
              <a:t>Bulk File Upload</a:t>
            </a:r>
            <a:r>
              <a:rPr sz="1100" b="1" spc="5" dirty="0">
                <a:latin typeface="Arial"/>
                <a:cs typeface="Arial"/>
              </a:rPr>
              <a:t> </a:t>
            </a:r>
            <a:r>
              <a:rPr sz="1100" b="1" dirty="0">
                <a:latin typeface="Arial"/>
                <a:cs typeface="Arial"/>
              </a:rPr>
              <a:t>Files</a:t>
            </a:r>
            <a:endParaRPr sz="1100">
              <a:latin typeface="Arial"/>
              <a:cs typeface="Arial"/>
            </a:endParaRPr>
          </a:p>
          <a:p>
            <a:pPr marL="241300" marR="5080" algn="just">
              <a:lnSpc>
                <a:spcPct val="103200"/>
              </a:lnSpc>
              <a:spcBef>
                <a:spcPts val="805"/>
              </a:spcBef>
            </a:pPr>
            <a:r>
              <a:rPr sz="1100" spc="-5" dirty="0">
                <a:latin typeface="Arial"/>
                <a:cs typeface="Arial"/>
              </a:rPr>
              <a:t>Recipients</a:t>
            </a:r>
            <a:r>
              <a:rPr sz="1100" spc="-35" dirty="0">
                <a:latin typeface="Arial"/>
                <a:cs typeface="Arial"/>
              </a:rPr>
              <a:t> </a:t>
            </a:r>
            <a:r>
              <a:rPr sz="1100" spc="-5" dirty="0">
                <a:latin typeface="Arial"/>
                <a:cs typeface="Arial"/>
              </a:rPr>
              <a:t>can</a:t>
            </a:r>
            <a:r>
              <a:rPr sz="1100" spc="-30" dirty="0">
                <a:latin typeface="Arial"/>
                <a:cs typeface="Arial"/>
              </a:rPr>
              <a:t> </a:t>
            </a:r>
            <a:r>
              <a:rPr sz="1100" spc="-5" dirty="0">
                <a:latin typeface="Arial"/>
                <a:cs typeface="Arial"/>
              </a:rPr>
              <a:t>use</a:t>
            </a:r>
            <a:r>
              <a:rPr sz="1100" spc="-25" dirty="0">
                <a:latin typeface="Arial"/>
                <a:cs typeface="Arial"/>
              </a:rPr>
              <a:t> </a:t>
            </a:r>
            <a:r>
              <a:rPr sz="1100" spc="-5" dirty="0">
                <a:latin typeface="Arial"/>
                <a:cs typeface="Arial"/>
              </a:rPr>
              <a:t>the</a:t>
            </a:r>
            <a:r>
              <a:rPr sz="1100" spc="-25" dirty="0">
                <a:latin typeface="Arial"/>
                <a:cs typeface="Arial"/>
              </a:rPr>
              <a:t> </a:t>
            </a:r>
            <a:r>
              <a:rPr sz="1100" spc="-5" dirty="0">
                <a:latin typeface="Arial"/>
                <a:cs typeface="Arial"/>
              </a:rPr>
              <a:t>bulk</a:t>
            </a:r>
            <a:r>
              <a:rPr sz="1100" spc="-25" dirty="0">
                <a:latin typeface="Arial"/>
                <a:cs typeface="Arial"/>
              </a:rPr>
              <a:t> </a:t>
            </a:r>
            <a:r>
              <a:rPr sz="1100" spc="-5" dirty="0">
                <a:latin typeface="Arial"/>
                <a:cs typeface="Arial"/>
              </a:rPr>
              <a:t>upload</a:t>
            </a:r>
            <a:r>
              <a:rPr sz="1100" spc="-30" dirty="0">
                <a:latin typeface="Arial"/>
                <a:cs typeface="Arial"/>
              </a:rPr>
              <a:t> </a:t>
            </a:r>
            <a:r>
              <a:rPr sz="1100" spc="-5" dirty="0">
                <a:latin typeface="Arial"/>
                <a:cs typeface="Arial"/>
              </a:rPr>
              <a:t>function</a:t>
            </a:r>
            <a:r>
              <a:rPr sz="1100" spc="-25" dirty="0">
                <a:latin typeface="Arial"/>
                <a:cs typeface="Arial"/>
              </a:rPr>
              <a:t> </a:t>
            </a:r>
            <a:r>
              <a:rPr sz="1100" spc="-5" dirty="0">
                <a:latin typeface="Arial"/>
                <a:cs typeface="Arial"/>
              </a:rPr>
              <a:t>for</a:t>
            </a:r>
            <a:r>
              <a:rPr sz="1100" spc="-25" dirty="0">
                <a:latin typeface="Arial"/>
                <a:cs typeface="Arial"/>
              </a:rPr>
              <a:t> </a:t>
            </a:r>
            <a:r>
              <a:rPr sz="1100" spc="-5" dirty="0">
                <a:latin typeface="Arial"/>
                <a:cs typeface="Arial"/>
              </a:rPr>
              <a:t>providing</a:t>
            </a:r>
            <a:r>
              <a:rPr sz="1100" spc="-25" dirty="0">
                <a:latin typeface="Arial"/>
                <a:cs typeface="Arial"/>
              </a:rPr>
              <a:t> </a:t>
            </a:r>
            <a:r>
              <a:rPr sz="1100" spc="-5" dirty="0">
                <a:latin typeface="Arial"/>
                <a:cs typeface="Arial"/>
              </a:rPr>
              <a:t>required</a:t>
            </a:r>
            <a:r>
              <a:rPr sz="1100" spc="-25" dirty="0">
                <a:latin typeface="Arial"/>
                <a:cs typeface="Arial"/>
              </a:rPr>
              <a:t> </a:t>
            </a:r>
            <a:r>
              <a:rPr sz="1100" spc="-5" dirty="0">
                <a:latin typeface="Arial"/>
                <a:cs typeface="Arial"/>
              </a:rPr>
              <a:t>information</a:t>
            </a:r>
            <a:r>
              <a:rPr sz="1100" spc="-25" dirty="0">
                <a:latin typeface="Arial"/>
                <a:cs typeface="Arial"/>
              </a:rPr>
              <a:t> </a:t>
            </a:r>
            <a:r>
              <a:rPr sz="1100" spc="-5" dirty="0">
                <a:latin typeface="Arial"/>
                <a:cs typeface="Arial"/>
              </a:rPr>
              <a:t>for</a:t>
            </a:r>
            <a:r>
              <a:rPr sz="1100" dirty="0">
                <a:latin typeface="Arial"/>
                <a:cs typeface="Arial"/>
              </a:rPr>
              <a:t> </a:t>
            </a:r>
            <a:r>
              <a:rPr sz="1100" spc="-5" dirty="0">
                <a:latin typeface="Arial"/>
                <a:cs typeface="Arial"/>
              </a:rPr>
              <a:t>the</a:t>
            </a:r>
            <a:r>
              <a:rPr sz="1100" spc="-35" dirty="0">
                <a:latin typeface="Arial"/>
                <a:cs typeface="Arial"/>
              </a:rPr>
              <a:t> </a:t>
            </a:r>
            <a:r>
              <a:rPr sz="1100" spc="-5" dirty="0">
                <a:latin typeface="Arial"/>
                <a:cs typeface="Arial"/>
              </a:rPr>
              <a:t>modules  listed here:</a:t>
            </a:r>
            <a:endParaRPr sz="1100">
              <a:latin typeface="Arial"/>
              <a:cs typeface="Arial"/>
            </a:endParaRPr>
          </a:p>
          <a:p>
            <a:pPr marL="469900" lvl="1" indent="-229235">
              <a:lnSpc>
                <a:spcPct val="100000"/>
              </a:lnSpc>
              <a:spcBef>
                <a:spcPts val="920"/>
              </a:spcBef>
              <a:buFont typeface="Symbol"/>
              <a:buChar char=""/>
              <a:tabLst>
                <a:tab pos="469900" algn="l"/>
                <a:tab pos="470534" algn="l"/>
              </a:tabLst>
            </a:pPr>
            <a:r>
              <a:rPr sz="1100" spc="-5" dirty="0">
                <a:latin typeface="Arial"/>
                <a:cs typeface="Arial"/>
              </a:rPr>
              <a:t>Project Overview</a:t>
            </a:r>
            <a:endParaRPr sz="1100">
              <a:latin typeface="Arial"/>
              <a:cs typeface="Arial"/>
            </a:endParaRPr>
          </a:p>
          <a:p>
            <a:pPr marL="469900" lvl="1" indent="-229235">
              <a:lnSpc>
                <a:spcPct val="100000"/>
              </a:lnSpc>
              <a:spcBef>
                <a:spcPts val="120"/>
              </a:spcBef>
              <a:buFont typeface="Symbol"/>
              <a:buChar char=""/>
              <a:tabLst>
                <a:tab pos="469900" algn="l"/>
                <a:tab pos="470534" algn="l"/>
              </a:tabLst>
            </a:pPr>
            <a:r>
              <a:rPr sz="1100" spc="-5" dirty="0">
                <a:latin typeface="Arial"/>
                <a:cs typeface="Arial"/>
              </a:rPr>
              <a:t>Subrecipients</a:t>
            </a:r>
            <a:endParaRPr sz="1100">
              <a:latin typeface="Arial"/>
              <a:cs typeface="Arial"/>
            </a:endParaRPr>
          </a:p>
          <a:p>
            <a:pPr marL="469900" lvl="1" indent="-229235">
              <a:lnSpc>
                <a:spcPct val="100000"/>
              </a:lnSpc>
              <a:spcBef>
                <a:spcPts val="120"/>
              </a:spcBef>
              <a:buFont typeface="Symbol"/>
              <a:buChar char=""/>
              <a:tabLst>
                <a:tab pos="469900" algn="l"/>
                <a:tab pos="470534" algn="l"/>
              </a:tabLst>
            </a:pPr>
            <a:r>
              <a:rPr sz="1100" spc="-5" dirty="0">
                <a:latin typeface="Arial"/>
                <a:cs typeface="Arial"/>
              </a:rPr>
              <a:t>Subawards</a:t>
            </a:r>
            <a:endParaRPr sz="1100">
              <a:latin typeface="Arial"/>
              <a:cs typeface="Arial"/>
            </a:endParaRPr>
          </a:p>
          <a:p>
            <a:pPr marL="469900" lvl="1" indent="-229235">
              <a:lnSpc>
                <a:spcPct val="100000"/>
              </a:lnSpc>
              <a:spcBef>
                <a:spcPts val="120"/>
              </a:spcBef>
              <a:buFont typeface="Symbol"/>
              <a:buChar char=""/>
              <a:tabLst>
                <a:tab pos="469900" algn="l"/>
                <a:tab pos="470534" algn="l"/>
              </a:tabLst>
            </a:pPr>
            <a:r>
              <a:rPr sz="1100" spc="-5" dirty="0">
                <a:latin typeface="Arial"/>
                <a:cs typeface="Arial"/>
              </a:rPr>
              <a:t>Expenditures</a:t>
            </a:r>
            <a:endParaRPr sz="1100">
              <a:latin typeface="Arial"/>
              <a:cs typeface="Arial"/>
            </a:endParaRPr>
          </a:p>
          <a:p>
            <a:pPr marL="241300" marR="5080" algn="just">
              <a:lnSpc>
                <a:spcPct val="103299"/>
              </a:lnSpc>
              <a:spcBef>
                <a:spcPts val="800"/>
              </a:spcBef>
            </a:pPr>
            <a:r>
              <a:rPr sz="1100" spc="-5" dirty="0">
                <a:latin typeface="Arial"/>
                <a:cs typeface="Arial"/>
              </a:rPr>
              <a:t>When using the bulk upload, recipients must provide the required information in specified  formats</a:t>
            </a:r>
            <a:r>
              <a:rPr sz="1100" spc="-35" dirty="0">
                <a:latin typeface="Arial"/>
                <a:cs typeface="Arial"/>
              </a:rPr>
              <a:t> </a:t>
            </a:r>
            <a:r>
              <a:rPr sz="1100" spc="-5" dirty="0">
                <a:latin typeface="Arial"/>
                <a:cs typeface="Arial"/>
              </a:rPr>
              <a:t>and</a:t>
            </a:r>
            <a:r>
              <a:rPr sz="1100" spc="-30" dirty="0">
                <a:latin typeface="Arial"/>
                <a:cs typeface="Arial"/>
              </a:rPr>
              <a:t> </a:t>
            </a:r>
            <a:r>
              <a:rPr sz="1100" spc="-5" dirty="0">
                <a:latin typeface="Arial"/>
                <a:cs typeface="Arial"/>
              </a:rPr>
              <a:t>use</a:t>
            </a:r>
            <a:r>
              <a:rPr sz="1100" spc="-30" dirty="0">
                <a:latin typeface="Arial"/>
                <a:cs typeface="Arial"/>
              </a:rPr>
              <a:t> </a:t>
            </a:r>
            <a:r>
              <a:rPr sz="1100" spc="-5" dirty="0">
                <a:latin typeface="Arial"/>
                <a:cs typeface="Arial"/>
              </a:rPr>
              <a:t>the</a:t>
            </a:r>
            <a:r>
              <a:rPr sz="1100" spc="-40" dirty="0">
                <a:latin typeface="Arial"/>
                <a:cs typeface="Arial"/>
              </a:rPr>
              <a:t> </a:t>
            </a:r>
            <a:r>
              <a:rPr sz="1100" spc="-5" dirty="0">
                <a:latin typeface="Arial"/>
                <a:cs typeface="Arial"/>
              </a:rPr>
              <a:t>Treasury</a:t>
            </a:r>
            <a:r>
              <a:rPr sz="1100" spc="-35" dirty="0">
                <a:latin typeface="Arial"/>
                <a:cs typeface="Arial"/>
              </a:rPr>
              <a:t> </a:t>
            </a:r>
            <a:r>
              <a:rPr sz="1100" spc="-5" dirty="0">
                <a:latin typeface="Arial"/>
                <a:cs typeface="Arial"/>
              </a:rPr>
              <a:t>approved</a:t>
            </a:r>
            <a:r>
              <a:rPr sz="1100" spc="-40" dirty="0">
                <a:latin typeface="Arial"/>
                <a:cs typeface="Arial"/>
              </a:rPr>
              <a:t> </a:t>
            </a:r>
            <a:r>
              <a:rPr sz="1100" spc="-5" dirty="0">
                <a:latin typeface="Arial"/>
                <a:cs typeface="Arial"/>
              </a:rPr>
              <a:t>templates</a:t>
            </a:r>
            <a:r>
              <a:rPr sz="1100" spc="-40" dirty="0">
                <a:latin typeface="Arial"/>
                <a:cs typeface="Arial"/>
              </a:rPr>
              <a:t> </a:t>
            </a:r>
            <a:r>
              <a:rPr sz="1100" spc="-5" dirty="0">
                <a:latin typeface="Arial"/>
                <a:cs typeface="Arial"/>
              </a:rPr>
              <a:t>for</a:t>
            </a:r>
            <a:r>
              <a:rPr sz="1100" spc="-35" dirty="0">
                <a:latin typeface="Arial"/>
                <a:cs typeface="Arial"/>
              </a:rPr>
              <a:t> </a:t>
            </a:r>
            <a:r>
              <a:rPr sz="1100" spc="-5" dirty="0">
                <a:latin typeface="Arial"/>
                <a:cs typeface="Arial"/>
              </a:rPr>
              <a:t>each</a:t>
            </a:r>
            <a:r>
              <a:rPr sz="1100" spc="-40" dirty="0">
                <a:latin typeface="Arial"/>
                <a:cs typeface="Arial"/>
              </a:rPr>
              <a:t> </a:t>
            </a:r>
            <a:r>
              <a:rPr sz="1100" spc="-5" dirty="0">
                <a:latin typeface="Arial"/>
                <a:cs typeface="Arial"/>
              </a:rPr>
              <a:t>respective</a:t>
            </a:r>
            <a:r>
              <a:rPr sz="1100" spc="-20" dirty="0">
                <a:latin typeface="Arial"/>
                <a:cs typeface="Arial"/>
              </a:rPr>
              <a:t> </a:t>
            </a:r>
            <a:r>
              <a:rPr sz="1100" spc="-5" dirty="0">
                <a:latin typeface="Arial"/>
                <a:cs typeface="Arial"/>
              </a:rPr>
              <a:t>bulk</a:t>
            </a:r>
            <a:r>
              <a:rPr sz="1100" spc="-40" dirty="0">
                <a:latin typeface="Arial"/>
                <a:cs typeface="Arial"/>
              </a:rPr>
              <a:t> </a:t>
            </a:r>
            <a:r>
              <a:rPr sz="1100" spc="-5" dirty="0">
                <a:latin typeface="Arial"/>
                <a:cs typeface="Arial"/>
              </a:rPr>
              <a:t>upload.</a:t>
            </a:r>
            <a:r>
              <a:rPr sz="1100" spc="-40" dirty="0">
                <a:latin typeface="Arial"/>
                <a:cs typeface="Arial"/>
              </a:rPr>
              <a:t> </a:t>
            </a:r>
            <a:r>
              <a:rPr sz="1100" spc="-5" dirty="0">
                <a:latin typeface="Arial"/>
                <a:cs typeface="Arial"/>
              </a:rPr>
              <a:t>Recipients  must download each of the templates separately from within the relevant Treasury’s Portal  module.</a:t>
            </a:r>
            <a:endParaRPr sz="1100">
              <a:latin typeface="Arial"/>
              <a:cs typeface="Arial"/>
            </a:endParaRPr>
          </a:p>
          <a:p>
            <a:pPr marL="241300" marR="8890" algn="just">
              <a:lnSpc>
                <a:spcPct val="103600"/>
              </a:lnSpc>
              <a:spcBef>
                <a:spcPts val="800"/>
              </a:spcBef>
            </a:pPr>
            <a:r>
              <a:rPr sz="1100" spc="-5" dirty="0">
                <a:latin typeface="Arial"/>
                <a:cs typeface="Arial"/>
              </a:rPr>
              <a:t>Please see </a:t>
            </a:r>
            <a:r>
              <a:rPr sz="1100" u="sng" spc="-5" dirty="0">
                <a:solidFill>
                  <a:srgbClr val="0462C1"/>
                </a:solidFill>
                <a:uFill>
                  <a:solidFill>
                    <a:srgbClr val="0462C1"/>
                  </a:solidFill>
                </a:uFill>
                <a:latin typeface="Arial"/>
                <a:cs typeface="Arial"/>
                <a:hlinkClick r:id="rId3" action="ppaction://hlinksldjump"/>
              </a:rPr>
              <a:t>Appendix B</a:t>
            </a:r>
            <a:r>
              <a:rPr sz="1100" spc="-5" dirty="0">
                <a:solidFill>
                  <a:srgbClr val="0462C1"/>
                </a:solidFill>
                <a:latin typeface="Arial"/>
                <a:cs typeface="Arial"/>
                <a:hlinkClick r:id="rId3" action="ppaction://hlinksldjump"/>
              </a:rPr>
              <a:t> </a:t>
            </a:r>
            <a:r>
              <a:rPr sz="1100" spc="-5" dirty="0">
                <a:latin typeface="Arial"/>
                <a:cs typeface="Arial"/>
              </a:rPr>
              <a:t>– Bulk File Upload Overview for complete guidance on using this  important function.</a:t>
            </a:r>
            <a:endParaRPr sz="1100">
              <a:latin typeface="Arial"/>
              <a:cs typeface="Arial"/>
            </a:endParaRPr>
          </a:p>
          <a:p>
            <a:pPr marL="241300" marR="5080" algn="just">
              <a:lnSpc>
                <a:spcPct val="103400"/>
              </a:lnSpc>
              <a:spcBef>
                <a:spcPts val="800"/>
              </a:spcBef>
            </a:pPr>
            <a:r>
              <a:rPr sz="1100" spc="-5" dirty="0">
                <a:latin typeface="Arial"/>
                <a:cs typeface="Arial"/>
              </a:rPr>
              <a:t>Modules accepting bulk upload files are clearly marked in Treasury’s Portal and identified in  later sections of this User Guide. The template for each upload file is available in the relevant  module for download (see Figure</a:t>
            </a:r>
            <a:r>
              <a:rPr sz="1100" spc="30" dirty="0">
                <a:latin typeface="Arial"/>
                <a:cs typeface="Arial"/>
              </a:rPr>
              <a:t> </a:t>
            </a:r>
            <a:r>
              <a:rPr sz="1100" spc="-5" dirty="0">
                <a:latin typeface="Arial"/>
                <a:cs typeface="Arial"/>
              </a:rPr>
              <a:t>3).</a:t>
            </a:r>
            <a:endParaRPr sz="1100">
              <a:latin typeface="Arial"/>
              <a:cs typeface="Arial"/>
            </a:endParaRPr>
          </a:p>
        </p:txBody>
      </p:sp>
      <p:sp>
        <p:nvSpPr>
          <p:cNvPr id="4" name="object 4"/>
          <p:cNvSpPr/>
          <p:nvPr/>
        </p:nvSpPr>
        <p:spPr>
          <a:xfrm>
            <a:off x="3441563" y="973210"/>
            <a:ext cx="883557" cy="2571159"/>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3414648" y="928624"/>
            <a:ext cx="937260" cy="2691130"/>
          </a:xfrm>
          <a:custGeom>
            <a:avLst/>
            <a:gdLst/>
            <a:ahLst/>
            <a:cxnLst/>
            <a:rect l="l" t="t" r="r" b="b"/>
            <a:pathLst>
              <a:path w="937260" h="2691129">
                <a:moveTo>
                  <a:pt x="0" y="2691129"/>
                </a:moveTo>
                <a:lnTo>
                  <a:pt x="937260" y="2691129"/>
                </a:lnTo>
                <a:lnTo>
                  <a:pt x="937260" y="0"/>
                </a:lnTo>
                <a:lnTo>
                  <a:pt x="0" y="0"/>
                </a:lnTo>
                <a:lnTo>
                  <a:pt x="0" y="2691129"/>
                </a:lnTo>
                <a:close/>
              </a:path>
            </a:pathLst>
          </a:custGeom>
          <a:ln w="9525">
            <a:solidFill>
              <a:srgbClr val="D9D9D9"/>
            </a:solidFill>
          </a:ln>
        </p:spPr>
        <p:txBody>
          <a:bodyPr wrap="square" lIns="0" tIns="0" rIns="0" bIns="0" rtlCol="0"/>
          <a:lstStyle/>
          <a:p>
            <a:endParaRPr/>
          </a:p>
        </p:txBody>
      </p:sp>
      <p:sp>
        <p:nvSpPr>
          <p:cNvPr id="6" name="object 6"/>
          <p:cNvSpPr txBox="1">
            <a:spLocks noGrp="1"/>
          </p:cNvSpPr>
          <p:nvPr>
            <p:ph type="ftr" sz="quarter" idx="5"/>
          </p:nvPr>
        </p:nvSpPr>
        <p:spPr>
          <a:prstGeom prst="rect">
            <a:avLst/>
          </a:prstGeom>
        </p:spPr>
        <p:txBody>
          <a:bodyPr vert="horz" wrap="square" lIns="0" tIns="1905" rIns="0" bIns="0" rtlCol="0">
            <a:spAutoFit/>
          </a:bodyPr>
          <a:lstStyle/>
          <a:p>
            <a:pPr marL="12700">
              <a:lnSpc>
                <a:spcPts val="1060"/>
              </a:lnSpc>
              <a:spcBef>
                <a:spcPts val="15"/>
              </a:spcBef>
            </a:pPr>
            <a:r>
              <a:rPr dirty="0"/>
              <a:t>Coronavirus State and </a:t>
            </a:r>
            <a:r>
              <a:rPr spc="-5" dirty="0"/>
              <a:t>Local Fiscal Recovery</a:t>
            </a:r>
            <a:r>
              <a:rPr spc="-30" dirty="0"/>
              <a:t> </a:t>
            </a:r>
            <a:r>
              <a:rPr dirty="0"/>
              <a:t>Funds:</a:t>
            </a:r>
          </a:p>
          <a:p>
            <a:pPr marL="174625">
              <a:lnSpc>
                <a:spcPts val="1060"/>
              </a:lnSpc>
            </a:pPr>
            <a:r>
              <a:rPr b="0" spc="-5" dirty="0">
                <a:latin typeface="Arial"/>
                <a:cs typeface="Arial"/>
              </a:rPr>
              <a:t>Project and Expenditures Report User</a:t>
            </a:r>
            <a:r>
              <a:rPr b="0" spc="30" dirty="0">
                <a:latin typeface="Arial"/>
                <a:cs typeface="Arial"/>
              </a:rPr>
              <a:t> </a:t>
            </a:r>
            <a:r>
              <a:rPr b="0" spc="-5" dirty="0">
                <a:latin typeface="Arial"/>
                <a:cs typeface="Arial"/>
              </a:rPr>
              <a:t>Guide</a:t>
            </a:r>
          </a:p>
        </p:txBody>
      </p:sp>
      <p:sp>
        <p:nvSpPr>
          <p:cNvPr id="7" name="object 7"/>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r>
              <a:rPr spc="-5" dirty="0"/>
              <a:t>4</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914400" y="914400"/>
          <a:ext cx="6122035" cy="5239385"/>
        </p:xfrm>
        <a:graphic>
          <a:graphicData uri="http://schemas.openxmlformats.org/drawingml/2006/table">
            <a:tbl>
              <a:tblPr firstRow="1" bandRow="1">
                <a:tableStyleId>{2D5ABB26-0587-4C30-8999-92F81FD0307C}</a:tableStyleId>
              </a:tblPr>
              <a:tblGrid>
                <a:gridCol w="384810">
                  <a:extLst>
                    <a:ext uri="{9D8B030D-6E8A-4147-A177-3AD203B41FA5}">
                      <a16:colId xmlns:a16="http://schemas.microsoft.com/office/drawing/2014/main" val="20000"/>
                    </a:ext>
                  </a:extLst>
                </a:gridCol>
                <a:gridCol w="2470150">
                  <a:extLst>
                    <a:ext uri="{9D8B030D-6E8A-4147-A177-3AD203B41FA5}">
                      <a16:colId xmlns:a16="http://schemas.microsoft.com/office/drawing/2014/main" val="20001"/>
                    </a:ext>
                  </a:extLst>
                </a:gridCol>
                <a:gridCol w="1028064">
                  <a:extLst>
                    <a:ext uri="{9D8B030D-6E8A-4147-A177-3AD203B41FA5}">
                      <a16:colId xmlns:a16="http://schemas.microsoft.com/office/drawing/2014/main" val="20002"/>
                    </a:ext>
                  </a:extLst>
                </a:gridCol>
                <a:gridCol w="2228850">
                  <a:extLst>
                    <a:ext uri="{9D8B030D-6E8A-4147-A177-3AD203B41FA5}">
                      <a16:colId xmlns:a16="http://schemas.microsoft.com/office/drawing/2014/main" val="20003"/>
                    </a:ext>
                  </a:extLst>
                </a:gridCol>
              </a:tblGrid>
              <a:tr h="298703">
                <a:tc gridSpan="2">
                  <a:txBody>
                    <a:bodyPr/>
                    <a:lstStyle/>
                    <a:p>
                      <a:pPr>
                        <a:lnSpc>
                          <a:spcPct val="100000"/>
                        </a:lnSpc>
                        <a:spcBef>
                          <a:spcPts val="25"/>
                        </a:spcBef>
                      </a:pPr>
                      <a:endParaRPr sz="950">
                        <a:latin typeface="Times New Roman"/>
                        <a:cs typeface="Times New Roman"/>
                      </a:endParaRPr>
                    </a:p>
                    <a:p>
                      <a:pPr algn="ctr">
                        <a:lnSpc>
                          <a:spcPts val="1135"/>
                        </a:lnSpc>
                      </a:pPr>
                      <a:r>
                        <a:rPr sz="1000" b="1" spc="-5" dirty="0">
                          <a:solidFill>
                            <a:srgbClr val="FFFFFF"/>
                          </a:solidFill>
                          <a:latin typeface="Arial"/>
                          <a:cs typeface="Arial"/>
                        </a:rPr>
                        <a:t>Category</a:t>
                      </a:r>
                      <a:endParaRPr sz="1000">
                        <a:latin typeface="Arial"/>
                        <a:cs typeface="Arial"/>
                      </a:endParaRPr>
                    </a:p>
                  </a:txBody>
                  <a:tcPr marL="0" marR="0" marT="31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001F5F"/>
                    </a:solidFill>
                  </a:tcPr>
                </a:tc>
                <a:tc hMerge="1">
                  <a:txBody>
                    <a:bodyPr/>
                    <a:lstStyle/>
                    <a:p>
                      <a:endParaRPr/>
                    </a:p>
                  </a:txBody>
                  <a:tcPr marL="0" marR="0" marT="0" marB="0"/>
                </a:tc>
                <a:tc>
                  <a:txBody>
                    <a:bodyPr/>
                    <a:lstStyle/>
                    <a:p>
                      <a:pPr marL="337185" marR="79375" indent="-251460">
                        <a:lnSpc>
                          <a:spcPts val="1150"/>
                        </a:lnSpc>
                        <a:spcBef>
                          <a:spcPts val="45"/>
                        </a:spcBef>
                      </a:pPr>
                      <a:r>
                        <a:rPr sz="1000" b="1" dirty="0">
                          <a:solidFill>
                            <a:srgbClr val="FFFFFF"/>
                          </a:solidFill>
                          <a:latin typeface="Arial"/>
                          <a:cs typeface="Arial"/>
                        </a:rPr>
                        <a:t>Progr</a:t>
                      </a:r>
                      <a:r>
                        <a:rPr sz="1000" b="1" spc="-10" dirty="0">
                          <a:solidFill>
                            <a:srgbClr val="FFFFFF"/>
                          </a:solidFill>
                          <a:latin typeface="Arial"/>
                          <a:cs typeface="Arial"/>
                        </a:rPr>
                        <a:t>a</a:t>
                      </a:r>
                      <a:r>
                        <a:rPr sz="1000" b="1" dirty="0">
                          <a:solidFill>
                            <a:srgbClr val="FFFFFF"/>
                          </a:solidFill>
                          <a:latin typeface="Arial"/>
                          <a:cs typeface="Arial"/>
                        </a:rPr>
                        <a:t>mma</a:t>
                      </a:r>
                      <a:r>
                        <a:rPr sz="1000" b="1" spc="-10" dirty="0">
                          <a:solidFill>
                            <a:srgbClr val="FFFFFF"/>
                          </a:solidFill>
                          <a:latin typeface="Arial"/>
                          <a:cs typeface="Arial"/>
                        </a:rPr>
                        <a:t>t</a:t>
                      </a:r>
                      <a:r>
                        <a:rPr sz="1000" b="1" dirty="0">
                          <a:solidFill>
                            <a:srgbClr val="FFFFFF"/>
                          </a:solidFill>
                          <a:latin typeface="Arial"/>
                          <a:cs typeface="Arial"/>
                        </a:rPr>
                        <a:t>ic  Data?</a:t>
                      </a:r>
                      <a:endParaRPr sz="1000">
                        <a:latin typeface="Arial"/>
                        <a:cs typeface="Arial"/>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001F5F"/>
                    </a:solidFill>
                  </a:tcPr>
                </a:tc>
                <a:tc>
                  <a:txBody>
                    <a:bodyPr/>
                    <a:lstStyle/>
                    <a:p>
                      <a:pPr>
                        <a:lnSpc>
                          <a:spcPct val="100000"/>
                        </a:lnSpc>
                        <a:spcBef>
                          <a:spcPts val="25"/>
                        </a:spcBef>
                      </a:pPr>
                      <a:endParaRPr sz="950">
                        <a:latin typeface="Times New Roman"/>
                        <a:cs typeface="Times New Roman"/>
                      </a:endParaRPr>
                    </a:p>
                    <a:p>
                      <a:pPr marL="447040">
                        <a:lnSpc>
                          <a:spcPts val="1135"/>
                        </a:lnSpc>
                      </a:pPr>
                      <a:r>
                        <a:rPr sz="1000" b="1" dirty="0">
                          <a:solidFill>
                            <a:srgbClr val="FFFFFF"/>
                          </a:solidFill>
                          <a:latin typeface="Arial"/>
                          <a:cs typeface="Arial"/>
                        </a:rPr>
                        <a:t>Bulk </a:t>
                      </a:r>
                      <a:r>
                        <a:rPr sz="1000" b="1" spc="-5" dirty="0">
                          <a:solidFill>
                            <a:srgbClr val="FFFFFF"/>
                          </a:solidFill>
                          <a:latin typeface="Arial"/>
                          <a:cs typeface="Arial"/>
                        </a:rPr>
                        <a:t>Upload</a:t>
                      </a:r>
                      <a:r>
                        <a:rPr sz="1000" b="1" spc="-10" dirty="0">
                          <a:solidFill>
                            <a:srgbClr val="FFFFFF"/>
                          </a:solidFill>
                          <a:latin typeface="Arial"/>
                          <a:cs typeface="Arial"/>
                        </a:rPr>
                        <a:t> </a:t>
                      </a:r>
                      <a:r>
                        <a:rPr sz="1000" b="1" dirty="0">
                          <a:solidFill>
                            <a:srgbClr val="FFFFFF"/>
                          </a:solidFill>
                          <a:latin typeface="Arial"/>
                          <a:cs typeface="Arial"/>
                        </a:rPr>
                        <a:t>Template</a:t>
                      </a:r>
                      <a:endParaRPr sz="1000">
                        <a:latin typeface="Arial"/>
                        <a:cs typeface="Arial"/>
                      </a:endParaRPr>
                    </a:p>
                  </a:txBody>
                  <a:tcPr marL="0" marR="0" marT="31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001F5F"/>
                    </a:solidFill>
                  </a:tcPr>
                </a:tc>
                <a:extLst>
                  <a:ext uri="{0D108BD9-81ED-4DB2-BD59-A6C34878D82A}">
                    <a16:rowId xmlns:a16="http://schemas.microsoft.com/office/drawing/2014/main" val="10000"/>
                  </a:ext>
                </a:extLst>
              </a:tr>
              <a:tr h="297942">
                <a:tc>
                  <a:txBody>
                    <a:bodyPr/>
                    <a:lstStyle/>
                    <a:p>
                      <a:pPr marL="67945">
                        <a:lnSpc>
                          <a:spcPts val="1165"/>
                        </a:lnSpc>
                      </a:pPr>
                      <a:r>
                        <a:rPr sz="1000" dirty="0">
                          <a:latin typeface="Arial"/>
                          <a:cs typeface="Arial"/>
                        </a:rPr>
                        <a:t>5.1</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296545">
                        <a:lnSpc>
                          <a:spcPts val="1150"/>
                        </a:lnSpc>
                        <a:spcBef>
                          <a:spcPts val="45"/>
                        </a:spcBef>
                      </a:pPr>
                      <a:r>
                        <a:rPr sz="1000" dirty="0">
                          <a:latin typeface="Arial"/>
                          <a:cs typeface="Arial"/>
                        </a:rPr>
                        <a:t>Clean Water: Centralized</a:t>
                      </a:r>
                      <a:r>
                        <a:rPr sz="1000" spc="-55" dirty="0">
                          <a:latin typeface="Arial"/>
                          <a:cs typeface="Arial"/>
                        </a:rPr>
                        <a:t> </a:t>
                      </a:r>
                      <a:r>
                        <a:rPr sz="1000" spc="-5" dirty="0">
                          <a:latin typeface="Arial"/>
                          <a:cs typeface="Arial"/>
                        </a:rPr>
                        <a:t>wastewater  </a:t>
                      </a:r>
                      <a:r>
                        <a:rPr sz="1000" dirty="0">
                          <a:latin typeface="Arial"/>
                          <a:cs typeface="Arial"/>
                        </a:rPr>
                        <a:t>treatment</a:t>
                      </a:r>
                      <a:endParaRPr sz="1000">
                        <a:latin typeface="Arial"/>
                        <a:cs typeface="Arial"/>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04495">
                        <a:lnSpc>
                          <a:spcPts val="1165"/>
                        </a:lnSpc>
                      </a:pPr>
                      <a:r>
                        <a:rPr sz="1000" dirty="0">
                          <a:latin typeface="Arial"/>
                          <a:cs typeface="Arial"/>
                        </a:rPr>
                        <a:t>Yes</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165"/>
                        </a:lnSpc>
                      </a:pPr>
                      <a:r>
                        <a:rPr sz="1000" dirty="0">
                          <a:latin typeface="Arial"/>
                          <a:cs typeface="Arial"/>
                        </a:rPr>
                        <a:t>Project </a:t>
                      </a:r>
                      <a:r>
                        <a:rPr sz="1000" spc="-5" dirty="0">
                          <a:latin typeface="Arial"/>
                          <a:cs typeface="Arial"/>
                        </a:rPr>
                        <a:t>EC </a:t>
                      </a:r>
                      <a:r>
                        <a:rPr sz="1000" dirty="0">
                          <a:latin typeface="Arial"/>
                          <a:cs typeface="Arial"/>
                        </a:rPr>
                        <a:t>5</a:t>
                      </a:r>
                      <a:r>
                        <a:rPr sz="1000" spc="-10" dirty="0">
                          <a:latin typeface="Arial"/>
                          <a:cs typeface="Arial"/>
                        </a:rPr>
                        <a:t> </a:t>
                      </a:r>
                      <a:r>
                        <a:rPr sz="1000" dirty="0">
                          <a:latin typeface="Arial"/>
                          <a:cs typeface="Arial"/>
                        </a:rPr>
                        <a:t>Template</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298957">
                <a:tc>
                  <a:txBody>
                    <a:bodyPr/>
                    <a:lstStyle/>
                    <a:p>
                      <a:pPr marL="67945">
                        <a:lnSpc>
                          <a:spcPts val="1165"/>
                        </a:lnSpc>
                      </a:pPr>
                      <a:r>
                        <a:rPr sz="1000" dirty="0">
                          <a:latin typeface="Arial"/>
                          <a:cs typeface="Arial"/>
                        </a:rPr>
                        <a:t>5.2</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296545">
                        <a:lnSpc>
                          <a:spcPts val="1150"/>
                        </a:lnSpc>
                        <a:spcBef>
                          <a:spcPts val="45"/>
                        </a:spcBef>
                      </a:pPr>
                      <a:r>
                        <a:rPr sz="1000" dirty="0">
                          <a:latin typeface="Arial"/>
                          <a:cs typeface="Arial"/>
                        </a:rPr>
                        <a:t>Clean Water: Centralized</a:t>
                      </a:r>
                      <a:r>
                        <a:rPr sz="1000" spc="-60" dirty="0">
                          <a:latin typeface="Arial"/>
                          <a:cs typeface="Arial"/>
                        </a:rPr>
                        <a:t> </a:t>
                      </a:r>
                      <a:r>
                        <a:rPr sz="1000" spc="-5" dirty="0">
                          <a:latin typeface="Arial"/>
                          <a:cs typeface="Arial"/>
                        </a:rPr>
                        <a:t>wastewater  collection and </a:t>
                      </a:r>
                      <a:r>
                        <a:rPr sz="1000" dirty="0">
                          <a:latin typeface="Arial"/>
                          <a:cs typeface="Arial"/>
                        </a:rPr>
                        <a:t>conveyance</a:t>
                      </a:r>
                      <a:endParaRPr sz="1000">
                        <a:latin typeface="Arial"/>
                        <a:cs typeface="Arial"/>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04495">
                        <a:lnSpc>
                          <a:spcPts val="1165"/>
                        </a:lnSpc>
                      </a:pPr>
                      <a:r>
                        <a:rPr sz="1000" dirty="0">
                          <a:latin typeface="Arial"/>
                          <a:cs typeface="Arial"/>
                        </a:rPr>
                        <a:t>Yes</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165"/>
                        </a:lnSpc>
                      </a:pPr>
                      <a:r>
                        <a:rPr sz="1000" dirty="0">
                          <a:latin typeface="Arial"/>
                          <a:cs typeface="Arial"/>
                        </a:rPr>
                        <a:t>Project </a:t>
                      </a:r>
                      <a:r>
                        <a:rPr sz="1000" spc="-5" dirty="0">
                          <a:latin typeface="Arial"/>
                          <a:cs typeface="Arial"/>
                        </a:rPr>
                        <a:t>EC </a:t>
                      </a:r>
                      <a:r>
                        <a:rPr sz="1000" dirty="0">
                          <a:latin typeface="Arial"/>
                          <a:cs typeface="Arial"/>
                        </a:rPr>
                        <a:t>5</a:t>
                      </a:r>
                      <a:r>
                        <a:rPr sz="1000" spc="-5" dirty="0">
                          <a:latin typeface="Arial"/>
                          <a:cs typeface="Arial"/>
                        </a:rPr>
                        <a:t> </a:t>
                      </a:r>
                      <a:r>
                        <a:rPr sz="1000" dirty="0">
                          <a:latin typeface="Arial"/>
                          <a:cs typeface="Arial"/>
                        </a:rPr>
                        <a:t>Template</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196596">
                <a:tc>
                  <a:txBody>
                    <a:bodyPr/>
                    <a:lstStyle/>
                    <a:p>
                      <a:pPr marL="67945">
                        <a:lnSpc>
                          <a:spcPts val="1165"/>
                        </a:lnSpc>
                      </a:pPr>
                      <a:r>
                        <a:rPr sz="1000" dirty="0">
                          <a:latin typeface="Arial"/>
                          <a:cs typeface="Arial"/>
                        </a:rPr>
                        <a:t>5.3</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165"/>
                        </a:lnSpc>
                      </a:pPr>
                      <a:r>
                        <a:rPr sz="1000" dirty="0">
                          <a:latin typeface="Arial"/>
                          <a:cs typeface="Arial"/>
                        </a:rPr>
                        <a:t>Clean Water: Decentralized</a:t>
                      </a:r>
                      <a:r>
                        <a:rPr sz="1000" spc="-40" dirty="0">
                          <a:latin typeface="Arial"/>
                          <a:cs typeface="Arial"/>
                        </a:rPr>
                        <a:t> </a:t>
                      </a:r>
                      <a:r>
                        <a:rPr sz="1000" spc="-5" dirty="0">
                          <a:latin typeface="Arial"/>
                          <a:cs typeface="Arial"/>
                        </a:rPr>
                        <a:t>wastewater</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04495">
                        <a:lnSpc>
                          <a:spcPts val="1165"/>
                        </a:lnSpc>
                      </a:pPr>
                      <a:r>
                        <a:rPr sz="1000" dirty="0">
                          <a:latin typeface="Arial"/>
                          <a:cs typeface="Arial"/>
                        </a:rPr>
                        <a:t>Yes</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165"/>
                        </a:lnSpc>
                      </a:pPr>
                      <a:r>
                        <a:rPr sz="1000" dirty="0">
                          <a:latin typeface="Arial"/>
                          <a:cs typeface="Arial"/>
                        </a:rPr>
                        <a:t>Project </a:t>
                      </a:r>
                      <a:r>
                        <a:rPr sz="1000" spc="-5" dirty="0">
                          <a:latin typeface="Arial"/>
                          <a:cs typeface="Arial"/>
                        </a:rPr>
                        <a:t>EC </a:t>
                      </a:r>
                      <a:r>
                        <a:rPr sz="1000" dirty="0">
                          <a:latin typeface="Arial"/>
                          <a:cs typeface="Arial"/>
                        </a:rPr>
                        <a:t>5</a:t>
                      </a:r>
                      <a:r>
                        <a:rPr sz="1000" spc="-5" dirty="0">
                          <a:latin typeface="Arial"/>
                          <a:cs typeface="Arial"/>
                        </a:rPr>
                        <a:t> </a:t>
                      </a:r>
                      <a:r>
                        <a:rPr sz="1000" dirty="0">
                          <a:latin typeface="Arial"/>
                          <a:cs typeface="Arial"/>
                        </a:rPr>
                        <a:t>Template</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197357">
                <a:tc>
                  <a:txBody>
                    <a:bodyPr/>
                    <a:lstStyle/>
                    <a:p>
                      <a:pPr marL="67945">
                        <a:lnSpc>
                          <a:spcPts val="1165"/>
                        </a:lnSpc>
                      </a:pPr>
                      <a:r>
                        <a:rPr sz="1000" dirty="0">
                          <a:latin typeface="Arial"/>
                          <a:cs typeface="Arial"/>
                        </a:rPr>
                        <a:t>5.4</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165"/>
                        </a:lnSpc>
                      </a:pPr>
                      <a:r>
                        <a:rPr sz="1000" dirty="0">
                          <a:latin typeface="Arial"/>
                          <a:cs typeface="Arial"/>
                        </a:rPr>
                        <a:t>Clean Water: </a:t>
                      </a:r>
                      <a:r>
                        <a:rPr sz="1000" spc="-5" dirty="0">
                          <a:latin typeface="Arial"/>
                          <a:cs typeface="Arial"/>
                        </a:rPr>
                        <a:t>Combined </a:t>
                      </a:r>
                      <a:r>
                        <a:rPr sz="1000" dirty="0">
                          <a:latin typeface="Arial"/>
                          <a:cs typeface="Arial"/>
                        </a:rPr>
                        <a:t>sewer</a:t>
                      </a:r>
                      <a:r>
                        <a:rPr sz="1000" spc="-25" dirty="0">
                          <a:latin typeface="Arial"/>
                          <a:cs typeface="Arial"/>
                        </a:rPr>
                        <a:t> </a:t>
                      </a:r>
                      <a:r>
                        <a:rPr sz="1000" spc="-5" dirty="0">
                          <a:latin typeface="Arial"/>
                          <a:cs typeface="Arial"/>
                        </a:rPr>
                        <a:t>overflows</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04495">
                        <a:lnSpc>
                          <a:spcPts val="1165"/>
                        </a:lnSpc>
                      </a:pPr>
                      <a:r>
                        <a:rPr sz="1000" dirty="0">
                          <a:latin typeface="Arial"/>
                          <a:cs typeface="Arial"/>
                        </a:rPr>
                        <a:t>Yes</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165"/>
                        </a:lnSpc>
                      </a:pPr>
                      <a:r>
                        <a:rPr sz="1000" dirty="0">
                          <a:latin typeface="Arial"/>
                          <a:cs typeface="Arial"/>
                        </a:rPr>
                        <a:t>Project </a:t>
                      </a:r>
                      <a:r>
                        <a:rPr sz="1000" spc="-5" dirty="0">
                          <a:latin typeface="Arial"/>
                          <a:cs typeface="Arial"/>
                        </a:rPr>
                        <a:t>EC </a:t>
                      </a:r>
                      <a:r>
                        <a:rPr sz="1000" dirty="0">
                          <a:latin typeface="Arial"/>
                          <a:cs typeface="Arial"/>
                        </a:rPr>
                        <a:t>5</a:t>
                      </a:r>
                      <a:r>
                        <a:rPr sz="1000" spc="-5" dirty="0">
                          <a:latin typeface="Arial"/>
                          <a:cs typeface="Arial"/>
                        </a:rPr>
                        <a:t> </a:t>
                      </a:r>
                      <a:r>
                        <a:rPr sz="1000" dirty="0">
                          <a:latin typeface="Arial"/>
                          <a:cs typeface="Arial"/>
                        </a:rPr>
                        <a:t>Template</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r h="196595">
                <a:tc>
                  <a:txBody>
                    <a:bodyPr/>
                    <a:lstStyle/>
                    <a:p>
                      <a:pPr marL="67945">
                        <a:lnSpc>
                          <a:spcPts val="1165"/>
                        </a:lnSpc>
                      </a:pPr>
                      <a:r>
                        <a:rPr sz="1000" dirty="0">
                          <a:latin typeface="Arial"/>
                          <a:cs typeface="Arial"/>
                        </a:rPr>
                        <a:t>5.5</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165"/>
                        </a:lnSpc>
                      </a:pPr>
                      <a:r>
                        <a:rPr sz="1000" dirty="0">
                          <a:latin typeface="Arial"/>
                          <a:cs typeface="Arial"/>
                        </a:rPr>
                        <a:t>Clean Water: Other sewer</a:t>
                      </a:r>
                      <a:r>
                        <a:rPr sz="1000" spc="-30" dirty="0">
                          <a:latin typeface="Arial"/>
                          <a:cs typeface="Arial"/>
                        </a:rPr>
                        <a:t> </a:t>
                      </a:r>
                      <a:r>
                        <a:rPr sz="1000" spc="-5" dirty="0">
                          <a:latin typeface="Arial"/>
                          <a:cs typeface="Arial"/>
                        </a:rPr>
                        <a:t>infrastructure</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04495">
                        <a:lnSpc>
                          <a:spcPts val="1165"/>
                        </a:lnSpc>
                      </a:pPr>
                      <a:r>
                        <a:rPr sz="1000" dirty="0">
                          <a:latin typeface="Arial"/>
                          <a:cs typeface="Arial"/>
                        </a:rPr>
                        <a:t>Yes</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165"/>
                        </a:lnSpc>
                      </a:pPr>
                      <a:r>
                        <a:rPr sz="1000" dirty="0">
                          <a:latin typeface="Arial"/>
                          <a:cs typeface="Arial"/>
                        </a:rPr>
                        <a:t>Project </a:t>
                      </a:r>
                      <a:r>
                        <a:rPr sz="1000" spc="-5" dirty="0">
                          <a:latin typeface="Arial"/>
                          <a:cs typeface="Arial"/>
                        </a:rPr>
                        <a:t>EC </a:t>
                      </a:r>
                      <a:r>
                        <a:rPr sz="1000" dirty="0">
                          <a:latin typeface="Arial"/>
                          <a:cs typeface="Arial"/>
                        </a:rPr>
                        <a:t>5</a:t>
                      </a:r>
                      <a:r>
                        <a:rPr sz="1000" spc="-5" dirty="0">
                          <a:latin typeface="Arial"/>
                          <a:cs typeface="Arial"/>
                        </a:rPr>
                        <a:t> </a:t>
                      </a:r>
                      <a:r>
                        <a:rPr sz="1000" dirty="0">
                          <a:latin typeface="Arial"/>
                          <a:cs typeface="Arial"/>
                        </a:rPr>
                        <a:t>Template</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196596">
                <a:tc>
                  <a:txBody>
                    <a:bodyPr/>
                    <a:lstStyle/>
                    <a:p>
                      <a:pPr marL="67945">
                        <a:lnSpc>
                          <a:spcPts val="1165"/>
                        </a:lnSpc>
                      </a:pPr>
                      <a:r>
                        <a:rPr sz="1000" dirty="0">
                          <a:latin typeface="Arial"/>
                          <a:cs typeface="Arial"/>
                        </a:rPr>
                        <a:t>5.6</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165"/>
                        </a:lnSpc>
                      </a:pPr>
                      <a:r>
                        <a:rPr sz="1000" dirty="0">
                          <a:latin typeface="Arial"/>
                          <a:cs typeface="Arial"/>
                        </a:rPr>
                        <a:t>Clean Water:</a:t>
                      </a:r>
                      <a:r>
                        <a:rPr sz="1000" spc="-10" dirty="0">
                          <a:latin typeface="Arial"/>
                          <a:cs typeface="Arial"/>
                        </a:rPr>
                        <a:t> </a:t>
                      </a:r>
                      <a:r>
                        <a:rPr sz="1000" spc="-5" dirty="0">
                          <a:latin typeface="Arial"/>
                          <a:cs typeface="Arial"/>
                        </a:rPr>
                        <a:t>Stormwater</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04495">
                        <a:lnSpc>
                          <a:spcPts val="1165"/>
                        </a:lnSpc>
                      </a:pPr>
                      <a:r>
                        <a:rPr sz="1000" dirty="0">
                          <a:latin typeface="Arial"/>
                          <a:cs typeface="Arial"/>
                        </a:rPr>
                        <a:t>Yes</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165"/>
                        </a:lnSpc>
                      </a:pPr>
                      <a:r>
                        <a:rPr sz="1000" dirty="0">
                          <a:latin typeface="Arial"/>
                          <a:cs typeface="Arial"/>
                        </a:rPr>
                        <a:t>Project </a:t>
                      </a:r>
                      <a:r>
                        <a:rPr sz="1000" spc="-5" dirty="0">
                          <a:latin typeface="Arial"/>
                          <a:cs typeface="Arial"/>
                        </a:rPr>
                        <a:t>EC </a:t>
                      </a:r>
                      <a:r>
                        <a:rPr sz="1000" dirty="0">
                          <a:latin typeface="Arial"/>
                          <a:cs typeface="Arial"/>
                        </a:rPr>
                        <a:t>5</a:t>
                      </a:r>
                      <a:r>
                        <a:rPr sz="1000" spc="-5" dirty="0">
                          <a:latin typeface="Arial"/>
                          <a:cs typeface="Arial"/>
                        </a:rPr>
                        <a:t> </a:t>
                      </a:r>
                      <a:r>
                        <a:rPr sz="1000" dirty="0">
                          <a:latin typeface="Arial"/>
                          <a:cs typeface="Arial"/>
                        </a:rPr>
                        <a:t>Template</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6"/>
                  </a:ext>
                </a:extLst>
              </a:tr>
              <a:tr h="197357">
                <a:tc>
                  <a:txBody>
                    <a:bodyPr/>
                    <a:lstStyle/>
                    <a:p>
                      <a:pPr marL="67945">
                        <a:lnSpc>
                          <a:spcPts val="1165"/>
                        </a:lnSpc>
                      </a:pPr>
                      <a:r>
                        <a:rPr sz="1000" dirty="0">
                          <a:latin typeface="Arial"/>
                          <a:cs typeface="Arial"/>
                        </a:rPr>
                        <a:t>5.7</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165"/>
                        </a:lnSpc>
                      </a:pPr>
                      <a:r>
                        <a:rPr sz="1000" dirty="0">
                          <a:latin typeface="Arial"/>
                          <a:cs typeface="Arial"/>
                        </a:rPr>
                        <a:t>Clean Water: </a:t>
                      </a:r>
                      <a:r>
                        <a:rPr sz="1000" spc="-5" dirty="0">
                          <a:latin typeface="Arial"/>
                          <a:cs typeface="Arial"/>
                        </a:rPr>
                        <a:t>Energy</a:t>
                      </a:r>
                      <a:r>
                        <a:rPr sz="1000" spc="-10" dirty="0">
                          <a:latin typeface="Arial"/>
                          <a:cs typeface="Arial"/>
                        </a:rPr>
                        <a:t> </a:t>
                      </a:r>
                      <a:r>
                        <a:rPr sz="1000" spc="-5" dirty="0">
                          <a:latin typeface="Arial"/>
                          <a:cs typeface="Arial"/>
                        </a:rPr>
                        <a:t>conservation</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04495">
                        <a:lnSpc>
                          <a:spcPts val="1165"/>
                        </a:lnSpc>
                      </a:pPr>
                      <a:r>
                        <a:rPr sz="1000" dirty="0">
                          <a:latin typeface="Arial"/>
                          <a:cs typeface="Arial"/>
                        </a:rPr>
                        <a:t>Yes</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165"/>
                        </a:lnSpc>
                      </a:pPr>
                      <a:r>
                        <a:rPr sz="1000" dirty="0">
                          <a:latin typeface="Arial"/>
                          <a:cs typeface="Arial"/>
                        </a:rPr>
                        <a:t>Project </a:t>
                      </a:r>
                      <a:r>
                        <a:rPr sz="1000" spc="-5" dirty="0">
                          <a:latin typeface="Arial"/>
                          <a:cs typeface="Arial"/>
                        </a:rPr>
                        <a:t>EC </a:t>
                      </a:r>
                      <a:r>
                        <a:rPr sz="1000" dirty="0">
                          <a:latin typeface="Arial"/>
                          <a:cs typeface="Arial"/>
                        </a:rPr>
                        <a:t>5</a:t>
                      </a:r>
                      <a:r>
                        <a:rPr sz="1000" spc="-5" dirty="0">
                          <a:latin typeface="Arial"/>
                          <a:cs typeface="Arial"/>
                        </a:rPr>
                        <a:t> </a:t>
                      </a:r>
                      <a:r>
                        <a:rPr sz="1000" dirty="0">
                          <a:latin typeface="Arial"/>
                          <a:cs typeface="Arial"/>
                        </a:rPr>
                        <a:t>Template</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7"/>
                  </a:ext>
                </a:extLst>
              </a:tr>
              <a:tr h="196595">
                <a:tc>
                  <a:txBody>
                    <a:bodyPr/>
                    <a:lstStyle/>
                    <a:p>
                      <a:pPr marL="67945">
                        <a:lnSpc>
                          <a:spcPts val="1165"/>
                        </a:lnSpc>
                      </a:pPr>
                      <a:r>
                        <a:rPr sz="1000" dirty="0">
                          <a:latin typeface="Arial"/>
                          <a:cs typeface="Arial"/>
                        </a:rPr>
                        <a:t>5.8</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165"/>
                        </a:lnSpc>
                      </a:pPr>
                      <a:r>
                        <a:rPr sz="1000" dirty="0">
                          <a:latin typeface="Arial"/>
                          <a:cs typeface="Arial"/>
                        </a:rPr>
                        <a:t>Clean Water: </a:t>
                      </a:r>
                      <a:r>
                        <a:rPr sz="1000" spc="-5" dirty="0">
                          <a:latin typeface="Arial"/>
                          <a:cs typeface="Arial"/>
                        </a:rPr>
                        <a:t>Water</a:t>
                      </a:r>
                      <a:r>
                        <a:rPr sz="1000" spc="-20" dirty="0">
                          <a:latin typeface="Arial"/>
                          <a:cs typeface="Arial"/>
                        </a:rPr>
                        <a:t> </a:t>
                      </a:r>
                      <a:r>
                        <a:rPr sz="1000" dirty="0">
                          <a:latin typeface="Arial"/>
                          <a:cs typeface="Arial"/>
                        </a:rPr>
                        <a:t>conservation</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04495">
                        <a:lnSpc>
                          <a:spcPts val="1165"/>
                        </a:lnSpc>
                      </a:pPr>
                      <a:r>
                        <a:rPr sz="1000" dirty="0">
                          <a:latin typeface="Arial"/>
                          <a:cs typeface="Arial"/>
                        </a:rPr>
                        <a:t>Yes</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165"/>
                        </a:lnSpc>
                      </a:pPr>
                      <a:r>
                        <a:rPr sz="1000" dirty="0">
                          <a:latin typeface="Arial"/>
                          <a:cs typeface="Arial"/>
                        </a:rPr>
                        <a:t>Project </a:t>
                      </a:r>
                      <a:r>
                        <a:rPr sz="1000" spc="-5" dirty="0">
                          <a:latin typeface="Arial"/>
                          <a:cs typeface="Arial"/>
                        </a:rPr>
                        <a:t>EC </a:t>
                      </a:r>
                      <a:r>
                        <a:rPr sz="1000" dirty="0">
                          <a:latin typeface="Arial"/>
                          <a:cs typeface="Arial"/>
                        </a:rPr>
                        <a:t>5</a:t>
                      </a:r>
                      <a:r>
                        <a:rPr sz="1000" spc="-5" dirty="0">
                          <a:latin typeface="Arial"/>
                          <a:cs typeface="Arial"/>
                        </a:rPr>
                        <a:t> </a:t>
                      </a:r>
                      <a:r>
                        <a:rPr sz="1000" dirty="0">
                          <a:latin typeface="Arial"/>
                          <a:cs typeface="Arial"/>
                        </a:rPr>
                        <a:t>Template</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8"/>
                  </a:ext>
                </a:extLst>
              </a:tr>
              <a:tr h="196596">
                <a:tc>
                  <a:txBody>
                    <a:bodyPr/>
                    <a:lstStyle/>
                    <a:p>
                      <a:pPr marL="67945">
                        <a:lnSpc>
                          <a:spcPts val="1165"/>
                        </a:lnSpc>
                      </a:pPr>
                      <a:r>
                        <a:rPr sz="1000" dirty="0">
                          <a:latin typeface="Arial"/>
                          <a:cs typeface="Arial"/>
                        </a:rPr>
                        <a:t>5.9</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165"/>
                        </a:lnSpc>
                      </a:pPr>
                      <a:r>
                        <a:rPr sz="1000" dirty="0">
                          <a:latin typeface="Arial"/>
                          <a:cs typeface="Arial"/>
                        </a:rPr>
                        <a:t>Clean Water: Nonpoint</a:t>
                      </a:r>
                      <a:r>
                        <a:rPr sz="1000" spc="-15" dirty="0">
                          <a:latin typeface="Arial"/>
                          <a:cs typeface="Arial"/>
                        </a:rPr>
                        <a:t> </a:t>
                      </a:r>
                      <a:r>
                        <a:rPr sz="1000" spc="-5" dirty="0">
                          <a:latin typeface="Arial"/>
                          <a:cs typeface="Arial"/>
                        </a:rPr>
                        <a:t>source</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04495">
                        <a:lnSpc>
                          <a:spcPts val="1165"/>
                        </a:lnSpc>
                      </a:pPr>
                      <a:r>
                        <a:rPr sz="1000" dirty="0">
                          <a:latin typeface="Arial"/>
                          <a:cs typeface="Arial"/>
                        </a:rPr>
                        <a:t>Yes</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165"/>
                        </a:lnSpc>
                      </a:pPr>
                      <a:r>
                        <a:rPr sz="1000" dirty="0">
                          <a:latin typeface="Arial"/>
                          <a:cs typeface="Arial"/>
                        </a:rPr>
                        <a:t>Project </a:t>
                      </a:r>
                      <a:r>
                        <a:rPr sz="1000" spc="-5" dirty="0">
                          <a:latin typeface="Arial"/>
                          <a:cs typeface="Arial"/>
                        </a:rPr>
                        <a:t>EC </a:t>
                      </a:r>
                      <a:r>
                        <a:rPr sz="1000" dirty="0">
                          <a:latin typeface="Arial"/>
                          <a:cs typeface="Arial"/>
                        </a:rPr>
                        <a:t>5</a:t>
                      </a:r>
                      <a:r>
                        <a:rPr sz="1000" spc="-5" dirty="0">
                          <a:latin typeface="Arial"/>
                          <a:cs typeface="Arial"/>
                        </a:rPr>
                        <a:t> </a:t>
                      </a:r>
                      <a:r>
                        <a:rPr sz="1000" dirty="0">
                          <a:latin typeface="Arial"/>
                          <a:cs typeface="Arial"/>
                        </a:rPr>
                        <a:t>Template</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9"/>
                  </a:ext>
                </a:extLst>
              </a:tr>
              <a:tr h="197358">
                <a:tc>
                  <a:txBody>
                    <a:bodyPr/>
                    <a:lstStyle/>
                    <a:p>
                      <a:pPr marL="67945">
                        <a:lnSpc>
                          <a:spcPts val="1165"/>
                        </a:lnSpc>
                      </a:pPr>
                      <a:r>
                        <a:rPr sz="1000" dirty="0">
                          <a:latin typeface="Arial"/>
                          <a:cs typeface="Arial"/>
                        </a:rPr>
                        <a:t>5.10</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165"/>
                        </a:lnSpc>
                      </a:pPr>
                      <a:r>
                        <a:rPr sz="1000" spc="-5" dirty="0">
                          <a:latin typeface="Arial"/>
                          <a:cs typeface="Arial"/>
                        </a:rPr>
                        <a:t>Drinking water:</a:t>
                      </a:r>
                      <a:r>
                        <a:rPr sz="1000" dirty="0">
                          <a:latin typeface="Arial"/>
                          <a:cs typeface="Arial"/>
                        </a:rPr>
                        <a:t> </a:t>
                      </a:r>
                      <a:r>
                        <a:rPr sz="1000" spc="-5" dirty="0">
                          <a:latin typeface="Arial"/>
                          <a:cs typeface="Arial"/>
                        </a:rPr>
                        <a:t>Treatment</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04495">
                        <a:lnSpc>
                          <a:spcPts val="1165"/>
                        </a:lnSpc>
                      </a:pPr>
                      <a:r>
                        <a:rPr sz="1000" dirty="0">
                          <a:latin typeface="Arial"/>
                          <a:cs typeface="Arial"/>
                        </a:rPr>
                        <a:t>Yes</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165"/>
                        </a:lnSpc>
                      </a:pPr>
                      <a:r>
                        <a:rPr sz="1000" dirty="0">
                          <a:latin typeface="Arial"/>
                          <a:cs typeface="Arial"/>
                        </a:rPr>
                        <a:t>Project </a:t>
                      </a:r>
                      <a:r>
                        <a:rPr sz="1000" spc="-5" dirty="0">
                          <a:latin typeface="Arial"/>
                          <a:cs typeface="Arial"/>
                        </a:rPr>
                        <a:t>EC </a:t>
                      </a:r>
                      <a:r>
                        <a:rPr sz="1000" dirty="0">
                          <a:latin typeface="Arial"/>
                          <a:cs typeface="Arial"/>
                        </a:rPr>
                        <a:t>5</a:t>
                      </a:r>
                      <a:r>
                        <a:rPr sz="1000" spc="-5" dirty="0">
                          <a:latin typeface="Arial"/>
                          <a:cs typeface="Arial"/>
                        </a:rPr>
                        <a:t> </a:t>
                      </a:r>
                      <a:r>
                        <a:rPr sz="1000" dirty="0">
                          <a:latin typeface="Arial"/>
                          <a:cs typeface="Arial"/>
                        </a:rPr>
                        <a:t>Template</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0"/>
                  </a:ext>
                </a:extLst>
              </a:tr>
              <a:tr h="297942">
                <a:tc>
                  <a:txBody>
                    <a:bodyPr/>
                    <a:lstStyle/>
                    <a:p>
                      <a:pPr marL="67945">
                        <a:lnSpc>
                          <a:spcPts val="1165"/>
                        </a:lnSpc>
                      </a:pPr>
                      <a:r>
                        <a:rPr sz="1000" dirty="0">
                          <a:latin typeface="Arial"/>
                          <a:cs typeface="Arial"/>
                        </a:rPr>
                        <a:t>5.11</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636270">
                        <a:lnSpc>
                          <a:spcPts val="1150"/>
                        </a:lnSpc>
                        <a:spcBef>
                          <a:spcPts val="45"/>
                        </a:spcBef>
                      </a:pPr>
                      <a:r>
                        <a:rPr sz="1000" spc="-5" dirty="0">
                          <a:latin typeface="Arial"/>
                          <a:cs typeface="Arial"/>
                        </a:rPr>
                        <a:t>Drinking water: Transmission </a:t>
                      </a:r>
                      <a:r>
                        <a:rPr sz="1000" dirty="0">
                          <a:latin typeface="Arial"/>
                          <a:cs typeface="Arial"/>
                        </a:rPr>
                        <a:t>&amp;  </a:t>
                      </a:r>
                      <a:r>
                        <a:rPr sz="1000" spc="-5" dirty="0">
                          <a:latin typeface="Arial"/>
                          <a:cs typeface="Arial"/>
                        </a:rPr>
                        <a:t>distribution</a:t>
                      </a:r>
                      <a:endParaRPr sz="1000">
                        <a:latin typeface="Arial"/>
                        <a:cs typeface="Arial"/>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04495">
                        <a:lnSpc>
                          <a:spcPts val="1165"/>
                        </a:lnSpc>
                      </a:pPr>
                      <a:r>
                        <a:rPr sz="1000" dirty="0">
                          <a:latin typeface="Arial"/>
                          <a:cs typeface="Arial"/>
                        </a:rPr>
                        <a:t>Yes</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165"/>
                        </a:lnSpc>
                      </a:pPr>
                      <a:r>
                        <a:rPr sz="1000" dirty="0">
                          <a:latin typeface="Arial"/>
                          <a:cs typeface="Arial"/>
                        </a:rPr>
                        <a:t>Project </a:t>
                      </a:r>
                      <a:r>
                        <a:rPr sz="1000" spc="-5" dirty="0">
                          <a:latin typeface="Arial"/>
                          <a:cs typeface="Arial"/>
                        </a:rPr>
                        <a:t>EC </a:t>
                      </a:r>
                      <a:r>
                        <a:rPr sz="1000" dirty="0">
                          <a:latin typeface="Arial"/>
                          <a:cs typeface="Arial"/>
                        </a:rPr>
                        <a:t>5</a:t>
                      </a:r>
                      <a:r>
                        <a:rPr sz="1000" spc="-5" dirty="0">
                          <a:latin typeface="Arial"/>
                          <a:cs typeface="Arial"/>
                        </a:rPr>
                        <a:t> </a:t>
                      </a:r>
                      <a:r>
                        <a:rPr sz="1000" dirty="0">
                          <a:latin typeface="Arial"/>
                          <a:cs typeface="Arial"/>
                        </a:rPr>
                        <a:t>Template</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1"/>
                  </a:ext>
                </a:extLst>
              </a:tr>
              <a:tr h="298703">
                <a:tc>
                  <a:txBody>
                    <a:bodyPr/>
                    <a:lstStyle/>
                    <a:p>
                      <a:pPr marL="67945">
                        <a:lnSpc>
                          <a:spcPts val="1165"/>
                        </a:lnSpc>
                      </a:pPr>
                      <a:r>
                        <a:rPr sz="1000" dirty="0">
                          <a:latin typeface="Arial"/>
                          <a:cs typeface="Arial"/>
                        </a:rPr>
                        <a:t>5.12</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636270">
                        <a:lnSpc>
                          <a:spcPts val="1150"/>
                        </a:lnSpc>
                        <a:spcBef>
                          <a:spcPts val="45"/>
                        </a:spcBef>
                      </a:pPr>
                      <a:r>
                        <a:rPr sz="1000" spc="-5" dirty="0">
                          <a:latin typeface="Arial"/>
                          <a:cs typeface="Arial"/>
                        </a:rPr>
                        <a:t>Drinking water: Transmission </a:t>
                      </a:r>
                      <a:r>
                        <a:rPr sz="1000" dirty="0">
                          <a:latin typeface="Arial"/>
                          <a:cs typeface="Arial"/>
                        </a:rPr>
                        <a:t>&amp;  distribution: lead</a:t>
                      </a:r>
                      <a:r>
                        <a:rPr sz="1000" spc="-20" dirty="0">
                          <a:latin typeface="Arial"/>
                          <a:cs typeface="Arial"/>
                        </a:rPr>
                        <a:t> </a:t>
                      </a:r>
                      <a:r>
                        <a:rPr sz="1000" spc="-5" dirty="0">
                          <a:latin typeface="Arial"/>
                          <a:cs typeface="Arial"/>
                        </a:rPr>
                        <a:t>remediation</a:t>
                      </a:r>
                      <a:endParaRPr sz="1000">
                        <a:latin typeface="Arial"/>
                        <a:cs typeface="Arial"/>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04495">
                        <a:lnSpc>
                          <a:spcPts val="1165"/>
                        </a:lnSpc>
                      </a:pPr>
                      <a:r>
                        <a:rPr sz="1000" dirty="0">
                          <a:latin typeface="Arial"/>
                          <a:cs typeface="Arial"/>
                        </a:rPr>
                        <a:t>Yes</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165"/>
                        </a:lnSpc>
                      </a:pPr>
                      <a:r>
                        <a:rPr sz="1000" dirty="0">
                          <a:latin typeface="Arial"/>
                          <a:cs typeface="Arial"/>
                        </a:rPr>
                        <a:t>Project </a:t>
                      </a:r>
                      <a:r>
                        <a:rPr sz="1000" spc="-5" dirty="0">
                          <a:latin typeface="Arial"/>
                          <a:cs typeface="Arial"/>
                        </a:rPr>
                        <a:t>EC </a:t>
                      </a:r>
                      <a:r>
                        <a:rPr sz="1000" dirty="0">
                          <a:latin typeface="Arial"/>
                          <a:cs typeface="Arial"/>
                        </a:rPr>
                        <a:t>5</a:t>
                      </a:r>
                      <a:r>
                        <a:rPr sz="1000" spc="-5" dirty="0">
                          <a:latin typeface="Arial"/>
                          <a:cs typeface="Arial"/>
                        </a:rPr>
                        <a:t> </a:t>
                      </a:r>
                      <a:r>
                        <a:rPr sz="1000" dirty="0">
                          <a:latin typeface="Arial"/>
                          <a:cs typeface="Arial"/>
                        </a:rPr>
                        <a:t>Template</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2"/>
                  </a:ext>
                </a:extLst>
              </a:tr>
              <a:tr h="196596">
                <a:tc>
                  <a:txBody>
                    <a:bodyPr/>
                    <a:lstStyle/>
                    <a:p>
                      <a:pPr marL="67945">
                        <a:lnSpc>
                          <a:spcPts val="1165"/>
                        </a:lnSpc>
                      </a:pPr>
                      <a:r>
                        <a:rPr sz="1000" dirty="0">
                          <a:latin typeface="Arial"/>
                          <a:cs typeface="Arial"/>
                        </a:rPr>
                        <a:t>5.13</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165"/>
                        </a:lnSpc>
                      </a:pPr>
                      <a:r>
                        <a:rPr sz="1000" spc="-5" dirty="0">
                          <a:latin typeface="Arial"/>
                          <a:cs typeface="Arial"/>
                        </a:rPr>
                        <a:t>Drinking water: </a:t>
                      </a:r>
                      <a:r>
                        <a:rPr sz="1000" dirty="0">
                          <a:latin typeface="Arial"/>
                          <a:cs typeface="Arial"/>
                        </a:rPr>
                        <a:t>Source</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04495">
                        <a:lnSpc>
                          <a:spcPts val="1165"/>
                        </a:lnSpc>
                      </a:pPr>
                      <a:r>
                        <a:rPr sz="1000" dirty="0">
                          <a:latin typeface="Arial"/>
                          <a:cs typeface="Arial"/>
                        </a:rPr>
                        <a:t>Yes</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165"/>
                        </a:lnSpc>
                      </a:pPr>
                      <a:r>
                        <a:rPr sz="1000" dirty="0">
                          <a:latin typeface="Arial"/>
                          <a:cs typeface="Arial"/>
                        </a:rPr>
                        <a:t>Project </a:t>
                      </a:r>
                      <a:r>
                        <a:rPr sz="1000" spc="-5" dirty="0">
                          <a:latin typeface="Arial"/>
                          <a:cs typeface="Arial"/>
                        </a:rPr>
                        <a:t>EC </a:t>
                      </a:r>
                      <a:r>
                        <a:rPr sz="1000" dirty="0">
                          <a:latin typeface="Arial"/>
                          <a:cs typeface="Arial"/>
                        </a:rPr>
                        <a:t>5</a:t>
                      </a:r>
                      <a:r>
                        <a:rPr sz="1000" spc="-5" dirty="0">
                          <a:latin typeface="Arial"/>
                          <a:cs typeface="Arial"/>
                        </a:rPr>
                        <a:t> </a:t>
                      </a:r>
                      <a:r>
                        <a:rPr sz="1000" dirty="0">
                          <a:latin typeface="Arial"/>
                          <a:cs typeface="Arial"/>
                        </a:rPr>
                        <a:t>Template</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3"/>
                  </a:ext>
                </a:extLst>
              </a:tr>
              <a:tr h="197357">
                <a:tc>
                  <a:txBody>
                    <a:bodyPr/>
                    <a:lstStyle/>
                    <a:p>
                      <a:pPr marL="67945">
                        <a:lnSpc>
                          <a:spcPts val="1165"/>
                        </a:lnSpc>
                      </a:pPr>
                      <a:r>
                        <a:rPr sz="1000" dirty="0">
                          <a:latin typeface="Arial"/>
                          <a:cs typeface="Arial"/>
                        </a:rPr>
                        <a:t>5.14</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165"/>
                        </a:lnSpc>
                      </a:pPr>
                      <a:r>
                        <a:rPr sz="1000" spc="-5" dirty="0">
                          <a:latin typeface="Arial"/>
                          <a:cs typeface="Arial"/>
                        </a:rPr>
                        <a:t>Drinking water: </a:t>
                      </a:r>
                      <a:r>
                        <a:rPr sz="1000" dirty="0">
                          <a:latin typeface="Arial"/>
                          <a:cs typeface="Arial"/>
                        </a:rPr>
                        <a:t>Storage</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04495">
                        <a:lnSpc>
                          <a:spcPts val="1165"/>
                        </a:lnSpc>
                      </a:pPr>
                      <a:r>
                        <a:rPr sz="1000" dirty="0">
                          <a:latin typeface="Arial"/>
                          <a:cs typeface="Arial"/>
                        </a:rPr>
                        <a:t>Yes</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165"/>
                        </a:lnSpc>
                      </a:pPr>
                      <a:r>
                        <a:rPr sz="1000" dirty="0">
                          <a:latin typeface="Arial"/>
                          <a:cs typeface="Arial"/>
                        </a:rPr>
                        <a:t>Project </a:t>
                      </a:r>
                      <a:r>
                        <a:rPr sz="1000" spc="-5" dirty="0">
                          <a:latin typeface="Arial"/>
                          <a:cs typeface="Arial"/>
                        </a:rPr>
                        <a:t>EC </a:t>
                      </a:r>
                      <a:r>
                        <a:rPr sz="1000" dirty="0">
                          <a:latin typeface="Arial"/>
                          <a:cs typeface="Arial"/>
                        </a:rPr>
                        <a:t>5</a:t>
                      </a:r>
                      <a:r>
                        <a:rPr sz="1000" spc="-5" dirty="0">
                          <a:latin typeface="Arial"/>
                          <a:cs typeface="Arial"/>
                        </a:rPr>
                        <a:t> </a:t>
                      </a:r>
                      <a:r>
                        <a:rPr sz="1000" dirty="0">
                          <a:latin typeface="Arial"/>
                          <a:cs typeface="Arial"/>
                        </a:rPr>
                        <a:t>Template</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4"/>
                  </a:ext>
                </a:extLst>
              </a:tr>
              <a:tr h="196596">
                <a:tc>
                  <a:txBody>
                    <a:bodyPr/>
                    <a:lstStyle/>
                    <a:p>
                      <a:pPr marL="67945">
                        <a:lnSpc>
                          <a:spcPts val="1160"/>
                        </a:lnSpc>
                      </a:pPr>
                      <a:r>
                        <a:rPr sz="1000" dirty="0">
                          <a:latin typeface="Arial"/>
                          <a:cs typeface="Arial"/>
                        </a:rPr>
                        <a:t>5.15</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160"/>
                        </a:lnSpc>
                      </a:pPr>
                      <a:r>
                        <a:rPr sz="1000" spc="-5" dirty="0">
                          <a:latin typeface="Arial"/>
                          <a:cs typeface="Arial"/>
                        </a:rPr>
                        <a:t>Drinking water: </a:t>
                      </a:r>
                      <a:r>
                        <a:rPr sz="1000" dirty="0">
                          <a:latin typeface="Arial"/>
                          <a:cs typeface="Arial"/>
                        </a:rPr>
                        <a:t>Other </a:t>
                      </a:r>
                      <a:r>
                        <a:rPr sz="1000" spc="-5" dirty="0">
                          <a:latin typeface="Arial"/>
                          <a:cs typeface="Arial"/>
                        </a:rPr>
                        <a:t>water</a:t>
                      </a:r>
                      <a:r>
                        <a:rPr sz="1000" spc="25" dirty="0">
                          <a:latin typeface="Arial"/>
                          <a:cs typeface="Arial"/>
                        </a:rPr>
                        <a:t> </a:t>
                      </a:r>
                      <a:r>
                        <a:rPr sz="1000" spc="-5" dirty="0">
                          <a:latin typeface="Arial"/>
                          <a:cs typeface="Arial"/>
                        </a:rPr>
                        <a:t>infrastructure</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04495">
                        <a:lnSpc>
                          <a:spcPts val="1160"/>
                        </a:lnSpc>
                      </a:pPr>
                      <a:r>
                        <a:rPr sz="1000" dirty="0">
                          <a:latin typeface="Arial"/>
                          <a:cs typeface="Arial"/>
                        </a:rPr>
                        <a:t>Yes</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160"/>
                        </a:lnSpc>
                      </a:pPr>
                      <a:r>
                        <a:rPr sz="1000" dirty="0">
                          <a:latin typeface="Arial"/>
                          <a:cs typeface="Arial"/>
                        </a:rPr>
                        <a:t>Project </a:t>
                      </a:r>
                      <a:r>
                        <a:rPr sz="1000" spc="-5" dirty="0">
                          <a:latin typeface="Arial"/>
                          <a:cs typeface="Arial"/>
                        </a:rPr>
                        <a:t>EC </a:t>
                      </a:r>
                      <a:r>
                        <a:rPr sz="1000" dirty="0">
                          <a:latin typeface="Arial"/>
                          <a:cs typeface="Arial"/>
                        </a:rPr>
                        <a:t>5</a:t>
                      </a:r>
                      <a:r>
                        <a:rPr sz="1000" spc="-5" dirty="0">
                          <a:latin typeface="Arial"/>
                          <a:cs typeface="Arial"/>
                        </a:rPr>
                        <a:t> </a:t>
                      </a:r>
                      <a:r>
                        <a:rPr sz="1000" dirty="0">
                          <a:latin typeface="Arial"/>
                          <a:cs typeface="Arial"/>
                        </a:rPr>
                        <a:t>Template</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5"/>
                  </a:ext>
                </a:extLst>
              </a:tr>
              <a:tr h="196596">
                <a:tc>
                  <a:txBody>
                    <a:bodyPr/>
                    <a:lstStyle/>
                    <a:p>
                      <a:pPr marL="67945">
                        <a:lnSpc>
                          <a:spcPts val="1165"/>
                        </a:lnSpc>
                      </a:pPr>
                      <a:r>
                        <a:rPr sz="1000" dirty="0">
                          <a:latin typeface="Arial"/>
                          <a:cs typeface="Arial"/>
                        </a:rPr>
                        <a:t>5.16</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165"/>
                        </a:lnSpc>
                      </a:pPr>
                      <a:r>
                        <a:rPr sz="1000" spc="-5" dirty="0">
                          <a:latin typeface="Arial"/>
                          <a:cs typeface="Arial"/>
                        </a:rPr>
                        <a:t>Broadband: “Last Mile” projects</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04495">
                        <a:lnSpc>
                          <a:spcPts val="1165"/>
                        </a:lnSpc>
                      </a:pPr>
                      <a:r>
                        <a:rPr sz="1000" dirty="0">
                          <a:latin typeface="Arial"/>
                          <a:cs typeface="Arial"/>
                        </a:rPr>
                        <a:t>Yes</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165"/>
                        </a:lnSpc>
                      </a:pPr>
                      <a:r>
                        <a:rPr sz="1000" dirty="0">
                          <a:latin typeface="Arial"/>
                          <a:cs typeface="Arial"/>
                        </a:rPr>
                        <a:t>Project </a:t>
                      </a:r>
                      <a:r>
                        <a:rPr sz="1000" spc="-5" dirty="0">
                          <a:latin typeface="Arial"/>
                          <a:cs typeface="Arial"/>
                        </a:rPr>
                        <a:t>EC </a:t>
                      </a:r>
                      <a:r>
                        <a:rPr sz="1000" dirty="0">
                          <a:latin typeface="Arial"/>
                          <a:cs typeface="Arial"/>
                        </a:rPr>
                        <a:t>5</a:t>
                      </a:r>
                      <a:r>
                        <a:rPr sz="1000" spc="-5" dirty="0">
                          <a:latin typeface="Arial"/>
                          <a:cs typeface="Arial"/>
                        </a:rPr>
                        <a:t> </a:t>
                      </a:r>
                      <a:r>
                        <a:rPr sz="1000" dirty="0">
                          <a:latin typeface="Arial"/>
                          <a:cs typeface="Arial"/>
                        </a:rPr>
                        <a:t>Template</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6"/>
                  </a:ext>
                </a:extLst>
              </a:tr>
              <a:tr h="197357">
                <a:tc>
                  <a:txBody>
                    <a:bodyPr/>
                    <a:lstStyle/>
                    <a:p>
                      <a:pPr marL="67945">
                        <a:lnSpc>
                          <a:spcPts val="1165"/>
                        </a:lnSpc>
                      </a:pPr>
                      <a:r>
                        <a:rPr sz="1000" dirty="0">
                          <a:latin typeface="Arial"/>
                          <a:cs typeface="Arial"/>
                        </a:rPr>
                        <a:t>5.17</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165"/>
                        </a:lnSpc>
                      </a:pPr>
                      <a:r>
                        <a:rPr sz="1000" spc="-5" dirty="0">
                          <a:latin typeface="Arial"/>
                          <a:cs typeface="Arial"/>
                        </a:rPr>
                        <a:t>Broadband: </a:t>
                      </a:r>
                      <a:r>
                        <a:rPr sz="1000" dirty="0">
                          <a:latin typeface="Arial"/>
                          <a:cs typeface="Arial"/>
                        </a:rPr>
                        <a:t>Other</a:t>
                      </a:r>
                      <a:r>
                        <a:rPr sz="1000" spc="-5" dirty="0">
                          <a:latin typeface="Arial"/>
                          <a:cs typeface="Arial"/>
                        </a:rPr>
                        <a:t> projects</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04495">
                        <a:lnSpc>
                          <a:spcPts val="1165"/>
                        </a:lnSpc>
                      </a:pPr>
                      <a:r>
                        <a:rPr sz="1000" dirty="0">
                          <a:latin typeface="Arial"/>
                          <a:cs typeface="Arial"/>
                        </a:rPr>
                        <a:t>Yes</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165"/>
                        </a:lnSpc>
                      </a:pPr>
                      <a:r>
                        <a:rPr sz="1000" dirty="0">
                          <a:latin typeface="Arial"/>
                          <a:cs typeface="Arial"/>
                        </a:rPr>
                        <a:t>Project </a:t>
                      </a:r>
                      <a:r>
                        <a:rPr sz="1000" spc="-5" dirty="0">
                          <a:latin typeface="Arial"/>
                          <a:cs typeface="Arial"/>
                        </a:rPr>
                        <a:t>EC </a:t>
                      </a:r>
                      <a:r>
                        <a:rPr sz="1000" dirty="0">
                          <a:latin typeface="Arial"/>
                          <a:cs typeface="Arial"/>
                        </a:rPr>
                        <a:t>5</a:t>
                      </a:r>
                      <a:r>
                        <a:rPr sz="1000" spc="-5" dirty="0">
                          <a:latin typeface="Arial"/>
                          <a:cs typeface="Arial"/>
                        </a:rPr>
                        <a:t> </a:t>
                      </a:r>
                      <a:r>
                        <a:rPr sz="1000" dirty="0">
                          <a:latin typeface="Arial"/>
                          <a:cs typeface="Arial"/>
                        </a:rPr>
                        <a:t>Template</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7"/>
                  </a:ext>
                </a:extLst>
              </a:tr>
              <a:tr h="196596">
                <a:tc gridSpan="4">
                  <a:txBody>
                    <a:bodyPr/>
                    <a:lstStyle/>
                    <a:p>
                      <a:pPr marL="67945">
                        <a:lnSpc>
                          <a:spcPts val="1135"/>
                        </a:lnSpc>
                        <a:spcBef>
                          <a:spcPts val="315"/>
                        </a:spcBef>
                      </a:pPr>
                      <a:r>
                        <a:rPr sz="1000" dirty="0">
                          <a:latin typeface="Arial"/>
                          <a:cs typeface="Arial"/>
                        </a:rPr>
                        <a:t>6 Expenditure </a:t>
                      </a:r>
                      <a:r>
                        <a:rPr sz="1000" spc="-5" dirty="0">
                          <a:latin typeface="Arial"/>
                          <a:cs typeface="Arial"/>
                        </a:rPr>
                        <a:t>Category: </a:t>
                      </a:r>
                      <a:r>
                        <a:rPr sz="1000" dirty="0">
                          <a:latin typeface="Arial"/>
                          <a:cs typeface="Arial"/>
                        </a:rPr>
                        <a:t>Revenue</a:t>
                      </a:r>
                      <a:r>
                        <a:rPr sz="1000" spc="-15" dirty="0">
                          <a:latin typeface="Arial"/>
                          <a:cs typeface="Arial"/>
                        </a:rPr>
                        <a:t> </a:t>
                      </a:r>
                      <a:r>
                        <a:rPr sz="1000" spc="-5" dirty="0">
                          <a:latin typeface="Arial"/>
                          <a:cs typeface="Arial"/>
                        </a:rPr>
                        <a:t>Replacement</a:t>
                      </a:r>
                      <a:endParaRPr sz="1000">
                        <a:latin typeface="Arial"/>
                        <a:cs typeface="Arial"/>
                      </a:endParaRPr>
                    </a:p>
                  </a:txBody>
                  <a:tcPr marL="0" marR="0" marT="400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9E0F1"/>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8"/>
                  </a:ext>
                </a:extLst>
              </a:tr>
              <a:tr h="196850">
                <a:tc>
                  <a:txBody>
                    <a:bodyPr/>
                    <a:lstStyle/>
                    <a:p>
                      <a:pPr marL="67945">
                        <a:lnSpc>
                          <a:spcPts val="1135"/>
                        </a:lnSpc>
                        <a:spcBef>
                          <a:spcPts val="315"/>
                        </a:spcBef>
                      </a:pPr>
                      <a:r>
                        <a:rPr sz="1000" dirty="0">
                          <a:latin typeface="Arial"/>
                          <a:cs typeface="Arial"/>
                        </a:rPr>
                        <a:t>6.1</a:t>
                      </a:r>
                      <a:endParaRPr sz="1000">
                        <a:latin typeface="Arial"/>
                        <a:cs typeface="Arial"/>
                      </a:endParaRPr>
                    </a:p>
                  </a:txBody>
                  <a:tcPr marL="0" marR="0" marT="400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135"/>
                        </a:lnSpc>
                        <a:spcBef>
                          <a:spcPts val="315"/>
                        </a:spcBef>
                      </a:pPr>
                      <a:r>
                        <a:rPr sz="1000" spc="-5" dirty="0">
                          <a:latin typeface="Arial"/>
                          <a:cs typeface="Arial"/>
                        </a:rPr>
                        <a:t>Provision </a:t>
                      </a:r>
                      <a:r>
                        <a:rPr sz="1000" dirty="0">
                          <a:latin typeface="Arial"/>
                          <a:cs typeface="Arial"/>
                        </a:rPr>
                        <a:t>of Government</a:t>
                      </a:r>
                      <a:r>
                        <a:rPr sz="1000" spc="-20" dirty="0">
                          <a:latin typeface="Arial"/>
                          <a:cs typeface="Arial"/>
                        </a:rPr>
                        <a:t> </a:t>
                      </a:r>
                      <a:r>
                        <a:rPr sz="1000" spc="-5" dirty="0">
                          <a:latin typeface="Arial"/>
                          <a:cs typeface="Arial"/>
                        </a:rPr>
                        <a:t>Services</a:t>
                      </a:r>
                      <a:endParaRPr sz="1000">
                        <a:latin typeface="Arial"/>
                        <a:cs typeface="Arial"/>
                      </a:endParaRPr>
                    </a:p>
                  </a:txBody>
                  <a:tcPr marL="0" marR="0" marT="400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07670">
                        <a:lnSpc>
                          <a:spcPts val="1170"/>
                        </a:lnSpc>
                      </a:pPr>
                      <a:r>
                        <a:rPr sz="1000" dirty="0">
                          <a:latin typeface="Arial"/>
                          <a:cs typeface="Arial"/>
                        </a:rPr>
                        <a:t>N/A</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170"/>
                        </a:lnSpc>
                      </a:pPr>
                      <a:r>
                        <a:rPr sz="1000" dirty="0">
                          <a:latin typeface="Arial"/>
                          <a:cs typeface="Arial"/>
                        </a:rPr>
                        <a:t>Revenue </a:t>
                      </a:r>
                      <a:r>
                        <a:rPr sz="1000" spc="-5" dirty="0">
                          <a:latin typeface="Arial"/>
                          <a:cs typeface="Arial"/>
                        </a:rPr>
                        <a:t>Replacement</a:t>
                      </a:r>
                      <a:r>
                        <a:rPr sz="1000" spc="-10" dirty="0">
                          <a:latin typeface="Arial"/>
                          <a:cs typeface="Arial"/>
                        </a:rPr>
                        <a:t> </a:t>
                      </a:r>
                      <a:r>
                        <a:rPr sz="1000" spc="-5" dirty="0">
                          <a:latin typeface="Arial"/>
                          <a:cs typeface="Arial"/>
                        </a:rPr>
                        <a:t>Module</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9"/>
                  </a:ext>
                </a:extLst>
              </a:tr>
              <a:tr h="197358">
                <a:tc gridSpan="4">
                  <a:txBody>
                    <a:bodyPr/>
                    <a:lstStyle/>
                    <a:p>
                      <a:pPr marL="67945">
                        <a:lnSpc>
                          <a:spcPts val="1135"/>
                        </a:lnSpc>
                        <a:spcBef>
                          <a:spcPts val="320"/>
                        </a:spcBef>
                      </a:pPr>
                      <a:r>
                        <a:rPr sz="1000" dirty="0">
                          <a:latin typeface="Arial"/>
                          <a:cs typeface="Arial"/>
                        </a:rPr>
                        <a:t>7 Administrative </a:t>
                      </a:r>
                      <a:r>
                        <a:rPr sz="1000" spc="-5" dirty="0">
                          <a:latin typeface="Arial"/>
                          <a:cs typeface="Arial"/>
                        </a:rPr>
                        <a:t>and</a:t>
                      </a:r>
                      <a:r>
                        <a:rPr sz="1000" spc="-10" dirty="0">
                          <a:latin typeface="Arial"/>
                          <a:cs typeface="Arial"/>
                        </a:rPr>
                        <a:t> </a:t>
                      </a:r>
                      <a:r>
                        <a:rPr sz="1000" dirty="0">
                          <a:latin typeface="Arial"/>
                          <a:cs typeface="Arial"/>
                        </a:rPr>
                        <a:t>Other</a:t>
                      </a:r>
                      <a:endParaRPr sz="1000">
                        <a:latin typeface="Arial"/>
                        <a:cs typeface="Arial"/>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9E0F1"/>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20"/>
                  </a:ext>
                </a:extLst>
              </a:tr>
              <a:tr h="196595">
                <a:tc>
                  <a:txBody>
                    <a:bodyPr/>
                    <a:lstStyle/>
                    <a:p>
                      <a:pPr marL="67945">
                        <a:lnSpc>
                          <a:spcPts val="1135"/>
                        </a:lnSpc>
                        <a:spcBef>
                          <a:spcPts val="310"/>
                        </a:spcBef>
                      </a:pPr>
                      <a:r>
                        <a:rPr sz="1000" dirty="0">
                          <a:latin typeface="Arial"/>
                          <a:cs typeface="Arial"/>
                        </a:rPr>
                        <a:t>7.1</a:t>
                      </a:r>
                      <a:endParaRPr sz="1000">
                        <a:latin typeface="Arial"/>
                        <a:cs typeface="Arial"/>
                      </a:endParaRPr>
                    </a:p>
                  </a:txBody>
                  <a:tcPr marL="0" marR="0" marT="3937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135"/>
                        </a:lnSpc>
                        <a:spcBef>
                          <a:spcPts val="310"/>
                        </a:spcBef>
                      </a:pPr>
                      <a:r>
                        <a:rPr sz="1000" dirty="0">
                          <a:latin typeface="Arial"/>
                          <a:cs typeface="Arial"/>
                        </a:rPr>
                        <a:t>Administrative</a:t>
                      </a:r>
                      <a:r>
                        <a:rPr sz="1000" spc="-5" dirty="0">
                          <a:latin typeface="Arial"/>
                          <a:cs typeface="Arial"/>
                        </a:rPr>
                        <a:t> Expenses</a:t>
                      </a:r>
                      <a:endParaRPr sz="1000">
                        <a:latin typeface="Arial"/>
                        <a:cs typeface="Arial"/>
                      </a:endParaRPr>
                    </a:p>
                  </a:txBody>
                  <a:tcPr marL="0" marR="0" marT="3937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32434">
                        <a:lnSpc>
                          <a:spcPts val="1160"/>
                        </a:lnSpc>
                      </a:pPr>
                      <a:r>
                        <a:rPr sz="1000" dirty="0">
                          <a:latin typeface="Arial"/>
                          <a:cs typeface="Arial"/>
                        </a:rPr>
                        <a:t>No</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160"/>
                        </a:lnSpc>
                      </a:pPr>
                      <a:r>
                        <a:rPr sz="1000" dirty="0">
                          <a:latin typeface="Arial"/>
                          <a:cs typeface="Arial"/>
                        </a:rPr>
                        <a:t>Project </a:t>
                      </a:r>
                      <a:r>
                        <a:rPr sz="1000" spc="-5" dirty="0">
                          <a:latin typeface="Arial"/>
                          <a:cs typeface="Arial"/>
                        </a:rPr>
                        <a:t>Baseline Template</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21"/>
                  </a:ext>
                </a:extLst>
              </a:tr>
              <a:tr h="196596">
                <a:tc>
                  <a:txBody>
                    <a:bodyPr/>
                    <a:lstStyle/>
                    <a:p>
                      <a:pPr marL="67945">
                        <a:lnSpc>
                          <a:spcPts val="1135"/>
                        </a:lnSpc>
                        <a:spcBef>
                          <a:spcPts val="315"/>
                        </a:spcBef>
                      </a:pPr>
                      <a:r>
                        <a:rPr sz="1000" dirty="0">
                          <a:latin typeface="Arial"/>
                          <a:cs typeface="Arial"/>
                        </a:rPr>
                        <a:t>7.2</a:t>
                      </a:r>
                      <a:endParaRPr sz="1000">
                        <a:latin typeface="Arial"/>
                        <a:cs typeface="Arial"/>
                      </a:endParaRPr>
                    </a:p>
                  </a:txBody>
                  <a:tcPr marL="0" marR="0" marT="400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135"/>
                        </a:lnSpc>
                        <a:spcBef>
                          <a:spcPts val="315"/>
                        </a:spcBef>
                      </a:pPr>
                      <a:r>
                        <a:rPr sz="1000" dirty="0">
                          <a:latin typeface="Arial"/>
                          <a:cs typeface="Arial"/>
                        </a:rPr>
                        <a:t>Evaluation </a:t>
                      </a:r>
                      <a:r>
                        <a:rPr sz="1000" spc="-5" dirty="0">
                          <a:latin typeface="Arial"/>
                          <a:cs typeface="Arial"/>
                        </a:rPr>
                        <a:t>and </a:t>
                      </a:r>
                      <a:r>
                        <a:rPr sz="1000" dirty="0">
                          <a:latin typeface="Arial"/>
                          <a:cs typeface="Arial"/>
                        </a:rPr>
                        <a:t>data</a:t>
                      </a:r>
                      <a:r>
                        <a:rPr sz="1000" spc="-10" dirty="0">
                          <a:latin typeface="Arial"/>
                          <a:cs typeface="Arial"/>
                        </a:rPr>
                        <a:t> </a:t>
                      </a:r>
                      <a:r>
                        <a:rPr sz="1000" spc="-5" dirty="0">
                          <a:latin typeface="Arial"/>
                          <a:cs typeface="Arial"/>
                        </a:rPr>
                        <a:t>analysis</a:t>
                      </a:r>
                      <a:endParaRPr sz="1000">
                        <a:latin typeface="Arial"/>
                        <a:cs typeface="Arial"/>
                      </a:endParaRPr>
                    </a:p>
                  </a:txBody>
                  <a:tcPr marL="0" marR="0" marT="400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32434">
                        <a:lnSpc>
                          <a:spcPts val="1165"/>
                        </a:lnSpc>
                      </a:pPr>
                      <a:r>
                        <a:rPr sz="1000" dirty="0">
                          <a:latin typeface="Arial"/>
                          <a:cs typeface="Arial"/>
                        </a:rPr>
                        <a:t>No</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165"/>
                        </a:lnSpc>
                      </a:pPr>
                      <a:r>
                        <a:rPr sz="1000" dirty="0">
                          <a:latin typeface="Arial"/>
                          <a:cs typeface="Arial"/>
                        </a:rPr>
                        <a:t>Project </a:t>
                      </a:r>
                      <a:r>
                        <a:rPr sz="1000" spc="-5" dirty="0">
                          <a:latin typeface="Arial"/>
                          <a:cs typeface="Arial"/>
                        </a:rPr>
                        <a:t>Baseline Template</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22"/>
                  </a:ext>
                </a:extLst>
              </a:tr>
              <a:tr h="197358">
                <a:tc>
                  <a:txBody>
                    <a:bodyPr/>
                    <a:lstStyle/>
                    <a:p>
                      <a:pPr marL="67945">
                        <a:lnSpc>
                          <a:spcPts val="1135"/>
                        </a:lnSpc>
                        <a:spcBef>
                          <a:spcPts val="320"/>
                        </a:spcBef>
                      </a:pPr>
                      <a:r>
                        <a:rPr sz="1000" dirty="0">
                          <a:latin typeface="Arial"/>
                          <a:cs typeface="Arial"/>
                        </a:rPr>
                        <a:t>7.3</a:t>
                      </a:r>
                      <a:endParaRPr sz="1000">
                        <a:latin typeface="Arial"/>
                        <a:cs typeface="Arial"/>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135"/>
                        </a:lnSpc>
                        <a:spcBef>
                          <a:spcPts val="320"/>
                        </a:spcBef>
                      </a:pPr>
                      <a:r>
                        <a:rPr sz="1000" spc="-5" dirty="0">
                          <a:latin typeface="Arial"/>
                          <a:cs typeface="Arial"/>
                        </a:rPr>
                        <a:t>Transfers to </a:t>
                      </a:r>
                      <a:r>
                        <a:rPr sz="1000" dirty="0">
                          <a:latin typeface="Arial"/>
                          <a:cs typeface="Arial"/>
                        </a:rPr>
                        <a:t>Other Units </a:t>
                      </a:r>
                      <a:r>
                        <a:rPr sz="1000" spc="-5" dirty="0">
                          <a:latin typeface="Arial"/>
                          <a:cs typeface="Arial"/>
                        </a:rPr>
                        <a:t>of</a:t>
                      </a:r>
                      <a:r>
                        <a:rPr sz="1000" spc="-15" dirty="0">
                          <a:latin typeface="Arial"/>
                          <a:cs typeface="Arial"/>
                        </a:rPr>
                        <a:t> </a:t>
                      </a:r>
                      <a:r>
                        <a:rPr sz="1000" spc="-5" dirty="0">
                          <a:latin typeface="Arial"/>
                          <a:cs typeface="Arial"/>
                        </a:rPr>
                        <a:t>Government</a:t>
                      </a:r>
                      <a:endParaRPr sz="1000">
                        <a:latin typeface="Arial"/>
                        <a:cs typeface="Arial"/>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32434">
                        <a:lnSpc>
                          <a:spcPts val="1165"/>
                        </a:lnSpc>
                      </a:pPr>
                      <a:r>
                        <a:rPr sz="1000" dirty="0">
                          <a:latin typeface="Arial"/>
                          <a:cs typeface="Arial"/>
                        </a:rPr>
                        <a:t>No</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165"/>
                        </a:lnSpc>
                      </a:pPr>
                      <a:r>
                        <a:rPr sz="1000" dirty="0">
                          <a:latin typeface="Arial"/>
                          <a:cs typeface="Arial"/>
                        </a:rPr>
                        <a:t>Project </a:t>
                      </a:r>
                      <a:r>
                        <a:rPr sz="1000" spc="-5" dirty="0">
                          <a:latin typeface="Arial"/>
                          <a:cs typeface="Arial"/>
                        </a:rPr>
                        <a:t>Baseline Template</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23"/>
                  </a:ext>
                </a:extLst>
              </a:tr>
            </a:tbl>
          </a:graphicData>
        </a:graphic>
      </p:graphicFrame>
      <p:sp>
        <p:nvSpPr>
          <p:cNvPr id="3" name="object 3"/>
          <p:cNvSpPr txBox="1">
            <a:spLocks noGrp="1"/>
          </p:cNvSpPr>
          <p:nvPr>
            <p:ph type="ftr" sz="quarter" idx="5"/>
          </p:nvPr>
        </p:nvSpPr>
        <p:spPr>
          <a:prstGeom prst="rect">
            <a:avLst/>
          </a:prstGeom>
        </p:spPr>
        <p:txBody>
          <a:bodyPr vert="horz" wrap="square" lIns="0" tIns="1905" rIns="0" bIns="0" rtlCol="0">
            <a:spAutoFit/>
          </a:bodyPr>
          <a:lstStyle/>
          <a:p>
            <a:pPr marL="12700">
              <a:lnSpc>
                <a:spcPts val="1060"/>
              </a:lnSpc>
              <a:spcBef>
                <a:spcPts val="15"/>
              </a:spcBef>
            </a:pPr>
            <a:r>
              <a:rPr dirty="0"/>
              <a:t>Coronavirus State and </a:t>
            </a:r>
            <a:r>
              <a:rPr spc="-5" dirty="0"/>
              <a:t>Local Fiscal Recovery</a:t>
            </a:r>
            <a:r>
              <a:rPr spc="-30" dirty="0"/>
              <a:t> </a:t>
            </a:r>
            <a:r>
              <a:rPr dirty="0"/>
              <a:t>Funds:</a:t>
            </a:r>
          </a:p>
          <a:p>
            <a:pPr marL="174625">
              <a:lnSpc>
                <a:spcPts val="1060"/>
              </a:lnSpc>
            </a:pPr>
            <a:r>
              <a:rPr b="0" spc="-5" dirty="0">
                <a:latin typeface="Arial"/>
                <a:cs typeface="Arial"/>
              </a:rPr>
              <a:t>Project and Expenditures Report User</a:t>
            </a:r>
            <a:r>
              <a:rPr b="0" spc="30" dirty="0">
                <a:latin typeface="Arial"/>
                <a:cs typeface="Arial"/>
              </a:rPr>
              <a:t> </a:t>
            </a:r>
            <a:r>
              <a:rPr b="0" spc="-5" dirty="0">
                <a:latin typeface="Arial"/>
                <a:cs typeface="Arial"/>
              </a:rPr>
              <a:t>Guide</a:t>
            </a:r>
          </a:p>
        </p:txBody>
      </p:sp>
      <p:sp>
        <p:nvSpPr>
          <p:cNvPr id="4" name="object 4"/>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r>
              <a:rPr spc="-5" dirty="0"/>
              <a:t>67</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1700" y="893318"/>
            <a:ext cx="5805170" cy="1365250"/>
          </a:xfrm>
          <a:prstGeom prst="rect">
            <a:avLst/>
          </a:prstGeom>
        </p:spPr>
        <p:txBody>
          <a:bodyPr vert="horz" wrap="square" lIns="0" tIns="12065" rIns="0" bIns="0" rtlCol="0">
            <a:spAutoFit/>
          </a:bodyPr>
          <a:lstStyle/>
          <a:p>
            <a:pPr marL="12700">
              <a:lnSpc>
                <a:spcPct val="100000"/>
              </a:lnSpc>
              <a:spcBef>
                <a:spcPts val="95"/>
              </a:spcBef>
            </a:pPr>
            <a:r>
              <a:rPr sz="1100" b="1" spc="-5" dirty="0">
                <a:solidFill>
                  <a:srgbClr val="1F4E79"/>
                </a:solidFill>
                <a:latin typeface="Arial"/>
                <a:cs typeface="Arial"/>
              </a:rPr>
              <a:t>Appendix D – SLFRF Expenditure Category Programmatic Data and Other</a:t>
            </a:r>
            <a:r>
              <a:rPr sz="1100" b="1" spc="165" dirty="0">
                <a:solidFill>
                  <a:srgbClr val="1F4E79"/>
                </a:solidFill>
                <a:latin typeface="Arial"/>
                <a:cs typeface="Arial"/>
              </a:rPr>
              <a:t> </a:t>
            </a:r>
            <a:r>
              <a:rPr sz="1100" b="1" spc="-5" dirty="0">
                <a:solidFill>
                  <a:srgbClr val="1F4E79"/>
                </a:solidFill>
                <a:latin typeface="Arial"/>
                <a:cs typeface="Arial"/>
              </a:rPr>
              <a:t>Information</a:t>
            </a:r>
            <a:endParaRPr sz="1100">
              <a:latin typeface="Arial"/>
              <a:cs typeface="Arial"/>
            </a:endParaRPr>
          </a:p>
          <a:p>
            <a:pPr marL="12700" marR="33655">
              <a:lnSpc>
                <a:spcPct val="103200"/>
              </a:lnSpc>
              <a:spcBef>
                <a:spcPts val="805"/>
              </a:spcBef>
            </a:pPr>
            <a:r>
              <a:rPr sz="1100" spc="-5" dirty="0">
                <a:latin typeface="Arial"/>
                <a:cs typeface="Arial"/>
              </a:rPr>
              <a:t>The downloadable templates contain information required to create the upload files to include  required/optional fields, help text, and permissible data</a:t>
            </a:r>
            <a:r>
              <a:rPr sz="1100" spc="10" dirty="0">
                <a:latin typeface="Arial"/>
                <a:cs typeface="Arial"/>
              </a:rPr>
              <a:t> </a:t>
            </a:r>
            <a:r>
              <a:rPr sz="1100" spc="-5" dirty="0">
                <a:latin typeface="Arial"/>
                <a:cs typeface="Arial"/>
              </a:rPr>
              <a:t>types.</a:t>
            </a:r>
            <a:endParaRPr sz="1100">
              <a:latin typeface="Arial"/>
              <a:cs typeface="Arial"/>
            </a:endParaRPr>
          </a:p>
          <a:p>
            <a:pPr marL="12700" marR="5080">
              <a:lnSpc>
                <a:spcPct val="103600"/>
              </a:lnSpc>
              <a:spcBef>
                <a:spcPts val="800"/>
              </a:spcBef>
            </a:pPr>
            <a:r>
              <a:rPr sz="1100" spc="-5" dirty="0">
                <a:latin typeface="Arial"/>
                <a:cs typeface="Arial"/>
              </a:rPr>
              <a:t>The following table highlights the standard data elements required for the Project Bulk Upload  for Baseline</a:t>
            </a:r>
            <a:r>
              <a:rPr sz="1100" spc="-10" dirty="0">
                <a:latin typeface="Arial"/>
                <a:cs typeface="Arial"/>
              </a:rPr>
              <a:t> </a:t>
            </a:r>
            <a:r>
              <a:rPr sz="1100" spc="-5" dirty="0">
                <a:latin typeface="Arial"/>
                <a:cs typeface="Arial"/>
              </a:rPr>
              <a:t>Projects.</a:t>
            </a:r>
            <a:endParaRPr sz="1100">
              <a:latin typeface="Arial"/>
              <a:cs typeface="Arial"/>
            </a:endParaRPr>
          </a:p>
          <a:p>
            <a:pPr marL="163830" algn="ctr">
              <a:lnSpc>
                <a:spcPct val="100000"/>
              </a:lnSpc>
              <a:spcBef>
                <a:spcPts val="844"/>
              </a:spcBef>
            </a:pPr>
            <a:r>
              <a:rPr sz="1100" i="1" spc="-5" dirty="0">
                <a:latin typeface="Arial"/>
                <a:cs typeface="Arial"/>
              </a:rPr>
              <a:t>Project Bulk Upload for Project Baseline Template</a:t>
            </a:r>
            <a:r>
              <a:rPr sz="1100" i="1" spc="40" dirty="0">
                <a:latin typeface="Arial"/>
                <a:cs typeface="Arial"/>
              </a:rPr>
              <a:t> </a:t>
            </a:r>
            <a:r>
              <a:rPr sz="1100" i="1" spc="-5" dirty="0">
                <a:latin typeface="Arial"/>
                <a:cs typeface="Arial"/>
              </a:rPr>
              <a:t>Table</a:t>
            </a:r>
            <a:endParaRPr sz="1100">
              <a:latin typeface="Arial"/>
              <a:cs typeface="Arial"/>
            </a:endParaRPr>
          </a:p>
        </p:txBody>
      </p:sp>
      <p:sp>
        <p:nvSpPr>
          <p:cNvPr id="4" name="object 4"/>
          <p:cNvSpPr txBox="1">
            <a:spLocks noGrp="1"/>
          </p:cNvSpPr>
          <p:nvPr>
            <p:ph type="ftr" sz="quarter" idx="5"/>
          </p:nvPr>
        </p:nvSpPr>
        <p:spPr>
          <a:prstGeom prst="rect">
            <a:avLst/>
          </a:prstGeom>
        </p:spPr>
        <p:txBody>
          <a:bodyPr vert="horz" wrap="square" lIns="0" tIns="1905" rIns="0" bIns="0" rtlCol="0">
            <a:spAutoFit/>
          </a:bodyPr>
          <a:lstStyle/>
          <a:p>
            <a:pPr marL="12700">
              <a:lnSpc>
                <a:spcPts val="1060"/>
              </a:lnSpc>
              <a:spcBef>
                <a:spcPts val="15"/>
              </a:spcBef>
            </a:pPr>
            <a:r>
              <a:rPr dirty="0"/>
              <a:t>Coronavirus State and </a:t>
            </a:r>
            <a:r>
              <a:rPr spc="-5" dirty="0"/>
              <a:t>Local Fiscal Recovery</a:t>
            </a:r>
            <a:r>
              <a:rPr spc="-30" dirty="0"/>
              <a:t> </a:t>
            </a:r>
            <a:r>
              <a:rPr dirty="0"/>
              <a:t>Funds:</a:t>
            </a:r>
          </a:p>
          <a:p>
            <a:pPr marL="174625">
              <a:lnSpc>
                <a:spcPts val="1060"/>
              </a:lnSpc>
            </a:pPr>
            <a:r>
              <a:rPr b="0" spc="-5" dirty="0">
                <a:latin typeface="Arial"/>
                <a:cs typeface="Arial"/>
              </a:rPr>
              <a:t>Project and Expenditures Report User</a:t>
            </a:r>
            <a:r>
              <a:rPr b="0" spc="30" dirty="0">
                <a:latin typeface="Arial"/>
                <a:cs typeface="Arial"/>
              </a:rPr>
              <a:t> </a:t>
            </a:r>
            <a:r>
              <a:rPr b="0" spc="-5" dirty="0">
                <a:latin typeface="Arial"/>
                <a:cs typeface="Arial"/>
              </a:rPr>
              <a:t>Guide</a:t>
            </a:r>
          </a:p>
        </p:txBody>
      </p:sp>
      <p:sp>
        <p:nvSpPr>
          <p:cNvPr id="5" name="object 5"/>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r>
              <a:rPr spc="-5" dirty="0"/>
              <a:t>68</a:t>
            </a:r>
          </a:p>
        </p:txBody>
      </p:sp>
      <p:graphicFrame>
        <p:nvGraphicFramePr>
          <p:cNvPr id="3" name="object 3"/>
          <p:cNvGraphicFramePr>
            <a:graphicFrameLocks noGrp="1"/>
          </p:cNvGraphicFramePr>
          <p:nvPr/>
        </p:nvGraphicFramePr>
        <p:xfrm>
          <a:off x="914400" y="2360929"/>
          <a:ext cx="5613400" cy="6666230"/>
        </p:xfrm>
        <a:graphic>
          <a:graphicData uri="http://schemas.openxmlformats.org/drawingml/2006/table">
            <a:tbl>
              <a:tblPr firstRow="1" bandRow="1">
                <a:tableStyleId>{2D5ABB26-0587-4C30-8999-92F81FD0307C}</a:tableStyleId>
              </a:tblPr>
              <a:tblGrid>
                <a:gridCol w="932815">
                  <a:extLst>
                    <a:ext uri="{9D8B030D-6E8A-4147-A177-3AD203B41FA5}">
                      <a16:colId xmlns:a16="http://schemas.microsoft.com/office/drawing/2014/main" val="20000"/>
                    </a:ext>
                  </a:extLst>
                </a:gridCol>
                <a:gridCol w="933449">
                  <a:extLst>
                    <a:ext uri="{9D8B030D-6E8A-4147-A177-3AD203B41FA5}">
                      <a16:colId xmlns:a16="http://schemas.microsoft.com/office/drawing/2014/main" val="20001"/>
                    </a:ext>
                  </a:extLst>
                </a:gridCol>
                <a:gridCol w="932814">
                  <a:extLst>
                    <a:ext uri="{9D8B030D-6E8A-4147-A177-3AD203B41FA5}">
                      <a16:colId xmlns:a16="http://schemas.microsoft.com/office/drawing/2014/main" val="20002"/>
                    </a:ext>
                  </a:extLst>
                </a:gridCol>
                <a:gridCol w="932814">
                  <a:extLst>
                    <a:ext uri="{9D8B030D-6E8A-4147-A177-3AD203B41FA5}">
                      <a16:colId xmlns:a16="http://schemas.microsoft.com/office/drawing/2014/main" val="20003"/>
                    </a:ext>
                  </a:extLst>
                </a:gridCol>
                <a:gridCol w="932814">
                  <a:extLst>
                    <a:ext uri="{9D8B030D-6E8A-4147-A177-3AD203B41FA5}">
                      <a16:colId xmlns:a16="http://schemas.microsoft.com/office/drawing/2014/main" val="20004"/>
                    </a:ext>
                  </a:extLst>
                </a:gridCol>
                <a:gridCol w="933450">
                  <a:extLst>
                    <a:ext uri="{9D8B030D-6E8A-4147-A177-3AD203B41FA5}">
                      <a16:colId xmlns:a16="http://schemas.microsoft.com/office/drawing/2014/main" val="20005"/>
                    </a:ext>
                  </a:extLst>
                </a:gridCol>
              </a:tblGrid>
              <a:tr h="403860">
                <a:tc>
                  <a:txBody>
                    <a:bodyPr/>
                    <a:lstStyle/>
                    <a:p>
                      <a:pPr marL="141605">
                        <a:lnSpc>
                          <a:spcPct val="100000"/>
                        </a:lnSpc>
                      </a:pPr>
                      <a:r>
                        <a:rPr sz="800" b="1" spc="-5" dirty="0">
                          <a:solidFill>
                            <a:srgbClr val="FFFFFF"/>
                          </a:solidFill>
                          <a:latin typeface="Arial"/>
                          <a:cs typeface="Arial"/>
                        </a:rPr>
                        <a:t>Defined</a:t>
                      </a:r>
                      <a:r>
                        <a:rPr sz="800" b="1" spc="-15" dirty="0">
                          <a:solidFill>
                            <a:srgbClr val="FFFFFF"/>
                          </a:solidFill>
                          <a:latin typeface="Arial"/>
                          <a:cs typeface="Arial"/>
                        </a:rPr>
                        <a:t> </a:t>
                      </a:r>
                      <a:r>
                        <a:rPr sz="800" b="1" spc="-5" dirty="0">
                          <a:solidFill>
                            <a:srgbClr val="FFFFFF"/>
                          </a:solidFill>
                          <a:latin typeface="Arial"/>
                          <a:cs typeface="Arial"/>
                        </a:rPr>
                        <a:t>Term</a:t>
                      </a:r>
                      <a:endParaRPr sz="800">
                        <a:latin typeface="Arial"/>
                        <a:cs typeface="Arial"/>
                      </a:endParaRPr>
                    </a:p>
                  </a:txBody>
                  <a:tcPr marL="0" marR="0" marT="0" marB="0">
                    <a:lnL w="635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001F5F"/>
                    </a:solidFill>
                  </a:tcPr>
                </a:tc>
                <a:tc>
                  <a:txBody>
                    <a:bodyPr/>
                    <a:lstStyle/>
                    <a:p>
                      <a:pPr marR="226060" algn="r">
                        <a:lnSpc>
                          <a:spcPct val="100000"/>
                        </a:lnSpc>
                      </a:pPr>
                      <a:r>
                        <a:rPr sz="800" b="1" dirty="0">
                          <a:solidFill>
                            <a:srgbClr val="FFFFFF"/>
                          </a:solidFill>
                          <a:latin typeface="Arial"/>
                          <a:cs typeface="Arial"/>
                        </a:rPr>
                        <a:t>Defi</a:t>
                      </a:r>
                      <a:r>
                        <a:rPr sz="800" b="1" spc="-5" dirty="0">
                          <a:solidFill>
                            <a:srgbClr val="FFFFFF"/>
                          </a:solidFill>
                          <a:latin typeface="Arial"/>
                          <a:cs typeface="Arial"/>
                        </a:rPr>
                        <a:t>n</a:t>
                      </a:r>
                      <a:r>
                        <a:rPr sz="800" b="1" spc="5" dirty="0">
                          <a:solidFill>
                            <a:srgbClr val="FFFFFF"/>
                          </a:solidFill>
                          <a:latin typeface="Arial"/>
                          <a:cs typeface="Arial"/>
                        </a:rPr>
                        <a:t>i</a:t>
                      </a:r>
                      <a:r>
                        <a:rPr sz="800" b="1" dirty="0">
                          <a:solidFill>
                            <a:srgbClr val="FFFFFF"/>
                          </a:solidFill>
                          <a:latin typeface="Arial"/>
                          <a:cs typeface="Arial"/>
                        </a:rPr>
                        <a:t>tion</a:t>
                      </a:r>
                      <a:endParaRPr sz="800">
                        <a:latin typeface="Arial"/>
                        <a:cs typeface="Arial"/>
                      </a:endParaRPr>
                    </a:p>
                  </a:txBody>
                  <a:tcPr marL="0" marR="0" marT="0" marB="0">
                    <a:lnL w="635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001F5F"/>
                    </a:solidFill>
                  </a:tcPr>
                </a:tc>
                <a:tc>
                  <a:txBody>
                    <a:bodyPr/>
                    <a:lstStyle/>
                    <a:p>
                      <a:pPr marL="258445" marR="175260" indent="-78740">
                        <a:lnSpc>
                          <a:spcPts val="919"/>
                        </a:lnSpc>
                        <a:spcBef>
                          <a:spcPts val="65"/>
                        </a:spcBef>
                      </a:pPr>
                      <a:r>
                        <a:rPr sz="800" b="1" spc="-5" dirty="0">
                          <a:solidFill>
                            <a:srgbClr val="FFFFFF"/>
                          </a:solidFill>
                          <a:latin typeface="Arial"/>
                          <a:cs typeface="Arial"/>
                        </a:rPr>
                        <a:t>Required</a:t>
                      </a:r>
                      <a:r>
                        <a:rPr sz="800" b="1" spc="-65" dirty="0">
                          <a:solidFill>
                            <a:srgbClr val="FFFFFF"/>
                          </a:solidFill>
                          <a:latin typeface="Arial"/>
                          <a:cs typeface="Arial"/>
                        </a:rPr>
                        <a:t> </a:t>
                      </a:r>
                      <a:r>
                        <a:rPr sz="800" b="1" spc="-5" dirty="0">
                          <a:solidFill>
                            <a:srgbClr val="FFFFFF"/>
                          </a:solidFill>
                          <a:latin typeface="Arial"/>
                          <a:cs typeface="Arial"/>
                        </a:rPr>
                        <a:t>or  Optional</a:t>
                      </a:r>
                      <a:endParaRPr sz="800">
                        <a:latin typeface="Arial"/>
                        <a:cs typeface="Arial"/>
                      </a:endParaRPr>
                    </a:p>
                  </a:txBody>
                  <a:tcPr marL="0" marR="0" marT="8255" marB="0">
                    <a:lnL w="635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001F5F"/>
                    </a:solidFill>
                  </a:tcPr>
                </a:tc>
                <a:tc>
                  <a:txBody>
                    <a:bodyPr/>
                    <a:lstStyle/>
                    <a:p>
                      <a:pPr marL="197485">
                        <a:lnSpc>
                          <a:spcPct val="100000"/>
                        </a:lnSpc>
                      </a:pPr>
                      <a:r>
                        <a:rPr sz="800" b="1" spc="-5" dirty="0">
                          <a:solidFill>
                            <a:srgbClr val="FFFFFF"/>
                          </a:solidFill>
                          <a:latin typeface="Arial"/>
                          <a:cs typeface="Arial"/>
                        </a:rPr>
                        <a:t>List</a:t>
                      </a:r>
                      <a:r>
                        <a:rPr sz="800" b="1" spc="-15" dirty="0">
                          <a:solidFill>
                            <a:srgbClr val="FFFFFF"/>
                          </a:solidFill>
                          <a:latin typeface="Arial"/>
                          <a:cs typeface="Arial"/>
                        </a:rPr>
                        <a:t> </a:t>
                      </a:r>
                      <a:r>
                        <a:rPr sz="800" b="1" spc="-5" dirty="0">
                          <a:solidFill>
                            <a:srgbClr val="FFFFFF"/>
                          </a:solidFill>
                          <a:latin typeface="Arial"/>
                          <a:cs typeface="Arial"/>
                        </a:rPr>
                        <a:t>Values</a:t>
                      </a:r>
                      <a:endParaRPr sz="800">
                        <a:latin typeface="Arial"/>
                        <a:cs typeface="Arial"/>
                      </a:endParaRPr>
                    </a:p>
                  </a:txBody>
                  <a:tcPr marL="0" marR="0" marT="0" marB="0">
                    <a:lnL w="635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001F5F"/>
                    </a:solidFill>
                  </a:tcPr>
                </a:tc>
                <a:tc>
                  <a:txBody>
                    <a:bodyPr/>
                    <a:lstStyle/>
                    <a:p>
                      <a:pPr marL="222885">
                        <a:lnSpc>
                          <a:spcPct val="100000"/>
                        </a:lnSpc>
                      </a:pPr>
                      <a:r>
                        <a:rPr sz="800" b="1" spc="-5" dirty="0">
                          <a:solidFill>
                            <a:srgbClr val="FFFFFF"/>
                          </a:solidFill>
                          <a:latin typeface="Arial"/>
                          <a:cs typeface="Arial"/>
                        </a:rPr>
                        <a:t>Data</a:t>
                      </a:r>
                      <a:r>
                        <a:rPr sz="800" b="1" spc="-15" dirty="0">
                          <a:solidFill>
                            <a:srgbClr val="FFFFFF"/>
                          </a:solidFill>
                          <a:latin typeface="Arial"/>
                          <a:cs typeface="Arial"/>
                        </a:rPr>
                        <a:t> </a:t>
                      </a:r>
                      <a:r>
                        <a:rPr sz="800" b="1" spc="-5" dirty="0">
                          <a:solidFill>
                            <a:srgbClr val="FFFFFF"/>
                          </a:solidFill>
                          <a:latin typeface="Arial"/>
                          <a:cs typeface="Arial"/>
                        </a:rPr>
                        <a:t>Type</a:t>
                      </a:r>
                      <a:endParaRPr sz="800">
                        <a:latin typeface="Arial"/>
                        <a:cs typeface="Arial"/>
                      </a:endParaRPr>
                    </a:p>
                  </a:txBody>
                  <a:tcPr marL="0" marR="0" marT="0" marB="0">
                    <a:lnL w="635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001F5F"/>
                    </a:solidFill>
                  </a:tcPr>
                </a:tc>
                <a:tc>
                  <a:txBody>
                    <a:bodyPr/>
                    <a:lstStyle/>
                    <a:p>
                      <a:pPr marL="296545" marR="290195" indent="70485">
                        <a:lnSpc>
                          <a:spcPts val="919"/>
                        </a:lnSpc>
                        <a:spcBef>
                          <a:spcPts val="65"/>
                        </a:spcBef>
                      </a:pPr>
                      <a:r>
                        <a:rPr sz="800" b="1" spc="-5" dirty="0">
                          <a:solidFill>
                            <a:srgbClr val="FFFFFF"/>
                          </a:solidFill>
                          <a:latin typeface="Arial"/>
                          <a:cs typeface="Arial"/>
                        </a:rPr>
                        <a:t>Max  </a:t>
                      </a:r>
                      <a:r>
                        <a:rPr sz="800" b="1" dirty="0">
                          <a:solidFill>
                            <a:srgbClr val="FFFFFF"/>
                          </a:solidFill>
                          <a:latin typeface="Arial"/>
                          <a:cs typeface="Arial"/>
                        </a:rPr>
                        <a:t>Le</a:t>
                      </a:r>
                      <a:r>
                        <a:rPr sz="800" b="1" spc="-5" dirty="0">
                          <a:solidFill>
                            <a:srgbClr val="FFFFFF"/>
                          </a:solidFill>
                          <a:latin typeface="Arial"/>
                          <a:cs typeface="Arial"/>
                        </a:rPr>
                        <a:t>n</a:t>
                      </a:r>
                      <a:r>
                        <a:rPr sz="800" b="1" dirty="0">
                          <a:solidFill>
                            <a:srgbClr val="FFFFFF"/>
                          </a:solidFill>
                          <a:latin typeface="Arial"/>
                          <a:cs typeface="Arial"/>
                        </a:rPr>
                        <a:t>gth</a:t>
                      </a:r>
                      <a:endParaRPr sz="800">
                        <a:latin typeface="Arial"/>
                        <a:cs typeface="Arial"/>
                      </a:endParaRPr>
                    </a:p>
                  </a:txBody>
                  <a:tcPr marL="0" marR="0" marT="8255" marB="0">
                    <a:lnL w="635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001F5F"/>
                    </a:solidFill>
                  </a:tcPr>
                </a:tc>
                <a:extLst>
                  <a:ext uri="{0D108BD9-81ED-4DB2-BD59-A6C34878D82A}">
                    <a16:rowId xmlns:a16="http://schemas.microsoft.com/office/drawing/2014/main" val="10000"/>
                  </a:ext>
                </a:extLst>
              </a:tr>
              <a:tr h="545591">
                <a:tc>
                  <a:txBody>
                    <a:bodyPr/>
                    <a:lstStyle/>
                    <a:p>
                      <a:pPr marL="67945" marR="133985">
                        <a:lnSpc>
                          <a:spcPct val="95900"/>
                        </a:lnSpc>
                        <a:spcBef>
                          <a:spcPts val="35"/>
                        </a:spcBef>
                      </a:pPr>
                      <a:r>
                        <a:rPr sz="800" spc="-5" dirty="0">
                          <a:latin typeface="Arial"/>
                          <a:cs typeface="Arial"/>
                        </a:rPr>
                        <a:t>Project  Expenditure  Category</a:t>
                      </a:r>
                      <a:r>
                        <a:rPr sz="800" spc="-40" dirty="0">
                          <a:latin typeface="Arial"/>
                          <a:cs typeface="Arial"/>
                        </a:rPr>
                        <a:t> </a:t>
                      </a:r>
                      <a:r>
                        <a:rPr sz="800" spc="-5" dirty="0">
                          <a:latin typeface="Arial"/>
                          <a:cs typeface="Arial"/>
                        </a:rPr>
                        <a:t>Group</a:t>
                      </a:r>
                      <a:endParaRPr sz="800">
                        <a:latin typeface="Arial"/>
                        <a:cs typeface="Arial"/>
                      </a:endParaRPr>
                    </a:p>
                  </a:txBody>
                  <a:tcPr marL="0" marR="0" marT="4445" marB="0">
                    <a:lnL w="6350">
                      <a:solidFill>
                        <a:srgbClr val="000000"/>
                      </a:solidFill>
                      <a:prstDash val="solid"/>
                    </a:lnL>
                    <a:lnR w="6350">
                      <a:solidFill>
                        <a:srgbClr val="000000"/>
                      </a:solidFill>
                      <a:prstDash val="solid"/>
                    </a:lnR>
                    <a:lnT w="12700">
                      <a:solidFill>
                        <a:srgbClr val="000000"/>
                      </a:solidFill>
                      <a:prstDash val="solid"/>
                    </a:lnT>
                    <a:lnB w="6350">
                      <a:solidFill>
                        <a:srgbClr val="000000"/>
                      </a:solidFill>
                      <a:prstDash val="solid"/>
                    </a:lnB>
                  </a:tcPr>
                </a:tc>
                <a:tc>
                  <a:txBody>
                    <a:bodyPr/>
                    <a:lstStyle/>
                    <a:p>
                      <a:pPr marL="67945" marR="314960">
                        <a:lnSpc>
                          <a:spcPts val="919"/>
                        </a:lnSpc>
                        <a:spcBef>
                          <a:spcPts val="60"/>
                        </a:spcBef>
                      </a:pPr>
                      <a:r>
                        <a:rPr sz="800" dirty="0">
                          <a:latin typeface="Arial"/>
                          <a:cs typeface="Arial"/>
                        </a:rPr>
                        <a:t>Expenditure  </a:t>
                      </a:r>
                      <a:r>
                        <a:rPr sz="800" spc="-5" dirty="0">
                          <a:latin typeface="Arial"/>
                          <a:cs typeface="Arial"/>
                        </a:rPr>
                        <a:t>category</a:t>
                      </a:r>
                      <a:endParaRPr sz="800">
                        <a:latin typeface="Arial"/>
                        <a:cs typeface="Arial"/>
                      </a:endParaRPr>
                    </a:p>
                  </a:txBody>
                  <a:tcPr marL="0" marR="0" marT="7620" marB="0">
                    <a:lnL w="6350">
                      <a:solidFill>
                        <a:srgbClr val="000000"/>
                      </a:solidFill>
                      <a:prstDash val="solid"/>
                    </a:lnL>
                    <a:lnR w="6350">
                      <a:solidFill>
                        <a:srgbClr val="000000"/>
                      </a:solidFill>
                      <a:prstDash val="solid"/>
                    </a:lnR>
                    <a:lnT w="12700">
                      <a:solidFill>
                        <a:srgbClr val="000000"/>
                      </a:solidFill>
                      <a:prstDash val="solid"/>
                    </a:lnT>
                    <a:lnB w="6350">
                      <a:solidFill>
                        <a:srgbClr val="000000"/>
                      </a:solidFill>
                      <a:prstDash val="solid"/>
                    </a:lnB>
                  </a:tcPr>
                </a:tc>
                <a:tc>
                  <a:txBody>
                    <a:bodyPr/>
                    <a:lstStyle/>
                    <a:p>
                      <a:pPr marL="67310">
                        <a:lnSpc>
                          <a:spcPts val="960"/>
                        </a:lnSpc>
                      </a:pPr>
                      <a:r>
                        <a:rPr sz="800" spc="-5" dirty="0">
                          <a:latin typeface="Arial"/>
                          <a:cs typeface="Arial"/>
                        </a:rPr>
                        <a:t>Required</a:t>
                      </a:r>
                      <a:endParaRPr sz="800">
                        <a:latin typeface="Arial"/>
                        <a:cs typeface="Arial"/>
                      </a:endParaRPr>
                    </a:p>
                  </a:txBody>
                  <a:tcPr marL="0" marR="0" marT="0" marB="0">
                    <a:lnL w="6350">
                      <a:solidFill>
                        <a:srgbClr val="000000"/>
                      </a:solidFill>
                      <a:prstDash val="solid"/>
                    </a:lnL>
                    <a:lnR w="6350">
                      <a:solidFill>
                        <a:srgbClr val="000000"/>
                      </a:solidFill>
                      <a:prstDash val="solid"/>
                    </a:lnR>
                    <a:lnT w="12700">
                      <a:solidFill>
                        <a:srgbClr val="000000"/>
                      </a:solidFill>
                      <a:prstDash val="solid"/>
                    </a:lnT>
                    <a:lnB w="6350">
                      <a:solidFill>
                        <a:srgbClr val="000000"/>
                      </a:solidFill>
                      <a:prstDash val="solid"/>
                    </a:lnB>
                  </a:tcPr>
                </a:tc>
                <a:tc>
                  <a:txBody>
                    <a:bodyPr/>
                    <a:lstStyle/>
                    <a:p>
                      <a:pPr marL="67945" marR="167005">
                        <a:lnSpc>
                          <a:spcPct val="95800"/>
                        </a:lnSpc>
                        <a:spcBef>
                          <a:spcPts val="35"/>
                        </a:spcBef>
                      </a:pPr>
                      <a:r>
                        <a:rPr sz="800" spc="-5" dirty="0">
                          <a:latin typeface="Arial"/>
                          <a:cs typeface="Arial"/>
                        </a:rPr>
                        <a:t>Select from  Project EC  Group Pick</a:t>
                      </a:r>
                      <a:r>
                        <a:rPr sz="800" spc="-45" dirty="0">
                          <a:latin typeface="Arial"/>
                          <a:cs typeface="Arial"/>
                        </a:rPr>
                        <a:t> </a:t>
                      </a:r>
                      <a:r>
                        <a:rPr sz="800" spc="-5" dirty="0">
                          <a:latin typeface="Arial"/>
                          <a:cs typeface="Arial"/>
                        </a:rPr>
                        <a:t>List  [1,2,3, and</a:t>
                      </a:r>
                      <a:r>
                        <a:rPr sz="800" spc="-25" dirty="0">
                          <a:latin typeface="Arial"/>
                          <a:cs typeface="Arial"/>
                        </a:rPr>
                        <a:t> </a:t>
                      </a:r>
                      <a:r>
                        <a:rPr sz="800" spc="-5" dirty="0">
                          <a:latin typeface="Arial"/>
                          <a:cs typeface="Arial"/>
                        </a:rPr>
                        <a:t>7]</a:t>
                      </a:r>
                      <a:endParaRPr sz="800">
                        <a:latin typeface="Arial"/>
                        <a:cs typeface="Arial"/>
                      </a:endParaRPr>
                    </a:p>
                  </a:txBody>
                  <a:tcPr marL="0" marR="0" marT="4445" marB="0">
                    <a:lnL w="6350">
                      <a:solidFill>
                        <a:srgbClr val="000000"/>
                      </a:solidFill>
                      <a:prstDash val="solid"/>
                    </a:lnL>
                    <a:lnR w="6350">
                      <a:solidFill>
                        <a:srgbClr val="000000"/>
                      </a:solidFill>
                      <a:prstDash val="solid"/>
                    </a:lnR>
                    <a:lnT w="12700">
                      <a:solidFill>
                        <a:srgbClr val="000000"/>
                      </a:solidFill>
                      <a:prstDash val="solid"/>
                    </a:lnT>
                    <a:lnB w="6350">
                      <a:solidFill>
                        <a:srgbClr val="000000"/>
                      </a:solidFill>
                      <a:prstDash val="solid"/>
                    </a:lnB>
                  </a:tcPr>
                </a:tc>
                <a:tc>
                  <a:txBody>
                    <a:bodyPr/>
                    <a:lstStyle/>
                    <a:p>
                      <a:pPr marL="67945">
                        <a:lnSpc>
                          <a:spcPts val="960"/>
                        </a:lnSpc>
                      </a:pPr>
                      <a:r>
                        <a:rPr sz="800" spc="-5" dirty="0">
                          <a:latin typeface="Arial"/>
                          <a:cs typeface="Arial"/>
                        </a:rPr>
                        <a:t>Pick List</a:t>
                      </a:r>
                      <a:endParaRPr sz="800">
                        <a:latin typeface="Arial"/>
                        <a:cs typeface="Arial"/>
                      </a:endParaRPr>
                    </a:p>
                  </a:txBody>
                  <a:tcPr marL="0" marR="0" marT="0" marB="0">
                    <a:lnL w="6350">
                      <a:solidFill>
                        <a:srgbClr val="000000"/>
                      </a:solidFill>
                      <a:prstDash val="solid"/>
                    </a:lnL>
                    <a:lnR w="6350">
                      <a:solidFill>
                        <a:srgbClr val="000000"/>
                      </a:solidFill>
                      <a:prstDash val="solid"/>
                    </a:lnR>
                    <a:lnT w="12700">
                      <a:solidFill>
                        <a:srgbClr val="000000"/>
                      </a:solidFill>
                      <a:prstDash val="solid"/>
                    </a:lnT>
                    <a:lnB w="6350">
                      <a:solidFill>
                        <a:srgbClr val="000000"/>
                      </a:solidFill>
                      <a:prstDash val="solid"/>
                    </a:lnB>
                  </a:tcPr>
                </a:tc>
                <a:tc>
                  <a:txBody>
                    <a:bodyPr/>
                    <a:lstStyle/>
                    <a:p>
                      <a:pPr marR="60325" algn="r">
                        <a:lnSpc>
                          <a:spcPts val="960"/>
                        </a:lnSpc>
                      </a:pPr>
                      <a:r>
                        <a:rPr sz="800" dirty="0">
                          <a:latin typeface="Arial"/>
                          <a:cs typeface="Arial"/>
                        </a:rPr>
                        <a:t>n/a</a:t>
                      </a:r>
                      <a:endParaRPr sz="800">
                        <a:latin typeface="Arial"/>
                        <a:cs typeface="Arial"/>
                      </a:endParaRPr>
                    </a:p>
                  </a:txBody>
                  <a:tcPr marL="0" marR="0" marT="0" marB="0">
                    <a:lnL w="6350">
                      <a:solidFill>
                        <a:srgbClr val="000000"/>
                      </a:solidFill>
                      <a:prstDash val="solid"/>
                    </a:lnL>
                    <a:lnR w="12700">
                      <a:solidFill>
                        <a:srgbClr val="000000"/>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434340">
                <a:tc>
                  <a:txBody>
                    <a:bodyPr/>
                    <a:lstStyle/>
                    <a:p>
                      <a:pPr marL="67945" marR="314960">
                        <a:lnSpc>
                          <a:spcPct val="95900"/>
                        </a:lnSpc>
                        <a:spcBef>
                          <a:spcPts val="10"/>
                        </a:spcBef>
                      </a:pPr>
                      <a:r>
                        <a:rPr sz="800" spc="-5" dirty="0">
                          <a:latin typeface="Arial"/>
                          <a:cs typeface="Arial"/>
                        </a:rPr>
                        <a:t>Project  </a:t>
                      </a:r>
                      <a:r>
                        <a:rPr sz="800" dirty="0">
                          <a:latin typeface="Arial"/>
                          <a:cs typeface="Arial"/>
                        </a:rPr>
                        <a:t>Expenditure  </a:t>
                      </a:r>
                      <a:r>
                        <a:rPr sz="800" spc="-5" dirty="0">
                          <a:latin typeface="Arial"/>
                          <a:cs typeface="Arial"/>
                        </a:rPr>
                        <a:t>Category</a:t>
                      </a:r>
                      <a:endParaRPr sz="800">
                        <a:latin typeface="Arial"/>
                        <a:cs typeface="Arial"/>
                      </a:endParaRPr>
                    </a:p>
                  </a:txBody>
                  <a:tcPr marL="0" marR="0" marT="127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231140" algn="r">
                        <a:lnSpc>
                          <a:spcPts val="935"/>
                        </a:lnSpc>
                      </a:pPr>
                      <a:r>
                        <a:rPr sz="800" dirty="0">
                          <a:latin typeface="Arial"/>
                          <a:cs typeface="Arial"/>
                        </a:rPr>
                        <a:t>Sub</a:t>
                      </a:r>
                      <a:r>
                        <a:rPr sz="800" spc="-5" dirty="0">
                          <a:latin typeface="Arial"/>
                          <a:cs typeface="Arial"/>
                        </a:rPr>
                        <a:t>-</a:t>
                      </a:r>
                      <a:r>
                        <a:rPr sz="800" dirty="0">
                          <a:latin typeface="Arial"/>
                          <a:cs typeface="Arial"/>
                        </a:rPr>
                        <a:t>Cate</a:t>
                      </a:r>
                      <a:r>
                        <a:rPr sz="800" spc="5" dirty="0">
                          <a:latin typeface="Arial"/>
                          <a:cs typeface="Arial"/>
                        </a:rPr>
                        <a:t>g</a:t>
                      </a:r>
                      <a:r>
                        <a:rPr sz="800" dirty="0">
                          <a:latin typeface="Arial"/>
                          <a:cs typeface="Arial"/>
                        </a:rPr>
                        <a:t>ory</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310">
                        <a:lnSpc>
                          <a:spcPts val="935"/>
                        </a:lnSpc>
                      </a:pPr>
                      <a:r>
                        <a:rPr sz="800" spc="-5" dirty="0">
                          <a:latin typeface="Arial"/>
                          <a:cs typeface="Arial"/>
                        </a:rPr>
                        <a:t>Required</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78105">
                        <a:lnSpc>
                          <a:spcPct val="95900"/>
                        </a:lnSpc>
                        <a:spcBef>
                          <a:spcPts val="10"/>
                        </a:spcBef>
                      </a:pPr>
                      <a:r>
                        <a:rPr sz="800" spc="-5" dirty="0">
                          <a:latin typeface="Arial"/>
                          <a:cs typeface="Arial"/>
                        </a:rPr>
                        <a:t>Select from  Project EC Pick  List [1,2,3, and</a:t>
                      </a:r>
                      <a:r>
                        <a:rPr sz="800" spc="-40" dirty="0">
                          <a:latin typeface="Arial"/>
                          <a:cs typeface="Arial"/>
                        </a:rPr>
                        <a:t> </a:t>
                      </a:r>
                      <a:r>
                        <a:rPr sz="800" spc="-5" dirty="0">
                          <a:latin typeface="Arial"/>
                          <a:cs typeface="Arial"/>
                        </a:rPr>
                        <a:t>7]</a:t>
                      </a:r>
                      <a:endParaRPr sz="800">
                        <a:latin typeface="Arial"/>
                        <a:cs typeface="Arial"/>
                      </a:endParaRPr>
                    </a:p>
                  </a:txBody>
                  <a:tcPr marL="0" marR="0" marT="127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35"/>
                        </a:lnSpc>
                      </a:pPr>
                      <a:r>
                        <a:rPr sz="800" spc="-5" dirty="0">
                          <a:latin typeface="Arial"/>
                          <a:cs typeface="Arial"/>
                        </a:rPr>
                        <a:t>Pick List</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60325" algn="r">
                        <a:lnSpc>
                          <a:spcPts val="935"/>
                        </a:lnSpc>
                      </a:pPr>
                      <a:r>
                        <a:rPr sz="800" dirty="0">
                          <a:latin typeface="Arial"/>
                          <a:cs typeface="Arial"/>
                        </a:rPr>
                        <a:t>n/a</a:t>
                      </a:r>
                      <a:endParaRPr sz="800">
                        <a:latin typeface="Arial"/>
                        <a:cs typeface="Arial"/>
                      </a:endParaRPr>
                    </a:p>
                  </a:txBody>
                  <a:tcPr marL="0" marR="0" marT="0" marB="0">
                    <a:lnL w="6350">
                      <a:solidFill>
                        <a:srgbClr val="000000"/>
                      </a:solidFill>
                      <a:prstDash val="solid"/>
                    </a:lnL>
                    <a:lnR w="1270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268985">
                <a:tc>
                  <a:txBody>
                    <a:bodyPr/>
                    <a:lstStyle/>
                    <a:p>
                      <a:pPr marL="67945">
                        <a:lnSpc>
                          <a:spcPts val="940"/>
                        </a:lnSpc>
                      </a:pPr>
                      <a:r>
                        <a:rPr sz="800" spc="-5" dirty="0">
                          <a:latin typeface="Arial"/>
                          <a:cs typeface="Arial"/>
                        </a:rPr>
                        <a:t>Project</a:t>
                      </a:r>
                      <a:r>
                        <a:rPr sz="800" spc="-15" dirty="0">
                          <a:latin typeface="Arial"/>
                          <a:cs typeface="Arial"/>
                        </a:rPr>
                        <a:t> </a:t>
                      </a:r>
                      <a:r>
                        <a:rPr sz="800" spc="-5" dirty="0">
                          <a:latin typeface="Arial"/>
                          <a:cs typeface="Arial"/>
                        </a:rPr>
                        <a:t>Name</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151765">
                        <a:lnSpc>
                          <a:spcPts val="919"/>
                        </a:lnSpc>
                        <a:spcBef>
                          <a:spcPts val="45"/>
                        </a:spcBef>
                      </a:pPr>
                      <a:r>
                        <a:rPr sz="800" spc="-5" dirty="0">
                          <a:latin typeface="Arial"/>
                          <a:cs typeface="Arial"/>
                        </a:rPr>
                        <a:t>Official name</a:t>
                      </a:r>
                      <a:r>
                        <a:rPr sz="800" spc="-45" dirty="0">
                          <a:latin typeface="Arial"/>
                          <a:cs typeface="Arial"/>
                        </a:rPr>
                        <a:t> </a:t>
                      </a:r>
                      <a:r>
                        <a:rPr sz="800" spc="-5" dirty="0">
                          <a:latin typeface="Arial"/>
                          <a:cs typeface="Arial"/>
                        </a:rPr>
                        <a:t>of  the</a:t>
                      </a:r>
                      <a:r>
                        <a:rPr sz="800" spc="-15" dirty="0">
                          <a:latin typeface="Arial"/>
                          <a:cs typeface="Arial"/>
                        </a:rPr>
                        <a:t> </a:t>
                      </a:r>
                      <a:r>
                        <a:rPr sz="800" spc="-5" dirty="0">
                          <a:latin typeface="Arial"/>
                          <a:cs typeface="Arial"/>
                        </a:rPr>
                        <a:t>project</a:t>
                      </a:r>
                      <a:endParaRPr sz="800">
                        <a:latin typeface="Arial"/>
                        <a:cs typeface="Arial"/>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310">
                        <a:lnSpc>
                          <a:spcPts val="940"/>
                        </a:lnSpc>
                      </a:pPr>
                      <a:r>
                        <a:rPr sz="800" spc="-5" dirty="0">
                          <a:latin typeface="Arial"/>
                          <a:cs typeface="Arial"/>
                        </a:rPr>
                        <a:t>Required</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40"/>
                        </a:lnSpc>
                      </a:pPr>
                      <a:r>
                        <a:rPr sz="800" spc="-5" dirty="0">
                          <a:latin typeface="Arial"/>
                          <a:cs typeface="Arial"/>
                        </a:rPr>
                        <a:t>n/a</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40"/>
                        </a:lnSpc>
                      </a:pPr>
                      <a:r>
                        <a:rPr sz="800" spc="-5" dirty="0">
                          <a:latin typeface="Arial"/>
                          <a:cs typeface="Arial"/>
                        </a:rPr>
                        <a:t>String</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61594" algn="r">
                        <a:lnSpc>
                          <a:spcPts val="940"/>
                        </a:lnSpc>
                      </a:pPr>
                      <a:r>
                        <a:rPr sz="800" dirty="0">
                          <a:latin typeface="Arial"/>
                          <a:cs typeface="Arial"/>
                        </a:rPr>
                        <a:t>150</a:t>
                      </a:r>
                      <a:endParaRPr sz="800">
                        <a:latin typeface="Arial"/>
                        <a:cs typeface="Arial"/>
                      </a:endParaRPr>
                    </a:p>
                  </a:txBody>
                  <a:tcPr marL="0" marR="0" marT="0" marB="0">
                    <a:lnL w="6350">
                      <a:solidFill>
                        <a:srgbClr val="000000"/>
                      </a:solidFill>
                      <a:prstDash val="solid"/>
                    </a:lnL>
                    <a:lnR w="1270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519683">
                <a:tc>
                  <a:txBody>
                    <a:bodyPr/>
                    <a:lstStyle/>
                    <a:p>
                      <a:pPr marL="67945" marR="88900">
                        <a:lnSpc>
                          <a:spcPts val="919"/>
                        </a:lnSpc>
                        <a:spcBef>
                          <a:spcPts val="35"/>
                        </a:spcBef>
                      </a:pPr>
                      <a:r>
                        <a:rPr sz="800" spc="-5" dirty="0">
                          <a:latin typeface="Arial"/>
                          <a:cs typeface="Arial"/>
                        </a:rPr>
                        <a:t>Recipient</a:t>
                      </a:r>
                      <a:r>
                        <a:rPr sz="800" spc="-40" dirty="0">
                          <a:latin typeface="Arial"/>
                          <a:cs typeface="Arial"/>
                        </a:rPr>
                        <a:t> </a:t>
                      </a:r>
                      <a:r>
                        <a:rPr sz="800" spc="-5" dirty="0">
                          <a:latin typeface="Arial"/>
                          <a:cs typeface="Arial"/>
                        </a:rPr>
                        <a:t>Project  ID</a:t>
                      </a:r>
                      <a:endParaRPr sz="800">
                        <a:latin typeface="Arial"/>
                        <a:cs typeface="Arial"/>
                      </a:endParaRPr>
                    </a:p>
                  </a:txBody>
                  <a:tcPr marL="0" marR="0" marT="44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78740">
                        <a:lnSpc>
                          <a:spcPct val="95800"/>
                        </a:lnSpc>
                        <a:spcBef>
                          <a:spcPts val="15"/>
                        </a:spcBef>
                      </a:pPr>
                      <a:r>
                        <a:rPr sz="800" spc="-5" dirty="0">
                          <a:latin typeface="Arial"/>
                          <a:cs typeface="Arial"/>
                        </a:rPr>
                        <a:t>Identification  number</a:t>
                      </a:r>
                      <a:r>
                        <a:rPr sz="800" spc="-50" dirty="0">
                          <a:latin typeface="Arial"/>
                          <a:cs typeface="Arial"/>
                        </a:rPr>
                        <a:t> </a:t>
                      </a:r>
                      <a:r>
                        <a:rPr sz="800" spc="-5" dirty="0">
                          <a:latin typeface="Arial"/>
                          <a:cs typeface="Arial"/>
                        </a:rPr>
                        <a:t>assigned  to project by  recipient</a:t>
                      </a:r>
                      <a:endParaRPr sz="800">
                        <a:latin typeface="Arial"/>
                        <a:cs typeface="Arial"/>
                      </a:endParaRPr>
                    </a:p>
                  </a:txBody>
                  <a:tcPr marL="0" marR="0" marT="19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310">
                        <a:lnSpc>
                          <a:spcPts val="935"/>
                        </a:lnSpc>
                      </a:pPr>
                      <a:r>
                        <a:rPr sz="800" spc="-5" dirty="0">
                          <a:latin typeface="Arial"/>
                          <a:cs typeface="Arial"/>
                        </a:rPr>
                        <a:t>Required</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35"/>
                        </a:lnSpc>
                      </a:pPr>
                      <a:r>
                        <a:rPr sz="800" spc="-5" dirty="0">
                          <a:latin typeface="Arial"/>
                          <a:cs typeface="Arial"/>
                        </a:rPr>
                        <a:t>n/a</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35"/>
                        </a:lnSpc>
                      </a:pPr>
                      <a:r>
                        <a:rPr sz="800" spc="-5" dirty="0">
                          <a:latin typeface="Arial"/>
                          <a:cs typeface="Arial"/>
                        </a:rPr>
                        <a:t>Alpha</a:t>
                      </a:r>
                      <a:r>
                        <a:rPr sz="800" spc="-15" dirty="0">
                          <a:latin typeface="Arial"/>
                          <a:cs typeface="Arial"/>
                        </a:rPr>
                        <a:t> </a:t>
                      </a:r>
                      <a:r>
                        <a:rPr sz="800" spc="-5" dirty="0">
                          <a:latin typeface="Arial"/>
                          <a:cs typeface="Arial"/>
                        </a:rPr>
                        <a:t>Numeric</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61594" algn="r">
                        <a:lnSpc>
                          <a:spcPts val="935"/>
                        </a:lnSpc>
                      </a:pPr>
                      <a:r>
                        <a:rPr sz="800" dirty="0">
                          <a:latin typeface="Arial"/>
                          <a:cs typeface="Arial"/>
                        </a:rPr>
                        <a:t>20</a:t>
                      </a:r>
                      <a:endParaRPr sz="800">
                        <a:latin typeface="Arial"/>
                        <a:cs typeface="Arial"/>
                      </a:endParaRPr>
                    </a:p>
                  </a:txBody>
                  <a:tcPr marL="0" marR="0" marT="0" marB="0">
                    <a:lnL w="6350">
                      <a:solidFill>
                        <a:srgbClr val="000000"/>
                      </a:solidFill>
                      <a:prstDash val="solid"/>
                    </a:lnL>
                    <a:lnR w="1270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r h="708151">
                <a:tc>
                  <a:txBody>
                    <a:bodyPr/>
                    <a:lstStyle/>
                    <a:p>
                      <a:pPr marL="67945" marR="342900">
                        <a:lnSpc>
                          <a:spcPts val="919"/>
                        </a:lnSpc>
                        <a:spcBef>
                          <a:spcPts val="40"/>
                        </a:spcBef>
                      </a:pPr>
                      <a:r>
                        <a:rPr sz="800" spc="-5" dirty="0">
                          <a:latin typeface="Arial"/>
                          <a:cs typeface="Arial"/>
                        </a:rPr>
                        <a:t>Status of  </a:t>
                      </a:r>
                      <a:r>
                        <a:rPr sz="800" dirty="0">
                          <a:latin typeface="Arial"/>
                          <a:cs typeface="Arial"/>
                        </a:rPr>
                        <a:t>Completion</a:t>
                      </a:r>
                      <a:endParaRPr sz="800">
                        <a:latin typeface="Arial"/>
                        <a:cs typeface="Arial"/>
                      </a:endParaRPr>
                    </a:p>
                  </a:txBody>
                  <a:tcPr marL="0" marR="0" marT="508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304165">
                        <a:lnSpc>
                          <a:spcPts val="919"/>
                        </a:lnSpc>
                        <a:spcBef>
                          <a:spcPts val="40"/>
                        </a:spcBef>
                      </a:pPr>
                      <a:r>
                        <a:rPr sz="800" spc="-5" dirty="0">
                          <a:latin typeface="Arial"/>
                          <a:cs typeface="Arial"/>
                        </a:rPr>
                        <a:t>Completion  status of</a:t>
                      </a:r>
                      <a:r>
                        <a:rPr sz="800" spc="-55" dirty="0">
                          <a:latin typeface="Arial"/>
                          <a:cs typeface="Arial"/>
                        </a:rPr>
                        <a:t> </a:t>
                      </a:r>
                      <a:r>
                        <a:rPr sz="800" spc="-5" dirty="0">
                          <a:latin typeface="Arial"/>
                          <a:cs typeface="Arial"/>
                        </a:rPr>
                        <a:t>the  project</a:t>
                      </a:r>
                      <a:endParaRPr sz="800">
                        <a:latin typeface="Arial"/>
                        <a:cs typeface="Arial"/>
                      </a:endParaRPr>
                    </a:p>
                  </a:txBody>
                  <a:tcPr marL="0" marR="0" marT="508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310">
                        <a:lnSpc>
                          <a:spcPts val="940"/>
                        </a:lnSpc>
                      </a:pPr>
                      <a:r>
                        <a:rPr sz="800" spc="-5" dirty="0">
                          <a:latin typeface="Arial"/>
                          <a:cs typeface="Arial"/>
                        </a:rPr>
                        <a:t>Required</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121285">
                        <a:lnSpc>
                          <a:spcPts val="919"/>
                        </a:lnSpc>
                        <a:spcBef>
                          <a:spcPts val="40"/>
                        </a:spcBef>
                      </a:pPr>
                      <a:r>
                        <a:rPr sz="800" spc="-5" dirty="0">
                          <a:latin typeface="Arial"/>
                          <a:cs typeface="Arial"/>
                        </a:rPr>
                        <a:t>"Not started",  "Completed</a:t>
                      </a:r>
                      <a:r>
                        <a:rPr sz="800" spc="-45" dirty="0">
                          <a:latin typeface="Arial"/>
                          <a:cs typeface="Arial"/>
                        </a:rPr>
                        <a:t> </a:t>
                      </a:r>
                      <a:r>
                        <a:rPr sz="800" spc="-5" dirty="0">
                          <a:latin typeface="Arial"/>
                          <a:cs typeface="Arial"/>
                        </a:rPr>
                        <a:t>less  than</a:t>
                      </a:r>
                      <a:r>
                        <a:rPr sz="800" spc="-15" dirty="0">
                          <a:latin typeface="Arial"/>
                          <a:cs typeface="Arial"/>
                        </a:rPr>
                        <a:t> </a:t>
                      </a:r>
                      <a:r>
                        <a:rPr sz="800" spc="-5" dirty="0">
                          <a:latin typeface="Arial"/>
                          <a:cs typeface="Arial"/>
                        </a:rPr>
                        <a:t>50%",</a:t>
                      </a:r>
                      <a:endParaRPr sz="800">
                        <a:latin typeface="Arial"/>
                        <a:cs typeface="Arial"/>
                      </a:endParaRPr>
                    </a:p>
                    <a:p>
                      <a:pPr marL="67945" marR="98425">
                        <a:lnSpc>
                          <a:spcPts val="919"/>
                        </a:lnSpc>
                        <a:spcBef>
                          <a:spcPts val="5"/>
                        </a:spcBef>
                      </a:pPr>
                      <a:r>
                        <a:rPr sz="800" spc="-5" dirty="0">
                          <a:latin typeface="Arial"/>
                          <a:cs typeface="Arial"/>
                        </a:rPr>
                        <a:t>"Completed</a:t>
                      </a:r>
                      <a:r>
                        <a:rPr sz="800" spc="-60" dirty="0">
                          <a:latin typeface="Arial"/>
                          <a:cs typeface="Arial"/>
                        </a:rPr>
                        <a:t> </a:t>
                      </a:r>
                      <a:r>
                        <a:rPr sz="800" dirty="0">
                          <a:latin typeface="Arial"/>
                          <a:cs typeface="Arial"/>
                        </a:rPr>
                        <a:t>50%  </a:t>
                      </a:r>
                      <a:r>
                        <a:rPr sz="800" spc="-5" dirty="0">
                          <a:latin typeface="Arial"/>
                          <a:cs typeface="Arial"/>
                        </a:rPr>
                        <a:t>or</a:t>
                      </a:r>
                      <a:r>
                        <a:rPr sz="800" spc="-10" dirty="0">
                          <a:latin typeface="Arial"/>
                          <a:cs typeface="Arial"/>
                        </a:rPr>
                        <a:t> </a:t>
                      </a:r>
                      <a:r>
                        <a:rPr sz="800" spc="-5" dirty="0">
                          <a:latin typeface="Arial"/>
                          <a:cs typeface="Arial"/>
                        </a:rPr>
                        <a:t>more",</a:t>
                      </a:r>
                      <a:endParaRPr sz="800">
                        <a:latin typeface="Arial"/>
                        <a:cs typeface="Arial"/>
                      </a:endParaRPr>
                    </a:p>
                    <a:p>
                      <a:pPr marL="67945">
                        <a:lnSpc>
                          <a:spcPts val="830"/>
                        </a:lnSpc>
                      </a:pPr>
                      <a:r>
                        <a:rPr sz="800" spc="-5" dirty="0">
                          <a:latin typeface="Arial"/>
                          <a:cs typeface="Arial"/>
                        </a:rPr>
                        <a:t>"Completed"</a:t>
                      </a:r>
                      <a:endParaRPr sz="800">
                        <a:latin typeface="Arial"/>
                        <a:cs typeface="Arial"/>
                      </a:endParaRPr>
                    </a:p>
                  </a:txBody>
                  <a:tcPr marL="0" marR="0" marT="508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40"/>
                        </a:lnSpc>
                      </a:pPr>
                      <a:r>
                        <a:rPr sz="800" spc="-5" dirty="0">
                          <a:latin typeface="Arial"/>
                          <a:cs typeface="Arial"/>
                        </a:rPr>
                        <a:t>Pick List</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60325" algn="r">
                        <a:lnSpc>
                          <a:spcPts val="940"/>
                        </a:lnSpc>
                      </a:pPr>
                      <a:r>
                        <a:rPr sz="800" dirty="0">
                          <a:latin typeface="Arial"/>
                          <a:cs typeface="Arial"/>
                        </a:rPr>
                        <a:t>n/a</a:t>
                      </a:r>
                      <a:endParaRPr sz="800">
                        <a:latin typeface="Arial"/>
                        <a:cs typeface="Arial"/>
                      </a:endParaRPr>
                    </a:p>
                  </a:txBody>
                  <a:tcPr marL="0" marR="0" marT="0" marB="0">
                    <a:lnL w="6350">
                      <a:solidFill>
                        <a:srgbClr val="000000"/>
                      </a:solidFill>
                      <a:prstDash val="solid"/>
                    </a:lnL>
                    <a:lnR w="1270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590550">
                <a:tc>
                  <a:txBody>
                    <a:bodyPr/>
                    <a:lstStyle/>
                    <a:p>
                      <a:pPr marL="67945">
                        <a:lnSpc>
                          <a:spcPts val="935"/>
                        </a:lnSpc>
                      </a:pPr>
                      <a:r>
                        <a:rPr sz="800" spc="-5" dirty="0">
                          <a:latin typeface="Arial"/>
                          <a:cs typeface="Arial"/>
                        </a:rPr>
                        <a:t>Adopted</a:t>
                      </a:r>
                      <a:r>
                        <a:rPr sz="800" spc="-15" dirty="0">
                          <a:latin typeface="Arial"/>
                          <a:cs typeface="Arial"/>
                        </a:rPr>
                        <a:t> </a:t>
                      </a:r>
                      <a:r>
                        <a:rPr sz="800" spc="-5" dirty="0">
                          <a:latin typeface="Arial"/>
                          <a:cs typeface="Arial"/>
                        </a:rPr>
                        <a:t>Budget</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151130">
                        <a:lnSpc>
                          <a:spcPct val="95900"/>
                        </a:lnSpc>
                        <a:spcBef>
                          <a:spcPts val="10"/>
                        </a:spcBef>
                      </a:pPr>
                      <a:r>
                        <a:rPr sz="800" spc="-5" dirty="0">
                          <a:latin typeface="Arial"/>
                          <a:cs typeface="Arial"/>
                        </a:rPr>
                        <a:t>Amount of the  adopted</a:t>
                      </a:r>
                      <a:r>
                        <a:rPr sz="800" spc="-45" dirty="0">
                          <a:latin typeface="Arial"/>
                          <a:cs typeface="Arial"/>
                        </a:rPr>
                        <a:t> </a:t>
                      </a:r>
                      <a:r>
                        <a:rPr sz="800" spc="-5" dirty="0">
                          <a:latin typeface="Arial"/>
                          <a:cs typeface="Arial"/>
                        </a:rPr>
                        <a:t>budget  for the</a:t>
                      </a:r>
                      <a:r>
                        <a:rPr sz="800" spc="-25" dirty="0">
                          <a:latin typeface="Arial"/>
                          <a:cs typeface="Arial"/>
                        </a:rPr>
                        <a:t> </a:t>
                      </a:r>
                      <a:r>
                        <a:rPr sz="800" spc="-5" dirty="0">
                          <a:latin typeface="Arial"/>
                          <a:cs typeface="Arial"/>
                        </a:rPr>
                        <a:t>project</a:t>
                      </a:r>
                      <a:endParaRPr sz="800">
                        <a:latin typeface="Arial"/>
                        <a:cs typeface="Arial"/>
                      </a:endParaRPr>
                    </a:p>
                  </a:txBody>
                  <a:tcPr marL="0" marR="0" marT="127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310" marR="95885">
                        <a:lnSpc>
                          <a:spcPts val="919"/>
                        </a:lnSpc>
                        <a:spcBef>
                          <a:spcPts val="35"/>
                        </a:spcBef>
                      </a:pPr>
                      <a:r>
                        <a:rPr sz="800" spc="-5" dirty="0">
                          <a:latin typeface="Arial"/>
                          <a:cs typeface="Arial"/>
                        </a:rPr>
                        <a:t>Required for</a:t>
                      </a:r>
                      <a:r>
                        <a:rPr sz="800" spc="-50" dirty="0">
                          <a:latin typeface="Arial"/>
                          <a:cs typeface="Arial"/>
                        </a:rPr>
                        <a:t> </a:t>
                      </a:r>
                      <a:r>
                        <a:rPr sz="800" spc="-5" dirty="0">
                          <a:latin typeface="Arial"/>
                          <a:cs typeface="Arial"/>
                        </a:rPr>
                        <a:t>Tier  1</a:t>
                      </a:r>
                      <a:r>
                        <a:rPr sz="800" spc="-15" dirty="0">
                          <a:latin typeface="Arial"/>
                          <a:cs typeface="Arial"/>
                        </a:rPr>
                        <a:t> </a:t>
                      </a:r>
                      <a:r>
                        <a:rPr sz="800" spc="-5" dirty="0">
                          <a:latin typeface="Arial"/>
                          <a:cs typeface="Arial"/>
                        </a:rPr>
                        <a:t>recipients</a:t>
                      </a:r>
                      <a:endParaRPr sz="800">
                        <a:latin typeface="Arial"/>
                        <a:cs typeface="Arial"/>
                      </a:endParaRPr>
                    </a:p>
                    <a:p>
                      <a:pPr>
                        <a:lnSpc>
                          <a:spcPct val="100000"/>
                        </a:lnSpc>
                      </a:pPr>
                      <a:endParaRPr sz="800">
                        <a:latin typeface="Times New Roman"/>
                        <a:cs typeface="Times New Roman"/>
                      </a:endParaRPr>
                    </a:p>
                    <a:p>
                      <a:pPr marL="67310" marR="72390">
                        <a:lnSpc>
                          <a:spcPts val="919"/>
                        </a:lnSpc>
                      </a:pPr>
                      <a:r>
                        <a:rPr sz="800" spc="-5" dirty="0">
                          <a:latin typeface="Arial"/>
                          <a:cs typeface="Arial"/>
                        </a:rPr>
                        <a:t>Optional for</a:t>
                      </a:r>
                      <a:r>
                        <a:rPr sz="800" spc="-60" dirty="0">
                          <a:latin typeface="Arial"/>
                          <a:cs typeface="Arial"/>
                        </a:rPr>
                        <a:t> </a:t>
                      </a:r>
                      <a:r>
                        <a:rPr sz="800" dirty="0">
                          <a:latin typeface="Arial"/>
                          <a:cs typeface="Arial"/>
                        </a:rPr>
                        <a:t>other  </a:t>
                      </a:r>
                      <a:r>
                        <a:rPr sz="800" spc="-5" dirty="0">
                          <a:latin typeface="Arial"/>
                          <a:cs typeface="Arial"/>
                        </a:rPr>
                        <a:t>Tier</a:t>
                      </a:r>
                      <a:r>
                        <a:rPr sz="800" spc="-15" dirty="0">
                          <a:latin typeface="Arial"/>
                          <a:cs typeface="Arial"/>
                        </a:rPr>
                        <a:t> </a:t>
                      </a:r>
                      <a:r>
                        <a:rPr sz="800" spc="-5" dirty="0">
                          <a:latin typeface="Arial"/>
                          <a:cs typeface="Arial"/>
                        </a:rPr>
                        <a:t>recipients</a:t>
                      </a:r>
                      <a:endParaRPr sz="800">
                        <a:latin typeface="Arial"/>
                        <a:cs typeface="Arial"/>
                      </a:endParaRPr>
                    </a:p>
                  </a:txBody>
                  <a:tcPr marL="0" marR="0" marT="44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35"/>
                        </a:lnSpc>
                      </a:pPr>
                      <a:r>
                        <a:rPr sz="800" spc="-5" dirty="0">
                          <a:latin typeface="Arial"/>
                          <a:cs typeface="Arial"/>
                        </a:rPr>
                        <a:t>n/a</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35"/>
                        </a:lnSpc>
                      </a:pPr>
                      <a:r>
                        <a:rPr sz="800" spc="-5" dirty="0">
                          <a:latin typeface="Arial"/>
                          <a:cs typeface="Arial"/>
                        </a:rPr>
                        <a:t>Currency</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60325" algn="r">
                        <a:lnSpc>
                          <a:spcPts val="935"/>
                        </a:lnSpc>
                      </a:pPr>
                      <a:r>
                        <a:rPr sz="800" dirty="0">
                          <a:latin typeface="Arial"/>
                          <a:cs typeface="Arial"/>
                        </a:rPr>
                        <a:t>12,2</a:t>
                      </a:r>
                      <a:endParaRPr sz="800">
                        <a:latin typeface="Arial"/>
                        <a:cs typeface="Arial"/>
                      </a:endParaRPr>
                    </a:p>
                  </a:txBody>
                  <a:tcPr marL="0" marR="0" marT="0" marB="0">
                    <a:lnL w="6350">
                      <a:solidFill>
                        <a:srgbClr val="000000"/>
                      </a:solidFill>
                      <a:prstDash val="solid"/>
                    </a:lnL>
                    <a:lnR w="1270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6"/>
                  </a:ext>
                </a:extLst>
              </a:tr>
              <a:tr h="473202">
                <a:tc>
                  <a:txBody>
                    <a:bodyPr/>
                    <a:lstStyle/>
                    <a:p>
                      <a:pPr marL="67945">
                        <a:lnSpc>
                          <a:spcPts val="935"/>
                        </a:lnSpc>
                      </a:pPr>
                      <a:r>
                        <a:rPr sz="800" spc="-5" dirty="0">
                          <a:latin typeface="Arial"/>
                          <a:cs typeface="Arial"/>
                        </a:rPr>
                        <a:t>Total</a:t>
                      </a:r>
                      <a:r>
                        <a:rPr sz="800" spc="-15" dirty="0">
                          <a:latin typeface="Arial"/>
                          <a:cs typeface="Arial"/>
                        </a:rPr>
                        <a:t> </a:t>
                      </a:r>
                      <a:r>
                        <a:rPr sz="800" spc="-5" dirty="0">
                          <a:latin typeface="Arial"/>
                          <a:cs typeface="Arial"/>
                        </a:rPr>
                        <a:t>Obligations</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185420">
                        <a:lnSpc>
                          <a:spcPct val="95800"/>
                        </a:lnSpc>
                        <a:spcBef>
                          <a:spcPts val="15"/>
                        </a:spcBef>
                      </a:pPr>
                      <a:r>
                        <a:rPr sz="800" spc="-5" dirty="0">
                          <a:latin typeface="Arial"/>
                          <a:cs typeface="Arial"/>
                        </a:rPr>
                        <a:t>The total</a:t>
                      </a:r>
                      <a:r>
                        <a:rPr sz="800" spc="-45" dirty="0">
                          <a:latin typeface="Arial"/>
                          <a:cs typeface="Arial"/>
                        </a:rPr>
                        <a:t> </a:t>
                      </a:r>
                      <a:r>
                        <a:rPr sz="800" spc="-5" dirty="0">
                          <a:latin typeface="Arial"/>
                          <a:cs typeface="Arial"/>
                        </a:rPr>
                        <a:t>dollar  value of  obligations for  this</a:t>
                      </a:r>
                      <a:r>
                        <a:rPr sz="800" spc="-10" dirty="0">
                          <a:latin typeface="Arial"/>
                          <a:cs typeface="Arial"/>
                        </a:rPr>
                        <a:t> </a:t>
                      </a:r>
                      <a:r>
                        <a:rPr sz="800" spc="-5" dirty="0">
                          <a:latin typeface="Arial"/>
                          <a:cs typeface="Arial"/>
                        </a:rPr>
                        <a:t>project</a:t>
                      </a:r>
                      <a:endParaRPr sz="800">
                        <a:latin typeface="Arial"/>
                        <a:cs typeface="Arial"/>
                      </a:endParaRPr>
                    </a:p>
                  </a:txBody>
                  <a:tcPr marL="0" marR="0" marT="19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310">
                        <a:lnSpc>
                          <a:spcPts val="935"/>
                        </a:lnSpc>
                      </a:pPr>
                      <a:r>
                        <a:rPr sz="800" spc="-5" dirty="0">
                          <a:latin typeface="Arial"/>
                          <a:cs typeface="Arial"/>
                        </a:rPr>
                        <a:t>Required</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35"/>
                        </a:lnSpc>
                      </a:pPr>
                      <a:r>
                        <a:rPr sz="800" spc="-5" dirty="0">
                          <a:latin typeface="Arial"/>
                          <a:cs typeface="Arial"/>
                        </a:rPr>
                        <a:t>n/a</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35"/>
                        </a:lnSpc>
                      </a:pPr>
                      <a:r>
                        <a:rPr sz="800" spc="-5" dirty="0">
                          <a:latin typeface="Arial"/>
                          <a:cs typeface="Arial"/>
                        </a:rPr>
                        <a:t>Currency</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60325" algn="r">
                        <a:lnSpc>
                          <a:spcPts val="935"/>
                        </a:lnSpc>
                      </a:pPr>
                      <a:r>
                        <a:rPr sz="800" dirty="0">
                          <a:latin typeface="Arial"/>
                          <a:cs typeface="Arial"/>
                        </a:rPr>
                        <a:t>12,2</a:t>
                      </a:r>
                      <a:endParaRPr sz="800">
                        <a:latin typeface="Arial"/>
                        <a:cs typeface="Arial"/>
                      </a:endParaRPr>
                    </a:p>
                  </a:txBody>
                  <a:tcPr marL="0" marR="0" marT="0" marB="0">
                    <a:lnL w="6350">
                      <a:solidFill>
                        <a:srgbClr val="000000"/>
                      </a:solidFill>
                      <a:prstDash val="solid"/>
                    </a:lnL>
                    <a:lnR w="1270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7"/>
                  </a:ext>
                </a:extLst>
              </a:tr>
              <a:tr h="473963">
                <a:tc>
                  <a:txBody>
                    <a:bodyPr/>
                    <a:lstStyle/>
                    <a:p>
                      <a:pPr marL="67945" marR="264160">
                        <a:lnSpc>
                          <a:spcPts val="919"/>
                        </a:lnSpc>
                        <a:spcBef>
                          <a:spcPts val="40"/>
                        </a:spcBef>
                      </a:pPr>
                      <a:r>
                        <a:rPr sz="800" spc="-5" dirty="0">
                          <a:latin typeface="Arial"/>
                          <a:cs typeface="Arial"/>
                        </a:rPr>
                        <a:t>Total  </a:t>
                      </a:r>
                      <a:r>
                        <a:rPr sz="800" dirty="0">
                          <a:latin typeface="Arial"/>
                          <a:cs typeface="Arial"/>
                        </a:rPr>
                        <a:t>Expenditures</a:t>
                      </a:r>
                      <a:endParaRPr sz="800">
                        <a:latin typeface="Arial"/>
                        <a:cs typeface="Arial"/>
                      </a:endParaRPr>
                    </a:p>
                  </a:txBody>
                  <a:tcPr marL="0" marR="0" marT="508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129539">
                        <a:lnSpc>
                          <a:spcPts val="919"/>
                        </a:lnSpc>
                        <a:spcBef>
                          <a:spcPts val="40"/>
                        </a:spcBef>
                      </a:pPr>
                      <a:r>
                        <a:rPr sz="800" spc="-5" dirty="0">
                          <a:latin typeface="Arial"/>
                          <a:cs typeface="Arial"/>
                        </a:rPr>
                        <a:t>The total dollar  value of  expenditures</a:t>
                      </a:r>
                      <a:r>
                        <a:rPr sz="800" spc="-45" dirty="0">
                          <a:latin typeface="Arial"/>
                          <a:cs typeface="Arial"/>
                        </a:rPr>
                        <a:t> </a:t>
                      </a:r>
                      <a:r>
                        <a:rPr sz="800" spc="-5" dirty="0">
                          <a:latin typeface="Arial"/>
                          <a:cs typeface="Arial"/>
                        </a:rPr>
                        <a:t>for  this</a:t>
                      </a:r>
                      <a:r>
                        <a:rPr sz="800" spc="-10" dirty="0">
                          <a:latin typeface="Arial"/>
                          <a:cs typeface="Arial"/>
                        </a:rPr>
                        <a:t> </a:t>
                      </a:r>
                      <a:r>
                        <a:rPr sz="800" spc="-5" dirty="0">
                          <a:latin typeface="Arial"/>
                          <a:cs typeface="Arial"/>
                        </a:rPr>
                        <a:t>project</a:t>
                      </a:r>
                      <a:endParaRPr sz="800">
                        <a:latin typeface="Arial"/>
                        <a:cs typeface="Arial"/>
                      </a:endParaRPr>
                    </a:p>
                  </a:txBody>
                  <a:tcPr marL="0" marR="0" marT="508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310">
                        <a:lnSpc>
                          <a:spcPts val="940"/>
                        </a:lnSpc>
                      </a:pPr>
                      <a:r>
                        <a:rPr sz="800" spc="-5" dirty="0">
                          <a:latin typeface="Arial"/>
                          <a:cs typeface="Arial"/>
                        </a:rPr>
                        <a:t>Required</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40"/>
                        </a:lnSpc>
                      </a:pPr>
                      <a:r>
                        <a:rPr sz="800" spc="-5" dirty="0">
                          <a:latin typeface="Arial"/>
                          <a:cs typeface="Arial"/>
                        </a:rPr>
                        <a:t>n/a</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40"/>
                        </a:lnSpc>
                      </a:pPr>
                      <a:r>
                        <a:rPr sz="800" spc="-5" dirty="0">
                          <a:latin typeface="Arial"/>
                          <a:cs typeface="Arial"/>
                        </a:rPr>
                        <a:t>Currency</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60325" algn="r">
                        <a:lnSpc>
                          <a:spcPts val="940"/>
                        </a:lnSpc>
                      </a:pPr>
                      <a:r>
                        <a:rPr sz="800" dirty="0">
                          <a:latin typeface="Arial"/>
                          <a:cs typeface="Arial"/>
                        </a:rPr>
                        <a:t>12,2</a:t>
                      </a:r>
                      <a:endParaRPr sz="800">
                        <a:latin typeface="Arial"/>
                        <a:cs typeface="Arial"/>
                      </a:endParaRPr>
                    </a:p>
                  </a:txBody>
                  <a:tcPr marL="0" marR="0" marT="0" marB="0">
                    <a:lnL w="6350">
                      <a:solidFill>
                        <a:srgbClr val="000000"/>
                      </a:solidFill>
                      <a:prstDash val="solid"/>
                    </a:lnL>
                    <a:lnR w="1270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8"/>
                  </a:ext>
                </a:extLst>
              </a:tr>
              <a:tr h="473202">
                <a:tc>
                  <a:txBody>
                    <a:bodyPr/>
                    <a:lstStyle/>
                    <a:p>
                      <a:pPr marL="67945" marR="100330" algn="just">
                        <a:lnSpc>
                          <a:spcPct val="95900"/>
                        </a:lnSpc>
                        <a:spcBef>
                          <a:spcPts val="10"/>
                        </a:spcBef>
                      </a:pPr>
                      <a:r>
                        <a:rPr sz="800" spc="-5" dirty="0">
                          <a:latin typeface="Arial"/>
                          <a:cs typeface="Arial"/>
                        </a:rPr>
                        <a:t>Does this</a:t>
                      </a:r>
                      <a:r>
                        <a:rPr sz="800" spc="-35" dirty="0">
                          <a:latin typeface="Arial"/>
                          <a:cs typeface="Arial"/>
                        </a:rPr>
                        <a:t> </a:t>
                      </a:r>
                      <a:r>
                        <a:rPr sz="800" spc="-5" dirty="0">
                          <a:latin typeface="Arial"/>
                          <a:cs typeface="Arial"/>
                        </a:rPr>
                        <a:t>project  include a capital  expenditure?</a:t>
                      </a:r>
                      <a:endParaRPr sz="800">
                        <a:latin typeface="Arial"/>
                        <a:cs typeface="Arial"/>
                      </a:endParaRPr>
                    </a:p>
                  </a:txBody>
                  <a:tcPr marL="0" marR="0" marT="127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100965" algn="just">
                        <a:lnSpc>
                          <a:spcPct val="95900"/>
                        </a:lnSpc>
                        <a:spcBef>
                          <a:spcPts val="10"/>
                        </a:spcBef>
                      </a:pPr>
                      <a:r>
                        <a:rPr sz="800" spc="-5" dirty="0">
                          <a:latin typeface="Arial"/>
                          <a:cs typeface="Arial"/>
                        </a:rPr>
                        <a:t>Does this</a:t>
                      </a:r>
                      <a:r>
                        <a:rPr sz="800" spc="-35" dirty="0">
                          <a:latin typeface="Arial"/>
                          <a:cs typeface="Arial"/>
                        </a:rPr>
                        <a:t> </a:t>
                      </a:r>
                      <a:r>
                        <a:rPr sz="800" spc="-5" dirty="0">
                          <a:latin typeface="Arial"/>
                          <a:cs typeface="Arial"/>
                        </a:rPr>
                        <a:t>project  include a capital  expenditure</a:t>
                      </a:r>
                      <a:endParaRPr sz="800">
                        <a:latin typeface="Arial"/>
                        <a:cs typeface="Arial"/>
                      </a:endParaRPr>
                    </a:p>
                  </a:txBody>
                  <a:tcPr marL="0" marR="0" marT="127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310">
                        <a:lnSpc>
                          <a:spcPts val="935"/>
                        </a:lnSpc>
                      </a:pPr>
                      <a:r>
                        <a:rPr sz="800" spc="-5" dirty="0">
                          <a:latin typeface="Arial"/>
                          <a:cs typeface="Arial"/>
                        </a:rPr>
                        <a:t>Required</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681990">
                        <a:lnSpc>
                          <a:spcPts val="919"/>
                        </a:lnSpc>
                        <a:spcBef>
                          <a:spcPts val="35"/>
                        </a:spcBef>
                      </a:pPr>
                      <a:r>
                        <a:rPr sz="800" dirty="0">
                          <a:latin typeface="Arial"/>
                          <a:cs typeface="Arial"/>
                        </a:rPr>
                        <a:t>Yes  </a:t>
                      </a:r>
                      <a:r>
                        <a:rPr sz="800" spc="-10" dirty="0">
                          <a:latin typeface="Arial"/>
                          <a:cs typeface="Arial"/>
                        </a:rPr>
                        <a:t>No</a:t>
                      </a:r>
                      <a:endParaRPr sz="800">
                        <a:latin typeface="Arial"/>
                        <a:cs typeface="Arial"/>
                      </a:endParaRPr>
                    </a:p>
                  </a:txBody>
                  <a:tcPr marL="0" marR="0" marT="44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83185">
                        <a:lnSpc>
                          <a:spcPct val="95800"/>
                        </a:lnSpc>
                        <a:spcBef>
                          <a:spcPts val="15"/>
                        </a:spcBef>
                      </a:pPr>
                      <a:r>
                        <a:rPr sz="800" spc="-5" dirty="0">
                          <a:latin typeface="Arial"/>
                          <a:cs typeface="Arial"/>
                        </a:rPr>
                        <a:t>Picklist (see  permissible  values in  previous</a:t>
                      </a:r>
                      <a:r>
                        <a:rPr sz="800" spc="-40" dirty="0">
                          <a:latin typeface="Arial"/>
                          <a:cs typeface="Arial"/>
                        </a:rPr>
                        <a:t> </a:t>
                      </a:r>
                      <a:r>
                        <a:rPr sz="800" spc="-5" dirty="0">
                          <a:latin typeface="Arial"/>
                          <a:cs typeface="Arial"/>
                        </a:rPr>
                        <a:t>column)</a:t>
                      </a:r>
                      <a:endParaRPr sz="800">
                        <a:latin typeface="Arial"/>
                        <a:cs typeface="Arial"/>
                      </a:endParaRPr>
                    </a:p>
                  </a:txBody>
                  <a:tcPr marL="0" marR="0" marT="19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60325" algn="r">
                        <a:lnSpc>
                          <a:spcPts val="935"/>
                        </a:lnSpc>
                      </a:pPr>
                      <a:r>
                        <a:rPr sz="800" dirty="0">
                          <a:latin typeface="Arial"/>
                          <a:cs typeface="Arial"/>
                        </a:rPr>
                        <a:t>n/a</a:t>
                      </a:r>
                      <a:endParaRPr sz="800">
                        <a:latin typeface="Arial"/>
                        <a:cs typeface="Arial"/>
                      </a:endParaRPr>
                    </a:p>
                  </a:txBody>
                  <a:tcPr marL="0" marR="0" marT="0" marB="0">
                    <a:lnL w="6350">
                      <a:solidFill>
                        <a:srgbClr val="000000"/>
                      </a:solidFill>
                      <a:prstDash val="solid"/>
                    </a:lnL>
                    <a:lnR w="1270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9"/>
                  </a:ext>
                </a:extLst>
              </a:tr>
              <a:tr h="941069">
                <a:tc>
                  <a:txBody>
                    <a:bodyPr/>
                    <a:lstStyle/>
                    <a:p>
                      <a:pPr marL="67945" marR="72390">
                        <a:lnSpc>
                          <a:spcPct val="95800"/>
                        </a:lnSpc>
                        <a:spcBef>
                          <a:spcPts val="20"/>
                        </a:spcBef>
                      </a:pPr>
                      <a:r>
                        <a:rPr sz="800" spc="-5" dirty="0">
                          <a:latin typeface="Arial"/>
                          <a:cs typeface="Arial"/>
                        </a:rPr>
                        <a:t>If yes, what is</a:t>
                      </a:r>
                      <a:r>
                        <a:rPr sz="800" spc="-40" dirty="0">
                          <a:latin typeface="Arial"/>
                          <a:cs typeface="Arial"/>
                        </a:rPr>
                        <a:t> </a:t>
                      </a:r>
                      <a:r>
                        <a:rPr sz="800" spc="-5" dirty="0">
                          <a:latin typeface="Arial"/>
                          <a:cs typeface="Arial"/>
                        </a:rPr>
                        <a:t>the  total expected  capital  expenditure?</a:t>
                      </a:r>
                      <a:endParaRPr sz="800">
                        <a:latin typeface="Arial"/>
                        <a:cs typeface="Arial"/>
                      </a:endParaRPr>
                    </a:p>
                  </a:txBody>
                  <a:tcPr marL="0" marR="0" marT="25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123189">
                        <a:lnSpc>
                          <a:spcPct val="95800"/>
                        </a:lnSpc>
                        <a:spcBef>
                          <a:spcPts val="20"/>
                        </a:spcBef>
                      </a:pPr>
                      <a:r>
                        <a:rPr sz="800" spc="-5" dirty="0">
                          <a:latin typeface="Arial"/>
                          <a:cs typeface="Arial"/>
                        </a:rPr>
                        <a:t>If you answered  “yes” to the  previous  question, enter  the total dollar  value of the  expected</a:t>
                      </a:r>
                      <a:r>
                        <a:rPr sz="800" spc="-40" dirty="0">
                          <a:latin typeface="Arial"/>
                          <a:cs typeface="Arial"/>
                        </a:rPr>
                        <a:t> </a:t>
                      </a:r>
                      <a:r>
                        <a:rPr sz="800" spc="-5" dirty="0">
                          <a:latin typeface="Arial"/>
                          <a:cs typeface="Arial"/>
                        </a:rPr>
                        <a:t>capital  expenditure</a:t>
                      </a:r>
                      <a:endParaRPr sz="800">
                        <a:latin typeface="Arial"/>
                        <a:cs typeface="Arial"/>
                      </a:endParaRPr>
                    </a:p>
                  </a:txBody>
                  <a:tcPr marL="0" marR="0" marT="25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310">
                        <a:lnSpc>
                          <a:spcPts val="940"/>
                        </a:lnSpc>
                      </a:pPr>
                      <a:r>
                        <a:rPr sz="800" spc="-5" dirty="0">
                          <a:latin typeface="Arial"/>
                          <a:cs typeface="Arial"/>
                        </a:rPr>
                        <a:t>Optional</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40"/>
                        </a:lnSpc>
                      </a:pPr>
                      <a:r>
                        <a:rPr sz="800" spc="-5" dirty="0">
                          <a:latin typeface="Arial"/>
                          <a:cs typeface="Arial"/>
                        </a:rPr>
                        <a:t>n/a</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40"/>
                        </a:lnSpc>
                      </a:pPr>
                      <a:r>
                        <a:rPr sz="800" spc="-5" dirty="0">
                          <a:latin typeface="Arial"/>
                          <a:cs typeface="Arial"/>
                        </a:rPr>
                        <a:t>Currency</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60325" algn="r">
                        <a:lnSpc>
                          <a:spcPts val="940"/>
                        </a:lnSpc>
                      </a:pPr>
                      <a:r>
                        <a:rPr sz="800" dirty="0">
                          <a:latin typeface="Arial"/>
                          <a:cs typeface="Arial"/>
                        </a:rPr>
                        <a:t>12,2</a:t>
                      </a:r>
                      <a:endParaRPr sz="800">
                        <a:latin typeface="Arial"/>
                        <a:cs typeface="Arial"/>
                      </a:endParaRPr>
                    </a:p>
                  </a:txBody>
                  <a:tcPr marL="0" marR="0" marT="0" marB="0">
                    <a:lnL w="6350">
                      <a:solidFill>
                        <a:srgbClr val="000000"/>
                      </a:solidFill>
                      <a:prstDash val="solid"/>
                    </a:lnL>
                    <a:lnR w="1270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0"/>
                  </a:ext>
                </a:extLst>
              </a:tr>
              <a:tr h="411480">
                <a:tc>
                  <a:txBody>
                    <a:bodyPr/>
                    <a:lstStyle/>
                    <a:p>
                      <a:pPr marL="67945" marR="348615">
                        <a:lnSpc>
                          <a:spcPts val="919"/>
                        </a:lnSpc>
                        <a:spcBef>
                          <a:spcPts val="45"/>
                        </a:spcBef>
                      </a:pPr>
                      <a:r>
                        <a:rPr sz="800" spc="-5" dirty="0">
                          <a:latin typeface="Arial"/>
                          <a:cs typeface="Arial"/>
                        </a:rPr>
                        <a:t>Project  </a:t>
                      </a:r>
                      <a:r>
                        <a:rPr sz="800" dirty="0">
                          <a:latin typeface="Arial"/>
                          <a:cs typeface="Arial"/>
                        </a:rPr>
                        <a:t>Description</a:t>
                      </a:r>
                      <a:endParaRPr sz="800">
                        <a:latin typeface="Arial"/>
                        <a:cs typeface="Arial"/>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236220">
                        <a:lnSpc>
                          <a:spcPts val="919"/>
                        </a:lnSpc>
                        <a:spcBef>
                          <a:spcPts val="45"/>
                        </a:spcBef>
                      </a:pPr>
                      <a:r>
                        <a:rPr sz="800" spc="-5" dirty="0">
                          <a:latin typeface="Arial"/>
                          <a:cs typeface="Arial"/>
                        </a:rPr>
                        <a:t>Description</a:t>
                      </a:r>
                      <a:r>
                        <a:rPr sz="800" spc="-50" dirty="0">
                          <a:latin typeface="Arial"/>
                          <a:cs typeface="Arial"/>
                        </a:rPr>
                        <a:t> </a:t>
                      </a:r>
                      <a:r>
                        <a:rPr sz="800" spc="-5" dirty="0">
                          <a:latin typeface="Arial"/>
                          <a:cs typeface="Arial"/>
                        </a:rPr>
                        <a:t>of  Project</a:t>
                      </a:r>
                      <a:endParaRPr sz="800">
                        <a:latin typeface="Arial"/>
                        <a:cs typeface="Arial"/>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310">
                        <a:lnSpc>
                          <a:spcPts val="940"/>
                        </a:lnSpc>
                      </a:pPr>
                      <a:r>
                        <a:rPr sz="800" spc="-5" dirty="0">
                          <a:latin typeface="Arial"/>
                          <a:cs typeface="Arial"/>
                        </a:rPr>
                        <a:t>Required</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40"/>
                        </a:lnSpc>
                      </a:pPr>
                      <a:r>
                        <a:rPr sz="800" spc="-5" dirty="0">
                          <a:latin typeface="Arial"/>
                          <a:cs typeface="Arial"/>
                        </a:rPr>
                        <a:t>n/a</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40"/>
                        </a:lnSpc>
                      </a:pPr>
                      <a:r>
                        <a:rPr sz="800" spc="-5" dirty="0">
                          <a:latin typeface="Arial"/>
                          <a:cs typeface="Arial"/>
                        </a:rPr>
                        <a:t>String</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61594" algn="r">
                        <a:lnSpc>
                          <a:spcPts val="940"/>
                        </a:lnSpc>
                      </a:pPr>
                      <a:r>
                        <a:rPr sz="800" dirty="0">
                          <a:latin typeface="Arial"/>
                          <a:cs typeface="Arial"/>
                        </a:rPr>
                        <a:t>1,500</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1"/>
                  </a:ext>
                </a:extLst>
              </a:tr>
              <a:tr h="412495">
                <a:tc>
                  <a:txBody>
                    <a:bodyPr/>
                    <a:lstStyle/>
                    <a:p>
                      <a:pPr marL="67945" marR="106045">
                        <a:lnSpc>
                          <a:spcPts val="919"/>
                        </a:lnSpc>
                        <a:spcBef>
                          <a:spcPts val="40"/>
                        </a:spcBef>
                      </a:pPr>
                      <a:r>
                        <a:rPr sz="800" spc="-5" dirty="0">
                          <a:latin typeface="Arial"/>
                          <a:cs typeface="Arial"/>
                        </a:rPr>
                        <a:t>Program</a:t>
                      </a:r>
                      <a:r>
                        <a:rPr sz="800" spc="-45" dirty="0">
                          <a:latin typeface="Arial"/>
                          <a:cs typeface="Arial"/>
                        </a:rPr>
                        <a:t> </a:t>
                      </a:r>
                      <a:r>
                        <a:rPr sz="800" spc="-5" dirty="0">
                          <a:latin typeface="Arial"/>
                          <a:cs typeface="Arial"/>
                        </a:rPr>
                        <a:t>Income  Earned</a:t>
                      </a:r>
                      <a:endParaRPr sz="800">
                        <a:latin typeface="Arial"/>
                        <a:cs typeface="Arial"/>
                      </a:endParaRPr>
                    </a:p>
                  </a:txBody>
                  <a:tcPr marL="0" marR="0" marT="508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106680">
                        <a:lnSpc>
                          <a:spcPct val="95700"/>
                        </a:lnSpc>
                        <a:spcBef>
                          <a:spcPts val="20"/>
                        </a:spcBef>
                      </a:pPr>
                      <a:r>
                        <a:rPr sz="800" spc="-5" dirty="0">
                          <a:latin typeface="Arial"/>
                          <a:cs typeface="Arial"/>
                        </a:rPr>
                        <a:t>The amount of  Federal</a:t>
                      </a:r>
                      <a:r>
                        <a:rPr sz="800" spc="-45" dirty="0">
                          <a:latin typeface="Arial"/>
                          <a:cs typeface="Arial"/>
                        </a:rPr>
                        <a:t> </a:t>
                      </a:r>
                      <a:r>
                        <a:rPr sz="800" spc="-5" dirty="0">
                          <a:latin typeface="Arial"/>
                          <a:cs typeface="Arial"/>
                        </a:rPr>
                        <a:t>program  income</a:t>
                      </a:r>
                      <a:r>
                        <a:rPr sz="800" spc="-25" dirty="0">
                          <a:latin typeface="Arial"/>
                          <a:cs typeface="Arial"/>
                        </a:rPr>
                        <a:t> </a:t>
                      </a:r>
                      <a:r>
                        <a:rPr sz="800" spc="-5" dirty="0">
                          <a:latin typeface="Arial"/>
                          <a:cs typeface="Arial"/>
                        </a:rPr>
                        <a:t>earned.</a:t>
                      </a:r>
                      <a:endParaRPr sz="800">
                        <a:latin typeface="Arial"/>
                        <a:cs typeface="Arial"/>
                      </a:endParaRPr>
                    </a:p>
                  </a:txBody>
                  <a:tcPr marL="0" marR="0" marT="25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310">
                        <a:lnSpc>
                          <a:spcPts val="940"/>
                        </a:lnSpc>
                      </a:pPr>
                      <a:r>
                        <a:rPr sz="800" spc="-5" dirty="0">
                          <a:latin typeface="Arial"/>
                          <a:cs typeface="Arial"/>
                        </a:rPr>
                        <a:t>Optional</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40"/>
                        </a:lnSpc>
                      </a:pPr>
                      <a:r>
                        <a:rPr sz="800" spc="-5" dirty="0">
                          <a:latin typeface="Arial"/>
                          <a:cs typeface="Arial"/>
                        </a:rPr>
                        <a:t>n/a</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40"/>
                        </a:lnSpc>
                      </a:pPr>
                      <a:r>
                        <a:rPr sz="800" spc="-5" dirty="0">
                          <a:latin typeface="Arial"/>
                          <a:cs typeface="Arial"/>
                        </a:rPr>
                        <a:t>Currency</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60325" algn="r">
                        <a:lnSpc>
                          <a:spcPts val="940"/>
                        </a:lnSpc>
                      </a:pPr>
                      <a:r>
                        <a:rPr sz="800" dirty="0">
                          <a:latin typeface="Arial"/>
                          <a:cs typeface="Arial"/>
                        </a:rPr>
                        <a:t>12,2</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2"/>
                  </a:ext>
                </a:extLst>
              </a:tr>
            </a:tbl>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914400" y="914400"/>
          <a:ext cx="5607685" cy="1000125"/>
        </p:xfrm>
        <a:graphic>
          <a:graphicData uri="http://schemas.openxmlformats.org/drawingml/2006/table">
            <a:tbl>
              <a:tblPr firstRow="1" bandRow="1">
                <a:tableStyleId>{2D5ABB26-0587-4C30-8999-92F81FD0307C}</a:tableStyleId>
              </a:tblPr>
              <a:tblGrid>
                <a:gridCol w="932815">
                  <a:extLst>
                    <a:ext uri="{9D8B030D-6E8A-4147-A177-3AD203B41FA5}">
                      <a16:colId xmlns:a16="http://schemas.microsoft.com/office/drawing/2014/main" val="20000"/>
                    </a:ext>
                  </a:extLst>
                </a:gridCol>
                <a:gridCol w="933449">
                  <a:extLst>
                    <a:ext uri="{9D8B030D-6E8A-4147-A177-3AD203B41FA5}">
                      <a16:colId xmlns:a16="http://schemas.microsoft.com/office/drawing/2014/main" val="20001"/>
                    </a:ext>
                  </a:extLst>
                </a:gridCol>
                <a:gridCol w="932814">
                  <a:extLst>
                    <a:ext uri="{9D8B030D-6E8A-4147-A177-3AD203B41FA5}">
                      <a16:colId xmlns:a16="http://schemas.microsoft.com/office/drawing/2014/main" val="20002"/>
                    </a:ext>
                  </a:extLst>
                </a:gridCol>
                <a:gridCol w="932814">
                  <a:extLst>
                    <a:ext uri="{9D8B030D-6E8A-4147-A177-3AD203B41FA5}">
                      <a16:colId xmlns:a16="http://schemas.microsoft.com/office/drawing/2014/main" val="20003"/>
                    </a:ext>
                  </a:extLst>
                </a:gridCol>
                <a:gridCol w="932814">
                  <a:extLst>
                    <a:ext uri="{9D8B030D-6E8A-4147-A177-3AD203B41FA5}">
                      <a16:colId xmlns:a16="http://schemas.microsoft.com/office/drawing/2014/main" val="20004"/>
                    </a:ext>
                  </a:extLst>
                </a:gridCol>
                <a:gridCol w="933450">
                  <a:extLst>
                    <a:ext uri="{9D8B030D-6E8A-4147-A177-3AD203B41FA5}">
                      <a16:colId xmlns:a16="http://schemas.microsoft.com/office/drawing/2014/main" val="20005"/>
                    </a:ext>
                  </a:extLst>
                </a:gridCol>
              </a:tblGrid>
              <a:tr h="403098">
                <a:tc>
                  <a:txBody>
                    <a:bodyPr/>
                    <a:lstStyle/>
                    <a:p>
                      <a:pPr marL="141605">
                        <a:lnSpc>
                          <a:spcPct val="100000"/>
                        </a:lnSpc>
                        <a:spcBef>
                          <a:spcPts val="5"/>
                        </a:spcBef>
                      </a:pPr>
                      <a:r>
                        <a:rPr sz="800" b="1" spc="-5" dirty="0">
                          <a:solidFill>
                            <a:srgbClr val="FFFFFF"/>
                          </a:solidFill>
                          <a:latin typeface="Arial"/>
                          <a:cs typeface="Arial"/>
                        </a:rPr>
                        <a:t>Defined</a:t>
                      </a:r>
                      <a:r>
                        <a:rPr sz="800" b="1" spc="-15" dirty="0">
                          <a:solidFill>
                            <a:srgbClr val="FFFFFF"/>
                          </a:solidFill>
                          <a:latin typeface="Arial"/>
                          <a:cs typeface="Arial"/>
                        </a:rPr>
                        <a:t> </a:t>
                      </a:r>
                      <a:r>
                        <a:rPr sz="800" b="1" spc="-5" dirty="0">
                          <a:solidFill>
                            <a:srgbClr val="FFFFFF"/>
                          </a:solidFill>
                          <a:latin typeface="Arial"/>
                          <a:cs typeface="Arial"/>
                        </a:rPr>
                        <a:t>Term</a:t>
                      </a:r>
                      <a:endParaRPr sz="800">
                        <a:latin typeface="Arial"/>
                        <a:cs typeface="Arial"/>
                      </a:endParaRPr>
                    </a:p>
                  </a:txBody>
                  <a:tcPr marL="0" marR="0" marT="635" marB="0">
                    <a:lnL w="6350">
                      <a:solidFill>
                        <a:srgbClr val="000000"/>
                      </a:solidFill>
                      <a:prstDash val="solid"/>
                    </a:lnL>
                    <a:lnR w="6350">
                      <a:solidFill>
                        <a:srgbClr val="000000"/>
                      </a:solidFill>
                      <a:prstDash val="solid"/>
                    </a:lnR>
                    <a:lnT w="12700">
                      <a:solidFill>
                        <a:srgbClr val="000000"/>
                      </a:solidFill>
                      <a:prstDash val="solid"/>
                    </a:lnT>
                    <a:lnB w="19050">
                      <a:solidFill>
                        <a:srgbClr val="000000"/>
                      </a:solidFill>
                      <a:prstDash val="solid"/>
                    </a:lnB>
                    <a:solidFill>
                      <a:srgbClr val="001F5F"/>
                    </a:solidFill>
                  </a:tcPr>
                </a:tc>
                <a:tc>
                  <a:txBody>
                    <a:bodyPr/>
                    <a:lstStyle/>
                    <a:p>
                      <a:pPr marL="231140">
                        <a:lnSpc>
                          <a:spcPct val="100000"/>
                        </a:lnSpc>
                        <a:spcBef>
                          <a:spcPts val="5"/>
                        </a:spcBef>
                      </a:pPr>
                      <a:r>
                        <a:rPr sz="800" b="1" spc="-5" dirty="0">
                          <a:solidFill>
                            <a:srgbClr val="FFFFFF"/>
                          </a:solidFill>
                          <a:latin typeface="Arial"/>
                          <a:cs typeface="Arial"/>
                        </a:rPr>
                        <a:t>Definition</a:t>
                      </a:r>
                      <a:endParaRPr sz="800">
                        <a:latin typeface="Arial"/>
                        <a:cs typeface="Arial"/>
                      </a:endParaRPr>
                    </a:p>
                  </a:txBody>
                  <a:tcPr marL="0" marR="0" marT="635" marB="0">
                    <a:lnL w="6350">
                      <a:solidFill>
                        <a:srgbClr val="000000"/>
                      </a:solidFill>
                      <a:prstDash val="solid"/>
                    </a:lnL>
                    <a:lnR w="6350">
                      <a:solidFill>
                        <a:srgbClr val="000000"/>
                      </a:solidFill>
                      <a:prstDash val="solid"/>
                    </a:lnR>
                    <a:lnT w="12700">
                      <a:solidFill>
                        <a:srgbClr val="000000"/>
                      </a:solidFill>
                      <a:prstDash val="solid"/>
                    </a:lnT>
                    <a:lnB w="19050">
                      <a:solidFill>
                        <a:srgbClr val="000000"/>
                      </a:solidFill>
                      <a:prstDash val="solid"/>
                    </a:lnB>
                    <a:solidFill>
                      <a:srgbClr val="001F5F"/>
                    </a:solidFill>
                  </a:tcPr>
                </a:tc>
                <a:tc>
                  <a:txBody>
                    <a:bodyPr/>
                    <a:lstStyle/>
                    <a:p>
                      <a:pPr marL="258445" marR="175260" indent="-78740">
                        <a:lnSpc>
                          <a:spcPts val="919"/>
                        </a:lnSpc>
                        <a:spcBef>
                          <a:spcPts val="65"/>
                        </a:spcBef>
                      </a:pPr>
                      <a:r>
                        <a:rPr sz="800" b="1" spc="-5" dirty="0">
                          <a:solidFill>
                            <a:srgbClr val="FFFFFF"/>
                          </a:solidFill>
                          <a:latin typeface="Arial"/>
                          <a:cs typeface="Arial"/>
                        </a:rPr>
                        <a:t>Required</a:t>
                      </a:r>
                      <a:r>
                        <a:rPr sz="800" b="1" spc="-65" dirty="0">
                          <a:solidFill>
                            <a:srgbClr val="FFFFFF"/>
                          </a:solidFill>
                          <a:latin typeface="Arial"/>
                          <a:cs typeface="Arial"/>
                        </a:rPr>
                        <a:t> </a:t>
                      </a:r>
                      <a:r>
                        <a:rPr sz="800" b="1" spc="-5" dirty="0">
                          <a:solidFill>
                            <a:srgbClr val="FFFFFF"/>
                          </a:solidFill>
                          <a:latin typeface="Arial"/>
                          <a:cs typeface="Arial"/>
                        </a:rPr>
                        <a:t>or  Optional</a:t>
                      </a:r>
                      <a:endParaRPr sz="800">
                        <a:latin typeface="Arial"/>
                        <a:cs typeface="Arial"/>
                      </a:endParaRPr>
                    </a:p>
                  </a:txBody>
                  <a:tcPr marL="0" marR="0" marT="8255" marB="0">
                    <a:lnL w="6350">
                      <a:solidFill>
                        <a:srgbClr val="000000"/>
                      </a:solidFill>
                      <a:prstDash val="solid"/>
                    </a:lnL>
                    <a:lnR w="6350">
                      <a:solidFill>
                        <a:srgbClr val="000000"/>
                      </a:solidFill>
                      <a:prstDash val="solid"/>
                    </a:lnR>
                    <a:lnT w="12700">
                      <a:solidFill>
                        <a:srgbClr val="000000"/>
                      </a:solidFill>
                      <a:prstDash val="solid"/>
                    </a:lnT>
                    <a:lnB w="19050">
                      <a:solidFill>
                        <a:srgbClr val="000000"/>
                      </a:solidFill>
                      <a:prstDash val="solid"/>
                    </a:lnB>
                    <a:solidFill>
                      <a:srgbClr val="001F5F"/>
                    </a:solidFill>
                  </a:tcPr>
                </a:tc>
                <a:tc>
                  <a:txBody>
                    <a:bodyPr/>
                    <a:lstStyle/>
                    <a:p>
                      <a:pPr marL="197485">
                        <a:lnSpc>
                          <a:spcPct val="100000"/>
                        </a:lnSpc>
                        <a:spcBef>
                          <a:spcPts val="5"/>
                        </a:spcBef>
                      </a:pPr>
                      <a:r>
                        <a:rPr sz="800" b="1" spc="-5" dirty="0">
                          <a:solidFill>
                            <a:srgbClr val="FFFFFF"/>
                          </a:solidFill>
                          <a:latin typeface="Arial"/>
                          <a:cs typeface="Arial"/>
                        </a:rPr>
                        <a:t>List</a:t>
                      </a:r>
                      <a:r>
                        <a:rPr sz="800" b="1" spc="-15" dirty="0">
                          <a:solidFill>
                            <a:srgbClr val="FFFFFF"/>
                          </a:solidFill>
                          <a:latin typeface="Arial"/>
                          <a:cs typeface="Arial"/>
                        </a:rPr>
                        <a:t> </a:t>
                      </a:r>
                      <a:r>
                        <a:rPr sz="800" b="1" spc="-5" dirty="0">
                          <a:solidFill>
                            <a:srgbClr val="FFFFFF"/>
                          </a:solidFill>
                          <a:latin typeface="Arial"/>
                          <a:cs typeface="Arial"/>
                        </a:rPr>
                        <a:t>Values</a:t>
                      </a:r>
                      <a:endParaRPr sz="800">
                        <a:latin typeface="Arial"/>
                        <a:cs typeface="Arial"/>
                      </a:endParaRPr>
                    </a:p>
                  </a:txBody>
                  <a:tcPr marL="0" marR="0" marT="635" marB="0">
                    <a:lnL w="6350">
                      <a:solidFill>
                        <a:srgbClr val="000000"/>
                      </a:solidFill>
                      <a:prstDash val="solid"/>
                    </a:lnL>
                    <a:lnR w="6350">
                      <a:solidFill>
                        <a:srgbClr val="000000"/>
                      </a:solidFill>
                      <a:prstDash val="solid"/>
                    </a:lnR>
                    <a:lnT w="12700">
                      <a:solidFill>
                        <a:srgbClr val="000000"/>
                      </a:solidFill>
                      <a:prstDash val="solid"/>
                    </a:lnT>
                    <a:lnB w="19050">
                      <a:solidFill>
                        <a:srgbClr val="000000"/>
                      </a:solidFill>
                      <a:prstDash val="solid"/>
                    </a:lnB>
                    <a:solidFill>
                      <a:srgbClr val="001F5F"/>
                    </a:solidFill>
                  </a:tcPr>
                </a:tc>
                <a:tc>
                  <a:txBody>
                    <a:bodyPr/>
                    <a:lstStyle/>
                    <a:p>
                      <a:pPr marL="222885">
                        <a:lnSpc>
                          <a:spcPct val="100000"/>
                        </a:lnSpc>
                        <a:spcBef>
                          <a:spcPts val="5"/>
                        </a:spcBef>
                      </a:pPr>
                      <a:r>
                        <a:rPr sz="800" b="1" spc="-5" dirty="0">
                          <a:solidFill>
                            <a:srgbClr val="FFFFFF"/>
                          </a:solidFill>
                          <a:latin typeface="Arial"/>
                          <a:cs typeface="Arial"/>
                        </a:rPr>
                        <a:t>Data</a:t>
                      </a:r>
                      <a:r>
                        <a:rPr sz="800" b="1" spc="-15" dirty="0">
                          <a:solidFill>
                            <a:srgbClr val="FFFFFF"/>
                          </a:solidFill>
                          <a:latin typeface="Arial"/>
                          <a:cs typeface="Arial"/>
                        </a:rPr>
                        <a:t> </a:t>
                      </a:r>
                      <a:r>
                        <a:rPr sz="800" b="1" spc="-5" dirty="0">
                          <a:solidFill>
                            <a:srgbClr val="FFFFFF"/>
                          </a:solidFill>
                          <a:latin typeface="Arial"/>
                          <a:cs typeface="Arial"/>
                        </a:rPr>
                        <a:t>Type</a:t>
                      </a:r>
                      <a:endParaRPr sz="800">
                        <a:latin typeface="Arial"/>
                        <a:cs typeface="Arial"/>
                      </a:endParaRPr>
                    </a:p>
                  </a:txBody>
                  <a:tcPr marL="0" marR="0" marT="635" marB="0">
                    <a:lnL w="6350">
                      <a:solidFill>
                        <a:srgbClr val="000000"/>
                      </a:solidFill>
                      <a:prstDash val="solid"/>
                    </a:lnL>
                    <a:lnR w="6350">
                      <a:solidFill>
                        <a:srgbClr val="000000"/>
                      </a:solidFill>
                      <a:prstDash val="solid"/>
                    </a:lnR>
                    <a:lnT w="12700">
                      <a:solidFill>
                        <a:srgbClr val="000000"/>
                      </a:solidFill>
                      <a:prstDash val="solid"/>
                    </a:lnT>
                    <a:lnB w="19050">
                      <a:solidFill>
                        <a:srgbClr val="000000"/>
                      </a:solidFill>
                      <a:prstDash val="solid"/>
                    </a:lnB>
                    <a:solidFill>
                      <a:srgbClr val="001F5F"/>
                    </a:solidFill>
                  </a:tcPr>
                </a:tc>
                <a:tc>
                  <a:txBody>
                    <a:bodyPr/>
                    <a:lstStyle/>
                    <a:p>
                      <a:pPr marL="296545" marR="290195" indent="70485">
                        <a:lnSpc>
                          <a:spcPts val="919"/>
                        </a:lnSpc>
                        <a:spcBef>
                          <a:spcPts val="65"/>
                        </a:spcBef>
                      </a:pPr>
                      <a:r>
                        <a:rPr sz="800" b="1" spc="-5" dirty="0">
                          <a:solidFill>
                            <a:srgbClr val="FFFFFF"/>
                          </a:solidFill>
                          <a:latin typeface="Arial"/>
                          <a:cs typeface="Arial"/>
                        </a:rPr>
                        <a:t>Max  </a:t>
                      </a:r>
                      <a:r>
                        <a:rPr sz="800" b="1" dirty="0">
                          <a:solidFill>
                            <a:srgbClr val="FFFFFF"/>
                          </a:solidFill>
                          <a:latin typeface="Arial"/>
                          <a:cs typeface="Arial"/>
                        </a:rPr>
                        <a:t>Le</a:t>
                      </a:r>
                      <a:r>
                        <a:rPr sz="800" b="1" spc="-5" dirty="0">
                          <a:solidFill>
                            <a:srgbClr val="FFFFFF"/>
                          </a:solidFill>
                          <a:latin typeface="Arial"/>
                          <a:cs typeface="Arial"/>
                        </a:rPr>
                        <a:t>n</a:t>
                      </a:r>
                      <a:r>
                        <a:rPr sz="800" b="1" dirty="0">
                          <a:solidFill>
                            <a:srgbClr val="FFFFFF"/>
                          </a:solidFill>
                          <a:latin typeface="Arial"/>
                          <a:cs typeface="Arial"/>
                        </a:rPr>
                        <a:t>gth</a:t>
                      </a:r>
                      <a:endParaRPr sz="800">
                        <a:latin typeface="Arial"/>
                        <a:cs typeface="Arial"/>
                      </a:endParaRPr>
                    </a:p>
                  </a:txBody>
                  <a:tcPr marL="0" marR="0" marT="8255" marB="0">
                    <a:lnL w="6350">
                      <a:solidFill>
                        <a:srgbClr val="000000"/>
                      </a:solidFill>
                      <a:prstDash val="solid"/>
                    </a:lnL>
                    <a:lnR w="6350">
                      <a:solidFill>
                        <a:srgbClr val="000000"/>
                      </a:solidFill>
                      <a:prstDash val="solid"/>
                    </a:lnR>
                    <a:lnT w="12700">
                      <a:solidFill>
                        <a:srgbClr val="000000"/>
                      </a:solidFill>
                      <a:prstDash val="solid"/>
                    </a:lnT>
                    <a:lnB w="19050">
                      <a:solidFill>
                        <a:srgbClr val="000000"/>
                      </a:solidFill>
                      <a:prstDash val="solid"/>
                    </a:lnB>
                    <a:solidFill>
                      <a:srgbClr val="001F5F"/>
                    </a:solidFill>
                  </a:tcPr>
                </a:tc>
                <a:extLst>
                  <a:ext uri="{0D108BD9-81ED-4DB2-BD59-A6C34878D82A}">
                    <a16:rowId xmlns:a16="http://schemas.microsoft.com/office/drawing/2014/main" val="10000"/>
                  </a:ext>
                </a:extLst>
              </a:tr>
              <a:tr h="587755">
                <a:tc>
                  <a:txBody>
                    <a:bodyPr/>
                    <a:lstStyle/>
                    <a:p>
                      <a:pPr marL="67945" marR="106045">
                        <a:lnSpc>
                          <a:spcPts val="919"/>
                        </a:lnSpc>
                        <a:spcBef>
                          <a:spcPts val="20"/>
                        </a:spcBef>
                      </a:pPr>
                      <a:r>
                        <a:rPr sz="800" spc="-5" dirty="0">
                          <a:latin typeface="Arial"/>
                          <a:cs typeface="Arial"/>
                        </a:rPr>
                        <a:t>Program</a:t>
                      </a:r>
                      <a:r>
                        <a:rPr sz="800" spc="-45" dirty="0">
                          <a:latin typeface="Arial"/>
                          <a:cs typeface="Arial"/>
                        </a:rPr>
                        <a:t> </a:t>
                      </a:r>
                      <a:r>
                        <a:rPr sz="800" spc="-5" dirty="0">
                          <a:latin typeface="Arial"/>
                          <a:cs typeface="Arial"/>
                        </a:rPr>
                        <a:t>Income  Expended</a:t>
                      </a:r>
                      <a:endParaRPr sz="800">
                        <a:latin typeface="Arial"/>
                        <a:cs typeface="Arial"/>
                      </a:endParaRPr>
                    </a:p>
                  </a:txBody>
                  <a:tcPr marL="0" marR="0" marT="2540" marB="0">
                    <a:lnL w="6350">
                      <a:solidFill>
                        <a:srgbClr val="000000"/>
                      </a:solidFill>
                      <a:prstDash val="solid"/>
                    </a:lnL>
                    <a:lnR w="6350">
                      <a:solidFill>
                        <a:srgbClr val="000000"/>
                      </a:solidFill>
                      <a:prstDash val="solid"/>
                    </a:lnR>
                    <a:lnT w="19050">
                      <a:solidFill>
                        <a:srgbClr val="000000"/>
                      </a:solidFill>
                      <a:prstDash val="solid"/>
                    </a:lnT>
                    <a:lnB w="6350">
                      <a:solidFill>
                        <a:srgbClr val="000000"/>
                      </a:solidFill>
                      <a:prstDash val="solid"/>
                    </a:lnB>
                  </a:tcPr>
                </a:tc>
                <a:tc>
                  <a:txBody>
                    <a:bodyPr/>
                    <a:lstStyle/>
                    <a:p>
                      <a:pPr marL="67945" marR="118110">
                        <a:lnSpc>
                          <a:spcPts val="919"/>
                        </a:lnSpc>
                        <a:spcBef>
                          <a:spcPts val="20"/>
                        </a:spcBef>
                      </a:pPr>
                      <a:r>
                        <a:rPr sz="800" spc="-5" dirty="0">
                          <a:latin typeface="Arial"/>
                          <a:cs typeface="Arial"/>
                        </a:rPr>
                        <a:t>The amount of  program income  that was used</a:t>
                      </a:r>
                      <a:r>
                        <a:rPr sz="800" spc="-50" dirty="0">
                          <a:latin typeface="Arial"/>
                          <a:cs typeface="Arial"/>
                        </a:rPr>
                        <a:t> </a:t>
                      </a:r>
                      <a:r>
                        <a:rPr sz="800" spc="-5" dirty="0">
                          <a:latin typeface="Arial"/>
                          <a:cs typeface="Arial"/>
                        </a:rPr>
                        <a:t>to</a:t>
                      </a:r>
                      <a:endParaRPr sz="800">
                        <a:latin typeface="Arial"/>
                        <a:cs typeface="Arial"/>
                      </a:endParaRPr>
                    </a:p>
                    <a:p>
                      <a:pPr marL="67945">
                        <a:lnSpc>
                          <a:spcPts val="875"/>
                        </a:lnSpc>
                      </a:pPr>
                      <a:r>
                        <a:rPr sz="800" spc="-5" dirty="0">
                          <a:latin typeface="Arial"/>
                          <a:cs typeface="Arial"/>
                        </a:rPr>
                        <a:t>cover</a:t>
                      </a:r>
                      <a:r>
                        <a:rPr sz="800" spc="-55" dirty="0">
                          <a:latin typeface="Arial"/>
                          <a:cs typeface="Arial"/>
                        </a:rPr>
                        <a:t> </a:t>
                      </a:r>
                      <a:r>
                        <a:rPr sz="800" spc="-5" dirty="0">
                          <a:latin typeface="Arial"/>
                          <a:cs typeface="Arial"/>
                        </a:rPr>
                        <a:t>eligible</a:t>
                      </a:r>
                      <a:endParaRPr sz="800">
                        <a:latin typeface="Arial"/>
                        <a:cs typeface="Arial"/>
                      </a:endParaRPr>
                    </a:p>
                    <a:p>
                      <a:pPr marL="67945">
                        <a:lnSpc>
                          <a:spcPts val="875"/>
                        </a:lnSpc>
                      </a:pPr>
                      <a:r>
                        <a:rPr sz="800" spc="-5" dirty="0">
                          <a:latin typeface="Arial"/>
                          <a:cs typeface="Arial"/>
                        </a:rPr>
                        <a:t>project</a:t>
                      </a:r>
                      <a:r>
                        <a:rPr sz="800" spc="-55" dirty="0">
                          <a:latin typeface="Arial"/>
                          <a:cs typeface="Arial"/>
                        </a:rPr>
                        <a:t> </a:t>
                      </a:r>
                      <a:r>
                        <a:rPr sz="800" spc="-5" dirty="0">
                          <a:latin typeface="Arial"/>
                          <a:cs typeface="Arial"/>
                        </a:rPr>
                        <a:t>costs.</a:t>
                      </a:r>
                      <a:endParaRPr sz="800">
                        <a:latin typeface="Arial"/>
                        <a:cs typeface="Arial"/>
                      </a:endParaRPr>
                    </a:p>
                  </a:txBody>
                  <a:tcPr marL="0" marR="0" marT="2540" marB="0">
                    <a:lnL w="6350">
                      <a:solidFill>
                        <a:srgbClr val="000000"/>
                      </a:solidFill>
                      <a:prstDash val="solid"/>
                    </a:lnL>
                    <a:lnR w="6350">
                      <a:solidFill>
                        <a:srgbClr val="000000"/>
                      </a:solidFill>
                      <a:prstDash val="solid"/>
                    </a:lnR>
                    <a:lnT w="19050">
                      <a:solidFill>
                        <a:srgbClr val="000000"/>
                      </a:solidFill>
                      <a:prstDash val="solid"/>
                    </a:lnT>
                    <a:lnB w="6350">
                      <a:solidFill>
                        <a:srgbClr val="000000"/>
                      </a:solidFill>
                      <a:prstDash val="solid"/>
                    </a:lnB>
                  </a:tcPr>
                </a:tc>
                <a:tc>
                  <a:txBody>
                    <a:bodyPr/>
                    <a:lstStyle/>
                    <a:p>
                      <a:pPr marL="67310">
                        <a:lnSpc>
                          <a:spcPts val="915"/>
                        </a:lnSpc>
                      </a:pPr>
                      <a:r>
                        <a:rPr sz="800" spc="-5" dirty="0">
                          <a:latin typeface="Arial"/>
                          <a:cs typeface="Arial"/>
                        </a:rPr>
                        <a:t>Optional</a:t>
                      </a:r>
                      <a:endParaRPr sz="800">
                        <a:latin typeface="Arial"/>
                        <a:cs typeface="Arial"/>
                      </a:endParaRPr>
                    </a:p>
                  </a:txBody>
                  <a:tcPr marL="0" marR="0" marT="0" marB="0">
                    <a:lnL w="6350">
                      <a:solidFill>
                        <a:srgbClr val="000000"/>
                      </a:solidFill>
                      <a:prstDash val="solid"/>
                    </a:lnL>
                    <a:lnR w="6350">
                      <a:solidFill>
                        <a:srgbClr val="000000"/>
                      </a:solidFill>
                      <a:prstDash val="solid"/>
                    </a:lnR>
                    <a:lnT w="19050">
                      <a:solidFill>
                        <a:srgbClr val="000000"/>
                      </a:solidFill>
                      <a:prstDash val="solid"/>
                    </a:lnT>
                    <a:lnB w="6350">
                      <a:solidFill>
                        <a:srgbClr val="000000"/>
                      </a:solidFill>
                      <a:prstDash val="solid"/>
                    </a:lnB>
                  </a:tcPr>
                </a:tc>
                <a:tc>
                  <a:txBody>
                    <a:bodyPr/>
                    <a:lstStyle/>
                    <a:p>
                      <a:pPr marL="67945">
                        <a:lnSpc>
                          <a:spcPts val="915"/>
                        </a:lnSpc>
                      </a:pPr>
                      <a:r>
                        <a:rPr sz="800" spc="-5" dirty="0">
                          <a:latin typeface="Arial"/>
                          <a:cs typeface="Arial"/>
                        </a:rPr>
                        <a:t>n/a</a:t>
                      </a:r>
                      <a:endParaRPr sz="800">
                        <a:latin typeface="Arial"/>
                        <a:cs typeface="Arial"/>
                      </a:endParaRPr>
                    </a:p>
                  </a:txBody>
                  <a:tcPr marL="0" marR="0" marT="0" marB="0">
                    <a:lnL w="6350">
                      <a:solidFill>
                        <a:srgbClr val="000000"/>
                      </a:solidFill>
                      <a:prstDash val="solid"/>
                    </a:lnL>
                    <a:lnR w="6350">
                      <a:solidFill>
                        <a:srgbClr val="000000"/>
                      </a:solidFill>
                      <a:prstDash val="solid"/>
                    </a:lnR>
                    <a:lnT w="19050">
                      <a:solidFill>
                        <a:srgbClr val="000000"/>
                      </a:solidFill>
                      <a:prstDash val="solid"/>
                    </a:lnT>
                    <a:lnB w="6350">
                      <a:solidFill>
                        <a:srgbClr val="000000"/>
                      </a:solidFill>
                      <a:prstDash val="solid"/>
                    </a:lnB>
                  </a:tcPr>
                </a:tc>
                <a:tc>
                  <a:txBody>
                    <a:bodyPr/>
                    <a:lstStyle/>
                    <a:p>
                      <a:pPr marL="67945">
                        <a:lnSpc>
                          <a:spcPts val="915"/>
                        </a:lnSpc>
                      </a:pPr>
                      <a:r>
                        <a:rPr sz="800" spc="-5" dirty="0">
                          <a:latin typeface="Arial"/>
                          <a:cs typeface="Arial"/>
                        </a:rPr>
                        <a:t>Currency</a:t>
                      </a:r>
                      <a:endParaRPr sz="800">
                        <a:latin typeface="Arial"/>
                        <a:cs typeface="Arial"/>
                      </a:endParaRPr>
                    </a:p>
                  </a:txBody>
                  <a:tcPr marL="0" marR="0" marT="0" marB="0">
                    <a:lnL w="6350">
                      <a:solidFill>
                        <a:srgbClr val="000000"/>
                      </a:solidFill>
                      <a:prstDash val="solid"/>
                    </a:lnL>
                    <a:lnR w="6350">
                      <a:solidFill>
                        <a:srgbClr val="000000"/>
                      </a:solidFill>
                      <a:prstDash val="solid"/>
                    </a:lnR>
                    <a:lnT w="19050">
                      <a:solidFill>
                        <a:srgbClr val="000000"/>
                      </a:solidFill>
                      <a:prstDash val="solid"/>
                    </a:lnT>
                    <a:lnB w="6350">
                      <a:solidFill>
                        <a:srgbClr val="000000"/>
                      </a:solidFill>
                      <a:prstDash val="solid"/>
                    </a:lnB>
                  </a:tcPr>
                </a:tc>
                <a:tc>
                  <a:txBody>
                    <a:bodyPr/>
                    <a:lstStyle/>
                    <a:p>
                      <a:pPr marR="60325" algn="r">
                        <a:lnSpc>
                          <a:spcPts val="915"/>
                        </a:lnSpc>
                      </a:pPr>
                      <a:r>
                        <a:rPr sz="800" dirty="0">
                          <a:latin typeface="Arial"/>
                          <a:cs typeface="Arial"/>
                        </a:rPr>
                        <a:t>12,2</a:t>
                      </a:r>
                      <a:endParaRPr sz="800">
                        <a:latin typeface="Arial"/>
                        <a:cs typeface="Arial"/>
                      </a:endParaRPr>
                    </a:p>
                  </a:txBody>
                  <a:tcPr marL="0" marR="0" marT="0" marB="0">
                    <a:lnL w="6350">
                      <a:solidFill>
                        <a:srgbClr val="000000"/>
                      </a:solidFill>
                      <a:prstDash val="solid"/>
                    </a:lnL>
                    <a:lnR w="6350">
                      <a:solidFill>
                        <a:srgbClr val="000000"/>
                      </a:solidFill>
                      <a:prstDash val="solid"/>
                    </a:lnR>
                    <a:lnT w="190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bl>
          </a:graphicData>
        </a:graphic>
      </p:graphicFrame>
      <p:sp>
        <p:nvSpPr>
          <p:cNvPr id="6" name="object 6"/>
          <p:cNvSpPr txBox="1">
            <a:spLocks noGrp="1"/>
          </p:cNvSpPr>
          <p:nvPr>
            <p:ph type="ftr" sz="quarter" idx="5"/>
          </p:nvPr>
        </p:nvSpPr>
        <p:spPr>
          <a:prstGeom prst="rect">
            <a:avLst/>
          </a:prstGeom>
        </p:spPr>
        <p:txBody>
          <a:bodyPr vert="horz" wrap="square" lIns="0" tIns="1905" rIns="0" bIns="0" rtlCol="0">
            <a:spAutoFit/>
          </a:bodyPr>
          <a:lstStyle/>
          <a:p>
            <a:pPr marL="12700">
              <a:lnSpc>
                <a:spcPts val="1060"/>
              </a:lnSpc>
              <a:spcBef>
                <a:spcPts val="15"/>
              </a:spcBef>
            </a:pPr>
            <a:r>
              <a:rPr dirty="0"/>
              <a:t>Coronavirus State and </a:t>
            </a:r>
            <a:r>
              <a:rPr spc="-5" dirty="0"/>
              <a:t>Local Fiscal Recovery</a:t>
            </a:r>
            <a:r>
              <a:rPr spc="-30" dirty="0"/>
              <a:t> </a:t>
            </a:r>
            <a:r>
              <a:rPr dirty="0"/>
              <a:t>Funds:</a:t>
            </a:r>
          </a:p>
          <a:p>
            <a:pPr marL="174625">
              <a:lnSpc>
                <a:spcPts val="1060"/>
              </a:lnSpc>
            </a:pPr>
            <a:r>
              <a:rPr b="0" spc="-5" dirty="0">
                <a:latin typeface="Arial"/>
                <a:cs typeface="Arial"/>
              </a:rPr>
              <a:t>Project and Expenditures Report User</a:t>
            </a:r>
            <a:r>
              <a:rPr b="0" spc="30" dirty="0">
                <a:latin typeface="Arial"/>
                <a:cs typeface="Arial"/>
              </a:rPr>
              <a:t> </a:t>
            </a:r>
            <a:r>
              <a:rPr b="0" spc="-5" dirty="0">
                <a:latin typeface="Arial"/>
                <a:cs typeface="Arial"/>
              </a:rPr>
              <a:t>Guide</a:t>
            </a:r>
          </a:p>
        </p:txBody>
      </p:sp>
      <p:sp>
        <p:nvSpPr>
          <p:cNvPr id="7" name="object 7"/>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r>
              <a:rPr spc="-5" dirty="0"/>
              <a:t>69</a:t>
            </a:r>
          </a:p>
        </p:txBody>
      </p:sp>
      <p:sp>
        <p:nvSpPr>
          <p:cNvPr id="3" name="object 3"/>
          <p:cNvSpPr txBox="1"/>
          <p:nvPr/>
        </p:nvSpPr>
        <p:spPr>
          <a:xfrm>
            <a:off x="901700" y="2443480"/>
            <a:ext cx="5873115" cy="4244340"/>
          </a:xfrm>
          <a:prstGeom prst="rect">
            <a:avLst/>
          </a:prstGeom>
        </p:spPr>
        <p:txBody>
          <a:bodyPr vert="horz" wrap="square" lIns="0" tIns="12065" rIns="0" bIns="0" rtlCol="0">
            <a:spAutoFit/>
          </a:bodyPr>
          <a:lstStyle/>
          <a:p>
            <a:pPr marL="12700">
              <a:lnSpc>
                <a:spcPct val="100000"/>
              </a:lnSpc>
              <a:spcBef>
                <a:spcPts val="95"/>
              </a:spcBef>
            </a:pPr>
            <a:r>
              <a:rPr sz="1100" b="1" spc="-5" dirty="0">
                <a:solidFill>
                  <a:srgbClr val="1F4E79"/>
                </a:solidFill>
                <a:latin typeface="Arial"/>
                <a:cs typeface="Arial"/>
              </a:rPr>
              <a:t>EC 1.1 –</a:t>
            </a:r>
            <a:r>
              <a:rPr sz="1100" b="1" spc="5" dirty="0">
                <a:solidFill>
                  <a:srgbClr val="1F4E79"/>
                </a:solidFill>
                <a:latin typeface="Arial"/>
                <a:cs typeface="Arial"/>
              </a:rPr>
              <a:t> </a:t>
            </a:r>
            <a:r>
              <a:rPr sz="1100" b="1" spc="-5" dirty="0">
                <a:solidFill>
                  <a:srgbClr val="1F4E79"/>
                </a:solidFill>
                <a:latin typeface="Arial"/>
                <a:cs typeface="Arial"/>
              </a:rPr>
              <a:t>1.8</a:t>
            </a:r>
            <a:endParaRPr sz="1100">
              <a:latin typeface="Arial"/>
              <a:cs typeface="Arial"/>
            </a:endParaRPr>
          </a:p>
          <a:p>
            <a:pPr marL="12700">
              <a:lnSpc>
                <a:spcPct val="100000"/>
              </a:lnSpc>
              <a:spcBef>
                <a:spcPts val="844"/>
              </a:spcBef>
            </a:pPr>
            <a:r>
              <a:rPr sz="1100" spc="-5" dirty="0">
                <a:latin typeface="Arial"/>
                <a:cs typeface="Arial"/>
              </a:rPr>
              <a:t>There is no additional programmatic data required for the following</a:t>
            </a:r>
            <a:r>
              <a:rPr sz="1100" spc="75" dirty="0">
                <a:latin typeface="Arial"/>
                <a:cs typeface="Arial"/>
              </a:rPr>
              <a:t> </a:t>
            </a:r>
            <a:r>
              <a:rPr sz="1100" spc="-5" dirty="0">
                <a:latin typeface="Arial"/>
                <a:cs typeface="Arial"/>
              </a:rPr>
              <a:t>EC:</a:t>
            </a:r>
            <a:endParaRPr sz="1100">
              <a:latin typeface="Arial"/>
              <a:cs typeface="Arial"/>
            </a:endParaRPr>
          </a:p>
          <a:p>
            <a:pPr marL="512445" indent="-229235">
              <a:lnSpc>
                <a:spcPct val="100000"/>
              </a:lnSpc>
              <a:spcBef>
                <a:spcPts val="919"/>
              </a:spcBef>
              <a:buFont typeface="Symbol"/>
              <a:buChar char=""/>
              <a:tabLst>
                <a:tab pos="512445" algn="l"/>
                <a:tab pos="513080" algn="l"/>
              </a:tabLst>
            </a:pPr>
            <a:r>
              <a:rPr sz="1100" spc="-5" dirty="0">
                <a:latin typeface="Arial"/>
                <a:cs typeface="Arial"/>
              </a:rPr>
              <a:t>EC 1.1 COVID-19</a:t>
            </a:r>
            <a:r>
              <a:rPr sz="1100" dirty="0">
                <a:latin typeface="Arial"/>
                <a:cs typeface="Arial"/>
              </a:rPr>
              <a:t> </a:t>
            </a:r>
            <a:r>
              <a:rPr sz="1100" spc="-5" dirty="0">
                <a:latin typeface="Arial"/>
                <a:cs typeface="Arial"/>
              </a:rPr>
              <a:t>Vaccination</a:t>
            </a:r>
            <a:endParaRPr sz="1100">
              <a:latin typeface="Arial"/>
              <a:cs typeface="Arial"/>
            </a:endParaRPr>
          </a:p>
          <a:p>
            <a:pPr marL="512445" indent="-229235">
              <a:lnSpc>
                <a:spcPct val="100000"/>
              </a:lnSpc>
              <a:spcBef>
                <a:spcPts val="120"/>
              </a:spcBef>
              <a:buFont typeface="Symbol"/>
              <a:buChar char=""/>
              <a:tabLst>
                <a:tab pos="512445" algn="l"/>
                <a:tab pos="513080" algn="l"/>
              </a:tabLst>
            </a:pPr>
            <a:r>
              <a:rPr sz="1100" spc="-5" dirty="0">
                <a:latin typeface="Arial"/>
                <a:cs typeface="Arial"/>
              </a:rPr>
              <a:t>EC 1.2 COVID-19</a:t>
            </a:r>
            <a:r>
              <a:rPr sz="1100" dirty="0">
                <a:latin typeface="Arial"/>
                <a:cs typeface="Arial"/>
              </a:rPr>
              <a:t> </a:t>
            </a:r>
            <a:r>
              <a:rPr sz="1100" spc="-5" dirty="0">
                <a:latin typeface="Arial"/>
                <a:cs typeface="Arial"/>
              </a:rPr>
              <a:t>Testing</a:t>
            </a:r>
            <a:endParaRPr sz="1100">
              <a:latin typeface="Arial"/>
              <a:cs typeface="Arial"/>
            </a:endParaRPr>
          </a:p>
          <a:p>
            <a:pPr marL="512445" indent="-229235">
              <a:lnSpc>
                <a:spcPct val="100000"/>
              </a:lnSpc>
              <a:spcBef>
                <a:spcPts val="120"/>
              </a:spcBef>
              <a:buFont typeface="Symbol"/>
              <a:buChar char=""/>
              <a:tabLst>
                <a:tab pos="512445" algn="l"/>
                <a:tab pos="513080" algn="l"/>
              </a:tabLst>
            </a:pPr>
            <a:r>
              <a:rPr sz="1100" spc="-5" dirty="0">
                <a:latin typeface="Arial"/>
                <a:cs typeface="Arial"/>
              </a:rPr>
              <a:t>EC 1.3 Contact Tracing</a:t>
            </a:r>
            <a:endParaRPr sz="1100">
              <a:latin typeface="Arial"/>
              <a:cs typeface="Arial"/>
            </a:endParaRPr>
          </a:p>
          <a:p>
            <a:pPr marL="512445" marR="5080" indent="-229235">
              <a:lnSpc>
                <a:spcPct val="103600"/>
              </a:lnSpc>
              <a:spcBef>
                <a:spcPts val="65"/>
              </a:spcBef>
              <a:buFont typeface="Symbol"/>
              <a:buChar char=""/>
              <a:tabLst>
                <a:tab pos="512445" algn="l"/>
                <a:tab pos="513080" algn="l"/>
              </a:tabLst>
            </a:pPr>
            <a:r>
              <a:rPr sz="1100" spc="-5" dirty="0">
                <a:latin typeface="Arial"/>
                <a:cs typeface="Arial"/>
              </a:rPr>
              <a:t>EC 1.4 Prevention in Congregate Settings (Nursing Homes, Prisons/Jails, Dense Work  Sites, Schools, etc.)</a:t>
            </a:r>
            <a:endParaRPr sz="1100">
              <a:latin typeface="Arial"/>
              <a:cs typeface="Arial"/>
            </a:endParaRPr>
          </a:p>
          <a:p>
            <a:pPr marL="512445" indent="-229235">
              <a:lnSpc>
                <a:spcPct val="100000"/>
              </a:lnSpc>
              <a:spcBef>
                <a:spcPts val="120"/>
              </a:spcBef>
              <a:buFont typeface="Symbol"/>
              <a:buChar char=""/>
              <a:tabLst>
                <a:tab pos="512445" algn="l"/>
                <a:tab pos="513080" algn="l"/>
              </a:tabLst>
            </a:pPr>
            <a:r>
              <a:rPr sz="1100" spc="-5" dirty="0">
                <a:latin typeface="Arial"/>
                <a:cs typeface="Arial"/>
              </a:rPr>
              <a:t>EC 1.5 Personal Protective Equipment</a:t>
            </a:r>
            <a:endParaRPr sz="1100">
              <a:latin typeface="Arial"/>
              <a:cs typeface="Arial"/>
            </a:endParaRPr>
          </a:p>
          <a:p>
            <a:pPr marL="512445" indent="-229235">
              <a:lnSpc>
                <a:spcPct val="100000"/>
              </a:lnSpc>
              <a:spcBef>
                <a:spcPts val="120"/>
              </a:spcBef>
              <a:buFont typeface="Symbol"/>
              <a:buChar char=""/>
              <a:tabLst>
                <a:tab pos="512445" algn="l"/>
                <a:tab pos="513080" algn="l"/>
              </a:tabLst>
            </a:pPr>
            <a:r>
              <a:rPr sz="1100" spc="-5" dirty="0">
                <a:latin typeface="Arial"/>
                <a:cs typeface="Arial"/>
              </a:rPr>
              <a:t>EC 1.6 Medical Expenses (including Alternative Care</a:t>
            </a:r>
            <a:r>
              <a:rPr sz="1100" spc="20" dirty="0">
                <a:latin typeface="Arial"/>
                <a:cs typeface="Arial"/>
              </a:rPr>
              <a:t> </a:t>
            </a:r>
            <a:r>
              <a:rPr sz="1100" spc="-5" dirty="0">
                <a:latin typeface="Arial"/>
                <a:cs typeface="Arial"/>
              </a:rPr>
              <a:t>Facilities)</a:t>
            </a:r>
            <a:endParaRPr sz="1100">
              <a:latin typeface="Arial"/>
              <a:cs typeface="Arial"/>
            </a:endParaRPr>
          </a:p>
          <a:p>
            <a:pPr marL="512445" marR="30480" indent="-229235">
              <a:lnSpc>
                <a:spcPct val="103600"/>
              </a:lnSpc>
              <a:spcBef>
                <a:spcPts val="70"/>
              </a:spcBef>
              <a:buFont typeface="Symbol"/>
              <a:buChar char=""/>
              <a:tabLst>
                <a:tab pos="512445" algn="l"/>
                <a:tab pos="513080" algn="l"/>
              </a:tabLst>
            </a:pPr>
            <a:r>
              <a:rPr sz="1100" spc="-5" dirty="0">
                <a:latin typeface="Arial"/>
                <a:cs typeface="Arial"/>
              </a:rPr>
              <a:t>EC 1.7 Capital Investments of Physical Plant Chances to Public Facilities that respond  to the COVID-19 public health</a:t>
            </a:r>
            <a:r>
              <a:rPr sz="1100" spc="15" dirty="0">
                <a:latin typeface="Arial"/>
                <a:cs typeface="Arial"/>
              </a:rPr>
              <a:t> </a:t>
            </a:r>
            <a:r>
              <a:rPr sz="1100" spc="-5" dirty="0">
                <a:latin typeface="Arial"/>
                <a:cs typeface="Arial"/>
              </a:rPr>
              <a:t>emergency</a:t>
            </a:r>
            <a:endParaRPr sz="1100">
              <a:latin typeface="Arial"/>
              <a:cs typeface="Arial"/>
            </a:endParaRPr>
          </a:p>
          <a:p>
            <a:pPr marL="512445" marR="548005" indent="-229235">
              <a:lnSpc>
                <a:spcPct val="103600"/>
              </a:lnSpc>
              <a:spcBef>
                <a:spcPts val="70"/>
              </a:spcBef>
              <a:buFont typeface="Symbol"/>
              <a:buChar char=""/>
              <a:tabLst>
                <a:tab pos="512445" algn="l"/>
                <a:tab pos="513080" algn="l"/>
              </a:tabLst>
            </a:pPr>
            <a:r>
              <a:rPr sz="1100" spc="-5" dirty="0">
                <a:latin typeface="Arial"/>
                <a:cs typeface="Arial"/>
              </a:rPr>
              <a:t>EC 1.8. </a:t>
            </a:r>
            <a:r>
              <a:rPr sz="1100" dirty="0">
                <a:latin typeface="Arial"/>
                <a:cs typeface="Arial"/>
              </a:rPr>
              <a:t>Other </a:t>
            </a:r>
            <a:r>
              <a:rPr sz="1100" spc="-5" dirty="0">
                <a:latin typeface="Arial"/>
                <a:cs typeface="Arial"/>
              </a:rPr>
              <a:t>COVID-19 Public Health Expenses (including Communications,  Enforcement,</a:t>
            </a:r>
            <a:r>
              <a:rPr sz="1100" dirty="0">
                <a:latin typeface="Arial"/>
                <a:cs typeface="Arial"/>
              </a:rPr>
              <a:t> </a:t>
            </a:r>
            <a:r>
              <a:rPr sz="1100" spc="-5" dirty="0">
                <a:latin typeface="Arial"/>
                <a:cs typeface="Arial"/>
              </a:rPr>
              <a:t>Isolation/Quarantine)</a:t>
            </a:r>
            <a:endParaRPr sz="1100">
              <a:latin typeface="Arial"/>
              <a:cs typeface="Arial"/>
            </a:endParaRPr>
          </a:p>
          <a:p>
            <a:pPr marL="12700">
              <a:lnSpc>
                <a:spcPct val="100000"/>
              </a:lnSpc>
              <a:spcBef>
                <a:spcPts val="850"/>
              </a:spcBef>
            </a:pPr>
            <a:r>
              <a:rPr sz="1100" b="1" spc="-5" dirty="0">
                <a:solidFill>
                  <a:srgbClr val="1F4E79"/>
                </a:solidFill>
                <a:latin typeface="Arial"/>
                <a:cs typeface="Arial"/>
              </a:rPr>
              <a:t>EC 1.9 (Payroll Costs for Public Health, Safety, and Other Public Sector Staff</a:t>
            </a:r>
            <a:r>
              <a:rPr sz="1100" b="1" spc="125" dirty="0">
                <a:solidFill>
                  <a:srgbClr val="1F4E79"/>
                </a:solidFill>
                <a:latin typeface="Arial"/>
                <a:cs typeface="Arial"/>
              </a:rPr>
              <a:t> </a:t>
            </a:r>
            <a:r>
              <a:rPr sz="1100" b="1" spc="-5" dirty="0">
                <a:solidFill>
                  <a:srgbClr val="1F4E79"/>
                </a:solidFill>
                <a:latin typeface="Arial"/>
                <a:cs typeface="Arial"/>
              </a:rPr>
              <a:t>Resp)</a:t>
            </a:r>
            <a:endParaRPr sz="1100">
              <a:latin typeface="Arial"/>
              <a:cs typeface="Arial"/>
            </a:endParaRPr>
          </a:p>
          <a:p>
            <a:pPr marL="12700" marR="38100">
              <a:lnSpc>
                <a:spcPct val="103400"/>
              </a:lnSpc>
              <a:spcBef>
                <a:spcPts val="795"/>
              </a:spcBef>
            </a:pPr>
            <a:r>
              <a:rPr sz="1100" spc="-5" dirty="0">
                <a:latin typeface="Arial"/>
                <a:cs typeface="Arial"/>
              </a:rPr>
              <a:t>There are additional programmatic </a:t>
            </a:r>
            <a:r>
              <a:rPr sz="1100" dirty="0">
                <a:latin typeface="Arial"/>
                <a:cs typeface="Arial"/>
              </a:rPr>
              <a:t>data </a:t>
            </a:r>
            <a:r>
              <a:rPr sz="1100" spc="-5" dirty="0">
                <a:latin typeface="Arial"/>
                <a:cs typeface="Arial"/>
              </a:rPr>
              <a:t>required for EC 1.9. that can be provided via bulk  upload file </a:t>
            </a:r>
            <a:r>
              <a:rPr sz="1100" spc="-10" dirty="0">
                <a:latin typeface="Arial"/>
                <a:cs typeface="Arial"/>
              </a:rPr>
              <a:t>or </a:t>
            </a:r>
            <a:r>
              <a:rPr sz="1100" spc="-5" dirty="0">
                <a:latin typeface="Arial"/>
                <a:cs typeface="Arial"/>
              </a:rPr>
              <a:t>manual entry. The Project Template EC 1.9 contains fields required to create the  upload files and includes required/optional fields, help text, and permissible data types for</a:t>
            </a:r>
            <a:r>
              <a:rPr sz="1100" spc="210" dirty="0">
                <a:latin typeface="Arial"/>
                <a:cs typeface="Arial"/>
              </a:rPr>
              <a:t> </a:t>
            </a:r>
            <a:r>
              <a:rPr sz="1100" dirty="0">
                <a:latin typeface="Arial"/>
                <a:cs typeface="Arial"/>
              </a:rPr>
              <a:t>EC</a:t>
            </a:r>
            <a:endParaRPr sz="1100">
              <a:latin typeface="Arial"/>
              <a:cs typeface="Arial"/>
            </a:endParaRPr>
          </a:p>
          <a:p>
            <a:pPr marL="12700" marR="474345">
              <a:lnSpc>
                <a:spcPct val="103200"/>
              </a:lnSpc>
              <a:spcBef>
                <a:spcPts val="5"/>
              </a:spcBef>
            </a:pPr>
            <a:r>
              <a:rPr sz="1100" spc="-5" dirty="0">
                <a:latin typeface="Arial"/>
                <a:cs typeface="Arial"/>
              </a:rPr>
              <a:t>1.9 Public Health: Payroll Costs for Public Health, Safety, and Other Public Sector Staff  Responding to</a:t>
            </a:r>
            <a:r>
              <a:rPr sz="1100" spc="-10" dirty="0">
                <a:latin typeface="Arial"/>
                <a:cs typeface="Arial"/>
              </a:rPr>
              <a:t> </a:t>
            </a:r>
            <a:r>
              <a:rPr sz="1100" spc="-5" dirty="0">
                <a:latin typeface="Arial"/>
                <a:cs typeface="Arial"/>
              </a:rPr>
              <a:t>COVID-19.</a:t>
            </a:r>
            <a:endParaRPr sz="1100">
              <a:latin typeface="Arial"/>
              <a:cs typeface="Arial"/>
            </a:endParaRPr>
          </a:p>
          <a:p>
            <a:pPr marL="12700" marR="153035">
              <a:lnSpc>
                <a:spcPct val="103600"/>
              </a:lnSpc>
              <a:spcBef>
                <a:spcPts val="800"/>
              </a:spcBef>
            </a:pPr>
            <a:r>
              <a:rPr sz="1100" spc="-5" dirty="0">
                <a:latin typeface="Arial"/>
                <a:cs typeface="Arial"/>
              </a:rPr>
              <a:t>In addition to the project base information noted in the Project Bulk Upload for Base Projects  table above, additional data to provide is as</a:t>
            </a:r>
            <a:r>
              <a:rPr sz="1100" spc="30" dirty="0">
                <a:latin typeface="Arial"/>
                <a:cs typeface="Arial"/>
              </a:rPr>
              <a:t> </a:t>
            </a:r>
            <a:r>
              <a:rPr sz="1100" spc="-5" dirty="0">
                <a:latin typeface="Arial"/>
                <a:cs typeface="Arial"/>
              </a:rPr>
              <a:t>follows:</a:t>
            </a:r>
            <a:endParaRPr sz="1100">
              <a:latin typeface="Arial"/>
              <a:cs typeface="Arial"/>
            </a:endParaRPr>
          </a:p>
        </p:txBody>
      </p:sp>
      <p:graphicFrame>
        <p:nvGraphicFramePr>
          <p:cNvPr id="4" name="object 4"/>
          <p:cNvGraphicFramePr>
            <a:graphicFrameLocks noGrp="1"/>
          </p:cNvGraphicFramePr>
          <p:nvPr/>
        </p:nvGraphicFramePr>
        <p:xfrm>
          <a:off x="914400" y="6790690"/>
          <a:ext cx="5616575" cy="1123315"/>
        </p:xfrm>
        <a:graphic>
          <a:graphicData uri="http://schemas.openxmlformats.org/drawingml/2006/table">
            <a:tbl>
              <a:tblPr firstRow="1" bandRow="1">
                <a:tableStyleId>{2D5ABB26-0587-4C30-8999-92F81FD0307C}</a:tableStyleId>
              </a:tblPr>
              <a:tblGrid>
                <a:gridCol w="932815">
                  <a:extLst>
                    <a:ext uri="{9D8B030D-6E8A-4147-A177-3AD203B41FA5}">
                      <a16:colId xmlns:a16="http://schemas.microsoft.com/office/drawing/2014/main" val="20000"/>
                    </a:ext>
                  </a:extLst>
                </a:gridCol>
                <a:gridCol w="933449">
                  <a:extLst>
                    <a:ext uri="{9D8B030D-6E8A-4147-A177-3AD203B41FA5}">
                      <a16:colId xmlns:a16="http://schemas.microsoft.com/office/drawing/2014/main" val="20001"/>
                    </a:ext>
                  </a:extLst>
                </a:gridCol>
                <a:gridCol w="933450">
                  <a:extLst>
                    <a:ext uri="{9D8B030D-6E8A-4147-A177-3AD203B41FA5}">
                      <a16:colId xmlns:a16="http://schemas.microsoft.com/office/drawing/2014/main" val="20002"/>
                    </a:ext>
                  </a:extLst>
                </a:gridCol>
                <a:gridCol w="933450">
                  <a:extLst>
                    <a:ext uri="{9D8B030D-6E8A-4147-A177-3AD203B41FA5}">
                      <a16:colId xmlns:a16="http://schemas.microsoft.com/office/drawing/2014/main" val="20003"/>
                    </a:ext>
                  </a:extLst>
                </a:gridCol>
                <a:gridCol w="933450">
                  <a:extLst>
                    <a:ext uri="{9D8B030D-6E8A-4147-A177-3AD203B41FA5}">
                      <a16:colId xmlns:a16="http://schemas.microsoft.com/office/drawing/2014/main" val="20004"/>
                    </a:ext>
                  </a:extLst>
                </a:gridCol>
                <a:gridCol w="934085">
                  <a:extLst>
                    <a:ext uri="{9D8B030D-6E8A-4147-A177-3AD203B41FA5}">
                      <a16:colId xmlns:a16="http://schemas.microsoft.com/office/drawing/2014/main" val="20005"/>
                    </a:ext>
                  </a:extLst>
                </a:gridCol>
              </a:tblGrid>
              <a:tr h="403098">
                <a:tc>
                  <a:txBody>
                    <a:bodyPr/>
                    <a:lstStyle/>
                    <a:p>
                      <a:pPr marL="141605">
                        <a:lnSpc>
                          <a:spcPts val="960"/>
                        </a:lnSpc>
                      </a:pPr>
                      <a:r>
                        <a:rPr sz="800" b="1" spc="-5" dirty="0">
                          <a:solidFill>
                            <a:srgbClr val="FFFFFF"/>
                          </a:solidFill>
                          <a:latin typeface="Arial"/>
                          <a:cs typeface="Arial"/>
                        </a:rPr>
                        <a:t>Defined</a:t>
                      </a:r>
                      <a:r>
                        <a:rPr sz="800" b="1" spc="-15" dirty="0">
                          <a:solidFill>
                            <a:srgbClr val="FFFFFF"/>
                          </a:solidFill>
                          <a:latin typeface="Arial"/>
                          <a:cs typeface="Arial"/>
                        </a:rPr>
                        <a:t> </a:t>
                      </a:r>
                      <a:r>
                        <a:rPr sz="800" b="1" spc="-5" dirty="0">
                          <a:solidFill>
                            <a:srgbClr val="FFFFFF"/>
                          </a:solidFill>
                          <a:latin typeface="Arial"/>
                          <a:cs typeface="Arial"/>
                        </a:rPr>
                        <a:t>Term</a:t>
                      </a:r>
                      <a:endParaRPr sz="800">
                        <a:latin typeface="Arial"/>
                        <a:cs typeface="Arial"/>
                      </a:endParaRPr>
                    </a:p>
                  </a:txBody>
                  <a:tcPr marL="0" marR="0" marT="0" marB="0">
                    <a:lnL w="635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001F5F"/>
                    </a:solidFill>
                  </a:tcPr>
                </a:tc>
                <a:tc>
                  <a:txBody>
                    <a:bodyPr/>
                    <a:lstStyle/>
                    <a:p>
                      <a:pPr marL="231775">
                        <a:lnSpc>
                          <a:spcPts val="960"/>
                        </a:lnSpc>
                      </a:pPr>
                      <a:r>
                        <a:rPr sz="800" b="1" spc="-5" dirty="0">
                          <a:solidFill>
                            <a:srgbClr val="FFFFFF"/>
                          </a:solidFill>
                          <a:latin typeface="Arial"/>
                          <a:cs typeface="Arial"/>
                        </a:rPr>
                        <a:t>Definition</a:t>
                      </a:r>
                      <a:endParaRPr sz="800">
                        <a:latin typeface="Arial"/>
                        <a:cs typeface="Arial"/>
                      </a:endParaRPr>
                    </a:p>
                  </a:txBody>
                  <a:tcPr marL="0" marR="0" marT="0" marB="0">
                    <a:lnL w="635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001F5F"/>
                    </a:solidFill>
                  </a:tcPr>
                </a:tc>
                <a:tc>
                  <a:txBody>
                    <a:bodyPr/>
                    <a:lstStyle/>
                    <a:p>
                      <a:pPr marL="260350" marR="174625" indent="-78740">
                        <a:lnSpc>
                          <a:spcPts val="919"/>
                        </a:lnSpc>
                        <a:spcBef>
                          <a:spcPts val="60"/>
                        </a:spcBef>
                      </a:pPr>
                      <a:r>
                        <a:rPr sz="800" b="1" spc="-5" dirty="0">
                          <a:solidFill>
                            <a:srgbClr val="FFFFFF"/>
                          </a:solidFill>
                          <a:latin typeface="Arial"/>
                          <a:cs typeface="Arial"/>
                        </a:rPr>
                        <a:t>Required</a:t>
                      </a:r>
                      <a:r>
                        <a:rPr sz="800" b="1" spc="-65" dirty="0">
                          <a:solidFill>
                            <a:srgbClr val="FFFFFF"/>
                          </a:solidFill>
                          <a:latin typeface="Arial"/>
                          <a:cs typeface="Arial"/>
                        </a:rPr>
                        <a:t> </a:t>
                      </a:r>
                      <a:r>
                        <a:rPr sz="800" b="1" spc="-5" dirty="0">
                          <a:solidFill>
                            <a:srgbClr val="FFFFFF"/>
                          </a:solidFill>
                          <a:latin typeface="Arial"/>
                          <a:cs typeface="Arial"/>
                        </a:rPr>
                        <a:t>or  Optional</a:t>
                      </a:r>
                      <a:endParaRPr sz="800">
                        <a:latin typeface="Arial"/>
                        <a:cs typeface="Arial"/>
                      </a:endParaRPr>
                    </a:p>
                  </a:txBody>
                  <a:tcPr marL="0" marR="0" marT="7620" marB="0">
                    <a:lnL w="635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001F5F"/>
                    </a:solidFill>
                  </a:tcPr>
                </a:tc>
                <a:tc>
                  <a:txBody>
                    <a:bodyPr/>
                    <a:lstStyle/>
                    <a:p>
                      <a:pPr marL="197485">
                        <a:lnSpc>
                          <a:spcPts val="960"/>
                        </a:lnSpc>
                      </a:pPr>
                      <a:r>
                        <a:rPr sz="800" b="1" spc="-5" dirty="0">
                          <a:solidFill>
                            <a:srgbClr val="FFFFFF"/>
                          </a:solidFill>
                          <a:latin typeface="Arial"/>
                          <a:cs typeface="Arial"/>
                        </a:rPr>
                        <a:t>List</a:t>
                      </a:r>
                      <a:r>
                        <a:rPr sz="800" b="1" spc="-15" dirty="0">
                          <a:solidFill>
                            <a:srgbClr val="FFFFFF"/>
                          </a:solidFill>
                          <a:latin typeface="Arial"/>
                          <a:cs typeface="Arial"/>
                        </a:rPr>
                        <a:t> </a:t>
                      </a:r>
                      <a:r>
                        <a:rPr sz="800" b="1" spc="-5" dirty="0">
                          <a:solidFill>
                            <a:srgbClr val="FFFFFF"/>
                          </a:solidFill>
                          <a:latin typeface="Arial"/>
                          <a:cs typeface="Arial"/>
                        </a:rPr>
                        <a:t>Values</a:t>
                      </a:r>
                      <a:endParaRPr sz="800">
                        <a:latin typeface="Arial"/>
                        <a:cs typeface="Arial"/>
                      </a:endParaRPr>
                    </a:p>
                  </a:txBody>
                  <a:tcPr marL="0" marR="0" marT="0" marB="0">
                    <a:lnL w="635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001F5F"/>
                    </a:solidFill>
                  </a:tcPr>
                </a:tc>
                <a:tc>
                  <a:txBody>
                    <a:bodyPr/>
                    <a:lstStyle/>
                    <a:p>
                      <a:pPr marL="223520">
                        <a:lnSpc>
                          <a:spcPts val="960"/>
                        </a:lnSpc>
                      </a:pPr>
                      <a:r>
                        <a:rPr sz="800" b="1" spc="-5" dirty="0">
                          <a:solidFill>
                            <a:srgbClr val="FFFFFF"/>
                          </a:solidFill>
                          <a:latin typeface="Arial"/>
                          <a:cs typeface="Arial"/>
                        </a:rPr>
                        <a:t>Data</a:t>
                      </a:r>
                      <a:r>
                        <a:rPr sz="800" b="1" spc="-15" dirty="0">
                          <a:solidFill>
                            <a:srgbClr val="FFFFFF"/>
                          </a:solidFill>
                          <a:latin typeface="Arial"/>
                          <a:cs typeface="Arial"/>
                        </a:rPr>
                        <a:t> </a:t>
                      </a:r>
                      <a:r>
                        <a:rPr sz="800" b="1" spc="-5" dirty="0">
                          <a:solidFill>
                            <a:srgbClr val="FFFFFF"/>
                          </a:solidFill>
                          <a:latin typeface="Arial"/>
                          <a:cs typeface="Arial"/>
                        </a:rPr>
                        <a:t>Type</a:t>
                      </a:r>
                      <a:endParaRPr sz="800">
                        <a:latin typeface="Arial"/>
                        <a:cs typeface="Arial"/>
                      </a:endParaRPr>
                    </a:p>
                  </a:txBody>
                  <a:tcPr marL="0" marR="0" marT="0" marB="0">
                    <a:lnL w="635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001F5F"/>
                    </a:solidFill>
                  </a:tcPr>
                </a:tc>
                <a:tc>
                  <a:txBody>
                    <a:bodyPr/>
                    <a:lstStyle/>
                    <a:p>
                      <a:pPr marL="297815" marR="290195" indent="69850">
                        <a:lnSpc>
                          <a:spcPts val="919"/>
                        </a:lnSpc>
                        <a:spcBef>
                          <a:spcPts val="60"/>
                        </a:spcBef>
                      </a:pPr>
                      <a:r>
                        <a:rPr sz="800" b="1" spc="-5" dirty="0">
                          <a:solidFill>
                            <a:srgbClr val="FFFFFF"/>
                          </a:solidFill>
                          <a:latin typeface="Arial"/>
                          <a:cs typeface="Arial"/>
                        </a:rPr>
                        <a:t>Max  </a:t>
                      </a:r>
                      <a:r>
                        <a:rPr sz="800" b="1" dirty="0">
                          <a:solidFill>
                            <a:srgbClr val="FFFFFF"/>
                          </a:solidFill>
                          <a:latin typeface="Arial"/>
                          <a:cs typeface="Arial"/>
                        </a:rPr>
                        <a:t>Le</a:t>
                      </a:r>
                      <a:r>
                        <a:rPr sz="800" b="1" spc="-5" dirty="0">
                          <a:solidFill>
                            <a:srgbClr val="FFFFFF"/>
                          </a:solidFill>
                          <a:latin typeface="Arial"/>
                          <a:cs typeface="Arial"/>
                        </a:rPr>
                        <a:t>n</a:t>
                      </a:r>
                      <a:r>
                        <a:rPr sz="800" b="1" dirty="0">
                          <a:solidFill>
                            <a:srgbClr val="FFFFFF"/>
                          </a:solidFill>
                          <a:latin typeface="Arial"/>
                          <a:cs typeface="Arial"/>
                        </a:rPr>
                        <a:t>gth</a:t>
                      </a:r>
                      <a:endParaRPr sz="800">
                        <a:latin typeface="Arial"/>
                        <a:cs typeface="Arial"/>
                      </a:endParaRPr>
                    </a:p>
                  </a:txBody>
                  <a:tcPr marL="0" marR="0" marT="7620" marB="0">
                    <a:lnL w="635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001F5F"/>
                    </a:solidFill>
                  </a:tcPr>
                </a:tc>
                <a:extLst>
                  <a:ext uri="{0D108BD9-81ED-4DB2-BD59-A6C34878D82A}">
                    <a16:rowId xmlns:a16="http://schemas.microsoft.com/office/drawing/2014/main" val="10000"/>
                  </a:ext>
                </a:extLst>
              </a:tr>
              <a:tr h="710945">
                <a:tc>
                  <a:txBody>
                    <a:bodyPr/>
                    <a:lstStyle/>
                    <a:p>
                      <a:pPr marL="67945" marR="94615">
                        <a:lnSpc>
                          <a:spcPct val="95800"/>
                        </a:lnSpc>
                        <a:spcBef>
                          <a:spcPts val="35"/>
                        </a:spcBef>
                      </a:pPr>
                      <a:r>
                        <a:rPr sz="800" spc="-5" dirty="0">
                          <a:latin typeface="Arial"/>
                          <a:cs typeface="Arial"/>
                        </a:rPr>
                        <a:t>Payroll for</a:t>
                      </a:r>
                      <a:r>
                        <a:rPr sz="800" spc="-35" dirty="0">
                          <a:latin typeface="Arial"/>
                          <a:cs typeface="Arial"/>
                        </a:rPr>
                        <a:t> </a:t>
                      </a:r>
                      <a:r>
                        <a:rPr sz="800" spc="-5" dirty="0">
                          <a:latin typeface="Arial"/>
                          <a:cs typeface="Arial"/>
                        </a:rPr>
                        <a:t>Public  Health and  Safety  Employees</a:t>
                      </a:r>
                      <a:endParaRPr sz="800">
                        <a:latin typeface="Arial"/>
                        <a:cs typeface="Arial"/>
                      </a:endParaRPr>
                    </a:p>
                  </a:txBody>
                  <a:tcPr marL="0" marR="0" marT="4445" marB="0">
                    <a:lnL w="6350">
                      <a:solidFill>
                        <a:srgbClr val="000000"/>
                      </a:solidFill>
                      <a:prstDash val="solid"/>
                    </a:lnL>
                    <a:lnR w="6350">
                      <a:solidFill>
                        <a:srgbClr val="000000"/>
                      </a:solidFill>
                      <a:prstDash val="solid"/>
                    </a:lnR>
                    <a:lnT w="12700">
                      <a:solidFill>
                        <a:srgbClr val="000000"/>
                      </a:solidFill>
                      <a:prstDash val="solid"/>
                    </a:lnT>
                    <a:lnB w="6350">
                      <a:solidFill>
                        <a:srgbClr val="000000"/>
                      </a:solidFill>
                      <a:prstDash val="solid"/>
                    </a:lnB>
                  </a:tcPr>
                </a:tc>
                <a:tc>
                  <a:txBody>
                    <a:bodyPr/>
                    <a:lstStyle/>
                    <a:p>
                      <a:pPr marL="67945" marR="101600">
                        <a:lnSpc>
                          <a:spcPct val="95800"/>
                        </a:lnSpc>
                        <a:spcBef>
                          <a:spcPts val="35"/>
                        </a:spcBef>
                      </a:pPr>
                      <a:r>
                        <a:rPr sz="800" spc="-5" dirty="0">
                          <a:latin typeface="Arial"/>
                          <a:cs typeface="Arial"/>
                        </a:rPr>
                        <a:t>Number of  government</a:t>
                      </a:r>
                      <a:r>
                        <a:rPr sz="800" spc="-45" dirty="0">
                          <a:latin typeface="Arial"/>
                          <a:cs typeface="Arial"/>
                        </a:rPr>
                        <a:t> </a:t>
                      </a:r>
                      <a:r>
                        <a:rPr sz="800" spc="-5" dirty="0">
                          <a:latin typeface="Arial"/>
                          <a:cs typeface="Arial"/>
                        </a:rPr>
                        <a:t>FTE  responding to  COVID-19</a:t>
                      </a:r>
                      <a:endParaRPr sz="800">
                        <a:latin typeface="Arial"/>
                        <a:cs typeface="Arial"/>
                      </a:endParaRPr>
                    </a:p>
                    <a:p>
                      <a:pPr marL="67945" marR="118110">
                        <a:lnSpc>
                          <a:spcPts val="919"/>
                        </a:lnSpc>
                        <a:spcBef>
                          <a:spcPts val="30"/>
                        </a:spcBef>
                      </a:pPr>
                      <a:r>
                        <a:rPr sz="800" spc="-5" dirty="0">
                          <a:latin typeface="Arial"/>
                          <a:cs typeface="Arial"/>
                        </a:rPr>
                        <a:t>supported</a:t>
                      </a:r>
                      <a:r>
                        <a:rPr sz="800" spc="-45" dirty="0">
                          <a:latin typeface="Arial"/>
                          <a:cs typeface="Arial"/>
                        </a:rPr>
                        <a:t> </a:t>
                      </a:r>
                      <a:r>
                        <a:rPr sz="800" spc="-5" dirty="0">
                          <a:latin typeface="Arial"/>
                          <a:cs typeface="Arial"/>
                        </a:rPr>
                        <a:t>under  this</a:t>
                      </a:r>
                      <a:r>
                        <a:rPr sz="800" spc="-10" dirty="0">
                          <a:latin typeface="Arial"/>
                          <a:cs typeface="Arial"/>
                        </a:rPr>
                        <a:t> </a:t>
                      </a:r>
                      <a:r>
                        <a:rPr sz="800" spc="-5" dirty="0">
                          <a:latin typeface="Arial"/>
                          <a:cs typeface="Arial"/>
                        </a:rPr>
                        <a:t>authority</a:t>
                      </a:r>
                      <a:endParaRPr sz="800">
                        <a:latin typeface="Arial"/>
                        <a:cs typeface="Arial"/>
                      </a:endParaRPr>
                    </a:p>
                  </a:txBody>
                  <a:tcPr marL="0" marR="0" marT="4445" marB="0">
                    <a:lnL w="6350">
                      <a:solidFill>
                        <a:srgbClr val="000000"/>
                      </a:solidFill>
                      <a:prstDash val="solid"/>
                    </a:lnL>
                    <a:lnR w="6350">
                      <a:solidFill>
                        <a:srgbClr val="000000"/>
                      </a:solidFill>
                      <a:prstDash val="solid"/>
                    </a:lnR>
                    <a:lnT w="12700">
                      <a:solidFill>
                        <a:srgbClr val="000000"/>
                      </a:solidFill>
                      <a:prstDash val="solid"/>
                    </a:lnT>
                    <a:lnB w="6350">
                      <a:solidFill>
                        <a:srgbClr val="000000"/>
                      </a:solidFill>
                      <a:prstDash val="solid"/>
                    </a:lnB>
                  </a:tcPr>
                </a:tc>
                <a:tc>
                  <a:txBody>
                    <a:bodyPr/>
                    <a:lstStyle/>
                    <a:p>
                      <a:pPr marL="67945">
                        <a:lnSpc>
                          <a:spcPts val="960"/>
                        </a:lnSpc>
                      </a:pPr>
                      <a:r>
                        <a:rPr sz="800" spc="-5" dirty="0">
                          <a:latin typeface="Arial"/>
                          <a:cs typeface="Arial"/>
                        </a:rPr>
                        <a:t>Required</a:t>
                      </a:r>
                      <a:endParaRPr sz="800">
                        <a:latin typeface="Arial"/>
                        <a:cs typeface="Arial"/>
                      </a:endParaRPr>
                    </a:p>
                  </a:txBody>
                  <a:tcPr marL="0" marR="0" marT="0" marB="0">
                    <a:lnL w="6350">
                      <a:solidFill>
                        <a:srgbClr val="000000"/>
                      </a:solidFill>
                      <a:prstDash val="solid"/>
                    </a:lnL>
                    <a:lnR w="6350">
                      <a:solidFill>
                        <a:srgbClr val="000000"/>
                      </a:solidFill>
                      <a:prstDash val="solid"/>
                    </a:lnR>
                    <a:lnT w="12700">
                      <a:solidFill>
                        <a:srgbClr val="000000"/>
                      </a:solidFill>
                      <a:prstDash val="solid"/>
                    </a:lnT>
                    <a:lnB w="6350">
                      <a:solidFill>
                        <a:srgbClr val="000000"/>
                      </a:solidFill>
                      <a:prstDash val="solid"/>
                    </a:lnB>
                  </a:tcPr>
                </a:tc>
                <a:tc>
                  <a:txBody>
                    <a:bodyPr/>
                    <a:lstStyle/>
                    <a:p>
                      <a:pPr marL="67945">
                        <a:lnSpc>
                          <a:spcPts val="960"/>
                        </a:lnSpc>
                      </a:pPr>
                      <a:r>
                        <a:rPr sz="800" spc="-5" dirty="0">
                          <a:latin typeface="Arial"/>
                          <a:cs typeface="Arial"/>
                        </a:rPr>
                        <a:t>n/a</a:t>
                      </a:r>
                      <a:endParaRPr sz="800">
                        <a:latin typeface="Arial"/>
                        <a:cs typeface="Arial"/>
                      </a:endParaRPr>
                    </a:p>
                  </a:txBody>
                  <a:tcPr marL="0" marR="0" marT="0" marB="0">
                    <a:lnL w="6350">
                      <a:solidFill>
                        <a:srgbClr val="000000"/>
                      </a:solidFill>
                      <a:prstDash val="solid"/>
                    </a:lnL>
                    <a:lnR w="6350">
                      <a:solidFill>
                        <a:srgbClr val="000000"/>
                      </a:solidFill>
                      <a:prstDash val="solid"/>
                    </a:lnR>
                    <a:lnT w="12700">
                      <a:solidFill>
                        <a:srgbClr val="000000"/>
                      </a:solidFill>
                      <a:prstDash val="solid"/>
                    </a:lnT>
                    <a:lnB w="6350">
                      <a:solidFill>
                        <a:srgbClr val="000000"/>
                      </a:solidFill>
                      <a:prstDash val="solid"/>
                    </a:lnB>
                  </a:tcPr>
                </a:tc>
                <a:tc>
                  <a:txBody>
                    <a:bodyPr/>
                    <a:lstStyle/>
                    <a:p>
                      <a:pPr marL="67945">
                        <a:lnSpc>
                          <a:spcPts val="960"/>
                        </a:lnSpc>
                      </a:pPr>
                      <a:r>
                        <a:rPr sz="800" spc="-5" dirty="0">
                          <a:latin typeface="Arial"/>
                          <a:cs typeface="Arial"/>
                        </a:rPr>
                        <a:t>Numeric</a:t>
                      </a:r>
                      <a:endParaRPr sz="800">
                        <a:latin typeface="Arial"/>
                        <a:cs typeface="Arial"/>
                      </a:endParaRPr>
                    </a:p>
                  </a:txBody>
                  <a:tcPr marL="0" marR="0" marT="0" marB="0">
                    <a:lnL w="6350">
                      <a:solidFill>
                        <a:srgbClr val="000000"/>
                      </a:solidFill>
                      <a:prstDash val="solid"/>
                    </a:lnL>
                    <a:lnR w="6350">
                      <a:solidFill>
                        <a:srgbClr val="000000"/>
                      </a:solidFill>
                      <a:prstDash val="solid"/>
                    </a:lnR>
                    <a:lnT w="12700">
                      <a:solidFill>
                        <a:srgbClr val="000000"/>
                      </a:solidFill>
                      <a:prstDash val="solid"/>
                    </a:lnT>
                    <a:lnB w="6350">
                      <a:solidFill>
                        <a:srgbClr val="000000"/>
                      </a:solidFill>
                      <a:prstDash val="solid"/>
                    </a:lnB>
                  </a:tcPr>
                </a:tc>
                <a:tc>
                  <a:txBody>
                    <a:bodyPr/>
                    <a:lstStyle/>
                    <a:p>
                      <a:pPr marR="60960" algn="r">
                        <a:lnSpc>
                          <a:spcPts val="960"/>
                        </a:lnSpc>
                      </a:pPr>
                      <a:r>
                        <a:rPr sz="800" dirty="0">
                          <a:latin typeface="Arial"/>
                          <a:cs typeface="Arial"/>
                        </a:rPr>
                        <a:t>6</a:t>
                      </a:r>
                      <a:endParaRPr sz="800">
                        <a:latin typeface="Arial"/>
                        <a:cs typeface="Arial"/>
                      </a:endParaRPr>
                    </a:p>
                  </a:txBody>
                  <a:tcPr marL="0" marR="0" marT="0" marB="0">
                    <a:lnL w="6350">
                      <a:solidFill>
                        <a:srgbClr val="000000"/>
                      </a:solidFill>
                      <a:prstDash val="solid"/>
                    </a:lnL>
                    <a:lnR w="12700">
                      <a:solidFill>
                        <a:srgbClr val="000000"/>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bl>
          </a:graphicData>
        </a:graphic>
      </p:graphicFrame>
      <p:sp>
        <p:nvSpPr>
          <p:cNvPr id="5" name="object 5"/>
          <p:cNvSpPr txBox="1"/>
          <p:nvPr/>
        </p:nvSpPr>
        <p:spPr>
          <a:xfrm>
            <a:off x="901700" y="8167878"/>
            <a:ext cx="4404995" cy="934719"/>
          </a:xfrm>
          <a:prstGeom prst="rect">
            <a:avLst/>
          </a:prstGeom>
        </p:spPr>
        <p:txBody>
          <a:bodyPr vert="horz" wrap="square" lIns="0" tIns="12065" rIns="0" bIns="0" rtlCol="0">
            <a:spAutoFit/>
          </a:bodyPr>
          <a:lstStyle/>
          <a:p>
            <a:pPr marL="12700">
              <a:lnSpc>
                <a:spcPct val="100000"/>
              </a:lnSpc>
              <a:spcBef>
                <a:spcPts val="95"/>
              </a:spcBef>
            </a:pPr>
            <a:r>
              <a:rPr sz="1100" b="1" spc="-5" dirty="0">
                <a:solidFill>
                  <a:srgbClr val="1F4E79"/>
                </a:solidFill>
                <a:latin typeface="Arial"/>
                <a:cs typeface="Arial"/>
              </a:rPr>
              <a:t>EC 1.10 –</a:t>
            </a:r>
            <a:r>
              <a:rPr sz="1100" b="1" spc="5" dirty="0">
                <a:solidFill>
                  <a:srgbClr val="1F4E79"/>
                </a:solidFill>
                <a:latin typeface="Arial"/>
                <a:cs typeface="Arial"/>
              </a:rPr>
              <a:t> </a:t>
            </a:r>
            <a:r>
              <a:rPr sz="1100" b="1" spc="-5" dirty="0">
                <a:solidFill>
                  <a:srgbClr val="1F4E79"/>
                </a:solidFill>
                <a:latin typeface="Arial"/>
                <a:cs typeface="Arial"/>
              </a:rPr>
              <a:t>1.12</a:t>
            </a:r>
            <a:endParaRPr sz="1100">
              <a:latin typeface="Arial"/>
              <a:cs typeface="Arial"/>
            </a:endParaRPr>
          </a:p>
          <a:p>
            <a:pPr marL="12700">
              <a:lnSpc>
                <a:spcPct val="100000"/>
              </a:lnSpc>
              <a:spcBef>
                <a:spcPts val="840"/>
              </a:spcBef>
            </a:pPr>
            <a:r>
              <a:rPr sz="1100" spc="-5" dirty="0">
                <a:latin typeface="Arial"/>
                <a:cs typeface="Arial"/>
              </a:rPr>
              <a:t>There is no additional programmatic data required for the following</a:t>
            </a:r>
            <a:r>
              <a:rPr sz="1100" spc="155" dirty="0">
                <a:latin typeface="Arial"/>
                <a:cs typeface="Arial"/>
              </a:rPr>
              <a:t> </a:t>
            </a:r>
            <a:r>
              <a:rPr sz="1100" spc="-5" dirty="0">
                <a:latin typeface="Arial"/>
                <a:cs typeface="Arial"/>
              </a:rPr>
              <a:t>EC:</a:t>
            </a:r>
            <a:endParaRPr sz="1100">
              <a:latin typeface="Arial"/>
              <a:cs typeface="Arial"/>
            </a:endParaRPr>
          </a:p>
          <a:p>
            <a:pPr marL="469900" indent="-229235">
              <a:lnSpc>
                <a:spcPct val="100000"/>
              </a:lnSpc>
              <a:spcBef>
                <a:spcPts val="919"/>
              </a:spcBef>
              <a:buFont typeface="Symbol"/>
              <a:buChar char=""/>
              <a:tabLst>
                <a:tab pos="469900" algn="l"/>
                <a:tab pos="470534" algn="l"/>
              </a:tabLst>
            </a:pPr>
            <a:r>
              <a:rPr sz="1100" spc="-5" dirty="0">
                <a:latin typeface="Arial"/>
                <a:cs typeface="Arial"/>
              </a:rPr>
              <a:t>EC 1.10 Mental Health</a:t>
            </a:r>
            <a:r>
              <a:rPr sz="1100" dirty="0">
                <a:latin typeface="Arial"/>
                <a:cs typeface="Arial"/>
              </a:rPr>
              <a:t> </a:t>
            </a:r>
            <a:r>
              <a:rPr sz="1100" spc="-5" dirty="0">
                <a:latin typeface="Arial"/>
                <a:cs typeface="Arial"/>
              </a:rPr>
              <a:t>Services.</a:t>
            </a:r>
            <a:endParaRPr sz="1100">
              <a:latin typeface="Arial"/>
              <a:cs typeface="Arial"/>
            </a:endParaRPr>
          </a:p>
          <a:p>
            <a:pPr marL="469900" indent="-229235">
              <a:lnSpc>
                <a:spcPct val="100000"/>
              </a:lnSpc>
              <a:spcBef>
                <a:spcPts val="120"/>
              </a:spcBef>
              <a:buFont typeface="Symbol"/>
              <a:buChar char=""/>
              <a:tabLst>
                <a:tab pos="469900" algn="l"/>
                <a:tab pos="470534" algn="l"/>
              </a:tabLst>
            </a:pPr>
            <a:r>
              <a:rPr sz="1100" spc="-5" dirty="0">
                <a:latin typeface="Arial"/>
                <a:cs typeface="Arial"/>
              </a:rPr>
              <a:t>EC 1.11 (Substance Use</a:t>
            </a:r>
            <a:r>
              <a:rPr sz="1100" dirty="0">
                <a:latin typeface="Arial"/>
                <a:cs typeface="Arial"/>
              </a:rPr>
              <a:t> </a:t>
            </a:r>
            <a:r>
              <a:rPr sz="1100" spc="-5" dirty="0">
                <a:latin typeface="Arial"/>
                <a:cs typeface="Arial"/>
              </a:rPr>
              <a:t>Services)</a:t>
            </a:r>
            <a:endParaRPr sz="1100">
              <a:latin typeface="Arial"/>
              <a:cs typeface="Aria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1700" y="902461"/>
            <a:ext cx="5910580" cy="2786380"/>
          </a:xfrm>
          <a:prstGeom prst="rect">
            <a:avLst/>
          </a:prstGeom>
        </p:spPr>
        <p:txBody>
          <a:bodyPr vert="horz" wrap="square" lIns="0" tIns="12065" rIns="0" bIns="0" rtlCol="0">
            <a:spAutoFit/>
          </a:bodyPr>
          <a:lstStyle/>
          <a:p>
            <a:pPr marL="469900" indent="-229235">
              <a:lnSpc>
                <a:spcPct val="100000"/>
              </a:lnSpc>
              <a:spcBef>
                <a:spcPts val="95"/>
              </a:spcBef>
              <a:buFont typeface="Symbol"/>
              <a:buChar char=""/>
              <a:tabLst>
                <a:tab pos="469900" algn="l"/>
                <a:tab pos="470534" algn="l"/>
              </a:tabLst>
            </a:pPr>
            <a:r>
              <a:rPr sz="1100" spc="-5" dirty="0">
                <a:latin typeface="Arial"/>
                <a:cs typeface="Arial"/>
              </a:rPr>
              <a:t>EC 1.12 (Other Public Health</a:t>
            </a:r>
            <a:r>
              <a:rPr sz="1100" spc="5" dirty="0">
                <a:latin typeface="Arial"/>
                <a:cs typeface="Arial"/>
              </a:rPr>
              <a:t> </a:t>
            </a:r>
            <a:r>
              <a:rPr sz="1100" spc="-5" dirty="0">
                <a:latin typeface="Arial"/>
                <a:cs typeface="Arial"/>
              </a:rPr>
              <a:t>Services)</a:t>
            </a:r>
            <a:endParaRPr sz="1100">
              <a:latin typeface="Arial"/>
              <a:cs typeface="Arial"/>
            </a:endParaRPr>
          </a:p>
          <a:p>
            <a:pPr marL="12700">
              <a:lnSpc>
                <a:spcPct val="100000"/>
              </a:lnSpc>
              <a:spcBef>
                <a:spcPts val="850"/>
              </a:spcBef>
            </a:pPr>
            <a:r>
              <a:rPr sz="1100" b="1" spc="-5" dirty="0">
                <a:solidFill>
                  <a:srgbClr val="1F4E79"/>
                </a:solidFill>
                <a:latin typeface="Arial"/>
                <a:cs typeface="Arial"/>
              </a:rPr>
              <a:t>EC 2.1–2.5 (Household</a:t>
            </a:r>
            <a:r>
              <a:rPr sz="1100" b="1" spc="10" dirty="0">
                <a:solidFill>
                  <a:srgbClr val="1F4E79"/>
                </a:solidFill>
                <a:latin typeface="Arial"/>
                <a:cs typeface="Arial"/>
              </a:rPr>
              <a:t> </a:t>
            </a:r>
            <a:r>
              <a:rPr sz="1100" b="1" spc="-5" dirty="0">
                <a:solidFill>
                  <a:srgbClr val="1F4E79"/>
                </a:solidFill>
                <a:latin typeface="Arial"/>
                <a:cs typeface="Arial"/>
              </a:rPr>
              <a:t>Assistance)</a:t>
            </a:r>
            <a:endParaRPr sz="1100">
              <a:latin typeface="Arial"/>
              <a:cs typeface="Arial"/>
            </a:endParaRPr>
          </a:p>
          <a:p>
            <a:pPr marL="12700" marR="5080">
              <a:lnSpc>
                <a:spcPct val="103499"/>
              </a:lnSpc>
              <a:spcBef>
                <a:spcPts val="795"/>
              </a:spcBef>
            </a:pPr>
            <a:r>
              <a:rPr sz="1100" spc="-5" dirty="0">
                <a:latin typeface="Arial"/>
                <a:cs typeface="Arial"/>
              </a:rPr>
              <a:t>There are additional programmatic </a:t>
            </a:r>
            <a:r>
              <a:rPr sz="1100" dirty="0">
                <a:latin typeface="Arial"/>
                <a:cs typeface="Arial"/>
              </a:rPr>
              <a:t>data </a:t>
            </a:r>
            <a:r>
              <a:rPr sz="1100" spc="-5" dirty="0">
                <a:latin typeface="Arial"/>
                <a:cs typeface="Arial"/>
              </a:rPr>
              <a:t>required for EC 2.1 – 2.5 that can be provided via bulk  upload file </a:t>
            </a:r>
            <a:r>
              <a:rPr sz="1100" spc="-10" dirty="0">
                <a:latin typeface="Arial"/>
                <a:cs typeface="Arial"/>
              </a:rPr>
              <a:t>or </a:t>
            </a:r>
            <a:r>
              <a:rPr sz="1100" spc="-5" dirty="0">
                <a:latin typeface="Arial"/>
                <a:cs typeface="Arial"/>
              </a:rPr>
              <a:t>manual entry. Project Template EC 2.1 – 2.5 contains fields required to create the  upload files and include required/optional fields, help text, and permissible data types for the  following categories under EC 2 Negative Economic</a:t>
            </a:r>
            <a:r>
              <a:rPr sz="1100" spc="25" dirty="0">
                <a:latin typeface="Arial"/>
                <a:cs typeface="Arial"/>
              </a:rPr>
              <a:t> </a:t>
            </a:r>
            <a:r>
              <a:rPr sz="1100" spc="-5" dirty="0">
                <a:latin typeface="Arial"/>
                <a:cs typeface="Arial"/>
              </a:rPr>
              <a:t>Impacts:</a:t>
            </a:r>
            <a:endParaRPr sz="1100">
              <a:latin typeface="Arial"/>
              <a:cs typeface="Arial"/>
            </a:endParaRPr>
          </a:p>
          <a:p>
            <a:pPr marL="469900" indent="-229235">
              <a:lnSpc>
                <a:spcPct val="100000"/>
              </a:lnSpc>
              <a:spcBef>
                <a:spcPts val="915"/>
              </a:spcBef>
              <a:buFont typeface="Symbol"/>
              <a:buChar char=""/>
              <a:tabLst>
                <a:tab pos="469900" algn="l"/>
                <a:tab pos="470534" algn="l"/>
              </a:tabLst>
            </a:pPr>
            <a:r>
              <a:rPr sz="1100" spc="-5" dirty="0">
                <a:latin typeface="Arial"/>
                <a:cs typeface="Arial"/>
              </a:rPr>
              <a:t>2.1-Household Assistance: Food</a:t>
            </a:r>
            <a:r>
              <a:rPr sz="1100" spc="5" dirty="0">
                <a:latin typeface="Arial"/>
                <a:cs typeface="Arial"/>
              </a:rPr>
              <a:t> </a:t>
            </a:r>
            <a:r>
              <a:rPr sz="1100" spc="-5" dirty="0">
                <a:latin typeface="Arial"/>
                <a:cs typeface="Arial"/>
              </a:rPr>
              <a:t>Programs</a:t>
            </a:r>
            <a:endParaRPr sz="1100">
              <a:latin typeface="Arial"/>
              <a:cs typeface="Arial"/>
            </a:endParaRPr>
          </a:p>
          <a:p>
            <a:pPr marL="469900" indent="-229235">
              <a:lnSpc>
                <a:spcPct val="100000"/>
              </a:lnSpc>
              <a:spcBef>
                <a:spcPts val="120"/>
              </a:spcBef>
              <a:buFont typeface="Symbol"/>
              <a:buChar char=""/>
              <a:tabLst>
                <a:tab pos="469900" algn="l"/>
                <a:tab pos="470534" algn="l"/>
              </a:tabLst>
            </a:pPr>
            <a:r>
              <a:rPr sz="1100" spc="-5" dirty="0">
                <a:latin typeface="Arial"/>
                <a:cs typeface="Arial"/>
              </a:rPr>
              <a:t>2.2-Household Assistance: Rent, Mortgage, and Utility</a:t>
            </a:r>
            <a:r>
              <a:rPr sz="1100" spc="15" dirty="0">
                <a:latin typeface="Arial"/>
                <a:cs typeface="Arial"/>
              </a:rPr>
              <a:t> </a:t>
            </a:r>
            <a:r>
              <a:rPr sz="1100" spc="-5" dirty="0">
                <a:latin typeface="Arial"/>
                <a:cs typeface="Arial"/>
              </a:rPr>
              <a:t>Aid</a:t>
            </a:r>
            <a:endParaRPr sz="1100">
              <a:latin typeface="Arial"/>
              <a:cs typeface="Arial"/>
            </a:endParaRPr>
          </a:p>
          <a:p>
            <a:pPr marL="469900" indent="-229235">
              <a:lnSpc>
                <a:spcPct val="100000"/>
              </a:lnSpc>
              <a:spcBef>
                <a:spcPts val="120"/>
              </a:spcBef>
              <a:buFont typeface="Symbol"/>
              <a:buChar char=""/>
              <a:tabLst>
                <a:tab pos="469900" algn="l"/>
                <a:tab pos="470534" algn="l"/>
              </a:tabLst>
            </a:pPr>
            <a:r>
              <a:rPr sz="1100" spc="-5" dirty="0">
                <a:latin typeface="Arial"/>
                <a:cs typeface="Arial"/>
              </a:rPr>
              <a:t>2.3-Household Assistance: Cash</a:t>
            </a:r>
            <a:r>
              <a:rPr sz="1100" dirty="0">
                <a:latin typeface="Arial"/>
                <a:cs typeface="Arial"/>
              </a:rPr>
              <a:t> </a:t>
            </a:r>
            <a:r>
              <a:rPr sz="1100" spc="-5" dirty="0">
                <a:latin typeface="Arial"/>
                <a:cs typeface="Arial"/>
              </a:rPr>
              <a:t>Transfers</a:t>
            </a:r>
            <a:endParaRPr sz="1100">
              <a:latin typeface="Arial"/>
              <a:cs typeface="Arial"/>
            </a:endParaRPr>
          </a:p>
          <a:p>
            <a:pPr marL="469900" indent="-229235">
              <a:lnSpc>
                <a:spcPct val="100000"/>
              </a:lnSpc>
              <a:spcBef>
                <a:spcPts val="120"/>
              </a:spcBef>
              <a:buFont typeface="Symbol"/>
              <a:buChar char=""/>
              <a:tabLst>
                <a:tab pos="469900" algn="l"/>
                <a:tab pos="470534" algn="l"/>
              </a:tabLst>
            </a:pPr>
            <a:r>
              <a:rPr sz="1100" spc="-5" dirty="0">
                <a:latin typeface="Arial"/>
                <a:cs typeface="Arial"/>
              </a:rPr>
              <a:t>2.4-Household Assistance: Internet Access</a:t>
            </a:r>
            <a:r>
              <a:rPr sz="1100" spc="10" dirty="0">
                <a:latin typeface="Arial"/>
                <a:cs typeface="Arial"/>
              </a:rPr>
              <a:t> </a:t>
            </a:r>
            <a:r>
              <a:rPr sz="1100" spc="-5" dirty="0">
                <a:latin typeface="Arial"/>
                <a:cs typeface="Arial"/>
              </a:rPr>
              <a:t>Programs</a:t>
            </a:r>
            <a:endParaRPr sz="1100">
              <a:latin typeface="Arial"/>
              <a:cs typeface="Arial"/>
            </a:endParaRPr>
          </a:p>
          <a:p>
            <a:pPr marL="469900" indent="-229235">
              <a:lnSpc>
                <a:spcPct val="100000"/>
              </a:lnSpc>
              <a:spcBef>
                <a:spcPts val="120"/>
              </a:spcBef>
              <a:buFont typeface="Symbol"/>
              <a:buChar char=""/>
              <a:tabLst>
                <a:tab pos="469900" algn="l"/>
                <a:tab pos="470534" algn="l"/>
              </a:tabLst>
            </a:pPr>
            <a:r>
              <a:rPr sz="1100" spc="-5" dirty="0">
                <a:latin typeface="Arial"/>
                <a:cs typeface="Arial"/>
              </a:rPr>
              <a:t>2.5-Household Assistance: Eviction</a:t>
            </a:r>
            <a:r>
              <a:rPr sz="1100" dirty="0">
                <a:latin typeface="Arial"/>
                <a:cs typeface="Arial"/>
              </a:rPr>
              <a:t> </a:t>
            </a:r>
            <a:r>
              <a:rPr sz="1100" spc="-5" dirty="0">
                <a:latin typeface="Arial"/>
                <a:cs typeface="Arial"/>
              </a:rPr>
              <a:t>Prevention</a:t>
            </a:r>
            <a:endParaRPr sz="1100">
              <a:latin typeface="Arial"/>
              <a:cs typeface="Arial"/>
            </a:endParaRPr>
          </a:p>
          <a:p>
            <a:pPr>
              <a:lnSpc>
                <a:spcPct val="100000"/>
              </a:lnSpc>
              <a:spcBef>
                <a:spcPts val="5"/>
              </a:spcBef>
            </a:pPr>
            <a:endParaRPr sz="1100">
              <a:latin typeface="Arial"/>
              <a:cs typeface="Arial"/>
            </a:endParaRPr>
          </a:p>
          <a:p>
            <a:pPr marL="12700" marR="190500">
              <a:lnSpc>
                <a:spcPct val="103200"/>
              </a:lnSpc>
            </a:pPr>
            <a:r>
              <a:rPr sz="1100" spc="-5" dirty="0">
                <a:latin typeface="Arial"/>
                <a:cs typeface="Arial"/>
              </a:rPr>
              <a:t>In addition to the project base information noted in the Project Bulk Upload for Base Projects  table above, additional data to provide is as</a:t>
            </a:r>
            <a:r>
              <a:rPr sz="1100" spc="30" dirty="0">
                <a:latin typeface="Arial"/>
                <a:cs typeface="Arial"/>
              </a:rPr>
              <a:t> </a:t>
            </a:r>
            <a:r>
              <a:rPr sz="1100" spc="-5" dirty="0">
                <a:latin typeface="Arial"/>
                <a:cs typeface="Arial"/>
              </a:rPr>
              <a:t>follows:</a:t>
            </a:r>
            <a:endParaRPr sz="1100">
              <a:latin typeface="Arial"/>
              <a:cs typeface="Arial"/>
            </a:endParaRPr>
          </a:p>
        </p:txBody>
      </p:sp>
      <p:sp>
        <p:nvSpPr>
          <p:cNvPr id="5" name="object 5"/>
          <p:cNvSpPr txBox="1">
            <a:spLocks noGrp="1"/>
          </p:cNvSpPr>
          <p:nvPr>
            <p:ph type="ftr" sz="quarter" idx="5"/>
          </p:nvPr>
        </p:nvSpPr>
        <p:spPr>
          <a:prstGeom prst="rect">
            <a:avLst/>
          </a:prstGeom>
        </p:spPr>
        <p:txBody>
          <a:bodyPr vert="horz" wrap="square" lIns="0" tIns="1905" rIns="0" bIns="0" rtlCol="0">
            <a:spAutoFit/>
          </a:bodyPr>
          <a:lstStyle/>
          <a:p>
            <a:pPr marL="12700">
              <a:lnSpc>
                <a:spcPts val="1060"/>
              </a:lnSpc>
              <a:spcBef>
                <a:spcPts val="15"/>
              </a:spcBef>
            </a:pPr>
            <a:r>
              <a:rPr dirty="0"/>
              <a:t>Coronavirus State and </a:t>
            </a:r>
            <a:r>
              <a:rPr spc="-5" dirty="0"/>
              <a:t>Local Fiscal Recovery</a:t>
            </a:r>
            <a:r>
              <a:rPr spc="-30" dirty="0"/>
              <a:t> </a:t>
            </a:r>
            <a:r>
              <a:rPr dirty="0"/>
              <a:t>Funds:</a:t>
            </a:r>
          </a:p>
          <a:p>
            <a:pPr marL="174625">
              <a:lnSpc>
                <a:spcPts val="1060"/>
              </a:lnSpc>
            </a:pPr>
            <a:r>
              <a:rPr b="0" spc="-5" dirty="0">
                <a:latin typeface="Arial"/>
                <a:cs typeface="Arial"/>
              </a:rPr>
              <a:t>Project and Expenditures Report User</a:t>
            </a:r>
            <a:r>
              <a:rPr b="0" spc="30" dirty="0">
                <a:latin typeface="Arial"/>
                <a:cs typeface="Arial"/>
              </a:rPr>
              <a:t> </a:t>
            </a:r>
            <a:r>
              <a:rPr b="0" spc="-5" dirty="0">
                <a:latin typeface="Arial"/>
                <a:cs typeface="Arial"/>
              </a:rPr>
              <a:t>Guide</a:t>
            </a:r>
          </a:p>
        </p:txBody>
      </p:sp>
      <p:sp>
        <p:nvSpPr>
          <p:cNvPr id="6" name="object 6"/>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r>
              <a:rPr spc="-5" dirty="0"/>
              <a:t>70</a:t>
            </a:r>
          </a:p>
        </p:txBody>
      </p:sp>
      <p:graphicFrame>
        <p:nvGraphicFramePr>
          <p:cNvPr id="3" name="object 3"/>
          <p:cNvGraphicFramePr>
            <a:graphicFrameLocks noGrp="1"/>
          </p:cNvGraphicFramePr>
          <p:nvPr/>
        </p:nvGraphicFramePr>
        <p:xfrm>
          <a:off x="914400" y="3791965"/>
          <a:ext cx="5610860" cy="3940175"/>
        </p:xfrm>
        <a:graphic>
          <a:graphicData uri="http://schemas.openxmlformats.org/drawingml/2006/table">
            <a:tbl>
              <a:tblPr firstRow="1" bandRow="1">
                <a:tableStyleId>{2D5ABB26-0587-4C30-8999-92F81FD0307C}</a:tableStyleId>
              </a:tblPr>
              <a:tblGrid>
                <a:gridCol w="932815">
                  <a:extLst>
                    <a:ext uri="{9D8B030D-6E8A-4147-A177-3AD203B41FA5}">
                      <a16:colId xmlns:a16="http://schemas.microsoft.com/office/drawing/2014/main" val="20000"/>
                    </a:ext>
                  </a:extLst>
                </a:gridCol>
                <a:gridCol w="933449">
                  <a:extLst>
                    <a:ext uri="{9D8B030D-6E8A-4147-A177-3AD203B41FA5}">
                      <a16:colId xmlns:a16="http://schemas.microsoft.com/office/drawing/2014/main" val="20001"/>
                    </a:ext>
                  </a:extLst>
                </a:gridCol>
                <a:gridCol w="933450">
                  <a:extLst>
                    <a:ext uri="{9D8B030D-6E8A-4147-A177-3AD203B41FA5}">
                      <a16:colId xmlns:a16="http://schemas.microsoft.com/office/drawing/2014/main" val="20002"/>
                    </a:ext>
                  </a:extLst>
                </a:gridCol>
                <a:gridCol w="933450">
                  <a:extLst>
                    <a:ext uri="{9D8B030D-6E8A-4147-A177-3AD203B41FA5}">
                      <a16:colId xmlns:a16="http://schemas.microsoft.com/office/drawing/2014/main" val="20003"/>
                    </a:ext>
                  </a:extLst>
                </a:gridCol>
                <a:gridCol w="933450">
                  <a:extLst>
                    <a:ext uri="{9D8B030D-6E8A-4147-A177-3AD203B41FA5}">
                      <a16:colId xmlns:a16="http://schemas.microsoft.com/office/drawing/2014/main" val="20004"/>
                    </a:ext>
                  </a:extLst>
                </a:gridCol>
                <a:gridCol w="934085">
                  <a:extLst>
                    <a:ext uri="{9D8B030D-6E8A-4147-A177-3AD203B41FA5}">
                      <a16:colId xmlns:a16="http://schemas.microsoft.com/office/drawing/2014/main" val="20005"/>
                    </a:ext>
                  </a:extLst>
                </a:gridCol>
              </a:tblGrid>
              <a:tr h="403098">
                <a:tc>
                  <a:txBody>
                    <a:bodyPr/>
                    <a:lstStyle/>
                    <a:p>
                      <a:pPr marL="141605">
                        <a:lnSpc>
                          <a:spcPct val="100000"/>
                        </a:lnSpc>
                        <a:spcBef>
                          <a:spcPts val="5"/>
                        </a:spcBef>
                      </a:pPr>
                      <a:r>
                        <a:rPr sz="800" b="1" spc="-5" dirty="0">
                          <a:solidFill>
                            <a:srgbClr val="FFFFFF"/>
                          </a:solidFill>
                          <a:latin typeface="Arial"/>
                          <a:cs typeface="Arial"/>
                        </a:rPr>
                        <a:t>Defined</a:t>
                      </a:r>
                      <a:r>
                        <a:rPr sz="800" b="1" spc="-15" dirty="0">
                          <a:solidFill>
                            <a:srgbClr val="FFFFFF"/>
                          </a:solidFill>
                          <a:latin typeface="Arial"/>
                          <a:cs typeface="Arial"/>
                        </a:rPr>
                        <a:t> </a:t>
                      </a:r>
                      <a:r>
                        <a:rPr sz="800" b="1" spc="-5" dirty="0">
                          <a:solidFill>
                            <a:srgbClr val="FFFFFF"/>
                          </a:solidFill>
                          <a:latin typeface="Arial"/>
                          <a:cs typeface="Arial"/>
                        </a:rPr>
                        <a:t>Term</a:t>
                      </a:r>
                      <a:endParaRPr sz="800">
                        <a:latin typeface="Arial"/>
                        <a:cs typeface="Arial"/>
                      </a:endParaRPr>
                    </a:p>
                  </a:txBody>
                  <a:tcPr marL="0" marR="0" marT="635" marB="0">
                    <a:lnL w="635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001F5F"/>
                    </a:solidFill>
                  </a:tcPr>
                </a:tc>
                <a:tc>
                  <a:txBody>
                    <a:bodyPr/>
                    <a:lstStyle/>
                    <a:p>
                      <a:pPr marL="231775">
                        <a:lnSpc>
                          <a:spcPct val="100000"/>
                        </a:lnSpc>
                        <a:spcBef>
                          <a:spcPts val="5"/>
                        </a:spcBef>
                      </a:pPr>
                      <a:r>
                        <a:rPr sz="800" b="1" spc="-5" dirty="0">
                          <a:solidFill>
                            <a:srgbClr val="FFFFFF"/>
                          </a:solidFill>
                          <a:latin typeface="Arial"/>
                          <a:cs typeface="Arial"/>
                        </a:rPr>
                        <a:t>Definition</a:t>
                      </a:r>
                      <a:endParaRPr sz="800">
                        <a:latin typeface="Arial"/>
                        <a:cs typeface="Arial"/>
                      </a:endParaRPr>
                    </a:p>
                  </a:txBody>
                  <a:tcPr marL="0" marR="0" marT="635" marB="0">
                    <a:lnL w="635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001F5F"/>
                    </a:solidFill>
                  </a:tcPr>
                </a:tc>
                <a:tc>
                  <a:txBody>
                    <a:bodyPr/>
                    <a:lstStyle/>
                    <a:p>
                      <a:pPr marL="260350" marR="174625" indent="-78740">
                        <a:lnSpc>
                          <a:spcPts val="919"/>
                        </a:lnSpc>
                        <a:spcBef>
                          <a:spcPts val="65"/>
                        </a:spcBef>
                      </a:pPr>
                      <a:r>
                        <a:rPr sz="800" b="1" spc="-5" dirty="0">
                          <a:solidFill>
                            <a:srgbClr val="FFFFFF"/>
                          </a:solidFill>
                          <a:latin typeface="Arial"/>
                          <a:cs typeface="Arial"/>
                        </a:rPr>
                        <a:t>Required</a:t>
                      </a:r>
                      <a:r>
                        <a:rPr sz="800" b="1" spc="-65" dirty="0">
                          <a:solidFill>
                            <a:srgbClr val="FFFFFF"/>
                          </a:solidFill>
                          <a:latin typeface="Arial"/>
                          <a:cs typeface="Arial"/>
                        </a:rPr>
                        <a:t> </a:t>
                      </a:r>
                      <a:r>
                        <a:rPr sz="800" b="1" spc="-5" dirty="0">
                          <a:solidFill>
                            <a:srgbClr val="FFFFFF"/>
                          </a:solidFill>
                          <a:latin typeface="Arial"/>
                          <a:cs typeface="Arial"/>
                        </a:rPr>
                        <a:t>or  Optional</a:t>
                      </a:r>
                      <a:endParaRPr sz="800">
                        <a:latin typeface="Arial"/>
                        <a:cs typeface="Arial"/>
                      </a:endParaRPr>
                    </a:p>
                  </a:txBody>
                  <a:tcPr marL="0" marR="0" marT="8255" marB="0">
                    <a:lnL w="635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001F5F"/>
                    </a:solidFill>
                  </a:tcPr>
                </a:tc>
                <a:tc>
                  <a:txBody>
                    <a:bodyPr/>
                    <a:lstStyle/>
                    <a:p>
                      <a:pPr marL="197485">
                        <a:lnSpc>
                          <a:spcPct val="100000"/>
                        </a:lnSpc>
                        <a:spcBef>
                          <a:spcPts val="5"/>
                        </a:spcBef>
                      </a:pPr>
                      <a:r>
                        <a:rPr sz="800" b="1" spc="-5" dirty="0">
                          <a:solidFill>
                            <a:srgbClr val="FFFFFF"/>
                          </a:solidFill>
                          <a:latin typeface="Arial"/>
                          <a:cs typeface="Arial"/>
                        </a:rPr>
                        <a:t>List</a:t>
                      </a:r>
                      <a:r>
                        <a:rPr sz="800" b="1" spc="-15" dirty="0">
                          <a:solidFill>
                            <a:srgbClr val="FFFFFF"/>
                          </a:solidFill>
                          <a:latin typeface="Arial"/>
                          <a:cs typeface="Arial"/>
                        </a:rPr>
                        <a:t> </a:t>
                      </a:r>
                      <a:r>
                        <a:rPr sz="800" b="1" spc="-5" dirty="0">
                          <a:solidFill>
                            <a:srgbClr val="FFFFFF"/>
                          </a:solidFill>
                          <a:latin typeface="Arial"/>
                          <a:cs typeface="Arial"/>
                        </a:rPr>
                        <a:t>Values</a:t>
                      </a:r>
                      <a:endParaRPr sz="800">
                        <a:latin typeface="Arial"/>
                        <a:cs typeface="Arial"/>
                      </a:endParaRPr>
                    </a:p>
                  </a:txBody>
                  <a:tcPr marL="0" marR="0" marT="635" marB="0">
                    <a:lnL w="635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001F5F"/>
                    </a:solidFill>
                  </a:tcPr>
                </a:tc>
                <a:tc>
                  <a:txBody>
                    <a:bodyPr/>
                    <a:lstStyle/>
                    <a:p>
                      <a:pPr marL="223520">
                        <a:lnSpc>
                          <a:spcPct val="100000"/>
                        </a:lnSpc>
                        <a:spcBef>
                          <a:spcPts val="5"/>
                        </a:spcBef>
                      </a:pPr>
                      <a:r>
                        <a:rPr sz="800" b="1" spc="-5" dirty="0">
                          <a:solidFill>
                            <a:srgbClr val="FFFFFF"/>
                          </a:solidFill>
                          <a:latin typeface="Arial"/>
                          <a:cs typeface="Arial"/>
                        </a:rPr>
                        <a:t>Data</a:t>
                      </a:r>
                      <a:r>
                        <a:rPr sz="800" b="1" spc="-15" dirty="0">
                          <a:solidFill>
                            <a:srgbClr val="FFFFFF"/>
                          </a:solidFill>
                          <a:latin typeface="Arial"/>
                          <a:cs typeface="Arial"/>
                        </a:rPr>
                        <a:t> </a:t>
                      </a:r>
                      <a:r>
                        <a:rPr sz="800" b="1" spc="-5" dirty="0">
                          <a:solidFill>
                            <a:srgbClr val="FFFFFF"/>
                          </a:solidFill>
                          <a:latin typeface="Arial"/>
                          <a:cs typeface="Arial"/>
                        </a:rPr>
                        <a:t>Type</a:t>
                      </a:r>
                      <a:endParaRPr sz="800">
                        <a:latin typeface="Arial"/>
                        <a:cs typeface="Arial"/>
                      </a:endParaRPr>
                    </a:p>
                  </a:txBody>
                  <a:tcPr marL="0" marR="0" marT="635" marB="0">
                    <a:lnL w="635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001F5F"/>
                    </a:solidFill>
                  </a:tcPr>
                </a:tc>
                <a:tc>
                  <a:txBody>
                    <a:bodyPr/>
                    <a:lstStyle/>
                    <a:p>
                      <a:pPr marL="297815" marR="290195" indent="69850">
                        <a:lnSpc>
                          <a:spcPts val="919"/>
                        </a:lnSpc>
                        <a:spcBef>
                          <a:spcPts val="65"/>
                        </a:spcBef>
                      </a:pPr>
                      <a:r>
                        <a:rPr sz="800" b="1" spc="-5" dirty="0">
                          <a:solidFill>
                            <a:srgbClr val="FFFFFF"/>
                          </a:solidFill>
                          <a:latin typeface="Arial"/>
                          <a:cs typeface="Arial"/>
                        </a:rPr>
                        <a:t>Max  </a:t>
                      </a:r>
                      <a:r>
                        <a:rPr sz="800" b="1" dirty="0">
                          <a:solidFill>
                            <a:srgbClr val="FFFFFF"/>
                          </a:solidFill>
                          <a:latin typeface="Arial"/>
                          <a:cs typeface="Arial"/>
                        </a:rPr>
                        <a:t>Le</a:t>
                      </a:r>
                      <a:r>
                        <a:rPr sz="800" b="1" spc="-5" dirty="0">
                          <a:solidFill>
                            <a:srgbClr val="FFFFFF"/>
                          </a:solidFill>
                          <a:latin typeface="Arial"/>
                          <a:cs typeface="Arial"/>
                        </a:rPr>
                        <a:t>n</a:t>
                      </a:r>
                      <a:r>
                        <a:rPr sz="800" b="1" dirty="0">
                          <a:solidFill>
                            <a:srgbClr val="FFFFFF"/>
                          </a:solidFill>
                          <a:latin typeface="Arial"/>
                          <a:cs typeface="Arial"/>
                        </a:rPr>
                        <a:t>gth</a:t>
                      </a:r>
                      <a:endParaRPr sz="800">
                        <a:latin typeface="Arial"/>
                        <a:cs typeface="Arial"/>
                      </a:endParaRPr>
                    </a:p>
                  </a:txBody>
                  <a:tcPr marL="0" marR="0" marT="8255" marB="0">
                    <a:lnL w="635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001F5F"/>
                    </a:solidFill>
                  </a:tcPr>
                </a:tc>
                <a:extLst>
                  <a:ext uri="{0D108BD9-81ED-4DB2-BD59-A6C34878D82A}">
                    <a16:rowId xmlns:a16="http://schemas.microsoft.com/office/drawing/2014/main" val="10000"/>
                  </a:ext>
                </a:extLst>
              </a:tr>
              <a:tr h="1061720">
                <a:tc>
                  <a:txBody>
                    <a:bodyPr/>
                    <a:lstStyle/>
                    <a:p>
                      <a:pPr marL="67945" marR="247650">
                        <a:lnSpc>
                          <a:spcPct val="95800"/>
                        </a:lnSpc>
                        <a:spcBef>
                          <a:spcPts val="45"/>
                        </a:spcBef>
                      </a:pPr>
                      <a:r>
                        <a:rPr sz="800" spc="-5" dirty="0">
                          <a:latin typeface="Arial"/>
                          <a:cs typeface="Arial"/>
                        </a:rPr>
                        <a:t>Structure</a:t>
                      </a:r>
                      <a:r>
                        <a:rPr sz="800" spc="-55" dirty="0">
                          <a:latin typeface="Arial"/>
                          <a:cs typeface="Arial"/>
                        </a:rPr>
                        <a:t> </a:t>
                      </a:r>
                      <a:r>
                        <a:rPr sz="800" spc="-5" dirty="0">
                          <a:latin typeface="Arial"/>
                          <a:cs typeface="Arial"/>
                        </a:rPr>
                        <a:t>and  objectives of  assistance  program(s)</a:t>
                      </a:r>
                      <a:endParaRPr sz="800">
                        <a:latin typeface="Arial"/>
                        <a:cs typeface="Arial"/>
                      </a:endParaRPr>
                    </a:p>
                  </a:txBody>
                  <a:tcPr marL="0" marR="0" marT="5715" marB="0">
                    <a:lnL w="6350">
                      <a:solidFill>
                        <a:srgbClr val="000000"/>
                      </a:solidFill>
                      <a:prstDash val="solid"/>
                    </a:lnL>
                    <a:lnR w="6350">
                      <a:solidFill>
                        <a:srgbClr val="000000"/>
                      </a:solidFill>
                      <a:prstDash val="solid"/>
                    </a:lnR>
                    <a:lnT w="12700">
                      <a:solidFill>
                        <a:srgbClr val="000000"/>
                      </a:solidFill>
                      <a:prstDash val="solid"/>
                    </a:lnT>
                    <a:lnB w="6350">
                      <a:solidFill>
                        <a:srgbClr val="000000"/>
                      </a:solidFill>
                      <a:prstDash val="solid"/>
                    </a:lnB>
                  </a:tcPr>
                </a:tc>
                <a:tc>
                  <a:txBody>
                    <a:bodyPr/>
                    <a:lstStyle/>
                    <a:p>
                      <a:pPr marL="67945" marR="101600">
                        <a:lnSpc>
                          <a:spcPct val="95800"/>
                        </a:lnSpc>
                        <a:spcBef>
                          <a:spcPts val="45"/>
                        </a:spcBef>
                      </a:pPr>
                      <a:r>
                        <a:rPr sz="800" spc="-5" dirty="0">
                          <a:latin typeface="Arial"/>
                          <a:cs typeface="Arial"/>
                        </a:rPr>
                        <a:t>Brief description  of structure and  objectives of  assistance  program(s)</a:t>
                      </a:r>
                      <a:r>
                        <a:rPr sz="800" spc="-40" dirty="0">
                          <a:latin typeface="Arial"/>
                          <a:cs typeface="Arial"/>
                        </a:rPr>
                        <a:t> </a:t>
                      </a:r>
                      <a:r>
                        <a:rPr sz="800" spc="-5" dirty="0">
                          <a:latin typeface="Arial"/>
                          <a:cs typeface="Arial"/>
                        </a:rPr>
                        <a:t>(e.g.,  nutrition  assistance for  low-income  households)</a:t>
                      </a:r>
                      <a:endParaRPr sz="800">
                        <a:latin typeface="Arial"/>
                        <a:cs typeface="Arial"/>
                      </a:endParaRPr>
                    </a:p>
                  </a:txBody>
                  <a:tcPr marL="0" marR="0" marT="5715" marB="0">
                    <a:lnL w="6350">
                      <a:solidFill>
                        <a:srgbClr val="000000"/>
                      </a:solidFill>
                      <a:prstDash val="solid"/>
                    </a:lnL>
                    <a:lnR w="6350">
                      <a:solidFill>
                        <a:srgbClr val="000000"/>
                      </a:solidFill>
                      <a:prstDash val="solid"/>
                    </a:lnR>
                    <a:lnT w="12700">
                      <a:solidFill>
                        <a:srgbClr val="000000"/>
                      </a:solidFill>
                      <a:prstDash val="solid"/>
                    </a:lnT>
                    <a:lnB w="6350">
                      <a:solidFill>
                        <a:srgbClr val="000000"/>
                      </a:solidFill>
                      <a:prstDash val="solid"/>
                    </a:lnB>
                  </a:tcPr>
                </a:tc>
                <a:tc>
                  <a:txBody>
                    <a:bodyPr/>
                    <a:lstStyle/>
                    <a:p>
                      <a:pPr marL="67945">
                        <a:lnSpc>
                          <a:spcPct val="100000"/>
                        </a:lnSpc>
                      </a:pPr>
                      <a:r>
                        <a:rPr sz="800" spc="-5" dirty="0">
                          <a:latin typeface="Arial"/>
                          <a:cs typeface="Arial"/>
                        </a:rPr>
                        <a:t>Required</a:t>
                      </a:r>
                      <a:endParaRPr sz="800">
                        <a:latin typeface="Arial"/>
                        <a:cs typeface="Arial"/>
                      </a:endParaRPr>
                    </a:p>
                  </a:txBody>
                  <a:tcPr marL="0" marR="0" marT="0" marB="0">
                    <a:lnL w="6350">
                      <a:solidFill>
                        <a:srgbClr val="000000"/>
                      </a:solidFill>
                      <a:prstDash val="solid"/>
                    </a:lnL>
                    <a:lnR w="6350">
                      <a:solidFill>
                        <a:srgbClr val="000000"/>
                      </a:solidFill>
                      <a:prstDash val="solid"/>
                    </a:lnR>
                    <a:lnT w="12700">
                      <a:solidFill>
                        <a:srgbClr val="000000"/>
                      </a:solidFill>
                      <a:prstDash val="solid"/>
                    </a:lnT>
                    <a:lnB w="6350">
                      <a:solidFill>
                        <a:srgbClr val="000000"/>
                      </a:solidFill>
                      <a:prstDash val="solid"/>
                    </a:lnB>
                  </a:tcPr>
                </a:tc>
                <a:tc>
                  <a:txBody>
                    <a:bodyPr/>
                    <a:lstStyle/>
                    <a:p>
                      <a:pPr marL="67945">
                        <a:lnSpc>
                          <a:spcPct val="100000"/>
                        </a:lnSpc>
                      </a:pPr>
                      <a:r>
                        <a:rPr sz="800" spc="-5" dirty="0">
                          <a:latin typeface="Arial"/>
                          <a:cs typeface="Arial"/>
                        </a:rPr>
                        <a:t>n/a</a:t>
                      </a:r>
                      <a:endParaRPr sz="800">
                        <a:latin typeface="Arial"/>
                        <a:cs typeface="Arial"/>
                      </a:endParaRPr>
                    </a:p>
                  </a:txBody>
                  <a:tcPr marL="0" marR="0" marT="0" marB="0">
                    <a:lnL w="6350">
                      <a:solidFill>
                        <a:srgbClr val="000000"/>
                      </a:solidFill>
                      <a:prstDash val="solid"/>
                    </a:lnL>
                    <a:lnR w="6350">
                      <a:solidFill>
                        <a:srgbClr val="000000"/>
                      </a:solidFill>
                      <a:prstDash val="solid"/>
                    </a:lnR>
                    <a:lnT w="12700">
                      <a:solidFill>
                        <a:srgbClr val="000000"/>
                      </a:solidFill>
                      <a:prstDash val="solid"/>
                    </a:lnT>
                    <a:lnB w="6350">
                      <a:solidFill>
                        <a:srgbClr val="000000"/>
                      </a:solidFill>
                      <a:prstDash val="solid"/>
                    </a:lnB>
                  </a:tcPr>
                </a:tc>
                <a:tc>
                  <a:txBody>
                    <a:bodyPr/>
                    <a:lstStyle/>
                    <a:p>
                      <a:pPr marL="67945">
                        <a:lnSpc>
                          <a:spcPct val="100000"/>
                        </a:lnSpc>
                      </a:pPr>
                      <a:r>
                        <a:rPr sz="800" spc="-5" dirty="0">
                          <a:latin typeface="Arial"/>
                          <a:cs typeface="Arial"/>
                        </a:rPr>
                        <a:t>String</a:t>
                      </a:r>
                      <a:endParaRPr sz="800">
                        <a:latin typeface="Arial"/>
                        <a:cs typeface="Arial"/>
                      </a:endParaRPr>
                    </a:p>
                  </a:txBody>
                  <a:tcPr marL="0" marR="0" marT="0" marB="0">
                    <a:lnL w="6350">
                      <a:solidFill>
                        <a:srgbClr val="000000"/>
                      </a:solidFill>
                      <a:prstDash val="solid"/>
                    </a:lnL>
                    <a:lnR w="6350">
                      <a:solidFill>
                        <a:srgbClr val="000000"/>
                      </a:solidFill>
                      <a:prstDash val="solid"/>
                    </a:lnR>
                    <a:lnT w="12700">
                      <a:solidFill>
                        <a:srgbClr val="000000"/>
                      </a:solidFill>
                      <a:prstDash val="solid"/>
                    </a:lnT>
                    <a:lnB w="6350">
                      <a:solidFill>
                        <a:srgbClr val="000000"/>
                      </a:solidFill>
                      <a:prstDash val="solid"/>
                    </a:lnB>
                  </a:tcPr>
                </a:tc>
                <a:tc>
                  <a:txBody>
                    <a:bodyPr/>
                    <a:lstStyle/>
                    <a:p>
                      <a:pPr marR="61594" algn="r">
                        <a:lnSpc>
                          <a:spcPct val="100000"/>
                        </a:lnSpc>
                      </a:pPr>
                      <a:r>
                        <a:rPr sz="800" dirty="0">
                          <a:latin typeface="Arial"/>
                          <a:cs typeface="Arial"/>
                        </a:rPr>
                        <a:t>500</a:t>
                      </a:r>
                      <a:endParaRPr sz="800">
                        <a:latin typeface="Arial"/>
                        <a:cs typeface="Arial"/>
                      </a:endParaRPr>
                    </a:p>
                  </a:txBody>
                  <a:tcPr marL="0" marR="0" marT="0" marB="0">
                    <a:lnL w="6350">
                      <a:solidFill>
                        <a:srgbClr val="000000"/>
                      </a:solidFill>
                      <a:prstDash val="solid"/>
                    </a:lnL>
                    <a:lnR w="6350">
                      <a:solidFill>
                        <a:srgbClr val="000000"/>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1174242">
                <a:tc>
                  <a:txBody>
                    <a:bodyPr/>
                    <a:lstStyle/>
                    <a:p>
                      <a:pPr marL="67945" marR="337185">
                        <a:lnSpc>
                          <a:spcPct val="95900"/>
                        </a:lnSpc>
                        <a:spcBef>
                          <a:spcPts val="10"/>
                        </a:spcBef>
                      </a:pPr>
                      <a:r>
                        <a:rPr sz="800" spc="-5" dirty="0">
                          <a:latin typeface="Arial"/>
                          <a:cs typeface="Arial"/>
                        </a:rPr>
                        <a:t>Number of  </a:t>
                      </a:r>
                      <a:r>
                        <a:rPr sz="800" dirty="0">
                          <a:latin typeface="Arial"/>
                          <a:cs typeface="Arial"/>
                        </a:rPr>
                        <a:t>households  </a:t>
                      </a:r>
                      <a:r>
                        <a:rPr sz="800" spc="-5" dirty="0">
                          <a:latin typeface="Arial"/>
                          <a:cs typeface="Arial"/>
                        </a:rPr>
                        <a:t>served</a:t>
                      </a:r>
                      <a:endParaRPr sz="800">
                        <a:latin typeface="Arial"/>
                        <a:cs typeface="Arial"/>
                      </a:endParaRPr>
                    </a:p>
                  </a:txBody>
                  <a:tcPr marL="0" marR="0" marT="127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83820">
                        <a:lnSpc>
                          <a:spcPct val="95800"/>
                        </a:lnSpc>
                        <a:spcBef>
                          <a:spcPts val="15"/>
                        </a:spcBef>
                      </a:pPr>
                      <a:r>
                        <a:rPr sz="800" spc="-5" dirty="0">
                          <a:latin typeface="Arial"/>
                          <a:cs typeface="Arial"/>
                        </a:rPr>
                        <a:t>Number of  households  served (by  program if  recipient  establishes  multiple</a:t>
                      </a:r>
                      <a:r>
                        <a:rPr sz="800" spc="-40" dirty="0">
                          <a:latin typeface="Arial"/>
                          <a:cs typeface="Arial"/>
                        </a:rPr>
                        <a:t> </a:t>
                      </a:r>
                      <a:r>
                        <a:rPr sz="800" spc="-5" dirty="0">
                          <a:latin typeface="Arial"/>
                          <a:cs typeface="Arial"/>
                        </a:rPr>
                        <a:t>separate  household  assistance  programs)</a:t>
                      </a:r>
                      <a:endParaRPr sz="800">
                        <a:latin typeface="Arial"/>
                        <a:cs typeface="Arial"/>
                      </a:endParaRPr>
                    </a:p>
                  </a:txBody>
                  <a:tcPr marL="0" marR="0" marT="19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35"/>
                        </a:lnSpc>
                      </a:pPr>
                      <a:r>
                        <a:rPr sz="800" spc="-5" dirty="0">
                          <a:latin typeface="Arial"/>
                          <a:cs typeface="Arial"/>
                        </a:rPr>
                        <a:t>Required</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35"/>
                        </a:lnSpc>
                      </a:pPr>
                      <a:r>
                        <a:rPr sz="800" spc="-5" dirty="0">
                          <a:latin typeface="Arial"/>
                          <a:cs typeface="Arial"/>
                        </a:rPr>
                        <a:t>n/a</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35"/>
                        </a:lnSpc>
                      </a:pPr>
                      <a:r>
                        <a:rPr sz="800" spc="-5" dirty="0">
                          <a:latin typeface="Arial"/>
                          <a:cs typeface="Arial"/>
                        </a:rPr>
                        <a:t>Numeric</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60960" algn="r">
                        <a:lnSpc>
                          <a:spcPts val="935"/>
                        </a:lnSpc>
                      </a:pPr>
                      <a:r>
                        <a:rPr sz="800" dirty="0">
                          <a:latin typeface="Arial"/>
                          <a:cs typeface="Arial"/>
                        </a:rPr>
                        <a:t>6</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1291590">
                <a:tc>
                  <a:txBody>
                    <a:bodyPr/>
                    <a:lstStyle/>
                    <a:p>
                      <a:pPr marL="67945" marR="128270">
                        <a:lnSpc>
                          <a:spcPct val="95900"/>
                        </a:lnSpc>
                        <a:spcBef>
                          <a:spcPts val="10"/>
                        </a:spcBef>
                      </a:pPr>
                      <a:r>
                        <a:rPr sz="800" spc="-5" dirty="0">
                          <a:latin typeface="Arial"/>
                          <a:cs typeface="Arial"/>
                        </a:rPr>
                        <a:t>Brief</a:t>
                      </a:r>
                      <a:r>
                        <a:rPr sz="800" spc="-35" dirty="0">
                          <a:latin typeface="Arial"/>
                          <a:cs typeface="Arial"/>
                        </a:rPr>
                        <a:t> </a:t>
                      </a:r>
                      <a:r>
                        <a:rPr sz="800" spc="-5" dirty="0">
                          <a:latin typeface="Arial"/>
                          <a:cs typeface="Arial"/>
                        </a:rPr>
                        <a:t>description  of recipient’s  approach</a:t>
                      </a:r>
                      <a:endParaRPr sz="800">
                        <a:latin typeface="Arial"/>
                        <a:cs typeface="Arial"/>
                      </a:endParaRPr>
                    </a:p>
                  </a:txBody>
                  <a:tcPr marL="0" marR="0" marT="127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94615">
                        <a:lnSpc>
                          <a:spcPct val="95900"/>
                        </a:lnSpc>
                        <a:spcBef>
                          <a:spcPts val="10"/>
                        </a:spcBef>
                      </a:pPr>
                      <a:r>
                        <a:rPr sz="800" spc="-5" dirty="0">
                          <a:latin typeface="Arial"/>
                          <a:cs typeface="Arial"/>
                        </a:rPr>
                        <a:t>Brief description  of recipient’s  approach to  ensuring that aid  to households  responds to a  negative  economic</a:t>
                      </a:r>
                      <a:r>
                        <a:rPr sz="800" spc="-40" dirty="0">
                          <a:latin typeface="Arial"/>
                          <a:cs typeface="Arial"/>
                        </a:rPr>
                        <a:t> </a:t>
                      </a:r>
                      <a:r>
                        <a:rPr sz="800" spc="-5" dirty="0">
                          <a:latin typeface="Arial"/>
                          <a:cs typeface="Arial"/>
                        </a:rPr>
                        <a:t>impact  of Covid-19, as  described in the  final rule.</a:t>
                      </a:r>
                      <a:endParaRPr sz="800">
                        <a:latin typeface="Arial"/>
                        <a:cs typeface="Arial"/>
                      </a:endParaRPr>
                    </a:p>
                  </a:txBody>
                  <a:tcPr marL="0" marR="0" marT="127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35"/>
                        </a:lnSpc>
                      </a:pPr>
                      <a:r>
                        <a:rPr sz="800" spc="-5" dirty="0">
                          <a:latin typeface="Arial"/>
                          <a:cs typeface="Arial"/>
                        </a:rPr>
                        <a:t>Required</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35"/>
                        </a:lnSpc>
                      </a:pPr>
                      <a:r>
                        <a:rPr sz="800" spc="-5" dirty="0">
                          <a:latin typeface="Arial"/>
                          <a:cs typeface="Arial"/>
                        </a:rPr>
                        <a:t>n/a</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35"/>
                        </a:lnSpc>
                      </a:pPr>
                      <a:r>
                        <a:rPr sz="800" spc="-5" dirty="0">
                          <a:latin typeface="Arial"/>
                          <a:cs typeface="Arial"/>
                        </a:rPr>
                        <a:t>String</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61594" algn="r">
                        <a:lnSpc>
                          <a:spcPts val="935"/>
                        </a:lnSpc>
                      </a:pPr>
                      <a:r>
                        <a:rPr sz="800" dirty="0">
                          <a:latin typeface="Arial"/>
                          <a:cs typeface="Arial"/>
                        </a:rPr>
                        <a:t>500</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bl>
          </a:graphicData>
        </a:graphic>
      </p:graphicFrame>
      <p:sp>
        <p:nvSpPr>
          <p:cNvPr id="4" name="object 4"/>
          <p:cNvSpPr txBox="1"/>
          <p:nvPr/>
        </p:nvSpPr>
        <p:spPr>
          <a:xfrm>
            <a:off x="901700" y="7985759"/>
            <a:ext cx="5683885" cy="1109345"/>
          </a:xfrm>
          <a:prstGeom prst="rect">
            <a:avLst/>
          </a:prstGeom>
        </p:spPr>
        <p:txBody>
          <a:bodyPr vert="horz" wrap="square" lIns="0" tIns="12065" rIns="0" bIns="0" rtlCol="0">
            <a:spAutoFit/>
          </a:bodyPr>
          <a:lstStyle/>
          <a:p>
            <a:pPr marL="12700">
              <a:lnSpc>
                <a:spcPct val="100000"/>
              </a:lnSpc>
              <a:spcBef>
                <a:spcPts val="95"/>
              </a:spcBef>
            </a:pPr>
            <a:r>
              <a:rPr sz="1100" b="1" spc="-5" dirty="0">
                <a:solidFill>
                  <a:srgbClr val="1F4E79"/>
                </a:solidFill>
                <a:latin typeface="Arial"/>
                <a:cs typeface="Arial"/>
              </a:rPr>
              <a:t>EC 2.6 –</a:t>
            </a:r>
            <a:r>
              <a:rPr sz="1100" b="1" spc="5" dirty="0">
                <a:solidFill>
                  <a:srgbClr val="1F4E79"/>
                </a:solidFill>
                <a:latin typeface="Arial"/>
                <a:cs typeface="Arial"/>
              </a:rPr>
              <a:t> </a:t>
            </a:r>
            <a:r>
              <a:rPr sz="1100" b="1" spc="-5" dirty="0">
                <a:solidFill>
                  <a:srgbClr val="1F4E79"/>
                </a:solidFill>
                <a:latin typeface="Arial"/>
                <a:cs typeface="Arial"/>
              </a:rPr>
              <a:t>2.13</a:t>
            </a:r>
            <a:endParaRPr sz="1100">
              <a:latin typeface="Arial"/>
              <a:cs typeface="Arial"/>
            </a:endParaRPr>
          </a:p>
          <a:p>
            <a:pPr marL="12700">
              <a:lnSpc>
                <a:spcPct val="100000"/>
              </a:lnSpc>
              <a:spcBef>
                <a:spcPts val="850"/>
              </a:spcBef>
            </a:pPr>
            <a:r>
              <a:rPr sz="1100" spc="-5" dirty="0">
                <a:latin typeface="Arial"/>
                <a:cs typeface="Arial"/>
              </a:rPr>
              <a:t>There is no additional programmatic data required for the following</a:t>
            </a:r>
            <a:r>
              <a:rPr sz="1100" spc="65" dirty="0">
                <a:latin typeface="Arial"/>
                <a:cs typeface="Arial"/>
              </a:rPr>
              <a:t> </a:t>
            </a:r>
            <a:r>
              <a:rPr sz="1100" spc="-5" dirty="0">
                <a:latin typeface="Arial"/>
                <a:cs typeface="Arial"/>
              </a:rPr>
              <a:t>EC:</a:t>
            </a:r>
            <a:endParaRPr sz="1100">
              <a:latin typeface="Arial"/>
              <a:cs typeface="Arial"/>
            </a:endParaRPr>
          </a:p>
          <a:p>
            <a:pPr marL="469900" indent="-229235">
              <a:lnSpc>
                <a:spcPct val="100000"/>
              </a:lnSpc>
              <a:spcBef>
                <a:spcPts val="915"/>
              </a:spcBef>
              <a:buFont typeface="Symbol"/>
              <a:buChar char=""/>
              <a:tabLst>
                <a:tab pos="469900" algn="l"/>
                <a:tab pos="470534" algn="l"/>
              </a:tabLst>
            </a:pPr>
            <a:r>
              <a:rPr sz="1100" spc="-5" dirty="0">
                <a:latin typeface="Arial"/>
                <a:cs typeface="Arial"/>
              </a:rPr>
              <a:t>EC 2.6 Unemployment Benefits or Cash Assistance to Unemployed</a:t>
            </a:r>
            <a:r>
              <a:rPr sz="1100" spc="80" dirty="0">
                <a:latin typeface="Arial"/>
                <a:cs typeface="Arial"/>
              </a:rPr>
              <a:t> </a:t>
            </a:r>
            <a:r>
              <a:rPr sz="1100" dirty="0">
                <a:latin typeface="Arial"/>
                <a:cs typeface="Arial"/>
              </a:rPr>
              <a:t>Workers.</a:t>
            </a:r>
            <a:endParaRPr sz="1100">
              <a:latin typeface="Arial"/>
              <a:cs typeface="Arial"/>
            </a:endParaRPr>
          </a:p>
          <a:p>
            <a:pPr marL="469900" marR="5080" indent="-229235">
              <a:lnSpc>
                <a:spcPct val="103600"/>
              </a:lnSpc>
              <a:spcBef>
                <a:spcPts val="75"/>
              </a:spcBef>
              <a:buFont typeface="Symbol"/>
              <a:buChar char=""/>
              <a:tabLst>
                <a:tab pos="469900" algn="l"/>
                <a:tab pos="470534" algn="l"/>
              </a:tabLst>
            </a:pPr>
            <a:r>
              <a:rPr sz="1100" spc="-5" dirty="0">
                <a:latin typeface="Arial"/>
                <a:cs typeface="Arial"/>
              </a:rPr>
              <a:t>EC 2.7 Job Training Assistance (e.g., Sectoral job-training, Subsidized Employment,  Employment Supports or</a:t>
            </a:r>
            <a:r>
              <a:rPr sz="1100" spc="15" dirty="0">
                <a:latin typeface="Arial"/>
                <a:cs typeface="Arial"/>
              </a:rPr>
              <a:t> </a:t>
            </a:r>
            <a:r>
              <a:rPr sz="1100" spc="-5" dirty="0">
                <a:latin typeface="Arial"/>
                <a:cs typeface="Arial"/>
              </a:rPr>
              <a:t>Incentives).</a:t>
            </a:r>
            <a:endParaRPr sz="1100">
              <a:latin typeface="Arial"/>
              <a:cs typeface="Aria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1700" y="886916"/>
            <a:ext cx="5941060" cy="2915920"/>
          </a:xfrm>
          <a:prstGeom prst="rect">
            <a:avLst/>
          </a:prstGeom>
        </p:spPr>
        <p:txBody>
          <a:bodyPr vert="horz" wrap="square" lIns="0" tIns="27940" rIns="0" bIns="0" rtlCol="0">
            <a:spAutoFit/>
          </a:bodyPr>
          <a:lstStyle/>
          <a:p>
            <a:pPr marL="469900" indent="-229235">
              <a:lnSpc>
                <a:spcPct val="100000"/>
              </a:lnSpc>
              <a:spcBef>
                <a:spcPts val="220"/>
              </a:spcBef>
              <a:buFont typeface="Symbol"/>
              <a:buChar char=""/>
              <a:tabLst>
                <a:tab pos="469900" algn="l"/>
                <a:tab pos="470534" algn="l"/>
              </a:tabLst>
            </a:pPr>
            <a:r>
              <a:rPr sz="1100" spc="-5" dirty="0">
                <a:latin typeface="Arial"/>
                <a:cs typeface="Arial"/>
              </a:rPr>
              <a:t>EC 2.8 Contributions to UI Trust</a:t>
            </a:r>
            <a:r>
              <a:rPr sz="1100" spc="5" dirty="0">
                <a:latin typeface="Arial"/>
                <a:cs typeface="Arial"/>
              </a:rPr>
              <a:t> </a:t>
            </a:r>
            <a:r>
              <a:rPr sz="1100" spc="-5" dirty="0">
                <a:latin typeface="Arial"/>
                <a:cs typeface="Arial"/>
              </a:rPr>
              <a:t>Funds.</a:t>
            </a:r>
            <a:endParaRPr sz="1100">
              <a:latin typeface="Arial"/>
              <a:cs typeface="Arial"/>
            </a:endParaRPr>
          </a:p>
          <a:p>
            <a:pPr marL="469900" indent="-229235">
              <a:lnSpc>
                <a:spcPct val="100000"/>
              </a:lnSpc>
              <a:spcBef>
                <a:spcPts val="120"/>
              </a:spcBef>
              <a:buFont typeface="Symbol"/>
              <a:buChar char=""/>
              <a:tabLst>
                <a:tab pos="469900" algn="l"/>
                <a:tab pos="470534" algn="l"/>
              </a:tabLst>
            </a:pPr>
            <a:r>
              <a:rPr sz="1100" spc="-5" dirty="0">
                <a:latin typeface="Arial"/>
                <a:cs typeface="Arial"/>
              </a:rPr>
              <a:t>EC 2.9 Small Business Economic Assistance</a:t>
            </a:r>
            <a:r>
              <a:rPr sz="1100" spc="15" dirty="0">
                <a:latin typeface="Arial"/>
                <a:cs typeface="Arial"/>
              </a:rPr>
              <a:t> </a:t>
            </a:r>
            <a:r>
              <a:rPr sz="1100" spc="-5" dirty="0">
                <a:latin typeface="Arial"/>
                <a:cs typeface="Arial"/>
              </a:rPr>
              <a:t>(General)</a:t>
            </a:r>
            <a:endParaRPr sz="1100">
              <a:latin typeface="Arial"/>
              <a:cs typeface="Arial"/>
            </a:endParaRPr>
          </a:p>
          <a:p>
            <a:pPr marL="469900" indent="-229235">
              <a:lnSpc>
                <a:spcPct val="100000"/>
              </a:lnSpc>
              <a:spcBef>
                <a:spcPts val="120"/>
              </a:spcBef>
              <a:buFont typeface="Symbol"/>
              <a:buChar char=""/>
              <a:tabLst>
                <a:tab pos="469900" algn="l"/>
                <a:tab pos="470534" algn="l"/>
              </a:tabLst>
            </a:pPr>
            <a:r>
              <a:rPr sz="1100" spc="-5" dirty="0">
                <a:latin typeface="Arial"/>
                <a:cs typeface="Arial"/>
              </a:rPr>
              <a:t>EC 2.10 Aid to nonprofit</a:t>
            </a:r>
            <a:r>
              <a:rPr sz="1100" dirty="0">
                <a:latin typeface="Arial"/>
                <a:cs typeface="Arial"/>
              </a:rPr>
              <a:t> </a:t>
            </a:r>
            <a:r>
              <a:rPr sz="1100" spc="-5" dirty="0">
                <a:latin typeface="Arial"/>
                <a:cs typeface="Arial"/>
              </a:rPr>
              <a:t>organizations</a:t>
            </a:r>
            <a:endParaRPr sz="1100">
              <a:latin typeface="Arial"/>
              <a:cs typeface="Arial"/>
            </a:endParaRPr>
          </a:p>
          <a:p>
            <a:pPr marL="469900" indent="-229235">
              <a:lnSpc>
                <a:spcPct val="100000"/>
              </a:lnSpc>
              <a:spcBef>
                <a:spcPts val="120"/>
              </a:spcBef>
              <a:buFont typeface="Symbol"/>
              <a:buChar char=""/>
              <a:tabLst>
                <a:tab pos="469900" algn="l"/>
                <a:tab pos="470534" algn="l"/>
              </a:tabLst>
            </a:pPr>
            <a:r>
              <a:rPr sz="1100" spc="-5" dirty="0">
                <a:latin typeface="Arial"/>
                <a:cs typeface="Arial"/>
              </a:rPr>
              <a:t>EC 2.11 Aid to Tourism, Travel, or</a:t>
            </a:r>
            <a:r>
              <a:rPr sz="1100" spc="20" dirty="0">
                <a:latin typeface="Arial"/>
                <a:cs typeface="Arial"/>
              </a:rPr>
              <a:t> </a:t>
            </a:r>
            <a:r>
              <a:rPr sz="1100" spc="-5" dirty="0">
                <a:latin typeface="Arial"/>
                <a:cs typeface="Arial"/>
              </a:rPr>
              <a:t>Hospitality</a:t>
            </a:r>
            <a:endParaRPr sz="1100">
              <a:latin typeface="Arial"/>
              <a:cs typeface="Arial"/>
            </a:endParaRPr>
          </a:p>
          <a:p>
            <a:pPr marL="469900" indent="-229235">
              <a:lnSpc>
                <a:spcPct val="100000"/>
              </a:lnSpc>
              <a:spcBef>
                <a:spcPts val="114"/>
              </a:spcBef>
              <a:buFont typeface="Symbol"/>
              <a:buChar char=""/>
              <a:tabLst>
                <a:tab pos="469900" algn="l"/>
                <a:tab pos="470534" algn="l"/>
              </a:tabLst>
            </a:pPr>
            <a:r>
              <a:rPr sz="1100" spc="-5" dirty="0">
                <a:latin typeface="Arial"/>
                <a:cs typeface="Arial"/>
              </a:rPr>
              <a:t>EC 2.12 Aid to Other Impacted</a:t>
            </a:r>
            <a:r>
              <a:rPr sz="1100" spc="10" dirty="0">
                <a:latin typeface="Arial"/>
                <a:cs typeface="Arial"/>
              </a:rPr>
              <a:t> </a:t>
            </a:r>
            <a:r>
              <a:rPr sz="1100" spc="-5" dirty="0">
                <a:latin typeface="Arial"/>
                <a:cs typeface="Arial"/>
              </a:rPr>
              <a:t>Industries</a:t>
            </a:r>
            <a:endParaRPr sz="1100">
              <a:latin typeface="Arial"/>
              <a:cs typeface="Arial"/>
            </a:endParaRPr>
          </a:p>
          <a:p>
            <a:pPr marL="469900" indent="-229235">
              <a:lnSpc>
                <a:spcPct val="100000"/>
              </a:lnSpc>
              <a:spcBef>
                <a:spcPts val="120"/>
              </a:spcBef>
              <a:buFont typeface="Symbol"/>
              <a:buChar char=""/>
              <a:tabLst>
                <a:tab pos="469900" algn="l"/>
                <a:tab pos="470534" algn="l"/>
              </a:tabLst>
            </a:pPr>
            <a:r>
              <a:rPr sz="1100" spc="-5" dirty="0">
                <a:latin typeface="Arial"/>
                <a:cs typeface="Arial"/>
              </a:rPr>
              <a:t>EC 2.13 </a:t>
            </a:r>
            <a:r>
              <a:rPr sz="1100" dirty="0">
                <a:latin typeface="Arial"/>
                <a:cs typeface="Arial"/>
              </a:rPr>
              <a:t>Other </a:t>
            </a:r>
            <a:r>
              <a:rPr sz="1100" spc="-5" dirty="0">
                <a:latin typeface="Arial"/>
                <a:cs typeface="Arial"/>
              </a:rPr>
              <a:t>Economic</a:t>
            </a:r>
            <a:r>
              <a:rPr sz="1100" spc="-10" dirty="0">
                <a:latin typeface="Arial"/>
                <a:cs typeface="Arial"/>
              </a:rPr>
              <a:t> </a:t>
            </a:r>
            <a:r>
              <a:rPr sz="1100" spc="-5" dirty="0">
                <a:latin typeface="Arial"/>
                <a:cs typeface="Arial"/>
              </a:rPr>
              <a:t>Support</a:t>
            </a:r>
            <a:endParaRPr sz="1100">
              <a:latin typeface="Arial"/>
              <a:cs typeface="Arial"/>
            </a:endParaRPr>
          </a:p>
          <a:p>
            <a:pPr>
              <a:lnSpc>
                <a:spcPct val="100000"/>
              </a:lnSpc>
            </a:pPr>
            <a:endParaRPr sz="1300">
              <a:latin typeface="Arial"/>
              <a:cs typeface="Arial"/>
            </a:endParaRPr>
          </a:p>
          <a:p>
            <a:pPr>
              <a:lnSpc>
                <a:spcPct val="100000"/>
              </a:lnSpc>
              <a:spcBef>
                <a:spcPts val="20"/>
              </a:spcBef>
            </a:pPr>
            <a:endParaRPr sz="1300">
              <a:latin typeface="Arial"/>
              <a:cs typeface="Arial"/>
            </a:endParaRPr>
          </a:p>
          <a:p>
            <a:pPr marL="12700">
              <a:lnSpc>
                <a:spcPct val="100000"/>
              </a:lnSpc>
            </a:pPr>
            <a:r>
              <a:rPr sz="1100" b="1" spc="-5" dirty="0">
                <a:solidFill>
                  <a:srgbClr val="1F4E79"/>
                </a:solidFill>
                <a:latin typeface="Arial"/>
                <a:cs typeface="Arial"/>
              </a:rPr>
              <a:t>EC 2.14 (Rehiring Public Sector</a:t>
            </a:r>
            <a:r>
              <a:rPr sz="1100" b="1" dirty="0">
                <a:solidFill>
                  <a:srgbClr val="1F4E79"/>
                </a:solidFill>
                <a:latin typeface="Arial"/>
                <a:cs typeface="Arial"/>
              </a:rPr>
              <a:t> </a:t>
            </a:r>
            <a:r>
              <a:rPr sz="1100" b="1" spc="-5" dirty="0">
                <a:solidFill>
                  <a:srgbClr val="1F4E79"/>
                </a:solidFill>
                <a:latin typeface="Arial"/>
                <a:cs typeface="Arial"/>
              </a:rPr>
              <a:t>Staff)</a:t>
            </a:r>
            <a:endParaRPr sz="1100">
              <a:latin typeface="Arial"/>
              <a:cs typeface="Arial"/>
            </a:endParaRPr>
          </a:p>
          <a:p>
            <a:pPr marL="12700" marR="5080">
              <a:lnSpc>
                <a:spcPct val="103499"/>
              </a:lnSpc>
              <a:spcBef>
                <a:spcPts val="800"/>
              </a:spcBef>
            </a:pPr>
            <a:r>
              <a:rPr sz="1100" spc="-5" dirty="0">
                <a:latin typeface="Arial"/>
                <a:cs typeface="Arial"/>
              </a:rPr>
              <a:t>There is additional programmatic data required for EC 2.14 that can be provided via bulk upload  file or manual entry. Project Template EC 2.14 contains fields required to create the upload files  and includes required/optional fields, help text, and permissible data types for the Expenditure  Category EC 2 Negative Impacts: 2.14 Rehiring Public Sector</a:t>
            </a:r>
            <a:r>
              <a:rPr sz="1100" spc="35" dirty="0">
                <a:latin typeface="Arial"/>
                <a:cs typeface="Arial"/>
              </a:rPr>
              <a:t> </a:t>
            </a:r>
            <a:r>
              <a:rPr sz="1100" spc="-5" dirty="0">
                <a:latin typeface="Arial"/>
                <a:cs typeface="Arial"/>
              </a:rPr>
              <a:t>Staff.</a:t>
            </a:r>
            <a:endParaRPr sz="1100">
              <a:latin typeface="Arial"/>
              <a:cs typeface="Arial"/>
            </a:endParaRPr>
          </a:p>
          <a:p>
            <a:pPr marL="12700" marR="220979">
              <a:lnSpc>
                <a:spcPct val="103200"/>
              </a:lnSpc>
              <a:spcBef>
                <a:spcPts val="805"/>
              </a:spcBef>
            </a:pPr>
            <a:r>
              <a:rPr sz="1100" spc="-5" dirty="0">
                <a:latin typeface="Arial"/>
                <a:cs typeface="Arial"/>
              </a:rPr>
              <a:t>In addition to </a:t>
            </a:r>
            <a:r>
              <a:rPr sz="1100" dirty="0">
                <a:latin typeface="Arial"/>
                <a:cs typeface="Arial"/>
              </a:rPr>
              <a:t>the </a:t>
            </a:r>
            <a:r>
              <a:rPr sz="1100" spc="-5" dirty="0">
                <a:latin typeface="Arial"/>
                <a:cs typeface="Arial"/>
              </a:rPr>
              <a:t>project base information noted in the Project Bulk Upload for Base Projects  table above, additional data to provide is as</a:t>
            </a:r>
            <a:r>
              <a:rPr sz="1100" spc="30" dirty="0">
                <a:latin typeface="Arial"/>
                <a:cs typeface="Arial"/>
              </a:rPr>
              <a:t> </a:t>
            </a:r>
            <a:r>
              <a:rPr sz="1100" spc="-5" dirty="0">
                <a:latin typeface="Arial"/>
                <a:cs typeface="Arial"/>
              </a:rPr>
              <a:t>follows:</a:t>
            </a:r>
            <a:endParaRPr sz="1100">
              <a:latin typeface="Arial"/>
              <a:cs typeface="Arial"/>
            </a:endParaRPr>
          </a:p>
        </p:txBody>
      </p:sp>
      <p:sp>
        <p:nvSpPr>
          <p:cNvPr id="6" name="object 6"/>
          <p:cNvSpPr txBox="1">
            <a:spLocks noGrp="1"/>
          </p:cNvSpPr>
          <p:nvPr>
            <p:ph type="ftr" sz="quarter" idx="5"/>
          </p:nvPr>
        </p:nvSpPr>
        <p:spPr>
          <a:prstGeom prst="rect">
            <a:avLst/>
          </a:prstGeom>
        </p:spPr>
        <p:txBody>
          <a:bodyPr vert="horz" wrap="square" lIns="0" tIns="1905" rIns="0" bIns="0" rtlCol="0">
            <a:spAutoFit/>
          </a:bodyPr>
          <a:lstStyle/>
          <a:p>
            <a:pPr marL="12700">
              <a:lnSpc>
                <a:spcPts val="1060"/>
              </a:lnSpc>
              <a:spcBef>
                <a:spcPts val="15"/>
              </a:spcBef>
            </a:pPr>
            <a:r>
              <a:rPr dirty="0"/>
              <a:t>Coronavirus State and </a:t>
            </a:r>
            <a:r>
              <a:rPr spc="-5" dirty="0"/>
              <a:t>Local Fiscal Recovery</a:t>
            </a:r>
            <a:r>
              <a:rPr spc="-30" dirty="0"/>
              <a:t> </a:t>
            </a:r>
            <a:r>
              <a:rPr dirty="0"/>
              <a:t>Funds:</a:t>
            </a:r>
          </a:p>
          <a:p>
            <a:pPr marL="174625">
              <a:lnSpc>
                <a:spcPts val="1060"/>
              </a:lnSpc>
            </a:pPr>
            <a:r>
              <a:rPr b="0" spc="-5" dirty="0">
                <a:latin typeface="Arial"/>
                <a:cs typeface="Arial"/>
              </a:rPr>
              <a:t>Project and Expenditures Report User</a:t>
            </a:r>
            <a:r>
              <a:rPr b="0" spc="30" dirty="0">
                <a:latin typeface="Arial"/>
                <a:cs typeface="Arial"/>
              </a:rPr>
              <a:t> </a:t>
            </a:r>
            <a:r>
              <a:rPr b="0" spc="-5" dirty="0">
                <a:latin typeface="Arial"/>
                <a:cs typeface="Arial"/>
              </a:rPr>
              <a:t>Guide</a:t>
            </a:r>
          </a:p>
        </p:txBody>
      </p:sp>
      <p:sp>
        <p:nvSpPr>
          <p:cNvPr id="7" name="object 7"/>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r>
              <a:rPr spc="-5" dirty="0"/>
              <a:t>71</a:t>
            </a:r>
          </a:p>
        </p:txBody>
      </p:sp>
      <p:graphicFrame>
        <p:nvGraphicFramePr>
          <p:cNvPr id="3" name="object 3"/>
          <p:cNvGraphicFramePr>
            <a:graphicFrameLocks noGrp="1"/>
          </p:cNvGraphicFramePr>
          <p:nvPr/>
        </p:nvGraphicFramePr>
        <p:xfrm>
          <a:off x="914400" y="3906266"/>
          <a:ext cx="5616575" cy="1007110"/>
        </p:xfrm>
        <a:graphic>
          <a:graphicData uri="http://schemas.openxmlformats.org/drawingml/2006/table">
            <a:tbl>
              <a:tblPr firstRow="1" bandRow="1">
                <a:tableStyleId>{2D5ABB26-0587-4C30-8999-92F81FD0307C}</a:tableStyleId>
              </a:tblPr>
              <a:tblGrid>
                <a:gridCol w="932815">
                  <a:extLst>
                    <a:ext uri="{9D8B030D-6E8A-4147-A177-3AD203B41FA5}">
                      <a16:colId xmlns:a16="http://schemas.microsoft.com/office/drawing/2014/main" val="20000"/>
                    </a:ext>
                  </a:extLst>
                </a:gridCol>
                <a:gridCol w="933449">
                  <a:extLst>
                    <a:ext uri="{9D8B030D-6E8A-4147-A177-3AD203B41FA5}">
                      <a16:colId xmlns:a16="http://schemas.microsoft.com/office/drawing/2014/main" val="20001"/>
                    </a:ext>
                  </a:extLst>
                </a:gridCol>
                <a:gridCol w="933450">
                  <a:extLst>
                    <a:ext uri="{9D8B030D-6E8A-4147-A177-3AD203B41FA5}">
                      <a16:colId xmlns:a16="http://schemas.microsoft.com/office/drawing/2014/main" val="20002"/>
                    </a:ext>
                  </a:extLst>
                </a:gridCol>
                <a:gridCol w="933450">
                  <a:extLst>
                    <a:ext uri="{9D8B030D-6E8A-4147-A177-3AD203B41FA5}">
                      <a16:colId xmlns:a16="http://schemas.microsoft.com/office/drawing/2014/main" val="20003"/>
                    </a:ext>
                  </a:extLst>
                </a:gridCol>
                <a:gridCol w="933450">
                  <a:extLst>
                    <a:ext uri="{9D8B030D-6E8A-4147-A177-3AD203B41FA5}">
                      <a16:colId xmlns:a16="http://schemas.microsoft.com/office/drawing/2014/main" val="20004"/>
                    </a:ext>
                  </a:extLst>
                </a:gridCol>
                <a:gridCol w="934085">
                  <a:extLst>
                    <a:ext uri="{9D8B030D-6E8A-4147-A177-3AD203B41FA5}">
                      <a16:colId xmlns:a16="http://schemas.microsoft.com/office/drawing/2014/main" val="20005"/>
                    </a:ext>
                  </a:extLst>
                </a:gridCol>
              </a:tblGrid>
              <a:tr h="403097">
                <a:tc>
                  <a:txBody>
                    <a:bodyPr/>
                    <a:lstStyle/>
                    <a:p>
                      <a:pPr marL="141605">
                        <a:lnSpc>
                          <a:spcPct val="100000"/>
                        </a:lnSpc>
                        <a:spcBef>
                          <a:spcPts val="5"/>
                        </a:spcBef>
                      </a:pPr>
                      <a:r>
                        <a:rPr sz="800" b="1" spc="-5" dirty="0">
                          <a:solidFill>
                            <a:srgbClr val="FFFFFF"/>
                          </a:solidFill>
                          <a:latin typeface="Arial"/>
                          <a:cs typeface="Arial"/>
                        </a:rPr>
                        <a:t>Defined</a:t>
                      </a:r>
                      <a:r>
                        <a:rPr sz="800" b="1" spc="-15" dirty="0">
                          <a:solidFill>
                            <a:srgbClr val="FFFFFF"/>
                          </a:solidFill>
                          <a:latin typeface="Arial"/>
                          <a:cs typeface="Arial"/>
                        </a:rPr>
                        <a:t> </a:t>
                      </a:r>
                      <a:r>
                        <a:rPr sz="800" b="1" spc="-5" dirty="0">
                          <a:solidFill>
                            <a:srgbClr val="FFFFFF"/>
                          </a:solidFill>
                          <a:latin typeface="Arial"/>
                          <a:cs typeface="Arial"/>
                        </a:rPr>
                        <a:t>Term</a:t>
                      </a:r>
                      <a:endParaRPr sz="800">
                        <a:latin typeface="Arial"/>
                        <a:cs typeface="Arial"/>
                      </a:endParaRPr>
                    </a:p>
                  </a:txBody>
                  <a:tcPr marL="0" marR="0" marT="635" marB="0">
                    <a:lnL w="635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001F5F"/>
                    </a:solidFill>
                  </a:tcPr>
                </a:tc>
                <a:tc>
                  <a:txBody>
                    <a:bodyPr/>
                    <a:lstStyle/>
                    <a:p>
                      <a:pPr marL="231775">
                        <a:lnSpc>
                          <a:spcPct val="100000"/>
                        </a:lnSpc>
                        <a:spcBef>
                          <a:spcPts val="5"/>
                        </a:spcBef>
                      </a:pPr>
                      <a:r>
                        <a:rPr sz="800" b="1" spc="-5" dirty="0">
                          <a:solidFill>
                            <a:srgbClr val="FFFFFF"/>
                          </a:solidFill>
                          <a:latin typeface="Arial"/>
                          <a:cs typeface="Arial"/>
                        </a:rPr>
                        <a:t>Definition</a:t>
                      </a:r>
                      <a:endParaRPr sz="800">
                        <a:latin typeface="Arial"/>
                        <a:cs typeface="Arial"/>
                      </a:endParaRPr>
                    </a:p>
                  </a:txBody>
                  <a:tcPr marL="0" marR="0" marT="635" marB="0">
                    <a:lnL w="635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001F5F"/>
                    </a:solidFill>
                  </a:tcPr>
                </a:tc>
                <a:tc>
                  <a:txBody>
                    <a:bodyPr/>
                    <a:lstStyle/>
                    <a:p>
                      <a:pPr marL="260350" marR="174625" indent="-78740">
                        <a:lnSpc>
                          <a:spcPts val="919"/>
                        </a:lnSpc>
                        <a:spcBef>
                          <a:spcPts val="65"/>
                        </a:spcBef>
                      </a:pPr>
                      <a:r>
                        <a:rPr sz="800" b="1" spc="-5" dirty="0">
                          <a:solidFill>
                            <a:srgbClr val="FFFFFF"/>
                          </a:solidFill>
                          <a:latin typeface="Arial"/>
                          <a:cs typeface="Arial"/>
                        </a:rPr>
                        <a:t>Required</a:t>
                      </a:r>
                      <a:r>
                        <a:rPr sz="800" b="1" spc="-65" dirty="0">
                          <a:solidFill>
                            <a:srgbClr val="FFFFFF"/>
                          </a:solidFill>
                          <a:latin typeface="Arial"/>
                          <a:cs typeface="Arial"/>
                        </a:rPr>
                        <a:t> </a:t>
                      </a:r>
                      <a:r>
                        <a:rPr sz="800" b="1" spc="-5" dirty="0">
                          <a:solidFill>
                            <a:srgbClr val="FFFFFF"/>
                          </a:solidFill>
                          <a:latin typeface="Arial"/>
                          <a:cs typeface="Arial"/>
                        </a:rPr>
                        <a:t>or  Optional</a:t>
                      </a:r>
                      <a:endParaRPr sz="800">
                        <a:latin typeface="Arial"/>
                        <a:cs typeface="Arial"/>
                      </a:endParaRPr>
                    </a:p>
                  </a:txBody>
                  <a:tcPr marL="0" marR="0" marT="8255" marB="0">
                    <a:lnL w="635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001F5F"/>
                    </a:solidFill>
                  </a:tcPr>
                </a:tc>
                <a:tc>
                  <a:txBody>
                    <a:bodyPr/>
                    <a:lstStyle/>
                    <a:p>
                      <a:pPr marL="197485">
                        <a:lnSpc>
                          <a:spcPct val="100000"/>
                        </a:lnSpc>
                        <a:spcBef>
                          <a:spcPts val="5"/>
                        </a:spcBef>
                      </a:pPr>
                      <a:r>
                        <a:rPr sz="800" b="1" spc="-5" dirty="0">
                          <a:solidFill>
                            <a:srgbClr val="FFFFFF"/>
                          </a:solidFill>
                          <a:latin typeface="Arial"/>
                          <a:cs typeface="Arial"/>
                        </a:rPr>
                        <a:t>List</a:t>
                      </a:r>
                      <a:r>
                        <a:rPr sz="800" b="1" spc="-15" dirty="0">
                          <a:solidFill>
                            <a:srgbClr val="FFFFFF"/>
                          </a:solidFill>
                          <a:latin typeface="Arial"/>
                          <a:cs typeface="Arial"/>
                        </a:rPr>
                        <a:t> </a:t>
                      </a:r>
                      <a:r>
                        <a:rPr sz="800" b="1" spc="-5" dirty="0">
                          <a:solidFill>
                            <a:srgbClr val="FFFFFF"/>
                          </a:solidFill>
                          <a:latin typeface="Arial"/>
                          <a:cs typeface="Arial"/>
                        </a:rPr>
                        <a:t>Values</a:t>
                      </a:r>
                      <a:endParaRPr sz="800">
                        <a:latin typeface="Arial"/>
                        <a:cs typeface="Arial"/>
                      </a:endParaRPr>
                    </a:p>
                  </a:txBody>
                  <a:tcPr marL="0" marR="0" marT="635" marB="0">
                    <a:lnL w="635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001F5F"/>
                    </a:solidFill>
                  </a:tcPr>
                </a:tc>
                <a:tc>
                  <a:txBody>
                    <a:bodyPr/>
                    <a:lstStyle/>
                    <a:p>
                      <a:pPr marL="223520">
                        <a:lnSpc>
                          <a:spcPct val="100000"/>
                        </a:lnSpc>
                        <a:spcBef>
                          <a:spcPts val="5"/>
                        </a:spcBef>
                      </a:pPr>
                      <a:r>
                        <a:rPr sz="800" b="1" spc="-5" dirty="0">
                          <a:solidFill>
                            <a:srgbClr val="FFFFFF"/>
                          </a:solidFill>
                          <a:latin typeface="Arial"/>
                          <a:cs typeface="Arial"/>
                        </a:rPr>
                        <a:t>Data</a:t>
                      </a:r>
                      <a:r>
                        <a:rPr sz="800" b="1" spc="-15" dirty="0">
                          <a:solidFill>
                            <a:srgbClr val="FFFFFF"/>
                          </a:solidFill>
                          <a:latin typeface="Arial"/>
                          <a:cs typeface="Arial"/>
                        </a:rPr>
                        <a:t> </a:t>
                      </a:r>
                      <a:r>
                        <a:rPr sz="800" b="1" spc="-5" dirty="0">
                          <a:solidFill>
                            <a:srgbClr val="FFFFFF"/>
                          </a:solidFill>
                          <a:latin typeface="Arial"/>
                          <a:cs typeface="Arial"/>
                        </a:rPr>
                        <a:t>Type</a:t>
                      </a:r>
                      <a:endParaRPr sz="800">
                        <a:latin typeface="Arial"/>
                        <a:cs typeface="Arial"/>
                      </a:endParaRPr>
                    </a:p>
                  </a:txBody>
                  <a:tcPr marL="0" marR="0" marT="635" marB="0">
                    <a:lnL w="635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001F5F"/>
                    </a:solidFill>
                  </a:tcPr>
                </a:tc>
                <a:tc>
                  <a:txBody>
                    <a:bodyPr/>
                    <a:lstStyle/>
                    <a:p>
                      <a:pPr marL="297815" marR="290195" indent="69850">
                        <a:lnSpc>
                          <a:spcPts val="919"/>
                        </a:lnSpc>
                        <a:spcBef>
                          <a:spcPts val="65"/>
                        </a:spcBef>
                      </a:pPr>
                      <a:r>
                        <a:rPr sz="800" b="1" spc="-5" dirty="0">
                          <a:solidFill>
                            <a:srgbClr val="FFFFFF"/>
                          </a:solidFill>
                          <a:latin typeface="Arial"/>
                          <a:cs typeface="Arial"/>
                        </a:rPr>
                        <a:t>Max  </a:t>
                      </a:r>
                      <a:r>
                        <a:rPr sz="800" b="1" dirty="0">
                          <a:solidFill>
                            <a:srgbClr val="FFFFFF"/>
                          </a:solidFill>
                          <a:latin typeface="Arial"/>
                          <a:cs typeface="Arial"/>
                        </a:rPr>
                        <a:t>Le</a:t>
                      </a:r>
                      <a:r>
                        <a:rPr sz="800" b="1" spc="-5" dirty="0">
                          <a:solidFill>
                            <a:srgbClr val="FFFFFF"/>
                          </a:solidFill>
                          <a:latin typeface="Arial"/>
                          <a:cs typeface="Arial"/>
                        </a:rPr>
                        <a:t>n</a:t>
                      </a:r>
                      <a:r>
                        <a:rPr sz="800" b="1" dirty="0">
                          <a:solidFill>
                            <a:srgbClr val="FFFFFF"/>
                          </a:solidFill>
                          <a:latin typeface="Arial"/>
                          <a:cs typeface="Arial"/>
                        </a:rPr>
                        <a:t>gth</a:t>
                      </a:r>
                      <a:endParaRPr sz="800">
                        <a:latin typeface="Arial"/>
                        <a:cs typeface="Arial"/>
                      </a:endParaRPr>
                    </a:p>
                  </a:txBody>
                  <a:tcPr marL="0" marR="0" marT="8255" marB="0">
                    <a:lnL w="635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001F5F"/>
                    </a:solidFill>
                  </a:tcPr>
                </a:tc>
                <a:extLst>
                  <a:ext uri="{0D108BD9-81ED-4DB2-BD59-A6C34878D82A}">
                    <a16:rowId xmlns:a16="http://schemas.microsoft.com/office/drawing/2014/main" val="10000"/>
                  </a:ext>
                </a:extLst>
              </a:tr>
              <a:tr h="594359">
                <a:tc>
                  <a:txBody>
                    <a:bodyPr/>
                    <a:lstStyle/>
                    <a:p>
                      <a:pPr marL="67945" marR="112395">
                        <a:lnSpc>
                          <a:spcPct val="95800"/>
                        </a:lnSpc>
                        <a:spcBef>
                          <a:spcPts val="45"/>
                        </a:spcBef>
                      </a:pPr>
                      <a:r>
                        <a:rPr sz="800" spc="-5" dirty="0">
                          <a:latin typeface="Arial"/>
                          <a:cs typeface="Arial"/>
                        </a:rPr>
                        <a:t>Number of</a:t>
                      </a:r>
                      <a:r>
                        <a:rPr sz="800" spc="-55" dirty="0">
                          <a:latin typeface="Arial"/>
                          <a:cs typeface="Arial"/>
                        </a:rPr>
                        <a:t> </a:t>
                      </a:r>
                      <a:r>
                        <a:rPr sz="800" spc="-5" dirty="0">
                          <a:latin typeface="Arial"/>
                          <a:cs typeface="Arial"/>
                        </a:rPr>
                        <a:t>FTEs  rehired by  governments  under this  authority</a:t>
                      </a:r>
                      <a:endParaRPr sz="800">
                        <a:latin typeface="Arial"/>
                        <a:cs typeface="Arial"/>
                      </a:endParaRPr>
                    </a:p>
                  </a:txBody>
                  <a:tcPr marL="0" marR="0" marT="5715" marB="0">
                    <a:lnL w="6350">
                      <a:solidFill>
                        <a:srgbClr val="000000"/>
                      </a:solidFill>
                      <a:prstDash val="solid"/>
                    </a:lnL>
                    <a:lnR w="6350">
                      <a:solidFill>
                        <a:srgbClr val="000000"/>
                      </a:solidFill>
                      <a:prstDash val="solid"/>
                    </a:lnR>
                    <a:lnT w="12700">
                      <a:solidFill>
                        <a:srgbClr val="000000"/>
                      </a:solidFill>
                      <a:prstDash val="solid"/>
                    </a:lnT>
                    <a:lnB w="6350">
                      <a:solidFill>
                        <a:srgbClr val="000000"/>
                      </a:solidFill>
                      <a:prstDash val="solid"/>
                    </a:lnB>
                  </a:tcPr>
                </a:tc>
                <a:tc>
                  <a:txBody>
                    <a:bodyPr/>
                    <a:lstStyle/>
                    <a:p>
                      <a:pPr marL="67945" marR="113030">
                        <a:lnSpc>
                          <a:spcPct val="95800"/>
                        </a:lnSpc>
                        <a:spcBef>
                          <a:spcPts val="45"/>
                        </a:spcBef>
                      </a:pPr>
                      <a:r>
                        <a:rPr sz="800" spc="-5" dirty="0">
                          <a:latin typeface="Arial"/>
                          <a:cs typeface="Arial"/>
                        </a:rPr>
                        <a:t>Number of</a:t>
                      </a:r>
                      <a:r>
                        <a:rPr sz="800" spc="-55" dirty="0">
                          <a:latin typeface="Arial"/>
                          <a:cs typeface="Arial"/>
                        </a:rPr>
                        <a:t> </a:t>
                      </a:r>
                      <a:r>
                        <a:rPr sz="800" spc="-5" dirty="0">
                          <a:latin typeface="Arial"/>
                          <a:cs typeface="Arial"/>
                        </a:rPr>
                        <a:t>FTEs  rehired by  governments  under this  authority</a:t>
                      </a:r>
                      <a:endParaRPr sz="800">
                        <a:latin typeface="Arial"/>
                        <a:cs typeface="Arial"/>
                      </a:endParaRPr>
                    </a:p>
                  </a:txBody>
                  <a:tcPr marL="0" marR="0" marT="5715" marB="0">
                    <a:lnL w="6350">
                      <a:solidFill>
                        <a:srgbClr val="000000"/>
                      </a:solidFill>
                      <a:prstDash val="solid"/>
                    </a:lnL>
                    <a:lnR w="6350">
                      <a:solidFill>
                        <a:srgbClr val="000000"/>
                      </a:solidFill>
                      <a:prstDash val="solid"/>
                    </a:lnR>
                    <a:lnT w="12700">
                      <a:solidFill>
                        <a:srgbClr val="000000"/>
                      </a:solidFill>
                      <a:prstDash val="solid"/>
                    </a:lnT>
                    <a:lnB w="6350">
                      <a:solidFill>
                        <a:srgbClr val="000000"/>
                      </a:solidFill>
                      <a:prstDash val="solid"/>
                    </a:lnB>
                  </a:tcPr>
                </a:tc>
                <a:tc>
                  <a:txBody>
                    <a:bodyPr/>
                    <a:lstStyle/>
                    <a:p>
                      <a:pPr marL="67945">
                        <a:lnSpc>
                          <a:spcPct val="100000"/>
                        </a:lnSpc>
                      </a:pPr>
                      <a:r>
                        <a:rPr sz="800" spc="-5" dirty="0">
                          <a:latin typeface="Arial"/>
                          <a:cs typeface="Arial"/>
                        </a:rPr>
                        <a:t>Required</a:t>
                      </a:r>
                      <a:endParaRPr sz="800">
                        <a:latin typeface="Arial"/>
                        <a:cs typeface="Arial"/>
                      </a:endParaRPr>
                    </a:p>
                  </a:txBody>
                  <a:tcPr marL="0" marR="0" marT="0" marB="0">
                    <a:lnL w="6350">
                      <a:solidFill>
                        <a:srgbClr val="000000"/>
                      </a:solidFill>
                      <a:prstDash val="solid"/>
                    </a:lnL>
                    <a:lnR w="6350">
                      <a:solidFill>
                        <a:srgbClr val="000000"/>
                      </a:solidFill>
                      <a:prstDash val="solid"/>
                    </a:lnR>
                    <a:lnT w="12700">
                      <a:solidFill>
                        <a:srgbClr val="000000"/>
                      </a:solidFill>
                      <a:prstDash val="solid"/>
                    </a:lnT>
                    <a:lnB w="6350">
                      <a:solidFill>
                        <a:srgbClr val="000000"/>
                      </a:solidFill>
                      <a:prstDash val="solid"/>
                    </a:lnB>
                  </a:tcPr>
                </a:tc>
                <a:tc>
                  <a:txBody>
                    <a:bodyPr/>
                    <a:lstStyle/>
                    <a:p>
                      <a:pPr marL="67945">
                        <a:lnSpc>
                          <a:spcPct val="100000"/>
                        </a:lnSpc>
                      </a:pPr>
                      <a:r>
                        <a:rPr sz="800" spc="-5" dirty="0">
                          <a:latin typeface="Arial"/>
                          <a:cs typeface="Arial"/>
                        </a:rPr>
                        <a:t>n/a</a:t>
                      </a:r>
                      <a:endParaRPr sz="800">
                        <a:latin typeface="Arial"/>
                        <a:cs typeface="Arial"/>
                      </a:endParaRPr>
                    </a:p>
                  </a:txBody>
                  <a:tcPr marL="0" marR="0" marT="0" marB="0">
                    <a:lnL w="6350">
                      <a:solidFill>
                        <a:srgbClr val="000000"/>
                      </a:solidFill>
                      <a:prstDash val="solid"/>
                    </a:lnL>
                    <a:lnR w="6350">
                      <a:solidFill>
                        <a:srgbClr val="000000"/>
                      </a:solidFill>
                      <a:prstDash val="solid"/>
                    </a:lnR>
                    <a:lnT w="12700">
                      <a:solidFill>
                        <a:srgbClr val="000000"/>
                      </a:solidFill>
                      <a:prstDash val="solid"/>
                    </a:lnT>
                    <a:lnB w="6350">
                      <a:solidFill>
                        <a:srgbClr val="000000"/>
                      </a:solidFill>
                      <a:prstDash val="solid"/>
                    </a:lnB>
                  </a:tcPr>
                </a:tc>
                <a:tc>
                  <a:txBody>
                    <a:bodyPr/>
                    <a:lstStyle/>
                    <a:p>
                      <a:pPr marL="67945">
                        <a:lnSpc>
                          <a:spcPct val="100000"/>
                        </a:lnSpc>
                      </a:pPr>
                      <a:r>
                        <a:rPr sz="800" spc="-5" dirty="0">
                          <a:latin typeface="Arial"/>
                          <a:cs typeface="Arial"/>
                        </a:rPr>
                        <a:t>Numeric</a:t>
                      </a:r>
                      <a:endParaRPr sz="800">
                        <a:latin typeface="Arial"/>
                        <a:cs typeface="Arial"/>
                      </a:endParaRPr>
                    </a:p>
                  </a:txBody>
                  <a:tcPr marL="0" marR="0" marT="0" marB="0">
                    <a:lnL w="6350">
                      <a:solidFill>
                        <a:srgbClr val="000000"/>
                      </a:solidFill>
                      <a:prstDash val="solid"/>
                    </a:lnL>
                    <a:lnR w="6350">
                      <a:solidFill>
                        <a:srgbClr val="000000"/>
                      </a:solidFill>
                      <a:prstDash val="solid"/>
                    </a:lnR>
                    <a:lnT w="12700">
                      <a:solidFill>
                        <a:srgbClr val="000000"/>
                      </a:solidFill>
                      <a:prstDash val="solid"/>
                    </a:lnT>
                    <a:lnB w="6350">
                      <a:solidFill>
                        <a:srgbClr val="000000"/>
                      </a:solidFill>
                      <a:prstDash val="solid"/>
                    </a:lnB>
                  </a:tcPr>
                </a:tc>
                <a:tc>
                  <a:txBody>
                    <a:bodyPr/>
                    <a:lstStyle/>
                    <a:p>
                      <a:pPr marR="60960" algn="r">
                        <a:lnSpc>
                          <a:spcPct val="100000"/>
                        </a:lnSpc>
                      </a:pPr>
                      <a:r>
                        <a:rPr sz="800" dirty="0">
                          <a:latin typeface="Arial"/>
                          <a:cs typeface="Arial"/>
                        </a:rPr>
                        <a:t>6</a:t>
                      </a:r>
                      <a:endParaRPr sz="800">
                        <a:latin typeface="Arial"/>
                        <a:cs typeface="Arial"/>
                      </a:endParaRPr>
                    </a:p>
                  </a:txBody>
                  <a:tcPr marL="0" marR="0" marT="0" marB="0">
                    <a:lnL w="6350">
                      <a:solidFill>
                        <a:srgbClr val="000000"/>
                      </a:solidFill>
                      <a:prstDash val="solid"/>
                    </a:lnL>
                    <a:lnR w="12700">
                      <a:solidFill>
                        <a:srgbClr val="000000"/>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bl>
          </a:graphicData>
        </a:graphic>
      </p:graphicFrame>
      <p:sp>
        <p:nvSpPr>
          <p:cNvPr id="4" name="object 4"/>
          <p:cNvSpPr txBox="1"/>
          <p:nvPr/>
        </p:nvSpPr>
        <p:spPr>
          <a:xfrm>
            <a:off x="901700" y="5166359"/>
            <a:ext cx="5910580" cy="2452370"/>
          </a:xfrm>
          <a:prstGeom prst="rect">
            <a:avLst/>
          </a:prstGeom>
        </p:spPr>
        <p:txBody>
          <a:bodyPr vert="horz" wrap="square" lIns="0" tIns="12065" rIns="0" bIns="0" rtlCol="0">
            <a:spAutoFit/>
          </a:bodyPr>
          <a:lstStyle/>
          <a:p>
            <a:pPr marL="12700">
              <a:lnSpc>
                <a:spcPct val="100000"/>
              </a:lnSpc>
              <a:spcBef>
                <a:spcPts val="95"/>
              </a:spcBef>
            </a:pPr>
            <a:r>
              <a:rPr sz="1100" b="1" spc="-5" dirty="0">
                <a:solidFill>
                  <a:srgbClr val="1F4E79"/>
                </a:solidFill>
                <a:latin typeface="Arial"/>
                <a:cs typeface="Arial"/>
              </a:rPr>
              <a:t>EC 3.1–3.5 (Services to Disproportionately Impacted</a:t>
            </a:r>
            <a:r>
              <a:rPr sz="1100" b="1" spc="30" dirty="0">
                <a:solidFill>
                  <a:srgbClr val="1F4E79"/>
                </a:solidFill>
                <a:latin typeface="Arial"/>
                <a:cs typeface="Arial"/>
              </a:rPr>
              <a:t> </a:t>
            </a:r>
            <a:r>
              <a:rPr sz="1100" b="1" spc="-5" dirty="0">
                <a:solidFill>
                  <a:srgbClr val="1F4E79"/>
                </a:solidFill>
                <a:latin typeface="Arial"/>
                <a:cs typeface="Arial"/>
              </a:rPr>
              <a:t>Communities)</a:t>
            </a:r>
            <a:endParaRPr sz="1100">
              <a:latin typeface="Arial"/>
              <a:cs typeface="Arial"/>
            </a:endParaRPr>
          </a:p>
          <a:p>
            <a:pPr marL="12700" marR="5080">
              <a:lnSpc>
                <a:spcPct val="103499"/>
              </a:lnSpc>
              <a:spcBef>
                <a:spcPts val="800"/>
              </a:spcBef>
            </a:pPr>
            <a:r>
              <a:rPr sz="1100" spc="-5" dirty="0">
                <a:latin typeface="Arial"/>
                <a:cs typeface="Arial"/>
              </a:rPr>
              <a:t>There is additional programmatic data required for EC 3.1 – 3.5 that can be provided via bulk  upload file </a:t>
            </a:r>
            <a:r>
              <a:rPr sz="1100" spc="-10" dirty="0">
                <a:latin typeface="Arial"/>
                <a:cs typeface="Arial"/>
              </a:rPr>
              <a:t>or </a:t>
            </a:r>
            <a:r>
              <a:rPr sz="1100" spc="-5" dirty="0">
                <a:latin typeface="Arial"/>
                <a:cs typeface="Arial"/>
              </a:rPr>
              <a:t>manual entry. Project Template EC 3.1 – 3.5 contains fields required to create the  upload files and includes required/optional fields, help text, and permissible data types for the  following categories under EC 3 Services to Disproportionately Impacted</a:t>
            </a:r>
            <a:r>
              <a:rPr sz="1100" spc="90" dirty="0">
                <a:latin typeface="Arial"/>
                <a:cs typeface="Arial"/>
              </a:rPr>
              <a:t> </a:t>
            </a:r>
            <a:r>
              <a:rPr sz="1100" dirty="0">
                <a:latin typeface="Arial"/>
                <a:cs typeface="Arial"/>
              </a:rPr>
              <a:t>Communities:</a:t>
            </a:r>
            <a:endParaRPr sz="1100">
              <a:latin typeface="Arial"/>
              <a:cs typeface="Arial"/>
            </a:endParaRPr>
          </a:p>
          <a:p>
            <a:pPr marL="469900" indent="-229235">
              <a:lnSpc>
                <a:spcPct val="100000"/>
              </a:lnSpc>
              <a:spcBef>
                <a:spcPts val="919"/>
              </a:spcBef>
              <a:buFont typeface="Symbol"/>
              <a:buChar char=""/>
              <a:tabLst>
                <a:tab pos="469900" algn="l"/>
                <a:tab pos="470534" algn="l"/>
              </a:tabLst>
            </a:pPr>
            <a:r>
              <a:rPr sz="1100" spc="-5" dirty="0">
                <a:latin typeface="Arial"/>
                <a:cs typeface="Arial"/>
              </a:rPr>
              <a:t>3.1-Education Assistance: Early</a:t>
            </a:r>
            <a:r>
              <a:rPr sz="1100" dirty="0">
                <a:latin typeface="Arial"/>
                <a:cs typeface="Arial"/>
              </a:rPr>
              <a:t> </a:t>
            </a:r>
            <a:r>
              <a:rPr sz="1100" spc="-5" dirty="0">
                <a:latin typeface="Arial"/>
                <a:cs typeface="Arial"/>
              </a:rPr>
              <a:t>Learning</a:t>
            </a:r>
            <a:endParaRPr sz="1100">
              <a:latin typeface="Arial"/>
              <a:cs typeface="Arial"/>
            </a:endParaRPr>
          </a:p>
          <a:p>
            <a:pPr marL="469900" indent="-229235">
              <a:lnSpc>
                <a:spcPct val="100000"/>
              </a:lnSpc>
              <a:spcBef>
                <a:spcPts val="120"/>
              </a:spcBef>
              <a:buFont typeface="Symbol"/>
              <a:buChar char=""/>
              <a:tabLst>
                <a:tab pos="469900" algn="l"/>
                <a:tab pos="470534" algn="l"/>
              </a:tabLst>
            </a:pPr>
            <a:r>
              <a:rPr sz="1100" spc="-5" dirty="0">
                <a:latin typeface="Arial"/>
                <a:cs typeface="Arial"/>
              </a:rPr>
              <a:t>3.2-Education Assistance: Aid to High-Poverty</a:t>
            </a:r>
            <a:r>
              <a:rPr sz="1100" spc="5" dirty="0">
                <a:latin typeface="Arial"/>
                <a:cs typeface="Arial"/>
              </a:rPr>
              <a:t> </a:t>
            </a:r>
            <a:r>
              <a:rPr sz="1100" spc="-5" dirty="0">
                <a:latin typeface="Arial"/>
                <a:cs typeface="Arial"/>
              </a:rPr>
              <a:t>Districts</a:t>
            </a:r>
            <a:endParaRPr sz="1100">
              <a:latin typeface="Arial"/>
              <a:cs typeface="Arial"/>
            </a:endParaRPr>
          </a:p>
          <a:p>
            <a:pPr marL="469900" indent="-229235">
              <a:lnSpc>
                <a:spcPct val="100000"/>
              </a:lnSpc>
              <a:spcBef>
                <a:spcPts val="115"/>
              </a:spcBef>
              <a:buFont typeface="Symbol"/>
              <a:buChar char=""/>
              <a:tabLst>
                <a:tab pos="469900" algn="l"/>
                <a:tab pos="470534" algn="l"/>
              </a:tabLst>
            </a:pPr>
            <a:r>
              <a:rPr sz="1100" spc="-5" dirty="0">
                <a:latin typeface="Arial"/>
                <a:cs typeface="Arial"/>
              </a:rPr>
              <a:t>3.3-Education Assistance: Academic</a:t>
            </a:r>
            <a:r>
              <a:rPr sz="1100" dirty="0">
                <a:latin typeface="Arial"/>
                <a:cs typeface="Arial"/>
              </a:rPr>
              <a:t> </a:t>
            </a:r>
            <a:r>
              <a:rPr sz="1100" spc="-5" dirty="0">
                <a:latin typeface="Arial"/>
                <a:cs typeface="Arial"/>
              </a:rPr>
              <a:t>Services</a:t>
            </a:r>
            <a:endParaRPr sz="1100">
              <a:latin typeface="Arial"/>
              <a:cs typeface="Arial"/>
            </a:endParaRPr>
          </a:p>
          <a:p>
            <a:pPr marL="469900" indent="-229235">
              <a:lnSpc>
                <a:spcPct val="100000"/>
              </a:lnSpc>
              <a:spcBef>
                <a:spcPts val="120"/>
              </a:spcBef>
              <a:buFont typeface="Symbol"/>
              <a:buChar char=""/>
              <a:tabLst>
                <a:tab pos="469900" algn="l"/>
                <a:tab pos="470534" algn="l"/>
              </a:tabLst>
            </a:pPr>
            <a:r>
              <a:rPr sz="1100" spc="-5" dirty="0">
                <a:latin typeface="Arial"/>
                <a:cs typeface="Arial"/>
              </a:rPr>
              <a:t>3.4-Education Assistance: Social, Emotional, and Mental </a:t>
            </a:r>
            <a:r>
              <a:rPr sz="1100" dirty="0">
                <a:latin typeface="Arial"/>
                <a:cs typeface="Arial"/>
              </a:rPr>
              <a:t>Health</a:t>
            </a:r>
            <a:r>
              <a:rPr sz="1100" spc="30" dirty="0">
                <a:latin typeface="Arial"/>
                <a:cs typeface="Arial"/>
              </a:rPr>
              <a:t> </a:t>
            </a:r>
            <a:r>
              <a:rPr sz="1100" spc="-5" dirty="0">
                <a:latin typeface="Arial"/>
                <a:cs typeface="Arial"/>
              </a:rPr>
              <a:t>Services</a:t>
            </a:r>
            <a:endParaRPr sz="1100">
              <a:latin typeface="Arial"/>
              <a:cs typeface="Arial"/>
            </a:endParaRPr>
          </a:p>
          <a:p>
            <a:pPr marL="469900" indent="-229235">
              <a:lnSpc>
                <a:spcPct val="100000"/>
              </a:lnSpc>
              <a:spcBef>
                <a:spcPts val="120"/>
              </a:spcBef>
              <a:buFont typeface="Symbol"/>
              <a:buChar char=""/>
              <a:tabLst>
                <a:tab pos="469900" algn="l"/>
                <a:tab pos="470534" algn="l"/>
              </a:tabLst>
            </a:pPr>
            <a:r>
              <a:rPr sz="1100" spc="-5" dirty="0">
                <a:latin typeface="Arial"/>
                <a:cs typeface="Arial"/>
              </a:rPr>
              <a:t>3.5-Education Assistance: Other</a:t>
            </a:r>
            <a:endParaRPr sz="1100">
              <a:latin typeface="Arial"/>
              <a:cs typeface="Arial"/>
            </a:endParaRPr>
          </a:p>
          <a:p>
            <a:pPr marL="12700" marR="190500">
              <a:lnSpc>
                <a:spcPct val="103600"/>
              </a:lnSpc>
              <a:spcBef>
                <a:spcPts val="795"/>
              </a:spcBef>
            </a:pPr>
            <a:r>
              <a:rPr sz="1100" spc="-5" dirty="0">
                <a:latin typeface="Arial"/>
                <a:cs typeface="Arial"/>
              </a:rPr>
              <a:t>In addition to the project base information noted in the Project Bulk Upload for Base Projects  table above, additional data to provide is as</a:t>
            </a:r>
            <a:r>
              <a:rPr sz="1100" spc="30" dirty="0">
                <a:latin typeface="Arial"/>
                <a:cs typeface="Arial"/>
              </a:rPr>
              <a:t> </a:t>
            </a:r>
            <a:r>
              <a:rPr sz="1100" spc="-5" dirty="0">
                <a:latin typeface="Arial"/>
                <a:cs typeface="Arial"/>
              </a:rPr>
              <a:t>follows:</a:t>
            </a:r>
            <a:endParaRPr sz="1100">
              <a:latin typeface="Arial"/>
              <a:cs typeface="Arial"/>
            </a:endParaRPr>
          </a:p>
        </p:txBody>
      </p:sp>
      <p:graphicFrame>
        <p:nvGraphicFramePr>
          <p:cNvPr id="5" name="object 5"/>
          <p:cNvGraphicFramePr>
            <a:graphicFrameLocks noGrp="1"/>
          </p:cNvGraphicFramePr>
          <p:nvPr/>
        </p:nvGraphicFramePr>
        <p:xfrm>
          <a:off x="914400" y="7721853"/>
          <a:ext cx="5610860" cy="1422400"/>
        </p:xfrm>
        <a:graphic>
          <a:graphicData uri="http://schemas.openxmlformats.org/drawingml/2006/table">
            <a:tbl>
              <a:tblPr firstRow="1" bandRow="1">
                <a:tableStyleId>{2D5ABB26-0587-4C30-8999-92F81FD0307C}</a:tableStyleId>
              </a:tblPr>
              <a:tblGrid>
                <a:gridCol w="932815">
                  <a:extLst>
                    <a:ext uri="{9D8B030D-6E8A-4147-A177-3AD203B41FA5}">
                      <a16:colId xmlns:a16="http://schemas.microsoft.com/office/drawing/2014/main" val="20000"/>
                    </a:ext>
                  </a:extLst>
                </a:gridCol>
                <a:gridCol w="933449">
                  <a:extLst>
                    <a:ext uri="{9D8B030D-6E8A-4147-A177-3AD203B41FA5}">
                      <a16:colId xmlns:a16="http://schemas.microsoft.com/office/drawing/2014/main" val="20001"/>
                    </a:ext>
                  </a:extLst>
                </a:gridCol>
                <a:gridCol w="933450">
                  <a:extLst>
                    <a:ext uri="{9D8B030D-6E8A-4147-A177-3AD203B41FA5}">
                      <a16:colId xmlns:a16="http://schemas.microsoft.com/office/drawing/2014/main" val="20002"/>
                    </a:ext>
                  </a:extLst>
                </a:gridCol>
                <a:gridCol w="933450">
                  <a:extLst>
                    <a:ext uri="{9D8B030D-6E8A-4147-A177-3AD203B41FA5}">
                      <a16:colId xmlns:a16="http://schemas.microsoft.com/office/drawing/2014/main" val="20003"/>
                    </a:ext>
                  </a:extLst>
                </a:gridCol>
                <a:gridCol w="933450">
                  <a:extLst>
                    <a:ext uri="{9D8B030D-6E8A-4147-A177-3AD203B41FA5}">
                      <a16:colId xmlns:a16="http://schemas.microsoft.com/office/drawing/2014/main" val="20004"/>
                    </a:ext>
                  </a:extLst>
                </a:gridCol>
                <a:gridCol w="934085">
                  <a:extLst>
                    <a:ext uri="{9D8B030D-6E8A-4147-A177-3AD203B41FA5}">
                      <a16:colId xmlns:a16="http://schemas.microsoft.com/office/drawing/2014/main" val="20005"/>
                    </a:ext>
                  </a:extLst>
                </a:gridCol>
              </a:tblGrid>
              <a:tr h="403098">
                <a:tc>
                  <a:txBody>
                    <a:bodyPr/>
                    <a:lstStyle/>
                    <a:p>
                      <a:pPr marL="141605">
                        <a:lnSpc>
                          <a:spcPts val="960"/>
                        </a:lnSpc>
                      </a:pPr>
                      <a:r>
                        <a:rPr sz="800" b="1" spc="-5" dirty="0">
                          <a:solidFill>
                            <a:srgbClr val="FFFFFF"/>
                          </a:solidFill>
                          <a:latin typeface="Arial"/>
                          <a:cs typeface="Arial"/>
                        </a:rPr>
                        <a:t>Defined</a:t>
                      </a:r>
                      <a:r>
                        <a:rPr sz="800" b="1" spc="-15" dirty="0">
                          <a:solidFill>
                            <a:srgbClr val="FFFFFF"/>
                          </a:solidFill>
                          <a:latin typeface="Arial"/>
                          <a:cs typeface="Arial"/>
                        </a:rPr>
                        <a:t> </a:t>
                      </a:r>
                      <a:r>
                        <a:rPr sz="800" b="1" spc="-5" dirty="0">
                          <a:solidFill>
                            <a:srgbClr val="FFFFFF"/>
                          </a:solidFill>
                          <a:latin typeface="Arial"/>
                          <a:cs typeface="Arial"/>
                        </a:rPr>
                        <a:t>Term</a:t>
                      </a:r>
                      <a:endParaRPr sz="800">
                        <a:latin typeface="Arial"/>
                        <a:cs typeface="Arial"/>
                      </a:endParaRPr>
                    </a:p>
                  </a:txBody>
                  <a:tcPr marL="0" marR="0" marT="0" marB="0">
                    <a:lnL w="635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001F5F"/>
                    </a:solidFill>
                  </a:tcPr>
                </a:tc>
                <a:tc>
                  <a:txBody>
                    <a:bodyPr/>
                    <a:lstStyle/>
                    <a:p>
                      <a:pPr marL="231775">
                        <a:lnSpc>
                          <a:spcPts val="960"/>
                        </a:lnSpc>
                      </a:pPr>
                      <a:r>
                        <a:rPr sz="800" b="1" spc="-5" dirty="0">
                          <a:solidFill>
                            <a:srgbClr val="FFFFFF"/>
                          </a:solidFill>
                          <a:latin typeface="Arial"/>
                          <a:cs typeface="Arial"/>
                        </a:rPr>
                        <a:t>Definition</a:t>
                      </a:r>
                      <a:endParaRPr sz="800">
                        <a:latin typeface="Arial"/>
                        <a:cs typeface="Arial"/>
                      </a:endParaRPr>
                    </a:p>
                  </a:txBody>
                  <a:tcPr marL="0" marR="0" marT="0" marB="0">
                    <a:lnL w="635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001F5F"/>
                    </a:solidFill>
                  </a:tcPr>
                </a:tc>
                <a:tc>
                  <a:txBody>
                    <a:bodyPr/>
                    <a:lstStyle/>
                    <a:p>
                      <a:pPr marL="260350" marR="174625" indent="-78740">
                        <a:lnSpc>
                          <a:spcPts val="919"/>
                        </a:lnSpc>
                        <a:spcBef>
                          <a:spcPts val="60"/>
                        </a:spcBef>
                      </a:pPr>
                      <a:r>
                        <a:rPr sz="800" b="1" spc="-5" dirty="0">
                          <a:solidFill>
                            <a:srgbClr val="FFFFFF"/>
                          </a:solidFill>
                          <a:latin typeface="Arial"/>
                          <a:cs typeface="Arial"/>
                        </a:rPr>
                        <a:t>Required</a:t>
                      </a:r>
                      <a:r>
                        <a:rPr sz="800" b="1" spc="-65" dirty="0">
                          <a:solidFill>
                            <a:srgbClr val="FFFFFF"/>
                          </a:solidFill>
                          <a:latin typeface="Arial"/>
                          <a:cs typeface="Arial"/>
                        </a:rPr>
                        <a:t> </a:t>
                      </a:r>
                      <a:r>
                        <a:rPr sz="800" b="1" spc="-5" dirty="0">
                          <a:solidFill>
                            <a:srgbClr val="FFFFFF"/>
                          </a:solidFill>
                          <a:latin typeface="Arial"/>
                          <a:cs typeface="Arial"/>
                        </a:rPr>
                        <a:t>or  Optional</a:t>
                      </a:r>
                      <a:endParaRPr sz="800">
                        <a:latin typeface="Arial"/>
                        <a:cs typeface="Arial"/>
                      </a:endParaRPr>
                    </a:p>
                  </a:txBody>
                  <a:tcPr marL="0" marR="0" marT="7620" marB="0">
                    <a:lnL w="635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001F5F"/>
                    </a:solidFill>
                  </a:tcPr>
                </a:tc>
                <a:tc>
                  <a:txBody>
                    <a:bodyPr/>
                    <a:lstStyle/>
                    <a:p>
                      <a:pPr marL="197485">
                        <a:lnSpc>
                          <a:spcPts val="960"/>
                        </a:lnSpc>
                      </a:pPr>
                      <a:r>
                        <a:rPr sz="800" b="1" spc="-5" dirty="0">
                          <a:solidFill>
                            <a:srgbClr val="FFFFFF"/>
                          </a:solidFill>
                          <a:latin typeface="Arial"/>
                          <a:cs typeface="Arial"/>
                        </a:rPr>
                        <a:t>List</a:t>
                      </a:r>
                      <a:r>
                        <a:rPr sz="800" b="1" spc="-15" dirty="0">
                          <a:solidFill>
                            <a:srgbClr val="FFFFFF"/>
                          </a:solidFill>
                          <a:latin typeface="Arial"/>
                          <a:cs typeface="Arial"/>
                        </a:rPr>
                        <a:t> </a:t>
                      </a:r>
                      <a:r>
                        <a:rPr sz="800" b="1" spc="-5" dirty="0">
                          <a:solidFill>
                            <a:srgbClr val="FFFFFF"/>
                          </a:solidFill>
                          <a:latin typeface="Arial"/>
                          <a:cs typeface="Arial"/>
                        </a:rPr>
                        <a:t>Values</a:t>
                      </a:r>
                      <a:endParaRPr sz="800">
                        <a:latin typeface="Arial"/>
                        <a:cs typeface="Arial"/>
                      </a:endParaRPr>
                    </a:p>
                  </a:txBody>
                  <a:tcPr marL="0" marR="0" marT="0" marB="0">
                    <a:lnL w="635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001F5F"/>
                    </a:solidFill>
                  </a:tcPr>
                </a:tc>
                <a:tc>
                  <a:txBody>
                    <a:bodyPr/>
                    <a:lstStyle/>
                    <a:p>
                      <a:pPr marL="223520">
                        <a:lnSpc>
                          <a:spcPts val="960"/>
                        </a:lnSpc>
                      </a:pPr>
                      <a:r>
                        <a:rPr sz="800" b="1" spc="-5" dirty="0">
                          <a:solidFill>
                            <a:srgbClr val="FFFFFF"/>
                          </a:solidFill>
                          <a:latin typeface="Arial"/>
                          <a:cs typeface="Arial"/>
                        </a:rPr>
                        <a:t>Data</a:t>
                      </a:r>
                      <a:r>
                        <a:rPr sz="800" b="1" spc="-15" dirty="0">
                          <a:solidFill>
                            <a:srgbClr val="FFFFFF"/>
                          </a:solidFill>
                          <a:latin typeface="Arial"/>
                          <a:cs typeface="Arial"/>
                        </a:rPr>
                        <a:t> </a:t>
                      </a:r>
                      <a:r>
                        <a:rPr sz="800" b="1" spc="-5" dirty="0">
                          <a:solidFill>
                            <a:srgbClr val="FFFFFF"/>
                          </a:solidFill>
                          <a:latin typeface="Arial"/>
                          <a:cs typeface="Arial"/>
                        </a:rPr>
                        <a:t>Type</a:t>
                      </a:r>
                      <a:endParaRPr sz="800">
                        <a:latin typeface="Arial"/>
                        <a:cs typeface="Arial"/>
                      </a:endParaRPr>
                    </a:p>
                  </a:txBody>
                  <a:tcPr marL="0" marR="0" marT="0" marB="0">
                    <a:lnL w="635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001F5F"/>
                    </a:solidFill>
                  </a:tcPr>
                </a:tc>
                <a:tc>
                  <a:txBody>
                    <a:bodyPr/>
                    <a:lstStyle/>
                    <a:p>
                      <a:pPr marL="297815" marR="290195" indent="69850">
                        <a:lnSpc>
                          <a:spcPts val="919"/>
                        </a:lnSpc>
                        <a:spcBef>
                          <a:spcPts val="60"/>
                        </a:spcBef>
                      </a:pPr>
                      <a:r>
                        <a:rPr sz="800" b="1" spc="-5" dirty="0">
                          <a:solidFill>
                            <a:srgbClr val="FFFFFF"/>
                          </a:solidFill>
                          <a:latin typeface="Arial"/>
                          <a:cs typeface="Arial"/>
                        </a:rPr>
                        <a:t>Max  </a:t>
                      </a:r>
                      <a:r>
                        <a:rPr sz="800" b="1" dirty="0">
                          <a:solidFill>
                            <a:srgbClr val="FFFFFF"/>
                          </a:solidFill>
                          <a:latin typeface="Arial"/>
                          <a:cs typeface="Arial"/>
                        </a:rPr>
                        <a:t>Le</a:t>
                      </a:r>
                      <a:r>
                        <a:rPr sz="800" b="1" spc="-5" dirty="0">
                          <a:solidFill>
                            <a:srgbClr val="FFFFFF"/>
                          </a:solidFill>
                          <a:latin typeface="Arial"/>
                          <a:cs typeface="Arial"/>
                        </a:rPr>
                        <a:t>n</a:t>
                      </a:r>
                      <a:r>
                        <a:rPr sz="800" b="1" dirty="0">
                          <a:solidFill>
                            <a:srgbClr val="FFFFFF"/>
                          </a:solidFill>
                          <a:latin typeface="Arial"/>
                          <a:cs typeface="Arial"/>
                        </a:rPr>
                        <a:t>gth</a:t>
                      </a:r>
                      <a:endParaRPr sz="800">
                        <a:latin typeface="Arial"/>
                        <a:cs typeface="Arial"/>
                      </a:endParaRPr>
                    </a:p>
                  </a:txBody>
                  <a:tcPr marL="0" marR="0" marT="7620" marB="0">
                    <a:lnL w="635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001F5F"/>
                    </a:solidFill>
                  </a:tcPr>
                </a:tc>
                <a:extLst>
                  <a:ext uri="{0D108BD9-81ED-4DB2-BD59-A6C34878D82A}">
                    <a16:rowId xmlns:a16="http://schemas.microsoft.com/office/drawing/2014/main" val="10000"/>
                  </a:ext>
                </a:extLst>
              </a:tr>
              <a:tr h="1009903">
                <a:tc>
                  <a:txBody>
                    <a:bodyPr/>
                    <a:lstStyle/>
                    <a:p>
                      <a:pPr marL="67945" marR="106045" algn="just">
                        <a:lnSpc>
                          <a:spcPct val="95900"/>
                        </a:lnSpc>
                        <a:spcBef>
                          <a:spcPts val="35"/>
                        </a:spcBef>
                      </a:pPr>
                      <a:r>
                        <a:rPr sz="800" spc="-5" dirty="0">
                          <a:latin typeface="Arial"/>
                          <a:cs typeface="Arial"/>
                        </a:rPr>
                        <a:t>NCES School</a:t>
                      </a:r>
                      <a:r>
                        <a:rPr sz="800" spc="-50" dirty="0">
                          <a:latin typeface="Arial"/>
                          <a:cs typeface="Arial"/>
                        </a:rPr>
                        <a:t> </a:t>
                      </a:r>
                      <a:r>
                        <a:rPr sz="800" spc="-5" dirty="0">
                          <a:latin typeface="Arial"/>
                          <a:cs typeface="Arial"/>
                        </a:rPr>
                        <a:t>ID  or NCES District  ID</a:t>
                      </a:r>
                      <a:endParaRPr sz="800">
                        <a:latin typeface="Arial"/>
                        <a:cs typeface="Arial"/>
                      </a:endParaRPr>
                    </a:p>
                  </a:txBody>
                  <a:tcPr marL="0" marR="0" marT="4445" marB="0">
                    <a:lnL w="6350">
                      <a:solidFill>
                        <a:srgbClr val="000000"/>
                      </a:solidFill>
                      <a:prstDash val="solid"/>
                    </a:lnL>
                    <a:lnR w="6350">
                      <a:solidFill>
                        <a:srgbClr val="000000"/>
                      </a:solidFill>
                      <a:prstDash val="solid"/>
                    </a:lnR>
                    <a:lnT w="12700">
                      <a:solidFill>
                        <a:srgbClr val="000000"/>
                      </a:solidFill>
                      <a:prstDash val="solid"/>
                    </a:lnT>
                    <a:lnB w="6350">
                      <a:solidFill>
                        <a:srgbClr val="000000"/>
                      </a:solidFill>
                      <a:prstDash val="solid"/>
                    </a:lnB>
                  </a:tcPr>
                </a:tc>
                <a:tc>
                  <a:txBody>
                    <a:bodyPr/>
                    <a:lstStyle/>
                    <a:p>
                      <a:pPr marL="67945" marR="101600">
                        <a:lnSpc>
                          <a:spcPct val="95900"/>
                        </a:lnSpc>
                        <a:spcBef>
                          <a:spcPts val="35"/>
                        </a:spcBef>
                      </a:pPr>
                      <a:r>
                        <a:rPr sz="800" spc="-5" dirty="0">
                          <a:latin typeface="Arial"/>
                          <a:cs typeface="Arial"/>
                        </a:rPr>
                        <a:t>The National  Center for  Education  Statistics  (“NCES”)</a:t>
                      </a:r>
                      <a:r>
                        <a:rPr sz="800" spc="-70" dirty="0">
                          <a:latin typeface="Arial"/>
                          <a:cs typeface="Arial"/>
                        </a:rPr>
                        <a:t> </a:t>
                      </a:r>
                      <a:r>
                        <a:rPr sz="800" spc="-5" dirty="0">
                          <a:latin typeface="Arial"/>
                          <a:cs typeface="Arial"/>
                        </a:rPr>
                        <a:t>School  ID or</a:t>
                      </a:r>
                      <a:r>
                        <a:rPr sz="800" spc="-20" dirty="0">
                          <a:latin typeface="Arial"/>
                          <a:cs typeface="Arial"/>
                        </a:rPr>
                        <a:t> </a:t>
                      </a:r>
                      <a:r>
                        <a:rPr sz="800" spc="-5" dirty="0">
                          <a:latin typeface="Arial"/>
                          <a:cs typeface="Arial"/>
                        </a:rPr>
                        <a:t>NCES</a:t>
                      </a:r>
                      <a:endParaRPr sz="800">
                        <a:latin typeface="Arial"/>
                        <a:cs typeface="Arial"/>
                      </a:endParaRPr>
                    </a:p>
                    <a:p>
                      <a:pPr marL="67945">
                        <a:lnSpc>
                          <a:spcPts val="919"/>
                        </a:lnSpc>
                      </a:pPr>
                      <a:r>
                        <a:rPr sz="800" spc="-5" dirty="0">
                          <a:latin typeface="Arial"/>
                          <a:cs typeface="Arial"/>
                        </a:rPr>
                        <a:t>District</a:t>
                      </a:r>
                      <a:endParaRPr sz="800">
                        <a:latin typeface="Arial"/>
                        <a:cs typeface="Arial"/>
                      </a:endParaRPr>
                    </a:p>
                  </a:txBody>
                  <a:tcPr marL="0" marR="0" marT="4445" marB="0">
                    <a:lnL w="6350">
                      <a:solidFill>
                        <a:srgbClr val="000000"/>
                      </a:solidFill>
                      <a:prstDash val="solid"/>
                    </a:lnL>
                    <a:lnR w="6350">
                      <a:solidFill>
                        <a:srgbClr val="000000"/>
                      </a:solidFill>
                      <a:prstDash val="solid"/>
                    </a:lnR>
                    <a:lnT w="12700">
                      <a:solidFill>
                        <a:srgbClr val="000000"/>
                      </a:solidFill>
                      <a:prstDash val="solid"/>
                    </a:lnT>
                    <a:lnB w="6350">
                      <a:solidFill>
                        <a:srgbClr val="000000"/>
                      </a:solidFill>
                      <a:prstDash val="solid"/>
                    </a:lnB>
                  </a:tcPr>
                </a:tc>
                <a:tc>
                  <a:txBody>
                    <a:bodyPr/>
                    <a:lstStyle/>
                    <a:p>
                      <a:pPr marL="67945">
                        <a:lnSpc>
                          <a:spcPts val="960"/>
                        </a:lnSpc>
                      </a:pPr>
                      <a:r>
                        <a:rPr sz="800" spc="-5" dirty="0">
                          <a:latin typeface="Arial"/>
                          <a:cs typeface="Arial"/>
                        </a:rPr>
                        <a:t>Required</a:t>
                      </a:r>
                      <a:endParaRPr sz="800">
                        <a:latin typeface="Arial"/>
                        <a:cs typeface="Arial"/>
                      </a:endParaRPr>
                    </a:p>
                  </a:txBody>
                  <a:tcPr marL="0" marR="0" marT="0" marB="0">
                    <a:lnL w="6350">
                      <a:solidFill>
                        <a:srgbClr val="000000"/>
                      </a:solidFill>
                      <a:prstDash val="solid"/>
                    </a:lnL>
                    <a:lnR w="6350">
                      <a:solidFill>
                        <a:srgbClr val="000000"/>
                      </a:solidFill>
                      <a:prstDash val="solid"/>
                    </a:lnR>
                    <a:lnT w="12700">
                      <a:solidFill>
                        <a:srgbClr val="000000"/>
                      </a:solidFill>
                      <a:prstDash val="solid"/>
                    </a:lnT>
                    <a:lnB w="6350">
                      <a:solidFill>
                        <a:srgbClr val="000000"/>
                      </a:solidFill>
                      <a:prstDash val="solid"/>
                    </a:lnB>
                  </a:tcPr>
                </a:tc>
                <a:tc>
                  <a:txBody>
                    <a:bodyPr/>
                    <a:lstStyle/>
                    <a:p>
                      <a:pPr marL="67945">
                        <a:lnSpc>
                          <a:spcPts val="960"/>
                        </a:lnSpc>
                      </a:pPr>
                      <a:r>
                        <a:rPr sz="800" spc="-5" dirty="0">
                          <a:latin typeface="Arial"/>
                          <a:cs typeface="Arial"/>
                        </a:rPr>
                        <a:t>n/a</a:t>
                      </a:r>
                      <a:endParaRPr sz="800">
                        <a:latin typeface="Arial"/>
                        <a:cs typeface="Arial"/>
                      </a:endParaRPr>
                    </a:p>
                  </a:txBody>
                  <a:tcPr marL="0" marR="0" marT="0" marB="0">
                    <a:lnL w="6350">
                      <a:solidFill>
                        <a:srgbClr val="000000"/>
                      </a:solidFill>
                      <a:prstDash val="solid"/>
                    </a:lnL>
                    <a:lnR w="6350">
                      <a:solidFill>
                        <a:srgbClr val="000000"/>
                      </a:solidFill>
                      <a:prstDash val="solid"/>
                    </a:lnR>
                    <a:lnT w="12700">
                      <a:solidFill>
                        <a:srgbClr val="000000"/>
                      </a:solidFill>
                      <a:prstDash val="solid"/>
                    </a:lnT>
                    <a:lnB w="6350">
                      <a:solidFill>
                        <a:srgbClr val="000000"/>
                      </a:solidFill>
                      <a:prstDash val="solid"/>
                    </a:lnB>
                  </a:tcPr>
                </a:tc>
                <a:tc>
                  <a:txBody>
                    <a:bodyPr/>
                    <a:lstStyle/>
                    <a:p>
                      <a:pPr marL="67945">
                        <a:lnSpc>
                          <a:spcPts val="960"/>
                        </a:lnSpc>
                      </a:pPr>
                      <a:r>
                        <a:rPr sz="800" spc="-5" dirty="0">
                          <a:latin typeface="Arial"/>
                          <a:cs typeface="Arial"/>
                        </a:rPr>
                        <a:t>Numeric</a:t>
                      </a:r>
                      <a:endParaRPr sz="800">
                        <a:latin typeface="Arial"/>
                        <a:cs typeface="Arial"/>
                      </a:endParaRPr>
                    </a:p>
                  </a:txBody>
                  <a:tcPr marL="0" marR="0" marT="0" marB="0">
                    <a:lnL w="6350">
                      <a:solidFill>
                        <a:srgbClr val="000000"/>
                      </a:solidFill>
                      <a:prstDash val="solid"/>
                    </a:lnL>
                    <a:lnR w="6350">
                      <a:solidFill>
                        <a:srgbClr val="000000"/>
                      </a:solidFill>
                      <a:prstDash val="solid"/>
                    </a:lnR>
                    <a:lnT w="12700">
                      <a:solidFill>
                        <a:srgbClr val="000000"/>
                      </a:solidFill>
                      <a:prstDash val="solid"/>
                    </a:lnT>
                    <a:lnB w="6350">
                      <a:solidFill>
                        <a:srgbClr val="000000"/>
                      </a:solidFill>
                      <a:prstDash val="solid"/>
                    </a:lnB>
                  </a:tcPr>
                </a:tc>
                <a:tc>
                  <a:txBody>
                    <a:bodyPr/>
                    <a:lstStyle/>
                    <a:p>
                      <a:pPr marR="61594" algn="r">
                        <a:lnSpc>
                          <a:spcPts val="960"/>
                        </a:lnSpc>
                      </a:pPr>
                      <a:r>
                        <a:rPr sz="800" dirty="0">
                          <a:latin typeface="Arial"/>
                          <a:cs typeface="Arial"/>
                        </a:rPr>
                        <a:t>750</a:t>
                      </a:r>
                      <a:endParaRPr sz="800">
                        <a:latin typeface="Arial"/>
                        <a:cs typeface="Arial"/>
                      </a:endParaRPr>
                    </a:p>
                  </a:txBody>
                  <a:tcPr marL="0" marR="0" marT="0" marB="0">
                    <a:lnL w="6350">
                      <a:solidFill>
                        <a:srgbClr val="000000"/>
                      </a:solidFill>
                      <a:prstDash val="solid"/>
                    </a:lnL>
                    <a:lnR w="6350">
                      <a:solidFill>
                        <a:srgbClr val="000000"/>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914400" y="914400"/>
          <a:ext cx="5610860" cy="1416050"/>
        </p:xfrm>
        <a:graphic>
          <a:graphicData uri="http://schemas.openxmlformats.org/drawingml/2006/table">
            <a:tbl>
              <a:tblPr firstRow="1" bandRow="1">
                <a:tableStyleId>{2D5ABB26-0587-4C30-8999-92F81FD0307C}</a:tableStyleId>
              </a:tblPr>
              <a:tblGrid>
                <a:gridCol w="932815">
                  <a:extLst>
                    <a:ext uri="{9D8B030D-6E8A-4147-A177-3AD203B41FA5}">
                      <a16:colId xmlns:a16="http://schemas.microsoft.com/office/drawing/2014/main" val="20000"/>
                    </a:ext>
                  </a:extLst>
                </a:gridCol>
                <a:gridCol w="933449">
                  <a:extLst>
                    <a:ext uri="{9D8B030D-6E8A-4147-A177-3AD203B41FA5}">
                      <a16:colId xmlns:a16="http://schemas.microsoft.com/office/drawing/2014/main" val="20001"/>
                    </a:ext>
                  </a:extLst>
                </a:gridCol>
                <a:gridCol w="933450">
                  <a:extLst>
                    <a:ext uri="{9D8B030D-6E8A-4147-A177-3AD203B41FA5}">
                      <a16:colId xmlns:a16="http://schemas.microsoft.com/office/drawing/2014/main" val="20002"/>
                    </a:ext>
                  </a:extLst>
                </a:gridCol>
                <a:gridCol w="933450">
                  <a:extLst>
                    <a:ext uri="{9D8B030D-6E8A-4147-A177-3AD203B41FA5}">
                      <a16:colId xmlns:a16="http://schemas.microsoft.com/office/drawing/2014/main" val="20003"/>
                    </a:ext>
                  </a:extLst>
                </a:gridCol>
                <a:gridCol w="933450">
                  <a:extLst>
                    <a:ext uri="{9D8B030D-6E8A-4147-A177-3AD203B41FA5}">
                      <a16:colId xmlns:a16="http://schemas.microsoft.com/office/drawing/2014/main" val="20004"/>
                    </a:ext>
                  </a:extLst>
                </a:gridCol>
                <a:gridCol w="934085">
                  <a:extLst>
                    <a:ext uri="{9D8B030D-6E8A-4147-A177-3AD203B41FA5}">
                      <a16:colId xmlns:a16="http://schemas.microsoft.com/office/drawing/2014/main" val="20005"/>
                    </a:ext>
                  </a:extLst>
                </a:gridCol>
              </a:tblGrid>
              <a:tr h="403098">
                <a:tc>
                  <a:txBody>
                    <a:bodyPr/>
                    <a:lstStyle/>
                    <a:p>
                      <a:pPr marL="141605">
                        <a:lnSpc>
                          <a:spcPct val="100000"/>
                        </a:lnSpc>
                        <a:spcBef>
                          <a:spcPts val="5"/>
                        </a:spcBef>
                      </a:pPr>
                      <a:r>
                        <a:rPr sz="800" b="1" spc="-5" dirty="0">
                          <a:solidFill>
                            <a:srgbClr val="FFFFFF"/>
                          </a:solidFill>
                          <a:latin typeface="Arial"/>
                          <a:cs typeface="Arial"/>
                        </a:rPr>
                        <a:t>Defined</a:t>
                      </a:r>
                      <a:r>
                        <a:rPr sz="800" b="1" spc="-15" dirty="0">
                          <a:solidFill>
                            <a:srgbClr val="FFFFFF"/>
                          </a:solidFill>
                          <a:latin typeface="Arial"/>
                          <a:cs typeface="Arial"/>
                        </a:rPr>
                        <a:t> </a:t>
                      </a:r>
                      <a:r>
                        <a:rPr sz="800" b="1" spc="-5" dirty="0">
                          <a:solidFill>
                            <a:srgbClr val="FFFFFF"/>
                          </a:solidFill>
                          <a:latin typeface="Arial"/>
                          <a:cs typeface="Arial"/>
                        </a:rPr>
                        <a:t>Term</a:t>
                      </a:r>
                      <a:endParaRPr sz="800">
                        <a:latin typeface="Arial"/>
                        <a:cs typeface="Arial"/>
                      </a:endParaRPr>
                    </a:p>
                  </a:txBody>
                  <a:tcPr marL="0" marR="0" marT="635" marB="0">
                    <a:lnL w="635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001F5F"/>
                    </a:solidFill>
                  </a:tcPr>
                </a:tc>
                <a:tc>
                  <a:txBody>
                    <a:bodyPr/>
                    <a:lstStyle/>
                    <a:p>
                      <a:pPr marL="231775">
                        <a:lnSpc>
                          <a:spcPct val="100000"/>
                        </a:lnSpc>
                        <a:spcBef>
                          <a:spcPts val="5"/>
                        </a:spcBef>
                      </a:pPr>
                      <a:r>
                        <a:rPr sz="800" b="1" spc="-5" dirty="0">
                          <a:solidFill>
                            <a:srgbClr val="FFFFFF"/>
                          </a:solidFill>
                          <a:latin typeface="Arial"/>
                          <a:cs typeface="Arial"/>
                        </a:rPr>
                        <a:t>Definition</a:t>
                      </a:r>
                      <a:endParaRPr sz="800">
                        <a:latin typeface="Arial"/>
                        <a:cs typeface="Arial"/>
                      </a:endParaRPr>
                    </a:p>
                  </a:txBody>
                  <a:tcPr marL="0" marR="0" marT="635" marB="0">
                    <a:lnL w="6350">
                      <a:solidFill>
                        <a:srgbClr val="000000"/>
                      </a:solidFill>
                      <a:prstDash val="solid"/>
                    </a:lnL>
                    <a:lnR w="6350">
                      <a:solidFill>
                        <a:srgbClr val="000000"/>
                      </a:solidFill>
                      <a:prstDash val="solid"/>
                    </a:lnR>
                    <a:lnT w="12700">
                      <a:solidFill>
                        <a:srgbClr val="000000"/>
                      </a:solidFill>
                      <a:prstDash val="solid"/>
                    </a:lnT>
                    <a:lnB w="19050">
                      <a:solidFill>
                        <a:srgbClr val="000000"/>
                      </a:solidFill>
                      <a:prstDash val="solid"/>
                    </a:lnB>
                    <a:solidFill>
                      <a:srgbClr val="001F5F"/>
                    </a:solidFill>
                  </a:tcPr>
                </a:tc>
                <a:tc>
                  <a:txBody>
                    <a:bodyPr/>
                    <a:lstStyle/>
                    <a:p>
                      <a:pPr marL="260350" marR="174625" indent="-78740">
                        <a:lnSpc>
                          <a:spcPts val="919"/>
                        </a:lnSpc>
                        <a:spcBef>
                          <a:spcPts val="65"/>
                        </a:spcBef>
                      </a:pPr>
                      <a:r>
                        <a:rPr sz="800" b="1" spc="-5" dirty="0">
                          <a:solidFill>
                            <a:srgbClr val="FFFFFF"/>
                          </a:solidFill>
                          <a:latin typeface="Arial"/>
                          <a:cs typeface="Arial"/>
                        </a:rPr>
                        <a:t>Required</a:t>
                      </a:r>
                      <a:r>
                        <a:rPr sz="800" b="1" spc="-65" dirty="0">
                          <a:solidFill>
                            <a:srgbClr val="FFFFFF"/>
                          </a:solidFill>
                          <a:latin typeface="Arial"/>
                          <a:cs typeface="Arial"/>
                        </a:rPr>
                        <a:t> </a:t>
                      </a:r>
                      <a:r>
                        <a:rPr sz="800" b="1" spc="-5" dirty="0">
                          <a:solidFill>
                            <a:srgbClr val="FFFFFF"/>
                          </a:solidFill>
                          <a:latin typeface="Arial"/>
                          <a:cs typeface="Arial"/>
                        </a:rPr>
                        <a:t>or  Optional</a:t>
                      </a:r>
                      <a:endParaRPr sz="800">
                        <a:latin typeface="Arial"/>
                        <a:cs typeface="Arial"/>
                      </a:endParaRPr>
                    </a:p>
                  </a:txBody>
                  <a:tcPr marL="0" marR="0" marT="8255" marB="0">
                    <a:lnL w="635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001F5F"/>
                    </a:solidFill>
                  </a:tcPr>
                </a:tc>
                <a:tc>
                  <a:txBody>
                    <a:bodyPr/>
                    <a:lstStyle/>
                    <a:p>
                      <a:pPr marL="197485">
                        <a:lnSpc>
                          <a:spcPct val="100000"/>
                        </a:lnSpc>
                        <a:spcBef>
                          <a:spcPts val="5"/>
                        </a:spcBef>
                      </a:pPr>
                      <a:r>
                        <a:rPr sz="800" b="1" spc="-5" dirty="0">
                          <a:solidFill>
                            <a:srgbClr val="FFFFFF"/>
                          </a:solidFill>
                          <a:latin typeface="Arial"/>
                          <a:cs typeface="Arial"/>
                        </a:rPr>
                        <a:t>List</a:t>
                      </a:r>
                      <a:r>
                        <a:rPr sz="800" b="1" spc="-15" dirty="0">
                          <a:solidFill>
                            <a:srgbClr val="FFFFFF"/>
                          </a:solidFill>
                          <a:latin typeface="Arial"/>
                          <a:cs typeface="Arial"/>
                        </a:rPr>
                        <a:t> </a:t>
                      </a:r>
                      <a:r>
                        <a:rPr sz="800" b="1" spc="-5" dirty="0">
                          <a:solidFill>
                            <a:srgbClr val="FFFFFF"/>
                          </a:solidFill>
                          <a:latin typeface="Arial"/>
                          <a:cs typeface="Arial"/>
                        </a:rPr>
                        <a:t>Values</a:t>
                      </a:r>
                      <a:endParaRPr sz="800">
                        <a:latin typeface="Arial"/>
                        <a:cs typeface="Arial"/>
                      </a:endParaRPr>
                    </a:p>
                  </a:txBody>
                  <a:tcPr marL="0" marR="0" marT="635" marB="0">
                    <a:lnL w="635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001F5F"/>
                    </a:solidFill>
                  </a:tcPr>
                </a:tc>
                <a:tc>
                  <a:txBody>
                    <a:bodyPr/>
                    <a:lstStyle/>
                    <a:p>
                      <a:pPr marL="223520">
                        <a:lnSpc>
                          <a:spcPct val="100000"/>
                        </a:lnSpc>
                        <a:spcBef>
                          <a:spcPts val="5"/>
                        </a:spcBef>
                      </a:pPr>
                      <a:r>
                        <a:rPr sz="800" b="1" spc="-5" dirty="0">
                          <a:solidFill>
                            <a:srgbClr val="FFFFFF"/>
                          </a:solidFill>
                          <a:latin typeface="Arial"/>
                          <a:cs typeface="Arial"/>
                        </a:rPr>
                        <a:t>Data</a:t>
                      </a:r>
                      <a:r>
                        <a:rPr sz="800" b="1" spc="-15" dirty="0">
                          <a:solidFill>
                            <a:srgbClr val="FFFFFF"/>
                          </a:solidFill>
                          <a:latin typeface="Arial"/>
                          <a:cs typeface="Arial"/>
                        </a:rPr>
                        <a:t> </a:t>
                      </a:r>
                      <a:r>
                        <a:rPr sz="800" b="1" spc="-5" dirty="0">
                          <a:solidFill>
                            <a:srgbClr val="FFFFFF"/>
                          </a:solidFill>
                          <a:latin typeface="Arial"/>
                          <a:cs typeface="Arial"/>
                        </a:rPr>
                        <a:t>Type</a:t>
                      </a:r>
                      <a:endParaRPr sz="800">
                        <a:latin typeface="Arial"/>
                        <a:cs typeface="Arial"/>
                      </a:endParaRPr>
                    </a:p>
                  </a:txBody>
                  <a:tcPr marL="0" marR="0" marT="635" marB="0">
                    <a:lnL w="635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001F5F"/>
                    </a:solidFill>
                  </a:tcPr>
                </a:tc>
                <a:tc>
                  <a:txBody>
                    <a:bodyPr/>
                    <a:lstStyle/>
                    <a:p>
                      <a:pPr marL="297815" marR="290195" indent="69850">
                        <a:lnSpc>
                          <a:spcPts val="919"/>
                        </a:lnSpc>
                        <a:spcBef>
                          <a:spcPts val="65"/>
                        </a:spcBef>
                      </a:pPr>
                      <a:r>
                        <a:rPr sz="800" b="1" spc="-5" dirty="0">
                          <a:solidFill>
                            <a:srgbClr val="FFFFFF"/>
                          </a:solidFill>
                          <a:latin typeface="Arial"/>
                          <a:cs typeface="Arial"/>
                        </a:rPr>
                        <a:t>Max  </a:t>
                      </a:r>
                      <a:r>
                        <a:rPr sz="800" b="1" dirty="0">
                          <a:solidFill>
                            <a:srgbClr val="FFFFFF"/>
                          </a:solidFill>
                          <a:latin typeface="Arial"/>
                          <a:cs typeface="Arial"/>
                        </a:rPr>
                        <a:t>Le</a:t>
                      </a:r>
                      <a:r>
                        <a:rPr sz="800" b="1" spc="-5" dirty="0">
                          <a:solidFill>
                            <a:srgbClr val="FFFFFF"/>
                          </a:solidFill>
                          <a:latin typeface="Arial"/>
                          <a:cs typeface="Arial"/>
                        </a:rPr>
                        <a:t>n</a:t>
                      </a:r>
                      <a:r>
                        <a:rPr sz="800" b="1" dirty="0">
                          <a:solidFill>
                            <a:srgbClr val="FFFFFF"/>
                          </a:solidFill>
                          <a:latin typeface="Arial"/>
                          <a:cs typeface="Arial"/>
                        </a:rPr>
                        <a:t>gth</a:t>
                      </a:r>
                      <a:endParaRPr sz="800">
                        <a:latin typeface="Arial"/>
                        <a:cs typeface="Arial"/>
                      </a:endParaRPr>
                    </a:p>
                  </a:txBody>
                  <a:tcPr marL="0" marR="0" marT="8255" marB="0">
                    <a:lnL w="635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001F5F"/>
                    </a:solidFill>
                  </a:tcPr>
                </a:tc>
                <a:extLst>
                  <a:ext uri="{0D108BD9-81ED-4DB2-BD59-A6C34878D82A}">
                    <a16:rowId xmlns:a16="http://schemas.microsoft.com/office/drawing/2014/main" val="10000"/>
                  </a:ext>
                </a:extLst>
              </a:tr>
              <a:tr h="1003807">
                <a:tc>
                  <a:txBody>
                    <a:bodyPr/>
                    <a:lstStyle/>
                    <a:p>
                      <a:pPr>
                        <a:lnSpc>
                          <a:spcPct val="100000"/>
                        </a:lnSpc>
                      </a:pP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12700">
                      <a:solidFill>
                        <a:srgbClr val="000000"/>
                      </a:solidFill>
                      <a:prstDash val="solid"/>
                    </a:lnT>
                    <a:lnB w="6350">
                      <a:solidFill>
                        <a:srgbClr val="000000"/>
                      </a:solidFill>
                      <a:prstDash val="solid"/>
                    </a:lnB>
                  </a:tcPr>
                </a:tc>
                <a:tc>
                  <a:txBody>
                    <a:bodyPr/>
                    <a:lstStyle/>
                    <a:p>
                      <a:pPr marL="67945" marR="78740">
                        <a:lnSpc>
                          <a:spcPts val="919"/>
                        </a:lnSpc>
                        <a:spcBef>
                          <a:spcPts val="20"/>
                        </a:spcBef>
                      </a:pPr>
                      <a:r>
                        <a:rPr sz="800" spc="-5" dirty="0">
                          <a:latin typeface="Arial"/>
                          <a:cs typeface="Arial"/>
                        </a:rPr>
                        <a:t>ID. Separate IDs  with commas for  multiple</a:t>
                      </a:r>
                      <a:r>
                        <a:rPr sz="800" spc="-15" dirty="0">
                          <a:latin typeface="Arial"/>
                          <a:cs typeface="Arial"/>
                        </a:rPr>
                        <a:t> </a:t>
                      </a:r>
                      <a:r>
                        <a:rPr sz="800" spc="-5" dirty="0">
                          <a:latin typeface="Arial"/>
                          <a:cs typeface="Arial"/>
                        </a:rPr>
                        <a:t>entries.</a:t>
                      </a:r>
                      <a:endParaRPr sz="800">
                        <a:latin typeface="Arial"/>
                        <a:cs typeface="Arial"/>
                      </a:endParaRPr>
                    </a:p>
                  </a:txBody>
                  <a:tcPr marL="0" marR="0" marT="2540" marB="0">
                    <a:lnL w="6350">
                      <a:solidFill>
                        <a:srgbClr val="000000"/>
                      </a:solidFill>
                      <a:prstDash val="solid"/>
                    </a:lnL>
                    <a:lnR w="6350">
                      <a:solidFill>
                        <a:srgbClr val="000000"/>
                      </a:solidFill>
                      <a:prstDash val="solid"/>
                    </a:lnR>
                    <a:lnT w="19050">
                      <a:solidFill>
                        <a:srgbClr val="000000"/>
                      </a:solidFill>
                      <a:prstDash val="solid"/>
                    </a:lnT>
                    <a:lnB w="63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bl>
          </a:graphicData>
        </a:graphic>
      </p:graphicFrame>
      <p:sp>
        <p:nvSpPr>
          <p:cNvPr id="4" name="object 4"/>
          <p:cNvSpPr txBox="1">
            <a:spLocks noGrp="1"/>
          </p:cNvSpPr>
          <p:nvPr>
            <p:ph type="ftr" sz="quarter" idx="5"/>
          </p:nvPr>
        </p:nvSpPr>
        <p:spPr>
          <a:prstGeom prst="rect">
            <a:avLst/>
          </a:prstGeom>
        </p:spPr>
        <p:txBody>
          <a:bodyPr vert="horz" wrap="square" lIns="0" tIns="1905" rIns="0" bIns="0" rtlCol="0">
            <a:spAutoFit/>
          </a:bodyPr>
          <a:lstStyle/>
          <a:p>
            <a:pPr marL="12700">
              <a:lnSpc>
                <a:spcPts val="1060"/>
              </a:lnSpc>
              <a:spcBef>
                <a:spcPts val="15"/>
              </a:spcBef>
            </a:pPr>
            <a:r>
              <a:rPr dirty="0"/>
              <a:t>Coronavirus State and </a:t>
            </a:r>
            <a:r>
              <a:rPr spc="-5" dirty="0"/>
              <a:t>Local Fiscal Recovery</a:t>
            </a:r>
            <a:r>
              <a:rPr spc="-30" dirty="0"/>
              <a:t> </a:t>
            </a:r>
            <a:r>
              <a:rPr dirty="0"/>
              <a:t>Funds:</a:t>
            </a:r>
          </a:p>
          <a:p>
            <a:pPr marL="174625">
              <a:lnSpc>
                <a:spcPts val="1060"/>
              </a:lnSpc>
            </a:pPr>
            <a:r>
              <a:rPr b="0" spc="-5" dirty="0">
                <a:latin typeface="Arial"/>
                <a:cs typeface="Arial"/>
              </a:rPr>
              <a:t>Project and Expenditures Report User</a:t>
            </a:r>
            <a:r>
              <a:rPr b="0" spc="30" dirty="0">
                <a:latin typeface="Arial"/>
                <a:cs typeface="Arial"/>
              </a:rPr>
              <a:t> </a:t>
            </a:r>
            <a:r>
              <a:rPr b="0" spc="-5" dirty="0">
                <a:latin typeface="Arial"/>
                <a:cs typeface="Arial"/>
              </a:rPr>
              <a:t>Guide</a:t>
            </a:r>
          </a:p>
        </p:txBody>
      </p:sp>
      <p:sp>
        <p:nvSpPr>
          <p:cNvPr id="5" name="object 5"/>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r>
              <a:rPr spc="-5" dirty="0"/>
              <a:t>72</a:t>
            </a:r>
          </a:p>
        </p:txBody>
      </p:sp>
      <p:sp>
        <p:nvSpPr>
          <p:cNvPr id="3" name="object 3"/>
          <p:cNvSpPr txBox="1"/>
          <p:nvPr/>
        </p:nvSpPr>
        <p:spPr>
          <a:xfrm>
            <a:off x="901700" y="2493772"/>
            <a:ext cx="5910580" cy="6503034"/>
          </a:xfrm>
          <a:prstGeom prst="rect">
            <a:avLst/>
          </a:prstGeom>
        </p:spPr>
        <p:txBody>
          <a:bodyPr vert="horz" wrap="square" lIns="0" tIns="12065" rIns="0" bIns="0" rtlCol="0">
            <a:spAutoFit/>
          </a:bodyPr>
          <a:lstStyle/>
          <a:p>
            <a:pPr marL="12700">
              <a:lnSpc>
                <a:spcPct val="100000"/>
              </a:lnSpc>
              <a:spcBef>
                <a:spcPts val="95"/>
              </a:spcBef>
            </a:pPr>
            <a:r>
              <a:rPr sz="1100" b="1" spc="-5" dirty="0">
                <a:latin typeface="Arial"/>
                <a:cs typeface="Arial"/>
              </a:rPr>
              <a:t>Policy</a:t>
            </a:r>
            <a:r>
              <a:rPr sz="1100" b="1" spc="-10" dirty="0">
                <a:latin typeface="Arial"/>
                <a:cs typeface="Arial"/>
              </a:rPr>
              <a:t> </a:t>
            </a:r>
            <a:r>
              <a:rPr sz="1100" b="1" spc="-5" dirty="0">
                <a:latin typeface="Arial"/>
                <a:cs typeface="Arial"/>
              </a:rPr>
              <a:t>Information</a:t>
            </a:r>
            <a:endParaRPr sz="1100">
              <a:latin typeface="Arial"/>
              <a:cs typeface="Arial"/>
            </a:endParaRPr>
          </a:p>
          <a:p>
            <a:pPr marL="12700" marR="43180">
              <a:lnSpc>
                <a:spcPct val="103400"/>
              </a:lnSpc>
              <a:spcBef>
                <a:spcPts val="805"/>
              </a:spcBef>
            </a:pPr>
            <a:r>
              <a:rPr sz="1100" spc="-5" dirty="0">
                <a:latin typeface="Arial"/>
                <a:cs typeface="Arial"/>
              </a:rPr>
              <a:t>When providing the National Center for Education Statistics (“NCES”) School ID or </a:t>
            </a:r>
            <a:r>
              <a:rPr sz="1100" spc="-10" dirty="0">
                <a:latin typeface="Arial"/>
                <a:cs typeface="Arial"/>
              </a:rPr>
              <a:t>NCES  </a:t>
            </a:r>
            <a:r>
              <a:rPr sz="1100" spc="-5" dirty="0">
                <a:latin typeface="Arial"/>
                <a:cs typeface="Arial"/>
              </a:rPr>
              <a:t>District </a:t>
            </a:r>
            <a:r>
              <a:rPr sz="1100" dirty="0">
                <a:latin typeface="Arial"/>
                <a:cs typeface="Arial"/>
              </a:rPr>
              <a:t>ID, </a:t>
            </a:r>
            <a:r>
              <a:rPr sz="1100" spc="-5" dirty="0">
                <a:latin typeface="Arial"/>
                <a:cs typeface="Arial"/>
              </a:rPr>
              <a:t>please list the School District if all schools within the school district received some  funds. If not all schools within the school district received funds, please list the School ID of the  schools that received funds. These can allow evaluators to link data from the NCES to look at  school-level demographics and, eventually, student performance. For more information on  NCES identification numbers see https://nces.ed.gov/ccd/districtsearch/ (districts) and  https://nces.ed.gov/ccd/schoolsearch/ (schools).</a:t>
            </a:r>
            <a:endParaRPr sz="1100">
              <a:latin typeface="Arial"/>
              <a:cs typeface="Arial"/>
            </a:endParaRPr>
          </a:p>
          <a:p>
            <a:pPr marL="12700">
              <a:lnSpc>
                <a:spcPct val="100000"/>
              </a:lnSpc>
              <a:spcBef>
                <a:spcPts val="844"/>
              </a:spcBef>
            </a:pPr>
            <a:r>
              <a:rPr sz="1100" b="1" spc="-5" dirty="0">
                <a:solidFill>
                  <a:srgbClr val="1F4E79"/>
                </a:solidFill>
                <a:latin typeface="Arial"/>
                <a:cs typeface="Arial"/>
              </a:rPr>
              <a:t>EC 3.6 –</a:t>
            </a:r>
            <a:r>
              <a:rPr sz="1100" b="1" spc="5" dirty="0">
                <a:solidFill>
                  <a:srgbClr val="1F4E79"/>
                </a:solidFill>
                <a:latin typeface="Arial"/>
                <a:cs typeface="Arial"/>
              </a:rPr>
              <a:t> </a:t>
            </a:r>
            <a:r>
              <a:rPr sz="1100" b="1" spc="-5" dirty="0">
                <a:solidFill>
                  <a:srgbClr val="1F4E79"/>
                </a:solidFill>
                <a:latin typeface="Arial"/>
                <a:cs typeface="Arial"/>
              </a:rPr>
              <a:t>3.16</a:t>
            </a:r>
            <a:endParaRPr sz="1100">
              <a:latin typeface="Arial"/>
              <a:cs typeface="Arial"/>
            </a:endParaRPr>
          </a:p>
          <a:p>
            <a:pPr marL="12700">
              <a:lnSpc>
                <a:spcPct val="100000"/>
              </a:lnSpc>
              <a:spcBef>
                <a:spcPts val="840"/>
              </a:spcBef>
            </a:pPr>
            <a:r>
              <a:rPr sz="1100" spc="-5" dirty="0">
                <a:latin typeface="Arial"/>
                <a:cs typeface="Arial"/>
              </a:rPr>
              <a:t>There is no additional programmatic data required for the following</a:t>
            </a:r>
            <a:r>
              <a:rPr sz="1100" spc="65" dirty="0">
                <a:latin typeface="Arial"/>
                <a:cs typeface="Arial"/>
              </a:rPr>
              <a:t> </a:t>
            </a:r>
            <a:r>
              <a:rPr sz="1100" spc="-5" dirty="0">
                <a:latin typeface="Arial"/>
                <a:cs typeface="Arial"/>
              </a:rPr>
              <a:t>ECs:</a:t>
            </a:r>
            <a:endParaRPr sz="1100">
              <a:latin typeface="Arial"/>
              <a:cs typeface="Arial"/>
            </a:endParaRPr>
          </a:p>
          <a:p>
            <a:pPr marL="469900" indent="-229235">
              <a:lnSpc>
                <a:spcPct val="100000"/>
              </a:lnSpc>
              <a:spcBef>
                <a:spcPts val="915"/>
              </a:spcBef>
              <a:buFont typeface="Symbol"/>
              <a:buChar char=""/>
              <a:tabLst>
                <a:tab pos="469900" algn="l"/>
                <a:tab pos="470534" algn="l"/>
              </a:tabLst>
            </a:pPr>
            <a:r>
              <a:rPr sz="1100" spc="-5" dirty="0">
                <a:latin typeface="Arial"/>
                <a:cs typeface="Arial"/>
              </a:rPr>
              <a:t>EC 3.6 Healthy Childhood Environments: Child</a:t>
            </a:r>
            <a:r>
              <a:rPr sz="1100" spc="15" dirty="0">
                <a:latin typeface="Arial"/>
                <a:cs typeface="Arial"/>
              </a:rPr>
              <a:t> </a:t>
            </a:r>
            <a:r>
              <a:rPr sz="1100" dirty="0">
                <a:latin typeface="Arial"/>
                <a:cs typeface="Arial"/>
              </a:rPr>
              <a:t>Care.</a:t>
            </a:r>
            <a:endParaRPr sz="1100">
              <a:latin typeface="Arial"/>
              <a:cs typeface="Arial"/>
            </a:endParaRPr>
          </a:p>
          <a:p>
            <a:pPr marL="469900" indent="-229235">
              <a:lnSpc>
                <a:spcPct val="100000"/>
              </a:lnSpc>
              <a:spcBef>
                <a:spcPts val="120"/>
              </a:spcBef>
              <a:buFont typeface="Symbol"/>
              <a:buChar char=""/>
              <a:tabLst>
                <a:tab pos="469900" algn="l"/>
                <a:tab pos="470534" algn="l"/>
              </a:tabLst>
            </a:pPr>
            <a:r>
              <a:rPr sz="1100" spc="-5" dirty="0">
                <a:latin typeface="Arial"/>
                <a:cs typeface="Arial"/>
              </a:rPr>
              <a:t>EC 3.7 Healthy Childhood Environments: Home</a:t>
            </a:r>
            <a:r>
              <a:rPr sz="1100" spc="20" dirty="0">
                <a:latin typeface="Arial"/>
                <a:cs typeface="Arial"/>
              </a:rPr>
              <a:t> </a:t>
            </a:r>
            <a:r>
              <a:rPr sz="1100" spc="-5" dirty="0">
                <a:latin typeface="Arial"/>
                <a:cs typeface="Arial"/>
              </a:rPr>
              <a:t>Visiting</a:t>
            </a:r>
            <a:endParaRPr sz="1100">
              <a:latin typeface="Arial"/>
              <a:cs typeface="Arial"/>
            </a:endParaRPr>
          </a:p>
          <a:p>
            <a:pPr marL="469900" marR="46990" indent="-229235">
              <a:lnSpc>
                <a:spcPct val="103800"/>
              </a:lnSpc>
              <a:spcBef>
                <a:spcPts val="70"/>
              </a:spcBef>
              <a:buFont typeface="Symbol"/>
              <a:buChar char=""/>
              <a:tabLst>
                <a:tab pos="469900" algn="l"/>
                <a:tab pos="470534" algn="l"/>
              </a:tabLst>
            </a:pPr>
            <a:r>
              <a:rPr sz="1100" spc="-5" dirty="0">
                <a:latin typeface="Arial"/>
                <a:cs typeface="Arial"/>
              </a:rPr>
              <a:t>EC 3.8 Healthy Childhood Environments: Services to Foster Youth or Families Involved  in Child Welfare</a:t>
            </a:r>
            <a:r>
              <a:rPr sz="1100" spc="5" dirty="0">
                <a:latin typeface="Arial"/>
                <a:cs typeface="Arial"/>
              </a:rPr>
              <a:t> </a:t>
            </a:r>
            <a:r>
              <a:rPr sz="1100" spc="-5" dirty="0">
                <a:latin typeface="Arial"/>
                <a:cs typeface="Arial"/>
              </a:rPr>
              <a:t>System</a:t>
            </a:r>
            <a:endParaRPr sz="1100">
              <a:latin typeface="Arial"/>
              <a:cs typeface="Arial"/>
            </a:endParaRPr>
          </a:p>
          <a:p>
            <a:pPr marL="469900" indent="-229235">
              <a:lnSpc>
                <a:spcPct val="100000"/>
              </a:lnSpc>
              <a:spcBef>
                <a:spcPts val="114"/>
              </a:spcBef>
              <a:buFont typeface="Symbol"/>
              <a:buChar char=""/>
              <a:tabLst>
                <a:tab pos="469900" algn="l"/>
                <a:tab pos="470534" algn="l"/>
              </a:tabLst>
            </a:pPr>
            <a:r>
              <a:rPr sz="1100" spc="-5" dirty="0">
                <a:latin typeface="Arial"/>
                <a:cs typeface="Arial"/>
              </a:rPr>
              <a:t>EC 3.9 Healthy Childhood Environments:</a:t>
            </a:r>
            <a:r>
              <a:rPr sz="1100" spc="15" dirty="0">
                <a:latin typeface="Arial"/>
                <a:cs typeface="Arial"/>
              </a:rPr>
              <a:t> </a:t>
            </a:r>
            <a:r>
              <a:rPr sz="1100" spc="-5" dirty="0">
                <a:latin typeface="Arial"/>
                <a:cs typeface="Arial"/>
              </a:rPr>
              <a:t>Other</a:t>
            </a:r>
            <a:endParaRPr sz="1100">
              <a:latin typeface="Arial"/>
              <a:cs typeface="Arial"/>
            </a:endParaRPr>
          </a:p>
          <a:p>
            <a:pPr marL="469900" indent="-229235">
              <a:lnSpc>
                <a:spcPct val="100000"/>
              </a:lnSpc>
              <a:spcBef>
                <a:spcPts val="120"/>
              </a:spcBef>
              <a:buFont typeface="Symbol"/>
              <a:buChar char=""/>
              <a:tabLst>
                <a:tab pos="469900" algn="l"/>
                <a:tab pos="470534" algn="l"/>
              </a:tabLst>
            </a:pPr>
            <a:r>
              <a:rPr sz="1100" spc="-5" dirty="0">
                <a:latin typeface="Arial"/>
                <a:cs typeface="Arial"/>
              </a:rPr>
              <a:t>programmatic data required for EC 3.10 Housing Support: Affordable</a:t>
            </a:r>
            <a:r>
              <a:rPr sz="1100" spc="85" dirty="0">
                <a:latin typeface="Arial"/>
                <a:cs typeface="Arial"/>
              </a:rPr>
              <a:t> </a:t>
            </a:r>
            <a:r>
              <a:rPr sz="1100" spc="-5" dirty="0">
                <a:latin typeface="Arial"/>
                <a:cs typeface="Arial"/>
              </a:rPr>
              <a:t>Housing</a:t>
            </a:r>
            <a:endParaRPr sz="1100">
              <a:latin typeface="Arial"/>
              <a:cs typeface="Arial"/>
            </a:endParaRPr>
          </a:p>
          <a:p>
            <a:pPr marL="469900" indent="-229235">
              <a:lnSpc>
                <a:spcPct val="100000"/>
              </a:lnSpc>
              <a:spcBef>
                <a:spcPts val="120"/>
              </a:spcBef>
              <a:buFont typeface="Symbol"/>
              <a:buChar char=""/>
              <a:tabLst>
                <a:tab pos="469900" algn="l"/>
                <a:tab pos="470534" algn="l"/>
              </a:tabLst>
            </a:pPr>
            <a:r>
              <a:rPr sz="1100" spc="-5" dirty="0">
                <a:latin typeface="Arial"/>
                <a:cs typeface="Arial"/>
              </a:rPr>
              <a:t>EC 3.11 Housing Support: Services for Unhoused</a:t>
            </a:r>
            <a:r>
              <a:rPr sz="1100" spc="15" dirty="0">
                <a:latin typeface="Arial"/>
                <a:cs typeface="Arial"/>
              </a:rPr>
              <a:t> </a:t>
            </a:r>
            <a:r>
              <a:rPr sz="1100" spc="-5" dirty="0">
                <a:latin typeface="Arial"/>
                <a:cs typeface="Arial"/>
              </a:rPr>
              <a:t>Persons</a:t>
            </a:r>
            <a:endParaRPr sz="1100">
              <a:latin typeface="Arial"/>
              <a:cs typeface="Arial"/>
            </a:endParaRPr>
          </a:p>
          <a:p>
            <a:pPr marL="469900" indent="-229235">
              <a:lnSpc>
                <a:spcPct val="100000"/>
              </a:lnSpc>
              <a:spcBef>
                <a:spcPts val="120"/>
              </a:spcBef>
              <a:buFont typeface="Symbol"/>
              <a:buChar char=""/>
              <a:tabLst>
                <a:tab pos="469900" algn="l"/>
                <a:tab pos="470534" algn="l"/>
              </a:tabLst>
            </a:pPr>
            <a:r>
              <a:rPr sz="1100" spc="-5" dirty="0">
                <a:latin typeface="Arial"/>
                <a:cs typeface="Arial"/>
              </a:rPr>
              <a:t>EC 3.12 Housing Support: Other Housing</a:t>
            </a:r>
            <a:r>
              <a:rPr sz="1100" spc="25" dirty="0">
                <a:latin typeface="Arial"/>
                <a:cs typeface="Arial"/>
              </a:rPr>
              <a:t> </a:t>
            </a:r>
            <a:r>
              <a:rPr sz="1100" spc="-5" dirty="0">
                <a:latin typeface="Arial"/>
                <a:cs typeface="Arial"/>
              </a:rPr>
              <a:t>Assistance</a:t>
            </a:r>
            <a:endParaRPr sz="1100">
              <a:latin typeface="Arial"/>
              <a:cs typeface="Arial"/>
            </a:endParaRPr>
          </a:p>
          <a:p>
            <a:pPr marL="469900" indent="-229235">
              <a:lnSpc>
                <a:spcPct val="100000"/>
              </a:lnSpc>
              <a:spcBef>
                <a:spcPts val="120"/>
              </a:spcBef>
              <a:buFont typeface="Symbol"/>
              <a:buChar char=""/>
              <a:tabLst>
                <a:tab pos="469900" algn="l"/>
                <a:tab pos="470534" algn="l"/>
              </a:tabLst>
            </a:pPr>
            <a:r>
              <a:rPr sz="1100" spc="-5" dirty="0">
                <a:latin typeface="Arial"/>
                <a:cs typeface="Arial"/>
              </a:rPr>
              <a:t>EC 3.13 Social Determinants of Health:</a:t>
            </a:r>
            <a:r>
              <a:rPr sz="1100" spc="20" dirty="0">
                <a:latin typeface="Arial"/>
                <a:cs typeface="Arial"/>
              </a:rPr>
              <a:t> </a:t>
            </a:r>
            <a:r>
              <a:rPr sz="1100" spc="-5" dirty="0">
                <a:latin typeface="Arial"/>
                <a:cs typeface="Arial"/>
              </a:rPr>
              <a:t>Other</a:t>
            </a:r>
            <a:endParaRPr sz="1100">
              <a:latin typeface="Arial"/>
              <a:cs typeface="Arial"/>
            </a:endParaRPr>
          </a:p>
          <a:p>
            <a:pPr marL="469900" marR="548640" indent="-229235">
              <a:lnSpc>
                <a:spcPct val="103200"/>
              </a:lnSpc>
              <a:spcBef>
                <a:spcPts val="80"/>
              </a:spcBef>
              <a:buFont typeface="Symbol"/>
              <a:buChar char=""/>
              <a:tabLst>
                <a:tab pos="469900" algn="l"/>
                <a:tab pos="470534" algn="l"/>
              </a:tabLst>
            </a:pPr>
            <a:r>
              <a:rPr sz="1100" spc="-5" dirty="0">
                <a:latin typeface="Arial"/>
                <a:cs typeface="Arial"/>
              </a:rPr>
              <a:t>EC 3.14 Social Determinants of Health: Community Health Workers or Benefits  Navigators</a:t>
            </a:r>
            <a:endParaRPr sz="1100">
              <a:latin typeface="Arial"/>
              <a:cs typeface="Arial"/>
            </a:endParaRPr>
          </a:p>
          <a:p>
            <a:pPr marL="469900" indent="-229235">
              <a:lnSpc>
                <a:spcPct val="100000"/>
              </a:lnSpc>
              <a:spcBef>
                <a:spcPts val="120"/>
              </a:spcBef>
              <a:buFont typeface="Symbol"/>
              <a:buChar char=""/>
              <a:tabLst>
                <a:tab pos="469900" algn="l"/>
                <a:tab pos="470534" algn="l"/>
              </a:tabLst>
            </a:pPr>
            <a:r>
              <a:rPr sz="1100" spc="-5" dirty="0">
                <a:latin typeface="Arial"/>
                <a:cs typeface="Arial"/>
              </a:rPr>
              <a:t>EC 3.15 Social Determinants of Health: Lead</a:t>
            </a:r>
            <a:r>
              <a:rPr sz="1100" spc="40" dirty="0">
                <a:latin typeface="Arial"/>
                <a:cs typeface="Arial"/>
              </a:rPr>
              <a:t> </a:t>
            </a:r>
            <a:r>
              <a:rPr sz="1100" spc="-5" dirty="0">
                <a:latin typeface="Arial"/>
                <a:cs typeface="Arial"/>
              </a:rPr>
              <a:t>Remediation</a:t>
            </a:r>
            <a:endParaRPr sz="1100">
              <a:latin typeface="Arial"/>
              <a:cs typeface="Arial"/>
            </a:endParaRPr>
          </a:p>
          <a:p>
            <a:pPr marL="469900" indent="-229235">
              <a:lnSpc>
                <a:spcPct val="100000"/>
              </a:lnSpc>
              <a:spcBef>
                <a:spcPts val="120"/>
              </a:spcBef>
              <a:buFont typeface="Symbol"/>
              <a:buChar char=""/>
              <a:tabLst>
                <a:tab pos="469900" algn="l"/>
                <a:tab pos="470534" algn="l"/>
              </a:tabLst>
            </a:pPr>
            <a:r>
              <a:rPr sz="1100" spc="-5" dirty="0">
                <a:latin typeface="Arial"/>
                <a:cs typeface="Arial"/>
              </a:rPr>
              <a:t>EC 3.16 Community Violence</a:t>
            </a:r>
            <a:r>
              <a:rPr sz="1100" spc="5" dirty="0">
                <a:latin typeface="Arial"/>
                <a:cs typeface="Arial"/>
              </a:rPr>
              <a:t> </a:t>
            </a:r>
            <a:r>
              <a:rPr sz="1100" spc="-5" dirty="0">
                <a:latin typeface="Arial"/>
                <a:cs typeface="Arial"/>
              </a:rPr>
              <a:t>Interventions.</a:t>
            </a:r>
            <a:endParaRPr sz="1100">
              <a:latin typeface="Arial"/>
              <a:cs typeface="Arial"/>
            </a:endParaRPr>
          </a:p>
          <a:p>
            <a:pPr marL="12700">
              <a:lnSpc>
                <a:spcPct val="100000"/>
              </a:lnSpc>
              <a:spcBef>
                <a:spcPts val="844"/>
              </a:spcBef>
            </a:pPr>
            <a:r>
              <a:rPr sz="1100" b="1" spc="-5" dirty="0">
                <a:solidFill>
                  <a:srgbClr val="1F4E79"/>
                </a:solidFill>
                <a:latin typeface="Arial"/>
                <a:cs typeface="Arial"/>
              </a:rPr>
              <a:t>EC 4.1–4.2 (Premium</a:t>
            </a:r>
            <a:r>
              <a:rPr sz="1100" b="1" dirty="0">
                <a:solidFill>
                  <a:srgbClr val="1F4E79"/>
                </a:solidFill>
                <a:latin typeface="Arial"/>
                <a:cs typeface="Arial"/>
              </a:rPr>
              <a:t> </a:t>
            </a:r>
            <a:r>
              <a:rPr sz="1100" b="1" spc="-5" dirty="0">
                <a:solidFill>
                  <a:srgbClr val="1F4E79"/>
                </a:solidFill>
                <a:latin typeface="Arial"/>
                <a:cs typeface="Arial"/>
              </a:rPr>
              <a:t>Pay)</a:t>
            </a:r>
            <a:endParaRPr sz="1100">
              <a:latin typeface="Arial"/>
              <a:cs typeface="Arial"/>
            </a:endParaRPr>
          </a:p>
          <a:p>
            <a:pPr marL="12700" marR="5080">
              <a:lnSpc>
                <a:spcPct val="103299"/>
              </a:lnSpc>
              <a:spcBef>
                <a:spcPts val="800"/>
              </a:spcBef>
            </a:pPr>
            <a:r>
              <a:rPr sz="1100" spc="-5" dirty="0">
                <a:latin typeface="Arial"/>
                <a:cs typeface="Arial"/>
              </a:rPr>
              <a:t>There is additional programmatic data required for EC 4.1 – 4.2 that can be provided via bulk  upload file </a:t>
            </a:r>
            <a:r>
              <a:rPr sz="1100" spc="-10" dirty="0">
                <a:latin typeface="Arial"/>
                <a:cs typeface="Arial"/>
              </a:rPr>
              <a:t>or </a:t>
            </a:r>
            <a:r>
              <a:rPr sz="1100" spc="-5" dirty="0">
                <a:latin typeface="Arial"/>
                <a:cs typeface="Arial"/>
              </a:rPr>
              <a:t>manual entry. Project Template EC 4.1 – 4.2 contains fields required to create the  upload files and includes required/optional fields, help text, and permissible data types for the  categories under EC 4 Premium</a:t>
            </a:r>
            <a:r>
              <a:rPr sz="1100" spc="5" dirty="0">
                <a:latin typeface="Arial"/>
                <a:cs typeface="Arial"/>
              </a:rPr>
              <a:t> </a:t>
            </a:r>
            <a:r>
              <a:rPr sz="1100" dirty="0">
                <a:latin typeface="Arial"/>
                <a:cs typeface="Arial"/>
              </a:rPr>
              <a:t>Pay:</a:t>
            </a:r>
            <a:endParaRPr sz="1100">
              <a:latin typeface="Arial"/>
              <a:cs typeface="Arial"/>
            </a:endParaRPr>
          </a:p>
          <a:p>
            <a:pPr marL="469900" indent="-229235">
              <a:lnSpc>
                <a:spcPct val="100000"/>
              </a:lnSpc>
              <a:spcBef>
                <a:spcPts val="919"/>
              </a:spcBef>
              <a:buFont typeface="Symbol"/>
              <a:buChar char=""/>
              <a:tabLst>
                <a:tab pos="469900" algn="l"/>
                <a:tab pos="470534" algn="l"/>
              </a:tabLst>
            </a:pPr>
            <a:r>
              <a:rPr sz="1100" spc="-5" dirty="0">
                <a:latin typeface="Arial"/>
                <a:cs typeface="Arial"/>
              </a:rPr>
              <a:t>EC 4.1 Public Sector</a:t>
            </a:r>
            <a:r>
              <a:rPr sz="1100" spc="5" dirty="0">
                <a:latin typeface="Arial"/>
                <a:cs typeface="Arial"/>
              </a:rPr>
              <a:t> </a:t>
            </a:r>
            <a:r>
              <a:rPr sz="1100" spc="-5" dirty="0">
                <a:latin typeface="Arial"/>
                <a:cs typeface="Arial"/>
              </a:rPr>
              <a:t>Employees</a:t>
            </a:r>
            <a:endParaRPr sz="1100">
              <a:latin typeface="Arial"/>
              <a:cs typeface="Arial"/>
            </a:endParaRPr>
          </a:p>
          <a:p>
            <a:pPr marL="469900" indent="-229235">
              <a:lnSpc>
                <a:spcPct val="100000"/>
              </a:lnSpc>
              <a:spcBef>
                <a:spcPts val="120"/>
              </a:spcBef>
              <a:buFont typeface="Symbol"/>
              <a:buChar char=""/>
              <a:tabLst>
                <a:tab pos="469900" algn="l"/>
                <a:tab pos="470534" algn="l"/>
              </a:tabLst>
            </a:pPr>
            <a:r>
              <a:rPr sz="1100" spc="-5" dirty="0">
                <a:latin typeface="Arial"/>
                <a:cs typeface="Arial"/>
              </a:rPr>
              <a:t>EC 4.2 Private Sector: Grants to other</a:t>
            </a:r>
            <a:r>
              <a:rPr sz="1100" spc="20" dirty="0">
                <a:latin typeface="Arial"/>
                <a:cs typeface="Arial"/>
              </a:rPr>
              <a:t> </a:t>
            </a:r>
            <a:r>
              <a:rPr sz="1100" spc="-5" dirty="0">
                <a:latin typeface="Arial"/>
                <a:cs typeface="Arial"/>
              </a:rPr>
              <a:t>employers</a:t>
            </a:r>
            <a:endParaRPr sz="1100">
              <a:latin typeface="Arial"/>
              <a:cs typeface="Arial"/>
            </a:endParaRPr>
          </a:p>
          <a:p>
            <a:pPr marL="12700" marR="190500">
              <a:lnSpc>
                <a:spcPct val="103600"/>
              </a:lnSpc>
              <a:spcBef>
                <a:spcPts val="800"/>
              </a:spcBef>
            </a:pPr>
            <a:r>
              <a:rPr sz="1100" spc="-5" dirty="0">
                <a:latin typeface="Arial"/>
                <a:cs typeface="Arial"/>
              </a:rPr>
              <a:t>In addition to </a:t>
            </a:r>
            <a:r>
              <a:rPr sz="1100" dirty="0">
                <a:latin typeface="Arial"/>
                <a:cs typeface="Arial"/>
              </a:rPr>
              <a:t>the </a:t>
            </a:r>
            <a:r>
              <a:rPr sz="1100" spc="-5" dirty="0">
                <a:latin typeface="Arial"/>
                <a:cs typeface="Arial"/>
              </a:rPr>
              <a:t>project base information noted in the Project Bulk Upload for Base Projects  table above, additional data to provide is as</a:t>
            </a:r>
            <a:r>
              <a:rPr sz="1100" spc="30" dirty="0">
                <a:latin typeface="Arial"/>
                <a:cs typeface="Arial"/>
              </a:rPr>
              <a:t> </a:t>
            </a:r>
            <a:r>
              <a:rPr sz="1100" spc="-5" dirty="0">
                <a:latin typeface="Arial"/>
                <a:cs typeface="Arial"/>
              </a:rPr>
              <a:t>follows:</a:t>
            </a:r>
            <a:endParaRPr sz="1100">
              <a:latin typeface="Arial"/>
              <a:cs typeface="Aria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914400" y="914400"/>
          <a:ext cx="5616575" cy="7640320"/>
        </p:xfrm>
        <a:graphic>
          <a:graphicData uri="http://schemas.openxmlformats.org/drawingml/2006/table">
            <a:tbl>
              <a:tblPr firstRow="1" bandRow="1">
                <a:tableStyleId>{2D5ABB26-0587-4C30-8999-92F81FD0307C}</a:tableStyleId>
              </a:tblPr>
              <a:tblGrid>
                <a:gridCol w="932815">
                  <a:extLst>
                    <a:ext uri="{9D8B030D-6E8A-4147-A177-3AD203B41FA5}">
                      <a16:colId xmlns:a16="http://schemas.microsoft.com/office/drawing/2014/main" val="20000"/>
                    </a:ext>
                  </a:extLst>
                </a:gridCol>
                <a:gridCol w="933449">
                  <a:extLst>
                    <a:ext uri="{9D8B030D-6E8A-4147-A177-3AD203B41FA5}">
                      <a16:colId xmlns:a16="http://schemas.microsoft.com/office/drawing/2014/main" val="20001"/>
                    </a:ext>
                  </a:extLst>
                </a:gridCol>
                <a:gridCol w="933450">
                  <a:extLst>
                    <a:ext uri="{9D8B030D-6E8A-4147-A177-3AD203B41FA5}">
                      <a16:colId xmlns:a16="http://schemas.microsoft.com/office/drawing/2014/main" val="20002"/>
                    </a:ext>
                  </a:extLst>
                </a:gridCol>
                <a:gridCol w="933450">
                  <a:extLst>
                    <a:ext uri="{9D8B030D-6E8A-4147-A177-3AD203B41FA5}">
                      <a16:colId xmlns:a16="http://schemas.microsoft.com/office/drawing/2014/main" val="20003"/>
                    </a:ext>
                  </a:extLst>
                </a:gridCol>
                <a:gridCol w="933450">
                  <a:extLst>
                    <a:ext uri="{9D8B030D-6E8A-4147-A177-3AD203B41FA5}">
                      <a16:colId xmlns:a16="http://schemas.microsoft.com/office/drawing/2014/main" val="20004"/>
                    </a:ext>
                  </a:extLst>
                </a:gridCol>
                <a:gridCol w="934085">
                  <a:extLst>
                    <a:ext uri="{9D8B030D-6E8A-4147-A177-3AD203B41FA5}">
                      <a16:colId xmlns:a16="http://schemas.microsoft.com/office/drawing/2014/main" val="20005"/>
                    </a:ext>
                  </a:extLst>
                </a:gridCol>
              </a:tblGrid>
              <a:tr h="403098">
                <a:tc>
                  <a:txBody>
                    <a:bodyPr/>
                    <a:lstStyle/>
                    <a:p>
                      <a:pPr marL="141605">
                        <a:lnSpc>
                          <a:spcPct val="100000"/>
                        </a:lnSpc>
                        <a:spcBef>
                          <a:spcPts val="5"/>
                        </a:spcBef>
                      </a:pPr>
                      <a:r>
                        <a:rPr sz="800" b="1" spc="-5" dirty="0">
                          <a:solidFill>
                            <a:srgbClr val="FFFFFF"/>
                          </a:solidFill>
                          <a:latin typeface="Arial"/>
                          <a:cs typeface="Arial"/>
                        </a:rPr>
                        <a:t>Defined</a:t>
                      </a:r>
                      <a:r>
                        <a:rPr sz="800" b="1" spc="-15" dirty="0">
                          <a:solidFill>
                            <a:srgbClr val="FFFFFF"/>
                          </a:solidFill>
                          <a:latin typeface="Arial"/>
                          <a:cs typeface="Arial"/>
                        </a:rPr>
                        <a:t> </a:t>
                      </a:r>
                      <a:r>
                        <a:rPr sz="800" b="1" spc="-5" dirty="0">
                          <a:solidFill>
                            <a:srgbClr val="FFFFFF"/>
                          </a:solidFill>
                          <a:latin typeface="Arial"/>
                          <a:cs typeface="Arial"/>
                        </a:rPr>
                        <a:t>Term</a:t>
                      </a:r>
                      <a:endParaRPr sz="800">
                        <a:latin typeface="Arial"/>
                        <a:cs typeface="Arial"/>
                      </a:endParaRPr>
                    </a:p>
                  </a:txBody>
                  <a:tcPr marL="0" marR="0" marT="635" marB="0">
                    <a:lnL w="635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001F5F"/>
                    </a:solidFill>
                  </a:tcPr>
                </a:tc>
                <a:tc>
                  <a:txBody>
                    <a:bodyPr/>
                    <a:lstStyle/>
                    <a:p>
                      <a:pPr marL="231775">
                        <a:lnSpc>
                          <a:spcPct val="100000"/>
                        </a:lnSpc>
                        <a:spcBef>
                          <a:spcPts val="5"/>
                        </a:spcBef>
                      </a:pPr>
                      <a:r>
                        <a:rPr sz="800" b="1" spc="-5" dirty="0">
                          <a:solidFill>
                            <a:srgbClr val="FFFFFF"/>
                          </a:solidFill>
                          <a:latin typeface="Arial"/>
                          <a:cs typeface="Arial"/>
                        </a:rPr>
                        <a:t>Definition</a:t>
                      </a:r>
                      <a:endParaRPr sz="800">
                        <a:latin typeface="Arial"/>
                        <a:cs typeface="Arial"/>
                      </a:endParaRPr>
                    </a:p>
                  </a:txBody>
                  <a:tcPr marL="0" marR="0" marT="635" marB="0">
                    <a:lnL w="635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001F5F"/>
                    </a:solidFill>
                  </a:tcPr>
                </a:tc>
                <a:tc>
                  <a:txBody>
                    <a:bodyPr/>
                    <a:lstStyle/>
                    <a:p>
                      <a:pPr marL="260350" marR="174625" indent="-78740">
                        <a:lnSpc>
                          <a:spcPts val="919"/>
                        </a:lnSpc>
                        <a:spcBef>
                          <a:spcPts val="65"/>
                        </a:spcBef>
                      </a:pPr>
                      <a:r>
                        <a:rPr sz="800" b="1" spc="-5" dirty="0">
                          <a:solidFill>
                            <a:srgbClr val="FFFFFF"/>
                          </a:solidFill>
                          <a:latin typeface="Arial"/>
                          <a:cs typeface="Arial"/>
                        </a:rPr>
                        <a:t>Required</a:t>
                      </a:r>
                      <a:r>
                        <a:rPr sz="800" b="1" spc="-65" dirty="0">
                          <a:solidFill>
                            <a:srgbClr val="FFFFFF"/>
                          </a:solidFill>
                          <a:latin typeface="Arial"/>
                          <a:cs typeface="Arial"/>
                        </a:rPr>
                        <a:t> </a:t>
                      </a:r>
                      <a:r>
                        <a:rPr sz="800" b="1" spc="-5" dirty="0">
                          <a:solidFill>
                            <a:srgbClr val="FFFFFF"/>
                          </a:solidFill>
                          <a:latin typeface="Arial"/>
                          <a:cs typeface="Arial"/>
                        </a:rPr>
                        <a:t>or  Optional</a:t>
                      </a:r>
                      <a:endParaRPr sz="800">
                        <a:latin typeface="Arial"/>
                        <a:cs typeface="Arial"/>
                      </a:endParaRPr>
                    </a:p>
                  </a:txBody>
                  <a:tcPr marL="0" marR="0" marT="8255" marB="0">
                    <a:lnL w="635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001F5F"/>
                    </a:solidFill>
                  </a:tcPr>
                </a:tc>
                <a:tc>
                  <a:txBody>
                    <a:bodyPr/>
                    <a:lstStyle/>
                    <a:p>
                      <a:pPr marL="197485">
                        <a:lnSpc>
                          <a:spcPct val="100000"/>
                        </a:lnSpc>
                        <a:spcBef>
                          <a:spcPts val="5"/>
                        </a:spcBef>
                      </a:pPr>
                      <a:r>
                        <a:rPr sz="800" b="1" spc="-5" dirty="0">
                          <a:solidFill>
                            <a:srgbClr val="FFFFFF"/>
                          </a:solidFill>
                          <a:latin typeface="Arial"/>
                          <a:cs typeface="Arial"/>
                        </a:rPr>
                        <a:t>List</a:t>
                      </a:r>
                      <a:r>
                        <a:rPr sz="800" b="1" spc="-15" dirty="0">
                          <a:solidFill>
                            <a:srgbClr val="FFFFFF"/>
                          </a:solidFill>
                          <a:latin typeface="Arial"/>
                          <a:cs typeface="Arial"/>
                        </a:rPr>
                        <a:t> </a:t>
                      </a:r>
                      <a:r>
                        <a:rPr sz="800" b="1" spc="-5" dirty="0">
                          <a:solidFill>
                            <a:srgbClr val="FFFFFF"/>
                          </a:solidFill>
                          <a:latin typeface="Arial"/>
                          <a:cs typeface="Arial"/>
                        </a:rPr>
                        <a:t>Values</a:t>
                      </a:r>
                      <a:endParaRPr sz="800">
                        <a:latin typeface="Arial"/>
                        <a:cs typeface="Arial"/>
                      </a:endParaRPr>
                    </a:p>
                  </a:txBody>
                  <a:tcPr marL="0" marR="0" marT="635" marB="0">
                    <a:lnL w="635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001F5F"/>
                    </a:solidFill>
                  </a:tcPr>
                </a:tc>
                <a:tc>
                  <a:txBody>
                    <a:bodyPr/>
                    <a:lstStyle/>
                    <a:p>
                      <a:pPr marL="223520">
                        <a:lnSpc>
                          <a:spcPct val="100000"/>
                        </a:lnSpc>
                        <a:spcBef>
                          <a:spcPts val="5"/>
                        </a:spcBef>
                      </a:pPr>
                      <a:r>
                        <a:rPr sz="800" b="1" spc="-5" dirty="0">
                          <a:solidFill>
                            <a:srgbClr val="FFFFFF"/>
                          </a:solidFill>
                          <a:latin typeface="Arial"/>
                          <a:cs typeface="Arial"/>
                        </a:rPr>
                        <a:t>Data</a:t>
                      </a:r>
                      <a:r>
                        <a:rPr sz="800" b="1" spc="-15" dirty="0">
                          <a:solidFill>
                            <a:srgbClr val="FFFFFF"/>
                          </a:solidFill>
                          <a:latin typeface="Arial"/>
                          <a:cs typeface="Arial"/>
                        </a:rPr>
                        <a:t> </a:t>
                      </a:r>
                      <a:r>
                        <a:rPr sz="800" b="1" spc="-5" dirty="0">
                          <a:solidFill>
                            <a:srgbClr val="FFFFFF"/>
                          </a:solidFill>
                          <a:latin typeface="Arial"/>
                          <a:cs typeface="Arial"/>
                        </a:rPr>
                        <a:t>Type</a:t>
                      </a:r>
                      <a:endParaRPr sz="800">
                        <a:latin typeface="Arial"/>
                        <a:cs typeface="Arial"/>
                      </a:endParaRPr>
                    </a:p>
                  </a:txBody>
                  <a:tcPr marL="0" marR="0" marT="635" marB="0">
                    <a:lnL w="635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001F5F"/>
                    </a:solidFill>
                  </a:tcPr>
                </a:tc>
                <a:tc>
                  <a:txBody>
                    <a:bodyPr/>
                    <a:lstStyle/>
                    <a:p>
                      <a:pPr marL="297815" marR="290195" indent="69850">
                        <a:lnSpc>
                          <a:spcPts val="919"/>
                        </a:lnSpc>
                        <a:spcBef>
                          <a:spcPts val="65"/>
                        </a:spcBef>
                      </a:pPr>
                      <a:r>
                        <a:rPr sz="800" b="1" spc="-5" dirty="0">
                          <a:solidFill>
                            <a:srgbClr val="FFFFFF"/>
                          </a:solidFill>
                          <a:latin typeface="Arial"/>
                          <a:cs typeface="Arial"/>
                        </a:rPr>
                        <a:t>Max  </a:t>
                      </a:r>
                      <a:r>
                        <a:rPr sz="800" b="1" dirty="0">
                          <a:solidFill>
                            <a:srgbClr val="FFFFFF"/>
                          </a:solidFill>
                          <a:latin typeface="Arial"/>
                          <a:cs typeface="Arial"/>
                        </a:rPr>
                        <a:t>Le</a:t>
                      </a:r>
                      <a:r>
                        <a:rPr sz="800" b="1" spc="-5" dirty="0">
                          <a:solidFill>
                            <a:srgbClr val="FFFFFF"/>
                          </a:solidFill>
                          <a:latin typeface="Arial"/>
                          <a:cs typeface="Arial"/>
                        </a:rPr>
                        <a:t>n</a:t>
                      </a:r>
                      <a:r>
                        <a:rPr sz="800" b="1" dirty="0">
                          <a:solidFill>
                            <a:srgbClr val="FFFFFF"/>
                          </a:solidFill>
                          <a:latin typeface="Arial"/>
                          <a:cs typeface="Arial"/>
                        </a:rPr>
                        <a:t>gth</a:t>
                      </a:r>
                      <a:endParaRPr sz="800">
                        <a:latin typeface="Arial"/>
                        <a:cs typeface="Arial"/>
                      </a:endParaRPr>
                    </a:p>
                  </a:txBody>
                  <a:tcPr marL="0" marR="0" marT="8255" marB="0">
                    <a:lnL w="635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001F5F"/>
                    </a:solidFill>
                  </a:tcPr>
                </a:tc>
                <a:extLst>
                  <a:ext uri="{0D108BD9-81ED-4DB2-BD59-A6C34878D82A}">
                    <a16:rowId xmlns:a16="http://schemas.microsoft.com/office/drawing/2014/main" val="10000"/>
                  </a:ext>
                </a:extLst>
              </a:tr>
              <a:tr h="827785">
                <a:tc>
                  <a:txBody>
                    <a:bodyPr/>
                    <a:lstStyle/>
                    <a:p>
                      <a:pPr marL="67945" marR="139065">
                        <a:lnSpc>
                          <a:spcPct val="95800"/>
                        </a:lnSpc>
                        <a:spcBef>
                          <a:spcPts val="45"/>
                        </a:spcBef>
                      </a:pPr>
                      <a:r>
                        <a:rPr sz="800" spc="-5" dirty="0">
                          <a:latin typeface="Arial"/>
                          <a:cs typeface="Arial"/>
                        </a:rPr>
                        <a:t>Sectors  designated as  essential</a:t>
                      </a:r>
                      <a:r>
                        <a:rPr sz="800" spc="-25" dirty="0">
                          <a:latin typeface="Arial"/>
                          <a:cs typeface="Arial"/>
                        </a:rPr>
                        <a:t> </a:t>
                      </a:r>
                      <a:r>
                        <a:rPr sz="800" spc="-5" dirty="0">
                          <a:latin typeface="Arial"/>
                          <a:cs typeface="Arial"/>
                        </a:rPr>
                        <a:t>critical  infrastructure  sectors</a:t>
                      </a:r>
                      <a:endParaRPr sz="800">
                        <a:latin typeface="Arial"/>
                        <a:cs typeface="Arial"/>
                      </a:endParaRPr>
                    </a:p>
                  </a:txBody>
                  <a:tcPr marL="0" marR="0" marT="5715" marB="0">
                    <a:lnL w="6350">
                      <a:solidFill>
                        <a:srgbClr val="000000"/>
                      </a:solidFill>
                      <a:prstDash val="solid"/>
                    </a:lnL>
                    <a:lnR w="6350">
                      <a:solidFill>
                        <a:srgbClr val="000000"/>
                      </a:solidFill>
                      <a:prstDash val="solid"/>
                    </a:lnR>
                    <a:lnT w="12700">
                      <a:solidFill>
                        <a:srgbClr val="000000"/>
                      </a:solidFill>
                      <a:prstDash val="solid"/>
                    </a:lnT>
                    <a:lnB w="6350">
                      <a:solidFill>
                        <a:srgbClr val="000000"/>
                      </a:solidFill>
                      <a:prstDash val="solid"/>
                    </a:lnB>
                  </a:tcPr>
                </a:tc>
                <a:tc>
                  <a:txBody>
                    <a:bodyPr/>
                    <a:lstStyle/>
                    <a:p>
                      <a:pPr marL="67945" marR="139700">
                        <a:lnSpc>
                          <a:spcPct val="95800"/>
                        </a:lnSpc>
                        <a:spcBef>
                          <a:spcPts val="45"/>
                        </a:spcBef>
                      </a:pPr>
                      <a:r>
                        <a:rPr sz="800" spc="-5" dirty="0">
                          <a:latin typeface="Arial"/>
                          <a:cs typeface="Arial"/>
                        </a:rPr>
                        <a:t>List of sectors  designated as  essential</a:t>
                      </a:r>
                      <a:r>
                        <a:rPr sz="800" spc="-30" dirty="0">
                          <a:latin typeface="Arial"/>
                          <a:cs typeface="Arial"/>
                        </a:rPr>
                        <a:t> </a:t>
                      </a:r>
                      <a:r>
                        <a:rPr sz="800" spc="-5" dirty="0">
                          <a:latin typeface="Arial"/>
                          <a:cs typeface="Arial"/>
                        </a:rPr>
                        <a:t>critical  infrastructure  sector</a:t>
                      </a:r>
                      <a:endParaRPr sz="800">
                        <a:latin typeface="Arial"/>
                        <a:cs typeface="Arial"/>
                      </a:endParaRPr>
                    </a:p>
                  </a:txBody>
                  <a:tcPr marL="0" marR="0" marT="5715" marB="0">
                    <a:lnL w="6350">
                      <a:solidFill>
                        <a:srgbClr val="000000"/>
                      </a:solidFill>
                      <a:prstDash val="solid"/>
                    </a:lnL>
                    <a:lnR w="6350">
                      <a:solidFill>
                        <a:srgbClr val="000000"/>
                      </a:solidFill>
                      <a:prstDash val="solid"/>
                    </a:lnR>
                    <a:lnT w="12700">
                      <a:solidFill>
                        <a:srgbClr val="000000"/>
                      </a:solidFill>
                      <a:prstDash val="solid"/>
                    </a:lnT>
                    <a:lnB w="6350">
                      <a:solidFill>
                        <a:srgbClr val="000000"/>
                      </a:solidFill>
                      <a:prstDash val="solid"/>
                    </a:lnB>
                  </a:tcPr>
                </a:tc>
                <a:tc>
                  <a:txBody>
                    <a:bodyPr/>
                    <a:lstStyle/>
                    <a:p>
                      <a:pPr marL="67945">
                        <a:lnSpc>
                          <a:spcPct val="100000"/>
                        </a:lnSpc>
                        <a:spcBef>
                          <a:spcPts val="5"/>
                        </a:spcBef>
                      </a:pPr>
                      <a:r>
                        <a:rPr sz="800" spc="-5" dirty="0">
                          <a:latin typeface="Arial"/>
                          <a:cs typeface="Arial"/>
                        </a:rPr>
                        <a:t>Required</a:t>
                      </a:r>
                      <a:endParaRPr sz="800">
                        <a:latin typeface="Arial"/>
                        <a:cs typeface="Arial"/>
                      </a:endParaRPr>
                    </a:p>
                  </a:txBody>
                  <a:tcPr marL="0" marR="0" marT="635" marB="0">
                    <a:lnL w="6350">
                      <a:solidFill>
                        <a:srgbClr val="000000"/>
                      </a:solidFill>
                      <a:prstDash val="solid"/>
                    </a:lnL>
                    <a:lnR w="6350">
                      <a:solidFill>
                        <a:srgbClr val="000000"/>
                      </a:solidFill>
                      <a:prstDash val="solid"/>
                    </a:lnR>
                    <a:lnT w="12700">
                      <a:solidFill>
                        <a:srgbClr val="000000"/>
                      </a:solidFill>
                      <a:prstDash val="solid"/>
                    </a:lnT>
                    <a:lnB w="6350">
                      <a:solidFill>
                        <a:srgbClr val="000000"/>
                      </a:solidFill>
                      <a:prstDash val="solid"/>
                    </a:lnB>
                  </a:tcPr>
                </a:tc>
                <a:tc>
                  <a:txBody>
                    <a:bodyPr/>
                    <a:lstStyle/>
                    <a:p>
                      <a:pPr marL="67945" marR="140335">
                        <a:lnSpc>
                          <a:spcPct val="95900"/>
                        </a:lnSpc>
                        <a:spcBef>
                          <a:spcPts val="40"/>
                        </a:spcBef>
                      </a:pPr>
                      <a:r>
                        <a:rPr sz="800" spc="-5" dirty="0">
                          <a:latin typeface="Arial"/>
                          <a:cs typeface="Arial"/>
                        </a:rPr>
                        <a:t>Valid entries for  Sectors  designated as  essential</a:t>
                      </a:r>
                      <a:r>
                        <a:rPr sz="800" spc="-30" dirty="0">
                          <a:latin typeface="Arial"/>
                          <a:cs typeface="Arial"/>
                        </a:rPr>
                        <a:t> </a:t>
                      </a:r>
                      <a:r>
                        <a:rPr sz="800" spc="-5" dirty="0">
                          <a:latin typeface="Arial"/>
                          <a:cs typeface="Arial"/>
                        </a:rPr>
                        <a:t>critical  infrastructure  sectors. (See  Appendix</a:t>
                      </a:r>
                      <a:r>
                        <a:rPr sz="800" spc="-10" dirty="0">
                          <a:latin typeface="Arial"/>
                          <a:cs typeface="Arial"/>
                        </a:rPr>
                        <a:t> </a:t>
                      </a:r>
                      <a:r>
                        <a:rPr sz="800" dirty="0">
                          <a:latin typeface="Arial"/>
                          <a:cs typeface="Arial"/>
                        </a:rPr>
                        <a:t>E)</a:t>
                      </a:r>
                      <a:endParaRPr sz="800">
                        <a:latin typeface="Arial"/>
                        <a:cs typeface="Arial"/>
                      </a:endParaRPr>
                    </a:p>
                  </a:txBody>
                  <a:tcPr marL="0" marR="0" marT="5080" marB="0">
                    <a:lnL w="6350">
                      <a:solidFill>
                        <a:srgbClr val="000000"/>
                      </a:solidFill>
                      <a:prstDash val="solid"/>
                    </a:lnL>
                    <a:lnR w="6350">
                      <a:solidFill>
                        <a:srgbClr val="000000"/>
                      </a:solidFill>
                      <a:prstDash val="solid"/>
                    </a:lnR>
                    <a:lnT w="12700">
                      <a:solidFill>
                        <a:srgbClr val="000000"/>
                      </a:solidFill>
                      <a:prstDash val="solid"/>
                    </a:lnT>
                    <a:lnB w="6350">
                      <a:solidFill>
                        <a:srgbClr val="000000"/>
                      </a:solidFill>
                      <a:prstDash val="solid"/>
                    </a:lnB>
                  </a:tcPr>
                </a:tc>
                <a:tc>
                  <a:txBody>
                    <a:bodyPr/>
                    <a:lstStyle/>
                    <a:p>
                      <a:pPr marL="67945">
                        <a:lnSpc>
                          <a:spcPct val="100000"/>
                        </a:lnSpc>
                        <a:spcBef>
                          <a:spcPts val="5"/>
                        </a:spcBef>
                      </a:pPr>
                      <a:r>
                        <a:rPr sz="800" spc="-5" dirty="0">
                          <a:latin typeface="Arial"/>
                          <a:cs typeface="Arial"/>
                        </a:rPr>
                        <a:t>String</a:t>
                      </a:r>
                      <a:endParaRPr sz="800">
                        <a:latin typeface="Arial"/>
                        <a:cs typeface="Arial"/>
                      </a:endParaRPr>
                    </a:p>
                  </a:txBody>
                  <a:tcPr marL="0" marR="0" marT="635" marB="0">
                    <a:lnL w="6350">
                      <a:solidFill>
                        <a:srgbClr val="000000"/>
                      </a:solidFill>
                      <a:prstDash val="solid"/>
                    </a:lnL>
                    <a:lnR w="6350">
                      <a:solidFill>
                        <a:srgbClr val="000000"/>
                      </a:solidFill>
                      <a:prstDash val="solid"/>
                    </a:lnR>
                    <a:lnT w="12700">
                      <a:solidFill>
                        <a:srgbClr val="000000"/>
                      </a:solidFill>
                      <a:prstDash val="solid"/>
                    </a:lnT>
                    <a:lnB w="6350">
                      <a:solidFill>
                        <a:srgbClr val="000000"/>
                      </a:solidFill>
                      <a:prstDash val="solid"/>
                    </a:lnB>
                  </a:tcPr>
                </a:tc>
                <a:tc>
                  <a:txBody>
                    <a:bodyPr/>
                    <a:lstStyle/>
                    <a:p>
                      <a:pPr marR="61594" algn="r">
                        <a:lnSpc>
                          <a:spcPct val="100000"/>
                        </a:lnSpc>
                        <a:spcBef>
                          <a:spcPts val="5"/>
                        </a:spcBef>
                      </a:pPr>
                      <a:r>
                        <a:rPr sz="800" dirty="0">
                          <a:latin typeface="Arial"/>
                          <a:cs typeface="Arial"/>
                        </a:rPr>
                        <a:t>1500</a:t>
                      </a:r>
                      <a:endParaRPr sz="800">
                        <a:latin typeface="Arial"/>
                        <a:cs typeface="Arial"/>
                      </a:endParaRPr>
                    </a:p>
                  </a:txBody>
                  <a:tcPr marL="0" marR="0" marT="635" marB="0">
                    <a:lnL w="6350">
                      <a:solidFill>
                        <a:srgbClr val="000000"/>
                      </a:solidFill>
                      <a:prstDash val="solid"/>
                    </a:lnL>
                    <a:lnR w="12700">
                      <a:solidFill>
                        <a:srgbClr val="000000"/>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435101">
                <a:tc>
                  <a:txBody>
                    <a:bodyPr/>
                    <a:lstStyle/>
                    <a:p>
                      <a:pPr marL="67945" marR="247650">
                        <a:lnSpc>
                          <a:spcPct val="95900"/>
                        </a:lnSpc>
                        <a:spcBef>
                          <a:spcPts val="10"/>
                        </a:spcBef>
                      </a:pPr>
                      <a:r>
                        <a:rPr sz="800" spc="-5" dirty="0">
                          <a:latin typeface="Arial"/>
                          <a:cs typeface="Arial"/>
                        </a:rPr>
                        <a:t>Number of  workers to</a:t>
                      </a:r>
                      <a:r>
                        <a:rPr sz="800" spc="-55" dirty="0">
                          <a:latin typeface="Arial"/>
                          <a:cs typeface="Arial"/>
                        </a:rPr>
                        <a:t> </a:t>
                      </a:r>
                      <a:r>
                        <a:rPr sz="800" spc="-5" dirty="0">
                          <a:latin typeface="Arial"/>
                          <a:cs typeface="Arial"/>
                        </a:rPr>
                        <a:t>be  served</a:t>
                      </a:r>
                      <a:endParaRPr sz="800">
                        <a:latin typeface="Arial"/>
                        <a:cs typeface="Arial"/>
                      </a:endParaRPr>
                    </a:p>
                  </a:txBody>
                  <a:tcPr marL="0" marR="0" marT="127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248285">
                        <a:lnSpc>
                          <a:spcPct val="95900"/>
                        </a:lnSpc>
                        <a:spcBef>
                          <a:spcPts val="10"/>
                        </a:spcBef>
                      </a:pPr>
                      <a:r>
                        <a:rPr sz="800" spc="-5" dirty="0">
                          <a:latin typeface="Arial"/>
                          <a:cs typeface="Arial"/>
                        </a:rPr>
                        <a:t>Number of  workers to</a:t>
                      </a:r>
                      <a:r>
                        <a:rPr sz="800" spc="-55" dirty="0">
                          <a:latin typeface="Arial"/>
                          <a:cs typeface="Arial"/>
                        </a:rPr>
                        <a:t> </a:t>
                      </a:r>
                      <a:r>
                        <a:rPr sz="800" spc="-5" dirty="0">
                          <a:latin typeface="Arial"/>
                          <a:cs typeface="Arial"/>
                        </a:rPr>
                        <a:t>be  served</a:t>
                      </a:r>
                      <a:endParaRPr sz="800">
                        <a:latin typeface="Arial"/>
                        <a:cs typeface="Arial"/>
                      </a:endParaRPr>
                    </a:p>
                  </a:txBody>
                  <a:tcPr marL="0" marR="0" marT="127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35"/>
                        </a:lnSpc>
                      </a:pPr>
                      <a:r>
                        <a:rPr sz="800" spc="-5" dirty="0">
                          <a:latin typeface="Arial"/>
                          <a:cs typeface="Arial"/>
                        </a:rPr>
                        <a:t>Required</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35"/>
                        </a:lnSpc>
                      </a:pPr>
                      <a:r>
                        <a:rPr sz="800" spc="-5" dirty="0">
                          <a:latin typeface="Arial"/>
                          <a:cs typeface="Arial"/>
                        </a:rPr>
                        <a:t>n/a</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35"/>
                        </a:lnSpc>
                      </a:pPr>
                      <a:r>
                        <a:rPr sz="800" spc="-5" dirty="0">
                          <a:latin typeface="Arial"/>
                          <a:cs typeface="Arial"/>
                        </a:rPr>
                        <a:t>Numeric</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60960" algn="r">
                        <a:lnSpc>
                          <a:spcPts val="935"/>
                        </a:lnSpc>
                      </a:pPr>
                      <a:r>
                        <a:rPr sz="800" dirty="0">
                          <a:latin typeface="Arial"/>
                          <a:cs typeface="Arial"/>
                        </a:rPr>
                        <a:t>7</a:t>
                      </a:r>
                      <a:endParaRPr sz="800">
                        <a:latin typeface="Arial"/>
                        <a:cs typeface="Arial"/>
                      </a:endParaRPr>
                    </a:p>
                  </a:txBody>
                  <a:tcPr marL="0" marR="0" marT="0" marB="0">
                    <a:lnL w="6350">
                      <a:solidFill>
                        <a:srgbClr val="000000"/>
                      </a:solidFill>
                      <a:prstDash val="solid"/>
                    </a:lnL>
                    <a:lnR w="1270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5965190">
                <a:tc>
                  <a:txBody>
                    <a:bodyPr/>
                    <a:lstStyle/>
                    <a:p>
                      <a:pPr marL="67945" marR="247650">
                        <a:lnSpc>
                          <a:spcPts val="919"/>
                        </a:lnSpc>
                        <a:spcBef>
                          <a:spcPts val="35"/>
                        </a:spcBef>
                      </a:pPr>
                      <a:r>
                        <a:rPr sz="800" spc="-5" dirty="0">
                          <a:latin typeface="Arial"/>
                          <a:cs typeface="Arial"/>
                        </a:rPr>
                        <a:t>Premium</a:t>
                      </a:r>
                      <a:r>
                        <a:rPr sz="800" spc="-65" dirty="0">
                          <a:latin typeface="Arial"/>
                          <a:cs typeface="Arial"/>
                        </a:rPr>
                        <a:t> </a:t>
                      </a:r>
                      <a:r>
                        <a:rPr sz="800" spc="-5" dirty="0">
                          <a:latin typeface="Arial"/>
                          <a:cs typeface="Arial"/>
                        </a:rPr>
                        <a:t>Pay  Narrative</a:t>
                      </a:r>
                      <a:endParaRPr sz="800">
                        <a:latin typeface="Arial"/>
                        <a:cs typeface="Arial"/>
                      </a:endParaRPr>
                    </a:p>
                  </a:txBody>
                  <a:tcPr marL="0" marR="0" marT="44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61594">
                        <a:lnSpc>
                          <a:spcPct val="95800"/>
                        </a:lnSpc>
                        <a:spcBef>
                          <a:spcPts val="15"/>
                        </a:spcBef>
                      </a:pPr>
                      <a:r>
                        <a:rPr sz="800" spc="-5" dirty="0">
                          <a:latin typeface="Arial"/>
                          <a:cs typeface="Arial"/>
                        </a:rPr>
                        <a:t>For groups of  workers that do  not meet one </a:t>
                      </a:r>
                      <a:r>
                        <a:rPr sz="800" dirty="0">
                          <a:latin typeface="Arial"/>
                          <a:cs typeface="Arial"/>
                        </a:rPr>
                        <a:t>of  </a:t>
                      </a:r>
                      <a:r>
                        <a:rPr sz="800" spc="-5" dirty="0">
                          <a:latin typeface="Arial"/>
                          <a:cs typeface="Arial"/>
                        </a:rPr>
                        <a:t>the two criteria  below, submit a  written  justification to  Treasury  describing how  the premium pay  or grant is  responsive to  workers  performing  essential work  during the public  health  emergency  unless the</a:t>
                      </a:r>
                      <a:r>
                        <a:rPr sz="800" spc="-40" dirty="0">
                          <a:latin typeface="Arial"/>
                          <a:cs typeface="Arial"/>
                        </a:rPr>
                        <a:t> </a:t>
                      </a:r>
                      <a:r>
                        <a:rPr sz="800" spc="-5" dirty="0">
                          <a:latin typeface="Arial"/>
                          <a:cs typeface="Arial"/>
                        </a:rPr>
                        <a:t>worker  or groups of  workers receiving  premium pay  meet one of </a:t>
                      </a:r>
                      <a:r>
                        <a:rPr sz="800" dirty="0">
                          <a:latin typeface="Arial"/>
                          <a:cs typeface="Arial"/>
                        </a:rPr>
                        <a:t>two  </a:t>
                      </a:r>
                      <a:r>
                        <a:rPr sz="800" spc="-5" dirty="0">
                          <a:latin typeface="Arial"/>
                          <a:cs typeface="Arial"/>
                        </a:rPr>
                        <a:t>criteria: (1) the  eligible worker(s)  receiving  premium pay  earn (with the  premium  included) below  150 percent of  their</a:t>
                      </a:r>
                      <a:r>
                        <a:rPr sz="800" spc="-15" dirty="0">
                          <a:latin typeface="Arial"/>
                          <a:cs typeface="Arial"/>
                        </a:rPr>
                        <a:t> </a:t>
                      </a:r>
                      <a:r>
                        <a:rPr sz="800" spc="-5" dirty="0">
                          <a:latin typeface="Arial"/>
                          <a:cs typeface="Arial"/>
                        </a:rPr>
                        <a:t>residing</a:t>
                      </a:r>
                      <a:endParaRPr sz="800">
                        <a:latin typeface="Arial"/>
                        <a:cs typeface="Arial"/>
                      </a:endParaRPr>
                    </a:p>
                    <a:p>
                      <a:pPr marL="67945">
                        <a:lnSpc>
                          <a:spcPts val="900"/>
                        </a:lnSpc>
                      </a:pPr>
                      <a:r>
                        <a:rPr sz="800" spc="-5" dirty="0">
                          <a:latin typeface="Arial"/>
                          <a:cs typeface="Arial"/>
                        </a:rPr>
                        <a:t>state or</a:t>
                      </a:r>
                      <a:r>
                        <a:rPr sz="800" spc="-25" dirty="0">
                          <a:latin typeface="Arial"/>
                          <a:cs typeface="Arial"/>
                        </a:rPr>
                        <a:t> </a:t>
                      </a:r>
                      <a:r>
                        <a:rPr sz="800" spc="-5" dirty="0">
                          <a:latin typeface="Arial"/>
                          <a:cs typeface="Arial"/>
                        </a:rPr>
                        <a:t>county’s</a:t>
                      </a:r>
                      <a:endParaRPr sz="800">
                        <a:latin typeface="Arial"/>
                        <a:cs typeface="Arial"/>
                      </a:endParaRPr>
                    </a:p>
                    <a:p>
                      <a:pPr marL="67945" marR="95250">
                        <a:lnSpc>
                          <a:spcPct val="95800"/>
                        </a:lnSpc>
                        <a:spcBef>
                          <a:spcPts val="20"/>
                        </a:spcBef>
                      </a:pPr>
                      <a:r>
                        <a:rPr sz="800" spc="-5" dirty="0">
                          <a:latin typeface="Arial"/>
                          <a:cs typeface="Arial"/>
                        </a:rPr>
                        <a:t>average annual  </a:t>
                      </a:r>
                      <a:r>
                        <a:rPr sz="800" spc="-10" dirty="0">
                          <a:latin typeface="Arial"/>
                          <a:cs typeface="Arial"/>
                        </a:rPr>
                        <a:t>wage </a:t>
                      </a:r>
                      <a:r>
                        <a:rPr sz="800" spc="-5" dirty="0">
                          <a:latin typeface="Arial"/>
                          <a:cs typeface="Arial"/>
                        </a:rPr>
                        <a:t>for all  occupations, as  defined by the  Bureau of Labor  Statistics  Occupational  Employment</a:t>
                      </a:r>
                      <a:r>
                        <a:rPr sz="800" spc="-50" dirty="0">
                          <a:latin typeface="Arial"/>
                          <a:cs typeface="Arial"/>
                        </a:rPr>
                        <a:t> </a:t>
                      </a:r>
                      <a:r>
                        <a:rPr sz="800" spc="-5" dirty="0">
                          <a:latin typeface="Arial"/>
                          <a:cs typeface="Arial"/>
                        </a:rPr>
                        <a:t>and  Wage Statistics;  or (2) the eligible  worker(s)  receiving  premium pay is  not exempt from  the Fair Labor  Standards Act  overtime  provisions.</a:t>
                      </a:r>
                      <a:endParaRPr sz="800">
                        <a:latin typeface="Arial"/>
                        <a:cs typeface="Arial"/>
                      </a:endParaRPr>
                    </a:p>
                  </a:txBody>
                  <a:tcPr marL="0" marR="0" marT="19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35"/>
                        </a:lnSpc>
                      </a:pPr>
                      <a:r>
                        <a:rPr sz="800" spc="-5" dirty="0">
                          <a:latin typeface="Arial"/>
                          <a:cs typeface="Arial"/>
                        </a:rPr>
                        <a:t>Required</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35"/>
                        </a:lnSpc>
                      </a:pPr>
                      <a:r>
                        <a:rPr sz="800" spc="-5" dirty="0">
                          <a:latin typeface="Arial"/>
                          <a:cs typeface="Arial"/>
                        </a:rPr>
                        <a:t>n/a</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35"/>
                        </a:lnSpc>
                      </a:pPr>
                      <a:r>
                        <a:rPr sz="800" spc="-5" dirty="0">
                          <a:latin typeface="Arial"/>
                          <a:cs typeface="Arial"/>
                        </a:rPr>
                        <a:t>String</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61594" algn="r">
                        <a:lnSpc>
                          <a:spcPts val="935"/>
                        </a:lnSpc>
                      </a:pPr>
                      <a:r>
                        <a:rPr sz="800" dirty="0">
                          <a:latin typeface="Arial"/>
                          <a:cs typeface="Arial"/>
                        </a:rPr>
                        <a:t>3000</a:t>
                      </a:r>
                      <a:endParaRPr sz="800">
                        <a:latin typeface="Arial"/>
                        <a:cs typeface="Arial"/>
                      </a:endParaRPr>
                    </a:p>
                  </a:txBody>
                  <a:tcPr marL="0" marR="0" marT="0" marB="0">
                    <a:lnL w="6350">
                      <a:solidFill>
                        <a:srgbClr val="000000"/>
                      </a:solidFill>
                      <a:prstDash val="solid"/>
                    </a:lnL>
                    <a:lnR w="1270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bl>
          </a:graphicData>
        </a:graphic>
      </p:graphicFrame>
      <p:sp>
        <p:nvSpPr>
          <p:cNvPr id="3" name="object 3"/>
          <p:cNvSpPr txBox="1">
            <a:spLocks noGrp="1"/>
          </p:cNvSpPr>
          <p:nvPr>
            <p:ph type="ftr" sz="quarter" idx="5"/>
          </p:nvPr>
        </p:nvSpPr>
        <p:spPr>
          <a:prstGeom prst="rect">
            <a:avLst/>
          </a:prstGeom>
        </p:spPr>
        <p:txBody>
          <a:bodyPr vert="horz" wrap="square" lIns="0" tIns="1905" rIns="0" bIns="0" rtlCol="0">
            <a:spAutoFit/>
          </a:bodyPr>
          <a:lstStyle/>
          <a:p>
            <a:pPr marL="12700">
              <a:lnSpc>
                <a:spcPts val="1060"/>
              </a:lnSpc>
              <a:spcBef>
                <a:spcPts val="15"/>
              </a:spcBef>
            </a:pPr>
            <a:r>
              <a:rPr dirty="0"/>
              <a:t>Coronavirus State and </a:t>
            </a:r>
            <a:r>
              <a:rPr spc="-5" dirty="0"/>
              <a:t>Local Fiscal Recovery</a:t>
            </a:r>
            <a:r>
              <a:rPr spc="-30" dirty="0"/>
              <a:t> </a:t>
            </a:r>
            <a:r>
              <a:rPr dirty="0"/>
              <a:t>Funds:</a:t>
            </a:r>
          </a:p>
          <a:p>
            <a:pPr marL="174625">
              <a:lnSpc>
                <a:spcPts val="1060"/>
              </a:lnSpc>
            </a:pPr>
            <a:r>
              <a:rPr b="0" spc="-5" dirty="0">
                <a:latin typeface="Arial"/>
                <a:cs typeface="Arial"/>
              </a:rPr>
              <a:t>Project and Expenditures Report User</a:t>
            </a:r>
            <a:r>
              <a:rPr b="0" spc="30" dirty="0">
                <a:latin typeface="Arial"/>
                <a:cs typeface="Arial"/>
              </a:rPr>
              <a:t> </a:t>
            </a:r>
            <a:r>
              <a:rPr b="0" spc="-5" dirty="0">
                <a:latin typeface="Arial"/>
                <a:cs typeface="Arial"/>
              </a:rPr>
              <a:t>Guide</a:t>
            </a:r>
          </a:p>
        </p:txBody>
      </p:sp>
      <p:sp>
        <p:nvSpPr>
          <p:cNvPr id="4" name="object 4"/>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r>
              <a:rPr spc="-5" dirty="0"/>
              <a:t>73</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1700" y="893318"/>
            <a:ext cx="5966460" cy="7599680"/>
          </a:xfrm>
          <a:prstGeom prst="rect">
            <a:avLst/>
          </a:prstGeom>
        </p:spPr>
        <p:txBody>
          <a:bodyPr vert="horz" wrap="square" lIns="0" tIns="6350" rIns="0" bIns="0" rtlCol="0">
            <a:spAutoFit/>
          </a:bodyPr>
          <a:lstStyle/>
          <a:p>
            <a:pPr marL="12700" marR="96520">
              <a:lnSpc>
                <a:spcPct val="103600"/>
              </a:lnSpc>
              <a:spcBef>
                <a:spcPts val="50"/>
              </a:spcBef>
            </a:pPr>
            <a:r>
              <a:rPr sz="1100" spc="-5" dirty="0">
                <a:latin typeface="Arial"/>
                <a:cs typeface="Arial"/>
              </a:rPr>
              <a:t>In addition, please see </a:t>
            </a:r>
            <a:r>
              <a:rPr sz="1100" u="sng" spc="-5" dirty="0">
                <a:solidFill>
                  <a:srgbClr val="0462C1"/>
                </a:solidFill>
                <a:uFill>
                  <a:solidFill>
                    <a:srgbClr val="0462C1"/>
                  </a:solidFill>
                </a:uFill>
                <a:latin typeface="Arial"/>
                <a:cs typeface="Arial"/>
              </a:rPr>
              <a:t>Section IV.d.1</a:t>
            </a:r>
            <a:r>
              <a:rPr sz="1100" spc="-5" dirty="0">
                <a:solidFill>
                  <a:srgbClr val="0462C1"/>
                </a:solidFill>
                <a:latin typeface="Arial"/>
                <a:cs typeface="Arial"/>
              </a:rPr>
              <a:t> </a:t>
            </a:r>
            <a:r>
              <a:rPr sz="1100" spc="-5" dirty="0">
                <a:latin typeface="Arial"/>
                <a:cs typeface="Arial"/>
              </a:rPr>
              <a:t>Step 5 and </a:t>
            </a:r>
            <a:r>
              <a:rPr sz="1100" u="sng" spc="-5" dirty="0">
                <a:solidFill>
                  <a:srgbClr val="0462C1"/>
                </a:solidFill>
                <a:uFill>
                  <a:solidFill>
                    <a:srgbClr val="0462C1"/>
                  </a:solidFill>
                </a:uFill>
                <a:latin typeface="Arial"/>
                <a:cs typeface="Arial"/>
                <a:hlinkClick r:id="rId2" action="ppaction://hlinksldjump"/>
              </a:rPr>
              <a:t>Appendix E</a:t>
            </a:r>
            <a:r>
              <a:rPr sz="1100" spc="-5" dirty="0">
                <a:solidFill>
                  <a:srgbClr val="0462C1"/>
                </a:solidFill>
                <a:latin typeface="Arial"/>
                <a:cs typeface="Arial"/>
                <a:hlinkClick r:id="rId2" action="ppaction://hlinksldjump"/>
              </a:rPr>
              <a:t> </a:t>
            </a:r>
            <a:r>
              <a:rPr sz="1100" spc="-5" dirty="0">
                <a:latin typeface="Arial"/>
                <a:cs typeface="Arial"/>
              </a:rPr>
              <a:t>for additional information needed  on sub-awards supporting projects in these Expenditure</a:t>
            </a:r>
            <a:r>
              <a:rPr sz="1100" spc="20" dirty="0">
                <a:latin typeface="Arial"/>
                <a:cs typeface="Arial"/>
              </a:rPr>
              <a:t> </a:t>
            </a:r>
            <a:r>
              <a:rPr sz="1100" spc="-5" dirty="0">
                <a:latin typeface="Arial"/>
                <a:cs typeface="Arial"/>
              </a:rPr>
              <a:t>Categories.</a:t>
            </a:r>
            <a:endParaRPr sz="1100">
              <a:latin typeface="Arial"/>
              <a:cs typeface="Arial"/>
            </a:endParaRPr>
          </a:p>
          <a:p>
            <a:pPr>
              <a:lnSpc>
                <a:spcPct val="100000"/>
              </a:lnSpc>
            </a:pPr>
            <a:endParaRPr sz="1200">
              <a:latin typeface="Arial"/>
              <a:cs typeface="Arial"/>
            </a:endParaRPr>
          </a:p>
          <a:p>
            <a:pPr>
              <a:lnSpc>
                <a:spcPct val="100000"/>
              </a:lnSpc>
              <a:spcBef>
                <a:spcPts val="15"/>
              </a:spcBef>
            </a:pPr>
            <a:endParaRPr sz="1400">
              <a:latin typeface="Arial"/>
              <a:cs typeface="Arial"/>
            </a:endParaRPr>
          </a:p>
          <a:p>
            <a:pPr marL="12700">
              <a:lnSpc>
                <a:spcPct val="100000"/>
              </a:lnSpc>
            </a:pPr>
            <a:r>
              <a:rPr sz="1100" b="1" spc="-5" dirty="0">
                <a:latin typeface="Arial"/>
                <a:cs typeface="Arial"/>
              </a:rPr>
              <a:t>Note-</a:t>
            </a:r>
            <a:endParaRPr sz="1100">
              <a:latin typeface="Arial"/>
              <a:cs typeface="Arial"/>
            </a:endParaRPr>
          </a:p>
          <a:p>
            <a:pPr marL="469900" marR="5080" indent="-229235">
              <a:lnSpc>
                <a:spcPct val="103499"/>
              </a:lnSpc>
              <a:spcBef>
                <a:spcPts val="875"/>
              </a:spcBef>
              <a:buFont typeface="Symbol"/>
              <a:buChar char=""/>
              <a:tabLst>
                <a:tab pos="469900" algn="l"/>
                <a:tab pos="470534" algn="l"/>
              </a:tabLst>
            </a:pPr>
            <a:r>
              <a:rPr sz="1100" spc="-5" dirty="0">
                <a:latin typeface="Arial"/>
                <a:cs typeface="Arial"/>
              </a:rPr>
              <a:t>Recipients that are either creating or supporting a Premium Pay program may only  provide premium pay to eligible workers, e.g., workers needed to maintain continuity of  operations of essential critical infrastructure sectors (see sector list for additional </a:t>
            </a:r>
            <a:r>
              <a:rPr sz="1100" dirty="0">
                <a:latin typeface="Arial"/>
                <a:cs typeface="Arial"/>
              </a:rPr>
              <a:t>details),  </a:t>
            </a:r>
            <a:r>
              <a:rPr sz="1100" spc="-5" dirty="0">
                <a:latin typeface="Arial"/>
                <a:cs typeface="Arial"/>
              </a:rPr>
              <a:t>for essential work, e.g., work that is not performed while teleworking from a residence;  and involves either: regular, in-person interactions with patients, the public, or coworkers  of the individual that is performing the work;</a:t>
            </a:r>
            <a:r>
              <a:rPr sz="1100" spc="30" dirty="0">
                <a:latin typeface="Arial"/>
                <a:cs typeface="Arial"/>
              </a:rPr>
              <a:t> </a:t>
            </a:r>
            <a:r>
              <a:rPr sz="1100" spc="-5" dirty="0">
                <a:latin typeface="Arial"/>
                <a:cs typeface="Arial"/>
              </a:rPr>
              <a:t>or</a:t>
            </a:r>
            <a:endParaRPr sz="1100">
              <a:latin typeface="Arial"/>
              <a:cs typeface="Arial"/>
            </a:endParaRPr>
          </a:p>
          <a:p>
            <a:pPr marL="469900" marR="528955" indent="-229235">
              <a:lnSpc>
                <a:spcPct val="103600"/>
              </a:lnSpc>
              <a:spcBef>
                <a:spcPts val="65"/>
              </a:spcBef>
              <a:buFont typeface="Symbol"/>
              <a:buChar char=""/>
              <a:tabLst>
                <a:tab pos="469900" algn="l"/>
                <a:tab pos="470534" algn="l"/>
              </a:tabLst>
            </a:pPr>
            <a:r>
              <a:rPr sz="1100" spc="-5" dirty="0">
                <a:latin typeface="Arial"/>
                <a:cs typeface="Arial"/>
              </a:rPr>
              <a:t>regular physical handling of items that were handled by, or are to be handled by,  patients, the public, or coworkers of the individual that is performing the</a:t>
            </a:r>
            <a:r>
              <a:rPr sz="1100" spc="145" dirty="0">
                <a:latin typeface="Arial"/>
                <a:cs typeface="Arial"/>
              </a:rPr>
              <a:t> </a:t>
            </a:r>
            <a:r>
              <a:rPr sz="1100" spc="-5" dirty="0">
                <a:latin typeface="Arial"/>
                <a:cs typeface="Arial"/>
              </a:rPr>
              <a:t>work.</a:t>
            </a:r>
            <a:endParaRPr sz="1100">
              <a:latin typeface="Arial"/>
              <a:cs typeface="Arial"/>
            </a:endParaRPr>
          </a:p>
          <a:p>
            <a:pPr>
              <a:lnSpc>
                <a:spcPct val="100000"/>
              </a:lnSpc>
              <a:buFont typeface="Symbol"/>
              <a:buChar char=""/>
            </a:pPr>
            <a:endParaRPr sz="1200">
              <a:latin typeface="Arial"/>
              <a:cs typeface="Arial"/>
            </a:endParaRPr>
          </a:p>
          <a:p>
            <a:pPr>
              <a:lnSpc>
                <a:spcPct val="100000"/>
              </a:lnSpc>
              <a:spcBef>
                <a:spcPts val="20"/>
              </a:spcBef>
              <a:buFont typeface="Symbol"/>
              <a:buChar char=""/>
            </a:pPr>
            <a:endParaRPr sz="1400">
              <a:latin typeface="Arial"/>
              <a:cs typeface="Arial"/>
            </a:endParaRPr>
          </a:p>
          <a:p>
            <a:pPr marL="12700">
              <a:lnSpc>
                <a:spcPct val="100000"/>
              </a:lnSpc>
              <a:spcBef>
                <a:spcPts val="5"/>
              </a:spcBef>
            </a:pPr>
            <a:r>
              <a:rPr sz="1100" b="1" spc="-5" dirty="0">
                <a:solidFill>
                  <a:srgbClr val="1F4E79"/>
                </a:solidFill>
                <a:latin typeface="Arial"/>
                <a:cs typeface="Arial"/>
              </a:rPr>
              <a:t>EC 5.1–5.17</a:t>
            </a:r>
            <a:r>
              <a:rPr sz="1100" b="1" dirty="0">
                <a:solidFill>
                  <a:srgbClr val="1F4E79"/>
                </a:solidFill>
                <a:latin typeface="Arial"/>
                <a:cs typeface="Arial"/>
              </a:rPr>
              <a:t> </a:t>
            </a:r>
            <a:r>
              <a:rPr sz="1100" b="1" spc="-5" dirty="0">
                <a:solidFill>
                  <a:srgbClr val="1F4E79"/>
                </a:solidFill>
                <a:latin typeface="Arial"/>
                <a:cs typeface="Arial"/>
              </a:rPr>
              <a:t>(Infrastructure)</a:t>
            </a:r>
            <a:endParaRPr sz="1100">
              <a:latin typeface="Arial"/>
              <a:cs typeface="Arial"/>
            </a:endParaRPr>
          </a:p>
          <a:p>
            <a:pPr marL="12700" marR="124460">
              <a:lnSpc>
                <a:spcPct val="103400"/>
              </a:lnSpc>
              <a:spcBef>
                <a:spcPts val="800"/>
              </a:spcBef>
            </a:pPr>
            <a:r>
              <a:rPr sz="1100" spc="-5" dirty="0">
                <a:latin typeface="Arial"/>
                <a:cs typeface="Arial"/>
              </a:rPr>
              <a:t>There is additional programmatic data required for EC 5.1 – 5.17 that can be provided via bulk  upload file </a:t>
            </a:r>
            <a:r>
              <a:rPr sz="1100" spc="-10" dirty="0">
                <a:latin typeface="Arial"/>
                <a:cs typeface="Arial"/>
              </a:rPr>
              <a:t>or </a:t>
            </a:r>
            <a:r>
              <a:rPr sz="1100" spc="-5" dirty="0">
                <a:latin typeface="Arial"/>
                <a:cs typeface="Arial"/>
              </a:rPr>
              <a:t>manual entry. There is also additional programmatic data required for all projects  that can only be entered via manual entry. Project Template EC 5 contains fields required to  create the upload files and includes required/optional fields, help text, and permissible data  types for all subcategories under Expenditure </a:t>
            </a:r>
            <a:r>
              <a:rPr sz="1100" dirty="0">
                <a:latin typeface="Arial"/>
                <a:cs typeface="Arial"/>
              </a:rPr>
              <a:t>Category </a:t>
            </a:r>
            <a:r>
              <a:rPr sz="1100" spc="-5" dirty="0">
                <a:latin typeface="Arial"/>
                <a:cs typeface="Arial"/>
              </a:rPr>
              <a:t>EC 5</a:t>
            </a:r>
            <a:r>
              <a:rPr sz="1100" spc="55" dirty="0">
                <a:latin typeface="Arial"/>
                <a:cs typeface="Arial"/>
              </a:rPr>
              <a:t> </a:t>
            </a:r>
            <a:r>
              <a:rPr sz="1100" spc="-5" dirty="0">
                <a:latin typeface="Arial"/>
                <a:cs typeface="Arial"/>
              </a:rPr>
              <a:t>Infrastructure:</a:t>
            </a:r>
            <a:endParaRPr sz="1100">
              <a:latin typeface="Arial"/>
              <a:cs typeface="Arial"/>
            </a:endParaRPr>
          </a:p>
          <a:p>
            <a:pPr marL="469900" indent="-229235">
              <a:lnSpc>
                <a:spcPct val="100000"/>
              </a:lnSpc>
              <a:spcBef>
                <a:spcPts val="915"/>
              </a:spcBef>
              <a:buFont typeface="Symbol"/>
              <a:buChar char=""/>
              <a:tabLst>
                <a:tab pos="469900" algn="l"/>
                <a:tab pos="470534" algn="l"/>
              </a:tabLst>
            </a:pPr>
            <a:r>
              <a:rPr sz="1100" spc="-5" dirty="0">
                <a:latin typeface="Arial"/>
                <a:cs typeface="Arial"/>
              </a:rPr>
              <a:t>5.1-Clean Water: Centralized wastewater</a:t>
            </a:r>
            <a:r>
              <a:rPr sz="1100" dirty="0">
                <a:latin typeface="Arial"/>
                <a:cs typeface="Arial"/>
              </a:rPr>
              <a:t> </a:t>
            </a:r>
            <a:r>
              <a:rPr sz="1100" spc="-5" dirty="0">
                <a:latin typeface="Arial"/>
                <a:cs typeface="Arial"/>
              </a:rPr>
              <a:t>treatment</a:t>
            </a:r>
            <a:endParaRPr sz="1100">
              <a:latin typeface="Arial"/>
              <a:cs typeface="Arial"/>
            </a:endParaRPr>
          </a:p>
          <a:p>
            <a:pPr marL="469900" indent="-229235">
              <a:lnSpc>
                <a:spcPct val="100000"/>
              </a:lnSpc>
              <a:spcBef>
                <a:spcPts val="125"/>
              </a:spcBef>
              <a:buFont typeface="Symbol"/>
              <a:buChar char=""/>
              <a:tabLst>
                <a:tab pos="469900" algn="l"/>
                <a:tab pos="470534" algn="l"/>
              </a:tabLst>
            </a:pPr>
            <a:r>
              <a:rPr sz="1100" spc="-5" dirty="0">
                <a:latin typeface="Arial"/>
                <a:cs typeface="Arial"/>
              </a:rPr>
              <a:t>5.2-Clean Water: Centralized wastewater collection and</a:t>
            </a:r>
            <a:r>
              <a:rPr sz="1100" spc="25" dirty="0">
                <a:latin typeface="Arial"/>
                <a:cs typeface="Arial"/>
              </a:rPr>
              <a:t> </a:t>
            </a:r>
            <a:r>
              <a:rPr sz="1100" spc="-5" dirty="0">
                <a:latin typeface="Arial"/>
                <a:cs typeface="Arial"/>
              </a:rPr>
              <a:t>conveyance</a:t>
            </a:r>
            <a:endParaRPr sz="1100">
              <a:latin typeface="Arial"/>
              <a:cs typeface="Arial"/>
            </a:endParaRPr>
          </a:p>
          <a:p>
            <a:pPr marL="469900" indent="-229235">
              <a:lnSpc>
                <a:spcPct val="100000"/>
              </a:lnSpc>
              <a:spcBef>
                <a:spcPts val="115"/>
              </a:spcBef>
              <a:buFont typeface="Symbol"/>
              <a:buChar char=""/>
              <a:tabLst>
                <a:tab pos="469900" algn="l"/>
                <a:tab pos="470534" algn="l"/>
              </a:tabLst>
            </a:pPr>
            <a:r>
              <a:rPr sz="1100" spc="-5" dirty="0">
                <a:latin typeface="Arial"/>
                <a:cs typeface="Arial"/>
              </a:rPr>
              <a:t>5.3-Clean Water: Decentralized</a:t>
            </a:r>
            <a:r>
              <a:rPr sz="1100" dirty="0">
                <a:latin typeface="Arial"/>
                <a:cs typeface="Arial"/>
              </a:rPr>
              <a:t> </a:t>
            </a:r>
            <a:r>
              <a:rPr sz="1100" spc="-5" dirty="0">
                <a:latin typeface="Arial"/>
                <a:cs typeface="Arial"/>
              </a:rPr>
              <a:t>wastewater</a:t>
            </a:r>
            <a:endParaRPr sz="1100">
              <a:latin typeface="Arial"/>
              <a:cs typeface="Arial"/>
            </a:endParaRPr>
          </a:p>
          <a:p>
            <a:pPr marL="469900" indent="-229235">
              <a:lnSpc>
                <a:spcPct val="100000"/>
              </a:lnSpc>
              <a:spcBef>
                <a:spcPts val="120"/>
              </a:spcBef>
              <a:buFont typeface="Symbol"/>
              <a:buChar char=""/>
              <a:tabLst>
                <a:tab pos="469900" algn="l"/>
                <a:tab pos="470534" algn="l"/>
              </a:tabLst>
            </a:pPr>
            <a:r>
              <a:rPr sz="1100" spc="-5" dirty="0">
                <a:latin typeface="Arial"/>
                <a:cs typeface="Arial"/>
              </a:rPr>
              <a:t>5.4-Clean Water: Combined sewer</a:t>
            </a:r>
            <a:r>
              <a:rPr sz="1100" spc="15" dirty="0">
                <a:latin typeface="Arial"/>
                <a:cs typeface="Arial"/>
              </a:rPr>
              <a:t> </a:t>
            </a:r>
            <a:r>
              <a:rPr sz="1100" spc="-5" dirty="0">
                <a:latin typeface="Arial"/>
                <a:cs typeface="Arial"/>
              </a:rPr>
              <a:t>overflows</a:t>
            </a:r>
            <a:endParaRPr sz="1100">
              <a:latin typeface="Arial"/>
              <a:cs typeface="Arial"/>
            </a:endParaRPr>
          </a:p>
          <a:p>
            <a:pPr marL="469900" indent="-229235">
              <a:lnSpc>
                <a:spcPct val="100000"/>
              </a:lnSpc>
              <a:spcBef>
                <a:spcPts val="120"/>
              </a:spcBef>
              <a:buFont typeface="Symbol"/>
              <a:buChar char=""/>
              <a:tabLst>
                <a:tab pos="469900" algn="l"/>
                <a:tab pos="470534" algn="l"/>
              </a:tabLst>
            </a:pPr>
            <a:r>
              <a:rPr sz="1100" spc="-5" dirty="0">
                <a:latin typeface="Arial"/>
                <a:cs typeface="Arial"/>
              </a:rPr>
              <a:t>5.5-Clean Water: Other sewer</a:t>
            </a:r>
            <a:r>
              <a:rPr sz="1100" dirty="0">
                <a:latin typeface="Arial"/>
                <a:cs typeface="Arial"/>
              </a:rPr>
              <a:t> </a:t>
            </a:r>
            <a:r>
              <a:rPr sz="1100" spc="-5" dirty="0">
                <a:latin typeface="Arial"/>
                <a:cs typeface="Arial"/>
              </a:rPr>
              <a:t>infrastructure</a:t>
            </a:r>
            <a:endParaRPr sz="1100">
              <a:latin typeface="Arial"/>
              <a:cs typeface="Arial"/>
            </a:endParaRPr>
          </a:p>
          <a:p>
            <a:pPr marL="469900" indent="-229235">
              <a:lnSpc>
                <a:spcPct val="100000"/>
              </a:lnSpc>
              <a:spcBef>
                <a:spcPts val="120"/>
              </a:spcBef>
              <a:buFont typeface="Symbol"/>
              <a:buChar char=""/>
              <a:tabLst>
                <a:tab pos="469900" algn="l"/>
                <a:tab pos="470534" algn="l"/>
              </a:tabLst>
            </a:pPr>
            <a:r>
              <a:rPr sz="1100" spc="-5" dirty="0">
                <a:latin typeface="Arial"/>
                <a:cs typeface="Arial"/>
              </a:rPr>
              <a:t>5.6-Clean Water: Stormwater</a:t>
            </a:r>
            <a:endParaRPr sz="1100">
              <a:latin typeface="Arial"/>
              <a:cs typeface="Arial"/>
            </a:endParaRPr>
          </a:p>
          <a:p>
            <a:pPr marL="469900" indent="-229235">
              <a:lnSpc>
                <a:spcPct val="100000"/>
              </a:lnSpc>
              <a:spcBef>
                <a:spcPts val="120"/>
              </a:spcBef>
              <a:buFont typeface="Symbol"/>
              <a:buChar char=""/>
              <a:tabLst>
                <a:tab pos="469900" algn="l"/>
                <a:tab pos="470534" algn="l"/>
              </a:tabLst>
            </a:pPr>
            <a:r>
              <a:rPr sz="1100" spc="-5" dirty="0">
                <a:latin typeface="Arial"/>
                <a:cs typeface="Arial"/>
              </a:rPr>
              <a:t>5.7-Clean Water: Energy</a:t>
            </a:r>
            <a:r>
              <a:rPr sz="1100" dirty="0">
                <a:latin typeface="Arial"/>
                <a:cs typeface="Arial"/>
              </a:rPr>
              <a:t> </a:t>
            </a:r>
            <a:r>
              <a:rPr sz="1100" spc="-5" dirty="0">
                <a:latin typeface="Arial"/>
                <a:cs typeface="Arial"/>
              </a:rPr>
              <a:t>conservation</a:t>
            </a:r>
            <a:endParaRPr sz="1100">
              <a:latin typeface="Arial"/>
              <a:cs typeface="Arial"/>
            </a:endParaRPr>
          </a:p>
          <a:p>
            <a:pPr marL="469900" indent="-229235">
              <a:lnSpc>
                <a:spcPct val="100000"/>
              </a:lnSpc>
              <a:spcBef>
                <a:spcPts val="120"/>
              </a:spcBef>
              <a:buFont typeface="Symbol"/>
              <a:buChar char=""/>
              <a:tabLst>
                <a:tab pos="469900" algn="l"/>
                <a:tab pos="470534" algn="l"/>
              </a:tabLst>
            </a:pPr>
            <a:r>
              <a:rPr sz="1100" spc="-5" dirty="0">
                <a:latin typeface="Arial"/>
                <a:cs typeface="Arial"/>
              </a:rPr>
              <a:t>5.8-Clean Water: Water conservation</a:t>
            </a:r>
            <a:endParaRPr sz="1100">
              <a:latin typeface="Arial"/>
              <a:cs typeface="Arial"/>
            </a:endParaRPr>
          </a:p>
          <a:p>
            <a:pPr marL="469900" indent="-229235">
              <a:lnSpc>
                <a:spcPct val="100000"/>
              </a:lnSpc>
              <a:spcBef>
                <a:spcPts val="120"/>
              </a:spcBef>
              <a:buFont typeface="Symbol"/>
              <a:buChar char=""/>
              <a:tabLst>
                <a:tab pos="469900" algn="l"/>
                <a:tab pos="470534" algn="l"/>
              </a:tabLst>
            </a:pPr>
            <a:r>
              <a:rPr sz="1100" spc="-5" dirty="0">
                <a:latin typeface="Arial"/>
                <a:cs typeface="Arial"/>
              </a:rPr>
              <a:t>5.9-Clean Water: Nonpoint source</a:t>
            </a:r>
            <a:endParaRPr sz="1100">
              <a:latin typeface="Arial"/>
              <a:cs typeface="Arial"/>
            </a:endParaRPr>
          </a:p>
          <a:p>
            <a:pPr marL="469900" indent="-229235">
              <a:lnSpc>
                <a:spcPct val="100000"/>
              </a:lnSpc>
              <a:spcBef>
                <a:spcPts val="110"/>
              </a:spcBef>
              <a:buFont typeface="Symbol"/>
              <a:buChar char=""/>
              <a:tabLst>
                <a:tab pos="469900" algn="l"/>
                <a:tab pos="470534" algn="l"/>
              </a:tabLst>
            </a:pPr>
            <a:r>
              <a:rPr sz="1100" spc="-5" dirty="0">
                <a:latin typeface="Arial"/>
                <a:cs typeface="Arial"/>
              </a:rPr>
              <a:t>5.10-Drinking water:</a:t>
            </a:r>
            <a:r>
              <a:rPr sz="1100" dirty="0">
                <a:latin typeface="Arial"/>
                <a:cs typeface="Arial"/>
              </a:rPr>
              <a:t> </a:t>
            </a:r>
            <a:r>
              <a:rPr sz="1100" spc="-5" dirty="0">
                <a:latin typeface="Arial"/>
                <a:cs typeface="Arial"/>
              </a:rPr>
              <a:t>Treatment</a:t>
            </a:r>
            <a:endParaRPr sz="1100">
              <a:latin typeface="Arial"/>
              <a:cs typeface="Arial"/>
            </a:endParaRPr>
          </a:p>
          <a:p>
            <a:pPr marL="469900" indent="-229235">
              <a:lnSpc>
                <a:spcPct val="100000"/>
              </a:lnSpc>
              <a:spcBef>
                <a:spcPts val="120"/>
              </a:spcBef>
              <a:buFont typeface="Symbol"/>
              <a:buChar char=""/>
              <a:tabLst>
                <a:tab pos="469900" algn="l"/>
                <a:tab pos="470534" algn="l"/>
              </a:tabLst>
            </a:pPr>
            <a:r>
              <a:rPr sz="1100" spc="-5" dirty="0">
                <a:latin typeface="Arial"/>
                <a:cs typeface="Arial"/>
              </a:rPr>
              <a:t>5.11-Drinking water: Transmission &amp; distribution</a:t>
            </a:r>
            <a:endParaRPr sz="1100">
              <a:latin typeface="Arial"/>
              <a:cs typeface="Arial"/>
            </a:endParaRPr>
          </a:p>
          <a:p>
            <a:pPr marL="469900" indent="-229235">
              <a:lnSpc>
                <a:spcPct val="100000"/>
              </a:lnSpc>
              <a:spcBef>
                <a:spcPts val="120"/>
              </a:spcBef>
              <a:buFont typeface="Symbol"/>
              <a:buChar char=""/>
              <a:tabLst>
                <a:tab pos="469900" algn="l"/>
                <a:tab pos="470534" algn="l"/>
              </a:tabLst>
            </a:pPr>
            <a:r>
              <a:rPr sz="1100" spc="-5" dirty="0">
                <a:latin typeface="Arial"/>
                <a:cs typeface="Arial"/>
              </a:rPr>
              <a:t>5.12-Drinking water: Transmission &amp; distribution: lead</a:t>
            </a:r>
            <a:r>
              <a:rPr sz="1100" spc="20" dirty="0">
                <a:latin typeface="Arial"/>
                <a:cs typeface="Arial"/>
              </a:rPr>
              <a:t> </a:t>
            </a:r>
            <a:r>
              <a:rPr sz="1100" spc="-5" dirty="0">
                <a:latin typeface="Arial"/>
                <a:cs typeface="Arial"/>
              </a:rPr>
              <a:t>remediation</a:t>
            </a:r>
            <a:endParaRPr sz="1100">
              <a:latin typeface="Arial"/>
              <a:cs typeface="Arial"/>
            </a:endParaRPr>
          </a:p>
          <a:p>
            <a:pPr marL="469900" indent="-229235">
              <a:lnSpc>
                <a:spcPct val="100000"/>
              </a:lnSpc>
              <a:spcBef>
                <a:spcPts val="120"/>
              </a:spcBef>
              <a:buFont typeface="Symbol"/>
              <a:buChar char=""/>
              <a:tabLst>
                <a:tab pos="469900" algn="l"/>
                <a:tab pos="470534" algn="l"/>
              </a:tabLst>
            </a:pPr>
            <a:r>
              <a:rPr sz="1100" spc="-5" dirty="0">
                <a:latin typeface="Arial"/>
                <a:cs typeface="Arial"/>
              </a:rPr>
              <a:t>5.13-Drinking water: Source</a:t>
            </a:r>
            <a:endParaRPr sz="1100">
              <a:latin typeface="Arial"/>
              <a:cs typeface="Arial"/>
            </a:endParaRPr>
          </a:p>
          <a:p>
            <a:pPr marL="469900" indent="-229235">
              <a:lnSpc>
                <a:spcPct val="100000"/>
              </a:lnSpc>
              <a:spcBef>
                <a:spcPts val="120"/>
              </a:spcBef>
              <a:buFont typeface="Symbol"/>
              <a:buChar char=""/>
              <a:tabLst>
                <a:tab pos="469900" algn="l"/>
                <a:tab pos="470534" algn="l"/>
              </a:tabLst>
            </a:pPr>
            <a:r>
              <a:rPr sz="1100" spc="-5" dirty="0">
                <a:latin typeface="Arial"/>
                <a:cs typeface="Arial"/>
              </a:rPr>
              <a:t>5.14-Drinking water:</a:t>
            </a:r>
            <a:r>
              <a:rPr sz="1100" dirty="0">
                <a:latin typeface="Arial"/>
                <a:cs typeface="Arial"/>
              </a:rPr>
              <a:t> </a:t>
            </a:r>
            <a:r>
              <a:rPr sz="1100" spc="-5" dirty="0">
                <a:latin typeface="Arial"/>
                <a:cs typeface="Arial"/>
              </a:rPr>
              <a:t>Storage</a:t>
            </a:r>
            <a:endParaRPr sz="1100">
              <a:latin typeface="Arial"/>
              <a:cs typeface="Arial"/>
            </a:endParaRPr>
          </a:p>
          <a:p>
            <a:pPr marL="469900" indent="-229235">
              <a:lnSpc>
                <a:spcPct val="100000"/>
              </a:lnSpc>
              <a:spcBef>
                <a:spcPts val="120"/>
              </a:spcBef>
              <a:buFont typeface="Symbol"/>
              <a:buChar char=""/>
              <a:tabLst>
                <a:tab pos="469900" algn="l"/>
                <a:tab pos="470534" algn="l"/>
              </a:tabLst>
            </a:pPr>
            <a:r>
              <a:rPr sz="1100" spc="-5" dirty="0">
                <a:latin typeface="Arial"/>
                <a:cs typeface="Arial"/>
              </a:rPr>
              <a:t>5.15-Drinking water: Other water</a:t>
            </a:r>
            <a:r>
              <a:rPr sz="1100" spc="5" dirty="0">
                <a:latin typeface="Arial"/>
                <a:cs typeface="Arial"/>
              </a:rPr>
              <a:t> </a:t>
            </a:r>
            <a:r>
              <a:rPr sz="1100" spc="-5" dirty="0">
                <a:latin typeface="Arial"/>
                <a:cs typeface="Arial"/>
              </a:rPr>
              <a:t>infrastructure</a:t>
            </a:r>
            <a:endParaRPr sz="1100">
              <a:latin typeface="Arial"/>
              <a:cs typeface="Arial"/>
            </a:endParaRPr>
          </a:p>
          <a:p>
            <a:pPr marL="469900" indent="-229235">
              <a:lnSpc>
                <a:spcPct val="100000"/>
              </a:lnSpc>
              <a:spcBef>
                <a:spcPts val="120"/>
              </a:spcBef>
              <a:buFont typeface="Symbol"/>
              <a:buChar char=""/>
              <a:tabLst>
                <a:tab pos="469900" algn="l"/>
                <a:tab pos="470534" algn="l"/>
              </a:tabLst>
            </a:pPr>
            <a:r>
              <a:rPr sz="1100" spc="-5" dirty="0">
                <a:latin typeface="Arial"/>
                <a:cs typeface="Arial"/>
              </a:rPr>
              <a:t>5.16-Broadband: “Last Mile” projects</a:t>
            </a:r>
            <a:endParaRPr sz="1100">
              <a:latin typeface="Arial"/>
              <a:cs typeface="Arial"/>
            </a:endParaRPr>
          </a:p>
          <a:p>
            <a:pPr marL="469900" indent="-229235">
              <a:lnSpc>
                <a:spcPct val="100000"/>
              </a:lnSpc>
              <a:spcBef>
                <a:spcPts val="114"/>
              </a:spcBef>
              <a:buFont typeface="Symbol"/>
              <a:buChar char=""/>
              <a:tabLst>
                <a:tab pos="469900" algn="l"/>
                <a:tab pos="470534" algn="l"/>
              </a:tabLst>
            </a:pPr>
            <a:r>
              <a:rPr sz="1100" spc="-5" dirty="0">
                <a:latin typeface="Arial"/>
                <a:cs typeface="Arial"/>
              </a:rPr>
              <a:t>5.17-Broadband: Other projects</a:t>
            </a:r>
            <a:endParaRPr sz="1100">
              <a:latin typeface="Arial"/>
              <a:cs typeface="Arial"/>
            </a:endParaRPr>
          </a:p>
          <a:p>
            <a:pPr marL="12700" marR="246379">
              <a:lnSpc>
                <a:spcPct val="103200"/>
              </a:lnSpc>
              <a:spcBef>
                <a:spcPts val="810"/>
              </a:spcBef>
            </a:pPr>
            <a:r>
              <a:rPr sz="1100" spc="-5" dirty="0">
                <a:latin typeface="Arial"/>
                <a:cs typeface="Arial"/>
              </a:rPr>
              <a:t>In addition to </a:t>
            </a:r>
            <a:r>
              <a:rPr sz="1100" dirty="0">
                <a:latin typeface="Arial"/>
                <a:cs typeface="Arial"/>
              </a:rPr>
              <a:t>the </a:t>
            </a:r>
            <a:r>
              <a:rPr sz="1100" spc="-5" dirty="0">
                <a:latin typeface="Arial"/>
                <a:cs typeface="Arial"/>
              </a:rPr>
              <a:t>project base information noted in the Project Bulk Upload for Base Projects  table above, additional data to provide is as</a:t>
            </a:r>
            <a:r>
              <a:rPr sz="1100" spc="30" dirty="0">
                <a:latin typeface="Arial"/>
                <a:cs typeface="Arial"/>
              </a:rPr>
              <a:t> </a:t>
            </a:r>
            <a:r>
              <a:rPr sz="1100" spc="-5" dirty="0">
                <a:latin typeface="Arial"/>
                <a:cs typeface="Arial"/>
              </a:rPr>
              <a:t>follows:</a:t>
            </a:r>
            <a:endParaRPr sz="1100">
              <a:latin typeface="Arial"/>
              <a:cs typeface="Arial"/>
            </a:endParaRPr>
          </a:p>
        </p:txBody>
      </p:sp>
      <p:sp>
        <p:nvSpPr>
          <p:cNvPr id="3" name="object 3"/>
          <p:cNvSpPr txBox="1">
            <a:spLocks noGrp="1"/>
          </p:cNvSpPr>
          <p:nvPr>
            <p:ph type="ftr" sz="quarter" idx="5"/>
          </p:nvPr>
        </p:nvSpPr>
        <p:spPr>
          <a:prstGeom prst="rect">
            <a:avLst/>
          </a:prstGeom>
        </p:spPr>
        <p:txBody>
          <a:bodyPr vert="horz" wrap="square" lIns="0" tIns="1905" rIns="0" bIns="0" rtlCol="0">
            <a:spAutoFit/>
          </a:bodyPr>
          <a:lstStyle/>
          <a:p>
            <a:pPr marL="12700">
              <a:lnSpc>
                <a:spcPts val="1060"/>
              </a:lnSpc>
              <a:spcBef>
                <a:spcPts val="15"/>
              </a:spcBef>
            </a:pPr>
            <a:r>
              <a:rPr dirty="0"/>
              <a:t>Coronavirus State and </a:t>
            </a:r>
            <a:r>
              <a:rPr spc="-5" dirty="0"/>
              <a:t>Local Fiscal Recovery</a:t>
            </a:r>
            <a:r>
              <a:rPr spc="-30" dirty="0"/>
              <a:t> </a:t>
            </a:r>
            <a:r>
              <a:rPr dirty="0"/>
              <a:t>Funds:</a:t>
            </a:r>
          </a:p>
          <a:p>
            <a:pPr marL="174625">
              <a:lnSpc>
                <a:spcPts val="1060"/>
              </a:lnSpc>
            </a:pPr>
            <a:r>
              <a:rPr b="0" spc="-5" dirty="0">
                <a:latin typeface="Arial"/>
                <a:cs typeface="Arial"/>
              </a:rPr>
              <a:t>Project and Expenditures Report User</a:t>
            </a:r>
            <a:r>
              <a:rPr b="0" spc="30" dirty="0">
                <a:latin typeface="Arial"/>
                <a:cs typeface="Arial"/>
              </a:rPr>
              <a:t> </a:t>
            </a:r>
            <a:r>
              <a:rPr b="0" spc="-5" dirty="0">
                <a:latin typeface="Arial"/>
                <a:cs typeface="Arial"/>
              </a:rPr>
              <a:t>Guide</a:t>
            </a:r>
          </a:p>
        </p:txBody>
      </p:sp>
      <p:sp>
        <p:nvSpPr>
          <p:cNvPr id="4" name="object 4"/>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r>
              <a:rPr spc="-5" dirty="0"/>
              <a:t>74</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914400" y="914400"/>
          <a:ext cx="5616575" cy="4853940"/>
        </p:xfrm>
        <a:graphic>
          <a:graphicData uri="http://schemas.openxmlformats.org/drawingml/2006/table">
            <a:tbl>
              <a:tblPr firstRow="1" bandRow="1">
                <a:tableStyleId>{2D5ABB26-0587-4C30-8999-92F81FD0307C}</a:tableStyleId>
              </a:tblPr>
              <a:tblGrid>
                <a:gridCol w="932815">
                  <a:extLst>
                    <a:ext uri="{9D8B030D-6E8A-4147-A177-3AD203B41FA5}">
                      <a16:colId xmlns:a16="http://schemas.microsoft.com/office/drawing/2014/main" val="20000"/>
                    </a:ext>
                  </a:extLst>
                </a:gridCol>
                <a:gridCol w="933449">
                  <a:extLst>
                    <a:ext uri="{9D8B030D-6E8A-4147-A177-3AD203B41FA5}">
                      <a16:colId xmlns:a16="http://schemas.microsoft.com/office/drawing/2014/main" val="20001"/>
                    </a:ext>
                  </a:extLst>
                </a:gridCol>
                <a:gridCol w="933450">
                  <a:extLst>
                    <a:ext uri="{9D8B030D-6E8A-4147-A177-3AD203B41FA5}">
                      <a16:colId xmlns:a16="http://schemas.microsoft.com/office/drawing/2014/main" val="20002"/>
                    </a:ext>
                  </a:extLst>
                </a:gridCol>
                <a:gridCol w="933450">
                  <a:extLst>
                    <a:ext uri="{9D8B030D-6E8A-4147-A177-3AD203B41FA5}">
                      <a16:colId xmlns:a16="http://schemas.microsoft.com/office/drawing/2014/main" val="20003"/>
                    </a:ext>
                  </a:extLst>
                </a:gridCol>
                <a:gridCol w="933450">
                  <a:extLst>
                    <a:ext uri="{9D8B030D-6E8A-4147-A177-3AD203B41FA5}">
                      <a16:colId xmlns:a16="http://schemas.microsoft.com/office/drawing/2014/main" val="20004"/>
                    </a:ext>
                  </a:extLst>
                </a:gridCol>
                <a:gridCol w="934085">
                  <a:extLst>
                    <a:ext uri="{9D8B030D-6E8A-4147-A177-3AD203B41FA5}">
                      <a16:colId xmlns:a16="http://schemas.microsoft.com/office/drawing/2014/main" val="20005"/>
                    </a:ext>
                  </a:extLst>
                </a:gridCol>
              </a:tblGrid>
              <a:tr h="403098">
                <a:tc>
                  <a:txBody>
                    <a:bodyPr/>
                    <a:lstStyle/>
                    <a:p>
                      <a:pPr marL="141605">
                        <a:lnSpc>
                          <a:spcPct val="100000"/>
                        </a:lnSpc>
                        <a:spcBef>
                          <a:spcPts val="5"/>
                        </a:spcBef>
                      </a:pPr>
                      <a:r>
                        <a:rPr sz="800" b="1" spc="-5" dirty="0">
                          <a:solidFill>
                            <a:srgbClr val="FFFFFF"/>
                          </a:solidFill>
                          <a:latin typeface="Arial"/>
                          <a:cs typeface="Arial"/>
                        </a:rPr>
                        <a:t>Defined</a:t>
                      </a:r>
                      <a:r>
                        <a:rPr sz="800" b="1" spc="-15" dirty="0">
                          <a:solidFill>
                            <a:srgbClr val="FFFFFF"/>
                          </a:solidFill>
                          <a:latin typeface="Arial"/>
                          <a:cs typeface="Arial"/>
                        </a:rPr>
                        <a:t> </a:t>
                      </a:r>
                      <a:r>
                        <a:rPr sz="800" b="1" spc="-5" dirty="0">
                          <a:solidFill>
                            <a:srgbClr val="FFFFFF"/>
                          </a:solidFill>
                          <a:latin typeface="Arial"/>
                          <a:cs typeface="Arial"/>
                        </a:rPr>
                        <a:t>Term</a:t>
                      </a:r>
                      <a:endParaRPr sz="800">
                        <a:latin typeface="Arial"/>
                        <a:cs typeface="Arial"/>
                      </a:endParaRPr>
                    </a:p>
                  </a:txBody>
                  <a:tcPr marL="0" marR="0" marT="635" marB="0">
                    <a:lnL w="635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001F5F"/>
                    </a:solidFill>
                  </a:tcPr>
                </a:tc>
                <a:tc>
                  <a:txBody>
                    <a:bodyPr/>
                    <a:lstStyle/>
                    <a:p>
                      <a:pPr marL="231775">
                        <a:lnSpc>
                          <a:spcPct val="100000"/>
                        </a:lnSpc>
                        <a:spcBef>
                          <a:spcPts val="5"/>
                        </a:spcBef>
                      </a:pPr>
                      <a:r>
                        <a:rPr sz="800" b="1" spc="-5" dirty="0">
                          <a:solidFill>
                            <a:srgbClr val="FFFFFF"/>
                          </a:solidFill>
                          <a:latin typeface="Arial"/>
                          <a:cs typeface="Arial"/>
                        </a:rPr>
                        <a:t>Definition</a:t>
                      </a:r>
                      <a:endParaRPr sz="800">
                        <a:latin typeface="Arial"/>
                        <a:cs typeface="Arial"/>
                      </a:endParaRPr>
                    </a:p>
                  </a:txBody>
                  <a:tcPr marL="0" marR="0" marT="635" marB="0">
                    <a:lnL w="635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001F5F"/>
                    </a:solidFill>
                  </a:tcPr>
                </a:tc>
                <a:tc>
                  <a:txBody>
                    <a:bodyPr/>
                    <a:lstStyle/>
                    <a:p>
                      <a:pPr marL="260350" marR="174625" indent="-78740">
                        <a:lnSpc>
                          <a:spcPts val="919"/>
                        </a:lnSpc>
                        <a:spcBef>
                          <a:spcPts val="65"/>
                        </a:spcBef>
                      </a:pPr>
                      <a:r>
                        <a:rPr sz="800" b="1" spc="-5" dirty="0">
                          <a:solidFill>
                            <a:srgbClr val="FFFFFF"/>
                          </a:solidFill>
                          <a:latin typeface="Arial"/>
                          <a:cs typeface="Arial"/>
                        </a:rPr>
                        <a:t>Required</a:t>
                      </a:r>
                      <a:r>
                        <a:rPr sz="800" b="1" spc="-65" dirty="0">
                          <a:solidFill>
                            <a:srgbClr val="FFFFFF"/>
                          </a:solidFill>
                          <a:latin typeface="Arial"/>
                          <a:cs typeface="Arial"/>
                        </a:rPr>
                        <a:t> </a:t>
                      </a:r>
                      <a:r>
                        <a:rPr sz="800" b="1" spc="-5" dirty="0">
                          <a:solidFill>
                            <a:srgbClr val="FFFFFF"/>
                          </a:solidFill>
                          <a:latin typeface="Arial"/>
                          <a:cs typeface="Arial"/>
                        </a:rPr>
                        <a:t>or  Optional</a:t>
                      </a:r>
                      <a:endParaRPr sz="800">
                        <a:latin typeface="Arial"/>
                        <a:cs typeface="Arial"/>
                      </a:endParaRPr>
                    </a:p>
                  </a:txBody>
                  <a:tcPr marL="0" marR="0" marT="8255" marB="0">
                    <a:lnL w="635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001F5F"/>
                    </a:solidFill>
                  </a:tcPr>
                </a:tc>
                <a:tc>
                  <a:txBody>
                    <a:bodyPr/>
                    <a:lstStyle/>
                    <a:p>
                      <a:pPr marL="197485">
                        <a:lnSpc>
                          <a:spcPct val="100000"/>
                        </a:lnSpc>
                        <a:spcBef>
                          <a:spcPts val="5"/>
                        </a:spcBef>
                      </a:pPr>
                      <a:r>
                        <a:rPr sz="800" b="1" spc="-5" dirty="0">
                          <a:solidFill>
                            <a:srgbClr val="FFFFFF"/>
                          </a:solidFill>
                          <a:latin typeface="Arial"/>
                          <a:cs typeface="Arial"/>
                        </a:rPr>
                        <a:t>List</a:t>
                      </a:r>
                      <a:r>
                        <a:rPr sz="800" b="1" spc="-15" dirty="0">
                          <a:solidFill>
                            <a:srgbClr val="FFFFFF"/>
                          </a:solidFill>
                          <a:latin typeface="Arial"/>
                          <a:cs typeface="Arial"/>
                        </a:rPr>
                        <a:t> </a:t>
                      </a:r>
                      <a:r>
                        <a:rPr sz="800" b="1" spc="-5" dirty="0">
                          <a:solidFill>
                            <a:srgbClr val="FFFFFF"/>
                          </a:solidFill>
                          <a:latin typeface="Arial"/>
                          <a:cs typeface="Arial"/>
                        </a:rPr>
                        <a:t>Values</a:t>
                      </a:r>
                      <a:endParaRPr sz="800">
                        <a:latin typeface="Arial"/>
                        <a:cs typeface="Arial"/>
                      </a:endParaRPr>
                    </a:p>
                  </a:txBody>
                  <a:tcPr marL="0" marR="0" marT="635" marB="0">
                    <a:lnL w="635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001F5F"/>
                    </a:solidFill>
                  </a:tcPr>
                </a:tc>
                <a:tc>
                  <a:txBody>
                    <a:bodyPr/>
                    <a:lstStyle/>
                    <a:p>
                      <a:pPr marL="223520">
                        <a:lnSpc>
                          <a:spcPct val="100000"/>
                        </a:lnSpc>
                        <a:spcBef>
                          <a:spcPts val="5"/>
                        </a:spcBef>
                      </a:pPr>
                      <a:r>
                        <a:rPr sz="800" b="1" spc="-5" dirty="0">
                          <a:solidFill>
                            <a:srgbClr val="FFFFFF"/>
                          </a:solidFill>
                          <a:latin typeface="Arial"/>
                          <a:cs typeface="Arial"/>
                        </a:rPr>
                        <a:t>Data</a:t>
                      </a:r>
                      <a:r>
                        <a:rPr sz="800" b="1" spc="-15" dirty="0">
                          <a:solidFill>
                            <a:srgbClr val="FFFFFF"/>
                          </a:solidFill>
                          <a:latin typeface="Arial"/>
                          <a:cs typeface="Arial"/>
                        </a:rPr>
                        <a:t> </a:t>
                      </a:r>
                      <a:r>
                        <a:rPr sz="800" b="1" spc="-5" dirty="0">
                          <a:solidFill>
                            <a:srgbClr val="FFFFFF"/>
                          </a:solidFill>
                          <a:latin typeface="Arial"/>
                          <a:cs typeface="Arial"/>
                        </a:rPr>
                        <a:t>Type</a:t>
                      </a:r>
                      <a:endParaRPr sz="800">
                        <a:latin typeface="Arial"/>
                        <a:cs typeface="Arial"/>
                      </a:endParaRPr>
                    </a:p>
                  </a:txBody>
                  <a:tcPr marL="0" marR="0" marT="635" marB="0">
                    <a:lnL w="635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001F5F"/>
                    </a:solidFill>
                  </a:tcPr>
                </a:tc>
                <a:tc>
                  <a:txBody>
                    <a:bodyPr/>
                    <a:lstStyle/>
                    <a:p>
                      <a:pPr marL="297815" marR="290195" indent="69850">
                        <a:lnSpc>
                          <a:spcPts val="919"/>
                        </a:lnSpc>
                        <a:spcBef>
                          <a:spcPts val="65"/>
                        </a:spcBef>
                      </a:pPr>
                      <a:r>
                        <a:rPr sz="800" b="1" spc="-5" dirty="0">
                          <a:solidFill>
                            <a:srgbClr val="FFFFFF"/>
                          </a:solidFill>
                          <a:latin typeface="Arial"/>
                          <a:cs typeface="Arial"/>
                        </a:rPr>
                        <a:t>Max  </a:t>
                      </a:r>
                      <a:r>
                        <a:rPr sz="800" b="1" dirty="0">
                          <a:solidFill>
                            <a:srgbClr val="FFFFFF"/>
                          </a:solidFill>
                          <a:latin typeface="Arial"/>
                          <a:cs typeface="Arial"/>
                        </a:rPr>
                        <a:t>Le</a:t>
                      </a:r>
                      <a:r>
                        <a:rPr sz="800" b="1" spc="-5" dirty="0">
                          <a:solidFill>
                            <a:srgbClr val="FFFFFF"/>
                          </a:solidFill>
                          <a:latin typeface="Arial"/>
                          <a:cs typeface="Arial"/>
                        </a:rPr>
                        <a:t>n</a:t>
                      </a:r>
                      <a:r>
                        <a:rPr sz="800" b="1" dirty="0">
                          <a:solidFill>
                            <a:srgbClr val="FFFFFF"/>
                          </a:solidFill>
                          <a:latin typeface="Arial"/>
                          <a:cs typeface="Arial"/>
                        </a:rPr>
                        <a:t>gth</a:t>
                      </a:r>
                      <a:endParaRPr sz="800">
                        <a:latin typeface="Arial"/>
                        <a:cs typeface="Arial"/>
                      </a:endParaRPr>
                    </a:p>
                  </a:txBody>
                  <a:tcPr marL="0" marR="0" marT="8255" marB="0">
                    <a:lnL w="635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001F5F"/>
                    </a:solidFill>
                  </a:tcPr>
                </a:tc>
                <a:extLst>
                  <a:ext uri="{0D108BD9-81ED-4DB2-BD59-A6C34878D82A}">
                    <a16:rowId xmlns:a16="http://schemas.microsoft.com/office/drawing/2014/main" val="10000"/>
                  </a:ext>
                </a:extLst>
              </a:tr>
              <a:tr h="1412239">
                <a:tc>
                  <a:txBody>
                    <a:bodyPr/>
                    <a:lstStyle/>
                    <a:p>
                      <a:pPr marL="67945" marR="83185">
                        <a:lnSpc>
                          <a:spcPts val="919"/>
                        </a:lnSpc>
                        <a:spcBef>
                          <a:spcPts val="65"/>
                        </a:spcBef>
                      </a:pPr>
                      <a:r>
                        <a:rPr sz="800" spc="-5" dirty="0">
                          <a:latin typeface="Arial"/>
                          <a:cs typeface="Arial"/>
                        </a:rPr>
                        <a:t>Projected/actual  construction</a:t>
                      </a:r>
                      <a:r>
                        <a:rPr sz="800" spc="-35" dirty="0">
                          <a:latin typeface="Arial"/>
                          <a:cs typeface="Arial"/>
                        </a:rPr>
                        <a:t> </a:t>
                      </a:r>
                      <a:r>
                        <a:rPr sz="800" spc="-5" dirty="0">
                          <a:latin typeface="Arial"/>
                          <a:cs typeface="Arial"/>
                        </a:rPr>
                        <a:t>start  date</a:t>
                      </a:r>
                      <a:endParaRPr sz="800">
                        <a:latin typeface="Arial"/>
                        <a:cs typeface="Arial"/>
                      </a:endParaRPr>
                    </a:p>
                  </a:txBody>
                  <a:tcPr marL="0" marR="0" marT="8255" marB="0">
                    <a:lnL w="6350">
                      <a:solidFill>
                        <a:srgbClr val="000000"/>
                      </a:solidFill>
                      <a:prstDash val="solid"/>
                    </a:lnL>
                    <a:lnR w="6350">
                      <a:solidFill>
                        <a:srgbClr val="000000"/>
                      </a:solidFill>
                      <a:prstDash val="solid"/>
                    </a:lnR>
                    <a:lnT w="12700">
                      <a:solidFill>
                        <a:srgbClr val="000000"/>
                      </a:solidFill>
                      <a:prstDash val="solid"/>
                    </a:lnT>
                    <a:lnB w="6350">
                      <a:solidFill>
                        <a:srgbClr val="000000"/>
                      </a:solidFill>
                      <a:prstDash val="solid"/>
                    </a:lnB>
                  </a:tcPr>
                </a:tc>
                <a:tc>
                  <a:txBody>
                    <a:bodyPr/>
                    <a:lstStyle/>
                    <a:p>
                      <a:pPr marL="67945" marR="83820">
                        <a:lnSpc>
                          <a:spcPts val="919"/>
                        </a:lnSpc>
                        <a:spcBef>
                          <a:spcPts val="65"/>
                        </a:spcBef>
                      </a:pPr>
                      <a:r>
                        <a:rPr sz="800" spc="-5" dirty="0">
                          <a:latin typeface="Arial"/>
                          <a:cs typeface="Arial"/>
                        </a:rPr>
                        <a:t>Projected/actual  construction</a:t>
                      </a:r>
                      <a:r>
                        <a:rPr sz="800" spc="-35" dirty="0">
                          <a:latin typeface="Arial"/>
                          <a:cs typeface="Arial"/>
                        </a:rPr>
                        <a:t> </a:t>
                      </a:r>
                      <a:r>
                        <a:rPr sz="800" spc="-5" dirty="0">
                          <a:latin typeface="Arial"/>
                          <a:cs typeface="Arial"/>
                        </a:rPr>
                        <a:t>start  date</a:t>
                      </a:r>
                      <a:endParaRPr sz="800">
                        <a:latin typeface="Arial"/>
                        <a:cs typeface="Arial"/>
                      </a:endParaRPr>
                    </a:p>
                  </a:txBody>
                  <a:tcPr marL="0" marR="0" marT="8255" marB="0">
                    <a:lnL w="6350">
                      <a:solidFill>
                        <a:srgbClr val="000000"/>
                      </a:solidFill>
                      <a:prstDash val="solid"/>
                    </a:lnL>
                    <a:lnR w="6350">
                      <a:solidFill>
                        <a:srgbClr val="000000"/>
                      </a:solidFill>
                      <a:prstDash val="solid"/>
                    </a:lnR>
                    <a:lnT w="12700">
                      <a:solidFill>
                        <a:srgbClr val="000000"/>
                      </a:solidFill>
                      <a:prstDash val="solid"/>
                    </a:lnT>
                    <a:lnB w="6350">
                      <a:solidFill>
                        <a:srgbClr val="000000"/>
                      </a:solidFill>
                      <a:prstDash val="solid"/>
                    </a:lnB>
                  </a:tcPr>
                </a:tc>
                <a:tc>
                  <a:txBody>
                    <a:bodyPr/>
                    <a:lstStyle/>
                    <a:p>
                      <a:pPr marL="67945">
                        <a:lnSpc>
                          <a:spcPct val="100000"/>
                        </a:lnSpc>
                        <a:spcBef>
                          <a:spcPts val="5"/>
                        </a:spcBef>
                      </a:pPr>
                      <a:r>
                        <a:rPr sz="800" spc="-5" dirty="0">
                          <a:latin typeface="Arial"/>
                          <a:cs typeface="Arial"/>
                        </a:rPr>
                        <a:t>Optional</a:t>
                      </a:r>
                      <a:endParaRPr sz="800">
                        <a:latin typeface="Arial"/>
                        <a:cs typeface="Arial"/>
                      </a:endParaRPr>
                    </a:p>
                    <a:p>
                      <a:pPr>
                        <a:lnSpc>
                          <a:spcPct val="100000"/>
                        </a:lnSpc>
                        <a:spcBef>
                          <a:spcPts val="50"/>
                        </a:spcBef>
                      </a:pPr>
                      <a:endParaRPr sz="750">
                        <a:latin typeface="Times New Roman"/>
                        <a:cs typeface="Times New Roman"/>
                      </a:endParaRPr>
                    </a:p>
                    <a:p>
                      <a:pPr marL="67945" marR="72390">
                        <a:lnSpc>
                          <a:spcPct val="96000"/>
                        </a:lnSpc>
                      </a:pPr>
                      <a:r>
                        <a:rPr sz="800" spc="-5" dirty="0">
                          <a:latin typeface="Arial"/>
                          <a:cs typeface="Arial"/>
                        </a:rPr>
                        <a:t>REQUIRED if</a:t>
                      </a:r>
                      <a:r>
                        <a:rPr sz="800" spc="-65" dirty="0">
                          <a:latin typeface="Arial"/>
                          <a:cs typeface="Arial"/>
                        </a:rPr>
                        <a:t> </a:t>
                      </a:r>
                      <a:r>
                        <a:rPr sz="800" dirty="0">
                          <a:latin typeface="Arial"/>
                          <a:cs typeface="Arial"/>
                        </a:rPr>
                        <a:t>the  </a:t>
                      </a:r>
                      <a:r>
                        <a:rPr sz="800" spc="-5" dirty="0">
                          <a:latin typeface="Arial"/>
                          <a:cs typeface="Arial"/>
                        </a:rPr>
                        <a:t>project has  started.</a:t>
                      </a:r>
                      <a:endParaRPr sz="800">
                        <a:latin typeface="Arial"/>
                        <a:cs typeface="Arial"/>
                      </a:endParaRPr>
                    </a:p>
                    <a:p>
                      <a:pPr>
                        <a:lnSpc>
                          <a:spcPct val="100000"/>
                        </a:lnSpc>
                        <a:spcBef>
                          <a:spcPts val="20"/>
                        </a:spcBef>
                      </a:pPr>
                      <a:endParaRPr sz="750">
                        <a:latin typeface="Times New Roman"/>
                        <a:cs typeface="Times New Roman"/>
                      </a:endParaRPr>
                    </a:p>
                    <a:p>
                      <a:pPr marL="67945">
                        <a:lnSpc>
                          <a:spcPts val="940"/>
                        </a:lnSpc>
                      </a:pPr>
                      <a:r>
                        <a:rPr sz="800" spc="-5" dirty="0">
                          <a:latin typeface="Arial"/>
                          <a:cs typeface="Arial"/>
                        </a:rPr>
                        <a:t>NOT</a:t>
                      </a:r>
                      <a:r>
                        <a:rPr sz="800" spc="-20" dirty="0">
                          <a:latin typeface="Arial"/>
                          <a:cs typeface="Arial"/>
                        </a:rPr>
                        <a:t> </a:t>
                      </a:r>
                      <a:r>
                        <a:rPr sz="800" spc="-5" dirty="0">
                          <a:latin typeface="Arial"/>
                          <a:cs typeface="Arial"/>
                        </a:rPr>
                        <a:t>REQUIRED</a:t>
                      </a:r>
                      <a:endParaRPr sz="800">
                        <a:latin typeface="Arial"/>
                        <a:cs typeface="Arial"/>
                      </a:endParaRPr>
                    </a:p>
                    <a:p>
                      <a:pPr marL="67945" marR="124460">
                        <a:lnSpc>
                          <a:spcPct val="95800"/>
                        </a:lnSpc>
                        <a:spcBef>
                          <a:spcPts val="20"/>
                        </a:spcBef>
                      </a:pPr>
                      <a:r>
                        <a:rPr sz="800" spc="-5" dirty="0">
                          <a:latin typeface="Arial"/>
                          <a:cs typeface="Arial"/>
                        </a:rPr>
                        <a:t>if you selected  "Not Started"</a:t>
                      </a:r>
                      <a:r>
                        <a:rPr sz="800" spc="-45" dirty="0">
                          <a:latin typeface="Arial"/>
                          <a:cs typeface="Arial"/>
                        </a:rPr>
                        <a:t> </a:t>
                      </a:r>
                      <a:r>
                        <a:rPr sz="800" spc="-5" dirty="0">
                          <a:latin typeface="Arial"/>
                          <a:cs typeface="Arial"/>
                        </a:rPr>
                        <a:t>for  the "Status to  Completion"  question.</a:t>
                      </a:r>
                      <a:endParaRPr sz="800">
                        <a:latin typeface="Arial"/>
                        <a:cs typeface="Arial"/>
                      </a:endParaRPr>
                    </a:p>
                  </a:txBody>
                  <a:tcPr marL="0" marR="0" marT="635" marB="0">
                    <a:lnL w="6350">
                      <a:solidFill>
                        <a:srgbClr val="000000"/>
                      </a:solidFill>
                      <a:prstDash val="solid"/>
                    </a:lnL>
                    <a:lnR w="6350">
                      <a:solidFill>
                        <a:srgbClr val="000000"/>
                      </a:solidFill>
                      <a:prstDash val="solid"/>
                    </a:lnR>
                    <a:lnT w="12700">
                      <a:solidFill>
                        <a:srgbClr val="000000"/>
                      </a:solidFill>
                      <a:prstDash val="solid"/>
                    </a:lnT>
                    <a:lnB w="6350">
                      <a:solidFill>
                        <a:srgbClr val="000000"/>
                      </a:solidFill>
                      <a:prstDash val="solid"/>
                    </a:lnB>
                  </a:tcPr>
                </a:tc>
                <a:tc>
                  <a:txBody>
                    <a:bodyPr/>
                    <a:lstStyle/>
                    <a:p>
                      <a:pPr marL="67945">
                        <a:lnSpc>
                          <a:spcPct val="100000"/>
                        </a:lnSpc>
                        <a:spcBef>
                          <a:spcPts val="5"/>
                        </a:spcBef>
                      </a:pPr>
                      <a:r>
                        <a:rPr sz="800" spc="-5" dirty="0">
                          <a:latin typeface="Arial"/>
                          <a:cs typeface="Arial"/>
                        </a:rPr>
                        <a:t>n/a</a:t>
                      </a:r>
                      <a:endParaRPr sz="800">
                        <a:latin typeface="Arial"/>
                        <a:cs typeface="Arial"/>
                      </a:endParaRPr>
                    </a:p>
                  </a:txBody>
                  <a:tcPr marL="0" marR="0" marT="635" marB="0">
                    <a:lnL w="6350">
                      <a:solidFill>
                        <a:srgbClr val="000000"/>
                      </a:solidFill>
                      <a:prstDash val="solid"/>
                    </a:lnL>
                    <a:lnR w="6350">
                      <a:solidFill>
                        <a:srgbClr val="000000"/>
                      </a:solidFill>
                      <a:prstDash val="solid"/>
                    </a:lnR>
                    <a:lnT w="12700">
                      <a:solidFill>
                        <a:srgbClr val="000000"/>
                      </a:solidFill>
                      <a:prstDash val="solid"/>
                    </a:lnT>
                    <a:lnB w="6350">
                      <a:solidFill>
                        <a:srgbClr val="000000"/>
                      </a:solidFill>
                      <a:prstDash val="solid"/>
                    </a:lnB>
                  </a:tcPr>
                </a:tc>
                <a:tc>
                  <a:txBody>
                    <a:bodyPr/>
                    <a:lstStyle/>
                    <a:p>
                      <a:pPr marL="67945">
                        <a:lnSpc>
                          <a:spcPct val="100000"/>
                        </a:lnSpc>
                        <a:spcBef>
                          <a:spcPts val="5"/>
                        </a:spcBef>
                      </a:pPr>
                      <a:r>
                        <a:rPr sz="800" spc="-10" dirty="0">
                          <a:latin typeface="Arial"/>
                          <a:cs typeface="Arial"/>
                        </a:rPr>
                        <a:t>Date</a:t>
                      </a:r>
                      <a:endParaRPr sz="800">
                        <a:latin typeface="Arial"/>
                        <a:cs typeface="Arial"/>
                      </a:endParaRPr>
                    </a:p>
                  </a:txBody>
                  <a:tcPr marL="0" marR="0" marT="635" marB="0">
                    <a:lnL w="6350">
                      <a:solidFill>
                        <a:srgbClr val="000000"/>
                      </a:solidFill>
                      <a:prstDash val="solid"/>
                    </a:lnL>
                    <a:lnR w="6350">
                      <a:solidFill>
                        <a:srgbClr val="000000"/>
                      </a:solidFill>
                      <a:prstDash val="solid"/>
                    </a:lnR>
                    <a:lnT w="12700">
                      <a:solidFill>
                        <a:srgbClr val="000000"/>
                      </a:solidFill>
                      <a:prstDash val="solid"/>
                    </a:lnT>
                    <a:lnB w="6350">
                      <a:solidFill>
                        <a:srgbClr val="000000"/>
                      </a:solidFill>
                      <a:prstDash val="solid"/>
                    </a:lnB>
                  </a:tcPr>
                </a:tc>
                <a:tc>
                  <a:txBody>
                    <a:bodyPr/>
                    <a:lstStyle/>
                    <a:p>
                      <a:pPr marR="61594" algn="r">
                        <a:lnSpc>
                          <a:spcPct val="100000"/>
                        </a:lnSpc>
                        <a:spcBef>
                          <a:spcPts val="5"/>
                        </a:spcBef>
                      </a:pPr>
                      <a:r>
                        <a:rPr sz="800" dirty="0">
                          <a:latin typeface="Arial"/>
                          <a:cs typeface="Arial"/>
                        </a:rPr>
                        <a:t>10</a:t>
                      </a:r>
                      <a:endParaRPr sz="800">
                        <a:latin typeface="Arial"/>
                        <a:cs typeface="Arial"/>
                      </a:endParaRPr>
                    </a:p>
                  </a:txBody>
                  <a:tcPr marL="0" marR="0" marT="635" marB="0">
                    <a:lnL w="6350">
                      <a:solidFill>
                        <a:srgbClr val="000000"/>
                      </a:solidFill>
                      <a:prstDash val="solid"/>
                    </a:lnL>
                    <a:lnR w="12700">
                      <a:solidFill>
                        <a:srgbClr val="000000"/>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1524761">
                <a:tc>
                  <a:txBody>
                    <a:bodyPr/>
                    <a:lstStyle/>
                    <a:p>
                      <a:pPr marL="67945" marR="128905">
                        <a:lnSpc>
                          <a:spcPct val="95900"/>
                        </a:lnSpc>
                        <a:spcBef>
                          <a:spcPts val="10"/>
                        </a:spcBef>
                      </a:pPr>
                      <a:r>
                        <a:rPr sz="800" dirty="0">
                          <a:latin typeface="Arial"/>
                          <a:cs typeface="Arial"/>
                        </a:rPr>
                        <a:t>Projected/actual  </a:t>
                      </a:r>
                      <a:r>
                        <a:rPr sz="800" spc="-5" dirty="0">
                          <a:latin typeface="Arial"/>
                          <a:cs typeface="Arial"/>
                        </a:rPr>
                        <a:t>initiation of  operations</a:t>
                      </a:r>
                      <a:r>
                        <a:rPr sz="800" spc="-25" dirty="0">
                          <a:latin typeface="Arial"/>
                          <a:cs typeface="Arial"/>
                        </a:rPr>
                        <a:t> </a:t>
                      </a:r>
                      <a:r>
                        <a:rPr sz="800" spc="-5" dirty="0">
                          <a:latin typeface="Arial"/>
                          <a:cs typeface="Arial"/>
                        </a:rPr>
                        <a:t>date</a:t>
                      </a:r>
                      <a:endParaRPr sz="800">
                        <a:latin typeface="Arial"/>
                        <a:cs typeface="Arial"/>
                      </a:endParaRPr>
                    </a:p>
                  </a:txBody>
                  <a:tcPr marL="0" marR="0" marT="127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129539">
                        <a:lnSpc>
                          <a:spcPct val="95900"/>
                        </a:lnSpc>
                        <a:spcBef>
                          <a:spcPts val="10"/>
                        </a:spcBef>
                      </a:pPr>
                      <a:r>
                        <a:rPr sz="800" dirty="0">
                          <a:latin typeface="Arial"/>
                          <a:cs typeface="Arial"/>
                        </a:rPr>
                        <a:t>Projected/actual  </a:t>
                      </a:r>
                      <a:r>
                        <a:rPr sz="800" spc="-5" dirty="0">
                          <a:latin typeface="Arial"/>
                          <a:cs typeface="Arial"/>
                        </a:rPr>
                        <a:t>initiation of  operations</a:t>
                      </a:r>
                      <a:r>
                        <a:rPr sz="800" spc="-25" dirty="0">
                          <a:latin typeface="Arial"/>
                          <a:cs typeface="Arial"/>
                        </a:rPr>
                        <a:t> </a:t>
                      </a:r>
                      <a:r>
                        <a:rPr sz="800" spc="-5" dirty="0">
                          <a:latin typeface="Arial"/>
                          <a:cs typeface="Arial"/>
                        </a:rPr>
                        <a:t>date</a:t>
                      </a:r>
                      <a:endParaRPr sz="800">
                        <a:latin typeface="Arial"/>
                        <a:cs typeface="Arial"/>
                      </a:endParaRPr>
                    </a:p>
                  </a:txBody>
                  <a:tcPr marL="0" marR="0" marT="127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25"/>
                        </a:spcBef>
                      </a:pPr>
                      <a:endParaRPr sz="750">
                        <a:latin typeface="Times New Roman"/>
                        <a:cs typeface="Times New Roman"/>
                      </a:endParaRPr>
                    </a:p>
                    <a:p>
                      <a:pPr marL="67945">
                        <a:lnSpc>
                          <a:spcPct val="100000"/>
                        </a:lnSpc>
                        <a:spcBef>
                          <a:spcPts val="5"/>
                        </a:spcBef>
                      </a:pPr>
                      <a:r>
                        <a:rPr sz="800" spc="-5" dirty="0">
                          <a:latin typeface="Arial"/>
                          <a:cs typeface="Arial"/>
                        </a:rPr>
                        <a:t>Optional</a:t>
                      </a:r>
                      <a:endParaRPr sz="800">
                        <a:latin typeface="Arial"/>
                        <a:cs typeface="Arial"/>
                      </a:endParaRPr>
                    </a:p>
                    <a:p>
                      <a:pPr>
                        <a:lnSpc>
                          <a:spcPct val="100000"/>
                        </a:lnSpc>
                      </a:pPr>
                      <a:endParaRPr sz="800">
                        <a:latin typeface="Times New Roman"/>
                        <a:cs typeface="Times New Roman"/>
                      </a:endParaRPr>
                    </a:p>
                    <a:p>
                      <a:pPr marL="67945" marR="72390">
                        <a:lnSpc>
                          <a:spcPct val="95900"/>
                        </a:lnSpc>
                      </a:pPr>
                      <a:r>
                        <a:rPr sz="800" spc="-5" dirty="0">
                          <a:latin typeface="Arial"/>
                          <a:cs typeface="Arial"/>
                        </a:rPr>
                        <a:t>REQUIRED if</a:t>
                      </a:r>
                      <a:r>
                        <a:rPr sz="800" spc="-65" dirty="0">
                          <a:latin typeface="Arial"/>
                          <a:cs typeface="Arial"/>
                        </a:rPr>
                        <a:t> </a:t>
                      </a:r>
                      <a:r>
                        <a:rPr sz="800" dirty="0">
                          <a:latin typeface="Arial"/>
                          <a:cs typeface="Arial"/>
                        </a:rPr>
                        <a:t>the  </a:t>
                      </a:r>
                      <a:r>
                        <a:rPr sz="800" spc="-5" dirty="0">
                          <a:latin typeface="Arial"/>
                          <a:cs typeface="Arial"/>
                        </a:rPr>
                        <a:t>project has  started.</a:t>
                      </a:r>
                      <a:endParaRPr sz="800">
                        <a:latin typeface="Arial"/>
                        <a:cs typeface="Arial"/>
                      </a:endParaRPr>
                    </a:p>
                    <a:p>
                      <a:pPr>
                        <a:lnSpc>
                          <a:spcPct val="100000"/>
                        </a:lnSpc>
                        <a:spcBef>
                          <a:spcPts val="10"/>
                        </a:spcBef>
                      </a:pPr>
                      <a:endParaRPr sz="750">
                        <a:latin typeface="Times New Roman"/>
                        <a:cs typeface="Times New Roman"/>
                      </a:endParaRPr>
                    </a:p>
                    <a:p>
                      <a:pPr marL="67945">
                        <a:lnSpc>
                          <a:spcPts val="940"/>
                        </a:lnSpc>
                        <a:spcBef>
                          <a:spcPts val="5"/>
                        </a:spcBef>
                      </a:pPr>
                      <a:r>
                        <a:rPr sz="800" spc="-5" dirty="0">
                          <a:latin typeface="Arial"/>
                          <a:cs typeface="Arial"/>
                        </a:rPr>
                        <a:t>NOT</a:t>
                      </a:r>
                      <a:r>
                        <a:rPr sz="800" spc="-20" dirty="0">
                          <a:latin typeface="Arial"/>
                          <a:cs typeface="Arial"/>
                        </a:rPr>
                        <a:t> </a:t>
                      </a:r>
                      <a:r>
                        <a:rPr sz="800" spc="-5" dirty="0">
                          <a:latin typeface="Arial"/>
                          <a:cs typeface="Arial"/>
                        </a:rPr>
                        <a:t>REQUIRED</a:t>
                      </a:r>
                      <a:endParaRPr sz="800">
                        <a:latin typeface="Arial"/>
                        <a:cs typeface="Arial"/>
                      </a:endParaRPr>
                    </a:p>
                    <a:p>
                      <a:pPr marL="67945" marR="124460">
                        <a:lnSpc>
                          <a:spcPct val="95800"/>
                        </a:lnSpc>
                        <a:spcBef>
                          <a:spcPts val="20"/>
                        </a:spcBef>
                      </a:pPr>
                      <a:r>
                        <a:rPr sz="800" spc="-5" dirty="0">
                          <a:latin typeface="Arial"/>
                          <a:cs typeface="Arial"/>
                        </a:rPr>
                        <a:t>if you selected  "Not Started"</a:t>
                      </a:r>
                      <a:r>
                        <a:rPr sz="800" spc="-45" dirty="0">
                          <a:latin typeface="Arial"/>
                          <a:cs typeface="Arial"/>
                        </a:rPr>
                        <a:t> </a:t>
                      </a:r>
                      <a:r>
                        <a:rPr sz="800" spc="-5" dirty="0">
                          <a:latin typeface="Arial"/>
                          <a:cs typeface="Arial"/>
                        </a:rPr>
                        <a:t>for  the "Status to  Completion"  question.</a:t>
                      </a:r>
                      <a:endParaRPr sz="800">
                        <a:latin typeface="Arial"/>
                        <a:cs typeface="Arial"/>
                      </a:endParaRPr>
                    </a:p>
                  </a:txBody>
                  <a:tcPr marL="0" marR="0" marT="31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35"/>
                        </a:lnSpc>
                      </a:pPr>
                      <a:r>
                        <a:rPr sz="800" spc="-5" dirty="0">
                          <a:latin typeface="Arial"/>
                          <a:cs typeface="Arial"/>
                        </a:rPr>
                        <a:t>n/a</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35"/>
                        </a:lnSpc>
                      </a:pPr>
                      <a:r>
                        <a:rPr sz="800" spc="-10" dirty="0">
                          <a:latin typeface="Arial"/>
                          <a:cs typeface="Arial"/>
                        </a:rPr>
                        <a:t>Date</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61594" algn="r">
                        <a:lnSpc>
                          <a:spcPts val="935"/>
                        </a:lnSpc>
                      </a:pPr>
                      <a:r>
                        <a:rPr sz="800" dirty="0">
                          <a:latin typeface="Arial"/>
                          <a:cs typeface="Arial"/>
                        </a:rPr>
                        <a:t>10</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1504441">
                <a:tc>
                  <a:txBody>
                    <a:bodyPr/>
                    <a:lstStyle/>
                    <a:p>
                      <a:pPr marL="67945">
                        <a:lnSpc>
                          <a:spcPts val="940"/>
                        </a:lnSpc>
                      </a:pPr>
                      <a:r>
                        <a:rPr sz="800" spc="-5" dirty="0">
                          <a:latin typeface="Arial"/>
                          <a:cs typeface="Arial"/>
                        </a:rPr>
                        <a:t>Location</a:t>
                      </a:r>
                      <a:r>
                        <a:rPr sz="800" spc="-15" dirty="0">
                          <a:latin typeface="Arial"/>
                          <a:cs typeface="Arial"/>
                        </a:rPr>
                        <a:t> </a:t>
                      </a:r>
                      <a:r>
                        <a:rPr sz="800" spc="-5" dirty="0">
                          <a:latin typeface="Arial"/>
                          <a:cs typeface="Arial"/>
                        </a:rPr>
                        <a:t>Type</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247650">
                        <a:lnSpc>
                          <a:spcPts val="919"/>
                        </a:lnSpc>
                        <a:spcBef>
                          <a:spcPts val="45"/>
                        </a:spcBef>
                      </a:pPr>
                      <a:r>
                        <a:rPr sz="800" spc="-5" dirty="0">
                          <a:latin typeface="Arial"/>
                          <a:cs typeface="Arial"/>
                        </a:rPr>
                        <a:t>Location (for  broadband,  geospatial  location</a:t>
                      </a:r>
                      <a:r>
                        <a:rPr sz="800" spc="-50" dirty="0">
                          <a:latin typeface="Arial"/>
                          <a:cs typeface="Arial"/>
                        </a:rPr>
                        <a:t> </a:t>
                      </a:r>
                      <a:r>
                        <a:rPr sz="800" spc="-5" dirty="0">
                          <a:latin typeface="Arial"/>
                          <a:cs typeface="Arial"/>
                        </a:rPr>
                        <a:t>data)</a:t>
                      </a:r>
                      <a:endParaRPr sz="800">
                        <a:latin typeface="Arial"/>
                        <a:cs typeface="Arial"/>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72390">
                        <a:lnSpc>
                          <a:spcPts val="919"/>
                        </a:lnSpc>
                        <a:spcBef>
                          <a:spcPts val="45"/>
                        </a:spcBef>
                      </a:pPr>
                      <a:r>
                        <a:rPr sz="800" spc="-5" dirty="0">
                          <a:latin typeface="Arial"/>
                          <a:cs typeface="Arial"/>
                        </a:rPr>
                        <a:t>REQUIRED if</a:t>
                      </a:r>
                      <a:r>
                        <a:rPr sz="800" spc="-65" dirty="0">
                          <a:latin typeface="Arial"/>
                          <a:cs typeface="Arial"/>
                        </a:rPr>
                        <a:t> </a:t>
                      </a:r>
                      <a:r>
                        <a:rPr sz="800" dirty="0">
                          <a:latin typeface="Arial"/>
                          <a:cs typeface="Arial"/>
                        </a:rPr>
                        <a:t>the  </a:t>
                      </a:r>
                      <a:r>
                        <a:rPr sz="800" spc="-5" dirty="0">
                          <a:latin typeface="Arial"/>
                          <a:cs typeface="Arial"/>
                        </a:rPr>
                        <a:t>project has  started.</a:t>
                      </a:r>
                      <a:endParaRPr sz="800">
                        <a:latin typeface="Arial"/>
                        <a:cs typeface="Arial"/>
                      </a:endParaRPr>
                    </a:p>
                    <a:p>
                      <a:pPr>
                        <a:lnSpc>
                          <a:spcPct val="100000"/>
                        </a:lnSpc>
                        <a:spcBef>
                          <a:spcPts val="45"/>
                        </a:spcBef>
                      </a:pPr>
                      <a:endParaRPr sz="700">
                        <a:latin typeface="Times New Roman"/>
                        <a:cs typeface="Times New Roman"/>
                      </a:endParaRPr>
                    </a:p>
                    <a:p>
                      <a:pPr marL="67945">
                        <a:lnSpc>
                          <a:spcPts val="940"/>
                        </a:lnSpc>
                      </a:pPr>
                      <a:r>
                        <a:rPr sz="800" spc="-5" dirty="0">
                          <a:latin typeface="Arial"/>
                          <a:cs typeface="Arial"/>
                        </a:rPr>
                        <a:t>NOT</a:t>
                      </a:r>
                      <a:r>
                        <a:rPr sz="800" spc="-20" dirty="0">
                          <a:latin typeface="Arial"/>
                          <a:cs typeface="Arial"/>
                        </a:rPr>
                        <a:t> </a:t>
                      </a:r>
                      <a:r>
                        <a:rPr sz="800" spc="-5" dirty="0">
                          <a:latin typeface="Arial"/>
                          <a:cs typeface="Arial"/>
                        </a:rPr>
                        <a:t>REQUIRED</a:t>
                      </a:r>
                      <a:endParaRPr sz="800">
                        <a:latin typeface="Arial"/>
                        <a:cs typeface="Arial"/>
                      </a:endParaRPr>
                    </a:p>
                    <a:p>
                      <a:pPr marL="67945" marR="124460">
                        <a:lnSpc>
                          <a:spcPct val="95800"/>
                        </a:lnSpc>
                        <a:spcBef>
                          <a:spcPts val="20"/>
                        </a:spcBef>
                      </a:pPr>
                      <a:r>
                        <a:rPr sz="800" spc="-5" dirty="0">
                          <a:latin typeface="Arial"/>
                          <a:cs typeface="Arial"/>
                        </a:rPr>
                        <a:t>if you selected  "Not Started"</a:t>
                      </a:r>
                      <a:r>
                        <a:rPr sz="800" spc="-45" dirty="0">
                          <a:latin typeface="Arial"/>
                          <a:cs typeface="Arial"/>
                        </a:rPr>
                        <a:t> </a:t>
                      </a:r>
                      <a:r>
                        <a:rPr sz="800" spc="-5" dirty="0">
                          <a:latin typeface="Arial"/>
                          <a:cs typeface="Arial"/>
                        </a:rPr>
                        <a:t>for  the "Status to  Completion"  question.</a:t>
                      </a:r>
                      <a:endParaRPr sz="800">
                        <a:latin typeface="Arial"/>
                        <a:cs typeface="Arial"/>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19"/>
                        </a:lnSpc>
                      </a:pPr>
                      <a:r>
                        <a:rPr sz="800" dirty="0">
                          <a:latin typeface="Arial"/>
                          <a:cs typeface="Arial"/>
                        </a:rPr>
                        <a:t>-</a:t>
                      </a:r>
                      <a:endParaRPr sz="800">
                        <a:latin typeface="Arial"/>
                        <a:cs typeface="Arial"/>
                      </a:endParaRPr>
                    </a:p>
                    <a:p>
                      <a:pPr marL="67945" marR="112395">
                        <a:lnSpc>
                          <a:spcPts val="919"/>
                        </a:lnSpc>
                        <a:spcBef>
                          <a:spcPts val="40"/>
                        </a:spcBef>
                      </a:pPr>
                      <a:r>
                        <a:rPr sz="800" dirty="0">
                          <a:latin typeface="Arial"/>
                          <a:cs typeface="Arial"/>
                        </a:rPr>
                        <a:t>Latitude/longitud  </a:t>
                      </a:r>
                      <a:r>
                        <a:rPr sz="800" spc="-5" dirty="0">
                          <a:latin typeface="Arial"/>
                          <a:cs typeface="Arial"/>
                        </a:rPr>
                        <a:t>e (WGS84 or  NAD83</a:t>
                      </a:r>
                      <a:endParaRPr sz="800">
                        <a:latin typeface="Arial"/>
                        <a:cs typeface="Arial"/>
                      </a:endParaRPr>
                    </a:p>
                    <a:p>
                      <a:pPr marL="67945" marR="355600" algn="just">
                        <a:lnSpc>
                          <a:spcPts val="919"/>
                        </a:lnSpc>
                      </a:pPr>
                      <a:r>
                        <a:rPr sz="800" dirty="0">
                          <a:latin typeface="Arial"/>
                          <a:cs typeface="Arial"/>
                        </a:rPr>
                        <a:t>geographic  </a:t>
                      </a:r>
                      <a:r>
                        <a:rPr sz="800" spc="-5" dirty="0">
                          <a:latin typeface="Arial"/>
                          <a:cs typeface="Arial"/>
                        </a:rPr>
                        <a:t>coordinate  system)</a:t>
                      </a:r>
                      <a:endParaRPr sz="800">
                        <a:latin typeface="Arial"/>
                        <a:cs typeface="Arial"/>
                      </a:endParaRPr>
                    </a:p>
                    <a:p>
                      <a:pPr marL="67945">
                        <a:lnSpc>
                          <a:spcPts val="875"/>
                        </a:lnSpc>
                      </a:pPr>
                      <a:r>
                        <a:rPr sz="800" spc="-5" dirty="0">
                          <a:latin typeface="Arial"/>
                          <a:cs typeface="Arial"/>
                        </a:rPr>
                        <a:t>-Address</a:t>
                      </a:r>
                      <a:endParaRPr sz="800">
                        <a:latin typeface="Arial"/>
                        <a:cs typeface="Arial"/>
                      </a:endParaRPr>
                    </a:p>
                    <a:p>
                      <a:pPr marL="67945">
                        <a:lnSpc>
                          <a:spcPts val="919"/>
                        </a:lnSpc>
                      </a:pPr>
                      <a:r>
                        <a:rPr sz="800" spc="-5" dirty="0">
                          <a:latin typeface="Arial"/>
                          <a:cs typeface="Arial"/>
                        </a:rPr>
                        <a:t>-Address</a:t>
                      </a:r>
                      <a:r>
                        <a:rPr sz="800" spc="-55" dirty="0">
                          <a:latin typeface="Arial"/>
                          <a:cs typeface="Arial"/>
                        </a:rPr>
                        <a:t> </a:t>
                      </a:r>
                      <a:r>
                        <a:rPr sz="800" spc="-5" dirty="0">
                          <a:latin typeface="Arial"/>
                          <a:cs typeface="Arial"/>
                        </a:rPr>
                        <a:t>Range</a:t>
                      </a:r>
                      <a:endParaRPr sz="800">
                        <a:latin typeface="Arial"/>
                        <a:cs typeface="Arial"/>
                      </a:endParaRPr>
                    </a:p>
                    <a:p>
                      <a:pPr marL="67945">
                        <a:lnSpc>
                          <a:spcPts val="940"/>
                        </a:lnSpc>
                      </a:pPr>
                      <a:r>
                        <a:rPr sz="800" spc="-5" dirty="0">
                          <a:latin typeface="Arial"/>
                          <a:cs typeface="Arial"/>
                        </a:rPr>
                        <a:t>-Road</a:t>
                      </a:r>
                      <a:r>
                        <a:rPr sz="800" spc="-60" dirty="0">
                          <a:latin typeface="Arial"/>
                          <a:cs typeface="Arial"/>
                        </a:rPr>
                        <a:t> </a:t>
                      </a:r>
                      <a:r>
                        <a:rPr sz="800" spc="-5" dirty="0">
                          <a:latin typeface="Arial"/>
                          <a:cs typeface="Arial"/>
                        </a:rPr>
                        <a:t>Segment</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940"/>
                        </a:lnSpc>
                      </a:pPr>
                      <a:r>
                        <a:rPr sz="800" spc="-5" dirty="0">
                          <a:latin typeface="Arial"/>
                          <a:cs typeface="Arial"/>
                        </a:rPr>
                        <a:t>Picklist</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60325" algn="r">
                        <a:lnSpc>
                          <a:spcPts val="940"/>
                        </a:lnSpc>
                      </a:pPr>
                      <a:r>
                        <a:rPr sz="800" dirty="0">
                          <a:latin typeface="Arial"/>
                          <a:cs typeface="Arial"/>
                        </a:rPr>
                        <a:t>n/a</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bl>
          </a:graphicData>
        </a:graphic>
      </p:graphicFrame>
      <p:sp>
        <p:nvSpPr>
          <p:cNvPr id="4" name="object 4"/>
          <p:cNvSpPr txBox="1">
            <a:spLocks noGrp="1"/>
          </p:cNvSpPr>
          <p:nvPr>
            <p:ph type="ftr" sz="quarter" idx="5"/>
          </p:nvPr>
        </p:nvSpPr>
        <p:spPr>
          <a:prstGeom prst="rect">
            <a:avLst/>
          </a:prstGeom>
        </p:spPr>
        <p:txBody>
          <a:bodyPr vert="horz" wrap="square" lIns="0" tIns="1905" rIns="0" bIns="0" rtlCol="0">
            <a:spAutoFit/>
          </a:bodyPr>
          <a:lstStyle/>
          <a:p>
            <a:pPr marL="12700">
              <a:lnSpc>
                <a:spcPts val="1060"/>
              </a:lnSpc>
              <a:spcBef>
                <a:spcPts val="15"/>
              </a:spcBef>
            </a:pPr>
            <a:r>
              <a:rPr dirty="0"/>
              <a:t>Coronavirus State and </a:t>
            </a:r>
            <a:r>
              <a:rPr spc="-5" dirty="0"/>
              <a:t>Local Fiscal Recovery</a:t>
            </a:r>
            <a:r>
              <a:rPr spc="-30" dirty="0"/>
              <a:t> </a:t>
            </a:r>
            <a:r>
              <a:rPr dirty="0"/>
              <a:t>Funds:</a:t>
            </a:r>
          </a:p>
          <a:p>
            <a:pPr marL="174625">
              <a:lnSpc>
                <a:spcPts val="1060"/>
              </a:lnSpc>
            </a:pPr>
            <a:r>
              <a:rPr b="0" spc="-5" dirty="0">
                <a:latin typeface="Arial"/>
                <a:cs typeface="Arial"/>
              </a:rPr>
              <a:t>Project and Expenditures Report User</a:t>
            </a:r>
            <a:r>
              <a:rPr b="0" spc="30" dirty="0">
                <a:latin typeface="Arial"/>
                <a:cs typeface="Arial"/>
              </a:rPr>
              <a:t> </a:t>
            </a:r>
            <a:r>
              <a:rPr b="0" spc="-5" dirty="0">
                <a:latin typeface="Arial"/>
                <a:cs typeface="Arial"/>
              </a:rPr>
              <a:t>Guide</a:t>
            </a:r>
          </a:p>
        </p:txBody>
      </p:sp>
      <p:sp>
        <p:nvSpPr>
          <p:cNvPr id="5" name="object 5"/>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r>
              <a:rPr spc="-5" dirty="0"/>
              <a:t>75</a:t>
            </a:r>
          </a:p>
        </p:txBody>
      </p:sp>
      <p:sp>
        <p:nvSpPr>
          <p:cNvPr id="3" name="object 3"/>
          <p:cNvSpPr txBox="1"/>
          <p:nvPr/>
        </p:nvSpPr>
        <p:spPr>
          <a:xfrm>
            <a:off x="901700" y="6022085"/>
            <a:ext cx="5900420" cy="2870200"/>
          </a:xfrm>
          <a:prstGeom prst="rect">
            <a:avLst/>
          </a:prstGeom>
        </p:spPr>
        <p:txBody>
          <a:bodyPr vert="horz" wrap="square" lIns="0" tIns="6985" rIns="0" bIns="0" rtlCol="0">
            <a:spAutoFit/>
          </a:bodyPr>
          <a:lstStyle/>
          <a:p>
            <a:pPr marL="12700" marR="376555">
              <a:lnSpc>
                <a:spcPct val="103200"/>
              </a:lnSpc>
              <a:spcBef>
                <a:spcPts val="55"/>
              </a:spcBef>
            </a:pPr>
            <a:r>
              <a:rPr sz="1100" spc="-5" dirty="0">
                <a:latin typeface="Arial"/>
                <a:cs typeface="Arial"/>
              </a:rPr>
              <a:t>After the bulk upload of EC 5 infrastructure project information, manual entry of additional  programmatic data will be required in Treasury’s</a:t>
            </a:r>
            <a:r>
              <a:rPr sz="1100" spc="15" dirty="0">
                <a:latin typeface="Arial"/>
                <a:cs typeface="Arial"/>
              </a:rPr>
              <a:t> </a:t>
            </a:r>
            <a:r>
              <a:rPr sz="1100" spc="-5" dirty="0">
                <a:latin typeface="Arial"/>
                <a:cs typeface="Arial"/>
              </a:rPr>
              <a:t>Portal.</a:t>
            </a:r>
            <a:endParaRPr sz="1100">
              <a:latin typeface="Arial"/>
              <a:cs typeface="Arial"/>
            </a:endParaRPr>
          </a:p>
          <a:p>
            <a:pPr marL="241300" indent="-228600">
              <a:lnSpc>
                <a:spcPct val="100000"/>
              </a:lnSpc>
              <a:spcBef>
                <a:spcPts val="844"/>
              </a:spcBef>
              <a:buFont typeface="Arial"/>
              <a:buAutoNum type="alphaLcParenR"/>
              <a:tabLst>
                <a:tab pos="241300" algn="l"/>
              </a:tabLst>
            </a:pPr>
            <a:r>
              <a:rPr sz="1100" b="1" spc="-5" dirty="0">
                <a:latin typeface="Arial"/>
                <a:cs typeface="Arial"/>
              </a:rPr>
              <a:t>Additional manual entry for all infrastructure</a:t>
            </a:r>
            <a:r>
              <a:rPr sz="1100" b="1" spc="15" dirty="0">
                <a:latin typeface="Arial"/>
                <a:cs typeface="Arial"/>
              </a:rPr>
              <a:t> </a:t>
            </a:r>
            <a:r>
              <a:rPr sz="1100" b="1" spc="-5" dirty="0">
                <a:latin typeface="Arial"/>
                <a:cs typeface="Arial"/>
              </a:rPr>
              <a:t>projects</a:t>
            </a:r>
            <a:endParaRPr sz="1100">
              <a:latin typeface="Arial"/>
              <a:cs typeface="Arial"/>
            </a:endParaRPr>
          </a:p>
          <a:p>
            <a:pPr marL="927100" lvl="1" indent="-229235">
              <a:lnSpc>
                <a:spcPct val="100000"/>
              </a:lnSpc>
              <a:spcBef>
                <a:spcPts val="844"/>
              </a:spcBef>
              <a:buFont typeface="Arial"/>
              <a:buAutoNum type="arabicPeriod"/>
              <a:tabLst>
                <a:tab pos="927735" algn="l"/>
              </a:tabLst>
            </a:pPr>
            <a:r>
              <a:rPr sz="1100" spc="-5" dirty="0">
                <a:latin typeface="Arial"/>
                <a:cs typeface="Arial"/>
              </a:rPr>
              <a:t>Location</a:t>
            </a:r>
            <a:endParaRPr sz="1100">
              <a:latin typeface="Arial"/>
              <a:cs typeface="Arial"/>
            </a:endParaRPr>
          </a:p>
          <a:p>
            <a:pPr marL="927100" lvl="1" indent="-229235">
              <a:lnSpc>
                <a:spcPct val="100000"/>
              </a:lnSpc>
              <a:spcBef>
                <a:spcPts val="45"/>
              </a:spcBef>
              <a:buFont typeface="Arial"/>
              <a:buAutoNum type="arabicPeriod"/>
              <a:tabLst>
                <a:tab pos="927735" algn="l"/>
              </a:tabLst>
            </a:pPr>
            <a:r>
              <a:rPr sz="1100" spc="-5" dirty="0">
                <a:latin typeface="Arial"/>
                <a:cs typeface="Arial"/>
              </a:rPr>
              <a:t>For projects over $10 million in expected total</a:t>
            </a:r>
            <a:r>
              <a:rPr sz="1100" spc="35" dirty="0">
                <a:latin typeface="Arial"/>
                <a:cs typeface="Arial"/>
              </a:rPr>
              <a:t> </a:t>
            </a:r>
            <a:r>
              <a:rPr sz="1100" spc="-5" dirty="0">
                <a:latin typeface="Arial"/>
                <a:cs typeface="Arial"/>
              </a:rPr>
              <a:t>cost</a:t>
            </a:r>
            <a:endParaRPr sz="1100">
              <a:latin typeface="Arial"/>
              <a:cs typeface="Arial"/>
            </a:endParaRPr>
          </a:p>
          <a:p>
            <a:pPr marL="1384300" lvl="2" indent="-184785">
              <a:lnSpc>
                <a:spcPct val="100000"/>
              </a:lnSpc>
              <a:spcBef>
                <a:spcPts val="45"/>
              </a:spcBef>
              <a:buFont typeface="Arial"/>
              <a:buAutoNum type="romanLcPeriod"/>
              <a:tabLst>
                <a:tab pos="1384935" algn="l"/>
              </a:tabLst>
            </a:pPr>
            <a:r>
              <a:rPr sz="1100" spc="-5" dirty="0">
                <a:latin typeface="Arial"/>
                <a:cs typeface="Arial"/>
              </a:rPr>
              <a:t>Complete Davis-Bacon certification or provide the</a:t>
            </a:r>
            <a:r>
              <a:rPr sz="1100" spc="20" dirty="0">
                <a:latin typeface="Arial"/>
                <a:cs typeface="Arial"/>
              </a:rPr>
              <a:t> </a:t>
            </a:r>
            <a:r>
              <a:rPr sz="1100" dirty="0">
                <a:latin typeface="Arial"/>
                <a:cs typeface="Arial"/>
              </a:rPr>
              <a:t>following:</a:t>
            </a:r>
            <a:endParaRPr sz="1100">
              <a:latin typeface="Arial"/>
              <a:cs typeface="Arial"/>
            </a:endParaRPr>
          </a:p>
          <a:p>
            <a:pPr marL="1841500" marR="5080" lvl="3" indent="-228600">
              <a:lnSpc>
                <a:spcPct val="103600"/>
              </a:lnSpc>
              <a:spcBef>
                <a:spcPts val="70"/>
              </a:spcBef>
              <a:buFont typeface="Symbol"/>
              <a:buChar char=""/>
              <a:tabLst>
                <a:tab pos="1841500" algn="l"/>
                <a:tab pos="1842135" algn="l"/>
              </a:tabLst>
            </a:pPr>
            <a:r>
              <a:rPr sz="1100" spc="-5" dirty="0">
                <a:latin typeface="Arial"/>
                <a:cs typeface="Arial"/>
              </a:rPr>
              <a:t>Number of employees of contractors and sub-contractors working  on the project</a:t>
            </a:r>
            <a:r>
              <a:rPr sz="1100" spc="5" dirty="0">
                <a:latin typeface="Arial"/>
                <a:cs typeface="Arial"/>
              </a:rPr>
              <a:t> </a:t>
            </a:r>
            <a:r>
              <a:rPr sz="1100" spc="-5" dirty="0">
                <a:latin typeface="Arial"/>
                <a:cs typeface="Arial"/>
              </a:rPr>
              <a:t>(number)</a:t>
            </a:r>
            <a:endParaRPr sz="1100">
              <a:latin typeface="Arial"/>
              <a:cs typeface="Arial"/>
            </a:endParaRPr>
          </a:p>
          <a:p>
            <a:pPr marL="1841500" lvl="3" indent="-229235">
              <a:lnSpc>
                <a:spcPct val="100000"/>
              </a:lnSpc>
              <a:spcBef>
                <a:spcPts val="120"/>
              </a:spcBef>
              <a:buFont typeface="Symbol"/>
              <a:buChar char=""/>
              <a:tabLst>
                <a:tab pos="1841500" algn="l"/>
                <a:tab pos="1842135" algn="l"/>
              </a:tabLst>
            </a:pPr>
            <a:r>
              <a:rPr sz="1100" spc="-5" dirty="0">
                <a:latin typeface="Arial"/>
                <a:cs typeface="Arial"/>
              </a:rPr>
              <a:t>Number of employees on the project hired directly</a:t>
            </a:r>
            <a:r>
              <a:rPr sz="1100" spc="40" dirty="0">
                <a:latin typeface="Arial"/>
                <a:cs typeface="Arial"/>
              </a:rPr>
              <a:t> </a:t>
            </a:r>
            <a:r>
              <a:rPr sz="1100" spc="-5" dirty="0">
                <a:latin typeface="Arial"/>
                <a:cs typeface="Arial"/>
              </a:rPr>
              <a:t>(number)</a:t>
            </a:r>
            <a:endParaRPr sz="1100">
              <a:latin typeface="Arial"/>
              <a:cs typeface="Arial"/>
            </a:endParaRPr>
          </a:p>
          <a:p>
            <a:pPr marL="1841500" marR="161290" lvl="3" indent="-228600">
              <a:lnSpc>
                <a:spcPct val="103200"/>
              </a:lnSpc>
              <a:spcBef>
                <a:spcPts val="75"/>
              </a:spcBef>
              <a:buFont typeface="Symbol"/>
              <a:buChar char=""/>
              <a:tabLst>
                <a:tab pos="1841500" algn="l"/>
                <a:tab pos="1842135" algn="l"/>
              </a:tabLst>
            </a:pPr>
            <a:r>
              <a:rPr sz="1100" spc="-5" dirty="0">
                <a:latin typeface="Arial"/>
                <a:cs typeface="Arial"/>
              </a:rPr>
              <a:t>Number of employees on the project hired through a third party  (number)</a:t>
            </a:r>
            <a:endParaRPr sz="1100">
              <a:latin typeface="Arial"/>
              <a:cs typeface="Arial"/>
            </a:endParaRPr>
          </a:p>
          <a:p>
            <a:pPr marL="1841500" marR="233045" lvl="3" indent="-228600">
              <a:lnSpc>
                <a:spcPct val="103600"/>
              </a:lnSpc>
              <a:spcBef>
                <a:spcPts val="75"/>
              </a:spcBef>
              <a:buFont typeface="Symbol"/>
              <a:buChar char=""/>
              <a:tabLst>
                <a:tab pos="1841500" algn="l"/>
                <a:tab pos="1842135" algn="l"/>
              </a:tabLst>
            </a:pPr>
            <a:r>
              <a:rPr sz="1100" spc="-5" dirty="0">
                <a:latin typeface="Arial"/>
                <a:cs typeface="Arial"/>
              </a:rPr>
              <a:t>Wages and benefits of workers on the project by classification  (rich text field)</a:t>
            </a:r>
            <a:endParaRPr sz="1100">
              <a:latin typeface="Arial"/>
              <a:cs typeface="Arial"/>
            </a:endParaRPr>
          </a:p>
          <a:p>
            <a:pPr marL="1841500" lvl="3" indent="-229235">
              <a:lnSpc>
                <a:spcPct val="100000"/>
              </a:lnSpc>
              <a:spcBef>
                <a:spcPts val="110"/>
              </a:spcBef>
              <a:buFont typeface="Symbol"/>
              <a:buChar char=""/>
              <a:tabLst>
                <a:tab pos="1841500" algn="l"/>
                <a:tab pos="1842135" algn="l"/>
              </a:tabLst>
            </a:pPr>
            <a:r>
              <a:rPr sz="1100" spc="-5" dirty="0">
                <a:latin typeface="Arial"/>
                <a:cs typeface="Arial"/>
              </a:rPr>
              <a:t>Are any of the wages at rates less than those prevailing?</a:t>
            </a:r>
            <a:r>
              <a:rPr sz="1100" spc="90" dirty="0">
                <a:latin typeface="Arial"/>
                <a:cs typeface="Arial"/>
              </a:rPr>
              <a:t> </a:t>
            </a:r>
            <a:r>
              <a:rPr sz="1100" spc="-5" dirty="0">
                <a:latin typeface="Arial"/>
                <a:cs typeface="Arial"/>
              </a:rPr>
              <a:t>(Y/N)</a:t>
            </a:r>
            <a:endParaRPr sz="1100">
              <a:latin typeface="Arial"/>
              <a:cs typeface="Arial"/>
            </a:endParaRPr>
          </a:p>
          <a:p>
            <a:pPr marL="1384300" lvl="2" indent="-215265">
              <a:lnSpc>
                <a:spcPct val="100000"/>
              </a:lnSpc>
              <a:spcBef>
                <a:spcPts val="50"/>
              </a:spcBef>
              <a:buFont typeface="Arial"/>
              <a:buAutoNum type="romanLcPeriod"/>
              <a:tabLst>
                <a:tab pos="1384935" algn="l"/>
              </a:tabLst>
            </a:pPr>
            <a:r>
              <a:rPr sz="1100" spc="-5" dirty="0">
                <a:latin typeface="Arial"/>
                <a:cs typeface="Arial"/>
              </a:rPr>
              <a:t>Complete certification for labor agreements or provide the</a:t>
            </a:r>
            <a:r>
              <a:rPr sz="1100" spc="55" dirty="0">
                <a:latin typeface="Arial"/>
                <a:cs typeface="Arial"/>
              </a:rPr>
              <a:t> </a:t>
            </a:r>
            <a:r>
              <a:rPr sz="1100" dirty="0">
                <a:latin typeface="Arial"/>
                <a:cs typeface="Arial"/>
              </a:rPr>
              <a:t>following:</a:t>
            </a:r>
            <a:endParaRPr sz="1100">
              <a:latin typeface="Arial"/>
              <a:cs typeface="Aria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17783" y="5359301"/>
            <a:ext cx="87953" cy="99285"/>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607179" y="5705977"/>
            <a:ext cx="98557" cy="98557"/>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617783" y="7223882"/>
            <a:ext cx="87953" cy="98556"/>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1607179" y="7570592"/>
            <a:ext cx="98557" cy="98556"/>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608633" y="7917198"/>
            <a:ext cx="97103" cy="100947"/>
          </a:xfrm>
          <a:prstGeom prst="rect">
            <a:avLst/>
          </a:prstGeom>
          <a:blipFill>
            <a:blip r:embed="rId5" cstate="print"/>
            <a:stretch>
              <a:fillRect/>
            </a:stretch>
          </a:blipFill>
        </p:spPr>
        <p:txBody>
          <a:bodyPr wrap="square" lIns="0" tIns="0" rIns="0" bIns="0" rtlCol="0"/>
          <a:lstStyle/>
          <a:p>
            <a:endParaRPr/>
          </a:p>
        </p:txBody>
      </p:sp>
      <p:sp>
        <p:nvSpPr>
          <p:cNvPr id="7" name="object 7"/>
          <p:cNvSpPr txBox="1"/>
          <p:nvPr/>
        </p:nvSpPr>
        <p:spPr>
          <a:xfrm>
            <a:off x="901700" y="902461"/>
            <a:ext cx="5953760" cy="7949565"/>
          </a:xfrm>
          <a:prstGeom prst="rect">
            <a:avLst/>
          </a:prstGeom>
        </p:spPr>
        <p:txBody>
          <a:bodyPr vert="horz" wrap="square" lIns="0" tIns="6350" rIns="0" bIns="0" rtlCol="0">
            <a:spAutoFit/>
          </a:bodyPr>
          <a:lstStyle/>
          <a:p>
            <a:pPr marL="1841500" marR="88265" indent="-228600">
              <a:lnSpc>
                <a:spcPct val="103400"/>
              </a:lnSpc>
              <a:spcBef>
                <a:spcPts val="50"/>
              </a:spcBef>
              <a:buFont typeface="Symbol"/>
              <a:buChar char=""/>
              <a:tabLst>
                <a:tab pos="1841500" algn="l"/>
                <a:tab pos="1842135" algn="l"/>
              </a:tabLst>
            </a:pPr>
            <a:r>
              <a:rPr sz="1100" spc="-5" dirty="0">
                <a:latin typeface="Arial"/>
                <a:cs typeface="Arial"/>
              </a:rPr>
              <a:t>How will the recipient ensure the project has ready access to a  sufficient supply of appropriately skilled and unskilled labor to  ensure high-quality construction throughout the life of the </a:t>
            </a:r>
            <a:r>
              <a:rPr sz="1100" dirty="0">
                <a:latin typeface="Arial"/>
                <a:cs typeface="Arial"/>
              </a:rPr>
              <a:t>project,  </a:t>
            </a:r>
            <a:r>
              <a:rPr sz="1100" spc="-5" dirty="0">
                <a:latin typeface="Arial"/>
                <a:cs typeface="Arial"/>
              </a:rPr>
              <a:t>including a description of any required professional certifications  and/or in-house training? (text</a:t>
            </a:r>
            <a:r>
              <a:rPr sz="1100" spc="5" dirty="0">
                <a:latin typeface="Arial"/>
                <a:cs typeface="Arial"/>
              </a:rPr>
              <a:t> </a:t>
            </a:r>
            <a:r>
              <a:rPr sz="1100" spc="-5" dirty="0">
                <a:latin typeface="Arial"/>
                <a:cs typeface="Arial"/>
              </a:rPr>
              <a:t>box)</a:t>
            </a:r>
            <a:endParaRPr sz="1100">
              <a:latin typeface="Arial"/>
              <a:cs typeface="Arial"/>
            </a:endParaRPr>
          </a:p>
          <a:p>
            <a:pPr marL="1841500" marR="542290" indent="-228600">
              <a:lnSpc>
                <a:spcPct val="103400"/>
              </a:lnSpc>
              <a:spcBef>
                <a:spcPts val="75"/>
              </a:spcBef>
              <a:buFont typeface="Symbol"/>
              <a:buChar char=""/>
              <a:tabLst>
                <a:tab pos="1841500" algn="l"/>
                <a:tab pos="1842135" algn="l"/>
              </a:tabLst>
            </a:pPr>
            <a:r>
              <a:rPr sz="1100" spc="-5" dirty="0">
                <a:latin typeface="Arial"/>
                <a:cs typeface="Arial"/>
              </a:rPr>
              <a:t>How will the recipient minimize risks of labor disputes and  disruptions that would jeopardize timeliness and </a:t>
            </a:r>
            <a:r>
              <a:rPr sz="1100" dirty="0">
                <a:latin typeface="Arial"/>
                <a:cs typeface="Arial"/>
              </a:rPr>
              <a:t>cost-  </a:t>
            </a:r>
            <a:r>
              <a:rPr sz="1100" spc="-5" dirty="0">
                <a:latin typeface="Arial"/>
                <a:cs typeface="Arial"/>
              </a:rPr>
              <a:t>effectiveness of the project? (text</a:t>
            </a:r>
            <a:r>
              <a:rPr sz="1100" spc="5" dirty="0">
                <a:latin typeface="Arial"/>
                <a:cs typeface="Arial"/>
              </a:rPr>
              <a:t> </a:t>
            </a:r>
            <a:r>
              <a:rPr sz="1100" spc="-5" dirty="0">
                <a:latin typeface="Arial"/>
                <a:cs typeface="Arial"/>
              </a:rPr>
              <a:t>box)</a:t>
            </a:r>
            <a:endParaRPr sz="1100">
              <a:latin typeface="Arial"/>
              <a:cs typeface="Arial"/>
            </a:endParaRPr>
          </a:p>
          <a:p>
            <a:pPr marL="1841500" marR="31115" indent="-228600">
              <a:lnSpc>
                <a:spcPct val="103400"/>
              </a:lnSpc>
              <a:spcBef>
                <a:spcPts val="75"/>
              </a:spcBef>
              <a:buFont typeface="Symbol"/>
              <a:buChar char=""/>
              <a:tabLst>
                <a:tab pos="1841500" algn="l"/>
                <a:tab pos="1842135" algn="l"/>
              </a:tabLst>
            </a:pPr>
            <a:r>
              <a:rPr sz="1100" spc="-5" dirty="0">
                <a:latin typeface="Arial"/>
                <a:cs typeface="Arial"/>
              </a:rPr>
              <a:t>How will the recipient provide a safe and </a:t>
            </a:r>
            <a:r>
              <a:rPr sz="1100" dirty="0">
                <a:latin typeface="Arial"/>
                <a:cs typeface="Arial"/>
              </a:rPr>
              <a:t>healthy </a:t>
            </a:r>
            <a:r>
              <a:rPr sz="1100" spc="-5" dirty="0">
                <a:latin typeface="Arial"/>
                <a:cs typeface="Arial"/>
              </a:rPr>
              <a:t>workplace that  avoids delays and costs associated with workplace illnesses,  injuries, and </a:t>
            </a:r>
            <a:r>
              <a:rPr sz="1100" dirty="0">
                <a:latin typeface="Arial"/>
                <a:cs typeface="Arial"/>
              </a:rPr>
              <a:t>fatalities, </a:t>
            </a:r>
            <a:r>
              <a:rPr sz="1100" spc="-5" dirty="0">
                <a:latin typeface="Arial"/>
                <a:cs typeface="Arial"/>
              </a:rPr>
              <a:t>including descriptions of safety training,  certification, and/or licensure requirements for all relevant workers  (e.g., OSHA 10, OSHA 30);”? (text</a:t>
            </a:r>
            <a:r>
              <a:rPr sz="1100" spc="15" dirty="0">
                <a:latin typeface="Arial"/>
                <a:cs typeface="Arial"/>
              </a:rPr>
              <a:t> </a:t>
            </a:r>
            <a:r>
              <a:rPr sz="1100" spc="-5" dirty="0">
                <a:latin typeface="Arial"/>
                <a:cs typeface="Arial"/>
              </a:rPr>
              <a:t>box)</a:t>
            </a:r>
            <a:endParaRPr sz="1100">
              <a:latin typeface="Arial"/>
              <a:cs typeface="Arial"/>
            </a:endParaRPr>
          </a:p>
          <a:p>
            <a:pPr marL="1841500" marR="231140" indent="-228600">
              <a:lnSpc>
                <a:spcPct val="103400"/>
              </a:lnSpc>
              <a:spcBef>
                <a:spcPts val="75"/>
              </a:spcBef>
              <a:buFont typeface="Symbol"/>
              <a:buChar char=""/>
              <a:tabLst>
                <a:tab pos="1841500" algn="l"/>
                <a:tab pos="1842135" algn="l"/>
              </a:tabLst>
            </a:pPr>
            <a:r>
              <a:rPr sz="1100" spc="-5" dirty="0">
                <a:latin typeface="Arial"/>
                <a:cs typeface="Arial"/>
              </a:rPr>
              <a:t>Will workers on the project receive wages and benefits that will  secure an appropriately skilled workforce in the context of the  local and regional labor market?</a:t>
            </a:r>
            <a:r>
              <a:rPr sz="1100" dirty="0">
                <a:latin typeface="Arial"/>
                <a:cs typeface="Arial"/>
              </a:rPr>
              <a:t> </a:t>
            </a:r>
            <a:r>
              <a:rPr sz="1100" spc="-5" dirty="0">
                <a:latin typeface="Arial"/>
                <a:cs typeface="Arial"/>
              </a:rPr>
              <a:t>(Y/N)</a:t>
            </a:r>
            <a:endParaRPr sz="1100">
              <a:latin typeface="Arial"/>
              <a:cs typeface="Arial"/>
            </a:endParaRPr>
          </a:p>
          <a:p>
            <a:pPr marL="1841500" marR="354965" indent="-228600">
              <a:lnSpc>
                <a:spcPct val="103200"/>
              </a:lnSpc>
              <a:spcBef>
                <a:spcPts val="80"/>
              </a:spcBef>
              <a:buFont typeface="Symbol"/>
              <a:buChar char=""/>
              <a:tabLst>
                <a:tab pos="1841500" algn="l"/>
                <a:tab pos="1842135" algn="l"/>
              </a:tabLst>
            </a:pPr>
            <a:r>
              <a:rPr sz="1100" spc="-5" dirty="0">
                <a:latin typeface="Arial"/>
                <a:cs typeface="Arial"/>
              </a:rPr>
              <a:t>Does the project have a completed project labor agreement?  (Y/N)</a:t>
            </a:r>
            <a:endParaRPr sz="1100">
              <a:latin typeface="Arial"/>
              <a:cs typeface="Arial"/>
            </a:endParaRPr>
          </a:p>
          <a:p>
            <a:pPr marL="1384300" indent="-247015">
              <a:lnSpc>
                <a:spcPct val="100000"/>
              </a:lnSpc>
              <a:spcBef>
                <a:spcPts val="50"/>
              </a:spcBef>
              <a:buFont typeface="Arial"/>
              <a:buAutoNum type="romanLcPeriod" startAt="3"/>
              <a:tabLst>
                <a:tab pos="1384935" algn="l"/>
              </a:tabLst>
            </a:pPr>
            <a:r>
              <a:rPr sz="1100" spc="-5" dirty="0">
                <a:latin typeface="Arial"/>
                <a:cs typeface="Arial"/>
              </a:rPr>
              <a:t>Respond to the </a:t>
            </a:r>
            <a:r>
              <a:rPr sz="1100" dirty="0">
                <a:latin typeface="Arial"/>
                <a:cs typeface="Arial"/>
              </a:rPr>
              <a:t>question, </a:t>
            </a:r>
            <a:r>
              <a:rPr sz="1100" spc="-5" dirty="0">
                <a:latin typeface="Arial"/>
                <a:cs typeface="Arial"/>
              </a:rPr>
              <a:t>Does the project prioritize local hires?</a:t>
            </a:r>
            <a:r>
              <a:rPr sz="1100" spc="90" dirty="0">
                <a:latin typeface="Arial"/>
                <a:cs typeface="Arial"/>
              </a:rPr>
              <a:t> </a:t>
            </a:r>
            <a:r>
              <a:rPr sz="1100" spc="-5" dirty="0">
                <a:latin typeface="Arial"/>
                <a:cs typeface="Arial"/>
              </a:rPr>
              <a:t>(Y/N)</a:t>
            </a:r>
            <a:endParaRPr sz="1100">
              <a:latin typeface="Arial"/>
              <a:cs typeface="Arial"/>
            </a:endParaRPr>
          </a:p>
          <a:p>
            <a:pPr marL="1384300" marR="274955" indent="-254000">
              <a:lnSpc>
                <a:spcPts val="1370"/>
              </a:lnSpc>
              <a:spcBef>
                <a:spcPts val="45"/>
              </a:spcBef>
              <a:buFont typeface="Arial"/>
              <a:buAutoNum type="romanLcPeriod" startAt="3"/>
              <a:tabLst>
                <a:tab pos="1384935" algn="l"/>
              </a:tabLst>
            </a:pPr>
            <a:r>
              <a:rPr sz="1100" spc="-5" dirty="0">
                <a:latin typeface="Arial"/>
                <a:cs typeface="Arial"/>
              </a:rPr>
              <a:t>Respond to the question, Does the project have a Community Benefit  Agreement, with a description of any such agreement?</a:t>
            </a:r>
            <a:r>
              <a:rPr sz="1100" spc="70" dirty="0">
                <a:latin typeface="Arial"/>
                <a:cs typeface="Arial"/>
              </a:rPr>
              <a:t> </a:t>
            </a:r>
            <a:r>
              <a:rPr sz="1100" spc="-5" dirty="0">
                <a:latin typeface="Arial"/>
                <a:cs typeface="Arial"/>
              </a:rPr>
              <a:t>(Y/N)</a:t>
            </a:r>
            <a:endParaRPr sz="1100">
              <a:latin typeface="Arial"/>
              <a:cs typeface="Arial"/>
            </a:endParaRPr>
          </a:p>
          <a:p>
            <a:pPr>
              <a:lnSpc>
                <a:spcPct val="100000"/>
              </a:lnSpc>
            </a:pPr>
            <a:endParaRPr sz="1200">
              <a:latin typeface="Arial"/>
              <a:cs typeface="Arial"/>
            </a:endParaRPr>
          </a:p>
          <a:p>
            <a:pPr marL="241300" marR="777875" indent="-228600">
              <a:lnSpc>
                <a:spcPct val="103600"/>
              </a:lnSpc>
              <a:spcBef>
                <a:spcPts val="725"/>
              </a:spcBef>
              <a:buFont typeface="Arial"/>
              <a:buAutoNum type="alphaLcParenR" startAt="2"/>
              <a:tabLst>
                <a:tab pos="241300" algn="l"/>
              </a:tabLst>
            </a:pPr>
            <a:r>
              <a:rPr sz="1100" b="1" spc="-5" dirty="0">
                <a:latin typeface="Arial"/>
                <a:cs typeface="Arial"/>
              </a:rPr>
              <a:t>Additional manual entry for Projects in the Water and Sewer Infrastructure  Expenditure Categories (5.1 –</a:t>
            </a:r>
            <a:r>
              <a:rPr sz="1100" b="1" spc="20" dirty="0">
                <a:latin typeface="Arial"/>
                <a:cs typeface="Arial"/>
              </a:rPr>
              <a:t> </a:t>
            </a:r>
            <a:r>
              <a:rPr sz="1100" b="1" spc="-5" dirty="0">
                <a:latin typeface="Arial"/>
                <a:cs typeface="Arial"/>
              </a:rPr>
              <a:t>5.15):</a:t>
            </a:r>
            <a:endParaRPr sz="1100">
              <a:latin typeface="Arial"/>
              <a:cs typeface="Arial"/>
            </a:endParaRPr>
          </a:p>
          <a:p>
            <a:pPr marL="927100" marR="213360">
              <a:lnSpc>
                <a:spcPct val="103299"/>
              </a:lnSpc>
              <a:spcBef>
                <a:spcPts val="805"/>
              </a:spcBef>
            </a:pPr>
            <a:r>
              <a:rPr sz="1100" spc="-5" dirty="0">
                <a:latin typeface="Arial"/>
                <a:cs typeface="Arial"/>
              </a:rPr>
              <a:t>National Pollutant Discharge Elimination System (NPDES) Permit Number (if  applicable; for projects aligned with the Clean Water State Revolving Fund)  Public Water System (PWS) ID number (if applicable; for projects aligned with  the Drinking Water State Revolving</a:t>
            </a:r>
            <a:r>
              <a:rPr sz="1100" spc="10" dirty="0">
                <a:latin typeface="Arial"/>
                <a:cs typeface="Arial"/>
              </a:rPr>
              <a:t> </a:t>
            </a:r>
            <a:r>
              <a:rPr sz="1100" spc="-5" dirty="0">
                <a:latin typeface="Arial"/>
                <a:cs typeface="Arial"/>
              </a:rPr>
              <a:t>Fund)</a:t>
            </a:r>
            <a:endParaRPr sz="1100">
              <a:latin typeface="Arial"/>
              <a:cs typeface="Arial"/>
            </a:endParaRPr>
          </a:p>
          <a:p>
            <a:pPr marL="241300" marR="17145">
              <a:lnSpc>
                <a:spcPct val="103299"/>
              </a:lnSpc>
              <a:spcBef>
                <a:spcPts val="800"/>
              </a:spcBef>
            </a:pPr>
            <a:r>
              <a:rPr sz="1100" b="1" spc="-5" dirty="0">
                <a:latin typeface="Arial"/>
                <a:cs typeface="Arial"/>
              </a:rPr>
              <a:t>Note- </a:t>
            </a:r>
            <a:r>
              <a:rPr sz="1100" spc="-5" dirty="0">
                <a:latin typeface="Arial"/>
                <a:cs typeface="Arial"/>
              </a:rPr>
              <a:t>Please provide the NPDES Permit Number or Public Water System (PWS) </a:t>
            </a:r>
            <a:r>
              <a:rPr sz="1100" dirty="0">
                <a:latin typeface="Arial"/>
                <a:cs typeface="Arial"/>
              </a:rPr>
              <a:t>ID </a:t>
            </a:r>
            <a:r>
              <a:rPr sz="1100" spc="-5" dirty="0">
                <a:latin typeface="Arial"/>
                <a:cs typeface="Arial"/>
              </a:rPr>
              <a:t>number  for projects on systems with such permit/ID numbers. Otherwise, please leave this field  blank. Providing this information allows Treasury to connect your reporting data to existing  information about the</a:t>
            </a:r>
            <a:r>
              <a:rPr sz="1100" dirty="0">
                <a:latin typeface="Arial"/>
                <a:cs typeface="Arial"/>
              </a:rPr>
              <a:t> systems.</a:t>
            </a:r>
            <a:endParaRPr sz="1100">
              <a:latin typeface="Arial"/>
              <a:cs typeface="Arial"/>
            </a:endParaRPr>
          </a:p>
          <a:p>
            <a:pPr marL="241300" indent="-241300">
              <a:lnSpc>
                <a:spcPct val="100000"/>
              </a:lnSpc>
              <a:spcBef>
                <a:spcPts val="844"/>
              </a:spcBef>
              <a:buFont typeface="Arial"/>
              <a:buAutoNum type="alphaLcParenR" startAt="3"/>
              <a:tabLst>
                <a:tab pos="241300" algn="l"/>
              </a:tabLst>
            </a:pPr>
            <a:r>
              <a:rPr sz="1100" b="1" spc="-5" dirty="0">
                <a:latin typeface="Arial"/>
                <a:cs typeface="Arial"/>
              </a:rPr>
              <a:t>Additional manual entry for Broadband Projects Expenditure Categories (5.16 –</a:t>
            </a:r>
            <a:r>
              <a:rPr sz="1100" b="1" spc="204" dirty="0">
                <a:latin typeface="Arial"/>
                <a:cs typeface="Arial"/>
              </a:rPr>
              <a:t> </a:t>
            </a:r>
            <a:r>
              <a:rPr sz="1100" b="1" spc="-5" dirty="0">
                <a:latin typeface="Arial"/>
                <a:cs typeface="Arial"/>
              </a:rPr>
              <a:t>5.17):</a:t>
            </a:r>
            <a:endParaRPr sz="1100">
              <a:latin typeface="Arial"/>
              <a:cs typeface="Arial"/>
            </a:endParaRPr>
          </a:p>
          <a:p>
            <a:pPr marL="927100" marR="5080">
              <a:lnSpc>
                <a:spcPct val="103600"/>
              </a:lnSpc>
              <a:spcBef>
                <a:spcPts val="800"/>
              </a:spcBef>
            </a:pPr>
            <a:r>
              <a:rPr sz="1100" spc="-5" dirty="0">
                <a:latin typeface="Arial"/>
                <a:cs typeface="Arial"/>
              </a:rPr>
              <a:t>Project is designed to, upon completion, reliably meet or exceed symmetrical 100  Mbps download and upload</a:t>
            </a:r>
            <a:r>
              <a:rPr sz="1100" spc="15" dirty="0">
                <a:latin typeface="Arial"/>
                <a:cs typeface="Arial"/>
              </a:rPr>
              <a:t> </a:t>
            </a:r>
            <a:r>
              <a:rPr sz="1100" spc="-5" dirty="0">
                <a:latin typeface="Arial"/>
                <a:cs typeface="Arial"/>
              </a:rPr>
              <a:t>speeds.</a:t>
            </a:r>
            <a:endParaRPr sz="1100">
              <a:latin typeface="Arial"/>
              <a:cs typeface="Arial"/>
            </a:endParaRPr>
          </a:p>
          <a:p>
            <a:pPr marL="927100" marR="198120">
              <a:lnSpc>
                <a:spcPts val="1370"/>
              </a:lnSpc>
              <a:spcBef>
                <a:spcPts val="45"/>
              </a:spcBef>
            </a:pPr>
            <a:r>
              <a:rPr sz="1100" spc="-5" dirty="0">
                <a:latin typeface="Arial"/>
                <a:cs typeface="Arial"/>
              </a:rPr>
              <a:t>If the project is not designed to reliably meet or exceed symmetrical 100 Mbps  download and upload speeds, explain why</a:t>
            </a:r>
            <a:r>
              <a:rPr sz="1100" spc="25" dirty="0">
                <a:latin typeface="Arial"/>
                <a:cs typeface="Arial"/>
              </a:rPr>
              <a:t> </a:t>
            </a:r>
            <a:r>
              <a:rPr sz="1100" spc="-5" dirty="0">
                <a:latin typeface="Arial"/>
                <a:cs typeface="Arial"/>
              </a:rPr>
              <a:t>not,</a:t>
            </a:r>
            <a:endParaRPr sz="1100">
              <a:latin typeface="Arial"/>
              <a:cs typeface="Arial"/>
            </a:endParaRPr>
          </a:p>
          <a:p>
            <a:pPr marL="927100">
              <a:lnSpc>
                <a:spcPts val="1305"/>
              </a:lnSpc>
            </a:pPr>
            <a:r>
              <a:rPr sz="1100" spc="-5" dirty="0">
                <a:latin typeface="Arial"/>
                <a:cs typeface="Arial"/>
              </a:rPr>
              <a:t>Confirm that the project is designed to, upon completion, meet or</a:t>
            </a:r>
            <a:r>
              <a:rPr sz="1100" spc="75" dirty="0">
                <a:latin typeface="Arial"/>
                <a:cs typeface="Arial"/>
              </a:rPr>
              <a:t> </a:t>
            </a:r>
            <a:r>
              <a:rPr sz="1100" spc="-5" dirty="0">
                <a:latin typeface="Arial"/>
                <a:cs typeface="Arial"/>
              </a:rPr>
              <a:t>exceed</a:t>
            </a:r>
            <a:endParaRPr sz="1100">
              <a:latin typeface="Arial"/>
              <a:cs typeface="Arial"/>
            </a:endParaRPr>
          </a:p>
          <a:p>
            <a:pPr marL="927100" marR="5080">
              <a:lnSpc>
                <a:spcPct val="103400"/>
              </a:lnSpc>
              <a:spcBef>
                <a:spcPts val="5"/>
              </a:spcBef>
            </a:pPr>
            <a:r>
              <a:rPr sz="1100" spc="-5" dirty="0">
                <a:latin typeface="Arial"/>
                <a:cs typeface="Arial"/>
              </a:rPr>
              <a:t>symmetrical 100 Mbps download speed and between at least 20 Mbps and 100  Mbps upload speed, and be scalable to a minimum of 100 Mbps download speed  and 100 Mbps upload</a:t>
            </a:r>
            <a:r>
              <a:rPr sz="1100" spc="10" dirty="0">
                <a:latin typeface="Arial"/>
                <a:cs typeface="Arial"/>
              </a:rPr>
              <a:t> </a:t>
            </a:r>
            <a:r>
              <a:rPr sz="1100" spc="-5" dirty="0">
                <a:latin typeface="Arial"/>
                <a:cs typeface="Arial"/>
              </a:rPr>
              <a:t>speed.</a:t>
            </a:r>
            <a:endParaRPr sz="1100">
              <a:latin typeface="Arial"/>
              <a:cs typeface="Arial"/>
            </a:endParaRPr>
          </a:p>
          <a:p>
            <a:pPr marL="12700">
              <a:lnSpc>
                <a:spcPct val="100000"/>
              </a:lnSpc>
              <a:spcBef>
                <a:spcPts val="844"/>
              </a:spcBef>
            </a:pPr>
            <a:r>
              <a:rPr sz="1100" b="1" spc="-5" dirty="0">
                <a:solidFill>
                  <a:srgbClr val="1F4E79"/>
                </a:solidFill>
                <a:latin typeface="Arial"/>
                <a:cs typeface="Arial"/>
              </a:rPr>
              <a:t>EC 6.1 (Provision of Government</a:t>
            </a:r>
            <a:r>
              <a:rPr sz="1100" b="1" spc="5" dirty="0">
                <a:solidFill>
                  <a:srgbClr val="1F4E79"/>
                </a:solidFill>
                <a:latin typeface="Arial"/>
                <a:cs typeface="Arial"/>
              </a:rPr>
              <a:t> </a:t>
            </a:r>
            <a:r>
              <a:rPr sz="1100" b="1" spc="-5" dirty="0">
                <a:solidFill>
                  <a:srgbClr val="1F4E79"/>
                </a:solidFill>
                <a:latin typeface="Arial"/>
                <a:cs typeface="Arial"/>
              </a:rPr>
              <a:t>Services)</a:t>
            </a:r>
            <a:endParaRPr sz="1100">
              <a:latin typeface="Arial"/>
              <a:cs typeface="Arial"/>
            </a:endParaRPr>
          </a:p>
        </p:txBody>
      </p:sp>
      <p:sp>
        <p:nvSpPr>
          <p:cNvPr id="8" name="object 8"/>
          <p:cNvSpPr txBox="1">
            <a:spLocks noGrp="1"/>
          </p:cNvSpPr>
          <p:nvPr>
            <p:ph type="ftr" sz="quarter" idx="5"/>
          </p:nvPr>
        </p:nvSpPr>
        <p:spPr>
          <a:prstGeom prst="rect">
            <a:avLst/>
          </a:prstGeom>
        </p:spPr>
        <p:txBody>
          <a:bodyPr vert="horz" wrap="square" lIns="0" tIns="1905" rIns="0" bIns="0" rtlCol="0">
            <a:spAutoFit/>
          </a:bodyPr>
          <a:lstStyle/>
          <a:p>
            <a:pPr marL="12700">
              <a:lnSpc>
                <a:spcPts val="1060"/>
              </a:lnSpc>
              <a:spcBef>
                <a:spcPts val="15"/>
              </a:spcBef>
            </a:pPr>
            <a:r>
              <a:rPr dirty="0"/>
              <a:t>Coronavirus State and </a:t>
            </a:r>
            <a:r>
              <a:rPr spc="-5" dirty="0"/>
              <a:t>Local Fiscal Recovery</a:t>
            </a:r>
            <a:r>
              <a:rPr spc="-30" dirty="0"/>
              <a:t> </a:t>
            </a:r>
            <a:r>
              <a:rPr dirty="0"/>
              <a:t>Funds:</a:t>
            </a:r>
          </a:p>
          <a:p>
            <a:pPr marL="174625">
              <a:lnSpc>
                <a:spcPts val="1060"/>
              </a:lnSpc>
            </a:pPr>
            <a:r>
              <a:rPr b="0" spc="-5" dirty="0">
                <a:latin typeface="Arial"/>
                <a:cs typeface="Arial"/>
              </a:rPr>
              <a:t>Project and Expenditures Report User</a:t>
            </a:r>
            <a:r>
              <a:rPr b="0" spc="30" dirty="0">
                <a:latin typeface="Arial"/>
                <a:cs typeface="Arial"/>
              </a:rPr>
              <a:t> </a:t>
            </a:r>
            <a:r>
              <a:rPr b="0" spc="-5" dirty="0">
                <a:latin typeface="Arial"/>
                <a:cs typeface="Arial"/>
              </a:rPr>
              <a:t>Guide</a:t>
            </a:r>
          </a:p>
        </p:txBody>
      </p:sp>
      <p:sp>
        <p:nvSpPr>
          <p:cNvPr id="9" name="object 9"/>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r>
              <a:rPr spc="-5" dirty="0"/>
              <a:t>76</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30300" y="2032000"/>
            <a:ext cx="5741670" cy="969644"/>
          </a:xfrm>
          <a:prstGeom prst="rect">
            <a:avLst/>
          </a:prstGeom>
        </p:spPr>
        <p:txBody>
          <a:bodyPr vert="horz" wrap="square" lIns="0" tIns="12700" rIns="0" bIns="0" rtlCol="0">
            <a:spAutoFit/>
          </a:bodyPr>
          <a:lstStyle/>
          <a:p>
            <a:pPr marR="221615" algn="ctr">
              <a:lnSpc>
                <a:spcPct val="100000"/>
              </a:lnSpc>
              <a:spcBef>
                <a:spcPts val="100"/>
              </a:spcBef>
            </a:pPr>
            <a:r>
              <a:rPr sz="900" i="1" spc="-5" dirty="0">
                <a:solidFill>
                  <a:srgbClr val="44536A"/>
                </a:solidFill>
                <a:latin typeface="Arial"/>
                <a:cs typeface="Arial"/>
              </a:rPr>
              <a:t>Figure 3 Sample Bulk Upload</a:t>
            </a:r>
            <a:r>
              <a:rPr sz="900" i="1" spc="5" dirty="0">
                <a:solidFill>
                  <a:srgbClr val="44536A"/>
                </a:solidFill>
                <a:latin typeface="Arial"/>
                <a:cs typeface="Arial"/>
              </a:rPr>
              <a:t> </a:t>
            </a:r>
            <a:r>
              <a:rPr sz="900" i="1" dirty="0">
                <a:solidFill>
                  <a:srgbClr val="44536A"/>
                </a:solidFill>
                <a:latin typeface="Arial"/>
                <a:cs typeface="Arial"/>
              </a:rPr>
              <a:t>Icon</a:t>
            </a:r>
            <a:endParaRPr sz="900">
              <a:latin typeface="Arial"/>
              <a:cs typeface="Arial"/>
            </a:endParaRPr>
          </a:p>
          <a:p>
            <a:pPr marL="12700" marR="5080" algn="just">
              <a:lnSpc>
                <a:spcPct val="103299"/>
              </a:lnSpc>
              <a:spcBef>
                <a:spcPts val="894"/>
              </a:spcBef>
            </a:pPr>
            <a:r>
              <a:rPr sz="1100" spc="-5" dirty="0">
                <a:latin typeface="Arial"/>
                <a:cs typeface="Arial"/>
              </a:rPr>
              <a:t>All bulk file templates download in the .xls </a:t>
            </a:r>
            <a:r>
              <a:rPr sz="1100" dirty="0">
                <a:latin typeface="Arial"/>
                <a:cs typeface="Arial"/>
              </a:rPr>
              <a:t>format, </a:t>
            </a:r>
            <a:r>
              <a:rPr sz="1100" spc="-5" dirty="0">
                <a:latin typeface="Arial"/>
                <a:cs typeface="Arial"/>
              </a:rPr>
              <a:t>but these files must be converted </a:t>
            </a:r>
            <a:r>
              <a:rPr sz="1100" spc="-10" dirty="0">
                <a:latin typeface="Arial"/>
                <a:cs typeface="Arial"/>
              </a:rPr>
              <a:t>to </a:t>
            </a:r>
            <a:r>
              <a:rPr sz="1100" spc="-5" dirty="0">
                <a:latin typeface="Arial"/>
                <a:cs typeface="Arial"/>
              </a:rPr>
              <a:t>.csv  format to properly upload. When you click the upload button you will be directed to an upload  screen. You can either choose to add files or drag and drop files to initiate the bulk upload  (see Figure 4). Refer to </a:t>
            </a:r>
            <a:r>
              <a:rPr sz="1100" u="sng" spc="-5" dirty="0">
                <a:solidFill>
                  <a:srgbClr val="0462C1"/>
                </a:solidFill>
                <a:uFill>
                  <a:solidFill>
                    <a:srgbClr val="0462C1"/>
                  </a:solidFill>
                </a:uFill>
                <a:latin typeface="Arial"/>
                <a:cs typeface="Arial"/>
                <a:hlinkClick r:id="rId2" action="ppaction://hlinksldjump"/>
              </a:rPr>
              <a:t>Appendix B</a:t>
            </a:r>
            <a:r>
              <a:rPr sz="1100" spc="-5" dirty="0">
                <a:solidFill>
                  <a:srgbClr val="0462C1"/>
                </a:solidFill>
                <a:latin typeface="Arial"/>
                <a:cs typeface="Arial"/>
                <a:hlinkClick r:id="rId2" action="ppaction://hlinksldjump"/>
              </a:rPr>
              <a:t> </a:t>
            </a:r>
            <a:r>
              <a:rPr sz="1100" spc="-5" dirty="0">
                <a:latin typeface="Arial"/>
                <a:cs typeface="Arial"/>
              </a:rPr>
              <a:t>for additional instructions to submit bulk upload</a:t>
            </a:r>
            <a:r>
              <a:rPr sz="1100" spc="185" dirty="0">
                <a:latin typeface="Arial"/>
                <a:cs typeface="Arial"/>
              </a:rPr>
              <a:t> </a:t>
            </a:r>
            <a:r>
              <a:rPr sz="1100" spc="-5" dirty="0">
                <a:latin typeface="Arial"/>
                <a:cs typeface="Arial"/>
              </a:rPr>
              <a:t>file.</a:t>
            </a:r>
            <a:endParaRPr sz="1100">
              <a:latin typeface="Arial"/>
              <a:cs typeface="Arial"/>
            </a:endParaRPr>
          </a:p>
        </p:txBody>
      </p:sp>
      <p:sp>
        <p:nvSpPr>
          <p:cNvPr id="3" name="object 3"/>
          <p:cNvSpPr txBox="1"/>
          <p:nvPr/>
        </p:nvSpPr>
        <p:spPr>
          <a:xfrm>
            <a:off x="1130300" y="5409438"/>
            <a:ext cx="5741670" cy="3638550"/>
          </a:xfrm>
          <a:prstGeom prst="rect">
            <a:avLst/>
          </a:prstGeom>
        </p:spPr>
        <p:txBody>
          <a:bodyPr vert="horz" wrap="square" lIns="0" tIns="12700" rIns="0" bIns="0" rtlCol="0">
            <a:spAutoFit/>
          </a:bodyPr>
          <a:lstStyle/>
          <a:p>
            <a:pPr marR="222250" algn="ctr">
              <a:lnSpc>
                <a:spcPct val="100000"/>
              </a:lnSpc>
              <a:spcBef>
                <a:spcPts val="100"/>
              </a:spcBef>
            </a:pPr>
            <a:r>
              <a:rPr sz="900" i="1" spc="-5" dirty="0">
                <a:solidFill>
                  <a:srgbClr val="44536A"/>
                </a:solidFill>
                <a:latin typeface="Arial"/>
                <a:cs typeface="Arial"/>
              </a:rPr>
              <a:t>Figure 4 </a:t>
            </a:r>
            <a:r>
              <a:rPr sz="900" i="1" dirty="0">
                <a:solidFill>
                  <a:srgbClr val="44536A"/>
                </a:solidFill>
                <a:latin typeface="Arial"/>
                <a:cs typeface="Arial"/>
              </a:rPr>
              <a:t>Successful </a:t>
            </a:r>
            <a:r>
              <a:rPr sz="900" i="1" spc="-5" dirty="0">
                <a:solidFill>
                  <a:srgbClr val="44536A"/>
                </a:solidFill>
                <a:latin typeface="Arial"/>
                <a:cs typeface="Arial"/>
              </a:rPr>
              <a:t>Bulk Upload </a:t>
            </a:r>
            <a:r>
              <a:rPr sz="900" i="1" dirty="0">
                <a:solidFill>
                  <a:srgbClr val="44536A"/>
                </a:solidFill>
                <a:latin typeface="Arial"/>
                <a:cs typeface="Arial"/>
              </a:rPr>
              <a:t>Example</a:t>
            </a:r>
            <a:endParaRPr sz="900">
              <a:latin typeface="Arial"/>
              <a:cs typeface="Arial"/>
            </a:endParaRPr>
          </a:p>
          <a:p>
            <a:pPr marL="12700" marR="5080" algn="just">
              <a:lnSpc>
                <a:spcPct val="103400"/>
              </a:lnSpc>
              <a:spcBef>
                <a:spcPts val="894"/>
              </a:spcBef>
            </a:pPr>
            <a:r>
              <a:rPr sz="1100" spc="-5" dirty="0">
                <a:latin typeface="Arial"/>
                <a:cs typeface="Arial"/>
              </a:rPr>
              <a:t>Treasury’s Portal will reject the file if an incorrect template, data format, or file format other  than .csv is used for upload (see Figure 5). Treasury’s Portal will display an error message</a:t>
            </a:r>
            <a:r>
              <a:rPr sz="1100" spc="-200" dirty="0">
                <a:latin typeface="Arial"/>
                <a:cs typeface="Arial"/>
              </a:rPr>
              <a:t> </a:t>
            </a:r>
            <a:r>
              <a:rPr sz="1100" spc="-5" dirty="0">
                <a:latin typeface="Arial"/>
                <a:cs typeface="Arial"/>
              </a:rPr>
              <a:t>on  screen if the bulk data upload file contains errors. If you receive an error message, you will  need</a:t>
            </a:r>
            <a:r>
              <a:rPr sz="1100" spc="-65" dirty="0">
                <a:latin typeface="Arial"/>
                <a:cs typeface="Arial"/>
              </a:rPr>
              <a:t> </a:t>
            </a:r>
            <a:r>
              <a:rPr sz="1100" spc="-5" dirty="0">
                <a:latin typeface="Arial"/>
                <a:cs typeface="Arial"/>
              </a:rPr>
              <a:t>to</a:t>
            </a:r>
            <a:r>
              <a:rPr sz="1100" spc="-60" dirty="0">
                <a:latin typeface="Arial"/>
                <a:cs typeface="Arial"/>
              </a:rPr>
              <a:t> </a:t>
            </a:r>
            <a:r>
              <a:rPr sz="1100" spc="-5" dirty="0">
                <a:latin typeface="Arial"/>
                <a:cs typeface="Arial"/>
              </a:rPr>
              <a:t>correct</a:t>
            </a:r>
            <a:r>
              <a:rPr sz="1100" spc="-65" dirty="0">
                <a:latin typeface="Arial"/>
                <a:cs typeface="Arial"/>
              </a:rPr>
              <a:t> </a:t>
            </a:r>
            <a:r>
              <a:rPr sz="1100" spc="-5" dirty="0">
                <a:latin typeface="Arial"/>
                <a:cs typeface="Arial"/>
              </a:rPr>
              <a:t>the</a:t>
            </a:r>
            <a:r>
              <a:rPr sz="1100" spc="-60" dirty="0">
                <a:latin typeface="Arial"/>
                <a:cs typeface="Arial"/>
              </a:rPr>
              <a:t> </a:t>
            </a:r>
            <a:r>
              <a:rPr sz="1100" spc="-5" dirty="0">
                <a:latin typeface="Arial"/>
                <a:cs typeface="Arial"/>
              </a:rPr>
              <a:t>errors</a:t>
            </a:r>
            <a:r>
              <a:rPr sz="1100" spc="-45" dirty="0">
                <a:latin typeface="Arial"/>
                <a:cs typeface="Arial"/>
              </a:rPr>
              <a:t> </a:t>
            </a:r>
            <a:r>
              <a:rPr sz="1100" spc="-5" dirty="0">
                <a:latin typeface="Arial"/>
                <a:cs typeface="Arial"/>
              </a:rPr>
              <a:t>either</a:t>
            </a:r>
            <a:r>
              <a:rPr sz="1100" spc="-65" dirty="0">
                <a:latin typeface="Arial"/>
                <a:cs typeface="Arial"/>
              </a:rPr>
              <a:t> </a:t>
            </a:r>
            <a:r>
              <a:rPr sz="1100" spc="-5" dirty="0">
                <a:latin typeface="Arial"/>
                <a:cs typeface="Arial"/>
              </a:rPr>
              <a:t>in</a:t>
            </a:r>
            <a:r>
              <a:rPr sz="1100" spc="-60" dirty="0">
                <a:latin typeface="Arial"/>
                <a:cs typeface="Arial"/>
              </a:rPr>
              <a:t> </a:t>
            </a:r>
            <a:r>
              <a:rPr sz="1100" spc="-5" dirty="0">
                <a:latin typeface="Arial"/>
                <a:cs typeface="Arial"/>
              </a:rPr>
              <a:t>the</a:t>
            </a:r>
            <a:r>
              <a:rPr sz="1100" spc="-65" dirty="0">
                <a:latin typeface="Arial"/>
                <a:cs typeface="Arial"/>
              </a:rPr>
              <a:t> </a:t>
            </a:r>
            <a:r>
              <a:rPr sz="1100" spc="-5" dirty="0">
                <a:latin typeface="Arial"/>
                <a:cs typeface="Arial"/>
              </a:rPr>
              <a:t>bulk</a:t>
            </a:r>
            <a:r>
              <a:rPr sz="1100" spc="-60" dirty="0">
                <a:latin typeface="Arial"/>
                <a:cs typeface="Arial"/>
              </a:rPr>
              <a:t> </a:t>
            </a:r>
            <a:r>
              <a:rPr sz="1100" spc="-5" dirty="0">
                <a:latin typeface="Arial"/>
                <a:cs typeface="Arial"/>
              </a:rPr>
              <a:t>upload</a:t>
            </a:r>
            <a:r>
              <a:rPr sz="1100" spc="-60" dirty="0">
                <a:latin typeface="Arial"/>
                <a:cs typeface="Arial"/>
              </a:rPr>
              <a:t> </a:t>
            </a:r>
            <a:r>
              <a:rPr sz="1100" spc="-5" dirty="0">
                <a:latin typeface="Arial"/>
                <a:cs typeface="Arial"/>
              </a:rPr>
              <a:t>file</a:t>
            </a:r>
            <a:r>
              <a:rPr sz="1100" spc="-55" dirty="0">
                <a:latin typeface="Arial"/>
                <a:cs typeface="Arial"/>
              </a:rPr>
              <a:t> </a:t>
            </a:r>
            <a:r>
              <a:rPr sz="1100" spc="-5" dirty="0">
                <a:latin typeface="Arial"/>
                <a:cs typeface="Arial"/>
              </a:rPr>
              <a:t>or</a:t>
            </a:r>
            <a:r>
              <a:rPr sz="1100" spc="-60" dirty="0">
                <a:latin typeface="Arial"/>
                <a:cs typeface="Arial"/>
              </a:rPr>
              <a:t> </a:t>
            </a:r>
            <a:r>
              <a:rPr sz="1100" spc="-5" dirty="0">
                <a:latin typeface="Arial"/>
                <a:cs typeface="Arial"/>
              </a:rPr>
              <a:t>on</a:t>
            </a:r>
            <a:r>
              <a:rPr sz="1100" spc="-60" dirty="0">
                <a:latin typeface="Arial"/>
                <a:cs typeface="Arial"/>
              </a:rPr>
              <a:t> </a:t>
            </a:r>
            <a:r>
              <a:rPr sz="1100" spc="-5" dirty="0">
                <a:latin typeface="Arial"/>
                <a:cs typeface="Arial"/>
              </a:rPr>
              <a:t>screen</a:t>
            </a:r>
            <a:r>
              <a:rPr sz="1100" spc="-65" dirty="0">
                <a:latin typeface="Arial"/>
                <a:cs typeface="Arial"/>
              </a:rPr>
              <a:t> </a:t>
            </a:r>
            <a:r>
              <a:rPr sz="1100" spc="-5" dirty="0">
                <a:latin typeface="Arial"/>
                <a:cs typeface="Arial"/>
              </a:rPr>
              <a:t>and</a:t>
            </a:r>
            <a:r>
              <a:rPr sz="1100" spc="-55" dirty="0">
                <a:latin typeface="Arial"/>
                <a:cs typeface="Arial"/>
              </a:rPr>
              <a:t> </a:t>
            </a:r>
            <a:r>
              <a:rPr sz="1100" spc="-5" dirty="0">
                <a:latin typeface="Arial"/>
                <a:cs typeface="Arial"/>
              </a:rPr>
              <a:t>re-submit</a:t>
            </a:r>
            <a:r>
              <a:rPr sz="1100" spc="-60" dirty="0">
                <a:latin typeface="Arial"/>
                <a:cs typeface="Arial"/>
              </a:rPr>
              <a:t> </a:t>
            </a:r>
            <a:r>
              <a:rPr sz="1100" spc="-5" dirty="0">
                <a:latin typeface="Arial"/>
                <a:cs typeface="Arial"/>
              </a:rPr>
              <a:t>the</a:t>
            </a:r>
            <a:r>
              <a:rPr sz="1100" spc="-60" dirty="0">
                <a:latin typeface="Arial"/>
                <a:cs typeface="Arial"/>
              </a:rPr>
              <a:t> </a:t>
            </a:r>
            <a:r>
              <a:rPr sz="1100" spc="-5" dirty="0">
                <a:latin typeface="Arial"/>
                <a:cs typeface="Arial"/>
              </a:rPr>
              <a:t>corrected  version.</a:t>
            </a:r>
            <a:endParaRPr sz="1100">
              <a:latin typeface="Arial"/>
              <a:cs typeface="Arial"/>
            </a:endParaRPr>
          </a:p>
          <a:p>
            <a:pPr marL="12700" algn="just">
              <a:lnSpc>
                <a:spcPct val="100000"/>
              </a:lnSpc>
              <a:spcBef>
                <a:spcPts val="844"/>
              </a:spcBef>
            </a:pPr>
            <a:r>
              <a:rPr sz="1100" spc="-5" dirty="0">
                <a:latin typeface="Arial"/>
                <a:cs typeface="Arial"/>
              </a:rPr>
              <a:t>There are three common Bulk File Upload errors as described below (see Figure</a:t>
            </a:r>
            <a:r>
              <a:rPr sz="1100" spc="120" dirty="0">
                <a:latin typeface="Arial"/>
                <a:cs typeface="Arial"/>
              </a:rPr>
              <a:t> </a:t>
            </a:r>
            <a:r>
              <a:rPr sz="1100" dirty="0">
                <a:latin typeface="Arial"/>
                <a:cs typeface="Arial"/>
              </a:rPr>
              <a:t>5):</a:t>
            </a:r>
            <a:endParaRPr sz="1100">
              <a:latin typeface="Arial"/>
              <a:cs typeface="Arial"/>
            </a:endParaRPr>
          </a:p>
          <a:p>
            <a:pPr marL="469900" marR="7620" indent="-228600" algn="just">
              <a:lnSpc>
                <a:spcPct val="102299"/>
              </a:lnSpc>
              <a:spcBef>
                <a:spcPts val="885"/>
              </a:spcBef>
              <a:buFont typeface="Symbol"/>
              <a:buChar char=""/>
              <a:tabLst>
                <a:tab pos="470534" algn="l"/>
              </a:tabLst>
            </a:pPr>
            <a:r>
              <a:rPr sz="1100" b="1" spc="-5" dirty="0">
                <a:latin typeface="Arial"/>
                <a:cs typeface="Arial"/>
              </a:rPr>
              <a:t>Blank</a:t>
            </a:r>
            <a:r>
              <a:rPr sz="1100" b="1" spc="-25" dirty="0">
                <a:latin typeface="Arial"/>
                <a:cs typeface="Arial"/>
              </a:rPr>
              <a:t> </a:t>
            </a:r>
            <a:r>
              <a:rPr sz="1100" b="1" spc="-5" dirty="0">
                <a:latin typeface="Arial"/>
                <a:cs typeface="Arial"/>
              </a:rPr>
              <a:t>Data:</a:t>
            </a:r>
            <a:r>
              <a:rPr sz="1100" b="1" spc="-20" dirty="0">
                <a:latin typeface="Arial"/>
                <a:cs typeface="Arial"/>
              </a:rPr>
              <a:t> </a:t>
            </a:r>
            <a:r>
              <a:rPr sz="1100" spc="-5" dirty="0">
                <a:latin typeface="Arial"/>
                <a:cs typeface="Arial"/>
              </a:rPr>
              <a:t>When</a:t>
            </a:r>
            <a:r>
              <a:rPr sz="1100" spc="-20" dirty="0">
                <a:latin typeface="Arial"/>
                <a:cs typeface="Arial"/>
              </a:rPr>
              <a:t> </a:t>
            </a:r>
            <a:r>
              <a:rPr sz="1100" spc="-5" dirty="0">
                <a:latin typeface="Arial"/>
                <a:cs typeface="Arial"/>
              </a:rPr>
              <a:t>a</a:t>
            </a:r>
            <a:r>
              <a:rPr sz="1100" spc="-25" dirty="0">
                <a:latin typeface="Arial"/>
                <a:cs typeface="Arial"/>
              </a:rPr>
              <a:t> </a:t>
            </a:r>
            <a:r>
              <a:rPr sz="1100" spc="-5" dirty="0">
                <a:latin typeface="Arial"/>
                <a:cs typeface="Arial"/>
              </a:rPr>
              <a:t>required</a:t>
            </a:r>
            <a:r>
              <a:rPr sz="1100" spc="-20" dirty="0">
                <a:latin typeface="Arial"/>
                <a:cs typeface="Arial"/>
              </a:rPr>
              <a:t> </a:t>
            </a:r>
            <a:r>
              <a:rPr sz="1100" spc="-5" dirty="0">
                <a:latin typeface="Arial"/>
                <a:cs typeface="Arial"/>
              </a:rPr>
              <a:t>field</a:t>
            </a:r>
            <a:r>
              <a:rPr sz="1100" spc="-30" dirty="0">
                <a:latin typeface="Arial"/>
                <a:cs typeface="Arial"/>
              </a:rPr>
              <a:t> </a:t>
            </a:r>
            <a:r>
              <a:rPr sz="1100" spc="-5" dirty="0">
                <a:latin typeface="Arial"/>
                <a:cs typeface="Arial"/>
              </a:rPr>
              <a:t>is</a:t>
            </a:r>
            <a:r>
              <a:rPr sz="1100" spc="-30" dirty="0">
                <a:latin typeface="Arial"/>
                <a:cs typeface="Arial"/>
              </a:rPr>
              <a:t> </a:t>
            </a:r>
            <a:r>
              <a:rPr sz="1100" spc="-5" dirty="0">
                <a:latin typeface="Arial"/>
                <a:cs typeface="Arial"/>
              </a:rPr>
              <a:t>left</a:t>
            </a:r>
            <a:r>
              <a:rPr sz="1100" spc="-20" dirty="0">
                <a:latin typeface="Arial"/>
                <a:cs typeface="Arial"/>
              </a:rPr>
              <a:t> </a:t>
            </a:r>
            <a:r>
              <a:rPr sz="1100" spc="-5" dirty="0">
                <a:latin typeface="Arial"/>
                <a:cs typeface="Arial"/>
              </a:rPr>
              <a:t>blank</a:t>
            </a:r>
            <a:r>
              <a:rPr sz="1100" spc="-25" dirty="0">
                <a:latin typeface="Arial"/>
                <a:cs typeface="Arial"/>
              </a:rPr>
              <a:t> </a:t>
            </a:r>
            <a:r>
              <a:rPr sz="1100" spc="-5" dirty="0">
                <a:latin typeface="Arial"/>
                <a:cs typeface="Arial"/>
              </a:rPr>
              <a:t>within</a:t>
            </a:r>
            <a:r>
              <a:rPr sz="1100" spc="-20" dirty="0">
                <a:latin typeface="Arial"/>
                <a:cs typeface="Arial"/>
              </a:rPr>
              <a:t> </a:t>
            </a:r>
            <a:r>
              <a:rPr sz="1100" spc="-5" dirty="0">
                <a:latin typeface="Arial"/>
                <a:cs typeface="Arial"/>
              </a:rPr>
              <a:t>your</a:t>
            </a:r>
            <a:r>
              <a:rPr sz="1100" spc="-25" dirty="0">
                <a:latin typeface="Arial"/>
                <a:cs typeface="Arial"/>
              </a:rPr>
              <a:t> </a:t>
            </a:r>
            <a:r>
              <a:rPr sz="1100" spc="-5" dirty="0">
                <a:latin typeface="Arial"/>
                <a:cs typeface="Arial"/>
              </a:rPr>
              <a:t>bulk</a:t>
            </a:r>
            <a:r>
              <a:rPr sz="1100" spc="-20" dirty="0">
                <a:latin typeface="Arial"/>
                <a:cs typeface="Arial"/>
              </a:rPr>
              <a:t> </a:t>
            </a:r>
            <a:r>
              <a:rPr sz="1100" spc="-5" dirty="0">
                <a:latin typeface="Arial"/>
                <a:cs typeface="Arial"/>
              </a:rPr>
              <a:t>upload</a:t>
            </a:r>
            <a:r>
              <a:rPr sz="1100" spc="-25" dirty="0">
                <a:latin typeface="Arial"/>
                <a:cs typeface="Arial"/>
              </a:rPr>
              <a:t> </a:t>
            </a:r>
            <a:r>
              <a:rPr sz="1100" spc="-5" dirty="0">
                <a:latin typeface="Arial"/>
                <a:cs typeface="Arial"/>
              </a:rPr>
              <a:t>file,</a:t>
            </a:r>
            <a:r>
              <a:rPr sz="1100" spc="-30" dirty="0">
                <a:latin typeface="Arial"/>
                <a:cs typeface="Arial"/>
              </a:rPr>
              <a:t> </a:t>
            </a:r>
            <a:r>
              <a:rPr sz="1100" spc="-5" dirty="0">
                <a:latin typeface="Arial"/>
                <a:cs typeface="Arial"/>
              </a:rPr>
              <a:t>the</a:t>
            </a:r>
            <a:r>
              <a:rPr sz="1100" spc="-20" dirty="0">
                <a:latin typeface="Arial"/>
                <a:cs typeface="Arial"/>
              </a:rPr>
              <a:t> </a:t>
            </a:r>
            <a:r>
              <a:rPr sz="1100" spc="-5" dirty="0">
                <a:latin typeface="Arial"/>
                <a:cs typeface="Arial"/>
              </a:rPr>
              <a:t>specific  bulk upload file row and cell number will be provided on the screen. In the example  below, the user made an error pertaining to the “Completion Status” and the error is  located in Column F, Row</a:t>
            </a:r>
            <a:r>
              <a:rPr sz="1100" spc="15" dirty="0">
                <a:latin typeface="Arial"/>
                <a:cs typeface="Arial"/>
              </a:rPr>
              <a:t> </a:t>
            </a:r>
            <a:r>
              <a:rPr sz="1100" spc="-5" dirty="0">
                <a:latin typeface="Arial"/>
                <a:cs typeface="Arial"/>
              </a:rPr>
              <a:t>9.</a:t>
            </a:r>
            <a:endParaRPr sz="1100">
              <a:latin typeface="Arial"/>
              <a:cs typeface="Arial"/>
            </a:endParaRPr>
          </a:p>
          <a:p>
            <a:pPr marL="469900" marR="5080" indent="-228600" algn="just">
              <a:lnSpc>
                <a:spcPct val="102299"/>
              </a:lnSpc>
              <a:spcBef>
                <a:spcPts val="869"/>
              </a:spcBef>
              <a:buFont typeface="Symbol"/>
              <a:buChar char=""/>
              <a:tabLst>
                <a:tab pos="470534" algn="l"/>
              </a:tabLst>
            </a:pPr>
            <a:r>
              <a:rPr sz="1100" b="1" spc="-5" dirty="0">
                <a:latin typeface="Arial"/>
                <a:cs typeface="Arial"/>
              </a:rPr>
              <a:t>Invalid Data: </a:t>
            </a:r>
            <a:r>
              <a:rPr sz="1100" spc="-5" dirty="0">
                <a:latin typeface="Arial"/>
                <a:cs typeface="Arial"/>
              </a:rPr>
              <a:t>Invalid data includes any type of data (numeric or text) that does not  meet the requirements set forth in the Help Text within each bulk upload template. </a:t>
            </a:r>
            <a:r>
              <a:rPr sz="1100" spc="-10" dirty="0">
                <a:latin typeface="Arial"/>
                <a:cs typeface="Arial"/>
              </a:rPr>
              <a:t>In  </a:t>
            </a:r>
            <a:r>
              <a:rPr sz="1100" spc="-5" dirty="0">
                <a:latin typeface="Arial"/>
                <a:cs typeface="Arial"/>
              </a:rPr>
              <a:t>the example below, the user made an error pertaining to the </a:t>
            </a:r>
            <a:r>
              <a:rPr sz="1100" dirty="0">
                <a:latin typeface="Arial"/>
                <a:cs typeface="Arial"/>
              </a:rPr>
              <a:t>“Adopted </a:t>
            </a:r>
            <a:r>
              <a:rPr sz="1100" spc="-5" dirty="0">
                <a:latin typeface="Arial"/>
                <a:cs typeface="Arial"/>
              </a:rPr>
              <a:t>Budget” and  the error is located in Column G, </a:t>
            </a:r>
            <a:r>
              <a:rPr sz="1100" dirty="0">
                <a:latin typeface="Arial"/>
                <a:cs typeface="Arial"/>
              </a:rPr>
              <a:t>Row</a:t>
            </a:r>
            <a:r>
              <a:rPr sz="1100" spc="30" dirty="0">
                <a:latin typeface="Arial"/>
                <a:cs typeface="Arial"/>
              </a:rPr>
              <a:t> </a:t>
            </a:r>
            <a:r>
              <a:rPr sz="1100" spc="-5" dirty="0">
                <a:latin typeface="Arial"/>
                <a:cs typeface="Arial"/>
              </a:rPr>
              <a:t>9.</a:t>
            </a:r>
            <a:endParaRPr sz="1100">
              <a:latin typeface="Arial"/>
              <a:cs typeface="Arial"/>
            </a:endParaRPr>
          </a:p>
          <a:p>
            <a:pPr marL="469900" marR="9525" indent="-228600" algn="just">
              <a:lnSpc>
                <a:spcPct val="102299"/>
              </a:lnSpc>
              <a:spcBef>
                <a:spcPts val="869"/>
              </a:spcBef>
              <a:buFont typeface="Symbol"/>
              <a:buChar char=""/>
              <a:tabLst>
                <a:tab pos="470534" algn="l"/>
              </a:tabLst>
            </a:pPr>
            <a:r>
              <a:rPr sz="1100" b="1" spc="-5" dirty="0">
                <a:latin typeface="Arial"/>
                <a:cs typeface="Arial"/>
              </a:rPr>
              <a:t>Duplicate </a:t>
            </a:r>
            <a:r>
              <a:rPr sz="1100" b="1" dirty="0">
                <a:latin typeface="Arial"/>
                <a:cs typeface="Arial"/>
              </a:rPr>
              <a:t>Data</a:t>
            </a:r>
            <a:r>
              <a:rPr sz="1100" dirty="0">
                <a:latin typeface="Arial"/>
                <a:cs typeface="Arial"/>
              </a:rPr>
              <a:t>: </a:t>
            </a:r>
            <a:r>
              <a:rPr sz="1100" spc="-5" dirty="0">
                <a:latin typeface="Arial"/>
                <a:cs typeface="Arial"/>
              </a:rPr>
              <a:t>Duplicate data includes any type of data (numeric or text) that is  repeated in the same column when the Help Text within a bulk upload template  requires</a:t>
            </a:r>
            <a:r>
              <a:rPr sz="1100" spc="165" dirty="0">
                <a:latin typeface="Arial"/>
                <a:cs typeface="Arial"/>
              </a:rPr>
              <a:t> </a:t>
            </a:r>
            <a:r>
              <a:rPr sz="1100" spc="-5" dirty="0">
                <a:latin typeface="Arial"/>
                <a:cs typeface="Arial"/>
              </a:rPr>
              <a:t>a</a:t>
            </a:r>
            <a:r>
              <a:rPr sz="1100" spc="170" dirty="0">
                <a:latin typeface="Arial"/>
                <a:cs typeface="Arial"/>
              </a:rPr>
              <a:t> </a:t>
            </a:r>
            <a:r>
              <a:rPr sz="1100" spc="-5" dirty="0">
                <a:latin typeface="Arial"/>
                <a:cs typeface="Arial"/>
              </a:rPr>
              <a:t>unique</a:t>
            </a:r>
            <a:r>
              <a:rPr sz="1100" spc="170" dirty="0">
                <a:latin typeface="Arial"/>
                <a:cs typeface="Arial"/>
              </a:rPr>
              <a:t> </a:t>
            </a:r>
            <a:r>
              <a:rPr sz="1100" spc="-5" dirty="0">
                <a:latin typeface="Arial"/>
                <a:cs typeface="Arial"/>
              </a:rPr>
              <a:t>entry.</a:t>
            </a:r>
            <a:r>
              <a:rPr sz="1100" spc="165" dirty="0">
                <a:latin typeface="Arial"/>
                <a:cs typeface="Arial"/>
              </a:rPr>
              <a:t> </a:t>
            </a:r>
            <a:r>
              <a:rPr sz="1100" spc="-5" dirty="0">
                <a:latin typeface="Arial"/>
                <a:cs typeface="Arial"/>
              </a:rPr>
              <a:t>For</a:t>
            </a:r>
            <a:r>
              <a:rPr sz="1100" spc="170" dirty="0">
                <a:latin typeface="Arial"/>
                <a:cs typeface="Arial"/>
              </a:rPr>
              <a:t> </a:t>
            </a:r>
            <a:r>
              <a:rPr sz="1100" spc="-5" dirty="0">
                <a:latin typeface="Arial"/>
                <a:cs typeface="Arial"/>
              </a:rPr>
              <a:t>example,</a:t>
            </a:r>
            <a:r>
              <a:rPr sz="1100" spc="170" dirty="0">
                <a:latin typeface="Arial"/>
                <a:cs typeface="Arial"/>
              </a:rPr>
              <a:t> </a:t>
            </a:r>
            <a:r>
              <a:rPr sz="1100" spc="-5" dirty="0">
                <a:latin typeface="Arial"/>
                <a:cs typeface="Arial"/>
              </a:rPr>
              <a:t>unique</a:t>
            </a:r>
            <a:r>
              <a:rPr sz="1100" spc="170" dirty="0">
                <a:latin typeface="Arial"/>
                <a:cs typeface="Arial"/>
              </a:rPr>
              <a:t> </a:t>
            </a:r>
            <a:r>
              <a:rPr sz="1100" spc="-5" dirty="0">
                <a:latin typeface="Arial"/>
                <a:cs typeface="Arial"/>
              </a:rPr>
              <a:t>numbers</a:t>
            </a:r>
            <a:r>
              <a:rPr sz="1100" spc="165" dirty="0">
                <a:latin typeface="Arial"/>
                <a:cs typeface="Arial"/>
              </a:rPr>
              <a:t> </a:t>
            </a:r>
            <a:r>
              <a:rPr sz="1100" spc="-5" dirty="0">
                <a:latin typeface="Arial"/>
                <a:cs typeface="Arial"/>
              </a:rPr>
              <a:t>should</a:t>
            </a:r>
            <a:r>
              <a:rPr sz="1100" spc="170" dirty="0">
                <a:latin typeface="Arial"/>
                <a:cs typeface="Arial"/>
              </a:rPr>
              <a:t> </a:t>
            </a:r>
            <a:r>
              <a:rPr sz="1100" spc="-5" dirty="0">
                <a:latin typeface="Arial"/>
                <a:cs typeface="Arial"/>
              </a:rPr>
              <a:t>be</a:t>
            </a:r>
            <a:r>
              <a:rPr sz="1100" spc="170" dirty="0">
                <a:latin typeface="Arial"/>
                <a:cs typeface="Arial"/>
              </a:rPr>
              <a:t> </a:t>
            </a:r>
            <a:r>
              <a:rPr sz="1100" spc="-5" dirty="0">
                <a:latin typeface="Arial"/>
                <a:cs typeface="Arial"/>
              </a:rPr>
              <a:t>provided</a:t>
            </a:r>
            <a:r>
              <a:rPr sz="1100" spc="170" dirty="0">
                <a:latin typeface="Arial"/>
                <a:cs typeface="Arial"/>
              </a:rPr>
              <a:t> </a:t>
            </a:r>
            <a:r>
              <a:rPr sz="1100" spc="-5" dirty="0">
                <a:latin typeface="Arial"/>
                <a:cs typeface="Arial"/>
              </a:rPr>
              <a:t>for</a:t>
            </a:r>
            <a:r>
              <a:rPr sz="1100" spc="170" dirty="0">
                <a:latin typeface="Arial"/>
                <a:cs typeface="Arial"/>
              </a:rPr>
              <a:t> </a:t>
            </a:r>
            <a:r>
              <a:rPr sz="1100" spc="-5" dirty="0">
                <a:latin typeface="Arial"/>
                <a:cs typeface="Arial"/>
              </a:rPr>
              <a:t>the</a:t>
            </a:r>
            <a:endParaRPr sz="1100">
              <a:latin typeface="Arial"/>
              <a:cs typeface="Arial"/>
            </a:endParaRPr>
          </a:p>
        </p:txBody>
      </p:sp>
      <p:sp>
        <p:nvSpPr>
          <p:cNvPr id="4" name="object 4"/>
          <p:cNvSpPr/>
          <p:nvPr/>
        </p:nvSpPr>
        <p:spPr>
          <a:xfrm>
            <a:off x="1125410" y="960137"/>
            <a:ext cx="5499778" cy="890691"/>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090612" y="928750"/>
            <a:ext cx="5589905" cy="983615"/>
          </a:xfrm>
          <a:custGeom>
            <a:avLst/>
            <a:gdLst/>
            <a:ahLst/>
            <a:cxnLst/>
            <a:rect l="l" t="t" r="r" b="b"/>
            <a:pathLst>
              <a:path w="5589905" h="983614">
                <a:moveTo>
                  <a:pt x="0" y="983615"/>
                </a:moveTo>
                <a:lnTo>
                  <a:pt x="5589397" y="983615"/>
                </a:lnTo>
                <a:lnTo>
                  <a:pt x="5589397" y="0"/>
                </a:lnTo>
                <a:lnTo>
                  <a:pt x="0" y="0"/>
                </a:lnTo>
                <a:lnTo>
                  <a:pt x="0" y="983615"/>
                </a:lnTo>
                <a:close/>
              </a:path>
            </a:pathLst>
          </a:custGeom>
          <a:ln w="9525">
            <a:solidFill>
              <a:srgbClr val="D9D9D9"/>
            </a:solidFill>
          </a:ln>
        </p:spPr>
        <p:txBody>
          <a:bodyPr wrap="square" lIns="0" tIns="0" rIns="0" bIns="0" rtlCol="0"/>
          <a:lstStyle/>
          <a:p>
            <a:endParaRPr/>
          </a:p>
        </p:txBody>
      </p:sp>
      <p:sp>
        <p:nvSpPr>
          <p:cNvPr id="6" name="object 6"/>
          <p:cNvSpPr/>
          <p:nvPr/>
        </p:nvSpPr>
        <p:spPr>
          <a:xfrm>
            <a:off x="1819275" y="3123564"/>
            <a:ext cx="4357243" cy="2176779"/>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1814576" y="3118866"/>
            <a:ext cx="4366895" cy="2186305"/>
          </a:xfrm>
          <a:custGeom>
            <a:avLst/>
            <a:gdLst/>
            <a:ahLst/>
            <a:cxnLst/>
            <a:rect l="l" t="t" r="r" b="b"/>
            <a:pathLst>
              <a:path w="4366895" h="2186304">
                <a:moveTo>
                  <a:pt x="0" y="2186304"/>
                </a:moveTo>
                <a:lnTo>
                  <a:pt x="4366768" y="2186304"/>
                </a:lnTo>
                <a:lnTo>
                  <a:pt x="4366768" y="0"/>
                </a:lnTo>
                <a:lnTo>
                  <a:pt x="0" y="0"/>
                </a:lnTo>
                <a:lnTo>
                  <a:pt x="0" y="2186304"/>
                </a:lnTo>
                <a:close/>
              </a:path>
            </a:pathLst>
          </a:custGeom>
          <a:ln w="9524">
            <a:solidFill>
              <a:srgbClr val="D9D9D9"/>
            </a:solidFill>
          </a:ln>
        </p:spPr>
        <p:txBody>
          <a:bodyPr wrap="square" lIns="0" tIns="0" rIns="0" bIns="0" rtlCol="0"/>
          <a:lstStyle/>
          <a:p>
            <a:endParaRPr/>
          </a:p>
        </p:txBody>
      </p:sp>
      <p:sp>
        <p:nvSpPr>
          <p:cNvPr id="8" name="object 8"/>
          <p:cNvSpPr txBox="1">
            <a:spLocks noGrp="1"/>
          </p:cNvSpPr>
          <p:nvPr>
            <p:ph type="ftr" sz="quarter" idx="5"/>
          </p:nvPr>
        </p:nvSpPr>
        <p:spPr>
          <a:prstGeom prst="rect">
            <a:avLst/>
          </a:prstGeom>
        </p:spPr>
        <p:txBody>
          <a:bodyPr vert="horz" wrap="square" lIns="0" tIns="1905" rIns="0" bIns="0" rtlCol="0">
            <a:spAutoFit/>
          </a:bodyPr>
          <a:lstStyle/>
          <a:p>
            <a:pPr marL="12700">
              <a:lnSpc>
                <a:spcPts val="1060"/>
              </a:lnSpc>
              <a:spcBef>
                <a:spcPts val="15"/>
              </a:spcBef>
            </a:pPr>
            <a:r>
              <a:rPr dirty="0"/>
              <a:t>Coronavirus State and </a:t>
            </a:r>
            <a:r>
              <a:rPr spc="-5" dirty="0"/>
              <a:t>Local Fiscal Recovery</a:t>
            </a:r>
            <a:r>
              <a:rPr spc="-30" dirty="0"/>
              <a:t> </a:t>
            </a:r>
            <a:r>
              <a:rPr dirty="0"/>
              <a:t>Funds:</a:t>
            </a:r>
          </a:p>
          <a:p>
            <a:pPr marL="174625">
              <a:lnSpc>
                <a:spcPts val="1060"/>
              </a:lnSpc>
            </a:pPr>
            <a:r>
              <a:rPr b="0" spc="-5" dirty="0">
                <a:latin typeface="Arial"/>
                <a:cs typeface="Arial"/>
              </a:rPr>
              <a:t>Project and Expenditures Report User</a:t>
            </a:r>
            <a:r>
              <a:rPr b="0" spc="30" dirty="0">
                <a:latin typeface="Arial"/>
                <a:cs typeface="Arial"/>
              </a:rPr>
              <a:t> </a:t>
            </a:r>
            <a:r>
              <a:rPr b="0" spc="-5" dirty="0">
                <a:latin typeface="Arial"/>
                <a:cs typeface="Arial"/>
              </a:rPr>
              <a:t>Guide</a:t>
            </a:r>
          </a:p>
        </p:txBody>
      </p:sp>
      <p:sp>
        <p:nvSpPr>
          <p:cNvPr id="9" name="object 9"/>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r>
              <a:rPr spc="-5" dirty="0"/>
              <a:t>5</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1700" y="893318"/>
            <a:ext cx="5901055" cy="3258185"/>
          </a:xfrm>
          <a:prstGeom prst="rect">
            <a:avLst/>
          </a:prstGeom>
        </p:spPr>
        <p:txBody>
          <a:bodyPr vert="horz" wrap="square" lIns="0" tIns="6350" rIns="0" bIns="0" rtlCol="0">
            <a:spAutoFit/>
          </a:bodyPr>
          <a:lstStyle/>
          <a:p>
            <a:pPr marL="12700" marR="405765">
              <a:lnSpc>
                <a:spcPct val="103600"/>
              </a:lnSpc>
              <a:spcBef>
                <a:spcPts val="50"/>
              </a:spcBef>
            </a:pPr>
            <a:r>
              <a:rPr sz="1100" spc="-5" dirty="0">
                <a:latin typeface="Arial"/>
                <a:cs typeface="Arial"/>
              </a:rPr>
              <a:t>There is no additional programmatic data required for EC 6.1 and there is no bulk upload  template option.</a:t>
            </a:r>
            <a:endParaRPr sz="1100">
              <a:latin typeface="Arial"/>
              <a:cs typeface="Arial"/>
            </a:endParaRPr>
          </a:p>
          <a:p>
            <a:pPr marL="12700" marR="5080">
              <a:lnSpc>
                <a:spcPct val="103499"/>
              </a:lnSpc>
              <a:spcBef>
                <a:spcPts val="795"/>
              </a:spcBef>
            </a:pPr>
            <a:r>
              <a:rPr sz="1100" spc="-5" dirty="0">
                <a:latin typeface="Arial"/>
                <a:cs typeface="Arial"/>
              </a:rPr>
              <a:t>In addition, note that obligations and expenditures reported under EC 6.1 Revenue  Replacement do not need to have subrecipients, subawards, or expenditures separately  reported. If the only project created is for EC 6.1 Revenue Replacement, the following sections  will be greyed out: Subrecipient module, Subaward Module, Expenditure</a:t>
            </a:r>
            <a:r>
              <a:rPr sz="1100" spc="50" dirty="0">
                <a:latin typeface="Arial"/>
                <a:cs typeface="Arial"/>
              </a:rPr>
              <a:t> </a:t>
            </a:r>
            <a:r>
              <a:rPr sz="1100" spc="-5" dirty="0">
                <a:latin typeface="Arial"/>
                <a:cs typeface="Arial"/>
              </a:rPr>
              <a:t>Module</a:t>
            </a:r>
            <a:endParaRPr sz="1100">
              <a:latin typeface="Arial"/>
              <a:cs typeface="Arial"/>
            </a:endParaRPr>
          </a:p>
          <a:p>
            <a:pPr marL="12700">
              <a:lnSpc>
                <a:spcPct val="100000"/>
              </a:lnSpc>
              <a:spcBef>
                <a:spcPts val="844"/>
              </a:spcBef>
            </a:pPr>
            <a:r>
              <a:rPr sz="1100" b="1" spc="-5" dirty="0">
                <a:solidFill>
                  <a:srgbClr val="1F4E79"/>
                </a:solidFill>
                <a:latin typeface="Arial"/>
                <a:cs typeface="Arial"/>
              </a:rPr>
              <a:t>EC 7.1 –</a:t>
            </a:r>
            <a:r>
              <a:rPr sz="1100" b="1" spc="5" dirty="0">
                <a:solidFill>
                  <a:srgbClr val="1F4E79"/>
                </a:solidFill>
                <a:latin typeface="Arial"/>
                <a:cs typeface="Arial"/>
              </a:rPr>
              <a:t> </a:t>
            </a:r>
            <a:r>
              <a:rPr sz="1100" b="1" spc="-5" dirty="0">
                <a:solidFill>
                  <a:srgbClr val="1F4E79"/>
                </a:solidFill>
                <a:latin typeface="Arial"/>
                <a:cs typeface="Arial"/>
              </a:rPr>
              <a:t>7.3</a:t>
            </a:r>
            <a:endParaRPr sz="1100">
              <a:latin typeface="Arial"/>
              <a:cs typeface="Arial"/>
            </a:endParaRPr>
          </a:p>
          <a:p>
            <a:pPr marL="12700">
              <a:lnSpc>
                <a:spcPct val="100000"/>
              </a:lnSpc>
              <a:spcBef>
                <a:spcPts val="844"/>
              </a:spcBef>
            </a:pPr>
            <a:r>
              <a:rPr sz="1100" spc="-5" dirty="0">
                <a:latin typeface="Arial"/>
                <a:cs typeface="Arial"/>
              </a:rPr>
              <a:t>There is no additional programmatic data required for the following</a:t>
            </a:r>
            <a:r>
              <a:rPr sz="1100" spc="65" dirty="0">
                <a:latin typeface="Arial"/>
                <a:cs typeface="Arial"/>
              </a:rPr>
              <a:t> </a:t>
            </a:r>
            <a:r>
              <a:rPr sz="1100" spc="-5" dirty="0">
                <a:latin typeface="Arial"/>
                <a:cs typeface="Arial"/>
              </a:rPr>
              <a:t>ECs:</a:t>
            </a:r>
            <a:endParaRPr sz="1100">
              <a:latin typeface="Arial"/>
              <a:cs typeface="Arial"/>
            </a:endParaRPr>
          </a:p>
          <a:p>
            <a:pPr marL="512445" indent="-229235">
              <a:lnSpc>
                <a:spcPct val="100000"/>
              </a:lnSpc>
              <a:spcBef>
                <a:spcPts val="910"/>
              </a:spcBef>
              <a:buFont typeface="Symbol"/>
              <a:buChar char=""/>
              <a:tabLst>
                <a:tab pos="512445" algn="l"/>
                <a:tab pos="513080" algn="l"/>
              </a:tabLst>
            </a:pPr>
            <a:r>
              <a:rPr sz="1100" spc="-5" dirty="0">
                <a:latin typeface="Arial"/>
                <a:cs typeface="Arial"/>
              </a:rPr>
              <a:t>EC 7.1 Administrative</a:t>
            </a:r>
            <a:r>
              <a:rPr sz="1100" spc="5" dirty="0">
                <a:latin typeface="Arial"/>
                <a:cs typeface="Arial"/>
              </a:rPr>
              <a:t> </a:t>
            </a:r>
            <a:r>
              <a:rPr sz="1100" spc="-5" dirty="0">
                <a:latin typeface="Arial"/>
                <a:cs typeface="Arial"/>
              </a:rPr>
              <a:t>Expenses</a:t>
            </a:r>
            <a:endParaRPr sz="1100">
              <a:latin typeface="Arial"/>
              <a:cs typeface="Arial"/>
            </a:endParaRPr>
          </a:p>
          <a:p>
            <a:pPr marL="512445" indent="-229235">
              <a:lnSpc>
                <a:spcPct val="100000"/>
              </a:lnSpc>
              <a:spcBef>
                <a:spcPts val="120"/>
              </a:spcBef>
              <a:buFont typeface="Symbol"/>
              <a:buChar char=""/>
              <a:tabLst>
                <a:tab pos="512445" algn="l"/>
                <a:tab pos="513080" algn="l"/>
              </a:tabLst>
            </a:pPr>
            <a:r>
              <a:rPr sz="1100" spc="-5" dirty="0">
                <a:latin typeface="Arial"/>
                <a:cs typeface="Arial"/>
              </a:rPr>
              <a:t>EC 7.2 Evaluation and Data</a:t>
            </a:r>
            <a:r>
              <a:rPr sz="1100" spc="5" dirty="0">
                <a:latin typeface="Arial"/>
                <a:cs typeface="Arial"/>
              </a:rPr>
              <a:t> </a:t>
            </a:r>
            <a:r>
              <a:rPr sz="1100" dirty="0">
                <a:latin typeface="Arial"/>
                <a:cs typeface="Arial"/>
              </a:rPr>
              <a:t>Analysis.</a:t>
            </a:r>
            <a:endParaRPr sz="1100">
              <a:latin typeface="Arial"/>
              <a:cs typeface="Arial"/>
            </a:endParaRPr>
          </a:p>
          <a:p>
            <a:pPr marL="512445" indent="-229235">
              <a:lnSpc>
                <a:spcPct val="100000"/>
              </a:lnSpc>
              <a:spcBef>
                <a:spcPts val="120"/>
              </a:spcBef>
              <a:buFont typeface="Symbol"/>
              <a:buChar char=""/>
              <a:tabLst>
                <a:tab pos="512445" algn="l"/>
                <a:tab pos="513080" algn="l"/>
              </a:tabLst>
            </a:pPr>
            <a:r>
              <a:rPr sz="1100" spc="-5" dirty="0">
                <a:latin typeface="Arial"/>
                <a:cs typeface="Arial"/>
              </a:rPr>
              <a:t>EC 7.3 Transfers to Other Units of</a:t>
            </a:r>
            <a:r>
              <a:rPr sz="1100" spc="25" dirty="0">
                <a:latin typeface="Arial"/>
                <a:cs typeface="Arial"/>
              </a:rPr>
              <a:t> </a:t>
            </a:r>
            <a:r>
              <a:rPr sz="1100" spc="-5" dirty="0">
                <a:latin typeface="Arial"/>
                <a:cs typeface="Arial"/>
              </a:rPr>
              <a:t>Government.</a:t>
            </a:r>
            <a:endParaRPr sz="1100">
              <a:latin typeface="Arial"/>
              <a:cs typeface="Arial"/>
            </a:endParaRPr>
          </a:p>
          <a:p>
            <a:pPr marL="12700">
              <a:lnSpc>
                <a:spcPct val="100000"/>
              </a:lnSpc>
              <a:spcBef>
                <a:spcPts val="850"/>
              </a:spcBef>
            </a:pPr>
            <a:r>
              <a:rPr sz="1100" b="1" spc="-5" dirty="0">
                <a:solidFill>
                  <a:srgbClr val="1F4E79"/>
                </a:solidFill>
                <a:latin typeface="Arial"/>
                <a:cs typeface="Arial"/>
              </a:rPr>
              <a:t>EC 7.4 Transfers to Non-entitlement Units (States and Territories</a:t>
            </a:r>
            <a:r>
              <a:rPr sz="1100" b="1" spc="50" dirty="0">
                <a:solidFill>
                  <a:srgbClr val="1F4E79"/>
                </a:solidFill>
                <a:latin typeface="Arial"/>
                <a:cs typeface="Arial"/>
              </a:rPr>
              <a:t> </a:t>
            </a:r>
            <a:r>
              <a:rPr sz="1100" b="1" dirty="0">
                <a:solidFill>
                  <a:srgbClr val="1F4E79"/>
                </a:solidFill>
                <a:latin typeface="Arial"/>
                <a:cs typeface="Arial"/>
              </a:rPr>
              <a:t>only)</a:t>
            </a:r>
            <a:endParaRPr sz="1100">
              <a:latin typeface="Arial"/>
              <a:cs typeface="Arial"/>
            </a:endParaRPr>
          </a:p>
          <a:p>
            <a:pPr marL="12700" marR="90170">
              <a:lnSpc>
                <a:spcPct val="103400"/>
              </a:lnSpc>
              <a:spcBef>
                <a:spcPts val="800"/>
              </a:spcBef>
            </a:pPr>
            <a:r>
              <a:rPr sz="1100" spc="-5" dirty="0">
                <a:latin typeface="Arial"/>
                <a:cs typeface="Arial"/>
              </a:rPr>
              <a:t>Do not enter </a:t>
            </a:r>
            <a:r>
              <a:rPr sz="1100" dirty="0">
                <a:latin typeface="Arial"/>
                <a:cs typeface="Arial"/>
              </a:rPr>
              <a:t>projects </a:t>
            </a:r>
            <a:r>
              <a:rPr sz="1100" spc="-5" dirty="0">
                <a:latin typeface="Arial"/>
                <a:cs typeface="Arial"/>
              </a:rPr>
              <a:t>under EC 7.4 (Transfers to Non-entitlement Units (States and Territories  only). This information will be collected as part of NEU and Non-UGLG information. Please  reference NEU User Guide.</a:t>
            </a:r>
            <a:endParaRPr sz="1100">
              <a:latin typeface="Arial"/>
              <a:cs typeface="Arial"/>
            </a:endParaRPr>
          </a:p>
        </p:txBody>
      </p:sp>
      <p:sp>
        <p:nvSpPr>
          <p:cNvPr id="3" name="object 3"/>
          <p:cNvSpPr txBox="1">
            <a:spLocks noGrp="1"/>
          </p:cNvSpPr>
          <p:nvPr>
            <p:ph type="ftr" sz="quarter" idx="5"/>
          </p:nvPr>
        </p:nvSpPr>
        <p:spPr>
          <a:prstGeom prst="rect">
            <a:avLst/>
          </a:prstGeom>
        </p:spPr>
        <p:txBody>
          <a:bodyPr vert="horz" wrap="square" lIns="0" tIns="1905" rIns="0" bIns="0" rtlCol="0">
            <a:spAutoFit/>
          </a:bodyPr>
          <a:lstStyle/>
          <a:p>
            <a:pPr marL="12700">
              <a:lnSpc>
                <a:spcPts val="1060"/>
              </a:lnSpc>
              <a:spcBef>
                <a:spcPts val="15"/>
              </a:spcBef>
            </a:pPr>
            <a:r>
              <a:rPr dirty="0"/>
              <a:t>Coronavirus State and </a:t>
            </a:r>
            <a:r>
              <a:rPr spc="-5" dirty="0"/>
              <a:t>Local Fiscal Recovery</a:t>
            </a:r>
            <a:r>
              <a:rPr spc="-30" dirty="0"/>
              <a:t> </a:t>
            </a:r>
            <a:r>
              <a:rPr dirty="0"/>
              <a:t>Funds:</a:t>
            </a:r>
          </a:p>
          <a:p>
            <a:pPr marL="174625">
              <a:lnSpc>
                <a:spcPts val="1060"/>
              </a:lnSpc>
            </a:pPr>
            <a:r>
              <a:rPr b="0" spc="-5" dirty="0">
                <a:latin typeface="Arial"/>
                <a:cs typeface="Arial"/>
              </a:rPr>
              <a:t>Project and Expenditures Report User</a:t>
            </a:r>
            <a:r>
              <a:rPr b="0" spc="30" dirty="0">
                <a:latin typeface="Arial"/>
                <a:cs typeface="Arial"/>
              </a:rPr>
              <a:t> </a:t>
            </a:r>
            <a:r>
              <a:rPr b="0" spc="-5" dirty="0">
                <a:latin typeface="Arial"/>
                <a:cs typeface="Arial"/>
              </a:rPr>
              <a:t>Guide</a:t>
            </a:r>
          </a:p>
        </p:txBody>
      </p:sp>
      <p:sp>
        <p:nvSpPr>
          <p:cNvPr id="4" name="object 4"/>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r>
              <a:rPr spc="-5" dirty="0"/>
              <a:t>77</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1700" y="893318"/>
            <a:ext cx="5966460" cy="1903730"/>
          </a:xfrm>
          <a:prstGeom prst="rect">
            <a:avLst/>
          </a:prstGeom>
        </p:spPr>
        <p:txBody>
          <a:bodyPr vert="horz" wrap="square" lIns="0" tIns="12065" rIns="0" bIns="0" rtlCol="0">
            <a:spAutoFit/>
          </a:bodyPr>
          <a:lstStyle/>
          <a:p>
            <a:pPr marL="12700">
              <a:lnSpc>
                <a:spcPct val="100000"/>
              </a:lnSpc>
              <a:spcBef>
                <a:spcPts val="95"/>
              </a:spcBef>
            </a:pPr>
            <a:r>
              <a:rPr sz="1100" b="1" spc="-5" dirty="0">
                <a:solidFill>
                  <a:srgbClr val="1F4E79"/>
                </a:solidFill>
                <a:latin typeface="Arial"/>
                <a:cs typeface="Arial"/>
              </a:rPr>
              <a:t>Appendix E – List of</a:t>
            </a:r>
            <a:r>
              <a:rPr sz="1100" b="1" spc="20" dirty="0">
                <a:solidFill>
                  <a:srgbClr val="1F4E79"/>
                </a:solidFill>
                <a:latin typeface="Arial"/>
                <a:cs typeface="Arial"/>
              </a:rPr>
              <a:t> </a:t>
            </a:r>
            <a:r>
              <a:rPr sz="1100" b="1" spc="-5" dirty="0">
                <a:solidFill>
                  <a:srgbClr val="1F4E79"/>
                </a:solidFill>
                <a:latin typeface="Arial"/>
                <a:cs typeface="Arial"/>
              </a:rPr>
              <a:t>Sectors</a:t>
            </a:r>
            <a:endParaRPr sz="1100">
              <a:latin typeface="Arial"/>
              <a:cs typeface="Arial"/>
            </a:endParaRPr>
          </a:p>
          <a:p>
            <a:pPr marL="12700" marR="177165">
              <a:lnSpc>
                <a:spcPct val="103200"/>
              </a:lnSpc>
              <a:spcBef>
                <a:spcPts val="805"/>
              </a:spcBef>
            </a:pPr>
            <a:r>
              <a:rPr sz="1100" spc="-5" dirty="0">
                <a:latin typeface="Arial"/>
                <a:cs typeface="Arial"/>
              </a:rPr>
              <a:t>When entering information for project subawards, selection of a Primary Sector is required for  subawards tied to projects in Expenditure</a:t>
            </a:r>
            <a:r>
              <a:rPr sz="1100" spc="15" dirty="0">
                <a:latin typeface="Arial"/>
                <a:cs typeface="Arial"/>
              </a:rPr>
              <a:t> </a:t>
            </a:r>
            <a:r>
              <a:rPr sz="1100" dirty="0">
                <a:latin typeface="Arial"/>
                <a:cs typeface="Arial"/>
              </a:rPr>
              <a:t>Categories:</a:t>
            </a:r>
            <a:endParaRPr sz="1100">
              <a:latin typeface="Arial"/>
              <a:cs typeface="Arial"/>
            </a:endParaRPr>
          </a:p>
          <a:p>
            <a:pPr marL="469900" indent="-229235">
              <a:lnSpc>
                <a:spcPct val="100000"/>
              </a:lnSpc>
              <a:spcBef>
                <a:spcPts val="919"/>
              </a:spcBef>
              <a:buFont typeface="Symbol"/>
              <a:buChar char=""/>
              <a:tabLst>
                <a:tab pos="469900" algn="l"/>
                <a:tab pos="470534" algn="l"/>
              </a:tabLst>
            </a:pPr>
            <a:r>
              <a:rPr sz="1100" spc="-5" dirty="0">
                <a:latin typeface="Arial"/>
                <a:cs typeface="Arial"/>
              </a:rPr>
              <a:t>4.1 Premium Pay: Public Sector Employees;</a:t>
            </a:r>
            <a:r>
              <a:rPr sz="1100" spc="20" dirty="0">
                <a:latin typeface="Arial"/>
                <a:cs typeface="Arial"/>
              </a:rPr>
              <a:t> </a:t>
            </a:r>
            <a:r>
              <a:rPr sz="1100" spc="-5" dirty="0">
                <a:latin typeface="Arial"/>
                <a:cs typeface="Arial"/>
              </a:rPr>
              <a:t>and</a:t>
            </a:r>
            <a:endParaRPr sz="1100">
              <a:latin typeface="Arial"/>
              <a:cs typeface="Arial"/>
            </a:endParaRPr>
          </a:p>
          <a:p>
            <a:pPr marL="469900" indent="-229235">
              <a:lnSpc>
                <a:spcPct val="100000"/>
              </a:lnSpc>
              <a:spcBef>
                <a:spcPts val="120"/>
              </a:spcBef>
              <a:buFont typeface="Symbol"/>
              <a:buChar char=""/>
              <a:tabLst>
                <a:tab pos="469900" algn="l"/>
                <a:tab pos="470534" algn="l"/>
              </a:tabLst>
            </a:pPr>
            <a:r>
              <a:rPr sz="1100" spc="-5" dirty="0">
                <a:latin typeface="Arial"/>
                <a:cs typeface="Arial"/>
              </a:rPr>
              <a:t>4.2 Premium Pay: Private Sector: Grants to other</a:t>
            </a:r>
            <a:r>
              <a:rPr sz="1100" spc="35" dirty="0">
                <a:latin typeface="Arial"/>
                <a:cs typeface="Arial"/>
              </a:rPr>
              <a:t> </a:t>
            </a:r>
            <a:r>
              <a:rPr sz="1100" spc="-5" dirty="0">
                <a:latin typeface="Arial"/>
                <a:cs typeface="Arial"/>
              </a:rPr>
              <a:t>employers.</a:t>
            </a:r>
            <a:endParaRPr sz="1100">
              <a:latin typeface="Arial"/>
              <a:cs typeface="Arial"/>
            </a:endParaRPr>
          </a:p>
          <a:p>
            <a:pPr marL="12700" marR="5080">
              <a:lnSpc>
                <a:spcPct val="103499"/>
              </a:lnSpc>
              <a:spcBef>
                <a:spcPts val="800"/>
              </a:spcBef>
            </a:pPr>
            <a:r>
              <a:rPr sz="1100" spc="-5" dirty="0">
                <a:latin typeface="Arial"/>
                <a:cs typeface="Arial"/>
              </a:rPr>
              <a:t>A primary sector is defined as the sector targeted by </a:t>
            </a:r>
            <a:r>
              <a:rPr sz="1100" spc="5" dirty="0">
                <a:latin typeface="Arial"/>
                <a:cs typeface="Arial"/>
              </a:rPr>
              <a:t>the </a:t>
            </a:r>
            <a:r>
              <a:rPr sz="1100" spc="-5" dirty="0">
                <a:latin typeface="Arial"/>
                <a:cs typeface="Arial"/>
              </a:rPr>
              <a:t>work performed under the sub-award.  It is not required for other expenditure categories. The table below lists primary sectors available  in the system for selection. If the primary sector is not listed, select “Other” and clarify in the  manual entry box.</a:t>
            </a:r>
            <a:endParaRPr sz="1100">
              <a:latin typeface="Arial"/>
              <a:cs typeface="Arial"/>
            </a:endParaRPr>
          </a:p>
        </p:txBody>
      </p:sp>
      <p:sp>
        <p:nvSpPr>
          <p:cNvPr id="4" name="object 4"/>
          <p:cNvSpPr txBox="1">
            <a:spLocks noGrp="1"/>
          </p:cNvSpPr>
          <p:nvPr>
            <p:ph type="ftr" sz="quarter" idx="5"/>
          </p:nvPr>
        </p:nvSpPr>
        <p:spPr>
          <a:prstGeom prst="rect">
            <a:avLst/>
          </a:prstGeom>
        </p:spPr>
        <p:txBody>
          <a:bodyPr vert="horz" wrap="square" lIns="0" tIns="1905" rIns="0" bIns="0" rtlCol="0">
            <a:spAutoFit/>
          </a:bodyPr>
          <a:lstStyle/>
          <a:p>
            <a:pPr marL="12700">
              <a:lnSpc>
                <a:spcPts val="1060"/>
              </a:lnSpc>
              <a:spcBef>
                <a:spcPts val="15"/>
              </a:spcBef>
            </a:pPr>
            <a:r>
              <a:rPr dirty="0"/>
              <a:t>Coronavirus State and </a:t>
            </a:r>
            <a:r>
              <a:rPr spc="-5" dirty="0"/>
              <a:t>Local Fiscal Recovery</a:t>
            </a:r>
            <a:r>
              <a:rPr spc="-30" dirty="0"/>
              <a:t> </a:t>
            </a:r>
            <a:r>
              <a:rPr dirty="0"/>
              <a:t>Funds:</a:t>
            </a:r>
          </a:p>
          <a:p>
            <a:pPr marL="174625">
              <a:lnSpc>
                <a:spcPts val="1060"/>
              </a:lnSpc>
            </a:pPr>
            <a:r>
              <a:rPr b="0" spc="-5" dirty="0">
                <a:latin typeface="Arial"/>
                <a:cs typeface="Arial"/>
              </a:rPr>
              <a:t>Project and Expenditures Report User</a:t>
            </a:r>
            <a:r>
              <a:rPr b="0" spc="30" dirty="0">
                <a:latin typeface="Arial"/>
                <a:cs typeface="Arial"/>
              </a:rPr>
              <a:t> </a:t>
            </a:r>
            <a:r>
              <a:rPr b="0" spc="-5" dirty="0">
                <a:latin typeface="Arial"/>
                <a:cs typeface="Arial"/>
              </a:rPr>
              <a:t>Guide</a:t>
            </a:r>
          </a:p>
        </p:txBody>
      </p:sp>
      <p:sp>
        <p:nvSpPr>
          <p:cNvPr id="5" name="object 5"/>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r>
              <a:rPr spc="-5" dirty="0"/>
              <a:t>78</a:t>
            </a:r>
          </a:p>
        </p:txBody>
      </p:sp>
      <p:graphicFrame>
        <p:nvGraphicFramePr>
          <p:cNvPr id="3" name="object 3"/>
          <p:cNvGraphicFramePr>
            <a:graphicFrameLocks noGrp="1"/>
          </p:cNvGraphicFramePr>
          <p:nvPr/>
        </p:nvGraphicFramePr>
        <p:xfrm>
          <a:off x="914400" y="2900425"/>
          <a:ext cx="5947410" cy="5458460"/>
        </p:xfrm>
        <a:graphic>
          <a:graphicData uri="http://schemas.openxmlformats.org/drawingml/2006/table">
            <a:tbl>
              <a:tblPr firstRow="1" bandRow="1">
                <a:tableStyleId>{2D5ABB26-0587-4C30-8999-92F81FD0307C}</a:tableStyleId>
              </a:tblPr>
              <a:tblGrid>
                <a:gridCol w="5938520">
                  <a:extLst>
                    <a:ext uri="{9D8B030D-6E8A-4147-A177-3AD203B41FA5}">
                      <a16:colId xmlns:a16="http://schemas.microsoft.com/office/drawing/2014/main" val="20000"/>
                    </a:ext>
                  </a:extLst>
                </a:gridCol>
              </a:tblGrid>
              <a:tr h="211836">
                <a:tc>
                  <a:txBody>
                    <a:bodyPr/>
                    <a:lstStyle/>
                    <a:p>
                      <a:pPr algn="ctr">
                        <a:lnSpc>
                          <a:spcPts val="1165"/>
                        </a:lnSpc>
                      </a:pPr>
                      <a:r>
                        <a:rPr sz="1000" b="1" dirty="0">
                          <a:solidFill>
                            <a:srgbClr val="FFFFFF"/>
                          </a:solidFill>
                          <a:latin typeface="Arial"/>
                          <a:cs typeface="Arial"/>
                        </a:rPr>
                        <a:t>Sectors Designated as </a:t>
                      </a:r>
                      <a:r>
                        <a:rPr sz="1000" b="1" spc="-5" dirty="0">
                          <a:solidFill>
                            <a:srgbClr val="FFFFFF"/>
                          </a:solidFill>
                          <a:latin typeface="Arial"/>
                          <a:cs typeface="Arial"/>
                        </a:rPr>
                        <a:t>Essential Critical </a:t>
                      </a:r>
                      <a:r>
                        <a:rPr sz="1000" b="1" dirty="0">
                          <a:solidFill>
                            <a:srgbClr val="FFFFFF"/>
                          </a:solidFill>
                          <a:latin typeface="Arial"/>
                          <a:cs typeface="Arial"/>
                        </a:rPr>
                        <a:t>Infrastructure </a:t>
                      </a:r>
                      <a:r>
                        <a:rPr sz="1000" b="1" spc="-5" dirty="0">
                          <a:solidFill>
                            <a:srgbClr val="FFFFFF"/>
                          </a:solidFill>
                          <a:latin typeface="Arial"/>
                          <a:cs typeface="Arial"/>
                        </a:rPr>
                        <a:t>Sectors</a:t>
                      </a:r>
                      <a:endParaRPr sz="10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solidFill>
                      <a:srgbClr val="001F5F"/>
                    </a:solidFill>
                  </a:tcPr>
                </a:tc>
                <a:extLst>
                  <a:ext uri="{0D108BD9-81ED-4DB2-BD59-A6C34878D82A}">
                    <a16:rowId xmlns:a16="http://schemas.microsoft.com/office/drawing/2014/main" val="10000"/>
                  </a:ext>
                </a:extLst>
              </a:tr>
              <a:tr h="204215">
                <a:tc>
                  <a:txBody>
                    <a:bodyPr/>
                    <a:lstStyle/>
                    <a:p>
                      <a:pPr marL="67945">
                        <a:lnSpc>
                          <a:spcPts val="1165"/>
                        </a:lnSpc>
                      </a:pPr>
                      <a:r>
                        <a:rPr sz="1000" dirty="0">
                          <a:latin typeface="Arial"/>
                          <a:cs typeface="Arial"/>
                        </a:rPr>
                        <a:t>Any </a:t>
                      </a:r>
                      <a:r>
                        <a:rPr sz="1000" spc="-5" dirty="0">
                          <a:latin typeface="Arial"/>
                          <a:cs typeface="Arial"/>
                        </a:rPr>
                        <a:t>work performed </a:t>
                      </a:r>
                      <a:r>
                        <a:rPr sz="1000" dirty="0">
                          <a:latin typeface="Arial"/>
                          <a:cs typeface="Arial"/>
                        </a:rPr>
                        <a:t>by </a:t>
                      </a:r>
                      <a:r>
                        <a:rPr sz="1000" spc="-5" dirty="0">
                          <a:latin typeface="Arial"/>
                          <a:cs typeface="Arial"/>
                        </a:rPr>
                        <a:t>an employee </a:t>
                      </a:r>
                      <a:r>
                        <a:rPr sz="1000" dirty="0">
                          <a:latin typeface="Arial"/>
                          <a:cs typeface="Arial"/>
                        </a:rPr>
                        <a:t>of a </a:t>
                      </a:r>
                      <a:r>
                        <a:rPr sz="1000" spc="-5" dirty="0">
                          <a:latin typeface="Arial"/>
                          <a:cs typeface="Arial"/>
                        </a:rPr>
                        <a:t>State, </a:t>
                      </a:r>
                      <a:r>
                        <a:rPr sz="1000" dirty="0">
                          <a:latin typeface="Arial"/>
                          <a:cs typeface="Arial"/>
                        </a:rPr>
                        <a:t>local, or </a:t>
                      </a:r>
                      <a:r>
                        <a:rPr sz="1000" spc="-5" dirty="0">
                          <a:latin typeface="Arial"/>
                          <a:cs typeface="Arial"/>
                        </a:rPr>
                        <a:t>Tribal</a:t>
                      </a:r>
                      <a:r>
                        <a:rPr sz="1000" spc="20" dirty="0">
                          <a:latin typeface="Arial"/>
                          <a:cs typeface="Arial"/>
                        </a:rPr>
                        <a:t> </a:t>
                      </a:r>
                      <a:r>
                        <a:rPr sz="1000" spc="-5" dirty="0">
                          <a:latin typeface="Arial"/>
                          <a:cs typeface="Arial"/>
                        </a:rPr>
                        <a:t>government;</a:t>
                      </a:r>
                      <a:endParaRPr sz="10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01"/>
                  </a:ext>
                </a:extLst>
              </a:tr>
              <a:tr h="197357">
                <a:tc>
                  <a:txBody>
                    <a:bodyPr/>
                    <a:lstStyle/>
                    <a:p>
                      <a:pPr marL="67945">
                        <a:lnSpc>
                          <a:spcPts val="1165"/>
                        </a:lnSpc>
                      </a:pPr>
                      <a:r>
                        <a:rPr sz="1000" spc="-5" dirty="0">
                          <a:latin typeface="Arial"/>
                          <a:cs typeface="Arial"/>
                        </a:rPr>
                        <a:t>Behavioral </a:t>
                      </a:r>
                      <a:r>
                        <a:rPr sz="1000" dirty="0">
                          <a:latin typeface="Arial"/>
                          <a:cs typeface="Arial"/>
                        </a:rPr>
                        <a:t>health</a:t>
                      </a:r>
                      <a:r>
                        <a:rPr sz="1000" spc="-10" dirty="0">
                          <a:latin typeface="Arial"/>
                          <a:cs typeface="Arial"/>
                        </a:rPr>
                        <a:t> </a:t>
                      </a:r>
                      <a:r>
                        <a:rPr sz="1000" spc="-5" dirty="0">
                          <a:latin typeface="Arial"/>
                          <a:cs typeface="Arial"/>
                        </a:rPr>
                        <a:t>work;</a:t>
                      </a:r>
                      <a:endParaRPr sz="10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02"/>
                  </a:ext>
                </a:extLst>
              </a:tr>
              <a:tr h="204216">
                <a:tc>
                  <a:txBody>
                    <a:bodyPr/>
                    <a:lstStyle/>
                    <a:p>
                      <a:pPr marL="67945">
                        <a:lnSpc>
                          <a:spcPts val="1165"/>
                        </a:lnSpc>
                      </a:pPr>
                      <a:r>
                        <a:rPr sz="1000" spc="-5" dirty="0">
                          <a:latin typeface="Arial"/>
                          <a:cs typeface="Arial"/>
                        </a:rPr>
                        <a:t>Biomedical Research;</a:t>
                      </a:r>
                      <a:endParaRPr sz="10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03"/>
                  </a:ext>
                </a:extLst>
              </a:tr>
              <a:tr h="204215">
                <a:tc>
                  <a:txBody>
                    <a:bodyPr/>
                    <a:lstStyle/>
                    <a:p>
                      <a:pPr marL="67945">
                        <a:lnSpc>
                          <a:spcPts val="1165"/>
                        </a:lnSpc>
                      </a:pPr>
                      <a:r>
                        <a:rPr sz="1000" dirty="0">
                          <a:latin typeface="Arial"/>
                          <a:cs typeface="Arial"/>
                        </a:rPr>
                        <a:t>Dental </a:t>
                      </a:r>
                      <a:r>
                        <a:rPr sz="1000" spc="-5" dirty="0">
                          <a:latin typeface="Arial"/>
                          <a:cs typeface="Arial"/>
                        </a:rPr>
                        <a:t>care</a:t>
                      </a:r>
                      <a:r>
                        <a:rPr sz="1000" spc="-15" dirty="0">
                          <a:latin typeface="Arial"/>
                          <a:cs typeface="Arial"/>
                        </a:rPr>
                        <a:t> </a:t>
                      </a:r>
                      <a:r>
                        <a:rPr sz="1000" spc="-5" dirty="0">
                          <a:latin typeface="Arial"/>
                          <a:cs typeface="Arial"/>
                        </a:rPr>
                        <a:t>work;</a:t>
                      </a:r>
                      <a:endParaRPr sz="10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04"/>
                  </a:ext>
                </a:extLst>
              </a:tr>
              <a:tr h="216408">
                <a:tc>
                  <a:txBody>
                    <a:bodyPr/>
                    <a:lstStyle/>
                    <a:p>
                      <a:pPr marL="67945">
                        <a:lnSpc>
                          <a:spcPts val="1165"/>
                        </a:lnSpc>
                      </a:pPr>
                      <a:r>
                        <a:rPr sz="1000" spc="-5" dirty="0">
                          <a:latin typeface="Arial"/>
                          <a:cs typeface="Arial"/>
                        </a:rPr>
                        <a:t>Educational work, school </a:t>
                      </a:r>
                      <a:r>
                        <a:rPr sz="1000" dirty="0">
                          <a:latin typeface="Arial"/>
                          <a:cs typeface="Arial"/>
                        </a:rPr>
                        <a:t>nutrition </a:t>
                      </a:r>
                      <a:r>
                        <a:rPr sz="1000" spc="-5" dirty="0">
                          <a:latin typeface="Arial"/>
                          <a:cs typeface="Arial"/>
                        </a:rPr>
                        <a:t>work, </a:t>
                      </a:r>
                      <a:r>
                        <a:rPr sz="1000" dirty="0">
                          <a:latin typeface="Arial"/>
                          <a:cs typeface="Arial"/>
                        </a:rPr>
                        <a:t>and other </a:t>
                      </a:r>
                      <a:r>
                        <a:rPr sz="1000" spc="-5" dirty="0">
                          <a:latin typeface="Arial"/>
                          <a:cs typeface="Arial"/>
                        </a:rPr>
                        <a:t>work </a:t>
                      </a:r>
                      <a:r>
                        <a:rPr sz="1000" dirty="0">
                          <a:latin typeface="Arial"/>
                          <a:cs typeface="Arial"/>
                        </a:rPr>
                        <a:t>required to operate a </a:t>
                      </a:r>
                      <a:r>
                        <a:rPr sz="1000" spc="-5" dirty="0">
                          <a:latin typeface="Arial"/>
                          <a:cs typeface="Arial"/>
                        </a:rPr>
                        <a:t>school</a:t>
                      </a:r>
                      <a:r>
                        <a:rPr sz="1000" spc="30" dirty="0">
                          <a:latin typeface="Arial"/>
                          <a:cs typeface="Arial"/>
                        </a:rPr>
                        <a:t> </a:t>
                      </a:r>
                      <a:r>
                        <a:rPr sz="1000" spc="-5" dirty="0">
                          <a:latin typeface="Arial"/>
                          <a:cs typeface="Arial"/>
                        </a:rPr>
                        <a:t>facility;</a:t>
                      </a:r>
                      <a:endParaRPr sz="10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05"/>
                  </a:ext>
                </a:extLst>
              </a:tr>
              <a:tr h="196595">
                <a:tc>
                  <a:txBody>
                    <a:bodyPr/>
                    <a:lstStyle/>
                    <a:p>
                      <a:pPr marL="67945">
                        <a:lnSpc>
                          <a:spcPts val="1165"/>
                        </a:lnSpc>
                      </a:pPr>
                      <a:r>
                        <a:rPr sz="1000" spc="-5" dirty="0">
                          <a:latin typeface="Arial"/>
                          <a:cs typeface="Arial"/>
                        </a:rPr>
                        <a:t>Elections work;</a:t>
                      </a:r>
                      <a:endParaRPr sz="10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06"/>
                  </a:ext>
                </a:extLst>
              </a:tr>
              <a:tr h="204216">
                <a:tc>
                  <a:txBody>
                    <a:bodyPr/>
                    <a:lstStyle/>
                    <a:p>
                      <a:pPr marL="67945">
                        <a:lnSpc>
                          <a:spcPts val="1165"/>
                        </a:lnSpc>
                      </a:pPr>
                      <a:r>
                        <a:rPr sz="1000" dirty="0">
                          <a:latin typeface="Arial"/>
                          <a:cs typeface="Arial"/>
                        </a:rPr>
                        <a:t>Emergency</a:t>
                      </a:r>
                      <a:r>
                        <a:rPr sz="1000" spc="-5" dirty="0">
                          <a:latin typeface="Arial"/>
                          <a:cs typeface="Arial"/>
                        </a:rPr>
                        <a:t> response;</a:t>
                      </a:r>
                      <a:endParaRPr sz="10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07"/>
                  </a:ext>
                </a:extLst>
              </a:tr>
              <a:tr h="204977">
                <a:tc>
                  <a:txBody>
                    <a:bodyPr/>
                    <a:lstStyle/>
                    <a:p>
                      <a:pPr marL="67945">
                        <a:lnSpc>
                          <a:spcPts val="1165"/>
                        </a:lnSpc>
                      </a:pPr>
                      <a:r>
                        <a:rPr sz="1000" dirty="0">
                          <a:latin typeface="Arial"/>
                          <a:cs typeface="Arial"/>
                        </a:rPr>
                        <a:t>Family </a:t>
                      </a:r>
                      <a:r>
                        <a:rPr sz="1000" spc="-5" dirty="0">
                          <a:latin typeface="Arial"/>
                          <a:cs typeface="Arial"/>
                        </a:rPr>
                        <a:t>or childcare;</a:t>
                      </a:r>
                      <a:endParaRPr sz="10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08"/>
                  </a:ext>
                </a:extLst>
              </a:tr>
              <a:tr h="204216">
                <a:tc>
                  <a:txBody>
                    <a:bodyPr/>
                    <a:lstStyle/>
                    <a:p>
                      <a:pPr marL="67945">
                        <a:lnSpc>
                          <a:spcPts val="1165"/>
                        </a:lnSpc>
                      </a:pPr>
                      <a:r>
                        <a:rPr sz="1000" dirty="0">
                          <a:latin typeface="Arial"/>
                          <a:cs typeface="Arial"/>
                        </a:rPr>
                        <a:t>Grocery </a:t>
                      </a:r>
                      <a:r>
                        <a:rPr sz="1000" spc="-5" dirty="0">
                          <a:latin typeface="Arial"/>
                          <a:cs typeface="Arial"/>
                        </a:rPr>
                        <a:t>stores, </a:t>
                      </a:r>
                      <a:r>
                        <a:rPr sz="1000" dirty="0">
                          <a:latin typeface="Arial"/>
                          <a:cs typeface="Arial"/>
                        </a:rPr>
                        <a:t>restaurants, food </a:t>
                      </a:r>
                      <a:r>
                        <a:rPr sz="1000" spc="-5" dirty="0">
                          <a:latin typeface="Arial"/>
                          <a:cs typeface="Arial"/>
                        </a:rPr>
                        <a:t>production, </a:t>
                      </a:r>
                      <a:r>
                        <a:rPr sz="1000" dirty="0">
                          <a:latin typeface="Arial"/>
                          <a:cs typeface="Arial"/>
                        </a:rPr>
                        <a:t>and food</a:t>
                      </a:r>
                      <a:r>
                        <a:rPr sz="1000" spc="-20" dirty="0">
                          <a:latin typeface="Arial"/>
                          <a:cs typeface="Arial"/>
                        </a:rPr>
                        <a:t> </a:t>
                      </a:r>
                      <a:r>
                        <a:rPr sz="1000" dirty="0">
                          <a:latin typeface="Arial"/>
                          <a:cs typeface="Arial"/>
                        </a:rPr>
                        <a:t>delivery</a:t>
                      </a:r>
                      <a:endParaRPr sz="10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09"/>
                  </a:ext>
                </a:extLst>
              </a:tr>
              <a:tr h="196595">
                <a:tc>
                  <a:txBody>
                    <a:bodyPr/>
                    <a:lstStyle/>
                    <a:p>
                      <a:pPr marL="67945">
                        <a:lnSpc>
                          <a:spcPts val="1165"/>
                        </a:lnSpc>
                      </a:pPr>
                      <a:r>
                        <a:rPr sz="1000" dirty="0">
                          <a:latin typeface="Arial"/>
                          <a:cs typeface="Arial"/>
                        </a:rPr>
                        <a:t>Health</a:t>
                      </a:r>
                      <a:r>
                        <a:rPr sz="1000" spc="-15" dirty="0">
                          <a:latin typeface="Arial"/>
                          <a:cs typeface="Arial"/>
                        </a:rPr>
                        <a:t> </a:t>
                      </a:r>
                      <a:r>
                        <a:rPr sz="1000" spc="-5" dirty="0">
                          <a:latin typeface="Arial"/>
                          <a:cs typeface="Arial"/>
                        </a:rPr>
                        <a:t>care;</a:t>
                      </a:r>
                      <a:endParaRPr sz="10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10"/>
                  </a:ext>
                </a:extLst>
              </a:tr>
              <a:tr h="197612">
                <a:tc>
                  <a:txBody>
                    <a:bodyPr/>
                    <a:lstStyle/>
                    <a:p>
                      <a:pPr marL="67945">
                        <a:lnSpc>
                          <a:spcPts val="1170"/>
                        </a:lnSpc>
                      </a:pPr>
                      <a:r>
                        <a:rPr sz="1000" dirty="0">
                          <a:latin typeface="Arial"/>
                          <a:cs typeface="Arial"/>
                        </a:rPr>
                        <a:t>Home- </a:t>
                      </a:r>
                      <a:r>
                        <a:rPr sz="1000" spc="-5" dirty="0">
                          <a:latin typeface="Arial"/>
                          <a:cs typeface="Arial"/>
                        </a:rPr>
                        <a:t>and community-based health care </a:t>
                      </a:r>
                      <a:r>
                        <a:rPr sz="1000" dirty="0">
                          <a:latin typeface="Arial"/>
                          <a:cs typeface="Arial"/>
                        </a:rPr>
                        <a:t>or </a:t>
                      </a:r>
                      <a:r>
                        <a:rPr sz="1000" spc="-5" dirty="0">
                          <a:latin typeface="Arial"/>
                          <a:cs typeface="Arial"/>
                        </a:rPr>
                        <a:t>assistance </a:t>
                      </a:r>
                      <a:r>
                        <a:rPr sz="1000" dirty="0">
                          <a:latin typeface="Arial"/>
                          <a:cs typeface="Arial"/>
                        </a:rPr>
                        <a:t>with </a:t>
                      </a:r>
                      <a:r>
                        <a:rPr sz="1000" spc="-5" dirty="0">
                          <a:latin typeface="Arial"/>
                          <a:cs typeface="Arial"/>
                        </a:rPr>
                        <a:t>activities </a:t>
                      </a:r>
                      <a:r>
                        <a:rPr sz="1000" dirty="0">
                          <a:latin typeface="Arial"/>
                          <a:cs typeface="Arial"/>
                        </a:rPr>
                        <a:t>of </a:t>
                      </a:r>
                      <a:r>
                        <a:rPr sz="1000" spc="-5" dirty="0">
                          <a:latin typeface="Arial"/>
                          <a:cs typeface="Arial"/>
                        </a:rPr>
                        <a:t>daily</a:t>
                      </a:r>
                      <a:r>
                        <a:rPr sz="1000" spc="55" dirty="0">
                          <a:latin typeface="Arial"/>
                          <a:cs typeface="Arial"/>
                        </a:rPr>
                        <a:t> </a:t>
                      </a:r>
                      <a:r>
                        <a:rPr sz="1000" spc="-5" dirty="0">
                          <a:latin typeface="Arial"/>
                          <a:cs typeface="Arial"/>
                        </a:rPr>
                        <a:t>living;</a:t>
                      </a:r>
                      <a:endParaRPr sz="10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11"/>
                  </a:ext>
                </a:extLst>
              </a:tr>
              <a:tr h="196596">
                <a:tc>
                  <a:txBody>
                    <a:bodyPr/>
                    <a:lstStyle/>
                    <a:p>
                      <a:pPr marL="67945">
                        <a:lnSpc>
                          <a:spcPts val="1165"/>
                        </a:lnSpc>
                      </a:pPr>
                      <a:r>
                        <a:rPr sz="1000" dirty="0">
                          <a:latin typeface="Arial"/>
                          <a:cs typeface="Arial"/>
                        </a:rPr>
                        <a:t>Laundry</a:t>
                      </a:r>
                      <a:r>
                        <a:rPr sz="1000" spc="-5" dirty="0">
                          <a:latin typeface="Arial"/>
                          <a:cs typeface="Arial"/>
                        </a:rPr>
                        <a:t> work;</a:t>
                      </a:r>
                      <a:endParaRPr sz="10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12"/>
                  </a:ext>
                </a:extLst>
              </a:tr>
              <a:tr h="196596">
                <a:tc>
                  <a:txBody>
                    <a:bodyPr/>
                    <a:lstStyle/>
                    <a:p>
                      <a:pPr marL="67945">
                        <a:lnSpc>
                          <a:spcPts val="1165"/>
                        </a:lnSpc>
                      </a:pPr>
                      <a:r>
                        <a:rPr sz="1000" dirty="0">
                          <a:latin typeface="Arial"/>
                          <a:cs typeface="Arial"/>
                        </a:rPr>
                        <a:t>Maintenance</a:t>
                      </a:r>
                      <a:r>
                        <a:rPr sz="1000" spc="-10" dirty="0">
                          <a:latin typeface="Arial"/>
                          <a:cs typeface="Arial"/>
                        </a:rPr>
                        <a:t> </a:t>
                      </a:r>
                      <a:r>
                        <a:rPr sz="1000" spc="-5" dirty="0">
                          <a:latin typeface="Arial"/>
                          <a:cs typeface="Arial"/>
                        </a:rPr>
                        <a:t>work;</a:t>
                      </a:r>
                      <a:endParaRPr sz="10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13"/>
                  </a:ext>
                </a:extLst>
              </a:tr>
              <a:tr h="206501">
                <a:tc>
                  <a:txBody>
                    <a:bodyPr/>
                    <a:lstStyle/>
                    <a:p>
                      <a:pPr marL="67945">
                        <a:lnSpc>
                          <a:spcPts val="1165"/>
                        </a:lnSpc>
                      </a:pPr>
                      <a:r>
                        <a:rPr sz="1000" dirty="0">
                          <a:latin typeface="Arial"/>
                          <a:cs typeface="Arial"/>
                        </a:rPr>
                        <a:t>Medical </a:t>
                      </a:r>
                      <a:r>
                        <a:rPr sz="1000" spc="-5" dirty="0">
                          <a:latin typeface="Arial"/>
                          <a:cs typeface="Arial"/>
                        </a:rPr>
                        <a:t>testing </a:t>
                      </a:r>
                      <a:r>
                        <a:rPr sz="1000" dirty="0">
                          <a:latin typeface="Arial"/>
                          <a:cs typeface="Arial"/>
                        </a:rPr>
                        <a:t>and</a:t>
                      </a:r>
                      <a:r>
                        <a:rPr sz="1000" spc="-5" dirty="0">
                          <a:latin typeface="Arial"/>
                          <a:cs typeface="Arial"/>
                        </a:rPr>
                        <a:t> diagnostics;</a:t>
                      </a:r>
                      <a:endParaRPr sz="10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14"/>
                  </a:ext>
                </a:extLst>
              </a:tr>
              <a:tr h="206502">
                <a:tc>
                  <a:txBody>
                    <a:bodyPr/>
                    <a:lstStyle/>
                    <a:p>
                      <a:pPr marL="67945">
                        <a:lnSpc>
                          <a:spcPts val="1165"/>
                        </a:lnSpc>
                      </a:pPr>
                      <a:r>
                        <a:rPr sz="1000" dirty="0">
                          <a:latin typeface="Arial"/>
                          <a:cs typeface="Arial"/>
                        </a:rPr>
                        <a:t>Pharmacy;</a:t>
                      </a:r>
                      <a:endParaRPr sz="10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15"/>
                  </a:ext>
                </a:extLst>
              </a:tr>
              <a:tr h="196596">
                <a:tc>
                  <a:txBody>
                    <a:bodyPr/>
                    <a:lstStyle/>
                    <a:p>
                      <a:pPr marL="67945">
                        <a:lnSpc>
                          <a:spcPts val="1165"/>
                        </a:lnSpc>
                      </a:pPr>
                      <a:r>
                        <a:rPr sz="1000" dirty="0">
                          <a:latin typeface="Arial"/>
                          <a:cs typeface="Arial"/>
                        </a:rPr>
                        <a:t>Public health</a:t>
                      </a:r>
                      <a:r>
                        <a:rPr sz="1000" spc="-10" dirty="0">
                          <a:latin typeface="Arial"/>
                          <a:cs typeface="Arial"/>
                        </a:rPr>
                        <a:t> </a:t>
                      </a:r>
                      <a:r>
                        <a:rPr sz="1000" spc="-5" dirty="0">
                          <a:latin typeface="Arial"/>
                          <a:cs typeface="Arial"/>
                        </a:rPr>
                        <a:t>work;</a:t>
                      </a:r>
                      <a:endParaRPr sz="10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16"/>
                  </a:ext>
                </a:extLst>
              </a:tr>
              <a:tr h="197358">
                <a:tc>
                  <a:txBody>
                    <a:bodyPr/>
                    <a:lstStyle/>
                    <a:p>
                      <a:pPr marL="67945">
                        <a:lnSpc>
                          <a:spcPts val="1165"/>
                        </a:lnSpc>
                      </a:pPr>
                      <a:r>
                        <a:rPr sz="1000" spc="-5" dirty="0">
                          <a:latin typeface="Arial"/>
                          <a:cs typeface="Arial"/>
                        </a:rPr>
                        <a:t>Sanitation, </a:t>
                      </a:r>
                      <a:r>
                        <a:rPr sz="1000" dirty="0">
                          <a:latin typeface="Arial"/>
                          <a:cs typeface="Arial"/>
                        </a:rPr>
                        <a:t>disinfection, </a:t>
                      </a:r>
                      <a:r>
                        <a:rPr sz="1000" spc="-5" dirty="0">
                          <a:latin typeface="Arial"/>
                          <a:cs typeface="Arial"/>
                        </a:rPr>
                        <a:t>and </a:t>
                      </a:r>
                      <a:r>
                        <a:rPr sz="1000" dirty="0">
                          <a:latin typeface="Arial"/>
                          <a:cs typeface="Arial"/>
                        </a:rPr>
                        <a:t>cleaning</a:t>
                      </a:r>
                      <a:r>
                        <a:rPr sz="1000" spc="-15" dirty="0">
                          <a:latin typeface="Arial"/>
                          <a:cs typeface="Arial"/>
                        </a:rPr>
                        <a:t> </a:t>
                      </a:r>
                      <a:r>
                        <a:rPr sz="1000" dirty="0">
                          <a:latin typeface="Arial"/>
                          <a:cs typeface="Arial"/>
                        </a:rPr>
                        <a:t>work;</a:t>
                      </a:r>
                      <a:endParaRPr sz="10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17"/>
                  </a:ext>
                </a:extLst>
              </a:tr>
              <a:tr h="196596">
                <a:tc>
                  <a:txBody>
                    <a:bodyPr/>
                    <a:lstStyle/>
                    <a:p>
                      <a:pPr marL="67945">
                        <a:lnSpc>
                          <a:spcPts val="1165"/>
                        </a:lnSpc>
                      </a:pPr>
                      <a:r>
                        <a:rPr sz="1000" dirty="0">
                          <a:latin typeface="Arial"/>
                          <a:cs typeface="Arial"/>
                        </a:rPr>
                        <a:t>Social </a:t>
                      </a:r>
                      <a:r>
                        <a:rPr sz="1000" spc="-5" dirty="0">
                          <a:latin typeface="Arial"/>
                          <a:cs typeface="Arial"/>
                        </a:rPr>
                        <a:t>services work;</a:t>
                      </a:r>
                      <a:endParaRPr sz="10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18"/>
                  </a:ext>
                </a:extLst>
              </a:tr>
              <a:tr h="196595">
                <a:tc>
                  <a:txBody>
                    <a:bodyPr/>
                    <a:lstStyle/>
                    <a:p>
                      <a:pPr marL="67945">
                        <a:lnSpc>
                          <a:spcPts val="1165"/>
                        </a:lnSpc>
                      </a:pPr>
                      <a:r>
                        <a:rPr sz="1000" spc="-5" dirty="0">
                          <a:latin typeface="Arial"/>
                          <a:cs typeface="Arial"/>
                        </a:rPr>
                        <a:t>Solid </a:t>
                      </a:r>
                      <a:r>
                        <a:rPr sz="1000" dirty="0">
                          <a:latin typeface="Arial"/>
                          <a:cs typeface="Arial"/>
                        </a:rPr>
                        <a:t>waste </a:t>
                      </a:r>
                      <a:r>
                        <a:rPr sz="1000" spc="-5" dirty="0">
                          <a:latin typeface="Arial"/>
                          <a:cs typeface="Arial"/>
                        </a:rPr>
                        <a:t>or hazardous </a:t>
                      </a:r>
                      <a:r>
                        <a:rPr sz="1000" dirty="0">
                          <a:latin typeface="Arial"/>
                          <a:cs typeface="Arial"/>
                        </a:rPr>
                        <a:t>materials </a:t>
                      </a:r>
                      <a:r>
                        <a:rPr sz="1000" spc="-5" dirty="0">
                          <a:latin typeface="Arial"/>
                          <a:cs typeface="Arial"/>
                        </a:rPr>
                        <a:t>management, response, </a:t>
                      </a:r>
                      <a:r>
                        <a:rPr sz="1000" dirty="0">
                          <a:latin typeface="Arial"/>
                          <a:cs typeface="Arial"/>
                        </a:rPr>
                        <a:t>and cleanup </a:t>
                      </a:r>
                      <a:r>
                        <a:rPr sz="1000" spc="-5" dirty="0">
                          <a:latin typeface="Arial"/>
                          <a:cs typeface="Arial"/>
                        </a:rPr>
                        <a:t>work;</a:t>
                      </a:r>
                      <a:endParaRPr sz="10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19"/>
                  </a:ext>
                </a:extLst>
              </a:tr>
              <a:tr h="197358">
                <a:tc>
                  <a:txBody>
                    <a:bodyPr/>
                    <a:lstStyle/>
                    <a:p>
                      <a:pPr marL="67945">
                        <a:lnSpc>
                          <a:spcPts val="1165"/>
                        </a:lnSpc>
                      </a:pPr>
                      <a:r>
                        <a:rPr sz="1000" spc="-5" dirty="0">
                          <a:latin typeface="Arial"/>
                          <a:cs typeface="Arial"/>
                        </a:rPr>
                        <a:t>Transportation </a:t>
                      </a:r>
                      <a:r>
                        <a:rPr sz="1000" dirty="0">
                          <a:latin typeface="Arial"/>
                          <a:cs typeface="Arial"/>
                        </a:rPr>
                        <a:t>and</a:t>
                      </a:r>
                      <a:r>
                        <a:rPr sz="1000" spc="5" dirty="0">
                          <a:latin typeface="Arial"/>
                          <a:cs typeface="Arial"/>
                        </a:rPr>
                        <a:t> </a:t>
                      </a:r>
                      <a:r>
                        <a:rPr sz="1000" spc="-5" dirty="0">
                          <a:latin typeface="Arial"/>
                          <a:cs typeface="Arial"/>
                        </a:rPr>
                        <a:t>warehousing;</a:t>
                      </a:r>
                      <a:endParaRPr sz="10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20"/>
                  </a:ext>
                </a:extLst>
              </a:tr>
              <a:tr h="196595">
                <a:tc>
                  <a:txBody>
                    <a:bodyPr/>
                    <a:lstStyle/>
                    <a:p>
                      <a:pPr marL="67945">
                        <a:lnSpc>
                          <a:spcPts val="1165"/>
                        </a:lnSpc>
                      </a:pPr>
                      <a:r>
                        <a:rPr sz="1000" spc="-5" dirty="0">
                          <a:latin typeface="Arial"/>
                          <a:cs typeface="Arial"/>
                        </a:rPr>
                        <a:t>Vital </a:t>
                      </a:r>
                      <a:r>
                        <a:rPr sz="1000" dirty="0">
                          <a:latin typeface="Arial"/>
                          <a:cs typeface="Arial"/>
                        </a:rPr>
                        <a:t>services to</a:t>
                      </a:r>
                      <a:r>
                        <a:rPr sz="1000" spc="-15" dirty="0">
                          <a:latin typeface="Arial"/>
                          <a:cs typeface="Arial"/>
                        </a:rPr>
                        <a:t> </a:t>
                      </a:r>
                      <a:r>
                        <a:rPr sz="1000" dirty="0">
                          <a:latin typeface="Arial"/>
                          <a:cs typeface="Arial"/>
                        </a:rPr>
                        <a:t>Tribes;</a:t>
                      </a:r>
                      <a:endParaRPr sz="10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21"/>
                  </a:ext>
                </a:extLst>
              </a:tr>
              <a:tr h="211836">
                <a:tc>
                  <a:txBody>
                    <a:bodyPr/>
                    <a:lstStyle/>
                    <a:p>
                      <a:pPr marL="67945">
                        <a:lnSpc>
                          <a:spcPts val="1165"/>
                        </a:lnSpc>
                      </a:pPr>
                      <a:r>
                        <a:rPr sz="1000" spc="-5" dirty="0">
                          <a:latin typeface="Arial"/>
                          <a:cs typeface="Arial"/>
                        </a:rPr>
                        <a:t>Work </a:t>
                      </a:r>
                      <a:r>
                        <a:rPr sz="1000" dirty="0">
                          <a:latin typeface="Arial"/>
                          <a:cs typeface="Arial"/>
                        </a:rPr>
                        <a:t>at </a:t>
                      </a:r>
                      <a:r>
                        <a:rPr sz="1000" spc="-5" dirty="0">
                          <a:latin typeface="Arial"/>
                          <a:cs typeface="Arial"/>
                        </a:rPr>
                        <a:t>hotel </a:t>
                      </a:r>
                      <a:r>
                        <a:rPr sz="1000" dirty="0">
                          <a:latin typeface="Arial"/>
                          <a:cs typeface="Arial"/>
                        </a:rPr>
                        <a:t>and </a:t>
                      </a:r>
                      <a:r>
                        <a:rPr sz="1000" spc="-5" dirty="0">
                          <a:latin typeface="Arial"/>
                          <a:cs typeface="Arial"/>
                        </a:rPr>
                        <a:t>commercial lodging facilities </a:t>
                      </a:r>
                      <a:r>
                        <a:rPr sz="1000" dirty="0">
                          <a:latin typeface="Arial"/>
                          <a:cs typeface="Arial"/>
                        </a:rPr>
                        <a:t>that </a:t>
                      </a:r>
                      <a:r>
                        <a:rPr sz="1000" spc="-5" dirty="0">
                          <a:latin typeface="Arial"/>
                          <a:cs typeface="Arial"/>
                        </a:rPr>
                        <a:t>are </a:t>
                      </a:r>
                      <a:r>
                        <a:rPr sz="1000" dirty="0">
                          <a:latin typeface="Arial"/>
                          <a:cs typeface="Arial"/>
                        </a:rPr>
                        <a:t>used for </a:t>
                      </a:r>
                      <a:r>
                        <a:rPr sz="1000" spc="-5" dirty="0">
                          <a:latin typeface="Arial"/>
                          <a:cs typeface="Arial"/>
                        </a:rPr>
                        <a:t>COVID-19 </a:t>
                      </a:r>
                      <a:r>
                        <a:rPr sz="1000" dirty="0">
                          <a:latin typeface="Arial"/>
                          <a:cs typeface="Arial"/>
                        </a:rPr>
                        <a:t>mitigation </a:t>
                      </a:r>
                      <a:r>
                        <a:rPr sz="1000" spc="-5" dirty="0">
                          <a:latin typeface="Arial"/>
                          <a:cs typeface="Arial"/>
                        </a:rPr>
                        <a:t>and</a:t>
                      </a:r>
                      <a:r>
                        <a:rPr sz="1000" spc="135" dirty="0">
                          <a:latin typeface="Arial"/>
                          <a:cs typeface="Arial"/>
                        </a:rPr>
                        <a:t> </a:t>
                      </a:r>
                      <a:r>
                        <a:rPr sz="1000" dirty="0">
                          <a:latin typeface="Arial"/>
                          <a:cs typeface="Arial"/>
                        </a:rPr>
                        <a:t>containment;</a:t>
                      </a:r>
                      <a:endParaRPr sz="10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22"/>
                  </a:ext>
                </a:extLst>
              </a:tr>
              <a:tr h="197357">
                <a:tc>
                  <a:txBody>
                    <a:bodyPr/>
                    <a:lstStyle/>
                    <a:p>
                      <a:pPr marL="67945">
                        <a:lnSpc>
                          <a:spcPts val="1165"/>
                        </a:lnSpc>
                      </a:pPr>
                      <a:r>
                        <a:rPr sz="1000" spc="-5" dirty="0">
                          <a:latin typeface="Arial"/>
                          <a:cs typeface="Arial"/>
                        </a:rPr>
                        <a:t>Work </a:t>
                      </a:r>
                      <a:r>
                        <a:rPr sz="1000" dirty="0">
                          <a:latin typeface="Arial"/>
                          <a:cs typeface="Arial"/>
                        </a:rPr>
                        <a:t>in a</a:t>
                      </a:r>
                      <a:r>
                        <a:rPr sz="1000" spc="-5" dirty="0">
                          <a:latin typeface="Arial"/>
                          <a:cs typeface="Arial"/>
                        </a:rPr>
                        <a:t> mortuary;</a:t>
                      </a:r>
                      <a:endParaRPr sz="10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23"/>
                  </a:ext>
                </a:extLst>
              </a:tr>
              <a:tr h="196596">
                <a:tc>
                  <a:txBody>
                    <a:bodyPr/>
                    <a:lstStyle/>
                    <a:p>
                      <a:pPr marL="67945">
                        <a:lnSpc>
                          <a:spcPts val="1165"/>
                        </a:lnSpc>
                      </a:pPr>
                      <a:r>
                        <a:rPr sz="1000" spc="-5" dirty="0">
                          <a:latin typeface="Arial"/>
                          <a:cs typeface="Arial"/>
                        </a:rPr>
                        <a:t>Work </a:t>
                      </a:r>
                      <a:r>
                        <a:rPr sz="1000" dirty="0">
                          <a:latin typeface="Arial"/>
                          <a:cs typeface="Arial"/>
                        </a:rPr>
                        <a:t>in critical clinical </a:t>
                      </a:r>
                      <a:r>
                        <a:rPr sz="1000" spc="-5" dirty="0">
                          <a:latin typeface="Arial"/>
                          <a:cs typeface="Arial"/>
                        </a:rPr>
                        <a:t>research, development, </a:t>
                      </a:r>
                      <a:r>
                        <a:rPr sz="1000" dirty="0">
                          <a:latin typeface="Arial"/>
                          <a:cs typeface="Arial"/>
                        </a:rPr>
                        <a:t>and </a:t>
                      </a:r>
                      <a:r>
                        <a:rPr sz="1000" spc="-5" dirty="0">
                          <a:latin typeface="Arial"/>
                          <a:cs typeface="Arial"/>
                        </a:rPr>
                        <a:t>testing necessary for </a:t>
                      </a:r>
                      <a:r>
                        <a:rPr sz="1000" dirty="0">
                          <a:latin typeface="Arial"/>
                          <a:cs typeface="Arial"/>
                        </a:rPr>
                        <a:t>COVID-19</a:t>
                      </a:r>
                      <a:r>
                        <a:rPr sz="1000" spc="50" dirty="0">
                          <a:latin typeface="Arial"/>
                          <a:cs typeface="Arial"/>
                        </a:rPr>
                        <a:t> </a:t>
                      </a:r>
                      <a:r>
                        <a:rPr sz="1000" spc="-5" dirty="0">
                          <a:latin typeface="Arial"/>
                          <a:cs typeface="Arial"/>
                        </a:rPr>
                        <a:t>response.</a:t>
                      </a:r>
                      <a:endParaRPr sz="10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24"/>
                  </a:ext>
                </a:extLst>
              </a:tr>
              <a:tr h="204215">
                <a:tc>
                  <a:txBody>
                    <a:bodyPr/>
                    <a:lstStyle/>
                    <a:p>
                      <a:pPr marL="67945">
                        <a:lnSpc>
                          <a:spcPts val="1165"/>
                        </a:lnSpc>
                      </a:pPr>
                      <a:r>
                        <a:rPr sz="1000" spc="-5" dirty="0">
                          <a:latin typeface="Arial"/>
                          <a:cs typeface="Arial"/>
                        </a:rPr>
                        <a:t>Work requiring physical interaction </a:t>
                      </a:r>
                      <a:r>
                        <a:rPr sz="1000" dirty="0">
                          <a:latin typeface="Arial"/>
                          <a:cs typeface="Arial"/>
                        </a:rPr>
                        <a:t>with</a:t>
                      </a:r>
                      <a:r>
                        <a:rPr sz="1000" spc="10" dirty="0">
                          <a:latin typeface="Arial"/>
                          <a:cs typeface="Arial"/>
                        </a:rPr>
                        <a:t> </a:t>
                      </a:r>
                      <a:r>
                        <a:rPr sz="1000" dirty="0">
                          <a:latin typeface="Arial"/>
                          <a:cs typeface="Arial"/>
                        </a:rPr>
                        <a:t>patients;</a:t>
                      </a:r>
                      <a:endParaRPr sz="10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25"/>
                  </a:ext>
                </a:extLst>
              </a:tr>
              <a:tr h="212598">
                <a:tc>
                  <a:txBody>
                    <a:bodyPr/>
                    <a:lstStyle/>
                    <a:p>
                      <a:pPr marL="67945">
                        <a:lnSpc>
                          <a:spcPts val="1165"/>
                        </a:lnSpc>
                      </a:pPr>
                      <a:r>
                        <a:rPr sz="1000" dirty="0">
                          <a:latin typeface="Arial"/>
                          <a:cs typeface="Arial"/>
                        </a:rPr>
                        <a:t>Other</a:t>
                      </a:r>
                      <a:endParaRPr sz="1000">
                        <a:latin typeface="Arial"/>
                        <a:cs typeface="Arial"/>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26"/>
                  </a:ext>
                </a:extLst>
              </a:tr>
            </a:tbl>
          </a:graphicData>
        </a:graphic>
      </p:graphicFrame>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25500" y="893318"/>
            <a:ext cx="6051550" cy="7734934"/>
          </a:xfrm>
          <a:prstGeom prst="rect">
            <a:avLst/>
          </a:prstGeom>
        </p:spPr>
        <p:txBody>
          <a:bodyPr vert="horz" wrap="square" lIns="0" tIns="12065" rIns="0" bIns="0" rtlCol="0">
            <a:spAutoFit/>
          </a:bodyPr>
          <a:lstStyle/>
          <a:p>
            <a:pPr marL="88900">
              <a:lnSpc>
                <a:spcPct val="100000"/>
              </a:lnSpc>
              <a:spcBef>
                <a:spcPts val="95"/>
              </a:spcBef>
            </a:pPr>
            <a:r>
              <a:rPr sz="1100" b="1" spc="-5" dirty="0">
                <a:solidFill>
                  <a:srgbClr val="1F4E79"/>
                </a:solidFill>
                <a:latin typeface="Arial"/>
                <a:cs typeface="Arial"/>
              </a:rPr>
              <a:t>Appendix F – Frequently Asked</a:t>
            </a:r>
            <a:r>
              <a:rPr sz="1100" b="1" spc="20" dirty="0">
                <a:solidFill>
                  <a:srgbClr val="1F4E79"/>
                </a:solidFill>
                <a:latin typeface="Arial"/>
                <a:cs typeface="Arial"/>
              </a:rPr>
              <a:t> </a:t>
            </a:r>
            <a:r>
              <a:rPr sz="1100" b="1" spc="-5" dirty="0">
                <a:solidFill>
                  <a:srgbClr val="1F4E79"/>
                </a:solidFill>
                <a:latin typeface="Arial"/>
                <a:cs typeface="Arial"/>
              </a:rPr>
              <a:t>Questions</a:t>
            </a:r>
            <a:endParaRPr sz="1100">
              <a:latin typeface="Arial"/>
              <a:cs typeface="Arial"/>
            </a:endParaRPr>
          </a:p>
          <a:p>
            <a:pPr marL="88900">
              <a:lnSpc>
                <a:spcPts val="1290"/>
              </a:lnSpc>
              <a:spcBef>
                <a:spcPts val="844"/>
              </a:spcBef>
            </a:pPr>
            <a:r>
              <a:rPr sz="1100" spc="-5" dirty="0">
                <a:latin typeface="Arial"/>
                <a:cs typeface="Arial"/>
              </a:rPr>
              <a:t>These questions are aligned to section 9 of the main FAQs and included in Section IV of</a:t>
            </a:r>
            <a:r>
              <a:rPr sz="1100" spc="210" dirty="0">
                <a:latin typeface="Arial"/>
                <a:cs typeface="Arial"/>
              </a:rPr>
              <a:t> </a:t>
            </a:r>
            <a:r>
              <a:rPr sz="1100" spc="-5" dirty="0">
                <a:latin typeface="Arial"/>
                <a:cs typeface="Arial"/>
              </a:rPr>
              <a:t>the</a:t>
            </a:r>
            <a:endParaRPr sz="1100">
              <a:latin typeface="Arial"/>
              <a:cs typeface="Arial"/>
            </a:endParaRPr>
          </a:p>
          <a:p>
            <a:pPr marL="88900" marR="349250">
              <a:lnSpc>
                <a:spcPts val="1270"/>
              </a:lnSpc>
              <a:spcBef>
                <a:spcPts val="55"/>
              </a:spcBef>
            </a:pPr>
            <a:r>
              <a:rPr sz="1100" u="sng" spc="-280" dirty="0">
                <a:solidFill>
                  <a:srgbClr val="0462C1"/>
                </a:solidFill>
                <a:uFill>
                  <a:solidFill>
                    <a:srgbClr val="0462C1"/>
                  </a:solidFill>
                </a:uFill>
                <a:latin typeface="Times New Roman"/>
                <a:cs typeface="Times New Roman"/>
                <a:hlinkClick r:id="rId2"/>
              </a:rPr>
              <a:t> </a:t>
            </a:r>
            <a:r>
              <a:rPr sz="1100" u="sng" spc="-5" dirty="0">
                <a:solidFill>
                  <a:srgbClr val="0462C1"/>
                </a:solidFill>
                <a:uFill>
                  <a:solidFill>
                    <a:srgbClr val="0462C1"/>
                  </a:solidFill>
                </a:uFill>
                <a:latin typeface="Arial"/>
                <a:cs typeface="Arial"/>
                <a:hlinkClick r:id="rId2"/>
              </a:rPr>
              <a:t>User Guide: Treasury’s Portal for Recipient Reporting</a:t>
            </a:r>
            <a:r>
              <a:rPr sz="1100" spc="-5" dirty="0">
                <a:latin typeface="Arial"/>
                <a:cs typeface="Arial"/>
              </a:rPr>
              <a:t>. However, please note that the list of  FAQs has been</a:t>
            </a:r>
            <a:r>
              <a:rPr sz="1100" dirty="0">
                <a:latin typeface="Arial"/>
                <a:cs typeface="Arial"/>
              </a:rPr>
              <a:t> </a:t>
            </a:r>
            <a:r>
              <a:rPr sz="1100" spc="-5" dirty="0">
                <a:latin typeface="Arial"/>
                <a:cs typeface="Arial"/>
              </a:rPr>
              <a:t>reordered.</a:t>
            </a:r>
            <a:endParaRPr sz="1100">
              <a:latin typeface="Arial"/>
              <a:cs typeface="Arial"/>
            </a:endParaRPr>
          </a:p>
          <a:p>
            <a:pPr>
              <a:lnSpc>
                <a:spcPct val="100000"/>
              </a:lnSpc>
              <a:spcBef>
                <a:spcPts val="25"/>
              </a:spcBef>
            </a:pPr>
            <a:endParaRPr sz="1000">
              <a:latin typeface="Arial"/>
              <a:cs typeface="Arial"/>
            </a:endParaRPr>
          </a:p>
          <a:p>
            <a:pPr marL="546100" lvl="1" indent="-412750">
              <a:lnSpc>
                <a:spcPct val="100000"/>
              </a:lnSpc>
              <a:spcBef>
                <a:spcPts val="5"/>
              </a:spcBef>
              <a:buFont typeface="Arial"/>
              <a:buAutoNum type="arabicPeriod"/>
              <a:tabLst>
                <a:tab pos="546100" algn="l"/>
                <a:tab pos="546735" algn="l"/>
              </a:tabLst>
            </a:pPr>
            <a:r>
              <a:rPr sz="1100" b="1" spc="-5" dirty="0">
                <a:latin typeface="Arial"/>
                <a:cs typeface="Arial"/>
              </a:rPr>
              <a:t>What records must be </a:t>
            </a:r>
            <a:r>
              <a:rPr sz="1100" b="1" dirty="0">
                <a:latin typeface="Arial"/>
                <a:cs typeface="Arial"/>
              </a:rPr>
              <a:t>kept </a:t>
            </a:r>
            <a:r>
              <a:rPr sz="1100" b="1" spc="-5" dirty="0">
                <a:latin typeface="Arial"/>
                <a:cs typeface="Arial"/>
              </a:rPr>
              <a:t>by governments receiving</a:t>
            </a:r>
            <a:r>
              <a:rPr sz="1100" b="1" spc="30" dirty="0">
                <a:latin typeface="Arial"/>
                <a:cs typeface="Arial"/>
              </a:rPr>
              <a:t> </a:t>
            </a:r>
            <a:r>
              <a:rPr sz="1100" b="1" spc="-5" dirty="0">
                <a:latin typeface="Arial"/>
                <a:cs typeface="Arial"/>
              </a:rPr>
              <a:t>funds?</a:t>
            </a:r>
            <a:endParaRPr sz="1100">
              <a:latin typeface="Arial"/>
              <a:cs typeface="Arial"/>
            </a:endParaRPr>
          </a:p>
          <a:p>
            <a:pPr lvl="1">
              <a:lnSpc>
                <a:spcPct val="100000"/>
              </a:lnSpc>
              <a:buFont typeface="Arial"/>
              <a:buAutoNum type="arabicPeriod"/>
            </a:pPr>
            <a:endParaRPr sz="1100">
              <a:latin typeface="Arial"/>
              <a:cs typeface="Arial"/>
            </a:endParaRPr>
          </a:p>
          <a:p>
            <a:pPr marL="546100" marR="81280">
              <a:lnSpc>
                <a:spcPct val="95700"/>
              </a:lnSpc>
            </a:pPr>
            <a:r>
              <a:rPr sz="1100" spc="-5" dirty="0">
                <a:latin typeface="Arial"/>
                <a:cs typeface="Arial"/>
              </a:rPr>
              <a:t>Financial records and supporting documents related to the award must be retained for a  period of five years after all funds have been expended or returned to Treasury,  whichever is later. This includes those which </a:t>
            </a:r>
            <a:r>
              <a:rPr sz="1100" dirty="0">
                <a:latin typeface="Arial"/>
                <a:cs typeface="Arial"/>
              </a:rPr>
              <a:t>demonstrate </a:t>
            </a:r>
            <a:r>
              <a:rPr sz="1100" spc="-5" dirty="0">
                <a:latin typeface="Arial"/>
                <a:cs typeface="Arial"/>
              </a:rPr>
              <a:t>the award funds were</a:t>
            </a:r>
            <a:r>
              <a:rPr sz="1100" spc="125" dirty="0">
                <a:latin typeface="Arial"/>
                <a:cs typeface="Arial"/>
              </a:rPr>
              <a:t> </a:t>
            </a:r>
            <a:r>
              <a:rPr sz="1100" spc="-5" dirty="0">
                <a:latin typeface="Arial"/>
                <a:cs typeface="Arial"/>
              </a:rPr>
              <a:t>used</a:t>
            </a:r>
            <a:endParaRPr sz="1100">
              <a:latin typeface="Arial"/>
              <a:cs typeface="Arial"/>
            </a:endParaRPr>
          </a:p>
          <a:p>
            <a:pPr marL="546100" marR="81280">
              <a:lnSpc>
                <a:spcPts val="1270"/>
              </a:lnSpc>
              <a:spcBef>
                <a:spcPts val="30"/>
              </a:spcBef>
            </a:pPr>
            <a:r>
              <a:rPr sz="1100" spc="-5" dirty="0">
                <a:latin typeface="Arial"/>
                <a:cs typeface="Arial"/>
              </a:rPr>
              <a:t>for eligible purposes in accordance with the ARPA, Treasury’s regulations implementing  those sections, and Treasury’s guidance on eligible uses of</a:t>
            </a:r>
            <a:r>
              <a:rPr sz="1100" spc="20" dirty="0">
                <a:latin typeface="Arial"/>
                <a:cs typeface="Arial"/>
              </a:rPr>
              <a:t> </a:t>
            </a:r>
            <a:r>
              <a:rPr sz="1100" spc="-5" dirty="0">
                <a:latin typeface="Arial"/>
                <a:cs typeface="Arial"/>
              </a:rPr>
              <a:t>funds.</a:t>
            </a:r>
            <a:endParaRPr sz="1100">
              <a:latin typeface="Arial"/>
              <a:cs typeface="Arial"/>
            </a:endParaRPr>
          </a:p>
          <a:p>
            <a:pPr>
              <a:lnSpc>
                <a:spcPct val="100000"/>
              </a:lnSpc>
              <a:spcBef>
                <a:spcPts val="20"/>
              </a:spcBef>
            </a:pPr>
            <a:endParaRPr sz="1000">
              <a:latin typeface="Arial"/>
              <a:cs typeface="Arial"/>
            </a:endParaRPr>
          </a:p>
          <a:p>
            <a:pPr marL="546100" lvl="1" indent="-412750">
              <a:lnSpc>
                <a:spcPct val="100000"/>
              </a:lnSpc>
              <a:buFont typeface="Arial"/>
              <a:buAutoNum type="arabicPeriod" startAt="2"/>
              <a:tabLst>
                <a:tab pos="546100" algn="l"/>
                <a:tab pos="546735" algn="l"/>
              </a:tabLst>
            </a:pPr>
            <a:r>
              <a:rPr sz="1100" b="1" spc="-5" dirty="0">
                <a:latin typeface="Arial"/>
                <a:cs typeface="Arial"/>
              </a:rPr>
              <a:t>What reporting will be required, and when </a:t>
            </a:r>
            <a:r>
              <a:rPr sz="1100" b="1" dirty="0">
                <a:latin typeface="Arial"/>
                <a:cs typeface="Arial"/>
              </a:rPr>
              <a:t>will </a:t>
            </a:r>
            <a:r>
              <a:rPr sz="1100" b="1" spc="-5" dirty="0">
                <a:latin typeface="Arial"/>
                <a:cs typeface="Arial"/>
              </a:rPr>
              <a:t>the first report be</a:t>
            </a:r>
            <a:r>
              <a:rPr sz="1100" b="1" spc="65" dirty="0">
                <a:latin typeface="Arial"/>
                <a:cs typeface="Arial"/>
              </a:rPr>
              <a:t> </a:t>
            </a:r>
            <a:r>
              <a:rPr sz="1100" b="1" dirty="0">
                <a:latin typeface="Arial"/>
                <a:cs typeface="Arial"/>
              </a:rPr>
              <a:t>due?</a:t>
            </a:r>
            <a:r>
              <a:rPr sz="1050" b="1" baseline="31746" dirty="0">
                <a:latin typeface="Arial"/>
                <a:cs typeface="Arial"/>
              </a:rPr>
              <a:t>7</a:t>
            </a:r>
            <a:endParaRPr sz="1050" baseline="31746">
              <a:latin typeface="Arial"/>
              <a:cs typeface="Arial"/>
            </a:endParaRPr>
          </a:p>
          <a:p>
            <a:pPr lvl="1">
              <a:lnSpc>
                <a:spcPct val="100000"/>
              </a:lnSpc>
              <a:spcBef>
                <a:spcPts val="30"/>
              </a:spcBef>
              <a:buFont typeface="Arial"/>
              <a:buAutoNum type="arabicPeriod" startAt="2"/>
            </a:pPr>
            <a:endParaRPr sz="1100">
              <a:latin typeface="Arial"/>
              <a:cs typeface="Arial"/>
            </a:endParaRPr>
          </a:p>
          <a:p>
            <a:pPr marL="546100" marR="158750">
              <a:lnSpc>
                <a:spcPts val="1270"/>
              </a:lnSpc>
            </a:pPr>
            <a:r>
              <a:rPr sz="1100" spc="-5" dirty="0">
                <a:latin typeface="Arial"/>
                <a:cs typeface="Arial"/>
              </a:rPr>
              <a:t>Recipients will be required to submit an interim report, project and expenditure reports,  and annual Recovery Plan Performance Reports as specified below, regarding their  utilization of Coronavirus State and Local Fiscal Recovery</a:t>
            </a:r>
            <a:r>
              <a:rPr sz="1100" spc="30" dirty="0">
                <a:latin typeface="Arial"/>
                <a:cs typeface="Arial"/>
              </a:rPr>
              <a:t> </a:t>
            </a:r>
            <a:r>
              <a:rPr sz="1100" spc="-5" dirty="0">
                <a:latin typeface="Arial"/>
                <a:cs typeface="Arial"/>
              </a:rPr>
              <a:t>Funds.</a:t>
            </a:r>
            <a:endParaRPr sz="1100">
              <a:latin typeface="Arial"/>
              <a:cs typeface="Arial"/>
            </a:endParaRPr>
          </a:p>
          <a:p>
            <a:pPr>
              <a:lnSpc>
                <a:spcPct val="100000"/>
              </a:lnSpc>
              <a:spcBef>
                <a:spcPts val="40"/>
              </a:spcBef>
            </a:pPr>
            <a:endParaRPr sz="1050">
              <a:latin typeface="Arial"/>
              <a:cs typeface="Arial"/>
            </a:endParaRPr>
          </a:p>
          <a:p>
            <a:pPr marL="546100" marR="239395">
              <a:lnSpc>
                <a:spcPts val="1270"/>
              </a:lnSpc>
            </a:pPr>
            <a:r>
              <a:rPr sz="1100" u="sng" spc="-5" dirty="0">
                <a:uFill>
                  <a:solidFill>
                    <a:srgbClr val="000000"/>
                  </a:solidFill>
                </a:uFill>
                <a:latin typeface="Arial"/>
                <a:cs typeface="Arial"/>
              </a:rPr>
              <a:t>Interim reports</a:t>
            </a:r>
            <a:r>
              <a:rPr sz="1100" spc="-5" dirty="0">
                <a:latin typeface="Arial"/>
                <a:cs typeface="Arial"/>
              </a:rPr>
              <a:t>: States (defined to include the District of Columbia), territories,  metropolitan cities, counties, and Tribal governments will be required to submit one  interim report. The interim report will include a recipient’s expenditures by </a:t>
            </a:r>
            <a:r>
              <a:rPr sz="1100" dirty="0">
                <a:latin typeface="Arial"/>
                <a:cs typeface="Arial"/>
              </a:rPr>
              <a:t>category</a:t>
            </a:r>
            <a:r>
              <a:rPr sz="1100" spc="125" dirty="0">
                <a:latin typeface="Arial"/>
                <a:cs typeface="Arial"/>
              </a:rPr>
              <a:t> </a:t>
            </a:r>
            <a:r>
              <a:rPr sz="1100" spc="-5" dirty="0">
                <a:latin typeface="Arial"/>
                <a:cs typeface="Arial"/>
              </a:rPr>
              <a:t>at</a:t>
            </a:r>
            <a:endParaRPr sz="1100">
              <a:latin typeface="Arial"/>
              <a:cs typeface="Arial"/>
            </a:endParaRPr>
          </a:p>
          <a:p>
            <a:pPr marL="546100">
              <a:lnSpc>
                <a:spcPts val="1195"/>
              </a:lnSpc>
            </a:pPr>
            <a:r>
              <a:rPr sz="1100" spc="-5" dirty="0">
                <a:latin typeface="Arial"/>
                <a:cs typeface="Arial"/>
              </a:rPr>
              <a:t>the summary level and for states, information related to distributions to</a:t>
            </a:r>
            <a:r>
              <a:rPr sz="1100" spc="130" dirty="0">
                <a:latin typeface="Arial"/>
                <a:cs typeface="Arial"/>
              </a:rPr>
              <a:t> </a:t>
            </a:r>
            <a:r>
              <a:rPr sz="1100" dirty="0">
                <a:latin typeface="Arial"/>
                <a:cs typeface="Arial"/>
              </a:rPr>
              <a:t>non-entitlement</a:t>
            </a:r>
            <a:endParaRPr sz="1100">
              <a:latin typeface="Arial"/>
              <a:cs typeface="Arial"/>
            </a:endParaRPr>
          </a:p>
          <a:p>
            <a:pPr marL="546100" marR="135255">
              <a:lnSpc>
                <a:spcPct val="95800"/>
              </a:lnSpc>
              <a:spcBef>
                <a:spcPts val="30"/>
              </a:spcBef>
            </a:pPr>
            <a:r>
              <a:rPr sz="1100" spc="-5" dirty="0">
                <a:latin typeface="Arial"/>
                <a:cs typeface="Arial"/>
              </a:rPr>
              <a:t>units of local government must also be included in the interim report. The interim report  covered activity from the date of award to July 31, 2021 and were due to Treasury by  August 31, 2021 or 60 days after receiving funding if funding was received by October  15, 2021. Non-entitlement units of local government were not required to submit an  interim</a:t>
            </a:r>
            <a:r>
              <a:rPr sz="1100" spc="-10" dirty="0">
                <a:latin typeface="Arial"/>
                <a:cs typeface="Arial"/>
              </a:rPr>
              <a:t> </a:t>
            </a:r>
            <a:r>
              <a:rPr sz="1100" spc="-5" dirty="0">
                <a:latin typeface="Arial"/>
                <a:cs typeface="Arial"/>
              </a:rPr>
              <a:t>report.</a:t>
            </a:r>
            <a:endParaRPr sz="1100">
              <a:latin typeface="Arial"/>
              <a:cs typeface="Arial"/>
            </a:endParaRPr>
          </a:p>
          <a:p>
            <a:pPr>
              <a:lnSpc>
                <a:spcPct val="100000"/>
              </a:lnSpc>
              <a:spcBef>
                <a:spcPts val="25"/>
              </a:spcBef>
            </a:pPr>
            <a:endParaRPr sz="1100">
              <a:latin typeface="Arial"/>
              <a:cs typeface="Arial"/>
            </a:endParaRPr>
          </a:p>
          <a:p>
            <a:pPr marL="546100" marR="133350">
              <a:lnSpc>
                <a:spcPts val="1270"/>
              </a:lnSpc>
            </a:pPr>
            <a:r>
              <a:rPr sz="1100" u="sng" spc="-5" dirty="0">
                <a:uFill>
                  <a:solidFill>
                    <a:srgbClr val="000000"/>
                  </a:solidFill>
                </a:uFill>
                <a:latin typeface="Arial"/>
                <a:cs typeface="Arial"/>
              </a:rPr>
              <a:t>Project and Expenditure </a:t>
            </a:r>
            <a:r>
              <a:rPr sz="1100" u="sng" dirty="0">
                <a:uFill>
                  <a:solidFill>
                    <a:srgbClr val="000000"/>
                  </a:solidFill>
                </a:uFill>
                <a:latin typeface="Arial"/>
                <a:cs typeface="Arial"/>
              </a:rPr>
              <a:t>reports</a:t>
            </a:r>
            <a:r>
              <a:rPr sz="1100" dirty="0">
                <a:latin typeface="Arial"/>
                <a:cs typeface="Arial"/>
              </a:rPr>
              <a:t>: </a:t>
            </a:r>
            <a:r>
              <a:rPr sz="1100" spc="-5" dirty="0">
                <a:latin typeface="Arial"/>
                <a:cs typeface="Arial"/>
              </a:rPr>
              <a:t>State (defined to include the District of Columbia),  territorial, metropolitan city, county, and Tribal governments will be required to submit  project and expenditure reports. This report will include financial data, information on  contracts and subawards over $50,000, types of projects funded, and other information  regarding a recipient’s utilization of </a:t>
            </a:r>
            <a:r>
              <a:rPr sz="1100" spc="-10" dirty="0">
                <a:latin typeface="Arial"/>
                <a:cs typeface="Arial"/>
              </a:rPr>
              <a:t>award</a:t>
            </a:r>
            <a:r>
              <a:rPr sz="1100" spc="5" dirty="0">
                <a:latin typeface="Arial"/>
                <a:cs typeface="Arial"/>
              </a:rPr>
              <a:t> </a:t>
            </a:r>
            <a:r>
              <a:rPr sz="1100" spc="-5" dirty="0">
                <a:latin typeface="Arial"/>
                <a:cs typeface="Arial"/>
              </a:rPr>
              <a:t>funds.</a:t>
            </a:r>
            <a:endParaRPr sz="1100">
              <a:latin typeface="Arial"/>
              <a:cs typeface="Arial"/>
            </a:endParaRPr>
          </a:p>
          <a:p>
            <a:pPr>
              <a:lnSpc>
                <a:spcPct val="100000"/>
              </a:lnSpc>
              <a:spcBef>
                <a:spcPts val="5"/>
              </a:spcBef>
            </a:pPr>
            <a:endParaRPr sz="1000">
              <a:latin typeface="Arial"/>
              <a:cs typeface="Arial"/>
            </a:endParaRPr>
          </a:p>
          <a:p>
            <a:pPr marL="546100">
              <a:lnSpc>
                <a:spcPct val="100000"/>
              </a:lnSpc>
            </a:pPr>
            <a:r>
              <a:rPr sz="1100" spc="-5" dirty="0">
                <a:latin typeface="Arial"/>
                <a:cs typeface="Arial"/>
              </a:rPr>
              <a:t>Reports will be required quarterly for the following</a:t>
            </a:r>
            <a:r>
              <a:rPr sz="1100" spc="25" dirty="0">
                <a:latin typeface="Arial"/>
                <a:cs typeface="Arial"/>
              </a:rPr>
              <a:t> </a:t>
            </a:r>
            <a:r>
              <a:rPr sz="1100" spc="-5" dirty="0">
                <a:latin typeface="Arial"/>
                <a:cs typeface="Arial"/>
              </a:rPr>
              <a:t>recipients:</a:t>
            </a:r>
            <a:endParaRPr sz="1100">
              <a:latin typeface="Arial"/>
              <a:cs typeface="Arial"/>
            </a:endParaRPr>
          </a:p>
          <a:p>
            <a:pPr marL="1003300" lvl="2" indent="-229235">
              <a:lnSpc>
                <a:spcPct val="100000"/>
              </a:lnSpc>
              <a:spcBef>
                <a:spcPts val="20"/>
              </a:spcBef>
              <a:buFont typeface="Symbol"/>
              <a:buChar char=""/>
              <a:tabLst>
                <a:tab pos="1003300" algn="l"/>
                <a:tab pos="1003935" algn="l"/>
              </a:tabLst>
            </a:pPr>
            <a:r>
              <a:rPr sz="1100" spc="-5" dirty="0">
                <a:latin typeface="Arial"/>
                <a:cs typeface="Arial"/>
              </a:rPr>
              <a:t>States and</a:t>
            </a:r>
            <a:r>
              <a:rPr sz="1100" dirty="0">
                <a:latin typeface="Arial"/>
                <a:cs typeface="Arial"/>
              </a:rPr>
              <a:t> </a:t>
            </a:r>
            <a:r>
              <a:rPr sz="1100" spc="-5" dirty="0">
                <a:latin typeface="Arial"/>
                <a:cs typeface="Arial"/>
              </a:rPr>
              <a:t>territories</a:t>
            </a:r>
            <a:endParaRPr sz="1100">
              <a:latin typeface="Arial"/>
              <a:cs typeface="Arial"/>
            </a:endParaRPr>
          </a:p>
          <a:p>
            <a:pPr marL="1003300" lvl="2" indent="-229235">
              <a:lnSpc>
                <a:spcPct val="100000"/>
              </a:lnSpc>
              <a:spcBef>
                <a:spcPts val="25"/>
              </a:spcBef>
              <a:buFont typeface="Symbol"/>
              <a:buChar char=""/>
              <a:tabLst>
                <a:tab pos="1003300" algn="l"/>
                <a:tab pos="1003935" algn="l"/>
              </a:tabLst>
            </a:pPr>
            <a:r>
              <a:rPr sz="1100" spc="-5" dirty="0">
                <a:latin typeface="Arial"/>
                <a:cs typeface="Arial"/>
              </a:rPr>
              <a:t>Metropolitan cities and counties with population over</a:t>
            </a:r>
            <a:r>
              <a:rPr sz="1100" spc="55" dirty="0">
                <a:latin typeface="Arial"/>
                <a:cs typeface="Arial"/>
              </a:rPr>
              <a:t> </a:t>
            </a:r>
            <a:r>
              <a:rPr sz="1100" spc="-5" dirty="0">
                <a:latin typeface="Arial"/>
                <a:cs typeface="Arial"/>
              </a:rPr>
              <a:t>250,000</a:t>
            </a:r>
            <a:endParaRPr sz="1100">
              <a:latin typeface="Arial"/>
              <a:cs typeface="Arial"/>
            </a:endParaRPr>
          </a:p>
          <a:p>
            <a:pPr marL="1003300" marR="135255" lvl="2" indent="-228600">
              <a:lnSpc>
                <a:spcPts val="1270"/>
              </a:lnSpc>
              <a:spcBef>
                <a:spcPts val="100"/>
              </a:spcBef>
              <a:buFont typeface="Symbol"/>
              <a:buChar char=""/>
              <a:tabLst>
                <a:tab pos="1003300" algn="l"/>
                <a:tab pos="1003935" algn="l"/>
              </a:tabLst>
            </a:pPr>
            <a:r>
              <a:rPr sz="1100" spc="-5" dirty="0">
                <a:latin typeface="Arial"/>
                <a:cs typeface="Arial"/>
              </a:rPr>
              <a:t>Metropolitan cities and counties with population less than 250,000 that received  an award of more than $10</a:t>
            </a:r>
            <a:r>
              <a:rPr sz="1100" spc="20" dirty="0">
                <a:latin typeface="Arial"/>
                <a:cs typeface="Arial"/>
              </a:rPr>
              <a:t> </a:t>
            </a:r>
            <a:r>
              <a:rPr sz="1100" spc="-5" dirty="0">
                <a:latin typeface="Arial"/>
                <a:cs typeface="Arial"/>
              </a:rPr>
              <a:t>million</a:t>
            </a:r>
            <a:endParaRPr sz="1100">
              <a:latin typeface="Arial"/>
              <a:cs typeface="Arial"/>
            </a:endParaRPr>
          </a:p>
          <a:p>
            <a:pPr marL="1003300" lvl="2" indent="-229235">
              <a:lnSpc>
                <a:spcPts val="1300"/>
              </a:lnSpc>
              <a:buFont typeface="Symbol"/>
              <a:buChar char=""/>
              <a:tabLst>
                <a:tab pos="1003300" algn="l"/>
                <a:tab pos="1003935" algn="l"/>
              </a:tabLst>
            </a:pPr>
            <a:r>
              <a:rPr sz="1100" spc="-5" dirty="0">
                <a:latin typeface="Arial"/>
                <a:cs typeface="Arial"/>
              </a:rPr>
              <a:t>Tribal governments that received an award of </a:t>
            </a:r>
            <a:r>
              <a:rPr sz="1100" dirty="0">
                <a:latin typeface="Arial"/>
                <a:cs typeface="Arial"/>
              </a:rPr>
              <a:t>more </a:t>
            </a:r>
            <a:r>
              <a:rPr sz="1100" spc="-5" dirty="0">
                <a:latin typeface="Arial"/>
                <a:cs typeface="Arial"/>
              </a:rPr>
              <a:t>than $30</a:t>
            </a:r>
            <a:r>
              <a:rPr sz="1100" spc="40" dirty="0">
                <a:latin typeface="Arial"/>
                <a:cs typeface="Arial"/>
              </a:rPr>
              <a:t> </a:t>
            </a:r>
            <a:r>
              <a:rPr sz="1100" spc="-5" dirty="0">
                <a:latin typeface="Arial"/>
                <a:cs typeface="Arial"/>
              </a:rPr>
              <a:t>million.</a:t>
            </a:r>
            <a:endParaRPr sz="1100">
              <a:latin typeface="Arial"/>
              <a:cs typeface="Arial"/>
            </a:endParaRPr>
          </a:p>
          <a:p>
            <a:pPr>
              <a:lnSpc>
                <a:spcPct val="100000"/>
              </a:lnSpc>
            </a:pPr>
            <a:endParaRPr sz="1100">
              <a:latin typeface="Arial"/>
              <a:cs typeface="Arial"/>
            </a:endParaRPr>
          </a:p>
          <a:p>
            <a:pPr marL="546100" marR="53340">
              <a:lnSpc>
                <a:spcPct val="95800"/>
              </a:lnSpc>
            </a:pPr>
            <a:r>
              <a:rPr sz="1100" spc="-5" dirty="0">
                <a:latin typeface="Arial"/>
                <a:cs typeface="Arial"/>
              </a:rPr>
              <a:t>The initial project and expenditure report for quarterly </a:t>
            </a:r>
            <a:r>
              <a:rPr sz="1100" dirty="0">
                <a:latin typeface="Arial"/>
                <a:cs typeface="Arial"/>
              </a:rPr>
              <a:t>recipients </a:t>
            </a:r>
            <a:r>
              <a:rPr sz="1100" spc="-5" dirty="0">
                <a:latin typeface="Arial"/>
                <a:cs typeface="Arial"/>
              </a:rPr>
              <a:t>will be due January 31,  2022 and will cover the period of March 3, 2021 </a:t>
            </a:r>
            <a:r>
              <a:rPr sz="1100" spc="-10" dirty="0">
                <a:latin typeface="Arial"/>
                <a:cs typeface="Arial"/>
              </a:rPr>
              <a:t>to </a:t>
            </a:r>
            <a:r>
              <a:rPr sz="1100" spc="-5" dirty="0">
                <a:latin typeface="Arial"/>
                <a:cs typeface="Arial"/>
              </a:rPr>
              <a:t>December 31, 2021. The subsequent  quarterly reports will cover one calendar quarter and must be submitted to Treasury  within 30 days after the end of each calendar</a:t>
            </a:r>
            <a:r>
              <a:rPr sz="1100" spc="15" dirty="0">
                <a:latin typeface="Arial"/>
                <a:cs typeface="Arial"/>
              </a:rPr>
              <a:t> </a:t>
            </a:r>
            <a:r>
              <a:rPr sz="1100" dirty="0">
                <a:latin typeface="Arial"/>
                <a:cs typeface="Arial"/>
              </a:rPr>
              <a:t>quarter.</a:t>
            </a:r>
            <a:endParaRPr sz="1100">
              <a:latin typeface="Arial"/>
              <a:cs typeface="Arial"/>
            </a:endParaRPr>
          </a:p>
          <a:p>
            <a:pPr marL="546100">
              <a:lnSpc>
                <a:spcPts val="1265"/>
              </a:lnSpc>
            </a:pPr>
            <a:r>
              <a:rPr sz="1100" spc="-5" dirty="0">
                <a:latin typeface="Arial"/>
                <a:cs typeface="Arial"/>
              </a:rPr>
              <a:t>Reports will be required annually for the following</a:t>
            </a:r>
            <a:r>
              <a:rPr sz="1100" spc="25" dirty="0">
                <a:latin typeface="Arial"/>
                <a:cs typeface="Arial"/>
              </a:rPr>
              <a:t> </a:t>
            </a:r>
            <a:r>
              <a:rPr sz="1100" spc="-5" dirty="0">
                <a:latin typeface="Arial"/>
                <a:cs typeface="Arial"/>
              </a:rPr>
              <a:t>recipients:</a:t>
            </a:r>
            <a:endParaRPr sz="1100">
              <a:latin typeface="Arial"/>
              <a:cs typeface="Arial"/>
            </a:endParaRPr>
          </a:p>
        </p:txBody>
      </p:sp>
      <p:sp>
        <p:nvSpPr>
          <p:cNvPr id="3" name="object 3"/>
          <p:cNvSpPr/>
          <p:nvPr/>
        </p:nvSpPr>
        <p:spPr>
          <a:xfrm>
            <a:off x="914400" y="8936355"/>
            <a:ext cx="1829435" cy="0"/>
          </a:xfrm>
          <a:custGeom>
            <a:avLst/>
            <a:gdLst/>
            <a:ahLst/>
            <a:cxnLst/>
            <a:rect l="l" t="t" r="r" b="b"/>
            <a:pathLst>
              <a:path w="1829435">
                <a:moveTo>
                  <a:pt x="0" y="0"/>
                </a:moveTo>
                <a:lnTo>
                  <a:pt x="1829054" y="0"/>
                </a:lnTo>
              </a:path>
            </a:pathLst>
          </a:custGeom>
          <a:ln w="6857">
            <a:solidFill>
              <a:srgbClr val="000000"/>
            </a:solidFill>
          </a:ln>
        </p:spPr>
        <p:txBody>
          <a:bodyPr wrap="square" lIns="0" tIns="0" rIns="0" bIns="0" rtlCol="0"/>
          <a:lstStyle/>
          <a:p>
            <a:endParaRPr/>
          </a:p>
        </p:txBody>
      </p:sp>
      <p:sp>
        <p:nvSpPr>
          <p:cNvPr id="4" name="object 4"/>
          <p:cNvSpPr txBox="1"/>
          <p:nvPr/>
        </p:nvSpPr>
        <p:spPr>
          <a:xfrm>
            <a:off x="876300" y="8978138"/>
            <a:ext cx="2995295" cy="178435"/>
          </a:xfrm>
          <a:prstGeom prst="rect">
            <a:avLst/>
          </a:prstGeom>
        </p:spPr>
        <p:txBody>
          <a:bodyPr vert="horz" wrap="square" lIns="0" tIns="12700" rIns="0" bIns="0" rtlCol="0">
            <a:spAutoFit/>
          </a:bodyPr>
          <a:lstStyle/>
          <a:p>
            <a:pPr marL="38100">
              <a:lnSpc>
                <a:spcPct val="100000"/>
              </a:lnSpc>
              <a:spcBef>
                <a:spcPts val="100"/>
              </a:spcBef>
            </a:pPr>
            <a:r>
              <a:rPr sz="975" spc="-7" baseline="29914" dirty="0">
                <a:latin typeface="Arial"/>
                <a:cs typeface="Arial"/>
              </a:rPr>
              <a:t>7 </a:t>
            </a:r>
            <a:r>
              <a:rPr sz="1000" dirty="0">
                <a:latin typeface="Arial"/>
                <a:cs typeface="Arial"/>
              </a:rPr>
              <a:t>This </a:t>
            </a:r>
            <a:r>
              <a:rPr sz="1000" spc="-5" dirty="0">
                <a:latin typeface="Arial"/>
                <a:cs typeface="Arial"/>
              </a:rPr>
              <a:t>question was updated </a:t>
            </a:r>
            <a:r>
              <a:rPr sz="1000" dirty="0">
                <a:latin typeface="Arial"/>
                <a:cs typeface="Arial"/>
              </a:rPr>
              <a:t>on </a:t>
            </a:r>
            <a:r>
              <a:rPr sz="1000" spc="-5" dirty="0">
                <a:latin typeface="Arial"/>
                <a:cs typeface="Arial"/>
              </a:rPr>
              <a:t>November </a:t>
            </a:r>
            <a:r>
              <a:rPr sz="1000" dirty="0">
                <a:latin typeface="Arial"/>
                <a:cs typeface="Arial"/>
              </a:rPr>
              <a:t>15,</a:t>
            </a:r>
            <a:r>
              <a:rPr sz="1000" spc="-40" dirty="0">
                <a:latin typeface="Arial"/>
                <a:cs typeface="Arial"/>
              </a:rPr>
              <a:t> </a:t>
            </a:r>
            <a:r>
              <a:rPr sz="1000" spc="-5" dirty="0">
                <a:latin typeface="Arial"/>
                <a:cs typeface="Arial"/>
              </a:rPr>
              <a:t>2021</a:t>
            </a:r>
            <a:endParaRPr sz="1000">
              <a:latin typeface="Arial"/>
              <a:cs typeface="Arial"/>
            </a:endParaRPr>
          </a:p>
        </p:txBody>
      </p:sp>
      <p:sp>
        <p:nvSpPr>
          <p:cNvPr id="5" name="object 5"/>
          <p:cNvSpPr txBox="1">
            <a:spLocks noGrp="1"/>
          </p:cNvSpPr>
          <p:nvPr>
            <p:ph type="ftr" sz="quarter" idx="5"/>
          </p:nvPr>
        </p:nvSpPr>
        <p:spPr>
          <a:prstGeom prst="rect">
            <a:avLst/>
          </a:prstGeom>
        </p:spPr>
        <p:txBody>
          <a:bodyPr vert="horz" wrap="square" lIns="0" tIns="1905" rIns="0" bIns="0" rtlCol="0">
            <a:spAutoFit/>
          </a:bodyPr>
          <a:lstStyle/>
          <a:p>
            <a:pPr marL="12700">
              <a:lnSpc>
                <a:spcPts val="1060"/>
              </a:lnSpc>
              <a:spcBef>
                <a:spcPts val="15"/>
              </a:spcBef>
            </a:pPr>
            <a:r>
              <a:rPr dirty="0"/>
              <a:t>Coronavirus State and </a:t>
            </a:r>
            <a:r>
              <a:rPr spc="-5" dirty="0"/>
              <a:t>Local Fiscal Recovery</a:t>
            </a:r>
            <a:r>
              <a:rPr spc="-30" dirty="0"/>
              <a:t> </a:t>
            </a:r>
            <a:r>
              <a:rPr dirty="0"/>
              <a:t>Funds:</a:t>
            </a:r>
          </a:p>
          <a:p>
            <a:pPr marL="174625">
              <a:lnSpc>
                <a:spcPts val="1060"/>
              </a:lnSpc>
            </a:pPr>
            <a:r>
              <a:rPr b="0" spc="-5" dirty="0">
                <a:latin typeface="Arial"/>
                <a:cs typeface="Arial"/>
              </a:rPr>
              <a:t>Project and Expenditures Report User</a:t>
            </a:r>
            <a:r>
              <a:rPr b="0" spc="30" dirty="0">
                <a:latin typeface="Arial"/>
                <a:cs typeface="Arial"/>
              </a:rPr>
              <a:t> </a:t>
            </a:r>
            <a:r>
              <a:rPr b="0" spc="-5" dirty="0">
                <a:latin typeface="Arial"/>
                <a:cs typeface="Arial"/>
              </a:rPr>
              <a:t>Guide</a:t>
            </a:r>
          </a:p>
        </p:txBody>
      </p:sp>
      <p:sp>
        <p:nvSpPr>
          <p:cNvPr id="6" name="object 6"/>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r>
              <a:rPr spc="-5" dirty="0"/>
              <a:t>79</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47419" y="902461"/>
            <a:ext cx="5916930" cy="8244840"/>
          </a:xfrm>
          <a:prstGeom prst="rect">
            <a:avLst/>
          </a:prstGeom>
        </p:spPr>
        <p:txBody>
          <a:bodyPr vert="horz" wrap="square" lIns="0" tIns="22860" rIns="0" bIns="0" rtlCol="0">
            <a:spAutoFit/>
          </a:bodyPr>
          <a:lstStyle/>
          <a:p>
            <a:pPr marL="881380" marR="122555" indent="-228600">
              <a:lnSpc>
                <a:spcPts val="1270"/>
              </a:lnSpc>
              <a:spcBef>
                <a:spcPts val="180"/>
              </a:spcBef>
              <a:buFont typeface="Symbol"/>
              <a:buChar char=""/>
              <a:tabLst>
                <a:tab pos="881380" algn="l"/>
                <a:tab pos="882015" algn="l"/>
              </a:tabLst>
            </a:pPr>
            <a:r>
              <a:rPr sz="1100" spc="-5" dirty="0">
                <a:latin typeface="Arial"/>
                <a:cs typeface="Arial"/>
              </a:rPr>
              <a:t>Metropolitan cities and counties with population less than 250,000 that received  an award less than $10</a:t>
            </a:r>
            <a:r>
              <a:rPr sz="1100" spc="5" dirty="0">
                <a:latin typeface="Arial"/>
                <a:cs typeface="Arial"/>
              </a:rPr>
              <a:t> </a:t>
            </a:r>
            <a:r>
              <a:rPr sz="1100" spc="-5" dirty="0">
                <a:latin typeface="Arial"/>
                <a:cs typeface="Arial"/>
              </a:rPr>
              <a:t>million,</a:t>
            </a:r>
            <a:endParaRPr sz="1100">
              <a:latin typeface="Arial"/>
              <a:cs typeface="Arial"/>
            </a:endParaRPr>
          </a:p>
          <a:p>
            <a:pPr marL="881380" indent="-229235">
              <a:lnSpc>
                <a:spcPts val="1300"/>
              </a:lnSpc>
              <a:buFont typeface="Symbol"/>
              <a:buChar char=""/>
              <a:tabLst>
                <a:tab pos="881380" algn="l"/>
                <a:tab pos="882015" algn="l"/>
              </a:tabLst>
            </a:pPr>
            <a:r>
              <a:rPr sz="1100" spc="-5" dirty="0">
                <a:latin typeface="Arial"/>
                <a:cs typeface="Arial"/>
              </a:rPr>
              <a:t>Tribal governments that received an award less than $30</a:t>
            </a:r>
            <a:r>
              <a:rPr sz="1100" spc="40" dirty="0">
                <a:latin typeface="Arial"/>
                <a:cs typeface="Arial"/>
              </a:rPr>
              <a:t> </a:t>
            </a:r>
            <a:r>
              <a:rPr sz="1100" spc="-5" dirty="0">
                <a:latin typeface="Arial"/>
                <a:cs typeface="Arial"/>
              </a:rPr>
              <a:t>million</a:t>
            </a:r>
            <a:endParaRPr sz="1100">
              <a:latin typeface="Arial"/>
              <a:cs typeface="Arial"/>
            </a:endParaRPr>
          </a:p>
          <a:p>
            <a:pPr marL="881380" indent="-229235">
              <a:lnSpc>
                <a:spcPct val="100000"/>
              </a:lnSpc>
              <a:spcBef>
                <a:spcPts val="20"/>
              </a:spcBef>
              <a:buFont typeface="Symbol"/>
              <a:buChar char=""/>
              <a:tabLst>
                <a:tab pos="881380" algn="l"/>
                <a:tab pos="882015" algn="l"/>
              </a:tabLst>
            </a:pPr>
            <a:r>
              <a:rPr sz="1100" spc="-5" dirty="0">
                <a:latin typeface="Arial"/>
                <a:cs typeface="Arial"/>
              </a:rPr>
              <a:t>Non-entitlement units of</a:t>
            </a:r>
            <a:r>
              <a:rPr sz="1100" spc="10" dirty="0">
                <a:latin typeface="Arial"/>
                <a:cs typeface="Arial"/>
              </a:rPr>
              <a:t> </a:t>
            </a:r>
            <a:r>
              <a:rPr sz="1100" spc="-5" dirty="0">
                <a:latin typeface="Arial"/>
                <a:cs typeface="Arial"/>
              </a:rPr>
              <a:t>government</a:t>
            </a:r>
            <a:endParaRPr sz="1100">
              <a:latin typeface="Arial"/>
              <a:cs typeface="Arial"/>
            </a:endParaRPr>
          </a:p>
          <a:p>
            <a:pPr>
              <a:lnSpc>
                <a:spcPct val="100000"/>
              </a:lnSpc>
              <a:spcBef>
                <a:spcPts val="30"/>
              </a:spcBef>
            </a:pPr>
            <a:endParaRPr sz="1100">
              <a:latin typeface="Arial"/>
              <a:cs typeface="Arial"/>
            </a:endParaRPr>
          </a:p>
          <a:p>
            <a:pPr marL="424180" marR="121920">
              <a:lnSpc>
                <a:spcPts val="1270"/>
              </a:lnSpc>
            </a:pPr>
            <a:r>
              <a:rPr sz="1100" spc="-5" dirty="0">
                <a:latin typeface="Arial"/>
                <a:cs typeface="Arial"/>
              </a:rPr>
              <a:t>The initial project and expenditure report for annual filers will be due April 30, 2022 and  will cover the period of March 3, 2021 to March 31, 2022. The subsequent annual  reports must be submitted to Treasury by April 30 each</a:t>
            </a:r>
            <a:r>
              <a:rPr sz="1100" spc="50" dirty="0">
                <a:latin typeface="Arial"/>
                <a:cs typeface="Arial"/>
              </a:rPr>
              <a:t> </a:t>
            </a:r>
            <a:r>
              <a:rPr sz="1100" dirty="0">
                <a:latin typeface="Arial"/>
                <a:cs typeface="Arial"/>
              </a:rPr>
              <a:t>year.</a:t>
            </a:r>
            <a:endParaRPr sz="1100">
              <a:latin typeface="Arial"/>
              <a:cs typeface="Arial"/>
            </a:endParaRPr>
          </a:p>
          <a:p>
            <a:pPr>
              <a:lnSpc>
                <a:spcPct val="100000"/>
              </a:lnSpc>
              <a:spcBef>
                <a:spcPts val="40"/>
              </a:spcBef>
            </a:pPr>
            <a:endParaRPr sz="1050">
              <a:latin typeface="Arial"/>
              <a:cs typeface="Arial"/>
            </a:endParaRPr>
          </a:p>
          <a:p>
            <a:pPr marL="424180" marR="205104">
              <a:lnSpc>
                <a:spcPts val="1270"/>
              </a:lnSpc>
            </a:pPr>
            <a:r>
              <a:rPr sz="1100" spc="-5" dirty="0">
                <a:latin typeface="Arial"/>
                <a:cs typeface="Arial"/>
              </a:rPr>
              <a:t>The reports will include the same general data as those submitted by recipients of the  Coronavirus Relief Fund, with some modifications to expenditure categories and the  addition of data elements related to specific eligible</a:t>
            </a:r>
            <a:r>
              <a:rPr sz="1100" spc="35" dirty="0">
                <a:latin typeface="Arial"/>
                <a:cs typeface="Arial"/>
              </a:rPr>
              <a:t> </a:t>
            </a:r>
            <a:r>
              <a:rPr sz="1100" spc="-5" dirty="0">
                <a:latin typeface="Arial"/>
                <a:cs typeface="Arial"/>
              </a:rPr>
              <a:t>uses.</a:t>
            </a:r>
            <a:endParaRPr sz="1100">
              <a:latin typeface="Arial"/>
              <a:cs typeface="Arial"/>
            </a:endParaRPr>
          </a:p>
          <a:p>
            <a:pPr>
              <a:lnSpc>
                <a:spcPct val="100000"/>
              </a:lnSpc>
              <a:spcBef>
                <a:spcPts val="10"/>
              </a:spcBef>
            </a:pPr>
            <a:endParaRPr sz="1050">
              <a:latin typeface="Arial"/>
              <a:cs typeface="Arial"/>
            </a:endParaRPr>
          </a:p>
          <a:p>
            <a:pPr marL="424180" marR="56515">
              <a:lnSpc>
                <a:spcPct val="95900"/>
              </a:lnSpc>
              <a:spcBef>
                <a:spcPts val="5"/>
              </a:spcBef>
            </a:pPr>
            <a:r>
              <a:rPr sz="1100" u="sng" spc="-5" dirty="0">
                <a:uFill>
                  <a:solidFill>
                    <a:srgbClr val="000000"/>
                  </a:solidFill>
                </a:uFill>
                <a:latin typeface="Arial"/>
                <a:cs typeface="Arial"/>
              </a:rPr>
              <a:t>Recovery Plan Performance Reports</a:t>
            </a:r>
            <a:r>
              <a:rPr sz="1100" spc="-5" dirty="0">
                <a:latin typeface="Arial"/>
                <a:cs typeface="Arial"/>
              </a:rPr>
              <a:t>: States (defined to include the District of  Columbia), territories, metropolitan cities, and counties with a population that exceeds  250,000 residents will also be required to submit an annual Recovery Plan Performance  Report to Treasury. This report will include descriptions of the projects funded and  information on the performance indicators and objectives of each award, helping local  residents understand how their governments are using the substantial resources  provided by Coronavirus State and Local Fiscal Recovery Funds program. The initial  Recovery Plan Performance Report will cover activity from date of award to July 31,  2021 was due to Treasury by August 31, 2021 or 60 days after receiving</a:t>
            </a:r>
            <a:r>
              <a:rPr sz="1100" spc="110" dirty="0">
                <a:latin typeface="Arial"/>
                <a:cs typeface="Arial"/>
              </a:rPr>
              <a:t> </a:t>
            </a:r>
            <a:r>
              <a:rPr sz="1100" spc="-5" dirty="0">
                <a:latin typeface="Arial"/>
                <a:cs typeface="Arial"/>
              </a:rPr>
              <a:t>funding.</a:t>
            </a:r>
            <a:endParaRPr sz="1100">
              <a:latin typeface="Arial"/>
              <a:cs typeface="Arial"/>
            </a:endParaRPr>
          </a:p>
          <a:p>
            <a:pPr marL="424180" marR="5080">
              <a:lnSpc>
                <a:spcPct val="95900"/>
              </a:lnSpc>
            </a:pPr>
            <a:r>
              <a:rPr sz="1100" spc="-5" dirty="0">
                <a:latin typeface="Arial"/>
                <a:cs typeface="Arial"/>
              </a:rPr>
              <a:t>Thereafter, the Recovery Plan Performance Reports will cover a </a:t>
            </a:r>
            <a:r>
              <a:rPr sz="1100" dirty="0">
                <a:latin typeface="Arial"/>
                <a:cs typeface="Arial"/>
              </a:rPr>
              <a:t>12-month </a:t>
            </a:r>
            <a:r>
              <a:rPr sz="1100" spc="-5" dirty="0">
                <a:latin typeface="Arial"/>
                <a:cs typeface="Arial"/>
              </a:rPr>
              <a:t>period and  recipients will be required to submit the report to Treasury within 30 days after the end of  the 12-month period. The second Recovery Plan Performance Report will cover the  period from July 1, 2021 to June 30, 2022 and must be submitted to Treasury by July 31,  2022. Each annual Recovery Plan Performance Report must be posted on the public-  facing website of the recipient. Local governments with fewer than 250,000 residents,  Tribal governments, and non-entitlement units of local government are not required to  develop a Recovery Plan Performance</a:t>
            </a:r>
            <a:r>
              <a:rPr sz="1100" spc="10" dirty="0">
                <a:latin typeface="Arial"/>
                <a:cs typeface="Arial"/>
              </a:rPr>
              <a:t> </a:t>
            </a:r>
            <a:r>
              <a:rPr sz="1100" spc="-5" dirty="0">
                <a:latin typeface="Arial"/>
                <a:cs typeface="Arial"/>
              </a:rPr>
              <a:t>Report.</a:t>
            </a:r>
            <a:endParaRPr sz="1100">
              <a:latin typeface="Arial"/>
              <a:cs typeface="Arial"/>
            </a:endParaRPr>
          </a:p>
          <a:p>
            <a:pPr>
              <a:lnSpc>
                <a:spcPct val="100000"/>
              </a:lnSpc>
              <a:spcBef>
                <a:spcPts val="20"/>
              </a:spcBef>
            </a:pPr>
            <a:endParaRPr sz="1100">
              <a:latin typeface="Arial"/>
              <a:cs typeface="Arial"/>
            </a:endParaRPr>
          </a:p>
          <a:p>
            <a:pPr marL="424180" marR="203835">
              <a:lnSpc>
                <a:spcPts val="1270"/>
              </a:lnSpc>
              <a:spcBef>
                <a:spcPts val="5"/>
              </a:spcBef>
            </a:pPr>
            <a:r>
              <a:rPr sz="1100" spc="-5" dirty="0">
                <a:latin typeface="Arial"/>
                <a:cs typeface="Arial"/>
              </a:rPr>
              <a:t>Please see the </a:t>
            </a:r>
            <a:r>
              <a:rPr sz="1100" u="sng" spc="-5" dirty="0">
                <a:solidFill>
                  <a:srgbClr val="0462C1"/>
                </a:solidFill>
                <a:uFill>
                  <a:solidFill>
                    <a:srgbClr val="0462C1"/>
                  </a:solidFill>
                </a:uFill>
                <a:latin typeface="Arial"/>
                <a:cs typeface="Arial"/>
                <a:hlinkClick r:id="rId2"/>
              </a:rPr>
              <a:t>Guidance on Recipient Compliance and Reporting Responsibilities</a:t>
            </a:r>
            <a:r>
              <a:rPr sz="1100" spc="-5" dirty="0">
                <a:solidFill>
                  <a:srgbClr val="0462C1"/>
                </a:solidFill>
                <a:latin typeface="Arial"/>
                <a:cs typeface="Arial"/>
                <a:hlinkClick r:id="rId2"/>
              </a:rPr>
              <a:t> </a:t>
            </a:r>
            <a:r>
              <a:rPr sz="1100" spc="-5" dirty="0">
                <a:latin typeface="Arial"/>
                <a:cs typeface="Arial"/>
              </a:rPr>
              <a:t>for  more</a:t>
            </a:r>
            <a:r>
              <a:rPr sz="1100" spc="-10" dirty="0">
                <a:latin typeface="Arial"/>
                <a:cs typeface="Arial"/>
              </a:rPr>
              <a:t> </a:t>
            </a:r>
            <a:r>
              <a:rPr sz="1100" spc="-5" dirty="0">
                <a:latin typeface="Arial"/>
                <a:cs typeface="Arial"/>
              </a:rPr>
              <a:t>information.</a:t>
            </a:r>
            <a:endParaRPr sz="1100">
              <a:latin typeface="Arial"/>
              <a:cs typeface="Arial"/>
            </a:endParaRPr>
          </a:p>
          <a:p>
            <a:pPr>
              <a:lnSpc>
                <a:spcPct val="100000"/>
              </a:lnSpc>
            </a:pPr>
            <a:endParaRPr sz="1100">
              <a:latin typeface="Arial"/>
              <a:cs typeface="Arial"/>
            </a:endParaRPr>
          </a:p>
          <a:p>
            <a:pPr marL="424180" marR="23495" lvl="1" indent="-412115">
              <a:lnSpc>
                <a:spcPts val="1260"/>
              </a:lnSpc>
              <a:buFont typeface="Arial"/>
              <a:buAutoNum type="arabicPeriod" startAt="3"/>
              <a:tabLst>
                <a:tab pos="424180" algn="l"/>
                <a:tab pos="424815" algn="l"/>
              </a:tabLst>
            </a:pPr>
            <a:r>
              <a:rPr sz="1100" b="1" spc="-5" dirty="0">
                <a:latin typeface="Arial"/>
                <a:cs typeface="Arial"/>
              </a:rPr>
              <a:t>What provisions of the Uniform Guidance for grants apply to these funds? Will the  Single Audit requirements</a:t>
            </a:r>
            <a:r>
              <a:rPr sz="1100" b="1" dirty="0">
                <a:latin typeface="Arial"/>
                <a:cs typeface="Arial"/>
              </a:rPr>
              <a:t> </a:t>
            </a:r>
            <a:r>
              <a:rPr sz="1100" b="1" spc="-5" dirty="0">
                <a:latin typeface="Arial"/>
                <a:cs typeface="Arial"/>
              </a:rPr>
              <a:t>apply?</a:t>
            </a:r>
            <a:endParaRPr sz="1100">
              <a:latin typeface="Arial"/>
              <a:cs typeface="Arial"/>
            </a:endParaRPr>
          </a:p>
          <a:p>
            <a:pPr lvl="1">
              <a:lnSpc>
                <a:spcPct val="100000"/>
              </a:lnSpc>
              <a:spcBef>
                <a:spcPts val="25"/>
              </a:spcBef>
              <a:buFont typeface="Arial"/>
              <a:buAutoNum type="arabicPeriod" startAt="3"/>
            </a:pPr>
            <a:endParaRPr sz="1050">
              <a:latin typeface="Arial"/>
              <a:cs typeface="Arial"/>
            </a:endParaRPr>
          </a:p>
          <a:p>
            <a:pPr marL="424180" marR="32384">
              <a:lnSpc>
                <a:spcPct val="95800"/>
              </a:lnSpc>
            </a:pPr>
            <a:r>
              <a:rPr sz="1100" spc="-5" dirty="0">
                <a:latin typeface="Arial"/>
                <a:cs typeface="Arial"/>
              </a:rPr>
              <a:t>Most of the provisions of the Uniform Guidance (2 CFR </a:t>
            </a:r>
            <a:r>
              <a:rPr sz="1100" dirty="0">
                <a:latin typeface="Arial"/>
                <a:cs typeface="Arial"/>
              </a:rPr>
              <a:t>Part </a:t>
            </a:r>
            <a:r>
              <a:rPr sz="1100" spc="-5" dirty="0">
                <a:latin typeface="Arial"/>
                <a:cs typeface="Arial"/>
              </a:rPr>
              <a:t>200) apply to this program,  including </a:t>
            </a:r>
            <a:r>
              <a:rPr sz="1100" spc="-10" dirty="0">
                <a:latin typeface="Arial"/>
                <a:cs typeface="Arial"/>
              </a:rPr>
              <a:t>the </a:t>
            </a:r>
            <a:r>
              <a:rPr sz="1100" spc="-5" dirty="0">
                <a:latin typeface="Arial"/>
                <a:cs typeface="Arial"/>
              </a:rPr>
              <a:t>Cost Principles and Single Audit Act requirements. Recipients should refer  to the Assistance Listing for detail on the specific provisions of the Uniform Guidance  that do not apply to this program. The Assistance Listing will be </a:t>
            </a:r>
            <a:r>
              <a:rPr sz="1100" dirty="0">
                <a:latin typeface="Arial"/>
                <a:cs typeface="Arial"/>
              </a:rPr>
              <a:t>available </a:t>
            </a:r>
            <a:r>
              <a:rPr sz="1100" spc="-5" dirty="0">
                <a:latin typeface="Arial"/>
                <a:cs typeface="Arial"/>
              </a:rPr>
              <a:t>on  beta.SAM.gov.</a:t>
            </a:r>
            <a:endParaRPr sz="1100">
              <a:latin typeface="Arial"/>
              <a:cs typeface="Arial"/>
            </a:endParaRPr>
          </a:p>
          <a:p>
            <a:pPr>
              <a:lnSpc>
                <a:spcPct val="100000"/>
              </a:lnSpc>
              <a:spcBef>
                <a:spcPts val="30"/>
              </a:spcBef>
            </a:pPr>
            <a:endParaRPr sz="1100">
              <a:latin typeface="Arial"/>
              <a:cs typeface="Arial"/>
            </a:endParaRPr>
          </a:p>
          <a:p>
            <a:pPr marL="424180" marR="29209" lvl="1" indent="-412115">
              <a:lnSpc>
                <a:spcPts val="1270"/>
              </a:lnSpc>
              <a:spcBef>
                <a:spcPts val="5"/>
              </a:spcBef>
              <a:buFont typeface="Arial"/>
              <a:buAutoNum type="arabicPeriod" startAt="4"/>
              <a:tabLst>
                <a:tab pos="424180" algn="l"/>
                <a:tab pos="424815" algn="l"/>
              </a:tabLst>
            </a:pPr>
            <a:r>
              <a:rPr sz="1100" b="1" spc="-5" dirty="0">
                <a:latin typeface="Arial"/>
                <a:cs typeface="Arial"/>
              </a:rPr>
              <a:t>Once a recipient has identified a reduction in revenue, how will Treasury track use  of funds for the provision of government</a:t>
            </a:r>
            <a:r>
              <a:rPr sz="1100" b="1" spc="30" dirty="0">
                <a:latin typeface="Arial"/>
                <a:cs typeface="Arial"/>
              </a:rPr>
              <a:t> </a:t>
            </a:r>
            <a:r>
              <a:rPr sz="1100" b="1" spc="-5" dirty="0">
                <a:latin typeface="Arial"/>
                <a:cs typeface="Arial"/>
              </a:rPr>
              <a:t>services?</a:t>
            </a:r>
            <a:endParaRPr sz="1100">
              <a:latin typeface="Arial"/>
              <a:cs typeface="Arial"/>
            </a:endParaRPr>
          </a:p>
          <a:p>
            <a:pPr>
              <a:lnSpc>
                <a:spcPct val="100000"/>
              </a:lnSpc>
              <a:spcBef>
                <a:spcPts val="10"/>
              </a:spcBef>
            </a:pPr>
            <a:endParaRPr sz="1050">
              <a:latin typeface="Arial"/>
              <a:cs typeface="Arial"/>
            </a:endParaRPr>
          </a:p>
          <a:p>
            <a:pPr marL="424180" marR="44450">
              <a:lnSpc>
                <a:spcPct val="95900"/>
              </a:lnSpc>
              <a:spcBef>
                <a:spcPts val="5"/>
              </a:spcBef>
            </a:pPr>
            <a:r>
              <a:rPr sz="1100" spc="-5" dirty="0">
                <a:latin typeface="Arial"/>
                <a:cs typeface="Arial"/>
              </a:rPr>
              <a:t>The ARPA establishes four categories of eligible uses and further restrictions on the use  of funds to ensure that Fiscal Recovery Funds are used within the four eligible use  categories. The interimfinal rule implements these restrictions, including the scope of  the eligible use categories and further restrictions on tax cuts and deposits into  pensions.</a:t>
            </a:r>
            <a:endParaRPr sz="1100">
              <a:latin typeface="Arial"/>
              <a:cs typeface="Arial"/>
            </a:endParaRPr>
          </a:p>
        </p:txBody>
      </p:sp>
      <p:sp>
        <p:nvSpPr>
          <p:cNvPr id="3" name="object 3"/>
          <p:cNvSpPr txBox="1">
            <a:spLocks noGrp="1"/>
          </p:cNvSpPr>
          <p:nvPr>
            <p:ph type="ftr" sz="quarter" idx="5"/>
          </p:nvPr>
        </p:nvSpPr>
        <p:spPr>
          <a:prstGeom prst="rect">
            <a:avLst/>
          </a:prstGeom>
        </p:spPr>
        <p:txBody>
          <a:bodyPr vert="horz" wrap="square" lIns="0" tIns="1905" rIns="0" bIns="0" rtlCol="0">
            <a:spAutoFit/>
          </a:bodyPr>
          <a:lstStyle/>
          <a:p>
            <a:pPr marL="12700">
              <a:lnSpc>
                <a:spcPts val="1060"/>
              </a:lnSpc>
              <a:spcBef>
                <a:spcPts val="15"/>
              </a:spcBef>
            </a:pPr>
            <a:r>
              <a:rPr dirty="0"/>
              <a:t>Coronavirus State and </a:t>
            </a:r>
            <a:r>
              <a:rPr spc="-5" dirty="0"/>
              <a:t>Local Fiscal Recovery</a:t>
            </a:r>
            <a:r>
              <a:rPr spc="-30" dirty="0"/>
              <a:t> </a:t>
            </a:r>
            <a:r>
              <a:rPr dirty="0"/>
              <a:t>Funds:</a:t>
            </a:r>
          </a:p>
          <a:p>
            <a:pPr marL="174625">
              <a:lnSpc>
                <a:spcPts val="1060"/>
              </a:lnSpc>
            </a:pPr>
            <a:r>
              <a:rPr b="0" spc="-5" dirty="0">
                <a:latin typeface="Arial"/>
                <a:cs typeface="Arial"/>
              </a:rPr>
              <a:t>Project and Expenditures Report User</a:t>
            </a:r>
            <a:r>
              <a:rPr b="0" spc="30" dirty="0">
                <a:latin typeface="Arial"/>
                <a:cs typeface="Arial"/>
              </a:rPr>
              <a:t> </a:t>
            </a:r>
            <a:r>
              <a:rPr b="0" spc="-5" dirty="0">
                <a:latin typeface="Arial"/>
                <a:cs typeface="Arial"/>
              </a:rPr>
              <a:t>Guide</a:t>
            </a:r>
          </a:p>
        </p:txBody>
      </p:sp>
      <p:sp>
        <p:nvSpPr>
          <p:cNvPr id="4" name="object 4"/>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r>
              <a:rPr spc="-5" dirty="0"/>
              <a:t>80</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47419" y="1054099"/>
            <a:ext cx="5899785" cy="8065134"/>
          </a:xfrm>
          <a:prstGeom prst="rect">
            <a:avLst/>
          </a:prstGeom>
        </p:spPr>
        <p:txBody>
          <a:bodyPr vert="horz" wrap="square" lIns="0" tIns="19050" rIns="0" bIns="0" rtlCol="0">
            <a:spAutoFit/>
          </a:bodyPr>
          <a:lstStyle/>
          <a:p>
            <a:pPr marL="424180" marR="12065">
              <a:lnSpc>
                <a:spcPct val="95900"/>
              </a:lnSpc>
              <a:spcBef>
                <a:spcPts val="150"/>
              </a:spcBef>
            </a:pPr>
            <a:r>
              <a:rPr sz="1100" spc="-5" dirty="0">
                <a:latin typeface="Arial"/>
                <a:cs typeface="Arial"/>
              </a:rPr>
              <a:t>Consistent with the broad latitude provided to recipients to use funds for government  services to the extent of the reduction in revenue, recipients will be required to submit a  description of services provided. These services can include a </a:t>
            </a:r>
            <a:r>
              <a:rPr sz="1100" dirty="0">
                <a:latin typeface="Arial"/>
                <a:cs typeface="Arial"/>
              </a:rPr>
              <a:t>broad </a:t>
            </a:r>
            <a:r>
              <a:rPr sz="1100" spc="-5" dirty="0">
                <a:latin typeface="Arial"/>
                <a:cs typeface="Arial"/>
              </a:rPr>
              <a:t>range of services  but may not be used directly for pension deposits, contributions to reserve funds, or debt  service. Recipients may use sources of funding other than Fiscal Recovery Funds to  make deposits to pension funds, contribute to reserve funds, and pay debt service,  including during the period of performance for the Fiscal Recovery Fund</a:t>
            </a:r>
            <a:r>
              <a:rPr sz="1100" spc="60" dirty="0">
                <a:latin typeface="Arial"/>
                <a:cs typeface="Arial"/>
              </a:rPr>
              <a:t> </a:t>
            </a:r>
            <a:r>
              <a:rPr sz="1100" spc="-5" dirty="0">
                <a:latin typeface="Arial"/>
                <a:cs typeface="Arial"/>
              </a:rPr>
              <a:t>award.</a:t>
            </a:r>
            <a:endParaRPr sz="1100">
              <a:latin typeface="Arial"/>
              <a:cs typeface="Arial"/>
            </a:endParaRPr>
          </a:p>
          <a:p>
            <a:pPr>
              <a:lnSpc>
                <a:spcPct val="100000"/>
              </a:lnSpc>
              <a:spcBef>
                <a:spcPts val="55"/>
              </a:spcBef>
            </a:pPr>
            <a:endParaRPr sz="1050">
              <a:latin typeface="Arial"/>
              <a:cs typeface="Arial"/>
            </a:endParaRPr>
          </a:p>
          <a:p>
            <a:pPr marL="424180" marR="5080">
              <a:lnSpc>
                <a:spcPct val="95800"/>
              </a:lnSpc>
            </a:pPr>
            <a:r>
              <a:rPr sz="1100" spc="-5" dirty="0">
                <a:latin typeface="Arial"/>
                <a:cs typeface="Arial"/>
              </a:rPr>
              <a:t>For recipients using Fiscal Recovery Funds to provide government services to the extent  of reduction in revenue, the description of government services reported to Treasury  may be narrative or in another form, and recipients are encouraged to report based on  their existing budget processes and to minimize administrative burden. For example, a  recipient with $100 in revenue replacement funds available </a:t>
            </a:r>
            <a:r>
              <a:rPr sz="1100" dirty="0">
                <a:latin typeface="Arial"/>
                <a:cs typeface="Arial"/>
              </a:rPr>
              <a:t>could </a:t>
            </a:r>
            <a:r>
              <a:rPr sz="1100" spc="-5" dirty="0">
                <a:latin typeface="Arial"/>
                <a:cs typeface="Arial"/>
              </a:rPr>
              <a:t>indicate that $50 were  used for personnel costs and $50 were used for </a:t>
            </a:r>
            <a:r>
              <a:rPr sz="1100" dirty="0">
                <a:latin typeface="Arial"/>
                <a:cs typeface="Arial"/>
              </a:rPr>
              <a:t>pay-go </a:t>
            </a:r>
            <a:r>
              <a:rPr sz="1100" spc="-5" dirty="0">
                <a:latin typeface="Arial"/>
                <a:cs typeface="Arial"/>
              </a:rPr>
              <a:t>building of sidewalk  infrastructure.</a:t>
            </a:r>
            <a:endParaRPr sz="1100">
              <a:latin typeface="Arial"/>
              <a:cs typeface="Arial"/>
            </a:endParaRPr>
          </a:p>
          <a:p>
            <a:pPr>
              <a:lnSpc>
                <a:spcPct val="100000"/>
              </a:lnSpc>
            </a:pPr>
            <a:endParaRPr sz="1100">
              <a:latin typeface="Arial"/>
              <a:cs typeface="Arial"/>
            </a:endParaRPr>
          </a:p>
          <a:p>
            <a:pPr marL="424180" marR="97155">
              <a:lnSpc>
                <a:spcPct val="95800"/>
              </a:lnSpc>
            </a:pPr>
            <a:r>
              <a:rPr sz="1100" spc="-5" dirty="0">
                <a:latin typeface="Arial"/>
                <a:cs typeface="Arial"/>
              </a:rPr>
              <a:t>In addition to describing the government services provided to the extent of reduction in  revenue, all recipients will also be required to indicate that Fiscal Recovery Funds are  not used directly to make a deposit in a pension fund. Further, recipients subject to the  tax offset provision will be required to provide information necessary to implement </a:t>
            </a:r>
            <a:r>
              <a:rPr sz="1100" spc="5" dirty="0">
                <a:latin typeface="Arial"/>
                <a:cs typeface="Arial"/>
              </a:rPr>
              <a:t>this  </a:t>
            </a:r>
            <a:r>
              <a:rPr sz="1100" spc="-5" dirty="0">
                <a:latin typeface="Arial"/>
                <a:cs typeface="Arial"/>
              </a:rPr>
              <a:t>provision. Treasury does not anticipate requiring other types of reporting or  recordkeeping on spending in pensions, debt service, or contributions to reserve</a:t>
            </a:r>
            <a:r>
              <a:rPr sz="1100" spc="175" dirty="0">
                <a:latin typeface="Arial"/>
                <a:cs typeface="Arial"/>
              </a:rPr>
              <a:t> </a:t>
            </a:r>
            <a:r>
              <a:rPr sz="1100" spc="-5" dirty="0">
                <a:latin typeface="Arial"/>
                <a:cs typeface="Arial"/>
              </a:rPr>
              <a:t>funds.</a:t>
            </a:r>
            <a:endParaRPr sz="1100">
              <a:latin typeface="Arial"/>
              <a:cs typeface="Arial"/>
            </a:endParaRPr>
          </a:p>
          <a:p>
            <a:pPr>
              <a:lnSpc>
                <a:spcPct val="100000"/>
              </a:lnSpc>
              <a:spcBef>
                <a:spcPts val="25"/>
              </a:spcBef>
            </a:pPr>
            <a:endParaRPr sz="1100">
              <a:latin typeface="Arial"/>
              <a:cs typeface="Arial"/>
            </a:endParaRPr>
          </a:p>
          <a:p>
            <a:pPr marL="424180" marR="189865">
              <a:lnSpc>
                <a:spcPts val="1270"/>
              </a:lnSpc>
            </a:pPr>
            <a:r>
              <a:rPr sz="1100" spc="-5" dirty="0">
                <a:latin typeface="Arial"/>
                <a:cs typeface="Arial"/>
              </a:rPr>
              <a:t>These requirements are further detailed in the guidance on reporting requirements for  the Fiscal Recovery Funds available</a:t>
            </a:r>
            <a:r>
              <a:rPr sz="1100" spc="25" dirty="0">
                <a:latin typeface="Arial"/>
                <a:cs typeface="Arial"/>
              </a:rPr>
              <a:t> </a:t>
            </a:r>
            <a:r>
              <a:rPr sz="1100" u="sng" spc="-5" dirty="0">
                <a:solidFill>
                  <a:srgbClr val="0462C1"/>
                </a:solidFill>
                <a:uFill>
                  <a:solidFill>
                    <a:srgbClr val="0462C1"/>
                  </a:solidFill>
                </a:uFill>
                <a:latin typeface="Arial"/>
                <a:cs typeface="Arial"/>
                <a:hlinkClick r:id="rId2"/>
              </a:rPr>
              <a:t>here</a:t>
            </a:r>
            <a:r>
              <a:rPr sz="1100" spc="-5" dirty="0">
                <a:latin typeface="Arial"/>
                <a:cs typeface="Arial"/>
              </a:rPr>
              <a:t>.</a:t>
            </a:r>
            <a:endParaRPr sz="1100">
              <a:latin typeface="Arial"/>
              <a:cs typeface="Arial"/>
            </a:endParaRPr>
          </a:p>
          <a:p>
            <a:pPr>
              <a:lnSpc>
                <a:spcPct val="100000"/>
              </a:lnSpc>
              <a:spcBef>
                <a:spcPts val="55"/>
              </a:spcBef>
            </a:pPr>
            <a:endParaRPr sz="1050">
              <a:latin typeface="Arial"/>
              <a:cs typeface="Arial"/>
            </a:endParaRPr>
          </a:p>
          <a:p>
            <a:pPr marL="424180" marR="461645" indent="-412115">
              <a:lnSpc>
                <a:spcPts val="1270"/>
              </a:lnSpc>
              <a:tabLst>
                <a:tab pos="424180" algn="l"/>
              </a:tabLst>
            </a:pPr>
            <a:r>
              <a:rPr sz="1100" b="1" spc="-5" dirty="0">
                <a:latin typeface="Arial"/>
                <a:cs typeface="Arial"/>
              </a:rPr>
              <a:t>1.5.	What is the Assistance Listing and Catalog of Federal Domestic Assistance  (CFDA) number for </a:t>
            </a:r>
            <a:r>
              <a:rPr sz="1100" b="1" dirty="0">
                <a:latin typeface="Arial"/>
                <a:cs typeface="Arial"/>
              </a:rPr>
              <a:t>the</a:t>
            </a:r>
            <a:r>
              <a:rPr sz="1100" b="1" spc="-10" dirty="0">
                <a:latin typeface="Arial"/>
                <a:cs typeface="Arial"/>
              </a:rPr>
              <a:t> </a:t>
            </a:r>
            <a:r>
              <a:rPr sz="1100" b="1" spc="-5" dirty="0">
                <a:latin typeface="Arial"/>
                <a:cs typeface="Arial"/>
              </a:rPr>
              <a:t>program?</a:t>
            </a:r>
            <a:endParaRPr sz="1100">
              <a:latin typeface="Arial"/>
              <a:cs typeface="Arial"/>
            </a:endParaRPr>
          </a:p>
          <a:p>
            <a:pPr>
              <a:lnSpc>
                <a:spcPct val="100000"/>
              </a:lnSpc>
              <a:spcBef>
                <a:spcPts val="45"/>
              </a:spcBef>
            </a:pPr>
            <a:endParaRPr sz="1050">
              <a:latin typeface="Arial"/>
              <a:cs typeface="Arial"/>
            </a:endParaRPr>
          </a:p>
          <a:p>
            <a:pPr marL="424180" marR="87630">
              <a:lnSpc>
                <a:spcPts val="1270"/>
              </a:lnSpc>
            </a:pPr>
            <a:r>
              <a:rPr sz="1100" spc="-5" dirty="0">
                <a:latin typeface="Arial"/>
                <a:cs typeface="Arial"/>
              </a:rPr>
              <a:t>The </a:t>
            </a:r>
            <a:r>
              <a:rPr sz="1100" u="sng" spc="-5" dirty="0">
                <a:solidFill>
                  <a:srgbClr val="0462C1"/>
                </a:solidFill>
                <a:uFill>
                  <a:solidFill>
                    <a:srgbClr val="0462C1"/>
                  </a:solidFill>
                </a:uFill>
                <a:latin typeface="Arial"/>
                <a:cs typeface="Arial"/>
                <a:hlinkClick r:id="rId3"/>
              </a:rPr>
              <a:t>Assistance Listing</a:t>
            </a:r>
            <a:r>
              <a:rPr sz="1100" spc="-5" dirty="0">
                <a:solidFill>
                  <a:srgbClr val="0462C1"/>
                </a:solidFill>
                <a:latin typeface="Arial"/>
                <a:cs typeface="Arial"/>
                <a:hlinkClick r:id="rId3"/>
              </a:rPr>
              <a:t> </a:t>
            </a:r>
            <a:r>
              <a:rPr sz="1100" spc="-5" dirty="0">
                <a:latin typeface="Arial"/>
                <a:cs typeface="Arial"/>
              </a:rPr>
              <a:t>for the Coronavirus State and Local Fiscal Recovery Funds  (CSLFRF) was published May 28, 2021 on SAM.gov. This includes the final </a:t>
            </a:r>
            <a:r>
              <a:rPr sz="1100" dirty="0">
                <a:latin typeface="Arial"/>
                <a:cs typeface="Arial"/>
              </a:rPr>
              <a:t>Assistance  </a:t>
            </a:r>
            <a:r>
              <a:rPr sz="1100" spc="-5" dirty="0">
                <a:latin typeface="Arial"/>
                <a:cs typeface="Arial"/>
              </a:rPr>
              <a:t>Listing number for the program,</a:t>
            </a:r>
            <a:r>
              <a:rPr sz="1100" spc="20" dirty="0">
                <a:latin typeface="Arial"/>
                <a:cs typeface="Arial"/>
              </a:rPr>
              <a:t> </a:t>
            </a:r>
            <a:r>
              <a:rPr sz="1100" spc="-5" dirty="0">
                <a:latin typeface="Arial"/>
                <a:cs typeface="Arial"/>
              </a:rPr>
              <a:t>21.027.</a:t>
            </a:r>
            <a:endParaRPr sz="1100">
              <a:latin typeface="Arial"/>
              <a:cs typeface="Arial"/>
            </a:endParaRPr>
          </a:p>
          <a:p>
            <a:pPr>
              <a:lnSpc>
                <a:spcPct val="100000"/>
              </a:lnSpc>
              <a:spcBef>
                <a:spcPts val="15"/>
              </a:spcBef>
            </a:pPr>
            <a:endParaRPr sz="1050">
              <a:latin typeface="Arial"/>
              <a:cs typeface="Arial"/>
            </a:endParaRPr>
          </a:p>
          <a:p>
            <a:pPr marL="424180" marR="26670">
              <a:lnSpc>
                <a:spcPct val="95800"/>
              </a:lnSpc>
              <a:spcBef>
                <a:spcPts val="5"/>
              </a:spcBef>
            </a:pPr>
            <a:r>
              <a:rPr sz="1100" spc="-5" dirty="0">
                <a:latin typeface="Arial"/>
                <a:cs typeface="Arial"/>
              </a:rPr>
              <a:t>The assistance listing includes helpful information including program </a:t>
            </a:r>
            <a:r>
              <a:rPr sz="1100" dirty="0">
                <a:latin typeface="Arial"/>
                <a:cs typeface="Arial"/>
              </a:rPr>
              <a:t>purpose, </a:t>
            </a:r>
            <a:r>
              <a:rPr sz="1100" spc="-5" dirty="0">
                <a:latin typeface="Arial"/>
                <a:cs typeface="Arial"/>
              </a:rPr>
              <a:t>statutory  authority, eligibility requirements, and compliance requirements for recipients. The  Assistance Listing number is the unique 5-digit code for each </a:t>
            </a:r>
            <a:r>
              <a:rPr sz="1100" dirty="0">
                <a:latin typeface="Arial"/>
                <a:cs typeface="Arial"/>
              </a:rPr>
              <a:t>type </a:t>
            </a:r>
            <a:r>
              <a:rPr sz="1100" spc="-5" dirty="0">
                <a:latin typeface="Arial"/>
                <a:cs typeface="Arial"/>
              </a:rPr>
              <a:t>of federal assistance,  and can be used to search for program information, including </a:t>
            </a:r>
            <a:r>
              <a:rPr sz="1100" dirty="0">
                <a:latin typeface="Arial"/>
                <a:cs typeface="Arial"/>
              </a:rPr>
              <a:t>funding </a:t>
            </a:r>
            <a:r>
              <a:rPr sz="1100" spc="-5" dirty="0">
                <a:latin typeface="Arial"/>
                <a:cs typeface="Arial"/>
              </a:rPr>
              <a:t>opportunities,  spending on usaspending.gov, or audit results through the Federal Audit</a:t>
            </a:r>
            <a:r>
              <a:rPr sz="1100" spc="190" dirty="0">
                <a:latin typeface="Arial"/>
                <a:cs typeface="Arial"/>
              </a:rPr>
              <a:t> </a:t>
            </a:r>
            <a:r>
              <a:rPr sz="1100" spc="-5" dirty="0">
                <a:latin typeface="Arial"/>
                <a:cs typeface="Arial"/>
              </a:rPr>
              <a:t>Clearinghouse.</a:t>
            </a:r>
            <a:endParaRPr sz="1100">
              <a:latin typeface="Arial"/>
              <a:cs typeface="Arial"/>
            </a:endParaRPr>
          </a:p>
          <a:p>
            <a:pPr>
              <a:lnSpc>
                <a:spcPct val="100000"/>
              </a:lnSpc>
              <a:spcBef>
                <a:spcPts val="20"/>
              </a:spcBef>
            </a:pPr>
            <a:endParaRPr sz="1100">
              <a:latin typeface="Arial"/>
              <a:cs typeface="Arial"/>
            </a:endParaRPr>
          </a:p>
          <a:p>
            <a:pPr marL="424180" marR="71755">
              <a:lnSpc>
                <a:spcPts val="1270"/>
              </a:lnSpc>
              <a:spcBef>
                <a:spcPts val="5"/>
              </a:spcBef>
            </a:pPr>
            <a:r>
              <a:rPr sz="1100" spc="-5" dirty="0">
                <a:latin typeface="Arial"/>
                <a:cs typeface="Arial"/>
              </a:rPr>
              <a:t>To expedite payments and meet statutory timelines, Treasury issued initial payments  under an existing Assistance Listing number. If you have already received funds or  captured the initial Assistance Listing number in your records, please update your  systems and reporting to reflect the final Assistance Listing number 21.027. </a:t>
            </a:r>
            <a:r>
              <a:rPr sz="1100" b="1" spc="-5" dirty="0">
                <a:latin typeface="Arial"/>
                <a:cs typeface="Arial"/>
              </a:rPr>
              <a:t>Recipients  must use the final Assistance Listing number for all financial accounting, audits,  subawards, and associated program reporting</a:t>
            </a:r>
            <a:r>
              <a:rPr sz="1100" b="1" spc="25" dirty="0">
                <a:latin typeface="Arial"/>
                <a:cs typeface="Arial"/>
              </a:rPr>
              <a:t> </a:t>
            </a:r>
            <a:r>
              <a:rPr sz="1100" b="1" spc="-5" dirty="0">
                <a:latin typeface="Arial"/>
                <a:cs typeface="Arial"/>
              </a:rPr>
              <a:t>requirements.</a:t>
            </a:r>
            <a:endParaRPr sz="1100">
              <a:latin typeface="Arial"/>
              <a:cs typeface="Arial"/>
            </a:endParaRPr>
          </a:p>
          <a:p>
            <a:pPr>
              <a:lnSpc>
                <a:spcPct val="100000"/>
              </a:lnSpc>
              <a:spcBef>
                <a:spcPts val="50"/>
              </a:spcBef>
            </a:pPr>
            <a:endParaRPr sz="1000">
              <a:latin typeface="Arial"/>
              <a:cs typeface="Arial"/>
            </a:endParaRPr>
          </a:p>
          <a:p>
            <a:pPr marL="424180" marR="82550">
              <a:lnSpc>
                <a:spcPct val="96000"/>
              </a:lnSpc>
              <a:spcBef>
                <a:spcPts val="5"/>
              </a:spcBef>
            </a:pPr>
            <a:r>
              <a:rPr sz="1100" spc="-5" dirty="0">
                <a:latin typeface="Arial"/>
                <a:cs typeface="Arial"/>
              </a:rPr>
              <a:t>To ensure public trust, Treasury expects all recipients to serve as strong stewards of  these funds. This includes ensuring funds are used for intended purposes and  recipients have in place effective financial management, internal controls, and reporting  for transparency and</a:t>
            </a:r>
            <a:r>
              <a:rPr sz="1100" spc="5" dirty="0">
                <a:latin typeface="Arial"/>
                <a:cs typeface="Arial"/>
              </a:rPr>
              <a:t> </a:t>
            </a:r>
            <a:r>
              <a:rPr sz="1100" spc="-5" dirty="0">
                <a:latin typeface="Arial"/>
                <a:cs typeface="Arial"/>
              </a:rPr>
              <a:t>accountability.</a:t>
            </a:r>
            <a:endParaRPr sz="1100">
              <a:latin typeface="Arial"/>
              <a:cs typeface="Arial"/>
            </a:endParaRPr>
          </a:p>
        </p:txBody>
      </p:sp>
      <p:sp>
        <p:nvSpPr>
          <p:cNvPr id="3" name="object 3"/>
          <p:cNvSpPr txBox="1">
            <a:spLocks noGrp="1"/>
          </p:cNvSpPr>
          <p:nvPr>
            <p:ph type="ftr" sz="quarter" idx="5"/>
          </p:nvPr>
        </p:nvSpPr>
        <p:spPr>
          <a:prstGeom prst="rect">
            <a:avLst/>
          </a:prstGeom>
        </p:spPr>
        <p:txBody>
          <a:bodyPr vert="horz" wrap="square" lIns="0" tIns="1905" rIns="0" bIns="0" rtlCol="0">
            <a:spAutoFit/>
          </a:bodyPr>
          <a:lstStyle/>
          <a:p>
            <a:pPr marL="12700">
              <a:lnSpc>
                <a:spcPts val="1060"/>
              </a:lnSpc>
              <a:spcBef>
                <a:spcPts val="15"/>
              </a:spcBef>
            </a:pPr>
            <a:r>
              <a:rPr dirty="0"/>
              <a:t>Coronavirus State and </a:t>
            </a:r>
            <a:r>
              <a:rPr spc="-5" dirty="0"/>
              <a:t>Local Fiscal Recovery</a:t>
            </a:r>
            <a:r>
              <a:rPr spc="-30" dirty="0"/>
              <a:t> </a:t>
            </a:r>
            <a:r>
              <a:rPr dirty="0"/>
              <a:t>Funds:</a:t>
            </a:r>
          </a:p>
          <a:p>
            <a:pPr marL="174625">
              <a:lnSpc>
                <a:spcPts val="1060"/>
              </a:lnSpc>
            </a:pPr>
            <a:r>
              <a:rPr b="0" spc="-5" dirty="0">
                <a:latin typeface="Arial"/>
                <a:cs typeface="Arial"/>
              </a:rPr>
              <a:t>Project and Expenditures Report User</a:t>
            </a:r>
            <a:r>
              <a:rPr b="0" spc="30" dirty="0">
                <a:latin typeface="Arial"/>
                <a:cs typeface="Arial"/>
              </a:rPr>
              <a:t> </a:t>
            </a:r>
            <a:r>
              <a:rPr b="0" spc="-5" dirty="0">
                <a:latin typeface="Arial"/>
                <a:cs typeface="Arial"/>
              </a:rPr>
              <a:t>Guide</a:t>
            </a:r>
          </a:p>
        </p:txBody>
      </p:sp>
      <p:sp>
        <p:nvSpPr>
          <p:cNvPr id="4" name="object 4"/>
          <p:cNvSpPr txBox="1"/>
          <p:nvPr/>
        </p:nvSpPr>
        <p:spPr>
          <a:xfrm>
            <a:off x="6667500" y="9300622"/>
            <a:ext cx="152400" cy="153670"/>
          </a:xfrm>
          <a:prstGeom prst="rect">
            <a:avLst/>
          </a:prstGeom>
        </p:spPr>
        <p:txBody>
          <a:bodyPr vert="horz" wrap="square" lIns="0" tIns="1905" rIns="0" bIns="0" rtlCol="0">
            <a:spAutoFit/>
          </a:bodyPr>
          <a:lstStyle/>
          <a:p>
            <a:pPr marL="12700">
              <a:lnSpc>
                <a:spcPct val="100000"/>
              </a:lnSpc>
              <a:spcBef>
                <a:spcPts val="15"/>
              </a:spcBef>
            </a:pPr>
            <a:r>
              <a:rPr sz="900" spc="-10" dirty="0">
                <a:latin typeface="Arial"/>
                <a:cs typeface="Arial"/>
              </a:rPr>
              <a:t>81</a:t>
            </a:r>
            <a:endParaRPr sz="900">
              <a:latin typeface="Arial"/>
              <a:cs typeface="Arial"/>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47419" y="1054099"/>
            <a:ext cx="5918835" cy="8023859"/>
          </a:xfrm>
          <a:prstGeom prst="rect">
            <a:avLst/>
          </a:prstGeom>
        </p:spPr>
        <p:txBody>
          <a:bodyPr vert="horz" wrap="square" lIns="0" tIns="24130" rIns="0" bIns="0" rtlCol="0">
            <a:spAutoFit/>
          </a:bodyPr>
          <a:lstStyle/>
          <a:p>
            <a:pPr marL="424180" marR="5080">
              <a:lnSpc>
                <a:spcPts val="1260"/>
              </a:lnSpc>
              <a:spcBef>
                <a:spcPts val="190"/>
              </a:spcBef>
            </a:pPr>
            <a:r>
              <a:rPr sz="1100" spc="-5" dirty="0">
                <a:latin typeface="Arial"/>
                <a:cs typeface="Arial"/>
              </a:rPr>
              <a:t>Please see Treasury’s most recent Rule and the </a:t>
            </a:r>
            <a:r>
              <a:rPr sz="1100" u="sng" spc="-5" dirty="0">
                <a:solidFill>
                  <a:srgbClr val="0462C1"/>
                </a:solidFill>
                <a:uFill>
                  <a:solidFill>
                    <a:srgbClr val="0462C1"/>
                  </a:solidFill>
                </a:uFill>
                <a:latin typeface="Arial"/>
                <a:cs typeface="Arial"/>
                <a:hlinkClick r:id="rId2"/>
              </a:rPr>
              <a:t>Guidance on Recipient Compliance and </a:t>
            </a:r>
            <a:r>
              <a:rPr sz="1100" spc="-5" dirty="0">
                <a:solidFill>
                  <a:srgbClr val="0462C1"/>
                </a:solidFill>
                <a:latin typeface="Arial"/>
                <a:cs typeface="Arial"/>
              </a:rPr>
              <a:t> </a:t>
            </a:r>
            <a:r>
              <a:rPr sz="1100" u="sng" spc="-5" dirty="0">
                <a:solidFill>
                  <a:srgbClr val="0462C1"/>
                </a:solidFill>
                <a:uFill>
                  <a:solidFill>
                    <a:srgbClr val="0462C1"/>
                  </a:solidFill>
                </a:uFill>
                <a:latin typeface="Arial"/>
                <a:cs typeface="Arial"/>
                <a:hlinkClick r:id="rId2"/>
              </a:rPr>
              <a:t>Reporting Responsibilities</a:t>
            </a:r>
            <a:r>
              <a:rPr sz="1100" spc="-5" dirty="0">
                <a:solidFill>
                  <a:srgbClr val="0462C1"/>
                </a:solidFill>
                <a:latin typeface="Arial"/>
                <a:cs typeface="Arial"/>
                <a:hlinkClick r:id="rId2"/>
              </a:rPr>
              <a:t> </a:t>
            </a:r>
            <a:r>
              <a:rPr sz="1100" spc="-5" dirty="0">
                <a:latin typeface="Arial"/>
                <a:cs typeface="Arial"/>
              </a:rPr>
              <a:t>for more</a:t>
            </a:r>
            <a:r>
              <a:rPr sz="1100" spc="20" dirty="0">
                <a:latin typeface="Arial"/>
                <a:cs typeface="Arial"/>
              </a:rPr>
              <a:t> </a:t>
            </a:r>
            <a:r>
              <a:rPr sz="1100" spc="-5" dirty="0">
                <a:latin typeface="Arial"/>
                <a:cs typeface="Arial"/>
              </a:rPr>
              <a:t>information.</a:t>
            </a:r>
            <a:endParaRPr sz="1100">
              <a:latin typeface="Arial"/>
              <a:cs typeface="Arial"/>
            </a:endParaRPr>
          </a:p>
          <a:p>
            <a:pPr>
              <a:lnSpc>
                <a:spcPct val="100000"/>
              </a:lnSpc>
            </a:pPr>
            <a:endParaRPr sz="1100">
              <a:latin typeface="Arial"/>
              <a:cs typeface="Arial"/>
            </a:endParaRPr>
          </a:p>
          <a:p>
            <a:pPr marL="424180" marR="319405" lvl="1" indent="-412115" algn="just">
              <a:lnSpc>
                <a:spcPts val="1270"/>
              </a:lnSpc>
              <a:buFont typeface="Arial"/>
              <a:buAutoNum type="arabicPeriod" startAt="6"/>
              <a:tabLst>
                <a:tab pos="424815" algn="l"/>
              </a:tabLst>
            </a:pPr>
            <a:r>
              <a:rPr sz="1100" b="1" spc="-5" dirty="0">
                <a:latin typeface="Arial"/>
                <a:cs typeface="Arial"/>
              </a:rPr>
              <a:t>If a recipient has received funding as of October 15, 2021 but has not incurred  obligations or expenditures as of the end of the reporting period, what are the  reporting</a:t>
            </a:r>
            <a:r>
              <a:rPr sz="1100" b="1" spc="-10" dirty="0">
                <a:latin typeface="Arial"/>
                <a:cs typeface="Arial"/>
              </a:rPr>
              <a:t> </a:t>
            </a:r>
            <a:r>
              <a:rPr sz="1100" b="1" spc="-5" dirty="0">
                <a:latin typeface="Arial"/>
                <a:cs typeface="Arial"/>
              </a:rPr>
              <a:t>requirements?</a:t>
            </a:r>
            <a:endParaRPr sz="1100">
              <a:latin typeface="Arial"/>
              <a:cs typeface="Arial"/>
            </a:endParaRPr>
          </a:p>
          <a:p>
            <a:pPr lvl="1">
              <a:lnSpc>
                <a:spcPct val="100000"/>
              </a:lnSpc>
              <a:spcBef>
                <a:spcPts val="35"/>
              </a:spcBef>
              <a:buFont typeface="Arial"/>
              <a:buAutoNum type="arabicPeriod" startAt="6"/>
            </a:pPr>
            <a:endParaRPr sz="950">
              <a:latin typeface="Arial"/>
              <a:cs typeface="Arial"/>
            </a:endParaRPr>
          </a:p>
          <a:p>
            <a:pPr marL="424180" marR="548640">
              <a:lnSpc>
                <a:spcPct val="103200"/>
              </a:lnSpc>
            </a:pPr>
            <a:r>
              <a:rPr sz="1100" spc="-5" dirty="0">
                <a:latin typeface="Arial"/>
                <a:cs typeface="Arial"/>
              </a:rPr>
              <a:t>Interim Report: Recipients should submit a report showing no ($0) obligations or  expenditures have yet been</a:t>
            </a:r>
            <a:r>
              <a:rPr sz="1100" dirty="0">
                <a:latin typeface="Arial"/>
                <a:cs typeface="Arial"/>
              </a:rPr>
              <a:t> </a:t>
            </a:r>
            <a:r>
              <a:rPr sz="1100" spc="-5" dirty="0">
                <a:latin typeface="Arial"/>
                <a:cs typeface="Arial"/>
              </a:rPr>
              <a:t>incurred.</a:t>
            </a:r>
            <a:endParaRPr sz="1100">
              <a:latin typeface="Arial"/>
              <a:cs typeface="Arial"/>
            </a:endParaRPr>
          </a:p>
          <a:p>
            <a:pPr marL="424180" marR="126364">
              <a:lnSpc>
                <a:spcPct val="103200"/>
              </a:lnSpc>
              <a:spcBef>
                <a:spcPts val="805"/>
              </a:spcBef>
            </a:pPr>
            <a:r>
              <a:rPr sz="1100" spc="-5" dirty="0">
                <a:latin typeface="Arial"/>
                <a:cs typeface="Arial"/>
              </a:rPr>
              <a:t>Recovery Plan: Recipients should submit a Recovery Plan, if applicable, describing the  planned approach to the use of funds and planned</a:t>
            </a:r>
            <a:r>
              <a:rPr sz="1100" spc="35" dirty="0">
                <a:latin typeface="Arial"/>
                <a:cs typeface="Arial"/>
              </a:rPr>
              <a:t> </a:t>
            </a:r>
            <a:r>
              <a:rPr sz="1100" spc="-5" dirty="0">
                <a:latin typeface="Arial"/>
                <a:cs typeface="Arial"/>
              </a:rPr>
              <a:t>projects.</a:t>
            </a:r>
            <a:endParaRPr sz="1100">
              <a:latin typeface="Arial"/>
              <a:cs typeface="Arial"/>
            </a:endParaRPr>
          </a:p>
          <a:p>
            <a:pPr marL="424180" marR="356870">
              <a:lnSpc>
                <a:spcPct val="103600"/>
              </a:lnSpc>
              <a:spcBef>
                <a:spcPts val="795"/>
              </a:spcBef>
            </a:pPr>
            <a:r>
              <a:rPr sz="1100" spc="-5" dirty="0">
                <a:latin typeface="Arial"/>
                <a:cs typeface="Arial"/>
              </a:rPr>
              <a:t>Project and Expenditure Report: Recipients should submit a report showing no ($0)  obligations or expenditures have yet been</a:t>
            </a:r>
            <a:r>
              <a:rPr sz="1100" spc="15" dirty="0">
                <a:latin typeface="Arial"/>
                <a:cs typeface="Arial"/>
              </a:rPr>
              <a:t> </a:t>
            </a:r>
            <a:r>
              <a:rPr sz="1100" spc="-5" dirty="0">
                <a:latin typeface="Arial"/>
                <a:cs typeface="Arial"/>
              </a:rPr>
              <a:t>incurred.</a:t>
            </a:r>
            <a:endParaRPr sz="1100">
              <a:latin typeface="Arial"/>
              <a:cs typeface="Arial"/>
            </a:endParaRPr>
          </a:p>
          <a:p>
            <a:pPr marL="424180" marR="109855" lvl="1" indent="-412115">
              <a:lnSpc>
                <a:spcPts val="1270"/>
              </a:lnSpc>
              <a:spcBef>
                <a:spcPts val="925"/>
              </a:spcBef>
              <a:buFont typeface="Arial"/>
              <a:buAutoNum type="arabicPeriod" startAt="7"/>
              <a:tabLst>
                <a:tab pos="424180" algn="l"/>
                <a:tab pos="424815" algn="l"/>
              </a:tabLst>
            </a:pPr>
            <a:r>
              <a:rPr sz="1100" b="1" spc="-5" dirty="0">
                <a:latin typeface="Arial"/>
                <a:cs typeface="Arial"/>
              </a:rPr>
              <a:t>If a recipient has received funding as of October 15, 2021 but has not established  projects as of the end of the reporting period, </a:t>
            </a:r>
            <a:r>
              <a:rPr sz="1100" b="1" dirty="0">
                <a:latin typeface="Arial"/>
                <a:cs typeface="Arial"/>
              </a:rPr>
              <a:t>what </a:t>
            </a:r>
            <a:r>
              <a:rPr sz="1100" b="1" spc="-5" dirty="0">
                <a:latin typeface="Arial"/>
                <a:cs typeface="Arial"/>
              </a:rPr>
              <a:t>are </a:t>
            </a:r>
            <a:r>
              <a:rPr sz="1100" b="1" dirty="0">
                <a:latin typeface="Arial"/>
                <a:cs typeface="Arial"/>
              </a:rPr>
              <a:t>the </a:t>
            </a:r>
            <a:r>
              <a:rPr sz="1100" b="1" spc="-5" dirty="0">
                <a:latin typeface="Arial"/>
                <a:cs typeface="Arial"/>
              </a:rPr>
              <a:t>reporting  requirements?</a:t>
            </a:r>
            <a:endParaRPr sz="1100">
              <a:latin typeface="Arial"/>
              <a:cs typeface="Arial"/>
            </a:endParaRPr>
          </a:p>
          <a:p>
            <a:pPr lvl="1">
              <a:lnSpc>
                <a:spcPct val="100000"/>
              </a:lnSpc>
              <a:spcBef>
                <a:spcPts val="35"/>
              </a:spcBef>
              <a:buFont typeface="Arial"/>
              <a:buAutoNum type="arabicPeriod" startAt="7"/>
            </a:pPr>
            <a:endParaRPr sz="950">
              <a:latin typeface="Arial"/>
              <a:cs typeface="Arial"/>
            </a:endParaRPr>
          </a:p>
          <a:p>
            <a:pPr marL="424180" marR="50800">
              <a:lnSpc>
                <a:spcPct val="103299"/>
              </a:lnSpc>
            </a:pPr>
            <a:r>
              <a:rPr sz="1100" spc="-5" dirty="0">
                <a:latin typeface="Arial"/>
                <a:cs typeface="Arial"/>
              </a:rPr>
              <a:t>No project level reporting is required in the Interim Report. Recipients should submit a  Recovery Plan, if applicable, describing the planned approach to the use of funds and  planned projects. Recipients should submit a Project and Expenditure Report describing  the adopted budget, where applicable based on reporting </a:t>
            </a:r>
            <a:r>
              <a:rPr sz="1100" dirty="0">
                <a:latin typeface="Arial"/>
                <a:cs typeface="Arial"/>
              </a:rPr>
              <a:t>tier, </a:t>
            </a:r>
            <a:r>
              <a:rPr sz="1100" spc="-5" dirty="0">
                <a:latin typeface="Arial"/>
                <a:cs typeface="Arial"/>
              </a:rPr>
              <a:t>for any planned</a:t>
            </a:r>
            <a:r>
              <a:rPr sz="1100" spc="175" dirty="0">
                <a:latin typeface="Arial"/>
                <a:cs typeface="Arial"/>
              </a:rPr>
              <a:t> </a:t>
            </a:r>
            <a:r>
              <a:rPr sz="1100" spc="-5" dirty="0">
                <a:latin typeface="Arial"/>
                <a:cs typeface="Arial"/>
              </a:rPr>
              <a:t>projects.</a:t>
            </a:r>
            <a:endParaRPr sz="1100">
              <a:latin typeface="Arial"/>
              <a:cs typeface="Arial"/>
            </a:endParaRPr>
          </a:p>
          <a:p>
            <a:pPr marL="424180" marR="36830" lvl="1" indent="-412115">
              <a:lnSpc>
                <a:spcPts val="1270"/>
              </a:lnSpc>
              <a:spcBef>
                <a:spcPts val="930"/>
              </a:spcBef>
              <a:buFont typeface="Arial"/>
              <a:buAutoNum type="arabicPeriod" startAt="8"/>
              <a:tabLst>
                <a:tab pos="424180" algn="l"/>
                <a:tab pos="424815" algn="l"/>
              </a:tabLst>
            </a:pPr>
            <a:r>
              <a:rPr sz="1100" b="1" spc="-5" dirty="0">
                <a:latin typeface="Arial"/>
                <a:cs typeface="Arial"/>
              </a:rPr>
              <a:t>If a recipient has not received funding as of October 15, 2021 but received funding  before the end of December 31, </a:t>
            </a:r>
            <a:r>
              <a:rPr sz="1100" b="1" dirty="0">
                <a:latin typeface="Arial"/>
                <a:cs typeface="Arial"/>
              </a:rPr>
              <a:t>2021, </a:t>
            </a:r>
            <a:r>
              <a:rPr sz="1100" b="1" spc="-5" dirty="0">
                <a:latin typeface="Arial"/>
                <a:cs typeface="Arial"/>
              </a:rPr>
              <a:t>what are the reporting</a:t>
            </a:r>
            <a:r>
              <a:rPr sz="1100" b="1" spc="75" dirty="0">
                <a:latin typeface="Arial"/>
                <a:cs typeface="Arial"/>
              </a:rPr>
              <a:t> </a:t>
            </a:r>
            <a:r>
              <a:rPr sz="1100" b="1" spc="-5" dirty="0">
                <a:latin typeface="Arial"/>
                <a:cs typeface="Arial"/>
              </a:rPr>
              <a:t>requirements?</a:t>
            </a:r>
            <a:endParaRPr sz="1100">
              <a:latin typeface="Arial"/>
              <a:cs typeface="Arial"/>
            </a:endParaRPr>
          </a:p>
          <a:p>
            <a:pPr lvl="1">
              <a:lnSpc>
                <a:spcPct val="100000"/>
              </a:lnSpc>
              <a:spcBef>
                <a:spcPts val="20"/>
              </a:spcBef>
              <a:buFont typeface="Arial"/>
              <a:buAutoNum type="arabicPeriod" startAt="8"/>
            </a:pPr>
            <a:endParaRPr sz="1050">
              <a:latin typeface="Arial"/>
              <a:cs typeface="Arial"/>
            </a:endParaRPr>
          </a:p>
          <a:p>
            <a:pPr marL="424180" marR="17780">
              <a:lnSpc>
                <a:spcPct val="103499"/>
              </a:lnSpc>
            </a:pPr>
            <a:r>
              <a:rPr sz="1100" spc="-5" dirty="0">
                <a:latin typeface="Arial"/>
                <a:cs typeface="Arial"/>
              </a:rPr>
              <a:t>Treasury recognizes that recipients will need sufficient time to gather the information and  determine how to allocate funds in accordance with the interim final rule. As such,  recipients that have received funding between October </a:t>
            </a:r>
            <a:r>
              <a:rPr sz="1100" dirty="0">
                <a:latin typeface="Arial"/>
                <a:cs typeface="Arial"/>
              </a:rPr>
              <a:t>16, </a:t>
            </a:r>
            <a:r>
              <a:rPr sz="1100" spc="-5" dirty="0">
                <a:latin typeface="Arial"/>
                <a:cs typeface="Arial"/>
              </a:rPr>
              <a:t>2021 and December 31,  2021 are not required to submit an Interim</a:t>
            </a:r>
            <a:r>
              <a:rPr sz="1100" spc="15" dirty="0">
                <a:latin typeface="Arial"/>
                <a:cs typeface="Arial"/>
              </a:rPr>
              <a:t> </a:t>
            </a:r>
            <a:r>
              <a:rPr sz="1100" dirty="0">
                <a:latin typeface="Arial"/>
                <a:cs typeface="Arial"/>
              </a:rPr>
              <a:t>Report.</a:t>
            </a:r>
            <a:endParaRPr sz="1100">
              <a:latin typeface="Arial"/>
              <a:cs typeface="Arial"/>
            </a:endParaRPr>
          </a:p>
          <a:p>
            <a:pPr>
              <a:lnSpc>
                <a:spcPct val="100000"/>
              </a:lnSpc>
              <a:spcBef>
                <a:spcPts val="40"/>
              </a:spcBef>
            </a:pPr>
            <a:endParaRPr sz="1150">
              <a:latin typeface="Arial"/>
              <a:cs typeface="Arial"/>
            </a:endParaRPr>
          </a:p>
          <a:p>
            <a:pPr marL="424180" marR="20320">
              <a:lnSpc>
                <a:spcPct val="103400"/>
              </a:lnSpc>
            </a:pPr>
            <a:r>
              <a:rPr sz="1100" spc="-5" dirty="0">
                <a:latin typeface="Arial"/>
                <a:cs typeface="Arial"/>
              </a:rPr>
              <a:t>However, recipients in this circumstance and are subject to quarterly reporting (those in  Reporting Tiers 1, 2, or 3) will be required to submit a Project and Expenditure Report by  January 31, 2022.</a:t>
            </a:r>
            <a:endParaRPr sz="1100">
              <a:latin typeface="Arial"/>
              <a:cs typeface="Arial"/>
            </a:endParaRPr>
          </a:p>
          <a:p>
            <a:pPr>
              <a:lnSpc>
                <a:spcPct val="100000"/>
              </a:lnSpc>
              <a:spcBef>
                <a:spcPts val="45"/>
              </a:spcBef>
            </a:pPr>
            <a:endParaRPr sz="1150">
              <a:latin typeface="Arial"/>
              <a:cs typeface="Arial"/>
            </a:endParaRPr>
          </a:p>
          <a:p>
            <a:pPr marL="424180" marR="106045">
              <a:lnSpc>
                <a:spcPct val="103200"/>
              </a:lnSpc>
            </a:pPr>
            <a:r>
              <a:rPr sz="1100" spc="-5" dirty="0">
                <a:latin typeface="Arial"/>
                <a:cs typeface="Arial"/>
              </a:rPr>
              <a:t>Recipients that are not subject to quarterly reporting will be required to submit a Project  and Expenditure Report by April 30,</a:t>
            </a:r>
            <a:r>
              <a:rPr sz="1100" spc="5" dirty="0">
                <a:latin typeface="Arial"/>
                <a:cs typeface="Arial"/>
              </a:rPr>
              <a:t> </a:t>
            </a:r>
            <a:r>
              <a:rPr sz="1100" spc="-5" dirty="0">
                <a:latin typeface="Arial"/>
                <a:cs typeface="Arial"/>
              </a:rPr>
              <a:t>2022.</a:t>
            </a:r>
            <a:endParaRPr sz="1100">
              <a:latin typeface="Arial"/>
              <a:cs typeface="Arial"/>
            </a:endParaRPr>
          </a:p>
          <a:p>
            <a:pPr>
              <a:lnSpc>
                <a:spcPct val="100000"/>
              </a:lnSpc>
              <a:spcBef>
                <a:spcPts val="40"/>
              </a:spcBef>
            </a:pPr>
            <a:endParaRPr sz="1150">
              <a:latin typeface="Arial"/>
              <a:cs typeface="Arial"/>
            </a:endParaRPr>
          </a:p>
          <a:p>
            <a:pPr marL="424180" marR="431165">
              <a:lnSpc>
                <a:spcPct val="103600"/>
              </a:lnSpc>
            </a:pPr>
            <a:r>
              <a:rPr sz="1100" spc="-5" dirty="0">
                <a:latin typeface="Arial"/>
                <a:cs typeface="Arial"/>
              </a:rPr>
              <a:t>Recipients must submit a Recovery Plan (if applicable) within 60 days of receiving  funding.</a:t>
            </a:r>
            <a:endParaRPr sz="1100">
              <a:latin typeface="Arial"/>
              <a:cs typeface="Arial"/>
            </a:endParaRPr>
          </a:p>
          <a:p>
            <a:pPr>
              <a:lnSpc>
                <a:spcPct val="100000"/>
              </a:lnSpc>
              <a:spcBef>
                <a:spcPts val="30"/>
              </a:spcBef>
            </a:pPr>
            <a:endParaRPr sz="1250">
              <a:latin typeface="Arial"/>
              <a:cs typeface="Arial"/>
            </a:endParaRPr>
          </a:p>
          <a:p>
            <a:pPr marL="424180" marR="17145" lvl="1" indent="-412115">
              <a:lnSpc>
                <a:spcPct val="95700"/>
              </a:lnSpc>
              <a:buFont typeface="Arial"/>
              <a:buAutoNum type="arabicPeriod" startAt="9"/>
              <a:tabLst>
                <a:tab pos="424180" algn="l"/>
                <a:tab pos="424815" algn="l"/>
              </a:tabLst>
            </a:pPr>
            <a:r>
              <a:rPr sz="1100" b="1" spc="-5" dirty="0">
                <a:latin typeface="Arial"/>
                <a:cs typeface="Arial"/>
              </a:rPr>
              <a:t>Does the $10 million for metropolitan cities and counties with population less than  250,000 and the $30 million (for tribes) threshold apply to funds received or the  total</a:t>
            </a:r>
            <a:r>
              <a:rPr sz="1100" b="1" spc="-10" dirty="0">
                <a:latin typeface="Arial"/>
                <a:cs typeface="Arial"/>
              </a:rPr>
              <a:t> </a:t>
            </a:r>
            <a:r>
              <a:rPr sz="1100" b="1" spc="-5" dirty="0">
                <a:latin typeface="Arial"/>
                <a:cs typeface="Arial"/>
              </a:rPr>
              <a:t>allocation?</a:t>
            </a:r>
            <a:endParaRPr sz="1100">
              <a:latin typeface="Arial"/>
              <a:cs typeface="Arial"/>
            </a:endParaRPr>
          </a:p>
          <a:p>
            <a:pPr>
              <a:lnSpc>
                <a:spcPct val="100000"/>
              </a:lnSpc>
              <a:spcBef>
                <a:spcPts val="10"/>
              </a:spcBef>
            </a:pPr>
            <a:endParaRPr sz="1100">
              <a:latin typeface="Arial"/>
              <a:cs typeface="Arial"/>
            </a:endParaRPr>
          </a:p>
          <a:p>
            <a:pPr marL="424180" marR="248285">
              <a:lnSpc>
                <a:spcPct val="103200"/>
              </a:lnSpc>
            </a:pPr>
            <a:r>
              <a:rPr sz="1100" spc="-5" dirty="0">
                <a:latin typeface="Arial"/>
                <a:cs typeface="Arial"/>
              </a:rPr>
              <a:t>The reporting threshold is based on the total allocation expected under the SLFRF  program, not the funds received by the recipient as of the time of reporting.</a:t>
            </a:r>
            <a:r>
              <a:rPr sz="1100" spc="190" dirty="0">
                <a:latin typeface="Arial"/>
                <a:cs typeface="Arial"/>
              </a:rPr>
              <a:t> </a:t>
            </a:r>
            <a:r>
              <a:rPr sz="1100" spc="-5" dirty="0">
                <a:latin typeface="Arial"/>
                <a:cs typeface="Arial"/>
              </a:rPr>
              <a:t>Recipient</a:t>
            </a:r>
            <a:endParaRPr sz="1100">
              <a:latin typeface="Arial"/>
              <a:cs typeface="Arial"/>
            </a:endParaRPr>
          </a:p>
        </p:txBody>
      </p:sp>
      <p:sp>
        <p:nvSpPr>
          <p:cNvPr id="3" name="object 3"/>
          <p:cNvSpPr txBox="1">
            <a:spLocks noGrp="1"/>
          </p:cNvSpPr>
          <p:nvPr>
            <p:ph type="ftr" sz="quarter" idx="5"/>
          </p:nvPr>
        </p:nvSpPr>
        <p:spPr>
          <a:prstGeom prst="rect">
            <a:avLst/>
          </a:prstGeom>
        </p:spPr>
        <p:txBody>
          <a:bodyPr vert="horz" wrap="square" lIns="0" tIns="1905" rIns="0" bIns="0" rtlCol="0">
            <a:spAutoFit/>
          </a:bodyPr>
          <a:lstStyle/>
          <a:p>
            <a:pPr marL="12700">
              <a:lnSpc>
                <a:spcPts val="1060"/>
              </a:lnSpc>
              <a:spcBef>
                <a:spcPts val="15"/>
              </a:spcBef>
            </a:pPr>
            <a:r>
              <a:rPr dirty="0"/>
              <a:t>Coronavirus State and </a:t>
            </a:r>
            <a:r>
              <a:rPr spc="-5" dirty="0"/>
              <a:t>Local Fiscal Recovery</a:t>
            </a:r>
            <a:r>
              <a:rPr spc="-30" dirty="0"/>
              <a:t> </a:t>
            </a:r>
            <a:r>
              <a:rPr dirty="0"/>
              <a:t>Funds:</a:t>
            </a:r>
          </a:p>
          <a:p>
            <a:pPr marL="174625">
              <a:lnSpc>
                <a:spcPts val="1060"/>
              </a:lnSpc>
            </a:pPr>
            <a:r>
              <a:rPr b="0" spc="-5" dirty="0">
                <a:latin typeface="Arial"/>
                <a:cs typeface="Arial"/>
              </a:rPr>
              <a:t>Project and Expenditures Report User</a:t>
            </a:r>
            <a:r>
              <a:rPr b="0" spc="30" dirty="0">
                <a:latin typeface="Arial"/>
                <a:cs typeface="Arial"/>
              </a:rPr>
              <a:t> </a:t>
            </a:r>
            <a:r>
              <a:rPr b="0" spc="-5" dirty="0">
                <a:latin typeface="Arial"/>
                <a:cs typeface="Arial"/>
              </a:rPr>
              <a:t>Guide</a:t>
            </a:r>
          </a:p>
        </p:txBody>
      </p:sp>
      <p:sp>
        <p:nvSpPr>
          <p:cNvPr id="4" name="object 4"/>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r>
              <a:rPr spc="-5" dirty="0"/>
              <a:t>82</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47419" y="893318"/>
            <a:ext cx="5920105" cy="3102610"/>
          </a:xfrm>
          <a:prstGeom prst="rect">
            <a:avLst/>
          </a:prstGeom>
        </p:spPr>
        <p:txBody>
          <a:bodyPr vert="horz" wrap="square" lIns="0" tIns="6350" rIns="0" bIns="0" rtlCol="0">
            <a:spAutoFit/>
          </a:bodyPr>
          <a:lstStyle/>
          <a:p>
            <a:pPr marL="424180" marR="9525">
              <a:lnSpc>
                <a:spcPct val="103499"/>
              </a:lnSpc>
              <a:spcBef>
                <a:spcPts val="50"/>
              </a:spcBef>
            </a:pPr>
            <a:r>
              <a:rPr sz="1100" spc="-5" dirty="0">
                <a:latin typeface="Arial"/>
                <a:cs typeface="Arial"/>
              </a:rPr>
              <a:t>reporting tiers will be displayed in the reporting portal. If you believe there is an error with  the reporting tier or application of the $10 million (for metropolitan cities and counties  with a population below 250,00 residents) or $30 million (for tribes) thresholds, please  email</a:t>
            </a:r>
            <a:r>
              <a:rPr sz="1100" spc="5" dirty="0">
                <a:latin typeface="Arial"/>
                <a:cs typeface="Arial"/>
              </a:rPr>
              <a:t> </a:t>
            </a:r>
            <a:r>
              <a:rPr sz="1100" u="sng" spc="-5" dirty="0">
                <a:solidFill>
                  <a:srgbClr val="0462C1"/>
                </a:solidFill>
                <a:uFill>
                  <a:solidFill>
                    <a:srgbClr val="0462C1"/>
                  </a:solidFill>
                </a:uFill>
                <a:latin typeface="Arial"/>
                <a:cs typeface="Arial"/>
                <a:hlinkClick r:id="rId2"/>
              </a:rPr>
              <a:t>SLFRP@treasury.gov</a:t>
            </a:r>
            <a:r>
              <a:rPr sz="1100" spc="-5" dirty="0">
                <a:latin typeface="Arial"/>
                <a:cs typeface="Arial"/>
              </a:rPr>
              <a:t>.</a:t>
            </a:r>
            <a:endParaRPr sz="1100">
              <a:latin typeface="Arial"/>
              <a:cs typeface="Arial"/>
            </a:endParaRPr>
          </a:p>
          <a:p>
            <a:pPr>
              <a:lnSpc>
                <a:spcPct val="100000"/>
              </a:lnSpc>
            </a:pPr>
            <a:endParaRPr sz="1200">
              <a:latin typeface="Arial"/>
              <a:cs typeface="Arial"/>
            </a:endParaRPr>
          </a:p>
          <a:p>
            <a:pPr>
              <a:lnSpc>
                <a:spcPct val="100000"/>
              </a:lnSpc>
              <a:spcBef>
                <a:spcPts val="40"/>
              </a:spcBef>
            </a:pPr>
            <a:endParaRPr sz="1250">
              <a:latin typeface="Arial"/>
              <a:cs typeface="Arial"/>
            </a:endParaRPr>
          </a:p>
          <a:p>
            <a:pPr marL="424180" marR="5715" indent="-412115">
              <a:lnSpc>
                <a:spcPts val="1270"/>
              </a:lnSpc>
            </a:pPr>
            <a:r>
              <a:rPr sz="1100" b="1" spc="-5" dirty="0">
                <a:latin typeface="Arial"/>
                <a:cs typeface="Arial"/>
              </a:rPr>
              <a:t>1.10. How should a recipient report </a:t>
            </a:r>
            <a:r>
              <a:rPr sz="1100" b="1" dirty="0">
                <a:latin typeface="Arial"/>
                <a:cs typeface="Arial"/>
              </a:rPr>
              <a:t>funds </a:t>
            </a:r>
            <a:r>
              <a:rPr sz="1100" b="1" spc="-5" dirty="0">
                <a:latin typeface="Arial"/>
                <a:cs typeface="Arial"/>
              </a:rPr>
              <a:t>if funds were received as </a:t>
            </a:r>
            <a:r>
              <a:rPr sz="1100" b="1" dirty="0">
                <a:latin typeface="Arial"/>
                <a:cs typeface="Arial"/>
              </a:rPr>
              <a:t>multiple </a:t>
            </a:r>
            <a:r>
              <a:rPr sz="1100" b="1" spc="-5" dirty="0">
                <a:latin typeface="Arial"/>
                <a:cs typeface="Arial"/>
              </a:rPr>
              <a:t>entity types  (e.g., a county and an NEU, or county and a</a:t>
            </a:r>
            <a:r>
              <a:rPr sz="1100" b="1" spc="20" dirty="0">
                <a:latin typeface="Arial"/>
                <a:cs typeface="Arial"/>
              </a:rPr>
              <a:t> </a:t>
            </a:r>
            <a:r>
              <a:rPr sz="1100" b="1" spc="-5" dirty="0">
                <a:latin typeface="Arial"/>
                <a:cs typeface="Arial"/>
              </a:rPr>
              <a:t>city)?</a:t>
            </a:r>
            <a:endParaRPr sz="1100">
              <a:latin typeface="Arial"/>
              <a:cs typeface="Arial"/>
            </a:endParaRPr>
          </a:p>
          <a:p>
            <a:pPr>
              <a:lnSpc>
                <a:spcPct val="100000"/>
              </a:lnSpc>
              <a:spcBef>
                <a:spcPts val="30"/>
              </a:spcBef>
            </a:pPr>
            <a:endParaRPr sz="950">
              <a:latin typeface="Arial"/>
              <a:cs typeface="Arial"/>
            </a:endParaRPr>
          </a:p>
          <a:p>
            <a:pPr marL="424180" marR="172085">
              <a:lnSpc>
                <a:spcPct val="103499"/>
              </a:lnSpc>
            </a:pPr>
            <a:r>
              <a:rPr sz="1100" spc="-5" dirty="0">
                <a:latin typeface="Arial"/>
                <a:cs typeface="Arial"/>
              </a:rPr>
              <a:t>When receiving funds as multiple entity types, a recipient’s reporting tier is determined  by their total allocation across both recipient types and the highest tier for which they  qualify. For example, if a recipient receives funding as an NEU and a county with  population under $250,000 </a:t>
            </a:r>
            <a:r>
              <a:rPr sz="1100" u="sng" spc="-5" dirty="0">
                <a:uFill>
                  <a:solidFill>
                    <a:srgbClr val="000000"/>
                  </a:solidFill>
                </a:uFill>
                <a:latin typeface="Arial"/>
                <a:cs typeface="Arial"/>
              </a:rPr>
              <a:t>and</a:t>
            </a:r>
            <a:r>
              <a:rPr sz="1100" spc="-5" dirty="0">
                <a:latin typeface="Arial"/>
                <a:cs typeface="Arial"/>
              </a:rPr>
              <a:t> their total allocation across both entity types is</a:t>
            </a:r>
            <a:r>
              <a:rPr sz="1100" spc="150" dirty="0">
                <a:latin typeface="Arial"/>
                <a:cs typeface="Arial"/>
              </a:rPr>
              <a:t> </a:t>
            </a:r>
            <a:r>
              <a:rPr sz="1100" spc="-5" dirty="0">
                <a:latin typeface="Arial"/>
                <a:cs typeface="Arial"/>
              </a:rPr>
              <a:t>over</a:t>
            </a:r>
            <a:endParaRPr sz="1100">
              <a:latin typeface="Arial"/>
              <a:cs typeface="Arial"/>
            </a:endParaRPr>
          </a:p>
          <a:p>
            <a:pPr marL="424180">
              <a:lnSpc>
                <a:spcPct val="100000"/>
              </a:lnSpc>
              <a:spcBef>
                <a:spcPts val="50"/>
              </a:spcBef>
            </a:pPr>
            <a:r>
              <a:rPr sz="1100" spc="-5" dirty="0">
                <a:latin typeface="Arial"/>
                <a:cs typeface="Arial"/>
              </a:rPr>
              <a:t>$10M, the recipient should report as a county with population under 250,000 and</a:t>
            </a:r>
            <a:r>
              <a:rPr sz="1100" spc="135" dirty="0">
                <a:latin typeface="Arial"/>
                <a:cs typeface="Arial"/>
              </a:rPr>
              <a:t> </a:t>
            </a:r>
            <a:r>
              <a:rPr sz="1100" spc="-5" dirty="0">
                <a:latin typeface="Arial"/>
                <a:cs typeface="Arial"/>
              </a:rPr>
              <a:t>over</a:t>
            </a:r>
            <a:endParaRPr sz="1100">
              <a:latin typeface="Arial"/>
              <a:cs typeface="Arial"/>
            </a:endParaRPr>
          </a:p>
          <a:p>
            <a:pPr marL="424180">
              <a:lnSpc>
                <a:spcPct val="100000"/>
              </a:lnSpc>
              <a:spcBef>
                <a:spcPts val="40"/>
              </a:spcBef>
            </a:pPr>
            <a:r>
              <a:rPr sz="1100" spc="-5" dirty="0">
                <a:latin typeface="Arial"/>
                <a:cs typeface="Arial"/>
              </a:rPr>
              <a:t>$10M in total SLFRF funding. A recipient’s reporting tier will be available for review in</a:t>
            </a:r>
            <a:r>
              <a:rPr sz="1100" spc="210" dirty="0">
                <a:latin typeface="Arial"/>
                <a:cs typeface="Arial"/>
              </a:rPr>
              <a:t> </a:t>
            </a:r>
            <a:r>
              <a:rPr sz="1100" spc="-5" dirty="0">
                <a:latin typeface="Arial"/>
                <a:cs typeface="Arial"/>
              </a:rPr>
              <a:t>the</a:t>
            </a:r>
            <a:endParaRPr sz="1100">
              <a:latin typeface="Arial"/>
              <a:cs typeface="Arial"/>
            </a:endParaRPr>
          </a:p>
          <a:p>
            <a:pPr marL="424180" marR="257810">
              <a:lnSpc>
                <a:spcPct val="103400"/>
              </a:lnSpc>
              <a:spcBef>
                <a:spcPts val="5"/>
              </a:spcBef>
            </a:pPr>
            <a:r>
              <a:rPr sz="1100" spc="-5" dirty="0">
                <a:latin typeface="Arial"/>
                <a:cs typeface="Arial"/>
              </a:rPr>
              <a:t>Treasury’s Portal. If you believe there is an error in consolidating or not consolidating  your governmental entities for the purposes of reporting, please email  </a:t>
            </a:r>
            <a:r>
              <a:rPr sz="1100" u="sng" spc="-5" dirty="0">
                <a:solidFill>
                  <a:srgbClr val="0462C1"/>
                </a:solidFill>
                <a:uFill>
                  <a:solidFill>
                    <a:srgbClr val="0462C1"/>
                  </a:solidFill>
                </a:uFill>
                <a:latin typeface="Arial"/>
                <a:cs typeface="Arial"/>
                <a:hlinkClick r:id="rId2"/>
              </a:rPr>
              <a:t>SLFRP@treasury.gov</a:t>
            </a:r>
            <a:r>
              <a:rPr sz="1100" spc="-5" dirty="0">
                <a:latin typeface="Arial"/>
                <a:cs typeface="Arial"/>
              </a:rPr>
              <a:t>.</a:t>
            </a:r>
            <a:endParaRPr sz="1100">
              <a:latin typeface="Arial"/>
              <a:cs typeface="Arial"/>
            </a:endParaRPr>
          </a:p>
        </p:txBody>
      </p:sp>
      <p:sp>
        <p:nvSpPr>
          <p:cNvPr id="4" name="object 4"/>
          <p:cNvSpPr txBox="1">
            <a:spLocks noGrp="1"/>
          </p:cNvSpPr>
          <p:nvPr>
            <p:ph type="ftr" sz="quarter" idx="5"/>
          </p:nvPr>
        </p:nvSpPr>
        <p:spPr>
          <a:prstGeom prst="rect">
            <a:avLst/>
          </a:prstGeom>
        </p:spPr>
        <p:txBody>
          <a:bodyPr vert="horz" wrap="square" lIns="0" tIns="1905" rIns="0" bIns="0" rtlCol="0">
            <a:spAutoFit/>
          </a:bodyPr>
          <a:lstStyle/>
          <a:p>
            <a:pPr marL="12700">
              <a:lnSpc>
                <a:spcPts val="1060"/>
              </a:lnSpc>
              <a:spcBef>
                <a:spcPts val="15"/>
              </a:spcBef>
            </a:pPr>
            <a:r>
              <a:rPr dirty="0"/>
              <a:t>Coronavirus State and </a:t>
            </a:r>
            <a:r>
              <a:rPr spc="-5" dirty="0"/>
              <a:t>Local Fiscal Recovery</a:t>
            </a:r>
            <a:r>
              <a:rPr spc="-30" dirty="0"/>
              <a:t> </a:t>
            </a:r>
            <a:r>
              <a:rPr dirty="0"/>
              <a:t>Funds:</a:t>
            </a:r>
          </a:p>
          <a:p>
            <a:pPr marL="174625">
              <a:lnSpc>
                <a:spcPts val="1060"/>
              </a:lnSpc>
            </a:pPr>
            <a:r>
              <a:rPr b="0" spc="-5" dirty="0">
                <a:latin typeface="Arial"/>
                <a:cs typeface="Arial"/>
              </a:rPr>
              <a:t>Project and Expenditures Report User</a:t>
            </a:r>
            <a:r>
              <a:rPr b="0" spc="30" dirty="0">
                <a:latin typeface="Arial"/>
                <a:cs typeface="Arial"/>
              </a:rPr>
              <a:t> </a:t>
            </a:r>
            <a:r>
              <a:rPr b="0" spc="-5" dirty="0">
                <a:latin typeface="Arial"/>
                <a:cs typeface="Arial"/>
              </a:rPr>
              <a:t>Guide</a:t>
            </a:r>
          </a:p>
        </p:txBody>
      </p:sp>
      <p:sp>
        <p:nvSpPr>
          <p:cNvPr id="5" name="object 5"/>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r>
              <a:rPr spc="-5" dirty="0"/>
              <a:t>83</a:t>
            </a:r>
          </a:p>
        </p:txBody>
      </p:sp>
      <p:sp>
        <p:nvSpPr>
          <p:cNvPr id="3" name="object 3"/>
          <p:cNvSpPr txBox="1"/>
          <p:nvPr/>
        </p:nvSpPr>
        <p:spPr>
          <a:xfrm>
            <a:off x="947419" y="4495545"/>
            <a:ext cx="5875655" cy="4239260"/>
          </a:xfrm>
          <a:prstGeom prst="rect">
            <a:avLst/>
          </a:prstGeom>
        </p:spPr>
        <p:txBody>
          <a:bodyPr vert="horz" wrap="square" lIns="0" tIns="22860" rIns="0" bIns="0" rtlCol="0">
            <a:spAutoFit/>
          </a:bodyPr>
          <a:lstStyle/>
          <a:p>
            <a:pPr marL="424180" marR="5080" lvl="1" indent="-412115">
              <a:lnSpc>
                <a:spcPts val="1270"/>
              </a:lnSpc>
              <a:spcBef>
                <a:spcPts val="180"/>
              </a:spcBef>
              <a:buFont typeface="Arial"/>
              <a:buAutoNum type="arabicPeriod" startAt="11"/>
              <a:tabLst>
                <a:tab pos="424815" algn="l"/>
              </a:tabLst>
            </a:pPr>
            <a:r>
              <a:rPr sz="1100" b="1" dirty="0">
                <a:latin typeface="Arial"/>
                <a:cs typeface="Arial"/>
              </a:rPr>
              <a:t>The </a:t>
            </a:r>
            <a:r>
              <a:rPr sz="1100" b="1" spc="-5" dirty="0">
                <a:latin typeface="Arial"/>
                <a:cs typeface="Arial"/>
              </a:rPr>
              <a:t>guidance covering submission of the Recovery Plan indicates that in addition  to submitting a PDF version of the Recovery Plan recipients must also upload a  project inventory file and input </a:t>
            </a:r>
            <a:r>
              <a:rPr sz="1100" b="1" dirty="0">
                <a:latin typeface="Arial"/>
                <a:cs typeface="Arial"/>
              </a:rPr>
              <a:t>other </a:t>
            </a:r>
            <a:r>
              <a:rPr sz="1100" b="1" spc="-5" dirty="0">
                <a:latin typeface="Arial"/>
                <a:cs typeface="Arial"/>
              </a:rPr>
              <a:t>programmatic data. Is this no longer  required?</a:t>
            </a:r>
            <a:endParaRPr sz="1100">
              <a:latin typeface="Arial"/>
              <a:cs typeface="Arial"/>
            </a:endParaRPr>
          </a:p>
          <a:p>
            <a:pPr lvl="1">
              <a:lnSpc>
                <a:spcPct val="100000"/>
              </a:lnSpc>
              <a:spcBef>
                <a:spcPts val="10"/>
              </a:spcBef>
              <a:buFont typeface="Arial"/>
              <a:buAutoNum type="arabicPeriod" startAt="11"/>
            </a:pPr>
            <a:endParaRPr sz="1050">
              <a:latin typeface="Arial"/>
              <a:cs typeface="Arial"/>
            </a:endParaRPr>
          </a:p>
          <a:p>
            <a:pPr marL="424180" marR="81280">
              <a:lnSpc>
                <a:spcPct val="103400"/>
              </a:lnSpc>
            </a:pPr>
            <a:r>
              <a:rPr sz="1100" spc="-5" dirty="0">
                <a:latin typeface="Arial"/>
                <a:cs typeface="Arial"/>
              </a:rPr>
              <a:t>Treasury has delayed the collection of this information in Treasury’s Portal in order to  streamline reporting and lessen the reporting burden for recipients. Recipients are still  required to upload a </a:t>
            </a:r>
            <a:r>
              <a:rPr sz="1100" dirty="0">
                <a:latin typeface="Arial"/>
                <a:cs typeface="Arial"/>
              </a:rPr>
              <a:t>PDF </a:t>
            </a:r>
            <a:r>
              <a:rPr sz="1100" spc="-5" dirty="0">
                <a:latin typeface="Arial"/>
                <a:cs typeface="Arial"/>
              </a:rPr>
              <a:t>version of their Recovery Plan by August 31, or 60 days after  receiving funding. Recipients are encouraged to use the suggested template posted in  the</a:t>
            </a:r>
            <a:endParaRPr sz="1100">
              <a:latin typeface="Arial"/>
              <a:cs typeface="Arial"/>
            </a:endParaRPr>
          </a:p>
          <a:p>
            <a:pPr marL="424180" marR="74295">
              <a:lnSpc>
                <a:spcPct val="103400"/>
              </a:lnSpc>
              <a:spcBef>
                <a:spcPts val="5"/>
              </a:spcBef>
            </a:pPr>
            <a:r>
              <a:rPr sz="1100" u="sng" spc="-5" dirty="0">
                <a:solidFill>
                  <a:srgbClr val="0462C1"/>
                </a:solidFill>
                <a:uFill>
                  <a:solidFill>
                    <a:srgbClr val="0462C1"/>
                  </a:solidFill>
                </a:uFill>
                <a:latin typeface="Arial"/>
                <a:cs typeface="Arial"/>
                <a:hlinkClick r:id="rId3"/>
              </a:rPr>
              <a:t>www.treasury.gov/SLFRPReporting</a:t>
            </a:r>
            <a:r>
              <a:rPr sz="1100" spc="-5" dirty="0">
                <a:solidFill>
                  <a:srgbClr val="0462C1"/>
                </a:solidFill>
                <a:latin typeface="Arial"/>
                <a:cs typeface="Arial"/>
                <a:hlinkClick r:id="rId3"/>
              </a:rPr>
              <a:t> </a:t>
            </a:r>
            <a:r>
              <a:rPr sz="1100" spc="-5" dirty="0">
                <a:latin typeface="Arial"/>
                <a:cs typeface="Arial"/>
              </a:rPr>
              <a:t>website when preparing the Recovery Plan  template. Some data from the Recovery Plan will be phased in to be submitted with the  Project and Expenditure report.</a:t>
            </a:r>
            <a:endParaRPr sz="1100">
              <a:latin typeface="Arial"/>
              <a:cs typeface="Arial"/>
            </a:endParaRPr>
          </a:p>
          <a:p>
            <a:pPr>
              <a:lnSpc>
                <a:spcPct val="100000"/>
              </a:lnSpc>
            </a:pPr>
            <a:endParaRPr sz="1300">
              <a:latin typeface="Arial"/>
              <a:cs typeface="Arial"/>
            </a:endParaRPr>
          </a:p>
          <a:p>
            <a:pPr marL="424180" marR="26034" lvl="1" indent="-412115">
              <a:lnSpc>
                <a:spcPts val="1270"/>
              </a:lnSpc>
              <a:buFont typeface="Arial"/>
              <a:buAutoNum type="arabicPeriod" startAt="12"/>
              <a:tabLst>
                <a:tab pos="424815" algn="l"/>
              </a:tabLst>
            </a:pPr>
            <a:r>
              <a:rPr sz="1100" b="1" spc="-5" dirty="0">
                <a:latin typeface="Arial"/>
                <a:cs typeface="Arial"/>
              </a:rPr>
              <a:t>How should recipients report if the population threshold changes during the </a:t>
            </a:r>
            <a:r>
              <a:rPr sz="1100" b="1" dirty="0">
                <a:latin typeface="Arial"/>
                <a:cs typeface="Arial"/>
              </a:rPr>
              <a:t>four-  </a:t>
            </a:r>
            <a:r>
              <a:rPr sz="1100" b="1" spc="-5" dirty="0">
                <a:latin typeface="Arial"/>
                <a:cs typeface="Arial"/>
              </a:rPr>
              <a:t>year reporting</a:t>
            </a:r>
            <a:r>
              <a:rPr sz="1100" b="1" spc="-10" dirty="0">
                <a:latin typeface="Arial"/>
                <a:cs typeface="Arial"/>
              </a:rPr>
              <a:t> </a:t>
            </a:r>
            <a:r>
              <a:rPr sz="1100" b="1" spc="-5" dirty="0">
                <a:latin typeface="Arial"/>
                <a:cs typeface="Arial"/>
              </a:rPr>
              <a:t>period?</a:t>
            </a:r>
            <a:endParaRPr sz="1100">
              <a:latin typeface="Arial"/>
              <a:cs typeface="Arial"/>
            </a:endParaRPr>
          </a:p>
          <a:p>
            <a:pPr lvl="1">
              <a:lnSpc>
                <a:spcPct val="100000"/>
              </a:lnSpc>
              <a:spcBef>
                <a:spcPts val="15"/>
              </a:spcBef>
              <a:buFont typeface="Arial"/>
              <a:buAutoNum type="arabicPeriod" startAt="12"/>
            </a:pPr>
            <a:endParaRPr sz="1050">
              <a:latin typeface="Arial"/>
              <a:cs typeface="Arial"/>
            </a:endParaRPr>
          </a:p>
          <a:p>
            <a:pPr marL="424180" marR="130810">
              <a:lnSpc>
                <a:spcPct val="103400"/>
              </a:lnSpc>
            </a:pPr>
            <a:r>
              <a:rPr sz="1100" spc="-5" dirty="0">
                <a:latin typeface="Arial"/>
                <a:cs typeface="Arial"/>
              </a:rPr>
              <a:t>The population threshold is determined by Treasury at award date and will not change  during the four-year reporting period. A recipient’s reporting tier will be available for  review in the reporting</a:t>
            </a:r>
            <a:r>
              <a:rPr sz="1100" dirty="0">
                <a:latin typeface="Arial"/>
                <a:cs typeface="Arial"/>
              </a:rPr>
              <a:t> </a:t>
            </a:r>
            <a:r>
              <a:rPr sz="1100" spc="-5" dirty="0">
                <a:latin typeface="Arial"/>
                <a:cs typeface="Arial"/>
              </a:rPr>
              <a:t>portal.</a:t>
            </a:r>
            <a:endParaRPr sz="1100">
              <a:latin typeface="Arial"/>
              <a:cs typeface="Arial"/>
            </a:endParaRPr>
          </a:p>
          <a:p>
            <a:pPr>
              <a:lnSpc>
                <a:spcPct val="100000"/>
              </a:lnSpc>
              <a:spcBef>
                <a:spcPts val="30"/>
              </a:spcBef>
            </a:pPr>
            <a:endParaRPr sz="1200">
              <a:latin typeface="Arial"/>
              <a:cs typeface="Arial"/>
            </a:endParaRPr>
          </a:p>
          <a:p>
            <a:pPr marL="424180" lvl="1" indent="-412115">
              <a:lnSpc>
                <a:spcPct val="100000"/>
              </a:lnSpc>
              <a:buFont typeface="Arial"/>
              <a:buAutoNum type="arabicPeriod" startAt="13"/>
              <a:tabLst>
                <a:tab pos="424815" algn="l"/>
              </a:tabLst>
            </a:pPr>
            <a:r>
              <a:rPr sz="1100" b="1" spc="-5" dirty="0">
                <a:latin typeface="Arial"/>
                <a:cs typeface="Arial"/>
              </a:rPr>
              <a:t>How do Recipients identify what Reporting </a:t>
            </a:r>
            <a:r>
              <a:rPr sz="1100" b="1" dirty="0">
                <a:latin typeface="Arial"/>
                <a:cs typeface="Arial"/>
              </a:rPr>
              <a:t>Tier they </a:t>
            </a:r>
            <a:r>
              <a:rPr sz="1100" b="1" spc="-5" dirty="0">
                <a:latin typeface="Arial"/>
                <a:cs typeface="Arial"/>
              </a:rPr>
              <a:t>are</a:t>
            </a:r>
            <a:r>
              <a:rPr sz="1100" b="1" spc="20" dirty="0">
                <a:latin typeface="Arial"/>
                <a:cs typeface="Arial"/>
              </a:rPr>
              <a:t> </a:t>
            </a:r>
            <a:r>
              <a:rPr sz="1100" b="1" spc="-5" dirty="0">
                <a:latin typeface="Arial"/>
                <a:cs typeface="Arial"/>
              </a:rPr>
              <a:t>in?</a:t>
            </a:r>
            <a:endParaRPr sz="1100">
              <a:latin typeface="Arial"/>
              <a:cs typeface="Arial"/>
            </a:endParaRPr>
          </a:p>
          <a:p>
            <a:pPr>
              <a:lnSpc>
                <a:spcPct val="100000"/>
              </a:lnSpc>
              <a:spcBef>
                <a:spcPts val="40"/>
              </a:spcBef>
            </a:pPr>
            <a:endParaRPr sz="1100">
              <a:latin typeface="Arial"/>
              <a:cs typeface="Arial"/>
            </a:endParaRPr>
          </a:p>
          <a:p>
            <a:pPr marL="424180" marR="72390">
              <a:lnSpc>
                <a:spcPts val="1260"/>
              </a:lnSpc>
            </a:pPr>
            <a:r>
              <a:rPr sz="1100" spc="-5" dirty="0">
                <a:latin typeface="Arial"/>
                <a:cs typeface="Arial"/>
              </a:rPr>
              <a:t>A list of all SLFRF Recipients and their corresponding Reporting Tiers will be published  on the Treasury website</a:t>
            </a:r>
            <a:r>
              <a:rPr sz="1100" spc="15" dirty="0">
                <a:latin typeface="Arial"/>
                <a:cs typeface="Arial"/>
              </a:rPr>
              <a:t> </a:t>
            </a:r>
            <a:r>
              <a:rPr sz="1100" u="sng" spc="-5" dirty="0">
                <a:solidFill>
                  <a:srgbClr val="0462C1"/>
                </a:solidFill>
                <a:uFill>
                  <a:solidFill>
                    <a:srgbClr val="0462C1"/>
                  </a:solidFill>
                </a:uFill>
                <a:latin typeface="Arial"/>
                <a:cs typeface="Arial"/>
                <a:hlinkClick r:id="rId3"/>
              </a:rPr>
              <a:t>www.Treasury.gov/SLFRPReporting</a:t>
            </a:r>
            <a:endParaRPr sz="1100">
              <a:latin typeface="Arial"/>
              <a:cs typeface="Arial"/>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47419" y="893318"/>
            <a:ext cx="5888355" cy="8117840"/>
          </a:xfrm>
          <a:prstGeom prst="rect">
            <a:avLst/>
          </a:prstGeom>
        </p:spPr>
        <p:txBody>
          <a:bodyPr vert="horz" wrap="square" lIns="0" tIns="19685" rIns="0" bIns="0" rtlCol="0">
            <a:spAutoFit/>
          </a:bodyPr>
          <a:lstStyle/>
          <a:p>
            <a:pPr marL="424180" marR="24130">
              <a:lnSpc>
                <a:spcPct val="95700"/>
              </a:lnSpc>
              <a:spcBef>
                <a:spcPts val="155"/>
              </a:spcBef>
            </a:pPr>
            <a:r>
              <a:rPr sz="1100" spc="-5" dirty="0">
                <a:latin typeface="Arial"/>
                <a:cs typeface="Arial"/>
              </a:rPr>
              <a:t>In addition, Recipients will be able to find their Reporting Tier after logging into the  Treasury Reporting Portal and selecting the Project and Expenditure Report record. The  Reporting Tier will be displayed as part of the Recipient</a:t>
            </a:r>
            <a:r>
              <a:rPr sz="1100" spc="50" dirty="0">
                <a:latin typeface="Arial"/>
                <a:cs typeface="Arial"/>
              </a:rPr>
              <a:t> </a:t>
            </a:r>
            <a:r>
              <a:rPr sz="1100" spc="-5" dirty="0">
                <a:latin typeface="Arial"/>
                <a:cs typeface="Arial"/>
              </a:rPr>
              <a:t>Profile.</a:t>
            </a:r>
            <a:endParaRPr sz="1100">
              <a:latin typeface="Arial"/>
              <a:cs typeface="Arial"/>
            </a:endParaRPr>
          </a:p>
          <a:p>
            <a:pPr>
              <a:lnSpc>
                <a:spcPct val="100000"/>
              </a:lnSpc>
            </a:pPr>
            <a:endParaRPr sz="1200">
              <a:latin typeface="Arial"/>
              <a:cs typeface="Arial"/>
            </a:endParaRPr>
          </a:p>
          <a:p>
            <a:pPr marL="424180" marR="39370" lvl="1" indent="-412115">
              <a:lnSpc>
                <a:spcPct val="99800"/>
              </a:lnSpc>
              <a:spcBef>
                <a:spcPts val="735"/>
              </a:spcBef>
              <a:buFont typeface="Arial"/>
              <a:buAutoNum type="arabicPeriod" startAt="14"/>
              <a:tabLst>
                <a:tab pos="424815" algn="l"/>
              </a:tabLst>
            </a:pPr>
            <a:r>
              <a:rPr sz="1100" b="1" spc="-5" dirty="0">
                <a:latin typeface="Arial"/>
                <a:cs typeface="Arial"/>
              </a:rPr>
              <a:t>Can records be edited or updated after submission? How do I report changes?  </a:t>
            </a:r>
            <a:r>
              <a:rPr sz="1100" spc="-5" dirty="0">
                <a:latin typeface="Arial"/>
                <a:cs typeface="Arial"/>
              </a:rPr>
              <a:t>Interim Report: No changes will be allowed after the initial submission. Any updates will  be captured when the first Project and Expenditure Report is</a:t>
            </a:r>
            <a:r>
              <a:rPr sz="1100" spc="45" dirty="0">
                <a:latin typeface="Arial"/>
                <a:cs typeface="Arial"/>
              </a:rPr>
              <a:t> </a:t>
            </a:r>
            <a:r>
              <a:rPr sz="1100" spc="-5" dirty="0">
                <a:latin typeface="Arial"/>
                <a:cs typeface="Arial"/>
              </a:rPr>
              <a:t>submitted.</a:t>
            </a:r>
            <a:endParaRPr sz="1100">
              <a:latin typeface="Arial"/>
              <a:cs typeface="Arial"/>
            </a:endParaRPr>
          </a:p>
          <a:p>
            <a:pPr marL="424180" marR="223520">
              <a:lnSpc>
                <a:spcPct val="103499"/>
              </a:lnSpc>
              <a:spcBef>
                <a:spcPts val="795"/>
              </a:spcBef>
            </a:pPr>
            <a:r>
              <a:rPr sz="1100" spc="-5" dirty="0">
                <a:latin typeface="Arial"/>
                <a:cs typeface="Arial"/>
              </a:rPr>
              <a:t>Project and Expenditure Report: Recipients will have an opportunity to reopen and  provide edits to their submitted Project and Expenditure Reports anytime before the  reporting deadline. Recipients will then be required to </a:t>
            </a:r>
            <a:r>
              <a:rPr sz="1100" dirty="0">
                <a:latin typeface="Arial"/>
                <a:cs typeface="Arial"/>
              </a:rPr>
              <a:t>re-certify </a:t>
            </a:r>
            <a:r>
              <a:rPr sz="1100" spc="-5" dirty="0">
                <a:latin typeface="Arial"/>
                <a:cs typeface="Arial"/>
              </a:rPr>
              <a:t>and submit the report  again to properly reflect any edits</a:t>
            </a:r>
            <a:r>
              <a:rPr sz="1100" spc="15" dirty="0">
                <a:latin typeface="Arial"/>
                <a:cs typeface="Arial"/>
              </a:rPr>
              <a:t> </a:t>
            </a:r>
            <a:r>
              <a:rPr sz="1100" spc="-5" dirty="0">
                <a:latin typeface="Arial"/>
                <a:cs typeface="Arial"/>
              </a:rPr>
              <a:t>made.</a:t>
            </a:r>
            <a:endParaRPr sz="1100">
              <a:latin typeface="Arial"/>
              <a:cs typeface="Arial"/>
            </a:endParaRPr>
          </a:p>
          <a:p>
            <a:pPr marL="424180" marR="13970">
              <a:lnSpc>
                <a:spcPct val="103400"/>
              </a:lnSpc>
              <a:spcBef>
                <a:spcPts val="800"/>
              </a:spcBef>
            </a:pPr>
            <a:r>
              <a:rPr sz="1100" spc="-5" dirty="0">
                <a:latin typeface="Arial"/>
                <a:cs typeface="Arial"/>
              </a:rPr>
              <a:t>Recovery Plan: Similarly, Recipients will be allowed to reopen and provide an update of  their submitted Recovery Plan report record anytime before the reporting deadline. They  should also provide concurrent updates to the </a:t>
            </a:r>
            <a:r>
              <a:rPr sz="1100" dirty="0">
                <a:latin typeface="Arial"/>
                <a:cs typeface="Arial"/>
              </a:rPr>
              <a:t>publicly </a:t>
            </a:r>
            <a:r>
              <a:rPr sz="1100" spc="-5" dirty="0">
                <a:latin typeface="Arial"/>
                <a:cs typeface="Arial"/>
              </a:rPr>
              <a:t>posted</a:t>
            </a:r>
            <a:r>
              <a:rPr sz="1100" spc="30" dirty="0">
                <a:latin typeface="Arial"/>
                <a:cs typeface="Arial"/>
              </a:rPr>
              <a:t> </a:t>
            </a:r>
            <a:r>
              <a:rPr sz="1100" spc="-5" dirty="0">
                <a:latin typeface="Arial"/>
                <a:cs typeface="Arial"/>
              </a:rPr>
              <a:t>version.</a:t>
            </a:r>
            <a:endParaRPr sz="1100">
              <a:latin typeface="Arial"/>
              <a:cs typeface="Arial"/>
            </a:endParaRPr>
          </a:p>
          <a:p>
            <a:pPr marL="424180" marR="340995">
              <a:lnSpc>
                <a:spcPct val="103200"/>
              </a:lnSpc>
              <a:spcBef>
                <a:spcPts val="805"/>
              </a:spcBef>
            </a:pPr>
            <a:r>
              <a:rPr sz="1100" spc="-5" dirty="0">
                <a:latin typeface="Arial"/>
                <a:cs typeface="Arial"/>
              </a:rPr>
              <a:t>Recipients will then be required to re-certify and submit the report again to properly  reflect any edits</a:t>
            </a:r>
            <a:r>
              <a:rPr sz="1100" dirty="0">
                <a:latin typeface="Arial"/>
                <a:cs typeface="Arial"/>
              </a:rPr>
              <a:t> </a:t>
            </a:r>
            <a:r>
              <a:rPr sz="1100" spc="-5" dirty="0">
                <a:latin typeface="Arial"/>
                <a:cs typeface="Arial"/>
              </a:rPr>
              <a:t>made.</a:t>
            </a:r>
            <a:endParaRPr sz="1100">
              <a:latin typeface="Arial"/>
              <a:cs typeface="Arial"/>
            </a:endParaRPr>
          </a:p>
          <a:p>
            <a:pPr marL="424180" marR="8255" lvl="1" indent="-412115">
              <a:lnSpc>
                <a:spcPts val="1270"/>
              </a:lnSpc>
              <a:spcBef>
                <a:spcPts val="930"/>
              </a:spcBef>
              <a:buFont typeface="Arial"/>
              <a:buAutoNum type="arabicPeriod" startAt="15"/>
              <a:tabLst>
                <a:tab pos="424815" algn="l"/>
              </a:tabLst>
            </a:pPr>
            <a:r>
              <a:rPr sz="1100" b="1" spc="-5" dirty="0">
                <a:latin typeface="Arial"/>
                <a:cs typeface="Arial"/>
              </a:rPr>
              <a:t>How do recipients correct or edit pre-populated information or project information  in Treasury’s</a:t>
            </a:r>
            <a:r>
              <a:rPr sz="1100" b="1" dirty="0">
                <a:latin typeface="Arial"/>
                <a:cs typeface="Arial"/>
              </a:rPr>
              <a:t> </a:t>
            </a:r>
            <a:r>
              <a:rPr sz="1100" b="1" spc="-5" dirty="0">
                <a:latin typeface="Arial"/>
                <a:cs typeface="Arial"/>
              </a:rPr>
              <a:t>Portal?</a:t>
            </a:r>
            <a:endParaRPr sz="1100">
              <a:latin typeface="Arial"/>
              <a:cs typeface="Arial"/>
            </a:endParaRPr>
          </a:p>
          <a:p>
            <a:pPr lvl="1">
              <a:lnSpc>
                <a:spcPct val="100000"/>
              </a:lnSpc>
              <a:spcBef>
                <a:spcPts val="15"/>
              </a:spcBef>
              <a:buFont typeface="Arial"/>
              <a:buAutoNum type="arabicPeriod" startAt="15"/>
            </a:pPr>
            <a:endParaRPr sz="1050">
              <a:latin typeface="Arial"/>
              <a:cs typeface="Arial"/>
            </a:endParaRPr>
          </a:p>
          <a:p>
            <a:pPr marL="424180" marR="585470">
              <a:lnSpc>
                <a:spcPct val="103600"/>
              </a:lnSpc>
            </a:pPr>
            <a:r>
              <a:rPr sz="1100" spc="-5" dirty="0">
                <a:latin typeface="Arial"/>
                <a:cs typeface="Arial"/>
              </a:rPr>
              <a:t>In the </a:t>
            </a:r>
            <a:r>
              <a:rPr sz="1100" dirty="0">
                <a:latin typeface="Arial"/>
                <a:cs typeface="Arial"/>
              </a:rPr>
              <a:t>event </a:t>
            </a:r>
            <a:r>
              <a:rPr sz="1100" spc="-5" dirty="0">
                <a:latin typeface="Arial"/>
                <a:cs typeface="Arial"/>
              </a:rPr>
              <a:t>that information presented in Treasury’s Portal requires correction,  recipients should email </a:t>
            </a:r>
            <a:r>
              <a:rPr sz="1100" u="sng" spc="-5" dirty="0">
                <a:solidFill>
                  <a:srgbClr val="0462C1"/>
                </a:solidFill>
                <a:uFill>
                  <a:solidFill>
                    <a:srgbClr val="0462C1"/>
                  </a:solidFill>
                </a:uFill>
                <a:latin typeface="Arial"/>
                <a:cs typeface="Arial"/>
                <a:hlinkClick r:id="rId2"/>
              </a:rPr>
              <a:t>SLFRP@treasury.gov</a:t>
            </a:r>
            <a:r>
              <a:rPr sz="1100" spc="-5" dirty="0">
                <a:solidFill>
                  <a:srgbClr val="0462C1"/>
                </a:solidFill>
                <a:latin typeface="Arial"/>
                <a:cs typeface="Arial"/>
                <a:hlinkClick r:id="rId2"/>
              </a:rPr>
              <a:t> </a:t>
            </a:r>
            <a:r>
              <a:rPr sz="1100" spc="-5" dirty="0">
                <a:latin typeface="Arial"/>
                <a:cs typeface="Arial"/>
              </a:rPr>
              <a:t>and provide the necessary</a:t>
            </a:r>
            <a:r>
              <a:rPr sz="1100" spc="175" dirty="0">
                <a:latin typeface="Arial"/>
                <a:cs typeface="Arial"/>
              </a:rPr>
              <a:t> </a:t>
            </a:r>
            <a:r>
              <a:rPr sz="1100" spc="-5" dirty="0">
                <a:latin typeface="Arial"/>
                <a:cs typeface="Arial"/>
              </a:rPr>
              <a:t>edits.</a:t>
            </a:r>
            <a:endParaRPr sz="1100">
              <a:latin typeface="Arial"/>
              <a:cs typeface="Arial"/>
            </a:endParaRPr>
          </a:p>
          <a:p>
            <a:pPr>
              <a:lnSpc>
                <a:spcPct val="100000"/>
              </a:lnSpc>
              <a:spcBef>
                <a:spcPts val="50"/>
              </a:spcBef>
            </a:pPr>
            <a:endParaRPr sz="1250">
              <a:latin typeface="Arial"/>
              <a:cs typeface="Arial"/>
            </a:endParaRPr>
          </a:p>
          <a:p>
            <a:pPr marL="424180" marR="367030" lvl="1" indent="-412115">
              <a:lnSpc>
                <a:spcPts val="1270"/>
              </a:lnSpc>
              <a:buFont typeface="Arial"/>
              <a:buAutoNum type="arabicPeriod" startAt="16"/>
              <a:tabLst>
                <a:tab pos="424815" algn="l"/>
              </a:tabLst>
            </a:pPr>
            <a:r>
              <a:rPr sz="1100" b="1" spc="-5" dirty="0">
                <a:latin typeface="Arial"/>
                <a:cs typeface="Arial"/>
              </a:rPr>
              <a:t>Is there any possibility of extension for the reporting deadlines for individual  recipients?</a:t>
            </a:r>
            <a:endParaRPr sz="1100">
              <a:latin typeface="Arial"/>
              <a:cs typeface="Arial"/>
            </a:endParaRPr>
          </a:p>
          <a:p>
            <a:pPr lvl="1">
              <a:lnSpc>
                <a:spcPct val="100000"/>
              </a:lnSpc>
              <a:spcBef>
                <a:spcPts val="25"/>
              </a:spcBef>
              <a:buFont typeface="Arial"/>
              <a:buAutoNum type="arabicPeriod" startAt="16"/>
            </a:pPr>
            <a:endParaRPr sz="1050">
              <a:latin typeface="Arial"/>
              <a:cs typeface="Arial"/>
            </a:endParaRPr>
          </a:p>
          <a:p>
            <a:pPr marL="424180" marR="16510">
              <a:lnSpc>
                <a:spcPct val="103400"/>
              </a:lnSpc>
            </a:pPr>
            <a:r>
              <a:rPr sz="1100" spc="-5" dirty="0">
                <a:latin typeface="Arial"/>
                <a:cs typeface="Arial"/>
              </a:rPr>
              <a:t>Generally, No. The data submitted by recipients will be used internally for oversight  purposes and to </a:t>
            </a:r>
            <a:r>
              <a:rPr sz="1100" dirty="0">
                <a:latin typeface="Arial"/>
                <a:cs typeface="Arial"/>
              </a:rPr>
              <a:t>fulfill </a:t>
            </a:r>
            <a:r>
              <a:rPr sz="1100" spc="-5" dirty="0">
                <a:latin typeface="Arial"/>
                <a:cs typeface="Arial"/>
              </a:rPr>
              <a:t>Treasury’s transparency and legal obligations. Late submissions  undermine the efficiency and timeliness of these processes. Recipient submissions after  the reporting deadline will be considered as late, and recipients will be asked to provide  a date by which the delayed reporting will be submitted so that Treasury can plan for  incorporating the data. Treasury’s own reporting will highlight those recipients whose  reports were not received by the deadline. If there are any changes to the overall  reporting deadlines, they will be communicated to the relevant impacted</a:t>
            </a:r>
            <a:r>
              <a:rPr sz="1100" spc="120" dirty="0">
                <a:latin typeface="Arial"/>
                <a:cs typeface="Arial"/>
              </a:rPr>
              <a:t> </a:t>
            </a:r>
            <a:r>
              <a:rPr sz="1100" spc="-5" dirty="0">
                <a:latin typeface="Arial"/>
                <a:cs typeface="Arial"/>
              </a:rPr>
              <a:t>recipients.</a:t>
            </a:r>
            <a:endParaRPr sz="1100">
              <a:latin typeface="Arial"/>
              <a:cs typeface="Arial"/>
            </a:endParaRPr>
          </a:p>
          <a:p>
            <a:pPr>
              <a:lnSpc>
                <a:spcPct val="100000"/>
              </a:lnSpc>
              <a:spcBef>
                <a:spcPts val="30"/>
              </a:spcBef>
            </a:pPr>
            <a:endParaRPr sz="1200">
              <a:latin typeface="Arial"/>
              <a:cs typeface="Arial"/>
            </a:endParaRPr>
          </a:p>
          <a:p>
            <a:pPr marL="424180" lvl="1" indent="-412115">
              <a:lnSpc>
                <a:spcPct val="100000"/>
              </a:lnSpc>
              <a:buFont typeface="Arial"/>
              <a:buAutoNum type="arabicPeriod" startAt="17"/>
              <a:tabLst>
                <a:tab pos="424815" algn="l"/>
              </a:tabLst>
            </a:pPr>
            <a:r>
              <a:rPr sz="1100" b="1" spc="-5" dirty="0">
                <a:latin typeface="Arial"/>
                <a:cs typeface="Arial"/>
              </a:rPr>
              <a:t>Is there a penalty for not submitting timely</a:t>
            </a:r>
            <a:r>
              <a:rPr sz="1100" b="1" spc="25" dirty="0">
                <a:latin typeface="Arial"/>
                <a:cs typeface="Arial"/>
              </a:rPr>
              <a:t> </a:t>
            </a:r>
            <a:r>
              <a:rPr sz="1100" b="1" spc="-5" dirty="0">
                <a:latin typeface="Arial"/>
                <a:cs typeface="Arial"/>
              </a:rPr>
              <a:t>reports?</a:t>
            </a:r>
            <a:endParaRPr sz="1100">
              <a:latin typeface="Arial"/>
              <a:cs typeface="Arial"/>
            </a:endParaRPr>
          </a:p>
          <a:p>
            <a:pPr lvl="1">
              <a:lnSpc>
                <a:spcPct val="100000"/>
              </a:lnSpc>
              <a:spcBef>
                <a:spcPts val="5"/>
              </a:spcBef>
              <a:buFont typeface="Arial"/>
              <a:buAutoNum type="arabicPeriod" startAt="17"/>
            </a:pPr>
            <a:endParaRPr sz="1100">
              <a:latin typeface="Arial"/>
              <a:cs typeface="Arial"/>
            </a:endParaRPr>
          </a:p>
          <a:p>
            <a:pPr marL="424180" marR="5080">
              <a:lnSpc>
                <a:spcPct val="103200"/>
              </a:lnSpc>
            </a:pPr>
            <a:r>
              <a:rPr sz="1100" spc="-5" dirty="0">
                <a:latin typeface="Arial"/>
                <a:cs typeface="Arial"/>
              </a:rPr>
              <a:t>A record of late reporting could lead to a finding of non-compliance, which could result in  development of a corrective action plan, or other</a:t>
            </a:r>
            <a:r>
              <a:rPr sz="1100" spc="30" dirty="0">
                <a:latin typeface="Arial"/>
                <a:cs typeface="Arial"/>
              </a:rPr>
              <a:t> </a:t>
            </a:r>
            <a:r>
              <a:rPr sz="1100" spc="-5" dirty="0">
                <a:latin typeface="Arial"/>
                <a:cs typeface="Arial"/>
              </a:rPr>
              <a:t>consequences.</a:t>
            </a:r>
            <a:endParaRPr sz="1100">
              <a:latin typeface="Arial"/>
              <a:cs typeface="Arial"/>
            </a:endParaRPr>
          </a:p>
          <a:p>
            <a:pPr>
              <a:lnSpc>
                <a:spcPct val="100000"/>
              </a:lnSpc>
            </a:pPr>
            <a:endParaRPr sz="1200">
              <a:latin typeface="Arial"/>
              <a:cs typeface="Arial"/>
            </a:endParaRPr>
          </a:p>
          <a:p>
            <a:pPr>
              <a:lnSpc>
                <a:spcPct val="100000"/>
              </a:lnSpc>
              <a:spcBef>
                <a:spcPts val="20"/>
              </a:spcBef>
            </a:pPr>
            <a:endParaRPr sz="1200">
              <a:latin typeface="Arial"/>
              <a:cs typeface="Arial"/>
            </a:endParaRPr>
          </a:p>
          <a:p>
            <a:pPr marL="424180" lvl="1" indent="-412115">
              <a:lnSpc>
                <a:spcPct val="100000"/>
              </a:lnSpc>
              <a:buFont typeface="Arial"/>
              <a:buAutoNum type="arabicPeriod" startAt="18"/>
              <a:tabLst>
                <a:tab pos="424815" algn="l"/>
              </a:tabLst>
            </a:pPr>
            <a:r>
              <a:rPr sz="1100" b="1" spc="-5" dirty="0">
                <a:latin typeface="Arial"/>
                <a:cs typeface="Arial"/>
              </a:rPr>
              <a:t>What is meant by Date of</a:t>
            </a:r>
            <a:r>
              <a:rPr sz="1100" b="1" spc="10" dirty="0">
                <a:latin typeface="Arial"/>
                <a:cs typeface="Arial"/>
              </a:rPr>
              <a:t> </a:t>
            </a:r>
            <a:r>
              <a:rPr sz="1100" b="1" spc="-5" dirty="0">
                <a:latin typeface="Arial"/>
                <a:cs typeface="Arial"/>
              </a:rPr>
              <a:t>Award?</a:t>
            </a:r>
            <a:endParaRPr sz="1100">
              <a:latin typeface="Arial"/>
              <a:cs typeface="Arial"/>
            </a:endParaRPr>
          </a:p>
          <a:p>
            <a:pPr lvl="1">
              <a:lnSpc>
                <a:spcPct val="100000"/>
              </a:lnSpc>
              <a:buFont typeface="Arial"/>
              <a:buAutoNum type="arabicPeriod" startAt="18"/>
            </a:pPr>
            <a:endParaRPr sz="1050">
              <a:latin typeface="Arial"/>
              <a:cs typeface="Arial"/>
            </a:endParaRPr>
          </a:p>
          <a:p>
            <a:pPr marL="424180">
              <a:lnSpc>
                <a:spcPct val="100000"/>
              </a:lnSpc>
            </a:pPr>
            <a:r>
              <a:rPr sz="1100" spc="-5" dirty="0">
                <a:latin typeface="Arial"/>
                <a:cs typeface="Arial"/>
              </a:rPr>
              <a:t>The Date of Award is the day the recipient certifies the</a:t>
            </a:r>
            <a:r>
              <a:rPr sz="1100" spc="50" dirty="0">
                <a:latin typeface="Arial"/>
                <a:cs typeface="Arial"/>
              </a:rPr>
              <a:t> </a:t>
            </a:r>
            <a:r>
              <a:rPr sz="1100" dirty="0">
                <a:latin typeface="Arial"/>
                <a:cs typeface="Arial"/>
              </a:rPr>
              <a:t>funding.</a:t>
            </a:r>
            <a:endParaRPr sz="1100">
              <a:latin typeface="Arial"/>
              <a:cs typeface="Arial"/>
            </a:endParaRPr>
          </a:p>
          <a:p>
            <a:pPr marL="424180" lvl="1" indent="-412115">
              <a:lnSpc>
                <a:spcPct val="100000"/>
              </a:lnSpc>
              <a:spcBef>
                <a:spcPts val="844"/>
              </a:spcBef>
              <a:buFont typeface="Arial"/>
              <a:buAutoNum type="arabicPeriod" startAt="19"/>
              <a:tabLst>
                <a:tab pos="424815" algn="l"/>
              </a:tabLst>
            </a:pPr>
            <a:r>
              <a:rPr sz="1100" b="1" spc="-5" dirty="0">
                <a:latin typeface="Arial"/>
                <a:cs typeface="Arial"/>
              </a:rPr>
              <a:t>When are recipients subject to the quarterly</a:t>
            </a:r>
            <a:r>
              <a:rPr sz="1100" b="1" spc="20" dirty="0">
                <a:latin typeface="Arial"/>
                <a:cs typeface="Arial"/>
              </a:rPr>
              <a:t> </a:t>
            </a:r>
            <a:r>
              <a:rPr sz="1100" b="1" spc="-5" dirty="0">
                <a:latin typeface="Arial"/>
                <a:cs typeface="Arial"/>
              </a:rPr>
              <a:t>reporting?</a:t>
            </a:r>
            <a:endParaRPr sz="1100">
              <a:latin typeface="Arial"/>
              <a:cs typeface="Arial"/>
            </a:endParaRPr>
          </a:p>
        </p:txBody>
      </p:sp>
      <p:sp>
        <p:nvSpPr>
          <p:cNvPr id="3" name="object 3"/>
          <p:cNvSpPr txBox="1">
            <a:spLocks noGrp="1"/>
          </p:cNvSpPr>
          <p:nvPr>
            <p:ph type="ftr" sz="quarter" idx="5"/>
          </p:nvPr>
        </p:nvSpPr>
        <p:spPr>
          <a:prstGeom prst="rect">
            <a:avLst/>
          </a:prstGeom>
        </p:spPr>
        <p:txBody>
          <a:bodyPr vert="horz" wrap="square" lIns="0" tIns="1905" rIns="0" bIns="0" rtlCol="0">
            <a:spAutoFit/>
          </a:bodyPr>
          <a:lstStyle/>
          <a:p>
            <a:pPr marL="12700">
              <a:lnSpc>
                <a:spcPts val="1060"/>
              </a:lnSpc>
              <a:spcBef>
                <a:spcPts val="15"/>
              </a:spcBef>
            </a:pPr>
            <a:r>
              <a:rPr dirty="0"/>
              <a:t>Coronavirus State and </a:t>
            </a:r>
            <a:r>
              <a:rPr spc="-5" dirty="0"/>
              <a:t>Local Fiscal Recovery</a:t>
            </a:r>
            <a:r>
              <a:rPr spc="-30" dirty="0"/>
              <a:t> </a:t>
            </a:r>
            <a:r>
              <a:rPr dirty="0"/>
              <a:t>Funds:</a:t>
            </a:r>
          </a:p>
          <a:p>
            <a:pPr marL="174625">
              <a:lnSpc>
                <a:spcPts val="1060"/>
              </a:lnSpc>
            </a:pPr>
            <a:r>
              <a:rPr b="0" spc="-5" dirty="0">
                <a:latin typeface="Arial"/>
                <a:cs typeface="Arial"/>
              </a:rPr>
              <a:t>Project and Expenditures Report User</a:t>
            </a:r>
            <a:r>
              <a:rPr b="0" spc="30" dirty="0">
                <a:latin typeface="Arial"/>
                <a:cs typeface="Arial"/>
              </a:rPr>
              <a:t> </a:t>
            </a:r>
            <a:r>
              <a:rPr b="0" spc="-5" dirty="0">
                <a:latin typeface="Arial"/>
                <a:cs typeface="Arial"/>
              </a:rPr>
              <a:t>Guide</a:t>
            </a:r>
          </a:p>
        </p:txBody>
      </p:sp>
      <p:sp>
        <p:nvSpPr>
          <p:cNvPr id="4" name="object 4"/>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r>
              <a:rPr spc="-5" dirty="0"/>
              <a:t>84</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1700" y="1067053"/>
            <a:ext cx="5957570" cy="8077200"/>
          </a:xfrm>
          <a:prstGeom prst="rect">
            <a:avLst/>
          </a:prstGeom>
        </p:spPr>
        <p:txBody>
          <a:bodyPr vert="horz" wrap="square" lIns="0" tIns="6350" rIns="0" bIns="0" rtlCol="0">
            <a:spAutoFit/>
          </a:bodyPr>
          <a:lstStyle/>
          <a:p>
            <a:pPr marL="469900" marR="14604">
              <a:lnSpc>
                <a:spcPct val="103400"/>
              </a:lnSpc>
              <a:spcBef>
                <a:spcPts val="50"/>
              </a:spcBef>
            </a:pPr>
            <a:r>
              <a:rPr sz="1100" spc="-5" dirty="0">
                <a:latin typeface="Arial"/>
                <a:cs typeface="Arial"/>
              </a:rPr>
              <a:t>Recipients are required to provide quarterly reporting if they are in Reporting </a:t>
            </a:r>
            <a:r>
              <a:rPr sz="1100" dirty="0">
                <a:latin typeface="Arial"/>
                <a:cs typeface="Arial"/>
              </a:rPr>
              <a:t>Tiers </a:t>
            </a:r>
            <a:r>
              <a:rPr sz="1100" spc="-5" dirty="0">
                <a:latin typeface="Arial"/>
                <a:cs typeface="Arial"/>
              </a:rPr>
              <a:t>1, 2,  or 3 (see Section </a:t>
            </a:r>
            <a:r>
              <a:rPr sz="1100" dirty="0">
                <a:latin typeface="Arial"/>
                <a:cs typeface="Arial"/>
              </a:rPr>
              <a:t>III.b). </a:t>
            </a:r>
            <a:r>
              <a:rPr sz="1100" spc="-5" dirty="0">
                <a:latin typeface="Arial"/>
                <a:cs typeface="Arial"/>
              </a:rPr>
              <a:t>If applicable, reporting will start in the period funds were received  and certified and will be required for all quarters</a:t>
            </a:r>
            <a:r>
              <a:rPr sz="1100" spc="35" dirty="0">
                <a:latin typeface="Arial"/>
                <a:cs typeface="Arial"/>
              </a:rPr>
              <a:t> </a:t>
            </a:r>
            <a:r>
              <a:rPr sz="1100" spc="-5" dirty="0">
                <a:latin typeface="Arial"/>
                <a:cs typeface="Arial"/>
              </a:rPr>
              <a:t>thereafter.</a:t>
            </a:r>
            <a:endParaRPr sz="1100">
              <a:latin typeface="Arial"/>
              <a:cs typeface="Arial"/>
            </a:endParaRPr>
          </a:p>
          <a:p>
            <a:pPr marL="469900" marR="118110" lvl="1" indent="-412115">
              <a:lnSpc>
                <a:spcPts val="1270"/>
              </a:lnSpc>
              <a:spcBef>
                <a:spcPts val="930"/>
              </a:spcBef>
              <a:buFont typeface="Arial"/>
              <a:buAutoNum type="arabicPeriod" startAt="20"/>
              <a:tabLst>
                <a:tab pos="470534" algn="l"/>
              </a:tabLst>
            </a:pPr>
            <a:r>
              <a:rPr sz="1100" b="1" spc="-5" dirty="0">
                <a:latin typeface="Arial"/>
                <a:cs typeface="Arial"/>
              </a:rPr>
              <a:t>How should interest or principal received from loans made with SLFRF Funds be  treated?</a:t>
            </a:r>
            <a:endParaRPr sz="1100">
              <a:latin typeface="Arial"/>
              <a:cs typeface="Arial"/>
            </a:endParaRPr>
          </a:p>
          <a:p>
            <a:pPr marL="469900">
              <a:lnSpc>
                <a:spcPts val="1200"/>
              </a:lnSpc>
            </a:pPr>
            <a:r>
              <a:rPr sz="1100" spc="-5" dirty="0">
                <a:latin typeface="Arial"/>
                <a:cs typeface="Arial"/>
              </a:rPr>
              <a:t>The Project and Expenditure Report will include fields for reporting on program</a:t>
            </a:r>
            <a:r>
              <a:rPr sz="1100" spc="185" dirty="0">
                <a:latin typeface="Arial"/>
                <a:cs typeface="Arial"/>
              </a:rPr>
              <a:t> </a:t>
            </a:r>
            <a:r>
              <a:rPr sz="1100" spc="-5" dirty="0">
                <a:latin typeface="Arial"/>
                <a:cs typeface="Arial"/>
              </a:rPr>
              <a:t>income</a:t>
            </a:r>
            <a:endParaRPr sz="1100">
              <a:latin typeface="Arial"/>
              <a:cs typeface="Arial"/>
            </a:endParaRPr>
          </a:p>
          <a:p>
            <a:pPr marL="469900" marR="67945">
              <a:lnSpc>
                <a:spcPct val="95700"/>
              </a:lnSpc>
              <a:spcBef>
                <a:spcPts val="25"/>
              </a:spcBef>
            </a:pPr>
            <a:r>
              <a:rPr sz="1100" spc="-5" dirty="0">
                <a:latin typeface="Arial"/>
                <a:cs typeface="Arial"/>
              </a:rPr>
              <a:t>at the Project level. Interest received on loans made with SLFRF funds should be  tracked as program income (See 2 CFR § 200.1 </a:t>
            </a:r>
            <a:r>
              <a:rPr sz="1100" i="1" spc="-5" dirty="0">
                <a:latin typeface="Arial"/>
                <a:cs typeface="Arial"/>
              </a:rPr>
              <a:t>Program income</a:t>
            </a:r>
            <a:r>
              <a:rPr sz="1100" spc="-5" dirty="0">
                <a:latin typeface="Arial"/>
                <a:cs typeface="Arial"/>
              </a:rPr>
              <a:t>). Any program  income that comes in before 2024 can be recycled by the recipients on eligible</a:t>
            </a:r>
            <a:r>
              <a:rPr sz="1100" spc="200" dirty="0">
                <a:latin typeface="Arial"/>
                <a:cs typeface="Arial"/>
              </a:rPr>
              <a:t> </a:t>
            </a:r>
            <a:r>
              <a:rPr sz="1100" spc="-5" dirty="0">
                <a:latin typeface="Arial"/>
                <a:cs typeface="Arial"/>
              </a:rPr>
              <a:t>projects.</a:t>
            </a:r>
            <a:endParaRPr sz="1100">
              <a:latin typeface="Arial"/>
              <a:cs typeface="Arial"/>
            </a:endParaRPr>
          </a:p>
          <a:p>
            <a:pPr>
              <a:lnSpc>
                <a:spcPct val="100000"/>
              </a:lnSpc>
              <a:spcBef>
                <a:spcPts val="50"/>
              </a:spcBef>
            </a:pPr>
            <a:endParaRPr sz="1150">
              <a:latin typeface="Arial"/>
              <a:cs typeface="Arial"/>
            </a:endParaRPr>
          </a:p>
          <a:p>
            <a:pPr marL="469900" marR="54610" lvl="1" indent="-412115">
              <a:lnSpc>
                <a:spcPct val="95700"/>
              </a:lnSpc>
              <a:buFont typeface="Arial"/>
              <a:buAutoNum type="arabicPeriod" startAt="21"/>
              <a:tabLst>
                <a:tab pos="470534" algn="l"/>
              </a:tabLst>
            </a:pPr>
            <a:r>
              <a:rPr sz="1100" b="1" spc="-5" dirty="0">
                <a:latin typeface="Arial"/>
                <a:cs typeface="Arial"/>
              </a:rPr>
              <a:t>Will there be a way to capture and tally a total award amount that includes  program income for ensuring all funds are spent or that any funds that need to be  returned</a:t>
            </a:r>
            <a:r>
              <a:rPr sz="1100" b="1" spc="-10" dirty="0">
                <a:latin typeface="Arial"/>
                <a:cs typeface="Arial"/>
              </a:rPr>
              <a:t> </a:t>
            </a:r>
            <a:r>
              <a:rPr sz="1100" b="1" spc="-5" dirty="0">
                <a:latin typeface="Arial"/>
                <a:cs typeface="Arial"/>
              </a:rPr>
              <a:t>are?</a:t>
            </a:r>
            <a:endParaRPr sz="1100">
              <a:latin typeface="Arial"/>
              <a:cs typeface="Arial"/>
            </a:endParaRPr>
          </a:p>
          <a:p>
            <a:pPr marL="469900" marR="6350">
              <a:lnSpc>
                <a:spcPct val="95800"/>
              </a:lnSpc>
            </a:pPr>
            <a:r>
              <a:rPr sz="1100" spc="-5" dirty="0">
                <a:latin typeface="Arial"/>
                <a:cs typeface="Arial"/>
              </a:rPr>
              <a:t>Yes, since Program Income is being collected, Treasury will use the information reported  to determine total allowable obligations and expenditures. That information will be made  available in the Treasury portal for Recipients as part of future enhancements. Please  note, interest earned on advances of federal funds are not considered program income  and are not subject to these reporting </a:t>
            </a:r>
            <a:r>
              <a:rPr sz="1100" dirty="0">
                <a:latin typeface="Arial"/>
                <a:cs typeface="Arial"/>
              </a:rPr>
              <a:t>requirements. </a:t>
            </a:r>
            <a:r>
              <a:rPr sz="1100" spc="-5" dirty="0">
                <a:latin typeface="Arial"/>
                <a:cs typeface="Arial"/>
              </a:rPr>
              <a:t>(See 2 CFR § 200.1</a:t>
            </a:r>
            <a:r>
              <a:rPr sz="1100" spc="80" dirty="0">
                <a:latin typeface="Arial"/>
                <a:cs typeface="Arial"/>
              </a:rPr>
              <a:t> </a:t>
            </a:r>
            <a:r>
              <a:rPr sz="1100" i="1" spc="-5" dirty="0">
                <a:latin typeface="Arial"/>
                <a:cs typeface="Arial"/>
              </a:rPr>
              <a:t>Program</a:t>
            </a:r>
            <a:endParaRPr sz="1100">
              <a:latin typeface="Arial"/>
              <a:cs typeface="Arial"/>
            </a:endParaRPr>
          </a:p>
          <a:p>
            <a:pPr marL="12700">
              <a:lnSpc>
                <a:spcPts val="1265"/>
              </a:lnSpc>
            </a:pPr>
            <a:r>
              <a:rPr sz="1100" i="1" spc="-5" dirty="0">
                <a:latin typeface="Arial"/>
                <a:cs typeface="Arial"/>
              </a:rPr>
              <a:t>income</a:t>
            </a:r>
            <a:endParaRPr sz="1100">
              <a:latin typeface="Arial"/>
              <a:cs typeface="Arial"/>
            </a:endParaRPr>
          </a:p>
          <a:p>
            <a:pPr>
              <a:lnSpc>
                <a:spcPct val="100000"/>
              </a:lnSpc>
            </a:pPr>
            <a:endParaRPr sz="1200">
              <a:latin typeface="Arial"/>
              <a:cs typeface="Arial"/>
            </a:endParaRPr>
          </a:p>
          <a:p>
            <a:pPr>
              <a:lnSpc>
                <a:spcPct val="100000"/>
              </a:lnSpc>
              <a:spcBef>
                <a:spcPts val="5"/>
              </a:spcBef>
            </a:pPr>
            <a:endParaRPr sz="950">
              <a:latin typeface="Arial"/>
              <a:cs typeface="Arial"/>
            </a:endParaRPr>
          </a:p>
          <a:p>
            <a:pPr marL="469900" lvl="1" indent="-412750">
              <a:lnSpc>
                <a:spcPts val="1290"/>
              </a:lnSpc>
              <a:spcBef>
                <a:spcPts val="5"/>
              </a:spcBef>
              <a:buFont typeface="Arial"/>
              <a:buAutoNum type="arabicPeriod" startAt="22"/>
              <a:tabLst>
                <a:tab pos="470534" algn="l"/>
              </a:tabLst>
            </a:pPr>
            <a:r>
              <a:rPr sz="1100" b="1" spc="-5" dirty="0">
                <a:latin typeface="Arial"/>
                <a:cs typeface="Arial"/>
              </a:rPr>
              <a:t>How should Recipients define expenditure for loans made with SLFRF</a:t>
            </a:r>
            <a:r>
              <a:rPr sz="1100" b="1" spc="110" dirty="0">
                <a:latin typeface="Arial"/>
                <a:cs typeface="Arial"/>
              </a:rPr>
              <a:t> </a:t>
            </a:r>
            <a:r>
              <a:rPr sz="1100" b="1" spc="-5" dirty="0">
                <a:latin typeface="Arial"/>
                <a:cs typeface="Arial"/>
              </a:rPr>
              <a:t>funds?</a:t>
            </a:r>
            <a:endParaRPr sz="1100">
              <a:latin typeface="Arial"/>
              <a:cs typeface="Arial"/>
            </a:endParaRPr>
          </a:p>
          <a:p>
            <a:pPr marL="469900" marR="5080">
              <a:lnSpc>
                <a:spcPct val="95900"/>
              </a:lnSpc>
              <a:spcBef>
                <a:spcPts val="20"/>
              </a:spcBef>
            </a:pPr>
            <a:r>
              <a:rPr sz="1100" spc="-5" dirty="0">
                <a:latin typeface="Arial"/>
                <a:cs typeface="Arial"/>
              </a:rPr>
              <a:t>For the purposes of reporting through the Treasury portal, expenditures for a loan should  be identified as the value of the cash disbursement of the loan at the time of the  disbursement. Separately, Recipients will have the opportunity to report, if </a:t>
            </a:r>
            <a:r>
              <a:rPr sz="1100" dirty="0">
                <a:latin typeface="Arial"/>
                <a:cs typeface="Arial"/>
              </a:rPr>
              <a:t>applicable, </a:t>
            </a:r>
            <a:r>
              <a:rPr sz="1100" spc="-5" dirty="0">
                <a:latin typeface="Arial"/>
                <a:cs typeface="Arial"/>
              </a:rPr>
              <a:t>on  program income. As noted above, interest earned on advances of federal funds are not  considered program income.</a:t>
            </a:r>
            <a:endParaRPr sz="1100">
              <a:latin typeface="Arial"/>
              <a:cs typeface="Arial"/>
            </a:endParaRPr>
          </a:p>
          <a:p>
            <a:pPr>
              <a:lnSpc>
                <a:spcPct val="100000"/>
              </a:lnSpc>
              <a:spcBef>
                <a:spcPts val="45"/>
              </a:spcBef>
            </a:pPr>
            <a:endParaRPr sz="1050">
              <a:latin typeface="Arial"/>
              <a:cs typeface="Arial"/>
            </a:endParaRPr>
          </a:p>
          <a:p>
            <a:pPr marL="469900" marR="38735" lvl="1" indent="-412115">
              <a:lnSpc>
                <a:spcPct val="96400"/>
              </a:lnSpc>
              <a:spcBef>
                <a:spcPts val="5"/>
              </a:spcBef>
              <a:buFont typeface="Arial"/>
              <a:buAutoNum type="arabicPeriod" startAt="23"/>
              <a:tabLst>
                <a:tab pos="470534" algn="l"/>
              </a:tabLst>
            </a:pPr>
            <a:r>
              <a:rPr sz="1100" b="1" spc="-5" dirty="0">
                <a:latin typeface="Arial"/>
                <a:cs typeface="Arial"/>
              </a:rPr>
              <a:t>Are Recipients required to collect a DUNs number for each of their subrecipients?  </a:t>
            </a:r>
            <a:r>
              <a:rPr sz="1100" spc="-5" dirty="0">
                <a:latin typeface="Arial"/>
                <a:cs typeface="Arial"/>
              </a:rPr>
              <a:t>The Dun &amp; Bradstreet D</a:t>
            </a:r>
            <a:r>
              <a:rPr sz="1100" spc="-5" dirty="0">
                <a:latin typeface="Cambria Math"/>
                <a:cs typeface="Cambria Math"/>
              </a:rPr>
              <a:t>‑</a:t>
            </a:r>
            <a:r>
              <a:rPr sz="1100" spc="-5" dirty="0">
                <a:latin typeface="Arial"/>
                <a:cs typeface="Arial"/>
              </a:rPr>
              <a:t>U</a:t>
            </a:r>
            <a:r>
              <a:rPr sz="1100" spc="-5" dirty="0">
                <a:latin typeface="Cambria Math"/>
                <a:cs typeface="Cambria Math"/>
              </a:rPr>
              <a:t>‑</a:t>
            </a:r>
            <a:r>
              <a:rPr sz="1100" spc="-5" dirty="0">
                <a:latin typeface="Arial"/>
                <a:cs typeface="Arial"/>
              </a:rPr>
              <a:t>N</a:t>
            </a:r>
            <a:r>
              <a:rPr sz="1100" spc="-5" dirty="0">
                <a:latin typeface="Cambria Math"/>
                <a:cs typeface="Cambria Math"/>
              </a:rPr>
              <a:t>‑</a:t>
            </a:r>
            <a:r>
              <a:rPr sz="1100" spc="-5" dirty="0">
                <a:latin typeface="Arial"/>
                <a:cs typeface="Arial"/>
              </a:rPr>
              <a:t>S number remains the official identifier for doing business  with the U.S. Government and will be used for confirming SAM.gov registration. For  subrecipients that do not yet have DUNs numbers, Recipients should encourage as  many of their subrecipients to obtain a DUNs number as</a:t>
            </a:r>
            <a:r>
              <a:rPr sz="1100" spc="35" dirty="0">
                <a:latin typeface="Arial"/>
                <a:cs typeface="Arial"/>
              </a:rPr>
              <a:t> </a:t>
            </a:r>
            <a:r>
              <a:rPr sz="1100" spc="-5" dirty="0">
                <a:latin typeface="Arial"/>
                <a:cs typeface="Arial"/>
              </a:rPr>
              <a:t>possible.</a:t>
            </a:r>
            <a:endParaRPr sz="1100">
              <a:latin typeface="Arial"/>
              <a:cs typeface="Arial"/>
            </a:endParaRPr>
          </a:p>
          <a:p>
            <a:pPr lvl="1">
              <a:lnSpc>
                <a:spcPct val="100000"/>
              </a:lnSpc>
              <a:spcBef>
                <a:spcPts val="20"/>
              </a:spcBef>
              <a:buFont typeface="Arial"/>
              <a:buAutoNum type="arabicPeriod" startAt="23"/>
            </a:pPr>
            <a:endParaRPr sz="1100">
              <a:latin typeface="Arial"/>
              <a:cs typeface="Arial"/>
            </a:endParaRPr>
          </a:p>
          <a:p>
            <a:pPr marL="469900" marR="71120">
              <a:lnSpc>
                <a:spcPts val="1270"/>
              </a:lnSpc>
              <a:spcBef>
                <a:spcPts val="5"/>
              </a:spcBef>
            </a:pPr>
            <a:r>
              <a:rPr sz="1100" spc="-5" dirty="0">
                <a:latin typeface="Arial"/>
                <a:cs typeface="Arial"/>
              </a:rPr>
              <a:t>At the same time, Treasury recognizes that the Federal government is also transitioning  away from using the DUNs number will only remain as the official identifier until April 4,  2022. In its place, the Federal government will use a Unique Entity Identifier (SAM)  created in</a:t>
            </a:r>
            <a:r>
              <a:rPr sz="1100" dirty="0">
                <a:latin typeface="Arial"/>
                <a:cs typeface="Arial"/>
              </a:rPr>
              <a:t> </a:t>
            </a:r>
            <a:r>
              <a:rPr sz="1100" spc="-5" dirty="0">
                <a:latin typeface="Arial"/>
                <a:cs typeface="Arial"/>
              </a:rPr>
              <a:t>SAM.gov.</a:t>
            </a:r>
            <a:endParaRPr sz="1100">
              <a:latin typeface="Arial"/>
              <a:cs typeface="Arial"/>
            </a:endParaRPr>
          </a:p>
          <a:p>
            <a:pPr>
              <a:lnSpc>
                <a:spcPct val="100000"/>
              </a:lnSpc>
              <a:spcBef>
                <a:spcPts val="10"/>
              </a:spcBef>
            </a:pPr>
            <a:endParaRPr sz="1150">
              <a:latin typeface="Arial"/>
              <a:cs typeface="Arial"/>
            </a:endParaRPr>
          </a:p>
          <a:p>
            <a:pPr marL="469900" marR="24765">
              <a:lnSpc>
                <a:spcPct val="95800"/>
              </a:lnSpc>
            </a:pPr>
            <a:r>
              <a:rPr sz="1100" spc="-5" dirty="0">
                <a:latin typeface="Arial"/>
                <a:cs typeface="Arial"/>
              </a:rPr>
              <a:t>To accommodate Recipients during this shifting period, if there are subrecipients who do  not yet have a DUNs number, and/or have challenges in obtaining one, the January  2022 Project and Expenditure Report form will accept for each subrecipient </a:t>
            </a:r>
            <a:r>
              <a:rPr sz="1100" b="1" u="heavy" spc="-5" dirty="0">
                <a:uFill>
                  <a:solidFill>
                    <a:srgbClr val="000000"/>
                  </a:solidFill>
                </a:uFill>
                <a:latin typeface="Arial"/>
                <a:cs typeface="Arial"/>
              </a:rPr>
              <a:t>one of the </a:t>
            </a:r>
            <a:r>
              <a:rPr sz="1100" b="1" spc="-5" dirty="0">
                <a:latin typeface="Arial"/>
                <a:cs typeface="Arial"/>
              </a:rPr>
              <a:t> </a:t>
            </a:r>
            <a:r>
              <a:rPr sz="1100" b="1" u="heavy" spc="-5" dirty="0">
                <a:uFill>
                  <a:solidFill>
                    <a:srgbClr val="000000"/>
                  </a:solidFill>
                </a:uFill>
                <a:latin typeface="Arial"/>
                <a:cs typeface="Arial"/>
              </a:rPr>
              <a:t>following three identifiers:</a:t>
            </a:r>
            <a:endParaRPr sz="1100">
              <a:latin typeface="Arial"/>
              <a:cs typeface="Arial"/>
            </a:endParaRPr>
          </a:p>
          <a:p>
            <a:pPr>
              <a:lnSpc>
                <a:spcPct val="100000"/>
              </a:lnSpc>
              <a:spcBef>
                <a:spcPts val="15"/>
              </a:spcBef>
            </a:pPr>
            <a:endParaRPr sz="1050">
              <a:latin typeface="Arial"/>
              <a:cs typeface="Arial"/>
            </a:endParaRPr>
          </a:p>
          <a:p>
            <a:pPr marL="927100" lvl="2" indent="-229235">
              <a:lnSpc>
                <a:spcPts val="1300"/>
              </a:lnSpc>
              <a:spcBef>
                <a:spcPts val="5"/>
              </a:spcBef>
              <a:buFont typeface="Courier New"/>
              <a:buChar char="o"/>
              <a:tabLst>
                <a:tab pos="927100" algn="l"/>
                <a:tab pos="927735" algn="l"/>
              </a:tabLst>
            </a:pPr>
            <a:r>
              <a:rPr sz="1100" spc="-5" dirty="0">
                <a:latin typeface="Arial"/>
                <a:cs typeface="Arial"/>
              </a:rPr>
              <a:t>Dun &amp; Bradstreet D</a:t>
            </a:r>
            <a:r>
              <a:rPr sz="1100" spc="-5" dirty="0">
                <a:latin typeface="Cambria Math"/>
                <a:cs typeface="Cambria Math"/>
              </a:rPr>
              <a:t>‑</a:t>
            </a:r>
            <a:r>
              <a:rPr sz="1100" spc="-5" dirty="0">
                <a:latin typeface="Arial"/>
                <a:cs typeface="Arial"/>
              </a:rPr>
              <a:t>U</a:t>
            </a:r>
            <a:r>
              <a:rPr sz="1100" spc="-5" dirty="0">
                <a:latin typeface="Cambria Math"/>
                <a:cs typeface="Cambria Math"/>
              </a:rPr>
              <a:t>‑</a:t>
            </a:r>
            <a:r>
              <a:rPr sz="1100" spc="-5" dirty="0">
                <a:latin typeface="Arial"/>
                <a:cs typeface="Arial"/>
              </a:rPr>
              <a:t>N</a:t>
            </a:r>
            <a:r>
              <a:rPr sz="1100" spc="-5" dirty="0">
                <a:latin typeface="Cambria Math"/>
                <a:cs typeface="Cambria Math"/>
              </a:rPr>
              <a:t>‑</a:t>
            </a:r>
            <a:r>
              <a:rPr sz="1100" spc="-5" dirty="0">
                <a:latin typeface="Arial"/>
                <a:cs typeface="Arial"/>
              </a:rPr>
              <a:t>S</a:t>
            </a:r>
            <a:r>
              <a:rPr sz="1100" dirty="0">
                <a:latin typeface="Arial"/>
                <a:cs typeface="Arial"/>
              </a:rPr>
              <a:t> </a:t>
            </a:r>
            <a:r>
              <a:rPr sz="1100" spc="-5" dirty="0">
                <a:latin typeface="Arial"/>
                <a:cs typeface="Arial"/>
              </a:rPr>
              <a:t>number</a:t>
            </a:r>
            <a:endParaRPr sz="1100">
              <a:latin typeface="Arial"/>
              <a:cs typeface="Arial"/>
            </a:endParaRPr>
          </a:p>
          <a:p>
            <a:pPr marL="927100" lvl="2" indent="-229235">
              <a:lnSpc>
                <a:spcPts val="1270"/>
              </a:lnSpc>
              <a:buFont typeface="Courier New"/>
              <a:buChar char="o"/>
              <a:tabLst>
                <a:tab pos="927100" algn="l"/>
                <a:tab pos="927735" algn="l"/>
              </a:tabLst>
            </a:pPr>
            <a:r>
              <a:rPr sz="1100" spc="-5" dirty="0">
                <a:latin typeface="Arial"/>
                <a:cs typeface="Arial"/>
              </a:rPr>
              <a:t>Taxpayer Identification Number</a:t>
            </a:r>
            <a:r>
              <a:rPr sz="1100" spc="-10" dirty="0">
                <a:latin typeface="Arial"/>
                <a:cs typeface="Arial"/>
              </a:rPr>
              <a:t> </a:t>
            </a:r>
            <a:r>
              <a:rPr sz="1100" dirty="0">
                <a:latin typeface="Arial"/>
                <a:cs typeface="Arial"/>
              </a:rPr>
              <a:t>(TIN)</a:t>
            </a:r>
            <a:endParaRPr sz="1100">
              <a:latin typeface="Arial"/>
              <a:cs typeface="Arial"/>
            </a:endParaRPr>
          </a:p>
          <a:p>
            <a:pPr marL="927100" lvl="2" indent="-229235">
              <a:lnSpc>
                <a:spcPts val="1290"/>
              </a:lnSpc>
              <a:buFont typeface="Courier New"/>
              <a:buChar char="o"/>
              <a:tabLst>
                <a:tab pos="927100" algn="l"/>
                <a:tab pos="927735" algn="l"/>
              </a:tabLst>
            </a:pPr>
            <a:r>
              <a:rPr sz="1100" spc="-5" dirty="0">
                <a:latin typeface="Arial"/>
                <a:cs typeface="Arial"/>
              </a:rPr>
              <a:t>Unique Entity Identifier</a:t>
            </a:r>
            <a:r>
              <a:rPr sz="1100" spc="5" dirty="0">
                <a:latin typeface="Arial"/>
                <a:cs typeface="Arial"/>
              </a:rPr>
              <a:t> </a:t>
            </a:r>
            <a:r>
              <a:rPr sz="1100" spc="-5" dirty="0">
                <a:latin typeface="Arial"/>
                <a:cs typeface="Arial"/>
              </a:rPr>
              <a:t>(UEI)</a:t>
            </a:r>
            <a:endParaRPr sz="1100">
              <a:latin typeface="Arial"/>
              <a:cs typeface="Arial"/>
            </a:endParaRPr>
          </a:p>
          <a:p>
            <a:pPr>
              <a:lnSpc>
                <a:spcPct val="100000"/>
              </a:lnSpc>
            </a:pPr>
            <a:endParaRPr sz="1050">
              <a:latin typeface="Arial"/>
              <a:cs typeface="Arial"/>
            </a:endParaRPr>
          </a:p>
          <a:p>
            <a:pPr marL="469900">
              <a:lnSpc>
                <a:spcPct val="100000"/>
              </a:lnSpc>
              <a:spcBef>
                <a:spcPts val="5"/>
              </a:spcBef>
            </a:pPr>
            <a:r>
              <a:rPr sz="1100" spc="-5" dirty="0">
                <a:latin typeface="Arial"/>
                <a:cs typeface="Arial"/>
              </a:rPr>
              <a:t>After April 4, 2022 all Subrecipients will be expected to provide a Unique Entity</a:t>
            </a:r>
            <a:r>
              <a:rPr sz="1100" spc="225" dirty="0">
                <a:latin typeface="Arial"/>
                <a:cs typeface="Arial"/>
              </a:rPr>
              <a:t> </a:t>
            </a:r>
            <a:r>
              <a:rPr sz="1100" spc="-5" dirty="0">
                <a:latin typeface="Arial"/>
                <a:cs typeface="Arial"/>
              </a:rPr>
              <a:t>Identifier.</a:t>
            </a:r>
            <a:endParaRPr sz="1100">
              <a:latin typeface="Arial"/>
              <a:cs typeface="Arial"/>
            </a:endParaRPr>
          </a:p>
        </p:txBody>
      </p:sp>
      <p:sp>
        <p:nvSpPr>
          <p:cNvPr id="3" name="object 3"/>
          <p:cNvSpPr txBox="1">
            <a:spLocks noGrp="1"/>
          </p:cNvSpPr>
          <p:nvPr>
            <p:ph type="ftr" sz="quarter" idx="5"/>
          </p:nvPr>
        </p:nvSpPr>
        <p:spPr>
          <a:prstGeom prst="rect">
            <a:avLst/>
          </a:prstGeom>
        </p:spPr>
        <p:txBody>
          <a:bodyPr vert="horz" wrap="square" lIns="0" tIns="1905" rIns="0" bIns="0" rtlCol="0">
            <a:spAutoFit/>
          </a:bodyPr>
          <a:lstStyle/>
          <a:p>
            <a:pPr marL="12700">
              <a:lnSpc>
                <a:spcPts val="1060"/>
              </a:lnSpc>
              <a:spcBef>
                <a:spcPts val="15"/>
              </a:spcBef>
            </a:pPr>
            <a:r>
              <a:rPr dirty="0"/>
              <a:t>Coronavirus State and </a:t>
            </a:r>
            <a:r>
              <a:rPr spc="-5" dirty="0"/>
              <a:t>Local Fiscal Recovery</a:t>
            </a:r>
            <a:r>
              <a:rPr spc="-30" dirty="0"/>
              <a:t> </a:t>
            </a:r>
            <a:r>
              <a:rPr dirty="0"/>
              <a:t>Funds:</a:t>
            </a:r>
          </a:p>
          <a:p>
            <a:pPr marL="174625">
              <a:lnSpc>
                <a:spcPts val="1060"/>
              </a:lnSpc>
            </a:pPr>
            <a:r>
              <a:rPr b="0" spc="-5" dirty="0">
                <a:latin typeface="Arial"/>
                <a:cs typeface="Arial"/>
              </a:rPr>
              <a:t>Project and Expenditures Report User</a:t>
            </a:r>
            <a:r>
              <a:rPr b="0" spc="30" dirty="0">
                <a:latin typeface="Arial"/>
                <a:cs typeface="Arial"/>
              </a:rPr>
              <a:t> </a:t>
            </a:r>
            <a:r>
              <a:rPr b="0" spc="-5" dirty="0">
                <a:latin typeface="Arial"/>
                <a:cs typeface="Arial"/>
              </a:rPr>
              <a:t>Guide</a:t>
            </a:r>
          </a:p>
        </p:txBody>
      </p:sp>
      <p:sp>
        <p:nvSpPr>
          <p:cNvPr id="4" name="object 4"/>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r>
              <a:rPr spc="-5" dirty="0"/>
              <a:t>85</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47419" y="1066291"/>
            <a:ext cx="5908040" cy="7875270"/>
          </a:xfrm>
          <a:prstGeom prst="rect">
            <a:avLst/>
          </a:prstGeom>
        </p:spPr>
        <p:txBody>
          <a:bodyPr vert="horz" wrap="square" lIns="0" tIns="12065" rIns="0" bIns="0" rtlCol="0">
            <a:spAutoFit/>
          </a:bodyPr>
          <a:lstStyle/>
          <a:p>
            <a:pPr marL="424180" lvl="1" indent="-412115">
              <a:lnSpc>
                <a:spcPct val="100000"/>
              </a:lnSpc>
              <a:spcBef>
                <a:spcPts val="95"/>
              </a:spcBef>
              <a:buFont typeface="Arial"/>
              <a:buAutoNum type="arabicPeriod" startAt="24"/>
              <a:tabLst>
                <a:tab pos="424815" algn="l"/>
              </a:tabLst>
            </a:pPr>
            <a:r>
              <a:rPr sz="1100" b="1" spc="-5" dirty="0">
                <a:latin typeface="Arial"/>
                <a:cs typeface="Arial"/>
              </a:rPr>
              <a:t>Who are beneficiaries and are Recipients required to report for</a:t>
            </a:r>
            <a:r>
              <a:rPr sz="1100" b="1" spc="55" dirty="0">
                <a:latin typeface="Arial"/>
                <a:cs typeface="Arial"/>
              </a:rPr>
              <a:t> </a:t>
            </a:r>
            <a:r>
              <a:rPr sz="1100" b="1" spc="-5" dirty="0">
                <a:latin typeface="Arial"/>
                <a:cs typeface="Arial"/>
              </a:rPr>
              <a:t>them?</a:t>
            </a:r>
            <a:endParaRPr sz="1100">
              <a:latin typeface="Arial"/>
              <a:cs typeface="Arial"/>
            </a:endParaRPr>
          </a:p>
          <a:p>
            <a:pPr lvl="1">
              <a:lnSpc>
                <a:spcPct val="100000"/>
              </a:lnSpc>
              <a:spcBef>
                <a:spcPts val="50"/>
              </a:spcBef>
              <a:buFont typeface="Arial"/>
              <a:buAutoNum type="arabicPeriod" startAt="24"/>
            </a:pPr>
            <a:endParaRPr sz="1150">
              <a:latin typeface="Arial"/>
              <a:cs typeface="Arial"/>
            </a:endParaRPr>
          </a:p>
          <a:p>
            <a:pPr marL="424180" marR="228600">
              <a:lnSpc>
                <a:spcPct val="95800"/>
              </a:lnSpc>
            </a:pPr>
            <a:r>
              <a:rPr sz="1100" spc="-5" dirty="0">
                <a:latin typeface="Arial"/>
                <a:cs typeface="Arial"/>
              </a:rPr>
              <a:t>A subrecipient is an entity that receives a subaward to carry out a project funded by  Fiscal Recovery Funds on </a:t>
            </a:r>
            <a:r>
              <a:rPr sz="1100" dirty="0">
                <a:latin typeface="Arial"/>
                <a:cs typeface="Arial"/>
              </a:rPr>
              <a:t>behalf </a:t>
            </a:r>
            <a:r>
              <a:rPr sz="1100" spc="-5" dirty="0">
                <a:latin typeface="Arial"/>
                <a:cs typeface="Arial"/>
              </a:rPr>
              <a:t>of a recipient. Individuals or entities that are direct  beneficiaries of a project funded by Fiscal Recovery Funds are not considered  subrecipients. Households, communities, small businesses, nonprofits, and impacted  industries are all potential beneficiaries of projects carried out with SLFRF</a:t>
            </a:r>
            <a:r>
              <a:rPr sz="1100" spc="140" dirty="0">
                <a:latin typeface="Arial"/>
                <a:cs typeface="Arial"/>
              </a:rPr>
              <a:t> </a:t>
            </a:r>
            <a:r>
              <a:rPr sz="1100" spc="-5" dirty="0">
                <a:latin typeface="Arial"/>
                <a:cs typeface="Arial"/>
              </a:rPr>
              <a:t>funds.</a:t>
            </a:r>
            <a:endParaRPr sz="1100">
              <a:latin typeface="Arial"/>
              <a:cs typeface="Arial"/>
            </a:endParaRPr>
          </a:p>
          <a:p>
            <a:pPr>
              <a:lnSpc>
                <a:spcPct val="100000"/>
              </a:lnSpc>
            </a:pPr>
            <a:endParaRPr sz="1100">
              <a:latin typeface="Arial"/>
              <a:cs typeface="Arial"/>
            </a:endParaRPr>
          </a:p>
          <a:p>
            <a:pPr marL="424180" marR="163195">
              <a:lnSpc>
                <a:spcPct val="95700"/>
              </a:lnSpc>
            </a:pPr>
            <a:r>
              <a:rPr sz="1100" spc="-5" dirty="0">
                <a:latin typeface="Arial"/>
                <a:cs typeface="Arial"/>
              </a:rPr>
              <a:t>The terms and conditions of Federal awards flow down to subawards to </a:t>
            </a:r>
            <a:r>
              <a:rPr sz="1100" dirty="0">
                <a:latin typeface="Arial"/>
                <a:cs typeface="Arial"/>
              </a:rPr>
              <a:t>subrecipients,  </a:t>
            </a:r>
            <a:r>
              <a:rPr sz="1100" spc="-5" dirty="0">
                <a:latin typeface="Arial"/>
                <a:cs typeface="Arial"/>
              </a:rPr>
              <a:t>requiring subrecipients </a:t>
            </a:r>
            <a:r>
              <a:rPr sz="1100" spc="-10" dirty="0">
                <a:latin typeface="Arial"/>
                <a:cs typeface="Arial"/>
              </a:rPr>
              <a:t>to </a:t>
            </a:r>
            <a:r>
              <a:rPr sz="1100" spc="-5" dirty="0">
                <a:latin typeface="Arial"/>
                <a:cs typeface="Arial"/>
              </a:rPr>
              <a:t>comply with all requirements of recipients such as the  treatment of eligible uses of funds, procurement, and reporting</a:t>
            </a:r>
            <a:r>
              <a:rPr sz="1100" spc="65" dirty="0">
                <a:latin typeface="Arial"/>
                <a:cs typeface="Arial"/>
              </a:rPr>
              <a:t> </a:t>
            </a:r>
            <a:r>
              <a:rPr sz="1100" spc="-5" dirty="0">
                <a:latin typeface="Arial"/>
                <a:cs typeface="Arial"/>
              </a:rPr>
              <a:t>requirements.</a:t>
            </a:r>
            <a:endParaRPr sz="1100">
              <a:latin typeface="Arial"/>
              <a:cs typeface="Arial"/>
            </a:endParaRPr>
          </a:p>
          <a:p>
            <a:pPr marL="424180" marR="66040" algn="just">
              <a:lnSpc>
                <a:spcPts val="1270"/>
              </a:lnSpc>
              <a:spcBef>
                <a:spcPts val="30"/>
              </a:spcBef>
            </a:pPr>
            <a:r>
              <a:rPr sz="1100" spc="-5" dirty="0">
                <a:latin typeface="Arial"/>
                <a:cs typeface="Arial"/>
              </a:rPr>
              <a:t>Beneficiaries are not subject to the requirements placed on subrecipients in the Uniform  Guidance, including audit pursuant to the Single Audit Act and 2 CFR </a:t>
            </a:r>
            <a:r>
              <a:rPr sz="1100" dirty="0">
                <a:latin typeface="Arial"/>
                <a:cs typeface="Arial"/>
              </a:rPr>
              <a:t>Part </a:t>
            </a:r>
            <a:r>
              <a:rPr sz="1100" spc="-5" dirty="0">
                <a:latin typeface="Arial"/>
                <a:cs typeface="Arial"/>
              </a:rPr>
              <a:t>200, Subpart  F or subrecipient reporting</a:t>
            </a:r>
            <a:r>
              <a:rPr sz="1100" spc="5" dirty="0">
                <a:latin typeface="Arial"/>
                <a:cs typeface="Arial"/>
              </a:rPr>
              <a:t> </a:t>
            </a:r>
            <a:r>
              <a:rPr sz="1100" spc="-5" dirty="0">
                <a:latin typeface="Arial"/>
                <a:cs typeface="Arial"/>
              </a:rPr>
              <a:t>requirements.</a:t>
            </a:r>
            <a:endParaRPr sz="1100">
              <a:latin typeface="Arial"/>
              <a:cs typeface="Arial"/>
            </a:endParaRPr>
          </a:p>
          <a:p>
            <a:pPr>
              <a:lnSpc>
                <a:spcPct val="100000"/>
              </a:lnSpc>
              <a:spcBef>
                <a:spcPts val="10"/>
              </a:spcBef>
            </a:pPr>
            <a:endParaRPr sz="1050">
              <a:latin typeface="Arial"/>
              <a:cs typeface="Arial"/>
            </a:endParaRPr>
          </a:p>
          <a:p>
            <a:pPr marL="424180" marR="5080">
              <a:lnSpc>
                <a:spcPct val="95900"/>
              </a:lnSpc>
              <a:spcBef>
                <a:spcPts val="5"/>
              </a:spcBef>
            </a:pPr>
            <a:r>
              <a:rPr sz="1100" spc="-5" dirty="0">
                <a:latin typeface="Arial"/>
                <a:cs typeface="Arial"/>
              </a:rPr>
              <a:t>The distinction between a subrecipient and a beneficiary, therefore, is contingent upon  the rationale for why a recipient is providing funds to the individual or entity. If the  recipient is providing funds to the individual or entity for the purpose of carrying out a  SLFRF program or project on behalf of the recipient, the individual or entity is acting as a  subrecipient. Acting as a subrecipient, the individual or entity is subject to subrecipient  monitoring and reporting requirements. Conversely, if the recipient is providing funds to  the individual or entity for the purpose of directly benefitting the individual or entity as a  result of experiencing a public health impact or negative economic impact, the individual  or entity is acting </a:t>
            </a:r>
            <a:r>
              <a:rPr sz="1100" dirty="0">
                <a:latin typeface="Arial"/>
                <a:cs typeface="Arial"/>
              </a:rPr>
              <a:t>as </a:t>
            </a:r>
            <a:r>
              <a:rPr sz="1100" spc="-5" dirty="0">
                <a:latin typeface="Arial"/>
                <a:cs typeface="Arial"/>
              </a:rPr>
              <a:t>a beneficiary. Acting as a beneficiary, the individual or entity is not  subject to subrecipient monitoring and reporting</a:t>
            </a:r>
            <a:r>
              <a:rPr sz="1100" spc="15" dirty="0">
                <a:latin typeface="Arial"/>
                <a:cs typeface="Arial"/>
              </a:rPr>
              <a:t> </a:t>
            </a:r>
            <a:r>
              <a:rPr sz="1100" spc="-5" dirty="0">
                <a:latin typeface="Arial"/>
                <a:cs typeface="Arial"/>
              </a:rPr>
              <a:t>requirements.</a:t>
            </a:r>
            <a:endParaRPr sz="1100">
              <a:latin typeface="Arial"/>
              <a:cs typeface="Arial"/>
            </a:endParaRPr>
          </a:p>
          <a:p>
            <a:pPr>
              <a:lnSpc>
                <a:spcPct val="100000"/>
              </a:lnSpc>
              <a:spcBef>
                <a:spcPts val="55"/>
              </a:spcBef>
            </a:pPr>
            <a:endParaRPr sz="1050">
              <a:latin typeface="Arial"/>
              <a:cs typeface="Arial"/>
            </a:endParaRPr>
          </a:p>
          <a:p>
            <a:pPr marL="424180" marR="78740">
              <a:lnSpc>
                <a:spcPct val="95800"/>
              </a:lnSpc>
            </a:pPr>
            <a:r>
              <a:rPr sz="1100" spc="-5" dirty="0">
                <a:latin typeface="Arial"/>
                <a:cs typeface="Arial"/>
              </a:rPr>
              <a:t>While the definition above is used for Single Audit purposes, Treasury does require that  the prime recipient report on both a beneficiary and a subrecipient in the Treasury  reporting portal. Similar to reporting under the Coronavirus Relief Fund (CRF),  information on both beneficiaries and subrecipients will be collected in a single form in  the Project and Expenditure</a:t>
            </a:r>
            <a:r>
              <a:rPr sz="1100" dirty="0">
                <a:latin typeface="Arial"/>
                <a:cs typeface="Arial"/>
              </a:rPr>
              <a:t> Report.</a:t>
            </a:r>
            <a:endParaRPr sz="1100">
              <a:latin typeface="Arial"/>
              <a:cs typeface="Arial"/>
            </a:endParaRPr>
          </a:p>
          <a:p>
            <a:pPr>
              <a:lnSpc>
                <a:spcPct val="100000"/>
              </a:lnSpc>
              <a:spcBef>
                <a:spcPts val="30"/>
              </a:spcBef>
            </a:pPr>
            <a:endParaRPr sz="1100">
              <a:latin typeface="Arial"/>
              <a:cs typeface="Arial"/>
            </a:endParaRPr>
          </a:p>
          <a:p>
            <a:pPr marL="424180" marR="271145" lvl="1" indent="-412115">
              <a:lnSpc>
                <a:spcPts val="1270"/>
              </a:lnSpc>
              <a:buFont typeface="Arial"/>
              <a:buAutoNum type="arabicPeriod" startAt="25"/>
              <a:tabLst>
                <a:tab pos="424815" algn="l"/>
              </a:tabLst>
            </a:pPr>
            <a:r>
              <a:rPr sz="1100" b="1" spc="-5" dirty="0">
                <a:latin typeface="Arial"/>
                <a:cs typeface="Arial"/>
              </a:rPr>
              <a:t>Do recipients who have projects under Expenditure Category 6.1 </a:t>
            </a:r>
            <a:r>
              <a:rPr sz="1100" b="1" dirty="0">
                <a:latin typeface="Arial"/>
                <a:cs typeface="Arial"/>
              </a:rPr>
              <a:t>"Provision </a:t>
            </a:r>
            <a:r>
              <a:rPr sz="1100" b="1" spc="-5" dirty="0">
                <a:latin typeface="Arial"/>
                <a:cs typeface="Arial"/>
              </a:rPr>
              <a:t>of  Government Services" need to report on Subrecipients, Subawards, and  Expenditures?</a:t>
            </a:r>
            <a:endParaRPr sz="1100">
              <a:latin typeface="Arial"/>
              <a:cs typeface="Arial"/>
            </a:endParaRPr>
          </a:p>
          <a:p>
            <a:pPr lvl="1">
              <a:lnSpc>
                <a:spcPct val="100000"/>
              </a:lnSpc>
              <a:spcBef>
                <a:spcPts val="15"/>
              </a:spcBef>
              <a:buFont typeface="Arial"/>
              <a:buAutoNum type="arabicPeriod" startAt="25"/>
            </a:pPr>
            <a:endParaRPr sz="1750">
              <a:latin typeface="Arial"/>
              <a:cs typeface="Arial"/>
            </a:endParaRPr>
          </a:p>
          <a:p>
            <a:pPr marL="424180" marR="16510">
              <a:lnSpc>
                <a:spcPct val="103299"/>
              </a:lnSpc>
            </a:pPr>
            <a:r>
              <a:rPr sz="1100" spc="-5" dirty="0">
                <a:latin typeface="Arial"/>
                <a:cs typeface="Arial"/>
              </a:rPr>
              <a:t>Recipients who have projects categorized under EC 6.1 "Provision of Government  Services" are not required at this time to report on the subrecipients, subawards, and  expenditures (for subawards or in aggregate) for those projects for the January reporting  cycle.</a:t>
            </a:r>
            <a:endParaRPr sz="1100">
              <a:latin typeface="Arial"/>
              <a:cs typeface="Arial"/>
            </a:endParaRPr>
          </a:p>
          <a:p>
            <a:pPr>
              <a:lnSpc>
                <a:spcPct val="100000"/>
              </a:lnSpc>
            </a:pPr>
            <a:endParaRPr sz="1200">
              <a:latin typeface="Arial"/>
              <a:cs typeface="Arial"/>
            </a:endParaRPr>
          </a:p>
          <a:p>
            <a:pPr marL="424180" marR="92075" lvl="1" indent="-412115">
              <a:lnSpc>
                <a:spcPts val="1270"/>
              </a:lnSpc>
              <a:spcBef>
                <a:spcPts val="910"/>
              </a:spcBef>
              <a:buFont typeface="Arial"/>
              <a:buAutoNum type="arabicPeriod" startAt="26"/>
              <a:tabLst>
                <a:tab pos="424815" algn="l"/>
              </a:tabLst>
            </a:pPr>
            <a:r>
              <a:rPr sz="1100" b="1" spc="-5" dirty="0">
                <a:latin typeface="Arial"/>
                <a:cs typeface="Arial"/>
              </a:rPr>
              <a:t>How should a Recipient report </a:t>
            </a:r>
            <a:r>
              <a:rPr sz="1100" b="1" dirty="0">
                <a:latin typeface="Arial"/>
                <a:cs typeface="Arial"/>
              </a:rPr>
              <a:t>the </a:t>
            </a:r>
            <a:r>
              <a:rPr sz="1100" b="1" spc="-5" dirty="0">
                <a:latin typeface="Arial"/>
                <a:cs typeface="Arial"/>
              </a:rPr>
              <a:t>Subaward's "Place of Performance" address if  the work was performed over a broad area and no specific address is</a:t>
            </a:r>
            <a:r>
              <a:rPr sz="1100" b="1" spc="195" dirty="0">
                <a:latin typeface="Arial"/>
                <a:cs typeface="Arial"/>
              </a:rPr>
              <a:t> </a:t>
            </a:r>
            <a:r>
              <a:rPr sz="1100" b="1" spc="-5" dirty="0">
                <a:latin typeface="Arial"/>
                <a:cs typeface="Arial"/>
              </a:rPr>
              <a:t>available?</a:t>
            </a:r>
            <a:endParaRPr sz="1100">
              <a:latin typeface="Arial"/>
              <a:cs typeface="Arial"/>
            </a:endParaRPr>
          </a:p>
          <a:p>
            <a:pPr>
              <a:lnSpc>
                <a:spcPct val="100000"/>
              </a:lnSpc>
              <a:spcBef>
                <a:spcPts val="25"/>
              </a:spcBef>
            </a:pPr>
            <a:endParaRPr sz="1050">
              <a:latin typeface="Arial"/>
              <a:cs typeface="Arial"/>
            </a:endParaRPr>
          </a:p>
          <a:p>
            <a:pPr marL="424180" marR="46990">
              <a:lnSpc>
                <a:spcPct val="95800"/>
              </a:lnSpc>
            </a:pPr>
            <a:r>
              <a:rPr sz="1100" spc="-5" dirty="0">
                <a:latin typeface="Arial"/>
                <a:cs typeface="Arial"/>
              </a:rPr>
              <a:t>For the Subaward module, </a:t>
            </a:r>
            <a:r>
              <a:rPr sz="1100" dirty="0">
                <a:latin typeface="Arial"/>
                <a:cs typeface="Arial"/>
              </a:rPr>
              <a:t>if </a:t>
            </a:r>
            <a:r>
              <a:rPr sz="1100" spc="-5" dirty="0">
                <a:latin typeface="Arial"/>
                <a:cs typeface="Arial"/>
              </a:rPr>
              <a:t>a specific address is not available for a </a:t>
            </a:r>
            <a:r>
              <a:rPr sz="1100" dirty="0">
                <a:latin typeface="Arial"/>
                <a:cs typeface="Arial"/>
              </a:rPr>
              <a:t>Subaward, </a:t>
            </a:r>
            <a:r>
              <a:rPr sz="1100" spc="-5" dirty="0">
                <a:latin typeface="Arial"/>
                <a:cs typeface="Arial"/>
              </a:rPr>
              <a:t>you can  enter the corresponding Subrecipient's address or the nearest headquarters of your  jurisdiction in the required address</a:t>
            </a:r>
            <a:r>
              <a:rPr sz="1100" spc="15" dirty="0">
                <a:latin typeface="Arial"/>
                <a:cs typeface="Arial"/>
              </a:rPr>
              <a:t> </a:t>
            </a:r>
            <a:r>
              <a:rPr sz="1100" spc="-5" dirty="0">
                <a:latin typeface="Arial"/>
                <a:cs typeface="Arial"/>
              </a:rPr>
              <a:t>fields.</a:t>
            </a:r>
            <a:endParaRPr sz="1100">
              <a:latin typeface="Arial"/>
              <a:cs typeface="Arial"/>
            </a:endParaRPr>
          </a:p>
        </p:txBody>
      </p:sp>
      <p:sp>
        <p:nvSpPr>
          <p:cNvPr id="3" name="object 3"/>
          <p:cNvSpPr txBox="1">
            <a:spLocks noGrp="1"/>
          </p:cNvSpPr>
          <p:nvPr>
            <p:ph type="ftr" sz="quarter" idx="5"/>
          </p:nvPr>
        </p:nvSpPr>
        <p:spPr>
          <a:prstGeom prst="rect">
            <a:avLst/>
          </a:prstGeom>
        </p:spPr>
        <p:txBody>
          <a:bodyPr vert="horz" wrap="square" lIns="0" tIns="1905" rIns="0" bIns="0" rtlCol="0">
            <a:spAutoFit/>
          </a:bodyPr>
          <a:lstStyle/>
          <a:p>
            <a:pPr marL="12700">
              <a:lnSpc>
                <a:spcPts val="1060"/>
              </a:lnSpc>
              <a:spcBef>
                <a:spcPts val="15"/>
              </a:spcBef>
            </a:pPr>
            <a:r>
              <a:rPr dirty="0"/>
              <a:t>Coronavirus State and </a:t>
            </a:r>
            <a:r>
              <a:rPr spc="-5" dirty="0"/>
              <a:t>Local Fiscal Recovery</a:t>
            </a:r>
            <a:r>
              <a:rPr spc="-30" dirty="0"/>
              <a:t> </a:t>
            </a:r>
            <a:r>
              <a:rPr dirty="0"/>
              <a:t>Funds:</a:t>
            </a:r>
          </a:p>
          <a:p>
            <a:pPr marL="174625">
              <a:lnSpc>
                <a:spcPts val="1060"/>
              </a:lnSpc>
            </a:pPr>
            <a:r>
              <a:rPr b="0" spc="-5" dirty="0">
                <a:latin typeface="Arial"/>
                <a:cs typeface="Arial"/>
              </a:rPr>
              <a:t>Project and Expenditures Report User</a:t>
            </a:r>
            <a:r>
              <a:rPr b="0" spc="30" dirty="0">
                <a:latin typeface="Arial"/>
                <a:cs typeface="Arial"/>
              </a:rPr>
              <a:t> </a:t>
            </a:r>
            <a:r>
              <a:rPr b="0" spc="-5" dirty="0">
                <a:latin typeface="Arial"/>
                <a:cs typeface="Arial"/>
              </a:rPr>
              <a:t>Guide</a:t>
            </a:r>
          </a:p>
        </p:txBody>
      </p:sp>
      <p:sp>
        <p:nvSpPr>
          <p:cNvPr id="4" name="object 4"/>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r>
              <a:rPr spc="-5" dirty="0"/>
              <a:t>86</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87753" y="893318"/>
            <a:ext cx="5281930" cy="364490"/>
          </a:xfrm>
          <a:prstGeom prst="rect">
            <a:avLst/>
          </a:prstGeom>
        </p:spPr>
        <p:txBody>
          <a:bodyPr vert="horz" wrap="square" lIns="0" tIns="8255" rIns="0" bIns="0" rtlCol="0">
            <a:spAutoFit/>
          </a:bodyPr>
          <a:lstStyle/>
          <a:p>
            <a:pPr marL="12700" marR="5080">
              <a:lnSpc>
                <a:spcPct val="102299"/>
              </a:lnSpc>
              <a:spcBef>
                <a:spcPts val="65"/>
              </a:spcBef>
            </a:pPr>
            <a:r>
              <a:rPr sz="1100" spc="-5" dirty="0">
                <a:latin typeface="Arial"/>
                <a:cs typeface="Arial"/>
              </a:rPr>
              <a:t>project identification number. In the example below, the user made an </a:t>
            </a:r>
            <a:r>
              <a:rPr sz="1100" dirty="0">
                <a:latin typeface="Arial"/>
                <a:cs typeface="Arial"/>
              </a:rPr>
              <a:t>error</a:t>
            </a:r>
            <a:r>
              <a:rPr sz="1100" spc="-100" dirty="0">
                <a:latin typeface="Arial"/>
                <a:cs typeface="Arial"/>
              </a:rPr>
              <a:t> </a:t>
            </a:r>
            <a:r>
              <a:rPr sz="1100" spc="-5" dirty="0">
                <a:latin typeface="Arial"/>
                <a:cs typeface="Arial"/>
              </a:rPr>
              <a:t>pertaining  to the “Project Identification Number” and the error is in Column E, Row</a:t>
            </a:r>
            <a:r>
              <a:rPr sz="1100" spc="110" dirty="0">
                <a:latin typeface="Arial"/>
                <a:cs typeface="Arial"/>
              </a:rPr>
              <a:t> </a:t>
            </a:r>
            <a:r>
              <a:rPr sz="1100" spc="-5" dirty="0">
                <a:latin typeface="Arial"/>
                <a:cs typeface="Arial"/>
              </a:rPr>
              <a:t>8.</a:t>
            </a:r>
            <a:endParaRPr sz="1100">
              <a:latin typeface="Arial"/>
              <a:cs typeface="Arial"/>
            </a:endParaRPr>
          </a:p>
        </p:txBody>
      </p:sp>
      <p:sp>
        <p:nvSpPr>
          <p:cNvPr id="3" name="object 3"/>
          <p:cNvSpPr/>
          <p:nvPr/>
        </p:nvSpPr>
        <p:spPr>
          <a:xfrm>
            <a:off x="921379" y="3879463"/>
            <a:ext cx="98557" cy="98557"/>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901700" y="3568191"/>
            <a:ext cx="5963285" cy="898525"/>
          </a:xfrm>
          <a:prstGeom prst="rect">
            <a:avLst/>
          </a:prstGeom>
        </p:spPr>
        <p:txBody>
          <a:bodyPr vert="horz" wrap="square" lIns="0" tIns="12700" rIns="0" bIns="0" rtlCol="0">
            <a:spAutoFit/>
          </a:bodyPr>
          <a:lstStyle/>
          <a:p>
            <a:pPr marL="5080" algn="ctr">
              <a:lnSpc>
                <a:spcPct val="100000"/>
              </a:lnSpc>
              <a:spcBef>
                <a:spcPts val="100"/>
              </a:spcBef>
            </a:pPr>
            <a:r>
              <a:rPr sz="900" i="1" spc="-5" dirty="0">
                <a:solidFill>
                  <a:srgbClr val="44536A"/>
                </a:solidFill>
                <a:latin typeface="Arial"/>
                <a:cs typeface="Arial"/>
              </a:rPr>
              <a:t>Figure 5 Bulk Upload Validation</a:t>
            </a:r>
            <a:r>
              <a:rPr sz="900" i="1" dirty="0">
                <a:solidFill>
                  <a:srgbClr val="44536A"/>
                </a:solidFill>
                <a:latin typeface="Arial"/>
                <a:cs typeface="Arial"/>
              </a:rPr>
              <a:t> </a:t>
            </a:r>
            <a:r>
              <a:rPr sz="900" i="1" spc="-5" dirty="0">
                <a:solidFill>
                  <a:srgbClr val="44536A"/>
                </a:solidFill>
                <a:latin typeface="Arial"/>
                <a:cs typeface="Arial"/>
              </a:rPr>
              <a:t>Screen</a:t>
            </a:r>
            <a:endParaRPr sz="900">
              <a:latin typeface="Arial"/>
              <a:cs typeface="Arial"/>
            </a:endParaRPr>
          </a:p>
          <a:p>
            <a:pPr>
              <a:lnSpc>
                <a:spcPct val="100000"/>
              </a:lnSpc>
              <a:spcBef>
                <a:spcPts val="20"/>
              </a:spcBef>
            </a:pPr>
            <a:endParaRPr sz="800">
              <a:latin typeface="Arial"/>
              <a:cs typeface="Arial"/>
            </a:endParaRPr>
          </a:p>
          <a:p>
            <a:pPr marL="241300">
              <a:lnSpc>
                <a:spcPct val="100000"/>
              </a:lnSpc>
            </a:pPr>
            <a:r>
              <a:rPr sz="1100" b="1" spc="-5" dirty="0">
                <a:latin typeface="Arial"/>
                <a:cs typeface="Arial"/>
              </a:rPr>
              <a:t>Manual Data</a:t>
            </a:r>
            <a:r>
              <a:rPr sz="1100" b="1" spc="-10" dirty="0">
                <a:latin typeface="Arial"/>
                <a:cs typeface="Arial"/>
              </a:rPr>
              <a:t> </a:t>
            </a:r>
            <a:r>
              <a:rPr sz="1100" b="1" spc="-5" dirty="0">
                <a:latin typeface="Arial"/>
                <a:cs typeface="Arial"/>
              </a:rPr>
              <a:t>Entry</a:t>
            </a:r>
            <a:endParaRPr sz="1100">
              <a:latin typeface="Arial"/>
              <a:cs typeface="Arial"/>
            </a:endParaRPr>
          </a:p>
          <a:p>
            <a:pPr marL="12700" marR="5080">
              <a:lnSpc>
                <a:spcPct val="103600"/>
              </a:lnSpc>
              <a:spcBef>
                <a:spcPts val="795"/>
              </a:spcBef>
            </a:pPr>
            <a:r>
              <a:rPr sz="1100" spc="-5" dirty="0">
                <a:latin typeface="Arial"/>
                <a:cs typeface="Arial"/>
              </a:rPr>
              <a:t>Manual data entry requires you to provide inputs as instructed on the screen. Manual inputs are  described in detail below for each section of this user</a:t>
            </a:r>
            <a:r>
              <a:rPr sz="1100" spc="20" dirty="0">
                <a:latin typeface="Arial"/>
                <a:cs typeface="Arial"/>
              </a:rPr>
              <a:t> </a:t>
            </a:r>
            <a:r>
              <a:rPr sz="1100" spc="-5" dirty="0">
                <a:latin typeface="Arial"/>
                <a:cs typeface="Arial"/>
              </a:rPr>
              <a:t>guide.</a:t>
            </a:r>
            <a:endParaRPr sz="1100">
              <a:latin typeface="Arial"/>
              <a:cs typeface="Arial"/>
            </a:endParaRPr>
          </a:p>
        </p:txBody>
      </p:sp>
      <p:sp>
        <p:nvSpPr>
          <p:cNvPr id="5" name="object 5"/>
          <p:cNvSpPr txBox="1"/>
          <p:nvPr/>
        </p:nvSpPr>
        <p:spPr>
          <a:xfrm>
            <a:off x="1756664" y="4573016"/>
            <a:ext cx="4700270" cy="378460"/>
          </a:xfrm>
          <a:prstGeom prst="rect">
            <a:avLst/>
          </a:prstGeom>
          <a:ln w="6096">
            <a:solidFill>
              <a:srgbClr val="000000"/>
            </a:solidFill>
          </a:ln>
        </p:spPr>
        <p:txBody>
          <a:bodyPr vert="horz" wrap="square" lIns="0" tIns="635" rIns="0" bIns="0" rtlCol="0">
            <a:spAutoFit/>
          </a:bodyPr>
          <a:lstStyle/>
          <a:p>
            <a:pPr marL="497205" marR="224154" indent="-267970">
              <a:lnSpc>
                <a:spcPct val="103600"/>
              </a:lnSpc>
              <a:spcBef>
                <a:spcPts val="5"/>
              </a:spcBef>
            </a:pPr>
            <a:r>
              <a:rPr sz="1100" b="1" spc="-5" dirty="0">
                <a:latin typeface="Arial"/>
                <a:cs typeface="Arial"/>
              </a:rPr>
              <a:t>Note: </a:t>
            </a:r>
            <a:r>
              <a:rPr sz="1100" spc="-5" dirty="0">
                <a:latin typeface="Arial"/>
                <a:cs typeface="Arial"/>
              </a:rPr>
              <a:t>An asterisk </a:t>
            </a:r>
            <a:r>
              <a:rPr sz="1100" spc="-5" dirty="0">
                <a:solidFill>
                  <a:srgbClr val="FF0000"/>
                </a:solidFill>
                <a:latin typeface="Arial"/>
                <a:cs typeface="Arial"/>
              </a:rPr>
              <a:t>( * ) </a:t>
            </a:r>
            <a:r>
              <a:rPr sz="1100" spc="-5" dirty="0">
                <a:latin typeface="Arial"/>
                <a:cs typeface="Arial"/>
              </a:rPr>
              <a:t>indicates a required field. Entry into the field is  required before you can save or proceed to the next</a:t>
            </a:r>
            <a:r>
              <a:rPr sz="1100" spc="85" dirty="0">
                <a:latin typeface="Arial"/>
                <a:cs typeface="Arial"/>
              </a:rPr>
              <a:t> </a:t>
            </a:r>
            <a:r>
              <a:rPr sz="1100" spc="-5" dirty="0">
                <a:latin typeface="Arial"/>
                <a:cs typeface="Arial"/>
              </a:rPr>
              <a:t>screen.</a:t>
            </a:r>
            <a:endParaRPr sz="1100">
              <a:latin typeface="Arial"/>
              <a:cs typeface="Arial"/>
            </a:endParaRPr>
          </a:p>
        </p:txBody>
      </p:sp>
      <p:sp>
        <p:nvSpPr>
          <p:cNvPr id="6" name="object 6"/>
          <p:cNvSpPr/>
          <p:nvPr/>
        </p:nvSpPr>
        <p:spPr>
          <a:xfrm>
            <a:off x="922833" y="5985526"/>
            <a:ext cx="97103" cy="100948"/>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901700" y="5035041"/>
            <a:ext cx="5969000" cy="2332990"/>
          </a:xfrm>
          <a:prstGeom prst="rect">
            <a:avLst/>
          </a:prstGeom>
        </p:spPr>
        <p:txBody>
          <a:bodyPr vert="horz" wrap="square" lIns="0" tIns="6350" rIns="0" bIns="0" rtlCol="0">
            <a:spAutoFit/>
          </a:bodyPr>
          <a:lstStyle/>
          <a:p>
            <a:pPr marL="12700" marR="5080" algn="just">
              <a:lnSpc>
                <a:spcPct val="103499"/>
              </a:lnSpc>
              <a:spcBef>
                <a:spcPts val="50"/>
              </a:spcBef>
            </a:pPr>
            <a:r>
              <a:rPr sz="1100" spc="-5" dirty="0">
                <a:latin typeface="Arial"/>
                <a:cs typeface="Arial"/>
              </a:rPr>
              <a:t>Your inputs will be subject to validation by Treasury’s Portal to ensure that the data provided is  consistent with expected format or description (e.g., entering “one hundred” instead of </a:t>
            </a:r>
            <a:r>
              <a:rPr sz="1100" dirty="0">
                <a:latin typeface="Arial"/>
                <a:cs typeface="Arial"/>
              </a:rPr>
              <a:t>100). </a:t>
            </a:r>
            <a:r>
              <a:rPr sz="1100" spc="-5" dirty="0">
                <a:latin typeface="Arial"/>
                <a:cs typeface="Arial"/>
              </a:rPr>
              <a:t>If a  given data entry </a:t>
            </a:r>
            <a:r>
              <a:rPr sz="1100" dirty="0">
                <a:latin typeface="Arial"/>
                <a:cs typeface="Arial"/>
              </a:rPr>
              <a:t>fails </a:t>
            </a:r>
            <a:r>
              <a:rPr sz="1100" spc="-5" dirty="0">
                <a:latin typeface="Arial"/>
                <a:cs typeface="Arial"/>
              </a:rPr>
              <a:t>a validation rule, Treasury’s Portal will display an error for you to</a:t>
            </a:r>
            <a:r>
              <a:rPr sz="1100" spc="185" dirty="0">
                <a:latin typeface="Arial"/>
                <a:cs typeface="Arial"/>
              </a:rPr>
              <a:t> </a:t>
            </a:r>
            <a:r>
              <a:rPr sz="1100" dirty="0">
                <a:latin typeface="Arial"/>
                <a:cs typeface="Arial"/>
              </a:rPr>
              <a:t>address.</a:t>
            </a:r>
            <a:endParaRPr sz="1100">
              <a:latin typeface="Arial"/>
              <a:cs typeface="Arial"/>
            </a:endParaRPr>
          </a:p>
          <a:p>
            <a:pPr marL="12700" algn="just">
              <a:lnSpc>
                <a:spcPct val="100000"/>
              </a:lnSpc>
              <a:spcBef>
                <a:spcPts val="844"/>
              </a:spcBef>
            </a:pPr>
            <a:r>
              <a:rPr sz="1100" spc="-5" dirty="0">
                <a:latin typeface="Arial"/>
                <a:cs typeface="Arial"/>
              </a:rPr>
              <a:t>You</a:t>
            </a:r>
            <a:r>
              <a:rPr sz="1100" spc="-50" dirty="0">
                <a:latin typeface="Arial"/>
                <a:cs typeface="Arial"/>
              </a:rPr>
              <a:t> </a:t>
            </a:r>
            <a:r>
              <a:rPr sz="1100" spc="-5" dirty="0">
                <a:latin typeface="Arial"/>
                <a:cs typeface="Arial"/>
              </a:rPr>
              <a:t>will</a:t>
            </a:r>
            <a:r>
              <a:rPr sz="1100" spc="-45" dirty="0">
                <a:latin typeface="Arial"/>
                <a:cs typeface="Arial"/>
              </a:rPr>
              <a:t> </a:t>
            </a:r>
            <a:r>
              <a:rPr sz="1100" spc="-5" dirty="0">
                <a:latin typeface="Arial"/>
                <a:cs typeface="Arial"/>
              </a:rPr>
              <a:t>not</a:t>
            </a:r>
            <a:r>
              <a:rPr sz="1100" spc="-55" dirty="0">
                <a:latin typeface="Arial"/>
                <a:cs typeface="Arial"/>
              </a:rPr>
              <a:t> </a:t>
            </a:r>
            <a:r>
              <a:rPr sz="1100" spc="-5" dirty="0">
                <a:latin typeface="Arial"/>
                <a:cs typeface="Arial"/>
              </a:rPr>
              <a:t>be</a:t>
            </a:r>
            <a:r>
              <a:rPr sz="1100" spc="-45" dirty="0">
                <a:latin typeface="Arial"/>
                <a:cs typeface="Arial"/>
              </a:rPr>
              <a:t> </a:t>
            </a:r>
            <a:r>
              <a:rPr sz="1100" spc="-5" dirty="0">
                <a:latin typeface="Arial"/>
                <a:cs typeface="Arial"/>
              </a:rPr>
              <a:t>able</a:t>
            </a:r>
            <a:r>
              <a:rPr sz="1100" spc="-45" dirty="0">
                <a:latin typeface="Arial"/>
                <a:cs typeface="Arial"/>
              </a:rPr>
              <a:t> </a:t>
            </a:r>
            <a:r>
              <a:rPr sz="1100" spc="-5" dirty="0">
                <a:latin typeface="Arial"/>
                <a:cs typeface="Arial"/>
              </a:rPr>
              <a:t>to</a:t>
            </a:r>
            <a:r>
              <a:rPr sz="1100" spc="-50" dirty="0">
                <a:latin typeface="Arial"/>
                <a:cs typeface="Arial"/>
              </a:rPr>
              <a:t> </a:t>
            </a:r>
            <a:r>
              <a:rPr sz="1100" spc="-5" dirty="0">
                <a:latin typeface="Arial"/>
                <a:cs typeface="Arial"/>
              </a:rPr>
              <a:t>submit</a:t>
            </a:r>
            <a:r>
              <a:rPr sz="1100" spc="-45" dirty="0">
                <a:latin typeface="Arial"/>
                <a:cs typeface="Arial"/>
              </a:rPr>
              <a:t> </a:t>
            </a:r>
            <a:r>
              <a:rPr sz="1100" spc="-5" dirty="0">
                <a:latin typeface="Arial"/>
                <a:cs typeface="Arial"/>
              </a:rPr>
              <a:t>manually</a:t>
            </a:r>
            <a:r>
              <a:rPr sz="1100" spc="-45" dirty="0">
                <a:latin typeface="Arial"/>
                <a:cs typeface="Arial"/>
              </a:rPr>
              <a:t> </a:t>
            </a:r>
            <a:r>
              <a:rPr sz="1100" spc="-5" dirty="0">
                <a:latin typeface="Arial"/>
                <a:cs typeface="Arial"/>
              </a:rPr>
              <a:t>entered</a:t>
            </a:r>
            <a:r>
              <a:rPr sz="1100" spc="-50" dirty="0">
                <a:latin typeface="Arial"/>
                <a:cs typeface="Arial"/>
              </a:rPr>
              <a:t> </a:t>
            </a:r>
            <a:r>
              <a:rPr sz="1100" spc="-5" dirty="0">
                <a:latin typeface="Arial"/>
                <a:cs typeface="Arial"/>
              </a:rPr>
              <a:t>data</a:t>
            </a:r>
            <a:r>
              <a:rPr sz="1100" spc="-45" dirty="0">
                <a:latin typeface="Arial"/>
                <a:cs typeface="Arial"/>
              </a:rPr>
              <a:t> </a:t>
            </a:r>
            <a:r>
              <a:rPr sz="1100" spc="-5" dirty="0">
                <a:latin typeface="Arial"/>
                <a:cs typeface="Arial"/>
              </a:rPr>
              <a:t>that</a:t>
            </a:r>
            <a:r>
              <a:rPr sz="1100" spc="-45" dirty="0">
                <a:latin typeface="Arial"/>
                <a:cs typeface="Arial"/>
              </a:rPr>
              <a:t> </a:t>
            </a:r>
            <a:r>
              <a:rPr sz="1100" spc="-5" dirty="0">
                <a:latin typeface="Arial"/>
                <a:cs typeface="Arial"/>
              </a:rPr>
              <a:t>does</a:t>
            </a:r>
            <a:r>
              <a:rPr sz="1100" spc="-50" dirty="0">
                <a:latin typeface="Arial"/>
                <a:cs typeface="Arial"/>
              </a:rPr>
              <a:t> </a:t>
            </a:r>
            <a:r>
              <a:rPr sz="1100" spc="-5" dirty="0">
                <a:latin typeface="Arial"/>
                <a:cs typeface="Arial"/>
              </a:rPr>
              <a:t>not</a:t>
            </a:r>
            <a:r>
              <a:rPr sz="1100" spc="-45" dirty="0">
                <a:latin typeface="Arial"/>
                <a:cs typeface="Arial"/>
              </a:rPr>
              <a:t> </a:t>
            </a:r>
            <a:r>
              <a:rPr sz="1100" spc="-5" dirty="0">
                <a:latin typeface="Arial"/>
                <a:cs typeface="Arial"/>
              </a:rPr>
              <a:t>satisfy</a:t>
            </a:r>
            <a:r>
              <a:rPr sz="1100" spc="-55" dirty="0">
                <a:latin typeface="Arial"/>
                <a:cs typeface="Arial"/>
              </a:rPr>
              <a:t> </a:t>
            </a:r>
            <a:r>
              <a:rPr sz="1100" spc="-5" dirty="0">
                <a:latin typeface="Arial"/>
                <a:cs typeface="Arial"/>
              </a:rPr>
              <a:t>the</a:t>
            </a:r>
            <a:r>
              <a:rPr sz="1100" spc="-45" dirty="0">
                <a:latin typeface="Arial"/>
                <a:cs typeface="Arial"/>
              </a:rPr>
              <a:t> </a:t>
            </a:r>
            <a:r>
              <a:rPr sz="1100" spc="-5" dirty="0">
                <a:latin typeface="Arial"/>
                <a:cs typeface="Arial"/>
              </a:rPr>
              <a:t>data</a:t>
            </a:r>
            <a:r>
              <a:rPr sz="1100" spc="-45" dirty="0">
                <a:latin typeface="Arial"/>
                <a:cs typeface="Arial"/>
              </a:rPr>
              <a:t> </a:t>
            </a:r>
            <a:r>
              <a:rPr sz="1100" spc="-5" dirty="0">
                <a:latin typeface="Arial"/>
                <a:cs typeface="Arial"/>
              </a:rPr>
              <a:t>validation</a:t>
            </a:r>
            <a:r>
              <a:rPr sz="1100" spc="-50" dirty="0">
                <a:latin typeface="Arial"/>
                <a:cs typeface="Arial"/>
              </a:rPr>
              <a:t> </a:t>
            </a:r>
            <a:r>
              <a:rPr sz="1100" spc="-5" dirty="0">
                <a:latin typeface="Arial"/>
                <a:cs typeface="Arial"/>
              </a:rPr>
              <a:t>rules.</a:t>
            </a:r>
            <a:endParaRPr sz="1100">
              <a:latin typeface="Arial"/>
              <a:cs typeface="Arial"/>
            </a:endParaRPr>
          </a:p>
          <a:p>
            <a:pPr marL="241300">
              <a:lnSpc>
                <a:spcPct val="100000"/>
              </a:lnSpc>
              <a:spcBef>
                <a:spcPts val="840"/>
              </a:spcBef>
            </a:pPr>
            <a:r>
              <a:rPr sz="1100" b="1" spc="-5" dirty="0">
                <a:latin typeface="Arial"/>
                <a:cs typeface="Arial"/>
              </a:rPr>
              <a:t>Narrative Boxes</a:t>
            </a:r>
            <a:endParaRPr sz="1100">
              <a:latin typeface="Arial"/>
              <a:cs typeface="Arial"/>
            </a:endParaRPr>
          </a:p>
          <a:p>
            <a:pPr marL="12700" marR="6985" algn="just">
              <a:lnSpc>
                <a:spcPct val="103499"/>
              </a:lnSpc>
              <a:spcBef>
                <a:spcPts val="800"/>
              </a:spcBef>
            </a:pPr>
            <a:r>
              <a:rPr sz="1100" spc="-5" dirty="0">
                <a:latin typeface="Arial"/>
                <a:cs typeface="Arial"/>
              </a:rPr>
              <a:t>When filling out detailed narratives, you are </a:t>
            </a:r>
            <a:r>
              <a:rPr sz="1100" dirty="0">
                <a:latin typeface="Arial"/>
                <a:cs typeface="Arial"/>
              </a:rPr>
              <a:t>encouraged </a:t>
            </a:r>
            <a:r>
              <a:rPr sz="1100" spc="-10" dirty="0">
                <a:latin typeface="Arial"/>
                <a:cs typeface="Arial"/>
              </a:rPr>
              <a:t>to </a:t>
            </a:r>
            <a:r>
              <a:rPr sz="1100" spc="-5" dirty="0">
                <a:latin typeface="Arial"/>
                <a:cs typeface="Arial"/>
              </a:rPr>
              <a:t>type out responses in a word  processing application (such as Microsoft Word) to minimize grammatical errors, track word  count, and concisely answer all required narrative details. You can then copy and paste the final  written narratives directly </a:t>
            </a:r>
            <a:r>
              <a:rPr sz="1100" dirty="0">
                <a:latin typeface="Arial"/>
                <a:cs typeface="Arial"/>
              </a:rPr>
              <a:t>into </a:t>
            </a:r>
            <a:r>
              <a:rPr sz="1100" spc="-5" dirty="0">
                <a:latin typeface="Arial"/>
                <a:cs typeface="Arial"/>
              </a:rPr>
              <a:t>the </a:t>
            </a:r>
            <a:r>
              <a:rPr sz="1100" dirty="0">
                <a:latin typeface="Arial"/>
                <a:cs typeface="Arial"/>
              </a:rPr>
              <a:t>text</a:t>
            </a:r>
            <a:r>
              <a:rPr sz="1100" spc="10" dirty="0">
                <a:latin typeface="Arial"/>
                <a:cs typeface="Arial"/>
              </a:rPr>
              <a:t> </a:t>
            </a:r>
            <a:r>
              <a:rPr sz="1100" spc="-5" dirty="0">
                <a:latin typeface="Arial"/>
                <a:cs typeface="Arial"/>
              </a:rPr>
              <a:t>boxes.</a:t>
            </a:r>
            <a:endParaRPr sz="1100">
              <a:latin typeface="Arial"/>
              <a:cs typeface="Arial"/>
            </a:endParaRPr>
          </a:p>
          <a:p>
            <a:pPr marL="12700" marR="5080" algn="just">
              <a:lnSpc>
                <a:spcPct val="103200"/>
              </a:lnSpc>
              <a:spcBef>
                <a:spcPts val="805"/>
              </a:spcBef>
            </a:pPr>
            <a:r>
              <a:rPr sz="1100" spc="-5" dirty="0">
                <a:latin typeface="Arial"/>
                <a:cs typeface="Arial"/>
              </a:rPr>
              <a:t>The text boxes </a:t>
            </a:r>
            <a:r>
              <a:rPr sz="1100" dirty="0">
                <a:latin typeface="Arial"/>
                <a:cs typeface="Arial"/>
              </a:rPr>
              <a:t>(see </a:t>
            </a:r>
            <a:r>
              <a:rPr sz="1100" spc="-5" dirty="0">
                <a:latin typeface="Arial"/>
                <a:cs typeface="Arial"/>
              </a:rPr>
              <a:t>Figure 6) can be expanded by clicking and dragging the icon in the </a:t>
            </a:r>
            <a:r>
              <a:rPr sz="1100" dirty="0">
                <a:latin typeface="Arial"/>
                <a:cs typeface="Arial"/>
              </a:rPr>
              <a:t>bottom-  </a:t>
            </a:r>
            <a:r>
              <a:rPr sz="1100" spc="-5" dirty="0">
                <a:latin typeface="Arial"/>
                <a:cs typeface="Arial"/>
              </a:rPr>
              <a:t>right</a:t>
            </a:r>
            <a:r>
              <a:rPr sz="1100" spc="-10" dirty="0">
                <a:latin typeface="Arial"/>
                <a:cs typeface="Arial"/>
              </a:rPr>
              <a:t> </a:t>
            </a:r>
            <a:r>
              <a:rPr sz="1100" spc="-5" dirty="0">
                <a:latin typeface="Arial"/>
                <a:cs typeface="Arial"/>
              </a:rPr>
              <a:t>corner.</a:t>
            </a:r>
            <a:endParaRPr sz="1100">
              <a:latin typeface="Arial"/>
              <a:cs typeface="Arial"/>
            </a:endParaRPr>
          </a:p>
        </p:txBody>
      </p:sp>
      <p:sp>
        <p:nvSpPr>
          <p:cNvPr id="8" name="object 8"/>
          <p:cNvSpPr txBox="1"/>
          <p:nvPr/>
        </p:nvSpPr>
        <p:spPr>
          <a:xfrm>
            <a:off x="2952495" y="8061197"/>
            <a:ext cx="1866900" cy="162560"/>
          </a:xfrm>
          <a:prstGeom prst="rect">
            <a:avLst/>
          </a:prstGeom>
        </p:spPr>
        <p:txBody>
          <a:bodyPr vert="horz" wrap="square" lIns="0" tIns="12700" rIns="0" bIns="0" rtlCol="0">
            <a:spAutoFit/>
          </a:bodyPr>
          <a:lstStyle/>
          <a:p>
            <a:pPr marL="12700">
              <a:lnSpc>
                <a:spcPct val="100000"/>
              </a:lnSpc>
              <a:spcBef>
                <a:spcPts val="100"/>
              </a:spcBef>
            </a:pPr>
            <a:r>
              <a:rPr sz="900" i="1" spc="-5" dirty="0">
                <a:solidFill>
                  <a:srgbClr val="44536A"/>
                </a:solidFill>
                <a:latin typeface="Arial"/>
                <a:cs typeface="Arial"/>
              </a:rPr>
              <a:t>Figure 6 Manual Validation </a:t>
            </a:r>
            <a:r>
              <a:rPr sz="900" i="1" dirty="0">
                <a:solidFill>
                  <a:srgbClr val="44536A"/>
                </a:solidFill>
                <a:latin typeface="Arial"/>
                <a:cs typeface="Arial"/>
              </a:rPr>
              <a:t>Text Box</a:t>
            </a:r>
            <a:endParaRPr sz="900">
              <a:latin typeface="Arial"/>
              <a:cs typeface="Arial"/>
            </a:endParaRPr>
          </a:p>
        </p:txBody>
      </p:sp>
      <p:sp>
        <p:nvSpPr>
          <p:cNvPr id="9" name="object 9"/>
          <p:cNvSpPr/>
          <p:nvPr/>
        </p:nvSpPr>
        <p:spPr>
          <a:xfrm>
            <a:off x="2028825" y="1377696"/>
            <a:ext cx="4164965" cy="2080259"/>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2024126" y="1372997"/>
            <a:ext cx="4174490" cy="2089785"/>
          </a:xfrm>
          <a:custGeom>
            <a:avLst/>
            <a:gdLst/>
            <a:ahLst/>
            <a:cxnLst/>
            <a:rect l="l" t="t" r="r" b="b"/>
            <a:pathLst>
              <a:path w="4174490" h="2089785">
                <a:moveTo>
                  <a:pt x="0" y="2089785"/>
                </a:moveTo>
                <a:lnTo>
                  <a:pt x="4174490" y="2089785"/>
                </a:lnTo>
                <a:lnTo>
                  <a:pt x="4174490" y="0"/>
                </a:lnTo>
                <a:lnTo>
                  <a:pt x="0" y="0"/>
                </a:lnTo>
                <a:lnTo>
                  <a:pt x="0" y="2089785"/>
                </a:lnTo>
                <a:close/>
              </a:path>
            </a:pathLst>
          </a:custGeom>
          <a:ln w="9525">
            <a:solidFill>
              <a:srgbClr val="D9D9D9"/>
            </a:solidFill>
          </a:ln>
        </p:spPr>
        <p:txBody>
          <a:bodyPr wrap="square" lIns="0" tIns="0" rIns="0" bIns="0" rtlCol="0"/>
          <a:lstStyle/>
          <a:p>
            <a:endParaRPr/>
          </a:p>
        </p:txBody>
      </p:sp>
      <p:sp>
        <p:nvSpPr>
          <p:cNvPr id="11" name="object 11"/>
          <p:cNvSpPr/>
          <p:nvPr/>
        </p:nvSpPr>
        <p:spPr>
          <a:xfrm>
            <a:off x="1415668" y="7514726"/>
            <a:ext cx="5889989" cy="382582"/>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1385950" y="7484998"/>
            <a:ext cx="5953125" cy="474345"/>
          </a:xfrm>
          <a:custGeom>
            <a:avLst/>
            <a:gdLst/>
            <a:ahLst/>
            <a:cxnLst/>
            <a:rect l="l" t="t" r="r" b="b"/>
            <a:pathLst>
              <a:path w="5953125" h="474345">
                <a:moveTo>
                  <a:pt x="0" y="474344"/>
                </a:moveTo>
                <a:lnTo>
                  <a:pt x="5953125" y="474344"/>
                </a:lnTo>
                <a:lnTo>
                  <a:pt x="5953125" y="0"/>
                </a:lnTo>
                <a:lnTo>
                  <a:pt x="0" y="0"/>
                </a:lnTo>
                <a:lnTo>
                  <a:pt x="0" y="474344"/>
                </a:lnTo>
                <a:close/>
              </a:path>
            </a:pathLst>
          </a:custGeom>
          <a:ln w="9525">
            <a:solidFill>
              <a:srgbClr val="D9D9D9"/>
            </a:solidFill>
          </a:ln>
        </p:spPr>
        <p:txBody>
          <a:bodyPr wrap="square" lIns="0" tIns="0" rIns="0" bIns="0" rtlCol="0"/>
          <a:lstStyle/>
          <a:p>
            <a:endParaRPr/>
          </a:p>
        </p:txBody>
      </p:sp>
      <p:sp>
        <p:nvSpPr>
          <p:cNvPr id="13" name="object 13"/>
          <p:cNvSpPr txBox="1">
            <a:spLocks noGrp="1"/>
          </p:cNvSpPr>
          <p:nvPr>
            <p:ph type="ftr" sz="quarter" idx="5"/>
          </p:nvPr>
        </p:nvSpPr>
        <p:spPr>
          <a:prstGeom prst="rect">
            <a:avLst/>
          </a:prstGeom>
        </p:spPr>
        <p:txBody>
          <a:bodyPr vert="horz" wrap="square" lIns="0" tIns="1905" rIns="0" bIns="0" rtlCol="0">
            <a:spAutoFit/>
          </a:bodyPr>
          <a:lstStyle/>
          <a:p>
            <a:pPr marL="12700">
              <a:lnSpc>
                <a:spcPts val="1060"/>
              </a:lnSpc>
              <a:spcBef>
                <a:spcPts val="15"/>
              </a:spcBef>
            </a:pPr>
            <a:r>
              <a:rPr dirty="0"/>
              <a:t>Coronavirus State and </a:t>
            </a:r>
            <a:r>
              <a:rPr spc="-5" dirty="0"/>
              <a:t>Local Fiscal Recovery</a:t>
            </a:r>
            <a:r>
              <a:rPr spc="-30" dirty="0"/>
              <a:t> </a:t>
            </a:r>
            <a:r>
              <a:rPr dirty="0"/>
              <a:t>Funds:</a:t>
            </a:r>
          </a:p>
          <a:p>
            <a:pPr marL="174625">
              <a:lnSpc>
                <a:spcPts val="1060"/>
              </a:lnSpc>
            </a:pPr>
            <a:r>
              <a:rPr b="0" spc="-5" dirty="0">
                <a:latin typeface="Arial"/>
                <a:cs typeface="Arial"/>
              </a:rPr>
              <a:t>Project and Expenditures Report User</a:t>
            </a:r>
            <a:r>
              <a:rPr b="0" spc="30" dirty="0">
                <a:latin typeface="Arial"/>
                <a:cs typeface="Arial"/>
              </a:rPr>
              <a:t> </a:t>
            </a:r>
            <a:r>
              <a:rPr b="0" spc="-5" dirty="0">
                <a:latin typeface="Arial"/>
                <a:cs typeface="Arial"/>
              </a:rPr>
              <a:t>Guide</a:t>
            </a:r>
          </a:p>
        </p:txBody>
      </p:sp>
      <p:sp>
        <p:nvSpPr>
          <p:cNvPr id="14" name="object 14"/>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r>
              <a:rPr spc="-5" dirty="0"/>
              <a:t>6</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47419" y="1066291"/>
            <a:ext cx="5918835" cy="3918585"/>
          </a:xfrm>
          <a:prstGeom prst="rect">
            <a:avLst/>
          </a:prstGeom>
        </p:spPr>
        <p:txBody>
          <a:bodyPr vert="horz" wrap="square" lIns="0" tIns="22860" rIns="0" bIns="0" rtlCol="0">
            <a:spAutoFit/>
          </a:bodyPr>
          <a:lstStyle/>
          <a:p>
            <a:pPr marL="424180" marR="319405" lvl="1" indent="-412115">
              <a:lnSpc>
                <a:spcPts val="1270"/>
              </a:lnSpc>
              <a:spcBef>
                <a:spcPts val="180"/>
              </a:spcBef>
              <a:buFont typeface="Arial"/>
              <a:buAutoNum type="arabicPeriod" startAt="27"/>
              <a:tabLst>
                <a:tab pos="424815" algn="l"/>
              </a:tabLst>
            </a:pPr>
            <a:r>
              <a:rPr sz="1100" b="1" spc="-5" dirty="0">
                <a:latin typeface="Arial"/>
                <a:cs typeface="Arial"/>
              </a:rPr>
              <a:t>Do jurisdictions need to have committed or dedicated funding received by the  August 31, 2021 deadline or 60 days after </a:t>
            </a:r>
            <a:r>
              <a:rPr sz="1100" b="1" dirty="0">
                <a:latin typeface="Arial"/>
                <a:cs typeface="Arial"/>
              </a:rPr>
              <a:t>receiving </a:t>
            </a:r>
            <a:r>
              <a:rPr sz="1100" b="1" spc="-5" dirty="0">
                <a:latin typeface="Arial"/>
                <a:cs typeface="Arial"/>
              </a:rPr>
              <a:t>funding for the initial  Recovery </a:t>
            </a:r>
            <a:r>
              <a:rPr sz="1100" b="1" dirty="0">
                <a:latin typeface="Arial"/>
                <a:cs typeface="Arial"/>
              </a:rPr>
              <a:t>Plan?</a:t>
            </a:r>
            <a:endParaRPr sz="1100">
              <a:latin typeface="Arial"/>
              <a:cs typeface="Arial"/>
            </a:endParaRPr>
          </a:p>
          <a:p>
            <a:pPr lvl="1">
              <a:lnSpc>
                <a:spcPct val="100000"/>
              </a:lnSpc>
              <a:spcBef>
                <a:spcPts val="15"/>
              </a:spcBef>
              <a:buFont typeface="Arial"/>
              <a:buAutoNum type="arabicPeriod" startAt="27"/>
            </a:pPr>
            <a:endParaRPr sz="1050">
              <a:latin typeface="Arial"/>
              <a:cs typeface="Arial"/>
            </a:endParaRPr>
          </a:p>
          <a:p>
            <a:pPr marL="424180" marR="22225">
              <a:lnSpc>
                <a:spcPct val="103499"/>
              </a:lnSpc>
            </a:pPr>
            <a:r>
              <a:rPr sz="1100" spc="-5" dirty="0">
                <a:latin typeface="Arial"/>
                <a:cs typeface="Arial"/>
              </a:rPr>
              <a:t>No. Funding does not need to be committed or dedicated by the time the initial Recovery  Plan is submitted. The Recovery Plan should include planned uses of funds and projects  to the extent known at the time the Recovery Plan is submitted. Updates can be  provided in subsequent Recovery Plans and project and expenditure</a:t>
            </a:r>
            <a:r>
              <a:rPr sz="1100" spc="85" dirty="0">
                <a:latin typeface="Arial"/>
                <a:cs typeface="Arial"/>
              </a:rPr>
              <a:t> </a:t>
            </a:r>
            <a:r>
              <a:rPr sz="1100" spc="-5" dirty="0">
                <a:latin typeface="Arial"/>
                <a:cs typeface="Arial"/>
              </a:rPr>
              <a:t>reports.</a:t>
            </a:r>
            <a:endParaRPr sz="1100">
              <a:latin typeface="Arial"/>
              <a:cs typeface="Arial"/>
            </a:endParaRPr>
          </a:p>
          <a:p>
            <a:pPr>
              <a:lnSpc>
                <a:spcPct val="100000"/>
              </a:lnSpc>
              <a:spcBef>
                <a:spcPts val="30"/>
              </a:spcBef>
            </a:pPr>
            <a:endParaRPr sz="1200">
              <a:latin typeface="Arial"/>
              <a:cs typeface="Arial"/>
            </a:endParaRPr>
          </a:p>
          <a:p>
            <a:pPr marL="462915" lvl="1" indent="-450850">
              <a:lnSpc>
                <a:spcPct val="100000"/>
              </a:lnSpc>
              <a:buFont typeface="Arial"/>
              <a:buAutoNum type="arabicPeriod" startAt="28"/>
              <a:tabLst>
                <a:tab pos="462915" algn="l"/>
                <a:tab pos="463550" algn="l"/>
              </a:tabLst>
            </a:pPr>
            <a:r>
              <a:rPr sz="1100" b="1" spc="-5" dirty="0">
                <a:latin typeface="Arial"/>
                <a:cs typeface="Arial"/>
              </a:rPr>
              <a:t>Will the data recipients submit be made publicly</a:t>
            </a:r>
            <a:r>
              <a:rPr sz="1100" b="1" spc="40" dirty="0">
                <a:latin typeface="Arial"/>
                <a:cs typeface="Arial"/>
              </a:rPr>
              <a:t> </a:t>
            </a:r>
            <a:r>
              <a:rPr sz="1100" b="1" spc="-5" dirty="0">
                <a:latin typeface="Arial"/>
                <a:cs typeface="Arial"/>
              </a:rPr>
              <a:t>available?</a:t>
            </a:r>
            <a:endParaRPr sz="1100">
              <a:latin typeface="Arial"/>
              <a:cs typeface="Arial"/>
            </a:endParaRPr>
          </a:p>
          <a:p>
            <a:pPr lvl="1">
              <a:lnSpc>
                <a:spcPct val="100000"/>
              </a:lnSpc>
              <a:spcBef>
                <a:spcPts val="55"/>
              </a:spcBef>
              <a:buFont typeface="Arial"/>
              <a:buAutoNum type="arabicPeriod" startAt="28"/>
            </a:pPr>
            <a:endParaRPr sz="1050">
              <a:latin typeface="Arial"/>
              <a:cs typeface="Arial"/>
            </a:endParaRPr>
          </a:p>
          <a:p>
            <a:pPr marL="424180" marR="5080">
              <a:lnSpc>
                <a:spcPct val="103400"/>
              </a:lnSpc>
            </a:pPr>
            <a:r>
              <a:rPr sz="1100" spc="-5" dirty="0">
                <a:latin typeface="Arial"/>
                <a:cs typeface="Arial"/>
              </a:rPr>
              <a:t>Yes, Treasury will make the data submitted by recipients publicly </a:t>
            </a:r>
            <a:r>
              <a:rPr sz="1100" dirty="0">
                <a:latin typeface="Arial"/>
                <a:cs typeface="Arial"/>
              </a:rPr>
              <a:t>available. </a:t>
            </a:r>
            <a:r>
              <a:rPr sz="1100" spc="-5" dirty="0">
                <a:latin typeface="Arial"/>
                <a:cs typeface="Arial"/>
              </a:rPr>
              <a:t>The content  and timing of release is still under development. Treasury encourages recipients to  make their data directly available through their own websites. States and territories are  reminded that they need to post the Recovery Plan in their public website by the date the  report is transmitted to</a:t>
            </a:r>
            <a:r>
              <a:rPr sz="1100" spc="10" dirty="0">
                <a:latin typeface="Arial"/>
                <a:cs typeface="Arial"/>
              </a:rPr>
              <a:t> </a:t>
            </a:r>
            <a:r>
              <a:rPr sz="1100" spc="-5" dirty="0">
                <a:latin typeface="Arial"/>
                <a:cs typeface="Arial"/>
              </a:rPr>
              <a:t>Treasury.</a:t>
            </a:r>
            <a:endParaRPr sz="1100">
              <a:latin typeface="Arial"/>
              <a:cs typeface="Arial"/>
            </a:endParaRPr>
          </a:p>
          <a:p>
            <a:pPr>
              <a:lnSpc>
                <a:spcPct val="100000"/>
              </a:lnSpc>
            </a:pPr>
            <a:endParaRPr sz="1300">
              <a:latin typeface="Arial"/>
              <a:cs typeface="Arial"/>
            </a:endParaRPr>
          </a:p>
          <a:p>
            <a:pPr marL="424180" marR="18415" lvl="1" indent="-412115">
              <a:lnSpc>
                <a:spcPts val="1270"/>
              </a:lnSpc>
              <a:buFont typeface="Arial"/>
              <a:buAutoNum type="arabicPeriod" startAt="29"/>
              <a:tabLst>
                <a:tab pos="424815" algn="l"/>
              </a:tabLst>
            </a:pPr>
            <a:r>
              <a:rPr sz="1100" b="1" spc="-5" dirty="0">
                <a:latin typeface="Arial"/>
                <a:cs typeface="Arial"/>
              </a:rPr>
              <a:t>What reporting is required if no SLFRF funding was used for the activities covered  by the Required Performance Indicators noted in Part 2 C.2. of the Reporting  Guidance related to the Recovery</a:t>
            </a:r>
            <a:r>
              <a:rPr sz="1100" b="1" spc="5" dirty="0">
                <a:latin typeface="Arial"/>
                <a:cs typeface="Arial"/>
              </a:rPr>
              <a:t> </a:t>
            </a:r>
            <a:r>
              <a:rPr sz="1100" b="1" spc="-5" dirty="0">
                <a:latin typeface="Arial"/>
                <a:cs typeface="Arial"/>
              </a:rPr>
              <a:t>Plan?</a:t>
            </a:r>
            <a:endParaRPr sz="1100">
              <a:latin typeface="Arial"/>
              <a:cs typeface="Arial"/>
            </a:endParaRPr>
          </a:p>
          <a:p>
            <a:pPr>
              <a:lnSpc>
                <a:spcPct val="100000"/>
              </a:lnSpc>
              <a:spcBef>
                <a:spcPts val="10"/>
              </a:spcBef>
            </a:pPr>
            <a:endParaRPr sz="1050">
              <a:latin typeface="Arial"/>
              <a:cs typeface="Arial"/>
            </a:endParaRPr>
          </a:p>
          <a:p>
            <a:pPr marL="424180" marR="29209">
              <a:lnSpc>
                <a:spcPct val="103600"/>
              </a:lnSpc>
            </a:pPr>
            <a:r>
              <a:rPr sz="1100" spc="-5" dirty="0">
                <a:latin typeface="Arial"/>
                <a:cs typeface="Arial"/>
              </a:rPr>
              <a:t>A recipient only needs to report on mandatory </a:t>
            </a:r>
            <a:r>
              <a:rPr sz="1100" dirty="0">
                <a:latin typeface="Arial"/>
                <a:cs typeface="Arial"/>
              </a:rPr>
              <a:t>performance </a:t>
            </a:r>
            <a:r>
              <a:rPr sz="1100" spc="-5" dirty="0">
                <a:latin typeface="Arial"/>
                <a:cs typeface="Arial"/>
              </a:rPr>
              <a:t>indicators if funds were used  for that purpose / Expenditure</a:t>
            </a:r>
            <a:r>
              <a:rPr sz="1100" spc="20" dirty="0">
                <a:latin typeface="Arial"/>
                <a:cs typeface="Arial"/>
              </a:rPr>
              <a:t> </a:t>
            </a:r>
            <a:r>
              <a:rPr sz="1100" spc="-5" dirty="0">
                <a:latin typeface="Arial"/>
                <a:cs typeface="Arial"/>
              </a:rPr>
              <a:t>Category.</a:t>
            </a:r>
            <a:endParaRPr sz="1100">
              <a:latin typeface="Arial"/>
              <a:cs typeface="Arial"/>
            </a:endParaRPr>
          </a:p>
        </p:txBody>
      </p:sp>
      <p:sp>
        <p:nvSpPr>
          <p:cNvPr id="3" name="object 3"/>
          <p:cNvSpPr txBox="1">
            <a:spLocks noGrp="1"/>
          </p:cNvSpPr>
          <p:nvPr>
            <p:ph type="ftr" sz="quarter" idx="5"/>
          </p:nvPr>
        </p:nvSpPr>
        <p:spPr>
          <a:prstGeom prst="rect">
            <a:avLst/>
          </a:prstGeom>
        </p:spPr>
        <p:txBody>
          <a:bodyPr vert="horz" wrap="square" lIns="0" tIns="1905" rIns="0" bIns="0" rtlCol="0">
            <a:spAutoFit/>
          </a:bodyPr>
          <a:lstStyle/>
          <a:p>
            <a:pPr marL="12700">
              <a:lnSpc>
                <a:spcPts val="1060"/>
              </a:lnSpc>
              <a:spcBef>
                <a:spcPts val="15"/>
              </a:spcBef>
            </a:pPr>
            <a:r>
              <a:rPr dirty="0"/>
              <a:t>Coronavirus State and </a:t>
            </a:r>
            <a:r>
              <a:rPr spc="-5" dirty="0"/>
              <a:t>Local Fiscal Recovery</a:t>
            </a:r>
            <a:r>
              <a:rPr spc="-30" dirty="0"/>
              <a:t> </a:t>
            </a:r>
            <a:r>
              <a:rPr dirty="0"/>
              <a:t>Funds:</a:t>
            </a:r>
          </a:p>
          <a:p>
            <a:pPr marL="174625">
              <a:lnSpc>
                <a:spcPts val="1060"/>
              </a:lnSpc>
            </a:pPr>
            <a:r>
              <a:rPr b="0" spc="-5" dirty="0">
                <a:latin typeface="Arial"/>
                <a:cs typeface="Arial"/>
              </a:rPr>
              <a:t>Project and Expenditures Report User</a:t>
            </a:r>
            <a:r>
              <a:rPr b="0" spc="30" dirty="0">
                <a:latin typeface="Arial"/>
                <a:cs typeface="Arial"/>
              </a:rPr>
              <a:t> </a:t>
            </a:r>
            <a:r>
              <a:rPr b="0" spc="-5" dirty="0">
                <a:latin typeface="Arial"/>
                <a:cs typeface="Arial"/>
              </a:rPr>
              <a:t>Guide</a:t>
            </a:r>
          </a:p>
        </p:txBody>
      </p:sp>
      <p:sp>
        <p:nvSpPr>
          <p:cNvPr id="4" name="object 4"/>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r>
              <a:rPr spc="-5" dirty="0"/>
              <a:t>87</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1700" y="893318"/>
            <a:ext cx="901700" cy="193040"/>
          </a:xfrm>
          <a:prstGeom prst="rect">
            <a:avLst/>
          </a:prstGeom>
        </p:spPr>
        <p:txBody>
          <a:bodyPr vert="horz" wrap="square" lIns="0" tIns="12065" rIns="0" bIns="0" rtlCol="0">
            <a:spAutoFit/>
          </a:bodyPr>
          <a:lstStyle/>
          <a:p>
            <a:pPr marL="12700">
              <a:lnSpc>
                <a:spcPct val="100000"/>
              </a:lnSpc>
              <a:spcBef>
                <a:spcPts val="95"/>
              </a:spcBef>
            </a:pPr>
            <a:r>
              <a:rPr sz="1100" b="1" spc="-5" dirty="0">
                <a:latin typeface="Arial"/>
                <a:cs typeface="Arial"/>
              </a:rPr>
              <a:t>Revision</a:t>
            </a:r>
            <a:r>
              <a:rPr sz="1100" b="1" spc="-45" dirty="0">
                <a:latin typeface="Arial"/>
                <a:cs typeface="Arial"/>
              </a:rPr>
              <a:t> </a:t>
            </a:r>
            <a:r>
              <a:rPr sz="1100" b="1" spc="-5" dirty="0">
                <a:latin typeface="Arial"/>
                <a:cs typeface="Arial"/>
              </a:rPr>
              <a:t>Log</a:t>
            </a:r>
            <a:endParaRPr sz="1100">
              <a:latin typeface="Arial"/>
              <a:cs typeface="Arial"/>
            </a:endParaRPr>
          </a:p>
        </p:txBody>
      </p:sp>
      <p:sp>
        <p:nvSpPr>
          <p:cNvPr id="4" name="object 4"/>
          <p:cNvSpPr txBox="1">
            <a:spLocks noGrp="1"/>
          </p:cNvSpPr>
          <p:nvPr>
            <p:ph type="ftr" sz="quarter" idx="5"/>
          </p:nvPr>
        </p:nvSpPr>
        <p:spPr>
          <a:prstGeom prst="rect">
            <a:avLst/>
          </a:prstGeom>
        </p:spPr>
        <p:txBody>
          <a:bodyPr vert="horz" wrap="square" lIns="0" tIns="1905" rIns="0" bIns="0" rtlCol="0">
            <a:spAutoFit/>
          </a:bodyPr>
          <a:lstStyle/>
          <a:p>
            <a:pPr marL="12700">
              <a:lnSpc>
                <a:spcPts val="1060"/>
              </a:lnSpc>
              <a:spcBef>
                <a:spcPts val="15"/>
              </a:spcBef>
            </a:pPr>
            <a:r>
              <a:rPr dirty="0"/>
              <a:t>Coronavirus State and </a:t>
            </a:r>
            <a:r>
              <a:rPr spc="-5" dirty="0"/>
              <a:t>Local Fiscal Recovery</a:t>
            </a:r>
            <a:r>
              <a:rPr spc="-30" dirty="0"/>
              <a:t> </a:t>
            </a:r>
            <a:r>
              <a:rPr dirty="0"/>
              <a:t>Funds:</a:t>
            </a:r>
          </a:p>
          <a:p>
            <a:pPr marL="174625">
              <a:lnSpc>
                <a:spcPts val="1060"/>
              </a:lnSpc>
            </a:pPr>
            <a:r>
              <a:rPr b="0" spc="-5" dirty="0">
                <a:latin typeface="Arial"/>
                <a:cs typeface="Arial"/>
              </a:rPr>
              <a:t>Project and Expenditures Report User</a:t>
            </a:r>
            <a:r>
              <a:rPr b="0" spc="30" dirty="0">
                <a:latin typeface="Arial"/>
                <a:cs typeface="Arial"/>
              </a:rPr>
              <a:t> </a:t>
            </a:r>
            <a:r>
              <a:rPr b="0" spc="-5" dirty="0">
                <a:latin typeface="Arial"/>
                <a:cs typeface="Arial"/>
              </a:rPr>
              <a:t>Guide</a:t>
            </a:r>
          </a:p>
        </p:txBody>
      </p:sp>
      <p:sp>
        <p:nvSpPr>
          <p:cNvPr id="5" name="object 5"/>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r>
              <a:rPr spc="-5" dirty="0"/>
              <a:t>88</a:t>
            </a:r>
          </a:p>
        </p:txBody>
      </p:sp>
      <p:graphicFrame>
        <p:nvGraphicFramePr>
          <p:cNvPr id="3" name="object 3"/>
          <p:cNvGraphicFramePr>
            <a:graphicFrameLocks noGrp="1"/>
          </p:cNvGraphicFramePr>
          <p:nvPr/>
        </p:nvGraphicFramePr>
        <p:xfrm>
          <a:off x="914400" y="1245869"/>
          <a:ext cx="5735320" cy="1008380"/>
        </p:xfrm>
        <a:graphic>
          <a:graphicData uri="http://schemas.openxmlformats.org/drawingml/2006/table">
            <a:tbl>
              <a:tblPr firstRow="1" bandRow="1">
                <a:tableStyleId>{2D5ABB26-0587-4C30-8999-92F81FD0307C}</a:tableStyleId>
              </a:tblPr>
              <a:tblGrid>
                <a:gridCol w="683260">
                  <a:extLst>
                    <a:ext uri="{9D8B030D-6E8A-4147-A177-3AD203B41FA5}">
                      <a16:colId xmlns:a16="http://schemas.microsoft.com/office/drawing/2014/main" val="20000"/>
                    </a:ext>
                  </a:extLst>
                </a:gridCol>
                <a:gridCol w="1428750">
                  <a:extLst>
                    <a:ext uri="{9D8B030D-6E8A-4147-A177-3AD203B41FA5}">
                      <a16:colId xmlns:a16="http://schemas.microsoft.com/office/drawing/2014/main" val="20001"/>
                    </a:ext>
                  </a:extLst>
                </a:gridCol>
                <a:gridCol w="3614420">
                  <a:extLst>
                    <a:ext uri="{9D8B030D-6E8A-4147-A177-3AD203B41FA5}">
                      <a16:colId xmlns:a16="http://schemas.microsoft.com/office/drawing/2014/main" val="20002"/>
                    </a:ext>
                  </a:extLst>
                </a:gridCol>
              </a:tblGrid>
              <a:tr h="166877">
                <a:tc>
                  <a:txBody>
                    <a:bodyPr/>
                    <a:lstStyle/>
                    <a:p>
                      <a:pPr marR="26034" algn="ctr">
                        <a:lnSpc>
                          <a:spcPts val="1215"/>
                        </a:lnSpc>
                      </a:pPr>
                      <a:r>
                        <a:rPr sz="1100" b="1" spc="-5" dirty="0">
                          <a:solidFill>
                            <a:srgbClr val="FFFFFF"/>
                          </a:solidFill>
                          <a:latin typeface="Arial"/>
                          <a:cs typeface="Arial"/>
                        </a:rPr>
                        <a:t>Version</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001F5F"/>
                    </a:solidFill>
                  </a:tcPr>
                </a:tc>
                <a:tc>
                  <a:txBody>
                    <a:bodyPr/>
                    <a:lstStyle/>
                    <a:p>
                      <a:pPr marL="67945">
                        <a:lnSpc>
                          <a:spcPts val="1215"/>
                        </a:lnSpc>
                      </a:pPr>
                      <a:r>
                        <a:rPr sz="1100" b="1" spc="-5" dirty="0">
                          <a:solidFill>
                            <a:srgbClr val="FFFFFF"/>
                          </a:solidFill>
                          <a:latin typeface="Arial"/>
                          <a:cs typeface="Arial"/>
                        </a:rPr>
                        <a:t>Date Published</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001F5F"/>
                    </a:solidFill>
                  </a:tcPr>
                </a:tc>
                <a:tc>
                  <a:txBody>
                    <a:bodyPr/>
                    <a:lstStyle/>
                    <a:p>
                      <a:pPr marL="68580">
                        <a:lnSpc>
                          <a:spcPts val="1215"/>
                        </a:lnSpc>
                      </a:pPr>
                      <a:r>
                        <a:rPr sz="1100" b="1" spc="-5" dirty="0">
                          <a:solidFill>
                            <a:srgbClr val="FFFFFF"/>
                          </a:solidFill>
                          <a:latin typeface="Arial"/>
                          <a:cs typeface="Arial"/>
                        </a:rPr>
                        <a:t>Summary of</a:t>
                      </a:r>
                      <a:r>
                        <a:rPr sz="1100" b="1" spc="-10" dirty="0">
                          <a:solidFill>
                            <a:srgbClr val="FFFFFF"/>
                          </a:solidFill>
                          <a:latin typeface="Arial"/>
                          <a:cs typeface="Arial"/>
                        </a:rPr>
                        <a:t> </a:t>
                      </a:r>
                      <a:r>
                        <a:rPr sz="1100" b="1" spc="-5" dirty="0">
                          <a:solidFill>
                            <a:srgbClr val="FFFFFF"/>
                          </a:solidFill>
                          <a:latin typeface="Arial"/>
                          <a:cs typeface="Arial"/>
                        </a:rPr>
                        <a:t>changes</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001F5F"/>
                    </a:solidFill>
                  </a:tcPr>
                </a:tc>
                <a:extLst>
                  <a:ext uri="{0D108BD9-81ED-4DB2-BD59-A6C34878D82A}">
                    <a16:rowId xmlns:a16="http://schemas.microsoft.com/office/drawing/2014/main" val="10000"/>
                  </a:ext>
                </a:extLst>
              </a:tr>
              <a:tr h="166877">
                <a:tc>
                  <a:txBody>
                    <a:bodyPr/>
                    <a:lstStyle/>
                    <a:p>
                      <a:pPr algn="ctr">
                        <a:lnSpc>
                          <a:spcPts val="1215"/>
                        </a:lnSpc>
                      </a:pPr>
                      <a:r>
                        <a:rPr sz="1100" spc="-5" dirty="0">
                          <a:latin typeface="Arial"/>
                          <a:cs typeface="Arial"/>
                        </a:rPr>
                        <a:t>1.0</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215"/>
                        </a:lnSpc>
                      </a:pPr>
                      <a:r>
                        <a:rPr sz="1100" spc="-5" dirty="0">
                          <a:latin typeface="Arial"/>
                          <a:cs typeface="Arial"/>
                        </a:rPr>
                        <a:t>January 7, 2022</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215"/>
                        </a:lnSpc>
                      </a:pPr>
                      <a:r>
                        <a:rPr sz="1100" spc="-5" dirty="0">
                          <a:latin typeface="Arial"/>
                          <a:cs typeface="Arial"/>
                        </a:rPr>
                        <a:t>Initial</a:t>
                      </a:r>
                      <a:r>
                        <a:rPr sz="1100" spc="-10" dirty="0">
                          <a:latin typeface="Arial"/>
                          <a:cs typeface="Arial"/>
                        </a:rPr>
                        <a:t> </a:t>
                      </a:r>
                      <a:r>
                        <a:rPr sz="1100" spc="-5" dirty="0">
                          <a:latin typeface="Arial"/>
                          <a:cs typeface="Arial"/>
                        </a:rPr>
                        <a:t>publication</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668527">
                <a:tc>
                  <a:txBody>
                    <a:bodyPr/>
                    <a:lstStyle/>
                    <a:p>
                      <a:pPr algn="ctr">
                        <a:lnSpc>
                          <a:spcPts val="1280"/>
                        </a:lnSpc>
                      </a:pPr>
                      <a:r>
                        <a:rPr sz="1100" spc="-5" dirty="0">
                          <a:latin typeface="Arial"/>
                          <a:cs typeface="Arial"/>
                        </a:rPr>
                        <a:t>1.1</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280"/>
                        </a:lnSpc>
                      </a:pPr>
                      <a:r>
                        <a:rPr sz="1100" spc="-5" dirty="0">
                          <a:latin typeface="Arial"/>
                          <a:cs typeface="Arial"/>
                        </a:rPr>
                        <a:t>January 24, 2022</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97180" marR="591820" indent="-228600">
                        <a:lnSpc>
                          <a:spcPts val="1270"/>
                        </a:lnSpc>
                        <a:spcBef>
                          <a:spcPts val="110"/>
                        </a:spcBef>
                        <a:buFont typeface="Symbol"/>
                        <a:buChar char=""/>
                        <a:tabLst>
                          <a:tab pos="296545" algn="l"/>
                          <a:tab pos="297180" algn="l"/>
                        </a:tabLst>
                      </a:pPr>
                      <a:r>
                        <a:rPr sz="1100" spc="-5" dirty="0">
                          <a:latin typeface="Arial"/>
                          <a:cs typeface="Arial"/>
                        </a:rPr>
                        <a:t>Added language around use of “No Projects  Available”</a:t>
                      </a:r>
                      <a:endParaRPr sz="1100">
                        <a:latin typeface="Arial"/>
                        <a:cs typeface="Arial"/>
                      </a:endParaRPr>
                    </a:p>
                    <a:p>
                      <a:pPr marL="297180" marR="243204" indent="-228600">
                        <a:lnSpc>
                          <a:spcPts val="1270"/>
                        </a:lnSpc>
                        <a:spcBef>
                          <a:spcPts val="65"/>
                        </a:spcBef>
                        <a:buFont typeface="Symbol"/>
                        <a:buChar char=""/>
                        <a:tabLst>
                          <a:tab pos="296545" algn="l"/>
                          <a:tab pos="297180" algn="l"/>
                        </a:tabLst>
                      </a:pPr>
                      <a:r>
                        <a:rPr sz="1100" spc="-5" dirty="0">
                          <a:latin typeface="Arial"/>
                          <a:cs typeface="Arial"/>
                        </a:rPr>
                        <a:t>Updated language around bulk uploads, including  edits to Appendix</a:t>
                      </a:r>
                      <a:r>
                        <a:rPr sz="1100" spc="5" dirty="0">
                          <a:latin typeface="Arial"/>
                          <a:cs typeface="Arial"/>
                        </a:rPr>
                        <a:t> </a:t>
                      </a:r>
                      <a:r>
                        <a:rPr sz="1100" spc="-5" dirty="0">
                          <a:latin typeface="Arial"/>
                          <a:cs typeface="Arial"/>
                        </a:rPr>
                        <a:t>B</a:t>
                      </a:r>
                      <a:endParaRPr sz="1100">
                        <a:latin typeface="Arial"/>
                        <a:cs typeface="Arial"/>
                      </a:endParaRPr>
                    </a:p>
                  </a:txBody>
                  <a:tcPr marL="0" marR="0" marT="1397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454655" y="9181496"/>
            <a:ext cx="4352290" cy="259715"/>
          </a:xfrm>
          <a:prstGeom prst="rect">
            <a:avLst/>
          </a:prstGeom>
        </p:spPr>
        <p:txBody>
          <a:bodyPr vert="horz" wrap="square" lIns="0" tIns="0" rIns="0" bIns="0" rtlCol="0">
            <a:spAutoFit/>
          </a:bodyPr>
          <a:lstStyle/>
          <a:p>
            <a:pPr>
              <a:lnSpc>
                <a:spcPts val="975"/>
              </a:lnSpc>
            </a:pPr>
            <a:r>
              <a:rPr sz="900" b="1" dirty="0">
                <a:solidFill>
                  <a:srgbClr val="004E7C"/>
                </a:solidFill>
                <a:latin typeface="Arial"/>
                <a:cs typeface="Arial"/>
              </a:rPr>
              <a:t>Coronavirus State and </a:t>
            </a:r>
            <a:r>
              <a:rPr sz="900" b="1" spc="-5" dirty="0">
                <a:solidFill>
                  <a:srgbClr val="004E7C"/>
                </a:solidFill>
                <a:latin typeface="Arial"/>
                <a:cs typeface="Arial"/>
              </a:rPr>
              <a:t>Local Fiscal Recovery </a:t>
            </a:r>
            <a:r>
              <a:rPr sz="900" b="1" dirty="0">
                <a:solidFill>
                  <a:srgbClr val="004E7C"/>
                </a:solidFill>
                <a:latin typeface="Arial"/>
                <a:cs typeface="Arial"/>
              </a:rPr>
              <a:t>Funds:</a:t>
            </a:r>
            <a:endParaRPr sz="900">
              <a:latin typeface="Arial"/>
              <a:cs typeface="Arial"/>
            </a:endParaRPr>
          </a:p>
          <a:p>
            <a:pPr marL="161925">
              <a:lnSpc>
                <a:spcPts val="1060"/>
              </a:lnSpc>
              <a:tabLst>
                <a:tab pos="4225290" algn="l"/>
              </a:tabLst>
            </a:pPr>
            <a:r>
              <a:rPr sz="900" spc="-5" dirty="0">
                <a:solidFill>
                  <a:srgbClr val="004E7C"/>
                </a:solidFill>
                <a:latin typeface="Arial"/>
                <a:cs typeface="Arial"/>
              </a:rPr>
              <a:t>Proj</a:t>
            </a:r>
            <a:r>
              <a:rPr sz="900" dirty="0">
                <a:solidFill>
                  <a:srgbClr val="004E7C"/>
                </a:solidFill>
                <a:latin typeface="Arial"/>
                <a:cs typeface="Arial"/>
              </a:rPr>
              <a:t>ect </a:t>
            </a:r>
            <a:r>
              <a:rPr sz="900" spc="-5" dirty="0">
                <a:solidFill>
                  <a:srgbClr val="004E7C"/>
                </a:solidFill>
                <a:latin typeface="Arial"/>
                <a:cs typeface="Arial"/>
              </a:rPr>
              <a:t>a</a:t>
            </a:r>
            <a:r>
              <a:rPr sz="900" spc="-10" dirty="0">
                <a:solidFill>
                  <a:srgbClr val="004E7C"/>
                </a:solidFill>
                <a:latin typeface="Arial"/>
                <a:cs typeface="Arial"/>
              </a:rPr>
              <a:t>n</a:t>
            </a:r>
            <a:r>
              <a:rPr sz="900" spc="-5" dirty="0">
                <a:solidFill>
                  <a:srgbClr val="004E7C"/>
                </a:solidFill>
                <a:latin typeface="Arial"/>
                <a:cs typeface="Arial"/>
              </a:rPr>
              <a:t>d</a:t>
            </a:r>
            <a:r>
              <a:rPr sz="900" dirty="0">
                <a:solidFill>
                  <a:srgbClr val="004E7C"/>
                </a:solidFill>
                <a:latin typeface="Arial"/>
                <a:cs typeface="Arial"/>
              </a:rPr>
              <a:t> Ex</a:t>
            </a:r>
            <a:r>
              <a:rPr sz="900" spc="-5" dirty="0">
                <a:solidFill>
                  <a:srgbClr val="004E7C"/>
                </a:solidFill>
                <a:latin typeface="Arial"/>
                <a:cs typeface="Arial"/>
              </a:rPr>
              <a:t>pend</a:t>
            </a:r>
            <a:r>
              <a:rPr sz="900" spc="-10" dirty="0">
                <a:solidFill>
                  <a:srgbClr val="004E7C"/>
                </a:solidFill>
                <a:latin typeface="Arial"/>
                <a:cs typeface="Arial"/>
              </a:rPr>
              <a:t>i</a:t>
            </a:r>
            <a:r>
              <a:rPr sz="900" dirty="0">
                <a:solidFill>
                  <a:srgbClr val="004E7C"/>
                </a:solidFill>
                <a:latin typeface="Arial"/>
                <a:cs typeface="Arial"/>
              </a:rPr>
              <a:t>tur</a:t>
            </a:r>
            <a:r>
              <a:rPr sz="900" spc="-5" dirty="0">
                <a:solidFill>
                  <a:srgbClr val="004E7C"/>
                </a:solidFill>
                <a:latin typeface="Arial"/>
                <a:cs typeface="Arial"/>
              </a:rPr>
              <a:t>es</a:t>
            </a:r>
            <a:r>
              <a:rPr sz="900" dirty="0">
                <a:solidFill>
                  <a:srgbClr val="004E7C"/>
                </a:solidFill>
                <a:latin typeface="Arial"/>
                <a:cs typeface="Arial"/>
              </a:rPr>
              <a:t> </a:t>
            </a:r>
            <a:r>
              <a:rPr sz="900" spc="-5" dirty="0">
                <a:solidFill>
                  <a:srgbClr val="004E7C"/>
                </a:solidFill>
                <a:latin typeface="Arial"/>
                <a:cs typeface="Arial"/>
              </a:rPr>
              <a:t>R</a:t>
            </a:r>
            <a:r>
              <a:rPr sz="900" spc="-10" dirty="0">
                <a:solidFill>
                  <a:srgbClr val="004E7C"/>
                </a:solidFill>
                <a:latin typeface="Arial"/>
                <a:cs typeface="Arial"/>
              </a:rPr>
              <a:t>e</a:t>
            </a:r>
            <a:r>
              <a:rPr sz="900" spc="-5" dirty="0">
                <a:solidFill>
                  <a:srgbClr val="004E7C"/>
                </a:solidFill>
                <a:latin typeface="Arial"/>
                <a:cs typeface="Arial"/>
              </a:rPr>
              <a:t>p</a:t>
            </a:r>
            <a:r>
              <a:rPr sz="900" dirty="0">
                <a:solidFill>
                  <a:srgbClr val="004E7C"/>
                </a:solidFill>
                <a:latin typeface="Arial"/>
                <a:cs typeface="Arial"/>
              </a:rPr>
              <a:t>ort </a:t>
            </a:r>
            <a:r>
              <a:rPr sz="900" spc="-5" dirty="0">
                <a:solidFill>
                  <a:srgbClr val="004E7C"/>
                </a:solidFill>
                <a:latin typeface="Arial"/>
                <a:cs typeface="Arial"/>
              </a:rPr>
              <a:t>Us</a:t>
            </a:r>
            <a:r>
              <a:rPr sz="900" spc="-10" dirty="0">
                <a:solidFill>
                  <a:srgbClr val="004E7C"/>
                </a:solidFill>
                <a:latin typeface="Arial"/>
                <a:cs typeface="Arial"/>
              </a:rPr>
              <a:t>e</a:t>
            </a:r>
            <a:r>
              <a:rPr sz="900" dirty="0">
                <a:solidFill>
                  <a:srgbClr val="004E7C"/>
                </a:solidFill>
                <a:latin typeface="Arial"/>
                <a:cs typeface="Arial"/>
              </a:rPr>
              <a:t>r G</a:t>
            </a:r>
            <a:r>
              <a:rPr sz="900" spc="-5" dirty="0">
                <a:solidFill>
                  <a:srgbClr val="004E7C"/>
                </a:solidFill>
                <a:latin typeface="Arial"/>
                <a:cs typeface="Arial"/>
              </a:rPr>
              <a:t>u</a:t>
            </a:r>
            <a:r>
              <a:rPr sz="900" spc="-10" dirty="0">
                <a:solidFill>
                  <a:srgbClr val="004E7C"/>
                </a:solidFill>
                <a:latin typeface="Arial"/>
                <a:cs typeface="Arial"/>
              </a:rPr>
              <a:t>i</a:t>
            </a:r>
            <a:r>
              <a:rPr sz="900" spc="-5" dirty="0">
                <a:solidFill>
                  <a:srgbClr val="004E7C"/>
                </a:solidFill>
                <a:latin typeface="Arial"/>
                <a:cs typeface="Arial"/>
              </a:rPr>
              <a:t>de</a:t>
            </a:r>
            <a:r>
              <a:rPr sz="900" dirty="0">
                <a:solidFill>
                  <a:srgbClr val="004E7C"/>
                </a:solidFill>
                <a:latin typeface="Arial"/>
                <a:cs typeface="Arial"/>
              </a:rPr>
              <a:t>	</a:t>
            </a:r>
            <a:r>
              <a:rPr sz="900" spc="-10" dirty="0">
                <a:latin typeface="Arial"/>
                <a:cs typeface="Arial"/>
              </a:rPr>
              <a:t>89</a:t>
            </a:r>
            <a:endParaRPr sz="900">
              <a:latin typeface="Arial"/>
              <a:cs typeface="Arial"/>
            </a:endParaRPr>
          </a:p>
        </p:txBody>
      </p:sp>
      <p:sp>
        <p:nvSpPr>
          <p:cNvPr id="3" name="object 3"/>
          <p:cNvSpPr/>
          <p:nvPr/>
        </p:nvSpPr>
        <p:spPr>
          <a:xfrm>
            <a:off x="951044" y="471075"/>
            <a:ext cx="1928401" cy="30988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0"/>
            <a:ext cx="7772399" cy="10058397"/>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TotalTime>
  <Words>27798</Words>
  <Application>Microsoft Office PowerPoint</Application>
  <PresentationFormat>Custom</PresentationFormat>
  <Paragraphs>2697</Paragraphs>
  <Slides>92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92</vt:i4>
      </vt:variant>
    </vt:vector>
  </HeadingPairs>
  <TitlesOfParts>
    <vt:vector size="100" baseType="lpstr">
      <vt:lpstr>Arial</vt:lpstr>
      <vt:lpstr>Calibri</vt:lpstr>
      <vt:lpstr>Cambria Math</vt:lpstr>
      <vt:lpstr>Courier New</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and Expenditure Report User Guide - State and Local Fiscal Recovery Funds</dc:title>
  <cp:lastModifiedBy>James Powers</cp:lastModifiedBy>
  <cp:revision>1</cp:revision>
  <dcterms:created xsi:type="dcterms:W3CDTF">2022-03-31T00:34:11Z</dcterms:created>
  <dcterms:modified xsi:type="dcterms:W3CDTF">2022-03-31T16:00:43Z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2022-01-24T00:00:00Z</vt:filetime>
  </property>
  <property fmtid="{D5CDD505-2E9C-101B-9397-08002B2CF9AE}" pid="3" name="LastSaved">
    <vt:filetime>2022-03-31T00:00:00Z</vt:filetime>
  </property>
</Properties>
</file>