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79" r:id="rId13"/>
    <p:sldId id="268" r:id="rId14"/>
    <p:sldId id="270" r:id="rId15"/>
    <p:sldId id="271" r:id="rId16"/>
    <p:sldId id="275" r:id="rId17"/>
    <p:sldId id="274" r:id="rId18"/>
    <p:sldId id="272" r:id="rId19"/>
    <p:sldId id="273" r:id="rId20"/>
    <p:sldId id="276" r:id="rId21"/>
    <p:sldId id="277" r:id="rId22"/>
    <p:sldId id="278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489B18-24FB-472E-B35C-48B1E0775A7F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D7C74C-0624-4523-8A16-712819D3FD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j66LeP46bSAhWM6YMKHV-DCmEQjRwIBw&amp;url=https://www.etsy.com/listing/191995377/csx-blue-signal-lock-with-key-csx&amp;bvm=bv.147448319,d.amc&amp;psig=AFQjCNHNCuAJo5r98ZrynaH49oK_a5Podw&amp;ust=148795835988860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j66LeP46bSAhWM6YMKHV-DCmEQjRwIBw&amp;url=https://www.etsy.com/listing/191995377/csx-blue-signal-lock-with-key-csx&amp;bvm=bv.147448319,d.amc&amp;psig=AFQjCNHNCuAJo5r98ZrynaH49oK_a5Podw&amp;ust=1487958359888603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begin@mascomabank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0ahUKEwiJg5PZtqbSAhUs34MKHYxsAE8QjRwIBw&amp;url=https://bluehost.blog/educational/what-you-need-to-know-before-uploading-private-information-to-google-drive-2662/&amp;psig=AFQjCNEARHM_mvEFj336TAtu9F6FqmHEcQ&amp;ust=148794646004515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Lmebzt6bSAhUl5oMKHYeeB4gQjRwIBw&amp;url=https://www.myfloridalaw.com/divorce/spying-on-spouse-florida-divorce/&amp;bvm=bv.147448319,d.amc&amp;psig=AFQjCNElsFaiswVYUTB6h2cY_EWCCOMLIQ&amp;ust=14879467621291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14" y="2627913"/>
            <a:ext cx="3126772" cy="3111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44606" y="1219200"/>
            <a:ext cx="9188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Protecting Private Information: Preventing Fraud and Identity Theft</a:t>
            </a:r>
          </a:p>
          <a:p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42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582341"/>
            <a:ext cx="701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Line of Sight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Unlocked Computer Screens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Paper 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8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524000"/>
            <a:ext cx="7010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Line of Sight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Unlocked computer screens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Paper forms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1743" y="3439886"/>
            <a:ext cx="760458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Phishing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Requests for seemingly harmless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Telephone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8864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1743" y="959907"/>
            <a:ext cx="701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Line of Sight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Unlocked computer screens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Paper forms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9452" y="2057400"/>
            <a:ext cx="512101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Phishing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Requests for seemingly harmless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Telephone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Email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452" y="3657600"/>
            <a:ext cx="70323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Network and Computer 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Unsecure networks, out of date software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Easy to guess passwords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Sending unsecure electronic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Code and links embedded in email </a:t>
            </a:r>
          </a:p>
        </p:txBody>
      </p:sp>
    </p:spTree>
    <p:extLst>
      <p:ext uri="{BB962C8B-B14F-4D97-AF65-F5344CB8AC3E}">
        <p14:creationId xmlns:p14="http://schemas.microsoft.com/office/powerpoint/2010/main" val="3648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1" y="1600200"/>
            <a:ext cx="7162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Social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Definition: </a:t>
            </a:r>
            <a:r>
              <a:rPr lang="en-US" sz="2400" i="1" dirty="0"/>
              <a:t>Social engineering</a:t>
            </a:r>
            <a:r>
              <a:rPr lang="en-US" sz="2400" dirty="0"/>
              <a:t>, in the context of information security, refers to psychological manipulation of people into performing actions or divulging confidential information.</a:t>
            </a:r>
          </a:p>
          <a:p>
            <a:endParaRPr lang="en-US" dirty="0"/>
          </a:p>
        </p:txBody>
      </p:sp>
      <p:pic>
        <p:nvPicPr>
          <p:cNvPr id="10242" name="Picture 2" descr="http://ktbs.images.worldnow.com/images/22980975_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6" y="762000"/>
            <a:ext cx="1581150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98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1" y="1600200"/>
            <a:ext cx="7162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Social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Definition: </a:t>
            </a:r>
            <a:r>
              <a:rPr lang="en-US" sz="2400" i="1" dirty="0"/>
              <a:t>Social engineering</a:t>
            </a:r>
            <a:r>
              <a:rPr lang="en-US" sz="2400" dirty="0"/>
              <a:t>, in the context of information security, refers to psychological manipulation of people into performing actions or divulging confidential information.</a:t>
            </a:r>
          </a:p>
          <a:p>
            <a:endParaRPr lang="en-US" dirty="0"/>
          </a:p>
        </p:txBody>
      </p:sp>
      <p:pic>
        <p:nvPicPr>
          <p:cNvPr id="9" name="Picture 2" descr="http://ktbs.images.worldnow.com/images/22980975_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6" y="762000"/>
            <a:ext cx="1581150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1" y="3939302"/>
            <a:ext cx="721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might use social engineering to obtain NPPI? </a:t>
            </a:r>
          </a:p>
        </p:txBody>
      </p:sp>
    </p:spTree>
    <p:extLst>
      <p:ext uri="{BB962C8B-B14F-4D97-AF65-F5344CB8AC3E}">
        <p14:creationId xmlns:p14="http://schemas.microsoft.com/office/powerpoint/2010/main" val="250098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1" y="1600200"/>
            <a:ext cx="7162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Social Engineering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Definition: </a:t>
            </a:r>
            <a:r>
              <a:rPr lang="en-US" sz="2400" i="1" dirty="0"/>
              <a:t>Social engineering</a:t>
            </a:r>
            <a:r>
              <a:rPr lang="en-US" sz="2400" dirty="0"/>
              <a:t>, in the context of information security, refers to psychological manipulation of people into performing actions or divulging confidential information.</a:t>
            </a:r>
          </a:p>
          <a:p>
            <a:endParaRPr lang="en-US" dirty="0"/>
          </a:p>
        </p:txBody>
      </p:sp>
      <p:pic>
        <p:nvPicPr>
          <p:cNvPr id="9" name="Picture 2" descr="http://ktbs.images.worldnow.com/images/22980975_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6" y="762000"/>
            <a:ext cx="1581150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4401" y="3939302"/>
            <a:ext cx="7214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might use social engineering to obtain NPPI?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1" y="4724400"/>
            <a:ext cx="4910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do they access information? </a:t>
            </a:r>
          </a:p>
        </p:txBody>
      </p:sp>
    </p:spTree>
    <p:extLst>
      <p:ext uri="{BB962C8B-B14F-4D97-AF65-F5344CB8AC3E}">
        <p14:creationId xmlns:p14="http://schemas.microsoft.com/office/powerpoint/2010/main" val="67587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0297" y="1078746"/>
            <a:ext cx="4923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/>
              <a:t>Information Security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2388" y="50292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Best Practices -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pic>
        <p:nvPicPr>
          <p:cNvPr id="6" name="Picture 2" descr="http://www.mtm.com/wp-content/uploads/2016/06/internet-secur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93" y="1905000"/>
            <a:ext cx="3840409" cy="288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3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54252"/>
            <a:ext cx="86547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- </a:t>
            </a:r>
            <a:r>
              <a:rPr lang="en-US" sz="2400" dirty="0"/>
              <a:t>sometimes shortened to </a:t>
            </a:r>
            <a:r>
              <a:rPr lang="en-US" sz="2400" b="1" dirty="0"/>
              <a:t>InfoSec</a:t>
            </a:r>
            <a:r>
              <a:rPr lang="en-US" sz="2400" dirty="0"/>
              <a:t>, is the practice of preventing </a:t>
            </a:r>
          </a:p>
          <a:p>
            <a:r>
              <a:rPr lang="en-US" sz="2400" dirty="0"/>
              <a:t>unauthorized access, use, disclosure, disruption, modification, </a:t>
            </a:r>
          </a:p>
          <a:p>
            <a:r>
              <a:rPr lang="en-US" sz="2400" dirty="0"/>
              <a:t>inspection, recording or destruction of </a:t>
            </a:r>
            <a:r>
              <a:rPr lang="en-US" sz="2400" b="1" dirty="0"/>
              <a:t>information</a:t>
            </a:r>
            <a:r>
              <a:rPr lang="en-US" sz="2400" dirty="0"/>
              <a:t>. It is a </a:t>
            </a:r>
          </a:p>
          <a:p>
            <a:r>
              <a:rPr lang="en-US" sz="2400" dirty="0"/>
              <a:t>general term that can be used regardless of the form the data </a:t>
            </a:r>
          </a:p>
          <a:p>
            <a:r>
              <a:rPr lang="en-US" sz="2400" dirty="0"/>
              <a:t>may take (e.g. electronic, physical).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0300" y="1044714"/>
            <a:ext cx="4923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/>
              <a:t>Information Security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752600"/>
            <a:ext cx="7949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Protecting Your Clients, Protecting Yourself.</a:t>
            </a:r>
          </a:p>
        </p:txBody>
      </p:sp>
    </p:spTree>
    <p:extLst>
      <p:ext uri="{BB962C8B-B14F-4D97-AF65-F5344CB8AC3E}">
        <p14:creationId xmlns:p14="http://schemas.microsoft.com/office/powerpoint/2010/main" val="285950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4576" y="11430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Best Practices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205" y="2565070"/>
            <a:ext cx="837158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a plan, identify areas in your office that may be at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BEC/Dual control/Follow the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Image result for Blue lock and k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8" y="3959301"/>
            <a:ext cx="3200400" cy="256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5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4576" y="11430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Best Practices 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205" y="2514599"/>
            <a:ext cx="865897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a plan, identify areas in your office that may be at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Set expectations and support each other in staying aware, </a:t>
            </a:r>
          </a:p>
          <a:p>
            <a:r>
              <a:rPr lang="en-US" sz="2400" dirty="0"/>
              <a:t>    make taking steps to protect information natural and familiar.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8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11588" y="1524000"/>
            <a:ext cx="73588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Pete  Begin –  VP Senior Security Officer </a:t>
            </a:r>
          </a:p>
          <a:p>
            <a:pPr algn="ctr"/>
            <a:r>
              <a:rPr lang="en-US" sz="3200" dirty="0"/>
              <a:t>Mascoma Bank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www.mtm.com/wp-content/uploads/2016/06/internet-secur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518" y="3155216"/>
            <a:ext cx="3628963" cy="272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06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4576" y="11430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Best Practices 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733" y="2539352"/>
            <a:ext cx="87359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a plan, identify areas in your office that may be at risk.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Set expectations and support each other in staying aware, </a:t>
            </a:r>
          </a:p>
          <a:p>
            <a:r>
              <a:rPr lang="en-US" sz="2400" dirty="0"/>
              <a:t>    make taking steps to protect information natural and familiar.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Keep your radar up, who is around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8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/>
            <a:br>
              <a:rPr lang="en-US" sz="5400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576" y="11430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Best Practices 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733" y="2539352"/>
            <a:ext cx="873591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a plan, identify areas in your office that may be at risk.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Set expectations and support each other in staying aware, </a:t>
            </a:r>
          </a:p>
          <a:p>
            <a:r>
              <a:rPr lang="en-US" sz="2400" dirty="0"/>
              <a:t>    make taking steps to protect information natural and familiar.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Keep your radar up, who is around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Know your customer and your audience when at work </a:t>
            </a:r>
            <a:br>
              <a:rPr lang="en-US" sz="2400" dirty="0"/>
            </a:br>
            <a:r>
              <a:rPr lang="en-US" sz="2400" dirty="0"/>
              <a:t>and in the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576" y="1143000"/>
            <a:ext cx="7634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u="sng" dirty="0"/>
              <a:t>Best Practices  </a:t>
            </a:r>
          </a:p>
          <a:p>
            <a:r>
              <a:rPr lang="en-US" sz="2400" dirty="0"/>
              <a:t>How to set your sails to navigate around theft and fraud.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0112" y="2274717"/>
            <a:ext cx="589090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Physical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Electronic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Phone and email inquiries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Vendors, third parties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Social Media, private and public forums</a:t>
            </a:r>
          </a:p>
        </p:txBody>
      </p:sp>
      <p:pic>
        <p:nvPicPr>
          <p:cNvPr id="8" name="Picture 2" descr="Image result for Blue lock and ke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29754"/>
            <a:ext cx="2492647" cy="199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3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165" y="1262190"/>
            <a:ext cx="851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The many benefits of your commitment… </a:t>
            </a:r>
          </a:p>
        </p:txBody>
      </p:sp>
      <p:pic>
        <p:nvPicPr>
          <p:cNvPr id="2050" name="Picture 2" descr="Hands, Shake, Shaking Hands, Continents, Polic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90" y="2057400"/>
            <a:ext cx="5074417" cy="33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96158" y="5655312"/>
            <a:ext cx="3005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to protect NPPI </a:t>
            </a:r>
          </a:p>
        </p:txBody>
      </p:sp>
    </p:spTree>
    <p:extLst>
      <p:ext uri="{BB962C8B-B14F-4D97-AF65-F5344CB8AC3E}">
        <p14:creationId xmlns:p14="http://schemas.microsoft.com/office/powerpoint/2010/main" val="163501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4408" y="4343399"/>
            <a:ext cx="6055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 invite any questions you have currently,</a:t>
            </a:r>
          </a:p>
          <a:p>
            <a:r>
              <a:rPr lang="en-US" sz="2400" dirty="0"/>
              <a:t>Thank you for your time and consideration.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14" y="838200"/>
            <a:ext cx="3126772" cy="311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1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44606" y="1219200"/>
            <a:ext cx="9188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Protecting Private Information: Preventing Fraud and Identity Theft</a:t>
            </a:r>
          </a:p>
          <a:p>
            <a:endParaRPr lang="en-US" sz="2400" dirty="0"/>
          </a:p>
          <a:p>
            <a:pPr algn="ctr"/>
            <a:r>
              <a:rPr lang="en-US" sz="24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1655" y="2895600"/>
            <a:ext cx="62484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Pete Begin</a:t>
            </a:r>
          </a:p>
          <a:p>
            <a:r>
              <a:rPr lang="en-US" sz="2000" dirty="0"/>
              <a:t>Vice President, Senior Security and Fraud Prevention Officer</a:t>
            </a:r>
          </a:p>
          <a:p>
            <a:endParaRPr lang="en-US" sz="2000" dirty="0"/>
          </a:p>
          <a:p>
            <a:r>
              <a:rPr lang="en-US" sz="2000" dirty="0"/>
              <a:t>Mascoma Bank</a:t>
            </a:r>
          </a:p>
          <a:p>
            <a:r>
              <a:rPr lang="en-US" sz="2000" dirty="0"/>
              <a:t>Lebanon NH</a:t>
            </a:r>
          </a:p>
          <a:p>
            <a:endParaRPr lang="en-US" sz="2000" dirty="0"/>
          </a:p>
          <a:p>
            <a:r>
              <a:rPr lang="en-US" sz="2000" dirty="0">
                <a:hlinkClick r:id="rId2"/>
              </a:rPr>
              <a:t>Peter.begin@mascomabank.com</a:t>
            </a:r>
            <a:endParaRPr lang="en-US" sz="2000" dirty="0"/>
          </a:p>
          <a:p>
            <a:r>
              <a:rPr lang="en-US" sz="2000" dirty="0"/>
              <a:t>(603) 443-8664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7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4561" y="1116763"/>
            <a:ext cx="46799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Pete Begin –  VP Security Officer </a:t>
            </a:r>
          </a:p>
          <a:p>
            <a:pPr algn="ctr"/>
            <a:r>
              <a:rPr lang="en-US" sz="2400" dirty="0"/>
              <a:t>Mascoma Bank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3500" y="25908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19 years, Mascoma Bank, security and fraud prevention.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/>
              <a:t>24 </a:t>
            </a:r>
            <a:r>
              <a:rPr lang="en-US" sz="2000" dirty="0"/>
              <a:t>years, Lebanon NH Police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Security and Fraud Prevention Liaison with local, state, and federal agencies throughout New England. </a:t>
            </a:r>
          </a:p>
        </p:txBody>
      </p:sp>
    </p:spTree>
    <p:extLst>
      <p:ext uri="{BB962C8B-B14F-4D97-AF65-F5344CB8AC3E}">
        <p14:creationId xmlns:p14="http://schemas.microsoft.com/office/powerpoint/2010/main" val="20837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4959" y="859971"/>
            <a:ext cx="8094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Working and living in a time of fraud and identity theft . . . </a:t>
            </a:r>
          </a:p>
          <a:p>
            <a:pPr algn="ctr"/>
            <a:r>
              <a:rPr lang="en-US" sz="2400" dirty="0"/>
              <a:t>Reducing the risk and taking precautionary steps.</a:t>
            </a:r>
          </a:p>
        </p:txBody>
      </p:sp>
      <p:pic>
        <p:nvPicPr>
          <p:cNvPr id="23554" name="Picture 2" descr="[​IM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01040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237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53934" y="1295400"/>
            <a:ext cx="62361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Protecting NPPI</a:t>
            </a:r>
          </a:p>
          <a:p>
            <a:pPr algn="ctr"/>
            <a:r>
              <a:rPr lang="en-US" sz="3200" dirty="0"/>
              <a:t>Non-Public Personal Information  </a:t>
            </a:r>
          </a:p>
        </p:txBody>
      </p:sp>
      <p:pic>
        <p:nvPicPr>
          <p:cNvPr id="9" name="Picture 2" descr="Image result for Private Inform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299" y="2971800"/>
            <a:ext cx="3581400" cy="238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74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53934" y="1295400"/>
            <a:ext cx="62361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Protecting NPPI</a:t>
            </a:r>
          </a:p>
          <a:p>
            <a:pPr algn="ctr"/>
            <a:r>
              <a:rPr lang="en-US" sz="3200" dirty="0"/>
              <a:t>Non Public Personal Information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9782" y="2830284"/>
            <a:ext cx="57229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Tax ID Numbers, personal and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542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53934" y="1295400"/>
            <a:ext cx="62361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Protecting NPPI</a:t>
            </a:r>
          </a:p>
          <a:p>
            <a:pPr algn="ctr"/>
            <a:r>
              <a:rPr lang="en-US" sz="3200" dirty="0"/>
              <a:t>Non Public Personal Information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6012" y="2841159"/>
            <a:ext cx="57229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Tax ID Numbers, personal and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Date of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593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6012" y="2841159"/>
            <a:ext cx="58119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Tax ID Numbers, personal and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Date of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Bank Account and Credit Card Numbers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3934" y="1295400"/>
            <a:ext cx="62361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Protecting NPPI</a:t>
            </a:r>
          </a:p>
          <a:p>
            <a:pPr algn="ctr"/>
            <a:r>
              <a:rPr lang="en-US" sz="3200" dirty="0"/>
              <a:t>Non Public Personal Information  </a:t>
            </a:r>
          </a:p>
        </p:txBody>
      </p:sp>
    </p:spTree>
    <p:extLst>
      <p:ext uri="{BB962C8B-B14F-4D97-AF65-F5344CB8AC3E}">
        <p14:creationId xmlns:p14="http://schemas.microsoft.com/office/powerpoint/2010/main" val="10663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932" y="1447800"/>
            <a:ext cx="7631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How is NPPI accessed by identity thieves? </a:t>
            </a:r>
          </a:p>
        </p:txBody>
      </p:sp>
      <p:pic>
        <p:nvPicPr>
          <p:cNvPr id="13314" name="Picture 2" descr="Image result for spying on inform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6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F545CAC75134D8C82B943C584B83A" ma:contentTypeVersion="16" ma:contentTypeDescription="Create a new document." ma:contentTypeScope="" ma:versionID="667c782f74bfe718691c45279ef7c51f">
  <xsd:schema xmlns:xsd="http://www.w3.org/2001/XMLSchema" xmlns:xs="http://www.w3.org/2001/XMLSchema" xmlns:p="http://schemas.microsoft.com/office/2006/metadata/properties" xmlns:ns2="bc462e0b-f194-4d30-89a1-15b9a2b891da" xmlns:ns3="ef4ee839-46c4-4265-b6cc-cae6cf2f5202" targetNamespace="http://schemas.microsoft.com/office/2006/metadata/properties" ma:root="true" ma:fieldsID="eaf5ce95dd6e22d0157c5f5ce0b89173" ns2:_="" ns3:_="">
    <xsd:import namespace="bc462e0b-f194-4d30-89a1-15b9a2b891da"/>
    <xsd:import namespace="ef4ee839-46c4-4265-b6cc-cae6cf2f52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62e0b-f194-4d30-89a1-15b9a2b8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d3b2911-c2fd-4014-bb3f-f5375c0c4b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ee839-46c4-4265-b6cc-cae6cf2f52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a807a65-d0af-4f4a-91d2-4ec0ec7c8e05}" ma:internalName="TaxCatchAll" ma:showField="CatchAllData" ma:web="ef4ee839-46c4-4265-b6cc-cae6cf2f52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4ee839-46c4-4265-b6cc-cae6cf2f5202" xsi:nil="true"/>
    <lcf76f155ced4ddcb4097134ff3c332f xmlns="bc462e0b-f194-4d30-89a1-15b9a2b891d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157E3B3-68A3-461E-B437-D9684595C156}"/>
</file>

<file path=customXml/itemProps2.xml><?xml version="1.0" encoding="utf-8"?>
<ds:datastoreItem xmlns:ds="http://schemas.openxmlformats.org/officeDocument/2006/customXml" ds:itemID="{E2A05A32-7ED5-4A11-BD55-E6AC1159CE63}"/>
</file>

<file path=customXml/itemProps3.xml><?xml version="1.0" encoding="utf-8"?>
<ds:datastoreItem xmlns:ds="http://schemas.openxmlformats.org/officeDocument/2006/customXml" ds:itemID="{DD30A610-F782-4929-87C5-0E212B38943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</TotalTime>
  <Words>719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 Helpers</dc:creator>
  <cp:lastModifiedBy>Tammy St. Gelais</cp:lastModifiedBy>
  <cp:revision>28</cp:revision>
  <dcterms:created xsi:type="dcterms:W3CDTF">2017-02-23T13:09:48Z</dcterms:created>
  <dcterms:modified xsi:type="dcterms:W3CDTF">2022-08-30T18:24:02Z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0x010100EF2F545CAC75134D8C82B943C584B83A</vt:lpwstr>
  </property>
</Properties>
</file>