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3"/>
  </p:notesMasterIdLst>
  <p:handoutMasterIdLst>
    <p:handoutMasterId r:id="rId24"/>
  </p:handoutMasterIdLst>
  <p:sldIdLst>
    <p:sldId id="284" r:id="rId2"/>
    <p:sldId id="285" r:id="rId3"/>
    <p:sldId id="286" r:id="rId4"/>
    <p:sldId id="287" r:id="rId5"/>
    <p:sldId id="290" r:id="rId6"/>
    <p:sldId id="291" r:id="rId7"/>
    <p:sldId id="293" r:id="rId8"/>
    <p:sldId id="294" r:id="rId9"/>
    <p:sldId id="303" r:id="rId10"/>
    <p:sldId id="280" r:id="rId11"/>
    <p:sldId id="281" r:id="rId12"/>
    <p:sldId id="264" r:id="rId13"/>
    <p:sldId id="263" r:id="rId14"/>
    <p:sldId id="265" r:id="rId15"/>
    <p:sldId id="302" r:id="rId16"/>
    <p:sldId id="304" r:id="rId17"/>
    <p:sldId id="305" r:id="rId18"/>
    <p:sldId id="308" r:id="rId19"/>
    <p:sldId id="309" r:id="rId20"/>
    <p:sldId id="297" r:id="rId21"/>
    <p:sldId id="306" r:id="rId2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031"/>
    <a:srgbClr val="800000"/>
    <a:srgbClr val="81523F"/>
    <a:srgbClr val="A23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88706" autoAdjust="0"/>
  </p:normalViewPr>
  <p:slideViewPr>
    <p:cSldViewPr>
      <p:cViewPr varScale="1">
        <p:scale>
          <a:sx n="65" d="100"/>
          <a:sy n="65" d="100"/>
        </p:scale>
        <p:origin x="8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r>
              <a:rPr lang="en-US" dirty="0"/>
              <a:t>Generations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24EBD7B-5607-44C6-9574-52496579CE07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33583BD-4672-4F97-BF3F-A1BB740B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40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A0E8529-5ABE-42DF-BD02-08102C4539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2A02868-8C2F-4EF2-ADB1-3F683DF7961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08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Audie Murphy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8529-5ABE-42DF-BD02-08102C4539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Forbes, The class of 49 taking no chances.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8529-5ABE-42DF-BD02-08102C4539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5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Session:</a:t>
            </a:r>
            <a:r>
              <a:rPr lang="en-US" baseline="0" dirty="0"/>
              <a:t>  You have to operate as close to the facts as possible to make effective 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E8529-5ABE-42DF-BD02-08102C453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0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205201D-B92E-480D-981E-9FDB9EAB7942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5212-4F6B-41B2-A870-7CA82979A273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8ABFA-936E-4215-8EDA-9B853FE4096D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DC0F-5ACF-4DFD-AF4F-F29DE2AA8011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5D45-7C36-4C97-BB49-01CF7972B98D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1ACA-BDDD-4018-ADB5-298D36D7A915}" type="datetime1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95CC-86EC-459B-99E8-31DF69DA2DD6}" type="datetime1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55FE-2D50-4F90-AFBF-1AE36FC1E373}" type="datetime1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3B66-3B49-4107-BC1F-5B9DA51F0E79}" type="datetime1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1EB5241-3880-496C-BE4B-48EDA3AF4421}" type="datetime1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AFA5E7F-CCE2-4C39-BFEC-DBBF391B6A3C}" type="datetime1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4DCB29D-72A6-4184-BC65-B7FC103047BC}" type="datetime1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F3824FC-D9CF-4539-9261-1BAA881589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FA7B-B10A-599F-378E-5A186A89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7ECD1-B8F2-4EE8-9822-87684E65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800"/>
            <a:ext cx="9144000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7180A-7BFB-B32D-17A7-5EE9DBB5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1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9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5675B7E-7EAA-F6B6-48BE-92B99A25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1170812" y="2024492"/>
            <a:ext cx="3063240" cy="1407252"/>
          </a:xfrm>
        </p:spPr>
        <p:txBody>
          <a:bodyPr anchor="b">
            <a:normAutofit/>
          </a:bodyPr>
          <a:lstStyle/>
          <a:p>
            <a:r>
              <a:rPr lang="en-US" sz="3200" b="1" i="1" dirty="0">
                <a:solidFill>
                  <a:srgbClr val="800000"/>
                </a:solidFill>
              </a:rPr>
              <a:t>Recruitment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5A2716-5B53-B257-4FF5-5BDE692156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2" b="27950"/>
          <a:stretch/>
        </p:blipFill>
        <p:spPr>
          <a:xfrm rot="60000">
            <a:off x="4742792" y="915474"/>
            <a:ext cx="3241367" cy="5180810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 rot="-60000">
            <a:off x="685993" y="3429887"/>
            <a:ext cx="3885258" cy="2841855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800000"/>
                </a:solidFill>
              </a:rPr>
              <a:t>Engage, Recruit and Retain</a:t>
            </a:r>
          </a:p>
          <a:p>
            <a:endParaRPr lang="en-US" sz="2800" dirty="0">
              <a:solidFill>
                <a:srgbClr val="800000"/>
              </a:solidFill>
            </a:endParaRPr>
          </a:p>
          <a:p>
            <a:r>
              <a:rPr lang="en-US" sz="2800" dirty="0">
                <a:solidFill>
                  <a:srgbClr val="800000"/>
                </a:solidFill>
              </a:rPr>
              <a:t>The new loyalty is engagement</a:t>
            </a:r>
          </a:p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81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51BA-661C-7C30-85E9-D1236113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1108159" y="2020050"/>
            <a:ext cx="3064827" cy="1409305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2060"/>
                </a:solidFill>
              </a:rPr>
              <a:t>Everything has changed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A0296-E30F-6A19-9FD6-5EAB99EA9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-60000">
            <a:off x="836485" y="3623221"/>
            <a:ext cx="3737117" cy="26441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New Power vs Old Power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Flatten of the hierarchy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The “authority myth”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B60C8-42E1-1CFB-DAA8-A49A5121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11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1BF393-3D94-EBF3-C40A-CF8545490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60000">
            <a:off x="4850364" y="1674872"/>
            <a:ext cx="3195288" cy="4062250"/>
          </a:xfrm>
        </p:spPr>
      </p:pic>
    </p:spTree>
    <p:extLst>
      <p:ext uri="{BB962C8B-B14F-4D97-AF65-F5344CB8AC3E}">
        <p14:creationId xmlns:p14="http://schemas.microsoft.com/office/powerpoint/2010/main" val="255236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4173" y="2020844"/>
            <a:ext cx="3063240" cy="1241664"/>
          </a:xfrm>
        </p:spPr>
        <p:txBody>
          <a:bodyPr anchor="b">
            <a:normAutofit/>
          </a:bodyPr>
          <a:lstStyle/>
          <a:p>
            <a:r>
              <a:rPr lang="en-US" sz="3600" b="1" i="1" dirty="0">
                <a:solidFill>
                  <a:srgbClr val="C00000"/>
                </a:solidFill>
              </a:rPr>
              <a:t>Growth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7AFD00E-D96E-99AB-5975-6CE19DD4AF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080" b="14080"/>
          <a:stretch>
            <a:fillRect/>
          </a:stretch>
        </p:blipFill>
        <p:spPr>
          <a:xfrm>
            <a:off x="4899025" y="1206500"/>
            <a:ext cx="2913063" cy="4540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 rot="-60000">
            <a:off x="1151849" y="3289225"/>
            <a:ext cx="3044952" cy="2732899"/>
          </a:xfrm>
        </p:spPr>
        <p:txBody>
          <a:bodyPr anchor="t">
            <a:normAutofit/>
          </a:bodyPr>
          <a:lstStyle/>
          <a:p>
            <a:endParaRPr lang="en-US" dirty="0">
              <a:solidFill>
                <a:srgbClr val="A2311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Learning styles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Education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Promotion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5630" y="2020831"/>
            <a:ext cx="3063240" cy="1408581"/>
          </a:xfrm>
        </p:spPr>
        <p:txBody>
          <a:bodyPr anchor="b">
            <a:normAutofit/>
          </a:bodyPr>
          <a:lstStyle/>
          <a:p>
            <a:r>
              <a:rPr lang="en-US" sz="3600" b="1" i="1" dirty="0">
                <a:solidFill>
                  <a:srgbClr val="81523F"/>
                </a:solidFill>
              </a:rPr>
              <a:t>Community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5DE6B38-BFED-792E-2BD9-0060F1B83C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4" b="12373"/>
          <a:stretch/>
        </p:blipFill>
        <p:spPr>
          <a:xfrm rot="60000">
            <a:off x="4898615" y="1207272"/>
            <a:ext cx="2913863" cy="453941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 rot="-60000">
            <a:off x="836560" y="3961866"/>
            <a:ext cx="3737221" cy="1761769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654031"/>
                </a:solidFill>
              </a:rPr>
              <a:t>Work and family balance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654031"/>
                </a:solidFill>
              </a:rPr>
              <a:t>Environment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3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817430" y="2019112"/>
            <a:ext cx="3753945" cy="1409304"/>
          </a:xfrm>
        </p:spPr>
        <p:txBody>
          <a:bodyPr anchor="b">
            <a:normAutofit/>
          </a:bodyPr>
          <a:lstStyle/>
          <a:p>
            <a:r>
              <a:rPr lang="en-US" sz="3200" b="1" i="1" dirty="0">
                <a:solidFill>
                  <a:schemeClr val="bg2">
                    <a:lumMod val="25000"/>
                  </a:schemeClr>
                </a:solidFill>
              </a:rPr>
              <a:t>To be a contributor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C0AF772-0747-678C-9828-10A392D01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53" r="26166" b="-2"/>
          <a:stretch/>
        </p:blipFill>
        <p:spPr>
          <a:xfrm rot="60000">
            <a:off x="4854291" y="1150993"/>
            <a:ext cx="3020792" cy="462548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 rot="-60000">
            <a:off x="838485" y="3733321"/>
            <a:ext cx="3733231" cy="2439358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Motivation across generations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5E5A85D-D3B4-575F-214D-6276E21A971C}"/>
              </a:ext>
            </a:extLst>
          </p:cNvPr>
          <p:cNvSpPr txBox="1">
            <a:spLocks/>
          </p:cNvSpPr>
          <p:nvPr/>
        </p:nvSpPr>
        <p:spPr>
          <a:xfrm rot="60000">
            <a:off x="4895119" y="1191542"/>
            <a:ext cx="2913863" cy="4539412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FF9F998-B9FC-3E37-15E8-14621F8B3628}"/>
              </a:ext>
            </a:extLst>
          </p:cNvPr>
          <p:cNvSpPr txBox="1">
            <a:spLocks/>
          </p:cNvSpPr>
          <p:nvPr/>
        </p:nvSpPr>
        <p:spPr>
          <a:xfrm rot="60000">
            <a:off x="4895119" y="1191542"/>
            <a:ext cx="2913863" cy="4539412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68A8AE-410E-3268-8A7D-6EAF0AE0628D}"/>
              </a:ext>
            </a:extLst>
          </p:cNvPr>
          <p:cNvSpPr txBox="1">
            <a:spLocks/>
          </p:cNvSpPr>
          <p:nvPr/>
        </p:nvSpPr>
        <p:spPr>
          <a:xfrm rot="60000">
            <a:off x="4895119" y="1207307"/>
            <a:ext cx="2913863" cy="4539412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5C8BB80-A26F-D87B-387C-F843765CE9EF}"/>
              </a:ext>
            </a:extLst>
          </p:cNvPr>
          <p:cNvSpPr txBox="1">
            <a:spLocks/>
          </p:cNvSpPr>
          <p:nvPr/>
        </p:nvSpPr>
        <p:spPr>
          <a:xfrm rot="60000">
            <a:off x="4895119" y="1207306"/>
            <a:ext cx="2913863" cy="4539412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E18083E-C549-6446-40F0-875BCFDF67B5}"/>
              </a:ext>
            </a:extLst>
          </p:cNvPr>
          <p:cNvSpPr txBox="1">
            <a:spLocks/>
          </p:cNvSpPr>
          <p:nvPr/>
        </p:nvSpPr>
        <p:spPr>
          <a:xfrm rot="60000">
            <a:off x="4895119" y="1207305"/>
            <a:ext cx="2913863" cy="4539412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9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F934-69F2-D39B-E35F-324B53F9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/>
          <a:p>
            <a:r>
              <a:rPr lang="en-US" sz="4000" b="1" i="1" dirty="0">
                <a:solidFill>
                  <a:srgbClr val="0070C0"/>
                </a:solidFill>
              </a:rPr>
              <a:t>Significance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82C6AF-22AD-401A-6D6F-EAC0BD42B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85" r="27133" b="-2"/>
          <a:stretch/>
        </p:blipFill>
        <p:spPr>
          <a:xfrm rot="60000">
            <a:off x="4854291" y="1150993"/>
            <a:ext cx="3020792" cy="4625489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C38A7-C695-9B31-BC09-0E9530064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rgbClr val="0070C0"/>
                </a:solidFill>
              </a:rPr>
              <a:t>Awards and Recognition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BCE3-BCE4-2070-A763-2BFBF94F5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3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4446-332C-3889-5253-307B068E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1103899" y="2020846"/>
            <a:ext cx="3063240" cy="1210223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Organizational Fit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AE0FB5-4DBE-ED9E-7C2C-437884CDD9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070" r="4070"/>
          <a:stretch/>
        </p:blipFill>
        <p:spPr>
          <a:xfrm rot="60000">
            <a:off x="4713333" y="990670"/>
            <a:ext cx="3338303" cy="510595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2F9F4-0EE7-3F10-31D2-11B79A94D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-60000">
            <a:off x="761215" y="3659124"/>
            <a:ext cx="3658373" cy="24660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Communication style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Leadership 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9F14C-08B9-42BA-8EAE-19B793C4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56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A891AF9-02F5-1188-B8B8-F69C1A5E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relationships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CC8B2C7-5F19-3E92-C690-20A457618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56" b="11356"/>
          <a:stretch/>
        </p:blipFill>
        <p:spPr>
          <a:xfrm>
            <a:off x="1463040" y="2119257"/>
            <a:ext cx="6196405" cy="3603812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7F579-A7F4-CBF4-AD70-2B6D1AA5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0202" y="5809152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8D1670-4B62-435A-58DE-F3FD1F94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82618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Resilience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AE8E8-D553-9F24-98A6-535DDDEAC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4" b="5789"/>
          <a:stretch/>
        </p:blipFill>
        <p:spPr>
          <a:xfrm>
            <a:off x="919776" y="1600201"/>
            <a:ext cx="7304449" cy="4574076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4BED4C-7908-0887-4DD0-07CD069C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0202" y="5809152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12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0FB4-F7F2-F1DF-6D89-77DD0ED8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/>
          <a:p>
            <a:r>
              <a:rPr lang="en-US" i="1"/>
              <a:t>Protect your people from 3 things…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69F54-76BF-1621-32B5-784A84CDB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9" r="7536" b="2"/>
          <a:stretch/>
        </p:blipFill>
        <p:spPr>
          <a:xfrm rot="60000">
            <a:off x="4854291" y="1150993"/>
            <a:ext cx="3020792" cy="4625489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750BC32-C7B6-5069-62D0-694053CE9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C83D69-ED5A-E4FD-7A88-46ED4448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0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6570A3-73CB-E404-01EE-521DAC99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1A9FF-501E-DD9E-357D-E23D874B3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84" y="0"/>
            <a:ext cx="916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367F-0130-C551-4144-3E15D4F2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1080002" y="837902"/>
            <a:ext cx="3063240" cy="838072"/>
          </a:xfrm>
        </p:spPr>
        <p:txBody>
          <a:bodyPr>
            <a:normAutofit fontScale="90000"/>
          </a:bodyPr>
          <a:lstStyle/>
          <a:p>
            <a:r>
              <a:rPr lang="en-US" sz="2800" i="1" dirty="0">
                <a:solidFill>
                  <a:srgbClr val="654031"/>
                </a:solidFill>
              </a:rPr>
              <a:t>Generations still at work in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11BB8-5580-8855-93CD-FF7BEBCC0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-60000">
            <a:off x="604239" y="2160048"/>
            <a:ext cx="3964457" cy="35655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54031"/>
                </a:solidFill>
              </a:rPr>
              <a:t>GI, 1900 -1922, 50 Million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54031"/>
                </a:solidFill>
              </a:rPr>
              <a:t>Silent, 1922 – 1945 50 Million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54031"/>
                </a:solidFill>
              </a:rPr>
              <a:t>Boomers, 1945 – 1960, 76 Million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54031"/>
                </a:solidFill>
              </a:rPr>
              <a:t>Xers, 1960 – 1980, 45 Million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54031"/>
                </a:solidFill>
              </a:rPr>
              <a:t>Gen Y, 1980 – 1996, 80 Million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54031"/>
                </a:solidFill>
              </a:rPr>
              <a:t>Gen Z, 1996 – 2012, 72 Million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53D47-F524-48FE-1D9A-E2BA56E3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72C15AC-781F-990A-2FC0-3A28A18842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43" r="7243"/>
          <a:stretch>
            <a:fillRect/>
          </a:stretch>
        </p:blipFill>
        <p:spPr>
          <a:xfrm>
            <a:off x="4899025" y="1185863"/>
            <a:ext cx="2913063" cy="45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E4142-1DF1-9910-1EE8-49B902C6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B5ECB-EFB8-E85E-4130-06A883CE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42950"/>
            <a:ext cx="6858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7ECFD-3C88-1F17-22BF-38944A81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AD67E-84F3-41CB-9EA1-A35020B18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" y="0"/>
            <a:ext cx="9083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4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6F53066-1E91-1405-8A5B-519E11B2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9233D26-258D-9906-BA8D-B1B3241670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0137" r="-1" b="18200"/>
          <a:stretch/>
        </p:blipFill>
        <p:spPr>
          <a:xfrm rot="60000">
            <a:off x="4898615" y="1207272"/>
            <a:ext cx="2913863" cy="4539412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819EA-07FE-AE54-D24C-84A865F7F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 anchor="t">
            <a:normAutofit/>
          </a:bodyPr>
          <a:lstStyle/>
          <a:p>
            <a:r>
              <a:rPr lang="en-US" sz="3200" dirty="0"/>
              <a:t>1900-1922 </a:t>
            </a:r>
          </a:p>
          <a:p>
            <a:r>
              <a:rPr lang="en-US" sz="3200" dirty="0"/>
              <a:t>The GI Generation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82E48-C955-4489-20B8-D82B432B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1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B2572-B271-EFC6-BE13-8BFAFE8C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</p:spPr>
        <p:txBody>
          <a:bodyPr anchor="ctr">
            <a:normAutofit/>
          </a:bodyPr>
          <a:lstStyle/>
          <a:p>
            <a:r>
              <a:rPr lang="en-US" dirty="0"/>
              <a:t>1922-1945 Silent Generation</a:t>
            </a:r>
          </a:p>
        </p:txBody>
      </p:sp>
      <p:pic>
        <p:nvPicPr>
          <p:cNvPr id="5" name="Picture 4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574D2E15-14FD-2B7F-1726-73A977377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29"/>
          <a:stretch/>
        </p:blipFill>
        <p:spPr>
          <a:xfrm>
            <a:off x="1463040" y="2119257"/>
            <a:ext cx="6196405" cy="3603812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AD62F-6609-9D4D-F81B-829283DC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0202" y="5809152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2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8686F-5059-6B1B-FBB9-9E7B24D0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1945-1960 Baby Boomers</a:t>
            </a:r>
          </a:p>
        </p:txBody>
      </p:sp>
      <p:pic>
        <p:nvPicPr>
          <p:cNvPr id="9" name="Content Placeholder 8" descr="Text, whiteboard&#10;&#10;Description automatically generated">
            <a:extLst>
              <a:ext uri="{FF2B5EF4-FFF2-40B4-BE49-F238E27FC236}">
                <a16:creationId xmlns:a16="http://schemas.microsoft.com/office/drawing/2014/main" id="{B997EDE4-AC17-2130-2D22-C4543FC26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470" y="2119257"/>
            <a:ext cx="2405544" cy="3603812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8094B-205D-CBF4-0863-EE6DBB6F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0202" y="5809152"/>
            <a:ext cx="5540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8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30B715-3BD9-5086-D2F7-D64E383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A319A-6DDF-295C-91F9-B7BEB78B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533400"/>
            <a:ext cx="4425696" cy="577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ED24A-1EA4-CCF9-29ED-371A23DA959B}"/>
              </a:ext>
            </a:extLst>
          </p:cNvPr>
          <p:cNvSpPr txBox="1"/>
          <p:nvPr/>
        </p:nvSpPr>
        <p:spPr>
          <a:xfrm>
            <a:off x="1066800" y="3083221"/>
            <a:ext cx="289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ngenial Black" panose="020B0604020202020204" pitchFamily="2" charset="0"/>
              </a:rPr>
              <a:t>1960-1980 </a:t>
            </a:r>
          </a:p>
          <a:p>
            <a:r>
              <a:rPr lang="en-US" sz="3600" dirty="0">
                <a:latin typeface="Congenial Black" panose="020B0604020202020204" pitchFamily="2" charset="0"/>
              </a:rPr>
              <a:t>   Gen X </a:t>
            </a:r>
          </a:p>
        </p:txBody>
      </p:sp>
    </p:spTree>
    <p:extLst>
      <p:ext uri="{BB962C8B-B14F-4D97-AF65-F5344CB8AC3E}">
        <p14:creationId xmlns:p14="http://schemas.microsoft.com/office/powerpoint/2010/main" val="52951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521F67-CA7E-2B1B-DF42-06545C216F5B}"/>
              </a:ext>
            </a:extLst>
          </p:cNvPr>
          <p:cNvSpPr txBox="1"/>
          <p:nvPr/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1980-1996 Millennials / Gen Y 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CAE4D413-C223-CBD3-8970-61E534FF1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803" y="2119257"/>
            <a:ext cx="2720879" cy="3603812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36C03-EC71-59CD-B686-F648CFB1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0202" y="5809152"/>
            <a:ext cx="55402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F3824FC-D9CF-4539-9261-1BAA88158929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6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0384-68F1-375C-0AFD-E20A9BC9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5835C8-39F0-1C5F-D62F-A45F35A8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24FC-D9CF-4539-9261-1BAA88158929}" type="slidenum">
              <a:rPr lang="en-US" smtClean="0"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03422-AAA7-8064-DB1B-6578B6EE4D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1" y="2819400"/>
            <a:ext cx="3736847" cy="2286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   Gen Z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1996 - 2012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86C8E9-4F57-09FD-39A1-0405005B0F1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810000" y="721547"/>
            <a:ext cx="4571999" cy="55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847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3768</TotalTime>
  <Words>199</Words>
  <Application>Microsoft Office PowerPoint</Application>
  <PresentationFormat>On-screen Show (4:3)</PresentationFormat>
  <Paragraphs>82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 Black</vt:lpstr>
      <vt:lpstr>Arial Narrow</vt:lpstr>
      <vt:lpstr>Brush Script MT</vt:lpstr>
      <vt:lpstr>Calibri</vt:lpstr>
      <vt:lpstr>Congenial Black</vt:lpstr>
      <vt:lpstr>Rage Italic</vt:lpstr>
      <vt:lpstr>Times New Roman</vt:lpstr>
      <vt:lpstr>Pushpin</vt:lpstr>
      <vt:lpstr>PowerPoint Presentation</vt:lpstr>
      <vt:lpstr>PowerPoint Presentation</vt:lpstr>
      <vt:lpstr>PowerPoint Presentation</vt:lpstr>
      <vt:lpstr>PowerPoint Presentation</vt:lpstr>
      <vt:lpstr>1922-1945 Silent Generation</vt:lpstr>
      <vt:lpstr>1945-1960 Baby Boomers</vt:lpstr>
      <vt:lpstr>PowerPoint Presentation</vt:lpstr>
      <vt:lpstr>PowerPoint Presentation</vt:lpstr>
      <vt:lpstr>PowerPoint Presentation</vt:lpstr>
      <vt:lpstr>Recruitment</vt:lpstr>
      <vt:lpstr>Everything has changed</vt:lpstr>
      <vt:lpstr>Growth</vt:lpstr>
      <vt:lpstr>Community</vt:lpstr>
      <vt:lpstr>To be a contributor</vt:lpstr>
      <vt:lpstr>Significance</vt:lpstr>
      <vt:lpstr>Organizational Fit</vt:lpstr>
      <vt:lpstr>Building relationships</vt:lpstr>
      <vt:lpstr>Build Resilience</vt:lpstr>
      <vt:lpstr>Protect your people from 3 things…</vt:lpstr>
      <vt:lpstr>Generations still at work in 2022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misconceptions</dc:title>
  <dc:creator>Don</dc:creator>
  <cp:lastModifiedBy>Donald DeAngelis</cp:lastModifiedBy>
  <cp:revision>73</cp:revision>
  <cp:lastPrinted>2014-10-25T19:01:49Z</cp:lastPrinted>
  <dcterms:created xsi:type="dcterms:W3CDTF">2014-10-25T15:34:25Z</dcterms:created>
  <dcterms:modified xsi:type="dcterms:W3CDTF">2022-09-06T17:25:07Z</dcterms:modified>
</cp:coreProperties>
</file>