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media/image2.tmp" ContentType="image/jpeg"/>
  <Override PartName="/ppt/diagrams/quickStyle6.xml" ContentType="application/vnd.openxmlformats-officedocument.drawingml.diagramStyle+xml"/>
  <Override PartName="/ppt/diagrams/colors6.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drawing6.xml" ContentType="application/vnd.ms-office.drawingml.diagramDrawing+xml"/>
  <Override PartName="/ppt/diagrams/layout5.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46.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33.xml" ContentType="application/vnd.openxmlformats-officedocument.presentationml.tags+xml"/>
  <Override PartName="/ppt/tags/tag51.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4.xml" ContentType="application/vnd.openxmlformats-officedocument.presentationml.tags+xml"/>
  <Override PartName="/ppt/tags/tag45.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69.xml" ContentType="application/vnd.openxmlformats-officedocument.presentationml.tags+xml"/>
  <Override PartName="/ppt/tags/tag12.xml" ContentType="application/vnd.openxmlformats-officedocument.presentationml.tags+xml"/>
  <Override PartName="/ppt/tags/tag1.xml" ContentType="application/vnd.openxmlformats-officedocument.presentationml.tags+xml"/>
  <Override PartName="/ppt/tags/tag7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333" r:id="rId2"/>
    <p:sldId id="2012" r:id="rId3"/>
    <p:sldId id="256" r:id="rId4"/>
    <p:sldId id="262" r:id="rId5"/>
    <p:sldId id="259" r:id="rId6"/>
    <p:sldId id="387" r:id="rId7"/>
    <p:sldId id="3309" r:id="rId8"/>
    <p:sldId id="3302" r:id="rId9"/>
    <p:sldId id="3304" r:id="rId10"/>
    <p:sldId id="3225" r:id="rId11"/>
    <p:sldId id="3300" r:id="rId12"/>
    <p:sldId id="3307" r:id="rId13"/>
    <p:sldId id="3235" r:id="rId14"/>
    <p:sldId id="3242" r:id="rId15"/>
    <p:sldId id="3330" r:id="rId16"/>
    <p:sldId id="3241" r:id="rId17"/>
    <p:sldId id="3308" r:id="rId18"/>
    <p:sldId id="348" r:id="rId19"/>
    <p:sldId id="284" r:id="rId20"/>
    <p:sldId id="286" r:id="rId21"/>
  </p:sldIdLst>
  <p:sldSz cx="14630400" cy="8229600"/>
  <p:notesSz cx="6858000" cy="9144000"/>
  <p:custDataLst>
    <p:tags r:id="rId24"/>
  </p:custDataLst>
  <p:defaultTextStyle>
    <a:defPPr>
      <a:defRPr lang="fr-FR"/>
    </a:defPPr>
    <a:lvl1pPr marL="0" algn="l" defTabSz="914400" rtl="0" eaLnBrk="1" latinLnBrk="0" hangingPunct="1">
      <a:defRPr lang="en-US" sz="1100" kern="1200">
        <a:solidFill>
          <a:schemeClr val="tx1"/>
        </a:solidFill>
        <a:latin typeface="+mn-lt"/>
        <a:ea typeface="+mn-ea"/>
        <a:cs typeface="+mn-cs"/>
      </a:defRPr>
    </a:lvl1pPr>
    <a:lvl2pPr marL="457200" algn="l" defTabSz="914400" rtl="0" eaLnBrk="1" latinLnBrk="0" hangingPunct="1">
      <a:defRPr lang="en-US" sz="1100" kern="1200">
        <a:solidFill>
          <a:schemeClr val="tx1"/>
        </a:solidFill>
        <a:latin typeface="+mn-lt"/>
        <a:ea typeface="+mn-ea"/>
        <a:cs typeface="+mn-cs"/>
      </a:defRPr>
    </a:lvl2pPr>
    <a:lvl3pPr marL="914400" algn="l" defTabSz="914400" rtl="0" eaLnBrk="1" latinLnBrk="0" hangingPunct="1">
      <a:defRPr lang="en-US" sz="1100" kern="1200">
        <a:solidFill>
          <a:schemeClr val="tx1"/>
        </a:solidFill>
        <a:latin typeface="+mn-lt"/>
        <a:ea typeface="+mn-ea"/>
        <a:cs typeface="+mn-cs"/>
      </a:defRPr>
    </a:lvl3pPr>
    <a:lvl4pPr marL="1371600" algn="l" defTabSz="914400" rtl="0" eaLnBrk="1" latinLnBrk="0" hangingPunct="1">
      <a:defRPr lang="en-US" sz="1100" kern="1200">
        <a:solidFill>
          <a:schemeClr val="tx1"/>
        </a:solidFill>
        <a:latin typeface="+mn-lt"/>
        <a:ea typeface="+mn-ea"/>
        <a:cs typeface="+mn-cs"/>
      </a:defRPr>
    </a:lvl4pPr>
    <a:lvl5pPr marL="1828800" algn="l" defTabSz="914400" rtl="0" eaLnBrk="1" latinLnBrk="0" hangingPunct="1">
      <a:defRPr lang="en-US"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3" userDrawn="1">
          <p15:clr>
            <a:srgbClr val="A4A3A4"/>
          </p15:clr>
        </p15:guide>
        <p15:guide id="2" orient="horz" pos="2716" userDrawn="1">
          <p15:clr>
            <a:srgbClr val="A4A3A4"/>
          </p15:clr>
        </p15:guide>
        <p15:guide id="3" orient="horz" pos="3081" userDrawn="1">
          <p15:clr>
            <a:srgbClr val="A4A3A4"/>
          </p15:clr>
        </p15:guide>
        <p15:guide id="4" orient="horz" pos="4393" userDrawn="1">
          <p15:clr>
            <a:srgbClr val="A4A3A4"/>
          </p15:clr>
        </p15:guide>
        <p15:guide id="5" pos="4359" userDrawn="1">
          <p15:clr>
            <a:srgbClr val="A4A3A4"/>
          </p15:clr>
        </p15:guide>
        <p15:guide id="6" pos="48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F6702A1-A54F-4802-A9EC-B28C02EDC1F7}" styleName="Roadmap">
    <a:wholeTbl>
      <a:tcTxStyle b="off" i="off">
        <a:fontRef idx="minor">
          <a:prstClr val="black"/>
        </a:fontRef>
        <a:schemeClr val="tx2"/>
      </a:tcTxStyle>
      <a:tcStyle>
        <a:tcBdr>
          <a:left>
            <a:ln w="0" cmpd="sng">
              <a:solidFill>
                <a:schemeClr val="bg1">
                  <a:lumMod val="95000"/>
                </a:schemeClr>
              </a:solidFill>
            </a:ln>
          </a:left>
          <a:right>
            <a:ln w="0" cmpd="sng">
              <a:solidFill>
                <a:schemeClr val="bg1">
                  <a:lumMod val="95000"/>
                </a:schemeClr>
              </a:solidFill>
            </a:ln>
          </a:right>
          <a:top>
            <a:ln w="0" cmpd="sng">
              <a:solidFill>
                <a:schemeClr val="bg1">
                  <a:lumMod val="95000"/>
                </a:schemeClr>
              </a:solidFill>
            </a:ln>
          </a:top>
          <a:bottom>
            <a:ln w="0" cmpd="sng">
              <a:solidFill>
                <a:schemeClr val="bg1">
                  <a:lumMod val="95000"/>
                </a:schemeClr>
              </a:solidFill>
            </a:ln>
          </a:bottom>
          <a:insideH>
            <a:ln>
              <a:noFill/>
            </a:ln>
          </a:insideH>
          <a:insideV>
            <a:ln w="57150" cmpd="sng">
              <a:solidFill>
                <a:srgbClr val="FFFFFF"/>
              </a:solidFill>
            </a:ln>
          </a:insideV>
        </a:tcBdr>
        <a:fill>
          <a:solidFill>
            <a:schemeClr val="bg1">
              <a:lumMod val="95000"/>
            </a:schemeClr>
          </a:solidFill>
        </a:fill>
      </a:tcStyle>
    </a:wholeTbl>
    <a:firstCol>
      <a:tcTxStyle>
        <a:fontRef idx="minor">
          <a:prstClr val="black"/>
        </a:fontRef>
        <a:schemeClr val="bg1"/>
      </a:tcTxStyle>
      <a:tcStyle>
        <a:tcBdr/>
        <a:fill>
          <a:solidFill>
            <a:schemeClr val="accent1"/>
          </a:solidFill>
        </a:fill>
      </a:tcStyle>
    </a:firstCol>
    <a:firstRow>
      <a:tcTxStyle>
        <a:fontRef idx="minor">
          <a:prstClr val="black"/>
        </a:fontRef>
        <a:schemeClr val="bg1"/>
      </a:tcTxStyle>
      <a:tcStyle>
        <a:tcBdr>
          <a:insideH>
            <a:ln w="57150" cmpd="sng">
              <a:solidFill>
                <a:srgbClr val="FFFFFF"/>
              </a:solidFill>
            </a:ln>
          </a:insideH>
          <a:insideV>
            <a:ln w="57150" cmpd="sng">
              <a:solidFill>
                <a:srgbClr val="FFFFFF"/>
              </a:solidFill>
            </a:ln>
          </a:insideV>
        </a:tcBdr>
        <a:fill>
          <a:solidFill>
            <a:schemeClr val="accent1"/>
          </a:solidFill>
        </a:fill>
      </a:tcStyle>
    </a:firstRow>
  </a:tblStyle>
  <a:tblStyle styleId="{C679532D-8790-4F43-B145-F427FA289644}" styleName="Timetable">
    <a:wholeTbl>
      <a:tcTxStyle b="off" i="off">
        <a:fontRef idx="minor">
          <a:prstClr val="black"/>
        </a:fontRef>
        <a:schemeClr val="tx2"/>
      </a:tcTxStyle>
      <a:tcStyle>
        <a:tcBdr>
          <a:left>
            <a:ln>
              <a:noFill/>
            </a:ln>
          </a:left>
          <a:right>
            <a:ln>
              <a:noFill/>
            </a:ln>
          </a:right>
          <a:top>
            <a:ln>
              <a:noFill/>
            </a:ln>
          </a:top>
          <a:bottom>
            <a:ln>
              <a:noFill/>
            </a:ln>
          </a:bottom>
          <a:insideH>
            <a:ln w="6355" cmpd="sng">
              <a:solidFill>
                <a:srgbClr val="FFFFFF"/>
              </a:solidFill>
            </a:ln>
          </a:insideH>
          <a:insideV>
            <a:ln w="6355" cmpd="sng">
              <a:solidFill>
                <a:srgbClr val="FFFFFF"/>
              </a:solidFill>
            </a:ln>
          </a:insideV>
        </a:tcBdr>
        <a:fill>
          <a:noFill/>
        </a:fill>
      </a:tcStyle>
    </a:wholeTbl>
    <a:band1V>
      <a:tcStyle>
        <a:tcBdr/>
        <a:fill>
          <a:solidFill>
            <a:schemeClr val="bg1">
              <a:lumMod val="95000"/>
            </a:schemeClr>
          </a:solidFill>
        </a:fill>
      </a:tcStyle>
    </a:band1V>
    <a:band2V>
      <a:tcStyle>
        <a:tcBdr/>
        <a:fill>
          <a:solidFill>
            <a:schemeClr val="bg1">
              <a:lumMod val="85000"/>
            </a:schemeClr>
          </a:solidFill>
        </a:fill>
      </a:tcStyle>
    </a:band2V>
    <a:firstCol>
      <a:tcTxStyle>
        <a:fontRef idx="minor">
          <a:prstClr val="black"/>
        </a:fontRef>
        <a:schemeClr val="bg1"/>
      </a:tcTxStyle>
      <a:tcStyle>
        <a:tcBdr/>
        <a:fill>
          <a:solidFill>
            <a:schemeClr val="accent1"/>
          </a:solidFill>
        </a:fill>
      </a:tcStyle>
    </a:firstCol>
    <a:firstRow>
      <a:tcTxStyle>
        <a:fontRef idx="minor">
          <a:prstClr val="black"/>
        </a:fontRef>
        <a:schemeClr val="bg1"/>
      </a:tcTxStyle>
      <a:tcStyle>
        <a:tcBdr/>
        <a:fill>
          <a:solidFill>
            <a:schemeClr val="accent1"/>
          </a:solidFill>
        </a:fill>
      </a:tcStyle>
    </a:firstRow>
  </a:tblStyle>
  <a:tblStyle styleId="{640930CC-2DD5-4645-9BF9-1F0F6B9BBA25}" styleName="Standard">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fontRef idx="minor">
          <a:prstClr val="black"/>
        </a:fontRef>
        <a:schemeClr val="tx2"/>
      </a:tcTxStyle>
      <a:tcStyle>
        <a:tcBdr>
          <a:bottom>
            <a:ln w="6355" cmpd="sng">
              <a:solidFill>
                <a:schemeClr val="tx2"/>
              </a:solidFill>
            </a:ln>
          </a:bottom>
        </a:tcBdr>
        <a:fill>
          <a:noFill/>
        </a:fill>
      </a:tcStyle>
    </a:lastRow>
    <a:firstRow>
      <a:tcTxStyle b="on">
        <a:fontRef idx="minor">
          <a:prstClr val="black"/>
        </a:fontRef>
        <a:schemeClr val="tx2"/>
      </a:tcTxStyle>
      <a:tcStyle>
        <a:tcBdr>
          <a:bottom>
            <a:ln w="6355" cmpd="sng">
              <a:solidFill>
                <a:schemeClr val="tx2"/>
              </a:solidFill>
            </a:ln>
          </a:bottom>
        </a:tcBdr>
        <a:fill>
          <a:noFill/>
        </a:fill>
      </a:tcStyle>
    </a:firstRow>
  </a:tblStyle>
  <a:tblStyle styleId="{0582B0D9-9874-4C26-850A-993D2AA39D9F}" styleName="Blank">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firstRow>
      <a:tcTxStyle b="on">
        <a:fontRef idx="minor">
          <a:prstClr val="black"/>
        </a:fontRef>
        <a:schemeClr val="tx2"/>
      </a:tcTxStyle>
      <a:tcStyle>
        <a:tcBdr>
          <a:bottom>
            <a:ln w="6355" cmpd="sng">
              <a:solidFill>
                <a:schemeClr val="tx2"/>
              </a:solidFill>
            </a:ln>
          </a:bottom>
        </a:tcBdr>
        <a:fill>
          <a:noFill/>
        </a:fill>
      </a:tcStyle>
    </a:firstRow>
  </a:tblStyle>
  <a:tblStyle styleId="{F3359BF5-DAE9-4BDB-B8C4-06CAF9B8A900}" styleName="Agenda">
    <a:wholeTbl>
      <a:tcTxStyle b="off" i="off">
        <a:fontRef idx="minor">
          <a:prstClr val="black"/>
        </a:fontRef>
        <a:schemeClr val="bg2"/>
      </a:tcTxStyle>
      <a:tcStyle>
        <a:tcBdr>
          <a:left>
            <a:ln>
              <a:noFill/>
            </a:ln>
          </a:left>
          <a:right>
            <a:ln>
              <a:noFill/>
            </a:ln>
          </a:right>
          <a:top>
            <a:ln>
              <a:noFill/>
            </a:ln>
          </a:top>
          <a:bottom>
            <a:ln>
              <a:noFill/>
            </a:ln>
          </a:bottom>
          <a:insideH>
            <a:ln w="6350" cmpd="sng">
              <a:solidFill>
                <a:srgbClr val="AFB1B3"/>
              </a:solidFill>
              <a:prstDash val="solid"/>
            </a:ln>
          </a:insideH>
          <a:insideV>
            <a:ln>
              <a:noFill/>
            </a:ln>
          </a:insideV>
        </a:tcBdr>
        <a:fill>
          <a:noFill/>
        </a:fill>
      </a:tcStyle>
    </a:wholeTbl>
    <a:lastRow>
      <a:tcTxStyle>
        <a:fontRef idx="minor">
          <a:prstClr val="black"/>
        </a:fontRef>
        <a:schemeClr val="bg2"/>
      </a:tcTxStyle>
      <a:tcStyle>
        <a:tcBdr>
          <a:bottom>
            <a:ln w="6350" cmpd="sng">
              <a:solidFill>
                <a:srgbClr val="AFB1B3"/>
              </a:solidFill>
              <a:prstDash val="solid"/>
            </a:ln>
          </a:bottom>
        </a:tcBdr>
        <a:fill>
          <a:noFill/>
        </a:fill>
      </a:tcStyle>
    </a:lastRow>
    <a:firstRow>
      <a:tcTxStyle>
        <a:fontRef idx="minor">
          <a:prstClr val="black"/>
        </a:fontRef>
        <a:schemeClr val="bg2"/>
      </a:tcTxStyle>
      <a:tcStyle>
        <a:tcBdr>
          <a:top>
            <a:ln w="6350" cmpd="sng">
              <a:solidFill>
                <a:srgbClr val="AFB1B3"/>
              </a:solidFill>
              <a:prstDash val="solid"/>
            </a:ln>
          </a:top>
        </a:tcBdr>
        <a:fill>
          <a:noFill/>
        </a:fill>
      </a:tcStyle>
    </a:firstRow>
  </a:tblStyle>
  <a:tblStyle styleId="{0CAB58E7-5CDE-43C6-A48B-3C2A836B0257}" styleName="League">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schemeClr val="tx2"/>
      </a:tcTxStyle>
      <a:tcStyle>
        <a:tcBdr>
          <a:bottom>
            <a:ln w="6355" cmpd="sng">
              <a:solidFill>
                <a:schemeClr val="tx2"/>
              </a:solidFill>
            </a:ln>
          </a:bottom>
        </a:tcBdr>
        <a:fill>
          <a:noFill/>
        </a:fill>
      </a:tcStyle>
    </a:lastRow>
    <a:firstRow>
      <a:tcTxStyle b="on">
        <a:schemeClr val="tx2"/>
      </a:tcTxStyle>
      <a:tcStyle>
        <a:tcBdr>
          <a:bottom>
            <a:ln w="6355" cmpd="sng">
              <a:solidFill>
                <a:schemeClr val="tx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napToObjects="1">
      <p:cViewPr varScale="1">
        <p:scale>
          <a:sx n="93" d="100"/>
          <a:sy n="93" d="100"/>
        </p:scale>
        <p:origin x="1038" y="102"/>
      </p:cViewPr>
      <p:guideLst>
        <p:guide orient="horz" pos="1403"/>
        <p:guide orient="horz" pos="2716"/>
        <p:guide orient="horz" pos="3081"/>
        <p:guide orient="horz" pos="4393"/>
        <p:guide pos="4359"/>
        <p:guide pos="4860"/>
      </p:guideLst>
    </p:cSldViewPr>
  </p:slideViewPr>
  <p:notesTextViewPr>
    <p:cViewPr>
      <p:scale>
        <a:sx n="1" d="1"/>
        <a:sy n="1" d="1"/>
      </p:scale>
      <p:origin x="0" y="0"/>
    </p:cViewPr>
  </p:notesTextViewPr>
  <p:notesViewPr>
    <p:cSldViewPr snapToGrid="0" snapToObjects="1">
      <p:cViewPr varScale="1">
        <p:scale>
          <a:sx n="63" d="100"/>
          <a:sy n="63" d="100"/>
        </p:scale>
        <p:origin x="29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AF2B8-485B-437D-93DA-AFA3A677E28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C5C27-D15E-43E2-A956-9D0117B25032}">
      <dgm:prSet phldrT="[Text]" custT="1"/>
      <dgm:spPr/>
      <dgm:t>
        <a:bodyPr/>
        <a:lstStyle/>
        <a:p>
          <a:pPr algn="ctr"/>
          <a:r>
            <a:rPr lang="en-US" sz="2800" dirty="0"/>
            <a:t>Difficulty getting away from paper</a:t>
          </a:r>
        </a:p>
      </dgm:t>
    </dgm:pt>
    <dgm:pt modelId="{3D835160-E26E-41F1-8C44-AE909B14B172}" type="parTrans" cxnId="{79AA519B-5367-4350-8A15-791E6A52172A}">
      <dgm:prSet/>
      <dgm:spPr/>
      <dgm:t>
        <a:bodyPr/>
        <a:lstStyle/>
        <a:p>
          <a:endParaRPr lang="en-US"/>
        </a:p>
      </dgm:t>
    </dgm:pt>
    <dgm:pt modelId="{61ED1F97-859C-4D7B-8DD4-BBD82F4169CA}" type="sibTrans" cxnId="{79AA519B-5367-4350-8A15-791E6A52172A}">
      <dgm:prSet/>
      <dgm:spPr/>
      <dgm:t>
        <a:bodyPr/>
        <a:lstStyle/>
        <a:p>
          <a:endParaRPr lang="en-US"/>
        </a:p>
      </dgm:t>
    </dgm:pt>
    <dgm:pt modelId="{3CEDB32A-3910-4C7E-93FD-A7D0BA30871C}">
      <dgm:prSet phldrT="[Text]" custT="1"/>
      <dgm:spPr/>
      <dgm:t>
        <a:bodyPr/>
        <a:lstStyle/>
        <a:p>
          <a:pPr algn="ctr"/>
          <a:r>
            <a:rPr lang="en-US" sz="2800" dirty="0"/>
            <a:t>Lack of visibility into transactions</a:t>
          </a:r>
        </a:p>
      </dgm:t>
    </dgm:pt>
    <dgm:pt modelId="{90D9D0C6-21D4-4274-917C-A1773513128E}" type="parTrans" cxnId="{C5271039-B120-4A12-B557-4EAD4618F0B3}">
      <dgm:prSet/>
      <dgm:spPr/>
      <dgm:t>
        <a:bodyPr/>
        <a:lstStyle/>
        <a:p>
          <a:endParaRPr lang="en-US"/>
        </a:p>
      </dgm:t>
    </dgm:pt>
    <dgm:pt modelId="{AD29AC6F-2FFC-4182-AA3D-0EAE462A48BF}" type="sibTrans" cxnId="{C5271039-B120-4A12-B557-4EAD4618F0B3}">
      <dgm:prSet/>
      <dgm:spPr/>
      <dgm:t>
        <a:bodyPr/>
        <a:lstStyle/>
        <a:p>
          <a:endParaRPr lang="en-US"/>
        </a:p>
      </dgm:t>
    </dgm:pt>
    <dgm:pt modelId="{5E559B79-6755-46C5-BF2E-4D99258E989E}">
      <dgm:prSet phldrT="[Text]" custT="1"/>
      <dgm:spPr/>
      <dgm:t>
        <a:bodyPr/>
        <a:lstStyle/>
        <a:p>
          <a:pPr algn="ctr"/>
          <a:r>
            <a:rPr lang="en-US" sz="2800" dirty="0"/>
            <a:t>Low security – fraud issues</a:t>
          </a:r>
        </a:p>
      </dgm:t>
    </dgm:pt>
    <dgm:pt modelId="{A3A141EB-AA39-48CD-9F76-84A4F2F86FF3}" type="parTrans" cxnId="{4EC7A41F-B4DE-488D-950D-5703DE8EEC05}">
      <dgm:prSet/>
      <dgm:spPr/>
      <dgm:t>
        <a:bodyPr/>
        <a:lstStyle/>
        <a:p>
          <a:endParaRPr lang="en-US"/>
        </a:p>
      </dgm:t>
    </dgm:pt>
    <dgm:pt modelId="{6A718600-31F1-4F3B-BDD2-38EB1D868FC4}" type="sibTrans" cxnId="{4EC7A41F-B4DE-488D-950D-5703DE8EEC05}">
      <dgm:prSet/>
      <dgm:spPr/>
      <dgm:t>
        <a:bodyPr/>
        <a:lstStyle/>
        <a:p>
          <a:endParaRPr lang="en-US"/>
        </a:p>
      </dgm:t>
    </dgm:pt>
    <dgm:pt modelId="{FCA5B325-3A46-4011-9AAE-68F7201E9EDC}" type="pres">
      <dgm:prSet presAssocID="{ED5AF2B8-485B-437D-93DA-AFA3A677E287}" presName="linear" presStyleCnt="0">
        <dgm:presLayoutVars>
          <dgm:dir/>
          <dgm:resizeHandles val="exact"/>
        </dgm:presLayoutVars>
      </dgm:prSet>
      <dgm:spPr/>
    </dgm:pt>
    <dgm:pt modelId="{542AB1CF-210E-4EEE-B0AE-650B508191F7}" type="pres">
      <dgm:prSet presAssocID="{224C5C27-D15E-43E2-A956-9D0117B25032}" presName="comp" presStyleCnt="0"/>
      <dgm:spPr/>
    </dgm:pt>
    <dgm:pt modelId="{422151D4-E639-4F22-8E80-5733FC8CE597}" type="pres">
      <dgm:prSet presAssocID="{224C5C27-D15E-43E2-A956-9D0117B25032}" presName="box" presStyleLbl="node1" presStyleIdx="0" presStyleCnt="3" custLinFactNeighborX="-14754" custLinFactNeighborY="-60720"/>
      <dgm:spPr/>
    </dgm:pt>
    <dgm:pt modelId="{7E74DBE9-9E92-43B7-96D8-BC8B71DF2614}" type="pres">
      <dgm:prSet presAssocID="{224C5C27-D15E-43E2-A956-9D0117B2503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Badge 1 with solid fill"/>
        </a:ext>
      </dgm:extLst>
    </dgm:pt>
    <dgm:pt modelId="{23554C7F-DBA1-404D-BA0D-6E83E220364E}" type="pres">
      <dgm:prSet presAssocID="{224C5C27-D15E-43E2-A956-9D0117B25032}" presName="text" presStyleLbl="node1" presStyleIdx="0" presStyleCnt="3">
        <dgm:presLayoutVars>
          <dgm:bulletEnabled val="1"/>
        </dgm:presLayoutVars>
      </dgm:prSet>
      <dgm:spPr/>
    </dgm:pt>
    <dgm:pt modelId="{48214F4D-B3BF-49B1-B718-E8E53EDD97BB}" type="pres">
      <dgm:prSet presAssocID="{61ED1F97-859C-4D7B-8DD4-BBD82F4169CA}" presName="spacer" presStyleCnt="0"/>
      <dgm:spPr/>
    </dgm:pt>
    <dgm:pt modelId="{6960EDB8-0B3E-467A-B0D6-D03A174889B0}" type="pres">
      <dgm:prSet presAssocID="{3CEDB32A-3910-4C7E-93FD-A7D0BA30871C}" presName="comp" presStyleCnt="0"/>
      <dgm:spPr/>
    </dgm:pt>
    <dgm:pt modelId="{95516113-92DC-4B6E-A08C-B0BBC958E962}" type="pres">
      <dgm:prSet presAssocID="{3CEDB32A-3910-4C7E-93FD-A7D0BA30871C}" presName="box" presStyleLbl="node1" presStyleIdx="1" presStyleCnt="3"/>
      <dgm:spPr/>
    </dgm:pt>
    <dgm:pt modelId="{B57FC208-B7E2-4CB4-9E22-911AAAFFD559}" type="pres">
      <dgm:prSet presAssocID="{3CEDB32A-3910-4C7E-93FD-A7D0BA30871C}" presName="img" presStyleLbl="fgImgPlac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pt>
    <dgm:pt modelId="{16B705CE-4465-468A-98D1-C6A2E36362C9}" type="pres">
      <dgm:prSet presAssocID="{3CEDB32A-3910-4C7E-93FD-A7D0BA30871C}" presName="text" presStyleLbl="node1" presStyleIdx="1" presStyleCnt="3">
        <dgm:presLayoutVars>
          <dgm:bulletEnabled val="1"/>
        </dgm:presLayoutVars>
      </dgm:prSet>
      <dgm:spPr/>
    </dgm:pt>
    <dgm:pt modelId="{056ECE0D-202A-4AE7-B355-A3E1924183FD}" type="pres">
      <dgm:prSet presAssocID="{AD29AC6F-2FFC-4182-AA3D-0EAE462A48BF}" presName="spacer" presStyleCnt="0"/>
      <dgm:spPr/>
    </dgm:pt>
    <dgm:pt modelId="{AF90234E-FEE0-45BC-A742-7088F06B25E6}" type="pres">
      <dgm:prSet presAssocID="{5E559B79-6755-46C5-BF2E-4D99258E989E}" presName="comp" presStyleCnt="0"/>
      <dgm:spPr/>
    </dgm:pt>
    <dgm:pt modelId="{A027A672-2F59-4127-A6F1-41FDA84C3932}" type="pres">
      <dgm:prSet presAssocID="{5E559B79-6755-46C5-BF2E-4D99258E989E}" presName="box" presStyleLbl="node1" presStyleIdx="2" presStyleCnt="3" custLinFactNeighborX="13758" custLinFactNeighborY="57672"/>
      <dgm:spPr/>
    </dgm:pt>
    <dgm:pt modelId="{86BFF2CE-9007-460D-B8F6-B7FFE6785B33}" type="pres">
      <dgm:prSet presAssocID="{5E559B79-6755-46C5-BF2E-4D99258E989E}"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Badge 3 with solid fill"/>
        </a:ext>
      </dgm:extLst>
    </dgm:pt>
    <dgm:pt modelId="{EC38093D-456B-485A-B9C8-75BC7CC0A675}" type="pres">
      <dgm:prSet presAssocID="{5E559B79-6755-46C5-BF2E-4D99258E989E}" presName="text" presStyleLbl="node1" presStyleIdx="2" presStyleCnt="3">
        <dgm:presLayoutVars>
          <dgm:bulletEnabled val="1"/>
        </dgm:presLayoutVars>
      </dgm:prSet>
      <dgm:spPr/>
    </dgm:pt>
  </dgm:ptLst>
  <dgm:cxnLst>
    <dgm:cxn modelId="{CAF83A06-8D45-4BDE-AFF7-E20A459191CB}" type="presOf" srcId="{5E559B79-6755-46C5-BF2E-4D99258E989E}" destId="{EC38093D-456B-485A-B9C8-75BC7CC0A675}" srcOrd="1" destOrd="0" presId="urn:microsoft.com/office/officeart/2005/8/layout/vList4"/>
    <dgm:cxn modelId="{894A7B09-F4B5-43E5-BF17-4428E8D946A2}" type="presOf" srcId="{ED5AF2B8-485B-437D-93DA-AFA3A677E287}" destId="{FCA5B325-3A46-4011-9AAE-68F7201E9EDC}" srcOrd="0" destOrd="0" presId="urn:microsoft.com/office/officeart/2005/8/layout/vList4"/>
    <dgm:cxn modelId="{4EC7A41F-B4DE-488D-950D-5703DE8EEC05}" srcId="{ED5AF2B8-485B-437D-93DA-AFA3A677E287}" destId="{5E559B79-6755-46C5-BF2E-4D99258E989E}" srcOrd="2" destOrd="0" parTransId="{A3A141EB-AA39-48CD-9F76-84A4F2F86FF3}" sibTransId="{6A718600-31F1-4F3B-BDD2-38EB1D868FC4}"/>
    <dgm:cxn modelId="{DCD77725-3724-4CEE-A5C6-ACB0786612F0}" type="presOf" srcId="{3CEDB32A-3910-4C7E-93FD-A7D0BA30871C}" destId="{95516113-92DC-4B6E-A08C-B0BBC958E962}" srcOrd="0" destOrd="0" presId="urn:microsoft.com/office/officeart/2005/8/layout/vList4"/>
    <dgm:cxn modelId="{BD7E3C29-600F-46CA-9256-AB39ACB38745}" type="presOf" srcId="{3CEDB32A-3910-4C7E-93FD-A7D0BA30871C}" destId="{16B705CE-4465-468A-98D1-C6A2E36362C9}" srcOrd="1" destOrd="0" presId="urn:microsoft.com/office/officeart/2005/8/layout/vList4"/>
    <dgm:cxn modelId="{C5271039-B120-4A12-B557-4EAD4618F0B3}" srcId="{ED5AF2B8-485B-437D-93DA-AFA3A677E287}" destId="{3CEDB32A-3910-4C7E-93FD-A7D0BA30871C}" srcOrd="1" destOrd="0" parTransId="{90D9D0C6-21D4-4274-917C-A1773513128E}" sibTransId="{AD29AC6F-2FFC-4182-AA3D-0EAE462A48BF}"/>
    <dgm:cxn modelId="{CD0CD27B-AD8E-424E-BA75-9DDA87E4C269}" type="presOf" srcId="{224C5C27-D15E-43E2-A956-9D0117B25032}" destId="{422151D4-E639-4F22-8E80-5733FC8CE597}" srcOrd="0" destOrd="0" presId="urn:microsoft.com/office/officeart/2005/8/layout/vList4"/>
    <dgm:cxn modelId="{3D4A6E7C-5CC3-439E-9D43-0638C667490D}" type="presOf" srcId="{5E559B79-6755-46C5-BF2E-4D99258E989E}" destId="{A027A672-2F59-4127-A6F1-41FDA84C3932}" srcOrd="0" destOrd="0" presId="urn:microsoft.com/office/officeart/2005/8/layout/vList4"/>
    <dgm:cxn modelId="{B5DA7284-9277-4CE4-9469-22E93E3D3554}" type="presOf" srcId="{224C5C27-D15E-43E2-A956-9D0117B25032}" destId="{23554C7F-DBA1-404D-BA0D-6E83E220364E}" srcOrd="1" destOrd="0" presId="urn:microsoft.com/office/officeart/2005/8/layout/vList4"/>
    <dgm:cxn modelId="{79AA519B-5367-4350-8A15-791E6A52172A}" srcId="{ED5AF2B8-485B-437D-93DA-AFA3A677E287}" destId="{224C5C27-D15E-43E2-A956-9D0117B25032}" srcOrd="0" destOrd="0" parTransId="{3D835160-E26E-41F1-8C44-AE909B14B172}" sibTransId="{61ED1F97-859C-4D7B-8DD4-BBD82F4169CA}"/>
    <dgm:cxn modelId="{C63FFCBF-EFF2-4AE5-AA97-9C4FC6A8402C}" type="presParOf" srcId="{FCA5B325-3A46-4011-9AAE-68F7201E9EDC}" destId="{542AB1CF-210E-4EEE-B0AE-650B508191F7}" srcOrd="0" destOrd="0" presId="urn:microsoft.com/office/officeart/2005/8/layout/vList4"/>
    <dgm:cxn modelId="{0BB820B0-B762-42B5-AEFD-DF6FCCC42C1C}" type="presParOf" srcId="{542AB1CF-210E-4EEE-B0AE-650B508191F7}" destId="{422151D4-E639-4F22-8E80-5733FC8CE597}" srcOrd="0" destOrd="0" presId="urn:microsoft.com/office/officeart/2005/8/layout/vList4"/>
    <dgm:cxn modelId="{4B92A5C6-FE59-4592-AD1D-040BFBC54B22}" type="presParOf" srcId="{542AB1CF-210E-4EEE-B0AE-650B508191F7}" destId="{7E74DBE9-9E92-43B7-96D8-BC8B71DF2614}" srcOrd="1" destOrd="0" presId="urn:microsoft.com/office/officeart/2005/8/layout/vList4"/>
    <dgm:cxn modelId="{CF993105-C6CE-4DC8-B2BD-34F9AD28F3DE}" type="presParOf" srcId="{542AB1CF-210E-4EEE-B0AE-650B508191F7}" destId="{23554C7F-DBA1-404D-BA0D-6E83E220364E}" srcOrd="2" destOrd="0" presId="urn:microsoft.com/office/officeart/2005/8/layout/vList4"/>
    <dgm:cxn modelId="{20715453-5FFC-4E77-8351-487E1FF39C49}" type="presParOf" srcId="{FCA5B325-3A46-4011-9AAE-68F7201E9EDC}" destId="{48214F4D-B3BF-49B1-B718-E8E53EDD97BB}" srcOrd="1" destOrd="0" presId="urn:microsoft.com/office/officeart/2005/8/layout/vList4"/>
    <dgm:cxn modelId="{1F0F4016-8856-4164-8DA1-883363E54BFC}" type="presParOf" srcId="{FCA5B325-3A46-4011-9AAE-68F7201E9EDC}" destId="{6960EDB8-0B3E-467A-B0D6-D03A174889B0}" srcOrd="2" destOrd="0" presId="urn:microsoft.com/office/officeart/2005/8/layout/vList4"/>
    <dgm:cxn modelId="{8086EC8F-1DDE-4185-B4EB-96CA2DE335EA}" type="presParOf" srcId="{6960EDB8-0B3E-467A-B0D6-D03A174889B0}" destId="{95516113-92DC-4B6E-A08C-B0BBC958E962}" srcOrd="0" destOrd="0" presId="urn:microsoft.com/office/officeart/2005/8/layout/vList4"/>
    <dgm:cxn modelId="{3A58A82D-01DB-442F-BF19-F0BD53D01A48}" type="presParOf" srcId="{6960EDB8-0B3E-467A-B0D6-D03A174889B0}" destId="{B57FC208-B7E2-4CB4-9E22-911AAAFFD559}" srcOrd="1" destOrd="0" presId="urn:microsoft.com/office/officeart/2005/8/layout/vList4"/>
    <dgm:cxn modelId="{B8A55F75-6537-4C01-AA45-6D732AEF7434}" type="presParOf" srcId="{6960EDB8-0B3E-467A-B0D6-D03A174889B0}" destId="{16B705CE-4465-468A-98D1-C6A2E36362C9}" srcOrd="2" destOrd="0" presId="urn:microsoft.com/office/officeart/2005/8/layout/vList4"/>
    <dgm:cxn modelId="{2C6A86BE-035E-46D7-83D3-89763D44150A}" type="presParOf" srcId="{FCA5B325-3A46-4011-9AAE-68F7201E9EDC}" destId="{056ECE0D-202A-4AE7-B355-A3E1924183FD}" srcOrd="3" destOrd="0" presId="urn:microsoft.com/office/officeart/2005/8/layout/vList4"/>
    <dgm:cxn modelId="{B8465357-83AB-427A-948C-EA5945D0B66A}" type="presParOf" srcId="{FCA5B325-3A46-4011-9AAE-68F7201E9EDC}" destId="{AF90234E-FEE0-45BC-A742-7088F06B25E6}" srcOrd="4" destOrd="0" presId="urn:microsoft.com/office/officeart/2005/8/layout/vList4"/>
    <dgm:cxn modelId="{E3612C9F-65D3-4C51-8D07-D0FE22082F8D}" type="presParOf" srcId="{AF90234E-FEE0-45BC-A742-7088F06B25E6}" destId="{A027A672-2F59-4127-A6F1-41FDA84C3932}" srcOrd="0" destOrd="0" presId="urn:microsoft.com/office/officeart/2005/8/layout/vList4"/>
    <dgm:cxn modelId="{4A0D86B0-6C4A-4D97-B063-245F670488B4}" type="presParOf" srcId="{AF90234E-FEE0-45BC-A742-7088F06B25E6}" destId="{86BFF2CE-9007-460D-B8F6-B7FFE6785B33}" srcOrd="1" destOrd="0" presId="urn:microsoft.com/office/officeart/2005/8/layout/vList4"/>
    <dgm:cxn modelId="{878B8932-27D0-4438-A62B-8BDF481ECC1B}" type="presParOf" srcId="{AF90234E-FEE0-45BC-A742-7088F06B25E6}" destId="{EC38093D-456B-485A-B9C8-75BC7CC0A67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AF2B8-485B-437D-93DA-AFA3A677E28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C5C27-D15E-43E2-A956-9D0117B25032}">
      <dgm:prSet phldrT="[Text]" custT="1"/>
      <dgm:spPr/>
      <dgm:t>
        <a:bodyPr/>
        <a:lstStyle/>
        <a:p>
          <a:pPr algn="ctr"/>
          <a:r>
            <a:rPr lang="en-US" sz="2800" dirty="0"/>
            <a:t>Poor communication &amp; engagement with constituents</a:t>
          </a:r>
        </a:p>
      </dgm:t>
    </dgm:pt>
    <dgm:pt modelId="{3D835160-E26E-41F1-8C44-AE909B14B172}" type="parTrans" cxnId="{79AA519B-5367-4350-8A15-791E6A52172A}">
      <dgm:prSet/>
      <dgm:spPr/>
      <dgm:t>
        <a:bodyPr/>
        <a:lstStyle/>
        <a:p>
          <a:endParaRPr lang="en-US"/>
        </a:p>
      </dgm:t>
    </dgm:pt>
    <dgm:pt modelId="{61ED1F97-859C-4D7B-8DD4-BBD82F4169CA}" type="sibTrans" cxnId="{79AA519B-5367-4350-8A15-791E6A52172A}">
      <dgm:prSet/>
      <dgm:spPr/>
      <dgm:t>
        <a:bodyPr/>
        <a:lstStyle/>
        <a:p>
          <a:endParaRPr lang="en-US"/>
        </a:p>
      </dgm:t>
    </dgm:pt>
    <dgm:pt modelId="{3CEDB32A-3910-4C7E-93FD-A7D0BA30871C}">
      <dgm:prSet phldrT="[Text]" custT="1"/>
      <dgm:spPr/>
      <dgm:t>
        <a:bodyPr/>
        <a:lstStyle/>
        <a:p>
          <a:pPr algn="ctr"/>
          <a:r>
            <a:rPr lang="en-US" sz="2800" dirty="0"/>
            <a:t>Lack of customizable features</a:t>
          </a:r>
        </a:p>
      </dgm:t>
    </dgm:pt>
    <dgm:pt modelId="{90D9D0C6-21D4-4274-917C-A1773513128E}" type="parTrans" cxnId="{C5271039-B120-4A12-B557-4EAD4618F0B3}">
      <dgm:prSet/>
      <dgm:spPr/>
      <dgm:t>
        <a:bodyPr/>
        <a:lstStyle/>
        <a:p>
          <a:endParaRPr lang="en-US"/>
        </a:p>
      </dgm:t>
    </dgm:pt>
    <dgm:pt modelId="{AD29AC6F-2FFC-4182-AA3D-0EAE462A48BF}" type="sibTrans" cxnId="{C5271039-B120-4A12-B557-4EAD4618F0B3}">
      <dgm:prSet/>
      <dgm:spPr/>
      <dgm:t>
        <a:bodyPr/>
        <a:lstStyle/>
        <a:p>
          <a:endParaRPr lang="en-US"/>
        </a:p>
      </dgm:t>
    </dgm:pt>
    <dgm:pt modelId="{FCA5B325-3A46-4011-9AAE-68F7201E9EDC}" type="pres">
      <dgm:prSet presAssocID="{ED5AF2B8-485B-437D-93DA-AFA3A677E287}" presName="linear" presStyleCnt="0">
        <dgm:presLayoutVars>
          <dgm:dir/>
          <dgm:resizeHandles val="exact"/>
        </dgm:presLayoutVars>
      </dgm:prSet>
      <dgm:spPr/>
    </dgm:pt>
    <dgm:pt modelId="{542AB1CF-210E-4EEE-B0AE-650B508191F7}" type="pres">
      <dgm:prSet presAssocID="{224C5C27-D15E-43E2-A956-9D0117B25032}" presName="comp" presStyleCnt="0"/>
      <dgm:spPr/>
    </dgm:pt>
    <dgm:pt modelId="{422151D4-E639-4F22-8E80-5733FC8CE597}" type="pres">
      <dgm:prSet presAssocID="{224C5C27-D15E-43E2-A956-9D0117B25032}" presName="box" presStyleLbl="node1" presStyleIdx="0" presStyleCnt="2" custLinFactNeighborY="623"/>
      <dgm:spPr/>
    </dgm:pt>
    <dgm:pt modelId="{7E74DBE9-9E92-43B7-96D8-BC8B71DF2614}" type="pres">
      <dgm:prSet presAssocID="{224C5C27-D15E-43E2-A956-9D0117B25032}"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Badge 4 with solid fill"/>
        </a:ext>
      </dgm:extLst>
    </dgm:pt>
    <dgm:pt modelId="{23554C7F-DBA1-404D-BA0D-6E83E220364E}" type="pres">
      <dgm:prSet presAssocID="{224C5C27-D15E-43E2-A956-9D0117B25032}" presName="text" presStyleLbl="node1" presStyleIdx="0" presStyleCnt="2">
        <dgm:presLayoutVars>
          <dgm:bulletEnabled val="1"/>
        </dgm:presLayoutVars>
      </dgm:prSet>
      <dgm:spPr/>
    </dgm:pt>
    <dgm:pt modelId="{48214F4D-B3BF-49B1-B718-E8E53EDD97BB}" type="pres">
      <dgm:prSet presAssocID="{61ED1F97-859C-4D7B-8DD4-BBD82F4169CA}" presName="spacer" presStyleCnt="0"/>
      <dgm:spPr/>
    </dgm:pt>
    <dgm:pt modelId="{6960EDB8-0B3E-467A-B0D6-D03A174889B0}" type="pres">
      <dgm:prSet presAssocID="{3CEDB32A-3910-4C7E-93FD-A7D0BA30871C}" presName="comp" presStyleCnt="0"/>
      <dgm:spPr/>
    </dgm:pt>
    <dgm:pt modelId="{95516113-92DC-4B6E-A08C-B0BBC958E962}" type="pres">
      <dgm:prSet presAssocID="{3CEDB32A-3910-4C7E-93FD-A7D0BA30871C}" presName="box" presStyleLbl="node1" presStyleIdx="1" presStyleCnt="2"/>
      <dgm:spPr/>
    </dgm:pt>
    <dgm:pt modelId="{B57FC208-B7E2-4CB4-9E22-911AAAFFD559}" type="pres">
      <dgm:prSet presAssocID="{3CEDB32A-3910-4C7E-93FD-A7D0BA30871C}" presName="img" presStyleLbl="fgImgPlac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16B705CE-4465-468A-98D1-C6A2E36362C9}" type="pres">
      <dgm:prSet presAssocID="{3CEDB32A-3910-4C7E-93FD-A7D0BA30871C}" presName="text" presStyleLbl="node1" presStyleIdx="1" presStyleCnt="2">
        <dgm:presLayoutVars>
          <dgm:bulletEnabled val="1"/>
        </dgm:presLayoutVars>
      </dgm:prSet>
      <dgm:spPr/>
    </dgm:pt>
  </dgm:ptLst>
  <dgm:cxnLst>
    <dgm:cxn modelId="{894A7B09-F4B5-43E5-BF17-4428E8D946A2}" type="presOf" srcId="{ED5AF2B8-485B-437D-93DA-AFA3A677E287}" destId="{FCA5B325-3A46-4011-9AAE-68F7201E9EDC}" srcOrd="0" destOrd="0" presId="urn:microsoft.com/office/officeart/2005/8/layout/vList4"/>
    <dgm:cxn modelId="{DCD77725-3724-4CEE-A5C6-ACB0786612F0}" type="presOf" srcId="{3CEDB32A-3910-4C7E-93FD-A7D0BA30871C}" destId="{95516113-92DC-4B6E-A08C-B0BBC958E962}" srcOrd="0" destOrd="0" presId="urn:microsoft.com/office/officeart/2005/8/layout/vList4"/>
    <dgm:cxn modelId="{BD7E3C29-600F-46CA-9256-AB39ACB38745}" type="presOf" srcId="{3CEDB32A-3910-4C7E-93FD-A7D0BA30871C}" destId="{16B705CE-4465-468A-98D1-C6A2E36362C9}" srcOrd="1" destOrd="0" presId="urn:microsoft.com/office/officeart/2005/8/layout/vList4"/>
    <dgm:cxn modelId="{C5271039-B120-4A12-B557-4EAD4618F0B3}" srcId="{ED5AF2B8-485B-437D-93DA-AFA3A677E287}" destId="{3CEDB32A-3910-4C7E-93FD-A7D0BA30871C}" srcOrd="1" destOrd="0" parTransId="{90D9D0C6-21D4-4274-917C-A1773513128E}" sibTransId="{AD29AC6F-2FFC-4182-AA3D-0EAE462A48BF}"/>
    <dgm:cxn modelId="{CD0CD27B-AD8E-424E-BA75-9DDA87E4C269}" type="presOf" srcId="{224C5C27-D15E-43E2-A956-9D0117B25032}" destId="{422151D4-E639-4F22-8E80-5733FC8CE597}" srcOrd="0" destOrd="0" presId="urn:microsoft.com/office/officeart/2005/8/layout/vList4"/>
    <dgm:cxn modelId="{B5DA7284-9277-4CE4-9469-22E93E3D3554}" type="presOf" srcId="{224C5C27-D15E-43E2-A956-9D0117B25032}" destId="{23554C7F-DBA1-404D-BA0D-6E83E220364E}" srcOrd="1" destOrd="0" presId="urn:microsoft.com/office/officeart/2005/8/layout/vList4"/>
    <dgm:cxn modelId="{79AA519B-5367-4350-8A15-791E6A52172A}" srcId="{ED5AF2B8-485B-437D-93DA-AFA3A677E287}" destId="{224C5C27-D15E-43E2-A956-9D0117B25032}" srcOrd="0" destOrd="0" parTransId="{3D835160-E26E-41F1-8C44-AE909B14B172}" sibTransId="{61ED1F97-859C-4D7B-8DD4-BBD82F4169CA}"/>
    <dgm:cxn modelId="{C63FFCBF-EFF2-4AE5-AA97-9C4FC6A8402C}" type="presParOf" srcId="{FCA5B325-3A46-4011-9AAE-68F7201E9EDC}" destId="{542AB1CF-210E-4EEE-B0AE-650B508191F7}" srcOrd="0" destOrd="0" presId="urn:microsoft.com/office/officeart/2005/8/layout/vList4"/>
    <dgm:cxn modelId="{0BB820B0-B762-42B5-AEFD-DF6FCCC42C1C}" type="presParOf" srcId="{542AB1CF-210E-4EEE-B0AE-650B508191F7}" destId="{422151D4-E639-4F22-8E80-5733FC8CE597}" srcOrd="0" destOrd="0" presId="urn:microsoft.com/office/officeart/2005/8/layout/vList4"/>
    <dgm:cxn modelId="{4B92A5C6-FE59-4592-AD1D-040BFBC54B22}" type="presParOf" srcId="{542AB1CF-210E-4EEE-B0AE-650B508191F7}" destId="{7E74DBE9-9E92-43B7-96D8-BC8B71DF2614}" srcOrd="1" destOrd="0" presId="urn:microsoft.com/office/officeart/2005/8/layout/vList4"/>
    <dgm:cxn modelId="{CF993105-C6CE-4DC8-B2BD-34F9AD28F3DE}" type="presParOf" srcId="{542AB1CF-210E-4EEE-B0AE-650B508191F7}" destId="{23554C7F-DBA1-404D-BA0D-6E83E220364E}" srcOrd="2" destOrd="0" presId="urn:microsoft.com/office/officeart/2005/8/layout/vList4"/>
    <dgm:cxn modelId="{20715453-5FFC-4E77-8351-487E1FF39C49}" type="presParOf" srcId="{FCA5B325-3A46-4011-9AAE-68F7201E9EDC}" destId="{48214F4D-B3BF-49B1-B718-E8E53EDD97BB}" srcOrd="1" destOrd="0" presId="urn:microsoft.com/office/officeart/2005/8/layout/vList4"/>
    <dgm:cxn modelId="{1F0F4016-8856-4164-8DA1-883363E54BFC}" type="presParOf" srcId="{FCA5B325-3A46-4011-9AAE-68F7201E9EDC}" destId="{6960EDB8-0B3E-467A-B0D6-D03A174889B0}" srcOrd="2" destOrd="0" presId="urn:microsoft.com/office/officeart/2005/8/layout/vList4"/>
    <dgm:cxn modelId="{8086EC8F-1DDE-4185-B4EB-96CA2DE335EA}" type="presParOf" srcId="{6960EDB8-0B3E-467A-B0D6-D03A174889B0}" destId="{95516113-92DC-4B6E-A08C-B0BBC958E962}" srcOrd="0" destOrd="0" presId="urn:microsoft.com/office/officeart/2005/8/layout/vList4"/>
    <dgm:cxn modelId="{3A58A82D-01DB-442F-BF19-F0BD53D01A48}" type="presParOf" srcId="{6960EDB8-0B3E-467A-B0D6-D03A174889B0}" destId="{B57FC208-B7E2-4CB4-9E22-911AAAFFD559}" srcOrd="1" destOrd="0" presId="urn:microsoft.com/office/officeart/2005/8/layout/vList4"/>
    <dgm:cxn modelId="{B8A55F75-6537-4C01-AA45-6D732AEF7434}" type="presParOf" srcId="{6960EDB8-0B3E-467A-B0D6-D03A174889B0}" destId="{16B705CE-4465-468A-98D1-C6A2E36362C9}"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AF2B8-485B-437D-93DA-AFA3A677E28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C5C27-D15E-43E2-A956-9D0117B25032}">
      <dgm:prSet phldrT="[Text]" custT="1"/>
      <dgm:spPr/>
      <dgm:t>
        <a:bodyPr/>
        <a:lstStyle/>
        <a:p>
          <a:pPr algn="ctr"/>
          <a:r>
            <a:rPr lang="en-US" sz="2800" dirty="0"/>
            <a:t>Data intelligence and simplified reconciliation</a:t>
          </a:r>
        </a:p>
      </dgm:t>
    </dgm:pt>
    <dgm:pt modelId="{3D835160-E26E-41F1-8C44-AE909B14B172}" type="parTrans" cxnId="{79AA519B-5367-4350-8A15-791E6A52172A}">
      <dgm:prSet/>
      <dgm:spPr/>
      <dgm:t>
        <a:bodyPr/>
        <a:lstStyle/>
        <a:p>
          <a:endParaRPr lang="en-US"/>
        </a:p>
      </dgm:t>
    </dgm:pt>
    <dgm:pt modelId="{61ED1F97-859C-4D7B-8DD4-BBD82F4169CA}" type="sibTrans" cxnId="{79AA519B-5367-4350-8A15-791E6A52172A}">
      <dgm:prSet/>
      <dgm:spPr/>
      <dgm:t>
        <a:bodyPr/>
        <a:lstStyle/>
        <a:p>
          <a:endParaRPr lang="en-US"/>
        </a:p>
      </dgm:t>
    </dgm:pt>
    <dgm:pt modelId="{3CEDB32A-3910-4C7E-93FD-A7D0BA30871C}">
      <dgm:prSet phldrT="[Text]" custT="1"/>
      <dgm:spPr/>
      <dgm:t>
        <a:bodyPr/>
        <a:lstStyle/>
        <a:p>
          <a:pPr algn="ctr"/>
          <a:r>
            <a:rPr lang="en-US" sz="2800" dirty="0"/>
            <a:t>Offering a variety of payment methods</a:t>
          </a:r>
        </a:p>
      </dgm:t>
    </dgm:pt>
    <dgm:pt modelId="{90D9D0C6-21D4-4274-917C-A1773513128E}" type="parTrans" cxnId="{C5271039-B120-4A12-B557-4EAD4618F0B3}">
      <dgm:prSet/>
      <dgm:spPr/>
      <dgm:t>
        <a:bodyPr/>
        <a:lstStyle/>
        <a:p>
          <a:endParaRPr lang="en-US"/>
        </a:p>
      </dgm:t>
    </dgm:pt>
    <dgm:pt modelId="{AD29AC6F-2FFC-4182-AA3D-0EAE462A48BF}" type="sibTrans" cxnId="{C5271039-B120-4A12-B557-4EAD4618F0B3}">
      <dgm:prSet/>
      <dgm:spPr/>
      <dgm:t>
        <a:bodyPr/>
        <a:lstStyle/>
        <a:p>
          <a:endParaRPr lang="en-US"/>
        </a:p>
      </dgm:t>
    </dgm:pt>
    <dgm:pt modelId="{5E559B79-6755-46C5-BF2E-4D99258E989E}">
      <dgm:prSet phldrT="[Text]" custT="1"/>
      <dgm:spPr/>
      <dgm:t>
        <a:bodyPr/>
        <a:lstStyle/>
        <a:p>
          <a:pPr algn="ctr"/>
          <a:r>
            <a:rPr lang="en-US" sz="2800" dirty="0"/>
            <a:t>Omnichannel bill presentment</a:t>
          </a:r>
        </a:p>
      </dgm:t>
    </dgm:pt>
    <dgm:pt modelId="{A3A141EB-AA39-48CD-9F76-84A4F2F86FF3}" type="parTrans" cxnId="{4EC7A41F-B4DE-488D-950D-5703DE8EEC05}">
      <dgm:prSet/>
      <dgm:spPr/>
      <dgm:t>
        <a:bodyPr/>
        <a:lstStyle/>
        <a:p>
          <a:endParaRPr lang="en-US"/>
        </a:p>
      </dgm:t>
    </dgm:pt>
    <dgm:pt modelId="{6A718600-31F1-4F3B-BDD2-38EB1D868FC4}" type="sibTrans" cxnId="{4EC7A41F-B4DE-488D-950D-5703DE8EEC05}">
      <dgm:prSet/>
      <dgm:spPr/>
      <dgm:t>
        <a:bodyPr/>
        <a:lstStyle/>
        <a:p>
          <a:endParaRPr lang="en-US"/>
        </a:p>
      </dgm:t>
    </dgm:pt>
    <dgm:pt modelId="{FCA5B325-3A46-4011-9AAE-68F7201E9EDC}" type="pres">
      <dgm:prSet presAssocID="{ED5AF2B8-485B-437D-93DA-AFA3A677E287}" presName="linear" presStyleCnt="0">
        <dgm:presLayoutVars>
          <dgm:dir/>
          <dgm:resizeHandles val="exact"/>
        </dgm:presLayoutVars>
      </dgm:prSet>
      <dgm:spPr/>
    </dgm:pt>
    <dgm:pt modelId="{542AB1CF-210E-4EEE-B0AE-650B508191F7}" type="pres">
      <dgm:prSet presAssocID="{224C5C27-D15E-43E2-A956-9D0117B25032}" presName="comp" presStyleCnt="0"/>
      <dgm:spPr/>
    </dgm:pt>
    <dgm:pt modelId="{422151D4-E639-4F22-8E80-5733FC8CE597}" type="pres">
      <dgm:prSet presAssocID="{224C5C27-D15E-43E2-A956-9D0117B25032}" presName="box" presStyleLbl="node1" presStyleIdx="0" presStyleCnt="3" custLinFactNeighborX="-14754" custLinFactNeighborY="-60720"/>
      <dgm:spPr/>
    </dgm:pt>
    <dgm:pt modelId="{7E74DBE9-9E92-43B7-96D8-BC8B71DF2614}" type="pres">
      <dgm:prSet presAssocID="{224C5C27-D15E-43E2-A956-9D0117B2503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Badge 1 with solid fill"/>
        </a:ext>
      </dgm:extLst>
    </dgm:pt>
    <dgm:pt modelId="{23554C7F-DBA1-404D-BA0D-6E83E220364E}" type="pres">
      <dgm:prSet presAssocID="{224C5C27-D15E-43E2-A956-9D0117B25032}" presName="text" presStyleLbl="node1" presStyleIdx="0" presStyleCnt="3">
        <dgm:presLayoutVars>
          <dgm:bulletEnabled val="1"/>
        </dgm:presLayoutVars>
      </dgm:prSet>
      <dgm:spPr/>
    </dgm:pt>
    <dgm:pt modelId="{48214F4D-B3BF-49B1-B718-E8E53EDD97BB}" type="pres">
      <dgm:prSet presAssocID="{61ED1F97-859C-4D7B-8DD4-BBD82F4169CA}" presName="spacer" presStyleCnt="0"/>
      <dgm:spPr/>
    </dgm:pt>
    <dgm:pt modelId="{6960EDB8-0B3E-467A-B0D6-D03A174889B0}" type="pres">
      <dgm:prSet presAssocID="{3CEDB32A-3910-4C7E-93FD-A7D0BA30871C}" presName="comp" presStyleCnt="0"/>
      <dgm:spPr/>
    </dgm:pt>
    <dgm:pt modelId="{95516113-92DC-4B6E-A08C-B0BBC958E962}" type="pres">
      <dgm:prSet presAssocID="{3CEDB32A-3910-4C7E-93FD-A7D0BA30871C}" presName="box" presStyleLbl="node1" presStyleIdx="1" presStyleCnt="3"/>
      <dgm:spPr/>
    </dgm:pt>
    <dgm:pt modelId="{B57FC208-B7E2-4CB4-9E22-911AAAFFD559}" type="pres">
      <dgm:prSet presAssocID="{3CEDB32A-3910-4C7E-93FD-A7D0BA30871C}" presName="img" presStyleLbl="fgImgPlac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pt>
    <dgm:pt modelId="{16B705CE-4465-468A-98D1-C6A2E36362C9}" type="pres">
      <dgm:prSet presAssocID="{3CEDB32A-3910-4C7E-93FD-A7D0BA30871C}" presName="text" presStyleLbl="node1" presStyleIdx="1" presStyleCnt="3">
        <dgm:presLayoutVars>
          <dgm:bulletEnabled val="1"/>
        </dgm:presLayoutVars>
      </dgm:prSet>
      <dgm:spPr/>
    </dgm:pt>
    <dgm:pt modelId="{056ECE0D-202A-4AE7-B355-A3E1924183FD}" type="pres">
      <dgm:prSet presAssocID="{AD29AC6F-2FFC-4182-AA3D-0EAE462A48BF}" presName="spacer" presStyleCnt="0"/>
      <dgm:spPr/>
    </dgm:pt>
    <dgm:pt modelId="{AF90234E-FEE0-45BC-A742-7088F06B25E6}" type="pres">
      <dgm:prSet presAssocID="{5E559B79-6755-46C5-BF2E-4D99258E989E}" presName="comp" presStyleCnt="0"/>
      <dgm:spPr/>
    </dgm:pt>
    <dgm:pt modelId="{A027A672-2F59-4127-A6F1-41FDA84C3932}" type="pres">
      <dgm:prSet presAssocID="{5E559B79-6755-46C5-BF2E-4D99258E989E}" presName="box" presStyleLbl="node1" presStyleIdx="2" presStyleCnt="3" custLinFactNeighborX="13758" custLinFactNeighborY="57672"/>
      <dgm:spPr/>
    </dgm:pt>
    <dgm:pt modelId="{86BFF2CE-9007-460D-B8F6-B7FFE6785B33}" type="pres">
      <dgm:prSet presAssocID="{5E559B79-6755-46C5-BF2E-4D99258E989E}"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Badge 3 with solid fill"/>
        </a:ext>
      </dgm:extLst>
    </dgm:pt>
    <dgm:pt modelId="{EC38093D-456B-485A-B9C8-75BC7CC0A675}" type="pres">
      <dgm:prSet presAssocID="{5E559B79-6755-46C5-BF2E-4D99258E989E}" presName="text" presStyleLbl="node1" presStyleIdx="2" presStyleCnt="3">
        <dgm:presLayoutVars>
          <dgm:bulletEnabled val="1"/>
        </dgm:presLayoutVars>
      </dgm:prSet>
      <dgm:spPr/>
    </dgm:pt>
  </dgm:ptLst>
  <dgm:cxnLst>
    <dgm:cxn modelId="{CAF83A06-8D45-4BDE-AFF7-E20A459191CB}" type="presOf" srcId="{5E559B79-6755-46C5-BF2E-4D99258E989E}" destId="{EC38093D-456B-485A-B9C8-75BC7CC0A675}" srcOrd="1" destOrd="0" presId="urn:microsoft.com/office/officeart/2005/8/layout/vList4"/>
    <dgm:cxn modelId="{894A7B09-F4B5-43E5-BF17-4428E8D946A2}" type="presOf" srcId="{ED5AF2B8-485B-437D-93DA-AFA3A677E287}" destId="{FCA5B325-3A46-4011-9AAE-68F7201E9EDC}" srcOrd="0" destOrd="0" presId="urn:microsoft.com/office/officeart/2005/8/layout/vList4"/>
    <dgm:cxn modelId="{4EC7A41F-B4DE-488D-950D-5703DE8EEC05}" srcId="{ED5AF2B8-485B-437D-93DA-AFA3A677E287}" destId="{5E559B79-6755-46C5-BF2E-4D99258E989E}" srcOrd="2" destOrd="0" parTransId="{A3A141EB-AA39-48CD-9F76-84A4F2F86FF3}" sibTransId="{6A718600-31F1-4F3B-BDD2-38EB1D868FC4}"/>
    <dgm:cxn modelId="{DCD77725-3724-4CEE-A5C6-ACB0786612F0}" type="presOf" srcId="{3CEDB32A-3910-4C7E-93FD-A7D0BA30871C}" destId="{95516113-92DC-4B6E-A08C-B0BBC958E962}" srcOrd="0" destOrd="0" presId="urn:microsoft.com/office/officeart/2005/8/layout/vList4"/>
    <dgm:cxn modelId="{BD7E3C29-600F-46CA-9256-AB39ACB38745}" type="presOf" srcId="{3CEDB32A-3910-4C7E-93FD-A7D0BA30871C}" destId="{16B705CE-4465-468A-98D1-C6A2E36362C9}" srcOrd="1" destOrd="0" presId="urn:microsoft.com/office/officeart/2005/8/layout/vList4"/>
    <dgm:cxn modelId="{C5271039-B120-4A12-B557-4EAD4618F0B3}" srcId="{ED5AF2B8-485B-437D-93DA-AFA3A677E287}" destId="{3CEDB32A-3910-4C7E-93FD-A7D0BA30871C}" srcOrd="1" destOrd="0" parTransId="{90D9D0C6-21D4-4274-917C-A1773513128E}" sibTransId="{AD29AC6F-2FFC-4182-AA3D-0EAE462A48BF}"/>
    <dgm:cxn modelId="{CD0CD27B-AD8E-424E-BA75-9DDA87E4C269}" type="presOf" srcId="{224C5C27-D15E-43E2-A956-9D0117B25032}" destId="{422151D4-E639-4F22-8E80-5733FC8CE597}" srcOrd="0" destOrd="0" presId="urn:microsoft.com/office/officeart/2005/8/layout/vList4"/>
    <dgm:cxn modelId="{3D4A6E7C-5CC3-439E-9D43-0638C667490D}" type="presOf" srcId="{5E559B79-6755-46C5-BF2E-4D99258E989E}" destId="{A027A672-2F59-4127-A6F1-41FDA84C3932}" srcOrd="0" destOrd="0" presId="urn:microsoft.com/office/officeart/2005/8/layout/vList4"/>
    <dgm:cxn modelId="{B5DA7284-9277-4CE4-9469-22E93E3D3554}" type="presOf" srcId="{224C5C27-D15E-43E2-A956-9D0117B25032}" destId="{23554C7F-DBA1-404D-BA0D-6E83E220364E}" srcOrd="1" destOrd="0" presId="urn:microsoft.com/office/officeart/2005/8/layout/vList4"/>
    <dgm:cxn modelId="{79AA519B-5367-4350-8A15-791E6A52172A}" srcId="{ED5AF2B8-485B-437D-93DA-AFA3A677E287}" destId="{224C5C27-D15E-43E2-A956-9D0117B25032}" srcOrd="0" destOrd="0" parTransId="{3D835160-E26E-41F1-8C44-AE909B14B172}" sibTransId="{61ED1F97-859C-4D7B-8DD4-BBD82F4169CA}"/>
    <dgm:cxn modelId="{C63FFCBF-EFF2-4AE5-AA97-9C4FC6A8402C}" type="presParOf" srcId="{FCA5B325-3A46-4011-9AAE-68F7201E9EDC}" destId="{542AB1CF-210E-4EEE-B0AE-650B508191F7}" srcOrd="0" destOrd="0" presId="urn:microsoft.com/office/officeart/2005/8/layout/vList4"/>
    <dgm:cxn modelId="{0BB820B0-B762-42B5-AEFD-DF6FCCC42C1C}" type="presParOf" srcId="{542AB1CF-210E-4EEE-B0AE-650B508191F7}" destId="{422151D4-E639-4F22-8E80-5733FC8CE597}" srcOrd="0" destOrd="0" presId="urn:microsoft.com/office/officeart/2005/8/layout/vList4"/>
    <dgm:cxn modelId="{4B92A5C6-FE59-4592-AD1D-040BFBC54B22}" type="presParOf" srcId="{542AB1CF-210E-4EEE-B0AE-650B508191F7}" destId="{7E74DBE9-9E92-43B7-96D8-BC8B71DF2614}" srcOrd="1" destOrd="0" presId="urn:microsoft.com/office/officeart/2005/8/layout/vList4"/>
    <dgm:cxn modelId="{CF993105-C6CE-4DC8-B2BD-34F9AD28F3DE}" type="presParOf" srcId="{542AB1CF-210E-4EEE-B0AE-650B508191F7}" destId="{23554C7F-DBA1-404D-BA0D-6E83E220364E}" srcOrd="2" destOrd="0" presId="urn:microsoft.com/office/officeart/2005/8/layout/vList4"/>
    <dgm:cxn modelId="{20715453-5FFC-4E77-8351-487E1FF39C49}" type="presParOf" srcId="{FCA5B325-3A46-4011-9AAE-68F7201E9EDC}" destId="{48214F4D-B3BF-49B1-B718-E8E53EDD97BB}" srcOrd="1" destOrd="0" presId="urn:microsoft.com/office/officeart/2005/8/layout/vList4"/>
    <dgm:cxn modelId="{1F0F4016-8856-4164-8DA1-883363E54BFC}" type="presParOf" srcId="{FCA5B325-3A46-4011-9AAE-68F7201E9EDC}" destId="{6960EDB8-0B3E-467A-B0D6-D03A174889B0}" srcOrd="2" destOrd="0" presId="urn:microsoft.com/office/officeart/2005/8/layout/vList4"/>
    <dgm:cxn modelId="{8086EC8F-1DDE-4185-B4EB-96CA2DE335EA}" type="presParOf" srcId="{6960EDB8-0B3E-467A-B0D6-D03A174889B0}" destId="{95516113-92DC-4B6E-A08C-B0BBC958E962}" srcOrd="0" destOrd="0" presId="urn:microsoft.com/office/officeart/2005/8/layout/vList4"/>
    <dgm:cxn modelId="{3A58A82D-01DB-442F-BF19-F0BD53D01A48}" type="presParOf" srcId="{6960EDB8-0B3E-467A-B0D6-D03A174889B0}" destId="{B57FC208-B7E2-4CB4-9E22-911AAAFFD559}" srcOrd="1" destOrd="0" presId="urn:microsoft.com/office/officeart/2005/8/layout/vList4"/>
    <dgm:cxn modelId="{B8A55F75-6537-4C01-AA45-6D732AEF7434}" type="presParOf" srcId="{6960EDB8-0B3E-467A-B0D6-D03A174889B0}" destId="{16B705CE-4465-468A-98D1-C6A2E36362C9}" srcOrd="2" destOrd="0" presId="urn:microsoft.com/office/officeart/2005/8/layout/vList4"/>
    <dgm:cxn modelId="{2C6A86BE-035E-46D7-83D3-89763D44150A}" type="presParOf" srcId="{FCA5B325-3A46-4011-9AAE-68F7201E9EDC}" destId="{056ECE0D-202A-4AE7-B355-A3E1924183FD}" srcOrd="3" destOrd="0" presId="urn:microsoft.com/office/officeart/2005/8/layout/vList4"/>
    <dgm:cxn modelId="{B8465357-83AB-427A-948C-EA5945D0B66A}" type="presParOf" srcId="{FCA5B325-3A46-4011-9AAE-68F7201E9EDC}" destId="{AF90234E-FEE0-45BC-A742-7088F06B25E6}" srcOrd="4" destOrd="0" presId="urn:microsoft.com/office/officeart/2005/8/layout/vList4"/>
    <dgm:cxn modelId="{E3612C9F-65D3-4C51-8D07-D0FE22082F8D}" type="presParOf" srcId="{AF90234E-FEE0-45BC-A742-7088F06B25E6}" destId="{A027A672-2F59-4127-A6F1-41FDA84C3932}" srcOrd="0" destOrd="0" presId="urn:microsoft.com/office/officeart/2005/8/layout/vList4"/>
    <dgm:cxn modelId="{4A0D86B0-6C4A-4D97-B063-245F670488B4}" type="presParOf" srcId="{AF90234E-FEE0-45BC-A742-7088F06B25E6}" destId="{86BFF2CE-9007-460D-B8F6-B7FFE6785B33}" srcOrd="1" destOrd="0" presId="urn:microsoft.com/office/officeart/2005/8/layout/vList4"/>
    <dgm:cxn modelId="{878B8932-27D0-4438-A62B-8BDF481ECC1B}" type="presParOf" srcId="{AF90234E-FEE0-45BC-A742-7088F06B25E6}" destId="{EC38093D-456B-485A-B9C8-75BC7CC0A67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5AF2B8-485B-437D-93DA-AFA3A677E28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C5C27-D15E-43E2-A956-9D0117B25032}">
      <dgm:prSet phldrT="[Text]" custT="1"/>
      <dgm:spPr/>
      <dgm:t>
        <a:bodyPr/>
        <a:lstStyle/>
        <a:p>
          <a:pPr algn="ctr"/>
          <a:r>
            <a:rPr lang="en-US" sz="2800" dirty="0"/>
            <a:t>Communication management</a:t>
          </a:r>
        </a:p>
      </dgm:t>
    </dgm:pt>
    <dgm:pt modelId="{3D835160-E26E-41F1-8C44-AE909B14B172}" type="parTrans" cxnId="{79AA519B-5367-4350-8A15-791E6A52172A}">
      <dgm:prSet/>
      <dgm:spPr/>
      <dgm:t>
        <a:bodyPr/>
        <a:lstStyle/>
        <a:p>
          <a:endParaRPr lang="en-US"/>
        </a:p>
      </dgm:t>
    </dgm:pt>
    <dgm:pt modelId="{61ED1F97-859C-4D7B-8DD4-BBD82F4169CA}" type="sibTrans" cxnId="{79AA519B-5367-4350-8A15-791E6A52172A}">
      <dgm:prSet/>
      <dgm:spPr/>
      <dgm:t>
        <a:bodyPr/>
        <a:lstStyle/>
        <a:p>
          <a:endParaRPr lang="en-US"/>
        </a:p>
      </dgm:t>
    </dgm:pt>
    <dgm:pt modelId="{3CEDB32A-3910-4C7E-93FD-A7D0BA30871C}">
      <dgm:prSet phldrT="[Text]" custT="1"/>
      <dgm:spPr/>
      <dgm:t>
        <a:bodyPr/>
        <a:lstStyle/>
        <a:p>
          <a:pPr algn="ctr"/>
          <a:r>
            <a:rPr lang="en-US" sz="2800" dirty="0"/>
            <a:t>Customizable platform</a:t>
          </a:r>
        </a:p>
      </dgm:t>
    </dgm:pt>
    <dgm:pt modelId="{90D9D0C6-21D4-4274-917C-A1773513128E}" type="parTrans" cxnId="{C5271039-B120-4A12-B557-4EAD4618F0B3}">
      <dgm:prSet/>
      <dgm:spPr/>
      <dgm:t>
        <a:bodyPr/>
        <a:lstStyle/>
        <a:p>
          <a:endParaRPr lang="en-US"/>
        </a:p>
      </dgm:t>
    </dgm:pt>
    <dgm:pt modelId="{AD29AC6F-2FFC-4182-AA3D-0EAE462A48BF}" type="sibTrans" cxnId="{C5271039-B120-4A12-B557-4EAD4618F0B3}">
      <dgm:prSet/>
      <dgm:spPr/>
      <dgm:t>
        <a:bodyPr/>
        <a:lstStyle/>
        <a:p>
          <a:endParaRPr lang="en-US"/>
        </a:p>
      </dgm:t>
    </dgm:pt>
    <dgm:pt modelId="{FCA5B325-3A46-4011-9AAE-68F7201E9EDC}" type="pres">
      <dgm:prSet presAssocID="{ED5AF2B8-485B-437D-93DA-AFA3A677E287}" presName="linear" presStyleCnt="0">
        <dgm:presLayoutVars>
          <dgm:dir/>
          <dgm:resizeHandles val="exact"/>
        </dgm:presLayoutVars>
      </dgm:prSet>
      <dgm:spPr/>
    </dgm:pt>
    <dgm:pt modelId="{542AB1CF-210E-4EEE-B0AE-650B508191F7}" type="pres">
      <dgm:prSet presAssocID="{224C5C27-D15E-43E2-A956-9D0117B25032}" presName="comp" presStyleCnt="0"/>
      <dgm:spPr/>
    </dgm:pt>
    <dgm:pt modelId="{422151D4-E639-4F22-8E80-5733FC8CE597}" type="pres">
      <dgm:prSet presAssocID="{224C5C27-D15E-43E2-A956-9D0117B25032}" presName="box" presStyleLbl="node1" presStyleIdx="0" presStyleCnt="2" custLinFactY="-41737" custLinFactNeighborX="2264" custLinFactNeighborY="-100000"/>
      <dgm:spPr/>
    </dgm:pt>
    <dgm:pt modelId="{7E74DBE9-9E92-43B7-96D8-BC8B71DF2614}" type="pres">
      <dgm:prSet presAssocID="{224C5C27-D15E-43E2-A956-9D0117B25032}"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Badge 4 with solid fill"/>
        </a:ext>
      </dgm:extLst>
    </dgm:pt>
    <dgm:pt modelId="{23554C7F-DBA1-404D-BA0D-6E83E220364E}" type="pres">
      <dgm:prSet presAssocID="{224C5C27-D15E-43E2-A956-9D0117B25032}" presName="text" presStyleLbl="node1" presStyleIdx="0" presStyleCnt="2">
        <dgm:presLayoutVars>
          <dgm:bulletEnabled val="1"/>
        </dgm:presLayoutVars>
      </dgm:prSet>
      <dgm:spPr/>
    </dgm:pt>
    <dgm:pt modelId="{48214F4D-B3BF-49B1-B718-E8E53EDD97BB}" type="pres">
      <dgm:prSet presAssocID="{61ED1F97-859C-4D7B-8DD4-BBD82F4169CA}" presName="spacer" presStyleCnt="0"/>
      <dgm:spPr/>
    </dgm:pt>
    <dgm:pt modelId="{6960EDB8-0B3E-467A-B0D6-D03A174889B0}" type="pres">
      <dgm:prSet presAssocID="{3CEDB32A-3910-4C7E-93FD-A7D0BA30871C}" presName="comp" presStyleCnt="0"/>
      <dgm:spPr/>
    </dgm:pt>
    <dgm:pt modelId="{95516113-92DC-4B6E-A08C-B0BBC958E962}" type="pres">
      <dgm:prSet presAssocID="{3CEDB32A-3910-4C7E-93FD-A7D0BA30871C}" presName="box" presStyleLbl="node1" presStyleIdx="1" presStyleCnt="2"/>
      <dgm:spPr/>
    </dgm:pt>
    <dgm:pt modelId="{B57FC208-B7E2-4CB4-9E22-911AAAFFD559}" type="pres">
      <dgm:prSet presAssocID="{3CEDB32A-3910-4C7E-93FD-A7D0BA30871C}" presName="img" presStyleLbl="fgImgPlac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16B705CE-4465-468A-98D1-C6A2E36362C9}" type="pres">
      <dgm:prSet presAssocID="{3CEDB32A-3910-4C7E-93FD-A7D0BA30871C}" presName="text" presStyleLbl="node1" presStyleIdx="1" presStyleCnt="2">
        <dgm:presLayoutVars>
          <dgm:bulletEnabled val="1"/>
        </dgm:presLayoutVars>
      </dgm:prSet>
      <dgm:spPr/>
    </dgm:pt>
  </dgm:ptLst>
  <dgm:cxnLst>
    <dgm:cxn modelId="{894A7B09-F4B5-43E5-BF17-4428E8D946A2}" type="presOf" srcId="{ED5AF2B8-485B-437D-93DA-AFA3A677E287}" destId="{FCA5B325-3A46-4011-9AAE-68F7201E9EDC}" srcOrd="0" destOrd="0" presId="urn:microsoft.com/office/officeart/2005/8/layout/vList4"/>
    <dgm:cxn modelId="{DCD77725-3724-4CEE-A5C6-ACB0786612F0}" type="presOf" srcId="{3CEDB32A-3910-4C7E-93FD-A7D0BA30871C}" destId="{95516113-92DC-4B6E-A08C-B0BBC958E962}" srcOrd="0" destOrd="0" presId="urn:microsoft.com/office/officeart/2005/8/layout/vList4"/>
    <dgm:cxn modelId="{BD7E3C29-600F-46CA-9256-AB39ACB38745}" type="presOf" srcId="{3CEDB32A-3910-4C7E-93FD-A7D0BA30871C}" destId="{16B705CE-4465-468A-98D1-C6A2E36362C9}" srcOrd="1" destOrd="0" presId="urn:microsoft.com/office/officeart/2005/8/layout/vList4"/>
    <dgm:cxn modelId="{C5271039-B120-4A12-B557-4EAD4618F0B3}" srcId="{ED5AF2B8-485B-437D-93DA-AFA3A677E287}" destId="{3CEDB32A-3910-4C7E-93FD-A7D0BA30871C}" srcOrd="1" destOrd="0" parTransId="{90D9D0C6-21D4-4274-917C-A1773513128E}" sibTransId="{AD29AC6F-2FFC-4182-AA3D-0EAE462A48BF}"/>
    <dgm:cxn modelId="{CD0CD27B-AD8E-424E-BA75-9DDA87E4C269}" type="presOf" srcId="{224C5C27-D15E-43E2-A956-9D0117B25032}" destId="{422151D4-E639-4F22-8E80-5733FC8CE597}" srcOrd="0" destOrd="0" presId="urn:microsoft.com/office/officeart/2005/8/layout/vList4"/>
    <dgm:cxn modelId="{B5DA7284-9277-4CE4-9469-22E93E3D3554}" type="presOf" srcId="{224C5C27-D15E-43E2-A956-9D0117B25032}" destId="{23554C7F-DBA1-404D-BA0D-6E83E220364E}" srcOrd="1" destOrd="0" presId="urn:microsoft.com/office/officeart/2005/8/layout/vList4"/>
    <dgm:cxn modelId="{79AA519B-5367-4350-8A15-791E6A52172A}" srcId="{ED5AF2B8-485B-437D-93DA-AFA3A677E287}" destId="{224C5C27-D15E-43E2-A956-9D0117B25032}" srcOrd="0" destOrd="0" parTransId="{3D835160-E26E-41F1-8C44-AE909B14B172}" sibTransId="{61ED1F97-859C-4D7B-8DD4-BBD82F4169CA}"/>
    <dgm:cxn modelId="{C63FFCBF-EFF2-4AE5-AA97-9C4FC6A8402C}" type="presParOf" srcId="{FCA5B325-3A46-4011-9AAE-68F7201E9EDC}" destId="{542AB1CF-210E-4EEE-B0AE-650B508191F7}" srcOrd="0" destOrd="0" presId="urn:microsoft.com/office/officeart/2005/8/layout/vList4"/>
    <dgm:cxn modelId="{0BB820B0-B762-42B5-AEFD-DF6FCCC42C1C}" type="presParOf" srcId="{542AB1CF-210E-4EEE-B0AE-650B508191F7}" destId="{422151D4-E639-4F22-8E80-5733FC8CE597}" srcOrd="0" destOrd="0" presId="urn:microsoft.com/office/officeart/2005/8/layout/vList4"/>
    <dgm:cxn modelId="{4B92A5C6-FE59-4592-AD1D-040BFBC54B22}" type="presParOf" srcId="{542AB1CF-210E-4EEE-B0AE-650B508191F7}" destId="{7E74DBE9-9E92-43B7-96D8-BC8B71DF2614}" srcOrd="1" destOrd="0" presId="urn:microsoft.com/office/officeart/2005/8/layout/vList4"/>
    <dgm:cxn modelId="{CF993105-C6CE-4DC8-B2BD-34F9AD28F3DE}" type="presParOf" srcId="{542AB1CF-210E-4EEE-B0AE-650B508191F7}" destId="{23554C7F-DBA1-404D-BA0D-6E83E220364E}" srcOrd="2" destOrd="0" presId="urn:microsoft.com/office/officeart/2005/8/layout/vList4"/>
    <dgm:cxn modelId="{20715453-5FFC-4E77-8351-487E1FF39C49}" type="presParOf" srcId="{FCA5B325-3A46-4011-9AAE-68F7201E9EDC}" destId="{48214F4D-B3BF-49B1-B718-E8E53EDD97BB}" srcOrd="1" destOrd="0" presId="urn:microsoft.com/office/officeart/2005/8/layout/vList4"/>
    <dgm:cxn modelId="{1F0F4016-8856-4164-8DA1-883363E54BFC}" type="presParOf" srcId="{FCA5B325-3A46-4011-9AAE-68F7201E9EDC}" destId="{6960EDB8-0B3E-467A-B0D6-D03A174889B0}" srcOrd="2" destOrd="0" presId="urn:microsoft.com/office/officeart/2005/8/layout/vList4"/>
    <dgm:cxn modelId="{8086EC8F-1DDE-4185-B4EB-96CA2DE335EA}" type="presParOf" srcId="{6960EDB8-0B3E-467A-B0D6-D03A174889B0}" destId="{95516113-92DC-4B6E-A08C-B0BBC958E962}" srcOrd="0" destOrd="0" presId="urn:microsoft.com/office/officeart/2005/8/layout/vList4"/>
    <dgm:cxn modelId="{3A58A82D-01DB-442F-BF19-F0BD53D01A48}" type="presParOf" srcId="{6960EDB8-0B3E-467A-B0D6-D03A174889B0}" destId="{B57FC208-B7E2-4CB4-9E22-911AAAFFD559}" srcOrd="1" destOrd="0" presId="urn:microsoft.com/office/officeart/2005/8/layout/vList4"/>
    <dgm:cxn modelId="{B8A55F75-6537-4C01-AA45-6D732AEF7434}" type="presParOf" srcId="{6960EDB8-0B3E-467A-B0D6-D03A174889B0}" destId="{16B705CE-4465-468A-98D1-C6A2E36362C9}"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5AF2B8-485B-437D-93DA-AFA3A677E28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C5C27-D15E-43E2-A956-9D0117B25032}">
      <dgm:prSet phldrT="[Text]" custT="1"/>
      <dgm:spPr/>
      <dgm:t>
        <a:bodyPr/>
        <a:lstStyle/>
        <a:p>
          <a:pPr algn="ctr"/>
          <a:r>
            <a:rPr lang="en-US" sz="3600" dirty="0"/>
            <a:t>Less than 25%</a:t>
          </a:r>
        </a:p>
      </dgm:t>
    </dgm:pt>
    <dgm:pt modelId="{3D835160-E26E-41F1-8C44-AE909B14B172}" type="parTrans" cxnId="{79AA519B-5367-4350-8A15-791E6A52172A}">
      <dgm:prSet/>
      <dgm:spPr/>
      <dgm:t>
        <a:bodyPr/>
        <a:lstStyle/>
        <a:p>
          <a:endParaRPr lang="en-US"/>
        </a:p>
      </dgm:t>
    </dgm:pt>
    <dgm:pt modelId="{61ED1F97-859C-4D7B-8DD4-BBD82F4169CA}" type="sibTrans" cxnId="{79AA519B-5367-4350-8A15-791E6A52172A}">
      <dgm:prSet/>
      <dgm:spPr/>
      <dgm:t>
        <a:bodyPr/>
        <a:lstStyle/>
        <a:p>
          <a:endParaRPr lang="en-US"/>
        </a:p>
      </dgm:t>
    </dgm:pt>
    <dgm:pt modelId="{3CEDB32A-3910-4C7E-93FD-A7D0BA30871C}">
      <dgm:prSet phldrT="[Text]" custT="1"/>
      <dgm:spPr/>
      <dgm:t>
        <a:bodyPr/>
        <a:lstStyle/>
        <a:p>
          <a:pPr algn="ctr"/>
          <a:r>
            <a:rPr lang="en-US" sz="3600" dirty="0"/>
            <a:t>25-50%</a:t>
          </a:r>
        </a:p>
      </dgm:t>
    </dgm:pt>
    <dgm:pt modelId="{90D9D0C6-21D4-4274-917C-A1773513128E}" type="parTrans" cxnId="{C5271039-B120-4A12-B557-4EAD4618F0B3}">
      <dgm:prSet/>
      <dgm:spPr/>
      <dgm:t>
        <a:bodyPr/>
        <a:lstStyle/>
        <a:p>
          <a:endParaRPr lang="en-US"/>
        </a:p>
      </dgm:t>
    </dgm:pt>
    <dgm:pt modelId="{AD29AC6F-2FFC-4182-AA3D-0EAE462A48BF}" type="sibTrans" cxnId="{C5271039-B120-4A12-B557-4EAD4618F0B3}">
      <dgm:prSet/>
      <dgm:spPr/>
      <dgm:t>
        <a:bodyPr/>
        <a:lstStyle/>
        <a:p>
          <a:endParaRPr lang="en-US"/>
        </a:p>
      </dgm:t>
    </dgm:pt>
    <dgm:pt modelId="{FCA5B325-3A46-4011-9AAE-68F7201E9EDC}" type="pres">
      <dgm:prSet presAssocID="{ED5AF2B8-485B-437D-93DA-AFA3A677E287}" presName="linear" presStyleCnt="0">
        <dgm:presLayoutVars>
          <dgm:dir/>
          <dgm:resizeHandles val="exact"/>
        </dgm:presLayoutVars>
      </dgm:prSet>
      <dgm:spPr/>
    </dgm:pt>
    <dgm:pt modelId="{542AB1CF-210E-4EEE-B0AE-650B508191F7}" type="pres">
      <dgm:prSet presAssocID="{224C5C27-D15E-43E2-A956-9D0117B25032}" presName="comp" presStyleCnt="0"/>
      <dgm:spPr/>
    </dgm:pt>
    <dgm:pt modelId="{422151D4-E639-4F22-8E80-5733FC8CE597}" type="pres">
      <dgm:prSet presAssocID="{224C5C27-D15E-43E2-A956-9D0117B25032}" presName="box" presStyleLbl="node1" presStyleIdx="0" presStyleCnt="2" custLinFactNeighborX="-14754" custLinFactNeighborY="-60720"/>
      <dgm:spPr/>
    </dgm:pt>
    <dgm:pt modelId="{7E74DBE9-9E92-43B7-96D8-BC8B71DF2614}" type="pres">
      <dgm:prSet presAssocID="{224C5C27-D15E-43E2-A956-9D0117B25032}"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Badge 1 with solid fill"/>
        </a:ext>
      </dgm:extLst>
    </dgm:pt>
    <dgm:pt modelId="{23554C7F-DBA1-404D-BA0D-6E83E220364E}" type="pres">
      <dgm:prSet presAssocID="{224C5C27-D15E-43E2-A956-9D0117B25032}" presName="text" presStyleLbl="node1" presStyleIdx="0" presStyleCnt="2">
        <dgm:presLayoutVars>
          <dgm:bulletEnabled val="1"/>
        </dgm:presLayoutVars>
      </dgm:prSet>
      <dgm:spPr/>
    </dgm:pt>
    <dgm:pt modelId="{48214F4D-B3BF-49B1-B718-E8E53EDD97BB}" type="pres">
      <dgm:prSet presAssocID="{61ED1F97-859C-4D7B-8DD4-BBD82F4169CA}" presName="spacer" presStyleCnt="0"/>
      <dgm:spPr/>
    </dgm:pt>
    <dgm:pt modelId="{6960EDB8-0B3E-467A-B0D6-D03A174889B0}" type="pres">
      <dgm:prSet presAssocID="{3CEDB32A-3910-4C7E-93FD-A7D0BA30871C}" presName="comp" presStyleCnt="0"/>
      <dgm:spPr/>
    </dgm:pt>
    <dgm:pt modelId="{95516113-92DC-4B6E-A08C-B0BBC958E962}" type="pres">
      <dgm:prSet presAssocID="{3CEDB32A-3910-4C7E-93FD-A7D0BA30871C}" presName="box" presStyleLbl="node1" presStyleIdx="1" presStyleCnt="2"/>
      <dgm:spPr/>
    </dgm:pt>
    <dgm:pt modelId="{B57FC208-B7E2-4CB4-9E22-911AAAFFD559}" type="pres">
      <dgm:prSet presAssocID="{3CEDB32A-3910-4C7E-93FD-A7D0BA30871C}" presName="img" presStyleLbl="fgImgPlac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pt>
    <dgm:pt modelId="{16B705CE-4465-468A-98D1-C6A2E36362C9}" type="pres">
      <dgm:prSet presAssocID="{3CEDB32A-3910-4C7E-93FD-A7D0BA30871C}" presName="text" presStyleLbl="node1" presStyleIdx="1" presStyleCnt="2">
        <dgm:presLayoutVars>
          <dgm:bulletEnabled val="1"/>
        </dgm:presLayoutVars>
      </dgm:prSet>
      <dgm:spPr/>
    </dgm:pt>
  </dgm:ptLst>
  <dgm:cxnLst>
    <dgm:cxn modelId="{894A7B09-F4B5-43E5-BF17-4428E8D946A2}" type="presOf" srcId="{ED5AF2B8-485B-437D-93DA-AFA3A677E287}" destId="{FCA5B325-3A46-4011-9AAE-68F7201E9EDC}" srcOrd="0" destOrd="0" presId="urn:microsoft.com/office/officeart/2005/8/layout/vList4"/>
    <dgm:cxn modelId="{DCD77725-3724-4CEE-A5C6-ACB0786612F0}" type="presOf" srcId="{3CEDB32A-3910-4C7E-93FD-A7D0BA30871C}" destId="{95516113-92DC-4B6E-A08C-B0BBC958E962}" srcOrd="0" destOrd="0" presId="urn:microsoft.com/office/officeart/2005/8/layout/vList4"/>
    <dgm:cxn modelId="{BD7E3C29-600F-46CA-9256-AB39ACB38745}" type="presOf" srcId="{3CEDB32A-3910-4C7E-93FD-A7D0BA30871C}" destId="{16B705CE-4465-468A-98D1-C6A2E36362C9}" srcOrd="1" destOrd="0" presId="urn:microsoft.com/office/officeart/2005/8/layout/vList4"/>
    <dgm:cxn modelId="{C5271039-B120-4A12-B557-4EAD4618F0B3}" srcId="{ED5AF2B8-485B-437D-93DA-AFA3A677E287}" destId="{3CEDB32A-3910-4C7E-93FD-A7D0BA30871C}" srcOrd="1" destOrd="0" parTransId="{90D9D0C6-21D4-4274-917C-A1773513128E}" sibTransId="{AD29AC6F-2FFC-4182-AA3D-0EAE462A48BF}"/>
    <dgm:cxn modelId="{CD0CD27B-AD8E-424E-BA75-9DDA87E4C269}" type="presOf" srcId="{224C5C27-D15E-43E2-A956-9D0117B25032}" destId="{422151D4-E639-4F22-8E80-5733FC8CE597}" srcOrd="0" destOrd="0" presId="urn:microsoft.com/office/officeart/2005/8/layout/vList4"/>
    <dgm:cxn modelId="{B5DA7284-9277-4CE4-9469-22E93E3D3554}" type="presOf" srcId="{224C5C27-D15E-43E2-A956-9D0117B25032}" destId="{23554C7F-DBA1-404D-BA0D-6E83E220364E}" srcOrd="1" destOrd="0" presId="urn:microsoft.com/office/officeart/2005/8/layout/vList4"/>
    <dgm:cxn modelId="{79AA519B-5367-4350-8A15-791E6A52172A}" srcId="{ED5AF2B8-485B-437D-93DA-AFA3A677E287}" destId="{224C5C27-D15E-43E2-A956-9D0117B25032}" srcOrd="0" destOrd="0" parTransId="{3D835160-E26E-41F1-8C44-AE909B14B172}" sibTransId="{61ED1F97-859C-4D7B-8DD4-BBD82F4169CA}"/>
    <dgm:cxn modelId="{C63FFCBF-EFF2-4AE5-AA97-9C4FC6A8402C}" type="presParOf" srcId="{FCA5B325-3A46-4011-9AAE-68F7201E9EDC}" destId="{542AB1CF-210E-4EEE-B0AE-650B508191F7}" srcOrd="0" destOrd="0" presId="urn:microsoft.com/office/officeart/2005/8/layout/vList4"/>
    <dgm:cxn modelId="{0BB820B0-B762-42B5-AEFD-DF6FCCC42C1C}" type="presParOf" srcId="{542AB1CF-210E-4EEE-B0AE-650B508191F7}" destId="{422151D4-E639-4F22-8E80-5733FC8CE597}" srcOrd="0" destOrd="0" presId="urn:microsoft.com/office/officeart/2005/8/layout/vList4"/>
    <dgm:cxn modelId="{4B92A5C6-FE59-4592-AD1D-040BFBC54B22}" type="presParOf" srcId="{542AB1CF-210E-4EEE-B0AE-650B508191F7}" destId="{7E74DBE9-9E92-43B7-96D8-BC8B71DF2614}" srcOrd="1" destOrd="0" presId="urn:microsoft.com/office/officeart/2005/8/layout/vList4"/>
    <dgm:cxn modelId="{CF993105-C6CE-4DC8-B2BD-34F9AD28F3DE}" type="presParOf" srcId="{542AB1CF-210E-4EEE-B0AE-650B508191F7}" destId="{23554C7F-DBA1-404D-BA0D-6E83E220364E}" srcOrd="2" destOrd="0" presId="urn:microsoft.com/office/officeart/2005/8/layout/vList4"/>
    <dgm:cxn modelId="{20715453-5FFC-4E77-8351-487E1FF39C49}" type="presParOf" srcId="{FCA5B325-3A46-4011-9AAE-68F7201E9EDC}" destId="{48214F4D-B3BF-49B1-B718-E8E53EDD97BB}" srcOrd="1" destOrd="0" presId="urn:microsoft.com/office/officeart/2005/8/layout/vList4"/>
    <dgm:cxn modelId="{1F0F4016-8856-4164-8DA1-883363E54BFC}" type="presParOf" srcId="{FCA5B325-3A46-4011-9AAE-68F7201E9EDC}" destId="{6960EDB8-0B3E-467A-B0D6-D03A174889B0}" srcOrd="2" destOrd="0" presId="urn:microsoft.com/office/officeart/2005/8/layout/vList4"/>
    <dgm:cxn modelId="{8086EC8F-1DDE-4185-B4EB-96CA2DE335EA}" type="presParOf" srcId="{6960EDB8-0B3E-467A-B0D6-D03A174889B0}" destId="{95516113-92DC-4B6E-A08C-B0BBC958E962}" srcOrd="0" destOrd="0" presId="urn:microsoft.com/office/officeart/2005/8/layout/vList4"/>
    <dgm:cxn modelId="{3A58A82D-01DB-442F-BF19-F0BD53D01A48}" type="presParOf" srcId="{6960EDB8-0B3E-467A-B0D6-D03A174889B0}" destId="{B57FC208-B7E2-4CB4-9E22-911AAAFFD559}" srcOrd="1" destOrd="0" presId="urn:microsoft.com/office/officeart/2005/8/layout/vList4"/>
    <dgm:cxn modelId="{B8A55F75-6537-4C01-AA45-6D732AEF7434}" type="presParOf" srcId="{6960EDB8-0B3E-467A-B0D6-D03A174889B0}" destId="{16B705CE-4465-468A-98D1-C6A2E36362C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5AF2B8-485B-437D-93DA-AFA3A677E28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C5C27-D15E-43E2-A956-9D0117B25032}">
      <dgm:prSet phldrT="[Text]" custT="1"/>
      <dgm:spPr/>
      <dgm:t>
        <a:bodyPr/>
        <a:lstStyle/>
        <a:p>
          <a:pPr algn="ctr"/>
          <a:r>
            <a:rPr lang="en-US" sz="3200" dirty="0"/>
            <a:t>50-75%</a:t>
          </a:r>
        </a:p>
      </dgm:t>
    </dgm:pt>
    <dgm:pt modelId="{3D835160-E26E-41F1-8C44-AE909B14B172}" type="parTrans" cxnId="{79AA519B-5367-4350-8A15-791E6A52172A}">
      <dgm:prSet/>
      <dgm:spPr/>
      <dgm:t>
        <a:bodyPr/>
        <a:lstStyle/>
        <a:p>
          <a:endParaRPr lang="en-US"/>
        </a:p>
      </dgm:t>
    </dgm:pt>
    <dgm:pt modelId="{61ED1F97-859C-4D7B-8DD4-BBD82F4169CA}" type="sibTrans" cxnId="{79AA519B-5367-4350-8A15-791E6A52172A}">
      <dgm:prSet/>
      <dgm:spPr/>
      <dgm:t>
        <a:bodyPr/>
        <a:lstStyle/>
        <a:p>
          <a:endParaRPr lang="en-US"/>
        </a:p>
      </dgm:t>
    </dgm:pt>
    <dgm:pt modelId="{3CEDB32A-3910-4C7E-93FD-A7D0BA30871C}">
      <dgm:prSet phldrT="[Text]" custT="1"/>
      <dgm:spPr/>
      <dgm:t>
        <a:bodyPr/>
        <a:lstStyle/>
        <a:p>
          <a:pPr algn="ctr"/>
          <a:r>
            <a:rPr lang="en-US" sz="3200" dirty="0"/>
            <a:t>Over 75%</a:t>
          </a:r>
        </a:p>
      </dgm:t>
    </dgm:pt>
    <dgm:pt modelId="{90D9D0C6-21D4-4274-917C-A1773513128E}" type="parTrans" cxnId="{C5271039-B120-4A12-B557-4EAD4618F0B3}">
      <dgm:prSet/>
      <dgm:spPr/>
      <dgm:t>
        <a:bodyPr/>
        <a:lstStyle/>
        <a:p>
          <a:endParaRPr lang="en-US"/>
        </a:p>
      </dgm:t>
    </dgm:pt>
    <dgm:pt modelId="{AD29AC6F-2FFC-4182-AA3D-0EAE462A48BF}" type="sibTrans" cxnId="{C5271039-B120-4A12-B557-4EAD4618F0B3}">
      <dgm:prSet/>
      <dgm:spPr/>
      <dgm:t>
        <a:bodyPr/>
        <a:lstStyle/>
        <a:p>
          <a:endParaRPr lang="en-US"/>
        </a:p>
      </dgm:t>
    </dgm:pt>
    <dgm:pt modelId="{FCA5B325-3A46-4011-9AAE-68F7201E9EDC}" type="pres">
      <dgm:prSet presAssocID="{ED5AF2B8-485B-437D-93DA-AFA3A677E287}" presName="linear" presStyleCnt="0">
        <dgm:presLayoutVars>
          <dgm:dir/>
          <dgm:resizeHandles val="exact"/>
        </dgm:presLayoutVars>
      </dgm:prSet>
      <dgm:spPr/>
    </dgm:pt>
    <dgm:pt modelId="{542AB1CF-210E-4EEE-B0AE-650B508191F7}" type="pres">
      <dgm:prSet presAssocID="{224C5C27-D15E-43E2-A956-9D0117B25032}" presName="comp" presStyleCnt="0"/>
      <dgm:spPr/>
    </dgm:pt>
    <dgm:pt modelId="{422151D4-E639-4F22-8E80-5733FC8CE597}" type="pres">
      <dgm:prSet presAssocID="{224C5C27-D15E-43E2-A956-9D0117B25032}" presName="box" presStyleLbl="node1" presStyleIdx="0" presStyleCnt="2" custLinFactNeighborY="623"/>
      <dgm:spPr/>
    </dgm:pt>
    <dgm:pt modelId="{7E74DBE9-9E92-43B7-96D8-BC8B71DF2614}" type="pres">
      <dgm:prSet presAssocID="{224C5C27-D15E-43E2-A956-9D0117B25032}" presName="img" presStyleLbl="fgImgPlac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dgm:spPr>
    </dgm:pt>
    <dgm:pt modelId="{23554C7F-DBA1-404D-BA0D-6E83E220364E}" type="pres">
      <dgm:prSet presAssocID="{224C5C27-D15E-43E2-A956-9D0117B25032}" presName="text" presStyleLbl="node1" presStyleIdx="0" presStyleCnt="2">
        <dgm:presLayoutVars>
          <dgm:bulletEnabled val="1"/>
        </dgm:presLayoutVars>
      </dgm:prSet>
      <dgm:spPr/>
    </dgm:pt>
    <dgm:pt modelId="{48214F4D-B3BF-49B1-B718-E8E53EDD97BB}" type="pres">
      <dgm:prSet presAssocID="{61ED1F97-859C-4D7B-8DD4-BBD82F4169CA}" presName="spacer" presStyleCnt="0"/>
      <dgm:spPr/>
    </dgm:pt>
    <dgm:pt modelId="{6960EDB8-0B3E-467A-B0D6-D03A174889B0}" type="pres">
      <dgm:prSet presAssocID="{3CEDB32A-3910-4C7E-93FD-A7D0BA30871C}" presName="comp" presStyleCnt="0"/>
      <dgm:spPr/>
    </dgm:pt>
    <dgm:pt modelId="{95516113-92DC-4B6E-A08C-B0BBC958E962}" type="pres">
      <dgm:prSet presAssocID="{3CEDB32A-3910-4C7E-93FD-A7D0BA30871C}" presName="box" presStyleLbl="node1" presStyleIdx="1" presStyleCnt="2"/>
      <dgm:spPr/>
    </dgm:pt>
    <dgm:pt modelId="{B57FC208-B7E2-4CB4-9E22-911AAAFFD559}" type="pres">
      <dgm:prSet presAssocID="{3CEDB32A-3910-4C7E-93FD-A7D0BA30871C}" presName="img" presStyleLbl="fgImgPlac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dgm:spPr>
    </dgm:pt>
    <dgm:pt modelId="{16B705CE-4465-468A-98D1-C6A2E36362C9}" type="pres">
      <dgm:prSet presAssocID="{3CEDB32A-3910-4C7E-93FD-A7D0BA30871C}" presName="text" presStyleLbl="node1" presStyleIdx="1" presStyleCnt="2">
        <dgm:presLayoutVars>
          <dgm:bulletEnabled val="1"/>
        </dgm:presLayoutVars>
      </dgm:prSet>
      <dgm:spPr/>
    </dgm:pt>
  </dgm:ptLst>
  <dgm:cxnLst>
    <dgm:cxn modelId="{894A7B09-F4B5-43E5-BF17-4428E8D946A2}" type="presOf" srcId="{ED5AF2B8-485B-437D-93DA-AFA3A677E287}" destId="{FCA5B325-3A46-4011-9AAE-68F7201E9EDC}" srcOrd="0" destOrd="0" presId="urn:microsoft.com/office/officeart/2005/8/layout/vList4"/>
    <dgm:cxn modelId="{DCD77725-3724-4CEE-A5C6-ACB0786612F0}" type="presOf" srcId="{3CEDB32A-3910-4C7E-93FD-A7D0BA30871C}" destId="{95516113-92DC-4B6E-A08C-B0BBC958E962}" srcOrd="0" destOrd="0" presId="urn:microsoft.com/office/officeart/2005/8/layout/vList4"/>
    <dgm:cxn modelId="{BD7E3C29-600F-46CA-9256-AB39ACB38745}" type="presOf" srcId="{3CEDB32A-3910-4C7E-93FD-A7D0BA30871C}" destId="{16B705CE-4465-468A-98D1-C6A2E36362C9}" srcOrd="1" destOrd="0" presId="urn:microsoft.com/office/officeart/2005/8/layout/vList4"/>
    <dgm:cxn modelId="{C5271039-B120-4A12-B557-4EAD4618F0B3}" srcId="{ED5AF2B8-485B-437D-93DA-AFA3A677E287}" destId="{3CEDB32A-3910-4C7E-93FD-A7D0BA30871C}" srcOrd="1" destOrd="0" parTransId="{90D9D0C6-21D4-4274-917C-A1773513128E}" sibTransId="{AD29AC6F-2FFC-4182-AA3D-0EAE462A48BF}"/>
    <dgm:cxn modelId="{CD0CD27B-AD8E-424E-BA75-9DDA87E4C269}" type="presOf" srcId="{224C5C27-D15E-43E2-A956-9D0117B25032}" destId="{422151D4-E639-4F22-8E80-5733FC8CE597}" srcOrd="0" destOrd="0" presId="urn:microsoft.com/office/officeart/2005/8/layout/vList4"/>
    <dgm:cxn modelId="{B5DA7284-9277-4CE4-9469-22E93E3D3554}" type="presOf" srcId="{224C5C27-D15E-43E2-A956-9D0117B25032}" destId="{23554C7F-DBA1-404D-BA0D-6E83E220364E}" srcOrd="1" destOrd="0" presId="urn:microsoft.com/office/officeart/2005/8/layout/vList4"/>
    <dgm:cxn modelId="{79AA519B-5367-4350-8A15-791E6A52172A}" srcId="{ED5AF2B8-485B-437D-93DA-AFA3A677E287}" destId="{224C5C27-D15E-43E2-A956-9D0117B25032}" srcOrd="0" destOrd="0" parTransId="{3D835160-E26E-41F1-8C44-AE909B14B172}" sibTransId="{61ED1F97-859C-4D7B-8DD4-BBD82F4169CA}"/>
    <dgm:cxn modelId="{C63FFCBF-EFF2-4AE5-AA97-9C4FC6A8402C}" type="presParOf" srcId="{FCA5B325-3A46-4011-9AAE-68F7201E9EDC}" destId="{542AB1CF-210E-4EEE-B0AE-650B508191F7}" srcOrd="0" destOrd="0" presId="urn:microsoft.com/office/officeart/2005/8/layout/vList4"/>
    <dgm:cxn modelId="{0BB820B0-B762-42B5-AEFD-DF6FCCC42C1C}" type="presParOf" srcId="{542AB1CF-210E-4EEE-B0AE-650B508191F7}" destId="{422151D4-E639-4F22-8E80-5733FC8CE597}" srcOrd="0" destOrd="0" presId="urn:microsoft.com/office/officeart/2005/8/layout/vList4"/>
    <dgm:cxn modelId="{4B92A5C6-FE59-4592-AD1D-040BFBC54B22}" type="presParOf" srcId="{542AB1CF-210E-4EEE-B0AE-650B508191F7}" destId="{7E74DBE9-9E92-43B7-96D8-BC8B71DF2614}" srcOrd="1" destOrd="0" presId="urn:microsoft.com/office/officeart/2005/8/layout/vList4"/>
    <dgm:cxn modelId="{CF993105-C6CE-4DC8-B2BD-34F9AD28F3DE}" type="presParOf" srcId="{542AB1CF-210E-4EEE-B0AE-650B508191F7}" destId="{23554C7F-DBA1-404D-BA0D-6E83E220364E}" srcOrd="2" destOrd="0" presId="urn:microsoft.com/office/officeart/2005/8/layout/vList4"/>
    <dgm:cxn modelId="{20715453-5FFC-4E77-8351-487E1FF39C49}" type="presParOf" srcId="{FCA5B325-3A46-4011-9AAE-68F7201E9EDC}" destId="{48214F4D-B3BF-49B1-B718-E8E53EDD97BB}" srcOrd="1" destOrd="0" presId="urn:microsoft.com/office/officeart/2005/8/layout/vList4"/>
    <dgm:cxn modelId="{1F0F4016-8856-4164-8DA1-883363E54BFC}" type="presParOf" srcId="{FCA5B325-3A46-4011-9AAE-68F7201E9EDC}" destId="{6960EDB8-0B3E-467A-B0D6-D03A174889B0}" srcOrd="2" destOrd="0" presId="urn:microsoft.com/office/officeart/2005/8/layout/vList4"/>
    <dgm:cxn modelId="{8086EC8F-1DDE-4185-B4EB-96CA2DE335EA}" type="presParOf" srcId="{6960EDB8-0B3E-467A-B0D6-D03A174889B0}" destId="{95516113-92DC-4B6E-A08C-B0BBC958E962}" srcOrd="0" destOrd="0" presId="urn:microsoft.com/office/officeart/2005/8/layout/vList4"/>
    <dgm:cxn modelId="{3A58A82D-01DB-442F-BF19-F0BD53D01A48}" type="presParOf" srcId="{6960EDB8-0B3E-467A-B0D6-D03A174889B0}" destId="{B57FC208-B7E2-4CB4-9E22-911AAAFFD559}" srcOrd="1" destOrd="0" presId="urn:microsoft.com/office/officeart/2005/8/layout/vList4"/>
    <dgm:cxn modelId="{B8A55F75-6537-4C01-AA45-6D732AEF7434}" type="presParOf" srcId="{6960EDB8-0B3E-467A-B0D6-D03A174889B0}" destId="{16B705CE-4465-468A-98D1-C6A2E36362C9}"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151D4-E639-4F22-8E80-5733FC8CE597}">
      <dsp:nvSpPr>
        <dsp:cNvPr id="0" name=""/>
        <dsp:cNvSpPr/>
      </dsp:nvSpPr>
      <dsp:spPr>
        <a:xfrm>
          <a:off x="0" y="0"/>
          <a:ext cx="5294099" cy="1023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Difficulty getting away from paper</a:t>
          </a:r>
        </a:p>
      </dsp:txBody>
      <dsp:txXfrm>
        <a:off x="1161188" y="0"/>
        <a:ext cx="4132910" cy="1023691"/>
      </dsp:txXfrm>
    </dsp:sp>
    <dsp:sp modelId="{7E74DBE9-9E92-43B7-96D8-BC8B71DF2614}">
      <dsp:nvSpPr>
        <dsp:cNvPr id="0" name=""/>
        <dsp:cNvSpPr/>
      </dsp:nvSpPr>
      <dsp:spPr>
        <a:xfrm>
          <a:off x="102369" y="102369"/>
          <a:ext cx="1058819" cy="81895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6113-92DC-4B6E-A08C-B0BBC958E962}">
      <dsp:nvSpPr>
        <dsp:cNvPr id="0" name=""/>
        <dsp:cNvSpPr/>
      </dsp:nvSpPr>
      <dsp:spPr>
        <a:xfrm>
          <a:off x="0" y="1126061"/>
          <a:ext cx="5294099" cy="1023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Lack of visibility into transactions</a:t>
          </a:r>
        </a:p>
      </dsp:txBody>
      <dsp:txXfrm>
        <a:off x="1161188" y="1126061"/>
        <a:ext cx="4132910" cy="1023691"/>
      </dsp:txXfrm>
    </dsp:sp>
    <dsp:sp modelId="{B57FC208-B7E2-4CB4-9E22-911AAAFFD559}">
      <dsp:nvSpPr>
        <dsp:cNvPr id="0" name=""/>
        <dsp:cNvSpPr/>
      </dsp:nvSpPr>
      <dsp:spPr>
        <a:xfrm>
          <a:off x="102369" y="1228430"/>
          <a:ext cx="1058819" cy="81895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7A672-2F59-4127-A6F1-41FDA84C3932}">
      <dsp:nvSpPr>
        <dsp:cNvPr id="0" name=""/>
        <dsp:cNvSpPr/>
      </dsp:nvSpPr>
      <dsp:spPr>
        <a:xfrm>
          <a:off x="0" y="2252122"/>
          <a:ext cx="5294099" cy="1023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Low security – fraud issues</a:t>
          </a:r>
        </a:p>
      </dsp:txBody>
      <dsp:txXfrm>
        <a:off x="1161188" y="2252122"/>
        <a:ext cx="4132910" cy="1023691"/>
      </dsp:txXfrm>
    </dsp:sp>
    <dsp:sp modelId="{86BFF2CE-9007-460D-B8F6-B7FFE6785B33}">
      <dsp:nvSpPr>
        <dsp:cNvPr id="0" name=""/>
        <dsp:cNvSpPr/>
      </dsp:nvSpPr>
      <dsp:spPr>
        <a:xfrm>
          <a:off x="102369" y="2354491"/>
          <a:ext cx="1058819" cy="81895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151D4-E639-4F22-8E80-5733FC8CE597}">
      <dsp:nvSpPr>
        <dsp:cNvPr id="0" name=""/>
        <dsp:cNvSpPr/>
      </dsp:nvSpPr>
      <dsp:spPr>
        <a:xfrm>
          <a:off x="0" y="6876"/>
          <a:ext cx="5294099" cy="11038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Poor communication &amp; engagement with constituents</a:t>
          </a:r>
        </a:p>
      </dsp:txBody>
      <dsp:txXfrm>
        <a:off x="1169203" y="6876"/>
        <a:ext cx="4124895" cy="1103837"/>
      </dsp:txXfrm>
    </dsp:sp>
    <dsp:sp modelId="{7E74DBE9-9E92-43B7-96D8-BC8B71DF2614}">
      <dsp:nvSpPr>
        <dsp:cNvPr id="0" name=""/>
        <dsp:cNvSpPr/>
      </dsp:nvSpPr>
      <dsp:spPr>
        <a:xfrm>
          <a:off x="110383" y="110383"/>
          <a:ext cx="1058819" cy="88306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6113-92DC-4B6E-A08C-B0BBC958E962}">
      <dsp:nvSpPr>
        <dsp:cNvPr id="0" name=""/>
        <dsp:cNvSpPr/>
      </dsp:nvSpPr>
      <dsp:spPr>
        <a:xfrm>
          <a:off x="0" y="1214220"/>
          <a:ext cx="5294099" cy="11038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Lack of customizable features</a:t>
          </a:r>
        </a:p>
      </dsp:txBody>
      <dsp:txXfrm>
        <a:off x="1169203" y="1214220"/>
        <a:ext cx="4124895" cy="1103837"/>
      </dsp:txXfrm>
    </dsp:sp>
    <dsp:sp modelId="{B57FC208-B7E2-4CB4-9E22-911AAAFFD559}">
      <dsp:nvSpPr>
        <dsp:cNvPr id="0" name=""/>
        <dsp:cNvSpPr/>
      </dsp:nvSpPr>
      <dsp:spPr>
        <a:xfrm>
          <a:off x="110383" y="1324604"/>
          <a:ext cx="1058819" cy="883069"/>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151D4-E639-4F22-8E80-5733FC8CE597}">
      <dsp:nvSpPr>
        <dsp:cNvPr id="0" name=""/>
        <dsp:cNvSpPr/>
      </dsp:nvSpPr>
      <dsp:spPr>
        <a:xfrm>
          <a:off x="0" y="0"/>
          <a:ext cx="5294098" cy="101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intelligence and simplified reconciliation</a:t>
          </a:r>
        </a:p>
      </dsp:txBody>
      <dsp:txXfrm>
        <a:off x="1160568" y="0"/>
        <a:ext cx="4133529" cy="1017484"/>
      </dsp:txXfrm>
    </dsp:sp>
    <dsp:sp modelId="{7E74DBE9-9E92-43B7-96D8-BC8B71DF2614}">
      <dsp:nvSpPr>
        <dsp:cNvPr id="0" name=""/>
        <dsp:cNvSpPr/>
      </dsp:nvSpPr>
      <dsp:spPr>
        <a:xfrm>
          <a:off x="101748" y="101748"/>
          <a:ext cx="1058819" cy="8139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6113-92DC-4B6E-A08C-B0BBC958E962}">
      <dsp:nvSpPr>
        <dsp:cNvPr id="0" name=""/>
        <dsp:cNvSpPr/>
      </dsp:nvSpPr>
      <dsp:spPr>
        <a:xfrm>
          <a:off x="0" y="1119232"/>
          <a:ext cx="5294098" cy="101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Offering a variety of payment methods</a:t>
          </a:r>
        </a:p>
      </dsp:txBody>
      <dsp:txXfrm>
        <a:off x="1160568" y="1119232"/>
        <a:ext cx="4133529" cy="1017484"/>
      </dsp:txXfrm>
    </dsp:sp>
    <dsp:sp modelId="{B57FC208-B7E2-4CB4-9E22-911AAAFFD559}">
      <dsp:nvSpPr>
        <dsp:cNvPr id="0" name=""/>
        <dsp:cNvSpPr/>
      </dsp:nvSpPr>
      <dsp:spPr>
        <a:xfrm>
          <a:off x="101748" y="1220981"/>
          <a:ext cx="1058819" cy="813987"/>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7A672-2F59-4127-A6F1-41FDA84C3932}">
      <dsp:nvSpPr>
        <dsp:cNvPr id="0" name=""/>
        <dsp:cNvSpPr/>
      </dsp:nvSpPr>
      <dsp:spPr>
        <a:xfrm>
          <a:off x="0" y="2238465"/>
          <a:ext cx="5294098" cy="101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Omnichannel bill presentment</a:t>
          </a:r>
        </a:p>
      </dsp:txBody>
      <dsp:txXfrm>
        <a:off x="1160568" y="2238465"/>
        <a:ext cx="4133529" cy="1017484"/>
      </dsp:txXfrm>
    </dsp:sp>
    <dsp:sp modelId="{86BFF2CE-9007-460D-B8F6-B7FFE6785B33}">
      <dsp:nvSpPr>
        <dsp:cNvPr id="0" name=""/>
        <dsp:cNvSpPr/>
      </dsp:nvSpPr>
      <dsp:spPr>
        <a:xfrm>
          <a:off x="101748" y="2340214"/>
          <a:ext cx="1058819" cy="81398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151D4-E639-4F22-8E80-5733FC8CE597}">
      <dsp:nvSpPr>
        <dsp:cNvPr id="0" name=""/>
        <dsp:cNvSpPr/>
      </dsp:nvSpPr>
      <dsp:spPr>
        <a:xfrm>
          <a:off x="0" y="0"/>
          <a:ext cx="5294098" cy="1097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Communication management</a:t>
          </a:r>
        </a:p>
      </dsp:txBody>
      <dsp:txXfrm>
        <a:off x="1168533" y="0"/>
        <a:ext cx="4125564" cy="1097143"/>
      </dsp:txXfrm>
    </dsp:sp>
    <dsp:sp modelId="{7E74DBE9-9E92-43B7-96D8-BC8B71DF2614}">
      <dsp:nvSpPr>
        <dsp:cNvPr id="0" name=""/>
        <dsp:cNvSpPr/>
      </dsp:nvSpPr>
      <dsp:spPr>
        <a:xfrm>
          <a:off x="109714" y="109714"/>
          <a:ext cx="1058819" cy="8777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6113-92DC-4B6E-A08C-B0BBC958E962}">
      <dsp:nvSpPr>
        <dsp:cNvPr id="0" name=""/>
        <dsp:cNvSpPr/>
      </dsp:nvSpPr>
      <dsp:spPr>
        <a:xfrm>
          <a:off x="0" y="1206858"/>
          <a:ext cx="5294098" cy="1097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Customizable platform</a:t>
          </a:r>
        </a:p>
      </dsp:txBody>
      <dsp:txXfrm>
        <a:off x="1168533" y="1206858"/>
        <a:ext cx="4125564" cy="1097143"/>
      </dsp:txXfrm>
    </dsp:sp>
    <dsp:sp modelId="{B57FC208-B7E2-4CB4-9E22-911AAAFFD559}">
      <dsp:nvSpPr>
        <dsp:cNvPr id="0" name=""/>
        <dsp:cNvSpPr/>
      </dsp:nvSpPr>
      <dsp:spPr>
        <a:xfrm>
          <a:off x="109714" y="1316572"/>
          <a:ext cx="1058819" cy="877715"/>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151D4-E639-4F22-8E80-5733FC8CE597}">
      <dsp:nvSpPr>
        <dsp:cNvPr id="0" name=""/>
        <dsp:cNvSpPr/>
      </dsp:nvSpPr>
      <dsp:spPr>
        <a:xfrm>
          <a:off x="0" y="0"/>
          <a:ext cx="5226799" cy="1229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Less than 25%</a:t>
          </a:r>
        </a:p>
      </dsp:txBody>
      <dsp:txXfrm>
        <a:off x="1168337" y="0"/>
        <a:ext cx="4058461" cy="1229773"/>
      </dsp:txXfrm>
    </dsp:sp>
    <dsp:sp modelId="{7E74DBE9-9E92-43B7-96D8-BC8B71DF2614}">
      <dsp:nvSpPr>
        <dsp:cNvPr id="0" name=""/>
        <dsp:cNvSpPr/>
      </dsp:nvSpPr>
      <dsp:spPr>
        <a:xfrm>
          <a:off x="122977" y="122977"/>
          <a:ext cx="1045359" cy="9838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6113-92DC-4B6E-A08C-B0BBC958E962}">
      <dsp:nvSpPr>
        <dsp:cNvPr id="0" name=""/>
        <dsp:cNvSpPr/>
      </dsp:nvSpPr>
      <dsp:spPr>
        <a:xfrm>
          <a:off x="0" y="1352751"/>
          <a:ext cx="5226799" cy="1229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25-50%</a:t>
          </a:r>
        </a:p>
      </dsp:txBody>
      <dsp:txXfrm>
        <a:off x="1168337" y="1352751"/>
        <a:ext cx="4058461" cy="1229773"/>
      </dsp:txXfrm>
    </dsp:sp>
    <dsp:sp modelId="{B57FC208-B7E2-4CB4-9E22-911AAAFFD559}">
      <dsp:nvSpPr>
        <dsp:cNvPr id="0" name=""/>
        <dsp:cNvSpPr/>
      </dsp:nvSpPr>
      <dsp:spPr>
        <a:xfrm>
          <a:off x="122977" y="1475728"/>
          <a:ext cx="1045359" cy="983819"/>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151D4-E639-4F22-8E80-5733FC8CE597}">
      <dsp:nvSpPr>
        <dsp:cNvPr id="0" name=""/>
        <dsp:cNvSpPr/>
      </dsp:nvSpPr>
      <dsp:spPr>
        <a:xfrm>
          <a:off x="0" y="7719"/>
          <a:ext cx="5235170" cy="1239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50-75%</a:t>
          </a:r>
        </a:p>
      </dsp:txBody>
      <dsp:txXfrm>
        <a:off x="1170947" y="7719"/>
        <a:ext cx="4064222" cy="1239133"/>
      </dsp:txXfrm>
    </dsp:sp>
    <dsp:sp modelId="{7E74DBE9-9E92-43B7-96D8-BC8B71DF2614}">
      <dsp:nvSpPr>
        <dsp:cNvPr id="0" name=""/>
        <dsp:cNvSpPr/>
      </dsp:nvSpPr>
      <dsp:spPr>
        <a:xfrm>
          <a:off x="123913" y="123913"/>
          <a:ext cx="1047034" cy="99130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6113-92DC-4B6E-A08C-B0BBC958E962}">
      <dsp:nvSpPr>
        <dsp:cNvPr id="0" name=""/>
        <dsp:cNvSpPr/>
      </dsp:nvSpPr>
      <dsp:spPr>
        <a:xfrm>
          <a:off x="0" y="1363046"/>
          <a:ext cx="5235170" cy="1239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Over 75%</a:t>
          </a:r>
        </a:p>
      </dsp:txBody>
      <dsp:txXfrm>
        <a:off x="1170947" y="1363046"/>
        <a:ext cx="4064222" cy="1239133"/>
      </dsp:txXfrm>
    </dsp:sp>
    <dsp:sp modelId="{B57FC208-B7E2-4CB4-9E22-911AAAFFD559}">
      <dsp:nvSpPr>
        <dsp:cNvPr id="0" name=""/>
        <dsp:cNvSpPr/>
      </dsp:nvSpPr>
      <dsp:spPr>
        <a:xfrm>
          <a:off x="123913" y="1486959"/>
          <a:ext cx="1047034" cy="991306"/>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20A26D-920E-43F8-AF7B-3A916AA524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01CD068-9DC2-4352-8937-2561082AC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1D4F9F-06DB-4B68-9B95-49AB8F5726C0}" type="datetimeFigureOut">
              <a:rPr lang="en-US" smtClean="0"/>
              <a:t>8/29/2022</a:t>
            </a:fld>
            <a:endParaRPr lang="en-US" dirty="0"/>
          </a:p>
        </p:txBody>
      </p:sp>
      <p:sp>
        <p:nvSpPr>
          <p:cNvPr id="4" name="Footer Placeholder 3">
            <a:extLst>
              <a:ext uri="{FF2B5EF4-FFF2-40B4-BE49-F238E27FC236}">
                <a16:creationId xmlns:a16="http://schemas.microsoft.com/office/drawing/2014/main" id="{CCF5A3EB-8639-4DE1-B0DA-3AB4F04658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981D2C3-7C7E-4F58-90A3-A5681F804C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E8D194-79A6-4DB4-8239-B6AC1528F542}" type="slidenum">
              <a:rPr lang="en-US" smtClean="0"/>
              <a:t>‹#›</a:t>
            </a:fld>
            <a:endParaRPr lang="en-US" dirty="0"/>
          </a:p>
        </p:txBody>
      </p:sp>
    </p:spTree>
    <p:extLst>
      <p:ext uri="{BB962C8B-B14F-4D97-AF65-F5344CB8AC3E}">
        <p14:creationId xmlns:p14="http://schemas.microsoft.com/office/powerpoint/2010/main" val="110612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7700E-3FCB-4BAC-9808-4258F8CD15A6}" type="datetimeFigureOut">
              <a:rPr lang="en-US" smtClean="0"/>
              <a:t>8/29/2022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69729-20BA-4DEB-BE08-DAF52A895D63}" type="slidenum">
              <a:rPr lang="en-US" smtClean="0"/>
              <a:t>‹#›</a:t>
            </a:fld>
            <a:endParaRPr lang="en-US" dirty="0"/>
          </a:p>
        </p:txBody>
      </p:sp>
    </p:spTree>
    <p:extLst>
      <p:ext uri="{BB962C8B-B14F-4D97-AF65-F5344CB8AC3E}">
        <p14:creationId xmlns:p14="http://schemas.microsoft.com/office/powerpoint/2010/main" val="195888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67702-990F-4703-9D38-C14B45B36A82}" type="slidenum">
              <a:rPr lang="en-US" smtClean="0"/>
              <a:t>5</a:t>
            </a:fld>
            <a:endParaRPr lang="en-US" dirty="0"/>
          </a:p>
        </p:txBody>
      </p:sp>
    </p:spTree>
    <p:extLst>
      <p:ext uri="{BB962C8B-B14F-4D97-AF65-F5344CB8AC3E}">
        <p14:creationId xmlns:p14="http://schemas.microsoft.com/office/powerpoint/2010/main" val="380072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P20210908134702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67702-990F-4703-9D38-C14B45B36A82}" type="slidenum">
              <a:rPr lang="en-US" smtClean="0"/>
              <a:t>17</a:t>
            </a:fld>
            <a:endParaRPr lang="en-US" dirty="0"/>
          </a:p>
        </p:txBody>
      </p:sp>
    </p:spTree>
    <p:extLst>
      <p:ext uri="{BB962C8B-B14F-4D97-AF65-F5344CB8AC3E}">
        <p14:creationId xmlns:p14="http://schemas.microsoft.com/office/powerpoint/2010/main" val="29338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57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67702-990F-4703-9D38-C14B45B36A82}" type="slidenum">
              <a:rPr lang="en-US" smtClean="0"/>
              <a:t>7</a:t>
            </a:fld>
            <a:endParaRPr lang="en-US" dirty="0"/>
          </a:p>
        </p:txBody>
      </p:sp>
    </p:spTree>
    <p:extLst>
      <p:ext uri="{BB962C8B-B14F-4D97-AF65-F5344CB8AC3E}">
        <p14:creationId xmlns:p14="http://schemas.microsoft.com/office/powerpoint/2010/main" val="386265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2"/>
              </a:solidFill>
            </a:endParaRPr>
          </a:p>
        </p:txBody>
      </p:sp>
      <p:sp>
        <p:nvSpPr>
          <p:cNvPr id="4" name="Slide Number Placeholder 3"/>
          <p:cNvSpPr>
            <a:spLocks noGrp="1"/>
          </p:cNvSpPr>
          <p:nvPr>
            <p:ph type="sldNum" sz="quarter" idx="5"/>
          </p:nvPr>
        </p:nvSpPr>
        <p:spPr/>
        <p:txBody>
          <a:bodyPr/>
          <a:lstStyle/>
          <a:p>
            <a:fld id="{4AE67702-990F-4703-9D38-C14B45B36A82}" type="slidenum">
              <a:rPr lang="en-US" smtClean="0"/>
              <a:t>8</a:t>
            </a:fld>
            <a:endParaRPr lang="en-US" dirty="0"/>
          </a:p>
        </p:txBody>
      </p:sp>
    </p:spTree>
    <p:extLst>
      <p:ext uri="{BB962C8B-B14F-4D97-AF65-F5344CB8AC3E}">
        <p14:creationId xmlns:p14="http://schemas.microsoft.com/office/powerpoint/2010/main" val="293296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Poll Question – so now we have our first interactive poll question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hearing about some of the top  key trends in the bill payment &amp; presentment space what are the biggest challenges that your business faces today</a:t>
            </a:r>
            <a:endParaRPr lang="en-US" dirty="0"/>
          </a:p>
        </p:txBody>
      </p:sp>
      <p:sp>
        <p:nvSpPr>
          <p:cNvPr id="4" name="Slide Number Placeholder 3"/>
          <p:cNvSpPr>
            <a:spLocks noGrp="1"/>
          </p:cNvSpPr>
          <p:nvPr>
            <p:ph type="sldNum" sz="quarter" idx="5"/>
          </p:nvPr>
        </p:nvSpPr>
        <p:spPr/>
        <p:txBody>
          <a:bodyPr/>
          <a:lstStyle/>
          <a:p>
            <a:fld id="{4AE67702-990F-4703-9D38-C14B45B36A82}" type="slidenum">
              <a:rPr lang="en-US" smtClean="0"/>
              <a:t>9</a:t>
            </a:fld>
            <a:endParaRPr lang="en-US" dirty="0"/>
          </a:p>
        </p:txBody>
      </p:sp>
    </p:spTree>
    <p:extLst>
      <p:ext uri="{BB962C8B-B14F-4D97-AF65-F5344CB8AC3E}">
        <p14:creationId xmlns:p14="http://schemas.microsoft.com/office/powerpoint/2010/main" val="100304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we attempt to solution for our clients, it is important to assess their needs. </a:t>
            </a:r>
            <a:r>
              <a:rPr lang="en-US" b="0" dirty="0"/>
              <a:t>While no two clients are the same, there are a few universal challenges faced by clients in our receivables business:</a:t>
            </a:r>
          </a:p>
          <a:p>
            <a:pPr marL="171450" indent="-171450">
              <a:buFont typeface="Arial" panose="020B0604020202020204" pitchFamily="34" charset="0"/>
              <a:buChar char="•"/>
            </a:pPr>
            <a:r>
              <a:rPr lang="en-US" b="0" dirty="0"/>
              <a:t>Our clients’ payors want an easy and convenient experience when paying their bills.</a:t>
            </a:r>
          </a:p>
          <a:p>
            <a:pPr marL="171450" indent="-171450">
              <a:buFont typeface="Arial" panose="020B0604020202020204" pitchFamily="34" charset="0"/>
              <a:buChar char="•"/>
            </a:pPr>
            <a:r>
              <a:rPr lang="en-US" b="0" dirty="0"/>
              <a:t>Payors also want a wide variety of payment methods. Maybe a college student wants to pay his/her apartment utility bill. This student could have $50 in his checking account and $250 in his Venmo account, when he/she logs into their utility bill they love having multiple options for paying </a:t>
            </a:r>
          </a:p>
          <a:p>
            <a:pPr marL="171450" indent="-171450">
              <a:buFont typeface="Arial" panose="020B0604020202020204" pitchFamily="34" charset="0"/>
              <a:buChar char="•"/>
            </a:pPr>
            <a:r>
              <a:rPr lang="en-US" b="0" dirty="0"/>
              <a:t>Our clients want to reduce the number of days sales outstanding, always trying to achieve a faster means to funds</a:t>
            </a:r>
          </a:p>
          <a:p>
            <a:pPr marL="171450" indent="-171450">
              <a:buFont typeface="Arial" panose="020B0604020202020204" pitchFamily="34" charset="0"/>
              <a:buChar char="•"/>
            </a:pPr>
            <a:endParaRPr lang="en-US" b="0" dirty="0"/>
          </a:p>
          <a:p>
            <a:pPr marL="0" indent="0">
              <a:buFontTx/>
              <a:buNone/>
            </a:pPr>
            <a:r>
              <a:rPr lang="en-US" b="1" dirty="0"/>
              <a:t>Our solution allows clients to solve for each one of this challenges</a:t>
            </a:r>
            <a:r>
              <a:rPr lang="en-US" b="0" dirty="0"/>
              <a:t>:</a:t>
            </a:r>
          </a:p>
          <a:p>
            <a:pPr marL="171450" indent="-171450">
              <a:buFont typeface="Arial" panose="020B0604020202020204" pitchFamily="34" charset="0"/>
              <a:buChar char="•"/>
            </a:pPr>
            <a:r>
              <a:rPr lang="en-US" b="1" dirty="0"/>
              <a:t>Easier digital access w/ recurring payments </a:t>
            </a:r>
            <a:r>
              <a:rPr lang="en-US" b="0" dirty="0"/>
              <a:t>allows for payors to initiate funds quicker, reducing the days payable outstanding for our clients. </a:t>
            </a:r>
          </a:p>
          <a:p>
            <a:pPr marL="171450" indent="-171450">
              <a:buFont typeface="Arial" panose="020B0604020202020204" pitchFamily="34" charset="0"/>
              <a:buChar char="•"/>
            </a:pPr>
            <a:r>
              <a:rPr lang="en-US" b="0" dirty="0"/>
              <a:t>The platform also brings in a </a:t>
            </a:r>
            <a:r>
              <a:rPr lang="en-US" b="1" dirty="0"/>
              <a:t>variety of payment channels into one location</a:t>
            </a:r>
            <a:r>
              <a:rPr lang="en-US" b="0" dirty="0"/>
              <a:t>– allowing the college student to pay his utility bill with ACH and Venmo. </a:t>
            </a:r>
          </a:p>
          <a:p>
            <a:pPr marL="171450" indent="-171450">
              <a:buFont typeface="Arial" panose="020B0604020202020204" pitchFamily="34" charset="0"/>
              <a:buChar char="•"/>
            </a:pPr>
            <a:r>
              <a:rPr lang="en-US" b="0" dirty="0"/>
              <a:t>Finally, the portal </a:t>
            </a:r>
            <a:r>
              <a:rPr lang="en-US" b="1" dirty="0"/>
              <a:t>gives customers more control and provides more engagement w/ features </a:t>
            </a:r>
            <a:r>
              <a:rPr lang="en-US" b="0" dirty="0"/>
              <a:t>like Campaign Manager, alerts, and servicing via the Client Agent Dashboard</a:t>
            </a:r>
          </a:p>
          <a:p>
            <a:endParaRPr lang="en-US" dirty="0"/>
          </a:p>
        </p:txBody>
      </p:sp>
      <p:sp>
        <p:nvSpPr>
          <p:cNvPr id="4" name="Slide Number Placeholder 3"/>
          <p:cNvSpPr>
            <a:spLocks noGrp="1"/>
          </p:cNvSpPr>
          <p:nvPr>
            <p:ph type="sldNum" sz="quarter" idx="5"/>
          </p:nvPr>
        </p:nvSpPr>
        <p:spPr/>
        <p:txBody>
          <a:bodyPr/>
          <a:lstStyle/>
          <a:p>
            <a:fld id="{26BB8427-F461-40F3-871E-D25D780249E7}" type="slidenum">
              <a:rPr lang="en-US" smtClean="0"/>
              <a:t>10</a:t>
            </a:fld>
            <a:endParaRPr lang="en-US" dirty="0"/>
          </a:p>
        </p:txBody>
      </p:sp>
    </p:spTree>
    <p:extLst>
      <p:ext uri="{BB962C8B-B14F-4D97-AF65-F5344CB8AC3E}">
        <p14:creationId xmlns:p14="http://schemas.microsoft.com/office/powerpoint/2010/main" val="204307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4AE67702-990F-4703-9D38-C14B45B36A82}" type="slidenum">
              <a:rPr lang="en-US" smtClean="0"/>
              <a:t>11</a:t>
            </a:fld>
            <a:endParaRPr lang="en-US" dirty="0"/>
          </a:p>
        </p:txBody>
      </p:sp>
    </p:spTree>
    <p:extLst>
      <p:ext uri="{BB962C8B-B14F-4D97-AF65-F5344CB8AC3E}">
        <p14:creationId xmlns:p14="http://schemas.microsoft.com/office/powerpoint/2010/main" val="276199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secure bill payment portal offers a full suite of services; however, </a:t>
            </a:r>
            <a:r>
              <a:rPr lang="en-US" b="1" dirty="0"/>
              <a:t>Clients will be able to pick and choose from the full suite to have a solution that meets their exact needs</a:t>
            </a:r>
            <a:r>
              <a:rPr lang="en-US" dirty="0"/>
              <a:t>. </a:t>
            </a:r>
            <a:r>
              <a:rPr lang="en-US" b="1" dirty="0"/>
              <a:t>Clients’ payers will be able to make payments based on their preferred method</a:t>
            </a:r>
            <a:r>
              <a:rPr lang="en-US" dirty="0"/>
              <a:t>. As our standard offering, they can quickly make a payment through a guest one time payment, set up autopay or pay via their mobile device. In addition to those services, our secure bill payment portal  can go above and beyond that with allowing payers go paperless, pay by email or through an interactive voice response. These are just some of the multiple ways payers can make a payment; however’ Clients may not need the full suite of services. We will work with Clients to determine their needs and set up a solution that meets those needs. </a:t>
            </a:r>
          </a:p>
          <a:p>
            <a:endParaRPr lang="en-US" dirty="0"/>
          </a:p>
          <a:p>
            <a:r>
              <a:rPr lang="en-US" b="1" dirty="0"/>
              <a:t>Our secure bill payment portal</a:t>
            </a:r>
            <a:r>
              <a:rPr lang="en-US" b="1" baseline="0" dirty="0"/>
              <a:t> goes</a:t>
            </a:r>
            <a:r>
              <a:rPr lang="en-US" b="1" dirty="0"/>
              <a:t> </a:t>
            </a:r>
            <a:r>
              <a:rPr lang="en-US" b="1" baseline="0" dirty="0"/>
              <a:t>beyond standard billing notifications to deliver timely alerts that keep customer's up-to-date</a:t>
            </a:r>
            <a:r>
              <a:rPr lang="en-US" baseline="0" dirty="0"/>
              <a:t> on just about everything. For example, in </a:t>
            </a:r>
            <a:r>
              <a:rPr lang="en-US" dirty="0"/>
              <a:t>the event of a power outage, you can remain in contact with your customers</a:t>
            </a:r>
            <a:r>
              <a:rPr lang="en-US" baseline="0" dirty="0"/>
              <a:t> and send out updates as needed—all from a single platform. No need to manage multiple databases</a:t>
            </a:r>
            <a:endParaRPr lang="en-US" dirty="0"/>
          </a:p>
        </p:txBody>
      </p:sp>
      <p:sp>
        <p:nvSpPr>
          <p:cNvPr id="4" name="Slide Number Placeholder 3"/>
          <p:cNvSpPr>
            <a:spLocks noGrp="1"/>
          </p:cNvSpPr>
          <p:nvPr>
            <p:ph type="sldNum" sz="quarter" idx="10"/>
          </p:nvPr>
        </p:nvSpPr>
        <p:spPr/>
        <p:txBody>
          <a:bodyPr/>
          <a:lstStyle/>
          <a:p>
            <a:fld id="{0F5D1625-4B1B-4E8F-AA84-100E419CC59A}" type="slidenum">
              <a:rPr lang="en-US" smtClean="0"/>
              <a:t>13</a:t>
            </a:fld>
            <a:endParaRPr lang="en-US" dirty="0"/>
          </a:p>
        </p:txBody>
      </p:sp>
    </p:spTree>
    <p:extLst>
      <p:ext uri="{BB962C8B-B14F-4D97-AF65-F5344CB8AC3E}">
        <p14:creationId xmlns:p14="http://schemas.microsoft.com/office/powerpoint/2010/main" val="270459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B8427-F461-40F3-871E-D25D780249E7}" type="slidenum">
              <a:rPr lang="en-US" smtClean="0"/>
              <a:t>14</a:t>
            </a:fld>
            <a:endParaRPr lang="en-US" dirty="0"/>
          </a:p>
        </p:txBody>
      </p:sp>
    </p:spTree>
    <p:extLst>
      <p:ext uri="{BB962C8B-B14F-4D97-AF65-F5344CB8AC3E}">
        <p14:creationId xmlns:p14="http://schemas.microsoft.com/office/powerpoint/2010/main" val="1948878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A">
    <p:spTree>
      <p:nvGrpSpPr>
        <p:cNvPr id="1" name=""/>
        <p:cNvGrpSpPr/>
        <p:nvPr/>
      </p:nvGrpSpPr>
      <p:grpSpPr>
        <a:xfrm>
          <a:off x="0" y="0"/>
          <a:ext cx="0" cy="0"/>
          <a:chOff x="0" y="0"/>
          <a:chExt cx="0" cy="0"/>
        </a:xfrm>
      </p:grpSpPr>
      <p:sp>
        <p:nvSpPr>
          <p:cNvPr id="3" name="PlaceholderTitle">
            <a:extLst>
              <a:ext uri="{FF2B5EF4-FFF2-40B4-BE49-F238E27FC236}">
                <a16:creationId xmlns:a16="http://schemas.microsoft.com/office/drawing/2014/main" id="{70F9E908-27EF-4F79-87DF-0B33F959F162}"/>
              </a:ext>
            </a:extLst>
          </p:cNvPr>
          <p:cNvSpPr>
            <a:spLocks noGrp="1"/>
          </p:cNvSpPr>
          <p:nvPr>
            <p:ph type="title" idx="10" hasCustomPrompt="1"/>
          </p:nvPr>
        </p:nvSpPr>
        <p:spPr>
          <a:xfrm>
            <a:off x="694944" y="3090672"/>
            <a:ext cx="13249656" cy="594360"/>
          </a:xfrm>
        </p:spPr>
        <p:txBody>
          <a:bodyPr vert="horz" wrap="square" lIns="0" tIns="0" rIns="0" bIns="0" anchor="b">
            <a:noAutofit/>
          </a:bodyPr>
          <a:lstStyle>
            <a:lvl1pPr algn="l">
              <a:spcBef>
                <a:spcPct val="9500"/>
              </a:spcBef>
              <a:buFontTx/>
              <a:buNone/>
              <a:defRPr sz="3600" b="0" i="0">
                <a:solidFill>
                  <a:schemeClr val="tx2"/>
                </a:solidFill>
                <a:latin typeface="Arial" panose="020B0604020202020204" pitchFamily="34" charset="0"/>
              </a:defRPr>
            </a:lvl1pPr>
          </a:lstStyle>
          <a:p>
            <a:r>
              <a:rPr lang="en-US"/>
              <a:t>[Presentation title]</a:t>
            </a:r>
          </a:p>
        </p:txBody>
      </p:sp>
      <p:sp>
        <p:nvSpPr>
          <p:cNvPr id="4" name="PlaceholderSubtitle">
            <a:extLst>
              <a:ext uri="{FF2B5EF4-FFF2-40B4-BE49-F238E27FC236}">
                <a16:creationId xmlns:a16="http://schemas.microsoft.com/office/drawing/2014/main" id="{482D63A7-840C-49A7-9D3C-EB39E1295B91}"/>
              </a:ext>
            </a:extLst>
          </p:cNvPr>
          <p:cNvSpPr>
            <a:spLocks noGrp="1"/>
          </p:cNvSpPr>
          <p:nvPr>
            <p:ph type="subTitle" idx="11" hasCustomPrompt="1"/>
          </p:nvPr>
        </p:nvSpPr>
        <p:spPr>
          <a:xfrm>
            <a:off x="694944" y="3922776"/>
            <a:ext cx="2276856" cy="621792"/>
          </a:xfrm>
        </p:spPr>
        <p:txBody>
          <a:bodyPr vert="horz" wrap="none" lIns="0" tIns="0" rIns="0" bIns="0" anchor="t">
            <a:noAutofit/>
          </a:bodyPr>
          <a:lstStyle>
            <a:lvl1pPr marL="0" indent="0" algn="l">
              <a:spcBef>
                <a:spcPts val="10"/>
              </a:spcBef>
              <a:buFontTx/>
              <a:buNone/>
              <a:defRPr sz="18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Event name/subtitle</a:t>
            </a:r>
          </a:p>
        </p:txBody>
      </p:sp>
      <p:sp>
        <p:nvSpPr>
          <p:cNvPr id="5" name="CoverPageDateText">
            <a:extLst>
              <a:ext uri="{FF2B5EF4-FFF2-40B4-BE49-F238E27FC236}">
                <a16:creationId xmlns:a16="http://schemas.microsoft.com/office/drawing/2014/main" id="{DBC92E3D-0C5F-4E31-AAFC-315BF84821B1}"/>
              </a:ext>
            </a:extLst>
          </p:cNvPr>
          <p:cNvSpPr>
            <a:spLocks noGrp="1"/>
          </p:cNvSpPr>
          <p:nvPr>
            <p:ph type="body" sz="quarter" idx="12" hasCustomPrompt="1"/>
          </p:nvPr>
        </p:nvSpPr>
        <p:spPr>
          <a:xfrm>
            <a:off x="2980944" y="3922776"/>
            <a:ext cx="4379976" cy="384048"/>
          </a:xfrm>
          <a:prstGeom prst="rect">
            <a:avLst/>
          </a:prstGeom>
        </p:spPr>
        <p:txBody>
          <a:bodyPr vert="horz" wrap="none" lIns="0" tIns="0" rIns="0" bIns="0" anchor="t">
            <a:noAutofit/>
          </a:bodyPr>
          <a:lstStyle>
            <a:lvl1pPr marL="3175" indent="0" algn="l">
              <a:spcBef>
                <a:spcPts val="10"/>
              </a:spcBef>
              <a:buFontTx/>
              <a:buNone/>
              <a:defRPr sz="1800" b="0" i="0">
                <a:solidFill>
                  <a:schemeClr val="tx2"/>
                </a:solidFill>
                <a:latin typeface="Arial" panose="020B0604020202020204" pitchFamily="34" charset="0"/>
              </a:defRPr>
            </a:lvl1pPr>
            <a:lvl2pPr marL="27432" indent="0" algn="l">
              <a:buFontTx/>
              <a:buNone/>
              <a:defRPr sz="1800" b="0" i="0">
                <a:solidFill>
                  <a:schemeClr val="tx2"/>
                </a:solidFill>
                <a:latin typeface="Arial" panose="020B0604020202020204" pitchFamily="34" charset="0"/>
              </a:defRPr>
            </a:lvl2pPr>
            <a:lvl3pPr marL="173736" indent="0" algn="l">
              <a:buFontTx/>
              <a:buNone/>
              <a:defRPr sz="1800" b="0" i="0">
                <a:solidFill>
                  <a:schemeClr val="tx2"/>
                </a:solidFill>
                <a:latin typeface="Arial" panose="020B0604020202020204" pitchFamily="34" charset="0"/>
              </a:defRPr>
            </a:lvl3pPr>
            <a:lvl4pPr marL="338328" indent="0" algn="l">
              <a:buFontTx/>
              <a:buNone/>
              <a:defRPr sz="1800" b="0" i="0">
                <a:solidFill>
                  <a:schemeClr val="tx2"/>
                </a:solidFill>
                <a:latin typeface="Arial" panose="020B0604020202020204" pitchFamily="34" charset="0"/>
              </a:defRPr>
            </a:lvl4pPr>
            <a:lvl5pPr marL="502920" indent="0" algn="l">
              <a:buFontTx/>
              <a:buNone/>
              <a:defRPr sz="1800" b="0" i="0">
                <a:solidFill>
                  <a:schemeClr val="tx2"/>
                </a:solidFill>
                <a:latin typeface="Arial" panose="020B0604020202020204" pitchFamily="34" charset="0"/>
              </a:defRPr>
            </a:lvl5pPr>
          </a:lstStyle>
          <a:p>
            <a:pPr lvl="0"/>
            <a:r>
              <a:rPr lang="en-US"/>
              <a:t>| March 2021</a:t>
            </a:r>
          </a:p>
        </p:txBody>
      </p:sp>
      <p:pic>
        <p:nvPicPr>
          <p:cNvPr id="7" name="BrandLogo">
            <a:extLst>
              <a:ext uri="{FF2B5EF4-FFF2-40B4-BE49-F238E27FC236}">
                <a16:creationId xmlns:a16="http://schemas.microsoft.com/office/drawing/2014/main" id="{6B3C9A74-CC14-4D69-87E6-33897D716CD5}"/>
              </a:ext>
            </a:extLst>
          </p:cNvPr>
          <p:cNvPicPr>
            <a:picLocks/>
          </p:cNvPicPr>
          <p:nvPr userDrawn="1">
            <p:custDataLst>
              <p:tags r:id="rId1"/>
            </p:custDataLst>
          </p:nvPr>
        </p:nvPicPr>
        <p:blipFill>
          <a:blip r:embed="rId3"/>
          <a:stretch>
            <a:fillRect/>
          </a:stretch>
        </p:blipFill>
        <p:spPr>
          <a:xfrm>
            <a:off x="704088" y="502920"/>
            <a:ext cx="2313432" cy="338328"/>
          </a:xfrm>
          <a:prstGeom prst="rect">
            <a:avLst/>
          </a:prstGeom>
        </p:spPr>
      </p:pic>
      <p:sp>
        <p:nvSpPr>
          <p:cNvPr id="8" name="GradientBar">
            <a:extLst>
              <a:ext uri="{FF2B5EF4-FFF2-40B4-BE49-F238E27FC236}">
                <a16:creationId xmlns:a16="http://schemas.microsoft.com/office/drawing/2014/main" id="{76D04705-31E2-4593-A0F3-DB7295A27751}"/>
              </a:ext>
            </a:extLst>
          </p:cNvPr>
          <p:cNvSpPr txBox="1"/>
          <p:nvPr userDrawn="1"/>
        </p:nvSpPr>
        <p:spPr>
          <a:xfrm>
            <a:off x="0" y="7717536"/>
            <a:ext cx="14630400" cy="45720"/>
          </a:xfrm>
          <a:prstGeom prst="rect">
            <a:avLst/>
          </a:prstGeom>
          <a:gradFill flip="none" rotWithShape="1">
            <a:gsLst>
              <a:gs pos="50000">
                <a:schemeClr val="lt2">
                  <a:lumMod val="100000"/>
                </a:schemeClr>
              </a:gs>
              <a:gs pos="0">
                <a:srgbClr val="4E2A08"/>
              </a:gs>
              <a:gs pos="100000">
                <a:srgbClr val="4E2A08"/>
              </a:gs>
            </a:gsLst>
            <a:lin ang="0" scaled="1"/>
            <a:tileRect/>
          </a:gradFill>
        </p:spPr>
        <p:txBody>
          <a:bodyPr vert="horz" wrap="square" lIns="0" tIns="0" rIns="0" bIns="0" rtlCol="0" anchor="t">
            <a:noAutofit/>
          </a:bodyPr>
          <a:lstStyle/>
          <a:p>
            <a:pPr algn="r">
              <a:lnSpc>
                <a:spcPct val="110000"/>
              </a:lnSpc>
            </a:pPr>
            <a:endParaRPr lang="en-US" sz="1200" b="0" i="0" dirty="0">
              <a:solidFill>
                <a:schemeClr val="tx2"/>
              </a:solidFill>
              <a:latin typeface="+mn-lt"/>
            </a:endParaRPr>
          </a:p>
        </p:txBody>
      </p:sp>
      <p:sp>
        <p:nvSpPr>
          <p:cNvPr id="9" name="ConfidentialInternal">
            <a:extLst>
              <a:ext uri="{FF2B5EF4-FFF2-40B4-BE49-F238E27FC236}">
                <a16:creationId xmlns:a16="http://schemas.microsoft.com/office/drawing/2014/main" id="{599CCC4B-E39A-4E98-A65E-94B33E9C2EE7}"/>
              </a:ext>
            </a:extLst>
          </p:cNvPr>
          <p:cNvSpPr txBox="1"/>
          <p:nvPr userDrawn="1"/>
        </p:nvSpPr>
        <p:spPr>
          <a:xfrm>
            <a:off x="694944" y="7882128"/>
            <a:ext cx="10442448" cy="192024"/>
          </a:xfrm>
          <a:prstGeom prst="rect">
            <a:avLst/>
          </a:prstGeom>
          <a:noFill/>
        </p:spPr>
        <p:txBody>
          <a:bodyPr vert="horz" wrap="none" lIns="0" tIns="0" rIns="0" bIns="0" rtlCol="0" anchor="ctr">
            <a:noAutofit/>
          </a:bodyPr>
          <a:lstStyle/>
          <a:p>
            <a:pPr algn="l">
              <a:lnSpc>
                <a:spcPct val="110000"/>
              </a:lnSpc>
            </a:pPr>
            <a:r>
              <a:rPr lang="en-US" sz="800" b="0" i="0" cap="all" spc="210" dirty="0">
                <a:solidFill>
                  <a:schemeClr val="tx2"/>
                </a:solidFill>
                <a:latin typeface="Arial" panose="020B0604020202020204" pitchFamily="34" charset="0"/>
              </a:rPr>
              <a:t>STRICTLY PRIVATE AND CONFIDENTIAL</a:t>
            </a:r>
          </a:p>
        </p:txBody>
      </p:sp>
    </p:spTree>
    <p:extLst>
      <p:ext uri="{BB962C8B-B14F-4D97-AF65-F5344CB8AC3E}">
        <p14:creationId xmlns:p14="http://schemas.microsoft.com/office/powerpoint/2010/main" val="128199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wo Left On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0E8D-D272-4D8A-B2E6-EC7A1A5A6829}"/>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33AC53C8-DD70-4C29-B52C-7826C5432E82}"/>
              </a:ext>
            </a:extLst>
          </p:cNvPr>
          <p:cNvSpPr>
            <a:spLocks noGrp="1"/>
          </p:cNvSpPr>
          <p:nvPr>
            <p:ph idx="10"/>
          </p:nvPr>
        </p:nvSpPr>
        <p:spPr>
          <a:xfrm>
            <a:off x="694944" y="2231136"/>
            <a:ext cx="6227064" cy="2084832"/>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424D0386-547E-44E5-BF8E-CC0306188BCE}"/>
              </a:ext>
            </a:extLst>
          </p:cNvPr>
          <p:cNvSpPr>
            <a:spLocks noGrp="1"/>
          </p:cNvSpPr>
          <p:nvPr>
            <p:ph sz="quarter" idx="11"/>
          </p:nvPr>
        </p:nvSpPr>
        <p:spPr>
          <a:xfrm>
            <a:off x="694944" y="4892040"/>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01CF5412-BFCE-434C-9DA7-1305FF995E8F}"/>
              </a:ext>
            </a:extLst>
          </p:cNvPr>
          <p:cNvSpPr>
            <a:spLocks noGrp="1"/>
          </p:cNvSpPr>
          <p:nvPr>
            <p:ph sz="quarter" idx="12"/>
          </p:nvPr>
        </p:nvSpPr>
        <p:spPr>
          <a:xfrm>
            <a:off x="7717536" y="2231136"/>
            <a:ext cx="6227064" cy="4745736"/>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a:extLst>
              <a:ext uri="{FF2B5EF4-FFF2-40B4-BE49-F238E27FC236}">
                <a16:creationId xmlns:a16="http://schemas.microsoft.com/office/drawing/2014/main" id="{32B77093-D954-423D-A933-F564EF525F87}"/>
              </a:ext>
            </a:extLst>
          </p:cNvPr>
          <p:cNvSpPr>
            <a:spLocks noGrp="1"/>
          </p:cNvSpPr>
          <p:nvPr>
            <p:ph type="subTitle" sz="quarter" idx="13"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63563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3DD9-5BAD-405B-A06E-45619501F11C}"/>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2B80DD2A-9AFF-491B-8267-DAEC9D34139A}"/>
              </a:ext>
            </a:extLst>
          </p:cNvPr>
          <p:cNvSpPr>
            <a:spLocks noGrp="1"/>
          </p:cNvSpPr>
          <p:nvPr>
            <p:ph idx="10"/>
          </p:nvPr>
        </p:nvSpPr>
        <p:spPr>
          <a:xfrm>
            <a:off x="694944" y="2231136"/>
            <a:ext cx="6227064" cy="2084832"/>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7B4F1CA3-2F7B-4962-9A7E-A49035163E01}"/>
              </a:ext>
            </a:extLst>
          </p:cNvPr>
          <p:cNvSpPr>
            <a:spLocks noGrp="1"/>
          </p:cNvSpPr>
          <p:nvPr>
            <p:ph sz="quarter" idx="11"/>
          </p:nvPr>
        </p:nvSpPr>
        <p:spPr>
          <a:xfrm>
            <a:off x="694944" y="4892040"/>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48556919-23EA-4695-A347-6A24644497C5}"/>
              </a:ext>
            </a:extLst>
          </p:cNvPr>
          <p:cNvSpPr>
            <a:spLocks noGrp="1"/>
          </p:cNvSpPr>
          <p:nvPr>
            <p:ph sz="quarter" idx="12"/>
          </p:nvPr>
        </p:nvSpPr>
        <p:spPr>
          <a:xfrm>
            <a:off x="7717536" y="2231136"/>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a:extLst>
              <a:ext uri="{FF2B5EF4-FFF2-40B4-BE49-F238E27FC236}">
                <a16:creationId xmlns:a16="http://schemas.microsoft.com/office/drawing/2014/main" id="{D9867731-77EC-4E49-AE44-E15BAACA0B88}"/>
              </a:ext>
            </a:extLst>
          </p:cNvPr>
          <p:cNvSpPr>
            <a:spLocks noGrp="1"/>
          </p:cNvSpPr>
          <p:nvPr>
            <p:ph sz="quarter" idx="13"/>
          </p:nvPr>
        </p:nvSpPr>
        <p:spPr>
          <a:xfrm>
            <a:off x="7717536" y="4892040"/>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geSubtitle">
            <a:extLst>
              <a:ext uri="{FF2B5EF4-FFF2-40B4-BE49-F238E27FC236}">
                <a16:creationId xmlns:a16="http://schemas.microsoft.com/office/drawing/2014/main" id="{5E057801-AFF5-4A2C-9678-5A719E9F7C79}"/>
              </a:ext>
            </a:extLst>
          </p:cNvPr>
          <p:cNvSpPr>
            <a:spLocks noGrp="1"/>
          </p:cNvSpPr>
          <p:nvPr>
            <p:ph type="subTitle" sz="quarter" idx="14"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53107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One Top One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B8DE-C53B-42BE-B245-09712B364081}"/>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DB92498D-736C-449D-9713-82F7D52474B0}"/>
              </a:ext>
            </a:extLst>
          </p:cNvPr>
          <p:cNvSpPr>
            <a:spLocks noGrp="1"/>
          </p:cNvSpPr>
          <p:nvPr>
            <p:ph idx="10"/>
          </p:nvPr>
        </p:nvSpPr>
        <p:spPr>
          <a:xfrm>
            <a:off x="694944" y="2231136"/>
            <a:ext cx="13249656" cy="2084832"/>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116D2D2B-69CA-45B7-82DF-6F8431CCD203}"/>
              </a:ext>
            </a:extLst>
          </p:cNvPr>
          <p:cNvSpPr>
            <a:spLocks noGrp="1"/>
          </p:cNvSpPr>
          <p:nvPr>
            <p:ph sz="quarter" idx="11"/>
          </p:nvPr>
        </p:nvSpPr>
        <p:spPr>
          <a:xfrm>
            <a:off x="694944" y="4892040"/>
            <a:ext cx="13249656"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geSubtitle">
            <a:extLst>
              <a:ext uri="{FF2B5EF4-FFF2-40B4-BE49-F238E27FC236}">
                <a16:creationId xmlns:a16="http://schemas.microsoft.com/office/drawing/2014/main" id="{81D924FF-B315-4820-A560-ACD0ECD6DAE2}"/>
              </a:ext>
            </a:extLst>
          </p:cNvPr>
          <p:cNvSpPr>
            <a:spLocks noGrp="1"/>
          </p:cNvSpPr>
          <p:nvPr>
            <p:ph type="subTitle" sz="quarter" idx="12"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1129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ne Top Two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AE55-4DDC-426E-9868-452A7C421433}"/>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3B30A2C5-A2D8-45A5-9421-2BF99FFECE86}"/>
              </a:ext>
            </a:extLst>
          </p:cNvPr>
          <p:cNvSpPr>
            <a:spLocks noGrp="1"/>
          </p:cNvSpPr>
          <p:nvPr>
            <p:ph idx="10"/>
          </p:nvPr>
        </p:nvSpPr>
        <p:spPr>
          <a:xfrm>
            <a:off x="694944" y="2231136"/>
            <a:ext cx="13249656" cy="2084832"/>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C9EA5208-2649-47E8-A608-15557F9D12BE}"/>
              </a:ext>
            </a:extLst>
          </p:cNvPr>
          <p:cNvSpPr>
            <a:spLocks noGrp="1"/>
          </p:cNvSpPr>
          <p:nvPr>
            <p:ph sz="quarter" idx="11"/>
          </p:nvPr>
        </p:nvSpPr>
        <p:spPr>
          <a:xfrm>
            <a:off x="694944" y="4892040"/>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F18CF21C-8584-43BE-A45B-4B58B5ECEAF5}"/>
              </a:ext>
            </a:extLst>
          </p:cNvPr>
          <p:cNvSpPr>
            <a:spLocks noGrp="1"/>
          </p:cNvSpPr>
          <p:nvPr>
            <p:ph sz="quarter" idx="12"/>
          </p:nvPr>
        </p:nvSpPr>
        <p:spPr>
          <a:xfrm>
            <a:off x="7717536" y="4892040"/>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a:extLst>
              <a:ext uri="{FF2B5EF4-FFF2-40B4-BE49-F238E27FC236}">
                <a16:creationId xmlns:a16="http://schemas.microsoft.com/office/drawing/2014/main" id="{3E56FF9D-8D6A-4B5F-BEE2-89963DD4DEA9}"/>
              </a:ext>
            </a:extLst>
          </p:cNvPr>
          <p:cNvSpPr>
            <a:spLocks noGrp="1"/>
          </p:cNvSpPr>
          <p:nvPr>
            <p:ph type="subTitle" sz="quarter" idx="13"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026834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wo Top One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0058-FE13-4D6F-A5AD-06107EC8F6EF}"/>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A812B83B-DDB4-40C6-B721-961C0AB2B180}"/>
              </a:ext>
            </a:extLst>
          </p:cNvPr>
          <p:cNvSpPr>
            <a:spLocks noGrp="1"/>
          </p:cNvSpPr>
          <p:nvPr>
            <p:ph idx="10"/>
          </p:nvPr>
        </p:nvSpPr>
        <p:spPr>
          <a:xfrm>
            <a:off x="694944" y="2231136"/>
            <a:ext cx="6227064" cy="2084832"/>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4F91F992-ECBC-433A-9310-E2A13FB9E17B}"/>
              </a:ext>
            </a:extLst>
          </p:cNvPr>
          <p:cNvSpPr>
            <a:spLocks noGrp="1"/>
          </p:cNvSpPr>
          <p:nvPr>
            <p:ph sz="quarter" idx="11"/>
          </p:nvPr>
        </p:nvSpPr>
        <p:spPr>
          <a:xfrm>
            <a:off x="7717536" y="2231136"/>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B4C143FE-FC7B-4FC9-9D76-5E85D1E9BC64}"/>
              </a:ext>
            </a:extLst>
          </p:cNvPr>
          <p:cNvSpPr>
            <a:spLocks noGrp="1"/>
          </p:cNvSpPr>
          <p:nvPr>
            <p:ph sz="quarter" idx="12"/>
          </p:nvPr>
        </p:nvSpPr>
        <p:spPr>
          <a:xfrm>
            <a:off x="694944" y="4892040"/>
            <a:ext cx="13249656"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a:extLst>
              <a:ext uri="{FF2B5EF4-FFF2-40B4-BE49-F238E27FC236}">
                <a16:creationId xmlns:a16="http://schemas.microsoft.com/office/drawing/2014/main" id="{EAE7F21B-AEE5-4B87-991C-0CE69EE73379}"/>
              </a:ext>
            </a:extLst>
          </p:cNvPr>
          <p:cNvSpPr>
            <a:spLocks noGrp="1"/>
          </p:cNvSpPr>
          <p:nvPr>
            <p:ph type="subTitle" sz="quarter" idx="13"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165958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EAB4-37CF-4181-AD4A-13FCFB0A1FD2}"/>
              </a:ext>
            </a:extLst>
          </p:cNvPr>
          <p:cNvSpPr>
            <a:spLocks noGrp="1"/>
          </p:cNvSpPr>
          <p:nvPr>
            <p:ph type="title"/>
          </p:nvPr>
        </p:nvSpPr>
        <p:spPr/>
        <p:txBody>
          <a:bodyPr/>
          <a:lstStyle/>
          <a:p>
            <a:r>
              <a:rPr lang="en-US"/>
              <a:t>Click to edit Master title style</a:t>
            </a:r>
          </a:p>
        </p:txBody>
      </p:sp>
      <p:sp>
        <p:nvSpPr>
          <p:cNvPr id="3" name="PageSubtitle">
            <a:extLst>
              <a:ext uri="{FF2B5EF4-FFF2-40B4-BE49-F238E27FC236}">
                <a16:creationId xmlns:a16="http://schemas.microsoft.com/office/drawing/2014/main" id="{2493416A-B98F-40E5-82D1-D3BB57F3F291}"/>
              </a:ext>
            </a:extLst>
          </p:cNvPr>
          <p:cNvSpPr>
            <a:spLocks noGrp="1"/>
          </p:cNvSpPr>
          <p:nvPr>
            <p:ph type="subTitle" idx="10" hasCustomPrompt="1"/>
          </p:nvPr>
        </p:nvSpPr>
        <p:spPr>
          <a:xfrm>
            <a:off x="694944" y="1408176"/>
            <a:ext cx="13249656" cy="384048"/>
          </a:xfr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73748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389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PlaceholderTitle">
            <a:extLst>
              <a:ext uri="{FF2B5EF4-FFF2-40B4-BE49-F238E27FC236}">
                <a16:creationId xmlns:a16="http://schemas.microsoft.com/office/drawing/2014/main" id="{A283C9DD-A074-4B79-AB0B-AE29551F379B}"/>
              </a:ext>
            </a:extLst>
          </p:cNvPr>
          <p:cNvSpPr>
            <a:spLocks noGrp="1"/>
          </p:cNvSpPr>
          <p:nvPr>
            <p:ph type="title" idx="10" hasCustomPrompt="1"/>
          </p:nvPr>
        </p:nvSpPr>
        <p:spPr>
          <a:xfrm>
            <a:off x="694944" y="2203704"/>
            <a:ext cx="7845552" cy="2249424"/>
          </a:xfrm>
        </p:spPr>
        <p:txBody>
          <a:bodyPr vert="horz" wrap="square" lIns="0" tIns="0" rIns="0" bIns="0" anchor="b">
            <a:noAutofit/>
          </a:bodyPr>
          <a:lstStyle>
            <a:lvl1pPr algn="l">
              <a:spcBef>
                <a:spcPct val="9500"/>
              </a:spcBef>
              <a:buFontTx/>
              <a:buNone/>
              <a:defRPr sz="3200" b="0" i="0">
                <a:solidFill>
                  <a:schemeClr val="tx2"/>
                </a:solidFill>
                <a:latin typeface="Arial" panose="020B0604020202020204" pitchFamily="34" charset="0"/>
              </a:defRPr>
            </a:lvl1pPr>
          </a:lstStyle>
          <a:p>
            <a:r>
              <a:rPr lang="en-US"/>
              <a:t>Section Divider Slide</a:t>
            </a:r>
          </a:p>
        </p:txBody>
      </p:sp>
      <p:sp>
        <p:nvSpPr>
          <p:cNvPr id="4" name="PlaceholderSubtitle">
            <a:extLst>
              <a:ext uri="{FF2B5EF4-FFF2-40B4-BE49-F238E27FC236}">
                <a16:creationId xmlns:a16="http://schemas.microsoft.com/office/drawing/2014/main" id="{13F59928-DC80-46D9-8A3E-B486C23C40D7}"/>
              </a:ext>
            </a:extLst>
          </p:cNvPr>
          <p:cNvSpPr>
            <a:spLocks noGrp="1"/>
          </p:cNvSpPr>
          <p:nvPr>
            <p:ph type="subTitle" idx="11" hasCustomPrompt="1"/>
          </p:nvPr>
        </p:nvSpPr>
        <p:spPr>
          <a:xfrm>
            <a:off x="694944" y="4599432"/>
            <a:ext cx="7845552" cy="804672"/>
          </a:xfrm>
        </p:spPr>
        <p:txBody>
          <a:bodyPr vert="horz" wrap="none" lIns="0" tIns="0" rIns="0" bIns="0" anchor="t">
            <a:noAutofit/>
          </a:bodyPr>
          <a:lstStyle>
            <a:lvl1pPr marL="0" indent="0" algn="l">
              <a:spcBef>
                <a:spcPts val="10"/>
              </a:spcBef>
              <a:buFontTx/>
              <a:buNone/>
              <a:defRPr sz="18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add Section Divider subtitle</a:t>
            </a:r>
          </a:p>
        </p:txBody>
      </p:sp>
      <p:sp>
        <p:nvSpPr>
          <p:cNvPr id="7" name="CoverGraphicNoImage">
            <a:extLst>
              <a:ext uri="{FF2B5EF4-FFF2-40B4-BE49-F238E27FC236}">
                <a16:creationId xmlns:a16="http://schemas.microsoft.com/office/drawing/2014/main" id="{375DF8AA-C98F-44E9-A475-7FA60CFE9FFC}"/>
              </a:ext>
            </a:extLst>
          </p:cNvPr>
          <p:cNvSpPr txBox="1"/>
          <p:nvPr userDrawn="1"/>
        </p:nvSpPr>
        <p:spPr>
          <a:xfrm>
            <a:off x="9628632" y="0"/>
            <a:ext cx="4983480" cy="8229600"/>
          </a:xfrm>
          <a:prstGeom prst="rect">
            <a:avLst/>
          </a:prstGeom>
          <a:solidFill>
            <a:srgbClr val="F5F7F8"/>
          </a:solidFill>
        </p:spPr>
        <p:txBody>
          <a:bodyPr vert="horz" wrap="square" lIns="0" tIns="0" rIns="0" bIns="0" rtlCol="0" anchor="t">
            <a:noAutofit/>
          </a:bodyPr>
          <a:lstStyle/>
          <a:p>
            <a:pPr algn="r">
              <a:lnSpc>
                <a:spcPct val="110000"/>
              </a:lnSpc>
            </a:pPr>
            <a:endParaRPr lang="en-US" sz="1200" b="0" i="0" dirty="0">
              <a:solidFill>
                <a:schemeClr val="tx2"/>
              </a:solidFill>
              <a:latin typeface="+mn-lt"/>
            </a:endParaRPr>
          </a:p>
        </p:txBody>
      </p:sp>
      <p:sp>
        <p:nvSpPr>
          <p:cNvPr id="8" name="GradientBar">
            <a:extLst>
              <a:ext uri="{FF2B5EF4-FFF2-40B4-BE49-F238E27FC236}">
                <a16:creationId xmlns:a16="http://schemas.microsoft.com/office/drawing/2014/main" id="{298B5D40-4E03-439A-AC77-966C1B48D17A}"/>
              </a:ext>
            </a:extLst>
          </p:cNvPr>
          <p:cNvSpPr txBox="1"/>
          <p:nvPr userDrawn="1"/>
        </p:nvSpPr>
        <p:spPr>
          <a:xfrm>
            <a:off x="9473184" y="0"/>
            <a:ext cx="155448" cy="8229600"/>
          </a:xfrm>
          <a:prstGeom prst="rect">
            <a:avLst/>
          </a:prstGeom>
          <a:gradFill flip="none" rotWithShape="1">
            <a:gsLst>
              <a:gs pos="50000">
                <a:schemeClr val="lt2">
                  <a:lumMod val="100000"/>
                </a:schemeClr>
              </a:gs>
              <a:gs pos="0">
                <a:srgbClr val="4E2A08"/>
              </a:gs>
              <a:gs pos="100000">
                <a:srgbClr val="4E2A08"/>
              </a:gs>
            </a:gsLst>
            <a:lin ang="5400000" scaled="1"/>
            <a:tileRect/>
          </a:gradFill>
        </p:spPr>
        <p:txBody>
          <a:bodyPr vert="horz" wrap="square" lIns="0" tIns="0" rIns="0" bIns="0" rtlCol="0" anchor="t">
            <a:noAutofit/>
          </a:bodyPr>
          <a:lstStyle/>
          <a:p>
            <a:pPr algn="r">
              <a:lnSpc>
                <a:spcPct val="110000"/>
              </a:lnSpc>
            </a:pPr>
            <a:endParaRPr lang="en-US" sz="1200" b="0" i="0" dirty="0">
              <a:solidFill>
                <a:schemeClr val="tx2"/>
              </a:solidFill>
              <a:latin typeface="+mn-lt"/>
            </a:endParaRPr>
          </a:p>
        </p:txBody>
      </p:sp>
      <p:sp>
        <p:nvSpPr>
          <p:cNvPr id="5" name="Rectangle 4">
            <a:extLst>
              <a:ext uri="{FF2B5EF4-FFF2-40B4-BE49-F238E27FC236}">
                <a16:creationId xmlns:a16="http://schemas.microsoft.com/office/drawing/2014/main" id="{488E517E-B42A-482F-96B8-7ABFF023DFB3}"/>
              </a:ext>
            </a:extLst>
          </p:cNvPr>
          <p:cNvSpPr>
            <a:spLocks noChangeAspect="1"/>
          </p:cNvSpPr>
          <p:nvPr userDrawn="1">
            <p:custDataLst>
              <p:tags r:id="rId1"/>
            </p:custDataLst>
          </p:nvPr>
        </p:nvSpPr>
        <p:spPr>
          <a:xfrm>
            <a:off x="704088" y="502920"/>
            <a:ext cx="1591056" cy="320040"/>
          </a:xfrm>
          <a:prstGeom prst="rect">
            <a:avLst/>
          </a:prstGeom>
          <a:blipFill>
            <a:blip r:embed="rId3"/>
            <a:stretch>
              <a:fillRect/>
            </a:stretch>
          </a:blip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Tree>
    <p:extLst>
      <p:ext uri="{BB962C8B-B14F-4D97-AF65-F5344CB8AC3E}">
        <p14:creationId xmlns:p14="http://schemas.microsoft.com/office/powerpoint/2010/main" val="515185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ection Header">
    <p:spTree>
      <p:nvGrpSpPr>
        <p:cNvPr id="1" name=""/>
        <p:cNvGrpSpPr/>
        <p:nvPr/>
      </p:nvGrpSpPr>
      <p:grpSpPr>
        <a:xfrm>
          <a:off x="0" y="0"/>
          <a:ext cx="0" cy="0"/>
          <a:chOff x="0" y="0"/>
          <a:chExt cx="0" cy="0"/>
        </a:xfrm>
      </p:grpSpPr>
      <p:sp>
        <p:nvSpPr>
          <p:cNvPr id="3" name="AgendaLabel">
            <a:extLst>
              <a:ext uri="{FF2B5EF4-FFF2-40B4-BE49-F238E27FC236}">
                <a16:creationId xmlns:a16="http://schemas.microsoft.com/office/drawing/2014/main" id="{DC9B559D-788A-4B9B-B292-A0820717200F}"/>
              </a:ext>
            </a:extLst>
          </p:cNvPr>
          <p:cNvSpPr txBox="1"/>
          <p:nvPr userDrawn="1">
            <p:custDataLst>
              <p:tags r:id="rId1"/>
            </p:custDataLst>
          </p:nvPr>
        </p:nvSpPr>
        <p:spPr>
          <a:xfrm>
            <a:off x="694944" y="658368"/>
            <a:ext cx="13249656" cy="722376"/>
          </a:xfrm>
          <a:prstGeom prst="rect">
            <a:avLst/>
          </a:prstGeom>
          <a:noFill/>
        </p:spPr>
        <p:txBody>
          <a:bodyPr vert="horz" wrap="square" lIns="0" tIns="0" rIns="0" bIns="0" rtlCol="0" anchor="t">
            <a:noAutofit/>
          </a:bodyPr>
          <a:lstStyle/>
          <a:p>
            <a:pPr algn="l">
              <a:lnSpc>
                <a:spcPct val="110000"/>
              </a:lnSpc>
            </a:pPr>
            <a:r>
              <a:rPr lang="en-US" sz="2200" b="0" i="0" dirty="0">
                <a:solidFill>
                  <a:schemeClr val="tx2"/>
                </a:solidFill>
                <a:latin typeface="Arial" panose="020B0604020202020204" pitchFamily="34" charset="0"/>
              </a:rPr>
              <a:t>Agenda</a:t>
            </a:r>
          </a:p>
        </p:txBody>
      </p:sp>
      <p:sp>
        <p:nvSpPr>
          <p:cNvPr id="4" name="AgendaPage">
            <a:extLst>
              <a:ext uri="{FF2B5EF4-FFF2-40B4-BE49-F238E27FC236}">
                <a16:creationId xmlns:a16="http://schemas.microsoft.com/office/drawing/2014/main" id="{5E80A332-67E1-4F7E-A4A7-9421F491D4FB}"/>
              </a:ext>
            </a:extLst>
          </p:cNvPr>
          <p:cNvSpPr txBox="1"/>
          <p:nvPr userDrawn="1">
            <p:custDataLst>
              <p:tags r:id="rId2"/>
            </p:custDataLst>
          </p:nvPr>
        </p:nvSpPr>
        <p:spPr>
          <a:xfrm>
            <a:off x="13555072" y="1773936"/>
            <a:ext cx="389529" cy="295337"/>
          </a:xfrm>
          <a:prstGeom prst="rect">
            <a:avLst/>
          </a:prstGeom>
          <a:noFill/>
        </p:spPr>
        <p:txBody>
          <a:bodyPr vert="horz" wrap="none" lIns="0" tIns="45720" rIns="0" bIns="45720" rtlCol="0" anchor="t">
            <a:spAutoFit/>
          </a:bodyPr>
          <a:lstStyle/>
          <a:p>
            <a:pPr algn="r">
              <a:lnSpc>
                <a:spcPct val="110000"/>
              </a:lnSpc>
            </a:pPr>
            <a:r>
              <a:rPr lang="en-US" sz="1300" b="0" i="0" dirty="0">
                <a:solidFill>
                  <a:schemeClr val="tx2"/>
                </a:solidFill>
                <a:latin typeface="Arial" panose="020B0604020202020204" pitchFamily="34" charset="0"/>
              </a:rPr>
              <a:t>Page</a:t>
            </a:r>
          </a:p>
        </p:txBody>
      </p:sp>
      <p:sp>
        <p:nvSpPr>
          <p:cNvPr id="5" name="AgendaTable">
            <a:extLst>
              <a:ext uri="{FF2B5EF4-FFF2-40B4-BE49-F238E27FC236}">
                <a16:creationId xmlns:a16="http://schemas.microsoft.com/office/drawing/2014/main" id="{8DC835C4-8DAE-4E7A-AFF2-F5131372A336}"/>
              </a:ext>
            </a:extLst>
          </p:cNvPr>
          <p:cNvSpPr>
            <a:spLocks noGrp="1"/>
          </p:cNvSpPr>
          <p:nvPr>
            <p:ph type="tbl" idx="10"/>
          </p:nvPr>
        </p:nvSpPr>
        <p:spPr>
          <a:xfrm>
            <a:off x="667512" y="2157984"/>
            <a:ext cx="13249656" cy="5321808"/>
          </a:xfrm>
        </p:spPr>
        <p:txBody>
          <a:bodyPr/>
          <a:lstStyle>
            <a:lvl1pPr marL="3175" indent="0">
              <a:buFontTx/>
              <a:buNone/>
              <a:defRPr sz="1300" b="0" i="0">
                <a:solidFill>
                  <a:schemeClr val="bg2"/>
                </a:solidFill>
                <a:latin typeface="Arial" panose="020B0604020202020204" pitchFamily="34" charset="0"/>
              </a:defRPr>
            </a:lvl1pPr>
          </a:lstStyle>
          <a:p>
            <a:r>
              <a:rPr lang="en-US" dirty="0"/>
              <a:t>Click icon to add table</a:t>
            </a:r>
          </a:p>
        </p:txBody>
      </p:sp>
    </p:spTree>
    <p:extLst>
      <p:ext uri="{BB962C8B-B14F-4D97-AF65-F5344CB8AC3E}">
        <p14:creationId xmlns:p14="http://schemas.microsoft.com/office/powerpoint/2010/main" val="144585554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B91-2F1B-4D63-9986-48F2434D6039}"/>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EC18E083-4316-4E2C-9940-905FD88ED505}"/>
              </a:ext>
            </a:extLst>
          </p:cNvPr>
          <p:cNvSpPr>
            <a:spLocks noGrp="1"/>
          </p:cNvSpPr>
          <p:nvPr>
            <p:ph type="body" idx="10"/>
          </p:nvPr>
        </p:nvSpPr>
        <p:spPr>
          <a:xfrm>
            <a:off x="694944" y="1911096"/>
            <a:ext cx="13249656" cy="5321808"/>
          </a:xfrm>
        </p:spPr>
        <p:txBody>
          <a:bodyPr vert="horz" wrap="square" lIns="91440" tIns="36576" rIns="36576" bIns="36576" anchor="t">
            <a:noAutofit/>
          </a:bodyPr>
          <a:lstStyle>
            <a:lvl1pPr marL="3175" indent="0" algn="l">
              <a:lnSpc>
                <a:spcPct val="110000"/>
              </a:lnSpc>
              <a:spcBef>
                <a:spcPct val="0"/>
              </a:spcBef>
              <a:buFontTx/>
              <a:buNone/>
              <a:defRPr sz="1200" b="0" i="0">
                <a:solidFill>
                  <a:schemeClr val="tx2"/>
                </a:solidFill>
                <a:latin typeface="Arial" panose="020B0604020202020204" pitchFamily="34" charset="0"/>
              </a:defRPr>
            </a:lvl1pPr>
            <a:lvl2pPr marL="27432" indent="0" algn="l">
              <a:lnSpc>
                <a:spcPct val="110000"/>
              </a:lnSpc>
              <a:spcBef>
                <a:spcPct val="0"/>
              </a:spcBef>
              <a:buFontTx/>
              <a:buNone/>
              <a:defRPr sz="1200" b="0" i="0">
                <a:solidFill>
                  <a:schemeClr val="tx2"/>
                </a:solidFill>
                <a:latin typeface="Arial" panose="020B0604020202020204" pitchFamily="34" charset="0"/>
              </a:defRPr>
            </a:lvl2pPr>
            <a:lvl3pPr marL="173736" indent="0" algn="l">
              <a:lnSpc>
                <a:spcPct val="110000"/>
              </a:lnSpc>
              <a:spcBef>
                <a:spcPct val="0"/>
              </a:spcBef>
              <a:buFontTx/>
              <a:buNone/>
              <a:defRPr sz="1200" b="0" i="0">
                <a:solidFill>
                  <a:schemeClr val="tx2"/>
                </a:solidFill>
                <a:latin typeface="Arial" panose="020B0604020202020204" pitchFamily="34" charset="0"/>
              </a:defRPr>
            </a:lvl3pPr>
            <a:lvl4pPr marL="338328" indent="0" algn="l">
              <a:lnSpc>
                <a:spcPct val="110000"/>
              </a:lnSpc>
              <a:spcBef>
                <a:spcPct val="0"/>
              </a:spcBef>
              <a:buFontTx/>
              <a:buNone/>
              <a:defRPr sz="1200" b="0" i="0">
                <a:solidFill>
                  <a:schemeClr val="tx2"/>
                </a:solidFill>
                <a:latin typeface="Arial" panose="020B0604020202020204" pitchFamily="34" charset="0"/>
              </a:defRPr>
            </a:lvl4pPr>
            <a:lvl5pPr marL="502920" indent="0" algn="l">
              <a:lnSpc>
                <a:spcPct val="110000"/>
              </a:lnSpc>
              <a:spcBef>
                <a:spcPct val="0"/>
              </a:spcBef>
              <a:buFontTx/>
              <a:buNone/>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63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B">
    <p:spTree>
      <p:nvGrpSpPr>
        <p:cNvPr id="1" name=""/>
        <p:cNvGrpSpPr/>
        <p:nvPr/>
      </p:nvGrpSpPr>
      <p:grpSpPr>
        <a:xfrm>
          <a:off x="0" y="0"/>
          <a:ext cx="0" cy="0"/>
          <a:chOff x="0" y="0"/>
          <a:chExt cx="0" cy="0"/>
        </a:xfrm>
      </p:grpSpPr>
      <p:sp>
        <p:nvSpPr>
          <p:cNvPr id="3" name="PlaceholderTitle">
            <a:extLst>
              <a:ext uri="{FF2B5EF4-FFF2-40B4-BE49-F238E27FC236}">
                <a16:creationId xmlns:a16="http://schemas.microsoft.com/office/drawing/2014/main" id="{9698C344-74D6-4AEA-B0C1-2BE84486DFF7}"/>
              </a:ext>
            </a:extLst>
          </p:cNvPr>
          <p:cNvSpPr>
            <a:spLocks noGrp="1"/>
          </p:cNvSpPr>
          <p:nvPr>
            <p:ph type="title" idx="10" hasCustomPrompt="1"/>
          </p:nvPr>
        </p:nvSpPr>
        <p:spPr>
          <a:xfrm>
            <a:off x="694944" y="1252728"/>
            <a:ext cx="7790689" cy="2432304"/>
          </a:xfrm>
        </p:spPr>
        <p:txBody>
          <a:bodyPr vert="horz" wrap="square" lIns="0" tIns="0" rIns="0" bIns="0" anchor="b">
            <a:noAutofit/>
          </a:bodyPr>
          <a:lstStyle>
            <a:lvl1pPr algn="l">
              <a:spcBef>
                <a:spcPct val="9500"/>
              </a:spcBef>
              <a:buFontTx/>
              <a:buNone/>
              <a:defRPr sz="3600" b="0" i="0">
                <a:solidFill>
                  <a:schemeClr val="tx2"/>
                </a:solidFill>
                <a:latin typeface="Arial" panose="020B0604020202020204" pitchFamily="34" charset="0"/>
              </a:defRPr>
            </a:lvl1pPr>
          </a:lstStyle>
          <a:p>
            <a:r>
              <a:rPr lang="en-US"/>
              <a:t>[Presentation title]</a:t>
            </a:r>
          </a:p>
        </p:txBody>
      </p:sp>
      <p:sp>
        <p:nvSpPr>
          <p:cNvPr id="4" name="PlaceholderSubtitle">
            <a:extLst>
              <a:ext uri="{FF2B5EF4-FFF2-40B4-BE49-F238E27FC236}">
                <a16:creationId xmlns:a16="http://schemas.microsoft.com/office/drawing/2014/main" id="{D44ACCB5-7730-406B-AC4E-91EBA5F77036}"/>
              </a:ext>
            </a:extLst>
          </p:cNvPr>
          <p:cNvSpPr>
            <a:spLocks noGrp="1"/>
          </p:cNvSpPr>
          <p:nvPr>
            <p:ph type="subTitle" idx="11" hasCustomPrompt="1"/>
          </p:nvPr>
        </p:nvSpPr>
        <p:spPr>
          <a:xfrm>
            <a:off x="694944" y="3922776"/>
            <a:ext cx="2276856" cy="621792"/>
          </a:xfrm>
        </p:spPr>
        <p:txBody>
          <a:bodyPr vert="horz" wrap="none" lIns="0" tIns="0" rIns="0" bIns="0" anchor="t">
            <a:noAutofit/>
          </a:bodyPr>
          <a:lstStyle>
            <a:lvl1pPr marL="0" indent="0" algn="l">
              <a:spcBef>
                <a:spcPts val="10"/>
              </a:spcBef>
              <a:buFontTx/>
              <a:buNone/>
              <a:defRPr sz="18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Event name/subtitle</a:t>
            </a:r>
          </a:p>
        </p:txBody>
      </p:sp>
      <p:sp>
        <p:nvSpPr>
          <p:cNvPr id="5" name="CoverPageDateText">
            <a:extLst>
              <a:ext uri="{FF2B5EF4-FFF2-40B4-BE49-F238E27FC236}">
                <a16:creationId xmlns:a16="http://schemas.microsoft.com/office/drawing/2014/main" id="{A8E152BD-7AF3-4E9D-B59E-0F752765D0C1}"/>
              </a:ext>
            </a:extLst>
          </p:cNvPr>
          <p:cNvSpPr>
            <a:spLocks noGrp="1"/>
          </p:cNvSpPr>
          <p:nvPr>
            <p:ph type="body" sz="quarter" idx="12" hasCustomPrompt="1"/>
          </p:nvPr>
        </p:nvSpPr>
        <p:spPr>
          <a:xfrm>
            <a:off x="3355848" y="7863840"/>
            <a:ext cx="4379976" cy="228600"/>
          </a:xfrm>
          <a:prstGeom prst="rect">
            <a:avLst/>
          </a:prstGeom>
        </p:spPr>
        <p:txBody>
          <a:bodyPr vert="horz" wrap="none" lIns="0" tIns="0" rIns="0" bIns="45720" anchor="b">
            <a:noAutofit/>
          </a:bodyPr>
          <a:lstStyle>
            <a:lvl1pPr marL="3175" indent="0" algn="l">
              <a:spcBef>
                <a:spcPts val="10"/>
              </a:spcBef>
              <a:buFontTx/>
              <a:buNone/>
              <a:defRPr sz="1000" b="0" i="0">
                <a:solidFill>
                  <a:schemeClr val="tx2"/>
                </a:solidFill>
                <a:latin typeface="Arial" panose="020B0604020202020204" pitchFamily="34" charset="0"/>
              </a:defRPr>
            </a:lvl1pPr>
            <a:lvl2pPr marL="27432" indent="0" algn="l">
              <a:buFontTx/>
              <a:buNone/>
              <a:defRPr sz="1000" b="0" i="0">
                <a:solidFill>
                  <a:schemeClr val="tx2"/>
                </a:solidFill>
                <a:latin typeface="Arial" panose="020B0604020202020204" pitchFamily="34" charset="0"/>
              </a:defRPr>
            </a:lvl2pPr>
            <a:lvl3pPr marL="173736" indent="0" algn="l">
              <a:buFontTx/>
              <a:buNone/>
              <a:defRPr sz="1000" b="0" i="0">
                <a:solidFill>
                  <a:schemeClr val="tx2"/>
                </a:solidFill>
                <a:latin typeface="Arial" panose="020B0604020202020204" pitchFamily="34" charset="0"/>
              </a:defRPr>
            </a:lvl3pPr>
            <a:lvl4pPr marL="338328" indent="0" algn="l">
              <a:buFontTx/>
              <a:buNone/>
              <a:defRPr sz="1000" b="0" i="0">
                <a:solidFill>
                  <a:schemeClr val="tx2"/>
                </a:solidFill>
                <a:latin typeface="Arial" panose="020B0604020202020204" pitchFamily="34" charset="0"/>
              </a:defRPr>
            </a:lvl4pPr>
            <a:lvl5pPr marL="502920" indent="0" algn="l">
              <a:buFontTx/>
              <a:buNone/>
              <a:defRPr sz="1000" b="0" i="0">
                <a:solidFill>
                  <a:schemeClr val="tx2"/>
                </a:solidFill>
                <a:latin typeface="Arial" panose="020B0604020202020204" pitchFamily="34" charset="0"/>
              </a:defRPr>
            </a:lvl5pPr>
          </a:lstStyle>
          <a:p>
            <a:pPr lvl="0"/>
            <a:r>
              <a:rPr lang="en-US"/>
              <a:t>| March 2021</a:t>
            </a:r>
          </a:p>
        </p:txBody>
      </p:sp>
      <p:pic>
        <p:nvPicPr>
          <p:cNvPr id="7" name="BrandLogo">
            <a:extLst>
              <a:ext uri="{FF2B5EF4-FFF2-40B4-BE49-F238E27FC236}">
                <a16:creationId xmlns:a16="http://schemas.microsoft.com/office/drawing/2014/main" id="{50B9E322-A589-4651-91E8-49229A3400CF}"/>
              </a:ext>
            </a:extLst>
          </p:cNvPr>
          <p:cNvPicPr>
            <a:picLocks/>
          </p:cNvPicPr>
          <p:nvPr userDrawn="1">
            <p:custDataLst>
              <p:tags r:id="rId1"/>
            </p:custDataLst>
          </p:nvPr>
        </p:nvPicPr>
        <p:blipFill>
          <a:blip r:embed="rId3"/>
          <a:stretch>
            <a:fillRect/>
          </a:stretch>
        </p:blipFill>
        <p:spPr>
          <a:xfrm>
            <a:off x="704088" y="502920"/>
            <a:ext cx="2313432" cy="338328"/>
          </a:xfrm>
          <a:prstGeom prst="rect">
            <a:avLst/>
          </a:prstGeom>
        </p:spPr>
      </p:pic>
      <p:sp>
        <p:nvSpPr>
          <p:cNvPr id="8" name="CoverGraphic">
            <a:extLst>
              <a:ext uri="{FF2B5EF4-FFF2-40B4-BE49-F238E27FC236}">
                <a16:creationId xmlns:a16="http://schemas.microsoft.com/office/drawing/2014/main" id="{CB510127-2BDF-4869-8807-68CBD80EC80F}"/>
              </a:ext>
            </a:extLst>
          </p:cNvPr>
          <p:cNvSpPr>
            <a:spLocks noGrp="1"/>
          </p:cNvSpPr>
          <p:nvPr>
            <p:ph type="pic" sz="quarter" idx="13"/>
          </p:nvPr>
        </p:nvSpPr>
        <p:spPr>
          <a:xfrm>
            <a:off x="9628632" y="0"/>
            <a:ext cx="4983480" cy="8229600"/>
          </a:xfrm>
          <a:prstGeom prst="rect">
            <a:avLst/>
          </a:prstGeom>
        </p:spPr>
        <p:txBody>
          <a:bodyPr vert="horz" wrap="square" lIns="0" tIns="36576" rIns="36576" bIns="36576" anchor="t">
            <a:noAutofit/>
          </a:bodyPr>
          <a:lstStyle>
            <a:lvl1pPr marL="3175" indent="0" algn="r">
              <a:buFontTx/>
              <a:buNone/>
              <a:defRPr sz="1100" b="0" i="0">
                <a:solidFill>
                  <a:schemeClr val="bg2"/>
                </a:solidFill>
              </a:defRPr>
            </a:lvl1pPr>
          </a:lstStyle>
          <a:p>
            <a:r>
              <a:rPr lang="en-US" dirty="0"/>
              <a:t>Click icon to add picture</a:t>
            </a:r>
          </a:p>
        </p:txBody>
      </p:sp>
      <p:sp>
        <p:nvSpPr>
          <p:cNvPr id="9" name="GradientBar">
            <a:extLst>
              <a:ext uri="{FF2B5EF4-FFF2-40B4-BE49-F238E27FC236}">
                <a16:creationId xmlns:a16="http://schemas.microsoft.com/office/drawing/2014/main" id="{1CD14CFE-091A-459E-BB6A-A6CB0384FF35}"/>
              </a:ext>
            </a:extLst>
          </p:cNvPr>
          <p:cNvSpPr txBox="1"/>
          <p:nvPr userDrawn="1"/>
        </p:nvSpPr>
        <p:spPr>
          <a:xfrm>
            <a:off x="9473184" y="0"/>
            <a:ext cx="155448" cy="8229600"/>
          </a:xfrm>
          <a:prstGeom prst="rect">
            <a:avLst/>
          </a:prstGeom>
          <a:gradFill flip="none" rotWithShape="1">
            <a:gsLst>
              <a:gs pos="50000">
                <a:schemeClr val="lt2">
                  <a:lumMod val="100000"/>
                </a:schemeClr>
              </a:gs>
              <a:gs pos="0">
                <a:srgbClr val="4E2A08"/>
              </a:gs>
              <a:gs pos="100000">
                <a:srgbClr val="4E2A08"/>
              </a:gs>
            </a:gsLst>
            <a:lin ang="5400000" scaled="1"/>
            <a:tileRect/>
          </a:gradFill>
        </p:spPr>
        <p:txBody>
          <a:bodyPr vert="horz" wrap="square" lIns="0" tIns="0" rIns="0" bIns="0" rtlCol="0" anchor="t">
            <a:noAutofit/>
          </a:bodyPr>
          <a:lstStyle/>
          <a:p>
            <a:pPr algn="r">
              <a:lnSpc>
                <a:spcPct val="110000"/>
              </a:lnSpc>
            </a:pPr>
            <a:endParaRPr lang="en-US" sz="1200" b="0" i="0" dirty="0">
              <a:solidFill>
                <a:schemeClr val="tx2"/>
              </a:solidFill>
              <a:latin typeface="+mn-lt"/>
            </a:endParaRPr>
          </a:p>
        </p:txBody>
      </p:sp>
      <p:sp>
        <p:nvSpPr>
          <p:cNvPr id="10" name="ConfidentialInternal">
            <a:extLst>
              <a:ext uri="{FF2B5EF4-FFF2-40B4-BE49-F238E27FC236}">
                <a16:creationId xmlns:a16="http://schemas.microsoft.com/office/drawing/2014/main" id="{4E523AEB-EFB0-442E-99F1-5026A2A086B9}"/>
              </a:ext>
            </a:extLst>
          </p:cNvPr>
          <p:cNvSpPr txBox="1"/>
          <p:nvPr userDrawn="1"/>
        </p:nvSpPr>
        <p:spPr>
          <a:xfrm>
            <a:off x="694944" y="7890141"/>
            <a:ext cx="2481449" cy="202299"/>
          </a:xfrm>
          <a:prstGeom prst="rect">
            <a:avLst/>
          </a:prstGeom>
          <a:noFill/>
        </p:spPr>
        <p:txBody>
          <a:bodyPr vert="horz" wrap="none" lIns="0" tIns="0" rIns="0" bIns="45720" rtlCol="0" anchor="b">
            <a:spAutoFit/>
          </a:bodyPr>
          <a:lstStyle/>
          <a:p>
            <a:pPr algn="l">
              <a:lnSpc>
                <a:spcPct val="110000"/>
              </a:lnSpc>
            </a:pPr>
            <a:r>
              <a:rPr lang="en-US" sz="1000" b="0" i="0" dirty="0">
                <a:solidFill>
                  <a:schemeClr val="tx2"/>
                </a:solidFill>
                <a:latin typeface="Arial" panose="020B0604020202020204" pitchFamily="34" charset="0"/>
              </a:rPr>
              <a:t>STRICTLY PRIVATE AND CONFIDENTIAL</a:t>
            </a:r>
          </a:p>
        </p:txBody>
      </p:sp>
    </p:spTree>
    <p:extLst>
      <p:ext uri="{BB962C8B-B14F-4D97-AF65-F5344CB8AC3E}">
        <p14:creationId xmlns:p14="http://schemas.microsoft.com/office/powerpoint/2010/main" val="1869771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hree Content T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321C-6889-4BE6-B6A1-249364556643}"/>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F4774B45-7231-4B12-B759-E27121C2B720}"/>
              </a:ext>
            </a:extLst>
          </p:cNvPr>
          <p:cNvSpPr>
            <a:spLocks noGrp="1"/>
          </p:cNvSpPr>
          <p:nvPr>
            <p:ph idx="10"/>
          </p:nvPr>
        </p:nvSpPr>
        <p:spPr>
          <a:xfrm>
            <a:off x="694944" y="2231136"/>
            <a:ext cx="4151376" cy="4745736"/>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ACF96A6A-0DF0-4350-8298-0A6C72A8F24D}"/>
              </a:ext>
            </a:extLst>
          </p:cNvPr>
          <p:cNvSpPr>
            <a:spLocks noGrp="1"/>
          </p:cNvSpPr>
          <p:nvPr>
            <p:ph sz="quarter" idx="11"/>
          </p:nvPr>
        </p:nvSpPr>
        <p:spPr>
          <a:xfrm>
            <a:off x="5239512" y="2231136"/>
            <a:ext cx="4151376" cy="4745736"/>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CB990F02-E39E-47EA-A0B2-9A29DA1A572C}"/>
              </a:ext>
            </a:extLst>
          </p:cNvPr>
          <p:cNvSpPr>
            <a:spLocks noGrp="1"/>
          </p:cNvSpPr>
          <p:nvPr>
            <p:ph sz="quarter" idx="12"/>
          </p:nvPr>
        </p:nvSpPr>
        <p:spPr>
          <a:xfrm>
            <a:off x="9793224" y="2231136"/>
            <a:ext cx="4151376" cy="4745736"/>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a:extLst>
              <a:ext uri="{FF2B5EF4-FFF2-40B4-BE49-F238E27FC236}">
                <a16:creationId xmlns:a16="http://schemas.microsoft.com/office/drawing/2014/main" id="{34A755D8-4AD9-4C2E-A9FD-0757A71611F9}"/>
              </a:ext>
            </a:extLst>
          </p:cNvPr>
          <p:cNvSpPr>
            <a:spLocks noGrp="1"/>
          </p:cNvSpPr>
          <p:nvPr>
            <p:ph type="subTitle" sz="quarter" idx="13"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46475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hree Conten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8A6E-C94E-4883-A280-A5988BECCD01}"/>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C5E50A5C-FA7D-447B-8D14-DDAC9983061E}"/>
              </a:ext>
            </a:extLst>
          </p:cNvPr>
          <p:cNvSpPr>
            <a:spLocks noGrp="1"/>
          </p:cNvSpPr>
          <p:nvPr>
            <p:ph idx="10"/>
          </p:nvPr>
        </p:nvSpPr>
        <p:spPr>
          <a:xfrm>
            <a:off x="694944" y="2029968"/>
            <a:ext cx="13249656" cy="1380744"/>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72CC1CBB-9419-429B-A6C4-49DE727B1E04}"/>
              </a:ext>
            </a:extLst>
          </p:cNvPr>
          <p:cNvSpPr>
            <a:spLocks noGrp="1"/>
          </p:cNvSpPr>
          <p:nvPr>
            <p:ph sz="quarter" idx="11"/>
          </p:nvPr>
        </p:nvSpPr>
        <p:spPr>
          <a:xfrm>
            <a:off x="694944" y="3803904"/>
            <a:ext cx="13249656" cy="1380744"/>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B7666FBB-1229-4AF4-9E1F-539BFD29B9C1}"/>
              </a:ext>
            </a:extLst>
          </p:cNvPr>
          <p:cNvSpPr>
            <a:spLocks noGrp="1"/>
          </p:cNvSpPr>
          <p:nvPr>
            <p:ph sz="quarter" idx="12"/>
          </p:nvPr>
        </p:nvSpPr>
        <p:spPr>
          <a:xfrm>
            <a:off x="694944" y="5586984"/>
            <a:ext cx="13249656" cy="1380744"/>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a:extLst>
              <a:ext uri="{FF2B5EF4-FFF2-40B4-BE49-F238E27FC236}">
                <a16:creationId xmlns:a16="http://schemas.microsoft.com/office/drawing/2014/main" id="{9C4F0D5D-8257-4DF0-B24A-584ED150F044}"/>
              </a:ext>
            </a:extLst>
          </p:cNvPr>
          <p:cNvSpPr>
            <a:spLocks noGrp="1"/>
          </p:cNvSpPr>
          <p:nvPr>
            <p:ph type="subTitle" sz="quarter" idx="13"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06691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ix Conten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4504-66E2-4503-BE18-5BEE6E8D00F7}"/>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6FE681E1-1EC3-4F50-9DC3-9F278192EA50}"/>
              </a:ext>
            </a:extLst>
          </p:cNvPr>
          <p:cNvSpPr>
            <a:spLocks noGrp="1"/>
          </p:cNvSpPr>
          <p:nvPr>
            <p:ph idx="10"/>
          </p:nvPr>
        </p:nvSpPr>
        <p:spPr>
          <a:xfrm>
            <a:off x="694944" y="2029968"/>
            <a:ext cx="6227064" cy="1380744"/>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E9922DF5-A9FF-4ED7-B7AC-3CF86DB2EC0E}"/>
              </a:ext>
            </a:extLst>
          </p:cNvPr>
          <p:cNvSpPr>
            <a:spLocks noGrp="1"/>
          </p:cNvSpPr>
          <p:nvPr>
            <p:ph sz="quarter" idx="11"/>
          </p:nvPr>
        </p:nvSpPr>
        <p:spPr>
          <a:xfrm>
            <a:off x="694944" y="3803904"/>
            <a:ext cx="6227064" cy="1380744"/>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426B1573-33F2-4F4D-BC7E-59FF183C8EC1}"/>
              </a:ext>
            </a:extLst>
          </p:cNvPr>
          <p:cNvSpPr>
            <a:spLocks noGrp="1"/>
          </p:cNvSpPr>
          <p:nvPr>
            <p:ph sz="quarter" idx="12"/>
          </p:nvPr>
        </p:nvSpPr>
        <p:spPr>
          <a:xfrm>
            <a:off x="694944" y="5586984"/>
            <a:ext cx="6227064" cy="1380744"/>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a:extLst>
              <a:ext uri="{FF2B5EF4-FFF2-40B4-BE49-F238E27FC236}">
                <a16:creationId xmlns:a16="http://schemas.microsoft.com/office/drawing/2014/main" id="{E66B5866-A03F-4C61-A316-C55BF20D46A2}"/>
              </a:ext>
            </a:extLst>
          </p:cNvPr>
          <p:cNvSpPr>
            <a:spLocks noGrp="1"/>
          </p:cNvSpPr>
          <p:nvPr>
            <p:ph sz="quarter" idx="13"/>
          </p:nvPr>
        </p:nvSpPr>
        <p:spPr>
          <a:xfrm>
            <a:off x="7717536" y="2029968"/>
            <a:ext cx="6227064" cy="1380744"/>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5">
            <a:extLst>
              <a:ext uri="{FF2B5EF4-FFF2-40B4-BE49-F238E27FC236}">
                <a16:creationId xmlns:a16="http://schemas.microsoft.com/office/drawing/2014/main" id="{A4694B35-C658-498E-8FD3-40CAFEB7DF11}"/>
              </a:ext>
            </a:extLst>
          </p:cNvPr>
          <p:cNvSpPr>
            <a:spLocks noGrp="1"/>
          </p:cNvSpPr>
          <p:nvPr>
            <p:ph sz="quarter" idx="14"/>
          </p:nvPr>
        </p:nvSpPr>
        <p:spPr>
          <a:xfrm>
            <a:off x="7717536" y="3803904"/>
            <a:ext cx="6227064" cy="1380744"/>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6">
            <a:extLst>
              <a:ext uri="{FF2B5EF4-FFF2-40B4-BE49-F238E27FC236}">
                <a16:creationId xmlns:a16="http://schemas.microsoft.com/office/drawing/2014/main" id="{0B1BEB12-FCE0-4317-A69D-1C0FF1B066E3}"/>
              </a:ext>
            </a:extLst>
          </p:cNvPr>
          <p:cNvSpPr>
            <a:spLocks noGrp="1"/>
          </p:cNvSpPr>
          <p:nvPr>
            <p:ph sz="quarter" idx="15"/>
          </p:nvPr>
        </p:nvSpPr>
        <p:spPr>
          <a:xfrm>
            <a:off x="7717536" y="5586984"/>
            <a:ext cx="6227064" cy="1380744"/>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ageSubtitle">
            <a:extLst>
              <a:ext uri="{FF2B5EF4-FFF2-40B4-BE49-F238E27FC236}">
                <a16:creationId xmlns:a16="http://schemas.microsoft.com/office/drawing/2014/main" id="{17657965-EFB9-4C27-9731-7E3D1022BBD3}"/>
              </a:ext>
            </a:extLst>
          </p:cNvPr>
          <p:cNvSpPr>
            <a:spLocks noGrp="1"/>
          </p:cNvSpPr>
          <p:nvPr>
            <p:ph type="subTitle" sz="quarter" idx="16"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9267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i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3EE4-31D6-4B17-A058-4CE6E9008DE6}"/>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E064C8E8-3D5E-42E1-9944-8C46EBB09D24}"/>
              </a:ext>
            </a:extLst>
          </p:cNvPr>
          <p:cNvSpPr>
            <a:spLocks noGrp="1"/>
          </p:cNvSpPr>
          <p:nvPr>
            <p:ph idx="10"/>
          </p:nvPr>
        </p:nvSpPr>
        <p:spPr>
          <a:xfrm>
            <a:off x="694944" y="2231136"/>
            <a:ext cx="4151376" cy="2084832"/>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6ECA60C2-9F9F-46D4-A063-734DB53DA928}"/>
              </a:ext>
            </a:extLst>
          </p:cNvPr>
          <p:cNvSpPr>
            <a:spLocks noGrp="1"/>
          </p:cNvSpPr>
          <p:nvPr>
            <p:ph sz="quarter" idx="11"/>
          </p:nvPr>
        </p:nvSpPr>
        <p:spPr>
          <a:xfrm>
            <a:off x="5239512" y="2231136"/>
            <a:ext cx="4151376"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2AE2D3EA-66C6-4FA8-B0C8-A51E00A040F8}"/>
              </a:ext>
            </a:extLst>
          </p:cNvPr>
          <p:cNvSpPr>
            <a:spLocks noGrp="1"/>
          </p:cNvSpPr>
          <p:nvPr>
            <p:ph sz="quarter" idx="12"/>
          </p:nvPr>
        </p:nvSpPr>
        <p:spPr>
          <a:xfrm>
            <a:off x="9793224" y="2231136"/>
            <a:ext cx="4151376"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a:extLst>
              <a:ext uri="{FF2B5EF4-FFF2-40B4-BE49-F238E27FC236}">
                <a16:creationId xmlns:a16="http://schemas.microsoft.com/office/drawing/2014/main" id="{3B127128-84BC-4C02-93FA-93A31E36C0ED}"/>
              </a:ext>
            </a:extLst>
          </p:cNvPr>
          <p:cNvSpPr>
            <a:spLocks noGrp="1"/>
          </p:cNvSpPr>
          <p:nvPr>
            <p:ph sz="quarter" idx="13"/>
          </p:nvPr>
        </p:nvSpPr>
        <p:spPr>
          <a:xfrm>
            <a:off x="694944" y="4892040"/>
            <a:ext cx="4151376"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5">
            <a:extLst>
              <a:ext uri="{FF2B5EF4-FFF2-40B4-BE49-F238E27FC236}">
                <a16:creationId xmlns:a16="http://schemas.microsoft.com/office/drawing/2014/main" id="{8F57E7C5-2BF6-496E-A721-54DD8331A00C}"/>
              </a:ext>
            </a:extLst>
          </p:cNvPr>
          <p:cNvSpPr>
            <a:spLocks noGrp="1"/>
          </p:cNvSpPr>
          <p:nvPr>
            <p:ph sz="quarter" idx="14"/>
          </p:nvPr>
        </p:nvSpPr>
        <p:spPr>
          <a:xfrm>
            <a:off x="5239512" y="4892040"/>
            <a:ext cx="4151376"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6">
            <a:extLst>
              <a:ext uri="{FF2B5EF4-FFF2-40B4-BE49-F238E27FC236}">
                <a16:creationId xmlns:a16="http://schemas.microsoft.com/office/drawing/2014/main" id="{C46E9CD9-8A4F-4753-8115-5F19D213ACF8}"/>
              </a:ext>
            </a:extLst>
          </p:cNvPr>
          <p:cNvSpPr>
            <a:spLocks noGrp="1"/>
          </p:cNvSpPr>
          <p:nvPr>
            <p:ph sz="quarter" idx="15"/>
          </p:nvPr>
        </p:nvSpPr>
        <p:spPr>
          <a:xfrm>
            <a:off x="9793224" y="4892040"/>
            <a:ext cx="4151376"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ageSubtitle">
            <a:extLst>
              <a:ext uri="{FF2B5EF4-FFF2-40B4-BE49-F238E27FC236}">
                <a16:creationId xmlns:a16="http://schemas.microsoft.com/office/drawing/2014/main" id="{32358E65-38F2-4FF1-9B4D-B22480F15841}"/>
              </a:ext>
            </a:extLst>
          </p:cNvPr>
          <p:cNvSpPr>
            <a:spLocks noGrp="1"/>
          </p:cNvSpPr>
          <p:nvPr>
            <p:ph type="subTitle" sz="quarter" idx="16"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4153936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igh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FCAF-37E5-4E76-A72A-B0FF79CBABC4}"/>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C4EE9DDB-223B-4AB6-A4BB-1246D5388629}"/>
              </a:ext>
            </a:extLst>
          </p:cNvPr>
          <p:cNvSpPr>
            <a:spLocks noGrp="1"/>
          </p:cNvSpPr>
          <p:nvPr>
            <p:ph idx="10"/>
          </p:nvPr>
        </p:nvSpPr>
        <p:spPr>
          <a:xfrm>
            <a:off x="694944" y="2231136"/>
            <a:ext cx="3108960" cy="2084832"/>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DCE96120-2FE2-445E-A92E-041F7F2B49D4}"/>
              </a:ext>
            </a:extLst>
          </p:cNvPr>
          <p:cNvSpPr>
            <a:spLocks noGrp="1"/>
          </p:cNvSpPr>
          <p:nvPr>
            <p:ph sz="quarter" idx="11"/>
          </p:nvPr>
        </p:nvSpPr>
        <p:spPr>
          <a:xfrm>
            <a:off x="4069080" y="2231136"/>
            <a:ext cx="3108960"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E9232B76-FA6A-4C60-8E88-3C16256810CA}"/>
              </a:ext>
            </a:extLst>
          </p:cNvPr>
          <p:cNvSpPr>
            <a:spLocks noGrp="1"/>
          </p:cNvSpPr>
          <p:nvPr>
            <p:ph sz="quarter" idx="12"/>
          </p:nvPr>
        </p:nvSpPr>
        <p:spPr>
          <a:xfrm>
            <a:off x="7452360" y="2231136"/>
            <a:ext cx="3108960"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a:extLst>
              <a:ext uri="{FF2B5EF4-FFF2-40B4-BE49-F238E27FC236}">
                <a16:creationId xmlns:a16="http://schemas.microsoft.com/office/drawing/2014/main" id="{17B82EE7-E111-4083-B67C-6AEE75D89289}"/>
              </a:ext>
            </a:extLst>
          </p:cNvPr>
          <p:cNvSpPr>
            <a:spLocks noGrp="1"/>
          </p:cNvSpPr>
          <p:nvPr>
            <p:ph sz="quarter" idx="13"/>
          </p:nvPr>
        </p:nvSpPr>
        <p:spPr>
          <a:xfrm>
            <a:off x="10826496" y="2231136"/>
            <a:ext cx="3108960"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5">
            <a:extLst>
              <a:ext uri="{FF2B5EF4-FFF2-40B4-BE49-F238E27FC236}">
                <a16:creationId xmlns:a16="http://schemas.microsoft.com/office/drawing/2014/main" id="{B1DDC9ED-FF47-44D1-A477-A9C415B294A0}"/>
              </a:ext>
            </a:extLst>
          </p:cNvPr>
          <p:cNvSpPr>
            <a:spLocks noGrp="1"/>
          </p:cNvSpPr>
          <p:nvPr>
            <p:ph sz="quarter" idx="14"/>
          </p:nvPr>
        </p:nvSpPr>
        <p:spPr>
          <a:xfrm>
            <a:off x="694944" y="4892040"/>
            <a:ext cx="3108960"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6">
            <a:extLst>
              <a:ext uri="{FF2B5EF4-FFF2-40B4-BE49-F238E27FC236}">
                <a16:creationId xmlns:a16="http://schemas.microsoft.com/office/drawing/2014/main" id="{E6C5720C-1FEA-4B53-A1B9-E245969D294E}"/>
              </a:ext>
            </a:extLst>
          </p:cNvPr>
          <p:cNvSpPr>
            <a:spLocks noGrp="1"/>
          </p:cNvSpPr>
          <p:nvPr>
            <p:ph sz="quarter" idx="15"/>
          </p:nvPr>
        </p:nvSpPr>
        <p:spPr>
          <a:xfrm>
            <a:off x="4069080" y="4892040"/>
            <a:ext cx="3108960"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7">
            <a:extLst>
              <a:ext uri="{FF2B5EF4-FFF2-40B4-BE49-F238E27FC236}">
                <a16:creationId xmlns:a16="http://schemas.microsoft.com/office/drawing/2014/main" id="{22C1E5AF-C32C-43EC-887D-C2305A157061}"/>
              </a:ext>
            </a:extLst>
          </p:cNvPr>
          <p:cNvSpPr>
            <a:spLocks noGrp="1"/>
          </p:cNvSpPr>
          <p:nvPr>
            <p:ph sz="quarter" idx="16"/>
          </p:nvPr>
        </p:nvSpPr>
        <p:spPr>
          <a:xfrm>
            <a:off x="7452360" y="4892040"/>
            <a:ext cx="3108960"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8">
            <a:extLst>
              <a:ext uri="{FF2B5EF4-FFF2-40B4-BE49-F238E27FC236}">
                <a16:creationId xmlns:a16="http://schemas.microsoft.com/office/drawing/2014/main" id="{40C26102-A223-4439-BD6E-1296B49F1E00}"/>
              </a:ext>
            </a:extLst>
          </p:cNvPr>
          <p:cNvSpPr>
            <a:spLocks noGrp="1"/>
          </p:cNvSpPr>
          <p:nvPr>
            <p:ph sz="quarter" idx="17"/>
          </p:nvPr>
        </p:nvSpPr>
        <p:spPr>
          <a:xfrm>
            <a:off x="10826496" y="4892040"/>
            <a:ext cx="3108960"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geSubtitle">
            <a:extLst>
              <a:ext uri="{FF2B5EF4-FFF2-40B4-BE49-F238E27FC236}">
                <a16:creationId xmlns:a16="http://schemas.microsoft.com/office/drawing/2014/main" id="{781B4557-D294-4D72-892B-74B854BA62AF}"/>
              </a:ext>
            </a:extLst>
          </p:cNvPr>
          <p:cNvSpPr>
            <a:spLocks noGrp="1"/>
          </p:cNvSpPr>
          <p:nvPr>
            <p:ph type="subTitle" sz="quarter" idx="18"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25350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D02C-2494-4A42-BC4C-7676186AFA76}"/>
              </a:ext>
            </a:extLst>
          </p:cNvPr>
          <p:cNvSpPr>
            <a:spLocks noGrp="1"/>
          </p:cNvSpPr>
          <p:nvPr>
            <p:ph type="title"/>
          </p:nvPr>
        </p:nvSpPr>
        <p:spPr/>
        <p:txBody>
          <a:bodyPr/>
          <a:lstStyle/>
          <a:p>
            <a:r>
              <a:rPr lang="en-US"/>
              <a:t>Click to edit Master title style</a:t>
            </a:r>
          </a:p>
        </p:txBody>
      </p:sp>
      <p:sp>
        <p:nvSpPr>
          <p:cNvPr id="3" name="PageSubtitle">
            <a:extLst>
              <a:ext uri="{FF2B5EF4-FFF2-40B4-BE49-F238E27FC236}">
                <a16:creationId xmlns:a16="http://schemas.microsoft.com/office/drawing/2014/main" id="{60035821-CA6F-4163-9885-C1AAE5FAE163}"/>
              </a:ext>
            </a:extLst>
          </p:cNvPr>
          <p:cNvSpPr>
            <a:spLocks noGrp="1"/>
          </p:cNvSpPr>
          <p:nvPr>
            <p:ph type="subTitle" idx="10" hasCustomPrompt="1"/>
          </p:nvPr>
        </p:nvSpPr>
        <p:spPr>
          <a:xfrm>
            <a:off x="694944" y="1408176"/>
            <a:ext cx="13249656" cy="384048"/>
          </a:xfr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
        <p:nvSpPr>
          <p:cNvPr id="4" name="Content1">
            <a:extLst>
              <a:ext uri="{FF2B5EF4-FFF2-40B4-BE49-F238E27FC236}">
                <a16:creationId xmlns:a16="http://schemas.microsoft.com/office/drawing/2014/main" id="{CE7D14A4-6062-4BBE-A139-6422773298F3}"/>
              </a:ext>
            </a:extLst>
          </p:cNvPr>
          <p:cNvSpPr>
            <a:spLocks noGrp="1"/>
          </p:cNvSpPr>
          <p:nvPr>
            <p:ph sz="quarter" idx="11"/>
          </p:nvPr>
        </p:nvSpPr>
        <p:spPr>
          <a:xfrm>
            <a:off x="694944" y="2231136"/>
            <a:ext cx="3191256" cy="4745736"/>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2">
            <a:extLst>
              <a:ext uri="{FF2B5EF4-FFF2-40B4-BE49-F238E27FC236}">
                <a16:creationId xmlns:a16="http://schemas.microsoft.com/office/drawing/2014/main" id="{ABE320FB-48EE-4016-A456-1DD33909E4D4}"/>
              </a:ext>
            </a:extLst>
          </p:cNvPr>
          <p:cNvSpPr>
            <a:spLocks noGrp="1"/>
          </p:cNvSpPr>
          <p:nvPr>
            <p:ph sz="quarter" idx="12"/>
          </p:nvPr>
        </p:nvSpPr>
        <p:spPr>
          <a:xfrm>
            <a:off x="4526280" y="2231136"/>
            <a:ext cx="9418320" cy="4745736"/>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8717E31-E522-41EA-87EC-293B6C6515E4}"/>
              </a:ext>
            </a:extLst>
          </p:cNvPr>
          <p:cNvCxnSpPr>
            <a:cxnSpLocks/>
          </p:cNvCxnSpPr>
          <p:nvPr userDrawn="1"/>
        </p:nvCxnSpPr>
        <p:spPr>
          <a:xfrm>
            <a:off x="4206240" y="2231136"/>
            <a:ext cx="0" cy="4745736"/>
          </a:xfrm>
          <a:prstGeom prst="line">
            <a:avLst/>
          </a:prstGeom>
          <a:ln w="9525">
            <a:solidFill>
              <a:srgbClr val="AFB1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48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66C357-9B0D-4F4F-9547-D35F17A1551A}"/>
              </a:ext>
            </a:extLst>
          </p:cNvPr>
          <p:cNvSpPr>
            <a:spLocks noGrp="1"/>
          </p:cNvSpPr>
          <p:nvPr>
            <p:ph type="title" idx="10"/>
          </p:nvPr>
        </p:nvSpPr>
        <p:spPr/>
        <p:txBody>
          <a:bodyPr/>
          <a:lstStyle/>
          <a:p>
            <a:r>
              <a:rPr lang="en-US"/>
              <a:t>Click to edit Master title style</a:t>
            </a:r>
          </a:p>
        </p:txBody>
      </p:sp>
      <p:sp>
        <p:nvSpPr>
          <p:cNvPr id="6" name="Content1">
            <a:extLst>
              <a:ext uri="{FF2B5EF4-FFF2-40B4-BE49-F238E27FC236}">
                <a16:creationId xmlns:a16="http://schemas.microsoft.com/office/drawing/2014/main" id="{7C9CC234-25BB-47B9-B9DC-430A8E36F6F6}"/>
              </a:ext>
            </a:extLst>
          </p:cNvPr>
          <p:cNvSpPr>
            <a:spLocks noGrp="1"/>
          </p:cNvSpPr>
          <p:nvPr>
            <p:ph idx="11"/>
          </p:nvPr>
        </p:nvSpPr>
        <p:spPr>
          <a:xfrm>
            <a:off x="694944" y="2231136"/>
            <a:ext cx="13249656" cy="4745736"/>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geSubtitle">
            <a:extLst>
              <a:ext uri="{FF2B5EF4-FFF2-40B4-BE49-F238E27FC236}">
                <a16:creationId xmlns:a16="http://schemas.microsoft.com/office/drawing/2014/main" id="{0A4EF1D1-B495-489C-9A8C-F5FD90CD5692}"/>
              </a:ext>
            </a:extLst>
          </p:cNvPr>
          <p:cNvSpPr>
            <a:spLocks noGrp="1"/>
          </p:cNvSpPr>
          <p:nvPr>
            <p:ph type="subTitle" sz="quarter" idx="12"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45016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Cover 1">
    <p:spTree>
      <p:nvGrpSpPr>
        <p:cNvPr id="1" name=""/>
        <p:cNvGrpSpPr/>
        <p:nvPr/>
      </p:nvGrpSpPr>
      <p:grpSpPr>
        <a:xfrm>
          <a:off x="0" y="0"/>
          <a:ext cx="0" cy="0"/>
          <a:chOff x="0" y="0"/>
          <a:chExt cx="0" cy="0"/>
        </a:xfrm>
      </p:grpSpPr>
      <p:sp>
        <p:nvSpPr>
          <p:cNvPr id="3" name="ConfidentialInternal">
            <a:extLst>
              <a:ext uri="{FF2B5EF4-FFF2-40B4-BE49-F238E27FC236}">
                <a16:creationId xmlns:a16="http://schemas.microsoft.com/office/drawing/2014/main" id="{83D4647A-300F-4A62-BBD4-5CC518A56E09}"/>
              </a:ext>
            </a:extLst>
          </p:cNvPr>
          <p:cNvSpPr txBox="1"/>
          <p:nvPr userDrawn="1">
            <p:custDataLst>
              <p:tags r:id="rId1"/>
            </p:custDataLst>
          </p:nvPr>
        </p:nvSpPr>
        <p:spPr>
          <a:xfrm>
            <a:off x="2103120" y="7059168"/>
            <a:ext cx="10442448" cy="192024"/>
          </a:xfrm>
          <a:prstGeom prst="rect">
            <a:avLst/>
          </a:prstGeom>
          <a:noFill/>
        </p:spPr>
        <p:txBody>
          <a:bodyPr vert="horz" wrap="none" lIns="0" tIns="0" rIns="0" bIns="0" rtlCol="0" anchor="ctr">
            <a:noAutofit/>
          </a:bodyPr>
          <a:lstStyle/>
          <a:p>
            <a:pPr algn="ct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4" name="Freeform 8">
            <a:extLst>
              <a:ext uri="{FF2B5EF4-FFF2-40B4-BE49-F238E27FC236}">
                <a16:creationId xmlns:a16="http://schemas.microsoft.com/office/drawing/2014/main" id="{DBB90B47-BA95-470C-A4A8-FA5E12EAB19D}"/>
              </a:ext>
            </a:extLst>
          </p:cNvPr>
          <p:cNvSpPr>
            <a:spLocks noGrp="1"/>
          </p:cNvSpPr>
          <p:nvPr>
            <p:ph type="pic" idx="10"/>
          </p:nvPr>
        </p:nvSpPr>
        <p:spPr>
          <a:xfrm>
            <a:off x="0" y="0"/>
            <a:ext cx="14630400" cy="8229600"/>
          </a:xfrm>
        </p:spPr>
        <p:txBody>
          <a:bodyPr/>
          <a:lstStyle>
            <a:lvl1pPr marL="3175" indent="0">
              <a:buFontTx/>
              <a:buNone/>
              <a:defRPr/>
            </a:lvl1pPr>
          </a:lstStyle>
          <a:p>
            <a:r>
              <a:rPr lang="en-US" dirty="0"/>
              <a:t>Click icon to add picture</a:t>
            </a:r>
          </a:p>
        </p:txBody>
      </p:sp>
      <p:sp>
        <p:nvSpPr>
          <p:cNvPr id="5" name="Rectangle 7">
            <a:extLst>
              <a:ext uri="{FF2B5EF4-FFF2-40B4-BE49-F238E27FC236}">
                <a16:creationId xmlns:a16="http://schemas.microsoft.com/office/drawing/2014/main" id="{CE46AB28-9226-4C0E-95B8-13E718DD1DE4}"/>
              </a:ext>
            </a:extLst>
          </p:cNvPr>
          <p:cNvSpPr>
            <a:spLocks noGrp="1"/>
          </p:cNvSpPr>
          <p:nvPr>
            <p:ph type="body" sz="quarter" idx="11" hasCustomPrompt="1"/>
          </p:nvPr>
        </p:nvSpPr>
        <p:spPr>
          <a:xfrm>
            <a:off x="0" y="2871216"/>
            <a:ext cx="13085065" cy="1188720"/>
          </a:xfrm>
          <a:prstGeom prst="rect">
            <a:avLst/>
          </a:prstGeom>
          <a:solidFill>
            <a:srgbClr val="FFFFFF">
              <a:alpha val="80000"/>
            </a:srgbClr>
          </a:solidFill>
        </p:spPr>
        <p:txBody>
          <a:bodyPr/>
          <a:lstStyle>
            <a:lvl1pPr marL="3175" indent="0">
              <a:buFontTx/>
              <a:buNone/>
              <a:defRPr/>
            </a:lvl1pPr>
            <a:lvl2pPr marL="27432" indent="0">
              <a:buFontTx/>
              <a:buNone/>
              <a:defRPr/>
            </a:lvl2pPr>
            <a:lvl3pPr marL="173736" indent="0">
              <a:buFontTx/>
              <a:buNone/>
              <a:defRPr/>
            </a:lvl3pPr>
            <a:lvl4pPr marL="338328" indent="0">
              <a:buFontTx/>
              <a:buNone/>
              <a:defRPr/>
            </a:lvl4pPr>
            <a:lvl5pPr marL="502920" indent="0">
              <a:buFontTx/>
              <a:buNone/>
              <a:defRPr/>
            </a:lvl5pPr>
          </a:lstStyle>
          <a:p>
            <a:pPr lvl="0"/>
            <a:r>
              <a:rPr lang="en-US"/>
              <a:t> </a:t>
            </a:r>
          </a:p>
        </p:txBody>
      </p:sp>
      <p:sp>
        <p:nvSpPr>
          <p:cNvPr id="6" name="Rectangle 4">
            <a:extLst>
              <a:ext uri="{FF2B5EF4-FFF2-40B4-BE49-F238E27FC236}">
                <a16:creationId xmlns:a16="http://schemas.microsoft.com/office/drawing/2014/main" id="{37384C0A-AC8D-44EE-BA40-F84388B899B9}"/>
              </a:ext>
            </a:extLst>
          </p:cNvPr>
          <p:cNvSpPr>
            <a:spLocks noGrp="1"/>
          </p:cNvSpPr>
          <p:nvPr>
            <p:ph type="body" sz="quarter" idx="12" hasCustomPrompt="1"/>
          </p:nvPr>
        </p:nvSpPr>
        <p:spPr>
          <a:xfrm>
            <a:off x="0" y="6099048"/>
            <a:ext cx="14639544" cy="1124712"/>
          </a:xfrm>
          <a:prstGeom prst="rect">
            <a:avLst/>
          </a:prstGeom>
          <a:solidFill>
            <a:srgbClr val="FFFFFF"/>
          </a:solidFill>
        </p:spPr>
        <p:txBody>
          <a:bodyPr vert="horz" wrap="none" lIns="0" tIns="0" rIns="0" bIns="0" anchor="ctr">
            <a:noAutofit/>
          </a:bodyPr>
          <a:lstStyle>
            <a:lvl1pPr marL="3175" indent="0" algn="l">
              <a:buFontTx/>
              <a:buNone/>
              <a:defRPr/>
            </a:lvl1pPr>
            <a:lvl2pPr marL="27432" indent="0">
              <a:buFontTx/>
              <a:buNone/>
              <a:defRPr/>
            </a:lvl2pPr>
            <a:lvl3pPr marL="173736" indent="0">
              <a:buFontTx/>
              <a:buNone/>
              <a:defRPr/>
            </a:lvl3pPr>
            <a:lvl4pPr marL="338328" indent="0">
              <a:buFontTx/>
              <a:buNone/>
              <a:defRPr/>
            </a:lvl4pPr>
            <a:lvl5pPr marL="502920" indent="0">
              <a:buFontTx/>
              <a:buNone/>
              <a:defRPr/>
            </a:lvl5pPr>
          </a:lstStyle>
          <a:p>
            <a:pPr lvl="0"/>
            <a:r>
              <a:rPr lang="en-US"/>
              <a:t> </a:t>
            </a:r>
          </a:p>
        </p:txBody>
      </p:sp>
      <p:sp>
        <p:nvSpPr>
          <p:cNvPr id="7" name="PlaceholderDate">
            <a:extLst>
              <a:ext uri="{FF2B5EF4-FFF2-40B4-BE49-F238E27FC236}">
                <a16:creationId xmlns:a16="http://schemas.microsoft.com/office/drawing/2014/main" id="{669EFFC8-45FD-4794-A3F9-017158362E6A}"/>
              </a:ext>
            </a:extLst>
          </p:cNvPr>
          <p:cNvSpPr>
            <a:spLocks noGrp="1"/>
          </p:cNvSpPr>
          <p:nvPr>
            <p:ph type="body" sz="quarter" idx="13" hasCustomPrompt="1"/>
          </p:nvPr>
        </p:nvSpPr>
        <p:spPr>
          <a:xfrm>
            <a:off x="466344" y="3502152"/>
            <a:ext cx="12609576" cy="384048"/>
          </a:xfrm>
          <a:prstGeom prst="rect">
            <a:avLst/>
          </a:prstGeom>
        </p:spPr>
        <p:txBody>
          <a:bodyPr vert="horz" wrap="none" lIns="0" tIns="0" rIns="0" bIns="0" anchor="ctr">
            <a:noAutofit/>
          </a:bodyPr>
          <a:lstStyle>
            <a:lvl1pPr marL="3175" indent="0" algn="l">
              <a:lnSpc>
                <a:spcPct val="110000"/>
              </a:lnSpc>
              <a:spcBef>
                <a:spcPts val="0"/>
              </a:spcBef>
              <a:buFontTx/>
              <a:buNone/>
              <a:defRPr sz="1800" b="0" i="0">
                <a:solidFill>
                  <a:schemeClr val="tx2"/>
                </a:solidFill>
                <a:latin typeface="Arial" panose="020B0604020202020204" pitchFamily="34" charset="0"/>
              </a:defRPr>
            </a:lvl1pPr>
            <a:lvl2pPr marL="27432" indent="0" algn="l">
              <a:buFontTx/>
              <a:buNone/>
              <a:defRPr sz="1800" b="0" i="0">
                <a:solidFill>
                  <a:schemeClr val="tx2"/>
                </a:solidFill>
                <a:latin typeface="Arial" panose="020B0604020202020204" pitchFamily="34" charset="0"/>
              </a:defRPr>
            </a:lvl2pPr>
            <a:lvl3pPr marL="173736" indent="0" algn="l">
              <a:buFontTx/>
              <a:buNone/>
              <a:defRPr sz="1800" b="0" i="0">
                <a:solidFill>
                  <a:schemeClr val="tx2"/>
                </a:solidFill>
                <a:latin typeface="Arial" panose="020B0604020202020204" pitchFamily="34" charset="0"/>
              </a:defRPr>
            </a:lvl3pPr>
            <a:lvl4pPr marL="338328" indent="0" algn="l">
              <a:buFontTx/>
              <a:buNone/>
              <a:defRPr sz="1800" b="0" i="0">
                <a:solidFill>
                  <a:schemeClr val="tx2"/>
                </a:solidFill>
                <a:latin typeface="Arial" panose="020B0604020202020204" pitchFamily="34" charset="0"/>
              </a:defRPr>
            </a:lvl4pPr>
            <a:lvl5pPr marL="502920" indent="0" algn="l">
              <a:buFontTx/>
              <a:buNone/>
              <a:defRPr sz="1800" b="0" i="0">
                <a:solidFill>
                  <a:schemeClr val="tx2"/>
                </a:solidFill>
                <a:latin typeface="Arial" panose="020B0604020202020204" pitchFamily="34" charset="0"/>
              </a:defRPr>
            </a:lvl5pPr>
          </a:lstStyle>
          <a:p>
            <a:pPr lvl="0"/>
            <a:r>
              <a:rPr lang="en-US"/>
              <a:t>   [Date]</a:t>
            </a:r>
          </a:p>
        </p:txBody>
      </p:sp>
      <p:sp>
        <p:nvSpPr>
          <p:cNvPr id="8" name="PlaceholderTitle">
            <a:extLst>
              <a:ext uri="{FF2B5EF4-FFF2-40B4-BE49-F238E27FC236}">
                <a16:creationId xmlns:a16="http://schemas.microsoft.com/office/drawing/2014/main" id="{BE5FAFBE-371C-4544-B72B-9C5253226DF6}"/>
              </a:ext>
            </a:extLst>
          </p:cNvPr>
          <p:cNvSpPr>
            <a:spLocks noGrp="1"/>
          </p:cNvSpPr>
          <p:nvPr>
            <p:ph type="title" idx="14" hasCustomPrompt="1"/>
          </p:nvPr>
        </p:nvSpPr>
        <p:spPr>
          <a:xfrm>
            <a:off x="466344" y="3099816"/>
            <a:ext cx="12609576" cy="420624"/>
          </a:xfrm>
        </p:spPr>
        <p:txBody>
          <a:bodyPr vert="horz" wrap="square" lIns="0" tIns="0" rIns="0" bIns="0" anchor="ctr">
            <a:noAutofit/>
          </a:bodyPr>
          <a:lstStyle>
            <a:lvl1pPr algn="l">
              <a:lnSpc>
                <a:spcPct val="110000"/>
              </a:lnSpc>
              <a:spcBef>
                <a:spcPct val="0"/>
              </a:spcBef>
              <a:buFontTx/>
              <a:buNone/>
              <a:defRPr sz="2000" b="0" i="0" cap="all" spc="300">
                <a:solidFill>
                  <a:schemeClr val="tx2"/>
                </a:solidFill>
                <a:latin typeface="Arial" panose="020B0604020202020204" pitchFamily="34" charset="0"/>
              </a:defRPr>
            </a:lvl1pPr>
          </a:lstStyle>
          <a:p>
            <a:r>
              <a:rPr lang="en-US"/>
              <a:t>[Presentation title]</a:t>
            </a:r>
          </a:p>
        </p:txBody>
      </p:sp>
    </p:spTree>
    <p:extLst>
      <p:ext uri="{BB962C8B-B14F-4D97-AF65-F5344CB8AC3E}">
        <p14:creationId xmlns:p14="http://schemas.microsoft.com/office/powerpoint/2010/main" val="103475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Cover 2">
    <p:spTree>
      <p:nvGrpSpPr>
        <p:cNvPr id="1" name=""/>
        <p:cNvGrpSpPr/>
        <p:nvPr/>
      </p:nvGrpSpPr>
      <p:grpSpPr>
        <a:xfrm>
          <a:off x="0" y="0"/>
          <a:ext cx="0" cy="0"/>
          <a:chOff x="0" y="0"/>
          <a:chExt cx="0" cy="0"/>
        </a:xfrm>
      </p:grpSpPr>
      <p:sp>
        <p:nvSpPr>
          <p:cNvPr id="3" name="ConfidentialInternal">
            <a:extLst>
              <a:ext uri="{FF2B5EF4-FFF2-40B4-BE49-F238E27FC236}">
                <a16:creationId xmlns:a16="http://schemas.microsoft.com/office/drawing/2014/main" id="{6FC204F2-75D3-42D6-A175-BCDC071F6C22}"/>
              </a:ext>
            </a:extLst>
          </p:cNvPr>
          <p:cNvSpPr txBox="1"/>
          <p:nvPr userDrawn="1"/>
        </p:nvSpPr>
        <p:spPr>
          <a:xfrm>
            <a:off x="2103120" y="7296912"/>
            <a:ext cx="10442448" cy="228600"/>
          </a:xfrm>
          <a:prstGeom prst="rect">
            <a:avLst/>
          </a:prstGeom>
          <a:noFill/>
        </p:spPr>
        <p:txBody>
          <a:bodyPr vert="horz" wrap="none" lIns="0" tIns="0" rIns="0" bIns="0" rtlCol="0" anchor="ctr">
            <a:noAutofit/>
          </a:bodyPr>
          <a:lstStyle/>
          <a:p>
            <a:pPr algn="ct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4" name="Freeform 8">
            <a:extLst>
              <a:ext uri="{FF2B5EF4-FFF2-40B4-BE49-F238E27FC236}">
                <a16:creationId xmlns:a16="http://schemas.microsoft.com/office/drawing/2014/main" id="{3D64EE60-0403-46EB-B7AE-BC132BBCD0D5}"/>
              </a:ext>
            </a:extLst>
          </p:cNvPr>
          <p:cNvSpPr>
            <a:spLocks noGrp="1"/>
          </p:cNvSpPr>
          <p:nvPr>
            <p:ph type="pic" idx="10" hasCustomPrompt="1"/>
          </p:nvPr>
        </p:nvSpPr>
        <p:spPr>
          <a:xfrm>
            <a:off x="329184" y="274320"/>
            <a:ext cx="13990320" cy="7680960"/>
          </a:xfrm>
        </p:spPr>
        <p:txBody>
          <a:bodyPr/>
          <a:lstStyle>
            <a:lvl1pPr marL="3175" indent="0">
              <a:buFontTx/>
              <a:buNone/>
              <a:defRPr/>
            </a:lvl1pPr>
          </a:lstStyle>
          <a:p>
            <a:r>
              <a:rPr lang="en-US" dirty="0"/>
              <a:t>Click on Insert Picture to add image</a:t>
            </a:r>
          </a:p>
        </p:txBody>
      </p:sp>
      <p:sp>
        <p:nvSpPr>
          <p:cNvPr id="5" name="Rectangle 6">
            <a:extLst>
              <a:ext uri="{FF2B5EF4-FFF2-40B4-BE49-F238E27FC236}">
                <a16:creationId xmlns:a16="http://schemas.microsoft.com/office/drawing/2014/main" id="{8CFC4F87-3D32-4842-BB56-A74286F30502}"/>
              </a:ext>
            </a:extLst>
          </p:cNvPr>
          <p:cNvSpPr>
            <a:spLocks noGrp="1"/>
          </p:cNvSpPr>
          <p:nvPr>
            <p:ph type="body" sz="quarter" idx="11" hasCustomPrompt="1"/>
          </p:nvPr>
        </p:nvSpPr>
        <p:spPr>
          <a:xfrm>
            <a:off x="329184" y="3145536"/>
            <a:ext cx="13085065" cy="1188720"/>
          </a:xfrm>
          <a:prstGeom prst="rect">
            <a:avLst/>
          </a:prstGeom>
          <a:solidFill>
            <a:srgbClr val="FFFFFF">
              <a:alpha val="80000"/>
            </a:srgbClr>
          </a:solidFill>
        </p:spPr>
        <p:txBody>
          <a:bodyPr/>
          <a:lstStyle>
            <a:lvl1pPr marL="3175" indent="0">
              <a:buFontTx/>
              <a:buNone/>
              <a:defRPr/>
            </a:lvl1pPr>
            <a:lvl2pPr marL="27432" indent="0">
              <a:buFontTx/>
              <a:buNone/>
              <a:defRPr/>
            </a:lvl2pPr>
            <a:lvl3pPr marL="173736" indent="0">
              <a:buFontTx/>
              <a:buNone/>
              <a:defRPr/>
            </a:lvl3pPr>
            <a:lvl4pPr marL="338328" indent="0">
              <a:buFontTx/>
              <a:buNone/>
              <a:defRPr/>
            </a:lvl4pPr>
            <a:lvl5pPr marL="502920" indent="0">
              <a:buFontTx/>
              <a:buNone/>
              <a:defRPr/>
            </a:lvl5pPr>
          </a:lstStyle>
          <a:p>
            <a:pPr lvl="0"/>
            <a:r>
              <a:rPr lang="en-US"/>
              <a:t> </a:t>
            </a:r>
          </a:p>
        </p:txBody>
      </p:sp>
      <p:sp>
        <p:nvSpPr>
          <p:cNvPr id="6" name="Rectangle 3">
            <a:extLst>
              <a:ext uri="{FF2B5EF4-FFF2-40B4-BE49-F238E27FC236}">
                <a16:creationId xmlns:a16="http://schemas.microsoft.com/office/drawing/2014/main" id="{9A12B9A8-8261-43DB-A86A-BF0E6CE2D3C4}"/>
              </a:ext>
            </a:extLst>
          </p:cNvPr>
          <p:cNvSpPr>
            <a:spLocks noGrp="1"/>
          </p:cNvSpPr>
          <p:nvPr>
            <p:ph type="body" sz="quarter" idx="12" hasCustomPrompt="1"/>
          </p:nvPr>
        </p:nvSpPr>
        <p:spPr>
          <a:xfrm>
            <a:off x="329184" y="6373368"/>
            <a:ext cx="14008608" cy="1124712"/>
          </a:xfrm>
          <a:prstGeom prst="rect">
            <a:avLst/>
          </a:prstGeom>
          <a:solidFill>
            <a:srgbClr val="FFFFFF"/>
          </a:solidFill>
        </p:spPr>
        <p:txBody>
          <a:bodyPr/>
          <a:lstStyle>
            <a:lvl1pPr marL="3175" indent="0">
              <a:buFontTx/>
              <a:buNone/>
              <a:defRPr/>
            </a:lvl1pPr>
            <a:lvl2pPr marL="27432" indent="0">
              <a:buFontTx/>
              <a:buNone/>
              <a:defRPr/>
            </a:lvl2pPr>
            <a:lvl3pPr marL="173736" indent="0">
              <a:buFontTx/>
              <a:buNone/>
              <a:defRPr/>
            </a:lvl3pPr>
            <a:lvl4pPr marL="338328" indent="0">
              <a:buFontTx/>
              <a:buNone/>
              <a:defRPr/>
            </a:lvl4pPr>
            <a:lvl5pPr marL="502920" indent="0">
              <a:buFontTx/>
              <a:buNone/>
              <a:defRPr/>
            </a:lvl5pPr>
          </a:lstStyle>
          <a:p>
            <a:pPr lvl="0"/>
            <a:r>
              <a:rPr lang="en-US"/>
              <a:t> </a:t>
            </a:r>
          </a:p>
        </p:txBody>
      </p:sp>
      <p:sp>
        <p:nvSpPr>
          <p:cNvPr id="7" name="PlaceholderDate">
            <a:extLst>
              <a:ext uri="{FF2B5EF4-FFF2-40B4-BE49-F238E27FC236}">
                <a16:creationId xmlns:a16="http://schemas.microsoft.com/office/drawing/2014/main" id="{2C3F0C38-629A-48FC-8455-D076EAD799FE}"/>
              </a:ext>
            </a:extLst>
          </p:cNvPr>
          <p:cNvSpPr>
            <a:spLocks noGrp="1"/>
          </p:cNvSpPr>
          <p:nvPr>
            <p:ph type="body" sz="quarter" idx="13" hasCustomPrompt="1"/>
          </p:nvPr>
        </p:nvSpPr>
        <p:spPr>
          <a:xfrm>
            <a:off x="795528" y="3785616"/>
            <a:ext cx="12609576" cy="384048"/>
          </a:xfrm>
          <a:prstGeom prst="rect">
            <a:avLst/>
          </a:prstGeom>
        </p:spPr>
        <p:txBody>
          <a:bodyPr vert="horz" wrap="none" lIns="0" tIns="0" rIns="0" bIns="0" anchor="ctr">
            <a:noAutofit/>
          </a:bodyPr>
          <a:lstStyle>
            <a:lvl1pPr marL="3175" indent="0" algn="l">
              <a:lnSpc>
                <a:spcPct val="110000"/>
              </a:lnSpc>
              <a:spcBef>
                <a:spcPts val="0"/>
              </a:spcBef>
              <a:buFontTx/>
              <a:buNone/>
              <a:defRPr sz="1800" b="0" i="0">
                <a:solidFill>
                  <a:schemeClr val="tx2"/>
                </a:solidFill>
                <a:latin typeface="Arial" panose="020B0604020202020204" pitchFamily="34" charset="0"/>
              </a:defRPr>
            </a:lvl1pPr>
            <a:lvl2pPr marL="27432" indent="0" algn="l">
              <a:buFontTx/>
              <a:buNone/>
              <a:defRPr sz="1800" b="0" i="0">
                <a:solidFill>
                  <a:schemeClr val="tx2"/>
                </a:solidFill>
                <a:latin typeface="Arial" panose="020B0604020202020204" pitchFamily="34" charset="0"/>
              </a:defRPr>
            </a:lvl2pPr>
            <a:lvl3pPr marL="173736" indent="0" algn="l">
              <a:buFontTx/>
              <a:buNone/>
              <a:defRPr sz="1800" b="0" i="0">
                <a:solidFill>
                  <a:schemeClr val="tx2"/>
                </a:solidFill>
                <a:latin typeface="Arial" panose="020B0604020202020204" pitchFamily="34" charset="0"/>
              </a:defRPr>
            </a:lvl3pPr>
            <a:lvl4pPr marL="338328" indent="0" algn="l">
              <a:buFontTx/>
              <a:buNone/>
              <a:defRPr sz="1800" b="0" i="0">
                <a:solidFill>
                  <a:schemeClr val="tx2"/>
                </a:solidFill>
                <a:latin typeface="Arial" panose="020B0604020202020204" pitchFamily="34" charset="0"/>
              </a:defRPr>
            </a:lvl4pPr>
            <a:lvl5pPr marL="502920" indent="0" algn="l">
              <a:buFontTx/>
              <a:buNone/>
              <a:defRPr sz="1800" b="0" i="0">
                <a:solidFill>
                  <a:schemeClr val="tx2"/>
                </a:solidFill>
                <a:latin typeface="Arial" panose="020B0604020202020204" pitchFamily="34" charset="0"/>
              </a:defRPr>
            </a:lvl5pPr>
          </a:lstStyle>
          <a:p>
            <a:pPr lvl="0"/>
            <a:r>
              <a:rPr lang="en-US"/>
              <a:t>   [Date]</a:t>
            </a:r>
          </a:p>
        </p:txBody>
      </p:sp>
      <p:sp>
        <p:nvSpPr>
          <p:cNvPr id="8" name="PlaceholderTitle">
            <a:extLst>
              <a:ext uri="{FF2B5EF4-FFF2-40B4-BE49-F238E27FC236}">
                <a16:creationId xmlns:a16="http://schemas.microsoft.com/office/drawing/2014/main" id="{E3960E12-811E-4845-BEF4-47EE90DF7978}"/>
              </a:ext>
            </a:extLst>
          </p:cNvPr>
          <p:cNvSpPr>
            <a:spLocks noGrp="1"/>
          </p:cNvSpPr>
          <p:nvPr>
            <p:ph type="title" idx="14" hasCustomPrompt="1"/>
          </p:nvPr>
        </p:nvSpPr>
        <p:spPr>
          <a:xfrm>
            <a:off x="795528" y="3364992"/>
            <a:ext cx="12609576" cy="420624"/>
          </a:xfrm>
        </p:spPr>
        <p:txBody>
          <a:bodyPr vert="horz" wrap="square" lIns="0" tIns="0" rIns="0" bIns="0" anchor="ctr">
            <a:noAutofit/>
          </a:bodyPr>
          <a:lstStyle>
            <a:lvl1pPr algn="l">
              <a:lnSpc>
                <a:spcPct val="110000"/>
              </a:lnSpc>
              <a:spcBef>
                <a:spcPct val="0"/>
              </a:spcBef>
              <a:buFontTx/>
              <a:buNone/>
              <a:defRPr sz="2000" b="0" i="0" cap="all" spc="300">
                <a:solidFill>
                  <a:schemeClr val="tx2"/>
                </a:solidFill>
                <a:latin typeface="Arial" panose="020B0604020202020204" pitchFamily="34" charset="0"/>
              </a:defRPr>
            </a:lvl1pPr>
          </a:lstStyle>
          <a:p>
            <a:r>
              <a:rPr lang="en-US"/>
              <a:t>[Presentation title]</a:t>
            </a:r>
          </a:p>
        </p:txBody>
      </p:sp>
    </p:spTree>
    <p:extLst>
      <p:ext uri="{BB962C8B-B14F-4D97-AF65-F5344CB8AC3E}">
        <p14:creationId xmlns:p14="http://schemas.microsoft.com/office/powerpoint/2010/main" val="18255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1F0B-46A9-4013-A32E-93E1CDFFAC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39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FA13-9B25-476E-A09A-A6E1F81F2AAC}"/>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83F81FEF-47EF-488F-807E-F44516C3B3CA}"/>
              </a:ext>
            </a:extLst>
          </p:cNvPr>
          <p:cNvSpPr>
            <a:spLocks noGrp="1"/>
          </p:cNvSpPr>
          <p:nvPr>
            <p:ph idx="10"/>
          </p:nvPr>
        </p:nvSpPr>
        <p:spPr>
          <a:xfrm>
            <a:off x="694944" y="2231136"/>
            <a:ext cx="13249656" cy="4745736"/>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a:extLst>
              <a:ext uri="{FF2B5EF4-FFF2-40B4-BE49-F238E27FC236}">
                <a16:creationId xmlns:a16="http://schemas.microsoft.com/office/drawing/2014/main" id="{EADCB8A0-AA0D-441A-9D5B-15E5FCF17C9C}"/>
              </a:ext>
            </a:extLst>
          </p:cNvPr>
          <p:cNvSpPr>
            <a:spLocks noGrp="1"/>
          </p:cNvSpPr>
          <p:nvPr>
            <p:ph type="subTitle" sz="quarter" idx="11"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23025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6BCB-71F0-4C5F-A017-C9747BFB3411}"/>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ABAB09EF-CF48-4696-932C-D6FB885046B3}"/>
              </a:ext>
            </a:extLst>
          </p:cNvPr>
          <p:cNvSpPr>
            <a:spLocks noGrp="1"/>
          </p:cNvSpPr>
          <p:nvPr>
            <p:ph type="body" idx="10"/>
          </p:nvPr>
        </p:nvSpPr>
        <p:spPr>
          <a:xfrm>
            <a:off x="694944" y="1911096"/>
            <a:ext cx="13249656" cy="5074920"/>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98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9EAB-D5EB-4212-871C-12531AB97AEB}"/>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ADE6B23B-0A74-4A2B-B38A-B2B397A0075C}"/>
              </a:ext>
            </a:extLst>
          </p:cNvPr>
          <p:cNvSpPr>
            <a:spLocks noGrp="1"/>
          </p:cNvSpPr>
          <p:nvPr>
            <p:ph idx="10"/>
          </p:nvPr>
        </p:nvSpPr>
        <p:spPr>
          <a:xfrm>
            <a:off x="694944" y="2231136"/>
            <a:ext cx="6227064" cy="4745736"/>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C7B33CBD-DA19-44B7-8821-62D9F71D6E37}"/>
              </a:ext>
            </a:extLst>
          </p:cNvPr>
          <p:cNvSpPr>
            <a:spLocks noGrp="1"/>
          </p:cNvSpPr>
          <p:nvPr>
            <p:ph sz="quarter" idx="11"/>
          </p:nvPr>
        </p:nvSpPr>
        <p:spPr>
          <a:xfrm>
            <a:off x="7717536" y="2231136"/>
            <a:ext cx="6227064" cy="4745736"/>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geSubtitle">
            <a:extLst>
              <a:ext uri="{FF2B5EF4-FFF2-40B4-BE49-F238E27FC236}">
                <a16:creationId xmlns:a16="http://schemas.microsoft.com/office/drawing/2014/main" id="{15527572-3E1C-417D-A043-45A422B7EE4D}"/>
              </a:ext>
            </a:extLst>
          </p:cNvPr>
          <p:cNvSpPr>
            <a:spLocks noGrp="1"/>
          </p:cNvSpPr>
          <p:nvPr>
            <p:ph type="subTitle" sz="quarter" idx="12"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47960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One Left Tw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0FED-21A2-4F92-9321-5417A59FA075}"/>
              </a:ext>
            </a:extLst>
          </p:cNvPr>
          <p:cNvSpPr>
            <a:spLocks noGrp="1"/>
          </p:cNvSpPr>
          <p:nvPr>
            <p:ph type="title"/>
          </p:nvPr>
        </p:nvSpPr>
        <p:spPr/>
        <p:txBody>
          <a:bodyPr/>
          <a:lstStyle/>
          <a:p>
            <a:r>
              <a:rPr lang="en-US"/>
              <a:t>Click to edit Master title style</a:t>
            </a:r>
          </a:p>
        </p:txBody>
      </p:sp>
      <p:sp>
        <p:nvSpPr>
          <p:cNvPr id="3" name="Content1">
            <a:extLst>
              <a:ext uri="{FF2B5EF4-FFF2-40B4-BE49-F238E27FC236}">
                <a16:creationId xmlns:a16="http://schemas.microsoft.com/office/drawing/2014/main" id="{DA0E0691-D952-4CCD-BE26-7C559A4273DB}"/>
              </a:ext>
            </a:extLst>
          </p:cNvPr>
          <p:cNvSpPr>
            <a:spLocks noGrp="1"/>
          </p:cNvSpPr>
          <p:nvPr>
            <p:ph idx="10"/>
          </p:nvPr>
        </p:nvSpPr>
        <p:spPr>
          <a:xfrm>
            <a:off x="694944" y="2231136"/>
            <a:ext cx="6227064" cy="4745736"/>
          </a:xfr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a:extLst>
              <a:ext uri="{FF2B5EF4-FFF2-40B4-BE49-F238E27FC236}">
                <a16:creationId xmlns:a16="http://schemas.microsoft.com/office/drawing/2014/main" id="{0DA25C5D-ED5B-46AF-83E2-5572E74FC558}"/>
              </a:ext>
            </a:extLst>
          </p:cNvPr>
          <p:cNvSpPr>
            <a:spLocks noGrp="1"/>
          </p:cNvSpPr>
          <p:nvPr>
            <p:ph sz="quarter" idx="11"/>
          </p:nvPr>
        </p:nvSpPr>
        <p:spPr>
          <a:xfrm>
            <a:off x="7717536" y="2231136"/>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a:extLst>
              <a:ext uri="{FF2B5EF4-FFF2-40B4-BE49-F238E27FC236}">
                <a16:creationId xmlns:a16="http://schemas.microsoft.com/office/drawing/2014/main" id="{A3148979-C925-4147-8A99-6A9BCA5E2196}"/>
              </a:ext>
            </a:extLst>
          </p:cNvPr>
          <p:cNvSpPr>
            <a:spLocks noGrp="1"/>
          </p:cNvSpPr>
          <p:nvPr>
            <p:ph sz="quarter" idx="12"/>
          </p:nvPr>
        </p:nvSpPr>
        <p:spPr>
          <a:xfrm>
            <a:off x="7717536" y="4892040"/>
            <a:ext cx="6227064" cy="2084832"/>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a:extLst>
              <a:ext uri="{FF2B5EF4-FFF2-40B4-BE49-F238E27FC236}">
                <a16:creationId xmlns:a16="http://schemas.microsoft.com/office/drawing/2014/main" id="{95AB1C3C-350B-4785-ABD0-3FF8F2FA6C73}"/>
              </a:ext>
            </a:extLst>
          </p:cNvPr>
          <p:cNvSpPr>
            <a:spLocks noGrp="1"/>
          </p:cNvSpPr>
          <p:nvPr>
            <p:ph type="subTitle" sz="quarter" idx="13"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63204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tm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a:extLst>
              <a:ext uri="{FF2B5EF4-FFF2-40B4-BE49-F238E27FC236}">
                <a16:creationId xmlns:a16="http://schemas.microsoft.com/office/drawing/2014/main" id="{933EFC66-A4BD-478A-8A40-EF4671320713}"/>
              </a:ext>
            </a:extLst>
          </p:cNvPr>
          <p:cNvSpPr>
            <a:spLocks noGrp="1"/>
          </p:cNvSpPr>
          <p:nvPr>
            <p:ph type="title"/>
          </p:nvPr>
        </p:nvSpPr>
        <p:spPr>
          <a:xfrm>
            <a:off x="694944" y="658368"/>
            <a:ext cx="13249656" cy="722376"/>
          </a:xfrm>
          <a:prstGeom prst="rect">
            <a:avLst/>
          </a:prstGeom>
        </p:spPr>
        <p:txBody>
          <a:bodyPr vert="horz" wrap="square" lIns="0" tIns="0" rIns="0" bIns="0" rtlCol="0" anchor="t">
            <a:noAutofit/>
          </a:bodyPr>
          <a:lstStyle/>
          <a:p>
            <a:r>
              <a:rPr lang="en-US"/>
              <a:t>Click to edit Master title style</a:t>
            </a:r>
          </a:p>
        </p:txBody>
      </p:sp>
      <p:sp>
        <p:nvSpPr>
          <p:cNvPr id="3" name="PlaceholderBody">
            <a:extLst>
              <a:ext uri="{FF2B5EF4-FFF2-40B4-BE49-F238E27FC236}">
                <a16:creationId xmlns:a16="http://schemas.microsoft.com/office/drawing/2014/main" id="{1FA40976-4AC9-4518-AFCC-C61DFC043022}"/>
              </a:ext>
            </a:extLst>
          </p:cNvPr>
          <p:cNvSpPr>
            <a:spLocks noGrp="1"/>
          </p:cNvSpPr>
          <p:nvPr>
            <p:ph type="body" idx="1"/>
          </p:nvPr>
        </p:nvSpPr>
        <p:spPr>
          <a:xfrm>
            <a:off x="694944" y="1837944"/>
            <a:ext cx="13249656" cy="5321808"/>
          </a:xfrm>
          <a:prstGeom prst="rect">
            <a:avLst/>
          </a:prstGeom>
        </p:spPr>
        <p:txBody>
          <a:bodyPr vert="horz" wrap="square" lIns="0" tIns="36576" rIns="36576" bIns="36576" rtlCol="0" anchor="t">
            <a:noAutofit/>
          </a:bodyPr>
          <a:lstStyle/>
          <a:p>
            <a:pPr marL="10160" lvl="0" indent="-6985" algn="l" defTabSz="914400" rtl="0" eaLnBrk="1" latinLnBrk="0" hangingPunct="1">
              <a:lnSpc>
                <a:spcPct val="110000"/>
              </a:lnSpc>
              <a:spcBef>
                <a:spcPts val="910"/>
              </a:spcBef>
              <a:spcAft>
                <a:spcPct val="0"/>
              </a:spcAft>
              <a:buFont typeface="Arial" panose="020B0604020202020204" pitchFamily="34" charset="0"/>
              <a:buNone/>
            </a:pPr>
            <a:r>
              <a:rPr lang="en-US"/>
              <a:t>Body Text</a:t>
            </a:r>
          </a:p>
          <a:p>
            <a:pPr marL="742950" lvl="1" indent="-285750" algn="l" defTabSz="914400" rtl="0" eaLnBrk="1" latinLnBrk="0" hangingPunct="1">
              <a:lnSpc>
                <a:spcPct val="110000"/>
              </a:lnSpc>
              <a:spcBef>
                <a:spcPts val="600"/>
              </a:spcBef>
              <a:spcAft>
                <a:spcPct val="0"/>
              </a:spcAft>
              <a:buClr>
                <a:schemeClr val="bg2">
                  <a:lumMod val="100000"/>
                </a:schemeClr>
              </a:buClr>
              <a:buSzPct val="92000"/>
              <a:buFont typeface="Arial" panose="020B0604020202020204" pitchFamily="34" charset="0"/>
              <a:buChar char="•"/>
            </a:pPr>
            <a:r>
              <a:rPr lang="en-US"/>
              <a:t>Bullet one</a:t>
            </a:r>
          </a:p>
          <a:p>
            <a:pPr marL="1143000" lvl="2" indent="-228600" algn="l" defTabSz="914400" rtl="0" eaLnBrk="1" latinLnBrk="0" hangingPunct="1">
              <a:lnSpc>
                <a:spcPct val="110000"/>
              </a:lnSpc>
              <a:spcBef>
                <a:spcPts val="300"/>
              </a:spcBef>
              <a:spcAft>
                <a:spcPct val="0"/>
              </a:spcAft>
              <a:buClr>
                <a:schemeClr val="tx2">
                  <a:lumMod val="100000"/>
                </a:schemeClr>
              </a:buClr>
              <a:buSzPct val="92000"/>
              <a:buFont typeface="Arial" panose="020B0604020202020204" pitchFamily="34" charset="0"/>
              <a:buChar char="•"/>
            </a:pPr>
            <a:r>
              <a:rPr lang="en-US"/>
              <a:t>Bullet two</a:t>
            </a:r>
          </a:p>
          <a:p>
            <a:pPr marL="1600200" lvl="3" indent="-228600" algn="l" defTabSz="914400" rtl="0" eaLnBrk="1" latinLnBrk="0" hangingPunct="1">
              <a:lnSpc>
                <a:spcPct val="110000"/>
              </a:lnSpc>
              <a:spcBef>
                <a:spcPts val="100"/>
              </a:spcBef>
              <a:spcAft>
                <a:spcPct val="0"/>
              </a:spcAft>
              <a:buClr>
                <a:schemeClr val="tx2">
                  <a:lumMod val="100000"/>
                </a:schemeClr>
              </a:buClr>
              <a:buSzPct val="100000"/>
              <a:buFont typeface="Arial" panose="020B0604020202020204" pitchFamily="34" charset="0"/>
              <a:buChar char="•"/>
            </a:pPr>
            <a:r>
              <a:rPr lang="en-US"/>
              <a:t>Bullet three</a:t>
            </a:r>
          </a:p>
          <a:p>
            <a:pPr marL="2057400" lvl="4" indent="-228600" algn="l" defTabSz="914400" rtl="0" eaLnBrk="1" latinLnBrk="0" hangingPunct="1">
              <a:lnSpc>
                <a:spcPct val="110000"/>
              </a:lnSpc>
              <a:spcBef>
                <a:spcPts val="0"/>
              </a:spcBef>
              <a:spcAft>
                <a:spcPct val="0"/>
              </a:spcAft>
              <a:buClr>
                <a:schemeClr val="tx2">
                  <a:lumMod val="100000"/>
                </a:schemeClr>
              </a:buClr>
              <a:buSzPct val="100000"/>
              <a:buFont typeface="Arial" panose="020B0604020202020204" pitchFamily="34" charset="0"/>
              <a:buChar char="•"/>
            </a:pPr>
            <a:r>
              <a:rPr lang="en-US"/>
              <a:t>Bullet four</a:t>
            </a:r>
          </a:p>
        </p:txBody>
      </p:sp>
      <p:sp>
        <p:nvSpPr>
          <p:cNvPr id="4" name="PageNumber">
            <a:extLst>
              <a:ext uri="{FF2B5EF4-FFF2-40B4-BE49-F238E27FC236}">
                <a16:creationId xmlns:a16="http://schemas.microsoft.com/office/drawing/2014/main" id="{FF858BC1-A808-4AA3-9B53-1CF51CE050A7}"/>
              </a:ext>
            </a:extLst>
          </p:cNvPr>
          <p:cNvSpPr txBox="1"/>
          <p:nvPr userDrawn="1"/>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endParaRPr lang="en-US" sz="900" b="0" i="0" dirty="0">
              <a:solidFill>
                <a:schemeClr val="tx2"/>
              </a:solidFill>
              <a:latin typeface="Arial" panose="020B0604020202020204" pitchFamily="34" charset="0"/>
            </a:endParaRPr>
          </a:p>
        </p:txBody>
      </p:sp>
      <p:sp>
        <p:nvSpPr>
          <p:cNvPr id="5" name="TopBar">
            <a:extLst>
              <a:ext uri="{FF2B5EF4-FFF2-40B4-BE49-F238E27FC236}">
                <a16:creationId xmlns:a16="http://schemas.microsoft.com/office/drawing/2014/main" id="{7C6368F3-18EC-4CF1-B990-8F5885F3AFC6}"/>
              </a:ext>
            </a:extLst>
          </p:cNvPr>
          <p:cNvSpPr txBox="1"/>
          <p:nvPr userDrawn="1"/>
        </p:nvSpPr>
        <p:spPr>
          <a:xfrm>
            <a:off x="694944" y="493776"/>
            <a:ext cx="2084832" cy="45720"/>
          </a:xfrm>
          <a:prstGeom prst="rect">
            <a:avLst/>
          </a:prstGeom>
          <a:solidFill>
            <a:schemeClr val="bg2"/>
          </a:solidFill>
        </p:spPr>
        <p:txBody>
          <a:bodyPr vert="horz" wrap="square" lIns="0" tIns="0" rIns="0" bIns="0" rtlCol="0" anchor="t">
            <a:noAutofit/>
          </a:bodyPr>
          <a:lstStyle/>
          <a:p>
            <a:pPr algn="r">
              <a:lnSpc>
                <a:spcPct val="110000"/>
              </a:lnSpc>
            </a:pPr>
            <a:endParaRPr lang="en-US" sz="1200" b="0" i="0" dirty="0">
              <a:solidFill>
                <a:schemeClr val="tx2"/>
              </a:solidFill>
              <a:latin typeface="+mn-lt"/>
            </a:endParaRPr>
          </a:p>
        </p:txBody>
      </p:sp>
      <p:sp>
        <p:nvSpPr>
          <p:cNvPr id="6" name="ConfidentialInternal">
            <a:extLst>
              <a:ext uri="{FF2B5EF4-FFF2-40B4-BE49-F238E27FC236}">
                <a16:creationId xmlns:a16="http://schemas.microsoft.com/office/drawing/2014/main" id="{A862DF83-CFF3-4FC8-80F8-2230CE3108BA}"/>
              </a:ext>
            </a:extLst>
          </p:cNvPr>
          <p:cNvSpPr txBox="1"/>
          <p:nvPr userDrawn="1">
            <p:custDataLst>
              <p:tags r:id="rId28"/>
            </p:custDataLst>
          </p:nvPr>
        </p:nvSpPr>
        <p:spPr>
          <a:xfrm>
            <a:off x="3502152" y="429768"/>
            <a:ext cx="10442448" cy="228600"/>
          </a:xfrm>
          <a:prstGeom prst="rect">
            <a:avLst/>
          </a:prstGeom>
          <a:noFill/>
        </p:spPr>
        <p:txBody>
          <a:bodyPr vert="horz" wrap="square" lIns="0" tIns="0" rIns="0" bIns="0" rtlCol="0" anchor="t">
            <a:noAutofit/>
          </a:bodyPr>
          <a:lstStyle/>
          <a:p>
            <a:pPr algn="r">
              <a:lnSpc>
                <a:spcPct val="110000"/>
              </a:lnSpc>
            </a:pPr>
            <a:r>
              <a:rPr lang="en-US" sz="700" b="0" i="0" cap="all" spc="210" dirty="0">
                <a:solidFill>
                  <a:schemeClr val="tx2"/>
                </a:solidFill>
                <a:latin typeface="Arial" panose="020B0604020202020204" pitchFamily="34" charset="0"/>
              </a:rPr>
              <a:t>Confidential</a:t>
            </a:r>
          </a:p>
        </p:txBody>
      </p:sp>
      <p:sp>
        <p:nvSpPr>
          <p:cNvPr id="7" name="Confidential" hidden="1">
            <a:extLst>
              <a:ext uri="{FF2B5EF4-FFF2-40B4-BE49-F238E27FC236}">
                <a16:creationId xmlns:a16="http://schemas.microsoft.com/office/drawing/2014/main" id="{EF287AA1-29ED-439B-857D-42D069B2FFC7}"/>
              </a:ext>
            </a:extLst>
          </p:cNvPr>
          <p:cNvSpPr txBox="1"/>
          <p:nvPr userDrawn="1">
            <p:custDataLst>
              <p:tags r:id="rId29"/>
            </p:custDataLst>
          </p:nvPr>
        </p:nvSpPr>
        <p:spPr>
          <a:xfrm>
            <a:off x="3502152" y="265176"/>
            <a:ext cx="10442448" cy="201658"/>
          </a:xfrm>
          <a:prstGeom prst="rect">
            <a:avLst/>
          </a:prstGeom>
          <a:noFill/>
        </p:spPr>
        <p:txBody>
          <a:bodyPr vert="horz" wrap="square" lIns="0" tIns="45720" rIns="0" bIns="45720" rtlCol="0" anchor="t">
            <a:spAutoFit/>
          </a:bodyPr>
          <a:lstStyle/>
          <a:p>
            <a:pPr algn="r">
              <a:lnSpc>
                <a:spcPct val="110000"/>
              </a:lnSpc>
            </a:pPr>
            <a:r>
              <a:rPr lang="en-US" sz="700" b="0" i="0" cap="all" spc="210" dirty="0">
                <a:solidFill>
                  <a:schemeClr val="tx2"/>
                </a:solidFill>
                <a:latin typeface="Arial" panose="020B0604020202020204" pitchFamily="34" charset="0"/>
              </a:rPr>
              <a:t>Confidential</a:t>
            </a:r>
          </a:p>
        </p:txBody>
      </p:sp>
      <p:sp>
        <p:nvSpPr>
          <p:cNvPr id="8" name="SubsectionTracker">
            <a:extLst>
              <a:ext uri="{FF2B5EF4-FFF2-40B4-BE49-F238E27FC236}">
                <a16:creationId xmlns:a16="http://schemas.microsoft.com/office/drawing/2014/main" id="{5761E5B4-C354-4D7F-AB9C-7436E2D3810C}"/>
              </a:ext>
            </a:extLst>
          </p:cNvPr>
          <p:cNvSpPr txBox="1"/>
          <p:nvPr userDrawn="1"/>
        </p:nvSpPr>
        <p:spPr>
          <a:xfrm>
            <a:off x="13953679" y="1108203"/>
            <a:ext cx="65" cy="124458"/>
          </a:xfrm>
          <a:prstGeom prst="rect">
            <a:avLst/>
          </a:prstGeom>
          <a:noFill/>
        </p:spPr>
        <p:txBody>
          <a:bodyPr vert="horz" wrap="none" lIns="0" tIns="0" rIns="0" bIns="0" rtlCol="0" anchor="ctr">
            <a:spAutoFit/>
          </a:bodyPr>
          <a:lstStyle/>
          <a:p>
            <a:pPr algn="r">
              <a:lnSpc>
                <a:spcPct val="110000"/>
              </a:lnSpc>
            </a:pPr>
            <a:endParaRPr lang="en-US" sz="800" b="0" i="0" dirty="0">
              <a:solidFill>
                <a:schemeClr val="bg2"/>
              </a:solidFill>
              <a:latin typeface="Arial Narrow" panose="020B0606020202030204" pitchFamily="34" charset="0"/>
            </a:endParaRPr>
          </a:p>
        </p:txBody>
      </p:sp>
      <p:sp>
        <p:nvSpPr>
          <p:cNvPr id="11" name="Background">
            <a:extLst>
              <a:ext uri="{FF2B5EF4-FFF2-40B4-BE49-F238E27FC236}">
                <a16:creationId xmlns:a16="http://schemas.microsoft.com/office/drawing/2014/main" id="{44A8E131-442C-41BC-8303-8DE2794F9D8A}"/>
              </a:ext>
            </a:extLst>
          </p:cNvPr>
          <p:cNvSpPr txBox="1"/>
          <p:nvPr userDrawn="1"/>
        </p:nvSpPr>
        <p:spPr>
          <a:xfrm>
            <a:off x="0" y="7744968"/>
            <a:ext cx="14630400" cy="484632"/>
          </a:xfrm>
          <a:prstGeom prst="rect">
            <a:avLst/>
          </a:prstGeom>
          <a:solidFill>
            <a:srgbClr val="F5F7F8"/>
          </a:solidFill>
        </p:spPr>
        <p:txBody>
          <a:bodyPr vert="horz" wrap="square" lIns="0" tIns="0" rIns="0" bIns="0" rtlCol="0" anchor="t">
            <a:noAutofit/>
          </a:bodyPr>
          <a:lstStyle/>
          <a:p>
            <a:pPr algn="r">
              <a:lnSpc>
                <a:spcPct val="110000"/>
              </a:lnSpc>
            </a:pPr>
            <a:endParaRPr lang="en-US" sz="1200" b="0" i="0" dirty="0">
              <a:solidFill>
                <a:schemeClr val="tx2"/>
              </a:solidFill>
              <a:latin typeface="+mn-lt"/>
            </a:endParaRPr>
          </a:p>
        </p:txBody>
      </p:sp>
      <p:sp>
        <p:nvSpPr>
          <p:cNvPr id="12" name="ClientName">
            <a:extLst>
              <a:ext uri="{FF2B5EF4-FFF2-40B4-BE49-F238E27FC236}">
                <a16:creationId xmlns:a16="http://schemas.microsoft.com/office/drawing/2014/main" id="{6F13874C-2ACA-43EE-9460-D517BADDEEEA}"/>
              </a:ext>
            </a:extLst>
          </p:cNvPr>
          <p:cNvSpPr txBox="1"/>
          <p:nvPr userDrawn="1">
            <p:custDataLst>
              <p:tags r:id="rId30"/>
            </p:custDataLst>
          </p:nvPr>
        </p:nvSpPr>
        <p:spPr>
          <a:xfrm>
            <a:off x="7223760" y="7891272"/>
            <a:ext cx="6080760" cy="14630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p>
            <a:pPr algn="r">
              <a:lnSpc>
                <a:spcPct val="110000"/>
              </a:lnSpc>
            </a:pPr>
            <a:endParaRPr lang="en-US" sz="900" b="0" i="0" cap="all" spc="150" dirty="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BFFFD0-C23B-4891-B52C-FAACD0843555}"/>
              </a:ext>
            </a:extLst>
          </p:cNvPr>
          <p:cNvSpPr>
            <a:spLocks noChangeAspect="1"/>
          </p:cNvSpPr>
          <p:nvPr userDrawn="1">
            <p:custDataLst>
              <p:tags r:id="rId31"/>
            </p:custDataLst>
          </p:nvPr>
        </p:nvSpPr>
        <p:spPr>
          <a:xfrm>
            <a:off x="694944" y="7909560"/>
            <a:ext cx="785982" cy="158099"/>
          </a:xfrm>
          <a:prstGeom prst="rect">
            <a:avLst/>
          </a:prstGeom>
          <a:blipFill>
            <a:blip r:embed="rId32"/>
            <a:stretch>
              <a:fillRect/>
            </a:stretch>
          </a:blip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Tree>
    <p:extLst>
      <p:ext uri="{BB962C8B-B14F-4D97-AF65-F5344CB8AC3E}">
        <p14:creationId xmlns:p14="http://schemas.microsoft.com/office/powerpoint/2010/main" val="237121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spcBef>
          <a:spcPct val="0"/>
        </a:spcBef>
        <a:buFontTx/>
        <a:buNone/>
        <a:defRPr sz="2200" b="0" i="0" kern="1200">
          <a:solidFill>
            <a:schemeClr val="tx2"/>
          </a:solidFill>
          <a:latin typeface="Arial" panose="020B0604020202020204" pitchFamily="34" charset="0"/>
          <a:ea typeface="+mj-ea"/>
          <a:cs typeface="+mj-cs"/>
        </a:defRPr>
      </a:lvl1pPr>
    </p:titleStyle>
    <p:bodyStyle>
      <a:lvl1pPr marL="10160" indent="-6985"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lumMod val="100000"/>
          </a:schemeClr>
        </a:buClr>
        <a:buSzPct val="92000"/>
        <a:buFont typeface="Wingdings" panose="05000000000000000000" pitchFamily="2" charset="2"/>
        <a:buChar char="l"/>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lumMod val="100000"/>
          </a:schemeClr>
        </a:buClr>
        <a:buSzPct val="92000"/>
        <a:buFont typeface="Wingdings" panose="05000000000000000000" pitchFamily="2" charset="2"/>
        <a:buChar char="l"/>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lumMod val="100000"/>
          </a:schemeClr>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lumMod val="100000"/>
          </a:schemeClr>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12192" indent="-9017" algn="l" defTabSz="914400" rtl="0" eaLnBrk="1" fontAlgn="b" latinLnBrk="0" hangingPunct="1">
        <a:lnSpc>
          <a:spcPct val="100000"/>
        </a:lnSpc>
        <a:spcBef>
          <a:spcPts val="265"/>
        </a:spcBef>
        <a:spcAft>
          <a:spcPct val="0"/>
        </a:spcAft>
        <a:buFontTx/>
        <a:buNone/>
        <a:defRPr sz="900" b="0" i="0" kern="1200">
          <a:solidFill>
            <a:schemeClr val="tx2"/>
          </a:solidFill>
          <a:latin typeface="+mn-lt"/>
          <a:ea typeface="Arial Unicode MS"/>
          <a:cs typeface="+mn-cs"/>
        </a:defRPr>
      </a:lvl1pPr>
      <a:lvl2pPr marL="210312" indent="-210312" algn="l" defTabSz="914400" rtl="0" eaLnBrk="1" fontAlgn="b" latinLnBrk="0" hangingPunct="1">
        <a:lnSpc>
          <a:spcPct val="100000"/>
        </a:lnSpc>
        <a:spcBef>
          <a:spcPts val="265"/>
        </a:spcBef>
        <a:spcAft>
          <a:spcPct val="0"/>
        </a:spcAft>
        <a:buClr>
          <a:schemeClr val="bg2"/>
        </a:buClr>
        <a:buSzPct val="92000"/>
        <a:buFont typeface="Wingdings"/>
        <a:buChar char="n"/>
        <a:defRPr sz="900" b="0" i="0" kern="1200">
          <a:solidFill>
            <a:schemeClr val="tx2"/>
          </a:solidFill>
          <a:latin typeface="+mn-lt"/>
          <a:ea typeface="Arial Unicode MS"/>
          <a:cs typeface="+mn-cs"/>
        </a:defRPr>
      </a:lvl2pPr>
      <a:lvl3pPr marL="420624" indent="-210312" algn="l" defTabSz="914400" rtl="0" eaLnBrk="1" fontAlgn="b" latinLnBrk="0" hangingPunct="1">
        <a:lnSpc>
          <a:spcPct val="100000"/>
        </a:lnSpc>
        <a:spcBef>
          <a:spcPts val="265"/>
        </a:spcBef>
        <a:spcAft>
          <a:spcPct val="0"/>
        </a:spcAft>
        <a:buClr>
          <a:schemeClr val="tx2"/>
        </a:buClr>
        <a:buSzPct val="92000"/>
        <a:buFont typeface="Wingdings"/>
        <a:buChar char="n"/>
        <a:defRPr sz="900" b="0" i="0" kern="1200">
          <a:solidFill>
            <a:schemeClr val="tx2"/>
          </a:solidFill>
          <a:latin typeface="+mn-lt"/>
          <a:ea typeface="Arial Unicode MS"/>
          <a:cs typeface="+mn-cs"/>
        </a:defRPr>
      </a:lvl3pPr>
      <a:lvl4pPr marL="6492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mn-lt"/>
          <a:ea typeface="Arial Unicode MS"/>
          <a:cs typeface="+mn-cs"/>
        </a:defRPr>
      </a:lvl4pPr>
      <a:lvl5pPr marL="8778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mn-lt"/>
          <a:ea typeface="Arial Unicode MS"/>
          <a:cs typeface="+mn-cs"/>
        </a:defRPr>
      </a:lvl5pPr>
    </p:otherStyle>
  </p:txStyles>
  <p:extLst>
    <p:ext uri="{27BBF7A9-308A-43DC-89C8-2F10F3537804}">
      <p15:sldGuideLst xmlns:p15="http://schemas.microsoft.com/office/powerpoint/2012/main">
        <p15:guide id="1" orient="horz" pos="870" userDrawn="1">
          <p15:clr>
            <a:srgbClr val="F26B43"/>
          </p15:clr>
        </p15:guide>
        <p15:guide id="2" pos="436" userDrawn="1">
          <p15:clr>
            <a:srgbClr val="F26B43"/>
          </p15:clr>
        </p15:guide>
        <p15:guide id="3" pos="8784" userDrawn="1">
          <p15:clr>
            <a:srgbClr val="F26B43"/>
          </p15:clr>
        </p15:guide>
        <p15:guide id="4" orient="horz" pos="4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tmp"/><Relationship Id="rId5" Type="http://schemas.openxmlformats.org/officeDocument/2006/relationships/image" Target="../media/image3.jpg"/><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tags" Target="../tags/tag48.xml"/><Relationship Id="rId6" Type="http://schemas.openxmlformats.org/officeDocument/2006/relationships/image" Target="../media/image29.emf"/><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notesSlide" Target="../notesSlides/notesSlide9.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44.emf"/><Relationship Id="rId17" Type="http://schemas.openxmlformats.org/officeDocument/2006/relationships/image" Target="../media/image49.png"/><Relationship Id="rId2" Type="http://schemas.openxmlformats.org/officeDocument/2006/relationships/tags" Target="../tags/tag53.xml"/><Relationship Id="rId16" Type="http://schemas.openxmlformats.org/officeDocument/2006/relationships/image" Target="../media/image48.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oleObject" Target="../embeddings/oleObject4.bin"/><Relationship Id="rId5" Type="http://schemas.openxmlformats.org/officeDocument/2006/relationships/tags" Target="../tags/tag56.xml"/><Relationship Id="rId15" Type="http://schemas.openxmlformats.org/officeDocument/2006/relationships/image" Target="../media/image47.png"/><Relationship Id="rId10" Type="http://schemas.openxmlformats.org/officeDocument/2006/relationships/notesSlide" Target="../notesSlides/notesSlide10.xml"/><Relationship Id="rId4" Type="http://schemas.openxmlformats.org/officeDocument/2006/relationships/tags" Target="../tags/tag55.xml"/><Relationship Id="rId9" Type="http://schemas.openxmlformats.org/officeDocument/2006/relationships/slideLayout" Target="../slideLayouts/slideLayout6.xml"/><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48.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4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46.png"/><Relationship Id="rId5" Type="http://schemas.openxmlformats.org/officeDocument/2006/relationships/tags" Target="../tags/tag64.xml"/><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tags" Target="../tags/tag63.xml"/><Relationship Id="rId9" Type="http://schemas.openxmlformats.org/officeDocument/2006/relationships/slideLayout" Target="../slideLayouts/slideLayout6.xml"/><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11.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68.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png"/><Relationship Id="rId5" Type="http://schemas.openxmlformats.org/officeDocument/2006/relationships/tags" Target="../tags/tag20.xml"/><Relationship Id="rId10" Type="http://schemas.openxmlformats.org/officeDocument/2006/relationships/slideLayout" Target="../slideLayouts/slideLayout15.xml"/><Relationship Id="rId4" Type="http://schemas.openxmlformats.org/officeDocument/2006/relationships/tags" Target="../tags/tag19.xml"/><Relationship Id="rId9" Type="http://schemas.openxmlformats.org/officeDocument/2006/relationships/tags" Target="../tags/tag2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7.xml"/><Relationship Id="rId7" Type="http://schemas.openxmlformats.org/officeDocument/2006/relationships/slideLayout" Target="../slideLayouts/slideLayout15.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notesSlide" Target="../notesSlides/notesSlide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15.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4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forbes.com/sites/johnkoetsier/2020/09/10/97-of-executives-say-covid-19-sped-up-digital-transformation/?sh=3fc751d64799"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5.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oleObject" Target="../embeddings/oleObject3.bin"/><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CE11811-BA14-45F2-9BBC-9CA216B5D87D}"/>
              </a:ext>
            </a:extLst>
          </p:cNvPr>
          <p:cNvPicPr>
            <a:picLocks noGrp="1" noChangeAspect="1"/>
          </p:cNvPicPr>
          <p:nvPr>
            <p:ph type="pic" idx="10"/>
          </p:nvPr>
        </p:nvPicPr>
        <p:blipFill>
          <a:blip r:embed="rId5"/>
          <a:srcRect t="7813" b="7813"/>
          <a:stretch>
            <a:fillRect/>
          </a:stretch>
        </p:blipFill>
        <p:spPr>
          <a:xfrm>
            <a:off x="0" y="0"/>
            <a:ext cx="14630400" cy="8229600"/>
          </a:xfrm>
        </p:spPr>
      </p:pic>
      <p:sp>
        <p:nvSpPr>
          <p:cNvPr id="3" name="Text Placeholder 2">
            <a:extLst>
              <a:ext uri="{FF2B5EF4-FFF2-40B4-BE49-F238E27FC236}">
                <a16:creationId xmlns:a16="http://schemas.microsoft.com/office/drawing/2014/main" id="{09E89EAF-2E04-4911-B97E-19ED957A26BD}"/>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30B06AFA-3424-4A00-8DD8-D9A71C6592E0}"/>
              </a:ext>
            </a:extLst>
          </p:cNvPr>
          <p:cNvSpPr>
            <a:spLocks noGrp="1"/>
          </p:cNvSpPr>
          <p:nvPr>
            <p:ph type="body" sz="quarter" idx="12"/>
          </p:nvPr>
        </p:nvSpPr>
        <p:spPr>
          <a:xfrm>
            <a:off x="0" y="7096581"/>
            <a:ext cx="14639544" cy="1124712"/>
          </a:xfrm>
        </p:spPr>
        <p:txBody>
          <a:bodyPr/>
          <a:lstStyle/>
          <a:p>
            <a:endParaRPr lang="en-US" dirty="0"/>
          </a:p>
        </p:txBody>
      </p:sp>
      <p:sp>
        <p:nvSpPr>
          <p:cNvPr id="7" name="Rectangle 6">
            <a:extLst>
              <a:ext uri="{FF2B5EF4-FFF2-40B4-BE49-F238E27FC236}">
                <a16:creationId xmlns:a16="http://schemas.microsoft.com/office/drawing/2014/main" id="{16E6A3BC-96DE-4FE0-BDFA-D5784058F67F}"/>
              </a:ext>
            </a:extLst>
          </p:cNvPr>
          <p:cNvSpPr>
            <a:spLocks noChangeAspect="1"/>
          </p:cNvSpPr>
          <p:nvPr>
            <p:custDataLst>
              <p:tags r:id="rId2"/>
            </p:custDataLst>
          </p:nvPr>
        </p:nvSpPr>
        <p:spPr>
          <a:xfrm>
            <a:off x="12545568" y="7468568"/>
            <a:ext cx="1892808" cy="380737"/>
          </a:xfrm>
          <a:prstGeom prst="rect">
            <a:avLst/>
          </a:prstGeom>
          <a:blipFill>
            <a:blip r:embed="rId6"/>
            <a:stretch>
              <a:fillRect/>
            </a:stretch>
          </a:blip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6" name="PitchProTitleShape">
            <a:extLst>
              <a:ext uri="{FF2B5EF4-FFF2-40B4-BE49-F238E27FC236}">
                <a16:creationId xmlns:a16="http://schemas.microsoft.com/office/drawing/2014/main" id="{FD7A2F20-E3BE-4281-9285-CDCB316AB670}"/>
              </a:ext>
            </a:extLst>
          </p:cNvPr>
          <p:cNvSpPr>
            <a:spLocks noGrp="1"/>
          </p:cNvSpPr>
          <p:nvPr>
            <p:ph type="title" idx="14"/>
          </p:nvPr>
        </p:nvSpPr>
        <p:spPr>
          <a:xfrm>
            <a:off x="466344" y="3099816"/>
            <a:ext cx="12609576" cy="420624"/>
          </a:xfrm>
        </p:spPr>
        <p:txBody>
          <a:bodyPr/>
          <a:lstStyle/>
          <a:p>
            <a:r>
              <a:rPr lang="en-US" sz="2400" b="1" dirty="0"/>
              <a:t>Modernizing Receivables in Government</a:t>
            </a:r>
          </a:p>
        </p:txBody>
      </p:sp>
      <p:sp>
        <p:nvSpPr>
          <p:cNvPr id="5" name="CoverPageDateText">
            <a:extLst>
              <a:ext uri="{FF2B5EF4-FFF2-40B4-BE49-F238E27FC236}">
                <a16:creationId xmlns:a16="http://schemas.microsoft.com/office/drawing/2014/main" id="{1A932D31-11E2-4483-9072-9B2727DC07CA}"/>
              </a:ext>
            </a:extLst>
          </p:cNvPr>
          <p:cNvSpPr>
            <a:spLocks noGrp="1"/>
          </p:cNvSpPr>
          <p:nvPr>
            <p:ph type="body" sz="quarter" idx="13"/>
          </p:nvPr>
        </p:nvSpPr>
        <p:spPr/>
        <p:txBody>
          <a:bodyPr/>
          <a:lstStyle/>
          <a:p>
            <a:r>
              <a:rPr lang="en-US" dirty="0"/>
              <a:t>2022</a:t>
            </a:r>
          </a:p>
        </p:txBody>
      </p:sp>
      <p:sp>
        <p:nvSpPr>
          <p:cNvPr id="8" name="TextBox 7">
            <a:extLst>
              <a:ext uri="{FF2B5EF4-FFF2-40B4-BE49-F238E27FC236}">
                <a16:creationId xmlns:a16="http://schemas.microsoft.com/office/drawing/2014/main" id="{D46E61FD-2DC7-4F60-9AD9-3DD3FE330AC6}"/>
              </a:ext>
            </a:extLst>
          </p:cNvPr>
          <p:cNvSpPr txBox="1"/>
          <p:nvPr>
            <p:custDataLst>
              <p:tags r:id="rId3"/>
            </p:custDataLst>
          </p:nvPr>
        </p:nvSpPr>
        <p:spPr>
          <a:xfrm>
            <a:off x="-4547062" y="7990610"/>
            <a:ext cx="10442448" cy="217239"/>
          </a:xfrm>
          <a:prstGeom prst="rect">
            <a:avLst/>
          </a:prstGeom>
          <a:noFill/>
        </p:spPr>
        <p:txBody>
          <a:bodyPr vert="horz" wrap="square" lIns="91440" tIns="45720" rIns="91440" bIns="45720" rtlCol="0" anchor="t">
            <a:spAutoFit/>
          </a:bodyPr>
          <a:lstStyle/>
          <a:p>
            <a:pPr algn="ctr">
              <a:lnSpc>
                <a:spcPct val="110000"/>
              </a:lnSpc>
            </a:pPr>
            <a:r>
              <a:rPr lang="en-US" sz="800" b="0" i="0" spc="210" dirty="0">
                <a:solidFill>
                  <a:schemeClr val="tx2"/>
                </a:solidFill>
                <a:latin typeface="Arial" panose="020B0604020202020204" pitchFamily="34" charset="0"/>
              </a:rPr>
              <a:t>CONFIDENTIAL</a:t>
            </a:r>
          </a:p>
        </p:txBody>
      </p:sp>
    </p:spTree>
    <p:custDataLst>
      <p:tags r:id="rId1"/>
    </p:custDataLst>
    <p:extLst>
      <p:ext uri="{BB962C8B-B14F-4D97-AF65-F5344CB8AC3E}">
        <p14:creationId xmlns:p14="http://schemas.microsoft.com/office/powerpoint/2010/main" val="12506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B122E7A-62C6-4ABF-83F9-3DA3DB164F23}"/>
              </a:ext>
            </a:extLst>
          </p:cNvPr>
          <p:cNvPicPr>
            <a:picLocks noChangeAspect="1"/>
          </p:cNvPicPr>
          <p:nvPr/>
        </p:nvPicPr>
        <p:blipFill rotWithShape="1">
          <a:blip r:embed="rId4"/>
          <a:srcRect l="158" t="22914" b="40591"/>
          <a:stretch/>
        </p:blipFill>
        <p:spPr>
          <a:xfrm>
            <a:off x="694944" y="1412751"/>
            <a:ext cx="13249656" cy="3178009"/>
          </a:xfrm>
          <a:prstGeom prst="rect">
            <a:avLst/>
          </a:prstGeom>
        </p:spPr>
      </p:pic>
      <p:sp>
        <p:nvSpPr>
          <p:cNvPr id="2" name="Title 1">
            <a:extLst>
              <a:ext uri="{FF2B5EF4-FFF2-40B4-BE49-F238E27FC236}">
                <a16:creationId xmlns:a16="http://schemas.microsoft.com/office/drawing/2014/main" id="{7F8A2B3C-3161-4294-BD3F-706CE9596D9D}"/>
              </a:ext>
            </a:extLst>
          </p:cNvPr>
          <p:cNvSpPr>
            <a:spLocks noGrp="1"/>
          </p:cNvSpPr>
          <p:nvPr>
            <p:ph type="title"/>
          </p:nvPr>
        </p:nvSpPr>
        <p:spPr/>
        <p:txBody>
          <a:bodyPr/>
          <a:lstStyle/>
          <a:p>
            <a:r>
              <a:rPr lang="en-US" dirty="0"/>
              <a:t>Receiving payments can be challenging—but it doesn’t have to be</a:t>
            </a:r>
          </a:p>
        </p:txBody>
      </p:sp>
      <p:sp>
        <p:nvSpPr>
          <p:cNvPr id="3" name="Text Placeholder 2">
            <a:extLst>
              <a:ext uri="{FF2B5EF4-FFF2-40B4-BE49-F238E27FC236}">
                <a16:creationId xmlns:a16="http://schemas.microsoft.com/office/drawing/2014/main" id="{5C380AA5-76E0-4D43-A0DC-6D571A22E03D}"/>
              </a:ext>
            </a:extLst>
          </p:cNvPr>
          <p:cNvSpPr>
            <a:spLocks noGrp="1"/>
          </p:cNvSpPr>
          <p:nvPr>
            <p:ph idx="10"/>
          </p:nvPr>
        </p:nvSpPr>
        <p:spPr>
          <a:xfrm>
            <a:off x="694944" y="4898882"/>
            <a:ext cx="6958545" cy="4745736"/>
          </a:xfrm>
        </p:spPr>
        <p:txBody>
          <a:bodyPr vert="horz" wrap="square" lIns="0" tIns="0" rIns="0" bIns="0" rtlCol="0" anchor="t">
            <a:noAutofit/>
          </a:bodyPr>
          <a:lstStyle/>
          <a:p>
            <a:pPr marL="237744" lvl="1" indent="-237744">
              <a:buClr>
                <a:schemeClr val="accent1">
                  <a:lumMod val="100000"/>
                </a:schemeClr>
              </a:buClr>
              <a:buFont typeface="Wingdings" panose="05000000000000000000" pitchFamily="2" charset="2"/>
              <a:buChar char="l"/>
            </a:pPr>
            <a:r>
              <a:rPr lang="en-US" sz="1600" b="1" dirty="0">
                <a:ea typeface="Calibri" panose="020F0502020204030204" pitchFamily="34" charset="0"/>
                <a:cs typeface="Times New Roman" panose="02020603050405020304" pitchFamily="18" charset="0"/>
              </a:rPr>
              <a:t>YOUR CHALLENGE:</a:t>
            </a:r>
          </a:p>
          <a:p>
            <a:pPr lvl="1" indent="-210312">
              <a:buClr>
                <a:schemeClr val="accent1">
                  <a:lumMod val="100000"/>
                </a:schemeClr>
              </a:buClr>
              <a:buFont typeface="Wingdings" panose="05000000000000000000" pitchFamily="2" charset="2"/>
              <a:buChar char="l"/>
            </a:pPr>
            <a:r>
              <a:rPr lang="en-US" sz="1400" dirty="0"/>
              <a:t>Your constituents want an easy, convenient  digital experience when paying their bills</a:t>
            </a:r>
            <a:endParaRPr lang="en-US" sz="1400" dirty="0">
              <a:ea typeface="Calibri" panose="020F0502020204030204" pitchFamily="34" charset="0"/>
              <a:cs typeface="Times New Roman" panose="02020603050405020304" pitchFamily="18" charset="0"/>
            </a:endParaRPr>
          </a:p>
          <a:p>
            <a:pPr lvl="1" indent="-210312">
              <a:buClr>
                <a:schemeClr val="accent1">
                  <a:lumMod val="100000"/>
                </a:schemeClr>
              </a:buClr>
              <a:buFont typeface="Wingdings" panose="05000000000000000000" pitchFamily="2" charset="2"/>
              <a:buChar char="l"/>
            </a:pPr>
            <a:r>
              <a:rPr lang="en-US" sz="1400" dirty="0">
                <a:ea typeface="Calibri" panose="020F0502020204030204" pitchFamily="34" charset="0"/>
                <a:cs typeface="Times New Roman" panose="02020603050405020304" pitchFamily="18" charset="0"/>
              </a:rPr>
              <a:t>Your constituents want multiple payment methods and channel options</a:t>
            </a:r>
          </a:p>
          <a:p>
            <a:pPr lvl="1" indent="-210312">
              <a:buClr>
                <a:schemeClr val="accent1">
                  <a:lumMod val="100000"/>
                </a:schemeClr>
              </a:buClr>
              <a:buFont typeface="Wingdings" panose="05000000000000000000" pitchFamily="2" charset="2"/>
              <a:buChar char="l"/>
            </a:pPr>
            <a:r>
              <a:rPr lang="en-US" sz="1400" dirty="0">
                <a:ea typeface="Calibri" panose="020F0502020204030204" pitchFamily="34" charset="0"/>
                <a:cs typeface="Times New Roman" panose="02020603050405020304" pitchFamily="18" charset="0"/>
              </a:rPr>
              <a:t>You have high Days Sales Outstanding (DSO) </a:t>
            </a:r>
          </a:p>
          <a:p>
            <a:pPr lvl="1" indent="-210312">
              <a:buClr>
                <a:schemeClr val="accent1">
                  <a:lumMod val="100000"/>
                </a:schemeClr>
              </a:buClr>
              <a:buFont typeface="Wingdings" panose="05000000000000000000" pitchFamily="2" charset="2"/>
              <a:buChar char="l"/>
            </a:pPr>
            <a:r>
              <a:rPr lang="en-US" sz="1400" dirty="0">
                <a:ea typeface="Calibri" panose="020F0502020204030204" pitchFamily="34" charset="0"/>
                <a:cs typeface="Times New Roman" panose="02020603050405020304" pitchFamily="18" charset="0"/>
              </a:rPr>
              <a:t>Reconciliation can be difficult: Your end-to-end accounts receivable process is spread across several platforms</a:t>
            </a:r>
            <a:endParaRPr lang="en-US" sz="1400" dirty="0"/>
          </a:p>
        </p:txBody>
      </p:sp>
      <p:sp>
        <p:nvSpPr>
          <p:cNvPr id="5" name="Rectangle 4">
            <a:extLst>
              <a:ext uri="{FF2B5EF4-FFF2-40B4-BE49-F238E27FC236}">
                <a16:creationId xmlns:a16="http://schemas.microsoft.com/office/drawing/2014/main" id="{C8186489-6129-4132-B9FC-EAAAA4FE8ED0}"/>
              </a:ext>
            </a:extLst>
          </p:cNvPr>
          <p:cNvSpPr/>
          <p:nvPr/>
        </p:nvSpPr>
        <p:spPr>
          <a:xfrm>
            <a:off x="7840292" y="3911881"/>
            <a:ext cx="6140884" cy="366576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819" tIns="48409" rIns="96819" bIns="48409" numCol="1" spcCol="0" rtlCol="0" fromWordArt="0" anchor="ctr" anchorCtr="0" forceAA="0" compatLnSpc="0">
            <a:prstTxWarp prst="textNoShape">
              <a:avLst/>
            </a:prstTxWarp>
            <a:noAutofit/>
          </a:bodyPr>
          <a:lstStyle/>
          <a:p>
            <a:pPr algn="ctr">
              <a:lnSpc>
                <a:spcPct val="110000"/>
              </a:lnSpc>
            </a:pPr>
            <a:endParaRPr lang="en-US" sz="1271" dirty="0">
              <a:solidFill>
                <a:schemeClr val="tx2"/>
              </a:solidFill>
            </a:endParaRPr>
          </a:p>
        </p:txBody>
      </p:sp>
      <p:sp>
        <p:nvSpPr>
          <p:cNvPr id="6" name="Rectangle 5">
            <a:extLst>
              <a:ext uri="{FF2B5EF4-FFF2-40B4-BE49-F238E27FC236}">
                <a16:creationId xmlns:a16="http://schemas.microsoft.com/office/drawing/2014/main" id="{DD79E297-B421-4C59-BFD8-55846B0590CA}"/>
              </a:ext>
            </a:extLst>
          </p:cNvPr>
          <p:cNvSpPr/>
          <p:nvPr/>
        </p:nvSpPr>
        <p:spPr>
          <a:xfrm>
            <a:off x="8040529" y="3911881"/>
            <a:ext cx="6042507" cy="781561"/>
          </a:xfrm>
          <a:prstGeom prst="rect">
            <a:avLst/>
          </a:prstGeom>
        </p:spPr>
        <p:txBody>
          <a:bodyPr wrap="square">
            <a:spAutoFit/>
          </a:bodyPr>
          <a:lstStyle/>
          <a:p>
            <a:pPr marL="0" lvl="1">
              <a:lnSpc>
                <a:spcPct val="110000"/>
              </a:lnSpc>
              <a:spcBef>
                <a:spcPts val="635"/>
              </a:spcBef>
            </a:pPr>
            <a:r>
              <a:rPr lang="en-US" sz="2118" b="1" dirty="0">
                <a:solidFill>
                  <a:srgbClr val="1E7C99"/>
                </a:solidFill>
                <a:latin typeface="+mj-lt"/>
              </a:rPr>
              <a:t>THE SOLUTION: one platform to boost your payment potential</a:t>
            </a:r>
          </a:p>
        </p:txBody>
      </p:sp>
      <p:sp>
        <p:nvSpPr>
          <p:cNvPr id="7" name="Content Placeholder 6">
            <a:extLst>
              <a:ext uri="{FF2B5EF4-FFF2-40B4-BE49-F238E27FC236}">
                <a16:creationId xmlns:a16="http://schemas.microsoft.com/office/drawing/2014/main" id="{5B7DC3A5-5ADC-42ED-B5B4-F933E13552B9}"/>
              </a:ext>
            </a:extLst>
          </p:cNvPr>
          <p:cNvSpPr txBox="1">
            <a:spLocks/>
          </p:cNvSpPr>
          <p:nvPr/>
        </p:nvSpPr>
        <p:spPr>
          <a:xfrm>
            <a:off x="9836218" y="4862134"/>
            <a:ext cx="3345294" cy="2577496"/>
          </a:xfrm>
          <a:prstGeom prst="rect">
            <a:avLst/>
          </a:prstGeom>
        </p:spPr>
        <p:txBody>
          <a:bodyPr vert="horz" wrap="square" lIns="0" tIns="0" rIns="0" bIns="0" rtlCol="0" anchor="t" anchorCtr="0">
            <a:noAutofit/>
          </a:bodyPr>
          <a:lstStyle>
            <a:lvl1pPr marL="10160" indent="-6985"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92024" lvl="1" indent="-192024">
              <a:buClr>
                <a:schemeClr val="accent1">
                  <a:lumMod val="100000"/>
                </a:schemeClr>
              </a:buClr>
              <a:buFont typeface="Wingdings" panose="05000000000000000000" pitchFamily="2" charset="2"/>
              <a:buChar char="l"/>
            </a:pPr>
            <a:r>
              <a:rPr lang="en-US" sz="1271" dirty="0">
                <a:ea typeface="Calibri" panose="020F0502020204030204" pitchFamily="34" charset="0"/>
                <a:cs typeface="Times New Roman" panose="02020603050405020304" pitchFamily="18" charset="0"/>
              </a:rPr>
              <a:t>Faster payment that makes it easier for your constituents to initiate funds—with our digital bill payment solution</a:t>
            </a:r>
          </a:p>
          <a:p>
            <a:pPr marL="192024" lvl="1" indent="-192024">
              <a:buClr>
                <a:schemeClr val="accent1">
                  <a:lumMod val="100000"/>
                </a:schemeClr>
              </a:buClr>
              <a:buFont typeface="Wingdings" panose="05000000000000000000" pitchFamily="2" charset="2"/>
              <a:buChar char="l"/>
            </a:pPr>
            <a:r>
              <a:rPr lang="en-US" sz="1271" dirty="0"/>
              <a:t>Single unified payment platform with 16 different payment channels</a:t>
            </a:r>
          </a:p>
          <a:p>
            <a:pPr marL="192024" lvl="1" indent="-192024">
              <a:buClr>
                <a:schemeClr val="accent1">
                  <a:lumMod val="100000"/>
                </a:schemeClr>
              </a:buClr>
              <a:buFont typeface="Wingdings" panose="05000000000000000000" pitchFamily="2" charset="2"/>
              <a:buChar char="l"/>
            </a:pPr>
            <a:r>
              <a:rPr lang="en-US" sz="1271" dirty="0"/>
              <a:t>Campaign manager and custom outbound alerts to drive engagement</a:t>
            </a:r>
          </a:p>
          <a:p>
            <a:pPr marL="192024" lvl="1" indent="-192024">
              <a:buClr>
                <a:schemeClr val="accent1">
                  <a:lumMod val="100000"/>
                </a:schemeClr>
              </a:buClr>
              <a:buFont typeface="Wingdings" panose="05000000000000000000" pitchFamily="2" charset="2"/>
              <a:buChar char="l"/>
            </a:pPr>
            <a:r>
              <a:rPr lang="en-US" sz="1271" dirty="0"/>
              <a:t>Self-service portal for more control for your constituents</a:t>
            </a:r>
          </a:p>
        </p:txBody>
      </p:sp>
      <p:grpSp>
        <p:nvGrpSpPr>
          <p:cNvPr id="8" name="Group 7">
            <a:extLst>
              <a:ext uri="{FF2B5EF4-FFF2-40B4-BE49-F238E27FC236}">
                <a16:creationId xmlns:a16="http://schemas.microsoft.com/office/drawing/2014/main" id="{AABD7F50-0CBB-4D33-9C26-9AA4D27C660E}"/>
              </a:ext>
            </a:extLst>
          </p:cNvPr>
          <p:cNvGrpSpPr/>
          <p:nvPr/>
        </p:nvGrpSpPr>
        <p:grpSpPr>
          <a:xfrm>
            <a:off x="8339206" y="5321957"/>
            <a:ext cx="911575" cy="872835"/>
            <a:chOff x="1436688" y="5372100"/>
            <a:chExt cx="1270000" cy="1216025"/>
          </a:xfrm>
          <a:solidFill>
            <a:schemeClr val="bg1">
              <a:lumMod val="50000"/>
            </a:schemeClr>
          </a:solidFill>
        </p:grpSpPr>
        <p:sp>
          <p:nvSpPr>
            <p:cNvPr id="9" name="Freeform 5">
              <a:extLst>
                <a:ext uri="{FF2B5EF4-FFF2-40B4-BE49-F238E27FC236}">
                  <a16:creationId xmlns:a16="http://schemas.microsoft.com/office/drawing/2014/main" id="{F509AEE5-E9D8-4494-B2BE-01574F8923F7}"/>
                </a:ext>
              </a:extLst>
            </p:cNvPr>
            <p:cNvSpPr>
              <a:spLocks/>
            </p:cNvSpPr>
            <p:nvPr/>
          </p:nvSpPr>
          <p:spPr bwMode="auto">
            <a:xfrm>
              <a:off x="2255838" y="5372100"/>
              <a:ext cx="450850" cy="635000"/>
            </a:xfrm>
            <a:custGeom>
              <a:avLst/>
              <a:gdLst>
                <a:gd name="T0" fmla="*/ 200 w 284"/>
                <a:gd name="T1" fmla="*/ 0 h 400"/>
                <a:gd name="T2" fmla="*/ 18 w 284"/>
                <a:gd name="T3" fmla="*/ 0 h 400"/>
                <a:gd name="T4" fmla="*/ 18 w 284"/>
                <a:gd name="T5" fmla="*/ 0 h 400"/>
                <a:gd name="T6" fmla="*/ 10 w 284"/>
                <a:gd name="T7" fmla="*/ 2 h 400"/>
                <a:gd name="T8" fmla="*/ 6 w 284"/>
                <a:gd name="T9" fmla="*/ 4 h 400"/>
                <a:gd name="T10" fmla="*/ 2 w 284"/>
                <a:gd name="T11" fmla="*/ 10 h 400"/>
                <a:gd name="T12" fmla="*/ 0 w 284"/>
                <a:gd name="T13" fmla="*/ 16 h 400"/>
                <a:gd name="T14" fmla="*/ 0 w 284"/>
                <a:gd name="T15" fmla="*/ 16 h 400"/>
                <a:gd name="T16" fmla="*/ 2 w 284"/>
                <a:gd name="T17" fmla="*/ 24 h 400"/>
                <a:gd name="T18" fmla="*/ 6 w 284"/>
                <a:gd name="T19" fmla="*/ 28 h 400"/>
                <a:gd name="T20" fmla="*/ 10 w 284"/>
                <a:gd name="T21" fmla="*/ 32 h 400"/>
                <a:gd name="T22" fmla="*/ 18 w 284"/>
                <a:gd name="T23" fmla="*/ 34 h 400"/>
                <a:gd name="T24" fmla="*/ 200 w 284"/>
                <a:gd name="T25" fmla="*/ 34 h 400"/>
                <a:gd name="T26" fmla="*/ 200 w 284"/>
                <a:gd name="T27" fmla="*/ 34 h 400"/>
                <a:gd name="T28" fmla="*/ 210 w 284"/>
                <a:gd name="T29" fmla="*/ 34 h 400"/>
                <a:gd name="T30" fmla="*/ 220 w 284"/>
                <a:gd name="T31" fmla="*/ 38 h 400"/>
                <a:gd name="T32" fmla="*/ 228 w 284"/>
                <a:gd name="T33" fmla="*/ 42 h 400"/>
                <a:gd name="T34" fmla="*/ 236 w 284"/>
                <a:gd name="T35" fmla="*/ 48 h 400"/>
                <a:gd name="T36" fmla="*/ 242 w 284"/>
                <a:gd name="T37" fmla="*/ 56 h 400"/>
                <a:gd name="T38" fmla="*/ 246 w 284"/>
                <a:gd name="T39" fmla="*/ 64 h 400"/>
                <a:gd name="T40" fmla="*/ 250 w 284"/>
                <a:gd name="T41" fmla="*/ 74 h 400"/>
                <a:gd name="T42" fmla="*/ 250 w 284"/>
                <a:gd name="T43" fmla="*/ 84 h 400"/>
                <a:gd name="T44" fmla="*/ 250 w 284"/>
                <a:gd name="T45" fmla="*/ 384 h 400"/>
                <a:gd name="T46" fmla="*/ 250 w 284"/>
                <a:gd name="T47" fmla="*/ 384 h 400"/>
                <a:gd name="T48" fmla="*/ 252 w 284"/>
                <a:gd name="T49" fmla="*/ 390 h 400"/>
                <a:gd name="T50" fmla="*/ 256 w 284"/>
                <a:gd name="T51" fmla="*/ 396 h 400"/>
                <a:gd name="T52" fmla="*/ 260 w 284"/>
                <a:gd name="T53" fmla="*/ 398 h 400"/>
                <a:gd name="T54" fmla="*/ 268 w 284"/>
                <a:gd name="T55" fmla="*/ 400 h 400"/>
                <a:gd name="T56" fmla="*/ 268 w 284"/>
                <a:gd name="T57" fmla="*/ 400 h 400"/>
                <a:gd name="T58" fmla="*/ 274 w 284"/>
                <a:gd name="T59" fmla="*/ 398 h 400"/>
                <a:gd name="T60" fmla="*/ 280 w 284"/>
                <a:gd name="T61" fmla="*/ 396 h 400"/>
                <a:gd name="T62" fmla="*/ 282 w 284"/>
                <a:gd name="T63" fmla="*/ 390 h 400"/>
                <a:gd name="T64" fmla="*/ 284 w 284"/>
                <a:gd name="T65" fmla="*/ 384 h 400"/>
                <a:gd name="T66" fmla="*/ 284 w 284"/>
                <a:gd name="T67" fmla="*/ 84 h 400"/>
                <a:gd name="T68" fmla="*/ 284 w 284"/>
                <a:gd name="T69" fmla="*/ 84 h 400"/>
                <a:gd name="T70" fmla="*/ 282 w 284"/>
                <a:gd name="T71" fmla="*/ 66 h 400"/>
                <a:gd name="T72" fmla="*/ 278 w 284"/>
                <a:gd name="T73" fmla="*/ 50 h 400"/>
                <a:gd name="T74" fmla="*/ 270 w 284"/>
                <a:gd name="T75" fmla="*/ 36 h 400"/>
                <a:gd name="T76" fmla="*/ 260 w 284"/>
                <a:gd name="T77" fmla="*/ 24 h 400"/>
                <a:gd name="T78" fmla="*/ 248 w 284"/>
                <a:gd name="T79" fmla="*/ 14 h 400"/>
                <a:gd name="T80" fmla="*/ 234 w 284"/>
                <a:gd name="T81" fmla="*/ 6 h 400"/>
                <a:gd name="T82" fmla="*/ 218 w 284"/>
                <a:gd name="T83" fmla="*/ 2 h 400"/>
                <a:gd name="T84" fmla="*/ 200 w 284"/>
                <a:gd name="T85" fmla="*/ 0 h 400"/>
                <a:gd name="T86" fmla="*/ 200 w 284"/>
                <a:gd name="T8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400">
                  <a:moveTo>
                    <a:pt x="200" y="0"/>
                  </a:moveTo>
                  <a:lnTo>
                    <a:pt x="18" y="0"/>
                  </a:lnTo>
                  <a:lnTo>
                    <a:pt x="18" y="0"/>
                  </a:lnTo>
                  <a:lnTo>
                    <a:pt x="10" y="2"/>
                  </a:lnTo>
                  <a:lnTo>
                    <a:pt x="6" y="4"/>
                  </a:lnTo>
                  <a:lnTo>
                    <a:pt x="2" y="10"/>
                  </a:lnTo>
                  <a:lnTo>
                    <a:pt x="0" y="16"/>
                  </a:lnTo>
                  <a:lnTo>
                    <a:pt x="0" y="16"/>
                  </a:lnTo>
                  <a:lnTo>
                    <a:pt x="2" y="24"/>
                  </a:lnTo>
                  <a:lnTo>
                    <a:pt x="6" y="28"/>
                  </a:lnTo>
                  <a:lnTo>
                    <a:pt x="10" y="32"/>
                  </a:lnTo>
                  <a:lnTo>
                    <a:pt x="18" y="34"/>
                  </a:lnTo>
                  <a:lnTo>
                    <a:pt x="200" y="34"/>
                  </a:lnTo>
                  <a:lnTo>
                    <a:pt x="200" y="34"/>
                  </a:lnTo>
                  <a:lnTo>
                    <a:pt x="210" y="34"/>
                  </a:lnTo>
                  <a:lnTo>
                    <a:pt x="220" y="38"/>
                  </a:lnTo>
                  <a:lnTo>
                    <a:pt x="228" y="42"/>
                  </a:lnTo>
                  <a:lnTo>
                    <a:pt x="236" y="48"/>
                  </a:lnTo>
                  <a:lnTo>
                    <a:pt x="242" y="56"/>
                  </a:lnTo>
                  <a:lnTo>
                    <a:pt x="246" y="64"/>
                  </a:lnTo>
                  <a:lnTo>
                    <a:pt x="250" y="74"/>
                  </a:lnTo>
                  <a:lnTo>
                    <a:pt x="250" y="84"/>
                  </a:lnTo>
                  <a:lnTo>
                    <a:pt x="250" y="384"/>
                  </a:lnTo>
                  <a:lnTo>
                    <a:pt x="250" y="384"/>
                  </a:lnTo>
                  <a:lnTo>
                    <a:pt x="252" y="390"/>
                  </a:lnTo>
                  <a:lnTo>
                    <a:pt x="256" y="396"/>
                  </a:lnTo>
                  <a:lnTo>
                    <a:pt x="260" y="398"/>
                  </a:lnTo>
                  <a:lnTo>
                    <a:pt x="268" y="400"/>
                  </a:lnTo>
                  <a:lnTo>
                    <a:pt x="268" y="400"/>
                  </a:lnTo>
                  <a:lnTo>
                    <a:pt x="274" y="398"/>
                  </a:lnTo>
                  <a:lnTo>
                    <a:pt x="280" y="396"/>
                  </a:lnTo>
                  <a:lnTo>
                    <a:pt x="282" y="390"/>
                  </a:lnTo>
                  <a:lnTo>
                    <a:pt x="284" y="384"/>
                  </a:lnTo>
                  <a:lnTo>
                    <a:pt x="284" y="84"/>
                  </a:lnTo>
                  <a:lnTo>
                    <a:pt x="284" y="84"/>
                  </a:lnTo>
                  <a:lnTo>
                    <a:pt x="282" y="66"/>
                  </a:lnTo>
                  <a:lnTo>
                    <a:pt x="278" y="50"/>
                  </a:lnTo>
                  <a:lnTo>
                    <a:pt x="270" y="36"/>
                  </a:lnTo>
                  <a:lnTo>
                    <a:pt x="260" y="24"/>
                  </a:lnTo>
                  <a:lnTo>
                    <a:pt x="248" y="14"/>
                  </a:lnTo>
                  <a:lnTo>
                    <a:pt x="234" y="6"/>
                  </a:lnTo>
                  <a:lnTo>
                    <a:pt x="218" y="2"/>
                  </a:lnTo>
                  <a:lnTo>
                    <a:pt x="200" y="0"/>
                  </a:lnTo>
                  <a:lnTo>
                    <a:pt x="200" y="0"/>
                  </a:lnTo>
                  <a:close/>
                </a:path>
              </a:pathLst>
            </a:custGeom>
            <a:grpFill/>
            <a:ln w="12700">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10" name="Freeform 6">
              <a:extLst>
                <a:ext uri="{FF2B5EF4-FFF2-40B4-BE49-F238E27FC236}">
                  <a16:creationId xmlns:a16="http://schemas.microsoft.com/office/drawing/2014/main" id="{D68CC002-C4FD-4CD5-A5DF-D08329F1C808}"/>
                </a:ext>
              </a:extLst>
            </p:cNvPr>
            <p:cNvSpPr>
              <a:spLocks/>
            </p:cNvSpPr>
            <p:nvPr/>
          </p:nvSpPr>
          <p:spPr bwMode="auto">
            <a:xfrm>
              <a:off x="1436688" y="5372100"/>
              <a:ext cx="1270000" cy="1216025"/>
            </a:xfrm>
            <a:custGeom>
              <a:avLst/>
              <a:gdLst>
                <a:gd name="T0" fmla="*/ 716 w 800"/>
                <a:gd name="T1" fmla="*/ 634 h 766"/>
                <a:gd name="T2" fmla="*/ 750 w 800"/>
                <a:gd name="T3" fmla="*/ 626 h 766"/>
                <a:gd name="T4" fmla="*/ 776 w 800"/>
                <a:gd name="T5" fmla="*/ 608 h 766"/>
                <a:gd name="T6" fmla="*/ 794 w 800"/>
                <a:gd name="T7" fmla="*/ 582 h 766"/>
                <a:gd name="T8" fmla="*/ 800 w 800"/>
                <a:gd name="T9" fmla="*/ 550 h 766"/>
                <a:gd name="T10" fmla="*/ 800 w 800"/>
                <a:gd name="T11" fmla="*/ 466 h 766"/>
                <a:gd name="T12" fmla="*/ 796 w 800"/>
                <a:gd name="T13" fmla="*/ 454 h 766"/>
                <a:gd name="T14" fmla="*/ 784 w 800"/>
                <a:gd name="T15" fmla="*/ 450 h 766"/>
                <a:gd name="T16" fmla="*/ 100 w 800"/>
                <a:gd name="T17" fmla="*/ 450 h 766"/>
                <a:gd name="T18" fmla="*/ 88 w 800"/>
                <a:gd name="T19" fmla="*/ 454 h 766"/>
                <a:gd name="T20" fmla="*/ 84 w 800"/>
                <a:gd name="T21" fmla="*/ 466 h 766"/>
                <a:gd name="T22" fmla="*/ 84 w 800"/>
                <a:gd name="T23" fmla="*/ 474 h 766"/>
                <a:gd name="T24" fmla="*/ 94 w 800"/>
                <a:gd name="T25" fmla="*/ 482 h 766"/>
                <a:gd name="T26" fmla="*/ 766 w 800"/>
                <a:gd name="T27" fmla="*/ 484 h 766"/>
                <a:gd name="T28" fmla="*/ 766 w 800"/>
                <a:gd name="T29" fmla="*/ 550 h 766"/>
                <a:gd name="T30" fmla="*/ 762 w 800"/>
                <a:gd name="T31" fmla="*/ 570 h 766"/>
                <a:gd name="T32" fmla="*/ 752 w 800"/>
                <a:gd name="T33" fmla="*/ 586 h 766"/>
                <a:gd name="T34" fmla="*/ 736 w 800"/>
                <a:gd name="T35" fmla="*/ 596 h 766"/>
                <a:gd name="T36" fmla="*/ 716 w 800"/>
                <a:gd name="T37" fmla="*/ 600 h 766"/>
                <a:gd name="T38" fmla="*/ 84 w 800"/>
                <a:gd name="T39" fmla="*/ 600 h 766"/>
                <a:gd name="T40" fmla="*/ 64 w 800"/>
                <a:gd name="T41" fmla="*/ 596 h 766"/>
                <a:gd name="T42" fmla="*/ 48 w 800"/>
                <a:gd name="T43" fmla="*/ 586 h 766"/>
                <a:gd name="T44" fmla="*/ 38 w 800"/>
                <a:gd name="T45" fmla="*/ 570 h 766"/>
                <a:gd name="T46" fmla="*/ 34 w 800"/>
                <a:gd name="T47" fmla="*/ 550 h 766"/>
                <a:gd name="T48" fmla="*/ 34 w 800"/>
                <a:gd name="T49" fmla="*/ 84 h 766"/>
                <a:gd name="T50" fmla="*/ 38 w 800"/>
                <a:gd name="T51" fmla="*/ 64 h 766"/>
                <a:gd name="T52" fmla="*/ 48 w 800"/>
                <a:gd name="T53" fmla="*/ 48 h 766"/>
                <a:gd name="T54" fmla="*/ 64 w 800"/>
                <a:gd name="T55" fmla="*/ 38 h 766"/>
                <a:gd name="T56" fmla="*/ 84 w 800"/>
                <a:gd name="T57" fmla="*/ 34 h 766"/>
                <a:gd name="T58" fmla="*/ 266 w 800"/>
                <a:gd name="T59" fmla="*/ 34 h 766"/>
                <a:gd name="T60" fmla="*/ 278 w 800"/>
                <a:gd name="T61" fmla="*/ 28 h 766"/>
                <a:gd name="T62" fmla="*/ 284 w 800"/>
                <a:gd name="T63" fmla="*/ 16 h 766"/>
                <a:gd name="T64" fmla="*/ 282 w 800"/>
                <a:gd name="T65" fmla="*/ 10 h 766"/>
                <a:gd name="T66" fmla="*/ 274 w 800"/>
                <a:gd name="T67" fmla="*/ 2 h 766"/>
                <a:gd name="T68" fmla="*/ 84 w 800"/>
                <a:gd name="T69" fmla="*/ 0 h 766"/>
                <a:gd name="T70" fmla="*/ 66 w 800"/>
                <a:gd name="T71" fmla="*/ 2 h 766"/>
                <a:gd name="T72" fmla="*/ 36 w 800"/>
                <a:gd name="T73" fmla="*/ 14 h 766"/>
                <a:gd name="T74" fmla="*/ 14 w 800"/>
                <a:gd name="T75" fmla="*/ 36 h 766"/>
                <a:gd name="T76" fmla="*/ 2 w 800"/>
                <a:gd name="T77" fmla="*/ 66 h 766"/>
                <a:gd name="T78" fmla="*/ 0 w 800"/>
                <a:gd name="T79" fmla="*/ 550 h 766"/>
                <a:gd name="T80" fmla="*/ 2 w 800"/>
                <a:gd name="T81" fmla="*/ 566 h 766"/>
                <a:gd name="T82" fmla="*/ 14 w 800"/>
                <a:gd name="T83" fmla="*/ 596 h 766"/>
                <a:gd name="T84" fmla="*/ 36 w 800"/>
                <a:gd name="T85" fmla="*/ 620 h 766"/>
                <a:gd name="T86" fmla="*/ 66 w 800"/>
                <a:gd name="T87" fmla="*/ 632 h 766"/>
                <a:gd name="T88" fmla="*/ 388 w 800"/>
                <a:gd name="T89" fmla="*/ 634 h 766"/>
                <a:gd name="T90" fmla="*/ 270 w 800"/>
                <a:gd name="T91" fmla="*/ 738 h 766"/>
                <a:gd name="T92" fmla="*/ 538 w 800"/>
                <a:gd name="T93" fmla="*/ 766 h 766"/>
                <a:gd name="T94" fmla="*/ 420 w 800"/>
                <a:gd name="T95" fmla="*/ 738 h 766"/>
                <a:gd name="T96" fmla="*/ 716 w 800"/>
                <a:gd name="T97" fmla="*/ 63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0" h="766">
                  <a:moveTo>
                    <a:pt x="716" y="634"/>
                  </a:moveTo>
                  <a:lnTo>
                    <a:pt x="716" y="634"/>
                  </a:lnTo>
                  <a:lnTo>
                    <a:pt x="734" y="632"/>
                  </a:lnTo>
                  <a:lnTo>
                    <a:pt x="750" y="626"/>
                  </a:lnTo>
                  <a:lnTo>
                    <a:pt x="764" y="620"/>
                  </a:lnTo>
                  <a:lnTo>
                    <a:pt x="776" y="608"/>
                  </a:lnTo>
                  <a:lnTo>
                    <a:pt x="786" y="596"/>
                  </a:lnTo>
                  <a:lnTo>
                    <a:pt x="794" y="582"/>
                  </a:lnTo>
                  <a:lnTo>
                    <a:pt x="798" y="566"/>
                  </a:lnTo>
                  <a:lnTo>
                    <a:pt x="800" y="550"/>
                  </a:lnTo>
                  <a:lnTo>
                    <a:pt x="800" y="466"/>
                  </a:lnTo>
                  <a:lnTo>
                    <a:pt x="800" y="466"/>
                  </a:lnTo>
                  <a:lnTo>
                    <a:pt x="798" y="460"/>
                  </a:lnTo>
                  <a:lnTo>
                    <a:pt x="796" y="454"/>
                  </a:lnTo>
                  <a:lnTo>
                    <a:pt x="790" y="452"/>
                  </a:lnTo>
                  <a:lnTo>
                    <a:pt x="784" y="450"/>
                  </a:lnTo>
                  <a:lnTo>
                    <a:pt x="100" y="450"/>
                  </a:lnTo>
                  <a:lnTo>
                    <a:pt x="100" y="450"/>
                  </a:lnTo>
                  <a:lnTo>
                    <a:pt x="94" y="452"/>
                  </a:lnTo>
                  <a:lnTo>
                    <a:pt x="88" y="454"/>
                  </a:lnTo>
                  <a:lnTo>
                    <a:pt x="84" y="460"/>
                  </a:lnTo>
                  <a:lnTo>
                    <a:pt x="84" y="466"/>
                  </a:lnTo>
                  <a:lnTo>
                    <a:pt x="84" y="466"/>
                  </a:lnTo>
                  <a:lnTo>
                    <a:pt x="84" y="474"/>
                  </a:lnTo>
                  <a:lnTo>
                    <a:pt x="88" y="478"/>
                  </a:lnTo>
                  <a:lnTo>
                    <a:pt x="94" y="482"/>
                  </a:lnTo>
                  <a:lnTo>
                    <a:pt x="100" y="484"/>
                  </a:lnTo>
                  <a:lnTo>
                    <a:pt x="766" y="484"/>
                  </a:lnTo>
                  <a:lnTo>
                    <a:pt x="766" y="550"/>
                  </a:lnTo>
                  <a:lnTo>
                    <a:pt x="766" y="550"/>
                  </a:lnTo>
                  <a:lnTo>
                    <a:pt x="766" y="560"/>
                  </a:lnTo>
                  <a:lnTo>
                    <a:pt x="762" y="570"/>
                  </a:lnTo>
                  <a:lnTo>
                    <a:pt x="758" y="578"/>
                  </a:lnTo>
                  <a:lnTo>
                    <a:pt x="752" y="586"/>
                  </a:lnTo>
                  <a:lnTo>
                    <a:pt x="744" y="592"/>
                  </a:lnTo>
                  <a:lnTo>
                    <a:pt x="736" y="596"/>
                  </a:lnTo>
                  <a:lnTo>
                    <a:pt x="726" y="598"/>
                  </a:lnTo>
                  <a:lnTo>
                    <a:pt x="716" y="600"/>
                  </a:lnTo>
                  <a:lnTo>
                    <a:pt x="84" y="600"/>
                  </a:lnTo>
                  <a:lnTo>
                    <a:pt x="84" y="600"/>
                  </a:lnTo>
                  <a:lnTo>
                    <a:pt x="74" y="598"/>
                  </a:lnTo>
                  <a:lnTo>
                    <a:pt x="64" y="596"/>
                  </a:lnTo>
                  <a:lnTo>
                    <a:pt x="56" y="592"/>
                  </a:lnTo>
                  <a:lnTo>
                    <a:pt x="48" y="586"/>
                  </a:lnTo>
                  <a:lnTo>
                    <a:pt x="42" y="578"/>
                  </a:lnTo>
                  <a:lnTo>
                    <a:pt x="38" y="570"/>
                  </a:lnTo>
                  <a:lnTo>
                    <a:pt x="34" y="560"/>
                  </a:lnTo>
                  <a:lnTo>
                    <a:pt x="34" y="550"/>
                  </a:lnTo>
                  <a:lnTo>
                    <a:pt x="34" y="84"/>
                  </a:lnTo>
                  <a:lnTo>
                    <a:pt x="34" y="84"/>
                  </a:lnTo>
                  <a:lnTo>
                    <a:pt x="34" y="74"/>
                  </a:lnTo>
                  <a:lnTo>
                    <a:pt x="38" y="64"/>
                  </a:lnTo>
                  <a:lnTo>
                    <a:pt x="42" y="56"/>
                  </a:lnTo>
                  <a:lnTo>
                    <a:pt x="48" y="48"/>
                  </a:lnTo>
                  <a:lnTo>
                    <a:pt x="56" y="42"/>
                  </a:lnTo>
                  <a:lnTo>
                    <a:pt x="64" y="38"/>
                  </a:lnTo>
                  <a:lnTo>
                    <a:pt x="74" y="34"/>
                  </a:lnTo>
                  <a:lnTo>
                    <a:pt x="84" y="34"/>
                  </a:lnTo>
                  <a:lnTo>
                    <a:pt x="266" y="34"/>
                  </a:lnTo>
                  <a:lnTo>
                    <a:pt x="266" y="34"/>
                  </a:lnTo>
                  <a:lnTo>
                    <a:pt x="274" y="32"/>
                  </a:lnTo>
                  <a:lnTo>
                    <a:pt x="278" y="28"/>
                  </a:lnTo>
                  <a:lnTo>
                    <a:pt x="282" y="24"/>
                  </a:lnTo>
                  <a:lnTo>
                    <a:pt x="284" y="16"/>
                  </a:lnTo>
                  <a:lnTo>
                    <a:pt x="284" y="16"/>
                  </a:lnTo>
                  <a:lnTo>
                    <a:pt x="282" y="10"/>
                  </a:lnTo>
                  <a:lnTo>
                    <a:pt x="278" y="4"/>
                  </a:lnTo>
                  <a:lnTo>
                    <a:pt x="274" y="2"/>
                  </a:lnTo>
                  <a:lnTo>
                    <a:pt x="266" y="0"/>
                  </a:lnTo>
                  <a:lnTo>
                    <a:pt x="84" y="0"/>
                  </a:lnTo>
                  <a:lnTo>
                    <a:pt x="84" y="0"/>
                  </a:lnTo>
                  <a:lnTo>
                    <a:pt x="66" y="2"/>
                  </a:lnTo>
                  <a:lnTo>
                    <a:pt x="50" y="6"/>
                  </a:lnTo>
                  <a:lnTo>
                    <a:pt x="36" y="14"/>
                  </a:lnTo>
                  <a:lnTo>
                    <a:pt x="24" y="24"/>
                  </a:lnTo>
                  <a:lnTo>
                    <a:pt x="14" y="36"/>
                  </a:lnTo>
                  <a:lnTo>
                    <a:pt x="6" y="50"/>
                  </a:lnTo>
                  <a:lnTo>
                    <a:pt x="2" y="66"/>
                  </a:lnTo>
                  <a:lnTo>
                    <a:pt x="0" y="84"/>
                  </a:lnTo>
                  <a:lnTo>
                    <a:pt x="0" y="550"/>
                  </a:lnTo>
                  <a:lnTo>
                    <a:pt x="0" y="550"/>
                  </a:lnTo>
                  <a:lnTo>
                    <a:pt x="2" y="566"/>
                  </a:lnTo>
                  <a:lnTo>
                    <a:pt x="6" y="582"/>
                  </a:lnTo>
                  <a:lnTo>
                    <a:pt x="14" y="596"/>
                  </a:lnTo>
                  <a:lnTo>
                    <a:pt x="24" y="608"/>
                  </a:lnTo>
                  <a:lnTo>
                    <a:pt x="36" y="620"/>
                  </a:lnTo>
                  <a:lnTo>
                    <a:pt x="50" y="626"/>
                  </a:lnTo>
                  <a:lnTo>
                    <a:pt x="66" y="632"/>
                  </a:lnTo>
                  <a:lnTo>
                    <a:pt x="84" y="634"/>
                  </a:lnTo>
                  <a:lnTo>
                    <a:pt x="388" y="634"/>
                  </a:lnTo>
                  <a:lnTo>
                    <a:pt x="388" y="738"/>
                  </a:lnTo>
                  <a:lnTo>
                    <a:pt x="270" y="738"/>
                  </a:lnTo>
                  <a:lnTo>
                    <a:pt x="270" y="766"/>
                  </a:lnTo>
                  <a:lnTo>
                    <a:pt x="538" y="766"/>
                  </a:lnTo>
                  <a:lnTo>
                    <a:pt x="538" y="738"/>
                  </a:lnTo>
                  <a:lnTo>
                    <a:pt x="420" y="738"/>
                  </a:lnTo>
                  <a:lnTo>
                    <a:pt x="420" y="634"/>
                  </a:lnTo>
                  <a:lnTo>
                    <a:pt x="716" y="634"/>
                  </a:lnTo>
                  <a:close/>
                </a:path>
              </a:pathLst>
            </a:custGeom>
            <a:grpFill/>
            <a:ln w="12700">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11" name="Freeform 7">
              <a:extLst>
                <a:ext uri="{FF2B5EF4-FFF2-40B4-BE49-F238E27FC236}">
                  <a16:creationId xmlns:a16="http://schemas.microsoft.com/office/drawing/2014/main" id="{6ADB6247-0F5C-41A5-A050-340045C5A0A1}"/>
                </a:ext>
              </a:extLst>
            </p:cNvPr>
            <p:cNvSpPr>
              <a:spLocks/>
            </p:cNvSpPr>
            <p:nvPr/>
          </p:nvSpPr>
          <p:spPr bwMode="auto">
            <a:xfrm>
              <a:off x="1938338" y="5372100"/>
              <a:ext cx="266700" cy="660400"/>
            </a:xfrm>
            <a:custGeom>
              <a:avLst/>
              <a:gdLst>
                <a:gd name="T0" fmla="*/ 30 w 168"/>
                <a:gd name="T1" fmla="*/ 96 h 416"/>
                <a:gd name="T2" fmla="*/ 68 w 168"/>
                <a:gd name="T3" fmla="*/ 56 h 416"/>
                <a:gd name="T4" fmla="*/ 68 w 168"/>
                <a:gd name="T5" fmla="*/ 400 h 416"/>
                <a:gd name="T6" fmla="*/ 68 w 168"/>
                <a:gd name="T7" fmla="*/ 400 h 416"/>
                <a:gd name="T8" fmla="*/ 68 w 168"/>
                <a:gd name="T9" fmla="*/ 406 h 416"/>
                <a:gd name="T10" fmla="*/ 72 w 168"/>
                <a:gd name="T11" fmla="*/ 412 h 416"/>
                <a:gd name="T12" fmla="*/ 78 w 168"/>
                <a:gd name="T13" fmla="*/ 416 h 416"/>
                <a:gd name="T14" fmla="*/ 84 w 168"/>
                <a:gd name="T15" fmla="*/ 416 h 416"/>
                <a:gd name="T16" fmla="*/ 84 w 168"/>
                <a:gd name="T17" fmla="*/ 416 h 416"/>
                <a:gd name="T18" fmla="*/ 90 w 168"/>
                <a:gd name="T19" fmla="*/ 416 h 416"/>
                <a:gd name="T20" fmla="*/ 96 w 168"/>
                <a:gd name="T21" fmla="*/ 412 h 416"/>
                <a:gd name="T22" fmla="*/ 100 w 168"/>
                <a:gd name="T23" fmla="*/ 406 h 416"/>
                <a:gd name="T24" fmla="*/ 100 w 168"/>
                <a:gd name="T25" fmla="*/ 400 h 416"/>
                <a:gd name="T26" fmla="*/ 100 w 168"/>
                <a:gd name="T27" fmla="*/ 56 h 416"/>
                <a:gd name="T28" fmla="*/ 138 w 168"/>
                <a:gd name="T29" fmla="*/ 96 h 416"/>
                <a:gd name="T30" fmla="*/ 138 w 168"/>
                <a:gd name="T31" fmla="*/ 96 h 416"/>
                <a:gd name="T32" fmla="*/ 144 w 168"/>
                <a:gd name="T33" fmla="*/ 98 h 416"/>
                <a:gd name="T34" fmla="*/ 150 w 168"/>
                <a:gd name="T35" fmla="*/ 100 h 416"/>
                <a:gd name="T36" fmla="*/ 158 w 168"/>
                <a:gd name="T37" fmla="*/ 98 h 416"/>
                <a:gd name="T38" fmla="*/ 162 w 168"/>
                <a:gd name="T39" fmla="*/ 94 h 416"/>
                <a:gd name="T40" fmla="*/ 162 w 168"/>
                <a:gd name="T41" fmla="*/ 94 h 416"/>
                <a:gd name="T42" fmla="*/ 166 w 168"/>
                <a:gd name="T43" fmla="*/ 90 h 416"/>
                <a:gd name="T44" fmla="*/ 168 w 168"/>
                <a:gd name="T45" fmla="*/ 84 h 416"/>
                <a:gd name="T46" fmla="*/ 166 w 168"/>
                <a:gd name="T47" fmla="*/ 76 h 416"/>
                <a:gd name="T48" fmla="*/ 162 w 168"/>
                <a:gd name="T49" fmla="*/ 72 h 416"/>
                <a:gd name="T50" fmla="*/ 96 w 168"/>
                <a:gd name="T51" fmla="*/ 4 h 416"/>
                <a:gd name="T52" fmla="*/ 96 w 168"/>
                <a:gd name="T53" fmla="*/ 4 h 416"/>
                <a:gd name="T54" fmla="*/ 90 w 168"/>
                <a:gd name="T55" fmla="*/ 2 h 416"/>
                <a:gd name="T56" fmla="*/ 84 w 168"/>
                <a:gd name="T57" fmla="*/ 0 h 416"/>
                <a:gd name="T58" fmla="*/ 78 w 168"/>
                <a:gd name="T59" fmla="*/ 2 h 416"/>
                <a:gd name="T60" fmla="*/ 72 w 168"/>
                <a:gd name="T61" fmla="*/ 4 h 416"/>
                <a:gd name="T62" fmla="*/ 6 w 168"/>
                <a:gd name="T63" fmla="*/ 72 h 416"/>
                <a:gd name="T64" fmla="*/ 6 w 168"/>
                <a:gd name="T65" fmla="*/ 72 h 416"/>
                <a:gd name="T66" fmla="*/ 2 w 168"/>
                <a:gd name="T67" fmla="*/ 78 h 416"/>
                <a:gd name="T68" fmla="*/ 0 w 168"/>
                <a:gd name="T69" fmla="*/ 84 h 416"/>
                <a:gd name="T70" fmla="*/ 2 w 168"/>
                <a:gd name="T71" fmla="*/ 90 h 416"/>
                <a:gd name="T72" fmla="*/ 6 w 168"/>
                <a:gd name="T73" fmla="*/ 96 h 416"/>
                <a:gd name="T74" fmla="*/ 6 w 168"/>
                <a:gd name="T75" fmla="*/ 96 h 416"/>
                <a:gd name="T76" fmla="*/ 12 w 168"/>
                <a:gd name="T77" fmla="*/ 98 h 416"/>
                <a:gd name="T78" fmla="*/ 18 w 168"/>
                <a:gd name="T79" fmla="*/ 100 h 416"/>
                <a:gd name="T80" fmla="*/ 24 w 168"/>
                <a:gd name="T81" fmla="*/ 98 h 416"/>
                <a:gd name="T82" fmla="*/ 30 w 168"/>
                <a:gd name="T83" fmla="*/ 96 h 416"/>
                <a:gd name="T84" fmla="*/ 30 w 168"/>
                <a:gd name="T85" fmla="*/ 9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16">
                  <a:moveTo>
                    <a:pt x="30" y="96"/>
                  </a:moveTo>
                  <a:lnTo>
                    <a:pt x="68" y="56"/>
                  </a:lnTo>
                  <a:lnTo>
                    <a:pt x="68" y="400"/>
                  </a:lnTo>
                  <a:lnTo>
                    <a:pt x="68" y="400"/>
                  </a:lnTo>
                  <a:lnTo>
                    <a:pt x="68" y="406"/>
                  </a:lnTo>
                  <a:lnTo>
                    <a:pt x="72" y="412"/>
                  </a:lnTo>
                  <a:lnTo>
                    <a:pt x="78" y="416"/>
                  </a:lnTo>
                  <a:lnTo>
                    <a:pt x="84" y="416"/>
                  </a:lnTo>
                  <a:lnTo>
                    <a:pt x="84" y="416"/>
                  </a:lnTo>
                  <a:lnTo>
                    <a:pt x="90" y="416"/>
                  </a:lnTo>
                  <a:lnTo>
                    <a:pt x="96" y="412"/>
                  </a:lnTo>
                  <a:lnTo>
                    <a:pt x="100" y="406"/>
                  </a:lnTo>
                  <a:lnTo>
                    <a:pt x="100" y="400"/>
                  </a:lnTo>
                  <a:lnTo>
                    <a:pt x="100" y="56"/>
                  </a:lnTo>
                  <a:lnTo>
                    <a:pt x="138" y="96"/>
                  </a:lnTo>
                  <a:lnTo>
                    <a:pt x="138" y="96"/>
                  </a:lnTo>
                  <a:lnTo>
                    <a:pt x="144" y="98"/>
                  </a:lnTo>
                  <a:lnTo>
                    <a:pt x="150" y="100"/>
                  </a:lnTo>
                  <a:lnTo>
                    <a:pt x="158" y="98"/>
                  </a:lnTo>
                  <a:lnTo>
                    <a:pt x="162" y="94"/>
                  </a:lnTo>
                  <a:lnTo>
                    <a:pt x="162" y="94"/>
                  </a:lnTo>
                  <a:lnTo>
                    <a:pt x="166" y="90"/>
                  </a:lnTo>
                  <a:lnTo>
                    <a:pt x="168" y="84"/>
                  </a:lnTo>
                  <a:lnTo>
                    <a:pt x="166" y="76"/>
                  </a:lnTo>
                  <a:lnTo>
                    <a:pt x="162" y="72"/>
                  </a:lnTo>
                  <a:lnTo>
                    <a:pt x="96" y="4"/>
                  </a:lnTo>
                  <a:lnTo>
                    <a:pt x="96" y="4"/>
                  </a:lnTo>
                  <a:lnTo>
                    <a:pt x="90" y="2"/>
                  </a:lnTo>
                  <a:lnTo>
                    <a:pt x="84" y="0"/>
                  </a:lnTo>
                  <a:lnTo>
                    <a:pt x="78" y="2"/>
                  </a:lnTo>
                  <a:lnTo>
                    <a:pt x="72" y="4"/>
                  </a:lnTo>
                  <a:lnTo>
                    <a:pt x="6" y="72"/>
                  </a:lnTo>
                  <a:lnTo>
                    <a:pt x="6" y="72"/>
                  </a:lnTo>
                  <a:lnTo>
                    <a:pt x="2" y="78"/>
                  </a:lnTo>
                  <a:lnTo>
                    <a:pt x="0" y="84"/>
                  </a:lnTo>
                  <a:lnTo>
                    <a:pt x="2" y="90"/>
                  </a:lnTo>
                  <a:lnTo>
                    <a:pt x="6" y="96"/>
                  </a:lnTo>
                  <a:lnTo>
                    <a:pt x="6" y="96"/>
                  </a:lnTo>
                  <a:lnTo>
                    <a:pt x="12" y="98"/>
                  </a:lnTo>
                  <a:lnTo>
                    <a:pt x="18" y="100"/>
                  </a:lnTo>
                  <a:lnTo>
                    <a:pt x="24" y="98"/>
                  </a:lnTo>
                  <a:lnTo>
                    <a:pt x="30" y="96"/>
                  </a:lnTo>
                  <a:lnTo>
                    <a:pt x="30" y="96"/>
                  </a:lnTo>
                  <a:close/>
                </a:path>
              </a:pathLst>
            </a:custGeom>
            <a:grpFill/>
            <a:ln w="12700">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12" name="Freeform 8">
              <a:extLst>
                <a:ext uri="{FF2B5EF4-FFF2-40B4-BE49-F238E27FC236}">
                  <a16:creationId xmlns:a16="http://schemas.microsoft.com/office/drawing/2014/main" id="{E1A57772-CCAD-4971-8024-2510BB88B9D9}"/>
                </a:ext>
              </a:extLst>
            </p:cNvPr>
            <p:cNvSpPr>
              <a:spLocks/>
            </p:cNvSpPr>
            <p:nvPr/>
          </p:nvSpPr>
          <p:spPr bwMode="auto">
            <a:xfrm>
              <a:off x="2176463" y="5556250"/>
              <a:ext cx="371475" cy="476250"/>
            </a:xfrm>
            <a:custGeom>
              <a:avLst/>
              <a:gdLst>
                <a:gd name="T0" fmla="*/ 0 w 234"/>
                <a:gd name="T1" fmla="*/ 284 h 300"/>
                <a:gd name="T2" fmla="*/ 2 w 234"/>
                <a:gd name="T3" fmla="*/ 290 h 300"/>
                <a:gd name="T4" fmla="*/ 10 w 234"/>
                <a:gd name="T5" fmla="*/ 300 h 300"/>
                <a:gd name="T6" fmla="*/ 18 w 234"/>
                <a:gd name="T7" fmla="*/ 300 h 300"/>
                <a:gd name="T8" fmla="*/ 30 w 234"/>
                <a:gd name="T9" fmla="*/ 296 h 300"/>
                <a:gd name="T10" fmla="*/ 34 w 234"/>
                <a:gd name="T11" fmla="*/ 284 h 300"/>
                <a:gd name="T12" fmla="*/ 34 w 234"/>
                <a:gd name="T13" fmla="*/ 134 h 300"/>
                <a:gd name="T14" fmla="*/ 36 w 234"/>
                <a:gd name="T15" fmla="*/ 122 h 300"/>
                <a:gd name="T16" fmla="*/ 52 w 234"/>
                <a:gd name="T17" fmla="*/ 104 h 300"/>
                <a:gd name="T18" fmla="*/ 64 w 234"/>
                <a:gd name="T19" fmla="*/ 100 h 300"/>
                <a:gd name="T20" fmla="*/ 68 w 234"/>
                <a:gd name="T21" fmla="*/ 100 h 300"/>
                <a:gd name="T22" fmla="*/ 138 w 234"/>
                <a:gd name="T23" fmla="*/ 138 h 300"/>
                <a:gd name="T24" fmla="*/ 136 w 234"/>
                <a:gd name="T25" fmla="*/ 144 h 300"/>
                <a:gd name="T26" fmla="*/ 134 w 234"/>
                <a:gd name="T27" fmla="*/ 156 h 300"/>
                <a:gd name="T28" fmla="*/ 138 w 234"/>
                <a:gd name="T29" fmla="*/ 162 h 300"/>
                <a:gd name="T30" fmla="*/ 150 w 234"/>
                <a:gd name="T31" fmla="*/ 168 h 300"/>
                <a:gd name="T32" fmla="*/ 162 w 234"/>
                <a:gd name="T33" fmla="*/ 162 h 300"/>
                <a:gd name="T34" fmla="*/ 162 w 234"/>
                <a:gd name="T35" fmla="*/ 162 h 300"/>
                <a:gd name="T36" fmla="*/ 230 w 234"/>
                <a:gd name="T37" fmla="*/ 96 h 300"/>
                <a:gd name="T38" fmla="*/ 234 w 234"/>
                <a:gd name="T39" fmla="*/ 84 h 300"/>
                <a:gd name="T40" fmla="*/ 230 w 234"/>
                <a:gd name="T41" fmla="*/ 72 h 300"/>
                <a:gd name="T42" fmla="*/ 162 w 234"/>
                <a:gd name="T43" fmla="*/ 6 h 300"/>
                <a:gd name="T44" fmla="*/ 150 w 234"/>
                <a:gd name="T45" fmla="*/ 0 h 300"/>
                <a:gd name="T46" fmla="*/ 138 w 234"/>
                <a:gd name="T47" fmla="*/ 6 h 300"/>
                <a:gd name="T48" fmla="*/ 136 w 234"/>
                <a:gd name="T49" fmla="*/ 10 h 300"/>
                <a:gd name="T50" fmla="*/ 134 w 234"/>
                <a:gd name="T51" fmla="*/ 24 h 300"/>
                <a:gd name="T52" fmla="*/ 138 w 234"/>
                <a:gd name="T53" fmla="*/ 28 h 300"/>
                <a:gd name="T54" fmla="*/ 178 w 234"/>
                <a:gd name="T55" fmla="*/ 68 h 300"/>
                <a:gd name="T56" fmla="*/ 68 w 234"/>
                <a:gd name="T57" fmla="*/ 68 h 300"/>
                <a:gd name="T58" fmla="*/ 42 w 234"/>
                <a:gd name="T59" fmla="*/ 72 h 300"/>
                <a:gd name="T60" fmla="*/ 20 w 234"/>
                <a:gd name="T61" fmla="*/ 84 h 300"/>
                <a:gd name="T62" fmla="*/ 6 w 234"/>
                <a:gd name="T63" fmla="*/ 106 h 300"/>
                <a:gd name="T64" fmla="*/ 0 w 234"/>
                <a:gd name="T65" fmla="*/ 130 h 300"/>
                <a:gd name="T66" fmla="*/ 0 w 234"/>
                <a:gd name="T67" fmla="*/ 13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300">
                  <a:moveTo>
                    <a:pt x="0" y="134"/>
                  </a:moveTo>
                  <a:lnTo>
                    <a:pt x="0" y="284"/>
                  </a:lnTo>
                  <a:lnTo>
                    <a:pt x="0" y="284"/>
                  </a:lnTo>
                  <a:lnTo>
                    <a:pt x="2" y="290"/>
                  </a:lnTo>
                  <a:lnTo>
                    <a:pt x="6" y="296"/>
                  </a:lnTo>
                  <a:lnTo>
                    <a:pt x="10" y="300"/>
                  </a:lnTo>
                  <a:lnTo>
                    <a:pt x="18" y="300"/>
                  </a:lnTo>
                  <a:lnTo>
                    <a:pt x="18" y="300"/>
                  </a:lnTo>
                  <a:lnTo>
                    <a:pt x="24" y="300"/>
                  </a:lnTo>
                  <a:lnTo>
                    <a:pt x="30" y="296"/>
                  </a:lnTo>
                  <a:lnTo>
                    <a:pt x="32" y="290"/>
                  </a:lnTo>
                  <a:lnTo>
                    <a:pt x="34" y="284"/>
                  </a:lnTo>
                  <a:lnTo>
                    <a:pt x="34" y="134"/>
                  </a:lnTo>
                  <a:lnTo>
                    <a:pt x="34" y="134"/>
                  </a:lnTo>
                  <a:lnTo>
                    <a:pt x="34" y="128"/>
                  </a:lnTo>
                  <a:lnTo>
                    <a:pt x="36" y="122"/>
                  </a:lnTo>
                  <a:lnTo>
                    <a:pt x="42" y="112"/>
                  </a:lnTo>
                  <a:lnTo>
                    <a:pt x="52" y="104"/>
                  </a:lnTo>
                  <a:lnTo>
                    <a:pt x="58" y="102"/>
                  </a:lnTo>
                  <a:lnTo>
                    <a:pt x="64" y="100"/>
                  </a:lnTo>
                  <a:lnTo>
                    <a:pt x="64" y="100"/>
                  </a:lnTo>
                  <a:lnTo>
                    <a:pt x="68" y="100"/>
                  </a:lnTo>
                  <a:lnTo>
                    <a:pt x="178" y="100"/>
                  </a:lnTo>
                  <a:lnTo>
                    <a:pt x="138" y="138"/>
                  </a:lnTo>
                  <a:lnTo>
                    <a:pt x="138" y="138"/>
                  </a:lnTo>
                  <a:lnTo>
                    <a:pt x="136" y="144"/>
                  </a:lnTo>
                  <a:lnTo>
                    <a:pt x="134" y="150"/>
                  </a:lnTo>
                  <a:lnTo>
                    <a:pt x="134" y="156"/>
                  </a:lnTo>
                  <a:lnTo>
                    <a:pt x="138" y="162"/>
                  </a:lnTo>
                  <a:lnTo>
                    <a:pt x="138" y="162"/>
                  </a:lnTo>
                  <a:lnTo>
                    <a:pt x="144" y="166"/>
                  </a:lnTo>
                  <a:lnTo>
                    <a:pt x="150" y="168"/>
                  </a:lnTo>
                  <a:lnTo>
                    <a:pt x="156" y="166"/>
                  </a:lnTo>
                  <a:lnTo>
                    <a:pt x="162" y="162"/>
                  </a:lnTo>
                  <a:lnTo>
                    <a:pt x="162" y="162"/>
                  </a:lnTo>
                  <a:lnTo>
                    <a:pt x="162" y="162"/>
                  </a:lnTo>
                  <a:lnTo>
                    <a:pt x="230" y="96"/>
                  </a:lnTo>
                  <a:lnTo>
                    <a:pt x="230" y="96"/>
                  </a:lnTo>
                  <a:lnTo>
                    <a:pt x="232" y="90"/>
                  </a:lnTo>
                  <a:lnTo>
                    <a:pt x="234" y="84"/>
                  </a:lnTo>
                  <a:lnTo>
                    <a:pt x="232" y="78"/>
                  </a:lnTo>
                  <a:lnTo>
                    <a:pt x="230" y="72"/>
                  </a:lnTo>
                  <a:lnTo>
                    <a:pt x="162" y="6"/>
                  </a:lnTo>
                  <a:lnTo>
                    <a:pt x="162" y="6"/>
                  </a:lnTo>
                  <a:lnTo>
                    <a:pt x="158" y="2"/>
                  </a:lnTo>
                  <a:lnTo>
                    <a:pt x="150" y="0"/>
                  </a:lnTo>
                  <a:lnTo>
                    <a:pt x="144" y="2"/>
                  </a:lnTo>
                  <a:lnTo>
                    <a:pt x="138" y="6"/>
                  </a:lnTo>
                  <a:lnTo>
                    <a:pt x="138" y="6"/>
                  </a:lnTo>
                  <a:lnTo>
                    <a:pt x="136" y="10"/>
                  </a:lnTo>
                  <a:lnTo>
                    <a:pt x="134" y="16"/>
                  </a:lnTo>
                  <a:lnTo>
                    <a:pt x="134" y="24"/>
                  </a:lnTo>
                  <a:lnTo>
                    <a:pt x="138" y="28"/>
                  </a:lnTo>
                  <a:lnTo>
                    <a:pt x="138" y="28"/>
                  </a:lnTo>
                  <a:lnTo>
                    <a:pt x="138" y="30"/>
                  </a:lnTo>
                  <a:lnTo>
                    <a:pt x="178" y="68"/>
                  </a:lnTo>
                  <a:lnTo>
                    <a:pt x="68" y="68"/>
                  </a:lnTo>
                  <a:lnTo>
                    <a:pt x="68" y="68"/>
                  </a:lnTo>
                  <a:lnTo>
                    <a:pt x="54" y="68"/>
                  </a:lnTo>
                  <a:lnTo>
                    <a:pt x="42" y="72"/>
                  </a:lnTo>
                  <a:lnTo>
                    <a:pt x="30" y="78"/>
                  </a:lnTo>
                  <a:lnTo>
                    <a:pt x="20" y="84"/>
                  </a:lnTo>
                  <a:lnTo>
                    <a:pt x="12" y="94"/>
                  </a:lnTo>
                  <a:lnTo>
                    <a:pt x="6" y="106"/>
                  </a:lnTo>
                  <a:lnTo>
                    <a:pt x="2" y="118"/>
                  </a:lnTo>
                  <a:lnTo>
                    <a:pt x="0" y="130"/>
                  </a:lnTo>
                  <a:lnTo>
                    <a:pt x="0" y="130"/>
                  </a:lnTo>
                  <a:lnTo>
                    <a:pt x="0" y="134"/>
                  </a:lnTo>
                  <a:lnTo>
                    <a:pt x="0" y="134"/>
                  </a:lnTo>
                  <a:close/>
                </a:path>
              </a:pathLst>
            </a:custGeom>
            <a:grpFill/>
            <a:ln w="12700">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13" name="Freeform 9">
              <a:extLst>
                <a:ext uri="{FF2B5EF4-FFF2-40B4-BE49-F238E27FC236}">
                  <a16:creationId xmlns:a16="http://schemas.microsoft.com/office/drawing/2014/main" id="{11E859DA-E413-4FFB-969E-48DC591C6CB6}"/>
                </a:ext>
              </a:extLst>
            </p:cNvPr>
            <p:cNvSpPr>
              <a:spLocks/>
            </p:cNvSpPr>
            <p:nvPr/>
          </p:nvSpPr>
          <p:spPr bwMode="auto">
            <a:xfrm>
              <a:off x="1595438" y="5556250"/>
              <a:ext cx="371475" cy="476250"/>
            </a:xfrm>
            <a:custGeom>
              <a:avLst/>
              <a:gdLst>
                <a:gd name="T0" fmla="*/ 216 w 234"/>
                <a:gd name="T1" fmla="*/ 300 h 300"/>
                <a:gd name="T2" fmla="*/ 228 w 234"/>
                <a:gd name="T3" fmla="*/ 296 h 300"/>
                <a:gd name="T4" fmla="*/ 234 w 234"/>
                <a:gd name="T5" fmla="*/ 284 h 300"/>
                <a:gd name="T6" fmla="*/ 234 w 234"/>
                <a:gd name="T7" fmla="*/ 134 h 300"/>
                <a:gd name="T8" fmla="*/ 228 w 234"/>
                <a:gd name="T9" fmla="*/ 108 h 300"/>
                <a:gd name="T10" fmla="*/ 216 w 234"/>
                <a:gd name="T11" fmla="*/ 88 h 300"/>
                <a:gd name="T12" fmla="*/ 196 w 234"/>
                <a:gd name="T13" fmla="*/ 74 h 300"/>
                <a:gd name="T14" fmla="*/ 170 w 234"/>
                <a:gd name="T15" fmla="*/ 68 h 300"/>
                <a:gd name="T16" fmla="*/ 166 w 234"/>
                <a:gd name="T17" fmla="*/ 68 h 300"/>
                <a:gd name="T18" fmla="*/ 96 w 234"/>
                <a:gd name="T19" fmla="*/ 30 h 300"/>
                <a:gd name="T20" fmla="*/ 98 w 234"/>
                <a:gd name="T21" fmla="*/ 24 h 300"/>
                <a:gd name="T22" fmla="*/ 100 w 234"/>
                <a:gd name="T23" fmla="*/ 12 h 300"/>
                <a:gd name="T24" fmla="*/ 96 w 234"/>
                <a:gd name="T25" fmla="*/ 6 h 300"/>
                <a:gd name="T26" fmla="*/ 84 w 234"/>
                <a:gd name="T27" fmla="*/ 0 h 300"/>
                <a:gd name="T28" fmla="*/ 72 w 234"/>
                <a:gd name="T29" fmla="*/ 6 h 300"/>
                <a:gd name="T30" fmla="*/ 72 w 234"/>
                <a:gd name="T31" fmla="*/ 6 h 300"/>
                <a:gd name="T32" fmla="*/ 4 w 234"/>
                <a:gd name="T33" fmla="*/ 72 h 300"/>
                <a:gd name="T34" fmla="*/ 0 w 234"/>
                <a:gd name="T35" fmla="*/ 84 h 300"/>
                <a:gd name="T36" fmla="*/ 4 w 234"/>
                <a:gd name="T37" fmla="*/ 96 h 300"/>
                <a:gd name="T38" fmla="*/ 72 w 234"/>
                <a:gd name="T39" fmla="*/ 162 h 300"/>
                <a:gd name="T40" fmla="*/ 84 w 234"/>
                <a:gd name="T41" fmla="*/ 168 h 300"/>
                <a:gd name="T42" fmla="*/ 96 w 234"/>
                <a:gd name="T43" fmla="*/ 162 h 300"/>
                <a:gd name="T44" fmla="*/ 98 w 234"/>
                <a:gd name="T45" fmla="*/ 156 h 300"/>
                <a:gd name="T46" fmla="*/ 98 w 234"/>
                <a:gd name="T47" fmla="*/ 144 h 300"/>
                <a:gd name="T48" fmla="*/ 56 w 234"/>
                <a:gd name="T49" fmla="*/ 100 h 300"/>
                <a:gd name="T50" fmla="*/ 166 w 234"/>
                <a:gd name="T51" fmla="*/ 100 h 300"/>
                <a:gd name="T52" fmla="*/ 180 w 234"/>
                <a:gd name="T53" fmla="*/ 102 h 300"/>
                <a:gd name="T54" fmla="*/ 196 w 234"/>
                <a:gd name="T55" fmla="*/ 118 h 300"/>
                <a:gd name="T56" fmla="*/ 200 w 234"/>
                <a:gd name="T57" fmla="*/ 130 h 300"/>
                <a:gd name="T58" fmla="*/ 200 w 234"/>
                <a:gd name="T59" fmla="*/ 134 h 300"/>
                <a:gd name="T60" fmla="*/ 200 w 234"/>
                <a:gd name="T61" fmla="*/ 284 h 300"/>
                <a:gd name="T62" fmla="*/ 204 w 234"/>
                <a:gd name="T63" fmla="*/ 296 h 300"/>
                <a:gd name="T64" fmla="*/ 216 w 234"/>
                <a:gd name="T65"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300">
                  <a:moveTo>
                    <a:pt x="216" y="300"/>
                  </a:moveTo>
                  <a:lnTo>
                    <a:pt x="216" y="300"/>
                  </a:lnTo>
                  <a:lnTo>
                    <a:pt x="224" y="300"/>
                  </a:lnTo>
                  <a:lnTo>
                    <a:pt x="228" y="296"/>
                  </a:lnTo>
                  <a:lnTo>
                    <a:pt x="232" y="290"/>
                  </a:lnTo>
                  <a:lnTo>
                    <a:pt x="234" y="284"/>
                  </a:lnTo>
                  <a:lnTo>
                    <a:pt x="234" y="134"/>
                  </a:lnTo>
                  <a:lnTo>
                    <a:pt x="234" y="134"/>
                  </a:lnTo>
                  <a:lnTo>
                    <a:pt x="232" y="120"/>
                  </a:lnTo>
                  <a:lnTo>
                    <a:pt x="228" y="108"/>
                  </a:lnTo>
                  <a:lnTo>
                    <a:pt x="224" y="98"/>
                  </a:lnTo>
                  <a:lnTo>
                    <a:pt x="216" y="88"/>
                  </a:lnTo>
                  <a:lnTo>
                    <a:pt x="206" y="80"/>
                  </a:lnTo>
                  <a:lnTo>
                    <a:pt x="196" y="74"/>
                  </a:lnTo>
                  <a:lnTo>
                    <a:pt x="184" y="70"/>
                  </a:lnTo>
                  <a:lnTo>
                    <a:pt x="170" y="68"/>
                  </a:lnTo>
                  <a:lnTo>
                    <a:pt x="170" y="68"/>
                  </a:lnTo>
                  <a:lnTo>
                    <a:pt x="166" y="68"/>
                  </a:lnTo>
                  <a:lnTo>
                    <a:pt x="56" y="68"/>
                  </a:lnTo>
                  <a:lnTo>
                    <a:pt x="96" y="30"/>
                  </a:lnTo>
                  <a:lnTo>
                    <a:pt x="96" y="30"/>
                  </a:lnTo>
                  <a:lnTo>
                    <a:pt x="98" y="24"/>
                  </a:lnTo>
                  <a:lnTo>
                    <a:pt x="100" y="18"/>
                  </a:lnTo>
                  <a:lnTo>
                    <a:pt x="100" y="12"/>
                  </a:lnTo>
                  <a:lnTo>
                    <a:pt x="96" y="6"/>
                  </a:lnTo>
                  <a:lnTo>
                    <a:pt x="96" y="6"/>
                  </a:lnTo>
                  <a:lnTo>
                    <a:pt x="90" y="2"/>
                  </a:lnTo>
                  <a:lnTo>
                    <a:pt x="84" y="0"/>
                  </a:lnTo>
                  <a:lnTo>
                    <a:pt x="78" y="2"/>
                  </a:lnTo>
                  <a:lnTo>
                    <a:pt x="72" y="6"/>
                  </a:lnTo>
                  <a:lnTo>
                    <a:pt x="72" y="6"/>
                  </a:lnTo>
                  <a:lnTo>
                    <a:pt x="72" y="6"/>
                  </a:lnTo>
                  <a:lnTo>
                    <a:pt x="4" y="72"/>
                  </a:lnTo>
                  <a:lnTo>
                    <a:pt x="4" y="72"/>
                  </a:lnTo>
                  <a:lnTo>
                    <a:pt x="2" y="78"/>
                  </a:lnTo>
                  <a:lnTo>
                    <a:pt x="0" y="84"/>
                  </a:lnTo>
                  <a:lnTo>
                    <a:pt x="2" y="90"/>
                  </a:lnTo>
                  <a:lnTo>
                    <a:pt x="4" y="96"/>
                  </a:lnTo>
                  <a:lnTo>
                    <a:pt x="72" y="162"/>
                  </a:lnTo>
                  <a:lnTo>
                    <a:pt x="72" y="162"/>
                  </a:lnTo>
                  <a:lnTo>
                    <a:pt x="78" y="166"/>
                  </a:lnTo>
                  <a:lnTo>
                    <a:pt x="84" y="168"/>
                  </a:lnTo>
                  <a:lnTo>
                    <a:pt x="90" y="166"/>
                  </a:lnTo>
                  <a:lnTo>
                    <a:pt x="96" y="162"/>
                  </a:lnTo>
                  <a:lnTo>
                    <a:pt x="96" y="162"/>
                  </a:lnTo>
                  <a:lnTo>
                    <a:pt x="98" y="156"/>
                  </a:lnTo>
                  <a:lnTo>
                    <a:pt x="100" y="150"/>
                  </a:lnTo>
                  <a:lnTo>
                    <a:pt x="98" y="144"/>
                  </a:lnTo>
                  <a:lnTo>
                    <a:pt x="96" y="138"/>
                  </a:lnTo>
                  <a:lnTo>
                    <a:pt x="56" y="100"/>
                  </a:lnTo>
                  <a:lnTo>
                    <a:pt x="166" y="100"/>
                  </a:lnTo>
                  <a:lnTo>
                    <a:pt x="166" y="100"/>
                  </a:lnTo>
                  <a:lnTo>
                    <a:pt x="174" y="100"/>
                  </a:lnTo>
                  <a:lnTo>
                    <a:pt x="180" y="102"/>
                  </a:lnTo>
                  <a:lnTo>
                    <a:pt x="190" y="108"/>
                  </a:lnTo>
                  <a:lnTo>
                    <a:pt x="196" y="118"/>
                  </a:lnTo>
                  <a:lnTo>
                    <a:pt x="198" y="124"/>
                  </a:lnTo>
                  <a:lnTo>
                    <a:pt x="200" y="130"/>
                  </a:lnTo>
                  <a:lnTo>
                    <a:pt x="200" y="130"/>
                  </a:lnTo>
                  <a:lnTo>
                    <a:pt x="200" y="134"/>
                  </a:lnTo>
                  <a:lnTo>
                    <a:pt x="200" y="284"/>
                  </a:lnTo>
                  <a:lnTo>
                    <a:pt x="200" y="284"/>
                  </a:lnTo>
                  <a:lnTo>
                    <a:pt x="202" y="290"/>
                  </a:lnTo>
                  <a:lnTo>
                    <a:pt x="204" y="296"/>
                  </a:lnTo>
                  <a:lnTo>
                    <a:pt x="210" y="300"/>
                  </a:lnTo>
                  <a:lnTo>
                    <a:pt x="216" y="300"/>
                  </a:lnTo>
                  <a:lnTo>
                    <a:pt x="216" y="300"/>
                  </a:lnTo>
                  <a:close/>
                </a:path>
              </a:pathLst>
            </a:custGeom>
            <a:grpFill/>
            <a:ln w="12700">
              <a:noFill/>
              <a:round/>
              <a:headEnd/>
              <a:tailEnd/>
            </a:ln>
          </p:spPr>
          <p:txBody>
            <a:bodyPr vert="horz" wrap="square" lIns="96819" tIns="48409" rIns="96819" bIns="48409" numCol="1" anchor="t" anchorCtr="0" compatLnSpc="1">
              <a:prstTxWarp prst="textNoShape">
                <a:avLst/>
              </a:prstTxWarp>
            </a:bodyPr>
            <a:lstStyle/>
            <a:p>
              <a:endParaRPr lang="en-US" sz="1165" dirty="0"/>
            </a:p>
          </p:txBody>
        </p:sp>
      </p:grpSp>
      <p:sp>
        <p:nvSpPr>
          <p:cNvPr id="14" name="PageNumber">
            <a:extLst>
              <a:ext uri="{FF2B5EF4-FFF2-40B4-BE49-F238E27FC236}">
                <a16:creationId xmlns:a16="http://schemas.microsoft.com/office/drawing/2014/main" id="{CA364DBB-BBFD-4170-9370-7FCD8FE0F104}"/>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9</a:t>
            </a:r>
          </a:p>
        </p:txBody>
      </p:sp>
    </p:spTree>
    <p:custDataLst>
      <p:tags r:id="rId1"/>
    </p:custDataLst>
    <p:extLst>
      <p:ext uri="{BB962C8B-B14F-4D97-AF65-F5344CB8AC3E}">
        <p14:creationId xmlns:p14="http://schemas.microsoft.com/office/powerpoint/2010/main" val="126800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1086-BEAB-43D1-B1F3-5BFE294D0519}"/>
              </a:ext>
            </a:extLst>
          </p:cNvPr>
          <p:cNvSpPr>
            <a:spLocks noGrp="1"/>
          </p:cNvSpPr>
          <p:nvPr>
            <p:ph type="title"/>
          </p:nvPr>
        </p:nvSpPr>
        <p:spPr>
          <a:xfrm>
            <a:off x="694944" y="658368"/>
            <a:ext cx="13249656" cy="722376"/>
          </a:xfrm>
        </p:spPr>
        <p:txBody>
          <a:bodyPr/>
          <a:lstStyle/>
          <a:p>
            <a:r>
              <a:rPr lang="en-US" dirty="0"/>
              <a:t>The platform should go where your constituents are</a:t>
            </a:r>
          </a:p>
        </p:txBody>
      </p:sp>
      <p:sp>
        <p:nvSpPr>
          <p:cNvPr id="5" name="Right Arrow 1">
            <a:extLst>
              <a:ext uri="{FF2B5EF4-FFF2-40B4-BE49-F238E27FC236}">
                <a16:creationId xmlns:a16="http://schemas.microsoft.com/office/drawing/2014/main" id="{DB222A77-A070-4A78-8977-0AE5312A9672}"/>
              </a:ext>
            </a:extLst>
          </p:cNvPr>
          <p:cNvSpPr/>
          <p:nvPr/>
        </p:nvSpPr>
        <p:spPr>
          <a:xfrm>
            <a:off x="3042686" y="3328341"/>
            <a:ext cx="1146643" cy="954160"/>
          </a:xfrm>
          <a:prstGeom prst="rightArrow">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dirty="0"/>
          </a:p>
        </p:txBody>
      </p:sp>
      <p:sp>
        <p:nvSpPr>
          <p:cNvPr id="6" name="Right Arrow 5">
            <a:extLst>
              <a:ext uri="{FF2B5EF4-FFF2-40B4-BE49-F238E27FC236}">
                <a16:creationId xmlns:a16="http://schemas.microsoft.com/office/drawing/2014/main" id="{2C9082C9-A015-401E-A579-D43D85AE344A}"/>
              </a:ext>
            </a:extLst>
          </p:cNvPr>
          <p:cNvSpPr/>
          <p:nvPr/>
        </p:nvSpPr>
        <p:spPr>
          <a:xfrm>
            <a:off x="11119517" y="3313583"/>
            <a:ext cx="1146643" cy="983676"/>
          </a:xfrm>
          <a:prstGeom prst="rightArrow">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 dirty="0">
              <a:solidFill>
                <a:schemeClr val="accent2"/>
              </a:solidFill>
            </a:endParaRPr>
          </a:p>
        </p:txBody>
      </p:sp>
      <p:pic>
        <p:nvPicPr>
          <p:cNvPr id="7" name="Picture 6">
            <a:extLst>
              <a:ext uri="{FF2B5EF4-FFF2-40B4-BE49-F238E27FC236}">
                <a16:creationId xmlns:a16="http://schemas.microsoft.com/office/drawing/2014/main" id="{65982DF1-69E0-4862-8181-6963E2625632}"/>
              </a:ext>
            </a:extLst>
          </p:cNvPr>
          <p:cNvPicPr>
            <a:picLocks noChangeAspect="1"/>
          </p:cNvPicPr>
          <p:nvPr/>
        </p:nvPicPr>
        <p:blipFill>
          <a:blip r:embed="rId6">
            <a:duotone>
              <a:schemeClr val="bg2">
                <a:shade val="45000"/>
                <a:satMod val="135000"/>
              </a:schemeClr>
              <a:prstClr val="white"/>
            </a:duotone>
          </a:blip>
          <a:stretch>
            <a:fillRect/>
          </a:stretch>
        </p:blipFill>
        <p:spPr>
          <a:xfrm>
            <a:off x="1702817" y="2696592"/>
            <a:ext cx="867986" cy="2217659"/>
          </a:xfrm>
          <a:prstGeom prst="rect">
            <a:avLst/>
          </a:prstGeom>
          <a:solidFill>
            <a:schemeClr val="bg1"/>
          </a:solidFill>
        </p:spPr>
      </p:pic>
      <p:pic>
        <p:nvPicPr>
          <p:cNvPr id="8" name="Picture 7">
            <a:extLst>
              <a:ext uri="{FF2B5EF4-FFF2-40B4-BE49-F238E27FC236}">
                <a16:creationId xmlns:a16="http://schemas.microsoft.com/office/drawing/2014/main" id="{B25AC5BB-BD23-48D4-BF8D-4E8CC18CB707}"/>
              </a:ext>
            </a:extLst>
          </p:cNvPr>
          <p:cNvPicPr>
            <a:picLocks noChangeAspect="1"/>
          </p:cNvPicPr>
          <p:nvPr/>
        </p:nvPicPr>
        <p:blipFill>
          <a:blip r:embed="rId6">
            <a:duotone>
              <a:schemeClr val="bg2">
                <a:shade val="45000"/>
                <a:satMod val="135000"/>
              </a:schemeClr>
              <a:prstClr val="white"/>
            </a:duotone>
          </a:blip>
          <a:stretch>
            <a:fillRect/>
          </a:stretch>
        </p:blipFill>
        <p:spPr>
          <a:xfrm>
            <a:off x="12435532" y="2696592"/>
            <a:ext cx="867986" cy="2217659"/>
          </a:xfrm>
          <a:prstGeom prst="rect">
            <a:avLst/>
          </a:prstGeom>
          <a:solidFill>
            <a:schemeClr val="bg1"/>
          </a:solidFill>
        </p:spPr>
      </p:pic>
      <p:sp>
        <p:nvSpPr>
          <p:cNvPr id="9" name="TextBox 8">
            <a:extLst>
              <a:ext uri="{FF2B5EF4-FFF2-40B4-BE49-F238E27FC236}">
                <a16:creationId xmlns:a16="http://schemas.microsoft.com/office/drawing/2014/main" id="{114E12EB-CD90-4F1A-A70A-D4FACE38985B}"/>
              </a:ext>
            </a:extLst>
          </p:cNvPr>
          <p:cNvSpPr txBox="1"/>
          <p:nvPr/>
        </p:nvSpPr>
        <p:spPr>
          <a:xfrm>
            <a:off x="6847832" y="3663526"/>
            <a:ext cx="945271" cy="576312"/>
          </a:xfrm>
          <a:prstGeom prst="rect">
            <a:avLst/>
          </a:prstGeom>
          <a:noFill/>
        </p:spPr>
        <p:txBody>
          <a:bodyPr wrap="square" rtlCol="0">
            <a:spAutoFit/>
          </a:bodyPr>
          <a:lstStyle/>
          <a:p>
            <a:pPr algn="ctr"/>
            <a:r>
              <a:rPr lang="en-US" sz="3145" dirty="0">
                <a:solidFill>
                  <a:schemeClr val="bg1">
                    <a:lumMod val="65000"/>
                  </a:schemeClr>
                </a:solidFill>
              </a:rPr>
              <a:t>VS. </a:t>
            </a:r>
          </a:p>
        </p:txBody>
      </p:sp>
      <p:sp>
        <p:nvSpPr>
          <p:cNvPr id="10" name="TextBox 9">
            <a:extLst>
              <a:ext uri="{FF2B5EF4-FFF2-40B4-BE49-F238E27FC236}">
                <a16:creationId xmlns:a16="http://schemas.microsoft.com/office/drawing/2014/main" id="{6DDCE5A6-5E7F-4F7D-B23C-75249B8A036E}"/>
              </a:ext>
            </a:extLst>
          </p:cNvPr>
          <p:cNvSpPr txBox="1"/>
          <p:nvPr/>
        </p:nvSpPr>
        <p:spPr>
          <a:xfrm>
            <a:off x="8998619" y="5247889"/>
            <a:ext cx="4304899" cy="584775"/>
          </a:xfrm>
          <a:prstGeom prst="rect">
            <a:avLst/>
          </a:prstGeom>
          <a:noFill/>
        </p:spPr>
        <p:txBody>
          <a:bodyPr wrap="square" rtlCol="0">
            <a:spAutoFit/>
          </a:bodyPr>
          <a:lstStyle/>
          <a:p>
            <a:pPr algn="ctr"/>
            <a:r>
              <a:rPr lang="en-US" sz="1600" dirty="0">
                <a:solidFill>
                  <a:schemeClr val="tx2"/>
                </a:solidFill>
                <a:latin typeface="Century Gothic" panose="020B0502020202020204" pitchFamily="34" charset="0"/>
              </a:rPr>
              <a:t>The Platform is delivered to the Consumer with access to extensive functionality.</a:t>
            </a:r>
          </a:p>
        </p:txBody>
      </p:sp>
      <p:pic>
        <p:nvPicPr>
          <p:cNvPr id="11" name="Picture 10">
            <a:extLst>
              <a:ext uri="{FF2B5EF4-FFF2-40B4-BE49-F238E27FC236}">
                <a16:creationId xmlns:a16="http://schemas.microsoft.com/office/drawing/2014/main" id="{548F4B4E-51E1-4FEB-8D86-F6E58455E6B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16681" y="3234820"/>
            <a:ext cx="2340944" cy="1141203"/>
          </a:xfrm>
          <a:prstGeom prst="rect">
            <a:avLst/>
          </a:prstGeom>
        </p:spPr>
      </p:pic>
      <p:sp>
        <p:nvSpPr>
          <p:cNvPr id="12" name="TextBox 11">
            <a:extLst>
              <a:ext uri="{FF2B5EF4-FFF2-40B4-BE49-F238E27FC236}">
                <a16:creationId xmlns:a16="http://schemas.microsoft.com/office/drawing/2014/main" id="{CE8B81AF-7943-4242-AE98-A847BCD10BBF}"/>
              </a:ext>
            </a:extLst>
          </p:cNvPr>
          <p:cNvSpPr txBox="1"/>
          <p:nvPr/>
        </p:nvSpPr>
        <p:spPr>
          <a:xfrm>
            <a:off x="1464425" y="5339437"/>
            <a:ext cx="4537850" cy="584775"/>
          </a:xfrm>
          <a:prstGeom prst="rect">
            <a:avLst/>
          </a:prstGeom>
          <a:noFill/>
        </p:spPr>
        <p:txBody>
          <a:bodyPr wrap="square" rtlCol="0">
            <a:spAutoFit/>
          </a:bodyPr>
          <a:lstStyle/>
          <a:p>
            <a:pPr algn="ctr"/>
            <a:r>
              <a:rPr lang="en-US" sz="1600" dirty="0">
                <a:solidFill>
                  <a:schemeClr val="tx2"/>
                </a:solidFill>
                <a:latin typeface="Century Gothic" panose="020B0502020202020204" pitchFamily="34" charset="0"/>
              </a:rPr>
              <a:t>The Consumer is burdened with a disjointed service and limited functionality. </a:t>
            </a:r>
          </a:p>
        </p:txBody>
      </p:sp>
      <p:pic>
        <p:nvPicPr>
          <p:cNvPr id="13" name="Picture 14" descr="Image result for desktop screen">
            <a:extLst>
              <a:ext uri="{FF2B5EF4-FFF2-40B4-BE49-F238E27FC236}">
                <a16:creationId xmlns:a16="http://schemas.microsoft.com/office/drawing/2014/main" id="{301C1B85-E399-4BA5-AA55-F41B82303F5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3562" y="3298826"/>
            <a:ext cx="1178830" cy="1013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0952E7A-A2C0-48EA-B17C-DD907F8C9976}"/>
              </a:ext>
            </a:extLst>
          </p:cNvPr>
          <p:cNvSpPr txBox="1"/>
          <p:nvPr/>
        </p:nvSpPr>
        <p:spPr>
          <a:xfrm>
            <a:off x="985127" y="1996290"/>
            <a:ext cx="5238823" cy="361189"/>
          </a:xfrm>
          <a:prstGeom prst="rect">
            <a:avLst/>
          </a:prstGeom>
          <a:noFill/>
        </p:spPr>
        <p:txBody>
          <a:bodyPr wrap="square" rtlCol="0">
            <a:spAutoFit/>
          </a:bodyPr>
          <a:lstStyle/>
          <a:p>
            <a:pPr algn="ctr"/>
            <a:r>
              <a:rPr lang="en-US" sz="1747" b="1" dirty="0">
                <a:solidFill>
                  <a:schemeClr val="bg2">
                    <a:lumMod val="50000"/>
                  </a:schemeClr>
                </a:solidFill>
                <a:latin typeface="Century Gothic" panose="020B0502020202020204" pitchFamily="34" charset="0"/>
              </a:rPr>
              <a:t>Legacy Providers / Single Channel Solutions</a:t>
            </a:r>
          </a:p>
        </p:txBody>
      </p:sp>
      <p:sp>
        <p:nvSpPr>
          <p:cNvPr id="15" name="TextBox 14">
            <a:extLst>
              <a:ext uri="{FF2B5EF4-FFF2-40B4-BE49-F238E27FC236}">
                <a16:creationId xmlns:a16="http://schemas.microsoft.com/office/drawing/2014/main" id="{B935A4A8-195F-4773-B1C1-6263C57714A7}"/>
              </a:ext>
            </a:extLst>
          </p:cNvPr>
          <p:cNvSpPr txBox="1"/>
          <p:nvPr/>
        </p:nvSpPr>
        <p:spPr>
          <a:xfrm>
            <a:off x="3561411" y="6558330"/>
            <a:ext cx="7836761" cy="830997"/>
          </a:xfrm>
          <a:prstGeom prst="rect">
            <a:avLst/>
          </a:prstGeom>
          <a:noFill/>
        </p:spPr>
        <p:txBody>
          <a:bodyPr wrap="square" rtlCol="0">
            <a:spAutoFit/>
          </a:bodyPr>
          <a:lstStyle/>
          <a:p>
            <a:pPr algn="ctr"/>
            <a:r>
              <a:rPr lang="en-US" sz="1600" b="1" dirty="0">
                <a:solidFill>
                  <a:schemeClr val="tx2"/>
                </a:solidFill>
                <a:latin typeface="Arial" panose="020B0604020202020204" pitchFamily="34" charset="0"/>
                <a:cs typeface="Arial" panose="020B0604020202020204" pitchFamily="34" charset="0"/>
              </a:rPr>
              <a:t>You make communication, bill viewing, and payment submission easier by bringing capabilities to the constituent doorstep.</a:t>
            </a:r>
          </a:p>
          <a:p>
            <a:pPr algn="ctr"/>
            <a:endParaRPr lang="en-US" sz="1600" b="1" dirty="0">
              <a:solidFill>
                <a:schemeClr val="tx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F534D7D-E839-4AF9-9459-2872594C517E}"/>
              </a:ext>
            </a:extLst>
          </p:cNvPr>
          <p:cNvSpPr txBox="1"/>
          <p:nvPr/>
        </p:nvSpPr>
        <p:spPr>
          <a:xfrm>
            <a:off x="9865925" y="1997635"/>
            <a:ext cx="2340945" cy="361189"/>
          </a:xfrm>
          <a:prstGeom prst="rect">
            <a:avLst/>
          </a:prstGeom>
          <a:noFill/>
        </p:spPr>
        <p:txBody>
          <a:bodyPr wrap="square" rtlCol="0">
            <a:spAutoFit/>
          </a:bodyPr>
          <a:lstStyle/>
          <a:p>
            <a:pPr algn="ctr"/>
            <a:r>
              <a:rPr lang="en-US" sz="1747" b="1" dirty="0">
                <a:solidFill>
                  <a:schemeClr val="bg2">
                    <a:lumMod val="50000"/>
                  </a:schemeClr>
                </a:solidFill>
                <a:latin typeface="Century Gothic" panose="020B0502020202020204" pitchFamily="34" charset="0"/>
              </a:rPr>
              <a:t>Modern providers</a:t>
            </a:r>
          </a:p>
        </p:txBody>
      </p:sp>
      <p:sp>
        <p:nvSpPr>
          <p:cNvPr id="20" name="Rectangle 19">
            <a:extLst>
              <a:ext uri="{FF2B5EF4-FFF2-40B4-BE49-F238E27FC236}">
                <a16:creationId xmlns:a16="http://schemas.microsoft.com/office/drawing/2014/main" id="{C1CAC0DC-7511-45C4-84A3-F452FDE1343C}"/>
              </a:ext>
            </a:extLst>
          </p:cNvPr>
          <p:cNvSpPr/>
          <p:nvPr/>
        </p:nvSpPr>
        <p:spPr>
          <a:xfrm>
            <a:off x="739199" y="1729976"/>
            <a:ext cx="5730678" cy="4443412"/>
          </a:xfrm>
          <a:prstGeom prst="rect">
            <a:avLst/>
          </a:prstGeom>
          <a:noFill/>
          <a:ln w="38100">
            <a:solidFill>
              <a:srgbClr val="FFC000"/>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21" name="Rectangle 20">
            <a:extLst>
              <a:ext uri="{FF2B5EF4-FFF2-40B4-BE49-F238E27FC236}">
                <a16:creationId xmlns:a16="http://schemas.microsoft.com/office/drawing/2014/main" id="{B290224E-845E-4977-99B9-B06E46699C9D}"/>
              </a:ext>
            </a:extLst>
          </p:cNvPr>
          <p:cNvSpPr/>
          <p:nvPr/>
        </p:nvSpPr>
        <p:spPr>
          <a:xfrm>
            <a:off x="8171058" y="1729976"/>
            <a:ext cx="5730678" cy="4443412"/>
          </a:xfrm>
          <a:prstGeom prst="rect">
            <a:avLst/>
          </a:prstGeom>
          <a:noFill/>
          <a:ln w="57150">
            <a:solidFill>
              <a:schemeClr val="accent2"/>
            </a:solidFill>
            <a:prstDash val="solid"/>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6" name="TextBox 15">
            <a:extLst>
              <a:ext uri="{FF2B5EF4-FFF2-40B4-BE49-F238E27FC236}">
                <a16:creationId xmlns:a16="http://schemas.microsoft.com/office/drawing/2014/main" id="{07F207D7-2ADE-427F-BA80-832B3CCD37B0}"/>
              </a:ext>
            </a:extLst>
          </p:cNvPr>
          <p:cNvSpPr txBox="1"/>
          <p:nvPr/>
        </p:nvSpPr>
        <p:spPr>
          <a:xfrm>
            <a:off x="9355682" y="3422081"/>
            <a:ext cx="813249" cy="482889"/>
          </a:xfrm>
          <a:prstGeom prst="rect">
            <a:avLst/>
          </a:prstGeom>
          <a:solidFill>
            <a:srgbClr val="0070C0"/>
          </a:solidFill>
        </p:spPr>
        <p:txBody>
          <a:bodyPr vert="horz" wrap="square" lIns="91440" tIns="45720" rIns="91440" bIns="45720" rtlCol="0" anchor="t">
            <a:spAutoFit/>
          </a:bodyPr>
          <a:lstStyle/>
          <a:p>
            <a:pPr algn="ctr">
              <a:lnSpc>
                <a:spcPct val="110000"/>
              </a:lnSpc>
            </a:pPr>
            <a:r>
              <a:rPr lang="en-US" sz="1200" b="1" i="0" dirty="0">
                <a:solidFill>
                  <a:schemeClr val="bg1"/>
                </a:solidFill>
                <a:latin typeface="Arial"/>
              </a:rPr>
              <a:t>EBPP Solution</a:t>
            </a:r>
          </a:p>
        </p:txBody>
      </p:sp>
      <p:sp>
        <p:nvSpPr>
          <p:cNvPr id="4" name="PageNumber">
            <a:extLst>
              <a:ext uri="{FF2B5EF4-FFF2-40B4-BE49-F238E27FC236}">
                <a16:creationId xmlns:a16="http://schemas.microsoft.com/office/drawing/2014/main" id="{046195A8-763E-48C3-9BDF-4A1D878BC40D}"/>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10</a:t>
            </a:r>
          </a:p>
        </p:txBody>
      </p:sp>
    </p:spTree>
    <p:custDataLst>
      <p:tags r:id="rId1"/>
    </p:custDataLst>
    <p:extLst>
      <p:ext uri="{BB962C8B-B14F-4D97-AF65-F5344CB8AC3E}">
        <p14:creationId xmlns:p14="http://schemas.microsoft.com/office/powerpoint/2010/main" val="233099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86BB-9121-4EC4-AB5C-F5D2001DEE93}"/>
              </a:ext>
            </a:extLst>
          </p:cNvPr>
          <p:cNvSpPr>
            <a:spLocks noGrp="1"/>
          </p:cNvSpPr>
          <p:nvPr>
            <p:ph type="title"/>
          </p:nvPr>
        </p:nvSpPr>
        <p:spPr/>
        <p:txBody>
          <a:bodyPr/>
          <a:lstStyle/>
          <a:p>
            <a:r>
              <a:rPr lang="en-US" dirty="0"/>
              <a:t>Poll Question</a:t>
            </a:r>
          </a:p>
        </p:txBody>
      </p:sp>
      <p:sp>
        <p:nvSpPr>
          <p:cNvPr id="34" name="Rectangle 33">
            <a:extLst>
              <a:ext uri="{FF2B5EF4-FFF2-40B4-BE49-F238E27FC236}">
                <a16:creationId xmlns:a16="http://schemas.microsoft.com/office/drawing/2014/main" id="{FC8344A8-DF19-433E-B7FF-6E4287BCC899}"/>
              </a:ext>
            </a:extLst>
          </p:cNvPr>
          <p:cNvSpPr/>
          <p:nvPr/>
        </p:nvSpPr>
        <p:spPr>
          <a:xfrm>
            <a:off x="941245" y="3887737"/>
            <a:ext cx="6066985" cy="830997"/>
          </a:xfrm>
          <a:prstGeom prst="rect">
            <a:avLst/>
          </a:prstGeom>
        </p:spPr>
        <p:txBody>
          <a:bodyPr wrap="square">
            <a:spAutoFit/>
          </a:bodyPr>
          <a:lstStyle/>
          <a:p>
            <a:pPr algn="ctr"/>
            <a:r>
              <a:rPr lang="en-US" sz="2400" b="1" dirty="0">
                <a:solidFill>
                  <a:schemeClr val="accent1"/>
                </a:solidFill>
              </a:rPr>
              <a:t>Which feature functionalities resonate most for your business needs?</a:t>
            </a:r>
            <a:endParaRPr lang="en-US" sz="1600" b="1" dirty="0">
              <a:solidFill>
                <a:schemeClr val="accent1"/>
              </a:solidFill>
            </a:endParaRPr>
          </a:p>
        </p:txBody>
      </p:sp>
      <p:grpSp>
        <p:nvGrpSpPr>
          <p:cNvPr id="9" name="Group 8">
            <a:extLst>
              <a:ext uri="{FF2B5EF4-FFF2-40B4-BE49-F238E27FC236}">
                <a16:creationId xmlns:a16="http://schemas.microsoft.com/office/drawing/2014/main" id="{7FC70569-4542-4C88-8080-6385251A79E6}"/>
              </a:ext>
            </a:extLst>
          </p:cNvPr>
          <p:cNvGrpSpPr/>
          <p:nvPr/>
        </p:nvGrpSpPr>
        <p:grpSpPr>
          <a:xfrm>
            <a:off x="7622170" y="1530676"/>
            <a:ext cx="5294099" cy="5663710"/>
            <a:chOff x="1431551" y="2142677"/>
            <a:chExt cx="5406497" cy="5887245"/>
          </a:xfrm>
        </p:grpSpPr>
        <p:graphicFrame>
          <p:nvGraphicFramePr>
            <p:cNvPr id="10" name="Diagram 9">
              <a:extLst>
                <a:ext uri="{FF2B5EF4-FFF2-40B4-BE49-F238E27FC236}">
                  <a16:creationId xmlns:a16="http://schemas.microsoft.com/office/drawing/2014/main" id="{5A84D923-D3BA-490E-93BC-9F3077FCABCB}"/>
                </a:ext>
              </a:extLst>
            </p:cNvPr>
            <p:cNvGraphicFramePr/>
            <p:nvPr/>
          </p:nvGraphicFramePr>
          <p:xfrm>
            <a:off x="1431552" y="2142677"/>
            <a:ext cx="5406496" cy="338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DA964254-55F6-4537-93E2-C56F66BF446D}"/>
                </a:ext>
              </a:extLst>
            </p:cNvPr>
            <p:cNvGraphicFramePr/>
            <p:nvPr/>
          </p:nvGraphicFramePr>
          <p:xfrm>
            <a:off x="1431551" y="5634401"/>
            <a:ext cx="5406496" cy="23955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5" name="PageNumber">
            <a:extLst>
              <a:ext uri="{FF2B5EF4-FFF2-40B4-BE49-F238E27FC236}">
                <a16:creationId xmlns:a16="http://schemas.microsoft.com/office/drawing/2014/main" id="{4DCBC85F-E578-4885-886F-175D63F6DFD9}"/>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11</a:t>
            </a:r>
          </a:p>
        </p:txBody>
      </p:sp>
    </p:spTree>
    <p:custDataLst>
      <p:tags r:id="rId1"/>
    </p:custDataLst>
    <p:extLst>
      <p:ext uri="{BB962C8B-B14F-4D97-AF65-F5344CB8AC3E}">
        <p14:creationId xmlns:p14="http://schemas.microsoft.com/office/powerpoint/2010/main" val="325298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 more value for your constituents</a:t>
            </a:r>
          </a:p>
        </p:txBody>
      </p:sp>
      <p:sp>
        <p:nvSpPr>
          <p:cNvPr id="4" name="Subtitle 3"/>
          <p:cNvSpPr>
            <a:spLocks noGrp="1"/>
          </p:cNvSpPr>
          <p:nvPr>
            <p:ph type="subTitle" sz="quarter" idx="11"/>
          </p:nvPr>
        </p:nvSpPr>
        <p:spPr/>
        <p:txBody>
          <a:bodyPr/>
          <a:lstStyle/>
          <a:p>
            <a:r>
              <a:rPr lang="en-US" sz="1800" dirty="0"/>
              <a:t>Goal:  a </a:t>
            </a:r>
            <a:r>
              <a:rPr lang="en-US" sz="1800" b="1" dirty="0"/>
              <a:t>smart</a:t>
            </a:r>
            <a:r>
              <a:rPr lang="en-US" sz="1800" dirty="0"/>
              <a:t>, </a:t>
            </a:r>
            <a:r>
              <a:rPr lang="en-US" sz="1800" b="1" dirty="0"/>
              <a:t>agile</a:t>
            </a:r>
            <a:r>
              <a:rPr lang="en-US" sz="1800" dirty="0"/>
              <a:t> and </a:t>
            </a:r>
            <a:r>
              <a:rPr lang="en-US" sz="1800" b="1" dirty="0"/>
              <a:t>easy-to-use</a:t>
            </a:r>
            <a:r>
              <a:rPr lang="en-US" sz="1800" dirty="0"/>
              <a:t> omnichannel solution with endless possibilities </a:t>
            </a:r>
          </a:p>
        </p:txBody>
      </p:sp>
      <p:sp>
        <p:nvSpPr>
          <p:cNvPr id="5" name="Content Placeholder 2"/>
          <p:cNvSpPr txBox="1">
            <a:spLocks/>
          </p:cNvSpPr>
          <p:nvPr/>
        </p:nvSpPr>
        <p:spPr>
          <a:xfrm>
            <a:off x="1507779" y="5432522"/>
            <a:ext cx="3232609" cy="264560"/>
          </a:xfrm>
          <a:prstGeom prst="rect">
            <a:avLst/>
          </a:prstGeom>
          <a:noFill/>
        </p:spPr>
        <p:txBody>
          <a:bodyPr vert="horz" wrap="square" lIns="0" tIns="0" rIns="0" bIns="0" rtlCol="0" anchor="t" anchorCtr="0">
            <a:spAutoFit/>
          </a:bodyPr>
          <a:lstStyle>
            <a:defPPr>
              <a:defRPr lang="fr-FR"/>
            </a:defPPr>
            <a:lvl1pPr>
              <a:lnSpc>
                <a:spcPct val="110000"/>
              </a:lnSpc>
              <a:defRPr sz="1600" b="1">
                <a:solidFill>
                  <a:schemeClr val="bg2"/>
                </a:solidFill>
              </a:defRPr>
            </a:lvl1pPr>
          </a:lstStyle>
          <a:p>
            <a:pPr marL="0" lvl="1">
              <a:lnSpc>
                <a:spcPct val="110000"/>
              </a:lnSpc>
            </a:pPr>
            <a:r>
              <a:rPr lang="en-US" sz="1694" b="1" dirty="0">
                <a:solidFill>
                  <a:schemeClr val="tx2"/>
                </a:solidFill>
              </a:rPr>
              <a:t>Help them stay connected </a:t>
            </a:r>
          </a:p>
        </p:txBody>
      </p:sp>
      <p:sp>
        <p:nvSpPr>
          <p:cNvPr id="6" name="TextBox 5"/>
          <p:cNvSpPr txBox="1"/>
          <p:nvPr/>
        </p:nvSpPr>
        <p:spPr>
          <a:xfrm>
            <a:off x="1507779" y="2169581"/>
            <a:ext cx="7637226" cy="264560"/>
          </a:xfrm>
          <a:prstGeom prst="rect">
            <a:avLst/>
          </a:prstGeom>
          <a:noFill/>
        </p:spPr>
        <p:txBody>
          <a:bodyPr vert="horz" wrap="square" lIns="0" tIns="0" rIns="0" bIns="0" rtlCol="0" anchor="t" anchorCtr="0">
            <a:spAutoFit/>
          </a:bodyPr>
          <a:lstStyle/>
          <a:p>
            <a:pPr>
              <a:lnSpc>
                <a:spcPct val="110000"/>
              </a:lnSpc>
            </a:pPr>
            <a:r>
              <a:rPr lang="en-US" sz="1694" b="1" dirty="0">
                <a:solidFill>
                  <a:schemeClr val="tx2"/>
                </a:solidFill>
              </a:rPr>
              <a:t>Get paid faster when you make it easy for your constituents to pay </a:t>
            </a:r>
          </a:p>
        </p:txBody>
      </p:sp>
      <p:sp>
        <p:nvSpPr>
          <p:cNvPr id="75" name="Content Placeholder 2"/>
          <p:cNvSpPr txBox="1">
            <a:spLocks/>
          </p:cNvSpPr>
          <p:nvPr/>
        </p:nvSpPr>
        <p:spPr>
          <a:xfrm>
            <a:off x="1507779" y="5915920"/>
            <a:ext cx="9094234" cy="913299"/>
          </a:xfrm>
          <a:prstGeom prst="rect">
            <a:avLst/>
          </a:prstGeom>
        </p:spPr>
        <p:txBody>
          <a:bodyPr vert="horz" wrap="square" lIns="0" tIns="0" rIns="0" bIns="0" rtlCol="0" anchor="t" anchorCtr="0">
            <a:noAutofit/>
          </a:bodyPr>
          <a:lstStyle>
            <a:lvl1pPr marL="12192" indent="-9017"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210312"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420624"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649224"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87782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271" b="1" dirty="0">
                <a:solidFill>
                  <a:srgbClr val="1E7C99"/>
                </a:solidFill>
              </a:rPr>
              <a:t>Mobile versatility </a:t>
            </a:r>
            <a:r>
              <a:rPr lang="en-US" sz="1271" dirty="0"/>
              <a:t>allows them to connect in-browser with mobile Web or through our mobile App </a:t>
            </a:r>
          </a:p>
          <a:p>
            <a:pPr marL="0" lvl="1" indent="0">
              <a:buNone/>
            </a:pPr>
            <a:r>
              <a:rPr lang="en-US" sz="1271" b="1" dirty="0">
                <a:solidFill>
                  <a:srgbClr val="1E7C99"/>
                </a:solidFill>
              </a:rPr>
              <a:t>Fully integrated portal </a:t>
            </a:r>
            <a:r>
              <a:rPr lang="en-US" sz="1271" dirty="0"/>
              <a:t>enhances the user experience end-to-end</a:t>
            </a:r>
          </a:p>
          <a:p>
            <a:pPr marL="0" lvl="1" indent="0">
              <a:buNone/>
            </a:pPr>
            <a:r>
              <a:rPr lang="en-US" sz="1271" b="1" dirty="0">
                <a:solidFill>
                  <a:srgbClr val="1E7C99"/>
                </a:solidFill>
              </a:rPr>
              <a:t>Timely notifications beyond payments </a:t>
            </a:r>
            <a:r>
              <a:rPr lang="en-US" sz="1271" dirty="0"/>
              <a:t>keep your constituents informed via text, email or phone</a:t>
            </a:r>
          </a:p>
        </p:txBody>
      </p:sp>
      <p:cxnSp>
        <p:nvCxnSpPr>
          <p:cNvPr id="78" name="Straight Connector 77"/>
          <p:cNvCxnSpPr/>
          <p:nvPr/>
        </p:nvCxnSpPr>
        <p:spPr>
          <a:xfrm>
            <a:off x="1481091" y="2494508"/>
            <a:ext cx="1166821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481091" y="5769168"/>
            <a:ext cx="1166821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4EACBAFF-3501-46AF-8875-BCA74937D85D}"/>
              </a:ext>
            </a:extLst>
          </p:cNvPr>
          <p:cNvSpPr txBox="1">
            <a:spLocks/>
          </p:cNvSpPr>
          <p:nvPr/>
        </p:nvSpPr>
        <p:spPr>
          <a:xfrm>
            <a:off x="3088842" y="2626742"/>
            <a:ext cx="4117421" cy="2464350"/>
          </a:xfrm>
          <a:prstGeom prst="rect">
            <a:avLst/>
          </a:prstGeom>
        </p:spPr>
        <p:txBody>
          <a:bodyPr vert="horz" wrap="square" lIns="0" tIns="0" rIns="0" bIns="0" numCol="1" rtlCol="0" anchor="t" anchorCtr="0">
            <a:noAutofit/>
          </a:bodyPr>
          <a:lstStyle>
            <a:lvl1pPr marL="10160" indent="-6985" algn="l" defTabSz="914400" rtl="0" eaLnBrk="1" latinLnBrk="0" hangingPunct="1">
              <a:lnSpc>
                <a:spcPct val="110000"/>
              </a:lnSpc>
              <a:spcBef>
                <a:spcPts val="910"/>
              </a:spcBef>
              <a:spcAft>
                <a:spcPct val="0"/>
              </a:spcAft>
              <a:buFontTx/>
              <a:buNone/>
              <a:defRPr sz="1271"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71"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71"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71"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71"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18"/>
              </a:spcBef>
              <a:spcAft>
                <a:spcPts val="0"/>
              </a:spcAft>
            </a:pPr>
            <a:r>
              <a:rPr lang="en-US" b="1" dirty="0">
                <a:solidFill>
                  <a:srgbClr val="1E7C99"/>
                </a:solidFill>
                <a:latin typeface="+mj-lt"/>
              </a:rPr>
              <a:t>Pay quickly </a:t>
            </a:r>
          </a:p>
          <a:p>
            <a:pPr marL="0" indent="0">
              <a:spcBef>
                <a:spcPts val="318"/>
              </a:spcBef>
              <a:spcAft>
                <a:spcPts val="0"/>
              </a:spcAft>
            </a:pPr>
            <a:r>
              <a:rPr lang="en-US" dirty="0">
                <a:latin typeface="+mj-lt"/>
              </a:rPr>
              <a:t>Easily view and perform one-time bill payment—</a:t>
            </a:r>
            <a:br>
              <a:rPr lang="en-US" dirty="0">
                <a:latin typeface="+mj-lt"/>
              </a:rPr>
            </a:br>
            <a:r>
              <a:rPr lang="en-US" dirty="0">
                <a:latin typeface="+mj-lt"/>
              </a:rPr>
              <a:t>no registration required</a:t>
            </a:r>
          </a:p>
          <a:p>
            <a:pPr>
              <a:spcBef>
                <a:spcPts val="1588"/>
              </a:spcBef>
            </a:pPr>
            <a:r>
              <a:rPr lang="en-US" b="1" dirty="0">
                <a:solidFill>
                  <a:srgbClr val="1E7C99"/>
                </a:solidFill>
                <a:latin typeface="+mj-lt"/>
              </a:rPr>
              <a:t>Pay automatically</a:t>
            </a:r>
          </a:p>
          <a:p>
            <a:pPr>
              <a:spcBef>
                <a:spcPts val="318"/>
              </a:spcBef>
            </a:pPr>
            <a:r>
              <a:rPr lang="en-US" dirty="0">
                <a:latin typeface="+mj-lt"/>
              </a:rPr>
              <a:t>Pay instantly with autopay. Simply set the date and </a:t>
            </a:r>
            <a:br>
              <a:rPr lang="en-US" dirty="0">
                <a:latin typeface="+mj-lt"/>
              </a:rPr>
            </a:br>
            <a:r>
              <a:rPr lang="en-US" dirty="0">
                <a:latin typeface="+mj-lt"/>
              </a:rPr>
              <a:t>we’ll handle the rest</a:t>
            </a:r>
          </a:p>
          <a:p>
            <a:pPr>
              <a:spcBef>
                <a:spcPts val="1588"/>
              </a:spcBef>
            </a:pPr>
            <a:r>
              <a:rPr lang="en-US" b="1" dirty="0">
                <a:solidFill>
                  <a:srgbClr val="1E7C99"/>
                </a:solidFill>
                <a:latin typeface="+mj-lt"/>
              </a:rPr>
              <a:t>Pay on-the-go</a:t>
            </a:r>
          </a:p>
          <a:p>
            <a:pPr>
              <a:spcBef>
                <a:spcPts val="318"/>
              </a:spcBef>
            </a:pPr>
            <a:r>
              <a:rPr lang="en-US" dirty="0">
                <a:latin typeface="+mj-lt"/>
              </a:rPr>
              <a:t>Review balances and make payments in just a few clicks</a:t>
            </a:r>
          </a:p>
        </p:txBody>
      </p:sp>
      <p:sp>
        <p:nvSpPr>
          <p:cNvPr id="82" name="Rectangle 81">
            <a:extLst>
              <a:ext uri="{FF2B5EF4-FFF2-40B4-BE49-F238E27FC236}">
                <a16:creationId xmlns:a16="http://schemas.microsoft.com/office/drawing/2014/main" id="{B1F9AB83-73BA-47B0-962D-4659F1972DD3}"/>
              </a:ext>
            </a:extLst>
          </p:cNvPr>
          <p:cNvSpPr/>
          <p:nvPr/>
        </p:nvSpPr>
        <p:spPr>
          <a:xfrm>
            <a:off x="8659773" y="2626743"/>
            <a:ext cx="3619885" cy="2230162"/>
          </a:xfrm>
          <a:prstGeom prst="rect">
            <a:avLst/>
          </a:prstGeom>
        </p:spPr>
        <p:txBody>
          <a:bodyPr vert="horz" wrap="square" lIns="0" tIns="0" rIns="0" bIns="0" anchor="t" anchorCtr="0">
            <a:spAutoFit/>
          </a:bodyPr>
          <a:lstStyle/>
          <a:p>
            <a:pPr>
              <a:lnSpc>
                <a:spcPct val="110000"/>
              </a:lnSpc>
              <a:spcBef>
                <a:spcPts val="318"/>
              </a:spcBef>
            </a:pPr>
            <a:r>
              <a:rPr lang="en-US" sz="1271" b="1" dirty="0">
                <a:solidFill>
                  <a:srgbClr val="1E7C99"/>
                </a:solidFill>
                <a:latin typeface="+mj-lt"/>
              </a:rPr>
              <a:t>Pay electronically </a:t>
            </a:r>
          </a:p>
          <a:p>
            <a:pPr>
              <a:lnSpc>
                <a:spcPct val="110000"/>
              </a:lnSpc>
              <a:spcBef>
                <a:spcPts val="318"/>
              </a:spcBef>
            </a:pPr>
            <a:r>
              <a:rPr lang="en-US" sz="1271" dirty="0">
                <a:solidFill>
                  <a:schemeClr val="tx2"/>
                </a:solidFill>
                <a:latin typeface="+mj-lt"/>
              </a:rPr>
              <a:t>Go paperless with convenient eBilling options</a:t>
            </a:r>
          </a:p>
          <a:p>
            <a:pPr>
              <a:lnSpc>
                <a:spcPct val="110000"/>
              </a:lnSpc>
              <a:spcBef>
                <a:spcPts val="1588"/>
              </a:spcBef>
            </a:pPr>
            <a:r>
              <a:rPr lang="en-US" sz="1271" b="1" dirty="0">
                <a:solidFill>
                  <a:srgbClr val="1E7C99"/>
                </a:solidFill>
                <a:latin typeface="+mj-lt"/>
              </a:rPr>
              <a:t>Pay by email </a:t>
            </a:r>
          </a:p>
          <a:p>
            <a:pPr>
              <a:lnSpc>
                <a:spcPct val="110000"/>
              </a:lnSpc>
              <a:spcBef>
                <a:spcPts val="318"/>
              </a:spcBef>
            </a:pPr>
            <a:r>
              <a:rPr lang="en-US" sz="1271" dirty="0">
                <a:solidFill>
                  <a:schemeClr val="tx2"/>
                </a:solidFill>
                <a:latin typeface="+mj-lt"/>
              </a:rPr>
              <a:t>Enjoy a convenient and interactive payment experience with bills emailed directly through </a:t>
            </a:r>
            <a:br>
              <a:rPr lang="en-US" sz="1271" dirty="0">
                <a:solidFill>
                  <a:schemeClr val="tx2"/>
                </a:solidFill>
                <a:latin typeface="+mj-lt"/>
              </a:rPr>
            </a:br>
            <a:r>
              <a:rPr lang="en-US" sz="1271" dirty="0">
                <a:solidFill>
                  <a:schemeClr val="tx2"/>
                </a:solidFill>
                <a:latin typeface="+mj-lt"/>
              </a:rPr>
              <a:t>a secure PDF</a:t>
            </a:r>
          </a:p>
          <a:p>
            <a:pPr>
              <a:lnSpc>
                <a:spcPct val="110000"/>
              </a:lnSpc>
              <a:spcBef>
                <a:spcPts val="1588"/>
              </a:spcBef>
            </a:pPr>
            <a:r>
              <a:rPr lang="en-US" sz="1271" b="1" dirty="0">
                <a:solidFill>
                  <a:srgbClr val="1E7C99"/>
                </a:solidFill>
                <a:latin typeface="+mj-lt"/>
              </a:rPr>
              <a:t>Pay by Interactive Voice Recognition (IVR)</a:t>
            </a:r>
          </a:p>
          <a:p>
            <a:pPr>
              <a:lnSpc>
                <a:spcPct val="110000"/>
              </a:lnSpc>
              <a:spcBef>
                <a:spcPts val="318"/>
              </a:spcBef>
            </a:pPr>
            <a:r>
              <a:rPr lang="en-US" sz="1271" dirty="0">
                <a:solidFill>
                  <a:schemeClr val="tx2"/>
                </a:solidFill>
                <a:latin typeface="+mj-lt"/>
              </a:rPr>
              <a:t>Let us take care of balance and payment inquiries</a:t>
            </a:r>
          </a:p>
        </p:txBody>
      </p:sp>
      <p:grpSp>
        <p:nvGrpSpPr>
          <p:cNvPr id="83" name="Group 82">
            <a:extLst>
              <a:ext uri="{FF2B5EF4-FFF2-40B4-BE49-F238E27FC236}">
                <a16:creationId xmlns:a16="http://schemas.microsoft.com/office/drawing/2014/main" id="{2CA208EA-724F-4601-AF51-7679C5A0F66C}"/>
              </a:ext>
            </a:extLst>
          </p:cNvPr>
          <p:cNvGrpSpPr>
            <a:grpSpLocks noChangeAspect="1"/>
          </p:cNvGrpSpPr>
          <p:nvPr/>
        </p:nvGrpSpPr>
        <p:grpSpPr>
          <a:xfrm>
            <a:off x="2358910" y="2789949"/>
            <a:ext cx="519601" cy="456139"/>
            <a:chOff x="2441576" y="1730375"/>
            <a:chExt cx="623888" cy="547688"/>
          </a:xfrm>
          <a:solidFill>
            <a:schemeClr val="bg1">
              <a:lumMod val="50000"/>
            </a:schemeClr>
          </a:solidFill>
        </p:grpSpPr>
        <p:sp>
          <p:nvSpPr>
            <p:cNvPr id="84" name="Freeform 71">
              <a:extLst>
                <a:ext uri="{FF2B5EF4-FFF2-40B4-BE49-F238E27FC236}">
                  <a16:creationId xmlns:a16="http://schemas.microsoft.com/office/drawing/2014/main" id="{95D4BCD2-074A-4073-9CF7-E3A0A497C974}"/>
                </a:ext>
              </a:extLst>
            </p:cNvPr>
            <p:cNvSpPr>
              <a:spLocks noEditPoints="1"/>
            </p:cNvSpPr>
            <p:nvPr/>
          </p:nvSpPr>
          <p:spPr bwMode="auto">
            <a:xfrm>
              <a:off x="2768601" y="1924050"/>
              <a:ext cx="133350" cy="127000"/>
            </a:xfrm>
            <a:custGeom>
              <a:avLst/>
              <a:gdLst>
                <a:gd name="T0" fmla="*/ 0 w 72"/>
                <a:gd name="T1" fmla="*/ 47 h 69"/>
                <a:gd name="T2" fmla="*/ 22 w 72"/>
                <a:gd name="T3" fmla="*/ 69 h 69"/>
                <a:gd name="T4" fmla="*/ 43 w 72"/>
                <a:gd name="T5" fmla="*/ 47 h 69"/>
                <a:gd name="T6" fmla="*/ 40 w 72"/>
                <a:gd name="T7" fmla="*/ 35 h 69"/>
                <a:gd name="T8" fmla="*/ 56 w 72"/>
                <a:gd name="T9" fmla="*/ 21 h 69"/>
                <a:gd name="T10" fmla="*/ 65 w 72"/>
                <a:gd name="T11" fmla="*/ 30 h 69"/>
                <a:gd name="T12" fmla="*/ 68 w 72"/>
                <a:gd name="T13" fmla="*/ 15 h 69"/>
                <a:gd name="T14" fmla="*/ 72 w 72"/>
                <a:gd name="T15" fmla="*/ 0 h 69"/>
                <a:gd name="T16" fmla="*/ 56 w 72"/>
                <a:gd name="T17" fmla="*/ 2 h 69"/>
                <a:gd name="T18" fmla="*/ 40 w 72"/>
                <a:gd name="T19" fmla="*/ 4 h 69"/>
                <a:gd name="T20" fmla="*/ 49 w 72"/>
                <a:gd name="T21" fmla="*/ 13 h 69"/>
                <a:gd name="T22" fmla="*/ 33 w 72"/>
                <a:gd name="T23" fmla="*/ 28 h 69"/>
                <a:gd name="T24" fmla="*/ 22 w 72"/>
                <a:gd name="T25" fmla="*/ 25 h 69"/>
                <a:gd name="T26" fmla="*/ 0 w 72"/>
                <a:gd name="T27" fmla="*/ 47 h 69"/>
                <a:gd name="T28" fmla="*/ 22 w 72"/>
                <a:gd name="T29" fmla="*/ 35 h 69"/>
                <a:gd name="T30" fmla="*/ 33 w 72"/>
                <a:gd name="T31" fmla="*/ 47 h 69"/>
                <a:gd name="T32" fmla="*/ 22 w 72"/>
                <a:gd name="T33" fmla="*/ 59 h 69"/>
                <a:gd name="T34" fmla="*/ 10 w 72"/>
                <a:gd name="T35" fmla="*/ 47 h 69"/>
                <a:gd name="T36" fmla="*/ 22 w 72"/>
                <a:gd name="T3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9">
                  <a:moveTo>
                    <a:pt x="0" y="47"/>
                  </a:moveTo>
                  <a:cubicBezTo>
                    <a:pt x="0" y="59"/>
                    <a:pt x="10" y="69"/>
                    <a:pt x="22" y="69"/>
                  </a:cubicBezTo>
                  <a:cubicBezTo>
                    <a:pt x="34" y="69"/>
                    <a:pt x="43" y="59"/>
                    <a:pt x="43" y="47"/>
                  </a:cubicBezTo>
                  <a:cubicBezTo>
                    <a:pt x="43" y="43"/>
                    <a:pt x="42" y="39"/>
                    <a:pt x="40" y="35"/>
                  </a:cubicBezTo>
                  <a:cubicBezTo>
                    <a:pt x="56" y="21"/>
                    <a:pt x="56" y="21"/>
                    <a:pt x="56" y="21"/>
                  </a:cubicBezTo>
                  <a:cubicBezTo>
                    <a:pt x="65" y="30"/>
                    <a:pt x="65" y="30"/>
                    <a:pt x="65" y="30"/>
                  </a:cubicBezTo>
                  <a:cubicBezTo>
                    <a:pt x="68" y="15"/>
                    <a:pt x="68" y="15"/>
                    <a:pt x="68" y="15"/>
                  </a:cubicBezTo>
                  <a:cubicBezTo>
                    <a:pt x="72" y="0"/>
                    <a:pt x="72" y="0"/>
                    <a:pt x="72" y="0"/>
                  </a:cubicBezTo>
                  <a:cubicBezTo>
                    <a:pt x="56" y="2"/>
                    <a:pt x="56" y="2"/>
                    <a:pt x="56" y="2"/>
                  </a:cubicBezTo>
                  <a:cubicBezTo>
                    <a:pt x="40" y="4"/>
                    <a:pt x="40" y="4"/>
                    <a:pt x="40" y="4"/>
                  </a:cubicBezTo>
                  <a:cubicBezTo>
                    <a:pt x="49" y="13"/>
                    <a:pt x="49" y="13"/>
                    <a:pt x="49" y="13"/>
                  </a:cubicBezTo>
                  <a:cubicBezTo>
                    <a:pt x="33" y="28"/>
                    <a:pt x="33" y="28"/>
                    <a:pt x="33" y="28"/>
                  </a:cubicBezTo>
                  <a:cubicBezTo>
                    <a:pt x="29" y="26"/>
                    <a:pt x="26" y="25"/>
                    <a:pt x="22" y="25"/>
                  </a:cubicBezTo>
                  <a:cubicBezTo>
                    <a:pt x="10" y="25"/>
                    <a:pt x="0" y="35"/>
                    <a:pt x="0" y="47"/>
                  </a:cubicBezTo>
                  <a:close/>
                  <a:moveTo>
                    <a:pt x="22" y="35"/>
                  </a:moveTo>
                  <a:cubicBezTo>
                    <a:pt x="28" y="35"/>
                    <a:pt x="33" y="41"/>
                    <a:pt x="33" y="47"/>
                  </a:cubicBezTo>
                  <a:cubicBezTo>
                    <a:pt x="33" y="54"/>
                    <a:pt x="28" y="59"/>
                    <a:pt x="22" y="59"/>
                  </a:cubicBezTo>
                  <a:cubicBezTo>
                    <a:pt x="15" y="59"/>
                    <a:pt x="10" y="54"/>
                    <a:pt x="10" y="47"/>
                  </a:cubicBezTo>
                  <a:cubicBezTo>
                    <a:pt x="10" y="41"/>
                    <a:pt x="15" y="35"/>
                    <a:pt x="2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85" name="Freeform 72">
              <a:extLst>
                <a:ext uri="{FF2B5EF4-FFF2-40B4-BE49-F238E27FC236}">
                  <a16:creationId xmlns:a16="http://schemas.microsoft.com/office/drawing/2014/main" id="{7BF9A998-3B3A-4199-980B-AC9062369FEC}"/>
                </a:ext>
              </a:extLst>
            </p:cNvPr>
            <p:cNvSpPr>
              <a:spLocks/>
            </p:cNvSpPr>
            <p:nvPr/>
          </p:nvSpPr>
          <p:spPr bwMode="auto">
            <a:xfrm>
              <a:off x="2932113" y="1814513"/>
              <a:ext cx="46038" cy="44450"/>
            </a:xfrm>
            <a:custGeom>
              <a:avLst/>
              <a:gdLst>
                <a:gd name="T0" fmla="*/ 16 w 25"/>
                <a:gd name="T1" fmla="*/ 23 h 24"/>
                <a:gd name="T2" fmla="*/ 19 w 25"/>
                <a:gd name="T3" fmla="*/ 24 h 24"/>
                <a:gd name="T4" fmla="*/ 23 w 25"/>
                <a:gd name="T5" fmla="*/ 23 h 24"/>
                <a:gd name="T6" fmla="*/ 23 w 25"/>
                <a:gd name="T7" fmla="*/ 16 h 24"/>
                <a:gd name="T8" fmla="*/ 9 w 25"/>
                <a:gd name="T9" fmla="*/ 2 h 24"/>
                <a:gd name="T10" fmla="*/ 2 w 25"/>
                <a:gd name="T11" fmla="*/ 2 h 24"/>
                <a:gd name="T12" fmla="*/ 2 w 25"/>
                <a:gd name="T13" fmla="*/ 9 h 24"/>
                <a:gd name="T14" fmla="*/ 16 w 25"/>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16" y="23"/>
                  </a:moveTo>
                  <a:cubicBezTo>
                    <a:pt x="17" y="24"/>
                    <a:pt x="18" y="24"/>
                    <a:pt x="19" y="24"/>
                  </a:cubicBezTo>
                  <a:cubicBezTo>
                    <a:pt x="21" y="24"/>
                    <a:pt x="22" y="24"/>
                    <a:pt x="23" y="23"/>
                  </a:cubicBezTo>
                  <a:cubicBezTo>
                    <a:pt x="25" y="21"/>
                    <a:pt x="25" y="18"/>
                    <a:pt x="23" y="16"/>
                  </a:cubicBezTo>
                  <a:cubicBezTo>
                    <a:pt x="9" y="2"/>
                    <a:pt x="9" y="2"/>
                    <a:pt x="9" y="2"/>
                  </a:cubicBezTo>
                  <a:cubicBezTo>
                    <a:pt x="7" y="0"/>
                    <a:pt x="4" y="0"/>
                    <a:pt x="2" y="2"/>
                  </a:cubicBezTo>
                  <a:cubicBezTo>
                    <a:pt x="0" y="4"/>
                    <a:pt x="0" y="7"/>
                    <a:pt x="2" y="9"/>
                  </a:cubicBezTo>
                  <a:lnTo>
                    <a:pt x="1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86" name="Freeform 73">
              <a:extLst>
                <a:ext uri="{FF2B5EF4-FFF2-40B4-BE49-F238E27FC236}">
                  <a16:creationId xmlns:a16="http://schemas.microsoft.com/office/drawing/2014/main" id="{5CFDA206-EBBF-4F53-9C73-D373DDCA8E12}"/>
                </a:ext>
              </a:extLst>
            </p:cNvPr>
            <p:cNvSpPr>
              <a:spLocks/>
            </p:cNvSpPr>
            <p:nvPr/>
          </p:nvSpPr>
          <p:spPr bwMode="auto">
            <a:xfrm>
              <a:off x="2636838" y="1814513"/>
              <a:ext cx="46038" cy="44450"/>
            </a:xfrm>
            <a:custGeom>
              <a:avLst/>
              <a:gdLst>
                <a:gd name="T0" fmla="*/ 5 w 25"/>
                <a:gd name="T1" fmla="*/ 24 h 24"/>
                <a:gd name="T2" fmla="*/ 9 w 25"/>
                <a:gd name="T3" fmla="*/ 23 h 24"/>
                <a:gd name="T4" fmla="*/ 23 w 25"/>
                <a:gd name="T5" fmla="*/ 9 h 24"/>
                <a:gd name="T6" fmla="*/ 23 w 25"/>
                <a:gd name="T7" fmla="*/ 2 h 24"/>
                <a:gd name="T8" fmla="*/ 16 w 25"/>
                <a:gd name="T9" fmla="*/ 2 h 24"/>
                <a:gd name="T10" fmla="*/ 2 w 25"/>
                <a:gd name="T11" fmla="*/ 16 h 24"/>
                <a:gd name="T12" fmla="*/ 2 w 25"/>
                <a:gd name="T13" fmla="*/ 23 h 24"/>
                <a:gd name="T14" fmla="*/ 5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5" y="24"/>
                  </a:moveTo>
                  <a:cubicBezTo>
                    <a:pt x="7" y="24"/>
                    <a:pt x="8" y="24"/>
                    <a:pt x="9" y="23"/>
                  </a:cubicBezTo>
                  <a:cubicBezTo>
                    <a:pt x="23" y="9"/>
                    <a:pt x="23" y="9"/>
                    <a:pt x="23" y="9"/>
                  </a:cubicBezTo>
                  <a:cubicBezTo>
                    <a:pt x="25" y="7"/>
                    <a:pt x="25" y="4"/>
                    <a:pt x="23" y="2"/>
                  </a:cubicBezTo>
                  <a:cubicBezTo>
                    <a:pt x="21" y="0"/>
                    <a:pt x="17" y="0"/>
                    <a:pt x="16" y="2"/>
                  </a:cubicBezTo>
                  <a:cubicBezTo>
                    <a:pt x="2" y="16"/>
                    <a:pt x="2" y="16"/>
                    <a:pt x="2" y="16"/>
                  </a:cubicBezTo>
                  <a:cubicBezTo>
                    <a:pt x="0" y="18"/>
                    <a:pt x="0" y="21"/>
                    <a:pt x="2" y="23"/>
                  </a:cubicBezTo>
                  <a:cubicBezTo>
                    <a:pt x="3" y="24"/>
                    <a:pt x="4"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87" name="Freeform 74">
              <a:extLst>
                <a:ext uri="{FF2B5EF4-FFF2-40B4-BE49-F238E27FC236}">
                  <a16:creationId xmlns:a16="http://schemas.microsoft.com/office/drawing/2014/main" id="{51055726-6880-4192-982F-184DBA346344}"/>
                </a:ext>
              </a:extLst>
            </p:cNvPr>
            <p:cNvSpPr>
              <a:spLocks/>
            </p:cNvSpPr>
            <p:nvPr/>
          </p:nvSpPr>
          <p:spPr bwMode="auto">
            <a:xfrm>
              <a:off x="2586038" y="1979613"/>
              <a:ext cx="44450" cy="17463"/>
            </a:xfrm>
            <a:custGeom>
              <a:avLst/>
              <a:gdLst>
                <a:gd name="T0" fmla="*/ 19 w 24"/>
                <a:gd name="T1" fmla="*/ 10 h 10"/>
                <a:gd name="T2" fmla="*/ 24 w 24"/>
                <a:gd name="T3" fmla="*/ 5 h 10"/>
                <a:gd name="T4" fmla="*/ 19 w 24"/>
                <a:gd name="T5" fmla="*/ 0 h 10"/>
                <a:gd name="T6" fmla="*/ 5 w 24"/>
                <a:gd name="T7" fmla="*/ 0 h 10"/>
                <a:gd name="T8" fmla="*/ 0 w 24"/>
                <a:gd name="T9" fmla="*/ 5 h 10"/>
                <a:gd name="T10" fmla="*/ 5 w 24"/>
                <a:gd name="T11" fmla="*/ 10 h 10"/>
                <a:gd name="T12" fmla="*/ 19 w 2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19" y="10"/>
                  </a:moveTo>
                  <a:cubicBezTo>
                    <a:pt x="21" y="10"/>
                    <a:pt x="24" y="8"/>
                    <a:pt x="24" y="5"/>
                  </a:cubicBezTo>
                  <a:cubicBezTo>
                    <a:pt x="24" y="2"/>
                    <a:pt x="21" y="0"/>
                    <a:pt x="19" y="0"/>
                  </a:cubicBezTo>
                  <a:cubicBezTo>
                    <a:pt x="5" y="0"/>
                    <a:pt x="5" y="0"/>
                    <a:pt x="5" y="0"/>
                  </a:cubicBezTo>
                  <a:cubicBezTo>
                    <a:pt x="2" y="0"/>
                    <a:pt x="0" y="2"/>
                    <a:pt x="0" y="5"/>
                  </a:cubicBezTo>
                  <a:cubicBezTo>
                    <a:pt x="0" y="8"/>
                    <a:pt x="2" y="10"/>
                    <a:pt x="5" y="10"/>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88" name="Freeform 75">
              <a:extLst>
                <a:ext uri="{FF2B5EF4-FFF2-40B4-BE49-F238E27FC236}">
                  <a16:creationId xmlns:a16="http://schemas.microsoft.com/office/drawing/2014/main" id="{7AEBA5AF-DEB3-4659-AE2B-B24387595348}"/>
                </a:ext>
              </a:extLst>
            </p:cNvPr>
            <p:cNvSpPr>
              <a:spLocks/>
            </p:cNvSpPr>
            <p:nvPr/>
          </p:nvSpPr>
          <p:spPr bwMode="auto">
            <a:xfrm>
              <a:off x="2484438" y="1979613"/>
              <a:ext cx="80963" cy="17463"/>
            </a:xfrm>
            <a:custGeom>
              <a:avLst/>
              <a:gdLst>
                <a:gd name="T0" fmla="*/ 44 w 44"/>
                <a:gd name="T1" fmla="*/ 5 h 10"/>
                <a:gd name="T2" fmla="*/ 39 w 44"/>
                <a:gd name="T3" fmla="*/ 0 h 10"/>
                <a:gd name="T4" fmla="*/ 5 w 44"/>
                <a:gd name="T5" fmla="*/ 0 h 10"/>
                <a:gd name="T6" fmla="*/ 0 w 44"/>
                <a:gd name="T7" fmla="*/ 5 h 10"/>
                <a:gd name="T8" fmla="*/ 5 w 44"/>
                <a:gd name="T9" fmla="*/ 10 h 10"/>
                <a:gd name="T10" fmla="*/ 39 w 44"/>
                <a:gd name="T11" fmla="*/ 10 h 10"/>
                <a:gd name="T12" fmla="*/ 44 w 4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44" h="10">
                  <a:moveTo>
                    <a:pt x="44" y="5"/>
                  </a:moveTo>
                  <a:cubicBezTo>
                    <a:pt x="44" y="2"/>
                    <a:pt x="42" y="0"/>
                    <a:pt x="39" y="0"/>
                  </a:cubicBezTo>
                  <a:cubicBezTo>
                    <a:pt x="5" y="0"/>
                    <a:pt x="5" y="0"/>
                    <a:pt x="5" y="0"/>
                  </a:cubicBezTo>
                  <a:cubicBezTo>
                    <a:pt x="2" y="0"/>
                    <a:pt x="0" y="2"/>
                    <a:pt x="0" y="5"/>
                  </a:cubicBezTo>
                  <a:cubicBezTo>
                    <a:pt x="0" y="8"/>
                    <a:pt x="2" y="10"/>
                    <a:pt x="5" y="10"/>
                  </a:cubicBezTo>
                  <a:cubicBezTo>
                    <a:pt x="39" y="10"/>
                    <a:pt x="39" y="10"/>
                    <a:pt x="39" y="10"/>
                  </a:cubicBezTo>
                  <a:cubicBezTo>
                    <a:pt x="42" y="10"/>
                    <a:pt x="44" y="8"/>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89" name="Freeform 76">
              <a:extLst>
                <a:ext uri="{FF2B5EF4-FFF2-40B4-BE49-F238E27FC236}">
                  <a16:creationId xmlns:a16="http://schemas.microsoft.com/office/drawing/2014/main" id="{62920EF0-3D43-48A7-96AC-0829DF57FF57}"/>
                </a:ext>
              </a:extLst>
            </p:cNvPr>
            <p:cNvSpPr>
              <a:spLocks/>
            </p:cNvSpPr>
            <p:nvPr/>
          </p:nvSpPr>
          <p:spPr bwMode="auto">
            <a:xfrm>
              <a:off x="2508251" y="2036763"/>
              <a:ext cx="119063" cy="17463"/>
            </a:xfrm>
            <a:custGeom>
              <a:avLst/>
              <a:gdLst>
                <a:gd name="T0" fmla="*/ 65 w 65"/>
                <a:gd name="T1" fmla="*/ 5 h 10"/>
                <a:gd name="T2" fmla="*/ 60 w 65"/>
                <a:gd name="T3" fmla="*/ 0 h 10"/>
                <a:gd name="T4" fmla="*/ 5 w 65"/>
                <a:gd name="T5" fmla="*/ 0 h 10"/>
                <a:gd name="T6" fmla="*/ 0 w 65"/>
                <a:gd name="T7" fmla="*/ 5 h 10"/>
                <a:gd name="T8" fmla="*/ 5 w 65"/>
                <a:gd name="T9" fmla="*/ 10 h 10"/>
                <a:gd name="T10" fmla="*/ 60 w 65"/>
                <a:gd name="T11" fmla="*/ 10 h 10"/>
                <a:gd name="T12" fmla="*/ 65 w 6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65" h="10">
                  <a:moveTo>
                    <a:pt x="65" y="5"/>
                  </a:moveTo>
                  <a:cubicBezTo>
                    <a:pt x="65" y="2"/>
                    <a:pt x="62" y="0"/>
                    <a:pt x="60" y="0"/>
                  </a:cubicBezTo>
                  <a:cubicBezTo>
                    <a:pt x="5" y="0"/>
                    <a:pt x="5" y="0"/>
                    <a:pt x="5" y="0"/>
                  </a:cubicBezTo>
                  <a:cubicBezTo>
                    <a:pt x="2" y="0"/>
                    <a:pt x="0" y="2"/>
                    <a:pt x="0" y="5"/>
                  </a:cubicBezTo>
                  <a:cubicBezTo>
                    <a:pt x="0" y="8"/>
                    <a:pt x="2" y="10"/>
                    <a:pt x="5" y="10"/>
                  </a:cubicBezTo>
                  <a:cubicBezTo>
                    <a:pt x="60" y="10"/>
                    <a:pt x="60" y="10"/>
                    <a:pt x="60" y="10"/>
                  </a:cubicBezTo>
                  <a:cubicBezTo>
                    <a:pt x="62" y="10"/>
                    <a:pt x="65" y="8"/>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0" name="Freeform 77">
              <a:extLst>
                <a:ext uri="{FF2B5EF4-FFF2-40B4-BE49-F238E27FC236}">
                  <a16:creationId xmlns:a16="http://schemas.microsoft.com/office/drawing/2014/main" id="{69AA6967-71A7-4CD4-9658-07B346CDCF95}"/>
                </a:ext>
              </a:extLst>
            </p:cNvPr>
            <p:cNvSpPr>
              <a:spLocks/>
            </p:cNvSpPr>
            <p:nvPr/>
          </p:nvSpPr>
          <p:spPr bwMode="auto">
            <a:xfrm>
              <a:off x="2441576" y="2036763"/>
              <a:ext cx="46038" cy="17463"/>
            </a:xfrm>
            <a:custGeom>
              <a:avLst/>
              <a:gdLst>
                <a:gd name="T0" fmla="*/ 20 w 25"/>
                <a:gd name="T1" fmla="*/ 0 h 10"/>
                <a:gd name="T2" fmla="*/ 5 w 25"/>
                <a:gd name="T3" fmla="*/ 0 h 10"/>
                <a:gd name="T4" fmla="*/ 0 w 25"/>
                <a:gd name="T5" fmla="*/ 5 h 10"/>
                <a:gd name="T6" fmla="*/ 5 w 25"/>
                <a:gd name="T7" fmla="*/ 10 h 10"/>
                <a:gd name="T8" fmla="*/ 20 w 25"/>
                <a:gd name="T9" fmla="*/ 10 h 10"/>
                <a:gd name="T10" fmla="*/ 25 w 25"/>
                <a:gd name="T11" fmla="*/ 5 h 10"/>
                <a:gd name="T12" fmla="*/ 20 w 2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0" y="0"/>
                  </a:moveTo>
                  <a:cubicBezTo>
                    <a:pt x="5" y="0"/>
                    <a:pt x="5" y="0"/>
                    <a:pt x="5" y="0"/>
                  </a:cubicBezTo>
                  <a:cubicBezTo>
                    <a:pt x="2" y="0"/>
                    <a:pt x="0" y="2"/>
                    <a:pt x="0" y="5"/>
                  </a:cubicBezTo>
                  <a:cubicBezTo>
                    <a:pt x="0" y="8"/>
                    <a:pt x="2" y="10"/>
                    <a:pt x="5" y="10"/>
                  </a:cubicBezTo>
                  <a:cubicBezTo>
                    <a:pt x="20" y="10"/>
                    <a:pt x="20" y="10"/>
                    <a:pt x="20" y="10"/>
                  </a:cubicBezTo>
                  <a:cubicBezTo>
                    <a:pt x="23" y="10"/>
                    <a:pt x="25" y="8"/>
                    <a:pt x="25" y="5"/>
                  </a:cubicBezTo>
                  <a:cubicBezTo>
                    <a:pt x="25" y="2"/>
                    <a:pt x="23"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1" name="Freeform 78">
              <a:extLst>
                <a:ext uri="{FF2B5EF4-FFF2-40B4-BE49-F238E27FC236}">
                  <a16:creationId xmlns:a16="http://schemas.microsoft.com/office/drawing/2014/main" id="{B193C5AC-9FC4-42B5-8EF1-C689E5A86E0E}"/>
                </a:ext>
              </a:extLst>
            </p:cNvPr>
            <p:cNvSpPr>
              <a:spLocks noEditPoints="1"/>
            </p:cNvSpPr>
            <p:nvPr/>
          </p:nvSpPr>
          <p:spPr bwMode="auto">
            <a:xfrm>
              <a:off x="2520951" y="1730375"/>
              <a:ext cx="544513" cy="547688"/>
            </a:xfrm>
            <a:custGeom>
              <a:avLst/>
              <a:gdLst>
                <a:gd name="T0" fmla="*/ 257 w 295"/>
                <a:gd name="T1" fmla="*/ 178 h 297"/>
                <a:gd name="T2" fmla="*/ 260 w 295"/>
                <a:gd name="T3" fmla="*/ 152 h 297"/>
                <a:gd name="T4" fmla="*/ 159 w 295"/>
                <a:gd name="T5" fmla="*/ 46 h 297"/>
                <a:gd name="T6" fmla="*/ 159 w 295"/>
                <a:gd name="T7" fmla="*/ 25 h 297"/>
                <a:gd name="T8" fmla="*/ 189 w 295"/>
                <a:gd name="T9" fmla="*/ 25 h 297"/>
                <a:gd name="T10" fmla="*/ 193 w 295"/>
                <a:gd name="T11" fmla="*/ 21 h 297"/>
                <a:gd name="T12" fmla="*/ 193 w 295"/>
                <a:gd name="T13" fmla="*/ 4 h 297"/>
                <a:gd name="T14" fmla="*/ 189 w 295"/>
                <a:gd name="T15" fmla="*/ 0 h 297"/>
                <a:gd name="T16" fmla="*/ 119 w 295"/>
                <a:gd name="T17" fmla="*/ 0 h 297"/>
                <a:gd name="T18" fmla="*/ 115 w 295"/>
                <a:gd name="T19" fmla="*/ 4 h 297"/>
                <a:gd name="T20" fmla="*/ 115 w 295"/>
                <a:gd name="T21" fmla="*/ 21 h 297"/>
                <a:gd name="T22" fmla="*/ 119 w 295"/>
                <a:gd name="T23" fmla="*/ 25 h 297"/>
                <a:gd name="T24" fmla="*/ 149 w 295"/>
                <a:gd name="T25" fmla="*/ 25 h 297"/>
                <a:gd name="T26" fmla="*/ 149 w 295"/>
                <a:gd name="T27" fmla="*/ 46 h 297"/>
                <a:gd name="T28" fmla="*/ 59 w 295"/>
                <a:gd name="T29" fmla="*/ 104 h 297"/>
                <a:gd name="T30" fmla="*/ 5 w 295"/>
                <a:gd name="T31" fmla="*/ 104 h 297"/>
                <a:gd name="T32" fmla="*/ 0 w 295"/>
                <a:gd name="T33" fmla="*/ 109 h 297"/>
                <a:gd name="T34" fmla="*/ 5 w 295"/>
                <a:gd name="T35" fmla="*/ 114 h 297"/>
                <a:gd name="T36" fmla="*/ 65 w 295"/>
                <a:gd name="T37" fmla="*/ 114 h 297"/>
                <a:gd name="T38" fmla="*/ 67 w 295"/>
                <a:gd name="T39" fmla="*/ 111 h 297"/>
                <a:gd name="T40" fmla="*/ 154 w 295"/>
                <a:gd name="T41" fmla="*/ 56 h 297"/>
                <a:gd name="T42" fmla="*/ 250 w 295"/>
                <a:gd name="T43" fmla="*/ 152 h 297"/>
                <a:gd name="T44" fmla="*/ 248 w 295"/>
                <a:gd name="T45" fmla="*/ 175 h 297"/>
                <a:gd name="T46" fmla="*/ 233 w 295"/>
                <a:gd name="T47" fmla="*/ 174 h 297"/>
                <a:gd name="T48" fmla="*/ 171 w 295"/>
                <a:gd name="T49" fmla="*/ 235 h 297"/>
                <a:gd name="T50" fmla="*/ 172 w 295"/>
                <a:gd name="T51" fmla="*/ 247 h 297"/>
                <a:gd name="T52" fmla="*/ 154 w 295"/>
                <a:gd name="T53" fmla="*/ 249 h 297"/>
                <a:gd name="T54" fmla="*/ 84 w 295"/>
                <a:gd name="T55" fmla="*/ 219 h 297"/>
                <a:gd name="T56" fmla="*/ 98 w 295"/>
                <a:gd name="T57" fmla="*/ 205 h 297"/>
                <a:gd name="T58" fmla="*/ 75 w 295"/>
                <a:gd name="T59" fmla="*/ 199 h 297"/>
                <a:gd name="T60" fmla="*/ 53 w 295"/>
                <a:gd name="T61" fmla="*/ 192 h 297"/>
                <a:gd name="T62" fmla="*/ 58 w 295"/>
                <a:gd name="T63" fmla="*/ 215 h 297"/>
                <a:gd name="T64" fmla="*/ 64 w 295"/>
                <a:gd name="T65" fmla="*/ 238 h 297"/>
                <a:gd name="T66" fmla="*/ 77 w 295"/>
                <a:gd name="T67" fmla="*/ 226 h 297"/>
                <a:gd name="T68" fmla="*/ 154 w 295"/>
                <a:gd name="T69" fmla="*/ 259 h 297"/>
                <a:gd name="T70" fmla="*/ 175 w 295"/>
                <a:gd name="T71" fmla="*/ 256 h 297"/>
                <a:gd name="T72" fmla="*/ 233 w 295"/>
                <a:gd name="T73" fmla="*/ 297 h 297"/>
                <a:gd name="T74" fmla="*/ 295 w 295"/>
                <a:gd name="T75" fmla="*/ 235 h 297"/>
                <a:gd name="T76" fmla="*/ 257 w 295"/>
                <a:gd name="T77" fmla="*/ 178 h 297"/>
                <a:gd name="T78" fmla="*/ 233 w 295"/>
                <a:gd name="T79" fmla="*/ 287 h 297"/>
                <a:gd name="T80" fmla="*/ 181 w 295"/>
                <a:gd name="T81" fmla="*/ 235 h 297"/>
                <a:gd name="T82" fmla="*/ 233 w 295"/>
                <a:gd name="T83" fmla="*/ 184 h 297"/>
                <a:gd name="T84" fmla="*/ 285 w 295"/>
                <a:gd name="T85" fmla="*/ 235 h 297"/>
                <a:gd name="T86" fmla="*/ 233 w 295"/>
                <a:gd name="T87" fmla="*/ 28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297">
                  <a:moveTo>
                    <a:pt x="257" y="178"/>
                  </a:moveTo>
                  <a:cubicBezTo>
                    <a:pt x="259" y="170"/>
                    <a:pt x="260" y="161"/>
                    <a:pt x="260" y="152"/>
                  </a:cubicBezTo>
                  <a:cubicBezTo>
                    <a:pt x="260" y="95"/>
                    <a:pt x="215" y="48"/>
                    <a:pt x="159" y="46"/>
                  </a:cubicBezTo>
                  <a:cubicBezTo>
                    <a:pt x="159" y="25"/>
                    <a:pt x="159" y="25"/>
                    <a:pt x="159" y="25"/>
                  </a:cubicBezTo>
                  <a:cubicBezTo>
                    <a:pt x="189" y="25"/>
                    <a:pt x="189" y="25"/>
                    <a:pt x="189" y="25"/>
                  </a:cubicBezTo>
                  <a:cubicBezTo>
                    <a:pt x="191" y="25"/>
                    <a:pt x="193" y="23"/>
                    <a:pt x="193" y="21"/>
                  </a:cubicBezTo>
                  <a:cubicBezTo>
                    <a:pt x="193" y="4"/>
                    <a:pt x="193" y="4"/>
                    <a:pt x="193" y="4"/>
                  </a:cubicBezTo>
                  <a:cubicBezTo>
                    <a:pt x="193" y="2"/>
                    <a:pt x="191" y="0"/>
                    <a:pt x="189" y="0"/>
                  </a:cubicBezTo>
                  <a:cubicBezTo>
                    <a:pt x="119" y="0"/>
                    <a:pt x="119" y="0"/>
                    <a:pt x="119" y="0"/>
                  </a:cubicBezTo>
                  <a:cubicBezTo>
                    <a:pt x="117" y="0"/>
                    <a:pt x="115" y="2"/>
                    <a:pt x="115" y="4"/>
                  </a:cubicBezTo>
                  <a:cubicBezTo>
                    <a:pt x="115" y="21"/>
                    <a:pt x="115" y="21"/>
                    <a:pt x="115" y="21"/>
                  </a:cubicBezTo>
                  <a:cubicBezTo>
                    <a:pt x="115" y="23"/>
                    <a:pt x="117" y="25"/>
                    <a:pt x="119" y="25"/>
                  </a:cubicBezTo>
                  <a:cubicBezTo>
                    <a:pt x="149" y="25"/>
                    <a:pt x="149" y="25"/>
                    <a:pt x="149" y="25"/>
                  </a:cubicBezTo>
                  <a:cubicBezTo>
                    <a:pt x="149" y="46"/>
                    <a:pt x="149" y="46"/>
                    <a:pt x="149" y="46"/>
                  </a:cubicBezTo>
                  <a:cubicBezTo>
                    <a:pt x="111" y="48"/>
                    <a:pt x="76" y="70"/>
                    <a:pt x="59" y="104"/>
                  </a:cubicBezTo>
                  <a:cubicBezTo>
                    <a:pt x="5" y="104"/>
                    <a:pt x="5" y="104"/>
                    <a:pt x="5" y="104"/>
                  </a:cubicBezTo>
                  <a:cubicBezTo>
                    <a:pt x="2" y="104"/>
                    <a:pt x="0" y="106"/>
                    <a:pt x="0" y="109"/>
                  </a:cubicBezTo>
                  <a:cubicBezTo>
                    <a:pt x="0" y="112"/>
                    <a:pt x="2" y="114"/>
                    <a:pt x="5" y="114"/>
                  </a:cubicBezTo>
                  <a:cubicBezTo>
                    <a:pt x="65" y="114"/>
                    <a:pt x="65" y="114"/>
                    <a:pt x="65" y="114"/>
                  </a:cubicBezTo>
                  <a:cubicBezTo>
                    <a:pt x="67" y="111"/>
                    <a:pt x="67" y="111"/>
                    <a:pt x="67" y="111"/>
                  </a:cubicBezTo>
                  <a:cubicBezTo>
                    <a:pt x="82" y="78"/>
                    <a:pt x="117" y="56"/>
                    <a:pt x="154" y="56"/>
                  </a:cubicBezTo>
                  <a:cubicBezTo>
                    <a:pt x="207" y="56"/>
                    <a:pt x="250" y="99"/>
                    <a:pt x="250" y="152"/>
                  </a:cubicBezTo>
                  <a:cubicBezTo>
                    <a:pt x="250" y="160"/>
                    <a:pt x="249" y="168"/>
                    <a:pt x="248" y="175"/>
                  </a:cubicBezTo>
                  <a:cubicBezTo>
                    <a:pt x="243" y="174"/>
                    <a:pt x="238" y="174"/>
                    <a:pt x="233" y="174"/>
                  </a:cubicBezTo>
                  <a:cubicBezTo>
                    <a:pt x="199" y="174"/>
                    <a:pt x="171" y="201"/>
                    <a:pt x="171" y="235"/>
                  </a:cubicBezTo>
                  <a:cubicBezTo>
                    <a:pt x="171" y="239"/>
                    <a:pt x="171" y="243"/>
                    <a:pt x="172" y="247"/>
                  </a:cubicBezTo>
                  <a:cubicBezTo>
                    <a:pt x="166" y="248"/>
                    <a:pt x="160" y="249"/>
                    <a:pt x="154" y="249"/>
                  </a:cubicBezTo>
                  <a:cubicBezTo>
                    <a:pt x="127" y="249"/>
                    <a:pt x="102" y="238"/>
                    <a:pt x="84" y="219"/>
                  </a:cubicBezTo>
                  <a:cubicBezTo>
                    <a:pt x="98" y="205"/>
                    <a:pt x="98" y="205"/>
                    <a:pt x="98" y="205"/>
                  </a:cubicBezTo>
                  <a:cubicBezTo>
                    <a:pt x="75" y="199"/>
                    <a:pt x="75" y="199"/>
                    <a:pt x="75" y="199"/>
                  </a:cubicBezTo>
                  <a:cubicBezTo>
                    <a:pt x="53" y="192"/>
                    <a:pt x="53" y="192"/>
                    <a:pt x="53" y="192"/>
                  </a:cubicBezTo>
                  <a:cubicBezTo>
                    <a:pt x="58" y="215"/>
                    <a:pt x="58" y="215"/>
                    <a:pt x="58" y="215"/>
                  </a:cubicBezTo>
                  <a:cubicBezTo>
                    <a:pt x="64" y="238"/>
                    <a:pt x="64" y="238"/>
                    <a:pt x="64" y="238"/>
                  </a:cubicBezTo>
                  <a:cubicBezTo>
                    <a:pt x="77" y="226"/>
                    <a:pt x="77" y="226"/>
                    <a:pt x="77" y="226"/>
                  </a:cubicBezTo>
                  <a:cubicBezTo>
                    <a:pt x="97" y="247"/>
                    <a:pt x="124" y="259"/>
                    <a:pt x="154" y="259"/>
                  </a:cubicBezTo>
                  <a:cubicBezTo>
                    <a:pt x="161" y="259"/>
                    <a:pt x="168" y="258"/>
                    <a:pt x="175" y="256"/>
                  </a:cubicBezTo>
                  <a:cubicBezTo>
                    <a:pt x="183" y="280"/>
                    <a:pt x="206" y="297"/>
                    <a:pt x="233" y="297"/>
                  </a:cubicBezTo>
                  <a:cubicBezTo>
                    <a:pt x="267" y="297"/>
                    <a:pt x="295" y="270"/>
                    <a:pt x="295" y="235"/>
                  </a:cubicBezTo>
                  <a:cubicBezTo>
                    <a:pt x="295" y="210"/>
                    <a:pt x="279" y="188"/>
                    <a:pt x="257" y="178"/>
                  </a:cubicBezTo>
                  <a:close/>
                  <a:moveTo>
                    <a:pt x="233" y="287"/>
                  </a:moveTo>
                  <a:cubicBezTo>
                    <a:pt x="204" y="287"/>
                    <a:pt x="181" y="264"/>
                    <a:pt x="181" y="235"/>
                  </a:cubicBezTo>
                  <a:cubicBezTo>
                    <a:pt x="181" y="207"/>
                    <a:pt x="204" y="184"/>
                    <a:pt x="233" y="184"/>
                  </a:cubicBezTo>
                  <a:cubicBezTo>
                    <a:pt x="261" y="184"/>
                    <a:pt x="285" y="207"/>
                    <a:pt x="285" y="235"/>
                  </a:cubicBezTo>
                  <a:cubicBezTo>
                    <a:pt x="285" y="264"/>
                    <a:pt x="261" y="287"/>
                    <a:pt x="233"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2" name="Freeform 79">
              <a:extLst>
                <a:ext uri="{FF2B5EF4-FFF2-40B4-BE49-F238E27FC236}">
                  <a16:creationId xmlns:a16="http://schemas.microsoft.com/office/drawing/2014/main" id="{F086A3E1-CD4D-420E-BBCC-90EA6AF0401F}"/>
                </a:ext>
              </a:extLst>
            </p:cNvPr>
            <p:cNvSpPr>
              <a:spLocks/>
            </p:cNvSpPr>
            <p:nvPr/>
          </p:nvSpPr>
          <p:spPr bwMode="auto">
            <a:xfrm>
              <a:off x="2916238" y="2089150"/>
              <a:ext cx="69850" cy="146050"/>
            </a:xfrm>
            <a:custGeom>
              <a:avLst/>
              <a:gdLst>
                <a:gd name="T0" fmla="*/ 23 w 38"/>
                <a:gd name="T1" fmla="*/ 33 h 79"/>
                <a:gd name="T2" fmla="*/ 13 w 38"/>
                <a:gd name="T3" fmla="*/ 25 h 79"/>
                <a:gd name="T4" fmla="*/ 21 w 38"/>
                <a:gd name="T5" fmla="*/ 19 h 79"/>
                <a:gd name="T6" fmla="*/ 31 w 38"/>
                <a:gd name="T7" fmla="*/ 22 h 79"/>
                <a:gd name="T8" fmla="*/ 33 w 38"/>
                <a:gd name="T9" fmla="*/ 22 h 79"/>
                <a:gd name="T10" fmla="*/ 34 w 38"/>
                <a:gd name="T11" fmla="*/ 21 h 79"/>
                <a:gd name="T12" fmla="*/ 36 w 38"/>
                <a:gd name="T13" fmla="*/ 15 h 79"/>
                <a:gd name="T14" fmla="*/ 35 w 38"/>
                <a:gd name="T15" fmla="*/ 12 h 79"/>
                <a:gd name="T16" fmla="*/ 24 w 38"/>
                <a:gd name="T17" fmla="*/ 9 h 79"/>
                <a:gd name="T18" fmla="*/ 24 w 38"/>
                <a:gd name="T19" fmla="*/ 2 h 79"/>
                <a:gd name="T20" fmla="*/ 22 w 38"/>
                <a:gd name="T21" fmla="*/ 0 h 79"/>
                <a:gd name="T22" fmla="*/ 17 w 38"/>
                <a:gd name="T23" fmla="*/ 0 h 79"/>
                <a:gd name="T24" fmla="*/ 15 w 38"/>
                <a:gd name="T25" fmla="*/ 2 h 79"/>
                <a:gd name="T26" fmla="*/ 15 w 38"/>
                <a:gd name="T27" fmla="*/ 9 h 79"/>
                <a:gd name="T28" fmla="*/ 1 w 38"/>
                <a:gd name="T29" fmla="*/ 26 h 79"/>
                <a:gd name="T30" fmla="*/ 17 w 38"/>
                <a:gd name="T31" fmla="*/ 44 h 79"/>
                <a:gd name="T32" fmla="*/ 26 w 38"/>
                <a:gd name="T33" fmla="*/ 53 h 79"/>
                <a:gd name="T34" fmla="*/ 18 w 38"/>
                <a:gd name="T35" fmla="*/ 60 h 79"/>
                <a:gd name="T36" fmla="*/ 5 w 38"/>
                <a:gd name="T37" fmla="*/ 56 h 79"/>
                <a:gd name="T38" fmla="*/ 4 w 38"/>
                <a:gd name="T39" fmla="*/ 56 h 79"/>
                <a:gd name="T40" fmla="*/ 2 w 38"/>
                <a:gd name="T41" fmla="*/ 57 h 79"/>
                <a:gd name="T42" fmla="*/ 0 w 38"/>
                <a:gd name="T43" fmla="*/ 63 h 79"/>
                <a:gd name="T44" fmla="*/ 1 w 38"/>
                <a:gd name="T45" fmla="*/ 66 h 79"/>
                <a:gd name="T46" fmla="*/ 14 w 38"/>
                <a:gd name="T47" fmla="*/ 70 h 79"/>
                <a:gd name="T48" fmla="*/ 14 w 38"/>
                <a:gd name="T49" fmla="*/ 77 h 79"/>
                <a:gd name="T50" fmla="*/ 16 w 38"/>
                <a:gd name="T51" fmla="*/ 79 h 79"/>
                <a:gd name="T52" fmla="*/ 22 w 38"/>
                <a:gd name="T53" fmla="*/ 79 h 79"/>
                <a:gd name="T54" fmla="*/ 24 w 38"/>
                <a:gd name="T55" fmla="*/ 77 h 79"/>
                <a:gd name="T56" fmla="*/ 24 w 38"/>
                <a:gd name="T57" fmla="*/ 69 h 79"/>
                <a:gd name="T58" fmla="*/ 38 w 38"/>
                <a:gd name="T59" fmla="*/ 52 h 79"/>
                <a:gd name="T60" fmla="*/ 23 w 38"/>
                <a:gd name="T61" fmla="*/ 3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79">
                  <a:moveTo>
                    <a:pt x="23" y="33"/>
                  </a:moveTo>
                  <a:cubicBezTo>
                    <a:pt x="15" y="30"/>
                    <a:pt x="13" y="28"/>
                    <a:pt x="13" y="25"/>
                  </a:cubicBezTo>
                  <a:cubicBezTo>
                    <a:pt x="13" y="22"/>
                    <a:pt x="15" y="19"/>
                    <a:pt x="21" y="19"/>
                  </a:cubicBezTo>
                  <a:cubicBezTo>
                    <a:pt x="26" y="19"/>
                    <a:pt x="30" y="21"/>
                    <a:pt x="31" y="22"/>
                  </a:cubicBezTo>
                  <a:cubicBezTo>
                    <a:pt x="32" y="22"/>
                    <a:pt x="32" y="22"/>
                    <a:pt x="33" y="22"/>
                  </a:cubicBezTo>
                  <a:cubicBezTo>
                    <a:pt x="33" y="22"/>
                    <a:pt x="34" y="21"/>
                    <a:pt x="34" y="21"/>
                  </a:cubicBezTo>
                  <a:cubicBezTo>
                    <a:pt x="36" y="15"/>
                    <a:pt x="36" y="15"/>
                    <a:pt x="36" y="15"/>
                  </a:cubicBezTo>
                  <a:cubicBezTo>
                    <a:pt x="37" y="14"/>
                    <a:pt x="36" y="13"/>
                    <a:pt x="35" y="12"/>
                  </a:cubicBezTo>
                  <a:cubicBezTo>
                    <a:pt x="32" y="10"/>
                    <a:pt x="29" y="9"/>
                    <a:pt x="24" y="9"/>
                  </a:cubicBezTo>
                  <a:cubicBezTo>
                    <a:pt x="24" y="2"/>
                    <a:pt x="24" y="2"/>
                    <a:pt x="24" y="2"/>
                  </a:cubicBezTo>
                  <a:cubicBezTo>
                    <a:pt x="24" y="1"/>
                    <a:pt x="24" y="0"/>
                    <a:pt x="22" y="0"/>
                  </a:cubicBezTo>
                  <a:cubicBezTo>
                    <a:pt x="17" y="0"/>
                    <a:pt x="17" y="0"/>
                    <a:pt x="17" y="0"/>
                  </a:cubicBezTo>
                  <a:cubicBezTo>
                    <a:pt x="16" y="0"/>
                    <a:pt x="15" y="1"/>
                    <a:pt x="15" y="2"/>
                  </a:cubicBezTo>
                  <a:cubicBezTo>
                    <a:pt x="15" y="9"/>
                    <a:pt x="15" y="9"/>
                    <a:pt x="15" y="9"/>
                  </a:cubicBezTo>
                  <a:cubicBezTo>
                    <a:pt x="6" y="11"/>
                    <a:pt x="1" y="18"/>
                    <a:pt x="1" y="26"/>
                  </a:cubicBezTo>
                  <a:cubicBezTo>
                    <a:pt x="1" y="36"/>
                    <a:pt x="9" y="40"/>
                    <a:pt x="17" y="44"/>
                  </a:cubicBezTo>
                  <a:cubicBezTo>
                    <a:pt x="24" y="46"/>
                    <a:pt x="26" y="49"/>
                    <a:pt x="26" y="53"/>
                  </a:cubicBezTo>
                  <a:cubicBezTo>
                    <a:pt x="26" y="57"/>
                    <a:pt x="23" y="60"/>
                    <a:pt x="18" y="60"/>
                  </a:cubicBezTo>
                  <a:cubicBezTo>
                    <a:pt x="13" y="60"/>
                    <a:pt x="9" y="59"/>
                    <a:pt x="5" y="56"/>
                  </a:cubicBezTo>
                  <a:cubicBezTo>
                    <a:pt x="5" y="56"/>
                    <a:pt x="4" y="56"/>
                    <a:pt x="4" y="56"/>
                  </a:cubicBezTo>
                  <a:cubicBezTo>
                    <a:pt x="3" y="56"/>
                    <a:pt x="3" y="57"/>
                    <a:pt x="2" y="57"/>
                  </a:cubicBezTo>
                  <a:cubicBezTo>
                    <a:pt x="0" y="63"/>
                    <a:pt x="0" y="63"/>
                    <a:pt x="0" y="63"/>
                  </a:cubicBezTo>
                  <a:cubicBezTo>
                    <a:pt x="0" y="64"/>
                    <a:pt x="0" y="65"/>
                    <a:pt x="1" y="66"/>
                  </a:cubicBezTo>
                  <a:cubicBezTo>
                    <a:pt x="4" y="68"/>
                    <a:pt x="9" y="70"/>
                    <a:pt x="14" y="70"/>
                  </a:cubicBezTo>
                  <a:cubicBezTo>
                    <a:pt x="14" y="77"/>
                    <a:pt x="14" y="77"/>
                    <a:pt x="14" y="77"/>
                  </a:cubicBezTo>
                  <a:cubicBezTo>
                    <a:pt x="14" y="79"/>
                    <a:pt x="15" y="79"/>
                    <a:pt x="16" y="79"/>
                  </a:cubicBezTo>
                  <a:cubicBezTo>
                    <a:pt x="22" y="79"/>
                    <a:pt x="22" y="79"/>
                    <a:pt x="22" y="79"/>
                  </a:cubicBezTo>
                  <a:cubicBezTo>
                    <a:pt x="23" y="79"/>
                    <a:pt x="24" y="79"/>
                    <a:pt x="24" y="77"/>
                  </a:cubicBezTo>
                  <a:cubicBezTo>
                    <a:pt x="24" y="69"/>
                    <a:pt x="24" y="69"/>
                    <a:pt x="24" y="69"/>
                  </a:cubicBezTo>
                  <a:cubicBezTo>
                    <a:pt x="33" y="67"/>
                    <a:pt x="38" y="61"/>
                    <a:pt x="38" y="52"/>
                  </a:cubicBezTo>
                  <a:cubicBezTo>
                    <a:pt x="38" y="43"/>
                    <a:pt x="34" y="38"/>
                    <a:pt x="2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3" name="Oval 80">
              <a:extLst>
                <a:ext uri="{FF2B5EF4-FFF2-40B4-BE49-F238E27FC236}">
                  <a16:creationId xmlns:a16="http://schemas.microsoft.com/office/drawing/2014/main" id="{867DAF2D-FCA2-4CA9-B46C-785A229BD4A4}"/>
                </a:ext>
              </a:extLst>
            </p:cNvPr>
            <p:cNvSpPr>
              <a:spLocks noChangeArrowheads="1"/>
            </p:cNvSpPr>
            <p:nvPr/>
          </p:nvSpPr>
          <p:spPr bwMode="auto">
            <a:xfrm>
              <a:off x="2797176" y="1855788"/>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4" name="Oval 81">
              <a:extLst>
                <a:ext uri="{FF2B5EF4-FFF2-40B4-BE49-F238E27FC236}">
                  <a16:creationId xmlns:a16="http://schemas.microsoft.com/office/drawing/2014/main" id="{68CCBF78-D800-4F8A-9C67-E8038467F059}"/>
                </a:ext>
              </a:extLst>
            </p:cNvPr>
            <p:cNvSpPr>
              <a:spLocks noChangeArrowheads="1"/>
            </p:cNvSpPr>
            <p:nvPr/>
          </p:nvSpPr>
          <p:spPr bwMode="auto">
            <a:xfrm>
              <a:off x="2797176" y="2144713"/>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5" name="Oval 82">
              <a:extLst>
                <a:ext uri="{FF2B5EF4-FFF2-40B4-BE49-F238E27FC236}">
                  <a16:creationId xmlns:a16="http://schemas.microsoft.com/office/drawing/2014/main" id="{D4692FD8-CBF9-45D9-AC25-7D59D9203FCA}"/>
                </a:ext>
              </a:extLst>
            </p:cNvPr>
            <p:cNvSpPr>
              <a:spLocks noChangeArrowheads="1"/>
            </p:cNvSpPr>
            <p:nvPr/>
          </p:nvSpPr>
          <p:spPr bwMode="auto">
            <a:xfrm>
              <a:off x="2943226" y="2001838"/>
              <a:ext cx="20638"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6" name="Oval 83">
              <a:extLst>
                <a:ext uri="{FF2B5EF4-FFF2-40B4-BE49-F238E27FC236}">
                  <a16:creationId xmlns:a16="http://schemas.microsoft.com/office/drawing/2014/main" id="{A5EBC8B5-941C-422B-A877-85865AA5F44A}"/>
                </a:ext>
              </a:extLst>
            </p:cNvPr>
            <p:cNvSpPr>
              <a:spLocks noChangeArrowheads="1"/>
            </p:cNvSpPr>
            <p:nvPr/>
          </p:nvSpPr>
          <p:spPr bwMode="auto">
            <a:xfrm>
              <a:off x="2649538" y="2001838"/>
              <a:ext cx="20638"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7" name="Freeform 84">
              <a:extLst>
                <a:ext uri="{FF2B5EF4-FFF2-40B4-BE49-F238E27FC236}">
                  <a16:creationId xmlns:a16="http://schemas.microsoft.com/office/drawing/2014/main" id="{E7EFEBDC-63B2-44AC-A5F7-937EF871B02F}"/>
                </a:ext>
              </a:extLst>
            </p:cNvPr>
            <p:cNvSpPr>
              <a:spLocks/>
            </p:cNvSpPr>
            <p:nvPr/>
          </p:nvSpPr>
          <p:spPr bwMode="auto">
            <a:xfrm>
              <a:off x="2870201" y="1879600"/>
              <a:ext cx="23813" cy="22225"/>
            </a:xfrm>
            <a:custGeom>
              <a:avLst/>
              <a:gdLst>
                <a:gd name="T0" fmla="*/ 11 w 13"/>
                <a:gd name="T1" fmla="*/ 9 h 12"/>
                <a:gd name="T2" fmla="*/ 9 w 13"/>
                <a:gd name="T3" fmla="*/ 1 h 12"/>
                <a:gd name="T4" fmla="*/ 2 w 13"/>
                <a:gd name="T5" fmla="*/ 3 h 12"/>
                <a:gd name="T6" fmla="*/ 4 w 13"/>
                <a:gd name="T7" fmla="*/ 10 h 12"/>
                <a:gd name="T8" fmla="*/ 11 w 13"/>
                <a:gd name="T9" fmla="*/ 9 h 12"/>
              </a:gdLst>
              <a:ahLst/>
              <a:cxnLst>
                <a:cxn ang="0">
                  <a:pos x="T0" y="T1"/>
                </a:cxn>
                <a:cxn ang="0">
                  <a:pos x="T2" y="T3"/>
                </a:cxn>
                <a:cxn ang="0">
                  <a:pos x="T4" y="T5"/>
                </a:cxn>
                <a:cxn ang="0">
                  <a:pos x="T6" y="T7"/>
                </a:cxn>
                <a:cxn ang="0">
                  <a:pos x="T8" y="T9"/>
                </a:cxn>
              </a:cxnLst>
              <a:rect l="0" t="0" r="r" b="b"/>
              <a:pathLst>
                <a:path w="13" h="12">
                  <a:moveTo>
                    <a:pt x="11" y="9"/>
                  </a:moveTo>
                  <a:cubicBezTo>
                    <a:pt x="13" y="6"/>
                    <a:pt x="12" y="3"/>
                    <a:pt x="9" y="1"/>
                  </a:cubicBezTo>
                  <a:cubicBezTo>
                    <a:pt x="7" y="0"/>
                    <a:pt x="3" y="0"/>
                    <a:pt x="2" y="3"/>
                  </a:cubicBezTo>
                  <a:cubicBezTo>
                    <a:pt x="0" y="6"/>
                    <a:pt x="1" y="9"/>
                    <a:pt x="4" y="10"/>
                  </a:cubicBezTo>
                  <a:cubicBezTo>
                    <a:pt x="6" y="12"/>
                    <a:pt x="10" y="11"/>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8" name="Freeform 85">
              <a:extLst>
                <a:ext uri="{FF2B5EF4-FFF2-40B4-BE49-F238E27FC236}">
                  <a16:creationId xmlns:a16="http://schemas.microsoft.com/office/drawing/2014/main" id="{017BDF87-46E9-40A3-BE13-8FCE3B7C3BAF}"/>
                </a:ext>
              </a:extLst>
            </p:cNvPr>
            <p:cNvSpPr>
              <a:spLocks/>
            </p:cNvSpPr>
            <p:nvPr/>
          </p:nvSpPr>
          <p:spPr bwMode="auto">
            <a:xfrm>
              <a:off x="2722563" y="2125663"/>
              <a:ext cx="23813" cy="23813"/>
            </a:xfrm>
            <a:custGeom>
              <a:avLst/>
              <a:gdLst>
                <a:gd name="T0" fmla="*/ 2 w 13"/>
                <a:gd name="T1" fmla="*/ 4 h 13"/>
                <a:gd name="T2" fmla="*/ 4 w 13"/>
                <a:gd name="T3" fmla="*/ 11 h 13"/>
                <a:gd name="T4" fmla="*/ 11 w 13"/>
                <a:gd name="T5" fmla="*/ 9 h 13"/>
                <a:gd name="T6" fmla="*/ 9 w 13"/>
                <a:gd name="T7" fmla="*/ 2 h 13"/>
                <a:gd name="T8" fmla="*/ 2 w 13"/>
                <a:gd name="T9" fmla="*/ 4 h 13"/>
              </a:gdLst>
              <a:ahLst/>
              <a:cxnLst>
                <a:cxn ang="0">
                  <a:pos x="T0" y="T1"/>
                </a:cxn>
                <a:cxn ang="0">
                  <a:pos x="T2" y="T3"/>
                </a:cxn>
                <a:cxn ang="0">
                  <a:pos x="T4" y="T5"/>
                </a:cxn>
                <a:cxn ang="0">
                  <a:pos x="T6" y="T7"/>
                </a:cxn>
                <a:cxn ang="0">
                  <a:pos x="T8" y="T9"/>
                </a:cxn>
              </a:cxnLst>
              <a:rect l="0" t="0" r="r" b="b"/>
              <a:pathLst>
                <a:path w="13" h="13">
                  <a:moveTo>
                    <a:pt x="2" y="4"/>
                  </a:moveTo>
                  <a:cubicBezTo>
                    <a:pt x="0" y="7"/>
                    <a:pt x="1" y="10"/>
                    <a:pt x="4" y="11"/>
                  </a:cubicBezTo>
                  <a:cubicBezTo>
                    <a:pt x="6" y="13"/>
                    <a:pt x="10" y="12"/>
                    <a:pt x="11" y="9"/>
                  </a:cubicBezTo>
                  <a:cubicBezTo>
                    <a:pt x="13" y="7"/>
                    <a:pt x="12" y="4"/>
                    <a:pt x="9" y="2"/>
                  </a:cubicBezTo>
                  <a:cubicBezTo>
                    <a:pt x="7" y="0"/>
                    <a:pt x="3"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99" name="Freeform 86">
              <a:extLst>
                <a:ext uri="{FF2B5EF4-FFF2-40B4-BE49-F238E27FC236}">
                  <a16:creationId xmlns:a16="http://schemas.microsoft.com/office/drawing/2014/main" id="{4AE1F233-3849-4558-92FB-774CF16C96D7}"/>
                </a:ext>
              </a:extLst>
            </p:cNvPr>
            <p:cNvSpPr>
              <a:spLocks/>
            </p:cNvSpPr>
            <p:nvPr/>
          </p:nvSpPr>
          <p:spPr bwMode="auto">
            <a:xfrm>
              <a:off x="2667001" y="1928813"/>
              <a:ext cx="23813" cy="25400"/>
            </a:xfrm>
            <a:custGeom>
              <a:avLst/>
              <a:gdLst>
                <a:gd name="T0" fmla="*/ 9 w 13"/>
                <a:gd name="T1" fmla="*/ 2 h 13"/>
                <a:gd name="T2" fmla="*/ 2 w 13"/>
                <a:gd name="T3" fmla="*/ 4 h 13"/>
                <a:gd name="T4" fmla="*/ 4 w 13"/>
                <a:gd name="T5" fmla="*/ 11 h 13"/>
                <a:gd name="T6" fmla="*/ 11 w 13"/>
                <a:gd name="T7" fmla="*/ 9 h 13"/>
                <a:gd name="T8" fmla="*/ 9 w 13"/>
                <a:gd name="T9" fmla="*/ 2 h 13"/>
              </a:gdLst>
              <a:ahLst/>
              <a:cxnLst>
                <a:cxn ang="0">
                  <a:pos x="T0" y="T1"/>
                </a:cxn>
                <a:cxn ang="0">
                  <a:pos x="T2" y="T3"/>
                </a:cxn>
                <a:cxn ang="0">
                  <a:pos x="T4" y="T5"/>
                </a:cxn>
                <a:cxn ang="0">
                  <a:pos x="T6" y="T7"/>
                </a:cxn>
                <a:cxn ang="0">
                  <a:pos x="T8" y="T9"/>
                </a:cxn>
              </a:cxnLst>
              <a:rect l="0" t="0" r="r" b="b"/>
              <a:pathLst>
                <a:path w="13" h="13">
                  <a:moveTo>
                    <a:pt x="9" y="2"/>
                  </a:moveTo>
                  <a:cubicBezTo>
                    <a:pt x="7" y="0"/>
                    <a:pt x="3" y="1"/>
                    <a:pt x="2" y="4"/>
                  </a:cubicBezTo>
                  <a:cubicBezTo>
                    <a:pt x="0" y="6"/>
                    <a:pt x="1" y="10"/>
                    <a:pt x="4" y="11"/>
                  </a:cubicBezTo>
                  <a:cubicBezTo>
                    <a:pt x="6" y="13"/>
                    <a:pt x="10" y="12"/>
                    <a:pt x="11" y="9"/>
                  </a:cubicBezTo>
                  <a:cubicBezTo>
                    <a:pt x="13" y="7"/>
                    <a:pt x="12"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0" name="Freeform 87">
              <a:extLst>
                <a:ext uri="{FF2B5EF4-FFF2-40B4-BE49-F238E27FC236}">
                  <a16:creationId xmlns:a16="http://schemas.microsoft.com/office/drawing/2014/main" id="{6B6B0C82-29E3-4930-A304-667CCD26630C}"/>
                </a:ext>
              </a:extLst>
            </p:cNvPr>
            <p:cNvSpPr>
              <a:spLocks/>
            </p:cNvSpPr>
            <p:nvPr/>
          </p:nvSpPr>
          <p:spPr bwMode="auto">
            <a:xfrm>
              <a:off x="2925763" y="1931988"/>
              <a:ext cx="22225" cy="23813"/>
            </a:xfrm>
            <a:custGeom>
              <a:avLst/>
              <a:gdLst>
                <a:gd name="T0" fmla="*/ 3 w 12"/>
                <a:gd name="T1" fmla="*/ 2 h 13"/>
                <a:gd name="T2" fmla="*/ 1 w 12"/>
                <a:gd name="T3" fmla="*/ 9 h 13"/>
                <a:gd name="T4" fmla="*/ 9 w 12"/>
                <a:gd name="T5" fmla="*/ 11 h 13"/>
                <a:gd name="T6" fmla="*/ 11 w 12"/>
                <a:gd name="T7" fmla="*/ 4 h 13"/>
                <a:gd name="T8" fmla="*/ 3 w 12"/>
                <a:gd name="T9" fmla="*/ 2 h 13"/>
              </a:gdLst>
              <a:ahLst/>
              <a:cxnLst>
                <a:cxn ang="0">
                  <a:pos x="T0" y="T1"/>
                </a:cxn>
                <a:cxn ang="0">
                  <a:pos x="T2" y="T3"/>
                </a:cxn>
                <a:cxn ang="0">
                  <a:pos x="T4" y="T5"/>
                </a:cxn>
                <a:cxn ang="0">
                  <a:pos x="T6" y="T7"/>
                </a:cxn>
                <a:cxn ang="0">
                  <a:pos x="T8" y="T9"/>
                </a:cxn>
              </a:cxnLst>
              <a:rect l="0" t="0" r="r" b="b"/>
              <a:pathLst>
                <a:path w="12" h="13">
                  <a:moveTo>
                    <a:pt x="3" y="2"/>
                  </a:moveTo>
                  <a:cubicBezTo>
                    <a:pt x="1" y="3"/>
                    <a:pt x="0" y="6"/>
                    <a:pt x="1" y="9"/>
                  </a:cubicBezTo>
                  <a:cubicBezTo>
                    <a:pt x="3" y="12"/>
                    <a:pt x="6" y="13"/>
                    <a:pt x="9" y="11"/>
                  </a:cubicBezTo>
                  <a:cubicBezTo>
                    <a:pt x="11" y="10"/>
                    <a:pt x="12" y="7"/>
                    <a:pt x="11" y="4"/>
                  </a:cubicBezTo>
                  <a:cubicBezTo>
                    <a:pt x="9" y="1"/>
                    <a:pt x="6"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1" name="Freeform 88">
              <a:extLst>
                <a:ext uri="{FF2B5EF4-FFF2-40B4-BE49-F238E27FC236}">
                  <a16:creationId xmlns:a16="http://schemas.microsoft.com/office/drawing/2014/main" id="{96FD24E3-98D4-482D-A177-F65C65505B85}"/>
                </a:ext>
              </a:extLst>
            </p:cNvPr>
            <p:cNvSpPr>
              <a:spLocks/>
            </p:cNvSpPr>
            <p:nvPr/>
          </p:nvSpPr>
          <p:spPr bwMode="auto">
            <a:xfrm>
              <a:off x="2668588" y="2068513"/>
              <a:ext cx="22225" cy="20638"/>
            </a:xfrm>
            <a:custGeom>
              <a:avLst/>
              <a:gdLst>
                <a:gd name="T0" fmla="*/ 4 w 12"/>
                <a:gd name="T1" fmla="*/ 1 h 12"/>
                <a:gd name="T2" fmla="*/ 1 w 12"/>
                <a:gd name="T3" fmla="*/ 8 h 12"/>
                <a:gd name="T4" fmla="*/ 9 w 12"/>
                <a:gd name="T5" fmla="*/ 11 h 12"/>
                <a:gd name="T6" fmla="*/ 11 w 12"/>
                <a:gd name="T7" fmla="*/ 3 h 12"/>
                <a:gd name="T8" fmla="*/ 4 w 12"/>
                <a:gd name="T9" fmla="*/ 1 h 12"/>
              </a:gdLst>
              <a:ahLst/>
              <a:cxnLst>
                <a:cxn ang="0">
                  <a:pos x="T0" y="T1"/>
                </a:cxn>
                <a:cxn ang="0">
                  <a:pos x="T2" y="T3"/>
                </a:cxn>
                <a:cxn ang="0">
                  <a:pos x="T4" y="T5"/>
                </a:cxn>
                <a:cxn ang="0">
                  <a:pos x="T6" y="T7"/>
                </a:cxn>
                <a:cxn ang="0">
                  <a:pos x="T8" y="T9"/>
                </a:cxn>
              </a:cxnLst>
              <a:rect l="0" t="0" r="r" b="b"/>
              <a:pathLst>
                <a:path w="12" h="12">
                  <a:moveTo>
                    <a:pt x="4" y="1"/>
                  </a:moveTo>
                  <a:cubicBezTo>
                    <a:pt x="1" y="2"/>
                    <a:pt x="0" y="6"/>
                    <a:pt x="1" y="8"/>
                  </a:cubicBezTo>
                  <a:cubicBezTo>
                    <a:pt x="3" y="11"/>
                    <a:pt x="6" y="12"/>
                    <a:pt x="9" y="11"/>
                  </a:cubicBezTo>
                  <a:cubicBezTo>
                    <a:pt x="11" y="9"/>
                    <a:pt x="12" y="6"/>
                    <a:pt x="11" y="3"/>
                  </a:cubicBezTo>
                  <a:cubicBezTo>
                    <a:pt x="10" y="1"/>
                    <a:pt x="6"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2" name="Freeform 89">
              <a:extLst>
                <a:ext uri="{FF2B5EF4-FFF2-40B4-BE49-F238E27FC236}">
                  <a16:creationId xmlns:a16="http://schemas.microsoft.com/office/drawing/2014/main" id="{A4C7F7D1-6766-468D-AC10-70762D9FD4B3}"/>
                </a:ext>
              </a:extLst>
            </p:cNvPr>
            <p:cNvSpPr>
              <a:spLocks/>
            </p:cNvSpPr>
            <p:nvPr/>
          </p:nvSpPr>
          <p:spPr bwMode="auto">
            <a:xfrm>
              <a:off x="2722563" y="1879600"/>
              <a:ext cx="22225" cy="22225"/>
            </a:xfrm>
            <a:custGeom>
              <a:avLst/>
              <a:gdLst>
                <a:gd name="T0" fmla="*/ 4 w 12"/>
                <a:gd name="T1" fmla="*/ 1 h 12"/>
                <a:gd name="T2" fmla="*/ 1 w 12"/>
                <a:gd name="T3" fmla="*/ 8 h 12"/>
                <a:gd name="T4" fmla="*/ 9 w 12"/>
                <a:gd name="T5" fmla="*/ 11 h 12"/>
                <a:gd name="T6" fmla="*/ 11 w 12"/>
                <a:gd name="T7" fmla="*/ 3 h 12"/>
                <a:gd name="T8" fmla="*/ 4 w 12"/>
                <a:gd name="T9" fmla="*/ 1 h 12"/>
              </a:gdLst>
              <a:ahLst/>
              <a:cxnLst>
                <a:cxn ang="0">
                  <a:pos x="T0" y="T1"/>
                </a:cxn>
                <a:cxn ang="0">
                  <a:pos x="T2" y="T3"/>
                </a:cxn>
                <a:cxn ang="0">
                  <a:pos x="T4" y="T5"/>
                </a:cxn>
                <a:cxn ang="0">
                  <a:pos x="T6" y="T7"/>
                </a:cxn>
                <a:cxn ang="0">
                  <a:pos x="T8" y="T9"/>
                </a:cxn>
              </a:cxnLst>
              <a:rect l="0" t="0" r="r" b="b"/>
              <a:pathLst>
                <a:path w="12" h="12">
                  <a:moveTo>
                    <a:pt x="4" y="1"/>
                  </a:moveTo>
                  <a:cubicBezTo>
                    <a:pt x="1" y="2"/>
                    <a:pt x="0" y="6"/>
                    <a:pt x="1" y="8"/>
                  </a:cubicBezTo>
                  <a:cubicBezTo>
                    <a:pt x="3" y="11"/>
                    <a:pt x="6" y="12"/>
                    <a:pt x="9" y="11"/>
                  </a:cubicBezTo>
                  <a:cubicBezTo>
                    <a:pt x="11" y="9"/>
                    <a:pt x="12" y="6"/>
                    <a:pt x="11" y="3"/>
                  </a:cubicBezTo>
                  <a:cubicBezTo>
                    <a:pt x="10" y="1"/>
                    <a:pt x="6"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nvGrpSpPr>
          <p:cNvPr id="103" name="Group 102">
            <a:extLst>
              <a:ext uri="{FF2B5EF4-FFF2-40B4-BE49-F238E27FC236}">
                <a16:creationId xmlns:a16="http://schemas.microsoft.com/office/drawing/2014/main" id="{2AA3BB85-6A3E-4348-83E4-199770124509}"/>
              </a:ext>
            </a:extLst>
          </p:cNvPr>
          <p:cNvGrpSpPr>
            <a:grpSpLocks/>
          </p:cNvGrpSpPr>
          <p:nvPr/>
        </p:nvGrpSpPr>
        <p:grpSpPr>
          <a:xfrm>
            <a:off x="7979906" y="2641968"/>
            <a:ext cx="506695" cy="500011"/>
            <a:chOff x="928688" y="4311650"/>
            <a:chExt cx="601662" cy="593726"/>
          </a:xfrm>
          <a:solidFill>
            <a:schemeClr val="bg1">
              <a:lumMod val="50000"/>
            </a:schemeClr>
          </a:solidFill>
        </p:grpSpPr>
        <p:sp>
          <p:nvSpPr>
            <p:cNvPr id="104" name="Freeform 37">
              <a:extLst>
                <a:ext uri="{FF2B5EF4-FFF2-40B4-BE49-F238E27FC236}">
                  <a16:creationId xmlns:a16="http://schemas.microsoft.com/office/drawing/2014/main" id="{F860B3A8-9424-44CB-A230-FBE136EBD054}"/>
                </a:ext>
              </a:extLst>
            </p:cNvPr>
            <p:cNvSpPr>
              <a:spLocks noEditPoints="1"/>
            </p:cNvSpPr>
            <p:nvPr/>
          </p:nvSpPr>
          <p:spPr bwMode="auto">
            <a:xfrm>
              <a:off x="928688" y="4611688"/>
              <a:ext cx="180975" cy="293688"/>
            </a:xfrm>
            <a:custGeom>
              <a:avLst/>
              <a:gdLst>
                <a:gd name="T0" fmla="*/ 56 w 138"/>
                <a:gd name="T1" fmla="*/ 25 h 224"/>
                <a:gd name="T2" fmla="*/ 101 w 138"/>
                <a:gd name="T3" fmla="*/ 25 h 224"/>
                <a:gd name="T4" fmla="*/ 119 w 138"/>
                <a:gd name="T5" fmla="*/ 38 h 224"/>
                <a:gd name="T6" fmla="*/ 138 w 138"/>
                <a:gd name="T7" fmla="*/ 19 h 224"/>
                <a:gd name="T8" fmla="*/ 119 w 138"/>
                <a:gd name="T9" fmla="*/ 0 h 224"/>
                <a:gd name="T10" fmla="*/ 101 w 138"/>
                <a:gd name="T11" fmla="*/ 13 h 224"/>
                <a:gd name="T12" fmla="*/ 56 w 138"/>
                <a:gd name="T13" fmla="*/ 13 h 224"/>
                <a:gd name="T14" fmla="*/ 21 w 138"/>
                <a:gd name="T15" fmla="*/ 48 h 224"/>
                <a:gd name="T16" fmla="*/ 21 w 138"/>
                <a:gd name="T17" fmla="*/ 169 h 224"/>
                <a:gd name="T18" fmla="*/ 0 w 138"/>
                <a:gd name="T19" fmla="*/ 196 h 224"/>
                <a:gd name="T20" fmla="*/ 27 w 138"/>
                <a:gd name="T21" fmla="*/ 224 h 224"/>
                <a:gd name="T22" fmla="*/ 55 w 138"/>
                <a:gd name="T23" fmla="*/ 196 h 224"/>
                <a:gd name="T24" fmla="*/ 33 w 138"/>
                <a:gd name="T25" fmla="*/ 169 h 224"/>
                <a:gd name="T26" fmla="*/ 33 w 138"/>
                <a:gd name="T27" fmla="*/ 48 h 224"/>
                <a:gd name="T28" fmla="*/ 56 w 138"/>
                <a:gd name="T29" fmla="*/ 25 h 224"/>
                <a:gd name="T30" fmla="*/ 43 w 138"/>
                <a:gd name="T31" fmla="*/ 196 h 224"/>
                <a:gd name="T32" fmla="*/ 27 w 138"/>
                <a:gd name="T33" fmla="*/ 212 h 224"/>
                <a:gd name="T34" fmla="*/ 12 w 138"/>
                <a:gd name="T35" fmla="*/ 196 h 224"/>
                <a:gd name="T36" fmla="*/ 27 w 138"/>
                <a:gd name="T37" fmla="*/ 180 h 224"/>
                <a:gd name="T38" fmla="*/ 43 w 138"/>
                <a:gd name="T39" fmla="*/ 1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224">
                  <a:moveTo>
                    <a:pt x="56" y="25"/>
                  </a:moveTo>
                  <a:cubicBezTo>
                    <a:pt x="101" y="25"/>
                    <a:pt x="101" y="25"/>
                    <a:pt x="101" y="25"/>
                  </a:cubicBezTo>
                  <a:cubicBezTo>
                    <a:pt x="103" y="33"/>
                    <a:pt x="110" y="38"/>
                    <a:pt x="119" y="38"/>
                  </a:cubicBezTo>
                  <a:cubicBezTo>
                    <a:pt x="129" y="38"/>
                    <a:pt x="138" y="30"/>
                    <a:pt x="138" y="19"/>
                  </a:cubicBezTo>
                  <a:cubicBezTo>
                    <a:pt x="138" y="8"/>
                    <a:pt x="129" y="0"/>
                    <a:pt x="119" y="0"/>
                  </a:cubicBezTo>
                  <a:cubicBezTo>
                    <a:pt x="110" y="0"/>
                    <a:pt x="103" y="5"/>
                    <a:pt x="101" y="13"/>
                  </a:cubicBezTo>
                  <a:cubicBezTo>
                    <a:pt x="56" y="13"/>
                    <a:pt x="56" y="13"/>
                    <a:pt x="56" y="13"/>
                  </a:cubicBezTo>
                  <a:cubicBezTo>
                    <a:pt x="37" y="13"/>
                    <a:pt x="21" y="29"/>
                    <a:pt x="21" y="48"/>
                  </a:cubicBezTo>
                  <a:cubicBezTo>
                    <a:pt x="21" y="169"/>
                    <a:pt x="21" y="169"/>
                    <a:pt x="21" y="169"/>
                  </a:cubicBezTo>
                  <a:cubicBezTo>
                    <a:pt x="9" y="172"/>
                    <a:pt x="0" y="183"/>
                    <a:pt x="0" y="196"/>
                  </a:cubicBezTo>
                  <a:cubicBezTo>
                    <a:pt x="0" y="211"/>
                    <a:pt x="12" y="224"/>
                    <a:pt x="27" y="224"/>
                  </a:cubicBezTo>
                  <a:cubicBezTo>
                    <a:pt x="43" y="224"/>
                    <a:pt x="55" y="211"/>
                    <a:pt x="55" y="196"/>
                  </a:cubicBezTo>
                  <a:cubicBezTo>
                    <a:pt x="55" y="183"/>
                    <a:pt x="46" y="172"/>
                    <a:pt x="33" y="169"/>
                  </a:cubicBezTo>
                  <a:cubicBezTo>
                    <a:pt x="33" y="48"/>
                    <a:pt x="33" y="48"/>
                    <a:pt x="33" y="48"/>
                  </a:cubicBezTo>
                  <a:cubicBezTo>
                    <a:pt x="33" y="35"/>
                    <a:pt x="44" y="25"/>
                    <a:pt x="56" y="25"/>
                  </a:cubicBezTo>
                  <a:close/>
                  <a:moveTo>
                    <a:pt x="43" y="196"/>
                  </a:moveTo>
                  <a:cubicBezTo>
                    <a:pt x="43" y="205"/>
                    <a:pt x="36" y="212"/>
                    <a:pt x="27" y="212"/>
                  </a:cubicBezTo>
                  <a:cubicBezTo>
                    <a:pt x="19" y="212"/>
                    <a:pt x="12" y="205"/>
                    <a:pt x="12" y="196"/>
                  </a:cubicBezTo>
                  <a:cubicBezTo>
                    <a:pt x="12" y="187"/>
                    <a:pt x="19" y="180"/>
                    <a:pt x="27" y="180"/>
                  </a:cubicBezTo>
                  <a:cubicBezTo>
                    <a:pt x="36" y="180"/>
                    <a:pt x="43" y="187"/>
                    <a:pt x="43"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5" name="Freeform 38">
              <a:extLst>
                <a:ext uri="{FF2B5EF4-FFF2-40B4-BE49-F238E27FC236}">
                  <a16:creationId xmlns:a16="http://schemas.microsoft.com/office/drawing/2014/main" id="{1151282E-F654-474D-ACAF-042800275988}"/>
                </a:ext>
              </a:extLst>
            </p:cNvPr>
            <p:cNvSpPr>
              <a:spLocks noEditPoints="1"/>
            </p:cNvSpPr>
            <p:nvPr/>
          </p:nvSpPr>
          <p:spPr bwMode="auto">
            <a:xfrm>
              <a:off x="1225550" y="4311650"/>
              <a:ext cx="71437" cy="176213"/>
            </a:xfrm>
            <a:custGeom>
              <a:avLst/>
              <a:gdLst>
                <a:gd name="T0" fmla="*/ 22 w 55"/>
                <a:gd name="T1" fmla="*/ 55 h 134"/>
                <a:gd name="T2" fmla="*/ 22 w 55"/>
                <a:gd name="T3" fmla="*/ 97 h 134"/>
                <a:gd name="T4" fmla="*/ 9 w 55"/>
                <a:gd name="T5" fmla="*/ 115 h 134"/>
                <a:gd name="T6" fmla="*/ 28 w 55"/>
                <a:gd name="T7" fmla="*/ 134 h 134"/>
                <a:gd name="T8" fmla="*/ 47 w 55"/>
                <a:gd name="T9" fmla="*/ 115 h 134"/>
                <a:gd name="T10" fmla="*/ 34 w 55"/>
                <a:gd name="T11" fmla="*/ 97 h 134"/>
                <a:gd name="T12" fmla="*/ 34 w 55"/>
                <a:gd name="T13" fmla="*/ 55 h 134"/>
                <a:gd name="T14" fmla="*/ 55 w 55"/>
                <a:gd name="T15" fmla="*/ 27 h 134"/>
                <a:gd name="T16" fmla="*/ 28 w 55"/>
                <a:gd name="T17" fmla="*/ 0 h 134"/>
                <a:gd name="T18" fmla="*/ 0 w 55"/>
                <a:gd name="T19" fmla="*/ 27 h 134"/>
                <a:gd name="T20" fmla="*/ 22 w 55"/>
                <a:gd name="T21" fmla="*/ 55 h 134"/>
                <a:gd name="T22" fmla="*/ 28 w 55"/>
                <a:gd name="T23" fmla="*/ 12 h 134"/>
                <a:gd name="T24" fmla="*/ 43 w 55"/>
                <a:gd name="T25" fmla="*/ 27 h 134"/>
                <a:gd name="T26" fmla="*/ 28 w 55"/>
                <a:gd name="T27" fmla="*/ 43 h 134"/>
                <a:gd name="T28" fmla="*/ 12 w 55"/>
                <a:gd name="T29" fmla="*/ 27 h 134"/>
                <a:gd name="T30" fmla="*/ 28 w 55"/>
                <a:gd name="T31" fmla="*/ 1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34">
                  <a:moveTo>
                    <a:pt x="22" y="55"/>
                  </a:moveTo>
                  <a:cubicBezTo>
                    <a:pt x="22" y="97"/>
                    <a:pt x="22" y="97"/>
                    <a:pt x="22" y="97"/>
                  </a:cubicBezTo>
                  <a:cubicBezTo>
                    <a:pt x="14" y="100"/>
                    <a:pt x="9" y="107"/>
                    <a:pt x="9" y="115"/>
                  </a:cubicBezTo>
                  <a:cubicBezTo>
                    <a:pt x="9" y="126"/>
                    <a:pt x="17" y="134"/>
                    <a:pt x="28" y="134"/>
                  </a:cubicBezTo>
                  <a:cubicBezTo>
                    <a:pt x="38" y="134"/>
                    <a:pt x="47" y="126"/>
                    <a:pt x="47" y="115"/>
                  </a:cubicBezTo>
                  <a:cubicBezTo>
                    <a:pt x="47" y="107"/>
                    <a:pt x="41" y="100"/>
                    <a:pt x="34" y="97"/>
                  </a:cubicBezTo>
                  <a:cubicBezTo>
                    <a:pt x="34" y="55"/>
                    <a:pt x="34" y="55"/>
                    <a:pt x="34" y="55"/>
                  </a:cubicBezTo>
                  <a:cubicBezTo>
                    <a:pt x="46" y="52"/>
                    <a:pt x="55" y="41"/>
                    <a:pt x="55" y="27"/>
                  </a:cubicBezTo>
                  <a:cubicBezTo>
                    <a:pt x="55" y="12"/>
                    <a:pt x="43" y="0"/>
                    <a:pt x="28" y="0"/>
                  </a:cubicBezTo>
                  <a:cubicBezTo>
                    <a:pt x="12" y="0"/>
                    <a:pt x="0" y="12"/>
                    <a:pt x="0" y="27"/>
                  </a:cubicBezTo>
                  <a:cubicBezTo>
                    <a:pt x="0" y="41"/>
                    <a:pt x="9" y="52"/>
                    <a:pt x="22" y="55"/>
                  </a:cubicBezTo>
                  <a:close/>
                  <a:moveTo>
                    <a:pt x="28" y="12"/>
                  </a:moveTo>
                  <a:cubicBezTo>
                    <a:pt x="36" y="12"/>
                    <a:pt x="43" y="19"/>
                    <a:pt x="43" y="27"/>
                  </a:cubicBezTo>
                  <a:cubicBezTo>
                    <a:pt x="43" y="36"/>
                    <a:pt x="36" y="43"/>
                    <a:pt x="28" y="43"/>
                  </a:cubicBezTo>
                  <a:cubicBezTo>
                    <a:pt x="19" y="43"/>
                    <a:pt x="12" y="36"/>
                    <a:pt x="12" y="27"/>
                  </a:cubicBezTo>
                  <a:cubicBezTo>
                    <a:pt x="12" y="19"/>
                    <a:pt x="19" y="12"/>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6" name="Freeform 39">
              <a:extLst>
                <a:ext uri="{FF2B5EF4-FFF2-40B4-BE49-F238E27FC236}">
                  <a16:creationId xmlns:a16="http://schemas.microsoft.com/office/drawing/2014/main" id="{0BA1BD56-7E2A-4996-9337-489D54F4C63F}"/>
                </a:ext>
              </a:extLst>
            </p:cNvPr>
            <p:cNvSpPr>
              <a:spLocks noEditPoints="1"/>
            </p:cNvSpPr>
            <p:nvPr/>
          </p:nvSpPr>
          <p:spPr bwMode="auto">
            <a:xfrm>
              <a:off x="1030288" y="4313238"/>
              <a:ext cx="180975" cy="174625"/>
            </a:xfrm>
            <a:custGeom>
              <a:avLst/>
              <a:gdLst>
                <a:gd name="T0" fmla="*/ 27 w 138"/>
                <a:gd name="T1" fmla="*/ 55 h 133"/>
                <a:gd name="T2" fmla="*/ 54 w 138"/>
                <a:gd name="T3" fmla="*/ 32 h 133"/>
                <a:gd name="T4" fmla="*/ 90 w 138"/>
                <a:gd name="T5" fmla="*/ 32 h 133"/>
                <a:gd name="T6" fmla="*/ 113 w 138"/>
                <a:gd name="T7" fmla="*/ 55 h 133"/>
                <a:gd name="T8" fmla="*/ 113 w 138"/>
                <a:gd name="T9" fmla="*/ 96 h 133"/>
                <a:gd name="T10" fmla="*/ 100 w 138"/>
                <a:gd name="T11" fmla="*/ 114 h 133"/>
                <a:gd name="T12" fmla="*/ 119 w 138"/>
                <a:gd name="T13" fmla="*/ 133 h 133"/>
                <a:gd name="T14" fmla="*/ 138 w 138"/>
                <a:gd name="T15" fmla="*/ 114 h 133"/>
                <a:gd name="T16" fmla="*/ 125 w 138"/>
                <a:gd name="T17" fmla="*/ 96 h 133"/>
                <a:gd name="T18" fmla="*/ 125 w 138"/>
                <a:gd name="T19" fmla="*/ 55 h 133"/>
                <a:gd name="T20" fmla="*/ 90 w 138"/>
                <a:gd name="T21" fmla="*/ 20 h 133"/>
                <a:gd name="T22" fmla="*/ 54 w 138"/>
                <a:gd name="T23" fmla="*/ 20 h 133"/>
                <a:gd name="T24" fmla="*/ 27 w 138"/>
                <a:gd name="T25" fmla="*/ 0 h 133"/>
                <a:gd name="T26" fmla="*/ 0 w 138"/>
                <a:gd name="T27" fmla="*/ 27 h 133"/>
                <a:gd name="T28" fmla="*/ 27 w 138"/>
                <a:gd name="T29" fmla="*/ 55 h 133"/>
                <a:gd name="T30" fmla="*/ 27 w 138"/>
                <a:gd name="T31" fmla="*/ 12 h 133"/>
                <a:gd name="T32" fmla="*/ 43 w 138"/>
                <a:gd name="T33" fmla="*/ 27 h 133"/>
                <a:gd name="T34" fmla="*/ 27 w 138"/>
                <a:gd name="T35" fmla="*/ 43 h 133"/>
                <a:gd name="T36" fmla="*/ 12 w 138"/>
                <a:gd name="T37" fmla="*/ 27 h 133"/>
                <a:gd name="T38" fmla="*/ 27 w 138"/>
                <a:gd name="T39"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33">
                  <a:moveTo>
                    <a:pt x="27" y="55"/>
                  </a:moveTo>
                  <a:cubicBezTo>
                    <a:pt x="41" y="55"/>
                    <a:pt x="52" y="45"/>
                    <a:pt x="54" y="32"/>
                  </a:cubicBezTo>
                  <a:cubicBezTo>
                    <a:pt x="90" y="32"/>
                    <a:pt x="90" y="32"/>
                    <a:pt x="90" y="32"/>
                  </a:cubicBezTo>
                  <a:cubicBezTo>
                    <a:pt x="103" y="32"/>
                    <a:pt x="113" y="43"/>
                    <a:pt x="113" y="55"/>
                  </a:cubicBezTo>
                  <a:cubicBezTo>
                    <a:pt x="113" y="96"/>
                    <a:pt x="113" y="96"/>
                    <a:pt x="113" y="96"/>
                  </a:cubicBezTo>
                  <a:cubicBezTo>
                    <a:pt x="106" y="99"/>
                    <a:pt x="100" y="106"/>
                    <a:pt x="100" y="114"/>
                  </a:cubicBezTo>
                  <a:cubicBezTo>
                    <a:pt x="100" y="125"/>
                    <a:pt x="109" y="133"/>
                    <a:pt x="119" y="133"/>
                  </a:cubicBezTo>
                  <a:cubicBezTo>
                    <a:pt x="130" y="133"/>
                    <a:pt x="138" y="125"/>
                    <a:pt x="138" y="114"/>
                  </a:cubicBezTo>
                  <a:cubicBezTo>
                    <a:pt x="138" y="106"/>
                    <a:pt x="133" y="99"/>
                    <a:pt x="125" y="96"/>
                  </a:cubicBezTo>
                  <a:cubicBezTo>
                    <a:pt x="125" y="55"/>
                    <a:pt x="125" y="55"/>
                    <a:pt x="125" y="55"/>
                  </a:cubicBezTo>
                  <a:cubicBezTo>
                    <a:pt x="125" y="36"/>
                    <a:pt x="110" y="20"/>
                    <a:pt x="90" y="20"/>
                  </a:cubicBezTo>
                  <a:cubicBezTo>
                    <a:pt x="54" y="20"/>
                    <a:pt x="54" y="20"/>
                    <a:pt x="54" y="20"/>
                  </a:cubicBezTo>
                  <a:cubicBezTo>
                    <a:pt x="51" y="9"/>
                    <a:pt x="40" y="0"/>
                    <a:pt x="27" y="0"/>
                  </a:cubicBezTo>
                  <a:cubicBezTo>
                    <a:pt x="12" y="0"/>
                    <a:pt x="0" y="12"/>
                    <a:pt x="0" y="27"/>
                  </a:cubicBezTo>
                  <a:cubicBezTo>
                    <a:pt x="0" y="43"/>
                    <a:pt x="12" y="55"/>
                    <a:pt x="27" y="55"/>
                  </a:cubicBezTo>
                  <a:close/>
                  <a:moveTo>
                    <a:pt x="27" y="12"/>
                  </a:moveTo>
                  <a:cubicBezTo>
                    <a:pt x="36" y="12"/>
                    <a:pt x="43" y="19"/>
                    <a:pt x="43" y="27"/>
                  </a:cubicBezTo>
                  <a:cubicBezTo>
                    <a:pt x="43" y="36"/>
                    <a:pt x="36" y="43"/>
                    <a:pt x="27" y="43"/>
                  </a:cubicBezTo>
                  <a:cubicBezTo>
                    <a:pt x="19" y="43"/>
                    <a:pt x="12" y="36"/>
                    <a:pt x="12" y="27"/>
                  </a:cubicBezTo>
                  <a:cubicBezTo>
                    <a:pt x="12" y="19"/>
                    <a:pt x="19" y="12"/>
                    <a:pt x="2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7" name="Freeform 40">
              <a:extLst>
                <a:ext uri="{FF2B5EF4-FFF2-40B4-BE49-F238E27FC236}">
                  <a16:creationId xmlns:a16="http://schemas.microsoft.com/office/drawing/2014/main" id="{6F015C21-A6A4-4018-BB2A-D26A1D69B3CC}"/>
                </a:ext>
              </a:extLst>
            </p:cNvPr>
            <p:cNvSpPr>
              <a:spLocks noEditPoints="1"/>
            </p:cNvSpPr>
            <p:nvPr/>
          </p:nvSpPr>
          <p:spPr bwMode="auto">
            <a:xfrm>
              <a:off x="1344613" y="4608513"/>
              <a:ext cx="185737" cy="88900"/>
            </a:xfrm>
            <a:custGeom>
              <a:avLst/>
              <a:gdLst>
                <a:gd name="T0" fmla="*/ 115 w 142"/>
                <a:gd name="T1" fmla="*/ 13 h 68"/>
                <a:gd name="T2" fmla="*/ 96 w 142"/>
                <a:gd name="T3" fmla="*/ 20 h 68"/>
                <a:gd name="T4" fmla="*/ 74 w 142"/>
                <a:gd name="T5" fmla="*/ 13 h 68"/>
                <a:gd name="T6" fmla="*/ 37 w 142"/>
                <a:gd name="T7" fmla="*/ 13 h 68"/>
                <a:gd name="T8" fmla="*/ 19 w 142"/>
                <a:gd name="T9" fmla="*/ 0 h 68"/>
                <a:gd name="T10" fmla="*/ 0 w 142"/>
                <a:gd name="T11" fmla="*/ 19 h 68"/>
                <a:gd name="T12" fmla="*/ 19 w 142"/>
                <a:gd name="T13" fmla="*/ 38 h 68"/>
                <a:gd name="T14" fmla="*/ 37 w 142"/>
                <a:gd name="T15" fmla="*/ 25 h 68"/>
                <a:gd name="T16" fmla="*/ 74 w 142"/>
                <a:gd name="T17" fmla="*/ 25 h 68"/>
                <a:gd name="T18" fmla="*/ 89 w 142"/>
                <a:gd name="T19" fmla="*/ 30 h 68"/>
                <a:gd name="T20" fmla="*/ 87 w 142"/>
                <a:gd name="T21" fmla="*/ 40 h 68"/>
                <a:gd name="T22" fmla="*/ 115 w 142"/>
                <a:gd name="T23" fmla="*/ 68 h 68"/>
                <a:gd name="T24" fmla="*/ 142 w 142"/>
                <a:gd name="T25" fmla="*/ 40 h 68"/>
                <a:gd name="T26" fmla="*/ 115 w 142"/>
                <a:gd name="T27" fmla="*/ 13 h 68"/>
                <a:gd name="T28" fmla="*/ 115 w 142"/>
                <a:gd name="T29" fmla="*/ 56 h 68"/>
                <a:gd name="T30" fmla="*/ 99 w 142"/>
                <a:gd name="T31" fmla="*/ 40 h 68"/>
                <a:gd name="T32" fmla="*/ 115 w 142"/>
                <a:gd name="T33" fmla="*/ 25 h 68"/>
                <a:gd name="T34" fmla="*/ 130 w 142"/>
                <a:gd name="T35" fmla="*/ 40 h 68"/>
                <a:gd name="T36" fmla="*/ 115 w 142"/>
                <a:gd name="T37"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68">
                  <a:moveTo>
                    <a:pt x="115" y="13"/>
                  </a:moveTo>
                  <a:cubicBezTo>
                    <a:pt x="107" y="13"/>
                    <a:pt x="101" y="16"/>
                    <a:pt x="96" y="20"/>
                  </a:cubicBezTo>
                  <a:cubicBezTo>
                    <a:pt x="90" y="15"/>
                    <a:pt x="82" y="13"/>
                    <a:pt x="74" y="13"/>
                  </a:cubicBezTo>
                  <a:cubicBezTo>
                    <a:pt x="37" y="13"/>
                    <a:pt x="37" y="13"/>
                    <a:pt x="37" y="13"/>
                  </a:cubicBezTo>
                  <a:cubicBezTo>
                    <a:pt x="35" y="5"/>
                    <a:pt x="28" y="0"/>
                    <a:pt x="19" y="0"/>
                  </a:cubicBezTo>
                  <a:cubicBezTo>
                    <a:pt x="9" y="0"/>
                    <a:pt x="0" y="8"/>
                    <a:pt x="0" y="19"/>
                  </a:cubicBezTo>
                  <a:cubicBezTo>
                    <a:pt x="0" y="29"/>
                    <a:pt x="9" y="38"/>
                    <a:pt x="19" y="38"/>
                  </a:cubicBezTo>
                  <a:cubicBezTo>
                    <a:pt x="28" y="38"/>
                    <a:pt x="35" y="32"/>
                    <a:pt x="37" y="25"/>
                  </a:cubicBezTo>
                  <a:cubicBezTo>
                    <a:pt x="74" y="25"/>
                    <a:pt x="74" y="25"/>
                    <a:pt x="74" y="25"/>
                  </a:cubicBezTo>
                  <a:cubicBezTo>
                    <a:pt x="80" y="25"/>
                    <a:pt x="85" y="27"/>
                    <a:pt x="89" y="30"/>
                  </a:cubicBezTo>
                  <a:cubicBezTo>
                    <a:pt x="88" y="33"/>
                    <a:pt x="87" y="37"/>
                    <a:pt x="87" y="40"/>
                  </a:cubicBezTo>
                  <a:cubicBezTo>
                    <a:pt x="87" y="56"/>
                    <a:pt x="99" y="68"/>
                    <a:pt x="115" y="68"/>
                  </a:cubicBezTo>
                  <a:cubicBezTo>
                    <a:pt x="130" y="68"/>
                    <a:pt x="142" y="56"/>
                    <a:pt x="142" y="40"/>
                  </a:cubicBezTo>
                  <a:cubicBezTo>
                    <a:pt x="142" y="25"/>
                    <a:pt x="130" y="13"/>
                    <a:pt x="115" y="13"/>
                  </a:cubicBezTo>
                  <a:close/>
                  <a:moveTo>
                    <a:pt x="115" y="56"/>
                  </a:moveTo>
                  <a:cubicBezTo>
                    <a:pt x="106" y="56"/>
                    <a:pt x="99" y="49"/>
                    <a:pt x="99" y="40"/>
                  </a:cubicBezTo>
                  <a:cubicBezTo>
                    <a:pt x="99" y="32"/>
                    <a:pt x="106" y="25"/>
                    <a:pt x="115" y="25"/>
                  </a:cubicBezTo>
                  <a:cubicBezTo>
                    <a:pt x="123" y="25"/>
                    <a:pt x="130" y="32"/>
                    <a:pt x="130" y="40"/>
                  </a:cubicBezTo>
                  <a:cubicBezTo>
                    <a:pt x="130" y="49"/>
                    <a:pt x="123" y="56"/>
                    <a:pt x="11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8" name="Freeform 41">
              <a:extLst>
                <a:ext uri="{FF2B5EF4-FFF2-40B4-BE49-F238E27FC236}">
                  <a16:creationId xmlns:a16="http://schemas.microsoft.com/office/drawing/2014/main" id="{2EE61469-F9E7-43DF-973A-F7620A010573}"/>
                </a:ext>
              </a:extLst>
            </p:cNvPr>
            <p:cNvSpPr>
              <a:spLocks noEditPoints="1"/>
            </p:cNvSpPr>
            <p:nvPr/>
          </p:nvSpPr>
          <p:spPr bwMode="auto">
            <a:xfrm>
              <a:off x="1236663" y="4710113"/>
              <a:ext cx="161925" cy="171450"/>
            </a:xfrm>
            <a:custGeom>
              <a:avLst/>
              <a:gdLst>
                <a:gd name="T0" fmla="*/ 101 w 123"/>
                <a:gd name="T1" fmla="*/ 76 h 131"/>
                <a:gd name="T2" fmla="*/ 101 w 123"/>
                <a:gd name="T3" fmla="*/ 43 h 131"/>
                <a:gd name="T4" fmla="*/ 67 w 123"/>
                <a:gd name="T5" fmla="*/ 8 h 131"/>
                <a:gd name="T6" fmla="*/ 35 w 123"/>
                <a:gd name="T7" fmla="*/ 8 h 131"/>
                <a:gd name="T8" fmla="*/ 19 w 123"/>
                <a:gd name="T9" fmla="*/ 0 h 131"/>
                <a:gd name="T10" fmla="*/ 0 w 123"/>
                <a:gd name="T11" fmla="*/ 19 h 131"/>
                <a:gd name="T12" fmla="*/ 19 w 123"/>
                <a:gd name="T13" fmla="*/ 38 h 131"/>
                <a:gd name="T14" fmla="*/ 37 w 123"/>
                <a:gd name="T15" fmla="*/ 20 h 131"/>
                <a:gd name="T16" fmla="*/ 67 w 123"/>
                <a:gd name="T17" fmla="*/ 20 h 131"/>
                <a:gd name="T18" fmla="*/ 89 w 123"/>
                <a:gd name="T19" fmla="*/ 43 h 131"/>
                <a:gd name="T20" fmla="*/ 89 w 123"/>
                <a:gd name="T21" fmla="*/ 76 h 131"/>
                <a:gd name="T22" fmla="*/ 68 w 123"/>
                <a:gd name="T23" fmla="*/ 103 h 131"/>
                <a:gd name="T24" fmla="*/ 95 w 123"/>
                <a:gd name="T25" fmla="*/ 131 h 131"/>
                <a:gd name="T26" fmla="*/ 123 w 123"/>
                <a:gd name="T27" fmla="*/ 103 h 131"/>
                <a:gd name="T28" fmla="*/ 101 w 123"/>
                <a:gd name="T29" fmla="*/ 76 h 131"/>
                <a:gd name="T30" fmla="*/ 95 w 123"/>
                <a:gd name="T31" fmla="*/ 119 h 131"/>
                <a:gd name="T32" fmla="*/ 80 w 123"/>
                <a:gd name="T33" fmla="*/ 103 h 131"/>
                <a:gd name="T34" fmla="*/ 95 w 123"/>
                <a:gd name="T35" fmla="*/ 87 h 131"/>
                <a:gd name="T36" fmla="*/ 111 w 123"/>
                <a:gd name="T37" fmla="*/ 103 h 131"/>
                <a:gd name="T38" fmla="*/ 95 w 123"/>
                <a:gd name="T39"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131">
                  <a:moveTo>
                    <a:pt x="101" y="76"/>
                  </a:moveTo>
                  <a:cubicBezTo>
                    <a:pt x="101" y="43"/>
                    <a:pt x="101" y="43"/>
                    <a:pt x="101" y="43"/>
                  </a:cubicBezTo>
                  <a:cubicBezTo>
                    <a:pt x="101" y="24"/>
                    <a:pt x="86" y="8"/>
                    <a:pt x="67" y="8"/>
                  </a:cubicBezTo>
                  <a:cubicBezTo>
                    <a:pt x="35" y="8"/>
                    <a:pt x="35" y="8"/>
                    <a:pt x="35" y="8"/>
                  </a:cubicBezTo>
                  <a:cubicBezTo>
                    <a:pt x="31" y="3"/>
                    <a:pt x="25" y="0"/>
                    <a:pt x="19" y="0"/>
                  </a:cubicBezTo>
                  <a:cubicBezTo>
                    <a:pt x="8" y="0"/>
                    <a:pt x="0" y="8"/>
                    <a:pt x="0" y="19"/>
                  </a:cubicBezTo>
                  <a:cubicBezTo>
                    <a:pt x="0" y="29"/>
                    <a:pt x="8" y="38"/>
                    <a:pt x="19" y="38"/>
                  </a:cubicBezTo>
                  <a:cubicBezTo>
                    <a:pt x="28" y="38"/>
                    <a:pt x="37" y="30"/>
                    <a:pt x="37" y="20"/>
                  </a:cubicBezTo>
                  <a:cubicBezTo>
                    <a:pt x="67" y="20"/>
                    <a:pt x="67" y="20"/>
                    <a:pt x="67" y="20"/>
                  </a:cubicBezTo>
                  <a:cubicBezTo>
                    <a:pt x="79" y="20"/>
                    <a:pt x="89" y="31"/>
                    <a:pt x="89" y="43"/>
                  </a:cubicBezTo>
                  <a:cubicBezTo>
                    <a:pt x="89" y="76"/>
                    <a:pt x="89" y="76"/>
                    <a:pt x="89" y="76"/>
                  </a:cubicBezTo>
                  <a:cubicBezTo>
                    <a:pt x="77" y="79"/>
                    <a:pt x="68" y="90"/>
                    <a:pt x="68" y="103"/>
                  </a:cubicBezTo>
                  <a:cubicBezTo>
                    <a:pt x="68" y="118"/>
                    <a:pt x="80" y="131"/>
                    <a:pt x="95" y="131"/>
                  </a:cubicBezTo>
                  <a:cubicBezTo>
                    <a:pt x="111" y="131"/>
                    <a:pt x="123" y="118"/>
                    <a:pt x="123" y="103"/>
                  </a:cubicBezTo>
                  <a:cubicBezTo>
                    <a:pt x="123" y="90"/>
                    <a:pt x="114" y="79"/>
                    <a:pt x="101" y="76"/>
                  </a:cubicBezTo>
                  <a:close/>
                  <a:moveTo>
                    <a:pt x="95" y="119"/>
                  </a:moveTo>
                  <a:cubicBezTo>
                    <a:pt x="87" y="119"/>
                    <a:pt x="80" y="112"/>
                    <a:pt x="80" y="103"/>
                  </a:cubicBezTo>
                  <a:cubicBezTo>
                    <a:pt x="80" y="94"/>
                    <a:pt x="87" y="87"/>
                    <a:pt x="95" y="87"/>
                  </a:cubicBezTo>
                  <a:cubicBezTo>
                    <a:pt x="104" y="87"/>
                    <a:pt x="111" y="94"/>
                    <a:pt x="111" y="103"/>
                  </a:cubicBezTo>
                  <a:cubicBezTo>
                    <a:pt x="111" y="112"/>
                    <a:pt x="104" y="119"/>
                    <a:pt x="9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09" name="Freeform 42">
              <a:extLst>
                <a:ext uri="{FF2B5EF4-FFF2-40B4-BE49-F238E27FC236}">
                  <a16:creationId xmlns:a16="http://schemas.microsoft.com/office/drawing/2014/main" id="{CE66378E-2FCF-4669-80DB-FC942357AFE8}"/>
                </a:ext>
              </a:extLst>
            </p:cNvPr>
            <p:cNvSpPr>
              <a:spLocks noEditPoints="1"/>
            </p:cNvSpPr>
            <p:nvPr/>
          </p:nvSpPr>
          <p:spPr bwMode="auto">
            <a:xfrm>
              <a:off x="928688" y="4525963"/>
              <a:ext cx="180975" cy="74613"/>
            </a:xfrm>
            <a:custGeom>
              <a:avLst/>
              <a:gdLst>
                <a:gd name="T0" fmla="*/ 27 w 138"/>
                <a:gd name="T1" fmla="*/ 56 h 56"/>
                <a:gd name="T2" fmla="*/ 54 w 138"/>
                <a:gd name="T3" fmla="*/ 34 h 56"/>
                <a:gd name="T4" fmla="*/ 101 w 138"/>
                <a:gd name="T5" fmla="*/ 34 h 56"/>
                <a:gd name="T6" fmla="*/ 119 w 138"/>
                <a:gd name="T7" fmla="*/ 47 h 56"/>
                <a:gd name="T8" fmla="*/ 138 w 138"/>
                <a:gd name="T9" fmla="*/ 28 h 56"/>
                <a:gd name="T10" fmla="*/ 119 w 138"/>
                <a:gd name="T11" fmla="*/ 9 h 56"/>
                <a:gd name="T12" fmla="*/ 101 w 138"/>
                <a:gd name="T13" fmla="*/ 22 h 56"/>
                <a:gd name="T14" fmla="*/ 54 w 138"/>
                <a:gd name="T15" fmla="*/ 22 h 56"/>
                <a:gd name="T16" fmla="*/ 27 w 138"/>
                <a:gd name="T17" fmla="*/ 0 h 56"/>
                <a:gd name="T18" fmla="*/ 0 w 138"/>
                <a:gd name="T19" fmla="*/ 28 h 56"/>
                <a:gd name="T20" fmla="*/ 27 w 138"/>
                <a:gd name="T21" fmla="*/ 56 h 56"/>
                <a:gd name="T22" fmla="*/ 27 w 138"/>
                <a:gd name="T23" fmla="*/ 12 h 56"/>
                <a:gd name="T24" fmla="*/ 43 w 138"/>
                <a:gd name="T25" fmla="*/ 28 h 56"/>
                <a:gd name="T26" fmla="*/ 27 w 138"/>
                <a:gd name="T27" fmla="*/ 44 h 56"/>
                <a:gd name="T28" fmla="*/ 12 w 138"/>
                <a:gd name="T29" fmla="*/ 28 h 56"/>
                <a:gd name="T30" fmla="*/ 27 w 138"/>
                <a:gd name="T3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6">
                  <a:moveTo>
                    <a:pt x="27" y="56"/>
                  </a:moveTo>
                  <a:cubicBezTo>
                    <a:pt x="41" y="56"/>
                    <a:pt x="52" y="46"/>
                    <a:pt x="54" y="34"/>
                  </a:cubicBezTo>
                  <a:cubicBezTo>
                    <a:pt x="101" y="34"/>
                    <a:pt x="101" y="34"/>
                    <a:pt x="101" y="34"/>
                  </a:cubicBezTo>
                  <a:cubicBezTo>
                    <a:pt x="103" y="42"/>
                    <a:pt x="110" y="47"/>
                    <a:pt x="119" y="47"/>
                  </a:cubicBezTo>
                  <a:cubicBezTo>
                    <a:pt x="129" y="47"/>
                    <a:pt x="138" y="38"/>
                    <a:pt x="138" y="28"/>
                  </a:cubicBezTo>
                  <a:cubicBezTo>
                    <a:pt x="138" y="17"/>
                    <a:pt x="129" y="9"/>
                    <a:pt x="119" y="9"/>
                  </a:cubicBezTo>
                  <a:cubicBezTo>
                    <a:pt x="110" y="9"/>
                    <a:pt x="103" y="14"/>
                    <a:pt x="101" y="22"/>
                  </a:cubicBezTo>
                  <a:cubicBezTo>
                    <a:pt x="54" y="22"/>
                    <a:pt x="54" y="22"/>
                    <a:pt x="54" y="22"/>
                  </a:cubicBezTo>
                  <a:cubicBezTo>
                    <a:pt x="52" y="10"/>
                    <a:pt x="41" y="0"/>
                    <a:pt x="27" y="0"/>
                  </a:cubicBezTo>
                  <a:cubicBezTo>
                    <a:pt x="12" y="0"/>
                    <a:pt x="0" y="13"/>
                    <a:pt x="0" y="28"/>
                  </a:cubicBezTo>
                  <a:cubicBezTo>
                    <a:pt x="0" y="43"/>
                    <a:pt x="12" y="56"/>
                    <a:pt x="27" y="56"/>
                  </a:cubicBezTo>
                  <a:close/>
                  <a:moveTo>
                    <a:pt x="27" y="12"/>
                  </a:moveTo>
                  <a:cubicBezTo>
                    <a:pt x="36" y="12"/>
                    <a:pt x="43" y="19"/>
                    <a:pt x="43" y="28"/>
                  </a:cubicBezTo>
                  <a:cubicBezTo>
                    <a:pt x="43" y="37"/>
                    <a:pt x="36" y="44"/>
                    <a:pt x="27" y="44"/>
                  </a:cubicBezTo>
                  <a:cubicBezTo>
                    <a:pt x="19" y="44"/>
                    <a:pt x="12" y="37"/>
                    <a:pt x="12" y="28"/>
                  </a:cubicBezTo>
                  <a:cubicBezTo>
                    <a:pt x="12" y="19"/>
                    <a:pt x="19" y="12"/>
                    <a:pt x="2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10" name="Freeform 43">
              <a:extLst>
                <a:ext uri="{FF2B5EF4-FFF2-40B4-BE49-F238E27FC236}">
                  <a16:creationId xmlns:a16="http://schemas.microsoft.com/office/drawing/2014/main" id="{5DDBCDCD-8F7C-481E-807E-CF7D2D43712B}"/>
                </a:ext>
              </a:extLst>
            </p:cNvPr>
            <p:cNvSpPr>
              <a:spLocks noEditPoints="1"/>
            </p:cNvSpPr>
            <p:nvPr/>
          </p:nvSpPr>
          <p:spPr bwMode="auto">
            <a:xfrm>
              <a:off x="1344613" y="4525963"/>
              <a:ext cx="185737" cy="74613"/>
            </a:xfrm>
            <a:custGeom>
              <a:avLst/>
              <a:gdLst>
                <a:gd name="T0" fmla="*/ 19 w 142"/>
                <a:gd name="T1" fmla="*/ 47 h 56"/>
                <a:gd name="T2" fmla="*/ 37 w 142"/>
                <a:gd name="T3" fmla="*/ 34 h 56"/>
                <a:gd name="T4" fmla="*/ 88 w 142"/>
                <a:gd name="T5" fmla="*/ 34 h 56"/>
                <a:gd name="T6" fmla="*/ 115 w 142"/>
                <a:gd name="T7" fmla="*/ 56 h 56"/>
                <a:gd name="T8" fmla="*/ 142 w 142"/>
                <a:gd name="T9" fmla="*/ 28 h 56"/>
                <a:gd name="T10" fmla="*/ 115 w 142"/>
                <a:gd name="T11" fmla="*/ 0 h 56"/>
                <a:gd name="T12" fmla="*/ 88 w 142"/>
                <a:gd name="T13" fmla="*/ 22 h 56"/>
                <a:gd name="T14" fmla="*/ 37 w 142"/>
                <a:gd name="T15" fmla="*/ 22 h 56"/>
                <a:gd name="T16" fmla="*/ 19 w 142"/>
                <a:gd name="T17" fmla="*/ 9 h 56"/>
                <a:gd name="T18" fmla="*/ 0 w 142"/>
                <a:gd name="T19" fmla="*/ 28 h 56"/>
                <a:gd name="T20" fmla="*/ 19 w 142"/>
                <a:gd name="T21" fmla="*/ 47 h 56"/>
                <a:gd name="T22" fmla="*/ 115 w 142"/>
                <a:gd name="T23" fmla="*/ 12 h 56"/>
                <a:gd name="T24" fmla="*/ 130 w 142"/>
                <a:gd name="T25" fmla="*/ 28 h 56"/>
                <a:gd name="T26" fmla="*/ 115 w 142"/>
                <a:gd name="T27" fmla="*/ 44 h 56"/>
                <a:gd name="T28" fmla="*/ 99 w 142"/>
                <a:gd name="T29" fmla="*/ 28 h 56"/>
                <a:gd name="T30" fmla="*/ 115 w 142"/>
                <a:gd name="T3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56">
                  <a:moveTo>
                    <a:pt x="19" y="47"/>
                  </a:moveTo>
                  <a:cubicBezTo>
                    <a:pt x="28" y="47"/>
                    <a:pt x="35" y="42"/>
                    <a:pt x="37" y="34"/>
                  </a:cubicBezTo>
                  <a:cubicBezTo>
                    <a:pt x="88" y="34"/>
                    <a:pt x="88" y="34"/>
                    <a:pt x="88" y="34"/>
                  </a:cubicBezTo>
                  <a:cubicBezTo>
                    <a:pt x="90" y="46"/>
                    <a:pt x="101" y="56"/>
                    <a:pt x="115" y="56"/>
                  </a:cubicBezTo>
                  <a:cubicBezTo>
                    <a:pt x="130" y="56"/>
                    <a:pt x="142" y="43"/>
                    <a:pt x="142" y="28"/>
                  </a:cubicBezTo>
                  <a:cubicBezTo>
                    <a:pt x="142" y="13"/>
                    <a:pt x="130" y="0"/>
                    <a:pt x="115" y="0"/>
                  </a:cubicBezTo>
                  <a:cubicBezTo>
                    <a:pt x="101" y="0"/>
                    <a:pt x="90" y="10"/>
                    <a:pt x="88" y="22"/>
                  </a:cubicBezTo>
                  <a:cubicBezTo>
                    <a:pt x="37" y="22"/>
                    <a:pt x="37" y="22"/>
                    <a:pt x="37" y="22"/>
                  </a:cubicBezTo>
                  <a:cubicBezTo>
                    <a:pt x="35" y="14"/>
                    <a:pt x="28" y="9"/>
                    <a:pt x="19" y="9"/>
                  </a:cubicBezTo>
                  <a:cubicBezTo>
                    <a:pt x="9" y="9"/>
                    <a:pt x="0" y="17"/>
                    <a:pt x="0" y="28"/>
                  </a:cubicBezTo>
                  <a:cubicBezTo>
                    <a:pt x="0" y="38"/>
                    <a:pt x="9" y="47"/>
                    <a:pt x="19" y="47"/>
                  </a:cubicBezTo>
                  <a:close/>
                  <a:moveTo>
                    <a:pt x="115" y="12"/>
                  </a:moveTo>
                  <a:cubicBezTo>
                    <a:pt x="123" y="12"/>
                    <a:pt x="130" y="19"/>
                    <a:pt x="130" y="28"/>
                  </a:cubicBezTo>
                  <a:cubicBezTo>
                    <a:pt x="130" y="37"/>
                    <a:pt x="123" y="44"/>
                    <a:pt x="115" y="44"/>
                  </a:cubicBezTo>
                  <a:cubicBezTo>
                    <a:pt x="106" y="44"/>
                    <a:pt x="99" y="37"/>
                    <a:pt x="99" y="28"/>
                  </a:cubicBezTo>
                  <a:cubicBezTo>
                    <a:pt x="99" y="19"/>
                    <a:pt x="106" y="12"/>
                    <a:pt x="1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11" name="Freeform 44">
              <a:extLst>
                <a:ext uri="{FF2B5EF4-FFF2-40B4-BE49-F238E27FC236}">
                  <a16:creationId xmlns:a16="http://schemas.microsoft.com/office/drawing/2014/main" id="{AF72AFFE-3730-4620-AD0C-2226BB5FD28C}"/>
                </a:ext>
              </a:extLst>
            </p:cNvPr>
            <p:cNvSpPr>
              <a:spLocks noEditPoints="1"/>
            </p:cNvSpPr>
            <p:nvPr/>
          </p:nvSpPr>
          <p:spPr bwMode="auto">
            <a:xfrm>
              <a:off x="1003300" y="4710113"/>
              <a:ext cx="207962" cy="142875"/>
            </a:xfrm>
            <a:custGeom>
              <a:avLst/>
              <a:gdLst>
                <a:gd name="T0" fmla="*/ 140 w 159"/>
                <a:gd name="T1" fmla="*/ 0 h 109"/>
                <a:gd name="T2" fmla="*/ 124 w 159"/>
                <a:gd name="T3" fmla="*/ 8 h 109"/>
                <a:gd name="T4" fmla="*/ 57 w 159"/>
                <a:gd name="T5" fmla="*/ 8 h 109"/>
                <a:gd name="T6" fmla="*/ 22 w 159"/>
                <a:gd name="T7" fmla="*/ 43 h 109"/>
                <a:gd name="T8" fmla="*/ 22 w 159"/>
                <a:gd name="T9" fmla="*/ 54 h 109"/>
                <a:gd name="T10" fmla="*/ 0 w 159"/>
                <a:gd name="T11" fmla="*/ 81 h 109"/>
                <a:gd name="T12" fmla="*/ 28 w 159"/>
                <a:gd name="T13" fmla="*/ 109 h 109"/>
                <a:gd name="T14" fmla="*/ 56 w 159"/>
                <a:gd name="T15" fmla="*/ 81 h 109"/>
                <a:gd name="T16" fmla="*/ 34 w 159"/>
                <a:gd name="T17" fmla="*/ 54 h 109"/>
                <a:gd name="T18" fmla="*/ 34 w 159"/>
                <a:gd name="T19" fmla="*/ 43 h 109"/>
                <a:gd name="T20" fmla="*/ 57 w 159"/>
                <a:gd name="T21" fmla="*/ 20 h 109"/>
                <a:gd name="T22" fmla="*/ 121 w 159"/>
                <a:gd name="T23" fmla="*/ 20 h 109"/>
                <a:gd name="T24" fmla="*/ 140 w 159"/>
                <a:gd name="T25" fmla="*/ 38 h 109"/>
                <a:gd name="T26" fmla="*/ 159 w 159"/>
                <a:gd name="T27" fmla="*/ 19 h 109"/>
                <a:gd name="T28" fmla="*/ 140 w 159"/>
                <a:gd name="T29" fmla="*/ 0 h 109"/>
                <a:gd name="T30" fmla="*/ 44 w 159"/>
                <a:gd name="T31" fmla="*/ 81 h 109"/>
                <a:gd name="T32" fmla="*/ 28 w 159"/>
                <a:gd name="T33" fmla="*/ 97 h 109"/>
                <a:gd name="T34" fmla="*/ 12 w 159"/>
                <a:gd name="T35" fmla="*/ 81 h 109"/>
                <a:gd name="T36" fmla="*/ 28 w 159"/>
                <a:gd name="T37" fmla="*/ 66 h 109"/>
                <a:gd name="T38" fmla="*/ 44 w 159"/>
                <a:gd name="T39" fmla="*/ 8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09">
                  <a:moveTo>
                    <a:pt x="140" y="0"/>
                  </a:moveTo>
                  <a:cubicBezTo>
                    <a:pt x="134" y="0"/>
                    <a:pt x="128" y="3"/>
                    <a:pt x="124" y="8"/>
                  </a:cubicBezTo>
                  <a:cubicBezTo>
                    <a:pt x="57" y="8"/>
                    <a:pt x="57" y="8"/>
                    <a:pt x="57" y="8"/>
                  </a:cubicBezTo>
                  <a:cubicBezTo>
                    <a:pt x="38" y="8"/>
                    <a:pt x="22" y="24"/>
                    <a:pt x="22" y="43"/>
                  </a:cubicBezTo>
                  <a:cubicBezTo>
                    <a:pt x="22" y="54"/>
                    <a:pt x="22" y="54"/>
                    <a:pt x="22" y="54"/>
                  </a:cubicBezTo>
                  <a:cubicBezTo>
                    <a:pt x="10" y="57"/>
                    <a:pt x="0" y="68"/>
                    <a:pt x="0" y="81"/>
                  </a:cubicBezTo>
                  <a:cubicBezTo>
                    <a:pt x="0" y="97"/>
                    <a:pt x="13" y="109"/>
                    <a:pt x="28" y="109"/>
                  </a:cubicBezTo>
                  <a:cubicBezTo>
                    <a:pt x="43" y="109"/>
                    <a:pt x="56" y="97"/>
                    <a:pt x="56" y="81"/>
                  </a:cubicBezTo>
                  <a:cubicBezTo>
                    <a:pt x="56" y="68"/>
                    <a:pt x="47" y="57"/>
                    <a:pt x="34" y="54"/>
                  </a:cubicBezTo>
                  <a:cubicBezTo>
                    <a:pt x="34" y="43"/>
                    <a:pt x="34" y="43"/>
                    <a:pt x="34" y="43"/>
                  </a:cubicBezTo>
                  <a:cubicBezTo>
                    <a:pt x="34" y="31"/>
                    <a:pt x="44" y="20"/>
                    <a:pt x="57" y="20"/>
                  </a:cubicBezTo>
                  <a:cubicBezTo>
                    <a:pt x="121" y="20"/>
                    <a:pt x="121" y="20"/>
                    <a:pt x="121" y="20"/>
                  </a:cubicBezTo>
                  <a:cubicBezTo>
                    <a:pt x="122" y="30"/>
                    <a:pt x="130" y="38"/>
                    <a:pt x="140" y="38"/>
                  </a:cubicBezTo>
                  <a:cubicBezTo>
                    <a:pt x="151" y="38"/>
                    <a:pt x="159" y="29"/>
                    <a:pt x="159" y="19"/>
                  </a:cubicBezTo>
                  <a:cubicBezTo>
                    <a:pt x="159" y="8"/>
                    <a:pt x="151" y="0"/>
                    <a:pt x="140" y="0"/>
                  </a:cubicBezTo>
                  <a:close/>
                  <a:moveTo>
                    <a:pt x="44" y="81"/>
                  </a:moveTo>
                  <a:cubicBezTo>
                    <a:pt x="44" y="90"/>
                    <a:pt x="37" y="97"/>
                    <a:pt x="28" y="97"/>
                  </a:cubicBezTo>
                  <a:cubicBezTo>
                    <a:pt x="20" y="97"/>
                    <a:pt x="12" y="90"/>
                    <a:pt x="12" y="81"/>
                  </a:cubicBezTo>
                  <a:cubicBezTo>
                    <a:pt x="12" y="73"/>
                    <a:pt x="20" y="66"/>
                    <a:pt x="28" y="66"/>
                  </a:cubicBezTo>
                  <a:cubicBezTo>
                    <a:pt x="37" y="66"/>
                    <a:pt x="44" y="73"/>
                    <a:pt x="44"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12" name="Freeform 45">
              <a:extLst>
                <a:ext uri="{FF2B5EF4-FFF2-40B4-BE49-F238E27FC236}">
                  <a16:creationId xmlns:a16="http://schemas.microsoft.com/office/drawing/2014/main" id="{04CDBCAF-6CF5-4F9E-8F28-D44B66B6B29E}"/>
                </a:ext>
              </a:extLst>
            </p:cNvPr>
            <p:cNvSpPr>
              <a:spLocks noEditPoints="1"/>
            </p:cNvSpPr>
            <p:nvPr/>
          </p:nvSpPr>
          <p:spPr bwMode="auto">
            <a:xfrm>
              <a:off x="1136650" y="4516438"/>
              <a:ext cx="174625" cy="173038"/>
            </a:xfrm>
            <a:custGeom>
              <a:avLst/>
              <a:gdLst>
                <a:gd name="T0" fmla="*/ 29 w 133"/>
                <a:gd name="T1" fmla="*/ 0 h 132"/>
                <a:gd name="T2" fmla="*/ 0 w 133"/>
                <a:gd name="T3" fmla="*/ 28 h 132"/>
                <a:gd name="T4" fmla="*/ 0 w 133"/>
                <a:gd name="T5" fmla="*/ 103 h 132"/>
                <a:gd name="T6" fmla="*/ 29 w 133"/>
                <a:gd name="T7" fmla="*/ 132 h 132"/>
                <a:gd name="T8" fmla="*/ 104 w 133"/>
                <a:gd name="T9" fmla="*/ 132 h 132"/>
                <a:gd name="T10" fmla="*/ 133 w 133"/>
                <a:gd name="T11" fmla="*/ 103 h 132"/>
                <a:gd name="T12" fmla="*/ 133 w 133"/>
                <a:gd name="T13" fmla="*/ 28 h 132"/>
                <a:gd name="T14" fmla="*/ 104 w 133"/>
                <a:gd name="T15" fmla="*/ 0 h 132"/>
                <a:gd name="T16" fmla="*/ 29 w 133"/>
                <a:gd name="T17" fmla="*/ 0 h 132"/>
                <a:gd name="T18" fmla="*/ 73 w 133"/>
                <a:gd name="T19" fmla="*/ 98 h 132"/>
                <a:gd name="T20" fmla="*/ 73 w 133"/>
                <a:gd name="T21" fmla="*/ 109 h 132"/>
                <a:gd name="T22" fmla="*/ 60 w 133"/>
                <a:gd name="T23" fmla="*/ 109 h 132"/>
                <a:gd name="T24" fmla="*/ 60 w 133"/>
                <a:gd name="T25" fmla="*/ 99 h 132"/>
                <a:gd name="T26" fmla="*/ 47 w 133"/>
                <a:gd name="T27" fmla="*/ 94 h 132"/>
                <a:gd name="T28" fmla="*/ 45 w 133"/>
                <a:gd name="T29" fmla="*/ 92 h 132"/>
                <a:gd name="T30" fmla="*/ 49 w 133"/>
                <a:gd name="T31" fmla="*/ 79 h 132"/>
                <a:gd name="T32" fmla="*/ 53 w 133"/>
                <a:gd name="T33" fmla="*/ 82 h 132"/>
                <a:gd name="T34" fmla="*/ 65 w 133"/>
                <a:gd name="T35" fmla="*/ 85 h 132"/>
                <a:gd name="T36" fmla="*/ 74 w 133"/>
                <a:gd name="T37" fmla="*/ 79 h 132"/>
                <a:gd name="T38" fmla="*/ 65 w 133"/>
                <a:gd name="T39" fmla="*/ 70 h 132"/>
                <a:gd name="T40" fmla="*/ 46 w 133"/>
                <a:gd name="T41" fmla="*/ 50 h 132"/>
                <a:gd name="T42" fmla="*/ 61 w 133"/>
                <a:gd name="T43" fmla="*/ 32 h 132"/>
                <a:gd name="T44" fmla="*/ 61 w 133"/>
                <a:gd name="T45" fmla="*/ 21 h 132"/>
                <a:gd name="T46" fmla="*/ 74 w 133"/>
                <a:gd name="T47" fmla="*/ 21 h 132"/>
                <a:gd name="T48" fmla="*/ 74 w 133"/>
                <a:gd name="T49" fmla="*/ 31 h 132"/>
                <a:gd name="T50" fmla="*/ 85 w 133"/>
                <a:gd name="T51" fmla="*/ 34 h 132"/>
                <a:gd name="T52" fmla="*/ 88 w 133"/>
                <a:gd name="T53" fmla="*/ 36 h 132"/>
                <a:gd name="T54" fmla="*/ 83 w 133"/>
                <a:gd name="T55" fmla="*/ 49 h 132"/>
                <a:gd name="T56" fmla="*/ 79 w 133"/>
                <a:gd name="T57" fmla="*/ 47 h 132"/>
                <a:gd name="T58" fmla="*/ 69 w 133"/>
                <a:gd name="T59" fmla="*/ 44 h 132"/>
                <a:gd name="T60" fmla="*/ 61 w 133"/>
                <a:gd name="T61" fmla="*/ 49 h 132"/>
                <a:gd name="T62" fmla="*/ 72 w 133"/>
                <a:gd name="T63" fmla="*/ 57 h 132"/>
                <a:gd name="T64" fmla="*/ 89 w 133"/>
                <a:gd name="T65" fmla="*/ 78 h 132"/>
                <a:gd name="T66" fmla="*/ 73 w 133"/>
                <a:gd name="T67" fmla="*/ 9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132">
                  <a:moveTo>
                    <a:pt x="29" y="0"/>
                  </a:moveTo>
                  <a:cubicBezTo>
                    <a:pt x="13" y="0"/>
                    <a:pt x="0" y="13"/>
                    <a:pt x="0" y="28"/>
                  </a:cubicBezTo>
                  <a:cubicBezTo>
                    <a:pt x="0" y="103"/>
                    <a:pt x="0" y="103"/>
                    <a:pt x="0" y="103"/>
                  </a:cubicBezTo>
                  <a:cubicBezTo>
                    <a:pt x="0" y="119"/>
                    <a:pt x="13" y="132"/>
                    <a:pt x="29" y="132"/>
                  </a:cubicBezTo>
                  <a:cubicBezTo>
                    <a:pt x="104" y="132"/>
                    <a:pt x="104" y="132"/>
                    <a:pt x="104" y="132"/>
                  </a:cubicBezTo>
                  <a:cubicBezTo>
                    <a:pt x="120" y="132"/>
                    <a:pt x="133" y="119"/>
                    <a:pt x="133" y="103"/>
                  </a:cubicBezTo>
                  <a:cubicBezTo>
                    <a:pt x="133" y="28"/>
                    <a:pt x="133" y="28"/>
                    <a:pt x="133" y="28"/>
                  </a:cubicBezTo>
                  <a:cubicBezTo>
                    <a:pt x="133" y="13"/>
                    <a:pt x="120" y="0"/>
                    <a:pt x="104" y="0"/>
                  </a:cubicBezTo>
                  <a:lnTo>
                    <a:pt x="29" y="0"/>
                  </a:lnTo>
                  <a:close/>
                  <a:moveTo>
                    <a:pt x="73" y="98"/>
                  </a:moveTo>
                  <a:cubicBezTo>
                    <a:pt x="73" y="109"/>
                    <a:pt x="73" y="109"/>
                    <a:pt x="73" y="109"/>
                  </a:cubicBezTo>
                  <a:cubicBezTo>
                    <a:pt x="60" y="109"/>
                    <a:pt x="60" y="109"/>
                    <a:pt x="60" y="109"/>
                  </a:cubicBezTo>
                  <a:cubicBezTo>
                    <a:pt x="60" y="99"/>
                    <a:pt x="60" y="99"/>
                    <a:pt x="60" y="99"/>
                  </a:cubicBezTo>
                  <a:cubicBezTo>
                    <a:pt x="55" y="98"/>
                    <a:pt x="50" y="96"/>
                    <a:pt x="47" y="94"/>
                  </a:cubicBezTo>
                  <a:cubicBezTo>
                    <a:pt x="45" y="92"/>
                    <a:pt x="45" y="92"/>
                    <a:pt x="45" y="92"/>
                  </a:cubicBezTo>
                  <a:cubicBezTo>
                    <a:pt x="49" y="79"/>
                    <a:pt x="49" y="79"/>
                    <a:pt x="49" y="79"/>
                  </a:cubicBezTo>
                  <a:cubicBezTo>
                    <a:pt x="53" y="82"/>
                    <a:pt x="53" y="82"/>
                    <a:pt x="53" y="82"/>
                  </a:cubicBezTo>
                  <a:cubicBezTo>
                    <a:pt x="56" y="84"/>
                    <a:pt x="61" y="85"/>
                    <a:pt x="65" y="85"/>
                  </a:cubicBezTo>
                  <a:cubicBezTo>
                    <a:pt x="70" y="85"/>
                    <a:pt x="74" y="83"/>
                    <a:pt x="74" y="79"/>
                  </a:cubicBezTo>
                  <a:cubicBezTo>
                    <a:pt x="74" y="76"/>
                    <a:pt x="72" y="73"/>
                    <a:pt x="65" y="70"/>
                  </a:cubicBezTo>
                  <a:cubicBezTo>
                    <a:pt x="55" y="67"/>
                    <a:pt x="46" y="62"/>
                    <a:pt x="46" y="50"/>
                  </a:cubicBezTo>
                  <a:cubicBezTo>
                    <a:pt x="46" y="41"/>
                    <a:pt x="52" y="34"/>
                    <a:pt x="61" y="32"/>
                  </a:cubicBezTo>
                  <a:cubicBezTo>
                    <a:pt x="61" y="21"/>
                    <a:pt x="61" y="21"/>
                    <a:pt x="61" y="21"/>
                  </a:cubicBezTo>
                  <a:cubicBezTo>
                    <a:pt x="74" y="21"/>
                    <a:pt x="74" y="21"/>
                    <a:pt x="74" y="21"/>
                  </a:cubicBezTo>
                  <a:cubicBezTo>
                    <a:pt x="74" y="31"/>
                    <a:pt x="74" y="31"/>
                    <a:pt x="74" y="31"/>
                  </a:cubicBezTo>
                  <a:cubicBezTo>
                    <a:pt x="78" y="31"/>
                    <a:pt x="82" y="32"/>
                    <a:pt x="85" y="34"/>
                  </a:cubicBezTo>
                  <a:cubicBezTo>
                    <a:pt x="88" y="36"/>
                    <a:pt x="88" y="36"/>
                    <a:pt x="88" y="36"/>
                  </a:cubicBezTo>
                  <a:cubicBezTo>
                    <a:pt x="83" y="49"/>
                    <a:pt x="83" y="49"/>
                    <a:pt x="83" y="49"/>
                  </a:cubicBezTo>
                  <a:cubicBezTo>
                    <a:pt x="79" y="47"/>
                    <a:pt x="79" y="47"/>
                    <a:pt x="79" y="47"/>
                  </a:cubicBezTo>
                  <a:cubicBezTo>
                    <a:pt x="78" y="46"/>
                    <a:pt x="74" y="44"/>
                    <a:pt x="69" y="44"/>
                  </a:cubicBezTo>
                  <a:cubicBezTo>
                    <a:pt x="62" y="44"/>
                    <a:pt x="61" y="48"/>
                    <a:pt x="61" y="49"/>
                  </a:cubicBezTo>
                  <a:cubicBezTo>
                    <a:pt x="61" y="52"/>
                    <a:pt x="63" y="53"/>
                    <a:pt x="72" y="57"/>
                  </a:cubicBezTo>
                  <a:cubicBezTo>
                    <a:pt x="80" y="60"/>
                    <a:pt x="89" y="66"/>
                    <a:pt x="89" y="78"/>
                  </a:cubicBezTo>
                  <a:cubicBezTo>
                    <a:pt x="89" y="88"/>
                    <a:pt x="83" y="95"/>
                    <a:pt x="73"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nvGrpSpPr>
          <p:cNvPr id="113" name="Group 112">
            <a:extLst>
              <a:ext uri="{FF2B5EF4-FFF2-40B4-BE49-F238E27FC236}">
                <a16:creationId xmlns:a16="http://schemas.microsoft.com/office/drawing/2014/main" id="{45AA1405-F95A-41C7-AB68-A92EEE8E9024}"/>
              </a:ext>
            </a:extLst>
          </p:cNvPr>
          <p:cNvGrpSpPr>
            <a:grpSpLocks/>
          </p:cNvGrpSpPr>
          <p:nvPr/>
        </p:nvGrpSpPr>
        <p:grpSpPr>
          <a:xfrm>
            <a:off x="7993057" y="3514182"/>
            <a:ext cx="471104" cy="441739"/>
            <a:chOff x="7026275" y="4319588"/>
            <a:chExt cx="585788" cy="549275"/>
          </a:xfrm>
          <a:solidFill>
            <a:schemeClr val="bg1">
              <a:lumMod val="50000"/>
            </a:schemeClr>
          </a:solidFill>
        </p:grpSpPr>
        <p:sp>
          <p:nvSpPr>
            <p:cNvPr id="114" name="Freeform 167">
              <a:extLst>
                <a:ext uri="{FF2B5EF4-FFF2-40B4-BE49-F238E27FC236}">
                  <a16:creationId xmlns:a16="http://schemas.microsoft.com/office/drawing/2014/main" id="{B69D78D3-6F72-4ED3-83BC-F9923D8103D5}"/>
                </a:ext>
              </a:extLst>
            </p:cNvPr>
            <p:cNvSpPr>
              <a:spLocks noEditPoints="1"/>
            </p:cNvSpPr>
            <p:nvPr/>
          </p:nvSpPr>
          <p:spPr bwMode="auto">
            <a:xfrm>
              <a:off x="7026275" y="4319588"/>
              <a:ext cx="585788" cy="549275"/>
            </a:xfrm>
            <a:custGeom>
              <a:avLst/>
              <a:gdLst>
                <a:gd name="T0" fmla="*/ 281 w 283"/>
                <a:gd name="T1" fmla="*/ 90 h 264"/>
                <a:gd name="T2" fmla="*/ 281 w 283"/>
                <a:gd name="T3" fmla="*/ 90 h 264"/>
                <a:gd name="T4" fmla="*/ 253 w 283"/>
                <a:gd name="T5" fmla="*/ 72 h 264"/>
                <a:gd name="T6" fmla="*/ 253 w 283"/>
                <a:gd name="T7" fmla="*/ 29 h 264"/>
                <a:gd name="T8" fmla="*/ 248 w 283"/>
                <a:gd name="T9" fmla="*/ 24 h 264"/>
                <a:gd name="T10" fmla="*/ 180 w 283"/>
                <a:gd name="T11" fmla="*/ 24 h 264"/>
                <a:gd name="T12" fmla="*/ 144 w 283"/>
                <a:gd name="T13" fmla="*/ 1 h 264"/>
                <a:gd name="T14" fmla="*/ 139 w 283"/>
                <a:gd name="T15" fmla="*/ 1 h 264"/>
                <a:gd name="T16" fmla="*/ 104 w 283"/>
                <a:gd name="T17" fmla="*/ 24 h 264"/>
                <a:gd name="T18" fmla="*/ 104 w 283"/>
                <a:gd name="T19" fmla="*/ 24 h 264"/>
                <a:gd name="T20" fmla="*/ 36 w 283"/>
                <a:gd name="T21" fmla="*/ 24 h 264"/>
                <a:gd name="T22" fmla="*/ 31 w 283"/>
                <a:gd name="T23" fmla="*/ 29 h 264"/>
                <a:gd name="T24" fmla="*/ 31 w 283"/>
                <a:gd name="T25" fmla="*/ 71 h 264"/>
                <a:gd name="T26" fmla="*/ 3 w 283"/>
                <a:gd name="T27" fmla="*/ 90 h 264"/>
                <a:gd name="T28" fmla="*/ 3 w 283"/>
                <a:gd name="T29" fmla="*/ 90 h 264"/>
                <a:gd name="T30" fmla="*/ 0 w 283"/>
                <a:gd name="T31" fmla="*/ 94 h 264"/>
                <a:gd name="T32" fmla="*/ 0 w 283"/>
                <a:gd name="T33" fmla="*/ 259 h 264"/>
                <a:gd name="T34" fmla="*/ 5 w 283"/>
                <a:gd name="T35" fmla="*/ 264 h 264"/>
                <a:gd name="T36" fmla="*/ 278 w 283"/>
                <a:gd name="T37" fmla="*/ 264 h 264"/>
                <a:gd name="T38" fmla="*/ 283 w 283"/>
                <a:gd name="T39" fmla="*/ 259 h 264"/>
                <a:gd name="T40" fmla="*/ 283 w 283"/>
                <a:gd name="T41" fmla="*/ 94 h 264"/>
                <a:gd name="T42" fmla="*/ 281 w 283"/>
                <a:gd name="T43" fmla="*/ 90 h 264"/>
                <a:gd name="T44" fmla="*/ 270 w 283"/>
                <a:gd name="T45" fmla="*/ 94 h 264"/>
                <a:gd name="T46" fmla="*/ 253 w 283"/>
                <a:gd name="T47" fmla="*/ 108 h 264"/>
                <a:gd name="T48" fmla="*/ 253 w 283"/>
                <a:gd name="T49" fmla="*/ 84 h 264"/>
                <a:gd name="T50" fmla="*/ 270 w 283"/>
                <a:gd name="T51" fmla="*/ 94 h 264"/>
                <a:gd name="T52" fmla="*/ 142 w 283"/>
                <a:gd name="T53" fmla="*/ 11 h 264"/>
                <a:gd name="T54" fmla="*/ 162 w 283"/>
                <a:gd name="T55" fmla="*/ 24 h 264"/>
                <a:gd name="T56" fmla="*/ 122 w 283"/>
                <a:gd name="T57" fmla="*/ 24 h 264"/>
                <a:gd name="T58" fmla="*/ 142 w 283"/>
                <a:gd name="T59" fmla="*/ 11 h 264"/>
                <a:gd name="T60" fmla="*/ 243 w 283"/>
                <a:gd name="T61" fmla="*/ 34 h 264"/>
                <a:gd name="T62" fmla="*/ 243 w 283"/>
                <a:gd name="T63" fmla="*/ 114 h 264"/>
                <a:gd name="T64" fmla="*/ 243 w 283"/>
                <a:gd name="T65" fmla="*/ 116 h 264"/>
                <a:gd name="T66" fmla="*/ 140 w 283"/>
                <a:gd name="T67" fmla="*/ 200 h 264"/>
                <a:gd name="T68" fmla="*/ 41 w 283"/>
                <a:gd name="T69" fmla="*/ 117 h 264"/>
                <a:gd name="T70" fmla="*/ 41 w 283"/>
                <a:gd name="T71" fmla="*/ 34 h 264"/>
                <a:gd name="T72" fmla="*/ 243 w 283"/>
                <a:gd name="T73" fmla="*/ 34 h 264"/>
                <a:gd name="T74" fmla="*/ 31 w 283"/>
                <a:gd name="T75" fmla="*/ 109 h 264"/>
                <a:gd name="T76" fmla="*/ 14 w 283"/>
                <a:gd name="T77" fmla="*/ 95 h 264"/>
                <a:gd name="T78" fmla="*/ 31 w 283"/>
                <a:gd name="T79" fmla="*/ 83 h 264"/>
                <a:gd name="T80" fmla="*/ 31 w 283"/>
                <a:gd name="T81" fmla="*/ 109 h 264"/>
                <a:gd name="T82" fmla="*/ 273 w 283"/>
                <a:gd name="T83" fmla="*/ 254 h 264"/>
                <a:gd name="T84" fmla="*/ 10 w 283"/>
                <a:gd name="T85" fmla="*/ 254 h 264"/>
                <a:gd name="T86" fmla="*/ 10 w 283"/>
                <a:gd name="T87" fmla="*/ 105 h 264"/>
                <a:gd name="T88" fmla="*/ 137 w 283"/>
                <a:gd name="T89" fmla="*/ 211 h 264"/>
                <a:gd name="T90" fmla="*/ 143 w 283"/>
                <a:gd name="T91" fmla="*/ 211 h 264"/>
                <a:gd name="T92" fmla="*/ 273 w 283"/>
                <a:gd name="T93" fmla="*/ 105 h 264"/>
                <a:gd name="T94" fmla="*/ 273 w 283"/>
                <a:gd name="T95" fmla="*/ 25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 h="264">
                  <a:moveTo>
                    <a:pt x="281" y="90"/>
                  </a:moveTo>
                  <a:cubicBezTo>
                    <a:pt x="281" y="90"/>
                    <a:pt x="281" y="90"/>
                    <a:pt x="281" y="90"/>
                  </a:cubicBezTo>
                  <a:cubicBezTo>
                    <a:pt x="253" y="72"/>
                    <a:pt x="253" y="72"/>
                    <a:pt x="253" y="72"/>
                  </a:cubicBezTo>
                  <a:cubicBezTo>
                    <a:pt x="253" y="29"/>
                    <a:pt x="253" y="29"/>
                    <a:pt x="253" y="29"/>
                  </a:cubicBezTo>
                  <a:cubicBezTo>
                    <a:pt x="253" y="27"/>
                    <a:pt x="251" y="24"/>
                    <a:pt x="248" y="24"/>
                  </a:cubicBezTo>
                  <a:cubicBezTo>
                    <a:pt x="180" y="24"/>
                    <a:pt x="180" y="24"/>
                    <a:pt x="180" y="24"/>
                  </a:cubicBezTo>
                  <a:cubicBezTo>
                    <a:pt x="144" y="1"/>
                    <a:pt x="144" y="1"/>
                    <a:pt x="144" y="1"/>
                  </a:cubicBezTo>
                  <a:cubicBezTo>
                    <a:pt x="143" y="0"/>
                    <a:pt x="141" y="0"/>
                    <a:pt x="139" y="1"/>
                  </a:cubicBezTo>
                  <a:cubicBezTo>
                    <a:pt x="104" y="24"/>
                    <a:pt x="104" y="24"/>
                    <a:pt x="104" y="24"/>
                  </a:cubicBezTo>
                  <a:cubicBezTo>
                    <a:pt x="104" y="24"/>
                    <a:pt x="104" y="24"/>
                    <a:pt x="104" y="24"/>
                  </a:cubicBezTo>
                  <a:cubicBezTo>
                    <a:pt x="36" y="24"/>
                    <a:pt x="36" y="24"/>
                    <a:pt x="36" y="24"/>
                  </a:cubicBezTo>
                  <a:cubicBezTo>
                    <a:pt x="33" y="24"/>
                    <a:pt x="31" y="27"/>
                    <a:pt x="31" y="29"/>
                  </a:cubicBezTo>
                  <a:cubicBezTo>
                    <a:pt x="31" y="71"/>
                    <a:pt x="31" y="71"/>
                    <a:pt x="31" y="71"/>
                  </a:cubicBezTo>
                  <a:cubicBezTo>
                    <a:pt x="3" y="90"/>
                    <a:pt x="3" y="90"/>
                    <a:pt x="3" y="90"/>
                  </a:cubicBezTo>
                  <a:cubicBezTo>
                    <a:pt x="3" y="90"/>
                    <a:pt x="3" y="90"/>
                    <a:pt x="3" y="90"/>
                  </a:cubicBezTo>
                  <a:cubicBezTo>
                    <a:pt x="1" y="91"/>
                    <a:pt x="0" y="92"/>
                    <a:pt x="0" y="94"/>
                  </a:cubicBezTo>
                  <a:cubicBezTo>
                    <a:pt x="0" y="259"/>
                    <a:pt x="0" y="259"/>
                    <a:pt x="0" y="259"/>
                  </a:cubicBezTo>
                  <a:cubicBezTo>
                    <a:pt x="0" y="261"/>
                    <a:pt x="3" y="264"/>
                    <a:pt x="5" y="264"/>
                  </a:cubicBezTo>
                  <a:cubicBezTo>
                    <a:pt x="278" y="264"/>
                    <a:pt x="278" y="264"/>
                    <a:pt x="278" y="264"/>
                  </a:cubicBezTo>
                  <a:cubicBezTo>
                    <a:pt x="281" y="264"/>
                    <a:pt x="283" y="261"/>
                    <a:pt x="283" y="259"/>
                  </a:cubicBezTo>
                  <a:cubicBezTo>
                    <a:pt x="283" y="94"/>
                    <a:pt x="283" y="94"/>
                    <a:pt x="283" y="94"/>
                  </a:cubicBezTo>
                  <a:cubicBezTo>
                    <a:pt x="283" y="92"/>
                    <a:pt x="282" y="91"/>
                    <a:pt x="281" y="90"/>
                  </a:cubicBezTo>
                  <a:close/>
                  <a:moveTo>
                    <a:pt x="270" y="94"/>
                  </a:moveTo>
                  <a:cubicBezTo>
                    <a:pt x="253" y="108"/>
                    <a:pt x="253" y="108"/>
                    <a:pt x="253" y="108"/>
                  </a:cubicBezTo>
                  <a:cubicBezTo>
                    <a:pt x="253" y="84"/>
                    <a:pt x="253" y="84"/>
                    <a:pt x="253" y="84"/>
                  </a:cubicBezTo>
                  <a:lnTo>
                    <a:pt x="270" y="94"/>
                  </a:lnTo>
                  <a:close/>
                  <a:moveTo>
                    <a:pt x="142" y="11"/>
                  </a:moveTo>
                  <a:cubicBezTo>
                    <a:pt x="162" y="24"/>
                    <a:pt x="162" y="24"/>
                    <a:pt x="162" y="24"/>
                  </a:cubicBezTo>
                  <a:cubicBezTo>
                    <a:pt x="122" y="24"/>
                    <a:pt x="122" y="24"/>
                    <a:pt x="122" y="24"/>
                  </a:cubicBezTo>
                  <a:lnTo>
                    <a:pt x="142" y="11"/>
                  </a:lnTo>
                  <a:close/>
                  <a:moveTo>
                    <a:pt x="243" y="34"/>
                  </a:moveTo>
                  <a:cubicBezTo>
                    <a:pt x="243" y="114"/>
                    <a:pt x="243" y="114"/>
                    <a:pt x="243" y="114"/>
                  </a:cubicBezTo>
                  <a:cubicBezTo>
                    <a:pt x="243" y="115"/>
                    <a:pt x="243" y="115"/>
                    <a:pt x="243" y="116"/>
                  </a:cubicBezTo>
                  <a:cubicBezTo>
                    <a:pt x="140" y="200"/>
                    <a:pt x="140" y="200"/>
                    <a:pt x="140" y="200"/>
                  </a:cubicBezTo>
                  <a:cubicBezTo>
                    <a:pt x="41" y="117"/>
                    <a:pt x="41" y="117"/>
                    <a:pt x="41" y="117"/>
                  </a:cubicBezTo>
                  <a:cubicBezTo>
                    <a:pt x="41" y="34"/>
                    <a:pt x="41" y="34"/>
                    <a:pt x="41" y="34"/>
                  </a:cubicBezTo>
                  <a:lnTo>
                    <a:pt x="243" y="34"/>
                  </a:lnTo>
                  <a:close/>
                  <a:moveTo>
                    <a:pt x="31" y="109"/>
                  </a:moveTo>
                  <a:cubicBezTo>
                    <a:pt x="14" y="95"/>
                    <a:pt x="14" y="95"/>
                    <a:pt x="14" y="95"/>
                  </a:cubicBezTo>
                  <a:cubicBezTo>
                    <a:pt x="31" y="83"/>
                    <a:pt x="31" y="83"/>
                    <a:pt x="31" y="83"/>
                  </a:cubicBezTo>
                  <a:lnTo>
                    <a:pt x="31" y="109"/>
                  </a:lnTo>
                  <a:close/>
                  <a:moveTo>
                    <a:pt x="273" y="254"/>
                  </a:moveTo>
                  <a:cubicBezTo>
                    <a:pt x="10" y="254"/>
                    <a:pt x="10" y="254"/>
                    <a:pt x="10" y="254"/>
                  </a:cubicBezTo>
                  <a:cubicBezTo>
                    <a:pt x="10" y="105"/>
                    <a:pt x="10" y="105"/>
                    <a:pt x="10" y="105"/>
                  </a:cubicBezTo>
                  <a:cubicBezTo>
                    <a:pt x="137" y="211"/>
                    <a:pt x="137" y="211"/>
                    <a:pt x="137" y="211"/>
                  </a:cubicBezTo>
                  <a:cubicBezTo>
                    <a:pt x="139" y="212"/>
                    <a:pt x="141" y="212"/>
                    <a:pt x="143" y="211"/>
                  </a:cubicBezTo>
                  <a:cubicBezTo>
                    <a:pt x="273" y="105"/>
                    <a:pt x="273" y="105"/>
                    <a:pt x="273" y="105"/>
                  </a:cubicBezTo>
                  <a:lnTo>
                    <a:pt x="273"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15" name="Freeform 168">
              <a:extLst>
                <a:ext uri="{FF2B5EF4-FFF2-40B4-BE49-F238E27FC236}">
                  <a16:creationId xmlns:a16="http://schemas.microsoft.com/office/drawing/2014/main" id="{8D452BFD-745F-4717-ADBF-292B462B8257}"/>
                </a:ext>
              </a:extLst>
            </p:cNvPr>
            <p:cNvSpPr>
              <a:spLocks noEditPoints="1"/>
            </p:cNvSpPr>
            <p:nvPr/>
          </p:nvSpPr>
          <p:spPr bwMode="auto">
            <a:xfrm>
              <a:off x="7232650" y="4449763"/>
              <a:ext cx="182563" cy="195263"/>
            </a:xfrm>
            <a:custGeom>
              <a:avLst/>
              <a:gdLst>
                <a:gd name="T0" fmla="*/ 41 w 88"/>
                <a:gd name="T1" fmla="*/ 94 h 94"/>
                <a:gd name="T2" fmla="*/ 64 w 88"/>
                <a:gd name="T3" fmla="*/ 88 h 94"/>
                <a:gd name="T4" fmla="*/ 62 w 88"/>
                <a:gd name="T5" fmla="*/ 83 h 94"/>
                <a:gd name="T6" fmla="*/ 42 w 88"/>
                <a:gd name="T7" fmla="*/ 87 h 94"/>
                <a:gd name="T8" fmla="*/ 7 w 88"/>
                <a:gd name="T9" fmla="*/ 51 h 94"/>
                <a:gd name="T10" fmla="*/ 48 w 88"/>
                <a:gd name="T11" fmla="*/ 6 h 94"/>
                <a:gd name="T12" fmla="*/ 80 w 88"/>
                <a:gd name="T13" fmla="*/ 40 h 94"/>
                <a:gd name="T14" fmla="*/ 66 w 88"/>
                <a:gd name="T15" fmla="*/ 64 h 94"/>
                <a:gd name="T16" fmla="*/ 62 w 88"/>
                <a:gd name="T17" fmla="*/ 49 h 94"/>
                <a:gd name="T18" fmla="*/ 66 w 88"/>
                <a:gd name="T19" fmla="*/ 25 h 94"/>
                <a:gd name="T20" fmla="*/ 52 w 88"/>
                <a:gd name="T21" fmla="*/ 22 h 94"/>
                <a:gd name="T22" fmla="*/ 20 w 88"/>
                <a:gd name="T23" fmla="*/ 54 h 94"/>
                <a:gd name="T24" fmla="*/ 35 w 88"/>
                <a:gd name="T25" fmla="*/ 71 h 94"/>
                <a:gd name="T26" fmla="*/ 54 w 88"/>
                <a:gd name="T27" fmla="*/ 59 h 94"/>
                <a:gd name="T28" fmla="*/ 54 w 88"/>
                <a:gd name="T29" fmla="*/ 59 h 94"/>
                <a:gd name="T30" fmla="*/ 64 w 88"/>
                <a:gd name="T31" fmla="*/ 71 h 94"/>
                <a:gd name="T32" fmla="*/ 88 w 88"/>
                <a:gd name="T33" fmla="*/ 39 h 94"/>
                <a:gd name="T34" fmla="*/ 49 w 88"/>
                <a:gd name="T35" fmla="*/ 0 h 94"/>
                <a:gd name="T36" fmla="*/ 0 w 88"/>
                <a:gd name="T37" fmla="*/ 52 h 94"/>
                <a:gd name="T38" fmla="*/ 41 w 88"/>
                <a:gd name="T39" fmla="*/ 94 h 94"/>
                <a:gd name="T40" fmla="*/ 54 w 88"/>
                <a:gd name="T41" fmla="*/ 45 h 94"/>
                <a:gd name="T42" fmla="*/ 38 w 88"/>
                <a:gd name="T43" fmla="*/ 64 h 94"/>
                <a:gd name="T44" fmla="*/ 29 w 88"/>
                <a:gd name="T45" fmla="*/ 53 h 94"/>
                <a:gd name="T46" fmla="*/ 50 w 88"/>
                <a:gd name="T47" fmla="*/ 29 h 94"/>
                <a:gd name="T48" fmla="*/ 57 w 88"/>
                <a:gd name="T49" fmla="*/ 30 h 94"/>
                <a:gd name="T50" fmla="*/ 54 w 88"/>
                <a:gd name="T51"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94">
                  <a:moveTo>
                    <a:pt x="41" y="94"/>
                  </a:moveTo>
                  <a:cubicBezTo>
                    <a:pt x="50" y="94"/>
                    <a:pt x="57" y="92"/>
                    <a:pt x="64" y="88"/>
                  </a:cubicBezTo>
                  <a:cubicBezTo>
                    <a:pt x="62" y="83"/>
                    <a:pt x="62" y="83"/>
                    <a:pt x="62" y="83"/>
                  </a:cubicBezTo>
                  <a:cubicBezTo>
                    <a:pt x="57" y="86"/>
                    <a:pt x="50" y="87"/>
                    <a:pt x="42" y="87"/>
                  </a:cubicBezTo>
                  <a:cubicBezTo>
                    <a:pt x="22" y="87"/>
                    <a:pt x="7" y="73"/>
                    <a:pt x="7" y="51"/>
                  </a:cubicBezTo>
                  <a:cubicBezTo>
                    <a:pt x="7" y="24"/>
                    <a:pt x="26" y="6"/>
                    <a:pt x="48" y="6"/>
                  </a:cubicBezTo>
                  <a:cubicBezTo>
                    <a:pt x="69" y="6"/>
                    <a:pt x="80" y="20"/>
                    <a:pt x="80" y="40"/>
                  </a:cubicBezTo>
                  <a:cubicBezTo>
                    <a:pt x="80" y="55"/>
                    <a:pt x="73" y="65"/>
                    <a:pt x="66" y="64"/>
                  </a:cubicBezTo>
                  <a:cubicBezTo>
                    <a:pt x="61" y="64"/>
                    <a:pt x="60" y="60"/>
                    <a:pt x="62" y="49"/>
                  </a:cubicBezTo>
                  <a:cubicBezTo>
                    <a:pt x="66" y="25"/>
                    <a:pt x="66" y="25"/>
                    <a:pt x="66" y="25"/>
                  </a:cubicBezTo>
                  <a:cubicBezTo>
                    <a:pt x="63" y="23"/>
                    <a:pt x="58" y="22"/>
                    <a:pt x="52" y="22"/>
                  </a:cubicBezTo>
                  <a:cubicBezTo>
                    <a:pt x="33" y="22"/>
                    <a:pt x="20" y="37"/>
                    <a:pt x="20" y="54"/>
                  </a:cubicBezTo>
                  <a:cubicBezTo>
                    <a:pt x="20" y="65"/>
                    <a:pt x="27" y="71"/>
                    <a:pt x="35" y="71"/>
                  </a:cubicBezTo>
                  <a:cubicBezTo>
                    <a:pt x="43" y="71"/>
                    <a:pt x="49" y="67"/>
                    <a:pt x="54" y="59"/>
                  </a:cubicBezTo>
                  <a:cubicBezTo>
                    <a:pt x="54" y="59"/>
                    <a:pt x="54" y="59"/>
                    <a:pt x="54" y="59"/>
                  </a:cubicBezTo>
                  <a:cubicBezTo>
                    <a:pt x="54" y="67"/>
                    <a:pt x="59" y="71"/>
                    <a:pt x="64" y="71"/>
                  </a:cubicBezTo>
                  <a:cubicBezTo>
                    <a:pt x="77" y="71"/>
                    <a:pt x="88" y="59"/>
                    <a:pt x="88" y="39"/>
                  </a:cubicBezTo>
                  <a:cubicBezTo>
                    <a:pt x="88" y="17"/>
                    <a:pt x="72" y="0"/>
                    <a:pt x="49" y="0"/>
                  </a:cubicBezTo>
                  <a:cubicBezTo>
                    <a:pt x="19" y="0"/>
                    <a:pt x="0" y="24"/>
                    <a:pt x="0" y="52"/>
                  </a:cubicBezTo>
                  <a:cubicBezTo>
                    <a:pt x="0" y="78"/>
                    <a:pt x="18" y="94"/>
                    <a:pt x="41" y="94"/>
                  </a:cubicBezTo>
                  <a:close/>
                  <a:moveTo>
                    <a:pt x="54" y="45"/>
                  </a:moveTo>
                  <a:cubicBezTo>
                    <a:pt x="53" y="54"/>
                    <a:pt x="46" y="64"/>
                    <a:pt x="38" y="64"/>
                  </a:cubicBezTo>
                  <a:cubicBezTo>
                    <a:pt x="32" y="64"/>
                    <a:pt x="29" y="59"/>
                    <a:pt x="29" y="53"/>
                  </a:cubicBezTo>
                  <a:cubicBezTo>
                    <a:pt x="29" y="40"/>
                    <a:pt x="39" y="29"/>
                    <a:pt x="50" y="29"/>
                  </a:cubicBezTo>
                  <a:cubicBezTo>
                    <a:pt x="53" y="29"/>
                    <a:pt x="56" y="30"/>
                    <a:pt x="57" y="30"/>
                  </a:cubicBezTo>
                  <a:lnTo>
                    <a:pt x="5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nvGrpSpPr>
          <p:cNvPr id="116" name="Group 115">
            <a:extLst>
              <a:ext uri="{FF2B5EF4-FFF2-40B4-BE49-F238E27FC236}">
                <a16:creationId xmlns:a16="http://schemas.microsoft.com/office/drawing/2014/main" id="{E9E4F286-5CE7-4521-A248-32C9C5F31E2E}"/>
              </a:ext>
            </a:extLst>
          </p:cNvPr>
          <p:cNvGrpSpPr>
            <a:grpSpLocks noChangeAspect="1"/>
          </p:cNvGrpSpPr>
          <p:nvPr/>
        </p:nvGrpSpPr>
        <p:grpSpPr>
          <a:xfrm>
            <a:off x="2480432" y="4346264"/>
            <a:ext cx="277210" cy="518455"/>
            <a:chOff x="8670925" y="3022601"/>
            <a:chExt cx="293688" cy="549275"/>
          </a:xfrm>
          <a:solidFill>
            <a:schemeClr val="bg1">
              <a:lumMod val="50000"/>
            </a:schemeClr>
          </a:solidFill>
        </p:grpSpPr>
        <p:sp>
          <p:nvSpPr>
            <p:cNvPr id="117" name="Freeform 138">
              <a:extLst>
                <a:ext uri="{FF2B5EF4-FFF2-40B4-BE49-F238E27FC236}">
                  <a16:creationId xmlns:a16="http://schemas.microsoft.com/office/drawing/2014/main" id="{84882E0A-2A0A-4674-9C73-0C4CEE52A834}"/>
                </a:ext>
              </a:extLst>
            </p:cNvPr>
            <p:cNvSpPr>
              <a:spLocks noEditPoints="1"/>
            </p:cNvSpPr>
            <p:nvPr/>
          </p:nvSpPr>
          <p:spPr bwMode="auto">
            <a:xfrm>
              <a:off x="8670925" y="3022601"/>
              <a:ext cx="293688" cy="549275"/>
            </a:xfrm>
            <a:custGeom>
              <a:avLst/>
              <a:gdLst>
                <a:gd name="T0" fmla="*/ 128 w 140"/>
                <a:gd name="T1" fmla="*/ 0 h 264"/>
                <a:gd name="T2" fmla="*/ 12 w 140"/>
                <a:gd name="T3" fmla="*/ 0 h 264"/>
                <a:gd name="T4" fmla="*/ 0 w 140"/>
                <a:gd name="T5" fmla="*/ 12 h 264"/>
                <a:gd name="T6" fmla="*/ 0 w 140"/>
                <a:gd name="T7" fmla="*/ 252 h 264"/>
                <a:gd name="T8" fmla="*/ 12 w 140"/>
                <a:gd name="T9" fmla="*/ 264 h 264"/>
                <a:gd name="T10" fmla="*/ 128 w 140"/>
                <a:gd name="T11" fmla="*/ 264 h 264"/>
                <a:gd name="T12" fmla="*/ 140 w 140"/>
                <a:gd name="T13" fmla="*/ 252 h 264"/>
                <a:gd name="T14" fmla="*/ 140 w 140"/>
                <a:gd name="T15" fmla="*/ 12 h 264"/>
                <a:gd name="T16" fmla="*/ 128 w 140"/>
                <a:gd name="T17" fmla="*/ 0 h 264"/>
                <a:gd name="T18" fmla="*/ 12 w 140"/>
                <a:gd name="T19" fmla="*/ 8 h 264"/>
                <a:gd name="T20" fmla="*/ 128 w 140"/>
                <a:gd name="T21" fmla="*/ 8 h 264"/>
                <a:gd name="T22" fmla="*/ 132 w 140"/>
                <a:gd name="T23" fmla="*/ 12 h 264"/>
                <a:gd name="T24" fmla="*/ 132 w 140"/>
                <a:gd name="T25" fmla="*/ 27 h 264"/>
                <a:gd name="T26" fmla="*/ 8 w 140"/>
                <a:gd name="T27" fmla="*/ 27 h 264"/>
                <a:gd name="T28" fmla="*/ 8 w 140"/>
                <a:gd name="T29" fmla="*/ 12 h 264"/>
                <a:gd name="T30" fmla="*/ 12 w 140"/>
                <a:gd name="T31" fmla="*/ 8 h 264"/>
                <a:gd name="T32" fmla="*/ 132 w 140"/>
                <a:gd name="T33" fmla="*/ 35 h 264"/>
                <a:gd name="T34" fmla="*/ 132 w 140"/>
                <a:gd name="T35" fmla="*/ 209 h 264"/>
                <a:gd name="T36" fmla="*/ 8 w 140"/>
                <a:gd name="T37" fmla="*/ 209 h 264"/>
                <a:gd name="T38" fmla="*/ 8 w 140"/>
                <a:gd name="T39" fmla="*/ 35 h 264"/>
                <a:gd name="T40" fmla="*/ 132 w 140"/>
                <a:gd name="T41" fmla="*/ 35 h 264"/>
                <a:gd name="T42" fmla="*/ 128 w 140"/>
                <a:gd name="T43" fmla="*/ 256 h 264"/>
                <a:gd name="T44" fmla="*/ 12 w 140"/>
                <a:gd name="T45" fmla="*/ 256 h 264"/>
                <a:gd name="T46" fmla="*/ 8 w 140"/>
                <a:gd name="T47" fmla="*/ 252 h 264"/>
                <a:gd name="T48" fmla="*/ 8 w 140"/>
                <a:gd name="T49" fmla="*/ 217 h 264"/>
                <a:gd name="T50" fmla="*/ 132 w 140"/>
                <a:gd name="T51" fmla="*/ 217 h 264"/>
                <a:gd name="T52" fmla="*/ 132 w 140"/>
                <a:gd name="T53" fmla="*/ 252 h 264"/>
                <a:gd name="T54" fmla="*/ 128 w 140"/>
                <a:gd name="T55"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264">
                  <a:moveTo>
                    <a:pt x="128" y="0"/>
                  </a:moveTo>
                  <a:cubicBezTo>
                    <a:pt x="12" y="0"/>
                    <a:pt x="12" y="0"/>
                    <a:pt x="12" y="0"/>
                  </a:cubicBezTo>
                  <a:cubicBezTo>
                    <a:pt x="5" y="0"/>
                    <a:pt x="0" y="5"/>
                    <a:pt x="0" y="12"/>
                  </a:cubicBezTo>
                  <a:cubicBezTo>
                    <a:pt x="0" y="252"/>
                    <a:pt x="0" y="252"/>
                    <a:pt x="0" y="252"/>
                  </a:cubicBezTo>
                  <a:cubicBezTo>
                    <a:pt x="0" y="259"/>
                    <a:pt x="5" y="264"/>
                    <a:pt x="12" y="264"/>
                  </a:cubicBezTo>
                  <a:cubicBezTo>
                    <a:pt x="128" y="264"/>
                    <a:pt x="128" y="264"/>
                    <a:pt x="128" y="264"/>
                  </a:cubicBezTo>
                  <a:cubicBezTo>
                    <a:pt x="134" y="264"/>
                    <a:pt x="140" y="259"/>
                    <a:pt x="140" y="252"/>
                  </a:cubicBezTo>
                  <a:cubicBezTo>
                    <a:pt x="140" y="12"/>
                    <a:pt x="140" y="12"/>
                    <a:pt x="140" y="12"/>
                  </a:cubicBezTo>
                  <a:cubicBezTo>
                    <a:pt x="140" y="5"/>
                    <a:pt x="134" y="0"/>
                    <a:pt x="128" y="0"/>
                  </a:cubicBezTo>
                  <a:close/>
                  <a:moveTo>
                    <a:pt x="12" y="8"/>
                  </a:moveTo>
                  <a:cubicBezTo>
                    <a:pt x="128" y="8"/>
                    <a:pt x="128" y="8"/>
                    <a:pt x="128" y="8"/>
                  </a:cubicBezTo>
                  <a:cubicBezTo>
                    <a:pt x="130" y="8"/>
                    <a:pt x="132" y="10"/>
                    <a:pt x="132" y="12"/>
                  </a:cubicBezTo>
                  <a:cubicBezTo>
                    <a:pt x="132" y="27"/>
                    <a:pt x="132" y="27"/>
                    <a:pt x="132" y="27"/>
                  </a:cubicBezTo>
                  <a:cubicBezTo>
                    <a:pt x="8" y="27"/>
                    <a:pt x="8" y="27"/>
                    <a:pt x="8" y="27"/>
                  </a:cubicBezTo>
                  <a:cubicBezTo>
                    <a:pt x="8" y="12"/>
                    <a:pt x="8" y="12"/>
                    <a:pt x="8" y="12"/>
                  </a:cubicBezTo>
                  <a:cubicBezTo>
                    <a:pt x="8" y="10"/>
                    <a:pt x="10" y="8"/>
                    <a:pt x="12" y="8"/>
                  </a:cubicBezTo>
                  <a:close/>
                  <a:moveTo>
                    <a:pt x="132" y="35"/>
                  </a:moveTo>
                  <a:cubicBezTo>
                    <a:pt x="132" y="209"/>
                    <a:pt x="132" y="209"/>
                    <a:pt x="132" y="209"/>
                  </a:cubicBezTo>
                  <a:cubicBezTo>
                    <a:pt x="8" y="209"/>
                    <a:pt x="8" y="209"/>
                    <a:pt x="8" y="209"/>
                  </a:cubicBezTo>
                  <a:cubicBezTo>
                    <a:pt x="8" y="35"/>
                    <a:pt x="8" y="35"/>
                    <a:pt x="8" y="35"/>
                  </a:cubicBezTo>
                  <a:lnTo>
                    <a:pt x="132" y="35"/>
                  </a:lnTo>
                  <a:close/>
                  <a:moveTo>
                    <a:pt x="128" y="256"/>
                  </a:moveTo>
                  <a:cubicBezTo>
                    <a:pt x="12" y="256"/>
                    <a:pt x="12" y="256"/>
                    <a:pt x="12" y="256"/>
                  </a:cubicBezTo>
                  <a:cubicBezTo>
                    <a:pt x="10" y="256"/>
                    <a:pt x="8" y="254"/>
                    <a:pt x="8" y="252"/>
                  </a:cubicBezTo>
                  <a:cubicBezTo>
                    <a:pt x="8" y="217"/>
                    <a:pt x="8" y="217"/>
                    <a:pt x="8" y="217"/>
                  </a:cubicBezTo>
                  <a:cubicBezTo>
                    <a:pt x="132" y="217"/>
                    <a:pt x="132" y="217"/>
                    <a:pt x="132" y="217"/>
                  </a:cubicBezTo>
                  <a:cubicBezTo>
                    <a:pt x="132" y="252"/>
                    <a:pt x="132" y="252"/>
                    <a:pt x="132" y="252"/>
                  </a:cubicBezTo>
                  <a:cubicBezTo>
                    <a:pt x="132" y="254"/>
                    <a:pt x="130" y="256"/>
                    <a:pt x="128"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18" name="Oval 139">
              <a:extLst>
                <a:ext uri="{FF2B5EF4-FFF2-40B4-BE49-F238E27FC236}">
                  <a16:creationId xmlns:a16="http://schemas.microsoft.com/office/drawing/2014/main" id="{56EC8472-B0D4-4BC8-8152-18FDD14B654B}"/>
                </a:ext>
              </a:extLst>
            </p:cNvPr>
            <p:cNvSpPr>
              <a:spLocks noChangeArrowheads="1"/>
            </p:cNvSpPr>
            <p:nvPr/>
          </p:nvSpPr>
          <p:spPr bwMode="auto">
            <a:xfrm>
              <a:off x="8802688" y="3498851"/>
              <a:ext cx="33338"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nvGrpSpPr>
          <p:cNvPr id="119" name="Group 118">
            <a:extLst>
              <a:ext uri="{FF2B5EF4-FFF2-40B4-BE49-F238E27FC236}">
                <a16:creationId xmlns:a16="http://schemas.microsoft.com/office/drawing/2014/main" id="{08CF2EFD-512B-40D4-B54F-3491CCA1EEC6}"/>
              </a:ext>
            </a:extLst>
          </p:cNvPr>
          <p:cNvGrpSpPr>
            <a:grpSpLocks noChangeAspect="1"/>
          </p:cNvGrpSpPr>
          <p:nvPr/>
        </p:nvGrpSpPr>
        <p:grpSpPr>
          <a:xfrm>
            <a:off x="2388985" y="3609785"/>
            <a:ext cx="459612" cy="437907"/>
            <a:chOff x="946150" y="4321175"/>
            <a:chExt cx="571501" cy="544512"/>
          </a:xfrm>
          <a:solidFill>
            <a:schemeClr val="bg1">
              <a:lumMod val="50000"/>
            </a:schemeClr>
          </a:solidFill>
        </p:grpSpPr>
        <p:sp>
          <p:nvSpPr>
            <p:cNvPr id="120" name="Freeform 5">
              <a:extLst>
                <a:ext uri="{FF2B5EF4-FFF2-40B4-BE49-F238E27FC236}">
                  <a16:creationId xmlns:a16="http://schemas.microsoft.com/office/drawing/2014/main" id="{FE30E421-821B-4620-9A6E-405093374C1A}"/>
                </a:ext>
              </a:extLst>
            </p:cNvPr>
            <p:cNvSpPr>
              <a:spLocks noEditPoints="1"/>
            </p:cNvSpPr>
            <p:nvPr/>
          </p:nvSpPr>
          <p:spPr bwMode="auto">
            <a:xfrm>
              <a:off x="946150" y="4321175"/>
              <a:ext cx="571501" cy="544512"/>
            </a:xfrm>
            <a:custGeom>
              <a:avLst/>
              <a:gdLst>
                <a:gd name="T0" fmla="*/ 310 w 316"/>
                <a:gd name="T1" fmla="*/ 25 h 301"/>
                <a:gd name="T2" fmla="*/ 274 w 316"/>
                <a:gd name="T3" fmla="*/ 25 h 301"/>
                <a:gd name="T4" fmla="*/ 274 w 316"/>
                <a:gd name="T5" fmla="*/ 6 h 301"/>
                <a:gd name="T6" fmla="*/ 268 w 316"/>
                <a:gd name="T7" fmla="*/ 0 h 301"/>
                <a:gd name="T8" fmla="*/ 262 w 316"/>
                <a:gd name="T9" fmla="*/ 6 h 301"/>
                <a:gd name="T10" fmla="*/ 262 w 316"/>
                <a:gd name="T11" fmla="*/ 25 h 301"/>
                <a:gd name="T12" fmla="*/ 62 w 316"/>
                <a:gd name="T13" fmla="*/ 25 h 301"/>
                <a:gd name="T14" fmla="*/ 62 w 316"/>
                <a:gd name="T15" fmla="*/ 6 h 301"/>
                <a:gd name="T16" fmla="*/ 56 w 316"/>
                <a:gd name="T17" fmla="*/ 0 h 301"/>
                <a:gd name="T18" fmla="*/ 50 w 316"/>
                <a:gd name="T19" fmla="*/ 6 h 301"/>
                <a:gd name="T20" fmla="*/ 50 w 316"/>
                <a:gd name="T21" fmla="*/ 25 h 301"/>
                <a:gd name="T22" fmla="*/ 6 w 316"/>
                <a:gd name="T23" fmla="*/ 25 h 301"/>
                <a:gd name="T24" fmla="*/ 0 w 316"/>
                <a:gd name="T25" fmla="*/ 31 h 301"/>
                <a:gd name="T26" fmla="*/ 0 w 316"/>
                <a:gd name="T27" fmla="*/ 295 h 301"/>
                <a:gd name="T28" fmla="*/ 6 w 316"/>
                <a:gd name="T29" fmla="*/ 301 h 301"/>
                <a:gd name="T30" fmla="*/ 310 w 316"/>
                <a:gd name="T31" fmla="*/ 301 h 301"/>
                <a:gd name="T32" fmla="*/ 316 w 316"/>
                <a:gd name="T33" fmla="*/ 295 h 301"/>
                <a:gd name="T34" fmla="*/ 316 w 316"/>
                <a:gd name="T35" fmla="*/ 31 h 301"/>
                <a:gd name="T36" fmla="*/ 310 w 316"/>
                <a:gd name="T37" fmla="*/ 25 h 301"/>
                <a:gd name="T38" fmla="*/ 304 w 316"/>
                <a:gd name="T39" fmla="*/ 289 h 301"/>
                <a:gd name="T40" fmla="*/ 12 w 316"/>
                <a:gd name="T41" fmla="*/ 289 h 301"/>
                <a:gd name="T42" fmla="*/ 12 w 316"/>
                <a:gd name="T43" fmla="*/ 37 h 301"/>
                <a:gd name="T44" fmla="*/ 50 w 316"/>
                <a:gd name="T45" fmla="*/ 37 h 301"/>
                <a:gd name="T46" fmla="*/ 50 w 316"/>
                <a:gd name="T47" fmla="*/ 44 h 301"/>
                <a:gd name="T48" fmla="*/ 56 w 316"/>
                <a:gd name="T49" fmla="*/ 50 h 301"/>
                <a:gd name="T50" fmla="*/ 62 w 316"/>
                <a:gd name="T51" fmla="*/ 44 h 301"/>
                <a:gd name="T52" fmla="*/ 62 w 316"/>
                <a:gd name="T53" fmla="*/ 37 h 301"/>
                <a:gd name="T54" fmla="*/ 262 w 316"/>
                <a:gd name="T55" fmla="*/ 37 h 301"/>
                <a:gd name="T56" fmla="*/ 262 w 316"/>
                <a:gd name="T57" fmla="*/ 44 h 301"/>
                <a:gd name="T58" fmla="*/ 268 w 316"/>
                <a:gd name="T59" fmla="*/ 50 h 301"/>
                <a:gd name="T60" fmla="*/ 274 w 316"/>
                <a:gd name="T61" fmla="*/ 44 h 301"/>
                <a:gd name="T62" fmla="*/ 274 w 316"/>
                <a:gd name="T63" fmla="*/ 37 h 301"/>
                <a:gd name="T64" fmla="*/ 304 w 316"/>
                <a:gd name="T65" fmla="*/ 37 h 301"/>
                <a:gd name="T66" fmla="*/ 304 w 316"/>
                <a:gd name="T67" fmla="*/ 28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01">
                  <a:moveTo>
                    <a:pt x="310" y="25"/>
                  </a:moveTo>
                  <a:cubicBezTo>
                    <a:pt x="274" y="25"/>
                    <a:pt x="274" y="25"/>
                    <a:pt x="274" y="25"/>
                  </a:cubicBezTo>
                  <a:cubicBezTo>
                    <a:pt x="274" y="6"/>
                    <a:pt x="274" y="6"/>
                    <a:pt x="274" y="6"/>
                  </a:cubicBezTo>
                  <a:cubicBezTo>
                    <a:pt x="274" y="3"/>
                    <a:pt x="271" y="0"/>
                    <a:pt x="268" y="0"/>
                  </a:cubicBezTo>
                  <a:cubicBezTo>
                    <a:pt x="264" y="0"/>
                    <a:pt x="262" y="3"/>
                    <a:pt x="262" y="6"/>
                  </a:cubicBezTo>
                  <a:cubicBezTo>
                    <a:pt x="262" y="25"/>
                    <a:pt x="262" y="25"/>
                    <a:pt x="262" y="25"/>
                  </a:cubicBezTo>
                  <a:cubicBezTo>
                    <a:pt x="62" y="25"/>
                    <a:pt x="62" y="25"/>
                    <a:pt x="62" y="25"/>
                  </a:cubicBezTo>
                  <a:cubicBezTo>
                    <a:pt x="62" y="6"/>
                    <a:pt x="62" y="6"/>
                    <a:pt x="62" y="6"/>
                  </a:cubicBezTo>
                  <a:cubicBezTo>
                    <a:pt x="62" y="3"/>
                    <a:pt x="59" y="0"/>
                    <a:pt x="56" y="0"/>
                  </a:cubicBezTo>
                  <a:cubicBezTo>
                    <a:pt x="52" y="0"/>
                    <a:pt x="50" y="3"/>
                    <a:pt x="50" y="6"/>
                  </a:cubicBezTo>
                  <a:cubicBezTo>
                    <a:pt x="50" y="25"/>
                    <a:pt x="50" y="25"/>
                    <a:pt x="50" y="25"/>
                  </a:cubicBezTo>
                  <a:cubicBezTo>
                    <a:pt x="6" y="25"/>
                    <a:pt x="6" y="25"/>
                    <a:pt x="6" y="25"/>
                  </a:cubicBezTo>
                  <a:cubicBezTo>
                    <a:pt x="2" y="25"/>
                    <a:pt x="0" y="28"/>
                    <a:pt x="0" y="31"/>
                  </a:cubicBezTo>
                  <a:cubicBezTo>
                    <a:pt x="0" y="295"/>
                    <a:pt x="0" y="295"/>
                    <a:pt x="0" y="295"/>
                  </a:cubicBezTo>
                  <a:cubicBezTo>
                    <a:pt x="0" y="298"/>
                    <a:pt x="2" y="301"/>
                    <a:pt x="6" y="301"/>
                  </a:cubicBezTo>
                  <a:cubicBezTo>
                    <a:pt x="310" y="301"/>
                    <a:pt x="310" y="301"/>
                    <a:pt x="310" y="301"/>
                  </a:cubicBezTo>
                  <a:cubicBezTo>
                    <a:pt x="314" y="301"/>
                    <a:pt x="316" y="298"/>
                    <a:pt x="316" y="295"/>
                  </a:cubicBezTo>
                  <a:cubicBezTo>
                    <a:pt x="316" y="31"/>
                    <a:pt x="316" y="31"/>
                    <a:pt x="316" y="31"/>
                  </a:cubicBezTo>
                  <a:cubicBezTo>
                    <a:pt x="316" y="28"/>
                    <a:pt x="314" y="25"/>
                    <a:pt x="310" y="25"/>
                  </a:cubicBezTo>
                  <a:close/>
                  <a:moveTo>
                    <a:pt x="304" y="289"/>
                  </a:moveTo>
                  <a:cubicBezTo>
                    <a:pt x="12" y="289"/>
                    <a:pt x="12" y="289"/>
                    <a:pt x="12" y="289"/>
                  </a:cubicBezTo>
                  <a:cubicBezTo>
                    <a:pt x="12" y="37"/>
                    <a:pt x="12" y="37"/>
                    <a:pt x="12" y="37"/>
                  </a:cubicBezTo>
                  <a:cubicBezTo>
                    <a:pt x="50" y="37"/>
                    <a:pt x="50" y="37"/>
                    <a:pt x="50" y="37"/>
                  </a:cubicBezTo>
                  <a:cubicBezTo>
                    <a:pt x="50" y="44"/>
                    <a:pt x="50" y="44"/>
                    <a:pt x="50" y="44"/>
                  </a:cubicBezTo>
                  <a:cubicBezTo>
                    <a:pt x="50" y="47"/>
                    <a:pt x="52" y="50"/>
                    <a:pt x="56" y="50"/>
                  </a:cubicBezTo>
                  <a:cubicBezTo>
                    <a:pt x="59" y="50"/>
                    <a:pt x="62" y="47"/>
                    <a:pt x="62" y="44"/>
                  </a:cubicBezTo>
                  <a:cubicBezTo>
                    <a:pt x="62" y="37"/>
                    <a:pt x="62" y="37"/>
                    <a:pt x="62" y="37"/>
                  </a:cubicBezTo>
                  <a:cubicBezTo>
                    <a:pt x="262" y="37"/>
                    <a:pt x="262" y="37"/>
                    <a:pt x="262" y="37"/>
                  </a:cubicBezTo>
                  <a:cubicBezTo>
                    <a:pt x="262" y="44"/>
                    <a:pt x="262" y="44"/>
                    <a:pt x="262" y="44"/>
                  </a:cubicBezTo>
                  <a:cubicBezTo>
                    <a:pt x="262" y="47"/>
                    <a:pt x="264" y="50"/>
                    <a:pt x="268" y="50"/>
                  </a:cubicBezTo>
                  <a:cubicBezTo>
                    <a:pt x="271" y="50"/>
                    <a:pt x="274" y="47"/>
                    <a:pt x="274" y="44"/>
                  </a:cubicBezTo>
                  <a:cubicBezTo>
                    <a:pt x="274" y="37"/>
                    <a:pt x="274" y="37"/>
                    <a:pt x="274" y="37"/>
                  </a:cubicBezTo>
                  <a:cubicBezTo>
                    <a:pt x="304" y="37"/>
                    <a:pt x="304" y="37"/>
                    <a:pt x="304" y="37"/>
                  </a:cubicBezTo>
                  <a:lnTo>
                    <a:pt x="30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1" name="Oval 6">
              <a:extLst>
                <a:ext uri="{FF2B5EF4-FFF2-40B4-BE49-F238E27FC236}">
                  <a16:creationId xmlns:a16="http://schemas.microsoft.com/office/drawing/2014/main" id="{8709345E-34A1-4BB9-A10D-A4AD0209AF53}"/>
                </a:ext>
              </a:extLst>
            </p:cNvPr>
            <p:cNvSpPr>
              <a:spLocks noChangeArrowheads="1"/>
            </p:cNvSpPr>
            <p:nvPr/>
          </p:nvSpPr>
          <p:spPr bwMode="auto">
            <a:xfrm>
              <a:off x="1177925" y="4511675"/>
              <a:ext cx="25400"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2" name="Oval 7">
              <a:extLst>
                <a:ext uri="{FF2B5EF4-FFF2-40B4-BE49-F238E27FC236}">
                  <a16:creationId xmlns:a16="http://schemas.microsoft.com/office/drawing/2014/main" id="{AAA2DD3D-B2F1-44F2-86C0-2EDC975858D4}"/>
                </a:ext>
              </a:extLst>
            </p:cNvPr>
            <p:cNvSpPr>
              <a:spLocks noChangeArrowheads="1"/>
            </p:cNvSpPr>
            <p:nvPr/>
          </p:nvSpPr>
          <p:spPr bwMode="auto">
            <a:xfrm>
              <a:off x="1255713" y="45116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3" name="Oval 8">
              <a:extLst>
                <a:ext uri="{FF2B5EF4-FFF2-40B4-BE49-F238E27FC236}">
                  <a16:creationId xmlns:a16="http://schemas.microsoft.com/office/drawing/2014/main" id="{D52782D1-9502-43B9-A561-27E9F0F69D0D}"/>
                </a:ext>
              </a:extLst>
            </p:cNvPr>
            <p:cNvSpPr>
              <a:spLocks noChangeArrowheads="1"/>
            </p:cNvSpPr>
            <p:nvPr/>
          </p:nvSpPr>
          <p:spPr bwMode="auto">
            <a:xfrm>
              <a:off x="1335088" y="45116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4" name="Oval 9">
              <a:extLst>
                <a:ext uri="{FF2B5EF4-FFF2-40B4-BE49-F238E27FC236}">
                  <a16:creationId xmlns:a16="http://schemas.microsoft.com/office/drawing/2014/main" id="{BD8F09CF-144B-4EC1-8230-A0F473C2F78A}"/>
                </a:ext>
              </a:extLst>
            </p:cNvPr>
            <p:cNvSpPr>
              <a:spLocks noChangeArrowheads="1"/>
            </p:cNvSpPr>
            <p:nvPr/>
          </p:nvSpPr>
          <p:spPr bwMode="auto">
            <a:xfrm>
              <a:off x="1414463" y="4511675"/>
              <a:ext cx="25400"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5" name="Oval 10">
              <a:extLst>
                <a:ext uri="{FF2B5EF4-FFF2-40B4-BE49-F238E27FC236}">
                  <a16:creationId xmlns:a16="http://schemas.microsoft.com/office/drawing/2014/main" id="{63E2FC81-D112-46CE-B37C-0CF0B6D3EA9B}"/>
                </a:ext>
              </a:extLst>
            </p:cNvPr>
            <p:cNvSpPr>
              <a:spLocks noChangeArrowheads="1"/>
            </p:cNvSpPr>
            <p:nvPr/>
          </p:nvSpPr>
          <p:spPr bwMode="auto">
            <a:xfrm>
              <a:off x="1019175" y="4603750"/>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6" name="Oval 11">
              <a:extLst>
                <a:ext uri="{FF2B5EF4-FFF2-40B4-BE49-F238E27FC236}">
                  <a16:creationId xmlns:a16="http://schemas.microsoft.com/office/drawing/2014/main" id="{25E5A408-65AC-42D7-9486-13867ECBBB5D}"/>
                </a:ext>
              </a:extLst>
            </p:cNvPr>
            <p:cNvSpPr>
              <a:spLocks noChangeArrowheads="1"/>
            </p:cNvSpPr>
            <p:nvPr/>
          </p:nvSpPr>
          <p:spPr bwMode="auto">
            <a:xfrm>
              <a:off x="1098550" y="46037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7" name="Oval 12">
              <a:extLst>
                <a:ext uri="{FF2B5EF4-FFF2-40B4-BE49-F238E27FC236}">
                  <a16:creationId xmlns:a16="http://schemas.microsoft.com/office/drawing/2014/main" id="{0EB7614F-BD03-4864-8F45-064BA0F589EF}"/>
                </a:ext>
              </a:extLst>
            </p:cNvPr>
            <p:cNvSpPr>
              <a:spLocks noChangeArrowheads="1"/>
            </p:cNvSpPr>
            <p:nvPr/>
          </p:nvSpPr>
          <p:spPr bwMode="auto">
            <a:xfrm>
              <a:off x="1177925" y="46037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8" name="Oval 13">
              <a:extLst>
                <a:ext uri="{FF2B5EF4-FFF2-40B4-BE49-F238E27FC236}">
                  <a16:creationId xmlns:a16="http://schemas.microsoft.com/office/drawing/2014/main" id="{8AEBB06D-A4C8-46D7-8D58-6BF71000B877}"/>
                </a:ext>
              </a:extLst>
            </p:cNvPr>
            <p:cNvSpPr>
              <a:spLocks noChangeArrowheads="1"/>
            </p:cNvSpPr>
            <p:nvPr/>
          </p:nvSpPr>
          <p:spPr bwMode="auto">
            <a:xfrm>
              <a:off x="1255713" y="4603750"/>
              <a:ext cx="2698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29" name="Oval 14">
              <a:extLst>
                <a:ext uri="{FF2B5EF4-FFF2-40B4-BE49-F238E27FC236}">
                  <a16:creationId xmlns:a16="http://schemas.microsoft.com/office/drawing/2014/main" id="{016CEDEC-AFDE-40AD-B892-3B1620F66C18}"/>
                </a:ext>
              </a:extLst>
            </p:cNvPr>
            <p:cNvSpPr>
              <a:spLocks noChangeArrowheads="1"/>
            </p:cNvSpPr>
            <p:nvPr/>
          </p:nvSpPr>
          <p:spPr bwMode="auto">
            <a:xfrm>
              <a:off x="1335088" y="4603750"/>
              <a:ext cx="2698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0" name="Oval 15">
              <a:extLst>
                <a:ext uri="{FF2B5EF4-FFF2-40B4-BE49-F238E27FC236}">
                  <a16:creationId xmlns:a16="http://schemas.microsoft.com/office/drawing/2014/main" id="{C164F4EA-F225-4E37-A58D-99564580E74A}"/>
                </a:ext>
              </a:extLst>
            </p:cNvPr>
            <p:cNvSpPr>
              <a:spLocks noChangeArrowheads="1"/>
            </p:cNvSpPr>
            <p:nvPr/>
          </p:nvSpPr>
          <p:spPr bwMode="auto">
            <a:xfrm>
              <a:off x="1414463" y="46037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1" name="Oval 16">
              <a:extLst>
                <a:ext uri="{FF2B5EF4-FFF2-40B4-BE49-F238E27FC236}">
                  <a16:creationId xmlns:a16="http://schemas.microsoft.com/office/drawing/2014/main" id="{72DF75A7-283C-4A7C-94FC-B7B139D8CBCE}"/>
                </a:ext>
              </a:extLst>
            </p:cNvPr>
            <p:cNvSpPr>
              <a:spLocks noChangeArrowheads="1"/>
            </p:cNvSpPr>
            <p:nvPr/>
          </p:nvSpPr>
          <p:spPr bwMode="auto">
            <a:xfrm>
              <a:off x="1019175" y="4689475"/>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2" name="Oval 17">
              <a:extLst>
                <a:ext uri="{FF2B5EF4-FFF2-40B4-BE49-F238E27FC236}">
                  <a16:creationId xmlns:a16="http://schemas.microsoft.com/office/drawing/2014/main" id="{FD2B257A-81D2-4279-B93B-B6E16EDE1639}"/>
                </a:ext>
              </a:extLst>
            </p:cNvPr>
            <p:cNvSpPr>
              <a:spLocks noChangeArrowheads="1"/>
            </p:cNvSpPr>
            <p:nvPr/>
          </p:nvSpPr>
          <p:spPr bwMode="auto">
            <a:xfrm>
              <a:off x="1098550" y="468947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3" name="Oval 18">
              <a:extLst>
                <a:ext uri="{FF2B5EF4-FFF2-40B4-BE49-F238E27FC236}">
                  <a16:creationId xmlns:a16="http://schemas.microsoft.com/office/drawing/2014/main" id="{6CB64014-122C-4651-95D2-FE16C5C01091}"/>
                </a:ext>
              </a:extLst>
            </p:cNvPr>
            <p:cNvSpPr>
              <a:spLocks noChangeArrowheads="1"/>
            </p:cNvSpPr>
            <p:nvPr/>
          </p:nvSpPr>
          <p:spPr bwMode="auto">
            <a:xfrm>
              <a:off x="1177925" y="468947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4" name="Oval 19">
              <a:extLst>
                <a:ext uri="{FF2B5EF4-FFF2-40B4-BE49-F238E27FC236}">
                  <a16:creationId xmlns:a16="http://schemas.microsoft.com/office/drawing/2014/main" id="{675EDE6A-0303-4F28-8DB8-6C07A8C73BCE}"/>
                </a:ext>
              </a:extLst>
            </p:cNvPr>
            <p:cNvSpPr>
              <a:spLocks noChangeArrowheads="1"/>
            </p:cNvSpPr>
            <p:nvPr/>
          </p:nvSpPr>
          <p:spPr bwMode="auto">
            <a:xfrm>
              <a:off x="1255713" y="4689475"/>
              <a:ext cx="2698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5" name="Oval 20">
              <a:extLst>
                <a:ext uri="{FF2B5EF4-FFF2-40B4-BE49-F238E27FC236}">
                  <a16:creationId xmlns:a16="http://schemas.microsoft.com/office/drawing/2014/main" id="{8EE7D6BF-5B6C-4D9C-90F0-1BF539E6F344}"/>
                </a:ext>
              </a:extLst>
            </p:cNvPr>
            <p:cNvSpPr>
              <a:spLocks noChangeArrowheads="1"/>
            </p:cNvSpPr>
            <p:nvPr/>
          </p:nvSpPr>
          <p:spPr bwMode="auto">
            <a:xfrm>
              <a:off x="1335088" y="4689475"/>
              <a:ext cx="2698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6" name="Oval 21">
              <a:extLst>
                <a:ext uri="{FF2B5EF4-FFF2-40B4-BE49-F238E27FC236}">
                  <a16:creationId xmlns:a16="http://schemas.microsoft.com/office/drawing/2014/main" id="{AE7B0113-1EF5-496B-B732-0005D093A1F7}"/>
                </a:ext>
              </a:extLst>
            </p:cNvPr>
            <p:cNvSpPr>
              <a:spLocks noChangeArrowheads="1"/>
            </p:cNvSpPr>
            <p:nvPr/>
          </p:nvSpPr>
          <p:spPr bwMode="auto">
            <a:xfrm>
              <a:off x="1414463" y="468947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7" name="Oval 22">
              <a:extLst>
                <a:ext uri="{FF2B5EF4-FFF2-40B4-BE49-F238E27FC236}">
                  <a16:creationId xmlns:a16="http://schemas.microsoft.com/office/drawing/2014/main" id="{15D9D3A5-7C72-49F9-8CC5-9E7FCD5EDD62}"/>
                </a:ext>
              </a:extLst>
            </p:cNvPr>
            <p:cNvSpPr>
              <a:spLocks noChangeArrowheads="1"/>
            </p:cNvSpPr>
            <p:nvPr/>
          </p:nvSpPr>
          <p:spPr bwMode="auto">
            <a:xfrm>
              <a:off x="1019175" y="4776788"/>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8" name="Oval 23">
              <a:extLst>
                <a:ext uri="{FF2B5EF4-FFF2-40B4-BE49-F238E27FC236}">
                  <a16:creationId xmlns:a16="http://schemas.microsoft.com/office/drawing/2014/main" id="{9A8C9509-9C10-4109-9276-B9FA98923313}"/>
                </a:ext>
              </a:extLst>
            </p:cNvPr>
            <p:cNvSpPr>
              <a:spLocks noChangeArrowheads="1"/>
            </p:cNvSpPr>
            <p:nvPr/>
          </p:nvSpPr>
          <p:spPr bwMode="auto">
            <a:xfrm>
              <a:off x="1098550" y="4776788"/>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39" name="Freeform 24">
              <a:extLst>
                <a:ext uri="{FF2B5EF4-FFF2-40B4-BE49-F238E27FC236}">
                  <a16:creationId xmlns:a16="http://schemas.microsoft.com/office/drawing/2014/main" id="{969CDD6D-2F32-483A-A9E8-096BBB7DE28D}"/>
                </a:ext>
              </a:extLst>
            </p:cNvPr>
            <p:cNvSpPr>
              <a:spLocks/>
            </p:cNvSpPr>
            <p:nvPr/>
          </p:nvSpPr>
          <p:spPr bwMode="auto">
            <a:xfrm>
              <a:off x="1006475" y="4448175"/>
              <a:ext cx="444500" cy="22225"/>
            </a:xfrm>
            <a:custGeom>
              <a:avLst/>
              <a:gdLst>
                <a:gd name="T0" fmla="*/ 240 w 246"/>
                <a:gd name="T1" fmla="*/ 0 h 12"/>
                <a:gd name="T2" fmla="*/ 6 w 246"/>
                <a:gd name="T3" fmla="*/ 0 h 12"/>
                <a:gd name="T4" fmla="*/ 0 w 246"/>
                <a:gd name="T5" fmla="*/ 6 h 12"/>
                <a:gd name="T6" fmla="*/ 6 w 246"/>
                <a:gd name="T7" fmla="*/ 12 h 12"/>
                <a:gd name="T8" fmla="*/ 240 w 246"/>
                <a:gd name="T9" fmla="*/ 12 h 12"/>
                <a:gd name="T10" fmla="*/ 246 w 246"/>
                <a:gd name="T11" fmla="*/ 6 h 12"/>
                <a:gd name="T12" fmla="*/ 240 w 2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6" h="12">
                  <a:moveTo>
                    <a:pt x="240" y="0"/>
                  </a:moveTo>
                  <a:cubicBezTo>
                    <a:pt x="6" y="0"/>
                    <a:pt x="6" y="0"/>
                    <a:pt x="6" y="0"/>
                  </a:cubicBezTo>
                  <a:cubicBezTo>
                    <a:pt x="3" y="0"/>
                    <a:pt x="0" y="3"/>
                    <a:pt x="0" y="6"/>
                  </a:cubicBezTo>
                  <a:cubicBezTo>
                    <a:pt x="0" y="10"/>
                    <a:pt x="3" y="12"/>
                    <a:pt x="6" y="12"/>
                  </a:cubicBezTo>
                  <a:cubicBezTo>
                    <a:pt x="240" y="12"/>
                    <a:pt x="240" y="12"/>
                    <a:pt x="240" y="12"/>
                  </a:cubicBezTo>
                  <a:cubicBezTo>
                    <a:pt x="243" y="12"/>
                    <a:pt x="246" y="10"/>
                    <a:pt x="246" y="6"/>
                  </a:cubicBezTo>
                  <a:cubicBezTo>
                    <a:pt x="246" y="3"/>
                    <a:pt x="243" y="0"/>
                    <a:pt x="2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nvGrpSpPr>
          <p:cNvPr id="140" name="Group 139">
            <a:extLst>
              <a:ext uri="{FF2B5EF4-FFF2-40B4-BE49-F238E27FC236}">
                <a16:creationId xmlns:a16="http://schemas.microsoft.com/office/drawing/2014/main" id="{A2A57503-9A9D-4348-AA57-E4BB179CF417}"/>
              </a:ext>
            </a:extLst>
          </p:cNvPr>
          <p:cNvGrpSpPr>
            <a:grpSpLocks noChangeAspect="1"/>
          </p:cNvGrpSpPr>
          <p:nvPr/>
        </p:nvGrpSpPr>
        <p:grpSpPr bwMode="auto">
          <a:xfrm>
            <a:off x="8013290" y="4377408"/>
            <a:ext cx="444637" cy="481690"/>
            <a:chOff x="1003" y="2740"/>
            <a:chExt cx="312" cy="338"/>
          </a:xfrm>
          <a:solidFill>
            <a:schemeClr val="bg1">
              <a:lumMod val="50000"/>
            </a:schemeClr>
          </a:solidFill>
        </p:grpSpPr>
        <p:sp>
          <p:nvSpPr>
            <p:cNvPr id="141" name="Freeform 140">
              <a:extLst>
                <a:ext uri="{FF2B5EF4-FFF2-40B4-BE49-F238E27FC236}">
                  <a16:creationId xmlns:a16="http://schemas.microsoft.com/office/drawing/2014/main" id="{329788A2-CD48-41A4-ADDA-3170BDF12B3E}"/>
                </a:ext>
              </a:extLst>
            </p:cNvPr>
            <p:cNvSpPr>
              <a:spLocks/>
            </p:cNvSpPr>
            <p:nvPr/>
          </p:nvSpPr>
          <p:spPr bwMode="auto">
            <a:xfrm>
              <a:off x="1145" y="3033"/>
              <a:ext cx="53" cy="30"/>
            </a:xfrm>
            <a:custGeom>
              <a:avLst/>
              <a:gdLst>
                <a:gd name="T0" fmla="*/ 42 w 61"/>
                <a:gd name="T1" fmla="*/ 0 h 35"/>
                <a:gd name="T2" fmla="*/ 27 w 61"/>
                <a:gd name="T3" fmla="*/ 23 h 35"/>
                <a:gd name="T4" fmla="*/ 0 w 61"/>
                <a:gd name="T5" fmla="*/ 24 h 35"/>
                <a:gd name="T6" fmla="*/ 33 w 61"/>
                <a:gd name="T7" fmla="*/ 33 h 35"/>
                <a:gd name="T8" fmla="*/ 50 w 61"/>
                <a:gd name="T9" fmla="*/ 25 h 35"/>
                <a:gd name="T10" fmla="*/ 56 w 61"/>
                <a:gd name="T11" fmla="*/ 18 h 35"/>
                <a:gd name="T12" fmla="*/ 61 w 61"/>
                <a:gd name="T13" fmla="*/ 12 h 35"/>
                <a:gd name="T14" fmla="*/ 52 w 61"/>
                <a:gd name="T15" fmla="*/ 6 h 35"/>
                <a:gd name="T16" fmla="*/ 42 w 61"/>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5">
                  <a:moveTo>
                    <a:pt x="42" y="0"/>
                  </a:moveTo>
                  <a:cubicBezTo>
                    <a:pt x="39" y="9"/>
                    <a:pt x="36" y="18"/>
                    <a:pt x="27" y="23"/>
                  </a:cubicBezTo>
                  <a:cubicBezTo>
                    <a:pt x="19" y="26"/>
                    <a:pt x="9" y="26"/>
                    <a:pt x="0" y="24"/>
                  </a:cubicBezTo>
                  <a:cubicBezTo>
                    <a:pt x="10" y="30"/>
                    <a:pt x="21" y="35"/>
                    <a:pt x="33" y="33"/>
                  </a:cubicBezTo>
                  <a:cubicBezTo>
                    <a:pt x="40" y="32"/>
                    <a:pt x="45" y="29"/>
                    <a:pt x="50" y="25"/>
                  </a:cubicBezTo>
                  <a:cubicBezTo>
                    <a:pt x="52" y="23"/>
                    <a:pt x="54" y="20"/>
                    <a:pt x="56" y="18"/>
                  </a:cubicBezTo>
                  <a:cubicBezTo>
                    <a:pt x="57" y="17"/>
                    <a:pt x="61" y="13"/>
                    <a:pt x="61" y="12"/>
                  </a:cubicBezTo>
                  <a:cubicBezTo>
                    <a:pt x="61" y="10"/>
                    <a:pt x="53" y="7"/>
                    <a:pt x="52" y="6"/>
                  </a:cubicBezTo>
                  <a:cubicBezTo>
                    <a:pt x="49" y="4"/>
                    <a:pt x="45" y="2"/>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42" name="Freeform 141">
              <a:extLst>
                <a:ext uri="{FF2B5EF4-FFF2-40B4-BE49-F238E27FC236}">
                  <a16:creationId xmlns:a16="http://schemas.microsoft.com/office/drawing/2014/main" id="{1285CFB8-D3E3-45B0-B65C-90A9F10AFB83}"/>
                </a:ext>
              </a:extLst>
            </p:cNvPr>
            <p:cNvSpPr>
              <a:spLocks/>
            </p:cNvSpPr>
            <p:nvPr/>
          </p:nvSpPr>
          <p:spPr bwMode="auto">
            <a:xfrm>
              <a:off x="1021" y="2864"/>
              <a:ext cx="27" cy="58"/>
            </a:xfrm>
            <a:custGeom>
              <a:avLst/>
              <a:gdLst>
                <a:gd name="T0" fmla="*/ 20 w 31"/>
                <a:gd name="T1" fmla="*/ 0 h 68"/>
                <a:gd name="T2" fmla="*/ 3 w 31"/>
                <a:gd name="T3" fmla="*/ 22 h 68"/>
                <a:gd name="T4" fmla="*/ 5 w 31"/>
                <a:gd name="T5" fmla="*/ 52 h 68"/>
                <a:gd name="T6" fmla="*/ 12 w 31"/>
                <a:gd name="T7" fmla="*/ 68 h 68"/>
                <a:gd name="T8" fmla="*/ 11 w 31"/>
                <a:gd name="T9" fmla="*/ 38 h 68"/>
                <a:gd name="T10" fmla="*/ 19 w 31"/>
                <a:gd name="T11" fmla="*/ 26 h 68"/>
                <a:gd name="T12" fmla="*/ 31 w 31"/>
                <a:gd name="T13" fmla="*/ 20 h 68"/>
                <a:gd name="T14" fmla="*/ 20 w 3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68">
                  <a:moveTo>
                    <a:pt x="20" y="0"/>
                  </a:moveTo>
                  <a:cubicBezTo>
                    <a:pt x="13" y="6"/>
                    <a:pt x="7" y="13"/>
                    <a:pt x="3" y="22"/>
                  </a:cubicBezTo>
                  <a:cubicBezTo>
                    <a:pt x="0" y="32"/>
                    <a:pt x="1" y="43"/>
                    <a:pt x="5" y="52"/>
                  </a:cubicBezTo>
                  <a:cubicBezTo>
                    <a:pt x="7" y="58"/>
                    <a:pt x="9" y="63"/>
                    <a:pt x="12" y="68"/>
                  </a:cubicBezTo>
                  <a:cubicBezTo>
                    <a:pt x="10" y="58"/>
                    <a:pt x="8" y="47"/>
                    <a:pt x="11" y="38"/>
                  </a:cubicBezTo>
                  <a:cubicBezTo>
                    <a:pt x="13" y="33"/>
                    <a:pt x="15" y="29"/>
                    <a:pt x="19" y="26"/>
                  </a:cubicBezTo>
                  <a:cubicBezTo>
                    <a:pt x="23" y="24"/>
                    <a:pt x="27" y="22"/>
                    <a:pt x="31" y="20"/>
                  </a:cubicBezTo>
                  <a:cubicBezTo>
                    <a:pt x="27" y="14"/>
                    <a:pt x="23" y="7"/>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43" name="Freeform 142">
              <a:extLst>
                <a:ext uri="{FF2B5EF4-FFF2-40B4-BE49-F238E27FC236}">
                  <a16:creationId xmlns:a16="http://schemas.microsoft.com/office/drawing/2014/main" id="{E7CF5131-368C-4E07-AB32-BFDD2C9EEFC2}"/>
                </a:ext>
              </a:extLst>
            </p:cNvPr>
            <p:cNvSpPr>
              <a:spLocks noEditPoints="1"/>
            </p:cNvSpPr>
            <p:nvPr/>
          </p:nvSpPr>
          <p:spPr bwMode="auto">
            <a:xfrm>
              <a:off x="1003" y="2843"/>
              <a:ext cx="219" cy="235"/>
            </a:xfrm>
            <a:custGeom>
              <a:avLst/>
              <a:gdLst>
                <a:gd name="T0" fmla="*/ 201 w 255"/>
                <a:gd name="T1" fmla="*/ 275 h 275"/>
                <a:gd name="T2" fmla="*/ 167 w 255"/>
                <a:gd name="T3" fmla="*/ 267 h 275"/>
                <a:gd name="T4" fmla="*/ 97 w 255"/>
                <a:gd name="T5" fmla="*/ 222 h 275"/>
                <a:gd name="T6" fmla="*/ 43 w 255"/>
                <a:gd name="T7" fmla="*/ 160 h 275"/>
                <a:gd name="T8" fmla="*/ 7 w 255"/>
                <a:gd name="T9" fmla="*/ 85 h 275"/>
                <a:gd name="T10" fmla="*/ 4 w 255"/>
                <a:gd name="T11" fmla="*/ 41 h 275"/>
                <a:gd name="T12" fmla="*/ 15 w 255"/>
                <a:gd name="T13" fmla="*/ 23 h 275"/>
                <a:gd name="T14" fmla="*/ 30 w 255"/>
                <a:gd name="T15" fmla="*/ 8 h 275"/>
                <a:gd name="T16" fmla="*/ 50 w 255"/>
                <a:gd name="T17" fmla="*/ 0 h 275"/>
                <a:gd name="T18" fmla="*/ 51 w 255"/>
                <a:gd name="T19" fmla="*/ 0 h 275"/>
                <a:gd name="T20" fmla="*/ 51 w 255"/>
                <a:gd name="T21" fmla="*/ 0 h 275"/>
                <a:gd name="T22" fmla="*/ 85 w 255"/>
                <a:gd name="T23" fmla="*/ 27 h 275"/>
                <a:gd name="T24" fmla="*/ 97 w 255"/>
                <a:gd name="T25" fmla="*/ 70 h 275"/>
                <a:gd name="T26" fmla="*/ 86 w 255"/>
                <a:gd name="T27" fmla="*/ 88 h 275"/>
                <a:gd name="T28" fmla="*/ 83 w 255"/>
                <a:gd name="T29" fmla="*/ 90 h 275"/>
                <a:gd name="T30" fmla="*/ 78 w 255"/>
                <a:gd name="T31" fmla="*/ 99 h 275"/>
                <a:gd name="T32" fmla="*/ 95 w 255"/>
                <a:gd name="T33" fmla="*/ 129 h 275"/>
                <a:gd name="T34" fmla="*/ 95 w 255"/>
                <a:gd name="T35" fmla="*/ 130 h 275"/>
                <a:gd name="T36" fmla="*/ 120 w 255"/>
                <a:gd name="T37" fmla="*/ 159 h 275"/>
                <a:gd name="T38" fmla="*/ 121 w 255"/>
                <a:gd name="T39" fmla="*/ 160 h 275"/>
                <a:gd name="T40" fmla="*/ 148 w 255"/>
                <a:gd name="T41" fmla="*/ 185 h 275"/>
                <a:gd name="T42" fmla="*/ 163 w 255"/>
                <a:gd name="T43" fmla="*/ 192 h 275"/>
                <a:gd name="T44" fmla="*/ 169 w 255"/>
                <a:gd name="T45" fmla="*/ 187 h 275"/>
                <a:gd name="T46" fmla="*/ 171 w 255"/>
                <a:gd name="T47" fmla="*/ 185 h 275"/>
                <a:gd name="T48" fmla="*/ 190 w 255"/>
                <a:gd name="T49" fmla="*/ 171 h 275"/>
                <a:gd name="T50" fmla="*/ 197 w 255"/>
                <a:gd name="T51" fmla="*/ 170 h 275"/>
                <a:gd name="T52" fmla="*/ 213 w 255"/>
                <a:gd name="T53" fmla="*/ 175 h 275"/>
                <a:gd name="T54" fmla="*/ 245 w 255"/>
                <a:gd name="T55" fmla="*/ 203 h 275"/>
                <a:gd name="T56" fmla="*/ 243 w 255"/>
                <a:gd name="T57" fmla="*/ 248 h 275"/>
                <a:gd name="T58" fmla="*/ 234 w 255"/>
                <a:gd name="T59" fmla="*/ 259 h 275"/>
                <a:gd name="T60" fmla="*/ 230 w 255"/>
                <a:gd name="T61" fmla="*/ 263 h 275"/>
                <a:gd name="T62" fmla="*/ 210 w 255"/>
                <a:gd name="T63" fmla="*/ 275 h 275"/>
                <a:gd name="T64" fmla="*/ 201 w 255"/>
                <a:gd name="T65" fmla="*/ 275 h 275"/>
                <a:gd name="T66" fmla="*/ 50 w 255"/>
                <a:gd name="T67" fmla="*/ 14 h 275"/>
                <a:gd name="T68" fmla="*/ 39 w 255"/>
                <a:gd name="T69" fmla="*/ 19 h 275"/>
                <a:gd name="T70" fmla="*/ 26 w 255"/>
                <a:gd name="T71" fmla="*/ 32 h 275"/>
                <a:gd name="T72" fmla="*/ 17 w 255"/>
                <a:gd name="T73" fmla="*/ 45 h 275"/>
                <a:gd name="T74" fmla="*/ 20 w 255"/>
                <a:gd name="T75" fmla="*/ 81 h 275"/>
                <a:gd name="T76" fmla="*/ 55 w 255"/>
                <a:gd name="T77" fmla="*/ 152 h 275"/>
                <a:gd name="T78" fmla="*/ 106 w 255"/>
                <a:gd name="T79" fmla="*/ 211 h 275"/>
                <a:gd name="T80" fmla="*/ 172 w 255"/>
                <a:gd name="T81" fmla="*/ 254 h 275"/>
                <a:gd name="T82" fmla="*/ 201 w 255"/>
                <a:gd name="T83" fmla="*/ 261 h 275"/>
                <a:gd name="T84" fmla="*/ 207 w 255"/>
                <a:gd name="T85" fmla="*/ 261 h 275"/>
                <a:gd name="T86" fmla="*/ 219 w 255"/>
                <a:gd name="T87" fmla="*/ 254 h 275"/>
                <a:gd name="T88" fmla="*/ 223 w 255"/>
                <a:gd name="T89" fmla="*/ 249 h 275"/>
                <a:gd name="T90" fmla="*/ 232 w 255"/>
                <a:gd name="T91" fmla="*/ 239 h 275"/>
                <a:gd name="T92" fmla="*/ 234 w 255"/>
                <a:gd name="T93" fmla="*/ 210 h 275"/>
                <a:gd name="T94" fmla="*/ 207 w 255"/>
                <a:gd name="T95" fmla="*/ 187 h 275"/>
                <a:gd name="T96" fmla="*/ 194 w 255"/>
                <a:gd name="T97" fmla="*/ 185 h 275"/>
                <a:gd name="T98" fmla="*/ 182 w 255"/>
                <a:gd name="T99" fmla="*/ 194 h 275"/>
                <a:gd name="T100" fmla="*/ 180 w 255"/>
                <a:gd name="T101" fmla="*/ 197 h 275"/>
                <a:gd name="T102" fmla="*/ 161 w 255"/>
                <a:gd name="T103" fmla="*/ 206 h 275"/>
                <a:gd name="T104" fmla="*/ 140 w 255"/>
                <a:gd name="T105" fmla="*/ 196 h 275"/>
                <a:gd name="T106" fmla="*/ 110 w 255"/>
                <a:gd name="T107" fmla="*/ 169 h 275"/>
                <a:gd name="T108" fmla="*/ 109 w 255"/>
                <a:gd name="T109" fmla="*/ 168 h 275"/>
                <a:gd name="T110" fmla="*/ 84 w 255"/>
                <a:gd name="T111" fmla="*/ 138 h 275"/>
                <a:gd name="T112" fmla="*/ 83 w 255"/>
                <a:gd name="T113" fmla="*/ 138 h 275"/>
                <a:gd name="T114" fmla="*/ 65 w 255"/>
                <a:gd name="T115" fmla="*/ 100 h 275"/>
                <a:gd name="T116" fmla="*/ 73 w 255"/>
                <a:gd name="T117" fmla="*/ 81 h 275"/>
                <a:gd name="T118" fmla="*/ 75 w 255"/>
                <a:gd name="T119" fmla="*/ 79 h 275"/>
                <a:gd name="T120" fmla="*/ 84 w 255"/>
                <a:gd name="T121" fmla="*/ 66 h 275"/>
                <a:gd name="T122" fmla="*/ 74 w 255"/>
                <a:gd name="T123" fmla="*/ 35 h 275"/>
                <a:gd name="T124" fmla="*/ 50 w 255"/>
                <a:gd name="T125" fmla="*/ 1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 h="275">
                  <a:moveTo>
                    <a:pt x="201" y="275"/>
                  </a:moveTo>
                  <a:cubicBezTo>
                    <a:pt x="188" y="275"/>
                    <a:pt x="175" y="271"/>
                    <a:pt x="167" y="267"/>
                  </a:cubicBezTo>
                  <a:cubicBezTo>
                    <a:pt x="143" y="258"/>
                    <a:pt x="121" y="243"/>
                    <a:pt x="97" y="222"/>
                  </a:cubicBezTo>
                  <a:cubicBezTo>
                    <a:pt x="76" y="203"/>
                    <a:pt x="58" y="182"/>
                    <a:pt x="43" y="160"/>
                  </a:cubicBezTo>
                  <a:cubicBezTo>
                    <a:pt x="25" y="133"/>
                    <a:pt x="13" y="109"/>
                    <a:pt x="7" y="85"/>
                  </a:cubicBezTo>
                  <a:cubicBezTo>
                    <a:pt x="3" y="71"/>
                    <a:pt x="0" y="56"/>
                    <a:pt x="4" y="41"/>
                  </a:cubicBezTo>
                  <a:cubicBezTo>
                    <a:pt x="6" y="33"/>
                    <a:pt x="10" y="28"/>
                    <a:pt x="15" y="23"/>
                  </a:cubicBezTo>
                  <a:cubicBezTo>
                    <a:pt x="19" y="18"/>
                    <a:pt x="24" y="13"/>
                    <a:pt x="30" y="8"/>
                  </a:cubicBezTo>
                  <a:cubicBezTo>
                    <a:pt x="36" y="3"/>
                    <a:pt x="43" y="0"/>
                    <a:pt x="50" y="0"/>
                  </a:cubicBezTo>
                  <a:cubicBezTo>
                    <a:pt x="51" y="0"/>
                    <a:pt x="51" y="0"/>
                    <a:pt x="51" y="0"/>
                  </a:cubicBezTo>
                  <a:cubicBezTo>
                    <a:pt x="51" y="0"/>
                    <a:pt x="51" y="0"/>
                    <a:pt x="51" y="0"/>
                  </a:cubicBezTo>
                  <a:cubicBezTo>
                    <a:pt x="67" y="2"/>
                    <a:pt x="77" y="15"/>
                    <a:pt x="85" y="27"/>
                  </a:cubicBezTo>
                  <a:cubicBezTo>
                    <a:pt x="93" y="39"/>
                    <a:pt x="102" y="55"/>
                    <a:pt x="97" y="70"/>
                  </a:cubicBezTo>
                  <a:cubicBezTo>
                    <a:pt x="95" y="77"/>
                    <a:pt x="90" y="83"/>
                    <a:pt x="86" y="88"/>
                  </a:cubicBezTo>
                  <a:cubicBezTo>
                    <a:pt x="85" y="89"/>
                    <a:pt x="84" y="90"/>
                    <a:pt x="83" y="90"/>
                  </a:cubicBezTo>
                  <a:cubicBezTo>
                    <a:pt x="80" y="94"/>
                    <a:pt x="78" y="96"/>
                    <a:pt x="78" y="99"/>
                  </a:cubicBezTo>
                  <a:cubicBezTo>
                    <a:pt x="80" y="109"/>
                    <a:pt x="88" y="120"/>
                    <a:pt x="95" y="129"/>
                  </a:cubicBezTo>
                  <a:cubicBezTo>
                    <a:pt x="95" y="130"/>
                    <a:pt x="95" y="130"/>
                    <a:pt x="95" y="130"/>
                  </a:cubicBezTo>
                  <a:cubicBezTo>
                    <a:pt x="103" y="140"/>
                    <a:pt x="111" y="149"/>
                    <a:pt x="120" y="159"/>
                  </a:cubicBezTo>
                  <a:cubicBezTo>
                    <a:pt x="121" y="160"/>
                    <a:pt x="121" y="160"/>
                    <a:pt x="121" y="160"/>
                  </a:cubicBezTo>
                  <a:cubicBezTo>
                    <a:pt x="131" y="171"/>
                    <a:pt x="139" y="179"/>
                    <a:pt x="148" y="185"/>
                  </a:cubicBezTo>
                  <a:cubicBezTo>
                    <a:pt x="152" y="188"/>
                    <a:pt x="158" y="192"/>
                    <a:pt x="163" y="192"/>
                  </a:cubicBezTo>
                  <a:cubicBezTo>
                    <a:pt x="164" y="193"/>
                    <a:pt x="166" y="191"/>
                    <a:pt x="169" y="187"/>
                  </a:cubicBezTo>
                  <a:cubicBezTo>
                    <a:pt x="170" y="187"/>
                    <a:pt x="171" y="186"/>
                    <a:pt x="171" y="185"/>
                  </a:cubicBezTo>
                  <a:cubicBezTo>
                    <a:pt x="176" y="180"/>
                    <a:pt x="182" y="174"/>
                    <a:pt x="190" y="171"/>
                  </a:cubicBezTo>
                  <a:cubicBezTo>
                    <a:pt x="192" y="171"/>
                    <a:pt x="195" y="170"/>
                    <a:pt x="197" y="170"/>
                  </a:cubicBezTo>
                  <a:cubicBezTo>
                    <a:pt x="203" y="170"/>
                    <a:pt x="209" y="173"/>
                    <a:pt x="213" y="175"/>
                  </a:cubicBezTo>
                  <a:cubicBezTo>
                    <a:pt x="225" y="181"/>
                    <a:pt x="238" y="191"/>
                    <a:pt x="245" y="203"/>
                  </a:cubicBezTo>
                  <a:cubicBezTo>
                    <a:pt x="255" y="217"/>
                    <a:pt x="254" y="233"/>
                    <a:pt x="243" y="248"/>
                  </a:cubicBezTo>
                  <a:cubicBezTo>
                    <a:pt x="240" y="252"/>
                    <a:pt x="237" y="255"/>
                    <a:pt x="234" y="259"/>
                  </a:cubicBezTo>
                  <a:cubicBezTo>
                    <a:pt x="232" y="260"/>
                    <a:pt x="231" y="262"/>
                    <a:pt x="230" y="263"/>
                  </a:cubicBezTo>
                  <a:cubicBezTo>
                    <a:pt x="224" y="270"/>
                    <a:pt x="218" y="273"/>
                    <a:pt x="210" y="275"/>
                  </a:cubicBezTo>
                  <a:cubicBezTo>
                    <a:pt x="207" y="275"/>
                    <a:pt x="204" y="275"/>
                    <a:pt x="201" y="275"/>
                  </a:cubicBezTo>
                  <a:close/>
                  <a:moveTo>
                    <a:pt x="50" y="14"/>
                  </a:moveTo>
                  <a:cubicBezTo>
                    <a:pt x="46" y="14"/>
                    <a:pt x="42" y="16"/>
                    <a:pt x="39" y="19"/>
                  </a:cubicBezTo>
                  <a:cubicBezTo>
                    <a:pt x="34" y="23"/>
                    <a:pt x="30" y="28"/>
                    <a:pt x="26" y="32"/>
                  </a:cubicBezTo>
                  <a:cubicBezTo>
                    <a:pt x="22" y="37"/>
                    <a:pt x="19" y="40"/>
                    <a:pt x="17" y="45"/>
                  </a:cubicBezTo>
                  <a:cubicBezTo>
                    <a:pt x="14" y="56"/>
                    <a:pt x="17" y="70"/>
                    <a:pt x="20" y="81"/>
                  </a:cubicBezTo>
                  <a:cubicBezTo>
                    <a:pt x="26" y="104"/>
                    <a:pt x="37" y="126"/>
                    <a:pt x="55" y="152"/>
                  </a:cubicBezTo>
                  <a:cubicBezTo>
                    <a:pt x="69" y="173"/>
                    <a:pt x="87" y="193"/>
                    <a:pt x="106" y="211"/>
                  </a:cubicBezTo>
                  <a:cubicBezTo>
                    <a:pt x="129" y="231"/>
                    <a:pt x="150" y="246"/>
                    <a:pt x="172" y="254"/>
                  </a:cubicBezTo>
                  <a:cubicBezTo>
                    <a:pt x="179" y="257"/>
                    <a:pt x="190" y="261"/>
                    <a:pt x="201" y="261"/>
                  </a:cubicBezTo>
                  <a:cubicBezTo>
                    <a:pt x="203" y="261"/>
                    <a:pt x="205" y="261"/>
                    <a:pt x="207" y="261"/>
                  </a:cubicBezTo>
                  <a:cubicBezTo>
                    <a:pt x="212" y="260"/>
                    <a:pt x="215" y="258"/>
                    <a:pt x="219" y="254"/>
                  </a:cubicBezTo>
                  <a:cubicBezTo>
                    <a:pt x="221" y="252"/>
                    <a:pt x="222" y="251"/>
                    <a:pt x="223" y="249"/>
                  </a:cubicBezTo>
                  <a:cubicBezTo>
                    <a:pt x="227" y="246"/>
                    <a:pt x="230" y="243"/>
                    <a:pt x="232" y="239"/>
                  </a:cubicBezTo>
                  <a:cubicBezTo>
                    <a:pt x="239" y="229"/>
                    <a:pt x="240" y="220"/>
                    <a:pt x="234" y="210"/>
                  </a:cubicBezTo>
                  <a:cubicBezTo>
                    <a:pt x="228" y="201"/>
                    <a:pt x="217" y="192"/>
                    <a:pt x="207" y="187"/>
                  </a:cubicBezTo>
                  <a:cubicBezTo>
                    <a:pt x="201" y="185"/>
                    <a:pt x="197" y="184"/>
                    <a:pt x="194" y="185"/>
                  </a:cubicBezTo>
                  <a:cubicBezTo>
                    <a:pt x="190" y="186"/>
                    <a:pt x="186" y="190"/>
                    <a:pt x="182" y="194"/>
                  </a:cubicBezTo>
                  <a:cubicBezTo>
                    <a:pt x="181" y="195"/>
                    <a:pt x="180" y="196"/>
                    <a:pt x="180" y="197"/>
                  </a:cubicBezTo>
                  <a:cubicBezTo>
                    <a:pt x="176" y="201"/>
                    <a:pt x="170" y="207"/>
                    <a:pt x="161" y="206"/>
                  </a:cubicBezTo>
                  <a:cubicBezTo>
                    <a:pt x="152" y="205"/>
                    <a:pt x="145" y="200"/>
                    <a:pt x="140" y="196"/>
                  </a:cubicBezTo>
                  <a:cubicBezTo>
                    <a:pt x="131" y="190"/>
                    <a:pt x="121" y="181"/>
                    <a:pt x="110" y="169"/>
                  </a:cubicBezTo>
                  <a:cubicBezTo>
                    <a:pt x="109" y="168"/>
                    <a:pt x="109" y="168"/>
                    <a:pt x="109" y="168"/>
                  </a:cubicBezTo>
                  <a:cubicBezTo>
                    <a:pt x="101" y="159"/>
                    <a:pt x="92" y="149"/>
                    <a:pt x="84" y="138"/>
                  </a:cubicBezTo>
                  <a:cubicBezTo>
                    <a:pt x="83" y="138"/>
                    <a:pt x="83" y="138"/>
                    <a:pt x="83" y="138"/>
                  </a:cubicBezTo>
                  <a:cubicBezTo>
                    <a:pt x="76" y="127"/>
                    <a:pt x="66" y="115"/>
                    <a:pt x="65" y="100"/>
                  </a:cubicBezTo>
                  <a:cubicBezTo>
                    <a:pt x="64" y="91"/>
                    <a:pt x="69" y="85"/>
                    <a:pt x="73" y="81"/>
                  </a:cubicBezTo>
                  <a:cubicBezTo>
                    <a:pt x="74" y="80"/>
                    <a:pt x="74" y="79"/>
                    <a:pt x="75" y="79"/>
                  </a:cubicBezTo>
                  <a:cubicBezTo>
                    <a:pt x="79" y="75"/>
                    <a:pt x="82" y="70"/>
                    <a:pt x="84" y="66"/>
                  </a:cubicBezTo>
                  <a:cubicBezTo>
                    <a:pt x="87" y="56"/>
                    <a:pt x="80" y="44"/>
                    <a:pt x="74" y="35"/>
                  </a:cubicBezTo>
                  <a:cubicBezTo>
                    <a:pt x="67" y="25"/>
                    <a:pt x="60" y="16"/>
                    <a:pt x="5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44" name="Freeform 143">
              <a:extLst>
                <a:ext uri="{FF2B5EF4-FFF2-40B4-BE49-F238E27FC236}">
                  <a16:creationId xmlns:a16="http://schemas.microsoft.com/office/drawing/2014/main" id="{837008CD-1441-48CA-9C1E-507BA3E18C2B}"/>
                </a:ext>
              </a:extLst>
            </p:cNvPr>
            <p:cNvSpPr>
              <a:spLocks/>
            </p:cNvSpPr>
            <p:nvPr/>
          </p:nvSpPr>
          <p:spPr bwMode="auto">
            <a:xfrm>
              <a:off x="1240" y="2810"/>
              <a:ext cx="35" cy="33"/>
            </a:xfrm>
            <a:custGeom>
              <a:avLst/>
              <a:gdLst>
                <a:gd name="T0" fmla="*/ 23 w 40"/>
                <a:gd name="T1" fmla="*/ 0 h 38"/>
                <a:gd name="T2" fmla="*/ 12 w 40"/>
                <a:gd name="T3" fmla="*/ 32 h 38"/>
                <a:gd name="T4" fmla="*/ 31 w 40"/>
                <a:gd name="T5" fmla="*/ 34 h 38"/>
                <a:gd name="T6" fmla="*/ 39 w 40"/>
                <a:gd name="T7" fmla="*/ 15 h 38"/>
                <a:gd name="T8" fmla="*/ 23 w 40"/>
                <a:gd name="T9" fmla="*/ 0 h 38"/>
              </a:gdLst>
              <a:ahLst/>
              <a:cxnLst>
                <a:cxn ang="0">
                  <a:pos x="T0" y="T1"/>
                </a:cxn>
                <a:cxn ang="0">
                  <a:pos x="T2" y="T3"/>
                </a:cxn>
                <a:cxn ang="0">
                  <a:pos x="T4" y="T5"/>
                </a:cxn>
                <a:cxn ang="0">
                  <a:pos x="T6" y="T7"/>
                </a:cxn>
                <a:cxn ang="0">
                  <a:pos x="T8" y="T9"/>
                </a:cxn>
              </a:cxnLst>
              <a:rect l="0" t="0" r="r" b="b"/>
              <a:pathLst>
                <a:path w="40" h="38">
                  <a:moveTo>
                    <a:pt x="23" y="0"/>
                  </a:moveTo>
                  <a:cubicBezTo>
                    <a:pt x="7" y="2"/>
                    <a:pt x="0" y="22"/>
                    <a:pt x="12" y="32"/>
                  </a:cubicBezTo>
                  <a:cubicBezTo>
                    <a:pt x="17" y="37"/>
                    <a:pt x="25" y="38"/>
                    <a:pt x="31" y="34"/>
                  </a:cubicBezTo>
                  <a:cubicBezTo>
                    <a:pt x="37" y="30"/>
                    <a:pt x="40" y="22"/>
                    <a:pt x="39" y="15"/>
                  </a:cubicBezTo>
                  <a:cubicBezTo>
                    <a:pt x="38" y="6"/>
                    <a:pt x="31"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45" name="Freeform 144">
              <a:extLst>
                <a:ext uri="{FF2B5EF4-FFF2-40B4-BE49-F238E27FC236}">
                  <a16:creationId xmlns:a16="http://schemas.microsoft.com/office/drawing/2014/main" id="{7FE3717D-49C5-4A39-B683-BD794D0016B3}"/>
                </a:ext>
              </a:extLst>
            </p:cNvPr>
            <p:cNvSpPr>
              <a:spLocks/>
            </p:cNvSpPr>
            <p:nvPr/>
          </p:nvSpPr>
          <p:spPr bwMode="auto">
            <a:xfrm>
              <a:off x="1202" y="2810"/>
              <a:ext cx="30" cy="33"/>
            </a:xfrm>
            <a:custGeom>
              <a:avLst/>
              <a:gdLst>
                <a:gd name="T0" fmla="*/ 18 w 35"/>
                <a:gd name="T1" fmla="*/ 0 h 38"/>
                <a:gd name="T2" fmla="*/ 2 w 35"/>
                <a:gd name="T3" fmla="*/ 13 h 38"/>
                <a:gd name="T4" fmla="*/ 7 w 35"/>
                <a:gd name="T5" fmla="*/ 32 h 38"/>
                <a:gd name="T6" fmla="*/ 26 w 35"/>
                <a:gd name="T7" fmla="*/ 34 h 38"/>
                <a:gd name="T8" fmla="*/ 34 w 35"/>
                <a:gd name="T9" fmla="*/ 15 h 38"/>
                <a:gd name="T10" fmla="*/ 18 w 35"/>
                <a:gd name="T11" fmla="*/ 0 h 38"/>
              </a:gdLst>
              <a:ahLst/>
              <a:cxnLst>
                <a:cxn ang="0">
                  <a:pos x="T0" y="T1"/>
                </a:cxn>
                <a:cxn ang="0">
                  <a:pos x="T2" y="T3"/>
                </a:cxn>
                <a:cxn ang="0">
                  <a:pos x="T4" y="T5"/>
                </a:cxn>
                <a:cxn ang="0">
                  <a:pos x="T6" y="T7"/>
                </a:cxn>
                <a:cxn ang="0">
                  <a:pos x="T8" y="T9"/>
                </a:cxn>
                <a:cxn ang="0">
                  <a:pos x="T10" y="T11"/>
                </a:cxn>
              </a:cxnLst>
              <a:rect l="0" t="0" r="r" b="b"/>
              <a:pathLst>
                <a:path w="35" h="38">
                  <a:moveTo>
                    <a:pt x="18" y="0"/>
                  </a:moveTo>
                  <a:cubicBezTo>
                    <a:pt x="10" y="1"/>
                    <a:pt x="4" y="5"/>
                    <a:pt x="2" y="13"/>
                  </a:cubicBezTo>
                  <a:cubicBezTo>
                    <a:pt x="0" y="19"/>
                    <a:pt x="2" y="28"/>
                    <a:pt x="7" y="32"/>
                  </a:cubicBezTo>
                  <a:cubicBezTo>
                    <a:pt x="12" y="37"/>
                    <a:pt x="20" y="38"/>
                    <a:pt x="26" y="34"/>
                  </a:cubicBezTo>
                  <a:cubicBezTo>
                    <a:pt x="32" y="30"/>
                    <a:pt x="35" y="22"/>
                    <a:pt x="34" y="15"/>
                  </a:cubicBezTo>
                  <a:cubicBezTo>
                    <a:pt x="33" y="6"/>
                    <a:pt x="26" y="1"/>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46" name="Freeform 145">
              <a:extLst>
                <a:ext uri="{FF2B5EF4-FFF2-40B4-BE49-F238E27FC236}">
                  <a16:creationId xmlns:a16="http://schemas.microsoft.com/office/drawing/2014/main" id="{B47ED9D2-B0D3-40D5-9D8C-E88974CA7177}"/>
                </a:ext>
              </a:extLst>
            </p:cNvPr>
            <p:cNvSpPr>
              <a:spLocks/>
            </p:cNvSpPr>
            <p:nvPr/>
          </p:nvSpPr>
          <p:spPr bwMode="auto">
            <a:xfrm>
              <a:off x="1159" y="2810"/>
              <a:ext cx="30" cy="33"/>
            </a:xfrm>
            <a:custGeom>
              <a:avLst/>
              <a:gdLst>
                <a:gd name="T0" fmla="*/ 18 w 35"/>
                <a:gd name="T1" fmla="*/ 0 h 38"/>
                <a:gd name="T2" fmla="*/ 2 w 35"/>
                <a:gd name="T3" fmla="*/ 13 h 38"/>
                <a:gd name="T4" fmla="*/ 7 w 35"/>
                <a:gd name="T5" fmla="*/ 32 h 38"/>
                <a:gd name="T6" fmla="*/ 26 w 35"/>
                <a:gd name="T7" fmla="*/ 34 h 38"/>
                <a:gd name="T8" fmla="*/ 34 w 35"/>
                <a:gd name="T9" fmla="*/ 15 h 38"/>
                <a:gd name="T10" fmla="*/ 18 w 35"/>
                <a:gd name="T11" fmla="*/ 0 h 38"/>
              </a:gdLst>
              <a:ahLst/>
              <a:cxnLst>
                <a:cxn ang="0">
                  <a:pos x="T0" y="T1"/>
                </a:cxn>
                <a:cxn ang="0">
                  <a:pos x="T2" y="T3"/>
                </a:cxn>
                <a:cxn ang="0">
                  <a:pos x="T4" y="T5"/>
                </a:cxn>
                <a:cxn ang="0">
                  <a:pos x="T6" y="T7"/>
                </a:cxn>
                <a:cxn ang="0">
                  <a:pos x="T8" y="T9"/>
                </a:cxn>
                <a:cxn ang="0">
                  <a:pos x="T10" y="T11"/>
                </a:cxn>
              </a:cxnLst>
              <a:rect l="0" t="0" r="r" b="b"/>
              <a:pathLst>
                <a:path w="35" h="38">
                  <a:moveTo>
                    <a:pt x="18" y="0"/>
                  </a:moveTo>
                  <a:cubicBezTo>
                    <a:pt x="10" y="1"/>
                    <a:pt x="4" y="5"/>
                    <a:pt x="2" y="13"/>
                  </a:cubicBezTo>
                  <a:cubicBezTo>
                    <a:pt x="0" y="19"/>
                    <a:pt x="2" y="28"/>
                    <a:pt x="7" y="32"/>
                  </a:cubicBezTo>
                  <a:cubicBezTo>
                    <a:pt x="12" y="37"/>
                    <a:pt x="20" y="38"/>
                    <a:pt x="26" y="34"/>
                  </a:cubicBezTo>
                  <a:cubicBezTo>
                    <a:pt x="32" y="30"/>
                    <a:pt x="35" y="22"/>
                    <a:pt x="34" y="15"/>
                  </a:cubicBezTo>
                  <a:cubicBezTo>
                    <a:pt x="33" y="7"/>
                    <a:pt x="26" y="1"/>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147" name="Freeform 146">
              <a:extLst>
                <a:ext uri="{FF2B5EF4-FFF2-40B4-BE49-F238E27FC236}">
                  <a16:creationId xmlns:a16="http://schemas.microsoft.com/office/drawing/2014/main" id="{C4C4FF6C-11EC-4027-98B8-118505A6ECCE}"/>
                </a:ext>
              </a:extLst>
            </p:cNvPr>
            <p:cNvSpPr>
              <a:spLocks noEditPoints="1"/>
            </p:cNvSpPr>
            <p:nvPr/>
          </p:nvSpPr>
          <p:spPr bwMode="auto">
            <a:xfrm>
              <a:off x="1118" y="2740"/>
              <a:ext cx="197" cy="197"/>
            </a:xfrm>
            <a:custGeom>
              <a:avLst/>
              <a:gdLst>
                <a:gd name="T0" fmla="*/ 14 w 230"/>
                <a:gd name="T1" fmla="*/ 230 h 230"/>
                <a:gd name="T2" fmla="*/ 25 w 230"/>
                <a:gd name="T3" fmla="*/ 217 h 230"/>
                <a:gd name="T4" fmla="*/ 39 w 230"/>
                <a:gd name="T5" fmla="*/ 194 h 230"/>
                <a:gd name="T6" fmla="*/ 44 w 230"/>
                <a:gd name="T7" fmla="*/ 181 h 230"/>
                <a:gd name="T8" fmla="*/ 44 w 230"/>
                <a:gd name="T9" fmla="*/ 179 h 230"/>
                <a:gd name="T10" fmla="*/ 45 w 230"/>
                <a:gd name="T11" fmla="*/ 178 h 230"/>
                <a:gd name="T12" fmla="*/ 43 w 230"/>
                <a:gd name="T13" fmla="*/ 177 h 230"/>
                <a:gd name="T14" fmla="*/ 6 w 230"/>
                <a:gd name="T15" fmla="*/ 127 h 230"/>
                <a:gd name="T16" fmla="*/ 9 w 230"/>
                <a:gd name="T17" fmla="*/ 65 h 230"/>
                <a:gd name="T18" fmla="*/ 50 w 230"/>
                <a:gd name="T19" fmla="*/ 19 h 230"/>
                <a:gd name="T20" fmla="*/ 107 w 230"/>
                <a:gd name="T21" fmla="*/ 0 h 230"/>
                <a:gd name="T22" fmla="*/ 113 w 230"/>
                <a:gd name="T23" fmla="*/ 0 h 230"/>
                <a:gd name="T24" fmla="*/ 116 w 230"/>
                <a:gd name="T25" fmla="*/ 0 h 230"/>
                <a:gd name="T26" fmla="*/ 194 w 230"/>
                <a:gd name="T27" fmla="*/ 28 h 230"/>
                <a:gd name="T28" fmla="*/ 229 w 230"/>
                <a:gd name="T29" fmla="*/ 102 h 230"/>
                <a:gd name="T30" fmla="*/ 191 w 230"/>
                <a:gd name="T31" fmla="*/ 176 h 230"/>
                <a:gd name="T32" fmla="*/ 111 w 230"/>
                <a:gd name="T33" fmla="*/ 200 h 230"/>
                <a:gd name="T34" fmla="*/ 101 w 230"/>
                <a:gd name="T35" fmla="*/ 200 h 230"/>
                <a:gd name="T36" fmla="*/ 101 w 230"/>
                <a:gd name="T37" fmla="*/ 200 h 230"/>
                <a:gd name="T38" fmla="*/ 99 w 230"/>
                <a:gd name="T39" fmla="*/ 202 h 230"/>
                <a:gd name="T40" fmla="*/ 81 w 230"/>
                <a:gd name="T41" fmla="*/ 215 h 230"/>
                <a:gd name="T42" fmla="*/ 41 w 230"/>
                <a:gd name="T43" fmla="*/ 227 h 230"/>
                <a:gd name="T44" fmla="*/ 33 w 230"/>
                <a:gd name="T45" fmla="*/ 228 h 230"/>
                <a:gd name="T46" fmla="*/ 14 w 230"/>
                <a:gd name="T47" fmla="*/ 230 h 230"/>
                <a:gd name="T48" fmla="*/ 116 w 230"/>
                <a:gd name="T49" fmla="*/ 14 h 230"/>
                <a:gd name="T50" fmla="*/ 113 w 230"/>
                <a:gd name="T51" fmla="*/ 14 h 230"/>
                <a:gd name="T52" fmla="*/ 108 w 230"/>
                <a:gd name="T53" fmla="*/ 14 h 230"/>
                <a:gd name="T54" fmla="*/ 58 w 230"/>
                <a:gd name="T55" fmla="*/ 30 h 230"/>
                <a:gd name="T56" fmla="*/ 22 w 230"/>
                <a:gd name="T57" fmla="*/ 70 h 230"/>
                <a:gd name="T58" fmla="*/ 20 w 230"/>
                <a:gd name="T59" fmla="*/ 123 h 230"/>
                <a:gd name="T60" fmla="*/ 51 w 230"/>
                <a:gd name="T61" fmla="*/ 166 h 230"/>
                <a:gd name="T62" fmla="*/ 52 w 230"/>
                <a:gd name="T63" fmla="*/ 166 h 230"/>
                <a:gd name="T64" fmla="*/ 59 w 230"/>
                <a:gd name="T65" fmla="*/ 174 h 230"/>
                <a:gd name="T66" fmla="*/ 58 w 230"/>
                <a:gd name="T67" fmla="*/ 183 h 230"/>
                <a:gd name="T68" fmla="*/ 57 w 230"/>
                <a:gd name="T69" fmla="*/ 184 h 230"/>
                <a:gd name="T70" fmla="*/ 52 w 230"/>
                <a:gd name="T71" fmla="*/ 200 h 230"/>
                <a:gd name="T72" fmla="*/ 46 w 230"/>
                <a:gd name="T73" fmla="*/ 212 h 230"/>
                <a:gd name="T74" fmla="*/ 75 w 230"/>
                <a:gd name="T75" fmla="*/ 202 h 230"/>
                <a:gd name="T76" fmla="*/ 89 w 230"/>
                <a:gd name="T77" fmla="*/ 192 h 230"/>
                <a:gd name="T78" fmla="*/ 90 w 230"/>
                <a:gd name="T79" fmla="*/ 191 h 230"/>
                <a:gd name="T80" fmla="*/ 94 w 230"/>
                <a:gd name="T81" fmla="*/ 187 h 230"/>
                <a:gd name="T82" fmla="*/ 99 w 230"/>
                <a:gd name="T83" fmla="*/ 185 h 230"/>
                <a:gd name="T84" fmla="*/ 102 w 230"/>
                <a:gd name="T85" fmla="*/ 186 h 230"/>
                <a:gd name="T86" fmla="*/ 102 w 230"/>
                <a:gd name="T87" fmla="*/ 186 h 230"/>
                <a:gd name="T88" fmla="*/ 111 w 230"/>
                <a:gd name="T89" fmla="*/ 186 h 230"/>
                <a:gd name="T90" fmla="*/ 182 w 230"/>
                <a:gd name="T91" fmla="*/ 164 h 230"/>
                <a:gd name="T92" fmla="*/ 215 w 230"/>
                <a:gd name="T93" fmla="*/ 102 h 230"/>
                <a:gd name="T94" fmla="*/ 185 w 230"/>
                <a:gd name="T95" fmla="*/ 38 h 230"/>
                <a:gd name="T96" fmla="*/ 116 w 230"/>
                <a:gd name="T97" fmla="*/ 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30">
                  <a:moveTo>
                    <a:pt x="14" y="230"/>
                  </a:moveTo>
                  <a:cubicBezTo>
                    <a:pt x="25" y="217"/>
                    <a:pt x="25" y="217"/>
                    <a:pt x="25" y="217"/>
                  </a:cubicBezTo>
                  <a:cubicBezTo>
                    <a:pt x="32" y="209"/>
                    <a:pt x="36" y="202"/>
                    <a:pt x="39" y="194"/>
                  </a:cubicBezTo>
                  <a:cubicBezTo>
                    <a:pt x="41" y="189"/>
                    <a:pt x="43" y="185"/>
                    <a:pt x="44" y="181"/>
                  </a:cubicBezTo>
                  <a:cubicBezTo>
                    <a:pt x="44" y="180"/>
                    <a:pt x="44" y="180"/>
                    <a:pt x="44" y="179"/>
                  </a:cubicBezTo>
                  <a:cubicBezTo>
                    <a:pt x="44" y="179"/>
                    <a:pt x="45" y="178"/>
                    <a:pt x="45" y="178"/>
                  </a:cubicBezTo>
                  <a:cubicBezTo>
                    <a:pt x="44" y="178"/>
                    <a:pt x="43" y="177"/>
                    <a:pt x="43" y="177"/>
                  </a:cubicBezTo>
                  <a:cubicBezTo>
                    <a:pt x="25" y="164"/>
                    <a:pt x="12" y="146"/>
                    <a:pt x="6" y="127"/>
                  </a:cubicBezTo>
                  <a:cubicBezTo>
                    <a:pt x="0" y="107"/>
                    <a:pt x="1" y="86"/>
                    <a:pt x="9" y="65"/>
                  </a:cubicBezTo>
                  <a:cubicBezTo>
                    <a:pt x="17" y="47"/>
                    <a:pt x="31" y="31"/>
                    <a:pt x="50" y="19"/>
                  </a:cubicBezTo>
                  <a:cubicBezTo>
                    <a:pt x="67" y="8"/>
                    <a:pt x="87" y="2"/>
                    <a:pt x="107" y="0"/>
                  </a:cubicBezTo>
                  <a:cubicBezTo>
                    <a:pt x="109" y="0"/>
                    <a:pt x="111" y="0"/>
                    <a:pt x="113" y="0"/>
                  </a:cubicBezTo>
                  <a:cubicBezTo>
                    <a:pt x="116" y="0"/>
                    <a:pt x="116" y="0"/>
                    <a:pt x="116" y="0"/>
                  </a:cubicBezTo>
                  <a:cubicBezTo>
                    <a:pt x="138" y="1"/>
                    <a:pt x="169" y="6"/>
                    <a:pt x="194" y="28"/>
                  </a:cubicBezTo>
                  <a:cubicBezTo>
                    <a:pt x="217" y="48"/>
                    <a:pt x="230" y="75"/>
                    <a:pt x="229" y="102"/>
                  </a:cubicBezTo>
                  <a:cubicBezTo>
                    <a:pt x="228" y="131"/>
                    <a:pt x="214" y="159"/>
                    <a:pt x="191" y="176"/>
                  </a:cubicBezTo>
                  <a:cubicBezTo>
                    <a:pt x="167" y="193"/>
                    <a:pt x="139" y="202"/>
                    <a:pt x="111" y="200"/>
                  </a:cubicBezTo>
                  <a:cubicBezTo>
                    <a:pt x="107" y="200"/>
                    <a:pt x="104" y="200"/>
                    <a:pt x="101" y="200"/>
                  </a:cubicBezTo>
                  <a:cubicBezTo>
                    <a:pt x="101" y="200"/>
                    <a:pt x="101" y="200"/>
                    <a:pt x="101" y="200"/>
                  </a:cubicBezTo>
                  <a:cubicBezTo>
                    <a:pt x="100" y="201"/>
                    <a:pt x="99" y="201"/>
                    <a:pt x="99" y="202"/>
                  </a:cubicBezTo>
                  <a:cubicBezTo>
                    <a:pt x="93" y="207"/>
                    <a:pt x="87" y="211"/>
                    <a:pt x="81" y="215"/>
                  </a:cubicBezTo>
                  <a:cubicBezTo>
                    <a:pt x="70" y="221"/>
                    <a:pt x="58" y="225"/>
                    <a:pt x="41" y="227"/>
                  </a:cubicBezTo>
                  <a:cubicBezTo>
                    <a:pt x="38" y="228"/>
                    <a:pt x="35" y="228"/>
                    <a:pt x="33" y="228"/>
                  </a:cubicBezTo>
                  <a:lnTo>
                    <a:pt x="14" y="230"/>
                  </a:lnTo>
                  <a:close/>
                  <a:moveTo>
                    <a:pt x="116" y="14"/>
                  </a:moveTo>
                  <a:cubicBezTo>
                    <a:pt x="113" y="14"/>
                    <a:pt x="113" y="14"/>
                    <a:pt x="113" y="14"/>
                  </a:cubicBezTo>
                  <a:cubicBezTo>
                    <a:pt x="111" y="14"/>
                    <a:pt x="110" y="14"/>
                    <a:pt x="108" y="14"/>
                  </a:cubicBezTo>
                  <a:cubicBezTo>
                    <a:pt x="90" y="15"/>
                    <a:pt x="72" y="21"/>
                    <a:pt x="58" y="30"/>
                  </a:cubicBezTo>
                  <a:cubicBezTo>
                    <a:pt x="41" y="41"/>
                    <a:pt x="28" y="55"/>
                    <a:pt x="22" y="70"/>
                  </a:cubicBezTo>
                  <a:cubicBezTo>
                    <a:pt x="15" y="88"/>
                    <a:pt x="14" y="106"/>
                    <a:pt x="20" y="123"/>
                  </a:cubicBezTo>
                  <a:cubicBezTo>
                    <a:pt x="24" y="139"/>
                    <a:pt x="36" y="155"/>
                    <a:pt x="51" y="166"/>
                  </a:cubicBezTo>
                  <a:cubicBezTo>
                    <a:pt x="51" y="166"/>
                    <a:pt x="52" y="166"/>
                    <a:pt x="52" y="166"/>
                  </a:cubicBezTo>
                  <a:cubicBezTo>
                    <a:pt x="54" y="168"/>
                    <a:pt x="58" y="170"/>
                    <a:pt x="59" y="174"/>
                  </a:cubicBezTo>
                  <a:cubicBezTo>
                    <a:pt x="60" y="177"/>
                    <a:pt x="59" y="181"/>
                    <a:pt x="58" y="183"/>
                  </a:cubicBezTo>
                  <a:cubicBezTo>
                    <a:pt x="58" y="184"/>
                    <a:pt x="57" y="184"/>
                    <a:pt x="57" y="184"/>
                  </a:cubicBezTo>
                  <a:cubicBezTo>
                    <a:pt x="56" y="189"/>
                    <a:pt x="54" y="194"/>
                    <a:pt x="52" y="200"/>
                  </a:cubicBezTo>
                  <a:cubicBezTo>
                    <a:pt x="50" y="204"/>
                    <a:pt x="48" y="208"/>
                    <a:pt x="46" y="212"/>
                  </a:cubicBezTo>
                  <a:cubicBezTo>
                    <a:pt x="57" y="210"/>
                    <a:pt x="67" y="207"/>
                    <a:pt x="75" y="202"/>
                  </a:cubicBezTo>
                  <a:cubicBezTo>
                    <a:pt x="80" y="199"/>
                    <a:pt x="85" y="196"/>
                    <a:pt x="89" y="192"/>
                  </a:cubicBezTo>
                  <a:cubicBezTo>
                    <a:pt x="89" y="191"/>
                    <a:pt x="90" y="191"/>
                    <a:pt x="90" y="191"/>
                  </a:cubicBezTo>
                  <a:cubicBezTo>
                    <a:pt x="91" y="190"/>
                    <a:pt x="92" y="188"/>
                    <a:pt x="94" y="187"/>
                  </a:cubicBezTo>
                  <a:cubicBezTo>
                    <a:pt x="96" y="186"/>
                    <a:pt x="98" y="185"/>
                    <a:pt x="99" y="185"/>
                  </a:cubicBezTo>
                  <a:cubicBezTo>
                    <a:pt x="100" y="185"/>
                    <a:pt x="101" y="185"/>
                    <a:pt x="102" y="186"/>
                  </a:cubicBezTo>
                  <a:cubicBezTo>
                    <a:pt x="102" y="186"/>
                    <a:pt x="102" y="186"/>
                    <a:pt x="102" y="186"/>
                  </a:cubicBezTo>
                  <a:cubicBezTo>
                    <a:pt x="105" y="186"/>
                    <a:pt x="108" y="186"/>
                    <a:pt x="111" y="186"/>
                  </a:cubicBezTo>
                  <a:cubicBezTo>
                    <a:pt x="136" y="187"/>
                    <a:pt x="161" y="180"/>
                    <a:pt x="182" y="164"/>
                  </a:cubicBezTo>
                  <a:cubicBezTo>
                    <a:pt x="202" y="150"/>
                    <a:pt x="214" y="126"/>
                    <a:pt x="215" y="102"/>
                  </a:cubicBezTo>
                  <a:cubicBezTo>
                    <a:pt x="216" y="79"/>
                    <a:pt x="205" y="56"/>
                    <a:pt x="185" y="38"/>
                  </a:cubicBezTo>
                  <a:cubicBezTo>
                    <a:pt x="163" y="19"/>
                    <a:pt x="135" y="15"/>
                    <a:pt x="11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sp>
        <p:nvSpPr>
          <p:cNvPr id="7" name="PageNumber">
            <a:extLst>
              <a:ext uri="{FF2B5EF4-FFF2-40B4-BE49-F238E27FC236}">
                <a16:creationId xmlns:a16="http://schemas.microsoft.com/office/drawing/2014/main" id="{4836A818-FC3B-408C-BB7B-D65E90A85878}"/>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12</a:t>
            </a:r>
          </a:p>
        </p:txBody>
      </p:sp>
    </p:spTree>
    <p:custDataLst>
      <p:tags r:id="rId1"/>
    </p:custDataLst>
    <p:extLst>
      <p:ext uri="{BB962C8B-B14F-4D97-AF65-F5344CB8AC3E}">
        <p14:creationId xmlns:p14="http://schemas.microsoft.com/office/powerpoint/2010/main" val="415510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46F7-3578-4659-940E-B2AE62A861A5}"/>
              </a:ext>
            </a:extLst>
          </p:cNvPr>
          <p:cNvSpPr>
            <a:spLocks noGrp="1"/>
          </p:cNvSpPr>
          <p:nvPr>
            <p:ph type="title"/>
          </p:nvPr>
        </p:nvSpPr>
        <p:spPr/>
        <p:txBody>
          <a:bodyPr/>
          <a:lstStyle/>
          <a:p>
            <a:r>
              <a:rPr lang="en-US" dirty="0"/>
              <a:t>The right solution should provide 360º view into all payment channels </a:t>
            </a:r>
          </a:p>
        </p:txBody>
      </p:sp>
      <p:sp>
        <p:nvSpPr>
          <p:cNvPr id="32" name="Subtitle 31">
            <a:extLst>
              <a:ext uri="{FF2B5EF4-FFF2-40B4-BE49-F238E27FC236}">
                <a16:creationId xmlns:a16="http://schemas.microsoft.com/office/drawing/2014/main" id="{30C73316-3A85-4D1A-81E9-B1AA4E147303}"/>
              </a:ext>
            </a:extLst>
          </p:cNvPr>
          <p:cNvSpPr>
            <a:spLocks noGrp="1"/>
          </p:cNvSpPr>
          <p:nvPr>
            <p:ph type="subTitle" sz="quarter" idx="11"/>
          </p:nvPr>
        </p:nvSpPr>
        <p:spPr/>
        <p:txBody>
          <a:bodyPr/>
          <a:lstStyle/>
          <a:p>
            <a:r>
              <a:rPr lang="en-US" dirty="0"/>
              <a:t>Provide your constituent an array of options to engage with you and pay!</a:t>
            </a:r>
          </a:p>
          <a:p>
            <a:endParaRPr lang="en-US" dirty="0"/>
          </a:p>
        </p:txBody>
      </p:sp>
      <p:grpSp>
        <p:nvGrpSpPr>
          <p:cNvPr id="9" name="Group 8">
            <a:extLst>
              <a:ext uri="{FF2B5EF4-FFF2-40B4-BE49-F238E27FC236}">
                <a16:creationId xmlns:a16="http://schemas.microsoft.com/office/drawing/2014/main" id="{B5C5410B-A97C-45DA-8D92-3CC49C7831BB}"/>
              </a:ext>
            </a:extLst>
          </p:cNvPr>
          <p:cNvGrpSpPr/>
          <p:nvPr/>
        </p:nvGrpSpPr>
        <p:grpSpPr>
          <a:xfrm>
            <a:off x="694771" y="1794792"/>
            <a:ext cx="4744528" cy="5718340"/>
            <a:chOff x="2488373" y="1829539"/>
            <a:chExt cx="3571836" cy="5448120"/>
          </a:xfrm>
        </p:grpSpPr>
        <p:sp>
          <p:nvSpPr>
            <p:cNvPr id="31" name="Rectangle 30">
              <a:extLst>
                <a:ext uri="{FF2B5EF4-FFF2-40B4-BE49-F238E27FC236}">
                  <a16:creationId xmlns:a16="http://schemas.microsoft.com/office/drawing/2014/main" id="{D36A32C4-B8FB-459D-B976-45C97FE01766}"/>
                </a:ext>
              </a:extLst>
            </p:cNvPr>
            <p:cNvSpPr/>
            <p:nvPr/>
          </p:nvSpPr>
          <p:spPr>
            <a:xfrm>
              <a:off x="2488373" y="1835166"/>
              <a:ext cx="3571836" cy="5442493"/>
            </a:xfrm>
            <a:prstGeom prst="rect">
              <a:avLst/>
            </a:prstGeom>
            <a:noFill/>
            <a:ln w="9525">
              <a:solidFill>
                <a:srgbClr val="1E7C99"/>
              </a:solidFill>
            </a:ln>
          </p:spPr>
          <p:style>
            <a:lnRef idx="2">
              <a:schemeClr val="accent1">
                <a:shade val="50000"/>
              </a:schemeClr>
            </a:lnRef>
            <a:fillRef idx="1">
              <a:schemeClr val="accent1"/>
            </a:fillRef>
            <a:effectRef idx="0">
              <a:schemeClr val="accent1"/>
            </a:effectRef>
            <a:fontRef idx="minor">
              <a:schemeClr val="lt1"/>
            </a:fontRef>
          </p:style>
          <p:txBody>
            <a:bodyPr tIns="96819" rtlCol="0" anchor="t" anchorCtr="0"/>
            <a:lstStyle/>
            <a:p>
              <a:pPr algn="ctr"/>
              <a:endParaRPr lang="en-US" sz="1059" b="1" dirty="0">
                <a:solidFill>
                  <a:schemeClr val="tx1"/>
                </a:solidFill>
              </a:endParaRPr>
            </a:p>
          </p:txBody>
        </p:sp>
        <p:grpSp>
          <p:nvGrpSpPr>
            <p:cNvPr id="8" name="Group 7">
              <a:extLst>
                <a:ext uri="{FF2B5EF4-FFF2-40B4-BE49-F238E27FC236}">
                  <a16:creationId xmlns:a16="http://schemas.microsoft.com/office/drawing/2014/main" id="{92898BAD-1673-4775-8149-38FF93B61514}"/>
                </a:ext>
              </a:extLst>
            </p:cNvPr>
            <p:cNvGrpSpPr/>
            <p:nvPr/>
          </p:nvGrpSpPr>
          <p:grpSpPr>
            <a:xfrm>
              <a:off x="2493623" y="1829539"/>
              <a:ext cx="3566585" cy="5237314"/>
              <a:chOff x="2493623" y="1829539"/>
              <a:chExt cx="3566585" cy="5237314"/>
            </a:xfrm>
          </p:grpSpPr>
          <p:sp>
            <p:nvSpPr>
              <p:cNvPr id="11" name="Rectangle 10">
                <a:extLst>
                  <a:ext uri="{FF2B5EF4-FFF2-40B4-BE49-F238E27FC236}">
                    <a16:creationId xmlns:a16="http://schemas.microsoft.com/office/drawing/2014/main" id="{D589E699-B25D-4A76-9238-EC38FE0EE958}"/>
                  </a:ext>
                </a:extLst>
              </p:cNvPr>
              <p:cNvSpPr/>
              <p:nvPr/>
            </p:nvSpPr>
            <p:spPr>
              <a:xfrm>
                <a:off x="2493623" y="1835168"/>
                <a:ext cx="1733939" cy="5005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6819" rtlCol="0" anchor="t" anchorCtr="0"/>
              <a:lstStyle/>
              <a:p>
                <a:pPr algn="ctr"/>
                <a:r>
                  <a:rPr lang="en-US" sz="1059" b="1" dirty="0">
                    <a:solidFill>
                      <a:schemeClr val="tx1"/>
                    </a:solidFill>
                  </a:rPr>
                  <a:t>Legacy Payment Methods</a:t>
                </a:r>
              </a:p>
            </p:txBody>
          </p:sp>
          <p:sp>
            <p:nvSpPr>
              <p:cNvPr id="20" name="Rectangle 19">
                <a:extLst>
                  <a:ext uri="{FF2B5EF4-FFF2-40B4-BE49-F238E27FC236}">
                    <a16:creationId xmlns:a16="http://schemas.microsoft.com/office/drawing/2014/main" id="{D500142E-EAD5-4A20-805B-79338946895F}"/>
                  </a:ext>
                </a:extLst>
              </p:cNvPr>
              <p:cNvSpPr/>
              <p:nvPr/>
            </p:nvSpPr>
            <p:spPr>
              <a:xfrm>
                <a:off x="4371656" y="1829539"/>
                <a:ext cx="1688552" cy="50223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6819" rtlCol="0" anchor="t" anchorCtr="0"/>
              <a:lstStyle/>
              <a:p>
                <a:pPr algn="ctr"/>
                <a:r>
                  <a:rPr lang="en-US" sz="1059" b="1" dirty="0">
                    <a:solidFill>
                      <a:schemeClr val="tx1"/>
                    </a:solidFill>
                  </a:rPr>
                  <a:t>Emerging Payment Methods</a:t>
                </a:r>
              </a:p>
            </p:txBody>
          </p:sp>
          <p:grpSp>
            <p:nvGrpSpPr>
              <p:cNvPr id="7" name="Group 6">
                <a:extLst>
                  <a:ext uri="{FF2B5EF4-FFF2-40B4-BE49-F238E27FC236}">
                    <a16:creationId xmlns:a16="http://schemas.microsoft.com/office/drawing/2014/main" id="{187D3830-7522-4E81-AAD6-01A2276BF82B}"/>
                  </a:ext>
                </a:extLst>
              </p:cNvPr>
              <p:cNvGrpSpPr/>
              <p:nvPr/>
            </p:nvGrpSpPr>
            <p:grpSpPr>
              <a:xfrm>
                <a:off x="2544813" y="2314224"/>
                <a:ext cx="3464206" cy="4752629"/>
                <a:chOff x="2544813" y="2314224"/>
                <a:chExt cx="3464206" cy="4752629"/>
              </a:xfrm>
            </p:grpSpPr>
            <p:pic>
              <p:nvPicPr>
                <p:cNvPr id="18" name="Picture 17">
                  <a:extLst>
                    <a:ext uri="{FF2B5EF4-FFF2-40B4-BE49-F238E27FC236}">
                      <a16:creationId xmlns:a16="http://schemas.microsoft.com/office/drawing/2014/main" id="{9AA9F96A-2AE6-4AC9-A12F-F6578EA407F2}"/>
                    </a:ext>
                  </a:extLst>
                </p:cNvPr>
                <p:cNvPicPr>
                  <a:picLocks noChangeAspect="1"/>
                </p:cNvPicPr>
                <p:nvPr/>
              </p:nvPicPr>
              <p:blipFill rotWithShape="1">
                <a:blip r:embed="rId4"/>
                <a:srcRect l="12207" t="39487" r="13583" b="35068"/>
                <a:stretch/>
              </p:blipFill>
              <p:spPr>
                <a:xfrm>
                  <a:off x="2573070" y="2391996"/>
                  <a:ext cx="1660682" cy="337154"/>
                </a:xfrm>
                <a:prstGeom prst="rect">
                  <a:avLst/>
                </a:prstGeom>
              </p:spPr>
            </p:pic>
            <p:pic>
              <p:nvPicPr>
                <p:cNvPr id="12" name="Picture 11">
                  <a:extLst>
                    <a:ext uri="{FF2B5EF4-FFF2-40B4-BE49-F238E27FC236}">
                      <a16:creationId xmlns:a16="http://schemas.microsoft.com/office/drawing/2014/main" id="{8E802735-E994-4B12-8116-5B16C4CAEC37}"/>
                    </a:ext>
                  </a:extLst>
                </p:cNvPr>
                <p:cNvPicPr>
                  <a:picLocks noChangeAspect="1"/>
                </p:cNvPicPr>
                <p:nvPr/>
              </p:nvPicPr>
              <p:blipFill rotWithShape="1">
                <a:blip r:embed="rId5"/>
                <a:srcRect l="10776" t="9081" r="16023" b="9173"/>
                <a:stretch/>
              </p:blipFill>
              <p:spPr>
                <a:xfrm>
                  <a:off x="4559701" y="2658191"/>
                  <a:ext cx="565514" cy="337134"/>
                </a:xfrm>
                <a:prstGeom prst="rect">
                  <a:avLst/>
                </a:prstGeom>
                <a:ln>
                  <a:noFill/>
                </a:ln>
              </p:spPr>
            </p:pic>
            <p:pic>
              <p:nvPicPr>
                <p:cNvPr id="13" name="Picture 12">
                  <a:extLst>
                    <a:ext uri="{FF2B5EF4-FFF2-40B4-BE49-F238E27FC236}">
                      <a16:creationId xmlns:a16="http://schemas.microsoft.com/office/drawing/2014/main" id="{3511F150-D7CE-4BDC-9A06-AF4E20DEDABB}"/>
                    </a:ext>
                  </a:extLst>
                </p:cNvPr>
                <p:cNvPicPr>
                  <a:picLocks noChangeAspect="1"/>
                </p:cNvPicPr>
                <p:nvPr/>
              </p:nvPicPr>
              <p:blipFill rotWithShape="1">
                <a:blip r:embed="rId6"/>
                <a:srcRect t="24032" b="23229"/>
                <a:stretch/>
              </p:blipFill>
              <p:spPr>
                <a:xfrm>
                  <a:off x="4468148" y="2314224"/>
                  <a:ext cx="765505" cy="310142"/>
                </a:xfrm>
                <a:prstGeom prst="rect">
                  <a:avLst/>
                </a:prstGeom>
                <a:ln>
                  <a:noFill/>
                </a:ln>
              </p:spPr>
            </p:pic>
            <p:pic>
              <p:nvPicPr>
                <p:cNvPr id="14" name="Picture 13">
                  <a:extLst>
                    <a:ext uri="{FF2B5EF4-FFF2-40B4-BE49-F238E27FC236}">
                      <a16:creationId xmlns:a16="http://schemas.microsoft.com/office/drawing/2014/main" id="{D80DEBB7-D7A3-4969-B586-6A7069788C78}"/>
                    </a:ext>
                  </a:extLst>
                </p:cNvPr>
                <p:cNvPicPr>
                  <a:picLocks noChangeAspect="1"/>
                </p:cNvPicPr>
                <p:nvPr/>
              </p:nvPicPr>
              <p:blipFill rotWithShape="1">
                <a:blip r:embed="rId7"/>
                <a:srcRect l="27925" t="27889" r="27870" b="33466"/>
                <a:stretch/>
              </p:blipFill>
              <p:spPr>
                <a:xfrm>
                  <a:off x="4576799" y="3061144"/>
                  <a:ext cx="604487" cy="277433"/>
                </a:xfrm>
                <a:prstGeom prst="rect">
                  <a:avLst/>
                </a:prstGeom>
              </p:spPr>
            </p:pic>
            <p:pic>
              <p:nvPicPr>
                <p:cNvPr id="15" name="Picture 14">
                  <a:extLst>
                    <a:ext uri="{FF2B5EF4-FFF2-40B4-BE49-F238E27FC236}">
                      <a16:creationId xmlns:a16="http://schemas.microsoft.com/office/drawing/2014/main" id="{6D81A706-EB64-4E71-A6C7-098A40731B88}"/>
                    </a:ext>
                  </a:extLst>
                </p:cNvPr>
                <p:cNvPicPr>
                  <a:picLocks noChangeAspect="1"/>
                </p:cNvPicPr>
                <p:nvPr/>
              </p:nvPicPr>
              <p:blipFill rotWithShape="1">
                <a:blip r:embed="rId8"/>
                <a:srcRect l="17001" t="29610" r="17557" b="37267"/>
                <a:stretch/>
              </p:blipFill>
              <p:spPr>
                <a:xfrm>
                  <a:off x="3170527" y="3111256"/>
                  <a:ext cx="401333" cy="227808"/>
                </a:xfrm>
                <a:prstGeom prst="rect">
                  <a:avLst/>
                </a:prstGeom>
              </p:spPr>
            </p:pic>
            <p:pic>
              <p:nvPicPr>
                <p:cNvPr id="16" name="Picture 15">
                  <a:extLst>
                    <a:ext uri="{FF2B5EF4-FFF2-40B4-BE49-F238E27FC236}">
                      <a16:creationId xmlns:a16="http://schemas.microsoft.com/office/drawing/2014/main" id="{6E433F97-1245-4F73-8A37-6E1757629CC0}"/>
                    </a:ext>
                  </a:extLst>
                </p:cNvPr>
                <p:cNvPicPr>
                  <a:picLocks noChangeAspect="1"/>
                </p:cNvPicPr>
                <p:nvPr/>
              </p:nvPicPr>
              <p:blipFill>
                <a:blip r:embed="rId9"/>
                <a:stretch>
                  <a:fillRect/>
                </a:stretch>
              </p:blipFill>
              <p:spPr>
                <a:xfrm>
                  <a:off x="2851066" y="2620947"/>
                  <a:ext cx="434572" cy="434572"/>
                </a:xfrm>
                <a:prstGeom prst="rect">
                  <a:avLst/>
                </a:prstGeom>
              </p:spPr>
            </p:pic>
            <p:pic>
              <p:nvPicPr>
                <p:cNvPr id="17" name="Picture 16">
                  <a:extLst>
                    <a:ext uri="{FF2B5EF4-FFF2-40B4-BE49-F238E27FC236}">
                      <a16:creationId xmlns:a16="http://schemas.microsoft.com/office/drawing/2014/main" id="{A969221D-06E1-4D81-AAA7-EE392179588E}"/>
                    </a:ext>
                  </a:extLst>
                </p:cNvPr>
                <p:cNvPicPr>
                  <a:picLocks noChangeAspect="1"/>
                </p:cNvPicPr>
                <p:nvPr/>
              </p:nvPicPr>
              <p:blipFill rotWithShape="1">
                <a:blip r:embed="rId10"/>
                <a:srcRect t="29840" b="27440"/>
                <a:stretch/>
              </p:blipFill>
              <p:spPr>
                <a:xfrm>
                  <a:off x="3371193" y="2784887"/>
                  <a:ext cx="575418" cy="245819"/>
                </a:xfrm>
                <a:prstGeom prst="rect">
                  <a:avLst/>
                </a:prstGeom>
              </p:spPr>
            </p:pic>
            <p:pic>
              <p:nvPicPr>
                <p:cNvPr id="19" name="Picture 18">
                  <a:extLst>
                    <a:ext uri="{FF2B5EF4-FFF2-40B4-BE49-F238E27FC236}">
                      <a16:creationId xmlns:a16="http://schemas.microsoft.com/office/drawing/2014/main" id="{64F8F4BE-315A-4ED8-9545-BF9797D87B1C}"/>
                    </a:ext>
                  </a:extLst>
                </p:cNvPr>
                <p:cNvPicPr>
                  <a:picLocks noChangeAspect="1"/>
                </p:cNvPicPr>
                <p:nvPr/>
              </p:nvPicPr>
              <p:blipFill rotWithShape="1">
                <a:blip r:embed="rId11"/>
                <a:srcRect l="5118" t="7387" r="3803" b="12823"/>
                <a:stretch/>
              </p:blipFill>
              <p:spPr>
                <a:xfrm>
                  <a:off x="5274643" y="3027419"/>
                  <a:ext cx="596490" cy="328678"/>
                </a:xfrm>
                <a:prstGeom prst="rect">
                  <a:avLst/>
                </a:prstGeom>
              </p:spPr>
            </p:pic>
            <p:pic>
              <p:nvPicPr>
                <p:cNvPr id="21" name="Picture 20">
                  <a:extLst>
                    <a:ext uri="{FF2B5EF4-FFF2-40B4-BE49-F238E27FC236}">
                      <a16:creationId xmlns:a16="http://schemas.microsoft.com/office/drawing/2014/main" id="{FCC896DF-35DE-43C6-B97A-A0E950AAD2B8}"/>
                    </a:ext>
                  </a:extLst>
                </p:cNvPr>
                <p:cNvPicPr>
                  <a:picLocks noChangeAspect="1"/>
                </p:cNvPicPr>
                <p:nvPr/>
              </p:nvPicPr>
              <p:blipFill>
                <a:blip r:embed="rId12"/>
                <a:stretch>
                  <a:fillRect/>
                </a:stretch>
              </p:blipFill>
              <p:spPr>
                <a:xfrm>
                  <a:off x="5176972" y="2657775"/>
                  <a:ext cx="538696" cy="301669"/>
                </a:xfrm>
                <a:prstGeom prst="rect">
                  <a:avLst/>
                </a:prstGeom>
                <a:ln>
                  <a:noFill/>
                </a:ln>
              </p:spPr>
            </p:pic>
            <p:pic>
              <p:nvPicPr>
                <p:cNvPr id="22" name="Picture 2" descr="logo amazonpay">
                  <a:extLst>
                    <a:ext uri="{FF2B5EF4-FFF2-40B4-BE49-F238E27FC236}">
                      <a16:creationId xmlns:a16="http://schemas.microsoft.com/office/drawing/2014/main" id="{12511B59-D725-441D-8D01-E96C5432FB7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500" y="2426065"/>
                  <a:ext cx="676365" cy="1307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5FA8D34D-303E-4978-9A29-8DD83A99D367}"/>
                    </a:ext>
                  </a:extLst>
                </p:cNvPr>
                <p:cNvPicPr>
                  <a:picLocks noChangeAspect="1"/>
                </p:cNvPicPr>
                <p:nvPr/>
              </p:nvPicPr>
              <p:blipFill rotWithShape="1">
                <a:blip r:embed="rId14"/>
                <a:srcRect l="3574" t="3820" r="9136" b="75174"/>
                <a:stretch/>
              </p:blipFill>
              <p:spPr>
                <a:xfrm>
                  <a:off x="2573070" y="5312383"/>
                  <a:ext cx="2807096" cy="820527"/>
                </a:xfrm>
                <a:prstGeom prst="rect">
                  <a:avLst/>
                </a:prstGeom>
              </p:spPr>
            </p:pic>
            <p:pic>
              <p:nvPicPr>
                <p:cNvPr id="25" name="Picture 24">
                  <a:extLst>
                    <a:ext uri="{FF2B5EF4-FFF2-40B4-BE49-F238E27FC236}">
                      <a16:creationId xmlns:a16="http://schemas.microsoft.com/office/drawing/2014/main" id="{DCF7CD83-4BE1-4A22-A7CB-92A913650A5E}"/>
                    </a:ext>
                  </a:extLst>
                </p:cNvPr>
                <p:cNvPicPr>
                  <a:picLocks noChangeAspect="1"/>
                </p:cNvPicPr>
                <p:nvPr/>
              </p:nvPicPr>
              <p:blipFill rotWithShape="1">
                <a:blip r:embed="rId14"/>
                <a:srcRect l="6391" t="24223" r="10465" b="50403"/>
                <a:stretch/>
              </p:blipFill>
              <p:spPr>
                <a:xfrm>
                  <a:off x="2544813" y="4125866"/>
                  <a:ext cx="2585786" cy="991146"/>
                </a:xfrm>
                <a:prstGeom prst="rect">
                  <a:avLst/>
                </a:prstGeom>
              </p:spPr>
            </p:pic>
            <p:pic>
              <p:nvPicPr>
                <p:cNvPr id="26" name="Picture 25">
                  <a:extLst>
                    <a:ext uri="{FF2B5EF4-FFF2-40B4-BE49-F238E27FC236}">
                      <a16:creationId xmlns:a16="http://schemas.microsoft.com/office/drawing/2014/main" id="{7B3EFC80-A8C8-4FB7-88C5-DC3E65581201}"/>
                    </a:ext>
                  </a:extLst>
                </p:cNvPr>
                <p:cNvPicPr>
                  <a:picLocks noChangeAspect="1"/>
                </p:cNvPicPr>
                <p:nvPr/>
              </p:nvPicPr>
              <p:blipFill rotWithShape="1">
                <a:blip r:embed="rId14"/>
                <a:srcRect l="4766" t="50000" r="7944" b="27548"/>
                <a:stretch/>
              </p:blipFill>
              <p:spPr>
                <a:xfrm>
                  <a:off x="2838270" y="6189849"/>
                  <a:ext cx="2807096" cy="877004"/>
                </a:xfrm>
                <a:prstGeom prst="rect">
                  <a:avLst/>
                </a:prstGeom>
              </p:spPr>
            </p:pic>
            <p:pic>
              <p:nvPicPr>
                <p:cNvPr id="27" name="Picture 26">
                  <a:extLst>
                    <a:ext uri="{FF2B5EF4-FFF2-40B4-BE49-F238E27FC236}">
                      <a16:creationId xmlns:a16="http://schemas.microsoft.com/office/drawing/2014/main" id="{896B4C2E-3B2D-4871-BB02-DDC1FA642B77}"/>
                    </a:ext>
                  </a:extLst>
                </p:cNvPr>
                <p:cNvPicPr>
                  <a:picLocks noChangeAspect="1"/>
                </p:cNvPicPr>
                <p:nvPr/>
              </p:nvPicPr>
              <p:blipFill rotWithShape="1">
                <a:blip r:embed="rId14"/>
                <a:srcRect l="17415" t="72128" r="48528" b="2498"/>
                <a:stretch/>
              </p:blipFill>
              <p:spPr>
                <a:xfrm>
                  <a:off x="4913801" y="4103351"/>
                  <a:ext cx="1095218" cy="991146"/>
                </a:xfrm>
                <a:prstGeom prst="rect">
                  <a:avLst/>
                </a:prstGeom>
              </p:spPr>
            </p:pic>
            <p:pic>
              <p:nvPicPr>
                <p:cNvPr id="28" name="Picture 27">
                  <a:extLst>
                    <a:ext uri="{FF2B5EF4-FFF2-40B4-BE49-F238E27FC236}">
                      <a16:creationId xmlns:a16="http://schemas.microsoft.com/office/drawing/2014/main" id="{192B52EF-94A0-4CC8-92D6-AC06432FD53C}"/>
                    </a:ext>
                  </a:extLst>
                </p:cNvPr>
                <p:cNvPicPr>
                  <a:picLocks noChangeAspect="1"/>
                </p:cNvPicPr>
                <p:nvPr/>
              </p:nvPicPr>
              <p:blipFill rotWithShape="1">
                <a:blip r:embed="rId14"/>
                <a:srcRect l="53036" t="72128" r="22371" b="2498"/>
                <a:stretch/>
              </p:blipFill>
              <p:spPr>
                <a:xfrm>
                  <a:off x="5080259" y="5126161"/>
                  <a:ext cx="790874" cy="991146"/>
                </a:xfrm>
                <a:prstGeom prst="rect">
                  <a:avLst/>
                </a:prstGeom>
              </p:spPr>
            </p:pic>
            <p:sp>
              <p:nvSpPr>
                <p:cNvPr id="29" name="Rectangle 28">
                  <a:extLst>
                    <a:ext uri="{FF2B5EF4-FFF2-40B4-BE49-F238E27FC236}">
                      <a16:creationId xmlns:a16="http://schemas.microsoft.com/office/drawing/2014/main" id="{2314DC2E-ACF4-4311-9CFF-3CC8C758F580}"/>
                    </a:ext>
                  </a:extLst>
                </p:cNvPr>
                <p:cNvSpPr/>
                <p:nvPr/>
              </p:nvSpPr>
              <p:spPr>
                <a:xfrm>
                  <a:off x="3186505" y="3604690"/>
                  <a:ext cx="2175570" cy="44863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193638" rtlCol="0" anchor="t" anchorCtr="0"/>
                <a:lstStyle/>
                <a:p>
                  <a:pPr algn="ctr"/>
                  <a:r>
                    <a:rPr lang="en-US" sz="1059" b="1" dirty="0">
                      <a:solidFill>
                        <a:schemeClr val="tx1"/>
                      </a:solidFill>
                    </a:rPr>
                    <a:t>Payment Channels</a:t>
                  </a:r>
                </a:p>
              </p:txBody>
            </p:sp>
            <p:sp>
              <p:nvSpPr>
                <p:cNvPr id="10" name="Right Brace 9">
                  <a:extLst>
                    <a:ext uri="{FF2B5EF4-FFF2-40B4-BE49-F238E27FC236}">
                      <a16:creationId xmlns:a16="http://schemas.microsoft.com/office/drawing/2014/main" id="{29A72CCD-439E-4C5F-A143-530FA09F3324}"/>
                    </a:ext>
                  </a:extLst>
                </p:cNvPr>
                <p:cNvSpPr/>
                <p:nvPr/>
              </p:nvSpPr>
              <p:spPr>
                <a:xfrm rot="5400000">
                  <a:off x="4115946" y="1874123"/>
                  <a:ext cx="363732" cy="3324263"/>
                </a:xfrm>
                <a:prstGeom prst="rightBrace">
                  <a:avLst>
                    <a:gd name="adj1" fmla="val 61752"/>
                    <a:gd name="adj2" fmla="val 50473"/>
                  </a:avLst>
                </a:prstGeom>
                <a:solidFill>
                  <a:schemeClr val="bg1"/>
                </a:solidFill>
                <a:ln w="95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65" dirty="0"/>
                </a:p>
              </p:txBody>
            </p:sp>
          </p:grpSp>
        </p:grpSp>
      </p:grpSp>
      <p:grpSp>
        <p:nvGrpSpPr>
          <p:cNvPr id="33" name="Group 32">
            <a:extLst>
              <a:ext uri="{FF2B5EF4-FFF2-40B4-BE49-F238E27FC236}">
                <a16:creationId xmlns:a16="http://schemas.microsoft.com/office/drawing/2014/main" id="{909F0A80-587D-4BC6-BD5F-903C84CAF496}"/>
              </a:ext>
            </a:extLst>
          </p:cNvPr>
          <p:cNvGrpSpPr/>
          <p:nvPr/>
        </p:nvGrpSpPr>
        <p:grpSpPr>
          <a:xfrm>
            <a:off x="6248254" y="1883284"/>
            <a:ext cx="7612406" cy="5623939"/>
            <a:chOff x="6248254" y="2208784"/>
            <a:chExt cx="6391981" cy="5068873"/>
          </a:xfrm>
        </p:grpSpPr>
        <p:sp>
          <p:nvSpPr>
            <p:cNvPr id="30" name="Rectangle 29">
              <a:extLst>
                <a:ext uri="{FF2B5EF4-FFF2-40B4-BE49-F238E27FC236}">
                  <a16:creationId xmlns:a16="http://schemas.microsoft.com/office/drawing/2014/main" id="{DD819A29-09BC-4107-9360-66AC3C4F2426}"/>
                </a:ext>
              </a:extLst>
            </p:cNvPr>
            <p:cNvSpPr/>
            <p:nvPr/>
          </p:nvSpPr>
          <p:spPr>
            <a:xfrm>
              <a:off x="6248254" y="2208784"/>
              <a:ext cx="6391981" cy="506887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819" tIns="48409" rIns="96819" bIns="48409" numCol="1" spcCol="0" rtlCol="0" fromWordArt="0" anchor="ctr" anchorCtr="0" forceAA="0" compatLnSpc="0">
              <a:prstTxWarp prst="textNoShape">
                <a:avLst/>
              </a:prstTxWarp>
              <a:noAutofit/>
            </a:bodyPr>
            <a:lstStyle/>
            <a:p>
              <a:pPr algn="ctr">
                <a:lnSpc>
                  <a:spcPct val="110000"/>
                </a:lnSpc>
              </a:pPr>
              <a:endParaRPr lang="en-US" sz="1271" dirty="0">
                <a:solidFill>
                  <a:schemeClr val="tx2"/>
                </a:solidFill>
              </a:endParaRPr>
            </a:p>
          </p:txBody>
        </p:sp>
        <p:pic>
          <p:nvPicPr>
            <p:cNvPr id="6" name="Picture 5">
              <a:extLst>
                <a:ext uri="{FF2B5EF4-FFF2-40B4-BE49-F238E27FC236}">
                  <a16:creationId xmlns:a16="http://schemas.microsoft.com/office/drawing/2014/main" id="{3A53EE2E-79C6-488F-97C5-055A8015CB32}"/>
                </a:ext>
              </a:extLst>
            </p:cNvPr>
            <p:cNvPicPr>
              <a:picLocks noChangeAspect="1"/>
            </p:cNvPicPr>
            <p:nvPr/>
          </p:nvPicPr>
          <p:blipFill>
            <a:blip r:embed="rId15"/>
            <a:stretch>
              <a:fillRect/>
            </a:stretch>
          </p:blipFill>
          <p:spPr>
            <a:xfrm>
              <a:off x="6520162" y="2479310"/>
              <a:ext cx="5580554" cy="4587544"/>
            </a:xfrm>
            <a:prstGeom prst="rect">
              <a:avLst/>
            </a:prstGeom>
          </p:spPr>
        </p:pic>
      </p:grpSp>
      <p:sp>
        <p:nvSpPr>
          <p:cNvPr id="5" name="TextBox 4">
            <a:extLst>
              <a:ext uri="{FF2B5EF4-FFF2-40B4-BE49-F238E27FC236}">
                <a16:creationId xmlns:a16="http://schemas.microsoft.com/office/drawing/2014/main" id="{963B1C03-42DC-4902-899A-3762BF952D37}"/>
              </a:ext>
            </a:extLst>
          </p:cNvPr>
          <p:cNvSpPr txBox="1"/>
          <p:nvPr/>
        </p:nvSpPr>
        <p:spPr>
          <a:xfrm>
            <a:off x="6704055" y="1883284"/>
            <a:ext cx="5195220" cy="287899"/>
          </a:xfrm>
          <a:prstGeom prst="rect">
            <a:avLst/>
          </a:prstGeom>
          <a:noFill/>
        </p:spPr>
        <p:txBody>
          <a:bodyPr wrap="square" rtlCol="0">
            <a:spAutoFit/>
          </a:bodyPr>
          <a:lstStyle/>
          <a:p>
            <a:pPr algn="ctr"/>
            <a:r>
              <a:rPr lang="en-US" sz="1271" b="1" dirty="0">
                <a:solidFill>
                  <a:srgbClr val="1E7C99"/>
                </a:solidFill>
              </a:rPr>
              <a:t>A portal provides visibility into every payment in all channels</a:t>
            </a:r>
          </a:p>
        </p:txBody>
      </p:sp>
      <p:sp>
        <p:nvSpPr>
          <p:cNvPr id="24" name="Right Arrow 79">
            <a:extLst>
              <a:ext uri="{FF2B5EF4-FFF2-40B4-BE49-F238E27FC236}">
                <a16:creationId xmlns:a16="http://schemas.microsoft.com/office/drawing/2014/main" id="{F13BE2C8-A707-4838-A3C2-1F169E376D05}"/>
              </a:ext>
            </a:extLst>
          </p:cNvPr>
          <p:cNvSpPr/>
          <p:nvPr/>
        </p:nvSpPr>
        <p:spPr>
          <a:xfrm>
            <a:off x="5518828" y="3962636"/>
            <a:ext cx="684876" cy="387275"/>
          </a:xfrm>
          <a:prstGeom prst="rightArrow">
            <a:avLst/>
          </a:prstGeom>
          <a:solidFill>
            <a:srgbClr val="1E7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sp>
        <p:nvSpPr>
          <p:cNvPr id="35" name="TextBox 34">
            <a:extLst>
              <a:ext uri="{FF2B5EF4-FFF2-40B4-BE49-F238E27FC236}">
                <a16:creationId xmlns:a16="http://schemas.microsoft.com/office/drawing/2014/main" id="{AB081D06-7793-4D8A-822A-D43B9B5F5A5D}"/>
              </a:ext>
            </a:extLst>
          </p:cNvPr>
          <p:cNvSpPr txBox="1"/>
          <p:nvPr/>
        </p:nvSpPr>
        <p:spPr>
          <a:xfrm>
            <a:off x="2292156" y="4320274"/>
            <a:ext cx="815395" cy="401520"/>
          </a:xfrm>
          <a:prstGeom prst="rect">
            <a:avLst/>
          </a:prstGeom>
          <a:solidFill>
            <a:srgbClr val="0070C0"/>
          </a:solidFill>
        </p:spPr>
        <p:txBody>
          <a:bodyPr vert="horz" wrap="square" lIns="91440" tIns="45720" rIns="91440" bIns="45720" rtlCol="0" anchor="t">
            <a:spAutoFit/>
          </a:bodyPr>
          <a:lstStyle/>
          <a:p>
            <a:pPr algn="ctr">
              <a:lnSpc>
                <a:spcPct val="110000"/>
              </a:lnSpc>
            </a:pPr>
            <a:r>
              <a:rPr lang="en-US" sz="950" b="1" i="0" dirty="0">
                <a:solidFill>
                  <a:schemeClr val="bg1"/>
                </a:solidFill>
                <a:latin typeface="Arial"/>
              </a:rPr>
              <a:t>EBPP Solution</a:t>
            </a:r>
          </a:p>
        </p:txBody>
      </p:sp>
      <p:sp>
        <p:nvSpPr>
          <p:cNvPr id="4" name="PageNumber">
            <a:extLst>
              <a:ext uri="{FF2B5EF4-FFF2-40B4-BE49-F238E27FC236}">
                <a16:creationId xmlns:a16="http://schemas.microsoft.com/office/drawing/2014/main" id="{DA3E5455-8A63-46B2-903F-EA606C5CAF33}"/>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13</a:t>
            </a:r>
          </a:p>
        </p:txBody>
      </p:sp>
    </p:spTree>
    <p:custDataLst>
      <p:tags r:id="rId1"/>
    </p:custDataLst>
    <p:extLst>
      <p:ext uri="{BB962C8B-B14F-4D97-AF65-F5344CB8AC3E}">
        <p14:creationId xmlns:p14="http://schemas.microsoft.com/office/powerpoint/2010/main" val="223180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690BCF5-4DC3-4EDC-BF49-4FBF4BEACDB3}"/>
              </a:ext>
            </a:extLst>
          </p:cNvPr>
          <p:cNvGraphicFramePr>
            <a:graphicFrameLocks noChangeAspect="1"/>
          </p:cNvGraphicFramePr>
          <p:nvPr>
            <p:custDataLst>
              <p:tags r:id="rId2"/>
            </p:custDataLst>
          </p:nvPr>
        </p:nvGraphicFramePr>
        <p:xfrm>
          <a:off x="2148417" y="122657"/>
          <a:ext cx="1632" cy="1632"/>
        </p:xfrm>
        <a:graphic>
          <a:graphicData uri="http://schemas.openxmlformats.org/presentationml/2006/ole">
            <mc:AlternateContent xmlns:mc="http://schemas.openxmlformats.org/markup-compatibility/2006">
              <mc:Choice xmlns:v="urn:schemas-microsoft-com:vml" Requires="v">
                <p:oleObj name="think-cell Slide" r:id="rId11" imgW="286" imgH="286" progId="TCLayout.ActiveDocument.1">
                  <p:embed/>
                </p:oleObj>
              </mc:Choice>
              <mc:Fallback>
                <p:oleObj name="think-cell Slide" r:id="rId11" imgW="286" imgH="286" progId="TCLayout.ActiveDocument.1">
                  <p:embed/>
                  <p:pic>
                    <p:nvPicPr>
                      <p:cNvPr id="5" name="Object 4" hidden="1">
                        <a:extLst>
                          <a:ext uri="{FF2B5EF4-FFF2-40B4-BE49-F238E27FC236}">
                            <a16:creationId xmlns:a16="http://schemas.microsoft.com/office/drawing/2014/main" id="{D690BCF5-4DC3-4EDC-BF49-4FBF4BEACDB3}"/>
                          </a:ext>
                        </a:extLst>
                      </p:cNvPr>
                      <p:cNvPicPr/>
                      <p:nvPr/>
                    </p:nvPicPr>
                    <p:blipFill>
                      <a:blip r:embed="rId12"/>
                      <a:stretch>
                        <a:fillRect/>
                      </a:stretch>
                    </p:blipFill>
                    <p:spPr>
                      <a:xfrm>
                        <a:off x="2148417" y="122657"/>
                        <a:ext cx="1632" cy="1632"/>
                      </a:xfrm>
                      <a:prstGeom prst="rect">
                        <a:avLst/>
                      </a:prstGeom>
                    </p:spPr>
                  </p:pic>
                </p:oleObj>
              </mc:Fallback>
            </mc:AlternateContent>
          </a:graphicData>
        </a:graphic>
      </p:graphicFrame>
      <p:sp>
        <p:nvSpPr>
          <p:cNvPr id="85" name="Rectangle 84">
            <a:extLst>
              <a:ext uri="{FF2B5EF4-FFF2-40B4-BE49-F238E27FC236}">
                <a16:creationId xmlns:a16="http://schemas.microsoft.com/office/drawing/2014/main" id="{423314A1-E857-4A82-8464-5E58E89F90A3}"/>
              </a:ext>
            </a:extLst>
          </p:cNvPr>
          <p:cNvSpPr/>
          <p:nvPr/>
        </p:nvSpPr>
        <p:spPr>
          <a:xfrm>
            <a:off x="7113018" y="5122585"/>
            <a:ext cx="5925129" cy="196164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971" tIns="46985" rIns="93971" bIns="46985" numCol="1" spcCol="0" rtlCol="0" fromWordArt="0" anchor="ctr" anchorCtr="0" forceAA="0" compatLnSpc="0">
            <a:prstTxWarp prst="textNoShape">
              <a:avLst/>
            </a:prstTxWarp>
            <a:noAutofit/>
          </a:bodyPr>
          <a:lstStyle/>
          <a:p>
            <a:pPr algn="ctr" defTabSz="939742">
              <a:lnSpc>
                <a:spcPct val="110000"/>
              </a:lnSpc>
            </a:pPr>
            <a:endParaRPr lang="en-US" sz="1234" dirty="0">
              <a:solidFill>
                <a:srgbClr val="6D6E6A"/>
              </a:solidFill>
              <a:latin typeface="Arial"/>
              <a:ea typeface="LF_Kai"/>
            </a:endParaRPr>
          </a:p>
        </p:txBody>
      </p:sp>
      <p:sp>
        <p:nvSpPr>
          <p:cNvPr id="86" name="Freeform 17">
            <a:extLst>
              <a:ext uri="{FF2B5EF4-FFF2-40B4-BE49-F238E27FC236}">
                <a16:creationId xmlns:a16="http://schemas.microsoft.com/office/drawing/2014/main" id="{BB72F939-A1FD-4FEE-B0D0-763C469BD0B2}"/>
              </a:ext>
            </a:extLst>
          </p:cNvPr>
          <p:cNvSpPr>
            <a:spLocks noEditPoints="1"/>
          </p:cNvSpPr>
          <p:nvPr/>
        </p:nvSpPr>
        <p:spPr bwMode="auto">
          <a:xfrm>
            <a:off x="7288959" y="5651720"/>
            <a:ext cx="296679"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87" name="Freeform 17">
            <a:extLst>
              <a:ext uri="{FF2B5EF4-FFF2-40B4-BE49-F238E27FC236}">
                <a16:creationId xmlns:a16="http://schemas.microsoft.com/office/drawing/2014/main" id="{61AC6561-8262-45D4-A3A4-42B850793FD5}"/>
              </a:ext>
            </a:extLst>
          </p:cNvPr>
          <p:cNvSpPr>
            <a:spLocks noEditPoints="1"/>
          </p:cNvSpPr>
          <p:nvPr/>
        </p:nvSpPr>
        <p:spPr bwMode="auto">
          <a:xfrm>
            <a:off x="7292924" y="6131016"/>
            <a:ext cx="296679"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88" name="Freeform 17">
            <a:extLst>
              <a:ext uri="{FF2B5EF4-FFF2-40B4-BE49-F238E27FC236}">
                <a16:creationId xmlns:a16="http://schemas.microsoft.com/office/drawing/2014/main" id="{5A8285D7-EBC5-4585-A246-D52339112C55}"/>
              </a:ext>
            </a:extLst>
          </p:cNvPr>
          <p:cNvSpPr>
            <a:spLocks noEditPoints="1"/>
          </p:cNvSpPr>
          <p:nvPr/>
        </p:nvSpPr>
        <p:spPr bwMode="auto">
          <a:xfrm>
            <a:off x="7301898" y="6614049"/>
            <a:ext cx="296679"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89" name="Freeform 17">
            <a:extLst>
              <a:ext uri="{FF2B5EF4-FFF2-40B4-BE49-F238E27FC236}">
                <a16:creationId xmlns:a16="http://schemas.microsoft.com/office/drawing/2014/main" id="{E0FE340A-9DF1-415B-91CD-1C5ABA51973A}"/>
              </a:ext>
            </a:extLst>
          </p:cNvPr>
          <p:cNvSpPr>
            <a:spLocks noEditPoints="1"/>
          </p:cNvSpPr>
          <p:nvPr/>
        </p:nvSpPr>
        <p:spPr bwMode="auto">
          <a:xfrm>
            <a:off x="10453757" y="5651720"/>
            <a:ext cx="279584"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90" name="Freeform 17">
            <a:extLst>
              <a:ext uri="{FF2B5EF4-FFF2-40B4-BE49-F238E27FC236}">
                <a16:creationId xmlns:a16="http://schemas.microsoft.com/office/drawing/2014/main" id="{48DB346C-0021-4CBF-9FA0-A1758C313E99}"/>
              </a:ext>
            </a:extLst>
          </p:cNvPr>
          <p:cNvSpPr>
            <a:spLocks noEditPoints="1"/>
          </p:cNvSpPr>
          <p:nvPr/>
        </p:nvSpPr>
        <p:spPr bwMode="auto">
          <a:xfrm>
            <a:off x="10458616" y="6079646"/>
            <a:ext cx="279584"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105" name="Rectangle 104">
            <a:extLst>
              <a:ext uri="{FF2B5EF4-FFF2-40B4-BE49-F238E27FC236}">
                <a16:creationId xmlns:a16="http://schemas.microsoft.com/office/drawing/2014/main" id="{DC3B55CC-A419-4101-AF97-08DBC89D7BA1}"/>
              </a:ext>
            </a:extLst>
          </p:cNvPr>
          <p:cNvSpPr/>
          <p:nvPr/>
        </p:nvSpPr>
        <p:spPr>
          <a:xfrm>
            <a:off x="7105149" y="1713277"/>
            <a:ext cx="5936393" cy="404642"/>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971" tIns="46985" rIns="93971" bIns="46985" numCol="1" spcCol="0" rtlCol="0" fromWordArt="0" anchor="ctr" anchorCtr="0" forceAA="0" compatLnSpc="0">
            <a:prstTxWarp prst="textNoShape">
              <a:avLst/>
            </a:prstTxWarp>
            <a:noAutofit/>
          </a:bodyPr>
          <a:lstStyle/>
          <a:p>
            <a:pPr algn="ctr" defTabSz="939742">
              <a:lnSpc>
                <a:spcPct val="110000"/>
              </a:lnSpc>
            </a:pPr>
            <a:r>
              <a:rPr lang="en-US" sz="1027" b="1" dirty="0">
                <a:solidFill>
                  <a:srgbClr val="FFFFFF"/>
                </a:solidFill>
                <a:latin typeface="Arial"/>
                <a:ea typeface="LF_Kai"/>
              </a:rPr>
              <a:t>Government agency implements a single-vendor payment solution that’s scalable with DBP</a:t>
            </a:r>
            <a:r>
              <a:rPr lang="en-US" sz="1027" b="1" i="1" dirty="0">
                <a:solidFill>
                  <a:srgbClr val="FFFFFF"/>
                </a:solidFill>
                <a:latin typeface="Arial"/>
                <a:ea typeface="LF_Kai"/>
              </a:rPr>
              <a:t> </a:t>
            </a:r>
            <a:r>
              <a:rPr lang="en-US" sz="1027" b="1" dirty="0">
                <a:solidFill>
                  <a:srgbClr val="FFFFFF"/>
                </a:solidFill>
                <a:latin typeface="Arial"/>
                <a:ea typeface="LF_Kai"/>
              </a:rPr>
              <a:t>solution</a:t>
            </a:r>
          </a:p>
        </p:txBody>
      </p:sp>
      <p:sp>
        <p:nvSpPr>
          <p:cNvPr id="106" name="Rectangle 105">
            <a:extLst>
              <a:ext uri="{FF2B5EF4-FFF2-40B4-BE49-F238E27FC236}">
                <a16:creationId xmlns:a16="http://schemas.microsoft.com/office/drawing/2014/main" id="{BFF2C86D-D91A-482B-8963-011E4FAE3BFB}"/>
              </a:ext>
            </a:extLst>
          </p:cNvPr>
          <p:cNvSpPr/>
          <p:nvPr/>
        </p:nvSpPr>
        <p:spPr>
          <a:xfrm>
            <a:off x="585281" y="3010079"/>
            <a:ext cx="1069524" cy="282257"/>
          </a:xfrm>
          <a:prstGeom prst="rect">
            <a:avLst/>
          </a:prstGeom>
        </p:spPr>
        <p:txBody>
          <a:bodyPr wrap="none" anchor="ctr">
            <a:spAutoFit/>
          </a:bodyPr>
          <a:lstStyle/>
          <a:p>
            <a:pPr algn="ctr" defTabSz="939742"/>
            <a:r>
              <a:rPr lang="en-US" sz="1234" b="1" dirty="0">
                <a:solidFill>
                  <a:srgbClr val="1E7C99"/>
                </a:solidFill>
                <a:latin typeface="Arial"/>
                <a:ea typeface="LF_Kai"/>
              </a:rPr>
              <a:t>Challenges </a:t>
            </a:r>
          </a:p>
        </p:txBody>
      </p:sp>
      <p:sp>
        <p:nvSpPr>
          <p:cNvPr id="107" name="Rectangle 106">
            <a:extLst>
              <a:ext uri="{FF2B5EF4-FFF2-40B4-BE49-F238E27FC236}">
                <a16:creationId xmlns:a16="http://schemas.microsoft.com/office/drawing/2014/main" id="{BF5509DE-8916-4E9E-A3C5-421661492FE6}"/>
              </a:ext>
            </a:extLst>
          </p:cNvPr>
          <p:cNvSpPr/>
          <p:nvPr/>
        </p:nvSpPr>
        <p:spPr>
          <a:xfrm>
            <a:off x="1600123" y="2694621"/>
            <a:ext cx="4835636" cy="906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dirty="0">
                <a:solidFill>
                  <a:srgbClr val="6D6E6A"/>
                </a:solidFill>
                <a:latin typeface="Arial"/>
                <a:ea typeface="LF_Kai"/>
              </a:rPr>
              <a:t>Various department-specific platforms increase </a:t>
            </a:r>
            <a:r>
              <a:rPr lang="en-US" sz="1027" b="1" dirty="0">
                <a:solidFill>
                  <a:srgbClr val="6D6E6A"/>
                </a:solidFill>
                <a:latin typeface="Arial"/>
                <a:ea typeface="LF_Kai"/>
              </a:rPr>
              <a:t>difficulty to track &amp; reconcile payments</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b="1" dirty="0">
                <a:solidFill>
                  <a:srgbClr val="6D6E6A"/>
                </a:solidFill>
                <a:latin typeface="Arial"/>
                <a:ea typeface="LF_Kai"/>
              </a:rPr>
              <a:t>Limited payment options </a:t>
            </a:r>
            <a:r>
              <a:rPr lang="en-US" sz="1027" dirty="0">
                <a:solidFill>
                  <a:srgbClr val="6D6E6A"/>
                </a:solidFill>
                <a:latin typeface="Arial"/>
                <a:ea typeface="LF_Kai"/>
              </a:rPr>
              <a:t>increases delay in payment process &amp; result in non-payments</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b="1" dirty="0">
                <a:solidFill>
                  <a:srgbClr val="6D6E6A"/>
                </a:solidFill>
                <a:latin typeface="Arial"/>
                <a:ea typeface="LF_Kai"/>
              </a:rPr>
              <a:t>High compliance costs </a:t>
            </a:r>
            <a:r>
              <a:rPr lang="en-US" sz="1027" dirty="0">
                <a:solidFill>
                  <a:srgbClr val="6D6E6A"/>
                </a:solidFill>
                <a:latin typeface="Arial"/>
                <a:ea typeface="LF_Kai"/>
              </a:rPr>
              <a:t>for controls and security </a:t>
            </a:r>
          </a:p>
        </p:txBody>
      </p:sp>
      <p:sp>
        <p:nvSpPr>
          <p:cNvPr id="108" name="Rectangle 107">
            <a:extLst>
              <a:ext uri="{FF2B5EF4-FFF2-40B4-BE49-F238E27FC236}">
                <a16:creationId xmlns:a16="http://schemas.microsoft.com/office/drawing/2014/main" id="{179864CF-0235-4833-891B-124990661E50}"/>
              </a:ext>
            </a:extLst>
          </p:cNvPr>
          <p:cNvSpPr/>
          <p:nvPr/>
        </p:nvSpPr>
        <p:spPr>
          <a:xfrm>
            <a:off x="1600121" y="3893349"/>
            <a:ext cx="5094679" cy="1201762"/>
          </a:xfrm>
          <a:prstGeom prst="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GB" sz="1027" b="1" dirty="0">
                <a:solidFill>
                  <a:srgbClr val="1E7C99"/>
                </a:solidFill>
                <a:latin typeface="Arial"/>
                <a:ea typeface="LF_Kai"/>
              </a:rPr>
              <a:t>Agency adopts unified solution via DBP:</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dirty="0">
                <a:solidFill>
                  <a:srgbClr val="6D6E6A"/>
                </a:solidFill>
                <a:latin typeface="Arial"/>
                <a:ea typeface="LF_Kai"/>
              </a:rPr>
              <a:t>Fully hosted </a:t>
            </a:r>
            <a:r>
              <a:rPr lang="en-US" sz="1027" b="1" dirty="0">
                <a:solidFill>
                  <a:srgbClr val="6D6E6A"/>
                </a:solidFill>
                <a:latin typeface="Arial"/>
                <a:ea typeface="LF_Kai"/>
              </a:rPr>
              <a:t>omni-channel payments </a:t>
            </a:r>
            <a:r>
              <a:rPr lang="en-US" sz="1027" dirty="0">
                <a:solidFill>
                  <a:srgbClr val="6D6E6A"/>
                </a:solidFill>
                <a:latin typeface="Arial"/>
                <a:ea typeface="LF_Kai"/>
              </a:rPr>
              <a:t>via web, IVR, kiosk and mobile with several payment options</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b="1" dirty="0">
                <a:solidFill>
                  <a:srgbClr val="6D6E6A"/>
                </a:solidFill>
                <a:latin typeface="Arial"/>
                <a:ea typeface="LF_Kai"/>
              </a:rPr>
              <a:t>Integrated payment reminders and auto-pay </a:t>
            </a:r>
            <a:r>
              <a:rPr lang="en-US" sz="1027" dirty="0">
                <a:solidFill>
                  <a:srgbClr val="6D6E6A"/>
                </a:solidFill>
                <a:latin typeface="Arial"/>
                <a:ea typeface="LF_Kai"/>
              </a:rPr>
              <a:t>via text</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dirty="0">
                <a:solidFill>
                  <a:srgbClr val="6D6E6A"/>
                </a:solidFill>
                <a:latin typeface="Arial"/>
                <a:ea typeface="LF_Kai"/>
              </a:rPr>
              <a:t>Ensures high level of payment security &amp; compliance being </a:t>
            </a:r>
            <a:r>
              <a:rPr lang="en-US" sz="1027" b="1" dirty="0">
                <a:solidFill>
                  <a:srgbClr val="6D6E6A"/>
                </a:solidFill>
                <a:latin typeface="Arial"/>
                <a:ea typeface="LF_Kai"/>
              </a:rPr>
              <a:t>Level 1 PCI Compliant</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dirty="0">
                <a:solidFill>
                  <a:srgbClr val="6D6E6A"/>
                </a:solidFill>
                <a:latin typeface="Arial"/>
                <a:ea typeface="LF_Kai"/>
              </a:rPr>
              <a:t>Staff portal dashboard produces all-in-one </a:t>
            </a:r>
            <a:r>
              <a:rPr lang="en-US" sz="1027" b="1" dirty="0">
                <a:solidFill>
                  <a:srgbClr val="6D6E6A"/>
                </a:solidFill>
                <a:latin typeface="Arial"/>
                <a:ea typeface="LF_Kai"/>
              </a:rPr>
              <a:t>real-time KPIs &amp; reconciliation reports</a:t>
            </a:r>
          </a:p>
        </p:txBody>
      </p:sp>
      <p:sp>
        <p:nvSpPr>
          <p:cNvPr id="109" name="Rectangle 108">
            <a:extLst>
              <a:ext uri="{FF2B5EF4-FFF2-40B4-BE49-F238E27FC236}">
                <a16:creationId xmlns:a16="http://schemas.microsoft.com/office/drawing/2014/main" id="{30C8B44A-5490-4832-852F-33C4C213A364}"/>
              </a:ext>
            </a:extLst>
          </p:cNvPr>
          <p:cNvSpPr/>
          <p:nvPr/>
        </p:nvSpPr>
        <p:spPr>
          <a:xfrm>
            <a:off x="712721" y="4210009"/>
            <a:ext cx="814646" cy="282257"/>
          </a:xfrm>
          <a:prstGeom prst="rect">
            <a:avLst/>
          </a:prstGeom>
        </p:spPr>
        <p:txBody>
          <a:bodyPr wrap="none" anchor="ctr">
            <a:spAutoFit/>
          </a:bodyPr>
          <a:lstStyle/>
          <a:p>
            <a:pPr algn="ctr" defTabSz="939742"/>
            <a:r>
              <a:rPr lang="en-US" sz="1234" b="1" dirty="0">
                <a:solidFill>
                  <a:srgbClr val="1E7C99"/>
                </a:solidFill>
                <a:latin typeface="Arial"/>
                <a:ea typeface="LF_Kai"/>
              </a:rPr>
              <a:t>Solution</a:t>
            </a:r>
          </a:p>
        </p:txBody>
      </p:sp>
      <p:sp>
        <p:nvSpPr>
          <p:cNvPr id="110" name="Rectangle 109">
            <a:extLst>
              <a:ext uri="{FF2B5EF4-FFF2-40B4-BE49-F238E27FC236}">
                <a16:creationId xmlns:a16="http://schemas.microsoft.com/office/drawing/2014/main" id="{379FCE7C-58FB-458B-A599-4E7A6D9FE4E6}"/>
              </a:ext>
            </a:extLst>
          </p:cNvPr>
          <p:cNvSpPr/>
          <p:nvPr/>
        </p:nvSpPr>
        <p:spPr>
          <a:xfrm>
            <a:off x="720735" y="5864274"/>
            <a:ext cx="798616" cy="282257"/>
          </a:xfrm>
          <a:prstGeom prst="rect">
            <a:avLst/>
          </a:prstGeom>
        </p:spPr>
        <p:txBody>
          <a:bodyPr wrap="none" anchor="ctr">
            <a:spAutoFit/>
          </a:bodyPr>
          <a:lstStyle/>
          <a:p>
            <a:pPr algn="ctr" defTabSz="939742"/>
            <a:r>
              <a:rPr lang="en-US" sz="1234" b="1" dirty="0">
                <a:solidFill>
                  <a:srgbClr val="1E7C99"/>
                </a:solidFill>
                <a:latin typeface="Arial"/>
                <a:ea typeface="LF_Kai"/>
              </a:rPr>
              <a:t>Results </a:t>
            </a:r>
          </a:p>
        </p:txBody>
      </p:sp>
      <p:sp>
        <p:nvSpPr>
          <p:cNvPr id="111" name="Rectangle 110">
            <a:extLst>
              <a:ext uri="{FF2B5EF4-FFF2-40B4-BE49-F238E27FC236}">
                <a16:creationId xmlns:a16="http://schemas.microsoft.com/office/drawing/2014/main" id="{6BEFDCCB-309A-4E1B-9F38-4876B4A94182}"/>
              </a:ext>
            </a:extLst>
          </p:cNvPr>
          <p:cNvSpPr/>
          <p:nvPr/>
        </p:nvSpPr>
        <p:spPr>
          <a:xfrm>
            <a:off x="690277" y="1917824"/>
            <a:ext cx="859531" cy="282257"/>
          </a:xfrm>
          <a:prstGeom prst="rect">
            <a:avLst/>
          </a:prstGeom>
        </p:spPr>
        <p:txBody>
          <a:bodyPr wrap="none" anchor="ctr">
            <a:spAutoFit/>
          </a:bodyPr>
          <a:lstStyle/>
          <a:p>
            <a:pPr algn="ctr" defTabSz="939742"/>
            <a:r>
              <a:rPr lang="en-US" sz="1234" b="1" dirty="0">
                <a:solidFill>
                  <a:srgbClr val="1E7C99"/>
                </a:solidFill>
                <a:latin typeface="Arial"/>
                <a:ea typeface="LF_Kai"/>
              </a:rPr>
              <a:t>Situation</a:t>
            </a:r>
          </a:p>
        </p:txBody>
      </p:sp>
      <p:sp>
        <p:nvSpPr>
          <p:cNvPr id="112" name="Rectangle 111">
            <a:extLst>
              <a:ext uri="{FF2B5EF4-FFF2-40B4-BE49-F238E27FC236}">
                <a16:creationId xmlns:a16="http://schemas.microsoft.com/office/drawing/2014/main" id="{5F020A94-E3FB-468E-9333-DECBE9320195}"/>
              </a:ext>
            </a:extLst>
          </p:cNvPr>
          <p:cNvSpPr/>
          <p:nvPr/>
        </p:nvSpPr>
        <p:spPr>
          <a:xfrm>
            <a:off x="1604186" y="1586676"/>
            <a:ext cx="4911522" cy="93672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b="1" dirty="0">
                <a:solidFill>
                  <a:srgbClr val="1E7C99"/>
                </a:solidFill>
                <a:latin typeface="Arial"/>
                <a:ea typeface="LF_Kai"/>
              </a:rPr>
              <a:t>Government Agency seeks to:</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dirty="0">
                <a:solidFill>
                  <a:srgbClr val="6D6E6A"/>
                </a:solidFill>
                <a:latin typeface="Arial"/>
                <a:ea typeface="LF_Kai"/>
              </a:rPr>
              <a:t>Eliminate </a:t>
            </a:r>
            <a:r>
              <a:rPr lang="en-US" sz="1027" b="1" dirty="0">
                <a:solidFill>
                  <a:srgbClr val="6D6E6A"/>
                </a:solidFill>
                <a:latin typeface="Arial"/>
                <a:ea typeface="LF_Kai"/>
              </a:rPr>
              <a:t>multi-vendor hassles </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b="1" dirty="0">
                <a:solidFill>
                  <a:srgbClr val="6D6E6A"/>
                </a:solidFill>
                <a:latin typeface="Arial"/>
                <a:ea typeface="LF_Kai"/>
              </a:rPr>
              <a:t>Modernize</a:t>
            </a:r>
            <a:r>
              <a:rPr lang="en-US" sz="1027" dirty="0">
                <a:solidFill>
                  <a:srgbClr val="6D6E6A"/>
                </a:solidFill>
                <a:latin typeface="Arial"/>
                <a:ea typeface="LF_Kai"/>
              </a:rPr>
              <a:t> payment process via </a:t>
            </a:r>
            <a:r>
              <a:rPr lang="en-US" sz="1027" b="1" dirty="0">
                <a:solidFill>
                  <a:srgbClr val="6D6E6A"/>
                </a:solidFill>
                <a:latin typeface="Arial"/>
                <a:ea typeface="LF_Kai"/>
              </a:rPr>
              <a:t>digital payments</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dirty="0">
                <a:solidFill>
                  <a:srgbClr val="6D6E6A"/>
                </a:solidFill>
                <a:latin typeface="Arial"/>
                <a:ea typeface="LF_Kai"/>
              </a:rPr>
              <a:t>Implement a new EBPP solution</a:t>
            </a:r>
            <a:endParaRPr lang="en-US" sz="1027" strike="sngStrike" dirty="0">
              <a:solidFill>
                <a:srgbClr val="FF0000"/>
              </a:solidFill>
              <a:latin typeface="Arial"/>
              <a:ea typeface="LF_Kai"/>
            </a:endParaRPr>
          </a:p>
        </p:txBody>
      </p:sp>
      <p:sp>
        <p:nvSpPr>
          <p:cNvPr id="113" name="TextBox 112">
            <a:extLst>
              <a:ext uri="{FF2B5EF4-FFF2-40B4-BE49-F238E27FC236}">
                <a16:creationId xmlns:a16="http://schemas.microsoft.com/office/drawing/2014/main" id="{96103A49-4DC4-45FE-ADDB-863BDF904940}"/>
              </a:ext>
            </a:extLst>
          </p:cNvPr>
          <p:cNvSpPr txBox="1"/>
          <p:nvPr/>
        </p:nvSpPr>
        <p:spPr bwMode="gray">
          <a:xfrm>
            <a:off x="7222122" y="3064140"/>
            <a:ext cx="1437984" cy="1781021"/>
          </a:xfrm>
          <a:prstGeom prst="rect">
            <a:avLst/>
          </a:prstGeom>
          <a:noFill/>
          <a:ln w="28575">
            <a:noFill/>
          </a:ln>
        </p:spPr>
        <p:txBody>
          <a:bodyPr vert="horz" wrap="square" lIns="82915" tIns="33167" rIns="33167" bIns="33167" rtlCol="0" anchor="t">
            <a:noAutofit/>
          </a:bodyPr>
          <a:lstStyle/>
          <a:p>
            <a:pPr algn="ctr" defTabSz="939742">
              <a:lnSpc>
                <a:spcPct val="110000"/>
              </a:lnSpc>
              <a:spcBef>
                <a:spcPts val="1087"/>
              </a:spcBef>
              <a:spcAft>
                <a:spcPts val="544"/>
              </a:spcAft>
            </a:pPr>
            <a:r>
              <a:rPr lang="en-US" sz="2570" dirty="0">
                <a:solidFill>
                  <a:srgbClr val="7DBAC4"/>
                </a:solidFill>
                <a:latin typeface="Arial"/>
                <a:ea typeface="LF_Kai"/>
              </a:rPr>
              <a:t>1</a:t>
            </a:r>
          </a:p>
          <a:p>
            <a:pPr defTabSz="939742">
              <a:lnSpc>
                <a:spcPct val="110000"/>
              </a:lnSpc>
            </a:pPr>
            <a:r>
              <a:rPr lang="en-US" sz="1027" dirty="0">
                <a:solidFill>
                  <a:srgbClr val="6D6E6A"/>
                </a:solidFill>
                <a:latin typeface="Arial"/>
                <a:ea typeface="LF_Kai"/>
              </a:rPr>
              <a:t>Agency adopts DBP solution to solve for multi-vendor management hassles </a:t>
            </a:r>
          </a:p>
        </p:txBody>
      </p:sp>
      <p:sp>
        <p:nvSpPr>
          <p:cNvPr id="114" name="TextBox 113">
            <a:extLst>
              <a:ext uri="{FF2B5EF4-FFF2-40B4-BE49-F238E27FC236}">
                <a16:creationId xmlns:a16="http://schemas.microsoft.com/office/drawing/2014/main" id="{F212CEEB-B65F-47D4-8A60-219B7281E0F7}"/>
              </a:ext>
            </a:extLst>
          </p:cNvPr>
          <p:cNvSpPr txBox="1"/>
          <p:nvPr/>
        </p:nvSpPr>
        <p:spPr bwMode="gray">
          <a:xfrm>
            <a:off x="8660106" y="3064140"/>
            <a:ext cx="1436103" cy="1781021"/>
          </a:xfrm>
          <a:prstGeom prst="rect">
            <a:avLst/>
          </a:prstGeom>
          <a:noFill/>
          <a:ln w="28575">
            <a:noFill/>
          </a:ln>
        </p:spPr>
        <p:txBody>
          <a:bodyPr vert="horz" wrap="square" lIns="82915" tIns="33167" rIns="33167" bIns="33167" rtlCol="0" anchor="t">
            <a:noAutofit/>
          </a:bodyPr>
          <a:lstStyle/>
          <a:p>
            <a:pPr algn="ctr" defTabSz="939742">
              <a:lnSpc>
                <a:spcPct val="110000"/>
              </a:lnSpc>
              <a:spcBef>
                <a:spcPts val="1087"/>
              </a:spcBef>
              <a:spcAft>
                <a:spcPts val="544"/>
              </a:spcAft>
            </a:pPr>
            <a:r>
              <a:rPr lang="en-US" sz="2570" dirty="0">
                <a:solidFill>
                  <a:srgbClr val="7DBAC4"/>
                </a:solidFill>
                <a:latin typeface="Arial"/>
                <a:ea typeface="LF_Kai"/>
              </a:rPr>
              <a:t>2</a:t>
            </a:r>
          </a:p>
          <a:p>
            <a:pPr defTabSz="939742">
              <a:lnSpc>
                <a:spcPct val="110000"/>
              </a:lnSpc>
            </a:pPr>
            <a:r>
              <a:rPr lang="en-US" sz="1027" dirty="0">
                <a:solidFill>
                  <a:srgbClr val="6D6E6A"/>
                </a:solidFill>
                <a:latin typeface="Arial"/>
                <a:ea typeface="LF_Kai"/>
              </a:rPr>
              <a:t>Citizens pay multiple bills at once 1 (parking tickets, dog permits, etc.) all on DBP platform</a:t>
            </a:r>
          </a:p>
        </p:txBody>
      </p:sp>
      <p:sp>
        <p:nvSpPr>
          <p:cNvPr id="115" name="TextBox 114">
            <a:extLst>
              <a:ext uri="{FF2B5EF4-FFF2-40B4-BE49-F238E27FC236}">
                <a16:creationId xmlns:a16="http://schemas.microsoft.com/office/drawing/2014/main" id="{070D3617-0FFD-4F91-8F01-9BF581377BA4}"/>
              </a:ext>
            </a:extLst>
          </p:cNvPr>
          <p:cNvSpPr txBox="1"/>
          <p:nvPr/>
        </p:nvSpPr>
        <p:spPr bwMode="gray">
          <a:xfrm>
            <a:off x="10153554" y="3064140"/>
            <a:ext cx="1312402" cy="1781021"/>
          </a:xfrm>
          <a:prstGeom prst="rect">
            <a:avLst/>
          </a:prstGeom>
          <a:noFill/>
          <a:ln w="28575">
            <a:noFill/>
          </a:ln>
        </p:spPr>
        <p:txBody>
          <a:bodyPr vert="horz" wrap="square" lIns="82915" tIns="33167" rIns="33167" bIns="33167" rtlCol="0" anchor="t">
            <a:noAutofit/>
          </a:bodyPr>
          <a:lstStyle/>
          <a:p>
            <a:pPr algn="ctr" defTabSz="939742">
              <a:lnSpc>
                <a:spcPct val="110000"/>
              </a:lnSpc>
              <a:spcBef>
                <a:spcPts val="1087"/>
              </a:spcBef>
              <a:spcAft>
                <a:spcPts val="544"/>
              </a:spcAft>
            </a:pPr>
            <a:r>
              <a:rPr lang="en-US" sz="2570" dirty="0">
                <a:solidFill>
                  <a:srgbClr val="7DBAC4"/>
                </a:solidFill>
                <a:latin typeface="Arial"/>
                <a:ea typeface="LF_Kai"/>
              </a:rPr>
              <a:t>3</a:t>
            </a:r>
          </a:p>
          <a:p>
            <a:pPr defTabSz="939742">
              <a:lnSpc>
                <a:spcPct val="110000"/>
              </a:lnSpc>
            </a:pPr>
            <a:r>
              <a:rPr lang="en-US" sz="1027" dirty="0">
                <a:solidFill>
                  <a:srgbClr val="6D6E6A"/>
                </a:solidFill>
                <a:latin typeface="Arial"/>
                <a:ea typeface="LF_Kai"/>
              </a:rPr>
              <a:t>Citizens save digital payment information and opt to go paperless</a:t>
            </a:r>
          </a:p>
        </p:txBody>
      </p:sp>
      <p:sp>
        <p:nvSpPr>
          <p:cNvPr id="116" name="TextBox 115">
            <a:extLst>
              <a:ext uri="{FF2B5EF4-FFF2-40B4-BE49-F238E27FC236}">
                <a16:creationId xmlns:a16="http://schemas.microsoft.com/office/drawing/2014/main" id="{F7644ED7-9BA1-4A28-B655-3743CB68E03C}"/>
              </a:ext>
            </a:extLst>
          </p:cNvPr>
          <p:cNvSpPr txBox="1"/>
          <p:nvPr/>
        </p:nvSpPr>
        <p:spPr bwMode="gray">
          <a:xfrm>
            <a:off x="11537879" y="3023263"/>
            <a:ext cx="1389894" cy="1781021"/>
          </a:xfrm>
          <a:prstGeom prst="rect">
            <a:avLst/>
          </a:prstGeom>
          <a:noFill/>
          <a:ln w="28575">
            <a:noFill/>
          </a:ln>
        </p:spPr>
        <p:txBody>
          <a:bodyPr vert="horz" wrap="square" lIns="82915" tIns="33167" rIns="33167" bIns="33167" rtlCol="0" anchor="t">
            <a:noAutofit/>
          </a:bodyPr>
          <a:lstStyle/>
          <a:p>
            <a:pPr algn="ctr" defTabSz="939742">
              <a:lnSpc>
                <a:spcPct val="110000"/>
              </a:lnSpc>
              <a:spcBef>
                <a:spcPts val="1087"/>
              </a:spcBef>
              <a:spcAft>
                <a:spcPts val="544"/>
              </a:spcAft>
            </a:pPr>
            <a:r>
              <a:rPr lang="en-US" sz="2570" dirty="0">
                <a:solidFill>
                  <a:srgbClr val="7DBAC4"/>
                </a:solidFill>
                <a:latin typeface="Arial"/>
                <a:ea typeface="LF_Kai"/>
              </a:rPr>
              <a:t>4</a:t>
            </a:r>
          </a:p>
          <a:p>
            <a:pPr defTabSz="939742">
              <a:lnSpc>
                <a:spcPct val="110000"/>
              </a:lnSpc>
            </a:pPr>
            <a:r>
              <a:rPr lang="en-US" sz="1027" dirty="0">
                <a:solidFill>
                  <a:srgbClr val="6D6E6A"/>
                </a:solidFill>
                <a:latin typeface="Arial"/>
                <a:ea typeface="LF_Kai"/>
              </a:rPr>
              <a:t>Government Agency has a central view of all ePayments across all departments in Staff Portal</a:t>
            </a:r>
          </a:p>
        </p:txBody>
      </p:sp>
      <p:sp>
        <p:nvSpPr>
          <p:cNvPr id="117" name="Rectangle 116">
            <a:extLst>
              <a:ext uri="{FF2B5EF4-FFF2-40B4-BE49-F238E27FC236}">
                <a16:creationId xmlns:a16="http://schemas.microsoft.com/office/drawing/2014/main" id="{5C539107-7C2C-44AF-A206-AF0922350A4F}"/>
              </a:ext>
            </a:extLst>
          </p:cNvPr>
          <p:cNvSpPr>
            <a:spLocks noChangeArrowheads="1"/>
          </p:cNvSpPr>
          <p:nvPr/>
        </p:nvSpPr>
        <p:spPr bwMode="auto">
          <a:xfrm>
            <a:off x="7105150" y="5128578"/>
            <a:ext cx="5925129" cy="288401"/>
          </a:xfrm>
          <a:prstGeom prst="rect">
            <a:avLst/>
          </a:prstGeom>
          <a:solidFill>
            <a:srgbClr val="1E7C99"/>
          </a:solidFill>
          <a:ln w="6350" algn="ctr">
            <a:noFill/>
            <a:round/>
            <a:headEnd/>
            <a:tailEnd type="triangle" w="med" len="med"/>
          </a:ln>
          <a:effectLst/>
        </p:spPr>
        <p:txBody>
          <a:bodyPr lIns="88420" tIns="44210" rIns="88420" bIns="44210" anchor="ctr"/>
          <a:lstStyle/>
          <a:p>
            <a:pPr algn="ctr" defTabSz="905065">
              <a:spcBef>
                <a:spcPct val="50000"/>
              </a:spcBef>
            </a:pPr>
            <a:r>
              <a:rPr lang="en-US" sz="1027" b="1" dirty="0">
                <a:solidFill>
                  <a:srgbClr val="FFFFFF"/>
                </a:solidFill>
                <a:latin typeface="Arial"/>
                <a:ea typeface="LF_Kai"/>
              </a:rPr>
              <a:t>Client Benefits</a:t>
            </a:r>
          </a:p>
        </p:txBody>
      </p:sp>
      <p:sp>
        <p:nvSpPr>
          <p:cNvPr id="137" name="TextBox 136">
            <a:extLst>
              <a:ext uri="{FF2B5EF4-FFF2-40B4-BE49-F238E27FC236}">
                <a16:creationId xmlns:a16="http://schemas.microsoft.com/office/drawing/2014/main" id="{0DB6DF39-6F56-4CF5-9A66-429F875F8AF7}"/>
              </a:ext>
            </a:extLst>
          </p:cNvPr>
          <p:cNvSpPr txBox="1"/>
          <p:nvPr>
            <p:custDataLst>
              <p:tags r:id="rId3"/>
            </p:custDataLst>
          </p:nvPr>
        </p:nvSpPr>
        <p:spPr>
          <a:xfrm>
            <a:off x="7599681" y="5576968"/>
            <a:ext cx="2761610"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Enhanced Payment Certainty &amp; Timeliness</a:t>
            </a:r>
          </a:p>
        </p:txBody>
      </p:sp>
      <p:sp>
        <p:nvSpPr>
          <p:cNvPr id="138" name="TextBox 137">
            <a:extLst>
              <a:ext uri="{FF2B5EF4-FFF2-40B4-BE49-F238E27FC236}">
                <a16:creationId xmlns:a16="http://schemas.microsoft.com/office/drawing/2014/main" id="{7AA954B9-71C0-44B3-B24C-BB5F3D8910B2}"/>
              </a:ext>
            </a:extLst>
          </p:cNvPr>
          <p:cNvSpPr txBox="1"/>
          <p:nvPr>
            <p:custDataLst>
              <p:tags r:id="rId4"/>
            </p:custDataLst>
          </p:nvPr>
        </p:nvSpPr>
        <p:spPr>
          <a:xfrm>
            <a:off x="10787864" y="5566694"/>
            <a:ext cx="2088540"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Reduced Operational Expenses</a:t>
            </a:r>
          </a:p>
        </p:txBody>
      </p:sp>
      <p:sp>
        <p:nvSpPr>
          <p:cNvPr id="139" name="TextBox 138">
            <a:extLst>
              <a:ext uri="{FF2B5EF4-FFF2-40B4-BE49-F238E27FC236}">
                <a16:creationId xmlns:a16="http://schemas.microsoft.com/office/drawing/2014/main" id="{EC29C6A8-945C-4AAF-86F1-B2B27924AE7D}"/>
              </a:ext>
            </a:extLst>
          </p:cNvPr>
          <p:cNvSpPr txBox="1"/>
          <p:nvPr>
            <p:custDataLst>
              <p:tags r:id="rId5"/>
            </p:custDataLst>
          </p:nvPr>
        </p:nvSpPr>
        <p:spPr>
          <a:xfrm>
            <a:off x="7599681" y="6052039"/>
            <a:ext cx="2536826"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Increased Online, Self-Service Payments</a:t>
            </a:r>
          </a:p>
        </p:txBody>
      </p:sp>
      <p:sp>
        <p:nvSpPr>
          <p:cNvPr id="140" name="TextBox 139">
            <a:extLst>
              <a:ext uri="{FF2B5EF4-FFF2-40B4-BE49-F238E27FC236}">
                <a16:creationId xmlns:a16="http://schemas.microsoft.com/office/drawing/2014/main" id="{A1DAED1A-8ADA-4E93-BA58-D54C6DCD5344}"/>
              </a:ext>
            </a:extLst>
          </p:cNvPr>
          <p:cNvSpPr txBox="1"/>
          <p:nvPr>
            <p:custDataLst>
              <p:tags r:id="rId6"/>
            </p:custDataLst>
          </p:nvPr>
        </p:nvSpPr>
        <p:spPr>
          <a:xfrm>
            <a:off x="10787864" y="6010943"/>
            <a:ext cx="2088539"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Decreased Reconciliation Burden</a:t>
            </a:r>
          </a:p>
        </p:txBody>
      </p:sp>
      <p:sp>
        <p:nvSpPr>
          <p:cNvPr id="141" name="TextBox 140">
            <a:extLst>
              <a:ext uri="{FF2B5EF4-FFF2-40B4-BE49-F238E27FC236}">
                <a16:creationId xmlns:a16="http://schemas.microsoft.com/office/drawing/2014/main" id="{A2D0EFE2-B55E-428E-9916-18A81B1E1A09}"/>
              </a:ext>
            </a:extLst>
          </p:cNvPr>
          <p:cNvSpPr txBox="1"/>
          <p:nvPr>
            <p:custDataLst>
              <p:tags r:id="rId7"/>
            </p:custDataLst>
          </p:nvPr>
        </p:nvSpPr>
        <p:spPr>
          <a:xfrm>
            <a:off x="10787864" y="6511948"/>
            <a:ext cx="2253679"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Decreased Security &amp; Compliance Burden</a:t>
            </a:r>
          </a:p>
        </p:txBody>
      </p:sp>
      <p:sp>
        <p:nvSpPr>
          <p:cNvPr id="142" name="TextBox 141">
            <a:extLst>
              <a:ext uri="{FF2B5EF4-FFF2-40B4-BE49-F238E27FC236}">
                <a16:creationId xmlns:a16="http://schemas.microsoft.com/office/drawing/2014/main" id="{D6100DBB-9D06-4FB4-8016-5336BA115D7C}"/>
              </a:ext>
            </a:extLst>
          </p:cNvPr>
          <p:cNvSpPr txBox="1"/>
          <p:nvPr>
            <p:custDataLst>
              <p:tags r:id="rId8"/>
            </p:custDataLst>
          </p:nvPr>
        </p:nvSpPr>
        <p:spPr>
          <a:xfrm>
            <a:off x="7593124" y="6522222"/>
            <a:ext cx="2557933"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Increased Range of Payments on Single Platform</a:t>
            </a:r>
          </a:p>
        </p:txBody>
      </p:sp>
      <p:sp>
        <p:nvSpPr>
          <p:cNvPr id="2" name="Title 1">
            <a:extLst>
              <a:ext uri="{FF2B5EF4-FFF2-40B4-BE49-F238E27FC236}">
                <a16:creationId xmlns:a16="http://schemas.microsoft.com/office/drawing/2014/main" id="{94600C01-E075-466F-A748-BA308D94843B}"/>
              </a:ext>
            </a:extLst>
          </p:cNvPr>
          <p:cNvSpPr>
            <a:spLocks noGrp="1"/>
          </p:cNvSpPr>
          <p:nvPr>
            <p:ph type="title"/>
          </p:nvPr>
        </p:nvSpPr>
        <p:spPr>
          <a:xfrm>
            <a:off x="654556" y="658368"/>
            <a:ext cx="13359319" cy="722376"/>
          </a:xfrm>
        </p:spPr>
        <p:txBody>
          <a:bodyPr vert="horz"/>
          <a:lstStyle/>
          <a:p>
            <a:r>
              <a:rPr lang="en-US" dirty="0"/>
              <a:t>Government agency simplifies vendor bill payments via agency-wide Digital Bill Payment</a:t>
            </a:r>
          </a:p>
        </p:txBody>
      </p:sp>
      <p:sp>
        <p:nvSpPr>
          <p:cNvPr id="10" name="Rectangle 9">
            <a:extLst>
              <a:ext uri="{FF2B5EF4-FFF2-40B4-BE49-F238E27FC236}">
                <a16:creationId xmlns:a16="http://schemas.microsoft.com/office/drawing/2014/main" id="{E88CE27B-BEDF-4A9A-BEAC-E720593A44F1}"/>
              </a:ext>
            </a:extLst>
          </p:cNvPr>
          <p:cNvSpPr/>
          <p:nvPr/>
        </p:nvSpPr>
        <p:spPr>
          <a:xfrm>
            <a:off x="1598269" y="5525223"/>
            <a:ext cx="5094679" cy="74875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b="1" dirty="0">
                <a:solidFill>
                  <a:srgbClr val="6D6E6A"/>
                </a:solidFill>
                <a:latin typeface="Arial"/>
                <a:ea typeface="LF_Kai"/>
              </a:rPr>
              <a:t>Increased staff time savings </a:t>
            </a:r>
            <a:r>
              <a:rPr lang="en-US" sz="1027" dirty="0">
                <a:solidFill>
                  <a:srgbClr val="6D6E6A"/>
                </a:solidFill>
                <a:latin typeface="Arial"/>
                <a:ea typeface="LF_Kai"/>
              </a:rPr>
              <a:t>due to decrease of processing payments by hand </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27" b="1" dirty="0">
                <a:solidFill>
                  <a:srgbClr val="6D6E6A"/>
                </a:solidFill>
                <a:latin typeface="Arial"/>
                <a:ea typeface="LF_Kai"/>
              </a:rPr>
              <a:t>Reduced in-person traffic, </a:t>
            </a:r>
            <a:r>
              <a:rPr lang="en-US" sz="1027" dirty="0">
                <a:solidFill>
                  <a:srgbClr val="6D6E6A"/>
                </a:solidFill>
                <a:latin typeface="Arial"/>
                <a:ea typeface="LF_Kai"/>
              </a:rPr>
              <a:t>which</a:t>
            </a:r>
            <a:r>
              <a:rPr lang="en-US" sz="1027" b="1" dirty="0">
                <a:solidFill>
                  <a:srgbClr val="6D6E6A"/>
                </a:solidFill>
                <a:latin typeface="Arial"/>
                <a:ea typeface="LF_Kai"/>
              </a:rPr>
              <a:t> increased efficiency </a:t>
            </a:r>
            <a:r>
              <a:rPr lang="en-US" sz="1027" dirty="0">
                <a:solidFill>
                  <a:srgbClr val="6D6E6A"/>
                </a:solidFill>
                <a:latin typeface="Arial"/>
                <a:ea typeface="LF_Kai"/>
              </a:rPr>
              <a:t>for both the agency and the citizen</a:t>
            </a: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endParaRPr lang="en-US" sz="1027" dirty="0">
              <a:solidFill>
                <a:srgbClr val="6D6E6A"/>
              </a:solidFill>
              <a:latin typeface="Arial"/>
              <a:ea typeface="LF_Kai"/>
            </a:endParaRPr>
          </a:p>
          <a:p>
            <a:pPr marL="146304" lvl="1" indent="-146304" defTabSz="939742">
              <a:lnSpc>
                <a:spcPct val="110000"/>
              </a:lnSpc>
              <a:spcBef>
                <a:spcPts val="600"/>
              </a:spcBef>
              <a:spcAft>
                <a:spcPct val="0"/>
              </a:spcAft>
              <a:buClr>
                <a:schemeClr val="accent1">
                  <a:lumMod val="100000"/>
                </a:schemeClr>
              </a:buClr>
              <a:buSzPct val="92000"/>
              <a:buFont typeface="Wingdings" panose="05000000000000000000" pitchFamily="2" charset="2"/>
              <a:buChar char="l"/>
            </a:pPr>
            <a:endParaRPr lang="en-US" sz="1027" i="1" dirty="0">
              <a:solidFill>
                <a:srgbClr val="6D6E6A"/>
              </a:solidFill>
              <a:latin typeface="Arial"/>
              <a:ea typeface="LF_Kai"/>
            </a:endParaRPr>
          </a:p>
          <a:p>
            <a:pPr marL="0" lvl="1" defTabSz="939742">
              <a:lnSpc>
                <a:spcPct val="110000"/>
              </a:lnSpc>
              <a:spcBef>
                <a:spcPts val="309"/>
              </a:spcBef>
              <a:spcAft>
                <a:spcPct val="0"/>
              </a:spcAft>
              <a:buClr>
                <a:srgbClr val="6D6E6A"/>
              </a:buClr>
              <a:buSzPct val="92000"/>
            </a:pPr>
            <a:endParaRPr lang="en-US" sz="1027" i="1" dirty="0">
              <a:solidFill>
                <a:srgbClr val="6D6E6A"/>
              </a:solidFill>
              <a:latin typeface="Arial"/>
              <a:ea typeface="LF_Kai"/>
            </a:endParaRPr>
          </a:p>
        </p:txBody>
      </p:sp>
      <p:grpSp>
        <p:nvGrpSpPr>
          <p:cNvPr id="19" name="Group 18">
            <a:extLst>
              <a:ext uri="{FF2B5EF4-FFF2-40B4-BE49-F238E27FC236}">
                <a16:creationId xmlns:a16="http://schemas.microsoft.com/office/drawing/2014/main" id="{53535B26-06A3-4B47-861A-E183A35FD316}"/>
              </a:ext>
            </a:extLst>
          </p:cNvPr>
          <p:cNvGrpSpPr/>
          <p:nvPr/>
        </p:nvGrpSpPr>
        <p:grpSpPr>
          <a:xfrm>
            <a:off x="10123771" y="2215038"/>
            <a:ext cx="1155395" cy="829541"/>
            <a:chOff x="5453836" y="3281734"/>
            <a:chExt cx="1218951" cy="875173"/>
          </a:xfrm>
        </p:grpSpPr>
        <p:pic>
          <p:nvPicPr>
            <p:cNvPr id="20" name="Picture 2" descr="Image result for paypal logo">
              <a:extLst>
                <a:ext uri="{FF2B5EF4-FFF2-40B4-BE49-F238E27FC236}">
                  <a16:creationId xmlns:a16="http://schemas.microsoft.com/office/drawing/2014/main" id="{F78A8204-8D8B-497F-98B0-6C4E32031E8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2408" y="3589285"/>
              <a:ext cx="507186" cy="2535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54EDA76-C13C-4A54-A3B8-9D7755EF31DB}"/>
                </a:ext>
              </a:extLst>
            </p:cNvPr>
            <p:cNvPicPr>
              <a:picLocks noChangeAspect="1"/>
            </p:cNvPicPr>
            <p:nvPr/>
          </p:nvPicPr>
          <p:blipFill>
            <a:blip r:embed="rId14"/>
            <a:stretch>
              <a:fillRect/>
            </a:stretch>
          </p:blipFill>
          <p:spPr>
            <a:xfrm>
              <a:off x="5453836" y="3281734"/>
              <a:ext cx="689227" cy="238787"/>
            </a:xfrm>
            <a:prstGeom prst="rect">
              <a:avLst/>
            </a:prstGeom>
          </p:spPr>
        </p:pic>
        <p:pic>
          <p:nvPicPr>
            <p:cNvPr id="22" name="Picture 21">
              <a:extLst>
                <a:ext uri="{FF2B5EF4-FFF2-40B4-BE49-F238E27FC236}">
                  <a16:creationId xmlns:a16="http://schemas.microsoft.com/office/drawing/2014/main" id="{FC7FA676-A98A-495D-A423-AAFAC0CDFF23}"/>
                </a:ext>
              </a:extLst>
            </p:cNvPr>
            <p:cNvPicPr>
              <a:picLocks noChangeAspect="1"/>
            </p:cNvPicPr>
            <p:nvPr/>
          </p:nvPicPr>
          <p:blipFill>
            <a:blip r:embed="rId15"/>
            <a:stretch>
              <a:fillRect/>
            </a:stretch>
          </p:blipFill>
          <p:spPr>
            <a:xfrm>
              <a:off x="5568586" y="3575988"/>
              <a:ext cx="398051" cy="265367"/>
            </a:xfrm>
            <a:prstGeom prst="rect">
              <a:avLst/>
            </a:prstGeom>
          </p:spPr>
        </p:pic>
        <p:pic>
          <p:nvPicPr>
            <p:cNvPr id="23" name="Picture 22">
              <a:extLst>
                <a:ext uri="{FF2B5EF4-FFF2-40B4-BE49-F238E27FC236}">
                  <a16:creationId xmlns:a16="http://schemas.microsoft.com/office/drawing/2014/main" id="{332982A9-6606-40A6-976D-573B1358B287}"/>
                </a:ext>
              </a:extLst>
            </p:cNvPr>
            <p:cNvPicPr>
              <a:picLocks noChangeAspect="1"/>
            </p:cNvPicPr>
            <p:nvPr/>
          </p:nvPicPr>
          <p:blipFill>
            <a:blip r:embed="rId16"/>
            <a:stretch>
              <a:fillRect/>
            </a:stretch>
          </p:blipFill>
          <p:spPr>
            <a:xfrm>
              <a:off x="5555563" y="3890207"/>
              <a:ext cx="447675" cy="266700"/>
            </a:xfrm>
            <a:prstGeom prst="rect">
              <a:avLst/>
            </a:prstGeom>
          </p:spPr>
        </p:pic>
        <p:pic>
          <p:nvPicPr>
            <p:cNvPr id="24" name="Picture 23">
              <a:extLst>
                <a:ext uri="{FF2B5EF4-FFF2-40B4-BE49-F238E27FC236}">
                  <a16:creationId xmlns:a16="http://schemas.microsoft.com/office/drawing/2014/main" id="{6AE3F453-0CF3-428A-9CA1-E84A21F550AB}"/>
                </a:ext>
              </a:extLst>
            </p:cNvPr>
            <p:cNvPicPr>
              <a:picLocks noChangeAspect="1"/>
            </p:cNvPicPr>
            <p:nvPr/>
          </p:nvPicPr>
          <p:blipFill>
            <a:blip r:embed="rId17"/>
            <a:stretch>
              <a:fillRect/>
            </a:stretch>
          </p:blipFill>
          <p:spPr>
            <a:xfrm>
              <a:off x="6160983" y="3860754"/>
              <a:ext cx="466725" cy="266700"/>
            </a:xfrm>
            <a:prstGeom prst="rect">
              <a:avLst/>
            </a:prstGeom>
          </p:spPr>
        </p:pic>
        <p:pic>
          <p:nvPicPr>
            <p:cNvPr id="25" name="Picture 24">
              <a:extLst>
                <a:ext uri="{FF2B5EF4-FFF2-40B4-BE49-F238E27FC236}">
                  <a16:creationId xmlns:a16="http://schemas.microsoft.com/office/drawing/2014/main" id="{9C0C3B4F-9708-4EDD-88C6-F6317BFA84F7}"/>
                </a:ext>
              </a:extLst>
            </p:cNvPr>
            <p:cNvPicPr>
              <a:picLocks noChangeAspect="1"/>
            </p:cNvPicPr>
            <p:nvPr/>
          </p:nvPicPr>
          <p:blipFill>
            <a:blip r:embed="rId18"/>
            <a:stretch>
              <a:fillRect/>
            </a:stretch>
          </p:blipFill>
          <p:spPr>
            <a:xfrm>
              <a:off x="6228782" y="3281734"/>
              <a:ext cx="444005" cy="310804"/>
            </a:xfrm>
            <a:prstGeom prst="rect">
              <a:avLst/>
            </a:prstGeom>
          </p:spPr>
        </p:pic>
      </p:grpSp>
      <p:sp>
        <p:nvSpPr>
          <p:cNvPr id="27" name="TextBox 26">
            <a:extLst>
              <a:ext uri="{FF2B5EF4-FFF2-40B4-BE49-F238E27FC236}">
                <a16:creationId xmlns:a16="http://schemas.microsoft.com/office/drawing/2014/main" id="{DCDAB87C-03DB-435D-8676-28355D36506A}"/>
              </a:ext>
            </a:extLst>
          </p:cNvPr>
          <p:cNvSpPr txBox="1"/>
          <p:nvPr/>
        </p:nvSpPr>
        <p:spPr>
          <a:xfrm>
            <a:off x="2363270" y="6273974"/>
            <a:ext cx="3454730" cy="1027772"/>
          </a:xfrm>
          <a:prstGeom prst="rect">
            <a:avLst/>
          </a:prstGeom>
          <a:noFill/>
        </p:spPr>
        <p:txBody>
          <a:bodyPr vert="horz" wrap="square" lIns="93971" tIns="46985" rIns="93971" bIns="46985" rtlCol="0" anchor="t">
            <a:spAutoFit/>
          </a:bodyPr>
          <a:lstStyle/>
          <a:p>
            <a:pPr defTabSz="939742">
              <a:lnSpc>
                <a:spcPct val="110000"/>
              </a:lnSpc>
              <a:spcBef>
                <a:spcPts val="616"/>
              </a:spcBef>
            </a:pPr>
            <a:r>
              <a:rPr lang="en-US" sz="1027" i="1" dirty="0">
                <a:solidFill>
                  <a:srgbClr val="6D6E6A"/>
                </a:solidFill>
                <a:latin typeface="Arial"/>
                <a:ea typeface="LF_Kai"/>
              </a:rPr>
              <a:t>“DBP went above and beyond our utility collection needs. We’ve added everything from parks and recreation fees to dog permits. We collect payments faster, and our customer experience couldn’t be better.”</a:t>
            </a:r>
          </a:p>
          <a:p>
            <a:pPr defTabSz="939742">
              <a:lnSpc>
                <a:spcPct val="110000"/>
              </a:lnSpc>
              <a:spcBef>
                <a:spcPts val="616"/>
              </a:spcBef>
            </a:pPr>
            <a:r>
              <a:rPr lang="en-US" sz="1027" dirty="0">
                <a:solidFill>
                  <a:srgbClr val="6D6E6A"/>
                </a:solidFill>
                <a:latin typeface="Arial"/>
                <a:ea typeface="LF_Kai"/>
              </a:rPr>
              <a:t>                                          – Large North American City</a:t>
            </a:r>
          </a:p>
        </p:txBody>
      </p:sp>
      <p:grpSp>
        <p:nvGrpSpPr>
          <p:cNvPr id="47" name="Group 5">
            <a:extLst>
              <a:ext uri="{FF2B5EF4-FFF2-40B4-BE49-F238E27FC236}">
                <a16:creationId xmlns:a16="http://schemas.microsoft.com/office/drawing/2014/main" id="{86EF1EA7-B30E-44A1-B1C0-A9416EE6A897}"/>
              </a:ext>
            </a:extLst>
          </p:cNvPr>
          <p:cNvGrpSpPr>
            <a:grpSpLocks noChangeAspect="1"/>
          </p:cNvGrpSpPr>
          <p:nvPr/>
        </p:nvGrpSpPr>
        <p:grpSpPr bwMode="auto">
          <a:xfrm>
            <a:off x="9151785" y="2489678"/>
            <a:ext cx="366924" cy="360466"/>
            <a:chOff x="1263" y="579"/>
            <a:chExt cx="3807" cy="3740"/>
          </a:xfrm>
          <a:solidFill>
            <a:schemeClr val="bg1">
              <a:lumMod val="50000"/>
            </a:schemeClr>
          </a:solidFill>
        </p:grpSpPr>
        <p:sp>
          <p:nvSpPr>
            <p:cNvPr id="48" name="Freeform 6">
              <a:extLst>
                <a:ext uri="{FF2B5EF4-FFF2-40B4-BE49-F238E27FC236}">
                  <a16:creationId xmlns:a16="http://schemas.microsoft.com/office/drawing/2014/main" id="{DB631A0C-1294-4E75-9371-1A703512C8BA}"/>
                </a:ext>
              </a:extLst>
            </p:cNvPr>
            <p:cNvSpPr>
              <a:spLocks noEditPoints="1"/>
            </p:cNvSpPr>
            <p:nvPr/>
          </p:nvSpPr>
          <p:spPr bwMode="auto">
            <a:xfrm>
              <a:off x="1922" y="775"/>
              <a:ext cx="1053" cy="1954"/>
            </a:xfrm>
            <a:custGeom>
              <a:avLst/>
              <a:gdLst>
                <a:gd name="T0" fmla="*/ 26 w 446"/>
                <a:gd name="T1" fmla="*/ 0 h 827"/>
                <a:gd name="T2" fmla="*/ 0 w 446"/>
                <a:gd name="T3" fmla="*/ 804 h 827"/>
                <a:gd name="T4" fmla="*/ 426 w 446"/>
                <a:gd name="T5" fmla="*/ 827 h 827"/>
                <a:gd name="T6" fmla="*/ 446 w 446"/>
                <a:gd name="T7" fmla="*/ 31 h 827"/>
                <a:gd name="T8" fmla="*/ 50 w 446"/>
                <a:gd name="T9" fmla="*/ 312 h 827"/>
                <a:gd name="T10" fmla="*/ 159 w 446"/>
                <a:gd name="T11" fmla="*/ 331 h 827"/>
                <a:gd name="T12" fmla="*/ 159 w 446"/>
                <a:gd name="T13" fmla="*/ 381 h 827"/>
                <a:gd name="T14" fmla="*/ 50 w 446"/>
                <a:gd name="T15" fmla="*/ 378 h 827"/>
                <a:gd name="T16" fmla="*/ 311 w 446"/>
                <a:gd name="T17" fmla="*/ 490 h 827"/>
                <a:gd name="T18" fmla="*/ 206 w 446"/>
                <a:gd name="T19" fmla="*/ 548 h 827"/>
                <a:gd name="T20" fmla="*/ 159 w 446"/>
                <a:gd name="T21" fmla="*/ 553 h 827"/>
                <a:gd name="T22" fmla="*/ 327 w 446"/>
                <a:gd name="T23" fmla="*/ 480 h 827"/>
                <a:gd name="T24" fmla="*/ 358 w 446"/>
                <a:gd name="T25" fmla="*/ 524 h 827"/>
                <a:gd name="T26" fmla="*/ 367 w 446"/>
                <a:gd name="T27" fmla="*/ 561 h 827"/>
                <a:gd name="T28" fmla="*/ 241 w 446"/>
                <a:gd name="T29" fmla="*/ 663 h 827"/>
                <a:gd name="T30" fmla="*/ 265 w 446"/>
                <a:gd name="T31" fmla="*/ 652 h 827"/>
                <a:gd name="T32" fmla="*/ 228 w 446"/>
                <a:gd name="T33" fmla="*/ 659 h 827"/>
                <a:gd name="T34" fmla="*/ 162 w 446"/>
                <a:gd name="T35" fmla="*/ 586 h 827"/>
                <a:gd name="T36" fmla="*/ 228 w 446"/>
                <a:gd name="T37" fmla="*/ 659 h 827"/>
                <a:gd name="T38" fmla="*/ 50 w 446"/>
                <a:gd name="T39" fmla="*/ 777 h 827"/>
                <a:gd name="T40" fmla="*/ 57 w 446"/>
                <a:gd name="T41" fmla="*/ 430 h 827"/>
                <a:gd name="T42" fmla="*/ 99 w 446"/>
                <a:gd name="T43" fmla="*/ 561 h 827"/>
                <a:gd name="T44" fmla="*/ 396 w 446"/>
                <a:gd name="T45" fmla="*/ 651 h 827"/>
                <a:gd name="T46" fmla="*/ 396 w 446"/>
                <a:gd name="T47" fmla="*/ 471 h 827"/>
                <a:gd name="T48" fmla="*/ 220 w 446"/>
                <a:gd name="T49" fmla="*/ 405 h 827"/>
                <a:gd name="T50" fmla="*/ 159 w 446"/>
                <a:gd name="T51" fmla="*/ 281 h 827"/>
                <a:gd name="T52" fmla="*/ 85 w 446"/>
                <a:gd name="T53" fmla="*/ 257 h 827"/>
                <a:gd name="T54" fmla="*/ 209 w 446"/>
                <a:gd name="T55" fmla="*/ 232 h 827"/>
                <a:gd name="T56" fmla="*/ 209 w 446"/>
                <a:gd name="T57" fmla="*/ 182 h 827"/>
                <a:gd name="T58" fmla="*/ 165 w 446"/>
                <a:gd name="T59" fmla="*/ 127 h 827"/>
                <a:gd name="T60" fmla="*/ 99 w 446"/>
                <a:gd name="T61" fmla="*/ 127 h 827"/>
                <a:gd name="T62" fmla="*/ 50 w 446"/>
                <a:gd name="T63" fmla="*/ 195 h 827"/>
                <a:gd name="T64" fmla="*/ 396 w 446"/>
                <a:gd name="T65" fmla="*/ 6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827">
                  <a:moveTo>
                    <a:pt x="426" y="0"/>
                  </a:moveTo>
                  <a:cubicBezTo>
                    <a:pt x="26" y="0"/>
                    <a:pt x="26" y="0"/>
                    <a:pt x="26" y="0"/>
                  </a:cubicBezTo>
                  <a:cubicBezTo>
                    <a:pt x="10" y="0"/>
                    <a:pt x="0" y="15"/>
                    <a:pt x="0" y="31"/>
                  </a:cubicBezTo>
                  <a:cubicBezTo>
                    <a:pt x="0" y="804"/>
                    <a:pt x="0" y="804"/>
                    <a:pt x="0" y="804"/>
                  </a:cubicBezTo>
                  <a:cubicBezTo>
                    <a:pt x="0" y="820"/>
                    <a:pt x="10" y="827"/>
                    <a:pt x="26" y="827"/>
                  </a:cubicBezTo>
                  <a:cubicBezTo>
                    <a:pt x="426" y="827"/>
                    <a:pt x="426" y="827"/>
                    <a:pt x="426" y="827"/>
                  </a:cubicBezTo>
                  <a:cubicBezTo>
                    <a:pt x="441" y="827"/>
                    <a:pt x="446" y="820"/>
                    <a:pt x="446" y="804"/>
                  </a:cubicBezTo>
                  <a:cubicBezTo>
                    <a:pt x="446" y="31"/>
                    <a:pt x="446" y="31"/>
                    <a:pt x="446" y="31"/>
                  </a:cubicBezTo>
                  <a:cubicBezTo>
                    <a:pt x="446" y="15"/>
                    <a:pt x="441" y="0"/>
                    <a:pt x="426" y="0"/>
                  </a:cubicBezTo>
                  <a:close/>
                  <a:moveTo>
                    <a:pt x="50" y="312"/>
                  </a:moveTo>
                  <a:cubicBezTo>
                    <a:pt x="66" y="325"/>
                    <a:pt x="87" y="331"/>
                    <a:pt x="108" y="331"/>
                  </a:cubicBezTo>
                  <a:cubicBezTo>
                    <a:pt x="159" y="331"/>
                    <a:pt x="159" y="331"/>
                    <a:pt x="159" y="331"/>
                  </a:cubicBezTo>
                  <a:cubicBezTo>
                    <a:pt x="171" y="331"/>
                    <a:pt x="181" y="343"/>
                    <a:pt x="181" y="356"/>
                  </a:cubicBezTo>
                  <a:cubicBezTo>
                    <a:pt x="181" y="368"/>
                    <a:pt x="171" y="381"/>
                    <a:pt x="159" y="381"/>
                  </a:cubicBezTo>
                  <a:cubicBezTo>
                    <a:pt x="57" y="381"/>
                    <a:pt x="57" y="381"/>
                    <a:pt x="57" y="381"/>
                  </a:cubicBezTo>
                  <a:cubicBezTo>
                    <a:pt x="56" y="381"/>
                    <a:pt x="50" y="377"/>
                    <a:pt x="50" y="378"/>
                  </a:cubicBezTo>
                  <a:lnTo>
                    <a:pt x="50" y="312"/>
                  </a:lnTo>
                  <a:close/>
                  <a:moveTo>
                    <a:pt x="311" y="490"/>
                  </a:moveTo>
                  <a:cubicBezTo>
                    <a:pt x="240" y="587"/>
                    <a:pt x="240" y="587"/>
                    <a:pt x="240" y="587"/>
                  </a:cubicBezTo>
                  <a:cubicBezTo>
                    <a:pt x="206" y="548"/>
                    <a:pt x="206" y="548"/>
                    <a:pt x="206" y="548"/>
                  </a:cubicBezTo>
                  <a:cubicBezTo>
                    <a:pt x="196" y="537"/>
                    <a:pt x="177" y="535"/>
                    <a:pt x="165" y="545"/>
                  </a:cubicBezTo>
                  <a:cubicBezTo>
                    <a:pt x="162" y="548"/>
                    <a:pt x="160" y="550"/>
                    <a:pt x="159" y="553"/>
                  </a:cubicBezTo>
                  <a:cubicBezTo>
                    <a:pt x="162" y="500"/>
                    <a:pt x="208" y="457"/>
                    <a:pt x="263" y="457"/>
                  </a:cubicBezTo>
                  <a:cubicBezTo>
                    <a:pt x="287" y="457"/>
                    <a:pt x="310" y="465"/>
                    <a:pt x="327" y="480"/>
                  </a:cubicBezTo>
                  <a:cubicBezTo>
                    <a:pt x="321" y="481"/>
                    <a:pt x="316" y="485"/>
                    <a:pt x="311" y="490"/>
                  </a:cubicBezTo>
                  <a:close/>
                  <a:moveTo>
                    <a:pt x="358" y="524"/>
                  </a:moveTo>
                  <a:cubicBezTo>
                    <a:pt x="359" y="523"/>
                    <a:pt x="359" y="523"/>
                    <a:pt x="359" y="522"/>
                  </a:cubicBezTo>
                  <a:cubicBezTo>
                    <a:pt x="364" y="534"/>
                    <a:pt x="367" y="548"/>
                    <a:pt x="367" y="561"/>
                  </a:cubicBezTo>
                  <a:cubicBezTo>
                    <a:pt x="367" y="618"/>
                    <a:pt x="321" y="666"/>
                    <a:pt x="263" y="666"/>
                  </a:cubicBezTo>
                  <a:cubicBezTo>
                    <a:pt x="255" y="666"/>
                    <a:pt x="248" y="664"/>
                    <a:pt x="241" y="663"/>
                  </a:cubicBezTo>
                  <a:cubicBezTo>
                    <a:pt x="243" y="663"/>
                    <a:pt x="243" y="663"/>
                    <a:pt x="243" y="663"/>
                  </a:cubicBezTo>
                  <a:cubicBezTo>
                    <a:pt x="253" y="663"/>
                    <a:pt x="260" y="658"/>
                    <a:pt x="265" y="652"/>
                  </a:cubicBezTo>
                  <a:lnTo>
                    <a:pt x="358" y="524"/>
                  </a:lnTo>
                  <a:close/>
                  <a:moveTo>
                    <a:pt x="228" y="659"/>
                  </a:moveTo>
                  <a:cubicBezTo>
                    <a:pt x="194" y="648"/>
                    <a:pt x="170" y="620"/>
                    <a:pt x="161" y="585"/>
                  </a:cubicBezTo>
                  <a:cubicBezTo>
                    <a:pt x="162" y="586"/>
                    <a:pt x="162" y="586"/>
                    <a:pt x="162" y="586"/>
                  </a:cubicBezTo>
                  <a:cubicBezTo>
                    <a:pt x="220" y="653"/>
                    <a:pt x="220" y="653"/>
                    <a:pt x="220" y="653"/>
                  </a:cubicBezTo>
                  <a:cubicBezTo>
                    <a:pt x="223" y="656"/>
                    <a:pt x="225" y="658"/>
                    <a:pt x="228" y="659"/>
                  </a:cubicBezTo>
                  <a:close/>
                  <a:moveTo>
                    <a:pt x="396" y="777"/>
                  </a:moveTo>
                  <a:cubicBezTo>
                    <a:pt x="50" y="777"/>
                    <a:pt x="50" y="777"/>
                    <a:pt x="50" y="777"/>
                  </a:cubicBezTo>
                  <a:cubicBezTo>
                    <a:pt x="50" y="435"/>
                    <a:pt x="50" y="435"/>
                    <a:pt x="50" y="435"/>
                  </a:cubicBezTo>
                  <a:cubicBezTo>
                    <a:pt x="50" y="435"/>
                    <a:pt x="56" y="430"/>
                    <a:pt x="57" y="430"/>
                  </a:cubicBezTo>
                  <a:cubicBezTo>
                    <a:pt x="99" y="430"/>
                    <a:pt x="99" y="430"/>
                    <a:pt x="99" y="430"/>
                  </a:cubicBezTo>
                  <a:cubicBezTo>
                    <a:pt x="99" y="561"/>
                    <a:pt x="99" y="561"/>
                    <a:pt x="99" y="561"/>
                  </a:cubicBezTo>
                  <a:cubicBezTo>
                    <a:pt x="99" y="651"/>
                    <a:pt x="172" y="724"/>
                    <a:pt x="261" y="724"/>
                  </a:cubicBezTo>
                  <a:cubicBezTo>
                    <a:pt x="317" y="724"/>
                    <a:pt x="363" y="694"/>
                    <a:pt x="396" y="651"/>
                  </a:cubicBezTo>
                  <a:lnTo>
                    <a:pt x="396" y="777"/>
                  </a:lnTo>
                  <a:close/>
                  <a:moveTo>
                    <a:pt x="396" y="471"/>
                  </a:moveTo>
                  <a:cubicBezTo>
                    <a:pt x="363" y="428"/>
                    <a:pt x="318" y="399"/>
                    <a:pt x="261" y="399"/>
                  </a:cubicBezTo>
                  <a:cubicBezTo>
                    <a:pt x="248" y="399"/>
                    <a:pt x="234" y="402"/>
                    <a:pt x="220" y="405"/>
                  </a:cubicBezTo>
                  <a:cubicBezTo>
                    <a:pt x="230" y="392"/>
                    <a:pt x="238" y="377"/>
                    <a:pt x="238" y="358"/>
                  </a:cubicBezTo>
                  <a:cubicBezTo>
                    <a:pt x="238" y="314"/>
                    <a:pt x="202" y="281"/>
                    <a:pt x="159" y="281"/>
                  </a:cubicBezTo>
                  <a:cubicBezTo>
                    <a:pt x="108" y="281"/>
                    <a:pt x="108" y="281"/>
                    <a:pt x="108" y="281"/>
                  </a:cubicBezTo>
                  <a:cubicBezTo>
                    <a:pt x="95" y="281"/>
                    <a:pt x="85" y="269"/>
                    <a:pt x="85" y="257"/>
                  </a:cubicBezTo>
                  <a:cubicBezTo>
                    <a:pt x="85" y="244"/>
                    <a:pt x="95" y="232"/>
                    <a:pt x="108" y="232"/>
                  </a:cubicBezTo>
                  <a:cubicBezTo>
                    <a:pt x="209" y="232"/>
                    <a:pt x="209" y="232"/>
                    <a:pt x="209" y="232"/>
                  </a:cubicBezTo>
                  <a:cubicBezTo>
                    <a:pt x="225" y="232"/>
                    <a:pt x="238" y="223"/>
                    <a:pt x="238" y="207"/>
                  </a:cubicBezTo>
                  <a:cubicBezTo>
                    <a:pt x="238" y="191"/>
                    <a:pt x="225" y="182"/>
                    <a:pt x="209" y="182"/>
                  </a:cubicBezTo>
                  <a:cubicBezTo>
                    <a:pt x="165" y="182"/>
                    <a:pt x="165" y="182"/>
                    <a:pt x="165" y="182"/>
                  </a:cubicBezTo>
                  <a:cubicBezTo>
                    <a:pt x="165" y="127"/>
                    <a:pt x="165" y="127"/>
                    <a:pt x="165" y="127"/>
                  </a:cubicBezTo>
                  <a:cubicBezTo>
                    <a:pt x="165" y="110"/>
                    <a:pt x="147" y="98"/>
                    <a:pt x="131" y="98"/>
                  </a:cubicBezTo>
                  <a:cubicBezTo>
                    <a:pt x="116" y="98"/>
                    <a:pt x="99" y="110"/>
                    <a:pt x="99" y="127"/>
                  </a:cubicBezTo>
                  <a:cubicBezTo>
                    <a:pt x="99" y="174"/>
                    <a:pt x="99" y="174"/>
                    <a:pt x="99" y="174"/>
                  </a:cubicBezTo>
                  <a:cubicBezTo>
                    <a:pt x="82" y="175"/>
                    <a:pt x="66" y="182"/>
                    <a:pt x="50" y="195"/>
                  </a:cubicBezTo>
                  <a:cubicBezTo>
                    <a:pt x="50" y="67"/>
                    <a:pt x="50" y="67"/>
                    <a:pt x="50" y="67"/>
                  </a:cubicBezTo>
                  <a:cubicBezTo>
                    <a:pt x="396" y="67"/>
                    <a:pt x="396" y="67"/>
                    <a:pt x="396" y="67"/>
                  </a:cubicBezTo>
                  <a:lnTo>
                    <a:pt x="396" y="4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49" name="Freeform 7">
              <a:extLst>
                <a:ext uri="{FF2B5EF4-FFF2-40B4-BE49-F238E27FC236}">
                  <a16:creationId xmlns:a16="http://schemas.microsoft.com/office/drawing/2014/main" id="{5F79266B-2687-4605-AA21-C23C5C7A04D4}"/>
                </a:ext>
              </a:extLst>
            </p:cNvPr>
            <p:cNvSpPr>
              <a:spLocks/>
            </p:cNvSpPr>
            <p:nvPr/>
          </p:nvSpPr>
          <p:spPr bwMode="auto">
            <a:xfrm>
              <a:off x="2351" y="2748"/>
              <a:ext cx="215" cy="224"/>
            </a:xfrm>
            <a:custGeom>
              <a:avLst/>
              <a:gdLst>
                <a:gd name="T0" fmla="*/ 46 w 91"/>
                <a:gd name="T1" fmla="*/ 0 h 95"/>
                <a:gd name="T2" fmla="*/ 46 w 91"/>
                <a:gd name="T3" fmla="*/ 0 h 95"/>
                <a:gd name="T4" fmla="*/ 0 w 91"/>
                <a:gd name="T5" fmla="*/ 47 h 95"/>
                <a:gd name="T6" fmla="*/ 46 w 91"/>
                <a:gd name="T7" fmla="*/ 95 h 95"/>
                <a:gd name="T8" fmla="*/ 91 w 91"/>
                <a:gd name="T9" fmla="*/ 47 h 95"/>
                <a:gd name="T10" fmla="*/ 46 w 91"/>
                <a:gd name="T11" fmla="*/ 0 h 95"/>
              </a:gdLst>
              <a:ahLst/>
              <a:cxnLst>
                <a:cxn ang="0">
                  <a:pos x="T0" y="T1"/>
                </a:cxn>
                <a:cxn ang="0">
                  <a:pos x="T2" y="T3"/>
                </a:cxn>
                <a:cxn ang="0">
                  <a:pos x="T4" y="T5"/>
                </a:cxn>
                <a:cxn ang="0">
                  <a:pos x="T6" y="T7"/>
                </a:cxn>
                <a:cxn ang="0">
                  <a:pos x="T8" y="T9"/>
                </a:cxn>
                <a:cxn ang="0">
                  <a:pos x="T10" y="T11"/>
                </a:cxn>
              </a:cxnLst>
              <a:rect l="0" t="0" r="r" b="b"/>
              <a:pathLst>
                <a:path w="91" h="95">
                  <a:moveTo>
                    <a:pt x="46" y="0"/>
                  </a:moveTo>
                  <a:cubicBezTo>
                    <a:pt x="46" y="0"/>
                    <a:pt x="46" y="0"/>
                    <a:pt x="46" y="0"/>
                  </a:cubicBezTo>
                  <a:cubicBezTo>
                    <a:pt x="21" y="0"/>
                    <a:pt x="0" y="21"/>
                    <a:pt x="0" y="47"/>
                  </a:cubicBezTo>
                  <a:cubicBezTo>
                    <a:pt x="0" y="73"/>
                    <a:pt x="21" y="95"/>
                    <a:pt x="46" y="95"/>
                  </a:cubicBezTo>
                  <a:cubicBezTo>
                    <a:pt x="70" y="95"/>
                    <a:pt x="91" y="73"/>
                    <a:pt x="91" y="47"/>
                  </a:cubicBezTo>
                  <a:cubicBezTo>
                    <a:pt x="91" y="21"/>
                    <a:pt x="70"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50" name="Freeform 8">
              <a:extLst>
                <a:ext uri="{FF2B5EF4-FFF2-40B4-BE49-F238E27FC236}">
                  <a16:creationId xmlns:a16="http://schemas.microsoft.com/office/drawing/2014/main" id="{6A63CF73-D393-4676-BDD5-18CE1C6A0BF7}"/>
                </a:ext>
              </a:extLst>
            </p:cNvPr>
            <p:cNvSpPr>
              <a:spLocks noEditPoints="1"/>
            </p:cNvSpPr>
            <p:nvPr/>
          </p:nvSpPr>
          <p:spPr bwMode="auto">
            <a:xfrm>
              <a:off x="1263" y="579"/>
              <a:ext cx="3807" cy="3740"/>
            </a:xfrm>
            <a:custGeom>
              <a:avLst/>
              <a:gdLst>
                <a:gd name="T0" fmla="*/ 805 w 1612"/>
                <a:gd name="T1" fmla="*/ 593 h 1583"/>
                <a:gd name="T2" fmla="*/ 771 w 1612"/>
                <a:gd name="T3" fmla="*/ 0 h 1583"/>
                <a:gd name="T4" fmla="*/ 214 w 1612"/>
                <a:gd name="T5" fmla="*/ 32 h 1583"/>
                <a:gd name="T6" fmla="*/ 28 w 1612"/>
                <a:gd name="T7" fmla="*/ 593 h 1583"/>
                <a:gd name="T8" fmla="*/ 0 w 1612"/>
                <a:gd name="T9" fmla="*/ 1554 h 1583"/>
                <a:gd name="T10" fmla="*/ 1584 w 1612"/>
                <a:gd name="T11" fmla="*/ 1583 h 1583"/>
                <a:gd name="T12" fmla="*/ 1612 w 1612"/>
                <a:gd name="T13" fmla="*/ 621 h 1583"/>
                <a:gd name="T14" fmla="*/ 263 w 1612"/>
                <a:gd name="T15" fmla="*/ 65 h 1583"/>
                <a:gd name="T16" fmla="*/ 740 w 1612"/>
                <a:gd name="T17" fmla="*/ 1021 h 1583"/>
                <a:gd name="T18" fmla="*/ 263 w 1612"/>
                <a:gd name="T19" fmla="*/ 65 h 1583"/>
                <a:gd name="T20" fmla="*/ 771 w 1612"/>
                <a:gd name="T21" fmla="*/ 1088 h 1583"/>
                <a:gd name="T22" fmla="*/ 805 w 1612"/>
                <a:gd name="T23" fmla="*/ 724 h 1583"/>
                <a:gd name="T24" fmla="*/ 953 w 1612"/>
                <a:gd name="T25" fmla="*/ 750 h 1583"/>
                <a:gd name="T26" fmla="*/ 956 w 1612"/>
                <a:gd name="T27" fmla="*/ 807 h 1583"/>
                <a:gd name="T28" fmla="*/ 956 w 1612"/>
                <a:gd name="T29" fmla="*/ 989 h 1583"/>
                <a:gd name="T30" fmla="*/ 1047 w 1612"/>
                <a:gd name="T31" fmla="*/ 1021 h 1583"/>
                <a:gd name="T32" fmla="*/ 897 w 1612"/>
                <a:gd name="T33" fmla="*/ 1055 h 1583"/>
                <a:gd name="T34" fmla="*/ 897 w 1612"/>
                <a:gd name="T35" fmla="*/ 1104 h 1583"/>
                <a:gd name="T36" fmla="*/ 952 w 1612"/>
                <a:gd name="T37" fmla="*/ 1262 h 1583"/>
                <a:gd name="T38" fmla="*/ 1324 w 1612"/>
                <a:gd name="T39" fmla="*/ 1262 h 1583"/>
                <a:gd name="T40" fmla="*/ 1069 w 1612"/>
                <a:gd name="T41" fmla="*/ 1091 h 1583"/>
                <a:gd name="T42" fmla="*/ 1016 w 1612"/>
                <a:gd name="T43" fmla="*/ 940 h 1583"/>
                <a:gd name="T44" fmla="*/ 925 w 1612"/>
                <a:gd name="T45" fmla="*/ 906 h 1583"/>
                <a:gd name="T46" fmla="*/ 1075 w 1612"/>
                <a:gd name="T47" fmla="*/ 873 h 1583"/>
                <a:gd name="T48" fmla="*/ 1075 w 1612"/>
                <a:gd name="T49" fmla="*/ 807 h 1583"/>
                <a:gd name="T50" fmla="*/ 1020 w 1612"/>
                <a:gd name="T51" fmla="*/ 750 h 1583"/>
                <a:gd name="T52" fmla="*/ 1430 w 1612"/>
                <a:gd name="T53" fmla="*/ 724 h 1583"/>
                <a:gd name="T54" fmla="*/ 182 w 1612"/>
                <a:gd name="T55" fmla="*/ 1450 h 1583"/>
                <a:gd name="T56" fmla="*/ 214 w 1612"/>
                <a:gd name="T57" fmla="*/ 724 h 1583"/>
                <a:gd name="T58" fmla="*/ 240 w 1612"/>
                <a:gd name="T59" fmla="*/ 1088 h 1583"/>
                <a:gd name="T60" fmla="*/ 1093 w 1612"/>
                <a:gd name="T61" fmla="*/ 1368 h 1583"/>
                <a:gd name="T62" fmla="*/ 1116 w 1612"/>
                <a:gd name="T63" fmla="*/ 1378 h 1583"/>
                <a:gd name="T64" fmla="*/ 1247 w 1612"/>
                <a:gd name="T65" fmla="*/ 1217 h 1583"/>
                <a:gd name="T66" fmla="*/ 1266 w 1612"/>
                <a:gd name="T67" fmla="*/ 1262 h 1583"/>
                <a:gd name="T68" fmla="*/ 1011 w 1612"/>
                <a:gd name="T69" fmla="*/ 1262 h 1583"/>
                <a:gd name="T70" fmla="*/ 1227 w 1612"/>
                <a:gd name="T71" fmla="*/ 1171 h 1583"/>
                <a:gd name="T72" fmla="*/ 1112 w 1612"/>
                <a:gd name="T73" fmla="*/ 1303 h 1583"/>
                <a:gd name="T74" fmla="*/ 1027 w 1612"/>
                <a:gd name="T75" fmla="*/ 1248 h 1583"/>
                <a:gd name="T76" fmla="*/ 1015 w 1612"/>
                <a:gd name="T77" fmla="*/ 1125 h 1583"/>
                <a:gd name="T78" fmla="*/ 1016 w 1612"/>
                <a:gd name="T79" fmla="*/ 1109 h 1583"/>
                <a:gd name="T80" fmla="*/ 1015 w 1612"/>
                <a:gd name="T81" fmla="*/ 1125 h 1583"/>
                <a:gd name="T82" fmla="*/ 50 w 1612"/>
                <a:gd name="T83" fmla="*/ 1533 h 1583"/>
                <a:gd name="T84" fmla="*/ 214 w 1612"/>
                <a:gd name="T85" fmla="*/ 643 h 1583"/>
                <a:gd name="T86" fmla="*/ 156 w 1612"/>
                <a:gd name="T87" fmla="*/ 659 h 1583"/>
                <a:gd name="T88" fmla="*/ 132 w 1612"/>
                <a:gd name="T89" fmla="*/ 1483 h 1583"/>
                <a:gd name="T90" fmla="*/ 1456 w 1612"/>
                <a:gd name="T91" fmla="*/ 1516 h 1583"/>
                <a:gd name="T92" fmla="*/ 1480 w 1612"/>
                <a:gd name="T93" fmla="*/ 692 h 1583"/>
                <a:gd name="T94" fmla="*/ 805 w 1612"/>
                <a:gd name="T95" fmla="*/ 659 h 1583"/>
                <a:gd name="T96" fmla="*/ 1562 w 1612"/>
                <a:gd name="T97" fmla="*/ 643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2" h="1583">
                  <a:moveTo>
                    <a:pt x="1584" y="593"/>
                  </a:moveTo>
                  <a:cubicBezTo>
                    <a:pt x="805" y="593"/>
                    <a:pt x="805" y="593"/>
                    <a:pt x="805" y="593"/>
                  </a:cubicBezTo>
                  <a:cubicBezTo>
                    <a:pt x="805" y="32"/>
                    <a:pt x="805" y="32"/>
                    <a:pt x="805" y="32"/>
                  </a:cubicBezTo>
                  <a:cubicBezTo>
                    <a:pt x="805" y="16"/>
                    <a:pt x="787" y="0"/>
                    <a:pt x="771" y="0"/>
                  </a:cubicBezTo>
                  <a:cubicBezTo>
                    <a:pt x="240" y="0"/>
                    <a:pt x="240" y="0"/>
                    <a:pt x="240" y="0"/>
                  </a:cubicBezTo>
                  <a:cubicBezTo>
                    <a:pt x="224" y="0"/>
                    <a:pt x="214" y="16"/>
                    <a:pt x="214" y="32"/>
                  </a:cubicBezTo>
                  <a:cubicBezTo>
                    <a:pt x="214" y="593"/>
                    <a:pt x="214" y="593"/>
                    <a:pt x="214" y="593"/>
                  </a:cubicBezTo>
                  <a:cubicBezTo>
                    <a:pt x="28" y="593"/>
                    <a:pt x="28" y="593"/>
                    <a:pt x="28" y="593"/>
                  </a:cubicBezTo>
                  <a:cubicBezTo>
                    <a:pt x="13" y="593"/>
                    <a:pt x="0" y="604"/>
                    <a:pt x="0" y="621"/>
                  </a:cubicBezTo>
                  <a:cubicBezTo>
                    <a:pt x="0" y="1554"/>
                    <a:pt x="0" y="1554"/>
                    <a:pt x="0" y="1554"/>
                  </a:cubicBezTo>
                  <a:cubicBezTo>
                    <a:pt x="0" y="1570"/>
                    <a:pt x="13" y="1583"/>
                    <a:pt x="28" y="1583"/>
                  </a:cubicBezTo>
                  <a:cubicBezTo>
                    <a:pt x="1584" y="1583"/>
                    <a:pt x="1584" y="1583"/>
                    <a:pt x="1584" y="1583"/>
                  </a:cubicBezTo>
                  <a:cubicBezTo>
                    <a:pt x="1599" y="1583"/>
                    <a:pt x="1612" y="1570"/>
                    <a:pt x="1612" y="1554"/>
                  </a:cubicBezTo>
                  <a:cubicBezTo>
                    <a:pt x="1612" y="621"/>
                    <a:pt x="1612" y="621"/>
                    <a:pt x="1612" y="621"/>
                  </a:cubicBezTo>
                  <a:cubicBezTo>
                    <a:pt x="1612" y="604"/>
                    <a:pt x="1599" y="593"/>
                    <a:pt x="1584" y="593"/>
                  </a:cubicBezTo>
                  <a:close/>
                  <a:moveTo>
                    <a:pt x="263" y="65"/>
                  </a:moveTo>
                  <a:cubicBezTo>
                    <a:pt x="740" y="65"/>
                    <a:pt x="740" y="65"/>
                    <a:pt x="740" y="65"/>
                  </a:cubicBezTo>
                  <a:cubicBezTo>
                    <a:pt x="740" y="1021"/>
                    <a:pt x="740" y="1021"/>
                    <a:pt x="740" y="1021"/>
                  </a:cubicBezTo>
                  <a:cubicBezTo>
                    <a:pt x="263" y="1021"/>
                    <a:pt x="263" y="1021"/>
                    <a:pt x="263" y="1021"/>
                  </a:cubicBezTo>
                  <a:lnTo>
                    <a:pt x="263" y="65"/>
                  </a:lnTo>
                  <a:close/>
                  <a:moveTo>
                    <a:pt x="240" y="1088"/>
                  </a:moveTo>
                  <a:cubicBezTo>
                    <a:pt x="771" y="1088"/>
                    <a:pt x="771" y="1088"/>
                    <a:pt x="771" y="1088"/>
                  </a:cubicBezTo>
                  <a:cubicBezTo>
                    <a:pt x="787" y="1088"/>
                    <a:pt x="805" y="1072"/>
                    <a:pt x="805" y="1056"/>
                  </a:cubicBezTo>
                  <a:cubicBezTo>
                    <a:pt x="805" y="724"/>
                    <a:pt x="805" y="724"/>
                    <a:pt x="805" y="724"/>
                  </a:cubicBezTo>
                  <a:cubicBezTo>
                    <a:pt x="984" y="724"/>
                    <a:pt x="984" y="724"/>
                    <a:pt x="984" y="724"/>
                  </a:cubicBezTo>
                  <a:cubicBezTo>
                    <a:pt x="969" y="724"/>
                    <a:pt x="953" y="734"/>
                    <a:pt x="953" y="750"/>
                  </a:cubicBezTo>
                  <a:cubicBezTo>
                    <a:pt x="953" y="807"/>
                    <a:pt x="953" y="807"/>
                    <a:pt x="953" y="807"/>
                  </a:cubicBezTo>
                  <a:cubicBezTo>
                    <a:pt x="956" y="807"/>
                    <a:pt x="956" y="807"/>
                    <a:pt x="956" y="807"/>
                  </a:cubicBezTo>
                  <a:cubicBezTo>
                    <a:pt x="908" y="807"/>
                    <a:pt x="867" y="849"/>
                    <a:pt x="867" y="898"/>
                  </a:cubicBezTo>
                  <a:cubicBezTo>
                    <a:pt x="867" y="947"/>
                    <a:pt x="908" y="989"/>
                    <a:pt x="956" y="989"/>
                  </a:cubicBezTo>
                  <a:cubicBezTo>
                    <a:pt x="1016" y="989"/>
                    <a:pt x="1016" y="989"/>
                    <a:pt x="1016" y="989"/>
                  </a:cubicBezTo>
                  <a:cubicBezTo>
                    <a:pt x="1033" y="989"/>
                    <a:pt x="1047" y="1004"/>
                    <a:pt x="1047" y="1021"/>
                  </a:cubicBezTo>
                  <a:cubicBezTo>
                    <a:pt x="1047" y="1039"/>
                    <a:pt x="1033" y="1055"/>
                    <a:pt x="1016" y="1055"/>
                  </a:cubicBezTo>
                  <a:cubicBezTo>
                    <a:pt x="897" y="1055"/>
                    <a:pt x="897" y="1055"/>
                    <a:pt x="897" y="1055"/>
                  </a:cubicBezTo>
                  <a:cubicBezTo>
                    <a:pt x="881" y="1055"/>
                    <a:pt x="867" y="1063"/>
                    <a:pt x="867" y="1079"/>
                  </a:cubicBezTo>
                  <a:cubicBezTo>
                    <a:pt x="867" y="1096"/>
                    <a:pt x="881" y="1104"/>
                    <a:pt x="897" y="1104"/>
                  </a:cubicBezTo>
                  <a:cubicBezTo>
                    <a:pt x="952" y="1104"/>
                    <a:pt x="952" y="1104"/>
                    <a:pt x="952" y="1104"/>
                  </a:cubicBezTo>
                  <a:cubicBezTo>
                    <a:pt x="952" y="1262"/>
                    <a:pt x="952" y="1262"/>
                    <a:pt x="952" y="1262"/>
                  </a:cubicBezTo>
                  <a:cubicBezTo>
                    <a:pt x="952" y="1365"/>
                    <a:pt x="1036" y="1449"/>
                    <a:pt x="1138" y="1449"/>
                  </a:cubicBezTo>
                  <a:cubicBezTo>
                    <a:pt x="1241" y="1449"/>
                    <a:pt x="1324" y="1365"/>
                    <a:pt x="1324" y="1262"/>
                  </a:cubicBezTo>
                  <a:cubicBezTo>
                    <a:pt x="1324" y="1160"/>
                    <a:pt x="1241" y="1077"/>
                    <a:pt x="1138" y="1077"/>
                  </a:cubicBezTo>
                  <a:cubicBezTo>
                    <a:pt x="1114" y="1077"/>
                    <a:pt x="1090" y="1082"/>
                    <a:pt x="1069" y="1091"/>
                  </a:cubicBezTo>
                  <a:cubicBezTo>
                    <a:pt x="1090" y="1074"/>
                    <a:pt x="1105" y="1052"/>
                    <a:pt x="1105" y="1024"/>
                  </a:cubicBezTo>
                  <a:cubicBezTo>
                    <a:pt x="1105" y="976"/>
                    <a:pt x="1064" y="940"/>
                    <a:pt x="1016" y="940"/>
                  </a:cubicBezTo>
                  <a:cubicBezTo>
                    <a:pt x="956" y="940"/>
                    <a:pt x="956" y="940"/>
                    <a:pt x="956" y="940"/>
                  </a:cubicBezTo>
                  <a:cubicBezTo>
                    <a:pt x="939" y="940"/>
                    <a:pt x="925" y="924"/>
                    <a:pt x="925" y="906"/>
                  </a:cubicBezTo>
                  <a:cubicBezTo>
                    <a:pt x="925" y="889"/>
                    <a:pt x="939" y="873"/>
                    <a:pt x="956" y="873"/>
                  </a:cubicBezTo>
                  <a:cubicBezTo>
                    <a:pt x="1075" y="873"/>
                    <a:pt x="1075" y="873"/>
                    <a:pt x="1075" y="873"/>
                  </a:cubicBezTo>
                  <a:cubicBezTo>
                    <a:pt x="1091" y="873"/>
                    <a:pt x="1105" y="856"/>
                    <a:pt x="1105" y="841"/>
                  </a:cubicBezTo>
                  <a:cubicBezTo>
                    <a:pt x="1105" y="825"/>
                    <a:pt x="1091" y="807"/>
                    <a:pt x="1075" y="807"/>
                  </a:cubicBezTo>
                  <a:cubicBezTo>
                    <a:pt x="1020" y="807"/>
                    <a:pt x="1020" y="807"/>
                    <a:pt x="1020" y="807"/>
                  </a:cubicBezTo>
                  <a:cubicBezTo>
                    <a:pt x="1020" y="750"/>
                    <a:pt x="1020" y="750"/>
                    <a:pt x="1020" y="750"/>
                  </a:cubicBezTo>
                  <a:cubicBezTo>
                    <a:pt x="1020" y="734"/>
                    <a:pt x="1003" y="724"/>
                    <a:pt x="988" y="724"/>
                  </a:cubicBezTo>
                  <a:cubicBezTo>
                    <a:pt x="1430" y="724"/>
                    <a:pt x="1430" y="724"/>
                    <a:pt x="1430" y="724"/>
                  </a:cubicBezTo>
                  <a:cubicBezTo>
                    <a:pt x="1430" y="1450"/>
                    <a:pt x="1430" y="1450"/>
                    <a:pt x="1430" y="1450"/>
                  </a:cubicBezTo>
                  <a:cubicBezTo>
                    <a:pt x="182" y="1450"/>
                    <a:pt x="182" y="1450"/>
                    <a:pt x="182" y="1450"/>
                  </a:cubicBezTo>
                  <a:cubicBezTo>
                    <a:pt x="182" y="724"/>
                    <a:pt x="182" y="724"/>
                    <a:pt x="182" y="724"/>
                  </a:cubicBezTo>
                  <a:cubicBezTo>
                    <a:pt x="214" y="724"/>
                    <a:pt x="214" y="724"/>
                    <a:pt x="214" y="724"/>
                  </a:cubicBezTo>
                  <a:cubicBezTo>
                    <a:pt x="214" y="1056"/>
                    <a:pt x="214" y="1056"/>
                    <a:pt x="214" y="1056"/>
                  </a:cubicBezTo>
                  <a:cubicBezTo>
                    <a:pt x="214" y="1072"/>
                    <a:pt x="224" y="1088"/>
                    <a:pt x="240" y="1088"/>
                  </a:cubicBezTo>
                  <a:close/>
                  <a:moveTo>
                    <a:pt x="1025" y="1288"/>
                  </a:moveTo>
                  <a:cubicBezTo>
                    <a:pt x="1093" y="1368"/>
                    <a:pt x="1093" y="1368"/>
                    <a:pt x="1093" y="1368"/>
                  </a:cubicBezTo>
                  <a:cubicBezTo>
                    <a:pt x="1098" y="1375"/>
                    <a:pt x="1106" y="1379"/>
                    <a:pt x="1115" y="1379"/>
                  </a:cubicBezTo>
                  <a:cubicBezTo>
                    <a:pt x="1115" y="1379"/>
                    <a:pt x="1115" y="1378"/>
                    <a:pt x="1116" y="1378"/>
                  </a:cubicBezTo>
                  <a:cubicBezTo>
                    <a:pt x="1125" y="1378"/>
                    <a:pt x="1132" y="1374"/>
                    <a:pt x="1138" y="1366"/>
                  </a:cubicBezTo>
                  <a:cubicBezTo>
                    <a:pt x="1247" y="1217"/>
                    <a:pt x="1247" y="1217"/>
                    <a:pt x="1247" y="1217"/>
                  </a:cubicBezTo>
                  <a:cubicBezTo>
                    <a:pt x="1249" y="1212"/>
                    <a:pt x="1252" y="1208"/>
                    <a:pt x="1252" y="1203"/>
                  </a:cubicBezTo>
                  <a:cubicBezTo>
                    <a:pt x="1261" y="1220"/>
                    <a:pt x="1266" y="1241"/>
                    <a:pt x="1266" y="1262"/>
                  </a:cubicBezTo>
                  <a:cubicBezTo>
                    <a:pt x="1266" y="1334"/>
                    <a:pt x="1210" y="1391"/>
                    <a:pt x="1138" y="1391"/>
                  </a:cubicBezTo>
                  <a:cubicBezTo>
                    <a:pt x="1068" y="1391"/>
                    <a:pt x="1011" y="1334"/>
                    <a:pt x="1011" y="1262"/>
                  </a:cubicBezTo>
                  <a:cubicBezTo>
                    <a:pt x="1011" y="1192"/>
                    <a:pt x="1068" y="1134"/>
                    <a:pt x="1138" y="1134"/>
                  </a:cubicBezTo>
                  <a:cubicBezTo>
                    <a:pt x="1173" y="1134"/>
                    <a:pt x="1205" y="1149"/>
                    <a:pt x="1227" y="1171"/>
                  </a:cubicBezTo>
                  <a:cubicBezTo>
                    <a:pt x="1217" y="1170"/>
                    <a:pt x="1207" y="1173"/>
                    <a:pt x="1200" y="1182"/>
                  </a:cubicBezTo>
                  <a:cubicBezTo>
                    <a:pt x="1112" y="1303"/>
                    <a:pt x="1112" y="1303"/>
                    <a:pt x="1112" y="1303"/>
                  </a:cubicBezTo>
                  <a:cubicBezTo>
                    <a:pt x="1068" y="1251"/>
                    <a:pt x="1068" y="1251"/>
                    <a:pt x="1068" y="1251"/>
                  </a:cubicBezTo>
                  <a:cubicBezTo>
                    <a:pt x="1057" y="1239"/>
                    <a:pt x="1040" y="1238"/>
                    <a:pt x="1027" y="1248"/>
                  </a:cubicBezTo>
                  <a:cubicBezTo>
                    <a:pt x="1015" y="1259"/>
                    <a:pt x="1014" y="1277"/>
                    <a:pt x="1025" y="1288"/>
                  </a:cubicBezTo>
                  <a:close/>
                  <a:moveTo>
                    <a:pt x="1015" y="1125"/>
                  </a:moveTo>
                  <a:cubicBezTo>
                    <a:pt x="1015" y="1109"/>
                    <a:pt x="1015" y="1109"/>
                    <a:pt x="1015" y="1109"/>
                  </a:cubicBezTo>
                  <a:cubicBezTo>
                    <a:pt x="1016" y="1109"/>
                    <a:pt x="1016" y="1109"/>
                    <a:pt x="1016" y="1109"/>
                  </a:cubicBezTo>
                  <a:cubicBezTo>
                    <a:pt x="1025" y="1109"/>
                    <a:pt x="1033" y="1107"/>
                    <a:pt x="1041" y="1104"/>
                  </a:cubicBezTo>
                  <a:cubicBezTo>
                    <a:pt x="1032" y="1110"/>
                    <a:pt x="1024" y="1118"/>
                    <a:pt x="1015" y="1125"/>
                  </a:cubicBezTo>
                  <a:close/>
                  <a:moveTo>
                    <a:pt x="1562" y="1533"/>
                  </a:moveTo>
                  <a:cubicBezTo>
                    <a:pt x="50" y="1533"/>
                    <a:pt x="50" y="1533"/>
                    <a:pt x="50" y="1533"/>
                  </a:cubicBezTo>
                  <a:cubicBezTo>
                    <a:pt x="50" y="643"/>
                    <a:pt x="50" y="643"/>
                    <a:pt x="50" y="643"/>
                  </a:cubicBezTo>
                  <a:cubicBezTo>
                    <a:pt x="214" y="643"/>
                    <a:pt x="214" y="643"/>
                    <a:pt x="214" y="643"/>
                  </a:cubicBezTo>
                  <a:cubicBezTo>
                    <a:pt x="214" y="659"/>
                    <a:pt x="214" y="659"/>
                    <a:pt x="214" y="659"/>
                  </a:cubicBezTo>
                  <a:cubicBezTo>
                    <a:pt x="156" y="659"/>
                    <a:pt x="156" y="659"/>
                    <a:pt x="156" y="659"/>
                  </a:cubicBezTo>
                  <a:cubicBezTo>
                    <a:pt x="141" y="659"/>
                    <a:pt x="132" y="676"/>
                    <a:pt x="132" y="692"/>
                  </a:cubicBezTo>
                  <a:cubicBezTo>
                    <a:pt x="132" y="1483"/>
                    <a:pt x="132" y="1483"/>
                    <a:pt x="132" y="1483"/>
                  </a:cubicBezTo>
                  <a:cubicBezTo>
                    <a:pt x="132" y="1499"/>
                    <a:pt x="141" y="1516"/>
                    <a:pt x="156" y="1516"/>
                  </a:cubicBezTo>
                  <a:cubicBezTo>
                    <a:pt x="1456" y="1516"/>
                    <a:pt x="1456" y="1516"/>
                    <a:pt x="1456" y="1516"/>
                  </a:cubicBezTo>
                  <a:cubicBezTo>
                    <a:pt x="1471" y="1516"/>
                    <a:pt x="1480" y="1499"/>
                    <a:pt x="1480" y="1483"/>
                  </a:cubicBezTo>
                  <a:cubicBezTo>
                    <a:pt x="1480" y="692"/>
                    <a:pt x="1480" y="692"/>
                    <a:pt x="1480" y="692"/>
                  </a:cubicBezTo>
                  <a:cubicBezTo>
                    <a:pt x="1480" y="676"/>
                    <a:pt x="1471" y="659"/>
                    <a:pt x="1456" y="659"/>
                  </a:cubicBezTo>
                  <a:cubicBezTo>
                    <a:pt x="805" y="659"/>
                    <a:pt x="805" y="659"/>
                    <a:pt x="805" y="659"/>
                  </a:cubicBezTo>
                  <a:cubicBezTo>
                    <a:pt x="805" y="643"/>
                    <a:pt x="805" y="643"/>
                    <a:pt x="805" y="643"/>
                  </a:cubicBezTo>
                  <a:cubicBezTo>
                    <a:pt x="1562" y="643"/>
                    <a:pt x="1562" y="643"/>
                    <a:pt x="1562" y="643"/>
                  </a:cubicBezTo>
                  <a:lnTo>
                    <a:pt x="1562" y="15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grpSp>
      <p:grpSp>
        <p:nvGrpSpPr>
          <p:cNvPr id="51" name="Group 9">
            <a:extLst>
              <a:ext uri="{FF2B5EF4-FFF2-40B4-BE49-F238E27FC236}">
                <a16:creationId xmlns:a16="http://schemas.microsoft.com/office/drawing/2014/main" id="{B48124AC-5BFC-4766-9E1B-3F5ACA9C7380}"/>
              </a:ext>
            </a:extLst>
          </p:cNvPr>
          <p:cNvGrpSpPr>
            <a:grpSpLocks noChangeAspect="1"/>
          </p:cNvGrpSpPr>
          <p:nvPr/>
        </p:nvGrpSpPr>
        <p:grpSpPr bwMode="auto">
          <a:xfrm>
            <a:off x="12019722" y="2509637"/>
            <a:ext cx="440733" cy="346670"/>
            <a:chOff x="1851" y="1481"/>
            <a:chExt cx="745" cy="586"/>
          </a:xfrm>
          <a:solidFill>
            <a:schemeClr val="bg1">
              <a:lumMod val="50000"/>
            </a:schemeClr>
          </a:solidFill>
        </p:grpSpPr>
        <p:sp>
          <p:nvSpPr>
            <p:cNvPr id="52" name="Freeform 10">
              <a:extLst>
                <a:ext uri="{FF2B5EF4-FFF2-40B4-BE49-F238E27FC236}">
                  <a16:creationId xmlns:a16="http://schemas.microsoft.com/office/drawing/2014/main" id="{E1ADA216-BAB8-46FD-A260-0DDCECAB95AC}"/>
                </a:ext>
              </a:extLst>
            </p:cNvPr>
            <p:cNvSpPr>
              <a:spLocks noEditPoints="1"/>
            </p:cNvSpPr>
            <p:nvPr/>
          </p:nvSpPr>
          <p:spPr bwMode="auto">
            <a:xfrm>
              <a:off x="1892" y="1526"/>
              <a:ext cx="663" cy="393"/>
            </a:xfrm>
            <a:custGeom>
              <a:avLst/>
              <a:gdLst>
                <a:gd name="T0" fmla="*/ 1063 w 1096"/>
                <a:gd name="T1" fmla="*/ 61 h 651"/>
                <a:gd name="T2" fmla="*/ 1063 w 1096"/>
                <a:gd name="T3" fmla="*/ 61 h 651"/>
                <a:gd name="T4" fmla="*/ 1063 w 1096"/>
                <a:gd name="T5" fmla="*/ 590 h 651"/>
                <a:gd name="T6" fmla="*/ 1036 w 1096"/>
                <a:gd name="T7" fmla="*/ 617 h 651"/>
                <a:gd name="T8" fmla="*/ 61 w 1096"/>
                <a:gd name="T9" fmla="*/ 617 h 651"/>
                <a:gd name="T10" fmla="*/ 33 w 1096"/>
                <a:gd name="T11" fmla="*/ 590 h 651"/>
                <a:gd name="T12" fmla="*/ 33 w 1096"/>
                <a:gd name="T13" fmla="*/ 61 h 651"/>
                <a:gd name="T14" fmla="*/ 61 w 1096"/>
                <a:gd name="T15" fmla="*/ 34 h 651"/>
                <a:gd name="T16" fmla="*/ 1036 w 1096"/>
                <a:gd name="T17" fmla="*/ 34 h 651"/>
                <a:gd name="T18" fmla="*/ 1063 w 1096"/>
                <a:gd name="T19" fmla="*/ 61 h 651"/>
                <a:gd name="T20" fmla="*/ 61 w 1096"/>
                <a:gd name="T21" fmla="*/ 0 h 651"/>
                <a:gd name="T22" fmla="*/ 61 w 1096"/>
                <a:gd name="T23" fmla="*/ 0 h 651"/>
                <a:gd name="T24" fmla="*/ 0 w 1096"/>
                <a:gd name="T25" fmla="*/ 61 h 651"/>
                <a:gd name="T26" fmla="*/ 0 w 1096"/>
                <a:gd name="T27" fmla="*/ 590 h 651"/>
                <a:gd name="T28" fmla="*/ 61 w 1096"/>
                <a:gd name="T29" fmla="*/ 651 h 651"/>
                <a:gd name="T30" fmla="*/ 1036 w 1096"/>
                <a:gd name="T31" fmla="*/ 651 h 651"/>
                <a:gd name="T32" fmla="*/ 1096 w 1096"/>
                <a:gd name="T33" fmla="*/ 590 h 651"/>
                <a:gd name="T34" fmla="*/ 1096 w 1096"/>
                <a:gd name="T35" fmla="*/ 61 h 651"/>
                <a:gd name="T36" fmla="*/ 1036 w 1096"/>
                <a:gd name="T37" fmla="*/ 0 h 651"/>
                <a:gd name="T38" fmla="*/ 61 w 1096"/>
                <a:gd name="T39"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6" h="651">
                  <a:moveTo>
                    <a:pt x="1063" y="61"/>
                  </a:moveTo>
                  <a:lnTo>
                    <a:pt x="1063" y="61"/>
                  </a:lnTo>
                  <a:lnTo>
                    <a:pt x="1063" y="590"/>
                  </a:lnTo>
                  <a:cubicBezTo>
                    <a:pt x="1063" y="605"/>
                    <a:pt x="1051" y="617"/>
                    <a:pt x="1036" y="617"/>
                  </a:cubicBezTo>
                  <a:lnTo>
                    <a:pt x="61" y="617"/>
                  </a:lnTo>
                  <a:cubicBezTo>
                    <a:pt x="46" y="617"/>
                    <a:pt x="33" y="605"/>
                    <a:pt x="33" y="590"/>
                  </a:cubicBezTo>
                  <a:lnTo>
                    <a:pt x="33" y="61"/>
                  </a:lnTo>
                  <a:cubicBezTo>
                    <a:pt x="33" y="46"/>
                    <a:pt x="46" y="34"/>
                    <a:pt x="61" y="34"/>
                  </a:cubicBezTo>
                  <a:lnTo>
                    <a:pt x="1036" y="34"/>
                  </a:lnTo>
                  <a:cubicBezTo>
                    <a:pt x="1051" y="34"/>
                    <a:pt x="1063" y="46"/>
                    <a:pt x="1063" y="61"/>
                  </a:cubicBezTo>
                  <a:close/>
                  <a:moveTo>
                    <a:pt x="61" y="0"/>
                  </a:moveTo>
                  <a:lnTo>
                    <a:pt x="61" y="0"/>
                  </a:lnTo>
                  <a:cubicBezTo>
                    <a:pt x="27" y="0"/>
                    <a:pt x="0" y="28"/>
                    <a:pt x="0" y="61"/>
                  </a:cubicBezTo>
                  <a:lnTo>
                    <a:pt x="0" y="590"/>
                  </a:lnTo>
                  <a:cubicBezTo>
                    <a:pt x="0" y="623"/>
                    <a:pt x="27" y="651"/>
                    <a:pt x="61" y="651"/>
                  </a:cubicBezTo>
                  <a:lnTo>
                    <a:pt x="1036" y="651"/>
                  </a:lnTo>
                  <a:cubicBezTo>
                    <a:pt x="1069" y="651"/>
                    <a:pt x="1096" y="623"/>
                    <a:pt x="1096" y="590"/>
                  </a:cubicBezTo>
                  <a:lnTo>
                    <a:pt x="1096" y="61"/>
                  </a:lnTo>
                  <a:cubicBezTo>
                    <a:pt x="1096" y="28"/>
                    <a:pt x="1069" y="0"/>
                    <a:pt x="1036" y="0"/>
                  </a:cubicBezTo>
                  <a:lnTo>
                    <a:pt x="61" y="0"/>
                  </a:lnTo>
                  <a:close/>
                </a:path>
              </a:pathLst>
            </a:custGeom>
            <a:grpFill/>
            <a:ln w="0">
              <a:noFill/>
              <a:prstDash val="solid"/>
              <a:round/>
              <a:headEnd/>
              <a:tailEnd/>
            </a:ln>
          </p:spPr>
          <p:txBody>
            <a:bodyPr vert="horz" wrap="square" lIns="93971" tIns="46985" rIns="93971" bIns="46985" numCol="1" anchor="t" anchorCtr="0" compatLnSpc="1">
              <a:prstTxWarp prst="textNoShape">
                <a:avLst/>
              </a:prstTxWarp>
            </a:bodyPr>
            <a:lstStyle/>
            <a:p>
              <a:pPr defTabSz="939742"/>
              <a:endParaRPr lang="en-US" sz="616" dirty="0">
                <a:solidFill>
                  <a:srgbClr val="6D6E6A"/>
                </a:solidFill>
                <a:latin typeface="Arial"/>
                <a:ea typeface="LF_Kai"/>
              </a:endParaRPr>
            </a:p>
          </p:txBody>
        </p:sp>
        <p:sp>
          <p:nvSpPr>
            <p:cNvPr id="53" name="Freeform 11">
              <a:extLst>
                <a:ext uri="{FF2B5EF4-FFF2-40B4-BE49-F238E27FC236}">
                  <a16:creationId xmlns:a16="http://schemas.microsoft.com/office/drawing/2014/main" id="{7AFDA4B4-F16D-4382-A07D-4A5EC262ED12}"/>
                </a:ext>
              </a:extLst>
            </p:cNvPr>
            <p:cNvSpPr>
              <a:spLocks/>
            </p:cNvSpPr>
            <p:nvPr/>
          </p:nvSpPr>
          <p:spPr bwMode="auto">
            <a:xfrm>
              <a:off x="1851" y="1481"/>
              <a:ext cx="745" cy="28"/>
            </a:xfrm>
            <a:custGeom>
              <a:avLst/>
              <a:gdLst>
                <a:gd name="T0" fmla="*/ 24 w 1234"/>
                <a:gd name="T1" fmla="*/ 46 h 46"/>
                <a:gd name="T2" fmla="*/ 24 w 1234"/>
                <a:gd name="T3" fmla="*/ 46 h 46"/>
                <a:gd name="T4" fmla="*/ 1210 w 1234"/>
                <a:gd name="T5" fmla="*/ 46 h 46"/>
                <a:gd name="T6" fmla="*/ 1234 w 1234"/>
                <a:gd name="T7" fmla="*/ 23 h 46"/>
                <a:gd name="T8" fmla="*/ 1210 w 1234"/>
                <a:gd name="T9" fmla="*/ 0 h 46"/>
                <a:gd name="T10" fmla="*/ 24 w 1234"/>
                <a:gd name="T11" fmla="*/ 0 h 46"/>
                <a:gd name="T12" fmla="*/ 0 w 1234"/>
                <a:gd name="T13" fmla="*/ 23 h 46"/>
                <a:gd name="T14" fmla="*/ 24 w 1234"/>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4" h="46">
                  <a:moveTo>
                    <a:pt x="24" y="46"/>
                  </a:moveTo>
                  <a:lnTo>
                    <a:pt x="24" y="46"/>
                  </a:lnTo>
                  <a:lnTo>
                    <a:pt x="1210" y="46"/>
                  </a:lnTo>
                  <a:cubicBezTo>
                    <a:pt x="1223" y="46"/>
                    <a:pt x="1234" y="36"/>
                    <a:pt x="1234" y="23"/>
                  </a:cubicBezTo>
                  <a:cubicBezTo>
                    <a:pt x="1234" y="10"/>
                    <a:pt x="1223" y="0"/>
                    <a:pt x="1210" y="0"/>
                  </a:cubicBezTo>
                  <a:lnTo>
                    <a:pt x="24" y="0"/>
                  </a:lnTo>
                  <a:cubicBezTo>
                    <a:pt x="11" y="0"/>
                    <a:pt x="0" y="10"/>
                    <a:pt x="0" y="23"/>
                  </a:cubicBezTo>
                  <a:cubicBezTo>
                    <a:pt x="0" y="36"/>
                    <a:pt x="11" y="46"/>
                    <a:pt x="24" y="46"/>
                  </a:cubicBezTo>
                  <a:close/>
                </a:path>
              </a:pathLst>
            </a:custGeom>
            <a:grpFill/>
            <a:ln w="0">
              <a:noFill/>
              <a:prstDash val="solid"/>
              <a:round/>
              <a:headEnd/>
              <a:tailEnd/>
            </a:ln>
          </p:spPr>
          <p:txBody>
            <a:bodyPr vert="horz" wrap="square" lIns="93971" tIns="46985" rIns="93971" bIns="46985" numCol="1" anchor="t" anchorCtr="0" compatLnSpc="1">
              <a:prstTxWarp prst="textNoShape">
                <a:avLst/>
              </a:prstTxWarp>
            </a:bodyPr>
            <a:lstStyle/>
            <a:p>
              <a:pPr defTabSz="939742"/>
              <a:endParaRPr lang="en-US" sz="616" dirty="0">
                <a:solidFill>
                  <a:srgbClr val="6D6E6A"/>
                </a:solidFill>
                <a:latin typeface="Arial"/>
                <a:ea typeface="LF_Kai"/>
              </a:endParaRPr>
            </a:p>
          </p:txBody>
        </p:sp>
        <p:sp>
          <p:nvSpPr>
            <p:cNvPr id="54" name="Freeform 12">
              <a:extLst>
                <a:ext uri="{FF2B5EF4-FFF2-40B4-BE49-F238E27FC236}">
                  <a16:creationId xmlns:a16="http://schemas.microsoft.com/office/drawing/2014/main" id="{015D70D5-FB61-482D-AB1B-F3E0257CF306}"/>
                </a:ext>
              </a:extLst>
            </p:cNvPr>
            <p:cNvSpPr>
              <a:spLocks/>
            </p:cNvSpPr>
            <p:nvPr/>
          </p:nvSpPr>
          <p:spPr bwMode="auto">
            <a:xfrm>
              <a:off x="1851" y="1936"/>
              <a:ext cx="745" cy="131"/>
            </a:xfrm>
            <a:custGeom>
              <a:avLst/>
              <a:gdLst>
                <a:gd name="T0" fmla="*/ 1210 w 1234"/>
                <a:gd name="T1" fmla="*/ 0 h 217"/>
                <a:gd name="T2" fmla="*/ 1210 w 1234"/>
                <a:gd name="T3" fmla="*/ 0 h 217"/>
                <a:gd name="T4" fmla="*/ 24 w 1234"/>
                <a:gd name="T5" fmla="*/ 0 h 217"/>
                <a:gd name="T6" fmla="*/ 0 w 1234"/>
                <a:gd name="T7" fmla="*/ 23 h 217"/>
                <a:gd name="T8" fmla="*/ 24 w 1234"/>
                <a:gd name="T9" fmla="*/ 47 h 217"/>
                <a:gd name="T10" fmla="*/ 149 w 1234"/>
                <a:gd name="T11" fmla="*/ 47 h 217"/>
                <a:gd name="T12" fmla="*/ 66 w 1234"/>
                <a:gd name="T13" fmla="*/ 181 h 217"/>
                <a:gd name="T14" fmla="*/ 73 w 1234"/>
                <a:gd name="T15" fmla="*/ 213 h 217"/>
                <a:gd name="T16" fmla="*/ 86 w 1234"/>
                <a:gd name="T17" fmla="*/ 217 h 217"/>
                <a:gd name="T18" fmla="*/ 106 w 1234"/>
                <a:gd name="T19" fmla="*/ 205 h 217"/>
                <a:gd name="T20" fmla="*/ 204 w 1234"/>
                <a:gd name="T21" fmla="*/ 47 h 217"/>
                <a:gd name="T22" fmla="*/ 594 w 1234"/>
                <a:gd name="T23" fmla="*/ 47 h 217"/>
                <a:gd name="T24" fmla="*/ 594 w 1234"/>
                <a:gd name="T25" fmla="*/ 137 h 217"/>
                <a:gd name="T26" fmla="*/ 617 w 1234"/>
                <a:gd name="T27" fmla="*/ 160 h 217"/>
                <a:gd name="T28" fmla="*/ 640 w 1234"/>
                <a:gd name="T29" fmla="*/ 137 h 217"/>
                <a:gd name="T30" fmla="*/ 640 w 1234"/>
                <a:gd name="T31" fmla="*/ 47 h 217"/>
                <a:gd name="T32" fmla="*/ 1046 w 1234"/>
                <a:gd name="T33" fmla="*/ 47 h 217"/>
                <a:gd name="T34" fmla="*/ 1128 w 1234"/>
                <a:gd name="T35" fmla="*/ 204 h 217"/>
                <a:gd name="T36" fmla="*/ 1149 w 1234"/>
                <a:gd name="T37" fmla="*/ 217 h 217"/>
                <a:gd name="T38" fmla="*/ 1159 w 1234"/>
                <a:gd name="T39" fmla="*/ 214 h 217"/>
                <a:gd name="T40" fmla="*/ 1169 w 1234"/>
                <a:gd name="T41" fmla="*/ 182 h 217"/>
                <a:gd name="T42" fmla="*/ 1099 w 1234"/>
                <a:gd name="T43" fmla="*/ 47 h 217"/>
                <a:gd name="T44" fmla="*/ 1210 w 1234"/>
                <a:gd name="T45" fmla="*/ 47 h 217"/>
                <a:gd name="T46" fmla="*/ 1234 w 1234"/>
                <a:gd name="T47" fmla="*/ 23 h 217"/>
                <a:gd name="T48" fmla="*/ 1210 w 1234"/>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217">
                  <a:moveTo>
                    <a:pt x="1210" y="0"/>
                  </a:moveTo>
                  <a:lnTo>
                    <a:pt x="1210" y="0"/>
                  </a:lnTo>
                  <a:lnTo>
                    <a:pt x="24" y="0"/>
                  </a:lnTo>
                  <a:cubicBezTo>
                    <a:pt x="11" y="0"/>
                    <a:pt x="0" y="10"/>
                    <a:pt x="0" y="23"/>
                  </a:cubicBezTo>
                  <a:cubicBezTo>
                    <a:pt x="0" y="36"/>
                    <a:pt x="11" y="47"/>
                    <a:pt x="24" y="47"/>
                  </a:cubicBezTo>
                  <a:lnTo>
                    <a:pt x="149" y="47"/>
                  </a:lnTo>
                  <a:lnTo>
                    <a:pt x="66" y="181"/>
                  </a:lnTo>
                  <a:cubicBezTo>
                    <a:pt x="59" y="192"/>
                    <a:pt x="63" y="206"/>
                    <a:pt x="73" y="213"/>
                  </a:cubicBezTo>
                  <a:cubicBezTo>
                    <a:pt x="77" y="215"/>
                    <a:pt x="82" y="217"/>
                    <a:pt x="86" y="217"/>
                  </a:cubicBezTo>
                  <a:cubicBezTo>
                    <a:pt x="94" y="217"/>
                    <a:pt x="101" y="213"/>
                    <a:pt x="106" y="205"/>
                  </a:cubicBezTo>
                  <a:lnTo>
                    <a:pt x="204" y="47"/>
                  </a:lnTo>
                  <a:lnTo>
                    <a:pt x="594" y="47"/>
                  </a:lnTo>
                  <a:lnTo>
                    <a:pt x="594" y="137"/>
                  </a:lnTo>
                  <a:cubicBezTo>
                    <a:pt x="594" y="149"/>
                    <a:pt x="604" y="160"/>
                    <a:pt x="617" y="160"/>
                  </a:cubicBezTo>
                  <a:cubicBezTo>
                    <a:pt x="630" y="160"/>
                    <a:pt x="640" y="149"/>
                    <a:pt x="640" y="137"/>
                  </a:cubicBezTo>
                  <a:lnTo>
                    <a:pt x="640" y="47"/>
                  </a:lnTo>
                  <a:lnTo>
                    <a:pt x="1046" y="47"/>
                  </a:lnTo>
                  <a:lnTo>
                    <a:pt x="1128" y="204"/>
                  </a:lnTo>
                  <a:cubicBezTo>
                    <a:pt x="1132" y="212"/>
                    <a:pt x="1140" y="217"/>
                    <a:pt x="1149" y="217"/>
                  </a:cubicBezTo>
                  <a:cubicBezTo>
                    <a:pt x="1152" y="217"/>
                    <a:pt x="1156" y="216"/>
                    <a:pt x="1159" y="214"/>
                  </a:cubicBezTo>
                  <a:cubicBezTo>
                    <a:pt x="1171" y="208"/>
                    <a:pt x="1175" y="194"/>
                    <a:pt x="1169" y="182"/>
                  </a:cubicBezTo>
                  <a:lnTo>
                    <a:pt x="1099" y="47"/>
                  </a:lnTo>
                  <a:lnTo>
                    <a:pt x="1210" y="47"/>
                  </a:lnTo>
                  <a:cubicBezTo>
                    <a:pt x="1223" y="47"/>
                    <a:pt x="1234" y="36"/>
                    <a:pt x="1234" y="23"/>
                  </a:cubicBezTo>
                  <a:cubicBezTo>
                    <a:pt x="1234" y="10"/>
                    <a:pt x="1223" y="0"/>
                    <a:pt x="1210" y="0"/>
                  </a:cubicBezTo>
                  <a:close/>
                </a:path>
              </a:pathLst>
            </a:custGeom>
            <a:grpFill/>
            <a:ln w="0">
              <a:noFill/>
              <a:prstDash val="solid"/>
              <a:round/>
              <a:headEnd/>
              <a:tailEnd/>
            </a:ln>
          </p:spPr>
          <p:txBody>
            <a:bodyPr vert="horz" wrap="square" lIns="93971" tIns="46985" rIns="93971" bIns="46985" numCol="1" anchor="t" anchorCtr="0" compatLnSpc="1">
              <a:prstTxWarp prst="textNoShape">
                <a:avLst/>
              </a:prstTxWarp>
            </a:bodyPr>
            <a:lstStyle/>
            <a:p>
              <a:pPr defTabSz="939742"/>
              <a:endParaRPr lang="en-US" sz="616" dirty="0">
                <a:solidFill>
                  <a:srgbClr val="6D6E6A"/>
                </a:solidFill>
                <a:latin typeface="Arial"/>
                <a:ea typeface="LF_Kai"/>
              </a:endParaRPr>
            </a:p>
          </p:txBody>
        </p:sp>
        <p:sp>
          <p:nvSpPr>
            <p:cNvPr id="55" name="Freeform 13">
              <a:extLst>
                <a:ext uri="{FF2B5EF4-FFF2-40B4-BE49-F238E27FC236}">
                  <a16:creationId xmlns:a16="http://schemas.microsoft.com/office/drawing/2014/main" id="{B05B8373-DB3A-4305-9071-9CD65D558CC3}"/>
                </a:ext>
              </a:extLst>
            </p:cNvPr>
            <p:cNvSpPr>
              <a:spLocks noEditPoints="1"/>
            </p:cNvSpPr>
            <p:nvPr/>
          </p:nvSpPr>
          <p:spPr bwMode="auto">
            <a:xfrm>
              <a:off x="1953" y="1580"/>
              <a:ext cx="527" cy="287"/>
            </a:xfrm>
            <a:custGeom>
              <a:avLst/>
              <a:gdLst>
                <a:gd name="T0" fmla="*/ 821 w 872"/>
                <a:gd name="T1" fmla="*/ 86 h 476"/>
                <a:gd name="T2" fmla="*/ 821 w 872"/>
                <a:gd name="T3" fmla="*/ 86 h 476"/>
                <a:gd name="T4" fmla="*/ 435 w 872"/>
                <a:gd name="T5" fmla="*/ 414 h 476"/>
                <a:gd name="T6" fmla="*/ 257 w 872"/>
                <a:gd name="T7" fmla="*/ 291 h 476"/>
                <a:gd name="T8" fmla="*/ 84 w 872"/>
                <a:gd name="T9" fmla="*/ 436 h 476"/>
                <a:gd name="T10" fmla="*/ 42 w 872"/>
                <a:gd name="T11" fmla="*/ 432 h 476"/>
                <a:gd name="T12" fmla="*/ 35 w 872"/>
                <a:gd name="T13" fmla="*/ 411 h 476"/>
                <a:gd name="T14" fmla="*/ 46 w 872"/>
                <a:gd name="T15" fmla="*/ 390 h 476"/>
                <a:gd name="T16" fmla="*/ 253 w 872"/>
                <a:gd name="T17" fmla="*/ 215 h 476"/>
                <a:gd name="T18" fmla="*/ 431 w 872"/>
                <a:gd name="T19" fmla="*/ 339 h 476"/>
                <a:gd name="T20" fmla="*/ 782 w 872"/>
                <a:gd name="T21" fmla="*/ 40 h 476"/>
                <a:gd name="T22" fmla="*/ 824 w 872"/>
                <a:gd name="T23" fmla="*/ 44 h 476"/>
                <a:gd name="T24" fmla="*/ 821 w 872"/>
                <a:gd name="T25" fmla="*/ 86 h 476"/>
                <a:gd name="T26" fmla="*/ 801 w 872"/>
                <a:gd name="T27" fmla="*/ 0 h 476"/>
                <a:gd name="T28" fmla="*/ 801 w 872"/>
                <a:gd name="T29" fmla="*/ 0 h 476"/>
                <a:gd name="T30" fmla="*/ 760 w 872"/>
                <a:gd name="T31" fmla="*/ 15 h 476"/>
                <a:gd name="T32" fmla="*/ 429 w 872"/>
                <a:gd name="T33" fmla="*/ 297 h 476"/>
                <a:gd name="T34" fmla="*/ 251 w 872"/>
                <a:gd name="T35" fmla="*/ 174 h 476"/>
                <a:gd name="T36" fmla="*/ 24 w 872"/>
                <a:gd name="T37" fmla="*/ 365 h 476"/>
                <a:gd name="T38" fmla="*/ 2 w 872"/>
                <a:gd name="T39" fmla="*/ 408 h 476"/>
                <a:gd name="T40" fmla="*/ 16 w 872"/>
                <a:gd name="T41" fmla="*/ 454 h 476"/>
                <a:gd name="T42" fmla="*/ 65 w 872"/>
                <a:gd name="T43" fmla="*/ 476 h 476"/>
                <a:gd name="T44" fmla="*/ 106 w 872"/>
                <a:gd name="T45" fmla="*/ 462 h 476"/>
                <a:gd name="T46" fmla="*/ 259 w 872"/>
                <a:gd name="T47" fmla="*/ 333 h 476"/>
                <a:gd name="T48" fmla="*/ 437 w 872"/>
                <a:gd name="T49" fmla="*/ 456 h 476"/>
                <a:gd name="T50" fmla="*/ 843 w 872"/>
                <a:gd name="T51" fmla="*/ 111 h 476"/>
                <a:gd name="T52" fmla="*/ 850 w 872"/>
                <a:gd name="T53" fmla="*/ 22 h 476"/>
                <a:gd name="T54" fmla="*/ 801 w 872"/>
                <a:gd name="T5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2" h="476">
                  <a:moveTo>
                    <a:pt x="821" y="86"/>
                  </a:moveTo>
                  <a:lnTo>
                    <a:pt x="821" y="86"/>
                  </a:lnTo>
                  <a:lnTo>
                    <a:pt x="435" y="414"/>
                  </a:lnTo>
                  <a:lnTo>
                    <a:pt x="257" y="291"/>
                  </a:lnTo>
                  <a:lnTo>
                    <a:pt x="84" y="436"/>
                  </a:lnTo>
                  <a:cubicBezTo>
                    <a:pt x="72" y="446"/>
                    <a:pt x="52" y="445"/>
                    <a:pt x="42" y="432"/>
                  </a:cubicBezTo>
                  <a:cubicBezTo>
                    <a:pt x="37" y="426"/>
                    <a:pt x="34" y="419"/>
                    <a:pt x="35" y="411"/>
                  </a:cubicBezTo>
                  <a:cubicBezTo>
                    <a:pt x="36" y="403"/>
                    <a:pt x="39" y="395"/>
                    <a:pt x="46" y="390"/>
                  </a:cubicBezTo>
                  <a:lnTo>
                    <a:pt x="253" y="215"/>
                  </a:lnTo>
                  <a:lnTo>
                    <a:pt x="431" y="339"/>
                  </a:lnTo>
                  <a:lnTo>
                    <a:pt x="782" y="40"/>
                  </a:lnTo>
                  <a:cubicBezTo>
                    <a:pt x="794" y="30"/>
                    <a:pt x="814" y="32"/>
                    <a:pt x="824" y="44"/>
                  </a:cubicBezTo>
                  <a:cubicBezTo>
                    <a:pt x="835" y="56"/>
                    <a:pt x="834" y="75"/>
                    <a:pt x="821" y="86"/>
                  </a:cubicBezTo>
                  <a:close/>
                  <a:moveTo>
                    <a:pt x="801" y="0"/>
                  </a:moveTo>
                  <a:lnTo>
                    <a:pt x="801" y="0"/>
                  </a:lnTo>
                  <a:cubicBezTo>
                    <a:pt x="786" y="0"/>
                    <a:pt x="772" y="5"/>
                    <a:pt x="760" y="15"/>
                  </a:cubicBezTo>
                  <a:lnTo>
                    <a:pt x="429" y="297"/>
                  </a:lnTo>
                  <a:lnTo>
                    <a:pt x="251" y="174"/>
                  </a:lnTo>
                  <a:lnTo>
                    <a:pt x="24" y="365"/>
                  </a:lnTo>
                  <a:cubicBezTo>
                    <a:pt x="11" y="376"/>
                    <a:pt x="3" y="391"/>
                    <a:pt x="2" y="408"/>
                  </a:cubicBezTo>
                  <a:cubicBezTo>
                    <a:pt x="0" y="425"/>
                    <a:pt x="5" y="441"/>
                    <a:pt x="16" y="454"/>
                  </a:cubicBezTo>
                  <a:cubicBezTo>
                    <a:pt x="28" y="468"/>
                    <a:pt x="46" y="476"/>
                    <a:pt x="65" y="476"/>
                  </a:cubicBezTo>
                  <a:cubicBezTo>
                    <a:pt x="80" y="476"/>
                    <a:pt x="94" y="471"/>
                    <a:pt x="106" y="462"/>
                  </a:cubicBezTo>
                  <a:lnTo>
                    <a:pt x="259" y="333"/>
                  </a:lnTo>
                  <a:lnTo>
                    <a:pt x="437" y="456"/>
                  </a:lnTo>
                  <a:lnTo>
                    <a:pt x="843" y="111"/>
                  </a:lnTo>
                  <a:cubicBezTo>
                    <a:pt x="869" y="89"/>
                    <a:pt x="872" y="49"/>
                    <a:pt x="850" y="22"/>
                  </a:cubicBezTo>
                  <a:cubicBezTo>
                    <a:pt x="838" y="8"/>
                    <a:pt x="820" y="0"/>
                    <a:pt x="801" y="0"/>
                  </a:cubicBezTo>
                  <a:close/>
                </a:path>
              </a:pathLst>
            </a:custGeom>
            <a:grpFill/>
            <a:ln w="0">
              <a:noFill/>
              <a:prstDash val="solid"/>
              <a:round/>
              <a:headEnd/>
              <a:tailEnd/>
            </a:ln>
          </p:spPr>
          <p:txBody>
            <a:bodyPr vert="horz" wrap="square" lIns="93971" tIns="46985" rIns="93971" bIns="46985" numCol="1" anchor="t" anchorCtr="0" compatLnSpc="1">
              <a:prstTxWarp prst="textNoShape">
                <a:avLst/>
              </a:prstTxWarp>
            </a:bodyPr>
            <a:lstStyle/>
            <a:p>
              <a:pPr defTabSz="939742"/>
              <a:endParaRPr lang="en-US" sz="616" dirty="0">
                <a:solidFill>
                  <a:srgbClr val="6D6E6A"/>
                </a:solidFill>
                <a:latin typeface="Arial"/>
                <a:ea typeface="LF_Kai"/>
              </a:endParaRPr>
            </a:p>
          </p:txBody>
        </p:sp>
      </p:grpSp>
      <p:grpSp>
        <p:nvGrpSpPr>
          <p:cNvPr id="56" name="Group 55">
            <a:extLst>
              <a:ext uri="{FF2B5EF4-FFF2-40B4-BE49-F238E27FC236}">
                <a16:creationId xmlns:a16="http://schemas.microsoft.com/office/drawing/2014/main" id="{F5668676-CB55-47D5-938A-9AF057AAB48E}"/>
              </a:ext>
            </a:extLst>
          </p:cNvPr>
          <p:cNvGrpSpPr/>
          <p:nvPr/>
        </p:nvGrpSpPr>
        <p:grpSpPr>
          <a:xfrm>
            <a:off x="7793291" y="2506325"/>
            <a:ext cx="387572" cy="420258"/>
            <a:chOff x="473075" y="2105025"/>
            <a:chExt cx="614363" cy="657225"/>
          </a:xfrm>
          <a:solidFill>
            <a:schemeClr val="bg1">
              <a:lumMod val="50000"/>
            </a:schemeClr>
          </a:solidFill>
        </p:grpSpPr>
        <p:sp>
          <p:nvSpPr>
            <p:cNvPr id="57" name="Freeform 5">
              <a:extLst>
                <a:ext uri="{FF2B5EF4-FFF2-40B4-BE49-F238E27FC236}">
                  <a16:creationId xmlns:a16="http://schemas.microsoft.com/office/drawing/2014/main" id="{C40EA960-D867-4154-8272-2261515EA258}"/>
                </a:ext>
              </a:extLst>
            </p:cNvPr>
            <p:cNvSpPr>
              <a:spLocks noEditPoints="1"/>
            </p:cNvSpPr>
            <p:nvPr/>
          </p:nvSpPr>
          <p:spPr bwMode="auto">
            <a:xfrm>
              <a:off x="473075" y="2274888"/>
              <a:ext cx="614363" cy="487362"/>
            </a:xfrm>
            <a:custGeom>
              <a:avLst/>
              <a:gdLst>
                <a:gd name="T0" fmla="*/ 157 w 366"/>
                <a:gd name="T1" fmla="*/ 290 h 291"/>
                <a:gd name="T2" fmla="*/ 126 w 366"/>
                <a:gd name="T3" fmla="*/ 270 h 291"/>
                <a:gd name="T4" fmla="*/ 53 w 366"/>
                <a:gd name="T5" fmla="*/ 286 h 291"/>
                <a:gd name="T6" fmla="*/ 19 w 366"/>
                <a:gd name="T7" fmla="*/ 183 h 291"/>
                <a:gd name="T8" fmla="*/ 2 w 366"/>
                <a:gd name="T9" fmla="*/ 60 h 291"/>
                <a:gd name="T10" fmla="*/ 38 w 366"/>
                <a:gd name="T11" fmla="*/ 25 h 291"/>
                <a:gd name="T12" fmla="*/ 142 w 366"/>
                <a:gd name="T13" fmla="*/ 0 h 291"/>
                <a:gd name="T14" fmla="*/ 263 w 366"/>
                <a:gd name="T15" fmla="*/ 25 h 291"/>
                <a:gd name="T16" fmla="*/ 332 w 366"/>
                <a:gd name="T17" fmla="*/ 25 h 291"/>
                <a:gd name="T18" fmla="*/ 366 w 366"/>
                <a:gd name="T19" fmla="*/ 50 h 291"/>
                <a:gd name="T20" fmla="*/ 357 w 366"/>
                <a:gd name="T21" fmla="*/ 122 h 291"/>
                <a:gd name="T22" fmla="*/ 350 w 366"/>
                <a:gd name="T23" fmla="*/ 254 h 291"/>
                <a:gd name="T24" fmla="*/ 268 w 366"/>
                <a:gd name="T25" fmla="*/ 286 h 291"/>
                <a:gd name="T26" fmla="*/ 212 w 366"/>
                <a:gd name="T27" fmla="*/ 290 h 291"/>
                <a:gd name="T28" fmla="*/ 122 w 366"/>
                <a:gd name="T29" fmla="*/ 211 h 291"/>
                <a:gd name="T30" fmla="*/ 137 w 366"/>
                <a:gd name="T31" fmla="*/ 218 h 291"/>
                <a:gd name="T32" fmla="*/ 157 w 366"/>
                <a:gd name="T33" fmla="*/ 276 h 291"/>
                <a:gd name="T34" fmla="*/ 230 w 366"/>
                <a:gd name="T35" fmla="*/ 257 h 291"/>
                <a:gd name="T36" fmla="*/ 238 w 366"/>
                <a:gd name="T37" fmla="*/ 211 h 291"/>
                <a:gd name="T38" fmla="*/ 253 w 366"/>
                <a:gd name="T39" fmla="*/ 218 h 291"/>
                <a:gd name="T40" fmla="*/ 268 w 366"/>
                <a:gd name="T41" fmla="*/ 271 h 291"/>
                <a:gd name="T42" fmla="*/ 335 w 366"/>
                <a:gd name="T43" fmla="*/ 254 h 291"/>
                <a:gd name="T44" fmla="*/ 343 w 366"/>
                <a:gd name="T45" fmla="*/ 120 h 291"/>
                <a:gd name="T46" fmla="*/ 352 w 366"/>
                <a:gd name="T47" fmla="*/ 53 h 291"/>
                <a:gd name="T48" fmla="*/ 286 w 366"/>
                <a:gd name="T49" fmla="*/ 39 h 291"/>
                <a:gd name="T50" fmla="*/ 249 w 366"/>
                <a:gd name="T51" fmla="*/ 29 h 291"/>
                <a:gd name="T52" fmla="*/ 142 w 366"/>
                <a:gd name="T53" fmla="*/ 15 h 291"/>
                <a:gd name="T54" fmla="*/ 113 w 366"/>
                <a:gd name="T55" fmla="*/ 38 h 291"/>
                <a:gd name="T56" fmla="*/ 38 w 366"/>
                <a:gd name="T57" fmla="*/ 39 h 291"/>
                <a:gd name="T58" fmla="*/ 16 w 366"/>
                <a:gd name="T59" fmla="*/ 58 h 291"/>
                <a:gd name="T60" fmla="*/ 33 w 366"/>
                <a:gd name="T61" fmla="*/ 182 h 291"/>
                <a:gd name="T62" fmla="*/ 32 w 366"/>
                <a:gd name="T63" fmla="*/ 251 h 291"/>
                <a:gd name="T64" fmla="*/ 95 w 366"/>
                <a:gd name="T65" fmla="*/ 272 h 291"/>
                <a:gd name="T66" fmla="*/ 115 w 366"/>
                <a:gd name="T67" fmla="*/ 21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291">
                  <a:moveTo>
                    <a:pt x="185" y="291"/>
                  </a:moveTo>
                  <a:cubicBezTo>
                    <a:pt x="175" y="291"/>
                    <a:pt x="166" y="290"/>
                    <a:pt x="157" y="290"/>
                  </a:cubicBezTo>
                  <a:cubicBezTo>
                    <a:pt x="157" y="290"/>
                    <a:pt x="157" y="290"/>
                    <a:pt x="157" y="290"/>
                  </a:cubicBezTo>
                  <a:cubicBezTo>
                    <a:pt x="143" y="290"/>
                    <a:pt x="131" y="282"/>
                    <a:pt x="126" y="270"/>
                  </a:cubicBezTo>
                  <a:cubicBezTo>
                    <a:pt x="120" y="281"/>
                    <a:pt x="110" y="286"/>
                    <a:pt x="95" y="286"/>
                  </a:cubicBezTo>
                  <a:cubicBezTo>
                    <a:pt x="53" y="286"/>
                    <a:pt x="53" y="286"/>
                    <a:pt x="53" y="286"/>
                  </a:cubicBezTo>
                  <a:cubicBezTo>
                    <a:pt x="31" y="286"/>
                    <a:pt x="18" y="274"/>
                    <a:pt x="18" y="251"/>
                  </a:cubicBezTo>
                  <a:cubicBezTo>
                    <a:pt x="18" y="225"/>
                    <a:pt x="18" y="192"/>
                    <a:pt x="19" y="183"/>
                  </a:cubicBezTo>
                  <a:cubicBezTo>
                    <a:pt x="11" y="127"/>
                    <a:pt x="11" y="127"/>
                    <a:pt x="11" y="127"/>
                  </a:cubicBezTo>
                  <a:cubicBezTo>
                    <a:pt x="8" y="105"/>
                    <a:pt x="5" y="82"/>
                    <a:pt x="2" y="60"/>
                  </a:cubicBezTo>
                  <a:cubicBezTo>
                    <a:pt x="0" y="43"/>
                    <a:pt x="11" y="28"/>
                    <a:pt x="28" y="26"/>
                  </a:cubicBezTo>
                  <a:cubicBezTo>
                    <a:pt x="32" y="25"/>
                    <a:pt x="35" y="25"/>
                    <a:pt x="38" y="25"/>
                  </a:cubicBezTo>
                  <a:cubicBezTo>
                    <a:pt x="105" y="25"/>
                    <a:pt x="105" y="25"/>
                    <a:pt x="105" y="25"/>
                  </a:cubicBezTo>
                  <a:cubicBezTo>
                    <a:pt x="112" y="8"/>
                    <a:pt x="123" y="0"/>
                    <a:pt x="142" y="0"/>
                  </a:cubicBezTo>
                  <a:cubicBezTo>
                    <a:pt x="229" y="0"/>
                    <a:pt x="229" y="0"/>
                    <a:pt x="229" y="0"/>
                  </a:cubicBezTo>
                  <a:cubicBezTo>
                    <a:pt x="246" y="0"/>
                    <a:pt x="258" y="9"/>
                    <a:pt x="263" y="25"/>
                  </a:cubicBezTo>
                  <a:cubicBezTo>
                    <a:pt x="270" y="25"/>
                    <a:pt x="278" y="25"/>
                    <a:pt x="285" y="25"/>
                  </a:cubicBezTo>
                  <a:cubicBezTo>
                    <a:pt x="301" y="24"/>
                    <a:pt x="317" y="24"/>
                    <a:pt x="332" y="25"/>
                  </a:cubicBezTo>
                  <a:cubicBezTo>
                    <a:pt x="332" y="25"/>
                    <a:pt x="332" y="25"/>
                    <a:pt x="332" y="25"/>
                  </a:cubicBezTo>
                  <a:cubicBezTo>
                    <a:pt x="350" y="25"/>
                    <a:pt x="362" y="34"/>
                    <a:pt x="366" y="50"/>
                  </a:cubicBezTo>
                  <a:cubicBezTo>
                    <a:pt x="366" y="53"/>
                    <a:pt x="366" y="57"/>
                    <a:pt x="366" y="61"/>
                  </a:cubicBezTo>
                  <a:cubicBezTo>
                    <a:pt x="363" y="81"/>
                    <a:pt x="360" y="102"/>
                    <a:pt x="357" y="122"/>
                  </a:cubicBezTo>
                  <a:cubicBezTo>
                    <a:pt x="355" y="142"/>
                    <a:pt x="352" y="163"/>
                    <a:pt x="350" y="184"/>
                  </a:cubicBezTo>
                  <a:cubicBezTo>
                    <a:pt x="350" y="254"/>
                    <a:pt x="350" y="254"/>
                    <a:pt x="350" y="254"/>
                  </a:cubicBezTo>
                  <a:cubicBezTo>
                    <a:pt x="349" y="273"/>
                    <a:pt x="337" y="285"/>
                    <a:pt x="319" y="286"/>
                  </a:cubicBezTo>
                  <a:cubicBezTo>
                    <a:pt x="302" y="286"/>
                    <a:pt x="285" y="286"/>
                    <a:pt x="268" y="286"/>
                  </a:cubicBezTo>
                  <a:cubicBezTo>
                    <a:pt x="256" y="285"/>
                    <a:pt x="247" y="279"/>
                    <a:pt x="242" y="270"/>
                  </a:cubicBezTo>
                  <a:cubicBezTo>
                    <a:pt x="237" y="282"/>
                    <a:pt x="226" y="290"/>
                    <a:pt x="212" y="290"/>
                  </a:cubicBezTo>
                  <a:cubicBezTo>
                    <a:pt x="203" y="290"/>
                    <a:pt x="194" y="291"/>
                    <a:pt x="185" y="291"/>
                  </a:cubicBezTo>
                  <a:close/>
                  <a:moveTo>
                    <a:pt x="122" y="211"/>
                  </a:moveTo>
                  <a:cubicBezTo>
                    <a:pt x="130" y="211"/>
                    <a:pt x="130" y="211"/>
                    <a:pt x="130" y="211"/>
                  </a:cubicBezTo>
                  <a:cubicBezTo>
                    <a:pt x="133" y="211"/>
                    <a:pt x="137" y="214"/>
                    <a:pt x="137" y="218"/>
                  </a:cubicBezTo>
                  <a:cubicBezTo>
                    <a:pt x="137" y="255"/>
                    <a:pt x="137" y="255"/>
                    <a:pt x="137" y="255"/>
                  </a:cubicBezTo>
                  <a:cubicBezTo>
                    <a:pt x="137" y="268"/>
                    <a:pt x="145" y="276"/>
                    <a:pt x="157" y="276"/>
                  </a:cubicBezTo>
                  <a:cubicBezTo>
                    <a:pt x="176" y="277"/>
                    <a:pt x="193" y="277"/>
                    <a:pt x="212" y="276"/>
                  </a:cubicBezTo>
                  <a:cubicBezTo>
                    <a:pt x="222" y="276"/>
                    <a:pt x="230" y="268"/>
                    <a:pt x="230" y="257"/>
                  </a:cubicBezTo>
                  <a:cubicBezTo>
                    <a:pt x="231" y="218"/>
                    <a:pt x="231" y="218"/>
                    <a:pt x="231" y="218"/>
                  </a:cubicBezTo>
                  <a:cubicBezTo>
                    <a:pt x="231" y="214"/>
                    <a:pt x="234" y="211"/>
                    <a:pt x="238" y="211"/>
                  </a:cubicBezTo>
                  <a:cubicBezTo>
                    <a:pt x="245" y="211"/>
                    <a:pt x="245" y="211"/>
                    <a:pt x="245" y="211"/>
                  </a:cubicBezTo>
                  <a:cubicBezTo>
                    <a:pt x="249" y="211"/>
                    <a:pt x="253" y="214"/>
                    <a:pt x="253" y="218"/>
                  </a:cubicBezTo>
                  <a:cubicBezTo>
                    <a:pt x="253" y="255"/>
                    <a:pt x="253" y="255"/>
                    <a:pt x="253" y="255"/>
                  </a:cubicBezTo>
                  <a:cubicBezTo>
                    <a:pt x="253" y="262"/>
                    <a:pt x="257" y="271"/>
                    <a:pt x="268" y="271"/>
                  </a:cubicBezTo>
                  <a:cubicBezTo>
                    <a:pt x="285" y="272"/>
                    <a:pt x="302" y="272"/>
                    <a:pt x="319" y="271"/>
                  </a:cubicBezTo>
                  <a:cubicBezTo>
                    <a:pt x="332" y="271"/>
                    <a:pt x="335" y="260"/>
                    <a:pt x="335" y="254"/>
                  </a:cubicBezTo>
                  <a:cubicBezTo>
                    <a:pt x="335" y="183"/>
                    <a:pt x="335" y="183"/>
                    <a:pt x="335" y="183"/>
                  </a:cubicBezTo>
                  <a:cubicBezTo>
                    <a:pt x="338" y="161"/>
                    <a:pt x="341" y="141"/>
                    <a:pt x="343" y="120"/>
                  </a:cubicBezTo>
                  <a:cubicBezTo>
                    <a:pt x="346" y="100"/>
                    <a:pt x="349" y="79"/>
                    <a:pt x="352" y="58"/>
                  </a:cubicBezTo>
                  <a:cubicBezTo>
                    <a:pt x="352" y="56"/>
                    <a:pt x="352" y="55"/>
                    <a:pt x="352" y="53"/>
                  </a:cubicBezTo>
                  <a:cubicBezTo>
                    <a:pt x="349" y="41"/>
                    <a:pt x="340" y="39"/>
                    <a:pt x="332" y="39"/>
                  </a:cubicBezTo>
                  <a:cubicBezTo>
                    <a:pt x="316" y="39"/>
                    <a:pt x="301" y="39"/>
                    <a:pt x="286" y="39"/>
                  </a:cubicBezTo>
                  <a:cubicBezTo>
                    <a:pt x="278" y="39"/>
                    <a:pt x="270" y="39"/>
                    <a:pt x="262" y="39"/>
                  </a:cubicBezTo>
                  <a:cubicBezTo>
                    <a:pt x="255" y="39"/>
                    <a:pt x="250" y="36"/>
                    <a:pt x="249" y="29"/>
                  </a:cubicBezTo>
                  <a:cubicBezTo>
                    <a:pt x="246" y="20"/>
                    <a:pt x="240" y="15"/>
                    <a:pt x="229" y="15"/>
                  </a:cubicBezTo>
                  <a:cubicBezTo>
                    <a:pt x="142" y="15"/>
                    <a:pt x="142" y="15"/>
                    <a:pt x="142" y="15"/>
                  </a:cubicBezTo>
                  <a:cubicBezTo>
                    <a:pt x="127" y="15"/>
                    <a:pt x="122" y="19"/>
                    <a:pt x="118" y="33"/>
                  </a:cubicBezTo>
                  <a:cubicBezTo>
                    <a:pt x="117" y="35"/>
                    <a:pt x="115" y="37"/>
                    <a:pt x="113" y="38"/>
                  </a:cubicBezTo>
                  <a:cubicBezTo>
                    <a:pt x="112" y="39"/>
                    <a:pt x="111" y="39"/>
                    <a:pt x="109" y="39"/>
                  </a:cubicBezTo>
                  <a:cubicBezTo>
                    <a:pt x="38" y="39"/>
                    <a:pt x="38" y="39"/>
                    <a:pt x="38" y="39"/>
                  </a:cubicBezTo>
                  <a:cubicBezTo>
                    <a:pt x="35" y="39"/>
                    <a:pt x="33" y="39"/>
                    <a:pt x="31" y="40"/>
                  </a:cubicBezTo>
                  <a:cubicBezTo>
                    <a:pt x="21" y="41"/>
                    <a:pt x="15" y="49"/>
                    <a:pt x="16" y="58"/>
                  </a:cubicBezTo>
                  <a:cubicBezTo>
                    <a:pt x="19" y="80"/>
                    <a:pt x="22" y="103"/>
                    <a:pt x="25" y="125"/>
                  </a:cubicBezTo>
                  <a:cubicBezTo>
                    <a:pt x="33" y="182"/>
                    <a:pt x="33" y="182"/>
                    <a:pt x="33" y="182"/>
                  </a:cubicBezTo>
                  <a:cubicBezTo>
                    <a:pt x="33" y="182"/>
                    <a:pt x="33" y="183"/>
                    <a:pt x="33" y="183"/>
                  </a:cubicBezTo>
                  <a:cubicBezTo>
                    <a:pt x="33" y="189"/>
                    <a:pt x="32" y="214"/>
                    <a:pt x="32" y="251"/>
                  </a:cubicBezTo>
                  <a:cubicBezTo>
                    <a:pt x="32" y="266"/>
                    <a:pt x="39" y="272"/>
                    <a:pt x="53" y="272"/>
                  </a:cubicBezTo>
                  <a:cubicBezTo>
                    <a:pt x="95" y="272"/>
                    <a:pt x="95" y="272"/>
                    <a:pt x="95" y="272"/>
                  </a:cubicBezTo>
                  <a:cubicBezTo>
                    <a:pt x="109" y="272"/>
                    <a:pt x="115" y="266"/>
                    <a:pt x="115" y="251"/>
                  </a:cubicBezTo>
                  <a:cubicBezTo>
                    <a:pt x="115" y="218"/>
                    <a:pt x="115" y="218"/>
                    <a:pt x="115" y="218"/>
                  </a:cubicBezTo>
                  <a:cubicBezTo>
                    <a:pt x="115" y="214"/>
                    <a:pt x="118" y="211"/>
                    <a:pt x="122"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58" name="Freeform 6">
              <a:extLst>
                <a:ext uri="{FF2B5EF4-FFF2-40B4-BE49-F238E27FC236}">
                  <a16:creationId xmlns:a16="http://schemas.microsoft.com/office/drawing/2014/main" id="{F394892B-3372-429F-AE81-1AADCFBF8A8E}"/>
                </a:ext>
              </a:extLst>
            </p:cNvPr>
            <p:cNvSpPr>
              <a:spLocks noEditPoints="1"/>
            </p:cNvSpPr>
            <p:nvPr/>
          </p:nvSpPr>
          <p:spPr bwMode="auto">
            <a:xfrm>
              <a:off x="701675" y="2105025"/>
              <a:ext cx="158750" cy="158750"/>
            </a:xfrm>
            <a:custGeom>
              <a:avLst/>
              <a:gdLst>
                <a:gd name="T0" fmla="*/ 48 w 95"/>
                <a:gd name="T1" fmla="*/ 95 h 95"/>
                <a:gd name="T2" fmla="*/ 0 w 95"/>
                <a:gd name="T3" fmla="*/ 47 h 95"/>
                <a:gd name="T4" fmla="*/ 47 w 95"/>
                <a:gd name="T5" fmla="*/ 0 h 95"/>
                <a:gd name="T6" fmla="*/ 49 w 95"/>
                <a:gd name="T7" fmla="*/ 0 h 95"/>
                <a:gd name="T8" fmla="*/ 95 w 95"/>
                <a:gd name="T9" fmla="*/ 47 h 95"/>
                <a:gd name="T10" fmla="*/ 48 w 95"/>
                <a:gd name="T11" fmla="*/ 95 h 95"/>
                <a:gd name="T12" fmla="*/ 47 w 95"/>
                <a:gd name="T13" fmla="*/ 15 h 95"/>
                <a:gd name="T14" fmla="*/ 14 w 95"/>
                <a:gd name="T15" fmla="*/ 47 h 95"/>
                <a:gd name="T16" fmla="*/ 48 w 95"/>
                <a:gd name="T17" fmla="*/ 80 h 95"/>
                <a:gd name="T18" fmla="*/ 81 w 95"/>
                <a:gd name="T19" fmla="*/ 47 h 95"/>
                <a:gd name="T20" fmla="*/ 48 w 95"/>
                <a:gd name="T21" fmla="*/ 15 h 95"/>
                <a:gd name="T22" fmla="*/ 47 w 95"/>
                <a:gd name="T23" fmla="*/ 15 h 95"/>
                <a:gd name="T24" fmla="*/ 47 w 95"/>
                <a:gd name="T25"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95">
                  <a:moveTo>
                    <a:pt x="48" y="95"/>
                  </a:moveTo>
                  <a:cubicBezTo>
                    <a:pt x="21" y="95"/>
                    <a:pt x="0" y="73"/>
                    <a:pt x="0" y="47"/>
                  </a:cubicBezTo>
                  <a:cubicBezTo>
                    <a:pt x="0" y="22"/>
                    <a:pt x="21" y="0"/>
                    <a:pt x="47" y="0"/>
                  </a:cubicBezTo>
                  <a:cubicBezTo>
                    <a:pt x="49" y="0"/>
                    <a:pt x="49" y="0"/>
                    <a:pt x="49" y="0"/>
                  </a:cubicBezTo>
                  <a:cubicBezTo>
                    <a:pt x="75" y="0"/>
                    <a:pt x="95" y="21"/>
                    <a:pt x="95" y="47"/>
                  </a:cubicBezTo>
                  <a:cubicBezTo>
                    <a:pt x="95" y="74"/>
                    <a:pt x="74" y="95"/>
                    <a:pt x="48" y="95"/>
                  </a:cubicBezTo>
                  <a:close/>
                  <a:moveTo>
                    <a:pt x="47" y="15"/>
                  </a:moveTo>
                  <a:cubicBezTo>
                    <a:pt x="29" y="15"/>
                    <a:pt x="14" y="29"/>
                    <a:pt x="14" y="47"/>
                  </a:cubicBezTo>
                  <a:cubicBezTo>
                    <a:pt x="14" y="66"/>
                    <a:pt x="29" y="80"/>
                    <a:pt x="48" y="80"/>
                  </a:cubicBezTo>
                  <a:cubicBezTo>
                    <a:pt x="67" y="80"/>
                    <a:pt x="81" y="66"/>
                    <a:pt x="81" y="47"/>
                  </a:cubicBezTo>
                  <a:cubicBezTo>
                    <a:pt x="81" y="29"/>
                    <a:pt x="67" y="15"/>
                    <a:pt x="48" y="15"/>
                  </a:cubicBezTo>
                  <a:cubicBezTo>
                    <a:pt x="47" y="15"/>
                    <a:pt x="47" y="15"/>
                    <a:pt x="47" y="15"/>
                  </a:cubicBezTo>
                  <a:cubicBezTo>
                    <a:pt x="47" y="15"/>
                    <a:pt x="47" y="15"/>
                    <a:pt x="4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59" name="Freeform 7">
              <a:extLst>
                <a:ext uri="{FF2B5EF4-FFF2-40B4-BE49-F238E27FC236}">
                  <a16:creationId xmlns:a16="http://schemas.microsoft.com/office/drawing/2014/main" id="{8137BC45-E435-4CAE-8592-D7967100CEF1}"/>
                </a:ext>
              </a:extLst>
            </p:cNvPr>
            <p:cNvSpPr>
              <a:spLocks noEditPoints="1"/>
            </p:cNvSpPr>
            <p:nvPr/>
          </p:nvSpPr>
          <p:spPr bwMode="auto">
            <a:xfrm>
              <a:off x="527050" y="2163763"/>
              <a:ext cx="142875" cy="144462"/>
            </a:xfrm>
            <a:custGeom>
              <a:avLst/>
              <a:gdLst>
                <a:gd name="T0" fmla="*/ 42 w 85"/>
                <a:gd name="T1" fmla="*/ 86 h 86"/>
                <a:gd name="T2" fmla="*/ 0 w 85"/>
                <a:gd name="T3" fmla="*/ 43 h 86"/>
                <a:gd name="T4" fmla="*/ 42 w 85"/>
                <a:gd name="T5" fmla="*/ 0 h 86"/>
                <a:gd name="T6" fmla="*/ 85 w 85"/>
                <a:gd name="T7" fmla="*/ 43 h 86"/>
                <a:gd name="T8" fmla="*/ 42 w 85"/>
                <a:gd name="T9" fmla="*/ 86 h 86"/>
                <a:gd name="T10" fmla="*/ 42 w 85"/>
                <a:gd name="T11" fmla="*/ 14 h 86"/>
                <a:gd name="T12" fmla="*/ 14 w 85"/>
                <a:gd name="T13" fmla="*/ 43 h 86"/>
                <a:gd name="T14" fmla="*/ 42 w 85"/>
                <a:gd name="T15" fmla="*/ 72 h 86"/>
                <a:gd name="T16" fmla="*/ 71 w 85"/>
                <a:gd name="T17" fmla="*/ 43 h 86"/>
                <a:gd name="T18" fmla="*/ 42 w 85"/>
                <a:gd name="T1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6">
                  <a:moveTo>
                    <a:pt x="42" y="86"/>
                  </a:moveTo>
                  <a:cubicBezTo>
                    <a:pt x="19" y="86"/>
                    <a:pt x="0" y="67"/>
                    <a:pt x="0" y="43"/>
                  </a:cubicBezTo>
                  <a:cubicBezTo>
                    <a:pt x="0" y="19"/>
                    <a:pt x="18" y="0"/>
                    <a:pt x="42" y="0"/>
                  </a:cubicBezTo>
                  <a:cubicBezTo>
                    <a:pt x="66" y="0"/>
                    <a:pt x="85" y="19"/>
                    <a:pt x="85" y="43"/>
                  </a:cubicBezTo>
                  <a:cubicBezTo>
                    <a:pt x="84" y="67"/>
                    <a:pt x="65" y="86"/>
                    <a:pt x="42" y="86"/>
                  </a:cubicBezTo>
                  <a:close/>
                  <a:moveTo>
                    <a:pt x="42" y="14"/>
                  </a:moveTo>
                  <a:cubicBezTo>
                    <a:pt x="26" y="14"/>
                    <a:pt x="14" y="27"/>
                    <a:pt x="14" y="43"/>
                  </a:cubicBezTo>
                  <a:cubicBezTo>
                    <a:pt x="14" y="59"/>
                    <a:pt x="27" y="72"/>
                    <a:pt x="42" y="72"/>
                  </a:cubicBezTo>
                  <a:cubicBezTo>
                    <a:pt x="58" y="72"/>
                    <a:pt x="70" y="59"/>
                    <a:pt x="71" y="43"/>
                  </a:cubicBezTo>
                  <a:cubicBezTo>
                    <a:pt x="71" y="27"/>
                    <a:pt x="58"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60" name="Freeform 8">
              <a:extLst>
                <a:ext uri="{FF2B5EF4-FFF2-40B4-BE49-F238E27FC236}">
                  <a16:creationId xmlns:a16="http://schemas.microsoft.com/office/drawing/2014/main" id="{C0C5FC75-CC53-4ACE-BE2E-C74B01886822}"/>
                </a:ext>
              </a:extLst>
            </p:cNvPr>
            <p:cNvSpPr>
              <a:spLocks noEditPoints="1"/>
            </p:cNvSpPr>
            <p:nvPr/>
          </p:nvSpPr>
          <p:spPr bwMode="auto">
            <a:xfrm>
              <a:off x="892175" y="2163763"/>
              <a:ext cx="149225" cy="144462"/>
            </a:xfrm>
            <a:custGeom>
              <a:avLst/>
              <a:gdLst>
                <a:gd name="T0" fmla="*/ 44 w 88"/>
                <a:gd name="T1" fmla="*/ 86 h 86"/>
                <a:gd name="T2" fmla="*/ 0 w 88"/>
                <a:gd name="T3" fmla="*/ 43 h 86"/>
                <a:gd name="T4" fmla="*/ 43 w 88"/>
                <a:gd name="T5" fmla="*/ 0 h 86"/>
                <a:gd name="T6" fmla="*/ 75 w 88"/>
                <a:gd name="T7" fmla="*/ 13 h 86"/>
                <a:gd name="T8" fmla="*/ 87 w 88"/>
                <a:gd name="T9" fmla="*/ 44 h 86"/>
                <a:gd name="T10" fmla="*/ 44 w 88"/>
                <a:gd name="T11" fmla="*/ 86 h 86"/>
                <a:gd name="T12" fmla="*/ 43 w 88"/>
                <a:gd name="T13" fmla="*/ 14 h 86"/>
                <a:gd name="T14" fmla="*/ 15 w 88"/>
                <a:gd name="T15" fmla="*/ 43 h 86"/>
                <a:gd name="T16" fmla="*/ 44 w 88"/>
                <a:gd name="T17" fmla="*/ 72 h 86"/>
                <a:gd name="T18" fmla="*/ 73 w 88"/>
                <a:gd name="T19" fmla="*/ 44 h 86"/>
                <a:gd name="T20" fmla="*/ 65 w 88"/>
                <a:gd name="T21" fmla="*/ 23 h 86"/>
                <a:gd name="T22" fmla="*/ 43 w 88"/>
                <a:gd name="T23"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6">
                  <a:moveTo>
                    <a:pt x="44" y="86"/>
                  </a:moveTo>
                  <a:cubicBezTo>
                    <a:pt x="20" y="86"/>
                    <a:pt x="0" y="67"/>
                    <a:pt x="0" y="43"/>
                  </a:cubicBezTo>
                  <a:cubicBezTo>
                    <a:pt x="1" y="19"/>
                    <a:pt x="20" y="0"/>
                    <a:pt x="43" y="0"/>
                  </a:cubicBezTo>
                  <a:cubicBezTo>
                    <a:pt x="55" y="0"/>
                    <a:pt x="67" y="4"/>
                    <a:pt x="75" y="13"/>
                  </a:cubicBezTo>
                  <a:cubicBezTo>
                    <a:pt x="83" y="21"/>
                    <a:pt x="88" y="32"/>
                    <a:pt x="87" y="44"/>
                  </a:cubicBezTo>
                  <a:cubicBezTo>
                    <a:pt x="87" y="67"/>
                    <a:pt x="67" y="86"/>
                    <a:pt x="44" y="86"/>
                  </a:cubicBezTo>
                  <a:close/>
                  <a:moveTo>
                    <a:pt x="43" y="14"/>
                  </a:moveTo>
                  <a:cubicBezTo>
                    <a:pt x="28" y="14"/>
                    <a:pt x="15" y="27"/>
                    <a:pt x="15" y="43"/>
                  </a:cubicBezTo>
                  <a:cubicBezTo>
                    <a:pt x="15" y="59"/>
                    <a:pt x="28" y="72"/>
                    <a:pt x="44" y="72"/>
                  </a:cubicBezTo>
                  <a:cubicBezTo>
                    <a:pt x="60" y="72"/>
                    <a:pt x="73" y="59"/>
                    <a:pt x="73" y="44"/>
                  </a:cubicBezTo>
                  <a:cubicBezTo>
                    <a:pt x="73" y="36"/>
                    <a:pt x="70" y="28"/>
                    <a:pt x="65" y="23"/>
                  </a:cubicBezTo>
                  <a:cubicBezTo>
                    <a:pt x="59" y="17"/>
                    <a:pt x="52" y="14"/>
                    <a:pt x="4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61" name="Freeform 9">
              <a:extLst>
                <a:ext uri="{FF2B5EF4-FFF2-40B4-BE49-F238E27FC236}">
                  <a16:creationId xmlns:a16="http://schemas.microsoft.com/office/drawing/2014/main" id="{B383C84D-A88B-47B9-82F4-1E3C43E97F8E}"/>
                </a:ext>
              </a:extLst>
            </p:cNvPr>
            <p:cNvSpPr>
              <a:spLocks noEditPoints="1"/>
            </p:cNvSpPr>
            <p:nvPr/>
          </p:nvSpPr>
          <p:spPr bwMode="auto">
            <a:xfrm>
              <a:off x="855663" y="2420938"/>
              <a:ext cx="120650" cy="122237"/>
            </a:xfrm>
            <a:custGeom>
              <a:avLst/>
              <a:gdLst>
                <a:gd name="T0" fmla="*/ 70 w 72"/>
                <a:gd name="T1" fmla="*/ 44 h 73"/>
                <a:gd name="T2" fmla="*/ 67 w 72"/>
                <a:gd name="T3" fmla="*/ 36 h 73"/>
                <a:gd name="T4" fmla="*/ 70 w 72"/>
                <a:gd name="T5" fmla="*/ 29 h 73"/>
                <a:gd name="T6" fmla="*/ 71 w 72"/>
                <a:gd name="T7" fmla="*/ 27 h 73"/>
                <a:gd name="T8" fmla="*/ 72 w 72"/>
                <a:gd name="T9" fmla="*/ 25 h 73"/>
                <a:gd name="T10" fmla="*/ 69 w 72"/>
                <a:gd name="T11" fmla="*/ 18 h 73"/>
                <a:gd name="T12" fmla="*/ 67 w 72"/>
                <a:gd name="T13" fmla="*/ 17 h 73"/>
                <a:gd name="T14" fmla="*/ 65 w 72"/>
                <a:gd name="T15" fmla="*/ 17 h 73"/>
                <a:gd name="T16" fmla="*/ 55 w 72"/>
                <a:gd name="T17" fmla="*/ 6 h 73"/>
                <a:gd name="T18" fmla="*/ 55 w 72"/>
                <a:gd name="T19" fmla="*/ 5 h 73"/>
                <a:gd name="T20" fmla="*/ 54 w 72"/>
                <a:gd name="T21" fmla="*/ 3 h 73"/>
                <a:gd name="T22" fmla="*/ 47 w 72"/>
                <a:gd name="T23" fmla="*/ 0 h 73"/>
                <a:gd name="T24" fmla="*/ 45 w 72"/>
                <a:gd name="T25" fmla="*/ 1 h 73"/>
                <a:gd name="T26" fmla="*/ 44 w 72"/>
                <a:gd name="T27" fmla="*/ 2 h 73"/>
                <a:gd name="T28" fmla="*/ 36 w 72"/>
                <a:gd name="T29" fmla="*/ 5 h 73"/>
                <a:gd name="T30" fmla="*/ 28 w 72"/>
                <a:gd name="T31" fmla="*/ 2 h 73"/>
                <a:gd name="T32" fmla="*/ 27 w 72"/>
                <a:gd name="T33" fmla="*/ 1 h 73"/>
                <a:gd name="T34" fmla="*/ 25 w 72"/>
                <a:gd name="T35" fmla="*/ 0 h 73"/>
                <a:gd name="T36" fmla="*/ 18 w 72"/>
                <a:gd name="T37" fmla="*/ 3 h 73"/>
                <a:gd name="T38" fmla="*/ 17 w 72"/>
                <a:gd name="T39" fmla="*/ 5 h 73"/>
                <a:gd name="T40" fmla="*/ 17 w 72"/>
                <a:gd name="T41" fmla="*/ 6 h 73"/>
                <a:gd name="T42" fmla="*/ 7 w 72"/>
                <a:gd name="T43" fmla="*/ 17 h 73"/>
                <a:gd name="T44" fmla="*/ 5 w 72"/>
                <a:gd name="T45" fmla="*/ 17 h 73"/>
                <a:gd name="T46" fmla="*/ 3 w 72"/>
                <a:gd name="T47" fmla="*/ 18 h 73"/>
                <a:gd name="T48" fmla="*/ 0 w 72"/>
                <a:gd name="T49" fmla="*/ 25 h 73"/>
                <a:gd name="T50" fmla="*/ 1 w 72"/>
                <a:gd name="T51" fmla="*/ 27 h 73"/>
                <a:gd name="T52" fmla="*/ 2 w 72"/>
                <a:gd name="T53" fmla="*/ 29 h 73"/>
                <a:gd name="T54" fmla="*/ 2 w 72"/>
                <a:gd name="T55" fmla="*/ 44 h 73"/>
                <a:gd name="T56" fmla="*/ 1 w 72"/>
                <a:gd name="T57" fmla="*/ 45 h 73"/>
                <a:gd name="T58" fmla="*/ 0 w 72"/>
                <a:gd name="T59" fmla="*/ 47 h 73"/>
                <a:gd name="T60" fmla="*/ 3 w 72"/>
                <a:gd name="T61" fmla="*/ 54 h 73"/>
                <a:gd name="T62" fmla="*/ 5 w 72"/>
                <a:gd name="T63" fmla="*/ 55 h 73"/>
                <a:gd name="T64" fmla="*/ 7 w 72"/>
                <a:gd name="T65" fmla="*/ 55 h 73"/>
                <a:gd name="T66" fmla="*/ 17 w 72"/>
                <a:gd name="T67" fmla="*/ 66 h 73"/>
                <a:gd name="T68" fmla="*/ 17 w 72"/>
                <a:gd name="T69" fmla="*/ 68 h 73"/>
                <a:gd name="T70" fmla="*/ 18 w 72"/>
                <a:gd name="T71" fmla="*/ 70 h 73"/>
                <a:gd name="T72" fmla="*/ 25 w 72"/>
                <a:gd name="T73" fmla="*/ 73 h 73"/>
                <a:gd name="T74" fmla="*/ 27 w 72"/>
                <a:gd name="T75" fmla="*/ 72 h 73"/>
                <a:gd name="T76" fmla="*/ 28 w 72"/>
                <a:gd name="T77" fmla="*/ 71 h 73"/>
                <a:gd name="T78" fmla="*/ 36 w 72"/>
                <a:gd name="T79" fmla="*/ 68 h 73"/>
                <a:gd name="T80" fmla="*/ 44 w 72"/>
                <a:gd name="T81" fmla="*/ 71 h 73"/>
                <a:gd name="T82" fmla="*/ 45 w 72"/>
                <a:gd name="T83" fmla="*/ 72 h 73"/>
                <a:gd name="T84" fmla="*/ 46 w 72"/>
                <a:gd name="T85" fmla="*/ 73 h 73"/>
                <a:gd name="T86" fmla="*/ 47 w 72"/>
                <a:gd name="T87" fmla="*/ 73 h 73"/>
                <a:gd name="T88" fmla="*/ 54 w 72"/>
                <a:gd name="T89" fmla="*/ 70 h 73"/>
                <a:gd name="T90" fmla="*/ 55 w 72"/>
                <a:gd name="T91" fmla="*/ 68 h 73"/>
                <a:gd name="T92" fmla="*/ 55 w 72"/>
                <a:gd name="T93" fmla="*/ 66 h 73"/>
                <a:gd name="T94" fmla="*/ 65 w 72"/>
                <a:gd name="T95" fmla="*/ 55 h 73"/>
                <a:gd name="T96" fmla="*/ 67 w 72"/>
                <a:gd name="T97" fmla="*/ 55 h 73"/>
                <a:gd name="T98" fmla="*/ 69 w 72"/>
                <a:gd name="T99" fmla="*/ 54 h 73"/>
                <a:gd name="T100" fmla="*/ 72 w 72"/>
                <a:gd name="T101" fmla="*/ 47 h 73"/>
                <a:gd name="T102" fmla="*/ 71 w 72"/>
                <a:gd name="T103" fmla="*/ 45 h 73"/>
                <a:gd name="T104" fmla="*/ 70 w 72"/>
                <a:gd name="T105" fmla="*/ 44 h 73"/>
                <a:gd name="T106" fmla="*/ 36 w 72"/>
                <a:gd name="T107" fmla="*/ 51 h 73"/>
                <a:gd name="T108" fmla="*/ 22 w 72"/>
                <a:gd name="T109" fmla="*/ 36 h 73"/>
                <a:gd name="T110" fmla="*/ 36 w 72"/>
                <a:gd name="T111" fmla="*/ 22 h 73"/>
                <a:gd name="T112" fmla="*/ 50 w 72"/>
                <a:gd name="T113" fmla="*/ 36 h 73"/>
                <a:gd name="T114" fmla="*/ 36 w 72"/>
                <a:gd name="T115"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73">
                  <a:moveTo>
                    <a:pt x="70" y="44"/>
                  </a:moveTo>
                  <a:cubicBezTo>
                    <a:pt x="68" y="42"/>
                    <a:pt x="67" y="39"/>
                    <a:pt x="67" y="36"/>
                  </a:cubicBezTo>
                  <a:cubicBezTo>
                    <a:pt x="67" y="33"/>
                    <a:pt x="68" y="31"/>
                    <a:pt x="70" y="29"/>
                  </a:cubicBezTo>
                  <a:cubicBezTo>
                    <a:pt x="70" y="28"/>
                    <a:pt x="71" y="28"/>
                    <a:pt x="71" y="27"/>
                  </a:cubicBezTo>
                  <a:cubicBezTo>
                    <a:pt x="72" y="27"/>
                    <a:pt x="72" y="26"/>
                    <a:pt x="72" y="25"/>
                  </a:cubicBezTo>
                  <a:cubicBezTo>
                    <a:pt x="71" y="23"/>
                    <a:pt x="70" y="21"/>
                    <a:pt x="69" y="18"/>
                  </a:cubicBezTo>
                  <a:cubicBezTo>
                    <a:pt x="69" y="17"/>
                    <a:pt x="68" y="17"/>
                    <a:pt x="67" y="17"/>
                  </a:cubicBezTo>
                  <a:cubicBezTo>
                    <a:pt x="66" y="17"/>
                    <a:pt x="66" y="17"/>
                    <a:pt x="65" y="17"/>
                  </a:cubicBezTo>
                  <a:cubicBezTo>
                    <a:pt x="60" y="17"/>
                    <a:pt x="55" y="12"/>
                    <a:pt x="55" y="6"/>
                  </a:cubicBezTo>
                  <a:cubicBezTo>
                    <a:pt x="55" y="6"/>
                    <a:pt x="55" y="5"/>
                    <a:pt x="55" y="5"/>
                  </a:cubicBezTo>
                  <a:cubicBezTo>
                    <a:pt x="55" y="4"/>
                    <a:pt x="55" y="3"/>
                    <a:pt x="54" y="3"/>
                  </a:cubicBezTo>
                  <a:cubicBezTo>
                    <a:pt x="52" y="2"/>
                    <a:pt x="49" y="1"/>
                    <a:pt x="47" y="0"/>
                  </a:cubicBezTo>
                  <a:cubicBezTo>
                    <a:pt x="46" y="0"/>
                    <a:pt x="45" y="0"/>
                    <a:pt x="45" y="1"/>
                  </a:cubicBezTo>
                  <a:cubicBezTo>
                    <a:pt x="44" y="1"/>
                    <a:pt x="44" y="1"/>
                    <a:pt x="44" y="2"/>
                  </a:cubicBezTo>
                  <a:cubicBezTo>
                    <a:pt x="42" y="4"/>
                    <a:pt x="39" y="5"/>
                    <a:pt x="36" y="5"/>
                  </a:cubicBezTo>
                  <a:cubicBezTo>
                    <a:pt x="33" y="5"/>
                    <a:pt x="30" y="4"/>
                    <a:pt x="28" y="2"/>
                  </a:cubicBezTo>
                  <a:cubicBezTo>
                    <a:pt x="28" y="1"/>
                    <a:pt x="28" y="1"/>
                    <a:pt x="27" y="1"/>
                  </a:cubicBezTo>
                  <a:cubicBezTo>
                    <a:pt x="27" y="0"/>
                    <a:pt x="26" y="0"/>
                    <a:pt x="25" y="0"/>
                  </a:cubicBezTo>
                  <a:cubicBezTo>
                    <a:pt x="23" y="1"/>
                    <a:pt x="20" y="2"/>
                    <a:pt x="18" y="3"/>
                  </a:cubicBezTo>
                  <a:cubicBezTo>
                    <a:pt x="18" y="3"/>
                    <a:pt x="17" y="4"/>
                    <a:pt x="17" y="5"/>
                  </a:cubicBezTo>
                  <a:cubicBezTo>
                    <a:pt x="17" y="5"/>
                    <a:pt x="17" y="6"/>
                    <a:pt x="17" y="6"/>
                  </a:cubicBezTo>
                  <a:cubicBezTo>
                    <a:pt x="17" y="12"/>
                    <a:pt x="12" y="17"/>
                    <a:pt x="7" y="17"/>
                  </a:cubicBezTo>
                  <a:cubicBezTo>
                    <a:pt x="6" y="17"/>
                    <a:pt x="6" y="17"/>
                    <a:pt x="5" y="17"/>
                  </a:cubicBezTo>
                  <a:cubicBezTo>
                    <a:pt x="4" y="17"/>
                    <a:pt x="3" y="17"/>
                    <a:pt x="3" y="18"/>
                  </a:cubicBezTo>
                  <a:cubicBezTo>
                    <a:pt x="2" y="21"/>
                    <a:pt x="1" y="23"/>
                    <a:pt x="0" y="25"/>
                  </a:cubicBezTo>
                  <a:cubicBezTo>
                    <a:pt x="0" y="26"/>
                    <a:pt x="0" y="27"/>
                    <a:pt x="1" y="27"/>
                  </a:cubicBezTo>
                  <a:cubicBezTo>
                    <a:pt x="1" y="28"/>
                    <a:pt x="2" y="28"/>
                    <a:pt x="2" y="29"/>
                  </a:cubicBezTo>
                  <a:cubicBezTo>
                    <a:pt x="6" y="33"/>
                    <a:pt x="6" y="40"/>
                    <a:pt x="2" y="44"/>
                  </a:cubicBezTo>
                  <a:cubicBezTo>
                    <a:pt x="2" y="44"/>
                    <a:pt x="1" y="45"/>
                    <a:pt x="1" y="45"/>
                  </a:cubicBezTo>
                  <a:cubicBezTo>
                    <a:pt x="0" y="46"/>
                    <a:pt x="0" y="46"/>
                    <a:pt x="0" y="47"/>
                  </a:cubicBezTo>
                  <a:cubicBezTo>
                    <a:pt x="1" y="50"/>
                    <a:pt x="2" y="52"/>
                    <a:pt x="3" y="54"/>
                  </a:cubicBezTo>
                  <a:cubicBezTo>
                    <a:pt x="3" y="55"/>
                    <a:pt x="4" y="55"/>
                    <a:pt x="5" y="55"/>
                  </a:cubicBezTo>
                  <a:cubicBezTo>
                    <a:pt x="6" y="55"/>
                    <a:pt x="6" y="55"/>
                    <a:pt x="7" y="55"/>
                  </a:cubicBezTo>
                  <a:cubicBezTo>
                    <a:pt x="12" y="55"/>
                    <a:pt x="17" y="60"/>
                    <a:pt x="17" y="66"/>
                  </a:cubicBezTo>
                  <a:cubicBezTo>
                    <a:pt x="17" y="67"/>
                    <a:pt x="17" y="67"/>
                    <a:pt x="17" y="68"/>
                  </a:cubicBezTo>
                  <a:cubicBezTo>
                    <a:pt x="17" y="68"/>
                    <a:pt x="18" y="69"/>
                    <a:pt x="18" y="70"/>
                  </a:cubicBezTo>
                  <a:cubicBezTo>
                    <a:pt x="20" y="71"/>
                    <a:pt x="23" y="72"/>
                    <a:pt x="25" y="73"/>
                  </a:cubicBezTo>
                  <a:cubicBezTo>
                    <a:pt x="26" y="73"/>
                    <a:pt x="27" y="73"/>
                    <a:pt x="27" y="72"/>
                  </a:cubicBezTo>
                  <a:cubicBezTo>
                    <a:pt x="28" y="72"/>
                    <a:pt x="28" y="71"/>
                    <a:pt x="28" y="71"/>
                  </a:cubicBezTo>
                  <a:cubicBezTo>
                    <a:pt x="30" y="69"/>
                    <a:pt x="33" y="68"/>
                    <a:pt x="36" y="68"/>
                  </a:cubicBezTo>
                  <a:cubicBezTo>
                    <a:pt x="39" y="68"/>
                    <a:pt x="42" y="69"/>
                    <a:pt x="44" y="71"/>
                  </a:cubicBezTo>
                  <a:cubicBezTo>
                    <a:pt x="44" y="71"/>
                    <a:pt x="44" y="72"/>
                    <a:pt x="45" y="72"/>
                  </a:cubicBezTo>
                  <a:cubicBezTo>
                    <a:pt x="45" y="72"/>
                    <a:pt x="46" y="73"/>
                    <a:pt x="46" y="73"/>
                  </a:cubicBezTo>
                  <a:cubicBezTo>
                    <a:pt x="46" y="73"/>
                    <a:pt x="46" y="73"/>
                    <a:pt x="47" y="73"/>
                  </a:cubicBezTo>
                  <a:cubicBezTo>
                    <a:pt x="49" y="72"/>
                    <a:pt x="52" y="71"/>
                    <a:pt x="54" y="70"/>
                  </a:cubicBezTo>
                  <a:cubicBezTo>
                    <a:pt x="55" y="69"/>
                    <a:pt x="55" y="68"/>
                    <a:pt x="55" y="68"/>
                  </a:cubicBezTo>
                  <a:cubicBezTo>
                    <a:pt x="55" y="67"/>
                    <a:pt x="55" y="67"/>
                    <a:pt x="55" y="66"/>
                  </a:cubicBezTo>
                  <a:cubicBezTo>
                    <a:pt x="55" y="60"/>
                    <a:pt x="60" y="55"/>
                    <a:pt x="65" y="55"/>
                  </a:cubicBezTo>
                  <a:cubicBezTo>
                    <a:pt x="66" y="55"/>
                    <a:pt x="67" y="55"/>
                    <a:pt x="67" y="55"/>
                  </a:cubicBezTo>
                  <a:cubicBezTo>
                    <a:pt x="68" y="55"/>
                    <a:pt x="69" y="55"/>
                    <a:pt x="69" y="54"/>
                  </a:cubicBezTo>
                  <a:cubicBezTo>
                    <a:pt x="70" y="52"/>
                    <a:pt x="71" y="50"/>
                    <a:pt x="72" y="47"/>
                  </a:cubicBezTo>
                  <a:cubicBezTo>
                    <a:pt x="72" y="46"/>
                    <a:pt x="72" y="46"/>
                    <a:pt x="71" y="45"/>
                  </a:cubicBezTo>
                  <a:cubicBezTo>
                    <a:pt x="71" y="45"/>
                    <a:pt x="70" y="44"/>
                    <a:pt x="70" y="44"/>
                  </a:cubicBezTo>
                  <a:close/>
                  <a:moveTo>
                    <a:pt x="36" y="51"/>
                  </a:moveTo>
                  <a:cubicBezTo>
                    <a:pt x="28" y="51"/>
                    <a:pt x="22" y="44"/>
                    <a:pt x="22" y="36"/>
                  </a:cubicBezTo>
                  <a:cubicBezTo>
                    <a:pt x="22" y="28"/>
                    <a:pt x="28" y="22"/>
                    <a:pt x="36" y="22"/>
                  </a:cubicBezTo>
                  <a:cubicBezTo>
                    <a:pt x="44" y="22"/>
                    <a:pt x="50" y="28"/>
                    <a:pt x="50" y="36"/>
                  </a:cubicBezTo>
                  <a:cubicBezTo>
                    <a:pt x="50" y="44"/>
                    <a:pt x="44" y="51"/>
                    <a:pt x="3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62" name="Freeform 10">
              <a:extLst>
                <a:ext uri="{FF2B5EF4-FFF2-40B4-BE49-F238E27FC236}">
                  <a16:creationId xmlns:a16="http://schemas.microsoft.com/office/drawing/2014/main" id="{3DF5C308-DB1B-4DA2-A9B2-A7694BBB8C28}"/>
                </a:ext>
              </a:extLst>
            </p:cNvPr>
            <p:cNvSpPr>
              <a:spLocks noEditPoints="1"/>
            </p:cNvSpPr>
            <p:nvPr/>
          </p:nvSpPr>
          <p:spPr bwMode="auto">
            <a:xfrm>
              <a:off x="585788" y="2420938"/>
              <a:ext cx="120650" cy="122237"/>
            </a:xfrm>
            <a:custGeom>
              <a:avLst/>
              <a:gdLst>
                <a:gd name="T0" fmla="*/ 71 w 72"/>
                <a:gd name="T1" fmla="*/ 27 h 73"/>
                <a:gd name="T2" fmla="*/ 72 w 72"/>
                <a:gd name="T3" fmla="*/ 25 h 73"/>
                <a:gd name="T4" fmla="*/ 69 w 72"/>
                <a:gd name="T5" fmla="*/ 18 h 73"/>
                <a:gd name="T6" fmla="*/ 67 w 72"/>
                <a:gd name="T7" fmla="*/ 17 h 73"/>
                <a:gd name="T8" fmla="*/ 66 w 72"/>
                <a:gd name="T9" fmla="*/ 17 h 73"/>
                <a:gd name="T10" fmla="*/ 55 w 72"/>
                <a:gd name="T11" fmla="*/ 6 h 73"/>
                <a:gd name="T12" fmla="*/ 55 w 72"/>
                <a:gd name="T13" fmla="*/ 5 h 73"/>
                <a:gd name="T14" fmla="*/ 54 w 72"/>
                <a:gd name="T15" fmla="*/ 3 h 73"/>
                <a:gd name="T16" fmla="*/ 47 w 72"/>
                <a:gd name="T17" fmla="*/ 0 h 73"/>
                <a:gd name="T18" fmla="*/ 45 w 72"/>
                <a:gd name="T19" fmla="*/ 0 h 73"/>
                <a:gd name="T20" fmla="*/ 44 w 72"/>
                <a:gd name="T21" fmla="*/ 1 h 73"/>
                <a:gd name="T22" fmla="*/ 36 w 72"/>
                <a:gd name="T23" fmla="*/ 5 h 73"/>
                <a:gd name="T24" fmla="*/ 29 w 72"/>
                <a:gd name="T25" fmla="*/ 1 h 73"/>
                <a:gd name="T26" fmla="*/ 28 w 72"/>
                <a:gd name="T27" fmla="*/ 0 h 73"/>
                <a:gd name="T28" fmla="*/ 26 w 72"/>
                <a:gd name="T29" fmla="*/ 0 h 73"/>
                <a:gd name="T30" fmla="*/ 18 w 72"/>
                <a:gd name="T31" fmla="*/ 3 h 73"/>
                <a:gd name="T32" fmla="*/ 17 w 72"/>
                <a:gd name="T33" fmla="*/ 5 h 73"/>
                <a:gd name="T34" fmla="*/ 18 w 72"/>
                <a:gd name="T35" fmla="*/ 6 h 73"/>
                <a:gd name="T36" fmla="*/ 7 w 72"/>
                <a:gd name="T37" fmla="*/ 17 h 73"/>
                <a:gd name="T38" fmla="*/ 5 w 72"/>
                <a:gd name="T39" fmla="*/ 17 h 73"/>
                <a:gd name="T40" fmla="*/ 4 w 72"/>
                <a:gd name="T41" fmla="*/ 18 h 73"/>
                <a:gd name="T42" fmla="*/ 0 w 72"/>
                <a:gd name="T43" fmla="*/ 25 h 73"/>
                <a:gd name="T44" fmla="*/ 1 w 72"/>
                <a:gd name="T45" fmla="*/ 27 h 73"/>
                <a:gd name="T46" fmla="*/ 2 w 72"/>
                <a:gd name="T47" fmla="*/ 28 h 73"/>
                <a:gd name="T48" fmla="*/ 2 w 72"/>
                <a:gd name="T49" fmla="*/ 44 h 73"/>
                <a:gd name="T50" fmla="*/ 1 w 72"/>
                <a:gd name="T51" fmla="*/ 45 h 73"/>
                <a:gd name="T52" fmla="*/ 0 w 72"/>
                <a:gd name="T53" fmla="*/ 47 h 73"/>
                <a:gd name="T54" fmla="*/ 4 w 72"/>
                <a:gd name="T55" fmla="*/ 54 h 73"/>
                <a:gd name="T56" fmla="*/ 5 w 72"/>
                <a:gd name="T57" fmla="*/ 55 h 73"/>
                <a:gd name="T58" fmla="*/ 7 w 72"/>
                <a:gd name="T59" fmla="*/ 55 h 73"/>
                <a:gd name="T60" fmla="*/ 18 w 72"/>
                <a:gd name="T61" fmla="*/ 66 h 73"/>
                <a:gd name="T62" fmla="*/ 17 w 72"/>
                <a:gd name="T63" fmla="*/ 68 h 73"/>
                <a:gd name="T64" fmla="*/ 18 w 72"/>
                <a:gd name="T65" fmla="*/ 70 h 73"/>
                <a:gd name="T66" fmla="*/ 26 w 72"/>
                <a:gd name="T67" fmla="*/ 73 h 73"/>
                <a:gd name="T68" fmla="*/ 28 w 72"/>
                <a:gd name="T69" fmla="*/ 72 h 73"/>
                <a:gd name="T70" fmla="*/ 29 w 72"/>
                <a:gd name="T71" fmla="*/ 71 h 73"/>
                <a:gd name="T72" fmla="*/ 36 w 72"/>
                <a:gd name="T73" fmla="*/ 68 h 73"/>
                <a:gd name="T74" fmla="*/ 44 w 72"/>
                <a:gd name="T75" fmla="*/ 71 h 73"/>
                <a:gd name="T76" fmla="*/ 45 w 72"/>
                <a:gd name="T77" fmla="*/ 72 h 73"/>
                <a:gd name="T78" fmla="*/ 46 w 72"/>
                <a:gd name="T79" fmla="*/ 73 h 73"/>
                <a:gd name="T80" fmla="*/ 47 w 72"/>
                <a:gd name="T81" fmla="*/ 73 h 73"/>
                <a:gd name="T82" fmla="*/ 54 w 72"/>
                <a:gd name="T83" fmla="*/ 70 h 73"/>
                <a:gd name="T84" fmla="*/ 55 w 72"/>
                <a:gd name="T85" fmla="*/ 68 h 73"/>
                <a:gd name="T86" fmla="*/ 55 w 72"/>
                <a:gd name="T87" fmla="*/ 66 h 73"/>
                <a:gd name="T88" fmla="*/ 66 w 72"/>
                <a:gd name="T89" fmla="*/ 55 h 73"/>
                <a:gd name="T90" fmla="*/ 67 w 72"/>
                <a:gd name="T91" fmla="*/ 55 h 73"/>
                <a:gd name="T92" fmla="*/ 69 w 72"/>
                <a:gd name="T93" fmla="*/ 54 h 73"/>
                <a:gd name="T94" fmla="*/ 72 w 72"/>
                <a:gd name="T95" fmla="*/ 47 h 73"/>
                <a:gd name="T96" fmla="*/ 71 w 72"/>
                <a:gd name="T97" fmla="*/ 45 h 73"/>
                <a:gd name="T98" fmla="*/ 70 w 72"/>
                <a:gd name="T99" fmla="*/ 44 h 73"/>
                <a:gd name="T100" fmla="*/ 67 w 72"/>
                <a:gd name="T101" fmla="*/ 36 h 73"/>
                <a:gd name="T102" fmla="*/ 70 w 72"/>
                <a:gd name="T103" fmla="*/ 28 h 73"/>
                <a:gd name="T104" fmla="*/ 71 w 72"/>
                <a:gd name="T105" fmla="*/ 27 h 73"/>
                <a:gd name="T106" fmla="*/ 36 w 72"/>
                <a:gd name="T107" fmla="*/ 51 h 73"/>
                <a:gd name="T108" fmla="*/ 22 w 72"/>
                <a:gd name="T109" fmla="*/ 36 h 73"/>
                <a:gd name="T110" fmla="*/ 36 w 72"/>
                <a:gd name="T111" fmla="*/ 22 h 73"/>
                <a:gd name="T112" fmla="*/ 51 w 72"/>
                <a:gd name="T113" fmla="*/ 36 h 73"/>
                <a:gd name="T114" fmla="*/ 36 w 72"/>
                <a:gd name="T115"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73">
                  <a:moveTo>
                    <a:pt x="71" y="27"/>
                  </a:moveTo>
                  <a:cubicBezTo>
                    <a:pt x="72" y="27"/>
                    <a:pt x="72" y="26"/>
                    <a:pt x="72" y="25"/>
                  </a:cubicBezTo>
                  <a:cubicBezTo>
                    <a:pt x="71" y="23"/>
                    <a:pt x="70" y="20"/>
                    <a:pt x="69" y="18"/>
                  </a:cubicBezTo>
                  <a:cubicBezTo>
                    <a:pt x="69" y="17"/>
                    <a:pt x="68" y="17"/>
                    <a:pt x="67" y="17"/>
                  </a:cubicBezTo>
                  <a:cubicBezTo>
                    <a:pt x="67" y="17"/>
                    <a:pt x="66" y="17"/>
                    <a:pt x="66" y="17"/>
                  </a:cubicBezTo>
                  <a:cubicBezTo>
                    <a:pt x="60" y="17"/>
                    <a:pt x="55" y="12"/>
                    <a:pt x="55" y="6"/>
                  </a:cubicBezTo>
                  <a:cubicBezTo>
                    <a:pt x="55" y="6"/>
                    <a:pt x="55" y="5"/>
                    <a:pt x="55" y="5"/>
                  </a:cubicBezTo>
                  <a:cubicBezTo>
                    <a:pt x="55" y="4"/>
                    <a:pt x="55" y="3"/>
                    <a:pt x="54" y="3"/>
                  </a:cubicBezTo>
                  <a:cubicBezTo>
                    <a:pt x="52" y="1"/>
                    <a:pt x="50" y="1"/>
                    <a:pt x="47" y="0"/>
                  </a:cubicBezTo>
                  <a:cubicBezTo>
                    <a:pt x="46" y="0"/>
                    <a:pt x="45" y="0"/>
                    <a:pt x="45" y="0"/>
                  </a:cubicBezTo>
                  <a:cubicBezTo>
                    <a:pt x="45" y="1"/>
                    <a:pt x="44" y="1"/>
                    <a:pt x="44" y="1"/>
                  </a:cubicBezTo>
                  <a:cubicBezTo>
                    <a:pt x="42" y="4"/>
                    <a:pt x="39" y="5"/>
                    <a:pt x="36" y="5"/>
                  </a:cubicBezTo>
                  <a:cubicBezTo>
                    <a:pt x="33" y="5"/>
                    <a:pt x="31" y="4"/>
                    <a:pt x="29" y="1"/>
                  </a:cubicBezTo>
                  <a:cubicBezTo>
                    <a:pt x="28" y="1"/>
                    <a:pt x="28" y="1"/>
                    <a:pt x="28" y="0"/>
                  </a:cubicBezTo>
                  <a:cubicBezTo>
                    <a:pt x="27" y="0"/>
                    <a:pt x="26" y="0"/>
                    <a:pt x="26" y="0"/>
                  </a:cubicBezTo>
                  <a:cubicBezTo>
                    <a:pt x="23" y="1"/>
                    <a:pt x="21" y="1"/>
                    <a:pt x="18" y="3"/>
                  </a:cubicBezTo>
                  <a:cubicBezTo>
                    <a:pt x="18" y="3"/>
                    <a:pt x="17" y="4"/>
                    <a:pt x="17" y="5"/>
                  </a:cubicBezTo>
                  <a:cubicBezTo>
                    <a:pt x="18" y="5"/>
                    <a:pt x="18" y="6"/>
                    <a:pt x="18" y="6"/>
                  </a:cubicBezTo>
                  <a:cubicBezTo>
                    <a:pt x="18" y="12"/>
                    <a:pt x="13" y="17"/>
                    <a:pt x="7" y="17"/>
                  </a:cubicBezTo>
                  <a:cubicBezTo>
                    <a:pt x="6" y="17"/>
                    <a:pt x="6" y="17"/>
                    <a:pt x="5" y="17"/>
                  </a:cubicBezTo>
                  <a:cubicBezTo>
                    <a:pt x="5" y="17"/>
                    <a:pt x="4" y="17"/>
                    <a:pt x="4" y="18"/>
                  </a:cubicBezTo>
                  <a:cubicBezTo>
                    <a:pt x="2" y="20"/>
                    <a:pt x="1" y="23"/>
                    <a:pt x="0" y="25"/>
                  </a:cubicBezTo>
                  <a:cubicBezTo>
                    <a:pt x="0" y="26"/>
                    <a:pt x="0" y="27"/>
                    <a:pt x="1" y="27"/>
                  </a:cubicBezTo>
                  <a:cubicBezTo>
                    <a:pt x="2" y="28"/>
                    <a:pt x="2" y="28"/>
                    <a:pt x="2" y="28"/>
                  </a:cubicBezTo>
                  <a:cubicBezTo>
                    <a:pt x="7" y="33"/>
                    <a:pt x="7" y="40"/>
                    <a:pt x="2" y="44"/>
                  </a:cubicBezTo>
                  <a:cubicBezTo>
                    <a:pt x="2" y="44"/>
                    <a:pt x="2" y="45"/>
                    <a:pt x="1" y="45"/>
                  </a:cubicBezTo>
                  <a:cubicBezTo>
                    <a:pt x="0" y="45"/>
                    <a:pt x="0" y="46"/>
                    <a:pt x="0" y="47"/>
                  </a:cubicBezTo>
                  <a:cubicBezTo>
                    <a:pt x="1" y="50"/>
                    <a:pt x="2" y="52"/>
                    <a:pt x="4" y="54"/>
                  </a:cubicBezTo>
                  <a:cubicBezTo>
                    <a:pt x="4" y="55"/>
                    <a:pt x="5" y="55"/>
                    <a:pt x="5" y="55"/>
                  </a:cubicBezTo>
                  <a:cubicBezTo>
                    <a:pt x="6" y="55"/>
                    <a:pt x="6" y="55"/>
                    <a:pt x="7" y="55"/>
                  </a:cubicBezTo>
                  <a:cubicBezTo>
                    <a:pt x="13" y="55"/>
                    <a:pt x="18" y="60"/>
                    <a:pt x="18" y="66"/>
                  </a:cubicBezTo>
                  <a:cubicBezTo>
                    <a:pt x="18" y="67"/>
                    <a:pt x="18" y="67"/>
                    <a:pt x="17" y="68"/>
                  </a:cubicBezTo>
                  <a:cubicBezTo>
                    <a:pt x="17" y="69"/>
                    <a:pt x="18" y="69"/>
                    <a:pt x="18" y="70"/>
                  </a:cubicBezTo>
                  <a:cubicBezTo>
                    <a:pt x="21" y="71"/>
                    <a:pt x="23" y="72"/>
                    <a:pt x="26" y="73"/>
                  </a:cubicBezTo>
                  <a:cubicBezTo>
                    <a:pt x="26" y="73"/>
                    <a:pt x="27" y="73"/>
                    <a:pt x="28" y="72"/>
                  </a:cubicBezTo>
                  <a:cubicBezTo>
                    <a:pt x="28" y="72"/>
                    <a:pt x="28" y="71"/>
                    <a:pt x="29" y="71"/>
                  </a:cubicBezTo>
                  <a:cubicBezTo>
                    <a:pt x="31" y="69"/>
                    <a:pt x="33" y="68"/>
                    <a:pt x="36" y="68"/>
                  </a:cubicBezTo>
                  <a:cubicBezTo>
                    <a:pt x="39" y="68"/>
                    <a:pt x="42" y="69"/>
                    <a:pt x="44" y="71"/>
                  </a:cubicBezTo>
                  <a:cubicBezTo>
                    <a:pt x="44" y="71"/>
                    <a:pt x="45" y="72"/>
                    <a:pt x="45" y="72"/>
                  </a:cubicBezTo>
                  <a:cubicBezTo>
                    <a:pt x="45" y="73"/>
                    <a:pt x="46" y="73"/>
                    <a:pt x="46" y="73"/>
                  </a:cubicBezTo>
                  <a:cubicBezTo>
                    <a:pt x="47" y="73"/>
                    <a:pt x="47" y="73"/>
                    <a:pt x="47" y="73"/>
                  </a:cubicBezTo>
                  <a:cubicBezTo>
                    <a:pt x="50" y="72"/>
                    <a:pt x="52" y="71"/>
                    <a:pt x="54" y="70"/>
                  </a:cubicBezTo>
                  <a:cubicBezTo>
                    <a:pt x="55" y="69"/>
                    <a:pt x="55" y="69"/>
                    <a:pt x="55" y="68"/>
                  </a:cubicBezTo>
                  <a:cubicBezTo>
                    <a:pt x="55" y="67"/>
                    <a:pt x="55" y="67"/>
                    <a:pt x="55" y="66"/>
                  </a:cubicBezTo>
                  <a:cubicBezTo>
                    <a:pt x="55" y="60"/>
                    <a:pt x="60" y="55"/>
                    <a:pt x="66" y="55"/>
                  </a:cubicBezTo>
                  <a:cubicBezTo>
                    <a:pt x="66" y="55"/>
                    <a:pt x="67" y="55"/>
                    <a:pt x="67" y="55"/>
                  </a:cubicBezTo>
                  <a:cubicBezTo>
                    <a:pt x="68" y="55"/>
                    <a:pt x="69" y="55"/>
                    <a:pt x="69" y="54"/>
                  </a:cubicBezTo>
                  <a:cubicBezTo>
                    <a:pt x="70" y="52"/>
                    <a:pt x="71" y="50"/>
                    <a:pt x="72" y="47"/>
                  </a:cubicBezTo>
                  <a:cubicBezTo>
                    <a:pt x="72" y="46"/>
                    <a:pt x="72" y="45"/>
                    <a:pt x="71" y="45"/>
                  </a:cubicBezTo>
                  <a:cubicBezTo>
                    <a:pt x="71" y="45"/>
                    <a:pt x="71" y="44"/>
                    <a:pt x="70" y="44"/>
                  </a:cubicBezTo>
                  <a:cubicBezTo>
                    <a:pt x="68" y="42"/>
                    <a:pt x="67" y="39"/>
                    <a:pt x="67" y="36"/>
                  </a:cubicBezTo>
                  <a:cubicBezTo>
                    <a:pt x="67" y="33"/>
                    <a:pt x="68" y="31"/>
                    <a:pt x="70" y="28"/>
                  </a:cubicBezTo>
                  <a:cubicBezTo>
                    <a:pt x="71" y="28"/>
                    <a:pt x="71" y="28"/>
                    <a:pt x="71" y="27"/>
                  </a:cubicBezTo>
                  <a:close/>
                  <a:moveTo>
                    <a:pt x="36" y="51"/>
                  </a:moveTo>
                  <a:cubicBezTo>
                    <a:pt x="28" y="51"/>
                    <a:pt x="22" y="44"/>
                    <a:pt x="22" y="36"/>
                  </a:cubicBezTo>
                  <a:cubicBezTo>
                    <a:pt x="22" y="28"/>
                    <a:pt x="28" y="22"/>
                    <a:pt x="36" y="22"/>
                  </a:cubicBezTo>
                  <a:cubicBezTo>
                    <a:pt x="44" y="22"/>
                    <a:pt x="51" y="28"/>
                    <a:pt x="51" y="36"/>
                  </a:cubicBezTo>
                  <a:cubicBezTo>
                    <a:pt x="51" y="44"/>
                    <a:pt x="44" y="51"/>
                    <a:pt x="3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63" name="Freeform 11">
              <a:extLst>
                <a:ext uri="{FF2B5EF4-FFF2-40B4-BE49-F238E27FC236}">
                  <a16:creationId xmlns:a16="http://schemas.microsoft.com/office/drawing/2014/main" id="{553AE1F7-9C48-45D0-8354-0913878555CD}"/>
                </a:ext>
              </a:extLst>
            </p:cNvPr>
            <p:cNvSpPr>
              <a:spLocks noEditPoints="1"/>
            </p:cNvSpPr>
            <p:nvPr/>
          </p:nvSpPr>
          <p:spPr bwMode="auto">
            <a:xfrm>
              <a:off x="703263" y="2343150"/>
              <a:ext cx="157163" cy="160337"/>
            </a:xfrm>
            <a:custGeom>
              <a:avLst/>
              <a:gdLst>
                <a:gd name="T0" fmla="*/ 94 w 94"/>
                <a:gd name="T1" fmla="*/ 53 h 96"/>
                <a:gd name="T2" fmla="*/ 94 w 94"/>
                <a:gd name="T3" fmla="*/ 43 h 96"/>
                <a:gd name="T4" fmla="*/ 92 w 94"/>
                <a:gd name="T5" fmla="*/ 41 h 96"/>
                <a:gd name="T6" fmla="*/ 91 w 94"/>
                <a:gd name="T7" fmla="*/ 40 h 96"/>
                <a:gd name="T8" fmla="*/ 83 w 94"/>
                <a:gd name="T9" fmla="*/ 22 h 96"/>
                <a:gd name="T10" fmla="*/ 84 w 94"/>
                <a:gd name="T11" fmla="*/ 21 h 96"/>
                <a:gd name="T12" fmla="*/ 84 w 94"/>
                <a:gd name="T13" fmla="*/ 18 h 96"/>
                <a:gd name="T14" fmla="*/ 77 w 94"/>
                <a:gd name="T15" fmla="*/ 11 h 96"/>
                <a:gd name="T16" fmla="*/ 74 w 94"/>
                <a:gd name="T17" fmla="*/ 11 h 96"/>
                <a:gd name="T18" fmla="*/ 73 w 94"/>
                <a:gd name="T19" fmla="*/ 12 h 96"/>
                <a:gd name="T20" fmla="*/ 62 w 94"/>
                <a:gd name="T21" fmla="*/ 12 h 96"/>
                <a:gd name="T22" fmla="*/ 55 w 94"/>
                <a:gd name="T23" fmla="*/ 4 h 96"/>
                <a:gd name="T24" fmla="*/ 54 w 94"/>
                <a:gd name="T25" fmla="*/ 2 h 96"/>
                <a:gd name="T26" fmla="*/ 52 w 94"/>
                <a:gd name="T27" fmla="*/ 1 h 96"/>
                <a:gd name="T28" fmla="*/ 42 w 94"/>
                <a:gd name="T29" fmla="*/ 1 h 96"/>
                <a:gd name="T30" fmla="*/ 40 w 94"/>
                <a:gd name="T31" fmla="*/ 2 h 96"/>
                <a:gd name="T32" fmla="*/ 40 w 94"/>
                <a:gd name="T33" fmla="*/ 4 h 96"/>
                <a:gd name="T34" fmla="*/ 22 w 94"/>
                <a:gd name="T35" fmla="*/ 12 h 96"/>
                <a:gd name="T36" fmla="*/ 20 w 94"/>
                <a:gd name="T37" fmla="*/ 11 h 96"/>
                <a:gd name="T38" fmla="*/ 18 w 94"/>
                <a:gd name="T39" fmla="*/ 11 h 96"/>
                <a:gd name="T40" fmla="*/ 11 w 94"/>
                <a:gd name="T41" fmla="*/ 18 h 96"/>
                <a:gd name="T42" fmla="*/ 11 w 94"/>
                <a:gd name="T43" fmla="*/ 21 h 96"/>
                <a:gd name="T44" fmla="*/ 11 w 94"/>
                <a:gd name="T45" fmla="*/ 22 h 96"/>
                <a:gd name="T46" fmla="*/ 4 w 94"/>
                <a:gd name="T47" fmla="*/ 40 h 96"/>
                <a:gd name="T48" fmla="*/ 2 w 94"/>
                <a:gd name="T49" fmla="*/ 41 h 96"/>
                <a:gd name="T50" fmla="*/ 1 w 94"/>
                <a:gd name="T51" fmla="*/ 43 h 96"/>
                <a:gd name="T52" fmla="*/ 0 w 94"/>
                <a:gd name="T53" fmla="*/ 53 h 96"/>
                <a:gd name="T54" fmla="*/ 2 w 94"/>
                <a:gd name="T55" fmla="*/ 55 h 96"/>
                <a:gd name="T56" fmla="*/ 4 w 94"/>
                <a:gd name="T57" fmla="*/ 55 h 96"/>
                <a:gd name="T58" fmla="*/ 11 w 94"/>
                <a:gd name="T59" fmla="*/ 73 h 96"/>
                <a:gd name="T60" fmla="*/ 10 w 94"/>
                <a:gd name="T61" fmla="*/ 75 h 96"/>
                <a:gd name="T62" fmla="*/ 10 w 94"/>
                <a:gd name="T63" fmla="*/ 78 h 96"/>
                <a:gd name="T64" fmla="*/ 18 w 94"/>
                <a:gd name="T65" fmla="*/ 85 h 96"/>
                <a:gd name="T66" fmla="*/ 20 w 94"/>
                <a:gd name="T67" fmla="*/ 85 h 96"/>
                <a:gd name="T68" fmla="*/ 22 w 94"/>
                <a:gd name="T69" fmla="*/ 84 h 96"/>
                <a:gd name="T70" fmla="*/ 32 w 94"/>
                <a:gd name="T71" fmla="*/ 84 h 96"/>
                <a:gd name="T72" fmla="*/ 40 w 94"/>
                <a:gd name="T73" fmla="*/ 92 h 96"/>
                <a:gd name="T74" fmla="*/ 40 w 94"/>
                <a:gd name="T75" fmla="*/ 93 h 96"/>
                <a:gd name="T76" fmla="*/ 41 w 94"/>
                <a:gd name="T77" fmla="*/ 95 h 96"/>
                <a:gd name="T78" fmla="*/ 42 w 94"/>
                <a:gd name="T79" fmla="*/ 95 h 96"/>
                <a:gd name="T80" fmla="*/ 52 w 94"/>
                <a:gd name="T81" fmla="*/ 95 h 96"/>
                <a:gd name="T82" fmla="*/ 54 w 94"/>
                <a:gd name="T83" fmla="*/ 94 h 96"/>
                <a:gd name="T84" fmla="*/ 54 w 94"/>
                <a:gd name="T85" fmla="*/ 92 h 96"/>
                <a:gd name="T86" fmla="*/ 72 w 94"/>
                <a:gd name="T87" fmla="*/ 84 h 96"/>
                <a:gd name="T88" fmla="*/ 74 w 94"/>
                <a:gd name="T89" fmla="*/ 85 h 96"/>
                <a:gd name="T90" fmla="*/ 77 w 94"/>
                <a:gd name="T91" fmla="*/ 85 h 96"/>
                <a:gd name="T92" fmla="*/ 84 w 94"/>
                <a:gd name="T93" fmla="*/ 78 h 96"/>
                <a:gd name="T94" fmla="*/ 84 w 94"/>
                <a:gd name="T95" fmla="*/ 75 h 96"/>
                <a:gd name="T96" fmla="*/ 83 w 94"/>
                <a:gd name="T97" fmla="*/ 73 h 96"/>
                <a:gd name="T98" fmla="*/ 83 w 94"/>
                <a:gd name="T99" fmla="*/ 63 h 96"/>
                <a:gd name="T100" fmla="*/ 91 w 94"/>
                <a:gd name="T101" fmla="*/ 56 h 96"/>
                <a:gd name="T102" fmla="*/ 92 w 94"/>
                <a:gd name="T103" fmla="*/ 55 h 96"/>
                <a:gd name="T104" fmla="*/ 94 w 94"/>
                <a:gd name="T105" fmla="*/ 53 h 96"/>
                <a:gd name="T106" fmla="*/ 64 w 94"/>
                <a:gd name="T107" fmla="*/ 55 h 96"/>
                <a:gd name="T108" fmla="*/ 40 w 94"/>
                <a:gd name="T109" fmla="*/ 65 h 96"/>
                <a:gd name="T110" fmla="*/ 31 w 94"/>
                <a:gd name="T111" fmla="*/ 41 h 96"/>
                <a:gd name="T112" fmla="*/ 54 w 94"/>
                <a:gd name="T113" fmla="*/ 31 h 96"/>
                <a:gd name="T114" fmla="*/ 64 w 94"/>
                <a:gd name="T115"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 h="96">
                  <a:moveTo>
                    <a:pt x="94" y="53"/>
                  </a:moveTo>
                  <a:cubicBezTo>
                    <a:pt x="94" y="50"/>
                    <a:pt x="94" y="46"/>
                    <a:pt x="94" y="43"/>
                  </a:cubicBezTo>
                  <a:cubicBezTo>
                    <a:pt x="94" y="42"/>
                    <a:pt x="93" y="41"/>
                    <a:pt x="92" y="41"/>
                  </a:cubicBezTo>
                  <a:cubicBezTo>
                    <a:pt x="91" y="41"/>
                    <a:pt x="91" y="41"/>
                    <a:pt x="91" y="40"/>
                  </a:cubicBezTo>
                  <a:cubicBezTo>
                    <a:pt x="84" y="37"/>
                    <a:pt x="80" y="29"/>
                    <a:pt x="83" y="22"/>
                  </a:cubicBezTo>
                  <a:cubicBezTo>
                    <a:pt x="83" y="22"/>
                    <a:pt x="84" y="21"/>
                    <a:pt x="84" y="21"/>
                  </a:cubicBezTo>
                  <a:cubicBezTo>
                    <a:pt x="84" y="20"/>
                    <a:pt x="84" y="19"/>
                    <a:pt x="84" y="18"/>
                  </a:cubicBezTo>
                  <a:cubicBezTo>
                    <a:pt x="82" y="16"/>
                    <a:pt x="79" y="13"/>
                    <a:pt x="77" y="11"/>
                  </a:cubicBezTo>
                  <a:cubicBezTo>
                    <a:pt x="76" y="10"/>
                    <a:pt x="75" y="10"/>
                    <a:pt x="74" y="11"/>
                  </a:cubicBezTo>
                  <a:cubicBezTo>
                    <a:pt x="74" y="11"/>
                    <a:pt x="73" y="12"/>
                    <a:pt x="73" y="12"/>
                  </a:cubicBezTo>
                  <a:cubicBezTo>
                    <a:pt x="69" y="13"/>
                    <a:pt x="66" y="13"/>
                    <a:pt x="62" y="12"/>
                  </a:cubicBezTo>
                  <a:cubicBezTo>
                    <a:pt x="59" y="10"/>
                    <a:pt x="56" y="8"/>
                    <a:pt x="55" y="4"/>
                  </a:cubicBezTo>
                  <a:cubicBezTo>
                    <a:pt x="54" y="4"/>
                    <a:pt x="54" y="3"/>
                    <a:pt x="54" y="2"/>
                  </a:cubicBezTo>
                  <a:cubicBezTo>
                    <a:pt x="54" y="2"/>
                    <a:pt x="53" y="1"/>
                    <a:pt x="52" y="1"/>
                  </a:cubicBezTo>
                  <a:cubicBezTo>
                    <a:pt x="49" y="0"/>
                    <a:pt x="46" y="0"/>
                    <a:pt x="42" y="1"/>
                  </a:cubicBezTo>
                  <a:cubicBezTo>
                    <a:pt x="41" y="1"/>
                    <a:pt x="41" y="1"/>
                    <a:pt x="40" y="2"/>
                  </a:cubicBezTo>
                  <a:cubicBezTo>
                    <a:pt x="40" y="3"/>
                    <a:pt x="40" y="4"/>
                    <a:pt x="40" y="4"/>
                  </a:cubicBezTo>
                  <a:cubicBezTo>
                    <a:pt x="37" y="11"/>
                    <a:pt x="29" y="14"/>
                    <a:pt x="22" y="12"/>
                  </a:cubicBezTo>
                  <a:cubicBezTo>
                    <a:pt x="21" y="11"/>
                    <a:pt x="21" y="11"/>
                    <a:pt x="20" y="11"/>
                  </a:cubicBezTo>
                  <a:cubicBezTo>
                    <a:pt x="19" y="10"/>
                    <a:pt x="18" y="10"/>
                    <a:pt x="18" y="11"/>
                  </a:cubicBezTo>
                  <a:cubicBezTo>
                    <a:pt x="15" y="13"/>
                    <a:pt x="13" y="15"/>
                    <a:pt x="11" y="18"/>
                  </a:cubicBezTo>
                  <a:cubicBezTo>
                    <a:pt x="10" y="19"/>
                    <a:pt x="10" y="20"/>
                    <a:pt x="11" y="21"/>
                  </a:cubicBezTo>
                  <a:cubicBezTo>
                    <a:pt x="11" y="21"/>
                    <a:pt x="11" y="22"/>
                    <a:pt x="11" y="22"/>
                  </a:cubicBezTo>
                  <a:cubicBezTo>
                    <a:pt x="14" y="29"/>
                    <a:pt x="11" y="37"/>
                    <a:pt x="4" y="40"/>
                  </a:cubicBezTo>
                  <a:cubicBezTo>
                    <a:pt x="3" y="40"/>
                    <a:pt x="3" y="41"/>
                    <a:pt x="2" y="41"/>
                  </a:cubicBezTo>
                  <a:cubicBezTo>
                    <a:pt x="1" y="41"/>
                    <a:pt x="1" y="42"/>
                    <a:pt x="1" y="43"/>
                  </a:cubicBezTo>
                  <a:cubicBezTo>
                    <a:pt x="0" y="46"/>
                    <a:pt x="0" y="50"/>
                    <a:pt x="0" y="53"/>
                  </a:cubicBezTo>
                  <a:cubicBezTo>
                    <a:pt x="1" y="54"/>
                    <a:pt x="1" y="54"/>
                    <a:pt x="2" y="55"/>
                  </a:cubicBezTo>
                  <a:cubicBezTo>
                    <a:pt x="3" y="55"/>
                    <a:pt x="3" y="55"/>
                    <a:pt x="4" y="55"/>
                  </a:cubicBezTo>
                  <a:cubicBezTo>
                    <a:pt x="11" y="58"/>
                    <a:pt x="14" y="66"/>
                    <a:pt x="11" y="73"/>
                  </a:cubicBezTo>
                  <a:cubicBezTo>
                    <a:pt x="11" y="74"/>
                    <a:pt x="11" y="75"/>
                    <a:pt x="10" y="75"/>
                  </a:cubicBezTo>
                  <a:cubicBezTo>
                    <a:pt x="10" y="76"/>
                    <a:pt x="10" y="77"/>
                    <a:pt x="10" y="78"/>
                  </a:cubicBezTo>
                  <a:cubicBezTo>
                    <a:pt x="13" y="80"/>
                    <a:pt x="15" y="83"/>
                    <a:pt x="18" y="85"/>
                  </a:cubicBezTo>
                  <a:cubicBezTo>
                    <a:pt x="18" y="85"/>
                    <a:pt x="19" y="85"/>
                    <a:pt x="20" y="85"/>
                  </a:cubicBezTo>
                  <a:cubicBezTo>
                    <a:pt x="21" y="85"/>
                    <a:pt x="21" y="84"/>
                    <a:pt x="22" y="84"/>
                  </a:cubicBezTo>
                  <a:cubicBezTo>
                    <a:pt x="25" y="83"/>
                    <a:pt x="29" y="83"/>
                    <a:pt x="32" y="84"/>
                  </a:cubicBezTo>
                  <a:cubicBezTo>
                    <a:pt x="36" y="85"/>
                    <a:pt x="38" y="88"/>
                    <a:pt x="40" y="92"/>
                  </a:cubicBezTo>
                  <a:cubicBezTo>
                    <a:pt x="40" y="92"/>
                    <a:pt x="40" y="93"/>
                    <a:pt x="40" y="93"/>
                  </a:cubicBezTo>
                  <a:cubicBezTo>
                    <a:pt x="40" y="94"/>
                    <a:pt x="41" y="95"/>
                    <a:pt x="41" y="95"/>
                  </a:cubicBezTo>
                  <a:cubicBezTo>
                    <a:pt x="42" y="95"/>
                    <a:pt x="42" y="95"/>
                    <a:pt x="42" y="95"/>
                  </a:cubicBezTo>
                  <a:cubicBezTo>
                    <a:pt x="45" y="95"/>
                    <a:pt x="49" y="96"/>
                    <a:pt x="52" y="95"/>
                  </a:cubicBezTo>
                  <a:cubicBezTo>
                    <a:pt x="53" y="95"/>
                    <a:pt x="54" y="94"/>
                    <a:pt x="54" y="94"/>
                  </a:cubicBezTo>
                  <a:cubicBezTo>
                    <a:pt x="54" y="93"/>
                    <a:pt x="54" y="92"/>
                    <a:pt x="54" y="92"/>
                  </a:cubicBezTo>
                  <a:cubicBezTo>
                    <a:pt x="57" y="85"/>
                    <a:pt x="66" y="81"/>
                    <a:pt x="72" y="84"/>
                  </a:cubicBezTo>
                  <a:cubicBezTo>
                    <a:pt x="73" y="85"/>
                    <a:pt x="73" y="85"/>
                    <a:pt x="74" y="85"/>
                  </a:cubicBezTo>
                  <a:cubicBezTo>
                    <a:pt x="75" y="86"/>
                    <a:pt x="76" y="86"/>
                    <a:pt x="77" y="85"/>
                  </a:cubicBezTo>
                  <a:cubicBezTo>
                    <a:pt x="79" y="83"/>
                    <a:pt x="82" y="80"/>
                    <a:pt x="84" y="78"/>
                  </a:cubicBezTo>
                  <a:cubicBezTo>
                    <a:pt x="84" y="77"/>
                    <a:pt x="84" y="76"/>
                    <a:pt x="84" y="75"/>
                  </a:cubicBezTo>
                  <a:cubicBezTo>
                    <a:pt x="84" y="75"/>
                    <a:pt x="83" y="74"/>
                    <a:pt x="83" y="73"/>
                  </a:cubicBezTo>
                  <a:cubicBezTo>
                    <a:pt x="82" y="70"/>
                    <a:pt x="82" y="66"/>
                    <a:pt x="83" y="63"/>
                  </a:cubicBezTo>
                  <a:cubicBezTo>
                    <a:pt x="84" y="60"/>
                    <a:pt x="87" y="57"/>
                    <a:pt x="91" y="56"/>
                  </a:cubicBezTo>
                  <a:cubicBezTo>
                    <a:pt x="91" y="55"/>
                    <a:pt x="92" y="55"/>
                    <a:pt x="92" y="55"/>
                  </a:cubicBezTo>
                  <a:cubicBezTo>
                    <a:pt x="93" y="55"/>
                    <a:pt x="94" y="54"/>
                    <a:pt x="94" y="53"/>
                  </a:cubicBezTo>
                  <a:close/>
                  <a:moveTo>
                    <a:pt x="64" y="55"/>
                  </a:moveTo>
                  <a:cubicBezTo>
                    <a:pt x="60" y="64"/>
                    <a:pt x="49" y="69"/>
                    <a:pt x="40" y="65"/>
                  </a:cubicBezTo>
                  <a:cubicBezTo>
                    <a:pt x="31" y="61"/>
                    <a:pt x="27" y="50"/>
                    <a:pt x="31" y="41"/>
                  </a:cubicBezTo>
                  <a:cubicBezTo>
                    <a:pt x="34" y="32"/>
                    <a:pt x="45" y="27"/>
                    <a:pt x="54" y="31"/>
                  </a:cubicBezTo>
                  <a:cubicBezTo>
                    <a:pt x="63" y="35"/>
                    <a:pt x="68" y="46"/>
                    <a:pt x="6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grpSp>
      <p:sp>
        <p:nvSpPr>
          <p:cNvPr id="73" name="Freeform 189">
            <a:extLst>
              <a:ext uri="{FF2B5EF4-FFF2-40B4-BE49-F238E27FC236}">
                <a16:creationId xmlns:a16="http://schemas.microsoft.com/office/drawing/2014/main" id="{B469E22F-93A2-4DB3-9774-E0B99972649D}"/>
              </a:ext>
            </a:extLst>
          </p:cNvPr>
          <p:cNvSpPr>
            <a:spLocks noEditPoints="1"/>
          </p:cNvSpPr>
          <p:nvPr/>
        </p:nvSpPr>
        <p:spPr bwMode="auto">
          <a:xfrm>
            <a:off x="999053" y="5578557"/>
            <a:ext cx="240667" cy="233953"/>
          </a:xfrm>
          <a:custGeom>
            <a:avLst/>
            <a:gdLst>
              <a:gd name="T0" fmla="*/ 52 w 64"/>
              <a:gd name="T1" fmla="*/ 8 h 60"/>
              <a:gd name="T2" fmla="*/ 56 w 64"/>
              <a:gd name="T3" fmla="*/ 0 h 60"/>
              <a:gd name="T4" fmla="*/ 52 w 64"/>
              <a:gd name="T5" fmla="*/ 0 h 60"/>
              <a:gd name="T6" fmla="*/ 12 w 64"/>
              <a:gd name="T7" fmla="*/ 0 h 60"/>
              <a:gd name="T8" fmla="*/ 8 w 64"/>
              <a:gd name="T9" fmla="*/ 0 h 60"/>
              <a:gd name="T10" fmla="*/ 12 w 64"/>
              <a:gd name="T11" fmla="*/ 8 h 60"/>
              <a:gd name="T12" fmla="*/ 0 w 64"/>
              <a:gd name="T13" fmla="*/ 8 h 60"/>
              <a:gd name="T14" fmla="*/ 0 w 64"/>
              <a:gd name="T15" fmla="*/ 18 h 60"/>
              <a:gd name="T16" fmla="*/ 13 w 64"/>
              <a:gd name="T17" fmla="*/ 32 h 60"/>
              <a:gd name="T18" fmla="*/ 28 w 64"/>
              <a:gd name="T19" fmla="*/ 43 h 60"/>
              <a:gd name="T20" fmla="*/ 28 w 64"/>
              <a:gd name="T21" fmla="*/ 48 h 60"/>
              <a:gd name="T22" fmla="*/ 8 w 64"/>
              <a:gd name="T23" fmla="*/ 56 h 60"/>
              <a:gd name="T24" fmla="*/ 8 w 64"/>
              <a:gd name="T25" fmla="*/ 60 h 60"/>
              <a:gd name="T26" fmla="*/ 32 w 64"/>
              <a:gd name="T27" fmla="*/ 60 h 60"/>
              <a:gd name="T28" fmla="*/ 56 w 64"/>
              <a:gd name="T29" fmla="*/ 60 h 60"/>
              <a:gd name="T30" fmla="*/ 56 w 64"/>
              <a:gd name="T31" fmla="*/ 56 h 60"/>
              <a:gd name="T32" fmla="*/ 36 w 64"/>
              <a:gd name="T33" fmla="*/ 48 h 60"/>
              <a:gd name="T34" fmla="*/ 36 w 64"/>
              <a:gd name="T35" fmla="*/ 43 h 60"/>
              <a:gd name="T36" fmla="*/ 50 w 64"/>
              <a:gd name="T37" fmla="*/ 32 h 60"/>
              <a:gd name="T38" fmla="*/ 64 w 64"/>
              <a:gd name="T39" fmla="*/ 18 h 60"/>
              <a:gd name="T40" fmla="*/ 64 w 64"/>
              <a:gd name="T41" fmla="*/ 8 h 60"/>
              <a:gd name="T42" fmla="*/ 52 w 64"/>
              <a:gd name="T43" fmla="*/ 8 h 60"/>
              <a:gd name="T44" fmla="*/ 12 w 64"/>
              <a:gd name="T45" fmla="*/ 27 h 60"/>
              <a:gd name="T46" fmla="*/ 4 w 64"/>
              <a:gd name="T47" fmla="*/ 18 h 60"/>
              <a:gd name="T48" fmla="*/ 4 w 64"/>
              <a:gd name="T49" fmla="*/ 12 h 60"/>
              <a:gd name="T50" fmla="*/ 12 w 64"/>
              <a:gd name="T51" fmla="*/ 12 h 60"/>
              <a:gd name="T52" fmla="*/ 12 w 64"/>
              <a:gd name="T53" fmla="*/ 27 h 60"/>
              <a:gd name="T54" fmla="*/ 37 w 64"/>
              <a:gd name="T55" fmla="*/ 23 h 60"/>
              <a:gd name="T56" fmla="*/ 41 w 64"/>
              <a:gd name="T57" fmla="*/ 34 h 60"/>
              <a:gd name="T58" fmla="*/ 31 w 64"/>
              <a:gd name="T59" fmla="*/ 28 h 60"/>
              <a:gd name="T60" fmla="*/ 22 w 64"/>
              <a:gd name="T61" fmla="*/ 34 h 60"/>
              <a:gd name="T62" fmla="*/ 26 w 64"/>
              <a:gd name="T63" fmla="*/ 23 h 60"/>
              <a:gd name="T64" fmla="*/ 17 w 64"/>
              <a:gd name="T65" fmla="*/ 16 h 60"/>
              <a:gd name="T66" fmla="*/ 28 w 64"/>
              <a:gd name="T67" fmla="*/ 16 h 60"/>
              <a:gd name="T68" fmla="*/ 31 w 64"/>
              <a:gd name="T69" fmla="*/ 6 h 60"/>
              <a:gd name="T70" fmla="*/ 35 w 64"/>
              <a:gd name="T71" fmla="*/ 16 h 60"/>
              <a:gd name="T72" fmla="*/ 46 w 64"/>
              <a:gd name="T73" fmla="*/ 16 h 60"/>
              <a:gd name="T74" fmla="*/ 37 w 64"/>
              <a:gd name="T75" fmla="*/ 23 h 60"/>
              <a:gd name="T76" fmla="*/ 60 w 64"/>
              <a:gd name="T77" fmla="*/ 18 h 60"/>
              <a:gd name="T78" fmla="*/ 52 w 64"/>
              <a:gd name="T79" fmla="*/ 27 h 60"/>
              <a:gd name="T80" fmla="*/ 52 w 64"/>
              <a:gd name="T81" fmla="*/ 12 h 60"/>
              <a:gd name="T82" fmla="*/ 60 w 64"/>
              <a:gd name="T83" fmla="*/ 12 h 60"/>
              <a:gd name="T84" fmla="*/ 60 w 64"/>
              <a:gd name="T8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0">
                <a:moveTo>
                  <a:pt x="52" y="8"/>
                </a:moveTo>
                <a:cubicBezTo>
                  <a:pt x="56" y="0"/>
                  <a:pt x="56" y="0"/>
                  <a:pt x="56" y="0"/>
                </a:cubicBezTo>
                <a:cubicBezTo>
                  <a:pt x="52" y="0"/>
                  <a:pt x="52" y="0"/>
                  <a:pt x="52" y="0"/>
                </a:cubicBezTo>
                <a:cubicBezTo>
                  <a:pt x="12" y="0"/>
                  <a:pt x="12" y="0"/>
                  <a:pt x="12" y="0"/>
                </a:cubicBezTo>
                <a:cubicBezTo>
                  <a:pt x="8" y="0"/>
                  <a:pt x="8" y="0"/>
                  <a:pt x="8" y="0"/>
                </a:cubicBezTo>
                <a:cubicBezTo>
                  <a:pt x="12" y="8"/>
                  <a:pt x="12" y="8"/>
                  <a:pt x="12" y="8"/>
                </a:cubicBezTo>
                <a:cubicBezTo>
                  <a:pt x="0" y="8"/>
                  <a:pt x="0" y="8"/>
                  <a:pt x="0" y="8"/>
                </a:cubicBezTo>
                <a:cubicBezTo>
                  <a:pt x="0" y="18"/>
                  <a:pt x="0" y="18"/>
                  <a:pt x="0" y="18"/>
                </a:cubicBezTo>
                <a:cubicBezTo>
                  <a:pt x="0" y="22"/>
                  <a:pt x="0" y="30"/>
                  <a:pt x="13" y="32"/>
                </a:cubicBezTo>
                <a:cubicBezTo>
                  <a:pt x="16" y="38"/>
                  <a:pt x="21" y="42"/>
                  <a:pt x="28" y="43"/>
                </a:cubicBezTo>
                <a:cubicBezTo>
                  <a:pt x="28" y="45"/>
                  <a:pt x="28" y="46"/>
                  <a:pt x="28" y="48"/>
                </a:cubicBezTo>
                <a:cubicBezTo>
                  <a:pt x="28" y="56"/>
                  <a:pt x="12" y="56"/>
                  <a:pt x="8" y="56"/>
                </a:cubicBezTo>
                <a:cubicBezTo>
                  <a:pt x="8" y="60"/>
                  <a:pt x="8" y="60"/>
                  <a:pt x="8" y="60"/>
                </a:cubicBezTo>
                <a:cubicBezTo>
                  <a:pt x="32" y="60"/>
                  <a:pt x="32" y="60"/>
                  <a:pt x="32" y="60"/>
                </a:cubicBezTo>
                <a:cubicBezTo>
                  <a:pt x="56" y="60"/>
                  <a:pt x="56" y="60"/>
                  <a:pt x="56" y="60"/>
                </a:cubicBezTo>
                <a:cubicBezTo>
                  <a:pt x="56" y="60"/>
                  <a:pt x="56" y="60"/>
                  <a:pt x="56" y="56"/>
                </a:cubicBezTo>
                <a:cubicBezTo>
                  <a:pt x="52" y="56"/>
                  <a:pt x="36" y="56"/>
                  <a:pt x="36" y="48"/>
                </a:cubicBezTo>
                <a:cubicBezTo>
                  <a:pt x="36" y="46"/>
                  <a:pt x="36" y="45"/>
                  <a:pt x="36" y="43"/>
                </a:cubicBezTo>
                <a:cubicBezTo>
                  <a:pt x="42" y="42"/>
                  <a:pt x="47" y="38"/>
                  <a:pt x="50" y="32"/>
                </a:cubicBezTo>
                <a:cubicBezTo>
                  <a:pt x="64" y="30"/>
                  <a:pt x="64" y="22"/>
                  <a:pt x="64" y="18"/>
                </a:cubicBezTo>
                <a:cubicBezTo>
                  <a:pt x="64" y="8"/>
                  <a:pt x="64" y="8"/>
                  <a:pt x="64" y="8"/>
                </a:cubicBezTo>
                <a:lnTo>
                  <a:pt x="52" y="8"/>
                </a:lnTo>
                <a:close/>
                <a:moveTo>
                  <a:pt x="12" y="27"/>
                </a:moveTo>
                <a:cubicBezTo>
                  <a:pt x="4" y="26"/>
                  <a:pt x="4" y="21"/>
                  <a:pt x="4" y="18"/>
                </a:cubicBezTo>
                <a:cubicBezTo>
                  <a:pt x="4" y="12"/>
                  <a:pt x="4" y="12"/>
                  <a:pt x="4" y="12"/>
                </a:cubicBezTo>
                <a:cubicBezTo>
                  <a:pt x="12" y="12"/>
                  <a:pt x="12" y="12"/>
                  <a:pt x="12" y="12"/>
                </a:cubicBezTo>
                <a:lnTo>
                  <a:pt x="12" y="27"/>
                </a:lnTo>
                <a:close/>
                <a:moveTo>
                  <a:pt x="37" y="23"/>
                </a:moveTo>
                <a:cubicBezTo>
                  <a:pt x="41" y="34"/>
                  <a:pt x="41" y="34"/>
                  <a:pt x="41" y="34"/>
                </a:cubicBezTo>
                <a:cubicBezTo>
                  <a:pt x="31" y="28"/>
                  <a:pt x="31" y="28"/>
                  <a:pt x="31" y="28"/>
                </a:cubicBezTo>
                <a:cubicBezTo>
                  <a:pt x="22" y="34"/>
                  <a:pt x="22" y="34"/>
                  <a:pt x="22" y="34"/>
                </a:cubicBezTo>
                <a:cubicBezTo>
                  <a:pt x="26" y="23"/>
                  <a:pt x="26" y="23"/>
                  <a:pt x="26" y="23"/>
                </a:cubicBezTo>
                <a:cubicBezTo>
                  <a:pt x="17" y="16"/>
                  <a:pt x="17" y="16"/>
                  <a:pt x="17" y="16"/>
                </a:cubicBezTo>
                <a:cubicBezTo>
                  <a:pt x="28" y="16"/>
                  <a:pt x="28" y="16"/>
                  <a:pt x="28" y="16"/>
                </a:cubicBezTo>
                <a:cubicBezTo>
                  <a:pt x="31" y="6"/>
                  <a:pt x="31" y="6"/>
                  <a:pt x="31" y="6"/>
                </a:cubicBezTo>
                <a:cubicBezTo>
                  <a:pt x="35" y="16"/>
                  <a:pt x="35" y="16"/>
                  <a:pt x="35" y="16"/>
                </a:cubicBezTo>
                <a:cubicBezTo>
                  <a:pt x="46" y="16"/>
                  <a:pt x="46" y="16"/>
                  <a:pt x="46" y="16"/>
                </a:cubicBezTo>
                <a:lnTo>
                  <a:pt x="37" y="23"/>
                </a:lnTo>
                <a:close/>
                <a:moveTo>
                  <a:pt x="60" y="18"/>
                </a:moveTo>
                <a:cubicBezTo>
                  <a:pt x="60" y="21"/>
                  <a:pt x="60" y="26"/>
                  <a:pt x="52" y="27"/>
                </a:cubicBezTo>
                <a:cubicBezTo>
                  <a:pt x="52" y="12"/>
                  <a:pt x="52" y="12"/>
                  <a:pt x="52" y="12"/>
                </a:cubicBezTo>
                <a:cubicBezTo>
                  <a:pt x="60" y="12"/>
                  <a:pt x="60" y="12"/>
                  <a:pt x="60" y="12"/>
                </a:cubicBezTo>
                <a:lnTo>
                  <a:pt x="60" y="18"/>
                </a:ln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defRPr/>
            </a:pPr>
            <a:endParaRPr lang="en-US" sz="1850" kern="0" dirty="0">
              <a:solidFill>
                <a:prstClr val="black"/>
              </a:solidFill>
              <a:latin typeface="Arial"/>
              <a:ea typeface="LF_Kai"/>
            </a:endParaRPr>
          </a:p>
        </p:txBody>
      </p:sp>
      <p:grpSp>
        <p:nvGrpSpPr>
          <p:cNvPr id="74" name="Group 73">
            <a:extLst>
              <a:ext uri="{FF2B5EF4-FFF2-40B4-BE49-F238E27FC236}">
                <a16:creationId xmlns:a16="http://schemas.microsoft.com/office/drawing/2014/main" id="{CDFB878A-AA3B-429B-BC6F-BE9D4FCD4AB9}"/>
              </a:ext>
            </a:extLst>
          </p:cNvPr>
          <p:cNvGrpSpPr>
            <a:grpSpLocks noChangeAspect="1"/>
          </p:cNvGrpSpPr>
          <p:nvPr/>
        </p:nvGrpSpPr>
        <p:grpSpPr>
          <a:xfrm>
            <a:off x="989832" y="3960797"/>
            <a:ext cx="240315" cy="194795"/>
            <a:chOff x="-11630025" y="3246438"/>
            <a:chExt cx="569913" cy="461963"/>
          </a:xfrm>
          <a:solidFill>
            <a:schemeClr val="bg2"/>
          </a:solidFill>
        </p:grpSpPr>
        <p:sp>
          <p:nvSpPr>
            <p:cNvPr id="75" name="Freeform 506">
              <a:extLst>
                <a:ext uri="{FF2B5EF4-FFF2-40B4-BE49-F238E27FC236}">
                  <a16:creationId xmlns:a16="http://schemas.microsoft.com/office/drawing/2014/main" id="{51F12728-C358-4CF6-8A4E-AC6E32BEDAAA}"/>
                </a:ext>
              </a:extLst>
            </p:cNvPr>
            <p:cNvSpPr>
              <a:spLocks/>
            </p:cNvSpPr>
            <p:nvPr/>
          </p:nvSpPr>
          <p:spPr bwMode="auto">
            <a:xfrm>
              <a:off x="-11233150" y="3455988"/>
              <a:ext cx="173038" cy="39688"/>
            </a:xfrm>
            <a:custGeom>
              <a:avLst/>
              <a:gdLst>
                <a:gd name="T0" fmla="*/ 110 w 124"/>
                <a:gd name="T1" fmla="*/ 0 h 28"/>
                <a:gd name="T2" fmla="*/ 14 w 124"/>
                <a:gd name="T3" fmla="*/ 0 h 28"/>
                <a:gd name="T4" fmla="*/ 0 w 124"/>
                <a:gd name="T5" fmla="*/ 14 h 28"/>
                <a:gd name="T6" fmla="*/ 14 w 124"/>
                <a:gd name="T7" fmla="*/ 28 h 28"/>
                <a:gd name="T8" fmla="*/ 110 w 124"/>
                <a:gd name="T9" fmla="*/ 28 h 28"/>
                <a:gd name="T10" fmla="*/ 124 w 124"/>
                <a:gd name="T11" fmla="*/ 14 h 28"/>
                <a:gd name="T12" fmla="*/ 110 w 12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24" h="28">
                  <a:moveTo>
                    <a:pt x="110" y="0"/>
                  </a:moveTo>
                  <a:cubicBezTo>
                    <a:pt x="14" y="0"/>
                    <a:pt x="14" y="0"/>
                    <a:pt x="14" y="0"/>
                  </a:cubicBezTo>
                  <a:cubicBezTo>
                    <a:pt x="6" y="0"/>
                    <a:pt x="0" y="7"/>
                    <a:pt x="0" y="14"/>
                  </a:cubicBezTo>
                  <a:cubicBezTo>
                    <a:pt x="0" y="22"/>
                    <a:pt x="6" y="28"/>
                    <a:pt x="14" y="28"/>
                  </a:cubicBezTo>
                  <a:cubicBezTo>
                    <a:pt x="110" y="28"/>
                    <a:pt x="110" y="28"/>
                    <a:pt x="110" y="28"/>
                  </a:cubicBezTo>
                  <a:cubicBezTo>
                    <a:pt x="118" y="28"/>
                    <a:pt x="124" y="22"/>
                    <a:pt x="124" y="14"/>
                  </a:cubicBezTo>
                  <a:cubicBezTo>
                    <a:pt x="124" y="7"/>
                    <a:pt x="118" y="0"/>
                    <a:pt x="110" y="0"/>
                  </a:cubicBezTo>
                  <a:close/>
                </a:path>
              </a:pathLst>
            </a:custGeom>
            <a:grpFill/>
            <a:ln w="9525">
              <a:noFill/>
              <a:round/>
              <a:headEnd/>
              <a:tailEnd/>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76" name="Freeform 507">
              <a:extLst>
                <a:ext uri="{FF2B5EF4-FFF2-40B4-BE49-F238E27FC236}">
                  <a16:creationId xmlns:a16="http://schemas.microsoft.com/office/drawing/2014/main" id="{76D8FE0F-4BD7-4F19-9CFE-AD15CCE59285}"/>
                </a:ext>
              </a:extLst>
            </p:cNvPr>
            <p:cNvSpPr>
              <a:spLocks/>
            </p:cNvSpPr>
            <p:nvPr/>
          </p:nvSpPr>
          <p:spPr bwMode="auto">
            <a:xfrm>
              <a:off x="-11304588" y="3627438"/>
              <a:ext cx="244475" cy="39688"/>
            </a:xfrm>
            <a:custGeom>
              <a:avLst/>
              <a:gdLst>
                <a:gd name="T0" fmla="*/ 161 w 175"/>
                <a:gd name="T1" fmla="*/ 0 h 28"/>
                <a:gd name="T2" fmla="*/ 13 w 175"/>
                <a:gd name="T3" fmla="*/ 0 h 28"/>
                <a:gd name="T4" fmla="*/ 0 w 175"/>
                <a:gd name="T5" fmla="*/ 14 h 28"/>
                <a:gd name="T6" fmla="*/ 13 w 175"/>
                <a:gd name="T7" fmla="*/ 28 h 28"/>
                <a:gd name="T8" fmla="*/ 161 w 175"/>
                <a:gd name="T9" fmla="*/ 28 h 28"/>
                <a:gd name="T10" fmla="*/ 175 w 175"/>
                <a:gd name="T11" fmla="*/ 14 h 28"/>
                <a:gd name="T12" fmla="*/ 161 w 17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5" h="28">
                  <a:moveTo>
                    <a:pt x="161" y="0"/>
                  </a:moveTo>
                  <a:cubicBezTo>
                    <a:pt x="13" y="0"/>
                    <a:pt x="13" y="0"/>
                    <a:pt x="13" y="0"/>
                  </a:cubicBezTo>
                  <a:cubicBezTo>
                    <a:pt x="6" y="0"/>
                    <a:pt x="0" y="6"/>
                    <a:pt x="0" y="14"/>
                  </a:cubicBezTo>
                  <a:cubicBezTo>
                    <a:pt x="0" y="21"/>
                    <a:pt x="6" y="28"/>
                    <a:pt x="13" y="28"/>
                  </a:cubicBezTo>
                  <a:cubicBezTo>
                    <a:pt x="161" y="28"/>
                    <a:pt x="161" y="28"/>
                    <a:pt x="161" y="28"/>
                  </a:cubicBezTo>
                  <a:cubicBezTo>
                    <a:pt x="169" y="28"/>
                    <a:pt x="175" y="21"/>
                    <a:pt x="175" y="14"/>
                  </a:cubicBezTo>
                  <a:cubicBezTo>
                    <a:pt x="175" y="6"/>
                    <a:pt x="169" y="0"/>
                    <a:pt x="161" y="0"/>
                  </a:cubicBezTo>
                  <a:close/>
                </a:path>
              </a:pathLst>
            </a:custGeom>
            <a:grpFill/>
            <a:ln w="9525">
              <a:noFill/>
              <a:round/>
              <a:headEnd/>
              <a:tailEnd/>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77" name="Freeform 508">
              <a:extLst>
                <a:ext uri="{FF2B5EF4-FFF2-40B4-BE49-F238E27FC236}">
                  <a16:creationId xmlns:a16="http://schemas.microsoft.com/office/drawing/2014/main" id="{7E2A7285-4E95-4326-9C3C-889F83747DAB}"/>
                </a:ext>
              </a:extLst>
            </p:cNvPr>
            <p:cNvSpPr>
              <a:spLocks noEditPoints="1"/>
            </p:cNvSpPr>
            <p:nvPr/>
          </p:nvSpPr>
          <p:spPr bwMode="auto">
            <a:xfrm>
              <a:off x="-11630025" y="3246438"/>
              <a:ext cx="227013" cy="123825"/>
            </a:xfrm>
            <a:custGeom>
              <a:avLst/>
              <a:gdLst>
                <a:gd name="T0" fmla="*/ 13 w 162"/>
                <a:gd name="T1" fmla="*/ 58 h 88"/>
                <a:gd name="T2" fmla="*/ 77 w 162"/>
                <a:gd name="T3" fmla="*/ 58 h 88"/>
                <a:gd name="T4" fmla="*/ 119 w 162"/>
                <a:gd name="T5" fmla="*/ 88 h 88"/>
                <a:gd name="T6" fmla="*/ 162 w 162"/>
                <a:gd name="T7" fmla="*/ 44 h 88"/>
                <a:gd name="T8" fmla="*/ 119 w 162"/>
                <a:gd name="T9" fmla="*/ 0 h 88"/>
                <a:gd name="T10" fmla="*/ 77 w 162"/>
                <a:gd name="T11" fmla="*/ 30 h 88"/>
                <a:gd name="T12" fmla="*/ 13 w 162"/>
                <a:gd name="T13" fmla="*/ 30 h 88"/>
                <a:gd name="T14" fmla="*/ 0 w 162"/>
                <a:gd name="T15" fmla="*/ 44 h 88"/>
                <a:gd name="T16" fmla="*/ 13 w 162"/>
                <a:gd name="T17" fmla="*/ 58 h 88"/>
                <a:gd name="T18" fmla="*/ 119 w 162"/>
                <a:gd name="T19" fmla="*/ 27 h 88"/>
                <a:gd name="T20" fmla="*/ 135 w 162"/>
                <a:gd name="T21" fmla="*/ 44 h 88"/>
                <a:gd name="T22" fmla="*/ 119 w 162"/>
                <a:gd name="T23" fmla="*/ 60 h 88"/>
                <a:gd name="T24" fmla="*/ 102 w 162"/>
                <a:gd name="T25" fmla="*/ 44 h 88"/>
                <a:gd name="T26" fmla="*/ 119 w 162"/>
                <a:gd name="T27"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88">
                  <a:moveTo>
                    <a:pt x="13" y="58"/>
                  </a:moveTo>
                  <a:cubicBezTo>
                    <a:pt x="77" y="58"/>
                    <a:pt x="77" y="58"/>
                    <a:pt x="77" y="58"/>
                  </a:cubicBezTo>
                  <a:cubicBezTo>
                    <a:pt x="83" y="75"/>
                    <a:pt x="99" y="88"/>
                    <a:pt x="119" y="88"/>
                  </a:cubicBezTo>
                  <a:cubicBezTo>
                    <a:pt x="143" y="88"/>
                    <a:pt x="162" y="68"/>
                    <a:pt x="162" y="44"/>
                  </a:cubicBezTo>
                  <a:cubicBezTo>
                    <a:pt x="162" y="20"/>
                    <a:pt x="143" y="0"/>
                    <a:pt x="119" y="0"/>
                  </a:cubicBezTo>
                  <a:cubicBezTo>
                    <a:pt x="99" y="0"/>
                    <a:pt x="83" y="13"/>
                    <a:pt x="77" y="30"/>
                  </a:cubicBezTo>
                  <a:cubicBezTo>
                    <a:pt x="13" y="30"/>
                    <a:pt x="13" y="30"/>
                    <a:pt x="13" y="30"/>
                  </a:cubicBezTo>
                  <a:cubicBezTo>
                    <a:pt x="6" y="30"/>
                    <a:pt x="0" y="36"/>
                    <a:pt x="0" y="44"/>
                  </a:cubicBezTo>
                  <a:cubicBezTo>
                    <a:pt x="0" y="52"/>
                    <a:pt x="6" y="58"/>
                    <a:pt x="13" y="58"/>
                  </a:cubicBezTo>
                  <a:close/>
                  <a:moveTo>
                    <a:pt x="119" y="27"/>
                  </a:moveTo>
                  <a:cubicBezTo>
                    <a:pt x="128" y="27"/>
                    <a:pt x="135" y="35"/>
                    <a:pt x="135" y="44"/>
                  </a:cubicBezTo>
                  <a:cubicBezTo>
                    <a:pt x="135" y="53"/>
                    <a:pt x="128" y="60"/>
                    <a:pt x="119" y="60"/>
                  </a:cubicBezTo>
                  <a:cubicBezTo>
                    <a:pt x="109" y="60"/>
                    <a:pt x="102" y="53"/>
                    <a:pt x="102" y="44"/>
                  </a:cubicBezTo>
                  <a:cubicBezTo>
                    <a:pt x="102" y="35"/>
                    <a:pt x="109" y="27"/>
                    <a:pt x="119" y="27"/>
                  </a:cubicBezTo>
                  <a:close/>
                </a:path>
              </a:pathLst>
            </a:custGeom>
            <a:grpFill/>
            <a:ln w="9525">
              <a:noFill/>
              <a:round/>
              <a:headEnd/>
              <a:tailEnd/>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78" name="Freeform 509">
              <a:extLst>
                <a:ext uri="{FF2B5EF4-FFF2-40B4-BE49-F238E27FC236}">
                  <a16:creationId xmlns:a16="http://schemas.microsoft.com/office/drawing/2014/main" id="{63F0C20C-5FE5-4D03-B9DE-69B4C296F137}"/>
                </a:ext>
              </a:extLst>
            </p:cNvPr>
            <p:cNvSpPr>
              <a:spLocks/>
            </p:cNvSpPr>
            <p:nvPr/>
          </p:nvSpPr>
          <p:spPr bwMode="auto">
            <a:xfrm>
              <a:off x="-11382375" y="3289301"/>
              <a:ext cx="322263" cy="38100"/>
            </a:xfrm>
            <a:custGeom>
              <a:avLst/>
              <a:gdLst>
                <a:gd name="T0" fmla="*/ 14 w 231"/>
                <a:gd name="T1" fmla="*/ 28 h 28"/>
                <a:gd name="T2" fmla="*/ 217 w 231"/>
                <a:gd name="T3" fmla="*/ 28 h 28"/>
                <a:gd name="T4" fmla="*/ 231 w 231"/>
                <a:gd name="T5" fmla="*/ 14 h 28"/>
                <a:gd name="T6" fmla="*/ 217 w 231"/>
                <a:gd name="T7" fmla="*/ 0 h 28"/>
                <a:gd name="T8" fmla="*/ 14 w 231"/>
                <a:gd name="T9" fmla="*/ 0 h 28"/>
                <a:gd name="T10" fmla="*/ 0 w 231"/>
                <a:gd name="T11" fmla="*/ 14 h 28"/>
                <a:gd name="T12" fmla="*/ 14 w 23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31" h="28">
                  <a:moveTo>
                    <a:pt x="14" y="28"/>
                  </a:moveTo>
                  <a:cubicBezTo>
                    <a:pt x="217" y="28"/>
                    <a:pt x="217" y="28"/>
                    <a:pt x="217" y="28"/>
                  </a:cubicBezTo>
                  <a:cubicBezTo>
                    <a:pt x="225" y="28"/>
                    <a:pt x="231" y="22"/>
                    <a:pt x="231" y="14"/>
                  </a:cubicBezTo>
                  <a:cubicBezTo>
                    <a:pt x="231" y="6"/>
                    <a:pt x="225" y="0"/>
                    <a:pt x="217" y="0"/>
                  </a:cubicBezTo>
                  <a:cubicBezTo>
                    <a:pt x="14" y="0"/>
                    <a:pt x="14" y="0"/>
                    <a:pt x="14" y="0"/>
                  </a:cubicBezTo>
                  <a:cubicBezTo>
                    <a:pt x="6" y="0"/>
                    <a:pt x="0" y="6"/>
                    <a:pt x="0" y="14"/>
                  </a:cubicBezTo>
                  <a:cubicBezTo>
                    <a:pt x="0" y="22"/>
                    <a:pt x="6" y="28"/>
                    <a:pt x="14" y="28"/>
                  </a:cubicBezTo>
                  <a:close/>
                </a:path>
              </a:pathLst>
            </a:custGeom>
            <a:grpFill/>
            <a:ln w="9525">
              <a:noFill/>
              <a:round/>
              <a:headEnd/>
              <a:tailEnd/>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79" name="Freeform 510">
              <a:extLst>
                <a:ext uri="{FF2B5EF4-FFF2-40B4-BE49-F238E27FC236}">
                  <a16:creationId xmlns:a16="http://schemas.microsoft.com/office/drawing/2014/main" id="{35772F26-964D-4BE6-8AC2-BF1915C48C2F}"/>
                </a:ext>
              </a:extLst>
            </p:cNvPr>
            <p:cNvSpPr>
              <a:spLocks noEditPoints="1"/>
            </p:cNvSpPr>
            <p:nvPr/>
          </p:nvSpPr>
          <p:spPr bwMode="auto">
            <a:xfrm>
              <a:off x="-11630025" y="3586163"/>
              <a:ext cx="301625" cy="122238"/>
            </a:xfrm>
            <a:custGeom>
              <a:avLst/>
              <a:gdLst>
                <a:gd name="T0" fmla="*/ 172 w 216"/>
                <a:gd name="T1" fmla="*/ 0 h 88"/>
                <a:gd name="T2" fmla="*/ 130 w 216"/>
                <a:gd name="T3" fmla="*/ 30 h 88"/>
                <a:gd name="T4" fmla="*/ 13 w 216"/>
                <a:gd name="T5" fmla="*/ 30 h 88"/>
                <a:gd name="T6" fmla="*/ 0 w 216"/>
                <a:gd name="T7" fmla="*/ 44 h 88"/>
                <a:gd name="T8" fmla="*/ 13 w 216"/>
                <a:gd name="T9" fmla="*/ 58 h 88"/>
                <a:gd name="T10" fmla="*/ 130 w 216"/>
                <a:gd name="T11" fmla="*/ 58 h 88"/>
                <a:gd name="T12" fmla="*/ 172 w 216"/>
                <a:gd name="T13" fmla="*/ 88 h 88"/>
                <a:gd name="T14" fmla="*/ 216 w 216"/>
                <a:gd name="T15" fmla="*/ 44 h 88"/>
                <a:gd name="T16" fmla="*/ 172 w 216"/>
                <a:gd name="T17" fmla="*/ 0 h 88"/>
                <a:gd name="T18" fmla="*/ 172 w 216"/>
                <a:gd name="T19" fmla="*/ 60 h 88"/>
                <a:gd name="T20" fmla="*/ 157 w 216"/>
                <a:gd name="T21" fmla="*/ 49 h 88"/>
                <a:gd name="T22" fmla="*/ 158 w 216"/>
                <a:gd name="T23" fmla="*/ 44 h 88"/>
                <a:gd name="T24" fmla="*/ 157 w 216"/>
                <a:gd name="T25" fmla="*/ 39 h 88"/>
                <a:gd name="T26" fmla="*/ 172 w 216"/>
                <a:gd name="T27" fmla="*/ 27 h 88"/>
                <a:gd name="T28" fmla="*/ 189 w 216"/>
                <a:gd name="T29" fmla="*/ 44 h 88"/>
                <a:gd name="T30" fmla="*/ 172 w 216"/>
                <a:gd name="T31" fmla="*/ 6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8">
                  <a:moveTo>
                    <a:pt x="172" y="0"/>
                  </a:moveTo>
                  <a:cubicBezTo>
                    <a:pt x="153" y="0"/>
                    <a:pt x="136" y="13"/>
                    <a:pt x="130" y="30"/>
                  </a:cubicBezTo>
                  <a:cubicBezTo>
                    <a:pt x="13" y="30"/>
                    <a:pt x="13" y="30"/>
                    <a:pt x="13" y="30"/>
                  </a:cubicBezTo>
                  <a:cubicBezTo>
                    <a:pt x="6" y="30"/>
                    <a:pt x="0" y="36"/>
                    <a:pt x="0" y="44"/>
                  </a:cubicBezTo>
                  <a:cubicBezTo>
                    <a:pt x="0" y="51"/>
                    <a:pt x="6" y="58"/>
                    <a:pt x="13" y="58"/>
                  </a:cubicBezTo>
                  <a:cubicBezTo>
                    <a:pt x="130" y="58"/>
                    <a:pt x="130" y="58"/>
                    <a:pt x="130" y="58"/>
                  </a:cubicBezTo>
                  <a:cubicBezTo>
                    <a:pt x="136" y="75"/>
                    <a:pt x="153" y="88"/>
                    <a:pt x="172" y="88"/>
                  </a:cubicBezTo>
                  <a:cubicBezTo>
                    <a:pt x="196" y="88"/>
                    <a:pt x="216" y="68"/>
                    <a:pt x="216" y="44"/>
                  </a:cubicBezTo>
                  <a:cubicBezTo>
                    <a:pt x="216" y="20"/>
                    <a:pt x="196" y="0"/>
                    <a:pt x="172" y="0"/>
                  </a:cubicBezTo>
                  <a:close/>
                  <a:moveTo>
                    <a:pt x="172" y="60"/>
                  </a:moveTo>
                  <a:cubicBezTo>
                    <a:pt x="165" y="60"/>
                    <a:pt x="159" y="56"/>
                    <a:pt x="157" y="49"/>
                  </a:cubicBezTo>
                  <a:cubicBezTo>
                    <a:pt x="157" y="48"/>
                    <a:pt x="158" y="46"/>
                    <a:pt x="158" y="44"/>
                  </a:cubicBezTo>
                  <a:cubicBezTo>
                    <a:pt x="158" y="42"/>
                    <a:pt x="157" y="40"/>
                    <a:pt x="157" y="39"/>
                  </a:cubicBezTo>
                  <a:cubicBezTo>
                    <a:pt x="159" y="32"/>
                    <a:pt x="165" y="27"/>
                    <a:pt x="172" y="27"/>
                  </a:cubicBezTo>
                  <a:cubicBezTo>
                    <a:pt x="181" y="27"/>
                    <a:pt x="189" y="35"/>
                    <a:pt x="189" y="44"/>
                  </a:cubicBezTo>
                  <a:cubicBezTo>
                    <a:pt x="189" y="53"/>
                    <a:pt x="181" y="60"/>
                    <a:pt x="172" y="60"/>
                  </a:cubicBezTo>
                  <a:close/>
                </a:path>
              </a:pathLst>
            </a:custGeom>
            <a:grpFill/>
            <a:ln w="9525">
              <a:noFill/>
              <a:round/>
              <a:headEnd/>
              <a:tailEnd/>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80" name="Freeform 511">
              <a:extLst>
                <a:ext uri="{FF2B5EF4-FFF2-40B4-BE49-F238E27FC236}">
                  <a16:creationId xmlns:a16="http://schemas.microsoft.com/office/drawing/2014/main" id="{6D972DE5-2C47-4101-B923-C75D02A42BC4}"/>
                </a:ext>
              </a:extLst>
            </p:cNvPr>
            <p:cNvSpPr>
              <a:spLocks noEditPoints="1"/>
            </p:cNvSpPr>
            <p:nvPr/>
          </p:nvSpPr>
          <p:spPr bwMode="auto">
            <a:xfrm>
              <a:off x="-11630025" y="3414713"/>
              <a:ext cx="376238" cy="122238"/>
            </a:xfrm>
            <a:custGeom>
              <a:avLst/>
              <a:gdLst>
                <a:gd name="T0" fmla="*/ 269 w 269"/>
                <a:gd name="T1" fmla="*/ 44 h 88"/>
                <a:gd name="T2" fmla="*/ 225 w 269"/>
                <a:gd name="T3" fmla="*/ 0 h 88"/>
                <a:gd name="T4" fmla="*/ 184 w 269"/>
                <a:gd name="T5" fmla="*/ 30 h 88"/>
                <a:gd name="T6" fmla="*/ 13 w 269"/>
                <a:gd name="T7" fmla="*/ 30 h 88"/>
                <a:gd name="T8" fmla="*/ 0 w 269"/>
                <a:gd name="T9" fmla="*/ 44 h 88"/>
                <a:gd name="T10" fmla="*/ 13 w 269"/>
                <a:gd name="T11" fmla="*/ 58 h 88"/>
                <a:gd name="T12" fmla="*/ 184 w 269"/>
                <a:gd name="T13" fmla="*/ 58 h 88"/>
                <a:gd name="T14" fmla="*/ 225 w 269"/>
                <a:gd name="T15" fmla="*/ 88 h 88"/>
                <a:gd name="T16" fmla="*/ 269 w 269"/>
                <a:gd name="T17" fmla="*/ 44 h 88"/>
                <a:gd name="T18" fmla="*/ 225 w 269"/>
                <a:gd name="T19" fmla="*/ 61 h 88"/>
                <a:gd name="T20" fmla="*/ 209 w 269"/>
                <a:gd name="T21" fmla="*/ 44 h 88"/>
                <a:gd name="T22" fmla="*/ 225 w 269"/>
                <a:gd name="T23" fmla="*/ 28 h 88"/>
                <a:gd name="T24" fmla="*/ 242 w 269"/>
                <a:gd name="T25" fmla="*/ 44 h 88"/>
                <a:gd name="T26" fmla="*/ 225 w 269"/>
                <a:gd name="T27"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88">
                  <a:moveTo>
                    <a:pt x="269" y="44"/>
                  </a:moveTo>
                  <a:cubicBezTo>
                    <a:pt x="269" y="20"/>
                    <a:pt x="250" y="0"/>
                    <a:pt x="225" y="0"/>
                  </a:cubicBezTo>
                  <a:cubicBezTo>
                    <a:pt x="206" y="0"/>
                    <a:pt x="189" y="13"/>
                    <a:pt x="184" y="30"/>
                  </a:cubicBezTo>
                  <a:cubicBezTo>
                    <a:pt x="13" y="30"/>
                    <a:pt x="13" y="30"/>
                    <a:pt x="13" y="30"/>
                  </a:cubicBezTo>
                  <a:cubicBezTo>
                    <a:pt x="6" y="30"/>
                    <a:pt x="0" y="37"/>
                    <a:pt x="0" y="44"/>
                  </a:cubicBezTo>
                  <a:cubicBezTo>
                    <a:pt x="0" y="52"/>
                    <a:pt x="6" y="58"/>
                    <a:pt x="13" y="58"/>
                  </a:cubicBezTo>
                  <a:cubicBezTo>
                    <a:pt x="184" y="58"/>
                    <a:pt x="184" y="58"/>
                    <a:pt x="184" y="58"/>
                  </a:cubicBezTo>
                  <a:cubicBezTo>
                    <a:pt x="190" y="75"/>
                    <a:pt x="206" y="88"/>
                    <a:pt x="225" y="88"/>
                  </a:cubicBezTo>
                  <a:cubicBezTo>
                    <a:pt x="250" y="88"/>
                    <a:pt x="269" y="68"/>
                    <a:pt x="269" y="44"/>
                  </a:cubicBezTo>
                  <a:close/>
                  <a:moveTo>
                    <a:pt x="225" y="61"/>
                  </a:moveTo>
                  <a:cubicBezTo>
                    <a:pt x="216" y="61"/>
                    <a:pt x="209" y="53"/>
                    <a:pt x="209" y="44"/>
                  </a:cubicBezTo>
                  <a:cubicBezTo>
                    <a:pt x="209" y="35"/>
                    <a:pt x="216" y="28"/>
                    <a:pt x="225" y="28"/>
                  </a:cubicBezTo>
                  <a:cubicBezTo>
                    <a:pt x="235" y="28"/>
                    <a:pt x="242" y="35"/>
                    <a:pt x="242" y="44"/>
                  </a:cubicBezTo>
                  <a:cubicBezTo>
                    <a:pt x="242" y="53"/>
                    <a:pt x="235" y="61"/>
                    <a:pt x="225" y="61"/>
                  </a:cubicBezTo>
                  <a:close/>
                </a:path>
              </a:pathLst>
            </a:custGeom>
            <a:grpFill/>
            <a:ln w="9525">
              <a:noFill/>
              <a:round/>
              <a:headEnd/>
              <a:tailEnd/>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grpSp>
      <p:grpSp>
        <p:nvGrpSpPr>
          <p:cNvPr id="81" name="Group 80">
            <a:extLst>
              <a:ext uri="{FF2B5EF4-FFF2-40B4-BE49-F238E27FC236}">
                <a16:creationId xmlns:a16="http://schemas.microsoft.com/office/drawing/2014/main" id="{F7CB10D6-2179-4C43-9E9B-610F0F1550C0}"/>
              </a:ext>
            </a:extLst>
          </p:cNvPr>
          <p:cNvGrpSpPr/>
          <p:nvPr/>
        </p:nvGrpSpPr>
        <p:grpSpPr>
          <a:xfrm>
            <a:off x="1049493" y="1641128"/>
            <a:ext cx="133917" cy="211243"/>
            <a:chOff x="960303" y="1236230"/>
            <a:chExt cx="219337" cy="345986"/>
          </a:xfrm>
          <a:solidFill>
            <a:schemeClr val="bg2"/>
          </a:solidFill>
        </p:grpSpPr>
        <p:sp>
          <p:nvSpPr>
            <p:cNvPr id="82" name="Freeform 29">
              <a:extLst>
                <a:ext uri="{FF2B5EF4-FFF2-40B4-BE49-F238E27FC236}">
                  <a16:creationId xmlns:a16="http://schemas.microsoft.com/office/drawing/2014/main" id="{17A2C776-41FB-4860-8BA4-FC2A707A88DB}"/>
                </a:ext>
              </a:extLst>
            </p:cNvPr>
            <p:cNvSpPr>
              <a:spLocks/>
            </p:cNvSpPr>
            <p:nvPr/>
          </p:nvSpPr>
          <p:spPr bwMode="auto">
            <a:xfrm>
              <a:off x="960303" y="1236230"/>
              <a:ext cx="219337" cy="242037"/>
            </a:xfrm>
            <a:custGeom>
              <a:avLst/>
              <a:gdLst>
                <a:gd name="T0" fmla="*/ 148 w 281"/>
                <a:gd name="T1" fmla="*/ 1 h 383"/>
                <a:gd name="T2" fmla="*/ 148 w 281"/>
                <a:gd name="T3" fmla="*/ 1 h 383"/>
                <a:gd name="T4" fmla="*/ 142 w 281"/>
                <a:gd name="T5" fmla="*/ 0 h 383"/>
                <a:gd name="T6" fmla="*/ 1 w 281"/>
                <a:gd name="T7" fmla="*/ 139 h 383"/>
                <a:gd name="T8" fmla="*/ 22 w 281"/>
                <a:gd name="T9" fmla="*/ 164 h 383"/>
                <a:gd name="T10" fmla="*/ 48 w 281"/>
                <a:gd name="T11" fmla="*/ 143 h 383"/>
                <a:gd name="T12" fmla="*/ 147 w 281"/>
                <a:gd name="T13" fmla="*/ 47 h 383"/>
                <a:gd name="T14" fmla="*/ 233 w 281"/>
                <a:gd name="T15" fmla="*/ 141 h 383"/>
                <a:gd name="T16" fmla="*/ 233 w 281"/>
                <a:gd name="T17" fmla="*/ 144 h 383"/>
                <a:gd name="T18" fmla="*/ 190 w 281"/>
                <a:gd name="T19" fmla="*/ 215 h 383"/>
                <a:gd name="T20" fmla="*/ 117 w 281"/>
                <a:gd name="T21" fmla="*/ 357 h 383"/>
                <a:gd name="T22" fmla="*/ 140 w 281"/>
                <a:gd name="T23" fmla="*/ 383 h 383"/>
                <a:gd name="T24" fmla="*/ 141 w 281"/>
                <a:gd name="T25" fmla="*/ 383 h 383"/>
                <a:gd name="T26" fmla="*/ 164 w 281"/>
                <a:gd name="T27" fmla="*/ 357 h 383"/>
                <a:gd name="T28" fmla="*/ 214 w 281"/>
                <a:gd name="T29" fmla="*/ 254 h 383"/>
                <a:gd name="T30" fmla="*/ 280 w 281"/>
                <a:gd name="T31" fmla="*/ 140 h 383"/>
                <a:gd name="T32" fmla="*/ 148 w 281"/>
                <a:gd name="T33" fmla="*/ 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383">
                  <a:moveTo>
                    <a:pt x="148" y="1"/>
                  </a:moveTo>
                  <a:lnTo>
                    <a:pt x="148" y="1"/>
                  </a:lnTo>
                  <a:cubicBezTo>
                    <a:pt x="146" y="1"/>
                    <a:pt x="144" y="0"/>
                    <a:pt x="142" y="0"/>
                  </a:cubicBezTo>
                  <a:cubicBezTo>
                    <a:pt x="42" y="0"/>
                    <a:pt x="6" y="90"/>
                    <a:pt x="1" y="139"/>
                  </a:cubicBezTo>
                  <a:cubicBezTo>
                    <a:pt x="0" y="151"/>
                    <a:pt x="9" y="163"/>
                    <a:pt x="22" y="164"/>
                  </a:cubicBezTo>
                  <a:cubicBezTo>
                    <a:pt x="35" y="165"/>
                    <a:pt x="46" y="156"/>
                    <a:pt x="48" y="143"/>
                  </a:cubicBezTo>
                  <a:cubicBezTo>
                    <a:pt x="48" y="139"/>
                    <a:pt x="59" y="44"/>
                    <a:pt x="147" y="47"/>
                  </a:cubicBezTo>
                  <a:cubicBezTo>
                    <a:pt x="231" y="50"/>
                    <a:pt x="233" y="132"/>
                    <a:pt x="233" y="141"/>
                  </a:cubicBezTo>
                  <a:lnTo>
                    <a:pt x="233" y="144"/>
                  </a:lnTo>
                  <a:cubicBezTo>
                    <a:pt x="233" y="145"/>
                    <a:pt x="236" y="188"/>
                    <a:pt x="190" y="215"/>
                  </a:cubicBezTo>
                  <a:cubicBezTo>
                    <a:pt x="118" y="257"/>
                    <a:pt x="117" y="353"/>
                    <a:pt x="117" y="357"/>
                  </a:cubicBezTo>
                  <a:cubicBezTo>
                    <a:pt x="117" y="370"/>
                    <a:pt x="128" y="383"/>
                    <a:pt x="140" y="383"/>
                  </a:cubicBezTo>
                  <a:lnTo>
                    <a:pt x="141" y="383"/>
                  </a:lnTo>
                  <a:cubicBezTo>
                    <a:pt x="153" y="383"/>
                    <a:pt x="164" y="370"/>
                    <a:pt x="164" y="357"/>
                  </a:cubicBezTo>
                  <a:cubicBezTo>
                    <a:pt x="164" y="356"/>
                    <a:pt x="164" y="283"/>
                    <a:pt x="214" y="254"/>
                  </a:cubicBezTo>
                  <a:cubicBezTo>
                    <a:pt x="281" y="215"/>
                    <a:pt x="280" y="152"/>
                    <a:pt x="280" y="140"/>
                  </a:cubicBezTo>
                  <a:cubicBezTo>
                    <a:pt x="280" y="93"/>
                    <a:pt x="253" y="4"/>
                    <a:pt x="148" y="1"/>
                  </a:cubicBezTo>
                  <a:close/>
                </a:path>
              </a:pathLst>
            </a:custGeom>
            <a:grpFill/>
            <a:ln w="0">
              <a:noFill/>
              <a:prstDash val="solid"/>
              <a:round/>
              <a:headEnd/>
              <a:tailEnd/>
            </a:ln>
          </p:spPr>
          <p:txBody>
            <a:bodyPr vert="horz" wrap="square" lIns="93971" tIns="46985" rIns="93971" bIns="46985" numCol="1" anchor="t" anchorCtr="0" compatLnSpc="1">
              <a:prstTxWarp prst="textNoShape">
                <a:avLst/>
              </a:prstTxWarp>
            </a:bodyPr>
            <a:lstStyle/>
            <a:p>
              <a:pPr defTabSz="939742"/>
              <a:endParaRPr lang="en-US" sz="616" dirty="0">
                <a:solidFill>
                  <a:srgbClr val="6D6E6A"/>
                </a:solidFill>
                <a:latin typeface="Arial"/>
                <a:ea typeface="LF_Kai"/>
              </a:endParaRPr>
            </a:p>
          </p:txBody>
        </p:sp>
        <p:sp>
          <p:nvSpPr>
            <p:cNvPr id="83" name="Freeform 30">
              <a:extLst>
                <a:ext uri="{FF2B5EF4-FFF2-40B4-BE49-F238E27FC236}">
                  <a16:creationId xmlns:a16="http://schemas.microsoft.com/office/drawing/2014/main" id="{E8AD3284-ED17-4737-AD79-3C9A31737C92}"/>
                </a:ext>
              </a:extLst>
            </p:cNvPr>
            <p:cNvSpPr>
              <a:spLocks/>
            </p:cNvSpPr>
            <p:nvPr/>
          </p:nvSpPr>
          <p:spPr bwMode="auto">
            <a:xfrm>
              <a:off x="1043942" y="1503162"/>
              <a:ext cx="63629" cy="79054"/>
            </a:xfrm>
            <a:custGeom>
              <a:avLst/>
              <a:gdLst>
                <a:gd name="T0" fmla="*/ 8 w 53"/>
                <a:gd name="T1" fmla="*/ 10 h 55"/>
                <a:gd name="T2" fmla="*/ 8 w 53"/>
                <a:gd name="T3" fmla="*/ 10 h 55"/>
                <a:gd name="T4" fmla="*/ 0 w 53"/>
                <a:gd name="T5" fmla="*/ 29 h 55"/>
                <a:gd name="T6" fmla="*/ 8 w 53"/>
                <a:gd name="T7" fmla="*/ 47 h 55"/>
                <a:gd name="T8" fmla="*/ 27 w 53"/>
                <a:gd name="T9" fmla="*/ 55 h 55"/>
                <a:gd name="T10" fmla="*/ 45 w 53"/>
                <a:gd name="T11" fmla="*/ 47 h 55"/>
                <a:gd name="T12" fmla="*/ 53 w 53"/>
                <a:gd name="T13" fmla="*/ 29 h 55"/>
                <a:gd name="T14" fmla="*/ 45 w 53"/>
                <a:gd name="T15" fmla="*/ 10 h 55"/>
                <a:gd name="T16" fmla="*/ 8 w 53"/>
                <a:gd name="T1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8" y="10"/>
                  </a:moveTo>
                  <a:lnTo>
                    <a:pt x="8" y="10"/>
                  </a:lnTo>
                  <a:cubicBezTo>
                    <a:pt x="3" y="15"/>
                    <a:pt x="0" y="22"/>
                    <a:pt x="0" y="29"/>
                  </a:cubicBezTo>
                  <a:cubicBezTo>
                    <a:pt x="0" y="36"/>
                    <a:pt x="3" y="42"/>
                    <a:pt x="8" y="47"/>
                  </a:cubicBezTo>
                  <a:cubicBezTo>
                    <a:pt x="13" y="52"/>
                    <a:pt x="19" y="55"/>
                    <a:pt x="27" y="55"/>
                  </a:cubicBezTo>
                  <a:cubicBezTo>
                    <a:pt x="34" y="55"/>
                    <a:pt x="40" y="52"/>
                    <a:pt x="45" y="47"/>
                  </a:cubicBezTo>
                  <a:cubicBezTo>
                    <a:pt x="50" y="42"/>
                    <a:pt x="53" y="36"/>
                    <a:pt x="53" y="29"/>
                  </a:cubicBezTo>
                  <a:cubicBezTo>
                    <a:pt x="53" y="22"/>
                    <a:pt x="50" y="15"/>
                    <a:pt x="45" y="10"/>
                  </a:cubicBezTo>
                  <a:cubicBezTo>
                    <a:pt x="35" y="0"/>
                    <a:pt x="18" y="0"/>
                    <a:pt x="8" y="10"/>
                  </a:cubicBezTo>
                  <a:close/>
                </a:path>
              </a:pathLst>
            </a:custGeom>
            <a:grpFill/>
            <a:ln w="0">
              <a:noFill/>
              <a:prstDash val="solid"/>
              <a:round/>
              <a:headEnd/>
              <a:tailEnd/>
            </a:ln>
          </p:spPr>
          <p:txBody>
            <a:bodyPr vert="horz" wrap="square" lIns="93971" tIns="46985" rIns="93971" bIns="46985" numCol="1" anchor="t" anchorCtr="0" compatLnSpc="1">
              <a:prstTxWarp prst="textNoShape">
                <a:avLst/>
              </a:prstTxWarp>
            </a:bodyPr>
            <a:lstStyle/>
            <a:p>
              <a:pPr defTabSz="939742"/>
              <a:endParaRPr lang="en-US" sz="616" dirty="0">
                <a:solidFill>
                  <a:srgbClr val="6D6E6A"/>
                </a:solidFill>
                <a:latin typeface="Arial"/>
                <a:ea typeface="LF_Kai"/>
              </a:endParaRPr>
            </a:p>
          </p:txBody>
        </p:sp>
      </p:grpSp>
      <p:sp>
        <p:nvSpPr>
          <p:cNvPr id="84" name="Freeform 58">
            <a:extLst>
              <a:ext uri="{FF2B5EF4-FFF2-40B4-BE49-F238E27FC236}">
                <a16:creationId xmlns:a16="http://schemas.microsoft.com/office/drawing/2014/main" id="{A7B70CC8-E1AA-441E-84B3-9AF97BEA134C}"/>
              </a:ext>
            </a:extLst>
          </p:cNvPr>
          <p:cNvSpPr>
            <a:spLocks/>
          </p:cNvSpPr>
          <p:nvPr/>
        </p:nvSpPr>
        <p:spPr bwMode="auto">
          <a:xfrm>
            <a:off x="987464" y="2762050"/>
            <a:ext cx="279643" cy="258621"/>
          </a:xfrm>
          <a:custGeom>
            <a:avLst/>
            <a:gdLst>
              <a:gd name="T0" fmla="*/ 0 w 1012"/>
              <a:gd name="T1" fmla="*/ 922 h 922"/>
              <a:gd name="T2" fmla="*/ 0 w 1012"/>
              <a:gd name="T3" fmla="*/ 922 h 922"/>
              <a:gd name="T4" fmla="*/ 433 w 1012"/>
              <a:gd name="T5" fmla="*/ 218 h 922"/>
              <a:gd name="T6" fmla="*/ 520 w 1012"/>
              <a:gd name="T7" fmla="*/ 404 h 922"/>
              <a:gd name="T8" fmla="*/ 1012 w 1012"/>
              <a:gd name="T9" fmla="*/ 0 h 922"/>
              <a:gd name="T10" fmla="*/ 564 w 1012"/>
              <a:gd name="T11" fmla="*/ 712 h 922"/>
              <a:gd name="T12" fmla="*/ 481 w 1012"/>
              <a:gd name="T13" fmla="*/ 528 h 922"/>
              <a:gd name="T14" fmla="*/ 0 w 1012"/>
              <a:gd name="T15" fmla="*/ 922 h 9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2" h="922">
                <a:moveTo>
                  <a:pt x="0" y="922"/>
                </a:moveTo>
                <a:lnTo>
                  <a:pt x="0" y="922"/>
                </a:lnTo>
                <a:lnTo>
                  <a:pt x="433" y="218"/>
                </a:lnTo>
                <a:lnTo>
                  <a:pt x="520" y="404"/>
                </a:lnTo>
                <a:lnTo>
                  <a:pt x="1012" y="0"/>
                </a:lnTo>
                <a:lnTo>
                  <a:pt x="564" y="712"/>
                </a:lnTo>
                <a:lnTo>
                  <a:pt x="481" y="528"/>
                </a:lnTo>
                <a:lnTo>
                  <a:pt x="0" y="922"/>
                </a:lnTo>
                <a:close/>
              </a:path>
            </a:pathLst>
          </a:custGeom>
          <a:solidFill>
            <a:srgbClr val="1E7C99"/>
          </a:solidFill>
          <a:ln w="0">
            <a:noFill/>
            <a:prstDash val="solid"/>
            <a:round/>
            <a:headEnd/>
            <a:tailEnd/>
          </a:ln>
        </p:spPr>
        <p:txBody>
          <a:bodyPr vert="horz" wrap="square" lIns="93971" tIns="46985" rIns="93971" bIns="46985" numCol="1" anchor="t" anchorCtr="0" compatLnSpc="1">
            <a:prstTxWarp prst="textNoShape">
              <a:avLst/>
            </a:prstTxWarp>
          </a:bodyPr>
          <a:lstStyle/>
          <a:p>
            <a:pPr defTabSz="939742"/>
            <a:endParaRPr lang="en-US" sz="616" dirty="0">
              <a:solidFill>
                <a:srgbClr val="6D6E6A"/>
              </a:solidFill>
              <a:latin typeface="Arial"/>
              <a:ea typeface="LF_Kai"/>
            </a:endParaRPr>
          </a:p>
        </p:txBody>
      </p:sp>
      <p:sp>
        <p:nvSpPr>
          <p:cNvPr id="92" name="Rectangle 91">
            <a:extLst>
              <a:ext uri="{FF2B5EF4-FFF2-40B4-BE49-F238E27FC236}">
                <a16:creationId xmlns:a16="http://schemas.microsoft.com/office/drawing/2014/main" id="{A15CBC32-76FE-4D83-BD43-8C1E76465220}"/>
              </a:ext>
            </a:extLst>
          </p:cNvPr>
          <p:cNvSpPr/>
          <p:nvPr/>
        </p:nvSpPr>
        <p:spPr>
          <a:xfrm>
            <a:off x="7105150" y="1714118"/>
            <a:ext cx="5921064" cy="3236586"/>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971" tIns="46985" rIns="93971" bIns="46985" numCol="1" spcCol="0" rtlCol="0" fromWordArt="0" anchor="ctr" anchorCtr="0" forceAA="0" compatLnSpc="0">
            <a:prstTxWarp prst="textNoShape">
              <a:avLst/>
            </a:prstTxWarp>
            <a:noAutofit/>
          </a:bodyPr>
          <a:lstStyle/>
          <a:p>
            <a:pPr algn="ctr" defTabSz="939742">
              <a:lnSpc>
                <a:spcPct val="110000"/>
              </a:lnSpc>
            </a:pPr>
            <a:endParaRPr lang="en-US" sz="1234" dirty="0">
              <a:solidFill>
                <a:srgbClr val="6D6E6A"/>
              </a:solidFill>
              <a:latin typeface="Arial"/>
              <a:ea typeface="LF_Kai"/>
            </a:endParaRPr>
          </a:p>
        </p:txBody>
      </p:sp>
      <p:sp>
        <p:nvSpPr>
          <p:cNvPr id="93" name="Freeform 17">
            <a:extLst>
              <a:ext uri="{FF2B5EF4-FFF2-40B4-BE49-F238E27FC236}">
                <a16:creationId xmlns:a16="http://schemas.microsoft.com/office/drawing/2014/main" id="{7F43516A-C712-412C-BDA0-6A72800C8439}"/>
              </a:ext>
            </a:extLst>
          </p:cNvPr>
          <p:cNvSpPr>
            <a:spLocks noEditPoints="1"/>
          </p:cNvSpPr>
          <p:nvPr/>
        </p:nvSpPr>
        <p:spPr bwMode="auto">
          <a:xfrm>
            <a:off x="10458616" y="6579918"/>
            <a:ext cx="279584"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cxnSp>
        <p:nvCxnSpPr>
          <p:cNvPr id="94" name="Straight Connector 93">
            <a:extLst>
              <a:ext uri="{FF2B5EF4-FFF2-40B4-BE49-F238E27FC236}">
                <a16:creationId xmlns:a16="http://schemas.microsoft.com/office/drawing/2014/main" id="{619A31AC-1498-411A-85CB-106C4410C46A}"/>
              </a:ext>
            </a:extLst>
          </p:cNvPr>
          <p:cNvCxnSpPr>
            <a:cxnSpLocks/>
          </p:cNvCxnSpPr>
          <p:nvPr/>
        </p:nvCxnSpPr>
        <p:spPr>
          <a:xfrm>
            <a:off x="755530" y="2558321"/>
            <a:ext cx="5500298"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DFB9A34-80BA-400E-B282-A06B8F22FCF1}"/>
              </a:ext>
            </a:extLst>
          </p:cNvPr>
          <p:cNvCxnSpPr>
            <a:cxnSpLocks/>
          </p:cNvCxnSpPr>
          <p:nvPr/>
        </p:nvCxnSpPr>
        <p:spPr>
          <a:xfrm>
            <a:off x="740076" y="3752251"/>
            <a:ext cx="5500298"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784BDC4-A0E4-4F52-89AF-A87C4420B05A}"/>
              </a:ext>
            </a:extLst>
          </p:cNvPr>
          <p:cNvCxnSpPr>
            <a:cxnSpLocks/>
          </p:cNvCxnSpPr>
          <p:nvPr/>
        </p:nvCxnSpPr>
        <p:spPr>
          <a:xfrm>
            <a:off x="755530" y="5391820"/>
            <a:ext cx="5500298"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PageNumber">
            <a:extLst>
              <a:ext uri="{FF2B5EF4-FFF2-40B4-BE49-F238E27FC236}">
                <a16:creationId xmlns:a16="http://schemas.microsoft.com/office/drawing/2014/main" id="{1B10B885-1AD0-4265-A3CD-EEA82F41E0D3}"/>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14</a:t>
            </a:r>
          </a:p>
        </p:txBody>
      </p:sp>
    </p:spTree>
    <p:custDataLst>
      <p:tags r:id="rId1"/>
    </p:custDataLst>
    <p:extLst>
      <p:ext uri="{BB962C8B-B14F-4D97-AF65-F5344CB8AC3E}">
        <p14:creationId xmlns:p14="http://schemas.microsoft.com/office/powerpoint/2010/main" val="35430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DE8BD4B-49C5-4339-B2C3-DE5FE76F0547}"/>
              </a:ext>
            </a:extLst>
          </p:cNvPr>
          <p:cNvSpPr txBox="1"/>
          <p:nvPr/>
        </p:nvSpPr>
        <p:spPr>
          <a:xfrm>
            <a:off x="2267468" y="6123113"/>
            <a:ext cx="1405869" cy="442410"/>
          </a:xfrm>
          <a:prstGeom prst="rect">
            <a:avLst/>
          </a:prstGeom>
          <a:noFill/>
        </p:spPr>
        <p:txBody>
          <a:bodyPr vert="horz" wrap="square" lIns="96819" tIns="48409" rIns="96819" bIns="48409" rtlCol="0" anchor="t">
            <a:spAutoFit/>
          </a:bodyPr>
          <a:lstStyle/>
          <a:p>
            <a:pPr algn="l">
              <a:lnSpc>
                <a:spcPct val="110000"/>
              </a:lnSpc>
            </a:pPr>
            <a:r>
              <a:rPr lang="en-US" sz="1059" dirty="0">
                <a:solidFill>
                  <a:schemeClr val="tx2"/>
                </a:solidFill>
                <a:latin typeface="Arial"/>
              </a:rPr>
              <a:t>Increase in payment success rate</a:t>
            </a:r>
          </a:p>
        </p:txBody>
      </p:sp>
      <p:sp>
        <p:nvSpPr>
          <p:cNvPr id="45" name="TextBox 44">
            <a:extLst>
              <a:ext uri="{FF2B5EF4-FFF2-40B4-BE49-F238E27FC236}">
                <a16:creationId xmlns:a16="http://schemas.microsoft.com/office/drawing/2014/main" id="{087DAC99-F14F-496F-9BD0-E79838DB6C8D}"/>
              </a:ext>
            </a:extLst>
          </p:cNvPr>
          <p:cNvSpPr txBox="1"/>
          <p:nvPr/>
        </p:nvSpPr>
        <p:spPr>
          <a:xfrm>
            <a:off x="4019893" y="6123113"/>
            <a:ext cx="1124579" cy="442410"/>
          </a:xfrm>
          <a:prstGeom prst="rect">
            <a:avLst/>
          </a:prstGeom>
          <a:noFill/>
        </p:spPr>
        <p:txBody>
          <a:bodyPr vert="horz" wrap="square" lIns="96819" tIns="48409" rIns="96819" bIns="48409" rtlCol="0" anchor="t">
            <a:spAutoFit/>
          </a:bodyPr>
          <a:lstStyle/>
          <a:p>
            <a:pPr algn="l">
              <a:lnSpc>
                <a:spcPct val="110000"/>
              </a:lnSpc>
            </a:pPr>
            <a:r>
              <a:rPr lang="en-US" sz="1059" dirty="0">
                <a:solidFill>
                  <a:schemeClr val="tx2"/>
                </a:solidFill>
                <a:latin typeface="Arial"/>
              </a:rPr>
              <a:t>Reduction of in-person traffic </a:t>
            </a:r>
          </a:p>
        </p:txBody>
      </p:sp>
      <p:sp>
        <p:nvSpPr>
          <p:cNvPr id="46" name="TextBox 45">
            <a:extLst>
              <a:ext uri="{FF2B5EF4-FFF2-40B4-BE49-F238E27FC236}">
                <a16:creationId xmlns:a16="http://schemas.microsoft.com/office/drawing/2014/main" id="{3C3E257F-5710-4E81-AA27-2AE6A30C797C}"/>
              </a:ext>
            </a:extLst>
          </p:cNvPr>
          <p:cNvSpPr txBox="1"/>
          <p:nvPr/>
        </p:nvSpPr>
        <p:spPr>
          <a:xfrm>
            <a:off x="5537716" y="6212753"/>
            <a:ext cx="1241486" cy="263130"/>
          </a:xfrm>
          <a:prstGeom prst="rect">
            <a:avLst/>
          </a:prstGeom>
          <a:noFill/>
        </p:spPr>
        <p:txBody>
          <a:bodyPr vert="horz" wrap="square" lIns="96819" tIns="48409" rIns="96819" bIns="48409" rtlCol="0" anchor="t">
            <a:spAutoFit/>
          </a:bodyPr>
          <a:lstStyle/>
          <a:p>
            <a:pPr algn="l">
              <a:lnSpc>
                <a:spcPct val="110000"/>
              </a:lnSpc>
            </a:pPr>
            <a:r>
              <a:rPr lang="en-US" sz="1059" dirty="0">
                <a:solidFill>
                  <a:schemeClr val="tx2"/>
                </a:solidFill>
                <a:latin typeface="Arial"/>
              </a:rPr>
              <a:t>Calls eliminated</a:t>
            </a:r>
          </a:p>
        </p:txBody>
      </p:sp>
      <p:sp>
        <p:nvSpPr>
          <p:cNvPr id="2" name="Title 1">
            <a:extLst>
              <a:ext uri="{FF2B5EF4-FFF2-40B4-BE49-F238E27FC236}">
                <a16:creationId xmlns:a16="http://schemas.microsoft.com/office/drawing/2014/main" id="{7DBB0984-7FE0-464F-B029-C3FB03009862}"/>
              </a:ext>
            </a:extLst>
          </p:cNvPr>
          <p:cNvSpPr>
            <a:spLocks noGrp="1"/>
          </p:cNvSpPr>
          <p:nvPr>
            <p:ph type="title"/>
          </p:nvPr>
        </p:nvSpPr>
        <p:spPr/>
        <p:txBody>
          <a:bodyPr/>
          <a:lstStyle/>
          <a:p>
            <a:r>
              <a:rPr lang="en-US" dirty="0"/>
              <a:t>Utility organization optimizes bill payment options and call servicing via Digital Bill Presentment (DBP)</a:t>
            </a:r>
          </a:p>
        </p:txBody>
      </p:sp>
      <p:sp>
        <p:nvSpPr>
          <p:cNvPr id="5" name="Rectangle 4">
            <a:extLst>
              <a:ext uri="{FF2B5EF4-FFF2-40B4-BE49-F238E27FC236}">
                <a16:creationId xmlns:a16="http://schemas.microsoft.com/office/drawing/2014/main" id="{452EA86D-9A66-4A33-BA26-CDE6794638BF}"/>
              </a:ext>
            </a:extLst>
          </p:cNvPr>
          <p:cNvSpPr/>
          <p:nvPr/>
        </p:nvSpPr>
        <p:spPr>
          <a:xfrm>
            <a:off x="7067195" y="1627750"/>
            <a:ext cx="5974348" cy="416904"/>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819" tIns="48409" rIns="96819" bIns="48409" numCol="1" spcCol="0" rtlCol="0" fromWordArt="0" anchor="ctr" anchorCtr="0" forceAA="0" compatLnSpc="0">
            <a:prstTxWarp prst="textNoShape">
              <a:avLst/>
            </a:prstTxWarp>
            <a:noAutofit/>
          </a:bodyPr>
          <a:lstStyle/>
          <a:p>
            <a:pPr algn="ctr">
              <a:lnSpc>
                <a:spcPct val="110000"/>
              </a:lnSpc>
            </a:pPr>
            <a:r>
              <a:rPr lang="en-US" sz="1059" b="1" dirty="0">
                <a:solidFill>
                  <a:schemeClr val="bg1"/>
                </a:solidFill>
              </a:rPr>
              <a:t>Utility / energy company can enhance online service, security and reconciliation process with all-in-one DBP platform</a:t>
            </a:r>
          </a:p>
        </p:txBody>
      </p:sp>
      <p:sp>
        <p:nvSpPr>
          <p:cNvPr id="7" name="Rectangle 6">
            <a:extLst>
              <a:ext uri="{FF2B5EF4-FFF2-40B4-BE49-F238E27FC236}">
                <a16:creationId xmlns:a16="http://schemas.microsoft.com/office/drawing/2014/main" id="{6C75E455-5BC1-4390-B2D6-B4475577651A}"/>
              </a:ext>
            </a:extLst>
          </p:cNvPr>
          <p:cNvSpPr/>
          <p:nvPr/>
        </p:nvSpPr>
        <p:spPr>
          <a:xfrm>
            <a:off x="1929170" y="2798520"/>
            <a:ext cx="5203848" cy="116329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b="1" dirty="0">
                <a:solidFill>
                  <a:schemeClr val="tx2"/>
                </a:solidFill>
              </a:rPr>
              <a:t>Limited payment options </a:t>
            </a:r>
            <a:r>
              <a:rPr lang="en-US" sz="1059" dirty="0">
                <a:solidFill>
                  <a:schemeClr val="tx2"/>
                </a:solidFill>
              </a:rPr>
              <a:t>leads to more in-person traffic and higher call rates</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b="1" dirty="0">
                <a:solidFill>
                  <a:schemeClr val="tx2"/>
                </a:solidFill>
              </a:rPr>
              <a:t>Frequent delinquencies </a:t>
            </a:r>
            <a:r>
              <a:rPr lang="en-US" sz="1059" dirty="0">
                <a:solidFill>
                  <a:schemeClr val="tx2"/>
                </a:solidFill>
              </a:rPr>
              <a:t>derived by limited payment reminders from client </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Lack of sufficient </a:t>
            </a:r>
            <a:r>
              <a:rPr lang="en-US" sz="1059" b="1" dirty="0">
                <a:solidFill>
                  <a:schemeClr val="tx2"/>
                </a:solidFill>
              </a:rPr>
              <a:t>controls and security </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Administrative burden of </a:t>
            </a:r>
            <a:r>
              <a:rPr lang="en-US" sz="1059" b="1" dirty="0">
                <a:solidFill>
                  <a:schemeClr val="tx2"/>
                </a:solidFill>
              </a:rPr>
              <a:t>reconciling payments</a:t>
            </a:r>
            <a:endParaRPr lang="en-US" sz="1059" dirty="0">
              <a:solidFill>
                <a:schemeClr val="tx2"/>
              </a:solidFill>
            </a:endParaRPr>
          </a:p>
        </p:txBody>
      </p:sp>
      <p:sp>
        <p:nvSpPr>
          <p:cNvPr id="8" name="Rectangle 7">
            <a:extLst>
              <a:ext uri="{FF2B5EF4-FFF2-40B4-BE49-F238E27FC236}">
                <a16:creationId xmlns:a16="http://schemas.microsoft.com/office/drawing/2014/main" id="{7853CFD6-9A47-43C5-AD4F-E43CDA0261F3}"/>
              </a:ext>
            </a:extLst>
          </p:cNvPr>
          <p:cNvSpPr/>
          <p:nvPr/>
        </p:nvSpPr>
        <p:spPr>
          <a:xfrm>
            <a:off x="1929170" y="3903425"/>
            <a:ext cx="5145625" cy="1788079"/>
          </a:xfrm>
          <a:prstGeom prst="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GB" sz="1059" b="1" dirty="0">
                <a:solidFill>
                  <a:srgbClr val="1E7C99"/>
                </a:solidFill>
              </a:rPr>
              <a:t>Company modernizes via DBP:</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Fully hosts </a:t>
            </a:r>
            <a:r>
              <a:rPr lang="en-US" sz="1059" b="1" dirty="0">
                <a:solidFill>
                  <a:schemeClr val="tx2"/>
                </a:solidFill>
              </a:rPr>
              <a:t>omni-channel payments </a:t>
            </a:r>
            <a:r>
              <a:rPr lang="en-US" sz="1059" dirty="0">
                <a:solidFill>
                  <a:schemeClr val="tx2"/>
                </a:solidFill>
              </a:rPr>
              <a:t>via web, IVR, kiosk and mobile with several payment options</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b="1" dirty="0">
                <a:solidFill>
                  <a:schemeClr val="tx2"/>
                </a:solidFill>
              </a:rPr>
              <a:t>Recurring, proactive payment reminders </a:t>
            </a:r>
            <a:r>
              <a:rPr lang="en-US" sz="1059" dirty="0">
                <a:solidFill>
                  <a:schemeClr val="tx2"/>
                </a:solidFill>
              </a:rPr>
              <a:t>via text, email or call per customer preferences</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Ensuring high level of payment security &amp; compliance being </a:t>
            </a:r>
            <a:r>
              <a:rPr lang="en-US" sz="1059" b="1" dirty="0">
                <a:solidFill>
                  <a:schemeClr val="tx2"/>
                </a:solidFill>
              </a:rPr>
              <a:t>Level 1 PCI Compliant</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Staff portal dashboard produces </a:t>
            </a:r>
            <a:r>
              <a:rPr lang="en-US" sz="1059" b="1" dirty="0">
                <a:solidFill>
                  <a:schemeClr val="tx2"/>
                </a:solidFill>
              </a:rPr>
              <a:t>real-time KPIs &amp; reconciliation reports</a:t>
            </a:r>
          </a:p>
        </p:txBody>
      </p:sp>
      <p:sp>
        <p:nvSpPr>
          <p:cNvPr id="10" name="Rectangle 9">
            <a:extLst>
              <a:ext uri="{FF2B5EF4-FFF2-40B4-BE49-F238E27FC236}">
                <a16:creationId xmlns:a16="http://schemas.microsoft.com/office/drawing/2014/main" id="{AB5A14A9-037D-4577-A1D0-6DBB364B685B}"/>
              </a:ext>
            </a:extLst>
          </p:cNvPr>
          <p:cNvSpPr/>
          <p:nvPr/>
        </p:nvSpPr>
        <p:spPr>
          <a:xfrm>
            <a:off x="1956880" y="5914328"/>
            <a:ext cx="3090737" cy="22161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0" lvl="1">
              <a:lnSpc>
                <a:spcPct val="110000"/>
              </a:lnSpc>
              <a:spcBef>
                <a:spcPts val="635"/>
              </a:spcBef>
              <a:spcAft>
                <a:spcPct val="0"/>
              </a:spcAft>
              <a:buClr>
                <a:schemeClr val="tx2"/>
              </a:buClr>
              <a:buSzPct val="92000"/>
            </a:pPr>
            <a:r>
              <a:rPr lang="en-US" sz="1059" b="1" dirty="0">
                <a:solidFill>
                  <a:srgbClr val="1E7C99"/>
                </a:solidFill>
              </a:rPr>
              <a:t>$1 million in first-year savings</a:t>
            </a:r>
            <a:r>
              <a:rPr lang="en-US" sz="1059" dirty="0">
                <a:solidFill>
                  <a:srgbClr val="1E7C99"/>
                </a:solidFill>
              </a:rPr>
              <a:t>, with:</a:t>
            </a:r>
          </a:p>
        </p:txBody>
      </p:sp>
      <p:sp>
        <p:nvSpPr>
          <p:cNvPr id="13" name="Rectangle 12">
            <a:extLst>
              <a:ext uri="{FF2B5EF4-FFF2-40B4-BE49-F238E27FC236}">
                <a16:creationId xmlns:a16="http://schemas.microsoft.com/office/drawing/2014/main" id="{B928296F-D5AE-4649-93E0-A38BF068F262}"/>
              </a:ext>
            </a:extLst>
          </p:cNvPr>
          <p:cNvSpPr/>
          <p:nvPr/>
        </p:nvSpPr>
        <p:spPr>
          <a:xfrm>
            <a:off x="1929170" y="1679087"/>
            <a:ext cx="4956535" cy="78326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b="1" dirty="0">
                <a:solidFill>
                  <a:srgbClr val="1E7C99"/>
                </a:solidFill>
              </a:rPr>
              <a:t>Energy/Utility Company seeks:</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To enhance </a:t>
            </a:r>
            <a:r>
              <a:rPr lang="en-US" sz="1059" b="1" dirty="0">
                <a:solidFill>
                  <a:schemeClr val="tx2"/>
                </a:solidFill>
              </a:rPr>
              <a:t>customer service and operational efficiency </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Solution to </a:t>
            </a:r>
            <a:r>
              <a:rPr lang="en-US" sz="1059" b="1" dirty="0">
                <a:solidFill>
                  <a:schemeClr val="tx2"/>
                </a:solidFill>
              </a:rPr>
              <a:t>reduce</a:t>
            </a:r>
            <a:r>
              <a:rPr lang="en-US" sz="1059" dirty="0">
                <a:solidFill>
                  <a:schemeClr val="tx2"/>
                </a:solidFill>
              </a:rPr>
              <a:t> call center volume and </a:t>
            </a:r>
            <a:r>
              <a:rPr lang="en-US" sz="1059" b="1" dirty="0">
                <a:solidFill>
                  <a:schemeClr val="tx2"/>
                </a:solidFill>
              </a:rPr>
              <a:t>optimize</a:t>
            </a:r>
            <a:r>
              <a:rPr lang="en-US" sz="1059" dirty="0">
                <a:solidFill>
                  <a:schemeClr val="tx2"/>
                </a:solidFill>
              </a:rPr>
              <a:t> IVR experience</a:t>
            </a:r>
          </a:p>
          <a:p>
            <a:pPr marL="155448" lvl="1" indent="-155448">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059" dirty="0">
                <a:solidFill>
                  <a:schemeClr val="tx2"/>
                </a:solidFill>
              </a:rPr>
              <a:t>Potential new EBPP solution via </a:t>
            </a:r>
            <a:r>
              <a:rPr lang="en-US" sz="1059" b="1" dirty="0">
                <a:solidFill>
                  <a:schemeClr val="tx2"/>
                </a:solidFill>
              </a:rPr>
              <a:t>DBP</a:t>
            </a:r>
            <a:endParaRPr lang="en-US" sz="1059" dirty="0">
              <a:solidFill>
                <a:schemeClr val="tx2"/>
              </a:solidFill>
            </a:endParaRPr>
          </a:p>
        </p:txBody>
      </p:sp>
      <p:sp>
        <p:nvSpPr>
          <p:cNvPr id="15" name="TextBox 14">
            <a:extLst>
              <a:ext uri="{FF2B5EF4-FFF2-40B4-BE49-F238E27FC236}">
                <a16:creationId xmlns:a16="http://schemas.microsoft.com/office/drawing/2014/main" id="{DA7AF50A-5CA0-4E2B-878A-4FE2B8C99860}"/>
              </a:ext>
            </a:extLst>
          </p:cNvPr>
          <p:cNvSpPr txBox="1"/>
          <p:nvPr/>
        </p:nvSpPr>
        <p:spPr bwMode="gray">
          <a:xfrm>
            <a:off x="7111857" y="3120027"/>
            <a:ext cx="1500660" cy="1834991"/>
          </a:xfrm>
          <a:prstGeom prst="rect">
            <a:avLst/>
          </a:prstGeom>
          <a:noFill/>
          <a:ln w="28575">
            <a:noFill/>
          </a:ln>
        </p:spPr>
        <p:txBody>
          <a:bodyPr vert="horz" wrap="square" lIns="85428" tIns="34171" rIns="34171" bIns="34171" rtlCol="0" anchor="t">
            <a:noAutofit/>
          </a:bodyPr>
          <a:lstStyle/>
          <a:p>
            <a:pPr algn="ctr">
              <a:lnSpc>
                <a:spcPct val="110000"/>
              </a:lnSpc>
              <a:spcBef>
                <a:spcPts val="1121"/>
              </a:spcBef>
              <a:spcAft>
                <a:spcPts val="560"/>
              </a:spcAft>
            </a:pPr>
            <a:r>
              <a:rPr lang="en-US" sz="2647" dirty="0">
                <a:solidFill>
                  <a:schemeClr val="accent3"/>
                </a:solidFill>
                <a:latin typeface="Arial"/>
              </a:rPr>
              <a:t>1</a:t>
            </a:r>
          </a:p>
          <a:p>
            <a:pPr>
              <a:lnSpc>
                <a:spcPct val="110000"/>
              </a:lnSpc>
            </a:pPr>
            <a:r>
              <a:rPr lang="en-US" sz="1059" dirty="0">
                <a:solidFill>
                  <a:schemeClr val="tx2"/>
                </a:solidFill>
              </a:rPr>
              <a:t>Utility company battles high costs related to compliance, servicing and reconciliation </a:t>
            </a:r>
          </a:p>
        </p:txBody>
      </p:sp>
      <p:sp>
        <p:nvSpPr>
          <p:cNvPr id="16" name="Freeform 140">
            <a:extLst>
              <a:ext uri="{FF2B5EF4-FFF2-40B4-BE49-F238E27FC236}">
                <a16:creationId xmlns:a16="http://schemas.microsoft.com/office/drawing/2014/main" id="{6F903DDE-B638-4C5D-926B-ADC8409BAFDD}"/>
              </a:ext>
            </a:extLst>
          </p:cNvPr>
          <p:cNvSpPr>
            <a:spLocks noEditPoints="1"/>
          </p:cNvSpPr>
          <p:nvPr/>
        </p:nvSpPr>
        <p:spPr bwMode="auto">
          <a:xfrm>
            <a:off x="7699660" y="2550614"/>
            <a:ext cx="400745" cy="403152"/>
          </a:xfrm>
          <a:custGeom>
            <a:avLst/>
            <a:gdLst>
              <a:gd name="T0" fmla="*/ 119 w 141"/>
              <a:gd name="T1" fmla="*/ 45 h 142"/>
              <a:gd name="T2" fmla="*/ 116 w 141"/>
              <a:gd name="T3" fmla="*/ 41 h 142"/>
              <a:gd name="T4" fmla="*/ 124 w 141"/>
              <a:gd name="T5" fmla="*/ 34 h 142"/>
              <a:gd name="T6" fmla="*/ 111 w 141"/>
              <a:gd name="T7" fmla="*/ 28 h 142"/>
              <a:gd name="T8" fmla="*/ 96 w 141"/>
              <a:gd name="T9" fmla="*/ 24 h 142"/>
              <a:gd name="T10" fmla="*/ 99 w 141"/>
              <a:gd name="T11" fmla="*/ 8 h 142"/>
              <a:gd name="T12" fmla="*/ 81 w 141"/>
              <a:gd name="T13" fmla="*/ 9 h 142"/>
              <a:gd name="T14" fmla="*/ 54 w 141"/>
              <a:gd name="T15" fmla="*/ 7 h 142"/>
              <a:gd name="T16" fmla="*/ 37 w 141"/>
              <a:gd name="T17" fmla="*/ 11 h 142"/>
              <a:gd name="T18" fmla="*/ 30 w 141"/>
              <a:gd name="T19" fmla="*/ 15 h 142"/>
              <a:gd name="T20" fmla="*/ 35 w 141"/>
              <a:gd name="T21" fmla="*/ 24 h 142"/>
              <a:gd name="T22" fmla="*/ 39 w 141"/>
              <a:gd name="T23" fmla="*/ 40 h 142"/>
              <a:gd name="T24" fmla="*/ 1 w 141"/>
              <a:gd name="T25" fmla="*/ 92 h 142"/>
              <a:gd name="T26" fmla="*/ 68 w 141"/>
              <a:gd name="T27" fmla="*/ 142 h 142"/>
              <a:gd name="T28" fmla="*/ 113 w 141"/>
              <a:gd name="T29" fmla="*/ 46 h 142"/>
              <a:gd name="T30" fmla="*/ 106 w 141"/>
              <a:gd name="T31" fmla="*/ 42 h 142"/>
              <a:gd name="T32" fmla="*/ 94 w 141"/>
              <a:gd name="T33" fmla="*/ 36 h 142"/>
              <a:gd name="T34" fmla="*/ 110 w 141"/>
              <a:gd name="T35" fmla="*/ 33 h 142"/>
              <a:gd name="T36" fmla="*/ 119 w 141"/>
              <a:gd name="T37" fmla="*/ 36 h 142"/>
              <a:gd name="T38" fmla="*/ 118 w 141"/>
              <a:gd name="T39" fmla="*/ 37 h 142"/>
              <a:gd name="T40" fmla="*/ 104 w 141"/>
              <a:gd name="T41" fmla="*/ 34 h 142"/>
              <a:gd name="T42" fmla="*/ 39 w 141"/>
              <a:gd name="T43" fmla="*/ 20 h 142"/>
              <a:gd name="T44" fmla="*/ 44 w 141"/>
              <a:gd name="T45" fmla="*/ 15 h 142"/>
              <a:gd name="T46" fmla="*/ 65 w 141"/>
              <a:gd name="T47" fmla="*/ 5 h 142"/>
              <a:gd name="T48" fmla="*/ 88 w 141"/>
              <a:gd name="T49" fmla="*/ 12 h 142"/>
              <a:gd name="T50" fmla="*/ 82 w 141"/>
              <a:gd name="T51" fmla="*/ 22 h 142"/>
              <a:gd name="T52" fmla="*/ 73 w 141"/>
              <a:gd name="T53" fmla="*/ 24 h 142"/>
              <a:gd name="T54" fmla="*/ 39 w 141"/>
              <a:gd name="T55" fmla="*/ 20 h 142"/>
              <a:gd name="T56" fmla="*/ 78 w 141"/>
              <a:gd name="T57" fmla="*/ 44 h 142"/>
              <a:gd name="T58" fmla="*/ 47 w 141"/>
              <a:gd name="T59" fmla="*/ 40 h 142"/>
              <a:gd name="T60" fmla="*/ 52 w 141"/>
              <a:gd name="T61" fmla="*/ 32 h 142"/>
              <a:gd name="T62" fmla="*/ 67 w 141"/>
              <a:gd name="T63" fmla="*/ 28 h 142"/>
              <a:gd name="T64" fmla="*/ 87 w 141"/>
              <a:gd name="T65" fmla="*/ 38 h 142"/>
              <a:gd name="T66" fmla="*/ 68 w 141"/>
              <a:gd name="T67" fmla="*/ 137 h 142"/>
              <a:gd name="T68" fmla="*/ 5 w 141"/>
              <a:gd name="T69" fmla="*/ 93 h 142"/>
              <a:gd name="T70" fmla="*/ 41 w 141"/>
              <a:gd name="T71" fmla="*/ 45 h 142"/>
              <a:gd name="T72" fmla="*/ 92 w 141"/>
              <a:gd name="T73" fmla="*/ 44 h 142"/>
              <a:gd name="T74" fmla="*/ 108 w 141"/>
              <a:gd name="T75" fmla="*/ 51 h 142"/>
              <a:gd name="T76" fmla="*/ 81 w 141"/>
              <a:gd name="T77" fmla="*/ 93 h 142"/>
              <a:gd name="T78" fmla="*/ 58 w 141"/>
              <a:gd name="T79" fmla="*/ 81 h 142"/>
              <a:gd name="T80" fmla="*/ 71 w 141"/>
              <a:gd name="T81" fmla="*/ 72 h 142"/>
              <a:gd name="T82" fmla="*/ 83 w 141"/>
              <a:gd name="T83" fmla="*/ 79 h 142"/>
              <a:gd name="T84" fmla="*/ 71 w 141"/>
              <a:gd name="T85" fmla="*/ 59 h 142"/>
              <a:gd name="T86" fmla="*/ 55 w 141"/>
              <a:gd name="T87" fmla="*/ 72 h 142"/>
              <a:gd name="T88" fmla="*/ 56 w 141"/>
              <a:gd name="T89" fmla="*/ 89 h 142"/>
              <a:gd name="T90" fmla="*/ 78 w 141"/>
              <a:gd name="T91" fmla="*/ 100 h 142"/>
              <a:gd name="T92" fmla="*/ 69 w 141"/>
              <a:gd name="T93" fmla="*/ 113 h 142"/>
              <a:gd name="T94" fmla="*/ 56 w 141"/>
              <a:gd name="T95" fmla="*/ 102 h 142"/>
              <a:gd name="T96" fmla="*/ 57 w 141"/>
              <a:gd name="T97" fmla="*/ 115 h 142"/>
              <a:gd name="T98" fmla="*/ 71 w 141"/>
              <a:gd name="T99" fmla="*/ 118 h 142"/>
              <a:gd name="T100" fmla="*/ 85 w 141"/>
              <a:gd name="T101" fmla="*/ 10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2">
                <a:moveTo>
                  <a:pt x="135" y="78"/>
                </a:moveTo>
                <a:cubicBezTo>
                  <a:pt x="132" y="69"/>
                  <a:pt x="126" y="61"/>
                  <a:pt x="119" y="54"/>
                </a:cubicBezTo>
                <a:cubicBezTo>
                  <a:pt x="120" y="53"/>
                  <a:pt x="121" y="51"/>
                  <a:pt x="121" y="50"/>
                </a:cubicBezTo>
                <a:cubicBezTo>
                  <a:pt x="121" y="49"/>
                  <a:pt x="121" y="49"/>
                  <a:pt x="121" y="49"/>
                </a:cubicBezTo>
                <a:cubicBezTo>
                  <a:pt x="121" y="48"/>
                  <a:pt x="120" y="46"/>
                  <a:pt x="119" y="45"/>
                </a:cubicBezTo>
                <a:cubicBezTo>
                  <a:pt x="118" y="44"/>
                  <a:pt x="117" y="43"/>
                  <a:pt x="116" y="42"/>
                </a:cubicBezTo>
                <a:cubicBezTo>
                  <a:pt x="115" y="41"/>
                  <a:pt x="114" y="41"/>
                  <a:pt x="113" y="40"/>
                </a:cubicBezTo>
                <a:cubicBezTo>
                  <a:pt x="114" y="40"/>
                  <a:pt x="114" y="41"/>
                  <a:pt x="115" y="41"/>
                </a:cubicBezTo>
                <a:cubicBezTo>
                  <a:pt x="115" y="41"/>
                  <a:pt x="115" y="41"/>
                  <a:pt x="115" y="41"/>
                </a:cubicBezTo>
                <a:cubicBezTo>
                  <a:pt x="116" y="41"/>
                  <a:pt x="116" y="41"/>
                  <a:pt x="116" y="41"/>
                </a:cubicBezTo>
                <a:cubicBezTo>
                  <a:pt x="116" y="42"/>
                  <a:pt x="117" y="42"/>
                  <a:pt x="117" y="42"/>
                </a:cubicBezTo>
                <a:cubicBezTo>
                  <a:pt x="118" y="42"/>
                  <a:pt x="118" y="42"/>
                  <a:pt x="118" y="42"/>
                </a:cubicBezTo>
                <a:cubicBezTo>
                  <a:pt x="121" y="42"/>
                  <a:pt x="122" y="41"/>
                  <a:pt x="123" y="39"/>
                </a:cubicBezTo>
                <a:cubicBezTo>
                  <a:pt x="124" y="38"/>
                  <a:pt x="124" y="36"/>
                  <a:pt x="124" y="34"/>
                </a:cubicBezTo>
                <a:cubicBezTo>
                  <a:pt x="124" y="34"/>
                  <a:pt x="124" y="34"/>
                  <a:pt x="124" y="34"/>
                </a:cubicBezTo>
                <a:cubicBezTo>
                  <a:pt x="123" y="33"/>
                  <a:pt x="122" y="32"/>
                  <a:pt x="121" y="31"/>
                </a:cubicBezTo>
                <a:cubicBezTo>
                  <a:pt x="120" y="31"/>
                  <a:pt x="119" y="30"/>
                  <a:pt x="119" y="30"/>
                </a:cubicBezTo>
                <a:cubicBezTo>
                  <a:pt x="118" y="30"/>
                  <a:pt x="118" y="30"/>
                  <a:pt x="118" y="30"/>
                </a:cubicBezTo>
                <a:cubicBezTo>
                  <a:pt x="117" y="29"/>
                  <a:pt x="116" y="29"/>
                  <a:pt x="114" y="28"/>
                </a:cubicBezTo>
                <a:cubicBezTo>
                  <a:pt x="113" y="28"/>
                  <a:pt x="112" y="28"/>
                  <a:pt x="111" y="28"/>
                </a:cubicBezTo>
                <a:cubicBezTo>
                  <a:pt x="110" y="27"/>
                  <a:pt x="109" y="27"/>
                  <a:pt x="108" y="27"/>
                </a:cubicBezTo>
                <a:cubicBezTo>
                  <a:pt x="106" y="27"/>
                  <a:pt x="104" y="27"/>
                  <a:pt x="103" y="27"/>
                </a:cubicBezTo>
                <a:cubicBezTo>
                  <a:pt x="101" y="28"/>
                  <a:pt x="100" y="28"/>
                  <a:pt x="98" y="28"/>
                </a:cubicBezTo>
                <a:cubicBezTo>
                  <a:pt x="96" y="29"/>
                  <a:pt x="95" y="30"/>
                  <a:pt x="93" y="31"/>
                </a:cubicBezTo>
                <a:cubicBezTo>
                  <a:pt x="94" y="28"/>
                  <a:pt x="95" y="26"/>
                  <a:pt x="96" y="24"/>
                </a:cubicBezTo>
                <a:cubicBezTo>
                  <a:pt x="96" y="23"/>
                  <a:pt x="97" y="21"/>
                  <a:pt x="98" y="20"/>
                </a:cubicBezTo>
                <a:cubicBezTo>
                  <a:pt x="99" y="19"/>
                  <a:pt x="99" y="18"/>
                  <a:pt x="100" y="17"/>
                </a:cubicBezTo>
                <a:cubicBezTo>
                  <a:pt x="100" y="17"/>
                  <a:pt x="100" y="17"/>
                  <a:pt x="100" y="16"/>
                </a:cubicBezTo>
                <a:cubicBezTo>
                  <a:pt x="101" y="15"/>
                  <a:pt x="103" y="12"/>
                  <a:pt x="101" y="10"/>
                </a:cubicBezTo>
                <a:cubicBezTo>
                  <a:pt x="101" y="10"/>
                  <a:pt x="100" y="9"/>
                  <a:pt x="99" y="8"/>
                </a:cubicBezTo>
                <a:cubicBezTo>
                  <a:pt x="98" y="7"/>
                  <a:pt x="96" y="6"/>
                  <a:pt x="94" y="6"/>
                </a:cubicBezTo>
                <a:cubicBezTo>
                  <a:pt x="94" y="6"/>
                  <a:pt x="94" y="6"/>
                  <a:pt x="94" y="6"/>
                </a:cubicBezTo>
                <a:cubicBezTo>
                  <a:pt x="92" y="6"/>
                  <a:pt x="89" y="7"/>
                  <a:pt x="87" y="7"/>
                </a:cubicBezTo>
                <a:cubicBezTo>
                  <a:pt x="86" y="8"/>
                  <a:pt x="85" y="8"/>
                  <a:pt x="85" y="8"/>
                </a:cubicBezTo>
                <a:cubicBezTo>
                  <a:pt x="83" y="8"/>
                  <a:pt x="82" y="9"/>
                  <a:pt x="81" y="9"/>
                </a:cubicBezTo>
                <a:cubicBezTo>
                  <a:pt x="80" y="9"/>
                  <a:pt x="79" y="8"/>
                  <a:pt x="79" y="8"/>
                </a:cubicBezTo>
                <a:cubicBezTo>
                  <a:pt x="79" y="7"/>
                  <a:pt x="78" y="7"/>
                  <a:pt x="78" y="6"/>
                </a:cubicBezTo>
                <a:cubicBezTo>
                  <a:pt x="74" y="3"/>
                  <a:pt x="70" y="0"/>
                  <a:pt x="64" y="0"/>
                </a:cubicBezTo>
                <a:cubicBezTo>
                  <a:pt x="61" y="0"/>
                  <a:pt x="58" y="2"/>
                  <a:pt x="56" y="5"/>
                </a:cubicBezTo>
                <a:cubicBezTo>
                  <a:pt x="55" y="5"/>
                  <a:pt x="55" y="6"/>
                  <a:pt x="54" y="7"/>
                </a:cubicBezTo>
                <a:cubicBezTo>
                  <a:pt x="53" y="8"/>
                  <a:pt x="53" y="9"/>
                  <a:pt x="52" y="9"/>
                </a:cubicBezTo>
                <a:cubicBezTo>
                  <a:pt x="50" y="10"/>
                  <a:pt x="48" y="10"/>
                  <a:pt x="46" y="10"/>
                </a:cubicBezTo>
                <a:cubicBezTo>
                  <a:pt x="45" y="10"/>
                  <a:pt x="45" y="10"/>
                  <a:pt x="44" y="10"/>
                </a:cubicBezTo>
                <a:cubicBezTo>
                  <a:pt x="43" y="10"/>
                  <a:pt x="42" y="10"/>
                  <a:pt x="41" y="10"/>
                </a:cubicBezTo>
                <a:cubicBezTo>
                  <a:pt x="40" y="10"/>
                  <a:pt x="39" y="10"/>
                  <a:pt x="37" y="11"/>
                </a:cubicBezTo>
                <a:cubicBezTo>
                  <a:pt x="37" y="11"/>
                  <a:pt x="37" y="11"/>
                  <a:pt x="37" y="11"/>
                </a:cubicBezTo>
                <a:cubicBezTo>
                  <a:pt x="37" y="11"/>
                  <a:pt x="36" y="11"/>
                  <a:pt x="35" y="11"/>
                </a:cubicBezTo>
                <a:cubicBezTo>
                  <a:pt x="35" y="11"/>
                  <a:pt x="35" y="11"/>
                  <a:pt x="35" y="11"/>
                </a:cubicBezTo>
                <a:cubicBezTo>
                  <a:pt x="35" y="11"/>
                  <a:pt x="35" y="11"/>
                  <a:pt x="35" y="11"/>
                </a:cubicBezTo>
                <a:cubicBezTo>
                  <a:pt x="33" y="12"/>
                  <a:pt x="30" y="12"/>
                  <a:pt x="30" y="15"/>
                </a:cubicBezTo>
                <a:cubicBezTo>
                  <a:pt x="30" y="17"/>
                  <a:pt x="31" y="18"/>
                  <a:pt x="32" y="19"/>
                </a:cubicBezTo>
                <a:cubicBezTo>
                  <a:pt x="32" y="19"/>
                  <a:pt x="32" y="19"/>
                  <a:pt x="32" y="19"/>
                </a:cubicBezTo>
                <a:cubicBezTo>
                  <a:pt x="32" y="20"/>
                  <a:pt x="33" y="20"/>
                  <a:pt x="33" y="21"/>
                </a:cubicBezTo>
                <a:cubicBezTo>
                  <a:pt x="34" y="21"/>
                  <a:pt x="34" y="22"/>
                  <a:pt x="35" y="23"/>
                </a:cubicBezTo>
                <a:cubicBezTo>
                  <a:pt x="35" y="24"/>
                  <a:pt x="35" y="24"/>
                  <a:pt x="35" y="24"/>
                </a:cubicBezTo>
                <a:cubicBezTo>
                  <a:pt x="35" y="24"/>
                  <a:pt x="38" y="28"/>
                  <a:pt x="38" y="28"/>
                </a:cubicBezTo>
                <a:cubicBezTo>
                  <a:pt x="40" y="31"/>
                  <a:pt x="41" y="33"/>
                  <a:pt x="42" y="35"/>
                </a:cubicBezTo>
                <a:cubicBezTo>
                  <a:pt x="42" y="36"/>
                  <a:pt x="42" y="36"/>
                  <a:pt x="41" y="37"/>
                </a:cubicBezTo>
                <a:cubicBezTo>
                  <a:pt x="41" y="38"/>
                  <a:pt x="41" y="38"/>
                  <a:pt x="41" y="40"/>
                </a:cubicBezTo>
                <a:cubicBezTo>
                  <a:pt x="40" y="40"/>
                  <a:pt x="40" y="40"/>
                  <a:pt x="39" y="40"/>
                </a:cubicBezTo>
                <a:cubicBezTo>
                  <a:pt x="39" y="40"/>
                  <a:pt x="39" y="41"/>
                  <a:pt x="38" y="41"/>
                </a:cubicBezTo>
                <a:cubicBezTo>
                  <a:pt x="37" y="41"/>
                  <a:pt x="37" y="41"/>
                  <a:pt x="36" y="41"/>
                </a:cubicBezTo>
                <a:cubicBezTo>
                  <a:pt x="35" y="42"/>
                  <a:pt x="34" y="43"/>
                  <a:pt x="32" y="44"/>
                </a:cubicBezTo>
                <a:cubicBezTo>
                  <a:pt x="21" y="51"/>
                  <a:pt x="12" y="62"/>
                  <a:pt x="7" y="74"/>
                </a:cubicBezTo>
                <a:cubicBezTo>
                  <a:pt x="3" y="80"/>
                  <a:pt x="1" y="86"/>
                  <a:pt x="1" y="92"/>
                </a:cubicBezTo>
                <a:cubicBezTo>
                  <a:pt x="0" y="98"/>
                  <a:pt x="0" y="105"/>
                  <a:pt x="2" y="112"/>
                </a:cubicBezTo>
                <a:cubicBezTo>
                  <a:pt x="3" y="119"/>
                  <a:pt x="6" y="125"/>
                  <a:pt x="11" y="129"/>
                </a:cubicBezTo>
                <a:cubicBezTo>
                  <a:pt x="15" y="133"/>
                  <a:pt x="21" y="136"/>
                  <a:pt x="29" y="138"/>
                </a:cubicBezTo>
                <a:cubicBezTo>
                  <a:pt x="41" y="142"/>
                  <a:pt x="54" y="142"/>
                  <a:pt x="66" y="142"/>
                </a:cubicBezTo>
                <a:cubicBezTo>
                  <a:pt x="68" y="142"/>
                  <a:pt x="68" y="142"/>
                  <a:pt x="68" y="142"/>
                </a:cubicBezTo>
                <a:cubicBezTo>
                  <a:pt x="69" y="142"/>
                  <a:pt x="71" y="142"/>
                  <a:pt x="73" y="142"/>
                </a:cubicBezTo>
                <a:cubicBezTo>
                  <a:pt x="85" y="142"/>
                  <a:pt x="96" y="141"/>
                  <a:pt x="106" y="140"/>
                </a:cubicBezTo>
                <a:cubicBezTo>
                  <a:pt x="117" y="138"/>
                  <a:pt x="131" y="132"/>
                  <a:pt x="136" y="118"/>
                </a:cubicBezTo>
                <a:cubicBezTo>
                  <a:pt x="141" y="105"/>
                  <a:pt x="141" y="91"/>
                  <a:pt x="135" y="78"/>
                </a:cubicBezTo>
                <a:close/>
                <a:moveTo>
                  <a:pt x="113" y="46"/>
                </a:moveTo>
                <a:cubicBezTo>
                  <a:pt x="114" y="47"/>
                  <a:pt x="115" y="48"/>
                  <a:pt x="116" y="49"/>
                </a:cubicBezTo>
                <a:cubicBezTo>
                  <a:pt x="116" y="49"/>
                  <a:pt x="116" y="49"/>
                  <a:pt x="116" y="49"/>
                </a:cubicBezTo>
                <a:cubicBezTo>
                  <a:pt x="116" y="50"/>
                  <a:pt x="116" y="50"/>
                  <a:pt x="116" y="50"/>
                </a:cubicBezTo>
                <a:cubicBezTo>
                  <a:pt x="112" y="47"/>
                  <a:pt x="109" y="44"/>
                  <a:pt x="105" y="42"/>
                </a:cubicBezTo>
                <a:cubicBezTo>
                  <a:pt x="106" y="42"/>
                  <a:pt x="106" y="42"/>
                  <a:pt x="106" y="42"/>
                </a:cubicBezTo>
                <a:cubicBezTo>
                  <a:pt x="106" y="42"/>
                  <a:pt x="106" y="42"/>
                  <a:pt x="106" y="42"/>
                </a:cubicBezTo>
                <a:cubicBezTo>
                  <a:pt x="108" y="43"/>
                  <a:pt x="109" y="43"/>
                  <a:pt x="110" y="44"/>
                </a:cubicBezTo>
                <a:cubicBezTo>
                  <a:pt x="110" y="44"/>
                  <a:pt x="110" y="44"/>
                  <a:pt x="110" y="44"/>
                </a:cubicBezTo>
                <a:cubicBezTo>
                  <a:pt x="111" y="45"/>
                  <a:pt x="112" y="45"/>
                  <a:pt x="113" y="46"/>
                </a:cubicBezTo>
                <a:close/>
                <a:moveTo>
                  <a:pt x="94" y="36"/>
                </a:moveTo>
                <a:cubicBezTo>
                  <a:pt x="96" y="35"/>
                  <a:pt x="98" y="34"/>
                  <a:pt x="99" y="33"/>
                </a:cubicBezTo>
                <a:cubicBezTo>
                  <a:pt x="101" y="33"/>
                  <a:pt x="102" y="33"/>
                  <a:pt x="103" y="32"/>
                </a:cubicBezTo>
                <a:cubicBezTo>
                  <a:pt x="105" y="32"/>
                  <a:pt x="106" y="32"/>
                  <a:pt x="107" y="32"/>
                </a:cubicBezTo>
                <a:cubicBezTo>
                  <a:pt x="108" y="32"/>
                  <a:pt x="109" y="32"/>
                  <a:pt x="110" y="33"/>
                </a:cubicBezTo>
                <a:cubicBezTo>
                  <a:pt x="110" y="33"/>
                  <a:pt x="110" y="33"/>
                  <a:pt x="110" y="33"/>
                </a:cubicBezTo>
                <a:cubicBezTo>
                  <a:pt x="111" y="33"/>
                  <a:pt x="112" y="33"/>
                  <a:pt x="112" y="33"/>
                </a:cubicBezTo>
                <a:cubicBezTo>
                  <a:pt x="113" y="33"/>
                  <a:pt x="113" y="33"/>
                  <a:pt x="113" y="33"/>
                </a:cubicBezTo>
                <a:cubicBezTo>
                  <a:pt x="114" y="33"/>
                  <a:pt x="115" y="34"/>
                  <a:pt x="116" y="35"/>
                </a:cubicBezTo>
                <a:cubicBezTo>
                  <a:pt x="117" y="35"/>
                  <a:pt x="118" y="35"/>
                  <a:pt x="119" y="36"/>
                </a:cubicBezTo>
                <a:cubicBezTo>
                  <a:pt x="119" y="36"/>
                  <a:pt x="119" y="36"/>
                  <a:pt x="119" y="36"/>
                </a:cubicBezTo>
                <a:cubicBezTo>
                  <a:pt x="119" y="36"/>
                  <a:pt x="119" y="36"/>
                  <a:pt x="119" y="36"/>
                </a:cubicBezTo>
                <a:cubicBezTo>
                  <a:pt x="119" y="36"/>
                  <a:pt x="119" y="36"/>
                  <a:pt x="119" y="37"/>
                </a:cubicBezTo>
                <a:cubicBezTo>
                  <a:pt x="119" y="37"/>
                  <a:pt x="119" y="37"/>
                  <a:pt x="119" y="37"/>
                </a:cubicBezTo>
                <a:cubicBezTo>
                  <a:pt x="119" y="37"/>
                  <a:pt x="119" y="37"/>
                  <a:pt x="118" y="37"/>
                </a:cubicBezTo>
                <a:cubicBezTo>
                  <a:pt x="118" y="37"/>
                  <a:pt x="118" y="37"/>
                  <a:pt x="118" y="37"/>
                </a:cubicBezTo>
                <a:cubicBezTo>
                  <a:pt x="117" y="37"/>
                  <a:pt x="117" y="37"/>
                  <a:pt x="117" y="37"/>
                </a:cubicBezTo>
                <a:cubicBezTo>
                  <a:pt x="116" y="36"/>
                  <a:pt x="114" y="35"/>
                  <a:pt x="112" y="35"/>
                </a:cubicBezTo>
                <a:cubicBezTo>
                  <a:pt x="112" y="35"/>
                  <a:pt x="112" y="35"/>
                  <a:pt x="112" y="35"/>
                </a:cubicBezTo>
                <a:cubicBezTo>
                  <a:pt x="110" y="34"/>
                  <a:pt x="109" y="34"/>
                  <a:pt x="107" y="34"/>
                </a:cubicBezTo>
                <a:cubicBezTo>
                  <a:pt x="106" y="34"/>
                  <a:pt x="105" y="34"/>
                  <a:pt x="104" y="34"/>
                </a:cubicBezTo>
                <a:cubicBezTo>
                  <a:pt x="102" y="34"/>
                  <a:pt x="100" y="35"/>
                  <a:pt x="98" y="35"/>
                </a:cubicBezTo>
                <a:cubicBezTo>
                  <a:pt x="98" y="36"/>
                  <a:pt x="97" y="36"/>
                  <a:pt x="96" y="37"/>
                </a:cubicBezTo>
                <a:cubicBezTo>
                  <a:pt x="95" y="36"/>
                  <a:pt x="95" y="36"/>
                  <a:pt x="94" y="36"/>
                </a:cubicBezTo>
                <a:cubicBezTo>
                  <a:pt x="94" y="36"/>
                  <a:pt x="94" y="36"/>
                  <a:pt x="94" y="36"/>
                </a:cubicBezTo>
                <a:close/>
                <a:moveTo>
                  <a:pt x="39" y="20"/>
                </a:moveTo>
                <a:cubicBezTo>
                  <a:pt x="38" y="19"/>
                  <a:pt x="37" y="19"/>
                  <a:pt x="37" y="17"/>
                </a:cubicBezTo>
                <a:cubicBezTo>
                  <a:pt x="37" y="17"/>
                  <a:pt x="36" y="17"/>
                  <a:pt x="36" y="16"/>
                </a:cubicBezTo>
                <a:cubicBezTo>
                  <a:pt x="36" y="16"/>
                  <a:pt x="37" y="16"/>
                  <a:pt x="37" y="16"/>
                </a:cubicBezTo>
                <a:cubicBezTo>
                  <a:pt x="39" y="16"/>
                  <a:pt x="40" y="15"/>
                  <a:pt x="41" y="15"/>
                </a:cubicBezTo>
                <a:cubicBezTo>
                  <a:pt x="42" y="15"/>
                  <a:pt x="43" y="15"/>
                  <a:pt x="44" y="15"/>
                </a:cubicBezTo>
                <a:cubicBezTo>
                  <a:pt x="45" y="15"/>
                  <a:pt x="45" y="15"/>
                  <a:pt x="46" y="15"/>
                </a:cubicBezTo>
                <a:cubicBezTo>
                  <a:pt x="49" y="15"/>
                  <a:pt x="51" y="15"/>
                  <a:pt x="54" y="14"/>
                </a:cubicBezTo>
                <a:cubicBezTo>
                  <a:pt x="56" y="13"/>
                  <a:pt x="57" y="11"/>
                  <a:pt x="58" y="10"/>
                </a:cubicBezTo>
                <a:cubicBezTo>
                  <a:pt x="59" y="9"/>
                  <a:pt x="59" y="9"/>
                  <a:pt x="60" y="8"/>
                </a:cubicBezTo>
                <a:cubicBezTo>
                  <a:pt x="61" y="6"/>
                  <a:pt x="63" y="5"/>
                  <a:pt x="65" y="5"/>
                </a:cubicBezTo>
                <a:cubicBezTo>
                  <a:pt x="68" y="5"/>
                  <a:pt x="71" y="7"/>
                  <a:pt x="74" y="10"/>
                </a:cubicBezTo>
                <a:cubicBezTo>
                  <a:pt x="75" y="11"/>
                  <a:pt x="75" y="11"/>
                  <a:pt x="76" y="12"/>
                </a:cubicBezTo>
                <a:cubicBezTo>
                  <a:pt x="77" y="13"/>
                  <a:pt x="79" y="14"/>
                  <a:pt x="81" y="14"/>
                </a:cubicBezTo>
                <a:cubicBezTo>
                  <a:pt x="83" y="14"/>
                  <a:pt x="84" y="13"/>
                  <a:pt x="86" y="13"/>
                </a:cubicBezTo>
                <a:cubicBezTo>
                  <a:pt x="87" y="13"/>
                  <a:pt x="87" y="12"/>
                  <a:pt x="88" y="12"/>
                </a:cubicBezTo>
                <a:cubicBezTo>
                  <a:pt x="90" y="12"/>
                  <a:pt x="92" y="11"/>
                  <a:pt x="94" y="11"/>
                </a:cubicBezTo>
                <a:cubicBezTo>
                  <a:pt x="93" y="13"/>
                  <a:pt x="91" y="14"/>
                  <a:pt x="90" y="15"/>
                </a:cubicBezTo>
                <a:cubicBezTo>
                  <a:pt x="89" y="16"/>
                  <a:pt x="89" y="16"/>
                  <a:pt x="89" y="16"/>
                </a:cubicBezTo>
                <a:cubicBezTo>
                  <a:pt x="88" y="16"/>
                  <a:pt x="87" y="17"/>
                  <a:pt x="86" y="18"/>
                </a:cubicBezTo>
                <a:cubicBezTo>
                  <a:pt x="85" y="19"/>
                  <a:pt x="83" y="20"/>
                  <a:pt x="82" y="22"/>
                </a:cubicBezTo>
                <a:cubicBezTo>
                  <a:pt x="82" y="22"/>
                  <a:pt x="81" y="22"/>
                  <a:pt x="81" y="22"/>
                </a:cubicBezTo>
                <a:cubicBezTo>
                  <a:pt x="79" y="24"/>
                  <a:pt x="78" y="25"/>
                  <a:pt x="76" y="26"/>
                </a:cubicBezTo>
                <a:cubicBezTo>
                  <a:pt x="76" y="26"/>
                  <a:pt x="76" y="26"/>
                  <a:pt x="76" y="26"/>
                </a:cubicBezTo>
                <a:cubicBezTo>
                  <a:pt x="75" y="26"/>
                  <a:pt x="74" y="25"/>
                  <a:pt x="73" y="24"/>
                </a:cubicBezTo>
                <a:cubicBezTo>
                  <a:pt x="73" y="24"/>
                  <a:pt x="73" y="24"/>
                  <a:pt x="73" y="24"/>
                </a:cubicBezTo>
                <a:cubicBezTo>
                  <a:pt x="70" y="21"/>
                  <a:pt x="67" y="19"/>
                  <a:pt x="65" y="19"/>
                </a:cubicBezTo>
                <a:cubicBezTo>
                  <a:pt x="61" y="19"/>
                  <a:pt x="58" y="20"/>
                  <a:pt x="55" y="22"/>
                </a:cubicBezTo>
                <a:cubicBezTo>
                  <a:pt x="55" y="23"/>
                  <a:pt x="54" y="23"/>
                  <a:pt x="53" y="24"/>
                </a:cubicBezTo>
                <a:cubicBezTo>
                  <a:pt x="52" y="25"/>
                  <a:pt x="51" y="26"/>
                  <a:pt x="50" y="26"/>
                </a:cubicBezTo>
                <a:cubicBezTo>
                  <a:pt x="47" y="27"/>
                  <a:pt x="43" y="25"/>
                  <a:pt x="39" y="20"/>
                </a:cubicBezTo>
                <a:close/>
                <a:moveTo>
                  <a:pt x="87" y="39"/>
                </a:moveTo>
                <a:cubicBezTo>
                  <a:pt x="87" y="40"/>
                  <a:pt x="87" y="40"/>
                  <a:pt x="87" y="40"/>
                </a:cubicBezTo>
                <a:cubicBezTo>
                  <a:pt x="87" y="40"/>
                  <a:pt x="86" y="40"/>
                  <a:pt x="86" y="40"/>
                </a:cubicBezTo>
                <a:cubicBezTo>
                  <a:pt x="85" y="40"/>
                  <a:pt x="85" y="41"/>
                  <a:pt x="85" y="41"/>
                </a:cubicBezTo>
                <a:cubicBezTo>
                  <a:pt x="83" y="42"/>
                  <a:pt x="80" y="43"/>
                  <a:pt x="78" y="44"/>
                </a:cubicBezTo>
                <a:cubicBezTo>
                  <a:pt x="73" y="46"/>
                  <a:pt x="67" y="47"/>
                  <a:pt x="62" y="46"/>
                </a:cubicBezTo>
                <a:cubicBezTo>
                  <a:pt x="59" y="45"/>
                  <a:pt x="57" y="45"/>
                  <a:pt x="53" y="43"/>
                </a:cubicBezTo>
                <a:cubicBezTo>
                  <a:pt x="52" y="43"/>
                  <a:pt x="51" y="42"/>
                  <a:pt x="50" y="42"/>
                </a:cubicBezTo>
                <a:cubicBezTo>
                  <a:pt x="49" y="41"/>
                  <a:pt x="49" y="41"/>
                  <a:pt x="49" y="41"/>
                </a:cubicBezTo>
                <a:cubicBezTo>
                  <a:pt x="49" y="41"/>
                  <a:pt x="48" y="41"/>
                  <a:pt x="47" y="40"/>
                </a:cubicBezTo>
                <a:cubicBezTo>
                  <a:pt x="47" y="40"/>
                  <a:pt x="46" y="40"/>
                  <a:pt x="46" y="39"/>
                </a:cubicBezTo>
                <a:cubicBezTo>
                  <a:pt x="46" y="39"/>
                  <a:pt x="46" y="38"/>
                  <a:pt x="46" y="38"/>
                </a:cubicBezTo>
                <a:cubicBezTo>
                  <a:pt x="46" y="37"/>
                  <a:pt x="47" y="36"/>
                  <a:pt x="47" y="34"/>
                </a:cubicBezTo>
                <a:cubicBezTo>
                  <a:pt x="46" y="33"/>
                  <a:pt x="46" y="32"/>
                  <a:pt x="46" y="31"/>
                </a:cubicBezTo>
                <a:cubicBezTo>
                  <a:pt x="48" y="32"/>
                  <a:pt x="50" y="32"/>
                  <a:pt x="52" y="32"/>
                </a:cubicBezTo>
                <a:cubicBezTo>
                  <a:pt x="55" y="31"/>
                  <a:pt x="58" y="30"/>
                  <a:pt x="60" y="27"/>
                </a:cubicBezTo>
                <a:cubicBezTo>
                  <a:pt x="61" y="27"/>
                  <a:pt x="61" y="27"/>
                  <a:pt x="61" y="26"/>
                </a:cubicBezTo>
                <a:cubicBezTo>
                  <a:pt x="62" y="26"/>
                  <a:pt x="63" y="25"/>
                  <a:pt x="64" y="25"/>
                </a:cubicBezTo>
                <a:cubicBezTo>
                  <a:pt x="64" y="25"/>
                  <a:pt x="65" y="26"/>
                  <a:pt x="66" y="26"/>
                </a:cubicBezTo>
                <a:cubicBezTo>
                  <a:pt x="66" y="27"/>
                  <a:pt x="67" y="27"/>
                  <a:pt x="67" y="28"/>
                </a:cubicBezTo>
                <a:cubicBezTo>
                  <a:pt x="69" y="30"/>
                  <a:pt x="72" y="31"/>
                  <a:pt x="75" y="31"/>
                </a:cubicBezTo>
                <a:cubicBezTo>
                  <a:pt x="80" y="32"/>
                  <a:pt x="85" y="28"/>
                  <a:pt x="89" y="25"/>
                </a:cubicBezTo>
                <a:cubicBezTo>
                  <a:pt x="90" y="24"/>
                  <a:pt x="90" y="24"/>
                  <a:pt x="90" y="24"/>
                </a:cubicBezTo>
                <a:cubicBezTo>
                  <a:pt x="90" y="24"/>
                  <a:pt x="90" y="24"/>
                  <a:pt x="90" y="24"/>
                </a:cubicBezTo>
                <a:cubicBezTo>
                  <a:pt x="89" y="27"/>
                  <a:pt x="87" y="33"/>
                  <a:pt x="87" y="38"/>
                </a:cubicBezTo>
                <a:cubicBezTo>
                  <a:pt x="87" y="39"/>
                  <a:pt x="87" y="39"/>
                  <a:pt x="87" y="39"/>
                </a:cubicBezTo>
                <a:close/>
                <a:moveTo>
                  <a:pt x="132" y="116"/>
                </a:moveTo>
                <a:cubicBezTo>
                  <a:pt x="127" y="128"/>
                  <a:pt x="115" y="133"/>
                  <a:pt x="105" y="135"/>
                </a:cubicBezTo>
                <a:cubicBezTo>
                  <a:pt x="95" y="136"/>
                  <a:pt x="85" y="137"/>
                  <a:pt x="73" y="137"/>
                </a:cubicBezTo>
                <a:cubicBezTo>
                  <a:pt x="71" y="137"/>
                  <a:pt x="69" y="137"/>
                  <a:pt x="68" y="137"/>
                </a:cubicBezTo>
                <a:cubicBezTo>
                  <a:pt x="66" y="137"/>
                  <a:pt x="66" y="137"/>
                  <a:pt x="66" y="137"/>
                </a:cubicBezTo>
                <a:cubicBezTo>
                  <a:pt x="54" y="137"/>
                  <a:pt x="41" y="137"/>
                  <a:pt x="30" y="134"/>
                </a:cubicBezTo>
                <a:cubicBezTo>
                  <a:pt x="23" y="131"/>
                  <a:pt x="18" y="129"/>
                  <a:pt x="14" y="125"/>
                </a:cubicBezTo>
                <a:cubicBezTo>
                  <a:pt x="10" y="122"/>
                  <a:pt x="8" y="117"/>
                  <a:pt x="6" y="111"/>
                </a:cubicBezTo>
                <a:cubicBezTo>
                  <a:pt x="5" y="104"/>
                  <a:pt x="5" y="98"/>
                  <a:pt x="5" y="93"/>
                </a:cubicBezTo>
                <a:cubicBezTo>
                  <a:pt x="6" y="87"/>
                  <a:pt x="8" y="82"/>
                  <a:pt x="11" y="76"/>
                </a:cubicBezTo>
                <a:cubicBezTo>
                  <a:pt x="16" y="64"/>
                  <a:pt x="25" y="55"/>
                  <a:pt x="35" y="48"/>
                </a:cubicBezTo>
                <a:cubicBezTo>
                  <a:pt x="36" y="47"/>
                  <a:pt x="37" y="47"/>
                  <a:pt x="39" y="46"/>
                </a:cubicBezTo>
                <a:cubicBezTo>
                  <a:pt x="39" y="46"/>
                  <a:pt x="39" y="46"/>
                  <a:pt x="40" y="46"/>
                </a:cubicBezTo>
                <a:cubicBezTo>
                  <a:pt x="40" y="45"/>
                  <a:pt x="41" y="45"/>
                  <a:pt x="41" y="45"/>
                </a:cubicBezTo>
                <a:cubicBezTo>
                  <a:pt x="46" y="47"/>
                  <a:pt x="52" y="50"/>
                  <a:pt x="58" y="51"/>
                </a:cubicBezTo>
                <a:cubicBezTo>
                  <a:pt x="65" y="53"/>
                  <a:pt x="71" y="52"/>
                  <a:pt x="77" y="51"/>
                </a:cubicBezTo>
                <a:cubicBezTo>
                  <a:pt x="80" y="50"/>
                  <a:pt x="84" y="49"/>
                  <a:pt x="87" y="48"/>
                </a:cubicBezTo>
                <a:cubicBezTo>
                  <a:pt x="88" y="47"/>
                  <a:pt x="89" y="46"/>
                  <a:pt x="91" y="45"/>
                </a:cubicBezTo>
                <a:cubicBezTo>
                  <a:pt x="91" y="45"/>
                  <a:pt x="92" y="45"/>
                  <a:pt x="92" y="44"/>
                </a:cubicBezTo>
                <a:cubicBezTo>
                  <a:pt x="93" y="44"/>
                  <a:pt x="93" y="43"/>
                  <a:pt x="94" y="43"/>
                </a:cubicBezTo>
                <a:cubicBezTo>
                  <a:pt x="94" y="43"/>
                  <a:pt x="95" y="43"/>
                  <a:pt x="95" y="43"/>
                </a:cubicBezTo>
                <a:cubicBezTo>
                  <a:pt x="95" y="44"/>
                  <a:pt x="95" y="44"/>
                  <a:pt x="96" y="44"/>
                </a:cubicBezTo>
                <a:cubicBezTo>
                  <a:pt x="97" y="45"/>
                  <a:pt x="99" y="45"/>
                  <a:pt x="100" y="46"/>
                </a:cubicBezTo>
                <a:cubicBezTo>
                  <a:pt x="103" y="48"/>
                  <a:pt x="105" y="49"/>
                  <a:pt x="108" y="51"/>
                </a:cubicBezTo>
                <a:cubicBezTo>
                  <a:pt x="118" y="58"/>
                  <a:pt x="126" y="69"/>
                  <a:pt x="131" y="79"/>
                </a:cubicBezTo>
                <a:cubicBezTo>
                  <a:pt x="136" y="91"/>
                  <a:pt x="136" y="105"/>
                  <a:pt x="132" y="116"/>
                </a:cubicBezTo>
                <a:close/>
                <a:moveTo>
                  <a:pt x="85" y="99"/>
                </a:moveTo>
                <a:cubicBezTo>
                  <a:pt x="85" y="98"/>
                  <a:pt x="84" y="97"/>
                  <a:pt x="83" y="96"/>
                </a:cubicBezTo>
                <a:cubicBezTo>
                  <a:pt x="83" y="95"/>
                  <a:pt x="82" y="94"/>
                  <a:pt x="81" y="93"/>
                </a:cubicBezTo>
                <a:cubicBezTo>
                  <a:pt x="79" y="92"/>
                  <a:pt x="78" y="91"/>
                  <a:pt x="76" y="91"/>
                </a:cubicBezTo>
                <a:cubicBezTo>
                  <a:pt x="74" y="90"/>
                  <a:pt x="72" y="89"/>
                  <a:pt x="70" y="89"/>
                </a:cubicBezTo>
                <a:cubicBezTo>
                  <a:pt x="68" y="88"/>
                  <a:pt x="66" y="88"/>
                  <a:pt x="65" y="87"/>
                </a:cubicBezTo>
                <a:cubicBezTo>
                  <a:pt x="63" y="87"/>
                  <a:pt x="62" y="86"/>
                  <a:pt x="61" y="85"/>
                </a:cubicBezTo>
                <a:cubicBezTo>
                  <a:pt x="59" y="84"/>
                  <a:pt x="58" y="82"/>
                  <a:pt x="58" y="81"/>
                </a:cubicBezTo>
                <a:cubicBezTo>
                  <a:pt x="58" y="79"/>
                  <a:pt x="58" y="79"/>
                  <a:pt x="58" y="78"/>
                </a:cubicBezTo>
                <a:cubicBezTo>
                  <a:pt x="59" y="77"/>
                  <a:pt x="59" y="76"/>
                  <a:pt x="60" y="74"/>
                </a:cubicBezTo>
                <a:cubicBezTo>
                  <a:pt x="61" y="73"/>
                  <a:pt x="62" y="72"/>
                  <a:pt x="64" y="72"/>
                </a:cubicBezTo>
                <a:cubicBezTo>
                  <a:pt x="65" y="72"/>
                  <a:pt x="67" y="72"/>
                  <a:pt x="68" y="72"/>
                </a:cubicBezTo>
                <a:cubicBezTo>
                  <a:pt x="69" y="72"/>
                  <a:pt x="70" y="72"/>
                  <a:pt x="71" y="72"/>
                </a:cubicBezTo>
                <a:cubicBezTo>
                  <a:pt x="73" y="72"/>
                  <a:pt x="74" y="73"/>
                  <a:pt x="76" y="75"/>
                </a:cubicBezTo>
                <a:cubicBezTo>
                  <a:pt x="77" y="76"/>
                  <a:pt x="77" y="78"/>
                  <a:pt x="78" y="79"/>
                </a:cubicBezTo>
                <a:cubicBezTo>
                  <a:pt x="78" y="80"/>
                  <a:pt x="78" y="80"/>
                  <a:pt x="78" y="80"/>
                </a:cubicBezTo>
                <a:cubicBezTo>
                  <a:pt x="84" y="80"/>
                  <a:pt x="84" y="80"/>
                  <a:pt x="84" y="80"/>
                </a:cubicBezTo>
                <a:cubicBezTo>
                  <a:pt x="84" y="80"/>
                  <a:pt x="84" y="79"/>
                  <a:pt x="83" y="79"/>
                </a:cubicBezTo>
                <a:cubicBezTo>
                  <a:pt x="83" y="77"/>
                  <a:pt x="82" y="75"/>
                  <a:pt x="81" y="73"/>
                </a:cubicBezTo>
                <a:cubicBezTo>
                  <a:pt x="80" y="72"/>
                  <a:pt x="79" y="70"/>
                  <a:pt x="78" y="69"/>
                </a:cubicBezTo>
                <a:cubicBezTo>
                  <a:pt x="76" y="68"/>
                  <a:pt x="74" y="67"/>
                  <a:pt x="72" y="66"/>
                </a:cubicBezTo>
                <a:cubicBezTo>
                  <a:pt x="72" y="66"/>
                  <a:pt x="71" y="66"/>
                  <a:pt x="71" y="66"/>
                </a:cubicBezTo>
                <a:cubicBezTo>
                  <a:pt x="71" y="59"/>
                  <a:pt x="71" y="59"/>
                  <a:pt x="71" y="59"/>
                </a:cubicBezTo>
                <a:cubicBezTo>
                  <a:pt x="65" y="59"/>
                  <a:pt x="65" y="59"/>
                  <a:pt x="65" y="59"/>
                </a:cubicBezTo>
                <a:cubicBezTo>
                  <a:pt x="65" y="66"/>
                  <a:pt x="65" y="66"/>
                  <a:pt x="65" y="66"/>
                </a:cubicBezTo>
                <a:cubicBezTo>
                  <a:pt x="65" y="66"/>
                  <a:pt x="64" y="66"/>
                  <a:pt x="63" y="66"/>
                </a:cubicBezTo>
                <a:cubicBezTo>
                  <a:pt x="61" y="67"/>
                  <a:pt x="59" y="68"/>
                  <a:pt x="57" y="69"/>
                </a:cubicBezTo>
                <a:cubicBezTo>
                  <a:pt x="56" y="70"/>
                  <a:pt x="55" y="71"/>
                  <a:pt x="55" y="72"/>
                </a:cubicBezTo>
                <a:cubicBezTo>
                  <a:pt x="54" y="73"/>
                  <a:pt x="53" y="74"/>
                  <a:pt x="52" y="76"/>
                </a:cubicBezTo>
                <a:cubicBezTo>
                  <a:pt x="52" y="77"/>
                  <a:pt x="52" y="78"/>
                  <a:pt x="52" y="79"/>
                </a:cubicBezTo>
                <a:cubicBezTo>
                  <a:pt x="52" y="81"/>
                  <a:pt x="52" y="82"/>
                  <a:pt x="52" y="83"/>
                </a:cubicBezTo>
                <a:cubicBezTo>
                  <a:pt x="52" y="84"/>
                  <a:pt x="52" y="85"/>
                  <a:pt x="53" y="86"/>
                </a:cubicBezTo>
                <a:cubicBezTo>
                  <a:pt x="54" y="88"/>
                  <a:pt x="55" y="89"/>
                  <a:pt x="56" y="89"/>
                </a:cubicBezTo>
                <a:cubicBezTo>
                  <a:pt x="57" y="91"/>
                  <a:pt x="58" y="91"/>
                  <a:pt x="60" y="92"/>
                </a:cubicBezTo>
                <a:cubicBezTo>
                  <a:pt x="61" y="93"/>
                  <a:pt x="63" y="93"/>
                  <a:pt x="65" y="94"/>
                </a:cubicBezTo>
                <a:cubicBezTo>
                  <a:pt x="67" y="94"/>
                  <a:pt x="69" y="95"/>
                  <a:pt x="71" y="95"/>
                </a:cubicBezTo>
                <a:cubicBezTo>
                  <a:pt x="73" y="96"/>
                  <a:pt x="74" y="96"/>
                  <a:pt x="75" y="97"/>
                </a:cubicBezTo>
                <a:cubicBezTo>
                  <a:pt x="76" y="98"/>
                  <a:pt x="77" y="99"/>
                  <a:pt x="78" y="100"/>
                </a:cubicBezTo>
                <a:cubicBezTo>
                  <a:pt x="78" y="101"/>
                  <a:pt x="79" y="102"/>
                  <a:pt x="79" y="103"/>
                </a:cubicBezTo>
                <a:cubicBezTo>
                  <a:pt x="79" y="104"/>
                  <a:pt x="79" y="104"/>
                  <a:pt x="79" y="104"/>
                </a:cubicBezTo>
                <a:cubicBezTo>
                  <a:pt x="79" y="105"/>
                  <a:pt x="79" y="106"/>
                  <a:pt x="78" y="107"/>
                </a:cubicBezTo>
                <a:cubicBezTo>
                  <a:pt x="78" y="109"/>
                  <a:pt x="76" y="111"/>
                  <a:pt x="74" y="112"/>
                </a:cubicBezTo>
                <a:cubicBezTo>
                  <a:pt x="73" y="112"/>
                  <a:pt x="71" y="113"/>
                  <a:pt x="69" y="113"/>
                </a:cubicBezTo>
                <a:cubicBezTo>
                  <a:pt x="68" y="113"/>
                  <a:pt x="67" y="113"/>
                  <a:pt x="66" y="113"/>
                </a:cubicBezTo>
                <a:cubicBezTo>
                  <a:pt x="65" y="112"/>
                  <a:pt x="64" y="112"/>
                  <a:pt x="63" y="112"/>
                </a:cubicBezTo>
                <a:cubicBezTo>
                  <a:pt x="61" y="111"/>
                  <a:pt x="60" y="110"/>
                  <a:pt x="59" y="109"/>
                </a:cubicBezTo>
                <a:cubicBezTo>
                  <a:pt x="57" y="107"/>
                  <a:pt x="56" y="104"/>
                  <a:pt x="56" y="102"/>
                </a:cubicBezTo>
                <a:cubicBezTo>
                  <a:pt x="56" y="102"/>
                  <a:pt x="56" y="102"/>
                  <a:pt x="56" y="102"/>
                </a:cubicBezTo>
                <a:cubicBezTo>
                  <a:pt x="51" y="102"/>
                  <a:pt x="51" y="102"/>
                  <a:pt x="51" y="102"/>
                </a:cubicBezTo>
                <a:cubicBezTo>
                  <a:pt x="51" y="102"/>
                  <a:pt x="51" y="102"/>
                  <a:pt x="51" y="103"/>
                </a:cubicBezTo>
                <a:cubicBezTo>
                  <a:pt x="51" y="104"/>
                  <a:pt x="51" y="105"/>
                  <a:pt x="51" y="106"/>
                </a:cubicBezTo>
                <a:cubicBezTo>
                  <a:pt x="52" y="107"/>
                  <a:pt x="52" y="109"/>
                  <a:pt x="53" y="110"/>
                </a:cubicBezTo>
                <a:cubicBezTo>
                  <a:pt x="54" y="112"/>
                  <a:pt x="55" y="113"/>
                  <a:pt x="57" y="115"/>
                </a:cubicBezTo>
                <a:cubicBezTo>
                  <a:pt x="59" y="116"/>
                  <a:pt x="61" y="117"/>
                  <a:pt x="63" y="118"/>
                </a:cubicBezTo>
                <a:cubicBezTo>
                  <a:pt x="64" y="118"/>
                  <a:pt x="65" y="118"/>
                  <a:pt x="65" y="118"/>
                </a:cubicBezTo>
                <a:cubicBezTo>
                  <a:pt x="65" y="124"/>
                  <a:pt x="65" y="124"/>
                  <a:pt x="65" y="124"/>
                </a:cubicBezTo>
                <a:cubicBezTo>
                  <a:pt x="71" y="124"/>
                  <a:pt x="71" y="124"/>
                  <a:pt x="71" y="124"/>
                </a:cubicBezTo>
                <a:cubicBezTo>
                  <a:pt x="71" y="118"/>
                  <a:pt x="71" y="118"/>
                  <a:pt x="71" y="118"/>
                </a:cubicBezTo>
                <a:cubicBezTo>
                  <a:pt x="71" y="118"/>
                  <a:pt x="71" y="118"/>
                  <a:pt x="71" y="118"/>
                </a:cubicBezTo>
                <a:cubicBezTo>
                  <a:pt x="72" y="118"/>
                  <a:pt x="73" y="118"/>
                  <a:pt x="74" y="118"/>
                </a:cubicBezTo>
                <a:cubicBezTo>
                  <a:pt x="75" y="117"/>
                  <a:pt x="77" y="117"/>
                  <a:pt x="78" y="116"/>
                </a:cubicBezTo>
                <a:cubicBezTo>
                  <a:pt x="80" y="115"/>
                  <a:pt x="81" y="114"/>
                  <a:pt x="82" y="112"/>
                </a:cubicBezTo>
                <a:cubicBezTo>
                  <a:pt x="84" y="111"/>
                  <a:pt x="85" y="109"/>
                  <a:pt x="85" y="107"/>
                </a:cubicBezTo>
                <a:cubicBezTo>
                  <a:pt x="85" y="106"/>
                  <a:pt x="85" y="105"/>
                  <a:pt x="85" y="104"/>
                </a:cubicBezTo>
                <a:cubicBezTo>
                  <a:pt x="85" y="103"/>
                  <a:pt x="85" y="102"/>
                  <a:pt x="85" y="101"/>
                </a:cubicBezTo>
                <a:cubicBezTo>
                  <a:pt x="85" y="100"/>
                  <a:pt x="85" y="100"/>
                  <a:pt x="85" y="99"/>
                </a:cubicBezTo>
                <a:close/>
              </a:path>
            </a:pathLst>
          </a:custGeom>
          <a:solidFill>
            <a:schemeClr val="bg1">
              <a:lumMod val="50000"/>
            </a:schemeClr>
          </a:solidFill>
          <a:ln>
            <a:noFill/>
          </a:ln>
        </p:spPr>
        <p:txBody>
          <a:bodyPr vert="horz" wrap="square" lIns="96819" tIns="48409" rIns="96819" bIns="48409" numCol="1" anchor="t" anchorCtr="0" compatLnSpc="1">
            <a:prstTxWarp prst="textNoShape">
              <a:avLst/>
            </a:prstTxWarp>
          </a:bodyPr>
          <a:lstStyle/>
          <a:p>
            <a:endParaRPr lang="en-US" sz="1165" dirty="0"/>
          </a:p>
        </p:txBody>
      </p:sp>
      <p:sp>
        <p:nvSpPr>
          <p:cNvPr id="17" name="TextBox 16">
            <a:extLst>
              <a:ext uri="{FF2B5EF4-FFF2-40B4-BE49-F238E27FC236}">
                <a16:creationId xmlns:a16="http://schemas.microsoft.com/office/drawing/2014/main" id="{575411B5-7223-43C3-B78E-0CB1C8421880}"/>
              </a:ext>
            </a:extLst>
          </p:cNvPr>
          <p:cNvSpPr txBox="1"/>
          <p:nvPr/>
        </p:nvSpPr>
        <p:spPr bwMode="gray">
          <a:xfrm>
            <a:off x="8592996" y="3150171"/>
            <a:ext cx="1479499" cy="1834991"/>
          </a:xfrm>
          <a:prstGeom prst="rect">
            <a:avLst/>
          </a:prstGeom>
          <a:noFill/>
          <a:ln w="28575">
            <a:noFill/>
          </a:ln>
        </p:spPr>
        <p:txBody>
          <a:bodyPr vert="horz" wrap="square" lIns="85428" tIns="34171" rIns="34171" bIns="34171" rtlCol="0" anchor="t">
            <a:noAutofit/>
          </a:bodyPr>
          <a:lstStyle/>
          <a:p>
            <a:pPr algn="ctr">
              <a:lnSpc>
                <a:spcPct val="110000"/>
              </a:lnSpc>
              <a:spcBef>
                <a:spcPts val="1121"/>
              </a:spcBef>
              <a:spcAft>
                <a:spcPts val="560"/>
              </a:spcAft>
            </a:pPr>
            <a:r>
              <a:rPr lang="en-US" sz="2647" dirty="0">
                <a:solidFill>
                  <a:schemeClr val="accent3"/>
                </a:solidFill>
                <a:latin typeface="Arial"/>
              </a:rPr>
              <a:t>2</a:t>
            </a:r>
          </a:p>
          <a:p>
            <a:pPr>
              <a:lnSpc>
                <a:spcPct val="110000"/>
              </a:lnSpc>
            </a:pPr>
            <a:r>
              <a:rPr lang="en-US" sz="1059" dirty="0">
                <a:solidFill>
                  <a:schemeClr val="tx2"/>
                </a:solidFill>
              </a:rPr>
              <a:t>Utility company adopts</a:t>
            </a:r>
            <a:r>
              <a:rPr lang="en-US" sz="1059" i="1" dirty="0">
                <a:solidFill>
                  <a:schemeClr val="tx2"/>
                </a:solidFill>
              </a:rPr>
              <a:t> </a:t>
            </a:r>
            <a:r>
              <a:rPr lang="en-US" sz="1059" dirty="0">
                <a:solidFill>
                  <a:schemeClr val="tx2"/>
                </a:solidFill>
              </a:rPr>
              <a:t>DBP user-friendly solution w/ multiple payment options</a:t>
            </a:r>
          </a:p>
        </p:txBody>
      </p:sp>
      <p:sp>
        <p:nvSpPr>
          <p:cNvPr id="18" name="TextBox 17">
            <a:extLst>
              <a:ext uri="{FF2B5EF4-FFF2-40B4-BE49-F238E27FC236}">
                <a16:creationId xmlns:a16="http://schemas.microsoft.com/office/drawing/2014/main" id="{47C362C1-1118-447D-A914-86C00F5D39AE}"/>
              </a:ext>
            </a:extLst>
          </p:cNvPr>
          <p:cNvSpPr txBox="1"/>
          <p:nvPr/>
        </p:nvSpPr>
        <p:spPr bwMode="gray">
          <a:xfrm>
            <a:off x="10034288" y="3150171"/>
            <a:ext cx="1459978" cy="1834991"/>
          </a:xfrm>
          <a:prstGeom prst="rect">
            <a:avLst/>
          </a:prstGeom>
          <a:noFill/>
          <a:ln w="28575">
            <a:noFill/>
          </a:ln>
        </p:spPr>
        <p:txBody>
          <a:bodyPr vert="horz" wrap="square" lIns="85428" tIns="34171" rIns="34171" bIns="34171" rtlCol="0" anchor="t">
            <a:noAutofit/>
          </a:bodyPr>
          <a:lstStyle/>
          <a:p>
            <a:pPr algn="ctr">
              <a:lnSpc>
                <a:spcPct val="110000"/>
              </a:lnSpc>
              <a:spcBef>
                <a:spcPts val="1121"/>
              </a:spcBef>
              <a:spcAft>
                <a:spcPts val="560"/>
              </a:spcAft>
            </a:pPr>
            <a:r>
              <a:rPr lang="en-US" sz="2647" dirty="0">
                <a:solidFill>
                  <a:schemeClr val="accent3"/>
                </a:solidFill>
                <a:latin typeface="Arial"/>
              </a:rPr>
              <a:t>3</a:t>
            </a:r>
          </a:p>
          <a:p>
            <a:pPr>
              <a:lnSpc>
                <a:spcPct val="110000"/>
              </a:lnSpc>
            </a:pPr>
            <a:r>
              <a:rPr lang="en-US" sz="1059" dirty="0">
                <a:solidFill>
                  <a:schemeClr val="tx2"/>
                </a:solidFill>
              </a:rPr>
              <a:t>Customers utilize DBP</a:t>
            </a:r>
            <a:r>
              <a:rPr lang="en-US" sz="1059" i="1" dirty="0">
                <a:solidFill>
                  <a:schemeClr val="tx2"/>
                </a:solidFill>
              </a:rPr>
              <a:t>s </a:t>
            </a:r>
            <a:r>
              <a:rPr lang="en-US" sz="1059" dirty="0">
                <a:solidFill>
                  <a:schemeClr val="tx2"/>
                </a:solidFill>
              </a:rPr>
              <a:t>fully hosted IVR to make payments in less than 2 minutes</a:t>
            </a:r>
            <a:endParaRPr lang="en-US" sz="1059" i="1" dirty="0">
              <a:solidFill>
                <a:schemeClr val="tx2"/>
              </a:solidFill>
            </a:endParaRPr>
          </a:p>
        </p:txBody>
      </p:sp>
      <p:sp>
        <p:nvSpPr>
          <p:cNvPr id="19" name="TextBox 18">
            <a:extLst>
              <a:ext uri="{FF2B5EF4-FFF2-40B4-BE49-F238E27FC236}">
                <a16:creationId xmlns:a16="http://schemas.microsoft.com/office/drawing/2014/main" id="{F551B9C9-836C-486B-B1A8-2E9592E107B6}"/>
              </a:ext>
            </a:extLst>
          </p:cNvPr>
          <p:cNvSpPr txBox="1"/>
          <p:nvPr/>
        </p:nvSpPr>
        <p:spPr bwMode="gray">
          <a:xfrm>
            <a:off x="11494266" y="3164655"/>
            <a:ext cx="1511791" cy="1834991"/>
          </a:xfrm>
          <a:prstGeom prst="rect">
            <a:avLst/>
          </a:prstGeom>
          <a:noFill/>
          <a:ln w="28575">
            <a:noFill/>
          </a:ln>
        </p:spPr>
        <p:txBody>
          <a:bodyPr vert="horz" wrap="square" lIns="85428" tIns="34171" rIns="34171" bIns="34171" rtlCol="0" anchor="t">
            <a:noAutofit/>
          </a:bodyPr>
          <a:lstStyle/>
          <a:p>
            <a:pPr algn="ctr">
              <a:lnSpc>
                <a:spcPct val="110000"/>
              </a:lnSpc>
              <a:spcBef>
                <a:spcPts val="1121"/>
              </a:spcBef>
              <a:spcAft>
                <a:spcPts val="560"/>
              </a:spcAft>
            </a:pPr>
            <a:r>
              <a:rPr lang="en-US" sz="2647" dirty="0">
                <a:solidFill>
                  <a:schemeClr val="accent3"/>
                </a:solidFill>
                <a:latin typeface="Arial"/>
              </a:rPr>
              <a:t>4</a:t>
            </a:r>
          </a:p>
          <a:p>
            <a:pPr>
              <a:lnSpc>
                <a:spcPct val="110000"/>
              </a:lnSpc>
            </a:pPr>
            <a:r>
              <a:rPr lang="en-US" sz="1059" dirty="0">
                <a:solidFill>
                  <a:schemeClr val="tx2"/>
                </a:solidFill>
              </a:rPr>
              <a:t>Utility company uses DBP</a:t>
            </a:r>
            <a:r>
              <a:rPr lang="en-US" sz="1059" i="1" dirty="0">
                <a:solidFill>
                  <a:schemeClr val="tx2"/>
                </a:solidFill>
              </a:rPr>
              <a:t> </a:t>
            </a:r>
            <a:r>
              <a:rPr lang="en-US" sz="1059" dirty="0">
                <a:solidFill>
                  <a:schemeClr val="tx2"/>
                </a:solidFill>
              </a:rPr>
              <a:t>dashboards for easy reconciliations </a:t>
            </a:r>
            <a:br>
              <a:rPr lang="en-US" sz="1059" dirty="0">
                <a:solidFill>
                  <a:schemeClr val="tx2"/>
                </a:solidFill>
              </a:rPr>
            </a:br>
            <a:r>
              <a:rPr lang="en-US" sz="1059" dirty="0">
                <a:solidFill>
                  <a:schemeClr val="tx2"/>
                </a:solidFill>
              </a:rPr>
              <a:t>for all payment channels &amp; types</a:t>
            </a:r>
          </a:p>
        </p:txBody>
      </p:sp>
      <p:grpSp>
        <p:nvGrpSpPr>
          <p:cNvPr id="20" name="Group 19">
            <a:extLst>
              <a:ext uri="{FF2B5EF4-FFF2-40B4-BE49-F238E27FC236}">
                <a16:creationId xmlns:a16="http://schemas.microsoft.com/office/drawing/2014/main" id="{8005D82C-A0C1-44C6-8E2F-45939DD6ADD9}"/>
              </a:ext>
            </a:extLst>
          </p:cNvPr>
          <p:cNvGrpSpPr/>
          <p:nvPr/>
        </p:nvGrpSpPr>
        <p:grpSpPr>
          <a:xfrm>
            <a:off x="8810228" y="2312307"/>
            <a:ext cx="1069151" cy="767621"/>
            <a:chOff x="5453836" y="3281734"/>
            <a:chExt cx="1218951" cy="875173"/>
          </a:xfrm>
        </p:grpSpPr>
        <p:pic>
          <p:nvPicPr>
            <p:cNvPr id="21" name="Picture 2" descr="Image result for paypal logo">
              <a:extLst>
                <a:ext uri="{FF2B5EF4-FFF2-40B4-BE49-F238E27FC236}">
                  <a16:creationId xmlns:a16="http://schemas.microsoft.com/office/drawing/2014/main" id="{26EA1E6E-6E70-48A0-9954-3F4AA40613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2408" y="3589285"/>
              <a:ext cx="507186" cy="2535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BFFDF6B-064E-49CF-B217-35396C85C3BB}"/>
                </a:ext>
              </a:extLst>
            </p:cNvPr>
            <p:cNvPicPr>
              <a:picLocks noChangeAspect="1"/>
            </p:cNvPicPr>
            <p:nvPr/>
          </p:nvPicPr>
          <p:blipFill>
            <a:blip r:embed="rId11"/>
            <a:stretch>
              <a:fillRect/>
            </a:stretch>
          </p:blipFill>
          <p:spPr>
            <a:xfrm>
              <a:off x="5453836" y="3281734"/>
              <a:ext cx="689227" cy="238787"/>
            </a:xfrm>
            <a:prstGeom prst="rect">
              <a:avLst/>
            </a:prstGeom>
          </p:spPr>
        </p:pic>
        <p:pic>
          <p:nvPicPr>
            <p:cNvPr id="23" name="Picture 22">
              <a:extLst>
                <a:ext uri="{FF2B5EF4-FFF2-40B4-BE49-F238E27FC236}">
                  <a16:creationId xmlns:a16="http://schemas.microsoft.com/office/drawing/2014/main" id="{CF4A6D52-6395-40EC-9C6C-469809C8919D}"/>
                </a:ext>
              </a:extLst>
            </p:cNvPr>
            <p:cNvPicPr>
              <a:picLocks noChangeAspect="1"/>
            </p:cNvPicPr>
            <p:nvPr/>
          </p:nvPicPr>
          <p:blipFill>
            <a:blip r:embed="rId12"/>
            <a:stretch>
              <a:fillRect/>
            </a:stretch>
          </p:blipFill>
          <p:spPr>
            <a:xfrm>
              <a:off x="5568586" y="3575988"/>
              <a:ext cx="398051" cy="265367"/>
            </a:xfrm>
            <a:prstGeom prst="rect">
              <a:avLst/>
            </a:prstGeom>
          </p:spPr>
        </p:pic>
        <p:pic>
          <p:nvPicPr>
            <p:cNvPr id="24" name="Picture 23">
              <a:extLst>
                <a:ext uri="{FF2B5EF4-FFF2-40B4-BE49-F238E27FC236}">
                  <a16:creationId xmlns:a16="http://schemas.microsoft.com/office/drawing/2014/main" id="{7C810CDE-734B-4220-817E-EB2324E19683}"/>
                </a:ext>
              </a:extLst>
            </p:cNvPr>
            <p:cNvPicPr>
              <a:picLocks noChangeAspect="1"/>
            </p:cNvPicPr>
            <p:nvPr/>
          </p:nvPicPr>
          <p:blipFill>
            <a:blip r:embed="rId13"/>
            <a:stretch>
              <a:fillRect/>
            </a:stretch>
          </p:blipFill>
          <p:spPr>
            <a:xfrm>
              <a:off x="5555563" y="3890207"/>
              <a:ext cx="447675" cy="266700"/>
            </a:xfrm>
            <a:prstGeom prst="rect">
              <a:avLst/>
            </a:prstGeom>
          </p:spPr>
        </p:pic>
        <p:pic>
          <p:nvPicPr>
            <p:cNvPr id="25" name="Picture 24">
              <a:extLst>
                <a:ext uri="{FF2B5EF4-FFF2-40B4-BE49-F238E27FC236}">
                  <a16:creationId xmlns:a16="http://schemas.microsoft.com/office/drawing/2014/main" id="{6675F6FD-C668-4B59-884E-9E38AB9EC76E}"/>
                </a:ext>
              </a:extLst>
            </p:cNvPr>
            <p:cNvPicPr>
              <a:picLocks noChangeAspect="1"/>
            </p:cNvPicPr>
            <p:nvPr/>
          </p:nvPicPr>
          <p:blipFill>
            <a:blip r:embed="rId14"/>
            <a:stretch>
              <a:fillRect/>
            </a:stretch>
          </p:blipFill>
          <p:spPr>
            <a:xfrm>
              <a:off x="6160983" y="3860754"/>
              <a:ext cx="466725" cy="266700"/>
            </a:xfrm>
            <a:prstGeom prst="rect">
              <a:avLst/>
            </a:prstGeom>
          </p:spPr>
        </p:pic>
        <p:pic>
          <p:nvPicPr>
            <p:cNvPr id="26" name="Picture 25">
              <a:extLst>
                <a:ext uri="{FF2B5EF4-FFF2-40B4-BE49-F238E27FC236}">
                  <a16:creationId xmlns:a16="http://schemas.microsoft.com/office/drawing/2014/main" id="{9B03074B-4CF6-4C98-A610-603AB0D00C4C}"/>
                </a:ext>
              </a:extLst>
            </p:cNvPr>
            <p:cNvPicPr>
              <a:picLocks noChangeAspect="1"/>
            </p:cNvPicPr>
            <p:nvPr/>
          </p:nvPicPr>
          <p:blipFill>
            <a:blip r:embed="rId15"/>
            <a:stretch>
              <a:fillRect/>
            </a:stretch>
          </p:blipFill>
          <p:spPr>
            <a:xfrm>
              <a:off x="6228782" y="3281734"/>
              <a:ext cx="444005" cy="310804"/>
            </a:xfrm>
            <a:prstGeom prst="rect">
              <a:avLst/>
            </a:prstGeom>
          </p:spPr>
        </p:pic>
      </p:grpSp>
      <p:grpSp>
        <p:nvGrpSpPr>
          <p:cNvPr id="75" name="Group 74">
            <a:extLst>
              <a:ext uri="{FF2B5EF4-FFF2-40B4-BE49-F238E27FC236}">
                <a16:creationId xmlns:a16="http://schemas.microsoft.com/office/drawing/2014/main" id="{310A8639-11A5-4EC1-9A2C-459A5166682C}"/>
              </a:ext>
            </a:extLst>
          </p:cNvPr>
          <p:cNvGrpSpPr/>
          <p:nvPr/>
        </p:nvGrpSpPr>
        <p:grpSpPr>
          <a:xfrm>
            <a:off x="11989595" y="2550303"/>
            <a:ext cx="455324" cy="456518"/>
            <a:chOff x="8763895" y="2279759"/>
            <a:chExt cx="493689" cy="494984"/>
          </a:xfrm>
          <a:solidFill>
            <a:schemeClr val="bg1">
              <a:lumMod val="50000"/>
            </a:schemeClr>
          </a:solidFill>
        </p:grpSpPr>
        <p:sp>
          <p:nvSpPr>
            <p:cNvPr id="27" name="Freeform 103">
              <a:extLst>
                <a:ext uri="{FF2B5EF4-FFF2-40B4-BE49-F238E27FC236}">
                  <a16:creationId xmlns:a16="http://schemas.microsoft.com/office/drawing/2014/main" id="{316B51D3-293E-4CC2-B9FD-A59BD78DE107}"/>
                </a:ext>
              </a:extLst>
            </p:cNvPr>
            <p:cNvSpPr>
              <a:spLocks noEditPoints="1"/>
            </p:cNvSpPr>
            <p:nvPr/>
          </p:nvSpPr>
          <p:spPr bwMode="auto">
            <a:xfrm>
              <a:off x="8763895" y="2279759"/>
              <a:ext cx="493689" cy="494984"/>
            </a:xfrm>
            <a:custGeom>
              <a:avLst/>
              <a:gdLst>
                <a:gd name="T0" fmla="*/ 1183 w 1263"/>
                <a:gd name="T1" fmla="*/ 771 h 1266"/>
                <a:gd name="T2" fmla="*/ 1183 w 1263"/>
                <a:gd name="T3" fmla="*/ 705 h 1266"/>
                <a:gd name="T4" fmla="*/ 871 w 1263"/>
                <a:gd name="T5" fmla="*/ 743 h 1266"/>
                <a:gd name="T6" fmla="*/ 528 w 1263"/>
                <a:gd name="T7" fmla="*/ 880 h 1266"/>
                <a:gd name="T8" fmla="*/ 528 w 1263"/>
                <a:gd name="T9" fmla="*/ 400 h 1266"/>
                <a:gd name="T10" fmla="*/ 871 w 1263"/>
                <a:gd name="T11" fmla="*/ 743 h 1266"/>
                <a:gd name="T12" fmla="*/ 59 w 1263"/>
                <a:gd name="T13" fmla="*/ 548 h 1266"/>
                <a:gd name="T14" fmla="*/ 104 w 1263"/>
                <a:gd name="T15" fmla="*/ 501 h 1266"/>
                <a:gd name="T16" fmla="*/ 725 w 1263"/>
                <a:gd name="T17" fmla="*/ 46 h 1266"/>
                <a:gd name="T18" fmla="*/ 725 w 1263"/>
                <a:gd name="T19" fmla="*/ 113 h 1266"/>
                <a:gd name="T20" fmla="*/ 1160 w 1263"/>
                <a:gd name="T21" fmla="*/ 501 h 1266"/>
                <a:gd name="T22" fmla="*/ 1216 w 1263"/>
                <a:gd name="T23" fmla="*/ 525 h 1266"/>
                <a:gd name="T24" fmla="*/ 1150 w 1263"/>
                <a:gd name="T25" fmla="*/ 525 h 1266"/>
                <a:gd name="T26" fmla="*/ 988 w 1263"/>
                <a:gd name="T27" fmla="*/ 1150 h 1266"/>
                <a:gd name="T28" fmla="*/ 991 w 1263"/>
                <a:gd name="T29" fmla="*/ 1213 h 1266"/>
                <a:gd name="T30" fmla="*/ 955 w 1263"/>
                <a:gd name="T31" fmla="*/ 1182 h 1266"/>
                <a:gd name="T32" fmla="*/ 275 w 1263"/>
                <a:gd name="T33" fmla="*/ 1213 h 1266"/>
                <a:gd name="T34" fmla="*/ 278 w 1263"/>
                <a:gd name="T35" fmla="*/ 1149 h 1266"/>
                <a:gd name="T36" fmla="*/ 86 w 1263"/>
                <a:gd name="T37" fmla="*/ 1013 h 1266"/>
                <a:gd name="T38" fmla="*/ 54 w 1263"/>
                <a:gd name="T39" fmla="*/ 979 h 1266"/>
                <a:gd name="T40" fmla="*/ 120 w 1263"/>
                <a:gd name="T41" fmla="*/ 980 h 1266"/>
                <a:gd name="T42" fmla="*/ 291 w 1263"/>
                <a:gd name="T43" fmla="*/ 126 h 1266"/>
                <a:gd name="T44" fmla="*/ 325 w 1263"/>
                <a:gd name="T45" fmla="*/ 93 h 1266"/>
                <a:gd name="T46" fmla="*/ 1183 w 1263"/>
                <a:gd name="T47" fmla="*/ 657 h 1266"/>
                <a:gd name="T48" fmla="*/ 911 w 1263"/>
                <a:gd name="T49" fmla="*/ 552 h 1266"/>
                <a:gd name="T50" fmla="*/ 1183 w 1263"/>
                <a:gd name="T51" fmla="*/ 600 h 1266"/>
                <a:gd name="T52" fmla="*/ 1107 w 1263"/>
                <a:gd name="T53" fmla="*/ 498 h 1266"/>
                <a:gd name="T54" fmla="*/ 751 w 1263"/>
                <a:gd name="T55" fmla="*/ 155 h 1266"/>
                <a:gd name="T56" fmla="*/ 645 w 1263"/>
                <a:gd name="T57" fmla="*/ 80 h 1266"/>
                <a:gd name="T58" fmla="*/ 578 w 1263"/>
                <a:gd name="T59" fmla="*/ 360 h 1266"/>
                <a:gd name="T60" fmla="*/ 551 w 1263"/>
                <a:gd name="T61" fmla="*/ 75 h 1266"/>
                <a:gd name="T62" fmla="*/ 291 w 1263"/>
                <a:gd name="T63" fmla="*/ 13 h 1266"/>
                <a:gd name="T64" fmla="*/ 362 w 1263"/>
                <a:gd name="T65" fmla="*/ 131 h 1266"/>
                <a:gd name="T66" fmla="*/ 525 w 1263"/>
                <a:gd name="T67" fmla="*/ 128 h 1266"/>
                <a:gd name="T68" fmla="*/ 155 w 1263"/>
                <a:gd name="T69" fmla="*/ 498 h 1266"/>
                <a:gd name="T70" fmla="*/ 0 w 1263"/>
                <a:gd name="T71" fmla="*/ 525 h 1266"/>
                <a:gd name="T72" fmla="*/ 80 w 1263"/>
                <a:gd name="T73" fmla="*/ 605 h 1266"/>
                <a:gd name="T74" fmla="*/ 351 w 1263"/>
                <a:gd name="T75" fmla="*/ 694 h 1266"/>
                <a:gd name="T76" fmla="*/ 65 w 1263"/>
                <a:gd name="T77" fmla="*/ 701 h 1266"/>
                <a:gd name="T78" fmla="*/ 58 w 1263"/>
                <a:gd name="T79" fmla="*/ 905 h 1266"/>
                <a:gd name="T80" fmla="*/ 88 w 1263"/>
                <a:gd name="T81" fmla="*/ 1053 h 1266"/>
                <a:gd name="T82" fmla="*/ 145 w 1263"/>
                <a:gd name="T83" fmla="*/ 923 h 1266"/>
                <a:gd name="T84" fmla="*/ 342 w 1263"/>
                <a:gd name="T85" fmla="*/ 746 h 1266"/>
                <a:gd name="T86" fmla="*/ 512 w 1263"/>
                <a:gd name="T87" fmla="*/ 924 h 1266"/>
                <a:gd name="T88" fmla="*/ 357 w 1263"/>
                <a:gd name="T89" fmla="*/ 1160 h 1266"/>
                <a:gd name="T90" fmla="*/ 278 w 1263"/>
                <a:gd name="T91" fmla="*/ 1104 h 1266"/>
                <a:gd name="T92" fmla="*/ 278 w 1263"/>
                <a:gd name="T93" fmla="*/ 1266 h 1266"/>
                <a:gd name="T94" fmla="*/ 538 w 1263"/>
                <a:gd name="T95" fmla="*/ 1213 h 1266"/>
                <a:gd name="T96" fmla="*/ 565 w 1263"/>
                <a:gd name="T97" fmla="*/ 1189 h 1266"/>
                <a:gd name="T98" fmla="*/ 702 w 1263"/>
                <a:gd name="T99" fmla="*/ 920 h 1266"/>
                <a:gd name="T100" fmla="*/ 709 w 1263"/>
                <a:gd name="T101" fmla="*/ 1205 h 1266"/>
                <a:gd name="T102" fmla="*/ 909 w 1263"/>
                <a:gd name="T103" fmla="*/ 1213 h 1266"/>
                <a:gd name="T104" fmla="*/ 988 w 1263"/>
                <a:gd name="T105" fmla="*/ 1266 h 1266"/>
                <a:gd name="T106" fmla="*/ 988 w 1263"/>
                <a:gd name="T107" fmla="*/ 1104 h 1266"/>
                <a:gd name="T108" fmla="*/ 909 w 1263"/>
                <a:gd name="T109" fmla="*/ 1160 h 1266"/>
                <a:gd name="T110" fmla="*/ 755 w 1263"/>
                <a:gd name="T111" fmla="*/ 923 h 1266"/>
                <a:gd name="T112" fmla="*/ 1183 w 1263"/>
                <a:gd name="T113" fmla="*/ 813 h 1266"/>
                <a:gd name="T114" fmla="*/ 1183 w 1263"/>
                <a:gd name="T115" fmla="*/ 657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3" h="1266">
                  <a:moveTo>
                    <a:pt x="1207" y="762"/>
                  </a:moveTo>
                  <a:lnTo>
                    <a:pt x="1207" y="762"/>
                  </a:lnTo>
                  <a:cubicBezTo>
                    <a:pt x="1200" y="768"/>
                    <a:pt x="1192" y="771"/>
                    <a:pt x="1183" y="771"/>
                  </a:cubicBezTo>
                  <a:cubicBezTo>
                    <a:pt x="1165" y="771"/>
                    <a:pt x="1150" y="756"/>
                    <a:pt x="1150" y="738"/>
                  </a:cubicBezTo>
                  <a:cubicBezTo>
                    <a:pt x="1150" y="729"/>
                    <a:pt x="1153" y="721"/>
                    <a:pt x="1160" y="715"/>
                  </a:cubicBezTo>
                  <a:cubicBezTo>
                    <a:pt x="1166" y="708"/>
                    <a:pt x="1174" y="705"/>
                    <a:pt x="1183" y="705"/>
                  </a:cubicBezTo>
                  <a:cubicBezTo>
                    <a:pt x="1202" y="705"/>
                    <a:pt x="1216" y="720"/>
                    <a:pt x="1216" y="738"/>
                  </a:cubicBezTo>
                  <a:cubicBezTo>
                    <a:pt x="1216" y="747"/>
                    <a:pt x="1213" y="755"/>
                    <a:pt x="1207" y="762"/>
                  </a:cubicBezTo>
                  <a:close/>
                  <a:moveTo>
                    <a:pt x="871" y="743"/>
                  </a:moveTo>
                  <a:lnTo>
                    <a:pt x="871" y="743"/>
                  </a:lnTo>
                  <a:cubicBezTo>
                    <a:pt x="871" y="819"/>
                    <a:pt x="810" y="880"/>
                    <a:pt x="735" y="880"/>
                  </a:cubicBezTo>
                  <a:lnTo>
                    <a:pt x="528" y="880"/>
                  </a:lnTo>
                  <a:cubicBezTo>
                    <a:pt x="453" y="880"/>
                    <a:pt x="391" y="819"/>
                    <a:pt x="391" y="743"/>
                  </a:cubicBezTo>
                  <a:lnTo>
                    <a:pt x="391" y="536"/>
                  </a:lnTo>
                  <a:cubicBezTo>
                    <a:pt x="391" y="461"/>
                    <a:pt x="453" y="400"/>
                    <a:pt x="528" y="400"/>
                  </a:cubicBezTo>
                  <a:lnTo>
                    <a:pt x="735" y="400"/>
                  </a:lnTo>
                  <a:cubicBezTo>
                    <a:pt x="810" y="400"/>
                    <a:pt x="871" y="461"/>
                    <a:pt x="871" y="536"/>
                  </a:cubicBezTo>
                  <a:lnTo>
                    <a:pt x="871" y="743"/>
                  </a:lnTo>
                  <a:close/>
                  <a:moveTo>
                    <a:pt x="83" y="558"/>
                  </a:moveTo>
                  <a:lnTo>
                    <a:pt x="83" y="558"/>
                  </a:lnTo>
                  <a:cubicBezTo>
                    <a:pt x="71" y="558"/>
                    <a:pt x="65" y="554"/>
                    <a:pt x="59" y="548"/>
                  </a:cubicBezTo>
                  <a:cubicBezTo>
                    <a:pt x="52" y="542"/>
                    <a:pt x="46" y="534"/>
                    <a:pt x="46" y="525"/>
                  </a:cubicBezTo>
                  <a:cubicBezTo>
                    <a:pt x="47" y="506"/>
                    <a:pt x="61" y="491"/>
                    <a:pt x="80" y="491"/>
                  </a:cubicBezTo>
                  <a:cubicBezTo>
                    <a:pt x="89" y="491"/>
                    <a:pt x="98" y="495"/>
                    <a:pt x="104" y="501"/>
                  </a:cubicBezTo>
                  <a:cubicBezTo>
                    <a:pt x="110" y="508"/>
                    <a:pt x="114" y="516"/>
                    <a:pt x="114" y="525"/>
                  </a:cubicBezTo>
                  <a:cubicBezTo>
                    <a:pt x="114" y="543"/>
                    <a:pt x="101" y="557"/>
                    <a:pt x="83" y="558"/>
                  </a:cubicBezTo>
                  <a:close/>
                  <a:moveTo>
                    <a:pt x="725" y="46"/>
                  </a:moveTo>
                  <a:lnTo>
                    <a:pt x="725" y="46"/>
                  </a:lnTo>
                  <a:cubicBezTo>
                    <a:pt x="743" y="46"/>
                    <a:pt x="758" y="61"/>
                    <a:pt x="758" y="80"/>
                  </a:cubicBezTo>
                  <a:cubicBezTo>
                    <a:pt x="758" y="98"/>
                    <a:pt x="743" y="113"/>
                    <a:pt x="725" y="113"/>
                  </a:cubicBezTo>
                  <a:cubicBezTo>
                    <a:pt x="706" y="113"/>
                    <a:pt x="691" y="98"/>
                    <a:pt x="691" y="80"/>
                  </a:cubicBezTo>
                  <a:cubicBezTo>
                    <a:pt x="691" y="61"/>
                    <a:pt x="706" y="46"/>
                    <a:pt x="725" y="46"/>
                  </a:cubicBezTo>
                  <a:close/>
                  <a:moveTo>
                    <a:pt x="1160" y="501"/>
                  </a:moveTo>
                  <a:lnTo>
                    <a:pt x="1160" y="501"/>
                  </a:lnTo>
                  <a:cubicBezTo>
                    <a:pt x="1166" y="495"/>
                    <a:pt x="1174" y="491"/>
                    <a:pt x="1183" y="491"/>
                  </a:cubicBezTo>
                  <a:cubicBezTo>
                    <a:pt x="1202" y="491"/>
                    <a:pt x="1216" y="506"/>
                    <a:pt x="1216" y="525"/>
                  </a:cubicBezTo>
                  <a:cubicBezTo>
                    <a:pt x="1216" y="534"/>
                    <a:pt x="1213" y="542"/>
                    <a:pt x="1207" y="548"/>
                  </a:cubicBezTo>
                  <a:cubicBezTo>
                    <a:pt x="1200" y="555"/>
                    <a:pt x="1192" y="558"/>
                    <a:pt x="1183" y="558"/>
                  </a:cubicBezTo>
                  <a:cubicBezTo>
                    <a:pt x="1165" y="558"/>
                    <a:pt x="1150" y="543"/>
                    <a:pt x="1150" y="525"/>
                  </a:cubicBezTo>
                  <a:cubicBezTo>
                    <a:pt x="1150" y="516"/>
                    <a:pt x="1153" y="508"/>
                    <a:pt x="1160" y="501"/>
                  </a:cubicBezTo>
                  <a:close/>
                  <a:moveTo>
                    <a:pt x="988" y="1150"/>
                  </a:moveTo>
                  <a:lnTo>
                    <a:pt x="988" y="1150"/>
                  </a:lnTo>
                  <a:cubicBezTo>
                    <a:pt x="997" y="1150"/>
                    <a:pt x="1006" y="1154"/>
                    <a:pt x="1012" y="1160"/>
                  </a:cubicBezTo>
                  <a:cubicBezTo>
                    <a:pt x="1019" y="1166"/>
                    <a:pt x="1023" y="1173"/>
                    <a:pt x="1023" y="1182"/>
                  </a:cubicBezTo>
                  <a:cubicBezTo>
                    <a:pt x="1023" y="1200"/>
                    <a:pt x="1005" y="1213"/>
                    <a:pt x="991" y="1213"/>
                  </a:cubicBezTo>
                  <a:lnTo>
                    <a:pt x="990" y="1213"/>
                  </a:lnTo>
                  <a:cubicBezTo>
                    <a:pt x="981" y="1213"/>
                    <a:pt x="971" y="1211"/>
                    <a:pt x="964" y="1205"/>
                  </a:cubicBezTo>
                  <a:cubicBezTo>
                    <a:pt x="958" y="1199"/>
                    <a:pt x="955" y="1191"/>
                    <a:pt x="955" y="1182"/>
                  </a:cubicBezTo>
                  <a:cubicBezTo>
                    <a:pt x="955" y="1164"/>
                    <a:pt x="970" y="1150"/>
                    <a:pt x="988" y="1150"/>
                  </a:cubicBezTo>
                  <a:close/>
                  <a:moveTo>
                    <a:pt x="275" y="1213"/>
                  </a:moveTo>
                  <a:lnTo>
                    <a:pt x="275" y="1213"/>
                  </a:lnTo>
                  <a:lnTo>
                    <a:pt x="271" y="1213"/>
                  </a:lnTo>
                  <a:cubicBezTo>
                    <a:pt x="258" y="1213"/>
                    <a:pt x="241" y="1200"/>
                    <a:pt x="241" y="1182"/>
                  </a:cubicBezTo>
                  <a:cubicBezTo>
                    <a:pt x="241" y="1163"/>
                    <a:pt x="259" y="1149"/>
                    <a:pt x="278" y="1149"/>
                  </a:cubicBezTo>
                  <a:cubicBezTo>
                    <a:pt x="296" y="1149"/>
                    <a:pt x="310" y="1163"/>
                    <a:pt x="310" y="1181"/>
                  </a:cubicBezTo>
                  <a:cubicBezTo>
                    <a:pt x="310" y="1199"/>
                    <a:pt x="293" y="1213"/>
                    <a:pt x="275" y="1213"/>
                  </a:cubicBezTo>
                  <a:close/>
                  <a:moveTo>
                    <a:pt x="86" y="1013"/>
                  </a:moveTo>
                  <a:lnTo>
                    <a:pt x="86" y="1013"/>
                  </a:lnTo>
                  <a:cubicBezTo>
                    <a:pt x="77" y="1013"/>
                    <a:pt x="70" y="1009"/>
                    <a:pt x="64" y="1003"/>
                  </a:cubicBezTo>
                  <a:cubicBezTo>
                    <a:pt x="58" y="997"/>
                    <a:pt x="54" y="988"/>
                    <a:pt x="54" y="979"/>
                  </a:cubicBezTo>
                  <a:cubicBezTo>
                    <a:pt x="55" y="961"/>
                    <a:pt x="69" y="946"/>
                    <a:pt x="88" y="946"/>
                  </a:cubicBezTo>
                  <a:cubicBezTo>
                    <a:pt x="97" y="946"/>
                    <a:pt x="104" y="950"/>
                    <a:pt x="111" y="956"/>
                  </a:cubicBezTo>
                  <a:cubicBezTo>
                    <a:pt x="117" y="962"/>
                    <a:pt x="120" y="971"/>
                    <a:pt x="120" y="980"/>
                  </a:cubicBezTo>
                  <a:cubicBezTo>
                    <a:pt x="120" y="998"/>
                    <a:pt x="112" y="1012"/>
                    <a:pt x="86" y="1013"/>
                  </a:cubicBezTo>
                  <a:close/>
                  <a:moveTo>
                    <a:pt x="291" y="126"/>
                  </a:moveTo>
                  <a:lnTo>
                    <a:pt x="291" y="126"/>
                  </a:lnTo>
                  <a:cubicBezTo>
                    <a:pt x="273" y="126"/>
                    <a:pt x="258" y="112"/>
                    <a:pt x="258" y="93"/>
                  </a:cubicBezTo>
                  <a:cubicBezTo>
                    <a:pt x="258" y="75"/>
                    <a:pt x="273" y="60"/>
                    <a:pt x="291" y="60"/>
                  </a:cubicBezTo>
                  <a:cubicBezTo>
                    <a:pt x="310" y="60"/>
                    <a:pt x="325" y="75"/>
                    <a:pt x="325" y="93"/>
                  </a:cubicBezTo>
                  <a:cubicBezTo>
                    <a:pt x="325" y="112"/>
                    <a:pt x="310" y="126"/>
                    <a:pt x="291" y="126"/>
                  </a:cubicBezTo>
                  <a:close/>
                  <a:moveTo>
                    <a:pt x="1183" y="657"/>
                  </a:moveTo>
                  <a:lnTo>
                    <a:pt x="1183" y="657"/>
                  </a:lnTo>
                  <a:cubicBezTo>
                    <a:pt x="1147" y="657"/>
                    <a:pt x="1115" y="680"/>
                    <a:pt x="1104" y="711"/>
                  </a:cubicBezTo>
                  <a:lnTo>
                    <a:pt x="911" y="712"/>
                  </a:lnTo>
                  <a:lnTo>
                    <a:pt x="911" y="552"/>
                  </a:lnTo>
                  <a:lnTo>
                    <a:pt x="1106" y="551"/>
                  </a:lnTo>
                  <a:cubicBezTo>
                    <a:pt x="1118" y="580"/>
                    <a:pt x="1149" y="600"/>
                    <a:pt x="1183" y="600"/>
                  </a:cubicBezTo>
                  <a:lnTo>
                    <a:pt x="1183" y="600"/>
                  </a:lnTo>
                  <a:cubicBezTo>
                    <a:pt x="1227" y="600"/>
                    <a:pt x="1263" y="566"/>
                    <a:pt x="1263" y="522"/>
                  </a:cubicBezTo>
                  <a:cubicBezTo>
                    <a:pt x="1263" y="478"/>
                    <a:pt x="1227" y="444"/>
                    <a:pt x="1183" y="444"/>
                  </a:cubicBezTo>
                  <a:cubicBezTo>
                    <a:pt x="1147" y="444"/>
                    <a:pt x="1117" y="466"/>
                    <a:pt x="1107" y="498"/>
                  </a:cubicBezTo>
                  <a:lnTo>
                    <a:pt x="912" y="498"/>
                  </a:lnTo>
                  <a:cubicBezTo>
                    <a:pt x="895" y="422"/>
                    <a:pt x="831" y="364"/>
                    <a:pt x="751" y="356"/>
                  </a:cubicBezTo>
                  <a:lnTo>
                    <a:pt x="751" y="155"/>
                  </a:lnTo>
                  <a:cubicBezTo>
                    <a:pt x="783" y="144"/>
                    <a:pt x="805" y="115"/>
                    <a:pt x="805" y="80"/>
                  </a:cubicBezTo>
                  <a:cubicBezTo>
                    <a:pt x="805" y="36"/>
                    <a:pt x="769" y="0"/>
                    <a:pt x="725" y="0"/>
                  </a:cubicBezTo>
                  <a:cubicBezTo>
                    <a:pt x="681" y="0"/>
                    <a:pt x="645" y="36"/>
                    <a:pt x="645" y="80"/>
                  </a:cubicBezTo>
                  <a:cubicBezTo>
                    <a:pt x="645" y="115"/>
                    <a:pt x="667" y="144"/>
                    <a:pt x="698" y="155"/>
                  </a:cubicBezTo>
                  <a:lnTo>
                    <a:pt x="698" y="360"/>
                  </a:lnTo>
                  <a:lnTo>
                    <a:pt x="578" y="360"/>
                  </a:lnTo>
                  <a:lnTo>
                    <a:pt x="578" y="101"/>
                  </a:lnTo>
                  <a:cubicBezTo>
                    <a:pt x="578" y="94"/>
                    <a:pt x="575" y="88"/>
                    <a:pt x="570" y="83"/>
                  </a:cubicBezTo>
                  <a:cubicBezTo>
                    <a:pt x="565" y="78"/>
                    <a:pt x="559" y="75"/>
                    <a:pt x="551" y="75"/>
                  </a:cubicBezTo>
                  <a:lnTo>
                    <a:pt x="370" y="77"/>
                  </a:lnTo>
                  <a:cubicBezTo>
                    <a:pt x="370" y="77"/>
                    <a:pt x="370" y="77"/>
                    <a:pt x="370" y="77"/>
                  </a:cubicBezTo>
                  <a:cubicBezTo>
                    <a:pt x="362" y="41"/>
                    <a:pt x="330" y="13"/>
                    <a:pt x="291" y="13"/>
                  </a:cubicBezTo>
                  <a:cubicBezTo>
                    <a:pt x="247" y="13"/>
                    <a:pt x="211" y="49"/>
                    <a:pt x="211" y="93"/>
                  </a:cubicBezTo>
                  <a:cubicBezTo>
                    <a:pt x="211" y="137"/>
                    <a:pt x="247" y="173"/>
                    <a:pt x="291" y="173"/>
                  </a:cubicBezTo>
                  <a:cubicBezTo>
                    <a:pt x="322" y="173"/>
                    <a:pt x="348" y="156"/>
                    <a:pt x="362" y="131"/>
                  </a:cubicBezTo>
                  <a:cubicBezTo>
                    <a:pt x="364" y="132"/>
                    <a:pt x="367" y="133"/>
                    <a:pt x="370" y="133"/>
                  </a:cubicBezTo>
                  <a:lnTo>
                    <a:pt x="371" y="133"/>
                  </a:lnTo>
                  <a:lnTo>
                    <a:pt x="525" y="128"/>
                  </a:lnTo>
                  <a:lnTo>
                    <a:pt x="525" y="355"/>
                  </a:lnTo>
                  <a:cubicBezTo>
                    <a:pt x="440" y="357"/>
                    <a:pt x="369" y="418"/>
                    <a:pt x="351" y="498"/>
                  </a:cubicBezTo>
                  <a:lnTo>
                    <a:pt x="155" y="498"/>
                  </a:lnTo>
                  <a:cubicBezTo>
                    <a:pt x="151" y="487"/>
                    <a:pt x="145" y="477"/>
                    <a:pt x="136" y="468"/>
                  </a:cubicBezTo>
                  <a:cubicBezTo>
                    <a:pt x="121" y="453"/>
                    <a:pt x="101" y="445"/>
                    <a:pt x="80" y="445"/>
                  </a:cubicBezTo>
                  <a:cubicBezTo>
                    <a:pt x="36" y="445"/>
                    <a:pt x="0" y="481"/>
                    <a:pt x="0" y="525"/>
                  </a:cubicBezTo>
                  <a:cubicBezTo>
                    <a:pt x="0" y="546"/>
                    <a:pt x="8" y="566"/>
                    <a:pt x="23" y="581"/>
                  </a:cubicBezTo>
                  <a:cubicBezTo>
                    <a:pt x="38" y="596"/>
                    <a:pt x="58" y="605"/>
                    <a:pt x="80" y="605"/>
                  </a:cubicBezTo>
                  <a:lnTo>
                    <a:pt x="80" y="605"/>
                  </a:lnTo>
                  <a:cubicBezTo>
                    <a:pt x="115" y="605"/>
                    <a:pt x="147" y="582"/>
                    <a:pt x="158" y="551"/>
                  </a:cubicBezTo>
                  <a:lnTo>
                    <a:pt x="351" y="552"/>
                  </a:lnTo>
                  <a:lnTo>
                    <a:pt x="351" y="694"/>
                  </a:lnTo>
                  <a:cubicBezTo>
                    <a:pt x="351" y="694"/>
                    <a:pt x="346" y="694"/>
                    <a:pt x="345" y="694"/>
                  </a:cubicBezTo>
                  <a:lnTo>
                    <a:pt x="85" y="693"/>
                  </a:lnTo>
                  <a:cubicBezTo>
                    <a:pt x="78" y="693"/>
                    <a:pt x="70" y="696"/>
                    <a:pt x="65" y="701"/>
                  </a:cubicBezTo>
                  <a:cubicBezTo>
                    <a:pt x="60" y="706"/>
                    <a:pt x="57" y="714"/>
                    <a:pt x="57" y="721"/>
                  </a:cubicBezTo>
                  <a:lnTo>
                    <a:pt x="58" y="904"/>
                  </a:lnTo>
                  <a:lnTo>
                    <a:pt x="58" y="905"/>
                  </a:lnTo>
                  <a:cubicBezTo>
                    <a:pt x="31" y="916"/>
                    <a:pt x="8" y="944"/>
                    <a:pt x="8" y="978"/>
                  </a:cubicBezTo>
                  <a:cubicBezTo>
                    <a:pt x="8" y="999"/>
                    <a:pt x="16" y="1018"/>
                    <a:pt x="31" y="1033"/>
                  </a:cubicBezTo>
                  <a:cubicBezTo>
                    <a:pt x="46" y="1048"/>
                    <a:pt x="66" y="1053"/>
                    <a:pt x="88" y="1053"/>
                  </a:cubicBezTo>
                  <a:lnTo>
                    <a:pt x="88" y="1053"/>
                  </a:lnTo>
                  <a:cubicBezTo>
                    <a:pt x="132" y="1053"/>
                    <a:pt x="168" y="1020"/>
                    <a:pt x="168" y="976"/>
                  </a:cubicBezTo>
                  <a:cubicBezTo>
                    <a:pt x="168" y="955"/>
                    <a:pt x="160" y="938"/>
                    <a:pt x="145" y="923"/>
                  </a:cubicBezTo>
                  <a:cubicBezTo>
                    <a:pt x="135" y="913"/>
                    <a:pt x="124" y="906"/>
                    <a:pt x="111" y="902"/>
                  </a:cubicBezTo>
                  <a:lnTo>
                    <a:pt x="110" y="746"/>
                  </a:lnTo>
                  <a:lnTo>
                    <a:pt x="342" y="746"/>
                  </a:lnTo>
                  <a:lnTo>
                    <a:pt x="342" y="746"/>
                  </a:lnTo>
                  <a:cubicBezTo>
                    <a:pt x="344" y="746"/>
                    <a:pt x="345" y="746"/>
                    <a:pt x="347" y="746"/>
                  </a:cubicBezTo>
                  <a:cubicBezTo>
                    <a:pt x="349" y="839"/>
                    <a:pt x="421" y="915"/>
                    <a:pt x="512" y="924"/>
                  </a:cubicBezTo>
                  <a:cubicBezTo>
                    <a:pt x="511" y="926"/>
                    <a:pt x="510" y="929"/>
                    <a:pt x="510" y="931"/>
                  </a:cubicBezTo>
                  <a:lnTo>
                    <a:pt x="511" y="1161"/>
                  </a:lnTo>
                  <a:lnTo>
                    <a:pt x="357" y="1160"/>
                  </a:lnTo>
                  <a:lnTo>
                    <a:pt x="357" y="1160"/>
                  </a:lnTo>
                  <a:cubicBezTo>
                    <a:pt x="356" y="1160"/>
                    <a:pt x="355" y="1160"/>
                    <a:pt x="354" y="1160"/>
                  </a:cubicBezTo>
                  <a:cubicBezTo>
                    <a:pt x="343" y="1128"/>
                    <a:pt x="313" y="1104"/>
                    <a:pt x="278" y="1104"/>
                  </a:cubicBezTo>
                  <a:cubicBezTo>
                    <a:pt x="234" y="1104"/>
                    <a:pt x="198" y="1141"/>
                    <a:pt x="198" y="1185"/>
                  </a:cubicBezTo>
                  <a:cubicBezTo>
                    <a:pt x="198" y="1229"/>
                    <a:pt x="234" y="1266"/>
                    <a:pt x="278" y="1266"/>
                  </a:cubicBezTo>
                  <a:lnTo>
                    <a:pt x="278" y="1266"/>
                  </a:lnTo>
                  <a:cubicBezTo>
                    <a:pt x="313" y="1266"/>
                    <a:pt x="342" y="1244"/>
                    <a:pt x="353" y="1213"/>
                  </a:cubicBezTo>
                  <a:cubicBezTo>
                    <a:pt x="354" y="1213"/>
                    <a:pt x="355" y="1213"/>
                    <a:pt x="357" y="1213"/>
                  </a:cubicBezTo>
                  <a:lnTo>
                    <a:pt x="538" y="1213"/>
                  </a:lnTo>
                  <a:lnTo>
                    <a:pt x="538" y="1213"/>
                  </a:lnTo>
                  <a:cubicBezTo>
                    <a:pt x="545" y="1213"/>
                    <a:pt x="552" y="1212"/>
                    <a:pt x="557" y="1207"/>
                  </a:cubicBezTo>
                  <a:cubicBezTo>
                    <a:pt x="562" y="1202"/>
                    <a:pt x="565" y="1196"/>
                    <a:pt x="565" y="1189"/>
                  </a:cubicBezTo>
                  <a:lnTo>
                    <a:pt x="564" y="929"/>
                  </a:lnTo>
                  <a:cubicBezTo>
                    <a:pt x="564" y="926"/>
                    <a:pt x="563" y="933"/>
                    <a:pt x="563" y="920"/>
                  </a:cubicBezTo>
                  <a:lnTo>
                    <a:pt x="702" y="920"/>
                  </a:lnTo>
                  <a:cubicBezTo>
                    <a:pt x="702" y="920"/>
                    <a:pt x="702" y="925"/>
                    <a:pt x="702" y="927"/>
                  </a:cubicBezTo>
                  <a:lnTo>
                    <a:pt x="701" y="1186"/>
                  </a:lnTo>
                  <a:cubicBezTo>
                    <a:pt x="701" y="1193"/>
                    <a:pt x="704" y="1200"/>
                    <a:pt x="709" y="1205"/>
                  </a:cubicBezTo>
                  <a:cubicBezTo>
                    <a:pt x="714" y="1210"/>
                    <a:pt x="721" y="1213"/>
                    <a:pt x="728" y="1213"/>
                  </a:cubicBezTo>
                  <a:lnTo>
                    <a:pt x="728" y="1213"/>
                  </a:lnTo>
                  <a:lnTo>
                    <a:pt x="909" y="1213"/>
                  </a:lnTo>
                  <a:cubicBezTo>
                    <a:pt x="910" y="1213"/>
                    <a:pt x="912" y="1213"/>
                    <a:pt x="913" y="1213"/>
                  </a:cubicBezTo>
                  <a:cubicBezTo>
                    <a:pt x="917" y="1223"/>
                    <a:pt x="923" y="1233"/>
                    <a:pt x="931" y="1241"/>
                  </a:cubicBezTo>
                  <a:cubicBezTo>
                    <a:pt x="946" y="1257"/>
                    <a:pt x="966" y="1266"/>
                    <a:pt x="988" y="1266"/>
                  </a:cubicBezTo>
                  <a:lnTo>
                    <a:pt x="988" y="1266"/>
                  </a:lnTo>
                  <a:cubicBezTo>
                    <a:pt x="1032" y="1266"/>
                    <a:pt x="1068" y="1229"/>
                    <a:pt x="1068" y="1185"/>
                  </a:cubicBezTo>
                  <a:cubicBezTo>
                    <a:pt x="1068" y="1141"/>
                    <a:pt x="1032" y="1104"/>
                    <a:pt x="988" y="1104"/>
                  </a:cubicBezTo>
                  <a:cubicBezTo>
                    <a:pt x="952" y="1104"/>
                    <a:pt x="922" y="1128"/>
                    <a:pt x="912" y="1160"/>
                  </a:cubicBezTo>
                  <a:cubicBezTo>
                    <a:pt x="911" y="1160"/>
                    <a:pt x="910" y="1160"/>
                    <a:pt x="909" y="1160"/>
                  </a:cubicBezTo>
                  <a:lnTo>
                    <a:pt x="909" y="1160"/>
                  </a:lnTo>
                  <a:lnTo>
                    <a:pt x="755" y="1161"/>
                  </a:lnTo>
                  <a:lnTo>
                    <a:pt x="755" y="929"/>
                  </a:lnTo>
                  <a:cubicBezTo>
                    <a:pt x="755" y="927"/>
                    <a:pt x="755" y="925"/>
                    <a:pt x="755" y="923"/>
                  </a:cubicBezTo>
                  <a:cubicBezTo>
                    <a:pt x="838" y="914"/>
                    <a:pt x="904" y="848"/>
                    <a:pt x="915" y="765"/>
                  </a:cubicBezTo>
                  <a:lnTo>
                    <a:pt x="1109" y="765"/>
                  </a:lnTo>
                  <a:cubicBezTo>
                    <a:pt x="1121" y="794"/>
                    <a:pt x="1149" y="813"/>
                    <a:pt x="1183" y="813"/>
                  </a:cubicBezTo>
                  <a:lnTo>
                    <a:pt x="1183" y="813"/>
                  </a:lnTo>
                  <a:cubicBezTo>
                    <a:pt x="1227" y="813"/>
                    <a:pt x="1263" y="779"/>
                    <a:pt x="1263" y="735"/>
                  </a:cubicBezTo>
                  <a:cubicBezTo>
                    <a:pt x="1263" y="691"/>
                    <a:pt x="1227" y="657"/>
                    <a:pt x="1183" y="657"/>
                  </a:cubicBezTo>
                  <a:close/>
                </a:path>
              </a:pathLst>
            </a:custGeom>
            <a:grpFill/>
            <a:ln w="0">
              <a:noFill/>
              <a:prstDash val="solid"/>
              <a:round/>
              <a:headEnd/>
              <a:tailEnd/>
            </a:ln>
          </p:spPr>
          <p:txBody>
            <a:bodyPr vert="horz" wrap="square" lIns="96819" tIns="48409" rIns="96819" bIns="48409" numCol="1" anchor="t" anchorCtr="0" compatLnSpc="1">
              <a:prstTxWarp prst="textNoShape">
                <a:avLst/>
              </a:prstTxWarp>
            </a:bodyPr>
            <a:lstStyle/>
            <a:p>
              <a:endParaRPr lang="en-US" sz="847" dirty="0">
                <a:solidFill>
                  <a:schemeClr val="tx2"/>
                </a:solidFill>
              </a:endParaRPr>
            </a:p>
          </p:txBody>
        </p:sp>
        <p:sp>
          <p:nvSpPr>
            <p:cNvPr id="28" name="Freeform 102">
              <a:extLst>
                <a:ext uri="{FF2B5EF4-FFF2-40B4-BE49-F238E27FC236}">
                  <a16:creationId xmlns:a16="http://schemas.microsoft.com/office/drawing/2014/main" id="{8295BE63-023C-4493-940C-29EBD909EAF1}"/>
                </a:ext>
              </a:extLst>
            </p:cNvPr>
            <p:cNvSpPr>
              <a:spLocks/>
            </p:cNvSpPr>
            <p:nvPr/>
          </p:nvSpPr>
          <p:spPr bwMode="auto">
            <a:xfrm>
              <a:off x="8972514" y="2451552"/>
              <a:ext cx="76450" cy="156140"/>
            </a:xfrm>
            <a:custGeom>
              <a:avLst/>
              <a:gdLst>
                <a:gd name="T0" fmla="*/ 73 w 197"/>
                <a:gd name="T1" fmla="*/ 120 h 400"/>
                <a:gd name="T2" fmla="*/ 73 w 197"/>
                <a:gd name="T3" fmla="*/ 120 h 400"/>
                <a:gd name="T4" fmla="*/ 174 w 197"/>
                <a:gd name="T5" fmla="*/ 120 h 400"/>
                <a:gd name="T6" fmla="*/ 197 w 197"/>
                <a:gd name="T7" fmla="*/ 100 h 400"/>
                <a:gd name="T8" fmla="*/ 174 w 197"/>
                <a:gd name="T9" fmla="*/ 80 h 400"/>
                <a:gd name="T10" fmla="*/ 125 w 197"/>
                <a:gd name="T11" fmla="*/ 80 h 400"/>
                <a:gd name="T12" fmla="*/ 125 w 197"/>
                <a:gd name="T13" fmla="*/ 23 h 400"/>
                <a:gd name="T14" fmla="*/ 98 w 197"/>
                <a:gd name="T15" fmla="*/ 0 h 400"/>
                <a:gd name="T16" fmla="*/ 72 w 197"/>
                <a:gd name="T17" fmla="*/ 23 h 400"/>
                <a:gd name="T18" fmla="*/ 72 w 197"/>
                <a:gd name="T19" fmla="*/ 80 h 400"/>
                <a:gd name="T20" fmla="*/ 73 w 197"/>
                <a:gd name="T21" fmla="*/ 80 h 400"/>
                <a:gd name="T22" fmla="*/ 0 w 197"/>
                <a:gd name="T23" fmla="*/ 153 h 400"/>
                <a:gd name="T24" fmla="*/ 73 w 197"/>
                <a:gd name="T25" fmla="*/ 227 h 400"/>
                <a:gd name="T26" fmla="*/ 124 w 197"/>
                <a:gd name="T27" fmla="*/ 227 h 400"/>
                <a:gd name="T28" fmla="*/ 151 w 197"/>
                <a:gd name="T29" fmla="*/ 253 h 400"/>
                <a:gd name="T30" fmla="*/ 124 w 197"/>
                <a:gd name="T31" fmla="*/ 280 h 400"/>
                <a:gd name="T32" fmla="*/ 23 w 197"/>
                <a:gd name="T33" fmla="*/ 280 h 400"/>
                <a:gd name="T34" fmla="*/ 0 w 197"/>
                <a:gd name="T35" fmla="*/ 300 h 400"/>
                <a:gd name="T36" fmla="*/ 23 w 197"/>
                <a:gd name="T37" fmla="*/ 320 h 400"/>
                <a:gd name="T38" fmla="*/ 72 w 197"/>
                <a:gd name="T39" fmla="*/ 320 h 400"/>
                <a:gd name="T40" fmla="*/ 72 w 197"/>
                <a:gd name="T41" fmla="*/ 376 h 400"/>
                <a:gd name="T42" fmla="*/ 98 w 197"/>
                <a:gd name="T43" fmla="*/ 400 h 400"/>
                <a:gd name="T44" fmla="*/ 125 w 197"/>
                <a:gd name="T45" fmla="*/ 376 h 400"/>
                <a:gd name="T46" fmla="*/ 125 w 197"/>
                <a:gd name="T47" fmla="*/ 320 h 400"/>
                <a:gd name="T48" fmla="*/ 124 w 197"/>
                <a:gd name="T49" fmla="*/ 320 h 400"/>
                <a:gd name="T50" fmla="*/ 197 w 197"/>
                <a:gd name="T51" fmla="*/ 247 h 400"/>
                <a:gd name="T52" fmla="*/ 124 w 197"/>
                <a:gd name="T53" fmla="*/ 173 h 400"/>
                <a:gd name="T54" fmla="*/ 73 w 197"/>
                <a:gd name="T55" fmla="*/ 173 h 400"/>
                <a:gd name="T56" fmla="*/ 46 w 197"/>
                <a:gd name="T57" fmla="*/ 147 h 400"/>
                <a:gd name="T58" fmla="*/ 73 w 197"/>
                <a:gd name="T59" fmla="*/ 12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400">
                  <a:moveTo>
                    <a:pt x="73" y="120"/>
                  </a:moveTo>
                  <a:lnTo>
                    <a:pt x="73" y="120"/>
                  </a:lnTo>
                  <a:lnTo>
                    <a:pt x="174" y="120"/>
                  </a:lnTo>
                  <a:cubicBezTo>
                    <a:pt x="187" y="120"/>
                    <a:pt x="197" y="113"/>
                    <a:pt x="197" y="100"/>
                  </a:cubicBezTo>
                  <a:cubicBezTo>
                    <a:pt x="197" y="87"/>
                    <a:pt x="187" y="80"/>
                    <a:pt x="174" y="80"/>
                  </a:cubicBezTo>
                  <a:lnTo>
                    <a:pt x="125" y="80"/>
                  </a:lnTo>
                  <a:lnTo>
                    <a:pt x="125" y="23"/>
                  </a:lnTo>
                  <a:cubicBezTo>
                    <a:pt x="125" y="11"/>
                    <a:pt x="111" y="0"/>
                    <a:pt x="98" y="0"/>
                  </a:cubicBezTo>
                  <a:cubicBezTo>
                    <a:pt x="86" y="0"/>
                    <a:pt x="72" y="11"/>
                    <a:pt x="72" y="23"/>
                  </a:cubicBezTo>
                  <a:lnTo>
                    <a:pt x="72" y="80"/>
                  </a:lnTo>
                  <a:lnTo>
                    <a:pt x="73" y="80"/>
                  </a:lnTo>
                  <a:cubicBezTo>
                    <a:pt x="33" y="80"/>
                    <a:pt x="0" y="113"/>
                    <a:pt x="0" y="153"/>
                  </a:cubicBezTo>
                  <a:cubicBezTo>
                    <a:pt x="0" y="194"/>
                    <a:pt x="33" y="227"/>
                    <a:pt x="73" y="227"/>
                  </a:cubicBezTo>
                  <a:lnTo>
                    <a:pt x="124" y="227"/>
                  </a:lnTo>
                  <a:cubicBezTo>
                    <a:pt x="139" y="227"/>
                    <a:pt x="151" y="238"/>
                    <a:pt x="151" y="253"/>
                  </a:cubicBezTo>
                  <a:cubicBezTo>
                    <a:pt x="151" y="268"/>
                    <a:pt x="139" y="280"/>
                    <a:pt x="124" y="280"/>
                  </a:cubicBezTo>
                  <a:lnTo>
                    <a:pt x="23" y="280"/>
                  </a:lnTo>
                  <a:cubicBezTo>
                    <a:pt x="10" y="280"/>
                    <a:pt x="0" y="287"/>
                    <a:pt x="0" y="300"/>
                  </a:cubicBezTo>
                  <a:cubicBezTo>
                    <a:pt x="0" y="313"/>
                    <a:pt x="10" y="320"/>
                    <a:pt x="23" y="320"/>
                  </a:cubicBezTo>
                  <a:lnTo>
                    <a:pt x="72" y="320"/>
                  </a:lnTo>
                  <a:lnTo>
                    <a:pt x="72" y="376"/>
                  </a:lnTo>
                  <a:cubicBezTo>
                    <a:pt x="72" y="389"/>
                    <a:pt x="86" y="400"/>
                    <a:pt x="98" y="400"/>
                  </a:cubicBezTo>
                  <a:cubicBezTo>
                    <a:pt x="111" y="400"/>
                    <a:pt x="125" y="389"/>
                    <a:pt x="125" y="376"/>
                  </a:cubicBezTo>
                  <a:lnTo>
                    <a:pt x="125" y="320"/>
                  </a:lnTo>
                  <a:lnTo>
                    <a:pt x="124" y="320"/>
                  </a:lnTo>
                  <a:cubicBezTo>
                    <a:pt x="164" y="320"/>
                    <a:pt x="197" y="287"/>
                    <a:pt x="197" y="247"/>
                  </a:cubicBezTo>
                  <a:cubicBezTo>
                    <a:pt x="197" y="206"/>
                    <a:pt x="164" y="173"/>
                    <a:pt x="124" y="173"/>
                  </a:cubicBezTo>
                  <a:lnTo>
                    <a:pt x="73" y="173"/>
                  </a:lnTo>
                  <a:cubicBezTo>
                    <a:pt x="58" y="173"/>
                    <a:pt x="46" y="161"/>
                    <a:pt x="46" y="147"/>
                  </a:cubicBezTo>
                  <a:cubicBezTo>
                    <a:pt x="46" y="132"/>
                    <a:pt x="58" y="120"/>
                    <a:pt x="73" y="120"/>
                  </a:cubicBezTo>
                  <a:close/>
                </a:path>
              </a:pathLst>
            </a:custGeom>
            <a:grpFill/>
            <a:ln w="0">
              <a:noFill/>
              <a:prstDash val="solid"/>
              <a:round/>
              <a:headEnd/>
              <a:tailEnd/>
            </a:ln>
          </p:spPr>
          <p:txBody>
            <a:bodyPr vert="horz" wrap="square" lIns="96819" tIns="48409" rIns="96819" bIns="48409" numCol="1" anchor="t" anchorCtr="0" compatLnSpc="1">
              <a:prstTxWarp prst="textNoShape">
                <a:avLst/>
              </a:prstTxWarp>
            </a:bodyPr>
            <a:lstStyle/>
            <a:p>
              <a:endParaRPr lang="en-US" sz="847" dirty="0">
                <a:solidFill>
                  <a:schemeClr val="tx2"/>
                </a:solidFill>
              </a:endParaRPr>
            </a:p>
          </p:txBody>
        </p:sp>
      </p:grpSp>
      <p:grpSp>
        <p:nvGrpSpPr>
          <p:cNvPr id="29" name="Customer service">
            <a:extLst>
              <a:ext uri="{FF2B5EF4-FFF2-40B4-BE49-F238E27FC236}">
                <a16:creationId xmlns:a16="http://schemas.microsoft.com/office/drawing/2014/main" id="{1AFDC042-3BB4-4FED-BD0C-0710BF030AC5}"/>
              </a:ext>
            </a:extLst>
          </p:cNvPr>
          <p:cNvGrpSpPr>
            <a:grpSpLocks noChangeAspect="1"/>
          </p:cNvGrpSpPr>
          <p:nvPr>
            <p:custDataLst>
              <p:tags r:id="rId2"/>
            </p:custDataLst>
          </p:nvPr>
        </p:nvGrpSpPr>
        <p:grpSpPr>
          <a:xfrm>
            <a:off x="10526423" y="2471422"/>
            <a:ext cx="467031" cy="458538"/>
            <a:chOff x="474663" y="2103438"/>
            <a:chExt cx="611188" cy="600075"/>
          </a:xfrm>
          <a:solidFill>
            <a:schemeClr val="bg1">
              <a:lumMod val="50000"/>
            </a:schemeClr>
          </a:solidFill>
        </p:grpSpPr>
        <p:sp>
          <p:nvSpPr>
            <p:cNvPr id="30" name="Freeform 5">
              <a:extLst>
                <a:ext uri="{FF2B5EF4-FFF2-40B4-BE49-F238E27FC236}">
                  <a16:creationId xmlns:a16="http://schemas.microsoft.com/office/drawing/2014/main" id="{92A7B105-EA09-4B87-8A65-B98047ACCA03}"/>
                </a:ext>
              </a:extLst>
            </p:cNvPr>
            <p:cNvSpPr>
              <a:spLocks/>
            </p:cNvSpPr>
            <p:nvPr/>
          </p:nvSpPr>
          <p:spPr bwMode="auto">
            <a:xfrm>
              <a:off x="828675" y="2400301"/>
              <a:ext cx="77788" cy="82550"/>
            </a:xfrm>
            <a:custGeom>
              <a:avLst/>
              <a:gdLst>
                <a:gd name="T0" fmla="*/ 26 w 48"/>
                <a:gd name="T1" fmla="*/ 0 h 50"/>
                <a:gd name="T2" fmla="*/ 45 w 48"/>
                <a:gd name="T3" fmla="*/ 14 h 50"/>
                <a:gd name="T4" fmla="*/ 39 w 48"/>
                <a:gd name="T5" fmla="*/ 38 h 50"/>
                <a:gd name="T6" fmla="*/ 4 w 48"/>
                <a:gd name="T7" fmla="*/ 18 h 50"/>
                <a:gd name="T8" fmla="*/ 26 w 48"/>
                <a:gd name="T9" fmla="*/ 0 h 50"/>
              </a:gdLst>
              <a:ahLst/>
              <a:cxnLst>
                <a:cxn ang="0">
                  <a:pos x="T0" y="T1"/>
                </a:cxn>
                <a:cxn ang="0">
                  <a:pos x="T2" y="T3"/>
                </a:cxn>
                <a:cxn ang="0">
                  <a:pos x="T4" y="T5"/>
                </a:cxn>
                <a:cxn ang="0">
                  <a:pos x="T6" y="T7"/>
                </a:cxn>
                <a:cxn ang="0">
                  <a:pos x="T8" y="T9"/>
                </a:cxn>
              </a:cxnLst>
              <a:rect l="0" t="0" r="r" b="b"/>
              <a:pathLst>
                <a:path w="48" h="50">
                  <a:moveTo>
                    <a:pt x="26" y="0"/>
                  </a:moveTo>
                  <a:cubicBezTo>
                    <a:pt x="34" y="1"/>
                    <a:pt x="41" y="6"/>
                    <a:pt x="45" y="14"/>
                  </a:cubicBezTo>
                  <a:cubicBezTo>
                    <a:pt x="48" y="23"/>
                    <a:pt x="45" y="33"/>
                    <a:pt x="39" y="38"/>
                  </a:cubicBezTo>
                  <a:cubicBezTo>
                    <a:pt x="24" y="50"/>
                    <a:pt x="0" y="37"/>
                    <a:pt x="4" y="18"/>
                  </a:cubicBezTo>
                  <a:cubicBezTo>
                    <a:pt x="6" y="8"/>
                    <a:pt x="1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31" name="Freeform 6">
              <a:extLst>
                <a:ext uri="{FF2B5EF4-FFF2-40B4-BE49-F238E27FC236}">
                  <a16:creationId xmlns:a16="http://schemas.microsoft.com/office/drawing/2014/main" id="{739DEB9F-C7AF-4BDF-A9C4-D388B27C506F}"/>
                </a:ext>
              </a:extLst>
            </p:cNvPr>
            <p:cNvSpPr>
              <a:spLocks/>
            </p:cNvSpPr>
            <p:nvPr/>
          </p:nvSpPr>
          <p:spPr bwMode="auto">
            <a:xfrm>
              <a:off x="650875" y="2400301"/>
              <a:ext cx="79375" cy="82550"/>
            </a:xfrm>
            <a:custGeom>
              <a:avLst/>
              <a:gdLst>
                <a:gd name="T0" fmla="*/ 25 w 48"/>
                <a:gd name="T1" fmla="*/ 0 h 50"/>
                <a:gd name="T2" fmla="*/ 45 w 48"/>
                <a:gd name="T3" fmla="*/ 14 h 50"/>
                <a:gd name="T4" fmla="*/ 39 w 48"/>
                <a:gd name="T5" fmla="*/ 38 h 50"/>
                <a:gd name="T6" fmla="*/ 4 w 48"/>
                <a:gd name="T7" fmla="*/ 18 h 50"/>
                <a:gd name="T8" fmla="*/ 25 w 48"/>
                <a:gd name="T9" fmla="*/ 0 h 50"/>
              </a:gdLst>
              <a:ahLst/>
              <a:cxnLst>
                <a:cxn ang="0">
                  <a:pos x="T0" y="T1"/>
                </a:cxn>
                <a:cxn ang="0">
                  <a:pos x="T2" y="T3"/>
                </a:cxn>
                <a:cxn ang="0">
                  <a:pos x="T4" y="T5"/>
                </a:cxn>
                <a:cxn ang="0">
                  <a:pos x="T6" y="T7"/>
                </a:cxn>
                <a:cxn ang="0">
                  <a:pos x="T8" y="T9"/>
                </a:cxn>
              </a:cxnLst>
              <a:rect l="0" t="0" r="r" b="b"/>
              <a:pathLst>
                <a:path w="48" h="50">
                  <a:moveTo>
                    <a:pt x="25" y="0"/>
                  </a:moveTo>
                  <a:cubicBezTo>
                    <a:pt x="34" y="1"/>
                    <a:pt x="41" y="6"/>
                    <a:pt x="45" y="14"/>
                  </a:cubicBezTo>
                  <a:cubicBezTo>
                    <a:pt x="48" y="23"/>
                    <a:pt x="45" y="33"/>
                    <a:pt x="39" y="38"/>
                  </a:cubicBezTo>
                  <a:cubicBezTo>
                    <a:pt x="24" y="50"/>
                    <a:pt x="0" y="37"/>
                    <a:pt x="4" y="18"/>
                  </a:cubicBezTo>
                  <a:cubicBezTo>
                    <a:pt x="6" y="8"/>
                    <a:pt x="14" y="1"/>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32" name="Freeform 7">
              <a:extLst>
                <a:ext uri="{FF2B5EF4-FFF2-40B4-BE49-F238E27FC236}">
                  <a16:creationId xmlns:a16="http://schemas.microsoft.com/office/drawing/2014/main" id="{713BD463-59FB-402E-ACA1-C513763EEF3D}"/>
                </a:ext>
              </a:extLst>
            </p:cNvPr>
            <p:cNvSpPr>
              <a:spLocks noEditPoints="1"/>
            </p:cNvSpPr>
            <p:nvPr/>
          </p:nvSpPr>
          <p:spPr bwMode="auto">
            <a:xfrm>
              <a:off x="558800" y="2249488"/>
              <a:ext cx="444500" cy="454025"/>
            </a:xfrm>
            <a:custGeom>
              <a:avLst/>
              <a:gdLst>
                <a:gd name="T0" fmla="*/ 101 w 272"/>
                <a:gd name="T1" fmla="*/ 269 h 277"/>
                <a:gd name="T2" fmla="*/ 15 w 272"/>
                <a:gd name="T3" fmla="*/ 190 h 277"/>
                <a:gd name="T4" fmla="*/ 49 w 272"/>
                <a:gd name="T5" fmla="*/ 204 h 277"/>
                <a:gd name="T6" fmla="*/ 85 w 272"/>
                <a:gd name="T7" fmla="*/ 212 h 277"/>
                <a:gd name="T8" fmla="*/ 91 w 272"/>
                <a:gd name="T9" fmla="*/ 213 h 277"/>
                <a:gd name="T10" fmla="*/ 95 w 272"/>
                <a:gd name="T11" fmla="*/ 213 h 277"/>
                <a:gd name="T12" fmla="*/ 106 w 272"/>
                <a:gd name="T13" fmla="*/ 219 h 277"/>
                <a:gd name="T14" fmla="*/ 111 w 272"/>
                <a:gd name="T15" fmla="*/ 223 h 277"/>
                <a:gd name="T16" fmla="*/ 141 w 272"/>
                <a:gd name="T17" fmla="*/ 228 h 277"/>
                <a:gd name="T18" fmla="*/ 158 w 272"/>
                <a:gd name="T19" fmla="*/ 202 h 277"/>
                <a:gd name="T20" fmla="*/ 119 w 272"/>
                <a:gd name="T21" fmla="*/ 194 h 277"/>
                <a:gd name="T22" fmla="*/ 106 w 272"/>
                <a:gd name="T23" fmla="*/ 201 h 277"/>
                <a:gd name="T24" fmla="*/ 98 w 272"/>
                <a:gd name="T25" fmla="*/ 207 h 277"/>
                <a:gd name="T26" fmla="*/ 70 w 272"/>
                <a:gd name="T27" fmla="*/ 203 h 277"/>
                <a:gd name="T28" fmla="*/ 19 w 272"/>
                <a:gd name="T29" fmla="*/ 179 h 277"/>
                <a:gd name="T30" fmla="*/ 6 w 272"/>
                <a:gd name="T31" fmla="*/ 158 h 277"/>
                <a:gd name="T32" fmla="*/ 1 w 272"/>
                <a:gd name="T33" fmla="*/ 129 h 277"/>
                <a:gd name="T34" fmla="*/ 1 w 272"/>
                <a:gd name="T35" fmla="*/ 101 h 277"/>
                <a:gd name="T36" fmla="*/ 8 w 272"/>
                <a:gd name="T37" fmla="*/ 91 h 277"/>
                <a:gd name="T38" fmla="*/ 13 w 272"/>
                <a:gd name="T39" fmla="*/ 89 h 277"/>
                <a:gd name="T40" fmla="*/ 59 w 272"/>
                <a:gd name="T41" fmla="*/ 53 h 277"/>
                <a:gd name="T42" fmla="*/ 71 w 272"/>
                <a:gd name="T43" fmla="*/ 18 h 277"/>
                <a:gd name="T44" fmla="*/ 76 w 272"/>
                <a:gd name="T45" fmla="*/ 2 h 277"/>
                <a:gd name="T46" fmla="*/ 82 w 272"/>
                <a:gd name="T47" fmla="*/ 2 h 277"/>
                <a:gd name="T48" fmla="*/ 88 w 272"/>
                <a:gd name="T49" fmla="*/ 9 h 277"/>
                <a:gd name="T50" fmla="*/ 101 w 272"/>
                <a:gd name="T51" fmla="*/ 25 h 277"/>
                <a:gd name="T52" fmla="*/ 158 w 272"/>
                <a:gd name="T53" fmla="*/ 57 h 277"/>
                <a:gd name="T54" fmla="*/ 176 w 272"/>
                <a:gd name="T55" fmla="*/ 59 h 277"/>
                <a:gd name="T56" fmla="*/ 185 w 272"/>
                <a:gd name="T57" fmla="*/ 49 h 277"/>
                <a:gd name="T58" fmla="*/ 238 w 272"/>
                <a:gd name="T59" fmla="*/ 62 h 277"/>
                <a:gd name="T60" fmla="*/ 261 w 272"/>
                <a:gd name="T61" fmla="*/ 75 h 277"/>
                <a:gd name="T62" fmla="*/ 271 w 272"/>
                <a:gd name="T63" fmla="*/ 91 h 277"/>
                <a:gd name="T64" fmla="*/ 271 w 272"/>
                <a:gd name="T65" fmla="*/ 97 h 277"/>
                <a:gd name="T66" fmla="*/ 254 w 272"/>
                <a:gd name="T67" fmla="*/ 189 h 277"/>
                <a:gd name="T68" fmla="*/ 147 w 272"/>
                <a:gd name="T69" fmla="*/ 276 h 277"/>
                <a:gd name="T70" fmla="*/ 54 w 272"/>
                <a:gd name="T71" fmla="*/ 219 h 277"/>
                <a:gd name="T72" fmla="*/ 145 w 272"/>
                <a:gd name="T73" fmla="*/ 263 h 277"/>
                <a:gd name="T74" fmla="*/ 242 w 272"/>
                <a:gd name="T75" fmla="*/ 184 h 277"/>
                <a:gd name="T76" fmla="*/ 258 w 272"/>
                <a:gd name="T77" fmla="*/ 97 h 277"/>
                <a:gd name="T78" fmla="*/ 258 w 272"/>
                <a:gd name="T79" fmla="*/ 90 h 277"/>
                <a:gd name="T80" fmla="*/ 254 w 272"/>
                <a:gd name="T81" fmla="*/ 87 h 277"/>
                <a:gd name="T82" fmla="*/ 232 w 272"/>
                <a:gd name="T83" fmla="*/ 74 h 277"/>
                <a:gd name="T84" fmla="*/ 199 w 272"/>
                <a:gd name="T85" fmla="*/ 76 h 277"/>
                <a:gd name="T86" fmla="*/ 189 w 272"/>
                <a:gd name="T87" fmla="*/ 84 h 277"/>
                <a:gd name="T88" fmla="*/ 141 w 272"/>
                <a:gd name="T89" fmla="*/ 64 h 277"/>
                <a:gd name="T90" fmla="*/ 83 w 272"/>
                <a:gd name="T91" fmla="*/ 24 h 277"/>
                <a:gd name="T92" fmla="*/ 70 w 272"/>
                <a:gd name="T93" fmla="*/ 59 h 277"/>
                <a:gd name="T94" fmla="*/ 17 w 272"/>
                <a:gd name="T95" fmla="*/ 102 h 277"/>
                <a:gd name="T96" fmla="*/ 14 w 272"/>
                <a:gd name="T97" fmla="*/ 129 h 277"/>
                <a:gd name="T98" fmla="*/ 19 w 272"/>
                <a:gd name="T99" fmla="*/ 156 h 277"/>
                <a:gd name="T100" fmla="*/ 27 w 272"/>
                <a:gd name="T101" fmla="*/ 170 h 277"/>
                <a:gd name="T102" fmla="*/ 73 w 272"/>
                <a:gd name="T103" fmla="*/ 190 h 277"/>
                <a:gd name="T104" fmla="*/ 97 w 272"/>
                <a:gd name="T105" fmla="*/ 193 h 277"/>
                <a:gd name="T106" fmla="*/ 115 w 272"/>
                <a:gd name="T107" fmla="*/ 182 h 277"/>
                <a:gd name="T108" fmla="*/ 169 w 272"/>
                <a:gd name="T109" fmla="*/ 194 h 277"/>
                <a:gd name="T110" fmla="*/ 144 w 272"/>
                <a:gd name="T111" fmla="*/ 241 h 277"/>
                <a:gd name="T112" fmla="*/ 104 w 272"/>
                <a:gd name="T113" fmla="*/ 234 h 277"/>
                <a:gd name="T114" fmla="*/ 95 w 272"/>
                <a:gd name="T115" fmla="*/ 226 h 277"/>
                <a:gd name="T116" fmla="*/ 95 w 272"/>
                <a:gd name="T117" fmla="*/ 226 h 277"/>
                <a:gd name="T118" fmla="*/ 90 w 272"/>
                <a:gd name="T119" fmla="*/ 226 h 277"/>
                <a:gd name="T120" fmla="*/ 84 w 272"/>
                <a:gd name="T121" fmla="*/ 225 h 277"/>
                <a:gd name="T122" fmla="*/ 54 w 272"/>
                <a:gd name="T123" fmla="*/ 21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277">
                  <a:moveTo>
                    <a:pt x="136" y="277"/>
                  </a:moveTo>
                  <a:cubicBezTo>
                    <a:pt x="125" y="277"/>
                    <a:pt x="114" y="274"/>
                    <a:pt x="101" y="269"/>
                  </a:cubicBezTo>
                  <a:cubicBezTo>
                    <a:pt x="74" y="257"/>
                    <a:pt x="49" y="237"/>
                    <a:pt x="29" y="209"/>
                  </a:cubicBezTo>
                  <a:cubicBezTo>
                    <a:pt x="15" y="190"/>
                    <a:pt x="15" y="190"/>
                    <a:pt x="15" y="190"/>
                  </a:cubicBezTo>
                  <a:cubicBezTo>
                    <a:pt x="37" y="199"/>
                    <a:pt x="37" y="199"/>
                    <a:pt x="37" y="199"/>
                  </a:cubicBezTo>
                  <a:cubicBezTo>
                    <a:pt x="41" y="201"/>
                    <a:pt x="45" y="202"/>
                    <a:pt x="49" y="204"/>
                  </a:cubicBezTo>
                  <a:cubicBezTo>
                    <a:pt x="56" y="207"/>
                    <a:pt x="64" y="209"/>
                    <a:pt x="74" y="211"/>
                  </a:cubicBezTo>
                  <a:cubicBezTo>
                    <a:pt x="77" y="211"/>
                    <a:pt x="81" y="212"/>
                    <a:pt x="85" y="212"/>
                  </a:cubicBezTo>
                  <a:cubicBezTo>
                    <a:pt x="87" y="212"/>
                    <a:pt x="87" y="212"/>
                    <a:pt x="87" y="212"/>
                  </a:cubicBezTo>
                  <a:cubicBezTo>
                    <a:pt x="89" y="213"/>
                    <a:pt x="90" y="213"/>
                    <a:pt x="91" y="213"/>
                  </a:cubicBezTo>
                  <a:cubicBezTo>
                    <a:pt x="92" y="213"/>
                    <a:pt x="92" y="213"/>
                    <a:pt x="92" y="213"/>
                  </a:cubicBezTo>
                  <a:cubicBezTo>
                    <a:pt x="95" y="213"/>
                    <a:pt x="95" y="213"/>
                    <a:pt x="95" y="213"/>
                  </a:cubicBezTo>
                  <a:cubicBezTo>
                    <a:pt x="97" y="213"/>
                    <a:pt x="99" y="213"/>
                    <a:pt x="102" y="213"/>
                  </a:cubicBezTo>
                  <a:cubicBezTo>
                    <a:pt x="104" y="215"/>
                    <a:pt x="105" y="217"/>
                    <a:pt x="106" y="219"/>
                  </a:cubicBezTo>
                  <a:cubicBezTo>
                    <a:pt x="106" y="219"/>
                    <a:pt x="106" y="219"/>
                    <a:pt x="107" y="220"/>
                  </a:cubicBezTo>
                  <a:cubicBezTo>
                    <a:pt x="108" y="221"/>
                    <a:pt x="109" y="222"/>
                    <a:pt x="111" y="223"/>
                  </a:cubicBezTo>
                  <a:cubicBezTo>
                    <a:pt x="114" y="225"/>
                    <a:pt x="116" y="227"/>
                    <a:pt x="119" y="227"/>
                  </a:cubicBezTo>
                  <a:cubicBezTo>
                    <a:pt x="126" y="229"/>
                    <a:pt x="134" y="230"/>
                    <a:pt x="141" y="228"/>
                  </a:cubicBezTo>
                  <a:cubicBezTo>
                    <a:pt x="150" y="227"/>
                    <a:pt x="158" y="220"/>
                    <a:pt x="160" y="214"/>
                  </a:cubicBezTo>
                  <a:cubicBezTo>
                    <a:pt x="162" y="210"/>
                    <a:pt x="161" y="206"/>
                    <a:pt x="158" y="202"/>
                  </a:cubicBezTo>
                  <a:cubicBezTo>
                    <a:pt x="153" y="196"/>
                    <a:pt x="144" y="192"/>
                    <a:pt x="132" y="192"/>
                  </a:cubicBezTo>
                  <a:cubicBezTo>
                    <a:pt x="128" y="192"/>
                    <a:pt x="123" y="192"/>
                    <a:pt x="119" y="194"/>
                  </a:cubicBezTo>
                  <a:cubicBezTo>
                    <a:pt x="116" y="195"/>
                    <a:pt x="113" y="197"/>
                    <a:pt x="110" y="199"/>
                  </a:cubicBezTo>
                  <a:cubicBezTo>
                    <a:pt x="109" y="199"/>
                    <a:pt x="107" y="200"/>
                    <a:pt x="106" y="201"/>
                  </a:cubicBezTo>
                  <a:cubicBezTo>
                    <a:pt x="106" y="202"/>
                    <a:pt x="106" y="202"/>
                    <a:pt x="106" y="202"/>
                  </a:cubicBezTo>
                  <a:cubicBezTo>
                    <a:pt x="104" y="204"/>
                    <a:pt x="103" y="207"/>
                    <a:pt x="98" y="207"/>
                  </a:cubicBezTo>
                  <a:cubicBezTo>
                    <a:pt x="98" y="207"/>
                    <a:pt x="97" y="207"/>
                    <a:pt x="96" y="207"/>
                  </a:cubicBezTo>
                  <a:cubicBezTo>
                    <a:pt x="87" y="206"/>
                    <a:pt x="78" y="205"/>
                    <a:pt x="70" y="203"/>
                  </a:cubicBezTo>
                  <a:cubicBezTo>
                    <a:pt x="49" y="199"/>
                    <a:pt x="33" y="191"/>
                    <a:pt x="21" y="181"/>
                  </a:cubicBezTo>
                  <a:cubicBezTo>
                    <a:pt x="19" y="179"/>
                    <a:pt x="19" y="179"/>
                    <a:pt x="19" y="179"/>
                  </a:cubicBezTo>
                  <a:cubicBezTo>
                    <a:pt x="16" y="177"/>
                    <a:pt x="11" y="173"/>
                    <a:pt x="9" y="170"/>
                  </a:cubicBezTo>
                  <a:cubicBezTo>
                    <a:pt x="8" y="166"/>
                    <a:pt x="7" y="162"/>
                    <a:pt x="6" y="158"/>
                  </a:cubicBezTo>
                  <a:cubicBezTo>
                    <a:pt x="6" y="157"/>
                    <a:pt x="6" y="156"/>
                    <a:pt x="6" y="155"/>
                  </a:cubicBezTo>
                  <a:cubicBezTo>
                    <a:pt x="3" y="146"/>
                    <a:pt x="2" y="138"/>
                    <a:pt x="1" y="129"/>
                  </a:cubicBezTo>
                  <a:cubicBezTo>
                    <a:pt x="0" y="121"/>
                    <a:pt x="0" y="112"/>
                    <a:pt x="1" y="101"/>
                  </a:cubicBezTo>
                  <a:cubicBezTo>
                    <a:pt x="1" y="101"/>
                    <a:pt x="1" y="101"/>
                    <a:pt x="1" y="101"/>
                  </a:cubicBezTo>
                  <a:cubicBezTo>
                    <a:pt x="0" y="99"/>
                    <a:pt x="0" y="96"/>
                    <a:pt x="2" y="94"/>
                  </a:cubicBezTo>
                  <a:cubicBezTo>
                    <a:pt x="3" y="92"/>
                    <a:pt x="5" y="91"/>
                    <a:pt x="8" y="91"/>
                  </a:cubicBezTo>
                  <a:cubicBezTo>
                    <a:pt x="8" y="90"/>
                    <a:pt x="10" y="90"/>
                    <a:pt x="11" y="90"/>
                  </a:cubicBezTo>
                  <a:cubicBezTo>
                    <a:pt x="12" y="89"/>
                    <a:pt x="12" y="89"/>
                    <a:pt x="13" y="89"/>
                  </a:cubicBezTo>
                  <a:cubicBezTo>
                    <a:pt x="17" y="88"/>
                    <a:pt x="22" y="87"/>
                    <a:pt x="24" y="86"/>
                  </a:cubicBezTo>
                  <a:cubicBezTo>
                    <a:pt x="38" y="79"/>
                    <a:pt x="50" y="68"/>
                    <a:pt x="59" y="53"/>
                  </a:cubicBezTo>
                  <a:cubicBezTo>
                    <a:pt x="63" y="46"/>
                    <a:pt x="66" y="39"/>
                    <a:pt x="68" y="31"/>
                  </a:cubicBezTo>
                  <a:cubicBezTo>
                    <a:pt x="69" y="26"/>
                    <a:pt x="70" y="22"/>
                    <a:pt x="71" y="18"/>
                  </a:cubicBezTo>
                  <a:cubicBezTo>
                    <a:pt x="71" y="17"/>
                    <a:pt x="71" y="17"/>
                    <a:pt x="70" y="16"/>
                  </a:cubicBezTo>
                  <a:cubicBezTo>
                    <a:pt x="70" y="11"/>
                    <a:pt x="70" y="4"/>
                    <a:pt x="76" y="2"/>
                  </a:cubicBezTo>
                  <a:cubicBezTo>
                    <a:pt x="78" y="0"/>
                    <a:pt x="78" y="0"/>
                    <a:pt x="78" y="0"/>
                  </a:cubicBezTo>
                  <a:cubicBezTo>
                    <a:pt x="82" y="2"/>
                    <a:pt x="82" y="2"/>
                    <a:pt x="82" y="2"/>
                  </a:cubicBezTo>
                  <a:cubicBezTo>
                    <a:pt x="84" y="3"/>
                    <a:pt x="86" y="6"/>
                    <a:pt x="87" y="8"/>
                  </a:cubicBezTo>
                  <a:cubicBezTo>
                    <a:pt x="87" y="8"/>
                    <a:pt x="88" y="8"/>
                    <a:pt x="88" y="9"/>
                  </a:cubicBezTo>
                  <a:cubicBezTo>
                    <a:pt x="89" y="11"/>
                    <a:pt x="90" y="13"/>
                    <a:pt x="92" y="15"/>
                  </a:cubicBezTo>
                  <a:cubicBezTo>
                    <a:pt x="95" y="18"/>
                    <a:pt x="98" y="22"/>
                    <a:pt x="101" y="25"/>
                  </a:cubicBezTo>
                  <a:cubicBezTo>
                    <a:pt x="112" y="37"/>
                    <a:pt x="127" y="45"/>
                    <a:pt x="145" y="52"/>
                  </a:cubicBezTo>
                  <a:cubicBezTo>
                    <a:pt x="149" y="54"/>
                    <a:pt x="154" y="55"/>
                    <a:pt x="158" y="57"/>
                  </a:cubicBezTo>
                  <a:cubicBezTo>
                    <a:pt x="165" y="59"/>
                    <a:pt x="172" y="60"/>
                    <a:pt x="178" y="63"/>
                  </a:cubicBezTo>
                  <a:cubicBezTo>
                    <a:pt x="177" y="62"/>
                    <a:pt x="177" y="61"/>
                    <a:pt x="176" y="59"/>
                  </a:cubicBezTo>
                  <a:cubicBezTo>
                    <a:pt x="165" y="47"/>
                    <a:pt x="165" y="47"/>
                    <a:pt x="165" y="47"/>
                  </a:cubicBezTo>
                  <a:cubicBezTo>
                    <a:pt x="185" y="49"/>
                    <a:pt x="185" y="49"/>
                    <a:pt x="185" y="49"/>
                  </a:cubicBezTo>
                  <a:cubicBezTo>
                    <a:pt x="187" y="50"/>
                    <a:pt x="189" y="50"/>
                    <a:pt x="192" y="50"/>
                  </a:cubicBezTo>
                  <a:cubicBezTo>
                    <a:pt x="211" y="54"/>
                    <a:pt x="225" y="58"/>
                    <a:pt x="238" y="62"/>
                  </a:cubicBezTo>
                  <a:cubicBezTo>
                    <a:pt x="246" y="66"/>
                    <a:pt x="253" y="70"/>
                    <a:pt x="259" y="74"/>
                  </a:cubicBezTo>
                  <a:cubicBezTo>
                    <a:pt x="259" y="74"/>
                    <a:pt x="260" y="74"/>
                    <a:pt x="261" y="75"/>
                  </a:cubicBezTo>
                  <a:cubicBezTo>
                    <a:pt x="265" y="77"/>
                    <a:pt x="268" y="80"/>
                    <a:pt x="270" y="84"/>
                  </a:cubicBezTo>
                  <a:cubicBezTo>
                    <a:pt x="271" y="86"/>
                    <a:pt x="271" y="88"/>
                    <a:pt x="271" y="91"/>
                  </a:cubicBezTo>
                  <a:cubicBezTo>
                    <a:pt x="271" y="92"/>
                    <a:pt x="271" y="92"/>
                    <a:pt x="271" y="92"/>
                  </a:cubicBezTo>
                  <a:cubicBezTo>
                    <a:pt x="271" y="94"/>
                    <a:pt x="271" y="95"/>
                    <a:pt x="271" y="97"/>
                  </a:cubicBezTo>
                  <a:cubicBezTo>
                    <a:pt x="272" y="111"/>
                    <a:pt x="272" y="129"/>
                    <a:pt x="269" y="144"/>
                  </a:cubicBezTo>
                  <a:cubicBezTo>
                    <a:pt x="266" y="161"/>
                    <a:pt x="261" y="176"/>
                    <a:pt x="254" y="189"/>
                  </a:cubicBezTo>
                  <a:cubicBezTo>
                    <a:pt x="240" y="218"/>
                    <a:pt x="218" y="242"/>
                    <a:pt x="191" y="258"/>
                  </a:cubicBezTo>
                  <a:cubicBezTo>
                    <a:pt x="176" y="268"/>
                    <a:pt x="161" y="273"/>
                    <a:pt x="147" y="276"/>
                  </a:cubicBezTo>
                  <a:cubicBezTo>
                    <a:pt x="144" y="276"/>
                    <a:pt x="140" y="277"/>
                    <a:pt x="136" y="277"/>
                  </a:cubicBezTo>
                  <a:close/>
                  <a:moveTo>
                    <a:pt x="54" y="219"/>
                  </a:moveTo>
                  <a:cubicBezTo>
                    <a:pt x="70" y="236"/>
                    <a:pt x="87" y="249"/>
                    <a:pt x="106" y="256"/>
                  </a:cubicBezTo>
                  <a:cubicBezTo>
                    <a:pt x="120" y="263"/>
                    <a:pt x="133" y="265"/>
                    <a:pt x="145" y="263"/>
                  </a:cubicBezTo>
                  <a:cubicBezTo>
                    <a:pt x="158" y="261"/>
                    <a:pt x="171" y="255"/>
                    <a:pt x="185" y="247"/>
                  </a:cubicBezTo>
                  <a:cubicBezTo>
                    <a:pt x="209" y="232"/>
                    <a:pt x="229" y="210"/>
                    <a:pt x="242" y="184"/>
                  </a:cubicBezTo>
                  <a:cubicBezTo>
                    <a:pt x="249" y="171"/>
                    <a:pt x="254" y="157"/>
                    <a:pt x="256" y="143"/>
                  </a:cubicBezTo>
                  <a:cubicBezTo>
                    <a:pt x="259" y="127"/>
                    <a:pt x="259" y="112"/>
                    <a:pt x="258" y="97"/>
                  </a:cubicBezTo>
                  <a:cubicBezTo>
                    <a:pt x="258" y="96"/>
                    <a:pt x="258" y="95"/>
                    <a:pt x="258" y="93"/>
                  </a:cubicBezTo>
                  <a:cubicBezTo>
                    <a:pt x="258" y="92"/>
                    <a:pt x="258" y="91"/>
                    <a:pt x="258" y="90"/>
                  </a:cubicBezTo>
                  <a:cubicBezTo>
                    <a:pt x="258" y="89"/>
                    <a:pt x="258" y="89"/>
                    <a:pt x="258" y="89"/>
                  </a:cubicBezTo>
                  <a:cubicBezTo>
                    <a:pt x="257" y="88"/>
                    <a:pt x="254" y="87"/>
                    <a:pt x="254" y="87"/>
                  </a:cubicBezTo>
                  <a:cubicBezTo>
                    <a:pt x="253" y="86"/>
                    <a:pt x="252" y="86"/>
                    <a:pt x="252" y="85"/>
                  </a:cubicBezTo>
                  <a:cubicBezTo>
                    <a:pt x="246" y="81"/>
                    <a:pt x="240" y="78"/>
                    <a:pt x="232" y="74"/>
                  </a:cubicBezTo>
                  <a:cubicBezTo>
                    <a:pt x="222" y="70"/>
                    <a:pt x="209" y="67"/>
                    <a:pt x="194" y="64"/>
                  </a:cubicBezTo>
                  <a:cubicBezTo>
                    <a:pt x="196" y="68"/>
                    <a:pt x="198" y="72"/>
                    <a:pt x="199" y="76"/>
                  </a:cubicBezTo>
                  <a:cubicBezTo>
                    <a:pt x="205" y="94"/>
                    <a:pt x="205" y="94"/>
                    <a:pt x="205" y="94"/>
                  </a:cubicBezTo>
                  <a:cubicBezTo>
                    <a:pt x="189" y="84"/>
                    <a:pt x="189" y="84"/>
                    <a:pt x="189" y="84"/>
                  </a:cubicBezTo>
                  <a:cubicBezTo>
                    <a:pt x="179" y="76"/>
                    <a:pt x="167" y="73"/>
                    <a:pt x="155" y="69"/>
                  </a:cubicBezTo>
                  <a:cubicBezTo>
                    <a:pt x="150" y="68"/>
                    <a:pt x="145" y="66"/>
                    <a:pt x="141" y="64"/>
                  </a:cubicBezTo>
                  <a:cubicBezTo>
                    <a:pt x="120" y="58"/>
                    <a:pt x="104" y="47"/>
                    <a:pt x="91" y="34"/>
                  </a:cubicBezTo>
                  <a:cubicBezTo>
                    <a:pt x="89" y="31"/>
                    <a:pt x="86" y="28"/>
                    <a:pt x="83" y="24"/>
                  </a:cubicBezTo>
                  <a:cubicBezTo>
                    <a:pt x="82" y="28"/>
                    <a:pt x="81" y="31"/>
                    <a:pt x="80" y="34"/>
                  </a:cubicBezTo>
                  <a:cubicBezTo>
                    <a:pt x="78" y="43"/>
                    <a:pt x="75" y="52"/>
                    <a:pt x="70" y="59"/>
                  </a:cubicBezTo>
                  <a:cubicBezTo>
                    <a:pt x="60" y="77"/>
                    <a:pt x="46" y="90"/>
                    <a:pt x="30" y="98"/>
                  </a:cubicBezTo>
                  <a:cubicBezTo>
                    <a:pt x="26" y="100"/>
                    <a:pt x="22" y="101"/>
                    <a:pt x="17" y="102"/>
                  </a:cubicBezTo>
                  <a:cubicBezTo>
                    <a:pt x="16" y="102"/>
                    <a:pt x="15" y="102"/>
                    <a:pt x="14" y="102"/>
                  </a:cubicBezTo>
                  <a:cubicBezTo>
                    <a:pt x="13" y="112"/>
                    <a:pt x="13" y="120"/>
                    <a:pt x="14" y="129"/>
                  </a:cubicBezTo>
                  <a:cubicBezTo>
                    <a:pt x="15" y="136"/>
                    <a:pt x="16" y="143"/>
                    <a:pt x="18" y="152"/>
                  </a:cubicBezTo>
                  <a:cubicBezTo>
                    <a:pt x="19" y="153"/>
                    <a:pt x="19" y="155"/>
                    <a:pt x="19" y="156"/>
                  </a:cubicBezTo>
                  <a:cubicBezTo>
                    <a:pt x="20" y="158"/>
                    <a:pt x="20" y="161"/>
                    <a:pt x="22" y="163"/>
                  </a:cubicBezTo>
                  <a:cubicBezTo>
                    <a:pt x="22" y="165"/>
                    <a:pt x="25" y="168"/>
                    <a:pt x="27" y="170"/>
                  </a:cubicBezTo>
                  <a:cubicBezTo>
                    <a:pt x="29" y="171"/>
                    <a:pt x="29" y="171"/>
                    <a:pt x="29" y="171"/>
                  </a:cubicBezTo>
                  <a:cubicBezTo>
                    <a:pt x="39" y="180"/>
                    <a:pt x="54" y="186"/>
                    <a:pt x="73" y="190"/>
                  </a:cubicBezTo>
                  <a:cubicBezTo>
                    <a:pt x="80" y="192"/>
                    <a:pt x="88" y="193"/>
                    <a:pt x="97" y="194"/>
                  </a:cubicBezTo>
                  <a:cubicBezTo>
                    <a:pt x="97" y="193"/>
                    <a:pt x="97" y="193"/>
                    <a:pt x="97" y="193"/>
                  </a:cubicBezTo>
                  <a:cubicBezTo>
                    <a:pt x="98" y="191"/>
                    <a:pt x="100" y="190"/>
                    <a:pt x="102" y="188"/>
                  </a:cubicBezTo>
                  <a:cubicBezTo>
                    <a:pt x="105" y="185"/>
                    <a:pt x="110" y="183"/>
                    <a:pt x="115" y="182"/>
                  </a:cubicBezTo>
                  <a:cubicBezTo>
                    <a:pt x="120" y="180"/>
                    <a:pt x="127" y="179"/>
                    <a:pt x="132" y="179"/>
                  </a:cubicBezTo>
                  <a:cubicBezTo>
                    <a:pt x="147" y="179"/>
                    <a:pt x="160" y="185"/>
                    <a:pt x="169" y="194"/>
                  </a:cubicBezTo>
                  <a:cubicBezTo>
                    <a:pt x="174" y="201"/>
                    <a:pt x="176" y="211"/>
                    <a:pt x="172" y="218"/>
                  </a:cubicBezTo>
                  <a:cubicBezTo>
                    <a:pt x="169" y="229"/>
                    <a:pt x="157" y="239"/>
                    <a:pt x="144" y="241"/>
                  </a:cubicBezTo>
                  <a:cubicBezTo>
                    <a:pt x="134" y="243"/>
                    <a:pt x="124" y="242"/>
                    <a:pt x="116" y="240"/>
                  </a:cubicBezTo>
                  <a:cubicBezTo>
                    <a:pt x="111" y="238"/>
                    <a:pt x="107" y="236"/>
                    <a:pt x="104" y="234"/>
                  </a:cubicBezTo>
                  <a:cubicBezTo>
                    <a:pt x="101" y="232"/>
                    <a:pt x="99" y="230"/>
                    <a:pt x="97" y="228"/>
                  </a:cubicBezTo>
                  <a:cubicBezTo>
                    <a:pt x="96" y="227"/>
                    <a:pt x="96" y="227"/>
                    <a:pt x="95" y="226"/>
                  </a:cubicBezTo>
                  <a:cubicBezTo>
                    <a:pt x="95" y="226"/>
                    <a:pt x="95" y="226"/>
                    <a:pt x="95" y="226"/>
                  </a:cubicBezTo>
                  <a:cubicBezTo>
                    <a:pt x="95" y="226"/>
                    <a:pt x="95" y="226"/>
                    <a:pt x="95" y="226"/>
                  </a:cubicBezTo>
                  <a:cubicBezTo>
                    <a:pt x="92" y="226"/>
                    <a:pt x="92" y="226"/>
                    <a:pt x="92" y="226"/>
                  </a:cubicBezTo>
                  <a:cubicBezTo>
                    <a:pt x="91" y="226"/>
                    <a:pt x="91" y="226"/>
                    <a:pt x="90" y="226"/>
                  </a:cubicBezTo>
                  <a:cubicBezTo>
                    <a:pt x="89" y="226"/>
                    <a:pt x="87" y="226"/>
                    <a:pt x="85" y="225"/>
                  </a:cubicBezTo>
                  <a:cubicBezTo>
                    <a:pt x="84" y="225"/>
                    <a:pt x="84" y="225"/>
                    <a:pt x="84" y="225"/>
                  </a:cubicBezTo>
                  <a:cubicBezTo>
                    <a:pt x="79" y="225"/>
                    <a:pt x="76" y="224"/>
                    <a:pt x="72" y="223"/>
                  </a:cubicBezTo>
                  <a:cubicBezTo>
                    <a:pt x="65" y="222"/>
                    <a:pt x="60" y="221"/>
                    <a:pt x="54"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33" name="Freeform 8">
              <a:extLst>
                <a:ext uri="{FF2B5EF4-FFF2-40B4-BE49-F238E27FC236}">
                  <a16:creationId xmlns:a16="http://schemas.microsoft.com/office/drawing/2014/main" id="{395BB0EB-C4F3-4043-8858-094F4DE14B7F}"/>
                </a:ext>
              </a:extLst>
            </p:cNvPr>
            <p:cNvSpPr>
              <a:spLocks/>
            </p:cNvSpPr>
            <p:nvPr/>
          </p:nvSpPr>
          <p:spPr bwMode="auto">
            <a:xfrm>
              <a:off x="533400" y="2162176"/>
              <a:ext cx="492125" cy="217488"/>
            </a:xfrm>
            <a:custGeom>
              <a:avLst/>
              <a:gdLst>
                <a:gd name="T0" fmla="*/ 150 w 300"/>
                <a:gd name="T1" fmla="*/ 0 h 132"/>
                <a:gd name="T2" fmla="*/ 63 w 300"/>
                <a:gd name="T3" fmla="*/ 17 h 132"/>
                <a:gd name="T4" fmla="*/ 7 w 300"/>
                <a:gd name="T5" fmla="*/ 85 h 132"/>
                <a:gd name="T6" fmla="*/ 0 w 300"/>
                <a:gd name="T7" fmla="*/ 132 h 132"/>
                <a:gd name="T8" fmla="*/ 4 w 300"/>
                <a:gd name="T9" fmla="*/ 132 h 132"/>
                <a:gd name="T10" fmla="*/ 11 w 300"/>
                <a:gd name="T11" fmla="*/ 132 h 132"/>
                <a:gd name="T12" fmla="*/ 13 w 300"/>
                <a:gd name="T13" fmla="*/ 130 h 132"/>
                <a:gd name="T14" fmla="*/ 14 w 300"/>
                <a:gd name="T15" fmla="*/ 123 h 132"/>
                <a:gd name="T16" fmla="*/ 19 w 300"/>
                <a:gd name="T17" fmla="*/ 104 h 132"/>
                <a:gd name="T18" fmla="*/ 36 w 300"/>
                <a:gd name="T19" fmla="*/ 67 h 132"/>
                <a:gd name="T20" fmla="*/ 104 w 300"/>
                <a:gd name="T21" fmla="*/ 21 h 132"/>
                <a:gd name="T22" fmla="*/ 188 w 300"/>
                <a:gd name="T23" fmla="*/ 19 h 132"/>
                <a:gd name="T24" fmla="*/ 258 w 300"/>
                <a:gd name="T25" fmla="*/ 60 h 132"/>
                <a:gd name="T26" fmla="*/ 278 w 300"/>
                <a:gd name="T27" fmla="*/ 95 h 132"/>
                <a:gd name="T28" fmla="*/ 284 w 300"/>
                <a:gd name="T29" fmla="*/ 114 h 132"/>
                <a:gd name="T30" fmla="*/ 286 w 300"/>
                <a:gd name="T31" fmla="*/ 123 h 132"/>
                <a:gd name="T32" fmla="*/ 287 w 300"/>
                <a:gd name="T33" fmla="*/ 129 h 132"/>
                <a:gd name="T34" fmla="*/ 288 w 300"/>
                <a:gd name="T35" fmla="*/ 132 h 132"/>
                <a:gd name="T36" fmla="*/ 296 w 300"/>
                <a:gd name="T37" fmla="*/ 132 h 132"/>
                <a:gd name="T38" fmla="*/ 300 w 300"/>
                <a:gd name="T39" fmla="*/ 132 h 132"/>
                <a:gd name="T40" fmla="*/ 275 w 300"/>
                <a:gd name="T41" fmla="*/ 48 h 132"/>
                <a:gd name="T42" fmla="*/ 201 w 300"/>
                <a:gd name="T43" fmla="*/ 4 h 132"/>
                <a:gd name="T44" fmla="*/ 150 w 300"/>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132">
                  <a:moveTo>
                    <a:pt x="150" y="0"/>
                  </a:moveTo>
                  <a:cubicBezTo>
                    <a:pt x="121" y="0"/>
                    <a:pt x="90" y="3"/>
                    <a:pt x="63" y="17"/>
                  </a:cubicBezTo>
                  <a:cubicBezTo>
                    <a:pt x="35" y="31"/>
                    <a:pt x="16" y="56"/>
                    <a:pt x="7" y="85"/>
                  </a:cubicBezTo>
                  <a:cubicBezTo>
                    <a:pt x="2" y="100"/>
                    <a:pt x="0" y="115"/>
                    <a:pt x="0" y="132"/>
                  </a:cubicBezTo>
                  <a:cubicBezTo>
                    <a:pt x="1" y="132"/>
                    <a:pt x="3" y="132"/>
                    <a:pt x="4" y="132"/>
                  </a:cubicBezTo>
                  <a:cubicBezTo>
                    <a:pt x="6" y="132"/>
                    <a:pt x="9" y="132"/>
                    <a:pt x="11" y="132"/>
                  </a:cubicBezTo>
                  <a:cubicBezTo>
                    <a:pt x="13" y="131"/>
                    <a:pt x="12" y="131"/>
                    <a:pt x="13" y="130"/>
                  </a:cubicBezTo>
                  <a:cubicBezTo>
                    <a:pt x="13" y="128"/>
                    <a:pt x="14" y="126"/>
                    <a:pt x="14" y="123"/>
                  </a:cubicBezTo>
                  <a:cubicBezTo>
                    <a:pt x="16" y="116"/>
                    <a:pt x="17" y="111"/>
                    <a:pt x="19" y="104"/>
                  </a:cubicBezTo>
                  <a:cubicBezTo>
                    <a:pt x="23" y="91"/>
                    <a:pt x="29" y="79"/>
                    <a:pt x="36" y="67"/>
                  </a:cubicBezTo>
                  <a:cubicBezTo>
                    <a:pt x="52" y="45"/>
                    <a:pt x="77" y="29"/>
                    <a:pt x="104" y="21"/>
                  </a:cubicBezTo>
                  <a:cubicBezTo>
                    <a:pt x="130" y="15"/>
                    <a:pt x="160" y="14"/>
                    <a:pt x="188" y="19"/>
                  </a:cubicBezTo>
                  <a:cubicBezTo>
                    <a:pt x="215" y="25"/>
                    <a:pt x="240" y="39"/>
                    <a:pt x="258" y="60"/>
                  </a:cubicBezTo>
                  <a:cubicBezTo>
                    <a:pt x="267" y="71"/>
                    <a:pt x="273" y="83"/>
                    <a:pt x="278" y="95"/>
                  </a:cubicBezTo>
                  <a:cubicBezTo>
                    <a:pt x="281" y="101"/>
                    <a:pt x="282" y="107"/>
                    <a:pt x="284" y="114"/>
                  </a:cubicBezTo>
                  <a:cubicBezTo>
                    <a:pt x="284" y="116"/>
                    <a:pt x="285" y="120"/>
                    <a:pt x="286" y="123"/>
                  </a:cubicBezTo>
                  <a:cubicBezTo>
                    <a:pt x="286" y="125"/>
                    <a:pt x="286" y="128"/>
                    <a:pt x="287" y="129"/>
                  </a:cubicBezTo>
                  <a:cubicBezTo>
                    <a:pt x="287" y="131"/>
                    <a:pt x="287" y="131"/>
                    <a:pt x="288" y="132"/>
                  </a:cubicBezTo>
                  <a:cubicBezTo>
                    <a:pt x="290" y="132"/>
                    <a:pt x="294" y="132"/>
                    <a:pt x="296" y="132"/>
                  </a:cubicBezTo>
                  <a:cubicBezTo>
                    <a:pt x="298" y="132"/>
                    <a:pt x="299" y="132"/>
                    <a:pt x="300" y="132"/>
                  </a:cubicBezTo>
                  <a:cubicBezTo>
                    <a:pt x="299" y="102"/>
                    <a:pt x="293" y="73"/>
                    <a:pt x="275" y="48"/>
                  </a:cubicBezTo>
                  <a:cubicBezTo>
                    <a:pt x="257" y="26"/>
                    <a:pt x="230" y="11"/>
                    <a:pt x="201" y="4"/>
                  </a:cubicBezTo>
                  <a:cubicBezTo>
                    <a:pt x="184" y="1"/>
                    <a:pt x="167" y="0"/>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34" name="Freeform 9">
              <a:extLst>
                <a:ext uri="{FF2B5EF4-FFF2-40B4-BE49-F238E27FC236}">
                  <a16:creationId xmlns:a16="http://schemas.microsoft.com/office/drawing/2014/main" id="{6EFFC809-4B8A-4355-9762-AB534ABB8CF1}"/>
                </a:ext>
              </a:extLst>
            </p:cNvPr>
            <p:cNvSpPr>
              <a:spLocks noEditPoints="1"/>
            </p:cNvSpPr>
            <p:nvPr/>
          </p:nvSpPr>
          <p:spPr bwMode="auto">
            <a:xfrm>
              <a:off x="474663" y="2103438"/>
              <a:ext cx="611188" cy="598488"/>
            </a:xfrm>
            <a:custGeom>
              <a:avLst/>
              <a:gdLst>
                <a:gd name="T0" fmla="*/ 145 w 373"/>
                <a:gd name="T1" fmla="*/ 355 h 365"/>
                <a:gd name="T2" fmla="*/ 65 w 373"/>
                <a:gd name="T3" fmla="*/ 276 h 365"/>
                <a:gd name="T4" fmla="*/ 57 w 373"/>
                <a:gd name="T5" fmla="*/ 263 h 365"/>
                <a:gd name="T6" fmla="*/ 23 w 373"/>
                <a:gd name="T7" fmla="*/ 259 h 365"/>
                <a:gd name="T8" fmla="*/ 1 w 373"/>
                <a:gd name="T9" fmla="*/ 212 h 365"/>
                <a:gd name="T10" fmla="*/ 1 w 373"/>
                <a:gd name="T11" fmla="*/ 200 h 365"/>
                <a:gd name="T12" fmla="*/ 13 w 373"/>
                <a:gd name="T13" fmla="*/ 162 h 365"/>
                <a:gd name="T14" fmla="*/ 18 w 373"/>
                <a:gd name="T15" fmla="*/ 157 h 365"/>
                <a:gd name="T16" fmla="*/ 56 w 373"/>
                <a:gd name="T17" fmla="*/ 50 h 365"/>
                <a:gd name="T18" fmla="*/ 159 w 373"/>
                <a:gd name="T19" fmla="*/ 2 h 365"/>
                <a:gd name="T20" fmla="*/ 242 w 373"/>
                <a:gd name="T21" fmla="*/ 7 h 365"/>
                <a:gd name="T22" fmla="*/ 336 w 373"/>
                <a:gd name="T23" fmla="*/ 74 h 365"/>
                <a:gd name="T24" fmla="*/ 356 w 373"/>
                <a:gd name="T25" fmla="*/ 157 h 365"/>
                <a:gd name="T26" fmla="*/ 361 w 373"/>
                <a:gd name="T27" fmla="*/ 162 h 365"/>
                <a:gd name="T28" fmla="*/ 373 w 373"/>
                <a:gd name="T29" fmla="*/ 200 h 365"/>
                <a:gd name="T30" fmla="*/ 373 w 373"/>
                <a:gd name="T31" fmla="*/ 212 h 365"/>
                <a:gd name="T32" fmla="*/ 351 w 373"/>
                <a:gd name="T33" fmla="*/ 259 h 365"/>
                <a:gd name="T34" fmla="*/ 317 w 373"/>
                <a:gd name="T35" fmla="*/ 263 h 365"/>
                <a:gd name="T36" fmla="*/ 310 w 373"/>
                <a:gd name="T37" fmla="*/ 276 h 365"/>
                <a:gd name="T38" fmla="*/ 255 w 373"/>
                <a:gd name="T39" fmla="*/ 341 h 365"/>
                <a:gd name="T40" fmla="*/ 187 w 373"/>
                <a:gd name="T41" fmla="*/ 365 h 365"/>
                <a:gd name="T42" fmla="*/ 64 w 373"/>
                <a:gd name="T43" fmla="*/ 250 h 365"/>
                <a:gd name="T44" fmla="*/ 70 w 373"/>
                <a:gd name="T45" fmla="*/ 258 h 365"/>
                <a:gd name="T46" fmla="*/ 106 w 373"/>
                <a:gd name="T47" fmla="*/ 313 h 365"/>
                <a:gd name="T48" fmla="*/ 199 w 373"/>
                <a:gd name="T49" fmla="*/ 350 h 365"/>
                <a:gd name="T50" fmla="*/ 284 w 373"/>
                <a:gd name="T51" fmla="*/ 293 h 365"/>
                <a:gd name="T52" fmla="*/ 304 w 373"/>
                <a:gd name="T53" fmla="*/ 258 h 365"/>
                <a:gd name="T54" fmla="*/ 310 w 373"/>
                <a:gd name="T55" fmla="*/ 250 h 365"/>
                <a:gd name="T56" fmla="*/ 324 w 373"/>
                <a:gd name="T57" fmla="*/ 250 h 365"/>
                <a:gd name="T58" fmla="*/ 359 w 373"/>
                <a:gd name="T59" fmla="*/ 231 h 365"/>
                <a:gd name="T60" fmla="*/ 360 w 373"/>
                <a:gd name="T61" fmla="*/ 205 h 365"/>
                <a:gd name="T62" fmla="*/ 358 w 373"/>
                <a:gd name="T63" fmla="*/ 180 h 365"/>
                <a:gd name="T64" fmla="*/ 347 w 373"/>
                <a:gd name="T65" fmla="*/ 168 h 365"/>
                <a:gd name="T66" fmla="*/ 343 w 373"/>
                <a:gd name="T67" fmla="*/ 157 h 365"/>
                <a:gd name="T68" fmla="*/ 324 w 373"/>
                <a:gd name="T69" fmla="*/ 80 h 365"/>
                <a:gd name="T70" fmla="*/ 239 w 373"/>
                <a:gd name="T71" fmla="*/ 20 h 365"/>
                <a:gd name="T72" fmla="*/ 160 w 373"/>
                <a:gd name="T73" fmla="*/ 15 h 365"/>
                <a:gd name="T74" fmla="*/ 66 w 373"/>
                <a:gd name="T75" fmla="*/ 58 h 365"/>
                <a:gd name="T76" fmla="*/ 31 w 373"/>
                <a:gd name="T77" fmla="*/ 158 h 365"/>
                <a:gd name="T78" fmla="*/ 26 w 373"/>
                <a:gd name="T79" fmla="*/ 168 h 365"/>
                <a:gd name="T80" fmla="*/ 16 w 373"/>
                <a:gd name="T81" fmla="*/ 180 h 365"/>
                <a:gd name="T82" fmla="*/ 14 w 373"/>
                <a:gd name="T83" fmla="*/ 205 h 365"/>
                <a:gd name="T84" fmla="*/ 15 w 373"/>
                <a:gd name="T85" fmla="*/ 231 h 365"/>
                <a:gd name="T86" fmla="*/ 50 w 373"/>
                <a:gd name="T87" fmla="*/ 250 h 365"/>
                <a:gd name="T88" fmla="*/ 59 w 373"/>
                <a:gd name="T89" fmla="*/ 24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3" h="365">
                  <a:moveTo>
                    <a:pt x="187" y="365"/>
                  </a:moveTo>
                  <a:cubicBezTo>
                    <a:pt x="174" y="365"/>
                    <a:pt x="159" y="361"/>
                    <a:pt x="145" y="355"/>
                  </a:cubicBezTo>
                  <a:cubicBezTo>
                    <a:pt x="127" y="347"/>
                    <a:pt x="111" y="336"/>
                    <a:pt x="97" y="322"/>
                  </a:cubicBezTo>
                  <a:cubicBezTo>
                    <a:pt x="84" y="309"/>
                    <a:pt x="72" y="293"/>
                    <a:pt x="65" y="276"/>
                  </a:cubicBezTo>
                  <a:cubicBezTo>
                    <a:pt x="62" y="273"/>
                    <a:pt x="60" y="268"/>
                    <a:pt x="58" y="263"/>
                  </a:cubicBezTo>
                  <a:cubicBezTo>
                    <a:pt x="57" y="263"/>
                    <a:pt x="57" y="263"/>
                    <a:pt x="57" y="263"/>
                  </a:cubicBezTo>
                  <a:cubicBezTo>
                    <a:pt x="54" y="263"/>
                    <a:pt x="52" y="263"/>
                    <a:pt x="50" y="263"/>
                  </a:cubicBezTo>
                  <a:cubicBezTo>
                    <a:pt x="41" y="263"/>
                    <a:pt x="32" y="263"/>
                    <a:pt x="23" y="259"/>
                  </a:cubicBezTo>
                  <a:cubicBezTo>
                    <a:pt x="13" y="254"/>
                    <a:pt x="6" y="245"/>
                    <a:pt x="3" y="235"/>
                  </a:cubicBezTo>
                  <a:cubicBezTo>
                    <a:pt x="0" y="228"/>
                    <a:pt x="1" y="219"/>
                    <a:pt x="1" y="212"/>
                  </a:cubicBezTo>
                  <a:cubicBezTo>
                    <a:pt x="1" y="210"/>
                    <a:pt x="1" y="207"/>
                    <a:pt x="1" y="205"/>
                  </a:cubicBezTo>
                  <a:cubicBezTo>
                    <a:pt x="1" y="203"/>
                    <a:pt x="1" y="202"/>
                    <a:pt x="1" y="200"/>
                  </a:cubicBezTo>
                  <a:cubicBezTo>
                    <a:pt x="1" y="192"/>
                    <a:pt x="1" y="184"/>
                    <a:pt x="4" y="175"/>
                  </a:cubicBezTo>
                  <a:cubicBezTo>
                    <a:pt x="7" y="170"/>
                    <a:pt x="9" y="166"/>
                    <a:pt x="13" y="162"/>
                  </a:cubicBezTo>
                  <a:cubicBezTo>
                    <a:pt x="15" y="161"/>
                    <a:pt x="16" y="160"/>
                    <a:pt x="18" y="159"/>
                  </a:cubicBezTo>
                  <a:cubicBezTo>
                    <a:pt x="18" y="158"/>
                    <a:pt x="18" y="158"/>
                    <a:pt x="18" y="157"/>
                  </a:cubicBezTo>
                  <a:cubicBezTo>
                    <a:pt x="19" y="136"/>
                    <a:pt x="22" y="118"/>
                    <a:pt x="26" y="102"/>
                  </a:cubicBezTo>
                  <a:cubicBezTo>
                    <a:pt x="33" y="81"/>
                    <a:pt x="43" y="64"/>
                    <a:pt x="56" y="50"/>
                  </a:cubicBezTo>
                  <a:cubicBezTo>
                    <a:pt x="68" y="36"/>
                    <a:pt x="85" y="23"/>
                    <a:pt x="103" y="16"/>
                  </a:cubicBezTo>
                  <a:cubicBezTo>
                    <a:pt x="121" y="8"/>
                    <a:pt x="139" y="4"/>
                    <a:pt x="159" y="2"/>
                  </a:cubicBezTo>
                  <a:cubicBezTo>
                    <a:pt x="167" y="1"/>
                    <a:pt x="177" y="1"/>
                    <a:pt x="187" y="0"/>
                  </a:cubicBezTo>
                  <a:cubicBezTo>
                    <a:pt x="209" y="1"/>
                    <a:pt x="226" y="3"/>
                    <a:pt x="242" y="7"/>
                  </a:cubicBezTo>
                  <a:cubicBezTo>
                    <a:pt x="263" y="11"/>
                    <a:pt x="281" y="20"/>
                    <a:pt x="296" y="31"/>
                  </a:cubicBezTo>
                  <a:cubicBezTo>
                    <a:pt x="312" y="42"/>
                    <a:pt x="325" y="57"/>
                    <a:pt x="336" y="74"/>
                  </a:cubicBezTo>
                  <a:cubicBezTo>
                    <a:pt x="344" y="90"/>
                    <a:pt x="350" y="107"/>
                    <a:pt x="353" y="130"/>
                  </a:cubicBezTo>
                  <a:cubicBezTo>
                    <a:pt x="354" y="137"/>
                    <a:pt x="355" y="146"/>
                    <a:pt x="356" y="157"/>
                  </a:cubicBezTo>
                  <a:cubicBezTo>
                    <a:pt x="356" y="158"/>
                    <a:pt x="356" y="158"/>
                    <a:pt x="356" y="158"/>
                  </a:cubicBezTo>
                  <a:cubicBezTo>
                    <a:pt x="357" y="160"/>
                    <a:pt x="359" y="161"/>
                    <a:pt x="361" y="162"/>
                  </a:cubicBezTo>
                  <a:cubicBezTo>
                    <a:pt x="365" y="165"/>
                    <a:pt x="367" y="170"/>
                    <a:pt x="369" y="175"/>
                  </a:cubicBezTo>
                  <a:cubicBezTo>
                    <a:pt x="373" y="184"/>
                    <a:pt x="373" y="192"/>
                    <a:pt x="373" y="200"/>
                  </a:cubicBezTo>
                  <a:cubicBezTo>
                    <a:pt x="373" y="202"/>
                    <a:pt x="373" y="203"/>
                    <a:pt x="373" y="205"/>
                  </a:cubicBezTo>
                  <a:cubicBezTo>
                    <a:pt x="373" y="207"/>
                    <a:pt x="373" y="210"/>
                    <a:pt x="373" y="212"/>
                  </a:cubicBezTo>
                  <a:cubicBezTo>
                    <a:pt x="373" y="219"/>
                    <a:pt x="373" y="228"/>
                    <a:pt x="371" y="235"/>
                  </a:cubicBezTo>
                  <a:cubicBezTo>
                    <a:pt x="368" y="245"/>
                    <a:pt x="361" y="254"/>
                    <a:pt x="351" y="259"/>
                  </a:cubicBezTo>
                  <a:cubicBezTo>
                    <a:pt x="342" y="263"/>
                    <a:pt x="333" y="263"/>
                    <a:pt x="324" y="263"/>
                  </a:cubicBezTo>
                  <a:cubicBezTo>
                    <a:pt x="323" y="263"/>
                    <a:pt x="320" y="263"/>
                    <a:pt x="317" y="263"/>
                  </a:cubicBezTo>
                  <a:cubicBezTo>
                    <a:pt x="316" y="263"/>
                    <a:pt x="316" y="263"/>
                    <a:pt x="316" y="263"/>
                  </a:cubicBezTo>
                  <a:cubicBezTo>
                    <a:pt x="314" y="268"/>
                    <a:pt x="311" y="273"/>
                    <a:pt x="310" y="276"/>
                  </a:cubicBezTo>
                  <a:cubicBezTo>
                    <a:pt x="306" y="285"/>
                    <a:pt x="300" y="293"/>
                    <a:pt x="295" y="301"/>
                  </a:cubicBezTo>
                  <a:cubicBezTo>
                    <a:pt x="283" y="316"/>
                    <a:pt x="270" y="330"/>
                    <a:pt x="255" y="341"/>
                  </a:cubicBezTo>
                  <a:cubicBezTo>
                    <a:pt x="238" y="353"/>
                    <a:pt x="219" y="360"/>
                    <a:pt x="201" y="363"/>
                  </a:cubicBezTo>
                  <a:cubicBezTo>
                    <a:pt x="197" y="364"/>
                    <a:pt x="192" y="365"/>
                    <a:pt x="187" y="365"/>
                  </a:cubicBezTo>
                  <a:close/>
                  <a:moveTo>
                    <a:pt x="59" y="249"/>
                  </a:moveTo>
                  <a:cubicBezTo>
                    <a:pt x="61" y="249"/>
                    <a:pt x="62" y="250"/>
                    <a:pt x="64" y="250"/>
                  </a:cubicBezTo>
                  <a:cubicBezTo>
                    <a:pt x="68" y="251"/>
                    <a:pt x="69" y="256"/>
                    <a:pt x="70" y="257"/>
                  </a:cubicBezTo>
                  <a:cubicBezTo>
                    <a:pt x="70" y="258"/>
                    <a:pt x="70" y="258"/>
                    <a:pt x="70" y="258"/>
                  </a:cubicBezTo>
                  <a:cubicBezTo>
                    <a:pt x="72" y="263"/>
                    <a:pt x="74" y="267"/>
                    <a:pt x="76" y="271"/>
                  </a:cubicBezTo>
                  <a:cubicBezTo>
                    <a:pt x="83" y="287"/>
                    <a:pt x="94" y="301"/>
                    <a:pt x="106" y="313"/>
                  </a:cubicBezTo>
                  <a:cubicBezTo>
                    <a:pt x="119" y="326"/>
                    <a:pt x="134" y="336"/>
                    <a:pt x="150" y="342"/>
                  </a:cubicBezTo>
                  <a:cubicBezTo>
                    <a:pt x="167" y="351"/>
                    <a:pt x="184" y="353"/>
                    <a:pt x="199" y="350"/>
                  </a:cubicBezTo>
                  <a:cubicBezTo>
                    <a:pt x="215" y="348"/>
                    <a:pt x="231" y="341"/>
                    <a:pt x="248" y="329"/>
                  </a:cubicBezTo>
                  <a:cubicBezTo>
                    <a:pt x="261" y="320"/>
                    <a:pt x="274" y="307"/>
                    <a:pt x="284" y="293"/>
                  </a:cubicBezTo>
                  <a:cubicBezTo>
                    <a:pt x="290" y="286"/>
                    <a:pt x="295" y="278"/>
                    <a:pt x="298" y="271"/>
                  </a:cubicBezTo>
                  <a:cubicBezTo>
                    <a:pt x="300" y="267"/>
                    <a:pt x="302" y="263"/>
                    <a:pt x="304" y="258"/>
                  </a:cubicBezTo>
                  <a:cubicBezTo>
                    <a:pt x="304" y="258"/>
                    <a:pt x="304" y="258"/>
                    <a:pt x="304" y="257"/>
                  </a:cubicBezTo>
                  <a:cubicBezTo>
                    <a:pt x="305" y="256"/>
                    <a:pt x="306" y="251"/>
                    <a:pt x="310" y="250"/>
                  </a:cubicBezTo>
                  <a:cubicBezTo>
                    <a:pt x="312" y="249"/>
                    <a:pt x="315" y="249"/>
                    <a:pt x="318" y="250"/>
                  </a:cubicBezTo>
                  <a:cubicBezTo>
                    <a:pt x="321" y="250"/>
                    <a:pt x="323" y="250"/>
                    <a:pt x="324" y="250"/>
                  </a:cubicBezTo>
                  <a:cubicBezTo>
                    <a:pt x="332" y="250"/>
                    <a:pt x="339" y="250"/>
                    <a:pt x="345" y="247"/>
                  </a:cubicBezTo>
                  <a:cubicBezTo>
                    <a:pt x="352" y="245"/>
                    <a:pt x="357" y="238"/>
                    <a:pt x="359" y="231"/>
                  </a:cubicBezTo>
                  <a:cubicBezTo>
                    <a:pt x="360" y="226"/>
                    <a:pt x="360" y="219"/>
                    <a:pt x="360" y="213"/>
                  </a:cubicBezTo>
                  <a:cubicBezTo>
                    <a:pt x="360" y="210"/>
                    <a:pt x="360" y="207"/>
                    <a:pt x="360" y="205"/>
                  </a:cubicBezTo>
                  <a:cubicBezTo>
                    <a:pt x="360" y="203"/>
                    <a:pt x="360" y="202"/>
                    <a:pt x="360" y="200"/>
                  </a:cubicBezTo>
                  <a:cubicBezTo>
                    <a:pt x="360" y="192"/>
                    <a:pt x="360" y="186"/>
                    <a:pt x="358" y="180"/>
                  </a:cubicBezTo>
                  <a:cubicBezTo>
                    <a:pt x="356" y="177"/>
                    <a:pt x="354" y="174"/>
                    <a:pt x="352" y="172"/>
                  </a:cubicBezTo>
                  <a:cubicBezTo>
                    <a:pt x="351" y="171"/>
                    <a:pt x="349" y="169"/>
                    <a:pt x="347" y="168"/>
                  </a:cubicBezTo>
                  <a:cubicBezTo>
                    <a:pt x="342" y="165"/>
                    <a:pt x="342" y="161"/>
                    <a:pt x="343" y="159"/>
                  </a:cubicBezTo>
                  <a:cubicBezTo>
                    <a:pt x="343" y="158"/>
                    <a:pt x="343" y="158"/>
                    <a:pt x="343" y="157"/>
                  </a:cubicBezTo>
                  <a:cubicBezTo>
                    <a:pt x="342" y="147"/>
                    <a:pt x="342" y="139"/>
                    <a:pt x="340" y="132"/>
                  </a:cubicBezTo>
                  <a:cubicBezTo>
                    <a:pt x="338" y="111"/>
                    <a:pt x="332" y="94"/>
                    <a:pt x="324" y="80"/>
                  </a:cubicBezTo>
                  <a:cubicBezTo>
                    <a:pt x="315" y="64"/>
                    <a:pt x="303" y="51"/>
                    <a:pt x="289" y="41"/>
                  </a:cubicBezTo>
                  <a:cubicBezTo>
                    <a:pt x="275" y="31"/>
                    <a:pt x="258" y="23"/>
                    <a:pt x="239" y="20"/>
                  </a:cubicBezTo>
                  <a:cubicBezTo>
                    <a:pt x="224" y="16"/>
                    <a:pt x="208" y="14"/>
                    <a:pt x="187" y="13"/>
                  </a:cubicBezTo>
                  <a:cubicBezTo>
                    <a:pt x="177" y="14"/>
                    <a:pt x="168" y="14"/>
                    <a:pt x="160" y="15"/>
                  </a:cubicBezTo>
                  <a:cubicBezTo>
                    <a:pt x="142" y="17"/>
                    <a:pt x="124" y="21"/>
                    <a:pt x="108" y="28"/>
                  </a:cubicBezTo>
                  <a:cubicBezTo>
                    <a:pt x="92" y="35"/>
                    <a:pt x="77" y="45"/>
                    <a:pt x="66" y="58"/>
                  </a:cubicBezTo>
                  <a:cubicBezTo>
                    <a:pt x="54" y="71"/>
                    <a:pt x="45" y="87"/>
                    <a:pt x="39" y="106"/>
                  </a:cubicBezTo>
                  <a:cubicBezTo>
                    <a:pt x="35" y="120"/>
                    <a:pt x="32" y="137"/>
                    <a:pt x="31" y="158"/>
                  </a:cubicBezTo>
                  <a:cubicBezTo>
                    <a:pt x="31" y="159"/>
                    <a:pt x="31" y="159"/>
                    <a:pt x="31" y="159"/>
                  </a:cubicBezTo>
                  <a:cubicBezTo>
                    <a:pt x="31" y="161"/>
                    <a:pt x="31" y="165"/>
                    <a:pt x="26" y="168"/>
                  </a:cubicBezTo>
                  <a:cubicBezTo>
                    <a:pt x="25" y="169"/>
                    <a:pt x="24" y="171"/>
                    <a:pt x="22" y="172"/>
                  </a:cubicBezTo>
                  <a:cubicBezTo>
                    <a:pt x="20" y="174"/>
                    <a:pt x="18" y="177"/>
                    <a:pt x="16" y="180"/>
                  </a:cubicBezTo>
                  <a:cubicBezTo>
                    <a:pt x="14" y="186"/>
                    <a:pt x="14" y="192"/>
                    <a:pt x="14" y="200"/>
                  </a:cubicBezTo>
                  <a:cubicBezTo>
                    <a:pt x="14" y="202"/>
                    <a:pt x="14" y="203"/>
                    <a:pt x="14" y="205"/>
                  </a:cubicBezTo>
                  <a:cubicBezTo>
                    <a:pt x="14" y="207"/>
                    <a:pt x="14" y="210"/>
                    <a:pt x="14" y="213"/>
                  </a:cubicBezTo>
                  <a:cubicBezTo>
                    <a:pt x="14" y="219"/>
                    <a:pt x="13" y="226"/>
                    <a:pt x="15" y="231"/>
                  </a:cubicBezTo>
                  <a:cubicBezTo>
                    <a:pt x="17" y="238"/>
                    <a:pt x="23" y="245"/>
                    <a:pt x="29" y="247"/>
                  </a:cubicBezTo>
                  <a:cubicBezTo>
                    <a:pt x="35" y="250"/>
                    <a:pt x="42" y="250"/>
                    <a:pt x="50" y="250"/>
                  </a:cubicBezTo>
                  <a:cubicBezTo>
                    <a:pt x="52" y="250"/>
                    <a:pt x="53" y="250"/>
                    <a:pt x="55" y="250"/>
                  </a:cubicBezTo>
                  <a:cubicBezTo>
                    <a:pt x="57" y="250"/>
                    <a:pt x="58" y="249"/>
                    <a:pt x="59"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35" name="Freeform 10">
              <a:extLst>
                <a:ext uri="{FF2B5EF4-FFF2-40B4-BE49-F238E27FC236}">
                  <a16:creationId xmlns:a16="http://schemas.microsoft.com/office/drawing/2014/main" id="{40EFF613-5AAB-46CF-815F-69B09CF958CE}"/>
                </a:ext>
              </a:extLst>
            </p:cNvPr>
            <p:cNvSpPr>
              <a:spLocks/>
            </p:cNvSpPr>
            <p:nvPr/>
          </p:nvSpPr>
          <p:spPr bwMode="auto">
            <a:xfrm>
              <a:off x="520700" y="2359026"/>
              <a:ext cx="50800" cy="55563"/>
            </a:xfrm>
            <a:custGeom>
              <a:avLst/>
              <a:gdLst>
                <a:gd name="T0" fmla="*/ 20 w 31"/>
                <a:gd name="T1" fmla="*/ 34 h 34"/>
                <a:gd name="T2" fmla="*/ 5 w 31"/>
                <a:gd name="T3" fmla="*/ 14 h 34"/>
                <a:gd name="T4" fmla="*/ 0 w 31"/>
                <a:gd name="T5" fmla="*/ 12 h 34"/>
                <a:gd name="T6" fmla="*/ 3 w 31"/>
                <a:gd name="T7" fmla="*/ 0 h 34"/>
                <a:gd name="T8" fmla="*/ 10 w 31"/>
                <a:gd name="T9" fmla="*/ 2 h 34"/>
                <a:gd name="T10" fmla="*/ 31 w 31"/>
                <a:gd name="T11" fmla="*/ 27 h 34"/>
                <a:gd name="T12" fmla="*/ 20 w 31"/>
                <a:gd name="T13" fmla="*/ 34 h 34"/>
                <a:gd name="T14" fmla="*/ 20 w 31"/>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20" y="34"/>
                  </a:moveTo>
                  <a:cubicBezTo>
                    <a:pt x="15" y="24"/>
                    <a:pt x="8" y="15"/>
                    <a:pt x="5" y="14"/>
                  </a:cubicBezTo>
                  <a:cubicBezTo>
                    <a:pt x="0" y="12"/>
                    <a:pt x="0" y="12"/>
                    <a:pt x="0" y="12"/>
                  </a:cubicBezTo>
                  <a:cubicBezTo>
                    <a:pt x="3" y="0"/>
                    <a:pt x="3" y="0"/>
                    <a:pt x="3" y="0"/>
                  </a:cubicBezTo>
                  <a:cubicBezTo>
                    <a:pt x="10" y="2"/>
                    <a:pt x="10" y="2"/>
                    <a:pt x="10" y="2"/>
                  </a:cubicBezTo>
                  <a:cubicBezTo>
                    <a:pt x="17" y="4"/>
                    <a:pt x="27" y="19"/>
                    <a:pt x="31" y="27"/>
                  </a:cubicBezTo>
                  <a:cubicBezTo>
                    <a:pt x="20" y="34"/>
                    <a:pt x="20" y="34"/>
                    <a:pt x="20" y="34"/>
                  </a:cubicBezTo>
                  <a:cubicBezTo>
                    <a:pt x="20" y="34"/>
                    <a:pt x="20"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36" name="Freeform 11">
              <a:extLst>
                <a:ext uri="{FF2B5EF4-FFF2-40B4-BE49-F238E27FC236}">
                  <a16:creationId xmlns:a16="http://schemas.microsoft.com/office/drawing/2014/main" id="{51862A21-4FF5-49CC-9C5A-1DBAFA116B54}"/>
                </a:ext>
              </a:extLst>
            </p:cNvPr>
            <p:cNvSpPr>
              <a:spLocks/>
            </p:cNvSpPr>
            <p:nvPr/>
          </p:nvSpPr>
          <p:spPr bwMode="auto">
            <a:xfrm>
              <a:off x="987425" y="2357438"/>
              <a:ext cx="63500" cy="34925"/>
            </a:xfrm>
            <a:custGeom>
              <a:avLst/>
              <a:gdLst>
                <a:gd name="T0" fmla="*/ 12 w 39"/>
                <a:gd name="T1" fmla="*/ 21 h 21"/>
                <a:gd name="T2" fmla="*/ 0 w 39"/>
                <a:gd name="T3" fmla="*/ 16 h 21"/>
                <a:gd name="T4" fmla="*/ 17 w 39"/>
                <a:gd name="T5" fmla="*/ 2 h 21"/>
                <a:gd name="T6" fmla="*/ 39 w 39"/>
                <a:gd name="T7" fmla="*/ 1 h 21"/>
                <a:gd name="T8" fmla="*/ 38 w 39"/>
                <a:gd name="T9" fmla="*/ 13 h 21"/>
                <a:gd name="T10" fmla="*/ 19 w 39"/>
                <a:gd name="T11" fmla="*/ 14 h 21"/>
                <a:gd name="T12" fmla="*/ 12 w 3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9" h="21">
                  <a:moveTo>
                    <a:pt x="12" y="21"/>
                  </a:moveTo>
                  <a:cubicBezTo>
                    <a:pt x="0" y="16"/>
                    <a:pt x="0" y="16"/>
                    <a:pt x="0" y="16"/>
                  </a:cubicBezTo>
                  <a:cubicBezTo>
                    <a:pt x="0" y="16"/>
                    <a:pt x="5" y="4"/>
                    <a:pt x="17" y="2"/>
                  </a:cubicBezTo>
                  <a:cubicBezTo>
                    <a:pt x="27" y="0"/>
                    <a:pt x="38" y="1"/>
                    <a:pt x="39" y="1"/>
                  </a:cubicBezTo>
                  <a:cubicBezTo>
                    <a:pt x="38" y="13"/>
                    <a:pt x="38" y="13"/>
                    <a:pt x="38" y="13"/>
                  </a:cubicBezTo>
                  <a:cubicBezTo>
                    <a:pt x="37" y="13"/>
                    <a:pt x="27" y="12"/>
                    <a:pt x="19" y="14"/>
                  </a:cubicBezTo>
                  <a:cubicBezTo>
                    <a:pt x="15" y="15"/>
                    <a:pt x="12" y="21"/>
                    <a:pt x="1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nvGrpSpPr>
          <p:cNvPr id="78" name="Group 77">
            <a:extLst>
              <a:ext uri="{FF2B5EF4-FFF2-40B4-BE49-F238E27FC236}">
                <a16:creationId xmlns:a16="http://schemas.microsoft.com/office/drawing/2014/main" id="{537C3E1E-148F-4986-B483-B74423111A1A}"/>
              </a:ext>
            </a:extLst>
          </p:cNvPr>
          <p:cNvGrpSpPr/>
          <p:nvPr/>
        </p:nvGrpSpPr>
        <p:grpSpPr>
          <a:xfrm>
            <a:off x="1906848" y="6183913"/>
            <a:ext cx="528820" cy="320810"/>
            <a:chOff x="1499338" y="6227628"/>
            <a:chExt cx="499441" cy="302987"/>
          </a:xfrm>
        </p:grpSpPr>
        <p:sp>
          <p:nvSpPr>
            <p:cNvPr id="38" name="Oval 37">
              <a:extLst>
                <a:ext uri="{FF2B5EF4-FFF2-40B4-BE49-F238E27FC236}">
                  <a16:creationId xmlns:a16="http://schemas.microsoft.com/office/drawing/2014/main" id="{ED6B948F-FF09-434C-AE03-65C2DDE10A4D}"/>
                </a:ext>
              </a:extLst>
            </p:cNvPr>
            <p:cNvSpPr/>
            <p:nvPr/>
          </p:nvSpPr>
          <p:spPr>
            <a:xfrm>
              <a:off x="1546040" y="6227628"/>
              <a:ext cx="324630" cy="302987"/>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819" tIns="48409" rIns="96819" bIns="48409" numCol="1" spcCol="0" rtlCol="0" fromWordArt="0" anchor="ctr" anchorCtr="0" forceAA="0" compatLnSpc="0">
              <a:prstTxWarp prst="textNoShape">
                <a:avLst/>
              </a:prstTxWarp>
              <a:noAutofit/>
            </a:bodyPr>
            <a:lstStyle/>
            <a:p>
              <a:pPr algn="ctr">
                <a:lnSpc>
                  <a:spcPct val="110000"/>
                </a:lnSpc>
              </a:pPr>
              <a:endParaRPr lang="en-US" sz="1271" dirty="0">
                <a:solidFill>
                  <a:schemeClr val="tx2"/>
                </a:solidFill>
              </a:endParaRPr>
            </a:p>
          </p:txBody>
        </p:sp>
        <p:sp>
          <p:nvSpPr>
            <p:cNvPr id="39" name="TextBox 38">
              <a:extLst>
                <a:ext uri="{FF2B5EF4-FFF2-40B4-BE49-F238E27FC236}">
                  <a16:creationId xmlns:a16="http://schemas.microsoft.com/office/drawing/2014/main" id="{D265FBF9-4C53-492D-9C30-49CA981A33A8}"/>
                </a:ext>
              </a:extLst>
            </p:cNvPr>
            <p:cNvSpPr txBox="1"/>
            <p:nvPr/>
          </p:nvSpPr>
          <p:spPr>
            <a:xfrm>
              <a:off x="1499338" y="6241732"/>
              <a:ext cx="499441" cy="257699"/>
            </a:xfrm>
            <a:prstGeom prst="rect">
              <a:avLst/>
            </a:prstGeom>
            <a:noFill/>
          </p:spPr>
          <p:txBody>
            <a:bodyPr vert="horz" wrap="square" lIns="96819" tIns="48409" rIns="96819" bIns="48409" rtlCol="0" anchor="t">
              <a:spAutoFit/>
            </a:bodyPr>
            <a:lstStyle/>
            <a:p>
              <a:pPr algn="l">
                <a:lnSpc>
                  <a:spcPct val="110000"/>
                </a:lnSpc>
              </a:pPr>
              <a:r>
                <a:rPr lang="en-US" sz="1059" b="1" dirty="0">
                  <a:solidFill>
                    <a:schemeClr val="bg1"/>
                  </a:solidFill>
                  <a:latin typeface="Arial"/>
                </a:rPr>
                <a:t>34%</a:t>
              </a:r>
            </a:p>
          </p:txBody>
        </p:sp>
      </p:grpSp>
      <p:grpSp>
        <p:nvGrpSpPr>
          <p:cNvPr id="77" name="Group 76">
            <a:extLst>
              <a:ext uri="{FF2B5EF4-FFF2-40B4-BE49-F238E27FC236}">
                <a16:creationId xmlns:a16="http://schemas.microsoft.com/office/drawing/2014/main" id="{EFF20A2A-D46D-49BB-85E5-F062A4033BD2}"/>
              </a:ext>
            </a:extLst>
          </p:cNvPr>
          <p:cNvGrpSpPr/>
          <p:nvPr/>
        </p:nvGrpSpPr>
        <p:grpSpPr>
          <a:xfrm>
            <a:off x="3636488" y="6183913"/>
            <a:ext cx="528820" cy="320810"/>
            <a:chOff x="2387093" y="6227628"/>
            <a:chExt cx="499441" cy="302987"/>
          </a:xfrm>
        </p:grpSpPr>
        <p:sp>
          <p:nvSpPr>
            <p:cNvPr id="40" name="Oval 39">
              <a:extLst>
                <a:ext uri="{FF2B5EF4-FFF2-40B4-BE49-F238E27FC236}">
                  <a16:creationId xmlns:a16="http://schemas.microsoft.com/office/drawing/2014/main" id="{708F5793-BC67-4867-96A2-7E5E5729B4A1}"/>
                </a:ext>
              </a:extLst>
            </p:cNvPr>
            <p:cNvSpPr/>
            <p:nvPr/>
          </p:nvSpPr>
          <p:spPr>
            <a:xfrm>
              <a:off x="2439739" y="6227628"/>
              <a:ext cx="324630" cy="302987"/>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819" tIns="48409" rIns="96819" bIns="48409" numCol="1" spcCol="0" rtlCol="0" fromWordArt="0" anchor="ctr" anchorCtr="0" forceAA="0" compatLnSpc="0">
              <a:prstTxWarp prst="textNoShape">
                <a:avLst/>
              </a:prstTxWarp>
              <a:noAutofit/>
            </a:bodyPr>
            <a:lstStyle/>
            <a:p>
              <a:pPr algn="ctr">
                <a:lnSpc>
                  <a:spcPct val="110000"/>
                </a:lnSpc>
              </a:pPr>
              <a:endParaRPr lang="en-US" sz="1271" dirty="0">
                <a:solidFill>
                  <a:schemeClr val="tx2"/>
                </a:solidFill>
              </a:endParaRPr>
            </a:p>
          </p:txBody>
        </p:sp>
        <p:sp>
          <p:nvSpPr>
            <p:cNvPr id="41" name="TextBox 40">
              <a:extLst>
                <a:ext uri="{FF2B5EF4-FFF2-40B4-BE49-F238E27FC236}">
                  <a16:creationId xmlns:a16="http://schemas.microsoft.com/office/drawing/2014/main" id="{D3777CD5-2C8B-4D49-9081-8A57A2A007EA}"/>
                </a:ext>
              </a:extLst>
            </p:cNvPr>
            <p:cNvSpPr txBox="1"/>
            <p:nvPr/>
          </p:nvSpPr>
          <p:spPr>
            <a:xfrm>
              <a:off x="2387093" y="6241725"/>
              <a:ext cx="499441" cy="257699"/>
            </a:xfrm>
            <a:prstGeom prst="rect">
              <a:avLst/>
            </a:prstGeom>
            <a:noFill/>
          </p:spPr>
          <p:txBody>
            <a:bodyPr vert="horz" wrap="square" lIns="96819" tIns="48409" rIns="96819" bIns="48409" rtlCol="0" anchor="t">
              <a:spAutoFit/>
            </a:bodyPr>
            <a:lstStyle/>
            <a:p>
              <a:pPr algn="l">
                <a:lnSpc>
                  <a:spcPct val="110000"/>
                </a:lnSpc>
              </a:pPr>
              <a:r>
                <a:rPr lang="en-US" sz="1059" b="1" dirty="0">
                  <a:solidFill>
                    <a:schemeClr val="bg1"/>
                  </a:solidFill>
                  <a:latin typeface="Arial"/>
                </a:rPr>
                <a:t>30%</a:t>
              </a:r>
            </a:p>
          </p:txBody>
        </p:sp>
      </p:grpSp>
      <p:grpSp>
        <p:nvGrpSpPr>
          <p:cNvPr id="76" name="Group 75">
            <a:extLst>
              <a:ext uri="{FF2B5EF4-FFF2-40B4-BE49-F238E27FC236}">
                <a16:creationId xmlns:a16="http://schemas.microsoft.com/office/drawing/2014/main" id="{CBF9C61D-B35E-4D1D-A5B0-DA451759837F}"/>
              </a:ext>
            </a:extLst>
          </p:cNvPr>
          <p:cNvGrpSpPr/>
          <p:nvPr/>
        </p:nvGrpSpPr>
        <p:grpSpPr>
          <a:xfrm>
            <a:off x="5139235" y="6183913"/>
            <a:ext cx="528820" cy="320810"/>
            <a:chOff x="3253267" y="6227628"/>
            <a:chExt cx="499441" cy="302987"/>
          </a:xfrm>
        </p:grpSpPr>
        <p:sp>
          <p:nvSpPr>
            <p:cNvPr id="42" name="Oval 41">
              <a:extLst>
                <a:ext uri="{FF2B5EF4-FFF2-40B4-BE49-F238E27FC236}">
                  <a16:creationId xmlns:a16="http://schemas.microsoft.com/office/drawing/2014/main" id="{1D2D0F77-54A2-4AD6-BD8D-0AAF93D0DA40}"/>
                </a:ext>
              </a:extLst>
            </p:cNvPr>
            <p:cNvSpPr/>
            <p:nvPr/>
          </p:nvSpPr>
          <p:spPr>
            <a:xfrm>
              <a:off x="3333438" y="6227628"/>
              <a:ext cx="324630" cy="302987"/>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819" tIns="48409" rIns="96819" bIns="48409" numCol="1" spcCol="0" rtlCol="0" fromWordArt="0" anchor="ctr" anchorCtr="0" forceAA="0" compatLnSpc="0">
              <a:prstTxWarp prst="textNoShape">
                <a:avLst/>
              </a:prstTxWarp>
              <a:noAutofit/>
            </a:bodyPr>
            <a:lstStyle/>
            <a:p>
              <a:pPr algn="ctr">
                <a:lnSpc>
                  <a:spcPct val="110000"/>
                </a:lnSpc>
              </a:pPr>
              <a:endParaRPr lang="en-US" sz="1271" dirty="0">
                <a:solidFill>
                  <a:schemeClr val="tx2"/>
                </a:solidFill>
              </a:endParaRPr>
            </a:p>
          </p:txBody>
        </p:sp>
        <p:sp>
          <p:nvSpPr>
            <p:cNvPr id="43" name="TextBox 42">
              <a:extLst>
                <a:ext uri="{FF2B5EF4-FFF2-40B4-BE49-F238E27FC236}">
                  <a16:creationId xmlns:a16="http://schemas.microsoft.com/office/drawing/2014/main" id="{51E67BF7-0C82-4578-A72D-3D9FB9C15ADB}"/>
                </a:ext>
              </a:extLst>
            </p:cNvPr>
            <p:cNvSpPr txBox="1"/>
            <p:nvPr/>
          </p:nvSpPr>
          <p:spPr>
            <a:xfrm>
              <a:off x="3253267" y="6237437"/>
              <a:ext cx="499441" cy="248511"/>
            </a:xfrm>
            <a:prstGeom prst="rect">
              <a:avLst/>
            </a:prstGeom>
            <a:noFill/>
          </p:spPr>
          <p:txBody>
            <a:bodyPr vert="horz" wrap="square" lIns="96819" tIns="48409" rIns="96819" bIns="48409" rtlCol="0" anchor="t">
              <a:spAutoFit/>
            </a:bodyPr>
            <a:lstStyle/>
            <a:p>
              <a:pPr algn="l">
                <a:lnSpc>
                  <a:spcPct val="110000"/>
                </a:lnSpc>
              </a:pPr>
              <a:r>
                <a:rPr lang="en-US" sz="1059" b="1" dirty="0">
                  <a:solidFill>
                    <a:schemeClr val="bg1"/>
                  </a:solidFill>
                  <a:latin typeface="Arial"/>
                </a:rPr>
                <a:t>102K</a:t>
              </a:r>
            </a:p>
          </p:txBody>
        </p:sp>
      </p:grpSp>
      <p:grpSp>
        <p:nvGrpSpPr>
          <p:cNvPr id="51" name="Group 50">
            <a:extLst>
              <a:ext uri="{FF2B5EF4-FFF2-40B4-BE49-F238E27FC236}">
                <a16:creationId xmlns:a16="http://schemas.microsoft.com/office/drawing/2014/main" id="{2775D87B-D990-432F-B130-BFFEFF910BED}"/>
              </a:ext>
            </a:extLst>
          </p:cNvPr>
          <p:cNvGrpSpPr/>
          <p:nvPr/>
        </p:nvGrpSpPr>
        <p:grpSpPr>
          <a:xfrm>
            <a:off x="933248" y="5986994"/>
            <a:ext cx="819455" cy="571316"/>
            <a:chOff x="1205308" y="5866773"/>
            <a:chExt cx="819455" cy="571316"/>
          </a:xfrm>
        </p:grpSpPr>
        <p:sp>
          <p:nvSpPr>
            <p:cNvPr id="11" name="Rectangle 10">
              <a:extLst>
                <a:ext uri="{FF2B5EF4-FFF2-40B4-BE49-F238E27FC236}">
                  <a16:creationId xmlns:a16="http://schemas.microsoft.com/office/drawing/2014/main" id="{9B7E3D93-256E-4DFD-A779-A188E0A505FA}"/>
                </a:ext>
              </a:extLst>
            </p:cNvPr>
            <p:cNvSpPr/>
            <p:nvPr/>
          </p:nvSpPr>
          <p:spPr>
            <a:xfrm>
              <a:off x="1205308" y="6150190"/>
              <a:ext cx="819455" cy="287899"/>
            </a:xfrm>
            <a:prstGeom prst="rect">
              <a:avLst/>
            </a:prstGeom>
          </p:spPr>
          <p:txBody>
            <a:bodyPr wrap="square" anchor="ctr">
              <a:spAutoFit/>
            </a:bodyPr>
            <a:lstStyle/>
            <a:p>
              <a:pPr algn="ctr"/>
              <a:r>
                <a:rPr lang="en-US" sz="1271" b="1" dirty="0">
                  <a:solidFill>
                    <a:srgbClr val="1E7C99"/>
                  </a:solidFill>
                </a:rPr>
                <a:t>Results </a:t>
              </a:r>
            </a:p>
          </p:txBody>
        </p:sp>
        <p:sp>
          <p:nvSpPr>
            <p:cNvPr id="49" name="Freeform 189">
              <a:extLst>
                <a:ext uri="{FF2B5EF4-FFF2-40B4-BE49-F238E27FC236}">
                  <a16:creationId xmlns:a16="http://schemas.microsoft.com/office/drawing/2014/main" id="{36553A79-77BA-4018-AA03-F62B2E842B9D}"/>
                </a:ext>
              </a:extLst>
            </p:cNvPr>
            <p:cNvSpPr>
              <a:spLocks noEditPoints="1"/>
            </p:cNvSpPr>
            <p:nvPr/>
          </p:nvSpPr>
          <p:spPr bwMode="auto">
            <a:xfrm>
              <a:off x="1493298" y="5866773"/>
              <a:ext cx="243475" cy="236684"/>
            </a:xfrm>
            <a:custGeom>
              <a:avLst/>
              <a:gdLst>
                <a:gd name="T0" fmla="*/ 52 w 64"/>
                <a:gd name="T1" fmla="*/ 8 h 60"/>
                <a:gd name="T2" fmla="*/ 56 w 64"/>
                <a:gd name="T3" fmla="*/ 0 h 60"/>
                <a:gd name="T4" fmla="*/ 52 w 64"/>
                <a:gd name="T5" fmla="*/ 0 h 60"/>
                <a:gd name="T6" fmla="*/ 12 w 64"/>
                <a:gd name="T7" fmla="*/ 0 h 60"/>
                <a:gd name="T8" fmla="*/ 8 w 64"/>
                <a:gd name="T9" fmla="*/ 0 h 60"/>
                <a:gd name="T10" fmla="*/ 12 w 64"/>
                <a:gd name="T11" fmla="*/ 8 h 60"/>
                <a:gd name="T12" fmla="*/ 0 w 64"/>
                <a:gd name="T13" fmla="*/ 8 h 60"/>
                <a:gd name="T14" fmla="*/ 0 w 64"/>
                <a:gd name="T15" fmla="*/ 18 h 60"/>
                <a:gd name="T16" fmla="*/ 13 w 64"/>
                <a:gd name="T17" fmla="*/ 32 h 60"/>
                <a:gd name="T18" fmla="*/ 28 w 64"/>
                <a:gd name="T19" fmla="*/ 43 h 60"/>
                <a:gd name="T20" fmla="*/ 28 w 64"/>
                <a:gd name="T21" fmla="*/ 48 h 60"/>
                <a:gd name="T22" fmla="*/ 8 w 64"/>
                <a:gd name="T23" fmla="*/ 56 h 60"/>
                <a:gd name="T24" fmla="*/ 8 w 64"/>
                <a:gd name="T25" fmla="*/ 60 h 60"/>
                <a:gd name="T26" fmla="*/ 32 w 64"/>
                <a:gd name="T27" fmla="*/ 60 h 60"/>
                <a:gd name="T28" fmla="*/ 56 w 64"/>
                <a:gd name="T29" fmla="*/ 60 h 60"/>
                <a:gd name="T30" fmla="*/ 56 w 64"/>
                <a:gd name="T31" fmla="*/ 56 h 60"/>
                <a:gd name="T32" fmla="*/ 36 w 64"/>
                <a:gd name="T33" fmla="*/ 48 h 60"/>
                <a:gd name="T34" fmla="*/ 36 w 64"/>
                <a:gd name="T35" fmla="*/ 43 h 60"/>
                <a:gd name="T36" fmla="*/ 50 w 64"/>
                <a:gd name="T37" fmla="*/ 32 h 60"/>
                <a:gd name="T38" fmla="*/ 64 w 64"/>
                <a:gd name="T39" fmla="*/ 18 h 60"/>
                <a:gd name="T40" fmla="*/ 64 w 64"/>
                <a:gd name="T41" fmla="*/ 8 h 60"/>
                <a:gd name="T42" fmla="*/ 52 w 64"/>
                <a:gd name="T43" fmla="*/ 8 h 60"/>
                <a:gd name="T44" fmla="*/ 12 w 64"/>
                <a:gd name="T45" fmla="*/ 27 h 60"/>
                <a:gd name="T46" fmla="*/ 4 w 64"/>
                <a:gd name="T47" fmla="*/ 18 h 60"/>
                <a:gd name="T48" fmla="*/ 4 w 64"/>
                <a:gd name="T49" fmla="*/ 12 h 60"/>
                <a:gd name="T50" fmla="*/ 12 w 64"/>
                <a:gd name="T51" fmla="*/ 12 h 60"/>
                <a:gd name="T52" fmla="*/ 12 w 64"/>
                <a:gd name="T53" fmla="*/ 27 h 60"/>
                <a:gd name="T54" fmla="*/ 37 w 64"/>
                <a:gd name="T55" fmla="*/ 23 h 60"/>
                <a:gd name="T56" fmla="*/ 41 w 64"/>
                <a:gd name="T57" fmla="*/ 34 h 60"/>
                <a:gd name="T58" fmla="*/ 31 w 64"/>
                <a:gd name="T59" fmla="*/ 28 h 60"/>
                <a:gd name="T60" fmla="*/ 22 w 64"/>
                <a:gd name="T61" fmla="*/ 34 h 60"/>
                <a:gd name="T62" fmla="*/ 26 w 64"/>
                <a:gd name="T63" fmla="*/ 23 h 60"/>
                <a:gd name="T64" fmla="*/ 17 w 64"/>
                <a:gd name="T65" fmla="*/ 16 h 60"/>
                <a:gd name="T66" fmla="*/ 28 w 64"/>
                <a:gd name="T67" fmla="*/ 16 h 60"/>
                <a:gd name="T68" fmla="*/ 31 w 64"/>
                <a:gd name="T69" fmla="*/ 6 h 60"/>
                <a:gd name="T70" fmla="*/ 35 w 64"/>
                <a:gd name="T71" fmla="*/ 16 h 60"/>
                <a:gd name="T72" fmla="*/ 46 w 64"/>
                <a:gd name="T73" fmla="*/ 16 h 60"/>
                <a:gd name="T74" fmla="*/ 37 w 64"/>
                <a:gd name="T75" fmla="*/ 23 h 60"/>
                <a:gd name="T76" fmla="*/ 60 w 64"/>
                <a:gd name="T77" fmla="*/ 18 h 60"/>
                <a:gd name="T78" fmla="*/ 52 w 64"/>
                <a:gd name="T79" fmla="*/ 27 h 60"/>
                <a:gd name="T80" fmla="*/ 52 w 64"/>
                <a:gd name="T81" fmla="*/ 12 h 60"/>
                <a:gd name="T82" fmla="*/ 60 w 64"/>
                <a:gd name="T83" fmla="*/ 12 h 60"/>
                <a:gd name="T84" fmla="*/ 60 w 64"/>
                <a:gd name="T8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0">
                  <a:moveTo>
                    <a:pt x="52" y="8"/>
                  </a:moveTo>
                  <a:cubicBezTo>
                    <a:pt x="56" y="0"/>
                    <a:pt x="56" y="0"/>
                    <a:pt x="56" y="0"/>
                  </a:cubicBezTo>
                  <a:cubicBezTo>
                    <a:pt x="52" y="0"/>
                    <a:pt x="52" y="0"/>
                    <a:pt x="52" y="0"/>
                  </a:cubicBezTo>
                  <a:cubicBezTo>
                    <a:pt x="12" y="0"/>
                    <a:pt x="12" y="0"/>
                    <a:pt x="12" y="0"/>
                  </a:cubicBezTo>
                  <a:cubicBezTo>
                    <a:pt x="8" y="0"/>
                    <a:pt x="8" y="0"/>
                    <a:pt x="8" y="0"/>
                  </a:cubicBezTo>
                  <a:cubicBezTo>
                    <a:pt x="12" y="8"/>
                    <a:pt x="12" y="8"/>
                    <a:pt x="12" y="8"/>
                  </a:cubicBezTo>
                  <a:cubicBezTo>
                    <a:pt x="0" y="8"/>
                    <a:pt x="0" y="8"/>
                    <a:pt x="0" y="8"/>
                  </a:cubicBezTo>
                  <a:cubicBezTo>
                    <a:pt x="0" y="18"/>
                    <a:pt x="0" y="18"/>
                    <a:pt x="0" y="18"/>
                  </a:cubicBezTo>
                  <a:cubicBezTo>
                    <a:pt x="0" y="22"/>
                    <a:pt x="0" y="30"/>
                    <a:pt x="13" y="32"/>
                  </a:cubicBezTo>
                  <a:cubicBezTo>
                    <a:pt x="16" y="38"/>
                    <a:pt x="21" y="42"/>
                    <a:pt x="28" y="43"/>
                  </a:cubicBezTo>
                  <a:cubicBezTo>
                    <a:pt x="28" y="45"/>
                    <a:pt x="28" y="46"/>
                    <a:pt x="28" y="48"/>
                  </a:cubicBezTo>
                  <a:cubicBezTo>
                    <a:pt x="28" y="56"/>
                    <a:pt x="12" y="56"/>
                    <a:pt x="8" y="56"/>
                  </a:cubicBezTo>
                  <a:cubicBezTo>
                    <a:pt x="8" y="60"/>
                    <a:pt x="8" y="60"/>
                    <a:pt x="8" y="60"/>
                  </a:cubicBezTo>
                  <a:cubicBezTo>
                    <a:pt x="32" y="60"/>
                    <a:pt x="32" y="60"/>
                    <a:pt x="32" y="60"/>
                  </a:cubicBezTo>
                  <a:cubicBezTo>
                    <a:pt x="56" y="60"/>
                    <a:pt x="56" y="60"/>
                    <a:pt x="56" y="60"/>
                  </a:cubicBezTo>
                  <a:cubicBezTo>
                    <a:pt x="56" y="60"/>
                    <a:pt x="56" y="60"/>
                    <a:pt x="56" y="56"/>
                  </a:cubicBezTo>
                  <a:cubicBezTo>
                    <a:pt x="52" y="56"/>
                    <a:pt x="36" y="56"/>
                    <a:pt x="36" y="48"/>
                  </a:cubicBezTo>
                  <a:cubicBezTo>
                    <a:pt x="36" y="46"/>
                    <a:pt x="36" y="45"/>
                    <a:pt x="36" y="43"/>
                  </a:cubicBezTo>
                  <a:cubicBezTo>
                    <a:pt x="42" y="42"/>
                    <a:pt x="47" y="38"/>
                    <a:pt x="50" y="32"/>
                  </a:cubicBezTo>
                  <a:cubicBezTo>
                    <a:pt x="64" y="30"/>
                    <a:pt x="64" y="22"/>
                    <a:pt x="64" y="18"/>
                  </a:cubicBezTo>
                  <a:cubicBezTo>
                    <a:pt x="64" y="8"/>
                    <a:pt x="64" y="8"/>
                    <a:pt x="64" y="8"/>
                  </a:cubicBezTo>
                  <a:lnTo>
                    <a:pt x="52" y="8"/>
                  </a:lnTo>
                  <a:close/>
                  <a:moveTo>
                    <a:pt x="12" y="27"/>
                  </a:moveTo>
                  <a:cubicBezTo>
                    <a:pt x="4" y="26"/>
                    <a:pt x="4" y="21"/>
                    <a:pt x="4" y="18"/>
                  </a:cubicBezTo>
                  <a:cubicBezTo>
                    <a:pt x="4" y="12"/>
                    <a:pt x="4" y="12"/>
                    <a:pt x="4" y="12"/>
                  </a:cubicBezTo>
                  <a:cubicBezTo>
                    <a:pt x="12" y="12"/>
                    <a:pt x="12" y="12"/>
                    <a:pt x="12" y="12"/>
                  </a:cubicBezTo>
                  <a:lnTo>
                    <a:pt x="12" y="27"/>
                  </a:lnTo>
                  <a:close/>
                  <a:moveTo>
                    <a:pt x="37" y="23"/>
                  </a:moveTo>
                  <a:cubicBezTo>
                    <a:pt x="41" y="34"/>
                    <a:pt x="41" y="34"/>
                    <a:pt x="41" y="34"/>
                  </a:cubicBezTo>
                  <a:cubicBezTo>
                    <a:pt x="31" y="28"/>
                    <a:pt x="31" y="28"/>
                    <a:pt x="31" y="28"/>
                  </a:cubicBezTo>
                  <a:cubicBezTo>
                    <a:pt x="22" y="34"/>
                    <a:pt x="22" y="34"/>
                    <a:pt x="22" y="34"/>
                  </a:cubicBezTo>
                  <a:cubicBezTo>
                    <a:pt x="26" y="23"/>
                    <a:pt x="26" y="23"/>
                    <a:pt x="26" y="23"/>
                  </a:cubicBezTo>
                  <a:cubicBezTo>
                    <a:pt x="17" y="16"/>
                    <a:pt x="17" y="16"/>
                    <a:pt x="17" y="16"/>
                  </a:cubicBezTo>
                  <a:cubicBezTo>
                    <a:pt x="28" y="16"/>
                    <a:pt x="28" y="16"/>
                    <a:pt x="28" y="16"/>
                  </a:cubicBezTo>
                  <a:cubicBezTo>
                    <a:pt x="31" y="6"/>
                    <a:pt x="31" y="6"/>
                    <a:pt x="31" y="6"/>
                  </a:cubicBezTo>
                  <a:cubicBezTo>
                    <a:pt x="35" y="16"/>
                    <a:pt x="35" y="16"/>
                    <a:pt x="35" y="16"/>
                  </a:cubicBezTo>
                  <a:cubicBezTo>
                    <a:pt x="46" y="16"/>
                    <a:pt x="46" y="16"/>
                    <a:pt x="46" y="16"/>
                  </a:cubicBezTo>
                  <a:lnTo>
                    <a:pt x="37" y="23"/>
                  </a:lnTo>
                  <a:close/>
                  <a:moveTo>
                    <a:pt x="60" y="18"/>
                  </a:moveTo>
                  <a:cubicBezTo>
                    <a:pt x="60" y="21"/>
                    <a:pt x="60" y="26"/>
                    <a:pt x="52" y="27"/>
                  </a:cubicBezTo>
                  <a:cubicBezTo>
                    <a:pt x="52" y="12"/>
                    <a:pt x="52" y="12"/>
                    <a:pt x="52" y="12"/>
                  </a:cubicBezTo>
                  <a:cubicBezTo>
                    <a:pt x="60" y="12"/>
                    <a:pt x="60" y="12"/>
                    <a:pt x="60" y="12"/>
                  </a:cubicBezTo>
                  <a:lnTo>
                    <a:pt x="60" y="18"/>
                  </a:lnTo>
                  <a:close/>
                </a:path>
              </a:pathLst>
            </a:custGeom>
            <a:solidFill>
              <a:srgbClr val="1E7C99"/>
            </a:solidFill>
            <a:ln>
              <a:noFill/>
            </a:ln>
          </p:spPr>
          <p:txBody>
            <a:bodyPr vert="horz" wrap="square" lIns="96819" tIns="48409" rIns="96819" bIns="48409" numCol="1" anchor="t" anchorCtr="0" compatLnSpc="1">
              <a:prstTxWarp prst="textNoShape">
                <a:avLst/>
              </a:prstTxWarp>
            </a:bodyPr>
            <a:lstStyle/>
            <a:p>
              <a:pPr defTabSz="968167">
                <a:defRPr/>
              </a:pPr>
              <a:endParaRPr lang="en-US" sz="1906" kern="0" dirty="0">
                <a:solidFill>
                  <a:prstClr val="black"/>
                </a:solidFill>
              </a:endParaRPr>
            </a:p>
          </p:txBody>
        </p:sp>
      </p:grpSp>
      <p:grpSp>
        <p:nvGrpSpPr>
          <p:cNvPr id="50" name="Group 49">
            <a:extLst>
              <a:ext uri="{FF2B5EF4-FFF2-40B4-BE49-F238E27FC236}">
                <a16:creationId xmlns:a16="http://schemas.microsoft.com/office/drawing/2014/main" id="{F5ADF7D6-251D-4A63-9EE5-7D6637BE884B}"/>
              </a:ext>
            </a:extLst>
          </p:cNvPr>
          <p:cNvGrpSpPr/>
          <p:nvPr/>
        </p:nvGrpSpPr>
        <p:grpSpPr>
          <a:xfrm>
            <a:off x="925233" y="4304544"/>
            <a:ext cx="835485" cy="519817"/>
            <a:chOff x="1197293" y="4246270"/>
            <a:chExt cx="835485" cy="519817"/>
          </a:xfrm>
        </p:grpSpPr>
        <p:sp>
          <p:nvSpPr>
            <p:cNvPr id="9" name="Rectangle 8">
              <a:extLst>
                <a:ext uri="{FF2B5EF4-FFF2-40B4-BE49-F238E27FC236}">
                  <a16:creationId xmlns:a16="http://schemas.microsoft.com/office/drawing/2014/main" id="{7D607FC4-0860-408E-AB0C-1A4508A4B3E5}"/>
                </a:ext>
              </a:extLst>
            </p:cNvPr>
            <p:cNvSpPr/>
            <p:nvPr/>
          </p:nvSpPr>
          <p:spPr>
            <a:xfrm>
              <a:off x="1197293" y="4478188"/>
              <a:ext cx="835485" cy="287899"/>
            </a:xfrm>
            <a:prstGeom prst="rect">
              <a:avLst/>
            </a:prstGeom>
          </p:spPr>
          <p:txBody>
            <a:bodyPr wrap="square" anchor="ctr">
              <a:spAutoFit/>
            </a:bodyPr>
            <a:lstStyle/>
            <a:p>
              <a:pPr algn="ctr"/>
              <a:r>
                <a:rPr lang="en-US" sz="1271" b="1" dirty="0">
                  <a:solidFill>
                    <a:srgbClr val="1E7C99"/>
                  </a:solidFill>
                </a:rPr>
                <a:t>Solution</a:t>
              </a:r>
            </a:p>
          </p:txBody>
        </p:sp>
        <p:grpSp>
          <p:nvGrpSpPr>
            <p:cNvPr id="52" name="Group 51">
              <a:extLst>
                <a:ext uri="{FF2B5EF4-FFF2-40B4-BE49-F238E27FC236}">
                  <a16:creationId xmlns:a16="http://schemas.microsoft.com/office/drawing/2014/main" id="{B9D19217-D9FF-4EE3-A544-5F99A3DE59D8}"/>
                </a:ext>
              </a:extLst>
            </p:cNvPr>
            <p:cNvGrpSpPr>
              <a:grpSpLocks noChangeAspect="1"/>
            </p:cNvGrpSpPr>
            <p:nvPr/>
          </p:nvGrpSpPr>
          <p:grpSpPr>
            <a:xfrm>
              <a:off x="1487104" y="4246270"/>
              <a:ext cx="255862" cy="207397"/>
              <a:chOff x="-11630025" y="3246438"/>
              <a:chExt cx="569913" cy="461963"/>
            </a:xfrm>
            <a:solidFill>
              <a:schemeClr val="bg2"/>
            </a:solidFill>
          </p:grpSpPr>
          <p:sp>
            <p:nvSpPr>
              <p:cNvPr id="53" name="Freeform 506">
                <a:extLst>
                  <a:ext uri="{FF2B5EF4-FFF2-40B4-BE49-F238E27FC236}">
                    <a16:creationId xmlns:a16="http://schemas.microsoft.com/office/drawing/2014/main" id="{B13F136A-1CC2-430A-BFBC-0F4E307DF53F}"/>
                  </a:ext>
                </a:extLst>
              </p:cNvPr>
              <p:cNvSpPr>
                <a:spLocks/>
              </p:cNvSpPr>
              <p:nvPr/>
            </p:nvSpPr>
            <p:spPr bwMode="auto">
              <a:xfrm>
                <a:off x="-11233150" y="3455988"/>
                <a:ext cx="173038" cy="39688"/>
              </a:xfrm>
              <a:custGeom>
                <a:avLst/>
                <a:gdLst>
                  <a:gd name="T0" fmla="*/ 110 w 124"/>
                  <a:gd name="T1" fmla="*/ 0 h 28"/>
                  <a:gd name="T2" fmla="*/ 14 w 124"/>
                  <a:gd name="T3" fmla="*/ 0 h 28"/>
                  <a:gd name="T4" fmla="*/ 0 w 124"/>
                  <a:gd name="T5" fmla="*/ 14 h 28"/>
                  <a:gd name="T6" fmla="*/ 14 w 124"/>
                  <a:gd name="T7" fmla="*/ 28 h 28"/>
                  <a:gd name="T8" fmla="*/ 110 w 124"/>
                  <a:gd name="T9" fmla="*/ 28 h 28"/>
                  <a:gd name="T10" fmla="*/ 124 w 124"/>
                  <a:gd name="T11" fmla="*/ 14 h 28"/>
                  <a:gd name="T12" fmla="*/ 110 w 12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24" h="28">
                    <a:moveTo>
                      <a:pt x="110" y="0"/>
                    </a:moveTo>
                    <a:cubicBezTo>
                      <a:pt x="14" y="0"/>
                      <a:pt x="14" y="0"/>
                      <a:pt x="14" y="0"/>
                    </a:cubicBezTo>
                    <a:cubicBezTo>
                      <a:pt x="6" y="0"/>
                      <a:pt x="0" y="7"/>
                      <a:pt x="0" y="14"/>
                    </a:cubicBezTo>
                    <a:cubicBezTo>
                      <a:pt x="0" y="22"/>
                      <a:pt x="6" y="28"/>
                      <a:pt x="14" y="28"/>
                    </a:cubicBezTo>
                    <a:cubicBezTo>
                      <a:pt x="110" y="28"/>
                      <a:pt x="110" y="28"/>
                      <a:pt x="110" y="28"/>
                    </a:cubicBezTo>
                    <a:cubicBezTo>
                      <a:pt x="118" y="28"/>
                      <a:pt x="124" y="22"/>
                      <a:pt x="124" y="14"/>
                    </a:cubicBezTo>
                    <a:cubicBezTo>
                      <a:pt x="124" y="7"/>
                      <a:pt x="118" y="0"/>
                      <a:pt x="110" y="0"/>
                    </a:cubicBezTo>
                    <a:close/>
                  </a:path>
                </a:pathLst>
              </a:custGeom>
              <a:grpFill/>
              <a:ln w="9525">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54" name="Freeform 507">
                <a:extLst>
                  <a:ext uri="{FF2B5EF4-FFF2-40B4-BE49-F238E27FC236}">
                    <a16:creationId xmlns:a16="http://schemas.microsoft.com/office/drawing/2014/main" id="{719BDEDE-8773-43DD-BB00-834398700E78}"/>
                  </a:ext>
                </a:extLst>
              </p:cNvPr>
              <p:cNvSpPr>
                <a:spLocks/>
              </p:cNvSpPr>
              <p:nvPr/>
            </p:nvSpPr>
            <p:spPr bwMode="auto">
              <a:xfrm>
                <a:off x="-11304588" y="3627438"/>
                <a:ext cx="244475" cy="39688"/>
              </a:xfrm>
              <a:custGeom>
                <a:avLst/>
                <a:gdLst>
                  <a:gd name="T0" fmla="*/ 161 w 175"/>
                  <a:gd name="T1" fmla="*/ 0 h 28"/>
                  <a:gd name="T2" fmla="*/ 13 w 175"/>
                  <a:gd name="T3" fmla="*/ 0 h 28"/>
                  <a:gd name="T4" fmla="*/ 0 w 175"/>
                  <a:gd name="T5" fmla="*/ 14 h 28"/>
                  <a:gd name="T6" fmla="*/ 13 w 175"/>
                  <a:gd name="T7" fmla="*/ 28 h 28"/>
                  <a:gd name="T8" fmla="*/ 161 w 175"/>
                  <a:gd name="T9" fmla="*/ 28 h 28"/>
                  <a:gd name="T10" fmla="*/ 175 w 175"/>
                  <a:gd name="T11" fmla="*/ 14 h 28"/>
                  <a:gd name="T12" fmla="*/ 161 w 17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5" h="28">
                    <a:moveTo>
                      <a:pt x="161" y="0"/>
                    </a:moveTo>
                    <a:cubicBezTo>
                      <a:pt x="13" y="0"/>
                      <a:pt x="13" y="0"/>
                      <a:pt x="13" y="0"/>
                    </a:cubicBezTo>
                    <a:cubicBezTo>
                      <a:pt x="6" y="0"/>
                      <a:pt x="0" y="6"/>
                      <a:pt x="0" y="14"/>
                    </a:cubicBezTo>
                    <a:cubicBezTo>
                      <a:pt x="0" y="21"/>
                      <a:pt x="6" y="28"/>
                      <a:pt x="13" y="28"/>
                    </a:cubicBezTo>
                    <a:cubicBezTo>
                      <a:pt x="161" y="28"/>
                      <a:pt x="161" y="28"/>
                      <a:pt x="161" y="28"/>
                    </a:cubicBezTo>
                    <a:cubicBezTo>
                      <a:pt x="169" y="28"/>
                      <a:pt x="175" y="21"/>
                      <a:pt x="175" y="14"/>
                    </a:cubicBezTo>
                    <a:cubicBezTo>
                      <a:pt x="175" y="6"/>
                      <a:pt x="169" y="0"/>
                      <a:pt x="161" y="0"/>
                    </a:cubicBezTo>
                    <a:close/>
                  </a:path>
                </a:pathLst>
              </a:custGeom>
              <a:grpFill/>
              <a:ln w="9525">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55" name="Freeform 508">
                <a:extLst>
                  <a:ext uri="{FF2B5EF4-FFF2-40B4-BE49-F238E27FC236}">
                    <a16:creationId xmlns:a16="http://schemas.microsoft.com/office/drawing/2014/main" id="{0EACD40C-6B19-40EA-8547-12100013EAC1}"/>
                  </a:ext>
                </a:extLst>
              </p:cNvPr>
              <p:cNvSpPr>
                <a:spLocks noEditPoints="1"/>
              </p:cNvSpPr>
              <p:nvPr/>
            </p:nvSpPr>
            <p:spPr bwMode="auto">
              <a:xfrm>
                <a:off x="-11630025" y="3246438"/>
                <a:ext cx="227013" cy="123825"/>
              </a:xfrm>
              <a:custGeom>
                <a:avLst/>
                <a:gdLst>
                  <a:gd name="T0" fmla="*/ 13 w 162"/>
                  <a:gd name="T1" fmla="*/ 58 h 88"/>
                  <a:gd name="T2" fmla="*/ 77 w 162"/>
                  <a:gd name="T3" fmla="*/ 58 h 88"/>
                  <a:gd name="T4" fmla="*/ 119 w 162"/>
                  <a:gd name="T5" fmla="*/ 88 h 88"/>
                  <a:gd name="T6" fmla="*/ 162 w 162"/>
                  <a:gd name="T7" fmla="*/ 44 h 88"/>
                  <a:gd name="T8" fmla="*/ 119 w 162"/>
                  <a:gd name="T9" fmla="*/ 0 h 88"/>
                  <a:gd name="T10" fmla="*/ 77 w 162"/>
                  <a:gd name="T11" fmla="*/ 30 h 88"/>
                  <a:gd name="T12" fmla="*/ 13 w 162"/>
                  <a:gd name="T13" fmla="*/ 30 h 88"/>
                  <a:gd name="T14" fmla="*/ 0 w 162"/>
                  <a:gd name="T15" fmla="*/ 44 h 88"/>
                  <a:gd name="T16" fmla="*/ 13 w 162"/>
                  <a:gd name="T17" fmla="*/ 58 h 88"/>
                  <a:gd name="T18" fmla="*/ 119 w 162"/>
                  <a:gd name="T19" fmla="*/ 27 h 88"/>
                  <a:gd name="T20" fmla="*/ 135 w 162"/>
                  <a:gd name="T21" fmla="*/ 44 h 88"/>
                  <a:gd name="T22" fmla="*/ 119 w 162"/>
                  <a:gd name="T23" fmla="*/ 60 h 88"/>
                  <a:gd name="T24" fmla="*/ 102 w 162"/>
                  <a:gd name="T25" fmla="*/ 44 h 88"/>
                  <a:gd name="T26" fmla="*/ 119 w 162"/>
                  <a:gd name="T27"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88">
                    <a:moveTo>
                      <a:pt x="13" y="58"/>
                    </a:moveTo>
                    <a:cubicBezTo>
                      <a:pt x="77" y="58"/>
                      <a:pt x="77" y="58"/>
                      <a:pt x="77" y="58"/>
                    </a:cubicBezTo>
                    <a:cubicBezTo>
                      <a:pt x="83" y="75"/>
                      <a:pt x="99" y="88"/>
                      <a:pt x="119" y="88"/>
                    </a:cubicBezTo>
                    <a:cubicBezTo>
                      <a:pt x="143" y="88"/>
                      <a:pt x="162" y="68"/>
                      <a:pt x="162" y="44"/>
                    </a:cubicBezTo>
                    <a:cubicBezTo>
                      <a:pt x="162" y="20"/>
                      <a:pt x="143" y="0"/>
                      <a:pt x="119" y="0"/>
                    </a:cubicBezTo>
                    <a:cubicBezTo>
                      <a:pt x="99" y="0"/>
                      <a:pt x="83" y="13"/>
                      <a:pt x="77" y="30"/>
                    </a:cubicBezTo>
                    <a:cubicBezTo>
                      <a:pt x="13" y="30"/>
                      <a:pt x="13" y="30"/>
                      <a:pt x="13" y="30"/>
                    </a:cubicBezTo>
                    <a:cubicBezTo>
                      <a:pt x="6" y="30"/>
                      <a:pt x="0" y="36"/>
                      <a:pt x="0" y="44"/>
                    </a:cubicBezTo>
                    <a:cubicBezTo>
                      <a:pt x="0" y="52"/>
                      <a:pt x="6" y="58"/>
                      <a:pt x="13" y="58"/>
                    </a:cubicBezTo>
                    <a:close/>
                    <a:moveTo>
                      <a:pt x="119" y="27"/>
                    </a:moveTo>
                    <a:cubicBezTo>
                      <a:pt x="128" y="27"/>
                      <a:pt x="135" y="35"/>
                      <a:pt x="135" y="44"/>
                    </a:cubicBezTo>
                    <a:cubicBezTo>
                      <a:pt x="135" y="53"/>
                      <a:pt x="128" y="60"/>
                      <a:pt x="119" y="60"/>
                    </a:cubicBezTo>
                    <a:cubicBezTo>
                      <a:pt x="109" y="60"/>
                      <a:pt x="102" y="53"/>
                      <a:pt x="102" y="44"/>
                    </a:cubicBezTo>
                    <a:cubicBezTo>
                      <a:pt x="102" y="35"/>
                      <a:pt x="109" y="27"/>
                      <a:pt x="119" y="27"/>
                    </a:cubicBezTo>
                    <a:close/>
                  </a:path>
                </a:pathLst>
              </a:custGeom>
              <a:grpFill/>
              <a:ln w="9525">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56" name="Freeform 509">
                <a:extLst>
                  <a:ext uri="{FF2B5EF4-FFF2-40B4-BE49-F238E27FC236}">
                    <a16:creationId xmlns:a16="http://schemas.microsoft.com/office/drawing/2014/main" id="{CCBC9346-41BE-4A80-B6FC-FA8B5C3E48A5}"/>
                  </a:ext>
                </a:extLst>
              </p:cNvPr>
              <p:cNvSpPr>
                <a:spLocks/>
              </p:cNvSpPr>
              <p:nvPr/>
            </p:nvSpPr>
            <p:spPr bwMode="auto">
              <a:xfrm>
                <a:off x="-11382375" y="3289301"/>
                <a:ext cx="322263" cy="38100"/>
              </a:xfrm>
              <a:custGeom>
                <a:avLst/>
                <a:gdLst>
                  <a:gd name="T0" fmla="*/ 14 w 231"/>
                  <a:gd name="T1" fmla="*/ 28 h 28"/>
                  <a:gd name="T2" fmla="*/ 217 w 231"/>
                  <a:gd name="T3" fmla="*/ 28 h 28"/>
                  <a:gd name="T4" fmla="*/ 231 w 231"/>
                  <a:gd name="T5" fmla="*/ 14 h 28"/>
                  <a:gd name="T6" fmla="*/ 217 w 231"/>
                  <a:gd name="T7" fmla="*/ 0 h 28"/>
                  <a:gd name="T8" fmla="*/ 14 w 231"/>
                  <a:gd name="T9" fmla="*/ 0 h 28"/>
                  <a:gd name="T10" fmla="*/ 0 w 231"/>
                  <a:gd name="T11" fmla="*/ 14 h 28"/>
                  <a:gd name="T12" fmla="*/ 14 w 23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31" h="28">
                    <a:moveTo>
                      <a:pt x="14" y="28"/>
                    </a:moveTo>
                    <a:cubicBezTo>
                      <a:pt x="217" y="28"/>
                      <a:pt x="217" y="28"/>
                      <a:pt x="217" y="28"/>
                    </a:cubicBezTo>
                    <a:cubicBezTo>
                      <a:pt x="225" y="28"/>
                      <a:pt x="231" y="22"/>
                      <a:pt x="231" y="14"/>
                    </a:cubicBezTo>
                    <a:cubicBezTo>
                      <a:pt x="231" y="6"/>
                      <a:pt x="225" y="0"/>
                      <a:pt x="217" y="0"/>
                    </a:cubicBezTo>
                    <a:cubicBezTo>
                      <a:pt x="14" y="0"/>
                      <a:pt x="14" y="0"/>
                      <a:pt x="14" y="0"/>
                    </a:cubicBezTo>
                    <a:cubicBezTo>
                      <a:pt x="6" y="0"/>
                      <a:pt x="0" y="6"/>
                      <a:pt x="0" y="14"/>
                    </a:cubicBezTo>
                    <a:cubicBezTo>
                      <a:pt x="0" y="22"/>
                      <a:pt x="6" y="28"/>
                      <a:pt x="14" y="28"/>
                    </a:cubicBezTo>
                    <a:close/>
                  </a:path>
                </a:pathLst>
              </a:custGeom>
              <a:grpFill/>
              <a:ln w="9525">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57" name="Freeform 510">
                <a:extLst>
                  <a:ext uri="{FF2B5EF4-FFF2-40B4-BE49-F238E27FC236}">
                    <a16:creationId xmlns:a16="http://schemas.microsoft.com/office/drawing/2014/main" id="{F2001614-3B1A-4A3C-A15C-13D0D0C895BB}"/>
                  </a:ext>
                </a:extLst>
              </p:cNvPr>
              <p:cNvSpPr>
                <a:spLocks noEditPoints="1"/>
              </p:cNvSpPr>
              <p:nvPr/>
            </p:nvSpPr>
            <p:spPr bwMode="auto">
              <a:xfrm>
                <a:off x="-11630025" y="3586163"/>
                <a:ext cx="301625" cy="122238"/>
              </a:xfrm>
              <a:custGeom>
                <a:avLst/>
                <a:gdLst>
                  <a:gd name="T0" fmla="*/ 172 w 216"/>
                  <a:gd name="T1" fmla="*/ 0 h 88"/>
                  <a:gd name="T2" fmla="*/ 130 w 216"/>
                  <a:gd name="T3" fmla="*/ 30 h 88"/>
                  <a:gd name="T4" fmla="*/ 13 w 216"/>
                  <a:gd name="T5" fmla="*/ 30 h 88"/>
                  <a:gd name="T6" fmla="*/ 0 w 216"/>
                  <a:gd name="T7" fmla="*/ 44 h 88"/>
                  <a:gd name="T8" fmla="*/ 13 w 216"/>
                  <a:gd name="T9" fmla="*/ 58 h 88"/>
                  <a:gd name="T10" fmla="*/ 130 w 216"/>
                  <a:gd name="T11" fmla="*/ 58 h 88"/>
                  <a:gd name="T12" fmla="*/ 172 w 216"/>
                  <a:gd name="T13" fmla="*/ 88 h 88"/>
                  <a:gd name="T14" fmla="*/ 216 w 216"/>
                  <a:gd name="T15" fmla="*/ 44 h 88"/>
                  <a:gd name="T16" fmla="*/ 172 w 216"/>
                  <a:gd name="T17" fmla="*/ 0 h 88"/>
                  <a:gd name="T18" fmla="*/ 172 w 216"/>
                  <a:gd name="T19" fmla="*/ 60 h 88"/>
                  <a:gd name="T20" fmla="*/ 157 w 216"/>
                  <a:gd name="T21" fmla="*/ 49 h 88"/>
                  <a:gd name="T22" fmla="*/ 158 w 216"/>
                  <a:gd name="T23" fmla="*/ 44 h 88"/>
                  <a:gd name="T24" fmla="*/ 157 w 216"/>
                  <a:gd name="T25" fmla="*/ 39 h 88"/>
                  <a:gd name="T26" fmla="*/ 172 w 216"/>
                  <a:gd name="T27" fmla="*/ 27 h 88"/>
                  <a:gd name="T28" fmla="*/ 189 w 216"/>
                  <a:gd name="T29" fmla="*/ 44 h 88"/>
                  <a:gd name="T30" fmla="*/ 172 w 216"/>
                  <a:gd name="T31" fmla="*/ 6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8">
                    <a:moveTo>
                      <a:pt x="172" y="0"/>
                    </a:moveTo>
                    <a:cubicBezTo>
                      <a:pt x="153" y="0"/>
                      <a:pt x="136" y="13"/>
                      <a:pt x="130" y="30"/>
                    </a:cubicBezTo>
                    <a:cubicBezTo>
                      <a:pt x="13" y="30"/>
                      <a:pt x="13" y="30"/>
                      <a:pt x="13" y="30"/>
                    </a:cubicBezTo>
                    <a:cubicBezTo>
                      <a:pt x="6" y="30"/>
                      <a:pt x="0" y="36"/>
                      <a:pt x="0" y="44"/>
                    </a:cubicBezTo>
                    <a:cubicBezTo>
                      <a:pt x="0" y="51"/>
                      <a:pt x="6" y="58"/>
                      <a:pt x="13" y="58"/>
                    </a:cubicBezTo>
                    <a:cubicBezTo>
                      <a:pt x="130" y="58"/>
                      <a:pt x="130" y="58"/>
                      <a:pt x="130" y="58"/>
                    </a:cubicBezTo>
                    <a:cubicBezTo>
                      <a:pt x="136" y="75"/>
                      <a:pt x="153" y="88"/>
                      <a:pt x="172" y="88"/>
                    </a:cubicBezTo>
                    <a:cubicBezTo>
                      <a:pt x="196" y="88"/>
                      <a:pt x="216" y="68"/>
                      <a:pt x="216" y="44"/>
                    </a:cubicBezTo>
                    <a:cubicBezTo>
                      <a:pt x="216" y="20"/>
                      <a:pt x="196" y="0"/>
                      <a:pt x="172" y="0"/>
                    </a:cubicBezTo>
                    <a:close/>
                    <a:moveTo>
                      <a:pt x="172" y="60"/>
                    </a:moveTo>
                    <a:cubicBezTo>
                      <a:pt x="165" y="60"/>
                      <a:pt x="159" y="56"/>
                      <a:pt x="157" y="49"/>
                    </a:cubicBezTo>
                    <a:cubicBezTo>
                      <a:pt x="157" y="48"/>
                      <a:pt x="158" y="46"/>
                      <a:pt x="158" y="44"/>
                    </a:cubicBezTo>
                    <a:cubicBezTo>
                      <a:pt x="158" y="42"/>
                      <a:pt x="157" y="40"/>
                      <a:pt x="157" y="39"/>
                    </a:cubicBezTo>
                    <a:cubicBezTo>
                      <a:pt x="159" y="32"/>
                      <a:pt x="165" y="27"/>
                      <a:pt x="172" y="27"/>
                    </a:cubicBezTo>
                    <a:cubicBezTo>
                      <a:pt x="181" y="27"/>
                      <a:pt x="189" y="35"/>
                      <a:pt x="189" y="44"/>
                    </a:cubicBezTo>
                    <a:cubicBezTo>
                      <a:pt x="189" y="53"/>
                      <a:pt x="181" y="60"/>
                      <a:pt x="172" y="60"/>
                    </a:cubicBezTo>
                    <a:close/>
                  </a:path>
                </a:pathLst>
              </a:custGeom>
              <a:grpFill/>
              <a:ln w="9525">
                <a:noFill/>
                <a:round/>
                <a:headEnd/>
                <a:tailEnd/>
              </a:ln>
            </p:spPr>
            <p:txBody>
              <a:bodyPr vert="horz" wrap="square" lIns="96819" tIns="48409" rIns="96819" bIns="48409" numCol="1" anchor="t" anchorCtr="0" compatLnSpc="1">
                <a:prstTxWarp prst="textNoShape">
                  <a:avLst/>
                </a:prstTxWarp>
              </a:bodyPr>
              <a:lstStyle/>
              <a:p>
                <a:endParaRPr lang="en-US" sz="1165" dirty="0"/>
              </a:p>
            </p:txBody>
          </p:sp>
          <p:sp>
            <p:nvSpPr>
              <p:cNvPr id="58" name="Freeform 511">
                <a:extLst>
                  <a:ext uri="{FF2B5EF4-FFF2-40B4-BE49-F238E27FC236}">
                    <a16:creationId xmlns:a16="http://schemas.microsoft.com/office/drawing/2014/main" id="{BC322A8B-F74D-440B-BDEC-570D183710E9}"/>
                  </a:ext>
                </a:extLst>
              </p:cNvPr>
              <p:cNvSpPr>
                <a:spLocks noEditPoints="1"/>
              </p:cNvSpPr>
              <p:nvPr/>
            </p:nvSpPr>
            <p:spPr bwMode="auto">
              <a:xfrm>
                <a:off x="-11630025" y="3414713"/>
                <a:ext cx="376238" cy="122238"/>
              </a:xfrm>
              <a:custGeom>
                <a:avLst/>
                <a:gdLst>
                  <a:gd name="T0" fmla="*/ 269 w 269"/>
                  <a:gd name="T1" fmla="*/ 44 h 88"/>
                  <a:gd name="T2" fmla="*/ 225 w 269"/>
                  <a:gd name="T3" fmla="*/ 0 h 88"/>
                  <a:gd name="T4" fmla="*/ 184 w 269"/>
                  <a:gd name="T5" fmla="*/ 30 h 88"/>
                  <a:gd name="T6" fmla="*/ 13 w 269"/>
                  <a:gd name="T7" fmla="*/ 30 h 88"/>
                  <a:gd name="T8" fmla="*/ 0 w 269"/>
                  <a:gd name="T9" fmla="*/ 44 h 88"/>
                  <a:gd name="T10" fmla="*/ 13 w 269"/>
                  <a:gd name="T11" fmla="*/ 58 h 88"/>
                  <a:gd name="T12" fmla="*/ 184 w 269"/>
                  <a:gd name="T13" fmla="*/ 58 h 88"/>
                  <a:gd name="T14" fmla="*/ 225 w 269"/>
                  <a:gd name="T15" fmla="*/ 88 h 88"/>
                  <a:gd name="T16" fmla="*/ 269 w 269"/>
                  <a:gd name="T17" fmla="*/ 44 h 88"/>
                  <a:gd name="T18" fmla="*/ 225 w 269"/>
                  <a:gd name="T19" fmla="*/ 61 h 88"/>
                  <a:gd name="T20" fmla="*/ 209 w 269"/>
                  <a:gd name="T21" fmla="*/ 44 h 88"/>
                  <a:gd name="T22" fmla="*/ 225 w 269"/>
                  <a:gd name="T23" fmla="*/ 28 h 88"/>
                  <a:gd name="T24" fmla="*/ 242 w 269"/>
                  <a:gd name="T25" fmla="*/ 44 h 88"/>
                  <a:gd name="T26" fmla="*/ 225 w 269"/>
                  <a:gd name="T27"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88">
                    <a:moveTo>
                      <a:pt x="269" y="44"/>
                    </a:moveTo>
                    <a:cubicBezTo>
                      <a:pt x="269" y="20"/>
                      <a:pt x="250" y="0"/>
                      <a:pt x="225" y="0"/>
                    </a:cubicBezTo>
                    <a:cubicBezTo>
                      <a:pt x="206" y="0"/>
                      <a:pt x="189" y="13"/>
                      <a:pt x="184" y="30"/>
                    </a:cubicBezTo>
                    <a:cubicBezTo>
                      <a:pt x="13" y="30"/>
                      <a:pt x="13" y="30"/>
                      <a:pt x="13" y="30"/>
                    </a:cubicBezTo>
                    <a:cubicBezTo>
                      <a:pt x="6" y="30"/>
                      <a:pt x="0" y="37"/>
                      <a:pt x="0" y="44"/>
                    </a:cubicBezTo>
                    <a:cubicBezTo>
                      <a:pt x="0" y="52"/>
                      <a:pt x="6" y="58"/>
                      <a:pt x="13" y="58"/>
                    </a:cubicBezTo>
                    <a:cubicBezTo>
                      <a:pt x="184" y="58"/>
                      <a:pt x="184" y="58"/>
                      <a:pt x="184" y="58"/>
                    </a:cubicBezTo>
                    <a:cubicBezTo>
                      <a:pt x="190" y="75"/>
                      <a:pt x="206" y="88"/>
                      <a:pt x="225" y="88"/>
                    </a:cubicBezTo>
                    <a:cubicBezTo>
                      <a:pt x="250" y="88"/>
                      <a:pt x="269" y="68"/>
                      <a:pt x="269" y="44"/>
                    </a:cubicBezTo>
                    <a:close/>
                    <a:moveTo>
                      <a:pt x="225" y="61"/>
                    </a:moveTo>
                    <a:cubicBezTo>
                      <a:pt x="216" y="61"/>
                      <a:pt x="209" y="53"/>
                      <a:pt x="209" y="44"/>
                    </a:cubicBezTo>
                    <a:cubicBezTo>
                      <a:pt x="209" y="35"/>
                      <a:pt x="216" y="28"/>
                      <a:pt x="225" y="28"/>
                    </a:cubicBezTo>
                    <a:cubicBezTo>
                      <a:pt x="235" y="28"/>
                      <a:pt x="242" y="35"/>
                      <a:pt x="242" y="44"/>
                    </a:cubicBezTo>
                    <a:cubicBezTo>
                      <a:pt x="242" y="53"/>
                      <a:pt x="235" y="61"/>
                      <a:pt x="225" y="61"/>
                    </a:cubicBezTo>
                    <a:close/>
                  </a:path>
                </a:pathLst>
              </a:custGeom>
              <a:grpFill/>
              <a:ln w="9525">
                <a:noFill/>
                <a:round/>
                <a:headEnd/>
                <a:tailEnd/>
              </a:ln>
            </p:spPr>
            <p:txBody>
              <a:bodyPr vert="horz" wrap="square" lIns="96819" tIns="48409" rIns="96819" bIns="48409" numCol="1" anchor="t" anchorCtr="0" compatLnSpc="1">
                <a:prstTxWarp prst="textNoShape">
                  <a:avLst/>
                </a:prstTxWarp>
              </a:bodyPr>
              <a:lstStyle/>
              <a:p>
                <a:endParaRPr lang="en-US" sz="1165" dirty="0"/>
              </a:p>
            </p:txBody>
          </p:sp>
        </p:grpSp>
      </p:grpSp>
      <p:grpSp>
        <p:nvGrpSpPr>
          <p:cNvPr id="48" name="Group 47">
            <a:extLst>
              <a:ext uri="{FF2B5EF4-FFF2-40B4-BE49-F238E27FC236}">
                <a16:creationId xmlns:a16="http://schemas.microsoft.com/office/drawing/2014/main" id="{12C386EC-02A2-452C-A6FA-C7DB8C1C6DE5}"/>
              </a:ext>
            </a:extLst>
          </p:cNvPr>
          <p:cNvGrpSpPr/>
          <p:nvPr/>
        </p:nvGrpSpPr>
        <p:grpSpPr>
          <a:xfrm>
            <a:off x="901989" y="1782062"/>
            <a:ext cx="881972" cy="523925"/>
            <a:chOff x="1174049" y="1871205"/>
            <a:chExt cx="881972" cy="523925"/>
          </a:xfrm>
        </p:grpSpPr>
        <p:sp>
          <p:nvSpPr>
            <p:cNvPr id="12" name="Rectangle 11">
              <a:extLst>
                <a:ext uri="{FF2B5EF4-FFF2-40B4-BE49-F238E27FC236}">
                  <a16:creationId xmlns:a16="http://schemas.microsoft.com/office/drawing/2014/main" id="{217BE160-D432-4C96-94EB-A96C61F3F304}"/>
                </a:ext>
              </a:extLst>
            </p:cNvPr>
            <p:cNvSpPr/>
            <p:nvPr/>
          </p:nvSpPr>
          <p:spPr>
            <a:xfrm>
              <a:off x="1174049" y="2107231"/>
              <a:ext cx="881972" cy="287899"/>
            </a:xfrm>
            <a:prstGeom prst="rect">
              <a:avLst/>
            </a:prstGeom>
          </p:spPr>
          <p:txBody>
            <a:bodyPr wrap="square" anchor="ctr">
              <a:spAutoFit/>
            </a:bodyPr>
            <a:lstStyle/>
            <a:p>
              <a:pPr algn="ctr"/>
              <a:r>
                <a:rPr lang="en-US" sz="1271" b="1" dirty="0">
                  <a:solidFill>
                    <a:srgbClr val="1E7C99"/>
                  </a:solidFill>
                </a:rPr>
                <a:t>Situation</a:t>
              </a:r>
            </a:p>
          </p:txBody>
        </p:sp>
        <p:grpSp>
          <p:nvGrpSpPr>
            <p:cNvPr id="59" name="Group 58">
              <a:extLst>
                <a:ext uri="{FF2B5EF4-FFF2-40B4-BE49-F238E27FC236}">
                  <a16:creationId xmlns:a16="http://schemas.microsoft.com/office/drawing/2014/main" id="{0BB4B700-E3E6-4BDD-98F9-205B3D22A525}"/>
                </a:ext>
              </a:extLst>
            </p:cNvPr>
            <p:cNvGrpSpPr/>
            <p:nvPr/>
          </p:nvGrpSpPr>
          <p:grpSpPr>
            <a:xfrm>
              <a:off x="1546048" y="1871205"/>
              <a:ext cx="137975" cy="217644"/>
              <a:chOff x="960303" y="1236230"/>
              <a:chExt cx="219337" cy="345986"/>
            </a:xfrm>
            <a:solidFill>
              <a:schemeClr val="bg2"/>
            </a:solidFill>
          </p:grpSpPr>
          <p:sp>
            <p:nvSpPr>
              <p:cNvPr id="61" name="Freeform 29">
                <a:extLst>
                  <a:ext uri="{FF2B5EF4-FFF2-40B4-BE49-F238E27FC236}">
                    <a16:creationId xmlns:a16="http://schemas.microsoft.com/office/drawing/2014/main" id="{44270F11-EB68-4DE0-9F53-76396941D127}"/>
                  </a:ext>
                </a:extLst>
              </p:cNvPr>
              <p:cNvSpPr>
                <a:spLocks/>
              </p:cNvSpPr>
              <p:nvPr/>
            </p:nvSpPr>
            <p:spPr bwMode="auto">
              <a:xfrm>
                <a:off x="960303" y="1236230"/>
                <a:ext cx="219337" cy="242037"/>
              </a:xfrm>
              <a:custGeom>
                <a:avLst/>
                <a:gdLst>
                  <a:gd name="T0" fmla="*/ 148 w 281"/>
                  <a:gd name="T1" fmla="*/ 1 h 383"/>
                  <a:gd name="T2" fmla="*/ 148 w 281"/>
                  <a:gd name="T3" fmla="*/ 1 h 383"/>
                  <a:gd name="T4" fmla="*/ 142 w 281"/>
                  <a:gd name="T5" fmla="*/ 0 h 383"/>
                  <a:gd name="T6" fmla="*/ 1 w 281"/>
                  <a:gd name="T7" fmla="*/ 139 h 383"/>
                  <a:gd name="T8" fmla="*/ 22 w 281"/>
                  <a:gd name="T9" fmla="*/ 164 h 383"/>
                  <a:gd name="T10" fmla="*/ 48 w 281"/>
                  <a:gd name="T11" fmla="*/ 143 h 383"/>
                  <a:gd name="T12" fmla="*/ 147 w 281"/>
                  <a:gd name="T13" fmla="*/ 47 h 383"/>
                  <a:gd name="T14" fmla="*/ 233 w 281"/>
                  <a:gd name="T15" fmla="*/ 141 h 383"/>
                  <a:gd name="T16" fmla="*/ 233 w 281"/>
                  <a:gd name="T17" fmla="*/ 144 h 383"/>
                  <a:gd name="T18" fmla="*/ 190 w 281"/>
                  <a:gd name="T19" fmla="*/ 215 h 383"/>
                  <a:gd name="T20" fmla="*/ 117 w 281"/>
                  <a:gd name="T21" fmla="*/ 357 h 383"/>
                  <a:gd name="T22" fmla="*/ 140 w 281"/>
                  <a:gd name="T23" fmla="*/ 383 h 383"/>
                  <a:gd name="T24" fmla="*/ 141 w 281"/>
                  <a:gd name="T25" fmla="*/ 383 h 383"/>
                  <a:gd name="T26" fmla="*/ 164 w 281"/>
                  <a:gd name="T27" fmla="*/ 357 h 383"/>
                  <a:gd name="T28" fmla="*/ 214 w 281"/>
                  <a:gd name="T29" fmla="*/ 254 h 383"/>
                  <a:gd name="T30" fmla="*/ 280 w 281"/>
                  <a:gd name="T31" fmla="*/ 140 h 383"/>
                  <a:gd name="T32" fmla="*/ 148 w 281"/>
                  <a:gd name="T33" fmla="*/ 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383">
                    <a:moveTo>
                      <a:pt x="148" y="1"/>
                    </a:moveTo>
                    <a:lnTo>
                      <a:pt x="148" y="1"/>
                    </a:lnTo>
                    <a:cubicBezTo>
                      <a:pt x="146" y="1"/>
                      <a:pt x="144" y="0"/>
                      <a:pt x="142" y="0"/>
                    </a:cubicBezTo>
                    <a:cubicBezTo>
                      <a:pt x="42" y="0"/>
                      <a:pt x="6" y="90"/>
                      <a:pt x="1" y="139"/>
                    </a:cubicBezTo>
                    <a:cubicBezTo>
                      <a:pt x="0" y="151"/>
                      <a:pt x="9" y="163"/>
                      <a:pt x="22" y="164"/>
                    </a:cubicBezTo>
                    <a:cubicBezTo>
                      <a:pt x="35" y="165"/>
                      <a:pt x="46" y="156"/>
                      <a:pt x="48" y="143"/>
                    </a:cubicBezTo>
                    <a:cubicBezTo>
                      <a:pt x="48" y="139"/>
                      <a:pt x="59" y="44"/>
                      <a:pt x="147" y="47"/>
                    </a:cubicBezTo>
                    <a:cubicBezTo>
                      <a:pt x="231" y="50"/>
                      <a:pt x="233" y="132"/>
                      <a:pt x="233" y="141"/>
                    </a:cubicBezTo>
                    <a:lnTo>
                      <a:pt x="233" y="144"/>
                    </a:lnTo>
                    <a:cubicBezTo>
                      <a:pt x="233" y="145"/>
                      <a:pt x="236" y="188"/>
                      <a:pt x="190" y="215"/>
                    </a:cubicBezTo>
                    <a:cubicBezTo>
                      <a:pt x="118" y="257"/>
                      <a:pt x="117" y="353"/>
                      <a:pt x="117" y="357"/>
                    </a:cubicBezTo>
                    <a:cubicBezTo>
                      <a:pt x="117" y="370"/>
                      <a:pt x="128" y="383"/>
                      <a:pt x="140" y="383"/>
                    </a:cubicBezTo>
                    <a:lnTo>
                      <a:pt x="141" y="383"/>
                    </a:lnTo>
                    <a:cubicBezTo>
                      <a:pt x="153" y="383"/>
                      <a:pt x="164" y="370"/>
                      <a:pt x="164" y="357"/>
                    </a:cubicBezTo>
                    <a:cubicBezTo>
                      <a:pt x="164" y="356"/>
                      <a:pt x="164" y="283"/>
                      <a:pt x="214" y="254"/>
                    </a:cubicBezTo>
                    <a:cubicBezTo>
                      <a:pt x="281" y="215"/>
                      <a:pt x="280" y="152"/>
                      <a:pt x="280" y="140"/>
                    </a:cubicBezTo>
                    <a:cubicBezTo>
                      <a:pt x="280" y="93"/>
                      <a:pt x="253" y="4"/>
                      <a:pt x="148" y="1"/>
                    </a:cubicBezTo>
                    <a:close/>
                  </a:path>
                </a:pathLst>
              </a:custGeom>
              <a:grpFill/>
              <a:ln w="0">
                <a:noFill/>
                <a:prstDash val="solid"/>
                <a:round/>
                <a:headEnd/>
                <a:tailEnd/>
              </a:ln>
            </p:spPr>
            <p:txBody>
              <a:bodyPr vert="horz" wrap="square" lIns="96819" tIns="48409" rIns="96819" bIns="48409" numCol="1" anchor="t" anchorCtr="0" compatLnSpc="1">
                <a:prstTxWarp prst="textNoShape">
                  <a:avLst/>
                </a:prstTxWarp>
              </a:bodyPr>
              <a:lstStyle/>
              <a:p>
                <a:endParaRPr lang="en-US" sz="635" dirty="0">
                  <a:solidFill>
                    <a:schemeClr val="tx2"/>
                  </a:solidFill>
                </a:endParaRPr>
              </a:p>
            </p:txBody>
          </p:sp>
          <p:sp>
            <p:nvSpPr>
              <p:cNvPr id="62" name="Freeform 30">
                <a:extLst>
                  <a:ext uri="{FF2B5EF4-FFF2-40B4-BE49-F238E27FC236}">
                    <a16:creationId xmlns:a16="http://schemas.microsoft.com/office/drawing/2014/main" id="{468D25E4-E231-40B6-AD44-0D6149797DC6}"/>
                  </a:ext>
                </a:extLst>
              </p:cNvPr>
              <p:cNvSpPr>
                <a:spLocks/>
              </p:cNvSpPr>
              <p:nvPr/>
            </p:nvSpPr>
            <p:spPr bwMode="auto">
              <a:xfrm>
                <a:off x="1043942" y="1503162"/>
                <a:ext cx="63629" cy="79054"/>
              </a:xfrm>
              <a:custGeom>
                <a:avLst/>
                <a:gdLst>
                  <a:gd name="T0" fmla="*/ 8 w 53"/>
                  <a:gd name="T1" fmla="*/ 10 h 55"/>
                  <a:gd name="T2" fmla="*/ 8 w 53"/>
                  <a:gd name="T3" fmla="*/ 10 h 55"/>
                  <a:gd name="T4" fmla="*/ 0 w 53"/>
                  <a:gd name="T5" fmla="*/ 29 h 55"/>
                  <a:gd name="T6" fmla="*/ 8 w 53"/>
                  <a:gd name="T7" fmla="*/ 47 h 55"/>
                  <a:gd name="T8" fmla="*/ 27 w 53"/>
                  <a:gd name="T9" fmla="*/ 55 h 55"/>
                  <a:gd name="T10" fmla="*/ 45 w 53"/>
                  <a:gd name="T11" fmla="*/ 47 h 55"/>
                  <a:gd name="T12" fmla="*/ 53 w 53"/>
                  <a:gd name="T13" fmla="*/ 29 h 55"/>
                  <a:gd name="T14" fmla="*/ 45 w 53"/>
                  <a:gd name="T15" fmla="*/ 10 h 55"/>
                  <a:gd name="T16" fmla="*/ 8 w 53"/>
                  <a:gd name="T1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8" y="10"/>
                    </a:moveTo>
                    <a:lnTo>
                      <a:pt x="8" y="10"/>
                    </a:lnTo>
                    <a:cubicBezTo>
                      <a:pt x="3" y="15"/>
                      <a:pt x="0" y="22"/>
                      <a:pt x="0" y="29"/>
                    </a:cubicBezTo>
                    <a:cubicBezTo>
                      <a:pt x="0" y="36"/>
                      <a:pt x="3" y="42"/>
                      <a:pt x="8" y="47"/>
                    </a:cubicBezTo>
                    <a:cubicBezTo>
                      <a:pt x="13" y="52"/>
                      <a:pt x="19" y="55"/>
                      <a:pt x="27" y="55"/>
                    </a:cubicBezTo>
                    <a:cubicBezTo>
                      <a:pt x="34" y="55"/>
                      <a:pt x="40" y="52"/>
                      <a:pt x="45" y="47"/>
                    </a:cubicBezTo>
                    <a:cubicBezTo>
                      <a:pt x="50" y="42"/>
                      <a:pt x="53" y="36"/>
                      <a:pt x="53" y="29"/>
                    </a:cubicBezTo>
                    <a:cubicBezTo>
                      <a:pt x="53" y="22"/>
                      <a:pt x="50" y="15"/>
                      <a:pt x="45" y="10"/>
                    </a:cubicBezTo>
                    <a:cubicBezTo>
                      <a:pt x="35" y="0"/>
                      <a:pt x="18" y="0"/>
                      <a:pt x="8" y="10"/>
                    </a:cubicBezTo>
                    <a:close/>
                  </a:path>
                </a:pathLst>
              </a:custGeom>
              <a:grpFill/>
              <a:ln w="0">
                <a:noFill/>
                <a:prstDash val="solid"/>
                <a:round/>
                <a:headEnd/>
                <a:tailEnd/>
              </a:ln>
            </p:spPr>
            <p:txBody>
              <a:bodyPr vert="horz" wrap="square" lIns="96819" tIns="48409" rIns="96819" bIns="48409" numCol="1" anchor="t" anchorCtr="0" compatLnSpc="1">
                <a:prstTxWarp prst="textNoShape">
                  <a:avLst/>
                </a:prstTxWarp>
              </a:bodyPr>
              <a:lstStyle/>
              <a:p>
                <a:endParaRPr lang="en-US" sz="635" dirty="0">
                  <a:solidFill>
                    <a:schemeClr val="tx2"/>
                  </a:solidFill>
                </a:endParaRPr>
              </a:p>
            </p:txBody>
          </p:sp>
        </p:grpSp>
      </p:grpSp>
      <p:grpSp>
        <p:nvGrpSpPr>
          <p:cNvPr id="47" name="Group 46">
            <a:extLst>
              <a:ext uri="{FF2B5EF4-FFF2-40B4-BE49-F238E27FC236}">
                <a16:creationId xmlns:a16="http://schemas.microsoft.com/office/drawing/2014/main" id="{7C30CE06-2DE1-424A-BEF1-A54672394FAA}"/>
              </a:ext>
            </a:extLst>
          </p:cNvPr>
          <p:cNvGrpSpPr/>
          <p:nvPr/>
        </p:nvGrpSpPr>
        <p:grpSpPr>
          <a:xfrm>
            <a:off x="792985" y="2946403"/>
            <a:ext cx="1099980" cy="538508"/>
            <a:chOff x="1065045" y="2943000"/>
            <a:chExt cx="1099980" cy="538508"/>
          </a:xfrm>
        </p:grpSpPr>
        <p:sp>
          <p:nvSpPr>
            <p:cNvPr id="6" name="Rectangle 5">
              <a:extLst>
                <a:ext uri="{FF2B5EF4-FFF2-40B4-BE49-F238E27FC236}">
                  <a16:creationId xmlns:a16="http://schemas.microsoft.com/office/drawing/2014/main" id="{07DB9BA2-2099-42C5-A69A-E5C97B94ED6F}"/>
                </a:ext>
              </a:extLst>
            </p:cNvPr>
            <p:cNvSpPr/>
            <p:nvPr/>
          </p:nvSpPr>
          <p:spPr>
            <a:xfrm>
              <a:off x="1065045" y="3193609"/>
              <a:ext cx="1099980" cy="287899"/>
            </a:xfrm>
            <a:prstGeom prst="rect">
              <a:avLst/>
            </a:prstGeom>
          </p:spPr>
          <p:txBody>
            <a:bodyPr wrap="square" anchor="ctr">
              <a:spAutoFit/>
            </a:bodyPr>
            <a:lstStyle/>
            <a:p>
              <a:pPr algn="ctr"/>
              <a:r>
                <a:rPr lang="en-US" sz="1271" b="1" dirty="0">
                  <a:solidFill>
                    <a:srgbClr val="1E7C99"/>
                  </a:solidFill>
                </a:rPr>
                <a:t>Challenges </a:t>
              </a:r>
            </a:p>
          </p:txBody>
        </p:sp>
        <p:sp>
          <p:nvSpPr>
            <p:cNvPr id="65" name="Freeform 58">
              <a:extLst>
                <a:ext uri="{FF2B5EF4-FFF2-40B4-BE49-F238E27FC236}">
                  <a16:creationId xmlns:a16="http://schemas.microsoft.com/office/drawing/2014/main" id="{DBB7A412-357D-448D-A2F6-5F67918E7E4C}"/>
                </a:ext>
              </a:extLst>
            </p:cNvPr>
            <p:cNvSpPr>
              <a:spLocks/>
            </p:cNvSpPr>
            <p:nvPr/>
          </p:nvSpPr>
          <p:spPr bwMode="auto">
            <a:xfrm>
              <a:off x="1481544" y="2943000"/>
              <a:ext cx="266983" cy="246912"/>
            </a:xfrm>
            <a:custGeom>
              <a:avLst/>
              <a:gdLst>
                <a:gd name="T0" fmla="*/ 0 w 1012"/>
                <a:gd name="T1" fmla="*/ 922 h 922"/>
                <a:gd name="T2" fmla="*/ 0 w 1012"/>
                <a:gd name="T3" fmla="*/ 922 h 922"/>
                <a:gd name="T4" fmla="*/ 433 w 1012"/>
                <a:gd name="T5" fmla="*/ 218 h 922"/>
                <a:gd name="T6" fmla="*/ 520 w 1012"/>
                <a:gd name="T7" fmla="*/ 404 h 922"/>
                <a:gd name="T8" fmla="*/ 1012 w 1012"/>
                <a:gd name="T9" fmla="*/ 0 h 922"/>
                <a:gd name="T10" fmla="*/ 564 w 1012"/>
                <a:gd name="T11" fmla="*/ 712 h 922"/>
                <a:gd name="T12" fmla="*/ 481 w 1012"/>
                <a:gd name="T13" fmla="*/ 528 h 922"/>
                <a:gd name="T14" fmla="*/ 0 w 1012"/>
                <a:gd name="T15" fmla="*/ 922 h 9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2" h="922">
                  <a:moveTo>
                    <a:pt x="0" y="922"/>
                  </a:moveTo>
                  <a:lnTo>
                    <a:pt x="0" y="922"/>
                  </a:lnTo>
                  <a:lnTo>
                    <a:pt x="433" y="218"/>
                  </a:lnTo>
                  <a:lnTo>
                    <a:pt x="520" y="404"/>
                  </a:lnTo>
                  <a:lnTo>
                    <a:pt x="1012" y="0"/>
                  </a:lnTo>
                  <a:lnTo>
                    <a:pt x="564" y="712"/>
                  </a:lnTo>
                  <a:lnTo>
                    <a:pt x="481" y="528"/>
                  </a:lnTo>
                  <a:lnTo>
                    <a:pt x="0" y="922"/>
                  </a:lnTo>
                  <a:close/>
                </a:path>
              </a:pathLst>
            </a:custGeom>
            <a:solidFill>
              <a:srgbClr val="1E7C99"/>
            </a:solidFill>
            <a:ln w="0">
              <a:noFill/>
              <a:prstDash val="solid"/>
              <a:round/>
              <a:headEnd/>
              <a:tailEnd/>
            </a:ln>
          </p:spPr>
          <p:txBody>
            <a:bodyPr vert="horz" wrap="square" lIns="96819" tIns="48409" rIns="96819" bIns="48409" numCol="1" anchor="t" anchorCtr="0" compatLnSpc="1">
              <a:prstTxWarp prst="textNoShape">
                <a:avLst/>
              </a:prstTxWarp>
            </a:bodyPr>
            <a:lstStyle/>
            <a:p>
              <a:endParaRPr lang="en-US" sz="635" dirty="0">
                <a:solidFill>
                  <a:schemeClr val="tx2"/>
                </a:solidFill>
              </a:endParaRPr>
            </a:p>
          </p:txBody>
        </p:sp>
      </p:grpSp>
      <p:sp>
        <p:nvSpPr>
          <p:cNvPr id="66" name="TextBox 65">
            <a:extLst>
              <a:ext uri="{FF2B5EF4-FFF2-40B4-BE49-F238E27FC236}">
                <a16:creationId xmlns:a16="http://schemas.microsoft.com/office/drawing/2014/main" id="{E7FB76B7-05E6-4717-A15E-15D5967BBB86}"/>
              </a:ext>
            </a:extLst>
          </p:cNvPr>
          <p:cNvSpPr txBox="1"/>
          <p:nvPr/>
        </p:nvSpPr>
        <p:spPr>
          <a:xfrm>
            <a:off x="2011833" y="6789843"/>
            <a:ext cx="4189812" cy="600870"/>
          </a:xfrm>
          <a:prstGeom prst="rect">
            <a:avLst/>
          </a:prstGeom>
          <a:noFill/>
        </p:spPr>
        <p:txBody>
          <a:bodyPr vert="horz" wrap="square" lIns="0" tIns="0" rIns="0" bIns="0" rtlCol="0" anchor="t">
            <a:spAutoFit/>
          </a:bodyPr>
          <a:lstStyle/>
          <a:p>
            <a:pPr>
              <a:lnSpc>
                <a:spcPct val="110000"/>
              </a:lnSpc>
              <a:spcBef>
                <a:spcPts val="635"/>
              </a:spcBef>
            </a:pPr>
            <a:r>
              <a:rPr lang="en-US" sz="1059" i="1" dirty="0">
                <a:solidFill>
                  <a:schemeClr val="tx2"/>
                </a:solidFill>
              </a:rPr>
              <a:t>“Our PCI scope has really reduced. We used to work with 3 vendors in order to provide the payment options we have now with DBP.” </a:t>
            </a:r>
          </a:p>
          <a:p>
            <a:pPr>
              <a:lnSpc>
                <a:spcPct val="110000"/>
              </a:lnSpc>
              <a:spcBef>
                <a:spcPts val="635"/>
              </a:spcBef>
            </a:pPr>
            <a:r>
              <a:rPr lang="en-US" sz="1059" dirty="0">
                <a:solidFill>
                  <a:schemeClr val="tx2"/>
                </a:solidFill>
              </a:rPr>
              <a:t>              – Customer Operations Technology Specialist</a:t>
            </a:r>
            <a:endParaRPr lang="en-US" sz="1059" dirty="0">
              <a:solidFill>
                <a:schemeClr val="tx2"/>
              </a:solidFill>
              <a:latin typeface="Arial"/>
            </a:endParaRPr>
          </a:p>
        </p:txBody>
      </p:sp>
      <p:cxnSp>
        <p:nvCxnSpPr>
          <p:cNvPr id="80" name="Straight Connector 79">
            <a:extLst>
              <a:ext uri="{FF2B5EF4-FFF2-40B4-BE49-F238E27FC236}">
                <a16:creationId xmlns:a16="http://schemas.microsoft.com/office/drawing/2014/main" id="{54ABEB64-2D33-4D12-9103-3BD1589C50EB}"/>
              </a:ext>
            </a:extLst>
          </p:cNvPr>
          <p:cNvCxnSpPr>
            <a:cxnSpLocks/>
          </p:cNvCxnSpPr>
          <p:nvPr/>
        </p:nvCxnSpPr>
        <p:spPr>
          <a:xfrm>
            <a:off x="936401" y="2655306"/>
            <a:ext cx="5500298"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1F923A5-83B5-4F62-B411-BD0F7B470B17}"/>
              </a:ext>
            </a:extLst>
          </p:cNvPr>
          <p:cNvCxnSpPr>
            <a:cxnSpLocks/>
          </p:cNvCxnSpPr>
          <p:nvPr/>
        </p:nvCxnSpPr>
        <p:spPr>
          <a:xfrm>
            <a:off x="936401" y="3857316"/>
            <a:ext cx="5500298"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E40FFB-FAE3-4FD4-A263-CAF66D9F8D70}"/>
              </a:ext>
            </a:extLst>
          </p:cNvPr>
          <p:cNvCxnSpPr>
            <a:cxnSpLocks/>
          </p:cNvCxnSpPr>
          <p:nvPr/>
        </p:nvCxnSpPr>
        <p:spPr>
          <a:xfrm>
            <a:off x="936401" y="5695069"/>
            <a:ext cx="5500298"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4E623143-D33C-4900-A223-CB3BFBA6266B}"/>
              </a:ext>
            </a:extLst>
          </p:cNvPr>
          <p:cNvSpPr/>
          <p:nvPr/>
        </p:nvSpPr>
        <p:spPr>
          <a:xfrm>
            <a:off x="7067195" y="1635195"/>
            <a:ext cx="5963084" cy="3334664"/>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819" tIns="48409" rIns="96819" bIns="48409" numCol="1" spcCol="0" rtlCol="0" fromWordArt="0" anchor="ctr" anchorCtr="0" forceAA="0" compatLnSpc="0">
            <a:prstTxWarp prst="textNoShape">
              <a:avLst/>
            </a:prstTxWarp>
            <a:noAutofit/>
          </a:bodyPr>
          <a:lstStyle/>
          <a:p>
            <a:pPr algn="ctr">
              <a:lnSpc>
                <a:spcPct val="110000"/>
              </a:lnSpc>
            </a:pPr>
            <a:endParaRPr lang="en-US" sz="1271" dirty="0">
              <a:solidFill>
                <a:schemeClr val="tx2"/>
              </a:solidFill>
            </a:endParaRPr>
          </a:p>
        </p:txBody>
      </p:sp>
      <p:sp>
        <p:nvSpPr>
          <p:cNvPr id="85" name="Rectangle 84">
            <a:extLst>
              <a:ext uri="{FF2B5EF4-FFF2-40B4-BE49-F238E27FC236}">
                <a16:creationId xmlns:a16="http://schemas.microsoft.com/office/drawing/2014/main" id="{3D27C5B6-0021-4998-8425-92C8361A45D0}"/>
              </a:ext>
            </a:extLst>
          </p:cNvPr>
          <p:cNvSpPr/>
          <p:nvPr/>
        </p:nvSpPr>
        <p:spPr>
          <a:xfrm>
            <a:off x="7113018" y="5122585"/>
            <a:ext cx="5925129" cy="196164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971" tIns="46985" rIns="93971" bIns="46985" numCol="1" spcCol="0" rtlCol="0" fromWordArt="0" anchor="ctr" anchorCtr="0" forceAA="0" compatLnSpc="0">
            <a:prstTxWarp prst="textNoShape">
              <a:avLst/>
            </a:prstTxWarp>
            <a:noAutofit/>
          </a:bodyPr>
          <a:lstStyle/>
          <a:p>
            <a:pPr algn="ctr" defTabSz="939742">
              <a:lnSpc>
                <a:spcPct val="110000"/>
              </a:lnSpc>
            </a:pPr>
            <a:endParaRPr lang="en-US" sz="1234" dirty="0">
              <a:solidFill>
                <a:srgbClr val="6D6E6A"/>
              </a:solidFill>
              <a:latin typeface="Arial"/>
              <a:ea typeface="LF_Kai"/>
            </a:endParaRPr>
          </a:p>
        </p:txBody>
      </p:sp>
      <p:sp>
        <p:nvSpPr>
          <p:cNvPr id="92" name="Freeform 17">
            <a:extLst>
              <a:ext uri="{FF2B5EF4-FFF2-40B4-BE49-F238E27FC236}">
                <a16:creationId xmlns:a16="http://schemas.microsoft.com/office/drawing/2014/main" id="{3F60DFBF-6A6F-4F83-9EAA-FED00274D540}"/>
              </a:ext>
            </a:extLst>
          </p:cNvPr>
          <p:cNvSpPr>
            <a:spLocks noEditPoints="1"/>
          </p:cNvSpPr>
          <p:nvPr/>
        </p:nvSpPr>
        <p:spPr bwMode="auto">
          <a:xfrm>
            <a:off x="7288959" y="5651720"/>
            <a:ext cx="296679"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93" name="Freeform 17">
            <a:extLst>
              <a:ext uri="{FF2B5EF4-FFF2-40B4-BE49-F238E27FC236}">
                <a16:creationId xmlns:a16="http://schemas.microsoft.com/office/drawing/2014/main" id="{F5F604D4-2680-4A1D-B510-4E571C2C5A2C}"/>
              </a:ext>
            </a:extLst>
          </p:cNvPr>
          <p:cNvSpPr>
            <a:spLocks noEditPoints="1"/>
          </p:cNvSpPr>
          <p:nvPr/>
        </p:nvSpPr>
        <p:spPr bwMode="auto">
          <a:xfrm>
            <a:off x="7292924" y="6131016"/>
            <a:ext cx="296679"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94" name="Freeform 17">
            <a:extLst>
              <a:ext uri="{FF2B5EF4-FFF2-40B4-BE49-F238E27FC236}">
                <a16:creationId xmlns:a16="http://schemas.microsoft.com/office/drawing/2014/main" id="{5E8C1641-6E3C-47CA-85D9-683B58FEEC5D}"/>
              </a:ext>
            </a:extLst>
          </p:cNvPr>
          <p:cNvSpPr>
            <a:spLocks noEditPoints="1"/>
          </p:cNvSpPr>
          <p:nvPr/>
        </p:nvSpPr>
        <p:spPr bwMode="auto">
          <a:xfrm>
            <a:off x="7301898" y="6614049"/>
            <a:ext cx="296679"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95" name="Freeform 17">
            <a:extLst>
              <a:ext uri="{FF2B5EF4-FFF2-40B4-BE49-F238E27FC236}">
                <a16:creationId xmlns:a16="http://schemas.microsoft.com/office/drawing/2014/main" id="{4309AD40-4E54-4EB4-B1AD-F797EBA70B3B}"/>
              </a:ext>
            </a:extLst>
          </p:cNvPr>
          <p:cNvSpPr>
            <a:spLocks noEditPoints="1"/>
          </p:cNvSpPr>
          <p:nvPr/>
        </p:nvSpPr>
        <p:spPr bwMode="auto">
          <a:xfrm>
            <a:off x="10453757" y="5651720"/>
            <a:ext cx="279584"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96" name="Freeform 17">
            <a:extLst>
              <a:ext uri="{FF2B5EF4-FFF2-40B4-BE49-F238E27FC236}">
                <a16:creationId xmlns:a16="http://schemas.microsoft.com/office/drawing/2014/main" id="{163EE404-B62C-437D-A94E-BD9D20FFB703}"/>
              </a:ext>
            </a:extLst>
          </p:cNvPr>
          <p:cNvSpPr>
            <a:spLocks noEditPoints="1"/>
          </p:cNvSpPr>
          <p:nvPr/>
        </p:nvSpPr>
        <p:spPr bwMode="auto">
          <a:xfrm>
            <a:off x="10458616" y="6079646"/>
            <a:ext cx="279584"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97" name="Rectangle 96">
            <a:extLst>
              <a:ext uri="{FF2B5EF4-FFF2-40B4-BE49-F238E27FC236}">
                <a16:creationId xmlns:a16="http://schemas.microsoft.com/office/drawing/2014/main" id="{B71E1C4E-BE89-4026-8798-67A8700D3D7B}"/>
              </a:ext>
            </a:extLst>
          </p:cNvPr>
          <p:cNvSpPr>
            <a:spLocks noChangeArrowheads="1"/>
          </p:cNvSpPr>
          <p:nvPr/>
        </p:nvSpPr>
        <p:spPr bwMode="auto">
          <a:xfrm>
            <a:off x="7105150" y="5128578"/>
            <a:ext cx="5925129" cy="288401"/>
          </a:xfrm>
          <a:prstGeom prst="rect">
            <a:avLst/>
          </a:prstGeom>
          <a:solidFill>
            <a:srgbClr val="1E7C99"/>
          </a:solidFill>
          <a:ln w="6350" algn="ctr">
            <a:noFill/>
            <a:round/>
            <a:headEnd/>
            <a:tailEnd type="triangle" w="med" len="med"/>
          </a:ln>
          <a:effectLst/>
        </p:spPr>
        <p:txBody>
          <a:bodyPr lIns="88420" tIns="44210" rIns="88420" bIns="44210" anchor="ctr"/>
          <a:lstStyle/>
          <a:p>
            <a:pPr algn="ctr" defTabSz="905065">
              <a:spcBef>
                <a:spcPct val="50000"/>
              </a:spcBef>
            </a:pPr>
            <a:r>
              <a:rPr lang="en-US" sz="1027" b="1" dirty="0">
                <a:solidFill>
                  <a:srgbClr val="FFFFFF"/>
                </a:solidFill>
                <a:latin typeface="Arial"/>
                <a:ea typeface="LF_Kai"/>
              </a:rPr>
              <a:t>Client Benefits</a:t>
            </a:r>
          </a:p>
        </p:txBody>
      </p:sp>
      <p:sp>
        <p:nvSpPr>
          <p:cNvPr id="98" name="TextBox 97">
            <a:extLst>
              <a:ext uri="{FF2B5EF4-FFF2-40B4-BE49-F238E27FC236}">
                <a16:creationId xmlns:a16="http://schemas.microsoft.com/office/drawing/2014/main" id="{8A86DB98-968E-474C-A68D-A6F3C25B9FDA}"/>
              </a:ext>
            </a:extLst>
          </p:cNvPr>
          <p:cNvSpPr txBox="1"/>
          <p:nvPr>
            <p:custDataLst>
              <p:tags r:id="rId3"/>
            </p:custDataLst>
          </p:nvPr>
        </p:nvSpPr>
        <p:spPr>
          <a:xfrm>
            <a:off x="7599681" y="5576968"/>
            <a:ext cx="2761610"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Enhanced Payment Certainty &amp; Timeliness</a:t>
            </a:r>
          </a:p>
        </p:txBody>
      </p:sp>
      <p:sp>
        <p:nvSpPr>
          <p:cNvPr id="99" name="TextBox 98">
            <a:extLst>
              <a:ext uri="{FF2B5EF4-FFF2-40B4-BE49-F238E27FC236}">
                <a16:creationId xmlns:a16="http://schemas.microsoft.com/office/drawing/2014/main" id="{CA02DBCB-7D3D-4483-9574-560F6842C867}"/>
              </a:ext>
            </a:extLst>
          </p:cNvPr>
          <p:cNvSpPr txBox="1"/>
          <p:nvPr>
            <p:custDataLst>
              <p:tags r:id="rId4"/>
            </p:custDataLst>
          </p:nvPr>
        </p:nvSpPr>
        <p:spPr>
          <a:xfrm>
            <a:off x="10787864" y="5566694"/>
            <a:ext cx="2088540"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Reduced Operational Expenses</a:t>
            </a:r>
          </a:p>
        </p:txBody>
      </p:sp>
      <p:sp>
        <p:nvSpPr>
          <p:cNvPr id="100" name="TextBox 99">
            <a:extLst>
              <a:ext uri="{FF2B5EF4-FFF2-40B4-BE49-F238E27FC236}">
                <a16:creationId xmlns:a16="http://schemas.microsoft.com/office/drawing/2014/main" id="{2932B949-BF1D-440D-BA84-641546302259}"/>
              </a:ext>
            </a:extLst>
          </p:cNvPr>
          <p:cNvSpPr txBox="1"/>
          <p:nvPr>
            <p:custDataLst>
              <p:tags r:id="rId5"/>
            </p:custDataLst>
          </p:nvPr>
        </p:nvSpPr>
        <p:spPr>
          <a:xfrm>
            <a:off x="7599681" y="6052039"/>
            <a:ext cx="2536826"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Increased Online, Self-Service Payments</a:t>
            </a:r>
          </a:p>
        </p:txBody>
      </p:sp>
      <p:sp>
        <p:nvSpPr>
          <p:cNvPr id="101" name="TextBox 100">
            <a:extLst>
              <a:ext uri="{FF2B5EF4-FFF2-40B4-BE49-F238E27FC236}">
                <a16:creationId xmlns:a16="http://schemas.microsoft.com/office/drawing/2014/main" id="{12A65209-ED70-4626-88D4-666F308F7798}"/>
              </a:ext>
            </a:extLst>
          </p:cNvPr>
          <p:cNvSpPr txBox="1"/>
          <p:nvPr>
            <p:custDataLst>
              <p:tags r:id="rId6"/>
            </p:custDataLst>
          </p:nvPr>
        </p:nvSpPr>
        <p:spPr>
          <a:xfrm>
            <a:off x="10787864" y="6010943"/>
            <a:ext cx="2088539"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Decreased Reconciliation Burden</a:t>
            </a:r>
          </a:p>
        </p:txBody>
      </p:sp>
      <p:sp>
        <p:nvSpPr>
          <p:cNvPr id="102" name="TextBox 101">
            <a:extLst>
              <a:ext uri="{FF2B5EF4-FFF2-40B4-BE49-F238E27FC236}">
                <a16:creationId xmlns:a16="http://schemas.microsoft.com/office/drawing/2014/main" id="{B3E589EF-6A56-499C-B0E9-C6399860EABF}"/>
              </a:ext>
            </a:extLst>
          </p:cNvPr>
          <p:cNvSpPr txBox="1"/>
          <p:nvPr>
            <p:custDataLst>
              <p:tags r:id="rId7"/>
            </p:custDataLst>
          </p:nvPr>
        </p:nvSpPr>
        <p:spPr>
          <a:xfrm>
            <a:off x="10787864" y="6511948"/>
            <a:ext cx="2253679"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Decreased Security &amp; Compliance Burden</a:t>
            </a:r>
          </a:p>
        </p:txBody>
      </p:sp>
      <p:sp>
        <p:nvSpPr>
          <p:cNvPr id="103" name="TextBox 102">
            <a:extLst>
              <a:ext uri="{FF2B5EF4-FFF2-40B4-BE49-F238E27FC236}">
                <a16:creationId xmlns:a16="http://schemas.microsoft.com/office/drawing/2014/main" id="{1B08A0DD-CA3A-4C80-8B0E-D4C169168C51}"/>
              </a:ext>
            </a:extLst>
          </p:cNvPr>
          <p:cNvSpPr txBox="1"/>
          <p:nvPr>
            <p:custDataLst>
              <p:tags r:id="rId8"/>
            </p:custDataLst>
          </p:nvPr>
        </p:nvSpPr>
        <p:spPr>
          <a:xfrm>
            <a:off x="7593124" y="6522222"/>
            <a:ext cx="2557933" cy="406936"/>
          </a:xfrm>
          <a:prstGeom prst="rect">
            <a:avLst/>
          </a:prstGeom>
          <a:noFill/>
          <a:ln>
            <a:noFill/>
          </a:ln>
          <a:effectLst/>
        </p:spPr>
        <p:txBody>
          <a:bodyPr vert="horz" wrap="square" lIns="93971" tIns="37588" rIns="37588" bIns="37588" rtlCol="0" anchor="ctr">
            <a:noAutofit/>
          </a:bodyPr>
          <a:lstStyle>
            <a:defPPr>
              <a:defRPr lang="fr-FR"/>
            </a:defPPr>
            <a:lvl2pPr marL="128016" marR="5080" lvl="1" indent="-128016">
              <a:spcBef>
                <a:spcPts val="100"/>
              </a:spcBef>
              <a:spcAft>
                <a:spcPct val="0"/>
              </a:spcAft>
              <a:buClr>
                <a:srgbClr val="478FBF"/>
              </a:buClr>
              <a:buSzPct val="92000"/>
              <a:buFont typeface="Wingdings" panose="05000000000000000000" pitchFamily="2" charset="2"/>
              <a:buChar char="n"/>
              <a:tabLst>
                <a:tab pos="231140" algn="l"/>
              </a:tabLst>
              <a:defRPr sz="900">
                <a:solidFill>
                  <a:srgbClr val="6D6E6A"/>
                </a:solidFill>
              </a:defRPr>
            </a:lvl2pPr>
          </a:lstStyle>
          <a:p>
            <a:pPr marL="0" marR="5221" lvl="1" indent="0" defTabSz="939742">
              <a:spcBef>
                <a:spcPts val="103"/>
              </a:spcBef>
              <a:buClr>
                <a:srgbClr val="5A5397"/>
              </a:buClr>
              <a:buNone/>
              <a:tabLst>
                <a:tab pos="237546" algn="l"/>
              </a:tabLst>
            </a:pPr>
            <a:r>
              <a:rPr lang="en-US" sz="1027" dirty="0">
                <a:latin typeface="Arial"/>
                <a:ea typeface="LF_Kai"/>
              </a:rPr>
              <a:t>Increased Range of Payments on Single Platform</a:t>
            </a:r>
          </a:p>
        </p:txBody>
      </p:sp>
      <p:sp>
        <p:nvSpPr>
          <p:cNvPr id="104" name="Freeform 17">
            <a:extLst>
              <a:ext uri="{FF2B5EF4-FFF2-40B4-BE49-F238E27FC236}">
                <a16:creationId xmlns:a16="http://schemas.microsoft.com/office/drawing/2014/main" id="{010DFAA1-77F1-450B-AC06-10CA932E49D1}"/>
              </a:ext>
            </a:extLst>
          </p:cNvPr>
          <p:cNvSpPr>
            <a:spLocks noEditPoints="1"/>
          </p:cNvSpPr>
          <p:nvPr/>
        </p:nvSpPr>
        <p:spPr bwMode="auto">
          <a:xfrm>
            <a:off x="10458616" y="6579918"/>
            <a:ext cx="279584" cy="270995"/>
          </a:xfrm>
          <a:custGeom>
            <a:avLst/>
            <a:gdLst>
              <a:gd name="T0" fmla="*/ 101 w 145"/>
              <a:gd name="T1" fmla="*/ 46 h 141"/>
              <a:gd name="T2" fmla="*/ 108 w 145"/>
              <a:gd name="T3" fmla="*/ 46 h 141"/>
              <a:gd name="T4" fmla="*/ 109 w 145"/>
              <a:gd name="T5" fmla="*/ 49 h 141"/>
              <a:gd name="T6" fmla="*/ 108 w 145"/>
              <a:gd name="T7" fmla="*/ 52 h 141"/>
              <a:gd name="T8" fmla="*/ 59 w 145"/>
              <a:gd name="T9" fmla="*/ 99 h 141"/>
              <a:gd name="T10" fmla="*/ 37 w 145"/>
              <a:gd name="T11" fmla="*/ 78 h 141"/>
              <a:gd name="T12" fmla="*/ 36 w 145"/>
              <a:gd name="T13" fmla="*/ 75 h 141"/>
              <a:gd name="T14" fmla="*/ 37 w 145"/>
              <a:gd name="T15" fmla="*/ 72 h 141"/>
              <a:gd name="T16" fmla="*/ 44 w 145"/>
              <a:gd name="T17" fmla="*/ 72 h 141"/>
              <a:gd name="T18" fmla="*/ 59 w 145"/>
              <a:gd name="T19" fmla="*/ 86 h 141"/>
              <a:gd name="T20" fmla="*/ 101 w 145"/>
              <a:gd name="T21" fmla="*/ 46 h 141"/>
              <a:gd name="T22" fmla="*/ 73 w 145"/>
              <a:gd name="T23" fmla="*/ 0 h 141"/>
              <a:gd name="T24" fmla="*/ 145 w 145"/>
              <a:gd name="T25" fmla="*/ 71 h 141"/>
              <a:gd name="T26" fmla="*/ 74 w 145"/>
              <a:gd name="T27" fmla="*/ 141 h 141"/>
              <a:gd name="T28" fmla="*/ 74 w 145"/>
              <a:gd name="T29" fmla="*/ 141 h 141"/>
              <a:gd name="T30" fmla="*/ 71 w 145"/>
              <a:gd name="T31" fmla="*/ 141 h 141"/>
              <a:gd name="T32" fmla="*/ 0 w 145"/>
              <a:gd name="T33" fmla="*/ 71 h 141"/>
              <a:gd name="T34" fmla="*/ 73 w 145"/>
              <a:gd name="T35" fmla="*/ 0 h 141"/>
              <a:gd name="T36" fmla="*/ 73 w 145"/>
              <a:gd name="T37" fmla="*/ 132 h 141"/>
              <a:gd name="T38" fmla="*/ 136 w 145"/>
              <a:gd name="T39" fmla="*/ 71 h 141"/>
              <a:gd name="T40" fmla="*/ 73 w 145"/>
              <a:gd name="T41" fmla="*/ 9 h 141"/>
              <a:gd name="T42" fmla="*/ 9 w 145"/>
              <a:gd name="T43" fmla="*/ 71 h 141"/>
              <a:gd name="T44" fmla="*/ 73 w 145"/>
              <a:gd name="T45"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1">
                <a:moveTo>
                  <a:pt x="101" y="46"/>
                </a:moveTo>
                <a:cubicBezTo>
                  <a:pt x="103" y="44"/>
                  <a:pt x="106" y="44"/>
                  <a:pt x="108" y="46"/>
                </a:cubicBezTo>
                <a:cubicBezTo>
                  <a:pt x="109" y="46"/>
                  <a:pt x="109" y="48"/>
                  <a:pt x="109" y="49"/>
                </a:cubicBezTo>
                <a:cubicBezTo>
                  <a:pt x="109" y="50"/>
                  <a:pt x="109" y="51"/>
                  <a:pt x="108" y="52"/>
                </a:cubicBezTo>
                <a:cubicBezTo>
                  <a:pt x="108" y="52"/>
                  <a:pt x="108" y="52"/>
                  <a:pt x="59" y="99"/>
                </a:cubicBezTo>
                <a:cubicBezTo>
                  <a:pt x="59" y="99"/>
                  <a:pt x="59" y="99"/>
                  <a:pt x="37" y="78"/>
                </a:cubicBezTo>
                <a:cubicBezTo>
                  <a:pt x="37" y="77"/>
                  <a:pt x="36" y="76"/>
                  <a:pt x="36" y="75"/>
                </a:cubicBezTo>
                <a:cubicBezTo>
                  <a:pt x="36" y="74"/>
                  <a:pt x="37" y="72"/>
                  <a:pt x="37" y="72"/>
                </a:cubicBezTo>
                <a:cubicBezTo>
                  <a:pt x="39" y="70"/>
                  <a:pt x="42" y="70"/>
                  <a:pt x="44" y="72"/>
                </a:cubicBezTo>
                <a:cubicBezTo>
                  <a:pt x="44" y="72"/>
                  <a:pt x="44" y="72"/>
                  <a:pt x="59" y="86"/>
                </a:cubicBezTo>
                <a:cubicBezTo>
                  <a:pt x="59" y="86"/>
                  <a:pt x="59" y="86"/>
                  <a:pt x="101" y="46"/>
                </a:cubicBezTo>
                <a:close/>
                <a:moveTo>
                  <a:pt x="73" y="0"/>
                </a:moveTo>
                <a:cubicBezTo>
                  <a:pt x="113" y="0"/>
                  <a:pt x="145" y="32"/>
                  <a:pt x="145" y="71"/>
                </a:cubicBezTo>
                <a:cubicBezTo>
                  <a:pt x="145" y="109"/>
                  <a:pt x="113" y="141"/>
                  <a:pt x="74" y="141"/>
                </a:cubicBezTo>
                <a:cubicBezTo>
                  <a:pt x="74" y="141"/>
                  <a:pt x="74" y="141"/>
                  <a:pt x="74" y="141"/>
                </a:cubicBezTo>
                <a:cubicBezTo>
                  <a:pt x="74" y="141"/>
                  <a:pt x="74" y="141"/>
                  <a:pt x="71" y="141"/>
                </a:cubicBezTo>
                <a:cubicBezTo>
                  <a:pt x="32" y="141"/>
                  <a:pt x="0" y="109"/>
                  <a:pt x="0" y="71"/>
                </a:cubicBezTo>
                <a:cubicBezTo>
                  <a:pt x="0" y="32"/>
                  <a:pt x="32" y="0"/>
                  <a:pt x="73" y="0"/>
                </a:cubicBezTo>
                <a:close/>
                <a:moveTo>
                  <a:pt x="73" y="132"/>
                </a:moveTo>
                <a:cubicBezTo>
                  <a:pt x="107" y="132"/>
                  <a:pt x="136" y="105"/>
                  <a:pt x="136" y="71"/>
                </a:cubicBezTo>
                <a:cubicBezTo>
                  <a:pt x="136" y="37"/>
                  <a:pt x="107" y="9"/>
                  <a:pt x="73" y="9"/>
                </a:cubicBezTo>
                <a:cubicBezTo>
                  <a:pt x="38" y="9"/>
                  <a:pt x="9" y="37"/>
                  <a:pt x="9" y="71"/>
                </a:cubicBezTo>
                <a:cubicBezTo>
                  <a:pt x="9" y="105"/>
                  <a:pt x="38" y="132"/>
                  <a:pt x="73" y="132"/>
                </a:cubicBezTo>
                <a:close/>
              </a:path>
            </a:pathLst>
          </a:custGeom>
          <a:solidFill>
            <a:srgbClr val="1E7C99"/>
          </a:solidFill>
          <a:ln>
            <a:noFill/>
          </a:ln>
        </p:spPr>
        <p:txBody>
          <a:bodyPr vert="horz" wrap="square" lIns="93971" tIns="46985" rIns="93971" bIns="46985" numCol="1" anchor="t" anchorCtr="0" compatLnSpc="1">
            <a:prstTxWarp prst="textNoShape">
              <a:avLst/>
            </a:prstTxWarp>
          </a:bodyPr>
          <a:lstStyle/>
          <a:p>
            <a:pPr defTabSz="939742"/>
            <a:endParaRPr lang="en-US" sz="1131" dirty="0">
              <a:solidFill>
                <a:srgbClr val="000000"/>
              </a:solidFill>
              <a:latin typeface="Arial"/>
              <a:ea typeface="LF_Kai"/>
            </a:endParaRPr>
          </a:p>
        </p:txBody>
      </p:sp>
      <p:sp>
        <p:nvSpPr>
          <p:cNvPr id="14" name="PageNumber">
            <a:extLst>
              <a:ext uri="{FF2B5EF4-FFF2-40B4-BE49-F238E27FC236}">
                <a16:creationId xmlns:a16="http://schemas.microsoft.com/office/drawing/2014/main" id="{211260F7-1D7D-4E13-A5F9-EFAA058F67AA}"/>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15</a:t>
            </a:r>
          </a:p>
        </p:txBody>
      </p:sp>
    </p:spTree>
    <p:custDataLst>
      <p:tags r:id="rId1"/>
    </p:custDataLst>
    <p:extLst>
      <p:ext uri="{BB962C8B-B14F-4D97-AF65-F5344CB8AC3E}">
        <p14:creationId xmlns:p14="http://schemas.microsoft.com/office/powerpoint/2010/main" val="200181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86BB-9121-4EC4-AB5C-F5D2001DEE93}"/>
              </a:ext>
            </a:extLst>
          </p:cNvPr>
          <p:cNvSpPr>
            <a:spLocks noGrp="1"/>
          </p:cNvSpPr>
          <p:nvPr>
            <p:ph type="title"/>
          </p:nvPr>
        </p:nvSpPr>
        <p:spPr/>
        <p:txBody>
          <a:bodyPr/>
          <a:lstStyle/>
          <a:p>
            <a:r>
              <a:rPr lang="en-US" dirty="0"/>
              <a:t>Poll Question</a:t>
            </a:r>
          </a:p>
        </p:txBody>
      </p:sp>
      <p:sp>
        <p:nvSpPr>
          <p:cNvPr id="42" name="Rectangle 41">
            <a:extLst>
              <a:ext uri="{FF2B5EF4-FFF2-40B4-BE49-F238E27FC236}">
                <a16:creationId xmlns:a16="http://schemas.microsoft.com/office/drawing/2014/main" id="{EEE14380-F84A-476D-959A-321265169A8B}"/>
              </a:ext>
            </a:extLst>
          </p:cNvPr>
          <p:cNvSpPr/>
          <p:nvPr/>
        </p:nvSpPr>
        <p:spPr>
          <a:xfrm>
            <a:off x="1249126" y="3941617"/>
            <a:ext cx="4971565" cy="830997"/>
          </a:xfrm>
          <a:prstGeom prst="rect">
            <a:avLst/>
          </a:prstGeom>
        </p:spPr>
        <p:txBody>
          <a:bodyPr wrap="square">
            <a:spAutoFit/>
          </a:bodyPr>
          <a:lstStyle/>
          <a:p>
            <a:pPr algn="ctr"/>
            <a:r>
              <a:rPr lang="en-US" sz="2400" b="1" dirty="0">
                <a:solidFill>
                  <a:schemeClr val="accent1"/>
                </a:solidFill>
              </a:rPr>
              <a:t>What percentage of your receivables are digital today?</a:t>
            </a:r>
            <a:endParaRPr lang="en-US" sz="1600" b="1" dirty="0">
              <a:solidFill>
                <a:schemeClr val="accent1"/>
              </a:solidFill>
            </a:endParaRPr>
          </a:p>
        </p:txBody>
      </p:sp>
      <p:grpSp>
        <p:nvGrpSpPr>
          <p:cNvPr id="18" name="Group 17">
            <a:extLst>
              <a:ext uri="{FF2B5EF4-FFF2-40B4-BE49-F238E27FC236}">
                <a16:creationId xmlns:a16="http://schemas.microsoft.com/office/drawing/2014/main" id="{7EE66619-4540-4840-BE89-090460F65CC8}"/>
              </a:ext>
            </a:extLst>
          </p:cNvPr>
          <p:cNvGrpSpPr/>
          <p:nvPr/>
        </p:nvGrpSpPr>
        <p:grpSpPr>
          <a:xfrm>
            <a:off x="7315200" y="1720078"/>
            <a:ext cx="5235170" cy="5300774"/>
            <a:chOff x="1793626" y="3200061"/>
            <a:chExt cx="5310926" cy="4878609"/>
          </a:xfrm>
        </p:grpSpPr>
        <p:graphicFrame>
          <p:nvGraphicFramePr>
            <p:cNvPr id="19" name="Diagram 18">
              <a:extLst>
                <a:ext uri="{FF2B5EF4-FFF2-40B4-BE49-F238E27FC236}">
                  <a16:creationId xmlns:a16="http://schemas.microsoft.com/office/drawing/2014/main" id="{3F98F4C9-E0D1-49A6-AE5A-D0E5A8ECB69C}"/>
                </a:ext>
              </a:extLst>
            </p:cNvPr>
            <p:cNvGraphicFramePr/>
            <p:nvPr/>
          </p:nvGraphicFramePr>
          <p:xfrm>
            <a:off x="1793626" y="3200061"/>
            <a:ext cx="5302434" cy="2377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a:extLst>
                <a:ext uri="{FF2B5EF4-FFF2-40B4-BE49-F238E27FC236}">
                  <a16:creationId xmlns:a16="http://schemas.microsoft.com/office/drawing/2014/main" id="{A7FE9CBC-8FED-4A62-850E-DC475EE8BFB1}"/>
                </a:ext>
              </a:extLst>
            </p:cNvPr>
            <p:cNvGraphicFramePr/>
            <p:nvPr/>
          </p:nvGraphicFramePr>
          <p:xfrm>
            <a:off x="1793626" y="5683149"/>
            <a:ext cx="5310926" cy="23955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5" name="PageNumber">
            <a:extLst>
              <a:ext uri="{FF2B5EF4-FFF2-40B4-BE49-F238E27FC236}">
                <a16:creationId xmlns:a16="http://schemas.microsoft.com/office/drawing/2014/main" id="{76CAAE14-2485-45FE-A875-2240E8B18376}"/>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16</a:t>
            </a:r>
          </a:p>
        </p:txBody>
      </p:sp>
    </p:spTree>
    <p:custDataLst>
      <p:tags r:id="rId1"/>
    </p:custDataLst>
    <p:extLst>
      <p:ext uri="{BB962C8B-B14F-4D97-AF65-F5344CB8AC3E}">
        <p14:creationId xmlns:p14="http://schemas.microsoft.com/office/powerpoint/2010/main" val="230610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rPr>
              <a:t>End-to-end digital transformation is critical to address the needs across the organization </a:t>
            </a:r>
            <a:endParaRPr lang="en-US" dirty="0"/>
          </a:p>
        </p:txBody>
      </p:sp>
      <p:grpSp>
        <p:nvGrpSpPr>
          <p:cNvPr id="47" name="Group 46"/>
          <p:cNvGrpSpPr/>
          <p:nvPr/>
        </p:nvGrpSpPr>
        <p:grpSpPr>
          <a:xfrm>
            <a:off x="2920084" y="2326822"/>
            <a:ext cx="2687362" cy="3912613"/>
            <a:chOff x="878257" y="2197555"/>
            <a:chExt cx="2538064" cy="1867982"/>
          </a:xfrm>
        </p:grpSpPr>
        <p:sp>
          <p:nvSpPr>
            <p:cNvPr id="30" name="Rectangle 29">
              <a:extLst>
                <a:ext uri="{FF2B5EF4-FFF2-40B4-BE49-F238E27FC236}">
                  <a16:creationId xmlns:a16="http://schemas.microsoft.com/office/drawing/2014/main" id="{BD0FDB85-5E4E-4D71-85A3-9C03735862FF}"/>
                </a:ext>
              </a:extLst>
            </p:cNvPr>
            <p:cNvSpPr/>
            <p:nvPr/>
          </p:nvSpPr>
          <p:spPr>
            <a:xfrm>
              <a:off x="939306" y="2253088"/>
              <a:ext cx="2477015" cy="1812449"/>
            </a:xfrm>
            <a:prstGeom prst="rect">
              <a:avLst/>
            </a:prstGeom>
            <a:solidFill>
              <a:srgbClr val="1E7C9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sp>
          <p:nvSpPr>
            <p:cNvPr id="31" name="Rectangle 30">
              <a:extLst>
                <a:ext uri="{FF2B5EF4-FFF2-40B4-BE49-F238E27FC236}">
                  <a16:creationId xmlns:a16="http://schemas.microsoft.com/office/drawing/2014/main" id="{BD0FDB85-5E4E-4D71-85A3-9C03735862FF}"/>
                </a:ext>
              </a:extLst>
            </p:cNvPr>
            <p:cNvSpPr/>
            <p:nvPr/>
          </p:nvSpPr>
          <p:spPr>
            <a:xfrm>
              <a:off x="878257" y="2197555"/>
              <a:ext cx="2477015" cy="1812449"/>
            </a:xfrm>
            <a:prstGeom prst="rect">
              <a:avLst/>
            </a:prstGeom>
            <a:solidFill>
              <a:srgbClr val="DCE9F2">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grpSp>
      <p:sp>
        <p:nvSpPr>
          <p:cNvPr id="32" name="Rectangle: Rounded Corners 17">
            <a:extLst>
              <a:ext uri="{FF2B5EF4-FFF2-40B4-BE49-F238E27FC236}">
                <a16:creationId xmlns:a16="http://schemas.microsoft.com/office/drawing/2014/main" id="{4963678B-7B2E-4175-964B-03A2124DD95F}"/>
              </a:ext>
            </a:extLst>
          </p:cNvPr>
          <p:cNvSpPr/>
          <p:nvPr/>
        </p:nvSpPr>
        <p:spPr>
          <a:xfrm>
            <a:off x="2493625" y="2178424"/>
            <a:ext cx="1919064" cy="474465"/>
          </a:xfrm>
          <a:prstGeom prst="roundRect">
            <a:avLst>
              <a:gd name="adj" fmla="val 16667"/>
            </a:avLst>
          </a:prstGeom>
          <a:solidFill>
            <a:srgbClr val="1E7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sp>
        <p:nvSpPr>
          <p:cNvPr id="33" name="TextBox 32">
            <a:extLst>
              <a:ext uri="{FF2B5EF4-FFF2-40B4-BE49-F238E27FC236}">
                <a16:creationId xmlns:a16="http://schemas.microsoft.com/office/drawing/2014/main" id="{C2EF10E8-735D-4FA8-A06E-B7CFB44BBA70}"/>
              </a:ext>
            </a:extLst>
          </p:cNvPr>
          <p:cNvSpPr txBox="1"/>
          <p:nvPr/>
        </p:nvSpPr>
        <p:spPr>
          <a:xfrm>
            <a:off x="2564989" y="2229054"/>
            <a:ext cx="1776336" cy="320409"/>
          </a:xfrm>
          <a:prstGeom prst="rect">
            <a:avLst/>
          </a:prstGeom>
          <a:noFill/>
        </p:spPr>
        <p:txBody>
          <a:bodyPr wrap="square" rtlCol="0">
            <a:spAutoFit/>
          </a:bodyPr>
          <a:lstStyle/>
          <a:p>
            <a:pPr algn="ctr"/>
            <a:r>
              <a:rPr lang="en-US" altLang="ko-KR" sz="1482" b="1" dirty="0">
                <a:solidFill>
                  <a:schemeClr val="bg1"/>
                </a:solidFill>
                <a:cs typeface="Arial" pitchFamily="34" charset="0"/>
              </a:rPr>
              <a:t>Business</a:t>
            </a:r>
          </a:p>
        </p:txBody>
      </p:sp>
      <p:grpSp>
        <p:nvGrpSpPr>
          <p:cNvPr id="48" name="Group 47"/>
          <p:cNvGrpSpPr/>
          <p:nvPr/>
        </p:nvGrpSpPr>
        <p:grpSpPr>
          <a:xfrm>
            <a:off x="6185927" y="2326823"/>
            <a:ext cx="2694085" cy="3912613"/>
            <a:chOff x="3962664" y="2197555"/>
            <a:chExt cx="2544414" cy="1867983"/>
          </a:xfrm>
        </p:grpSpPr>
        <p:sp>
          <p:nvSpPr>
            <p:cNvPr id="36" name="Rectangle 35">
              <a:extLst>
                <a:ext uri="{FF2B5EF4-FFF2-40B4-BE49-F238E27FC236}">
                  <a16:creationId xmlns:a16="http://schemas.microsoft.com/office/drawing/2014/main" id="{BD0FDB85-5E4E-4D71-85A3-9C03735862FF}"/>
                </a:ext>
              </a:extLst>
            </p:cNvPr>
            <p:cNvSpPr/>
            <p:nvPr/>
          </p:nvSpPr>
          <p:spPr>
            <a:xfrm>
              <a:off x="4030063" y="2253089"/>
              <a:ext cx="2477015" cy="1812449"/>
            </a:xfrm>
            <a:prstGeom prst="rect">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sp>
          <p:nvSpPr>
            <p:cNvPr id="37" name="Rectangle 36">
              <a:extLst>
                <a:ext uri="{FF2B5EF4-FFF2-40B4-BE49-F238E27FC236}">
                  <a16:creationId xmlns:a16="http://schemas.microsoft.com/office/drawing/2014/main" id="{BD0FDB85-5E4E-4D71-85A3-9C03735862FF}"/>
                </a:ext>
              </a:extLst>
            </p:cNvPr>
            <p:cNvSpPr/>
            <p:nvPr/>
          </p:nvSpPr>
          <p:spPr>
            <a:xfrm>
              <a:off x="3962664" y="2197555"/>
              <a:ext cx="2477015" cy="1812449"/>
            </a:xfrm>
            <a:prstGeom prst="rect">
              <a:avLst/>
            </a:prstGeom>
            <a:solidFill>
              <a:srgbClr val="E2E2E1">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grpSp>
      <p:sp>
        <p:nvSpPr>
          <p:cNvPr id="38" name="Rectangle: Rounded Corners 17">
            <a:extLst>
              <a:ext uri="{FF2B5EF4-FFF2-40B4-BE49-F238E27FC236}">
                <a16:creationId xmlns:a16="http://schemas.microsoft.com/office/drawing/2014/main" id="{4963678B-7B2E-4175-964B-03A2124DD95F}"/>
              </a:ext>
            </a:extLst>
          </p:cNvPr>
          <p:cNvSpPr/>
          <p:nvPr/>
        </p:nvSpPr>
        <p:spPr>
          <a:xfrm>
            <a:off x="5759468" y="2178424"/>
            <a:ext cx="1919064" cy="474465"/>
          </a:xfrm>
          <a:prstGeom prst="roundRect">
            <a:avLst>
              <a:gd name="adj" fmla="val 16667"/>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sp>
        <p:nvSpPr>
          <p:cNvPr id="39" name="TextBox 38">
            <a:extLst>
              <a:ext uri="{FF2B5EF4-FFF2-40B4-BE49-F238E27FC236}">
                <a16:creationId xmlns:a16="http://schemas.microsoft.com/office/drawing/2014/main" id="{C2EF10E8-735D-4FA8-A06E-B7CFB44BBA70}"/>
              </a:ext>
            </a:extLst>
          </p:cNvPr>
          <p:cNvSpPr txBox="1"/>
          <p:nvPr/>
        </p:nvSpPr>
        <p:spPr>
          <a:xfrm>
            <a:off x="5830832" y="2229054"/>
            <a:ext cx="1776336" cy="320409"/>
          </a:xfrm>
          <a:prstGeom prst="rect">
            <a:avLst/>
          </a:prstGeom>
          <a:noFill/>
        </p:spPr>
        <p:txBody>
          <a:bodyPr wrap="square" rtlCol="0">
            <a:spAutoFit/>
          </a:bodyPr>
          <a:lstStyle/>
          <a:p>
            <a:pPr algn="ctr"/>
            <a:r>
              <a:rPr lang="en-US" altLang="ko-KR" sz="1482" b="1" dirty="0">
                <a:solidFill>
                  <a:schemeClr val="bg1"/>
                </a:solidFill>
                <a:cs typeface="Arial" pitchFamily="34" charset="0"/>
              </a:rPr>
              <a:t>Payments</a:t>
            </a:r>
          </a:p>
        </p:txBody>
      </p:sp>
      <p:grpSp>
        <p:nvGrpSpPr>
          <p:cNvPr id="49" name="Group 48"/>
          <p:cNvGrpSpPr/>
          <p:nvPr/>
        </p:nvGrpSpPr>
        <p:grpSpPr>
          <a:xfrm>
            <a:off x="9458494" y="2326823"/>
            <a:ext cx="2697648" cy="3912614"/>
            <a:chOff x="7053421" y="2197555"/>
            <a:chExt cx="2547779" cy="1869302"/>
          </a:xfrm>
        </p:grpSpPr>
        <p:sp>
          <p:nvSpPr>
            <p:cNvPr id="42" name="Rectangle 41">
              <a:extLst>
                <a:ext uri="{FF2B5EF4-FFF2-40B4-BE49-F238E27FC236}">
                  <a16:creationId xmlns:a16="http://schemas.microsoft.com/office/drawing/2014/main" id="{BD0FDB85-5E4E-4D71-85A3-9C03735862FF}"/>
                </a:ext>
              </a:extLst>
            </p:cNvPr>
            <p:cNvSpPr/>
            <p:nvPr/>
          </p:nvSpPr>
          <p:spPr>
            <a:xfrm>
              <a:off x="7124186" y="2254406"/>
              <a:ext cx="2477014" cy="1812451"/>
            </a:xfrm>
            <a:prstGeom prst="rect">
              <a:avLst/>
            </a:prstGeom>
            <a:solidFill>
              <a:srgbClr val="1E7C9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sp>
          <p:nvSpPr>
            <p:cNvPr id="43" name="Rectangle 42">
              <a:extLst>
                <a:ext uri="{FF2B5EF4-FFF2-40B4-BE49-F238E27FC236}">
                  <a16:creationId xmlns:a16="http://schemas.microsoft.com/office/drawing/2014/main" id="{BD0FDB85-5E4E-4D71-85A3-9C03735862FF}"/>
                </a:ext>
              </a:extLst>
            </p:cNvPr>
            <p:cNvSpPr/>
            <p:nvPr/>
          </p:nvSpPr>
          <p:spPr>
            <a:xfrm>
              <a:off x="7053421" y="2197555"/>
              <a:ext cx="2477014" cy="1812451"/>
            </a:xfrm>
            <a:prstGeom prst="rect">
              <a:avLst/>
            </a:prstGeom>
            <a:solidFill>
              <a:srgbClr val="EDF0D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grpSp>
      <p:sp>
        <p:nvSpPr>
          <p:cNvPr id="44" name="Rectangle: Rounded Corners 17">
            <a:extLst>
              <a:ext uri="{FF2B5EF4-FFF2-40B4-BE49-F238E27FC236}">
                <a16:creationId xmlns:a16="http://schemas.microsoft.com/office/drawing/2014/main" id="{4963678B-7B2E-4175-964B-03A2124DD95F}"/>
              </a:ext>
            </a:extLst>
          </p:cNvPr>
          <p:cNvSpPr/>
          <p:nvPr/>
        </p:nvSpPr>
        <p:spPr>
          <a:xfrm>
            <a:off x="9032034" y="2178424"/>
            <a:ext cx="1919064" cy="474465"/>
          </a:xfrm>
          <a:prstGeom prst="roundRect">
            <a:avLst>
              <a:gd name="adj" fmla="val 16667"/>
            </a:avLst>
          </a:prstGeom>
          <a:solidFill>
            <a:srgbClr val="1E7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p>
        </p:txBody>
      </p:sp>
      <p:sp>
        <p:nvSpPr>
          <p:cNvPr id="45" name="TextBox 44">
            <a:extLst>
              <a:ext uri="{FF2B5EF4-FFF2-40B4-BE49-F238E27FC236}">
                <a16:creationId xmlns:a16="http://schemas.microsoft.com/office/drawing/2014/main" id="{C2EF10E8-735D-4FA8-A06E-B7CFB44BBA70}"/>
              </a:ext>
            </a:extLst>
          </p:cNvPr>
          <p:cNvSpPr txBox="1"/>
          <p:nvPr/>
        </p:nvSpPr>
        <p:spPr>
          <a:xfrm>
            <a:off x="9103397" y="2229054"/>
            <a:ext cx="1776335" cy="320409"/>
          </a:xfrm>
          <a:prstGeom prst="rect">
            <a:avLst/>
          </a:prstGeom>
          <a:noFill/>
        </p:spPr>
        <p:txBody>
          <a:bodyPr wrap="square" rtlCol="0">
            <a:spAutoFit/>
          </a:bodyPr>
          <a:lstStyle/>
          <a:p>
            <a:pPr algn="ctr"/>
            <a:r>
              <a:rPr lang="en-US" altLang="ko-KR" sz="1482" b="1" dirty="0">
                <a:solidFill>
                  <a:schemeClr val="bg1"/>
                </a:solidFill>
                <a:cs typeface="Arial" pitchFamily="34" charset="0"/>
              </a:rPr>
              <a:t>Treasury</a:t>
            </a:r>
          </a:p>
        </p:txBody>
      </p:sp>
      <p:sp>
        <p:nvSpPr>
          <p:cNvPr id="50" name="TextBox 49"/>
          <p:cNvSpPr txBox="1"/>
          <p:nvPr/>
        </p:nvSpPr>
        <p:spPr>
          <a:xfrm>
            <a:off x="3061476" y="3496397"/>
            <a:ext cx="2366831" cy="2144554"/>
          </a:xfrm>
          <a:prstGeom prst="rect">
            <a:avLst/>
          </a:prstGeom>
          <a:noFill/>
        </p:spPr>
        <p:txBody>
          <a:bodyPr vert="horz" wrap="square" lIns="70478" tIns="35239" rIns="70478" bIns="35239" rtlCol="0" anchor="t">
            <a:spAutoFit/>
          </a:bodyPr>
          <a:lstStyle/>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chemeClr val="accent1"/>
                </a:solidFill>
              </a:rPr>
              <a:t>Keep on top of industry trends: </a:t>
            </a:r>
            <a:r>
              <a:rPr lang="en-US" sz="1271" dirty="0">
                <a:solidFill>
                  <a:schemeClr val="accent1"/>
                </a:solidFill>
              </a:rPr>
              <a:t>for new constituent and supplier needs</a:t>
            </a:r>
          </a:p>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chemeClr val="accent1"/>
                </a:solidFill>
                <a:latin typeface="Arial"/>
              </a:rPr>
              <a:t>Meet user expectations: </a:t>
            </a:r>
            <a:r>
              <a:rPr lang="en-US" sz="1271" dirty="0">
                <a:solidFill>
                  <a:schemeClr val="accent1"/>
                </a:solidFill>
                <a:latin typeface="Arial"/>
              </a:rPr>
              <a:t>across </a:t>
            </a:r>
            <a:r>
              <a:rPr lang="en-US" sz="1271" dirty="0">
                <a:solidFill>
                  <a:schemeClr val="accent1"/>
                </a:solidFill>
              </a:rPr>
              <a:t>constituents and suppliers </a:t>
            </a:r>
          </a:p>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chemeClr val="accent1"/>
                </a:solidFill>
                <a:latin typeface="Arial"/>
              </a:rPr>
              <a:t>Manage business model pivots: </a:t>
            </a:r>
            <a:r>
              <a:rPr lang="en-US" sz="1271" dirty="0">
                <a:solidFill>
                  <a:schemeClr val="accent1"/>
                </a:solidFill>
                <a:latin typeface="Arial"/>
              </a:rPr>
              <a:t>as industries are disrupted</a:t>
            </a:r>
            <a:endParaRPr lang="en-US" sz="1271" b="1" dirty="0">
              <a:solidFill>
                <a:schemeClr val="accent1"/>
              </a:solidFill>
              <a:latin typeface="Arial"/>
            </a:endParaRPr>
          </a:p>
        </p:txBody>
      </p:sp>
      <p:sp>
        <p:nvSpPr>
          <p:cNvPr id="51" name="TextBox 50"/>
          <p:cNvSpPr txBox="1"/>
          <p:nvPr/>
        </p:nvSpPr>
        <p:spPr>
          <a:xfrm>
            <a:off x="6337541" y="3496397"/>
            <a:ext cx="2382664" cy="2144554"/>
          </a:xfrm>
          <a:prstGeom prst="rect">
            <a:avLst/>
          </a:prstGeom>
          <a:noFill/>
        </p:spPr>
        <p:txBody>
          <a:bodyPr vert="horz" wrap="square" lIns="70478" tIns="35239" rIns="70478" bIns="35239" rtlCol="0" anchor="t">
            <a:spAutoFit/>
          </a:bodyPr>
          <a:lstStyle/>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rgbClr val="555759"/>
                </a:solidFill>
                <a:latin typeface="Arial"/>
              </a:rPr>
              <a:t>Enable user experience: </a:t>
            </a:r>
            <a:r>
              <a:rPr lang="en-US" sz="1271" dirty="0">
                <a:solidFill>
                  <a:srgbClr val="555759"/>
                </a:solidFill>
                <a:latin typeface="Arial"/>
              </a:rPr>
              <a:t>for a simplified transaction</a:t>
            </a:r>
          </a:p>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rgbClr val="555759"/>
                </a:solidFill>
                <a:latin typeface="Arial"/>
              </a:rPr>
              <a:t>Enhance constituent and supplier insights: </a:t>
            </a:r>
            <a:r>
              <a:rPr lang="en-US" sz="1271" dirty="0">
                <a:solidFill>
                  <a:srgbClr val="555759"/>
                </a:solidFill>
                <a:latin typeface="Arial"/>
              </a:rPr>
              <a:t>with payments data</a:t>
            </a:r>
          </a:p>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rgbClr val="555759"/>
                </a:solidFill>
                <a:latin typeface="Arial"/>
              </a:rPr>
              <a:t>Optimize payments: </a:t>
            </a:r>
            <a:r>
              <a:rPr lang="en-US" sz="1271" dirty="0">
                <a:solidFill>
                  <a:srgbClr val="555759"/>
                </a:solidFill>
                <a:latin typeface="Arial"/>
              </a:rPr>
              <a:t>help provide more visibility to make the right payments at the right time</a:t>
            </a:r>
            <a:endParaRPr lang="en-US" sz="1271" b="1" dirty="0">
              <a:solidFill>
                <a:srgbClr val="555759"/>
              </a:solidFill>
              <a:latin typeface="Arial"/>
            </a:endParaRPr>
          </a:p>
        </p:txBody>
      </p:sp>
      <p:sp>
        <p:nvSpPr>
          <p:cNvPr id="52" name="TextBox 51"/>
          <p:cNvSpPr txBox="1"/>
          <p:nvPr/>
        </p:nvSpPr>
        <p:spPr>
          <a:xfrm>
            <a:off x="9641540" y="3496903"/>
            <a:ext cx="2322478" cy="2359678"/>
          </a:xfrm>
          <a:prstGeom prst="rect">
            <a:avLst/>
          </a:prstGeom>
          <a:noFill/>
        </p:spPr>
        <p:txBody>
          <a:bodyPr vert="horz" wrap="square" lIns="70478" tIns="35239" rIns="48409" bIns="35239" rtlCol="0" anchor="t">
            <a:spAutoFit/>
          </a:bodyPr>
          <a:lstStyle/>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chemeClr val="accent2"/>
                </a:solidFill>
                <a:latin typeface="Arial"/>
              </a:rPr>
              <a:t>Ensure optimal use of liquidity and minimize working capital</a:t>
            </a:r>
            <a:endParaRPr lang="en-US" sz="1271" dirty="0">
              <a:solidFill>
                <a:schemeClr val="accent2"/>
              </a:solidFill>
              <a:latin typeface="Arial"/>
            </a:endParaRPr>
          </a:p>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chemeClr val="accent2"/>
                </a:solidFill>
                <a:latin typeface="Arial"/>
              </a:rPr>
              <a:t>Achieve operational efficiency: </a:t>
            </a:r>
            <a:r>
              <a:rPr lang="en-US" sz="1271" dirty="0">
                <a:solidFill>
                  <a:schemeClr val="accent2"/>
                </a:solidFill>
                <a:latin typeface="Arial"/>
              </a:rPr>
              <a:t>to help focus on strategic insights </a:t>
            </a:r>
          </a:p>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b="1" dirty="0">
                <a:solidFill>
                  <a:schemeClr val="accent2"/>
                </a:solidFill>
                <a:latin typeface="Arial"/>
              </a:rPr>
              <a:t>Develop an innovation ecosystem: </a:t>
            </a:r>
            <a:r>
              <a:rPr lang="en-US" sz="1271" dirty="0">
                <a:solidFill>
                  <a:schemeClr val="accent2"/>
                </a:solidFill>
                <a:latin typeface="Arial"/>
              </a:rPr>
              <a:t>to proactively explore new technology and solutions</a:t>
            </a:r>
            <a:endParaRPr lang="en-US" sz="1271" b="1" dirty="0">
              <a:solidFill>
                <a:schemeClr val="accent2"/>
              </a:solidFill>
              <a:latin typeface="Arial"/>
            </a:endParaRPr>
          </a:p>
        </p:txBody>
      </p:sp>
      <p:grpSp>
        <p:nvGrpSpPr>
          <p:cNvPr id="53" name="Group 52"/>
          <p:cNvGrpSpPr>
            <a:grpSpLocks noChangeAspect="1"/>
          </p:cNvGrpSpPr>
          <p:nvPr/>
        </p:nvGrpSpPr>
        <p:grpSpPr>
          <a:xfrm>
            <a:off x="3956517" y="2773503"/>
            <a:ext cx="679135" cy="679135"/>
            <a:chOff x="4154705" y="5105400"/>
            <a:chExt cx="1828800" cy="1828800"/>
          </a:xfrm>
        </p:grpSpPr>
        <p:sp>
          <p:nvSpPr>
            <p:cNvPr id="54" name="Oval 53"/>
            <p:cNvSpPr>
              <a:spLocks noChangeAspect="1"/>
            </p:cNvSpPr>
            <p:nvPr/>
          </p:nvSpPr>
          <p:spPr>
            <a:xfrm>
              <a:off x="4154705" y="5105400"/>
              <a:ext cx="1828800" cy="18288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solidFill>
                  <a:srgbClr val="4E8FBF"/>
                </a:solidFill>
              </a:endParaRPr>
            </a:p>
          </p:txBody>
        </p:sp>
        <p:grpSp>
          <p:nvGrpSpPr>
            <p:cNvPr id="55" name="Group 54"/>
            <p:cNvGrpSpPr>
              <a:grpSpLocks noChangeAspect="1"/>
            </p:cNvGrpSpPr>
            <p:nvPr/>
          </p:nvGrpSpPr>
          <p:grpSpPr>
            <a:xfrm>
              <a:off x="4474745" y="5451043"/>
              <a:ext cx="1188720" cy="1137514"/>
              <a:chOff x="-4302125" y="3629025"/>
              <a:chExt cx="1031875" cy="987425"/>
            </a:xfrm>
            <a:solidFill>
              <a:schemeClr val="bg1"/>
            </a:solidFill>
          </p:grpSpPr>
          <p:sp>
            <p:nvSpPr>
              <p:cNvPr id="56" name="Freeform 55"/>
              <p:cNvSpPr>
                <a:spLocks/>
              </p:cNvSpPr>
              <p:nvPr/>
            </p:nvSpPr>
            <p:spPr bwMode="auto">
              <a:xfrm>
                <a:off x="-4302125" y="4003675"/>
                <a:ext cx="257175" cy="371475"/>
              </a:xfrm>
              <a:custGeom>
                <a:avLst/>
                <a:gdLst>
                  <a:gd name="T0" fmla="*/ 38 w 162"/>
                  <a:gd name="T1" fmla="*/ 184 h 234"/>
                  <a:gd name="T2" fmla="*/ 38 w 162"/>
                  <a:gd name="T3" fmla="*/ 184 h 234"/>
                  <a:gd name="T4" fmla="*/ 34 w 162"/>
                  <a:gd name="T5" fmla="*/ 178 h 234"/>
                  <a:gd name="T6" fmla="*/ 32 w 162"/>
                  <a:gd name="T7" fmla="*/ 168 h 234"/>
                  <a:gd name="T8" fmla="*/ 34 w 162"/>
                  <a:gd name="T9" fmla="*/ 154 h 234"/>
                  <a:gd name="T10" fmla="*/ 36 w 162"/>
                  <a:gd name="T11" fmla="*/ 138 h 234"/>
                  <a:gd name="T12" fmla="*/ 36 w 162"/>
                  <a:gd name="T13" fmla="*/ 138 h 234"/>
                  <a:gd name="T14" fmla="*/ 40 w 162"/>
                  <a:gd name="T15" fmla="*/ 120 h 234"/>
                  <a:gd name="T16" fmla="*/ 46 w 162"/>
                  <a:gd name="T17" fmla="*/ 106 h 234"/>
                  <a:gd name="T18" fmla="*/ 54 w 162"/>
                  <a:gd name="T19" fmla="*/ 92 h 234"/>
                  <a:gd name="T20" fmla="*/ 62 w 162"/>
                  <a:gd name="T21" fmla="*/ 78 h 234"/>
                  <a:gd name="T22" fmla="*/ 74 w 162"/>
                  <a:gd name="T23" fmla="*/ 66 h 234"/>
                  <a:gd name="T24" fmla="*/ 88 w 162"/>
                  <a:gd name="T25" fmla="*/ 54 h 234"/>
                  <a:gd name="T26" fmla="*/ 120 w 162"/>
                  <a:gd name="T27" fmla="*/ 30 h 234"/>
                  <a:gd name="T28" fmla="*/ 120 w 162"/>
                  <a:gd name="T29" fmla="*/ 30 h 234"/>
                  <a:gd name="T30" fmla="*/ 126 w 162"/>
                  <a:gd name="T31" fmla="*/ 24 h 234"/>
                  <a:gd name="T32" fmla="*/ 128 w 162"/>
                  <a:gd name="T33" fmla="*/ 18 h 234"/>
                  <a:gd name="T34" fmla="*/ 128 w 162"/>
                  <a:gd name="T35" fmla="*/ 18 h 234"/>
                  <a:gd name="T36" fmla="*/ 128 w 162"/>
                  <a:gd name="T37" fmla="*/ 12 h 234"/>
                  <a:gd name="T38" fmla="*/ 124 w 162"/>
                  <a:gd name="T39" fmla="*/ 6 h 234"/>
                  <a:gd name="T40" fmla="*/ 124 w 162"/>
                  <a:gd name="T41" fmla="*/ 6 h 234"/>
                  <a:gd name="T42" fmla="*/ 120 w 162"/>
                  <a:gd name="T43" fmla="*/ 2 h 234"/>
                  <a:gd name="T44" fmla="*/ 114 w 162"/>
                  <a:gd name="T45" fmla="*/ 0 h 234"/>
                  <a:gd name="T46" fmla="*/ 108 w 162"/>
                  <a:gd name="T47" fmla="*/ 0 h 234"/>
                  <a:gd name="T48" fmla="*/ 102 w 162"/>
                  <a:gd name="T49" fmla="*/ 2 h 234"/>
                  <a:gd name="T50" fmla="*/ 102 w 162"/>
                  <a:gd name="T51" fmla="*/ 2 h 234"/>
                  <a:gd name="T52" fmla="*/ 68 w 162"/>
                  <a:gd name="T53" fmla="*/ 28 h 234"/>
                  <a:gd name="T54" fmla="*/ 52 w 162"/>
                  <a:gd name="T55" fmla="*/ 40 h 234"/>
                  <a:gd name="T56" fmla="*/ 38 w 162"/>
                  <a:gd name="T57" fmla="*/ 56 h 234"/>
                  <a:gd name="T58" fmla="*/ 26 w 162"/>
                  <a:gd name="T59" fmla="*/ 72 h 234"/>
                  <a:gd name="T60" fmla="*/ 16 w 162"/>
                  <a:gd name="T61" fmla="*/ 88 h 234"/>
                  <a:gd name="T62" fmla="*/ 8 w 162"/>
                  <a:gd name="T63" fmla="*/ 110 h 234"/>
                  <a:gd name="T64" fmla="*/ 4 w 162"/>
                  <a:gd name="T65" fmla="*/ 132 h 234"/>
                  <a:gd name="T66" fmla="*/ 4 w 162"/>
                  <a:gd name="T67" fmla="*/ 132 h 234"/>
                  <a:gd name="T68" fmla="*/ 0 w 162"/>
                  <a:gd name="T69" fmla="*/ 156 h 234"/>
                  <a:gd name="T70" fmla="*/ 0 w 162"/>
                  <a:gd name="T71" fmla="*/ 176 h 234"/>
                  <a:gd name="T72" fmla="*/ 4 w 162"/>
                  <a:gd name="T73" fmla="*/ 192 h 234"/>
                  <a:gd name="T74" fmla="*/ 12 w 162"/>
                  <a:gd name="T75" fmla="*/ 206 h 234"/>
                  <a:gd name="T76" fmla="*/ 12 w 162"/>
                  <a:gd name="T77" fmla="*/ 206 h 234"/>
                  <a:gd name="T78" fmla="*/ 22 w 162"/>
                  <a:gd name="T79" fmla="*/ 214 h 234"/>
                  <a:gd name="T80" fmla="*/ 34 w 162"/>
                  <a:gd name="T81" fmla="*/ 220 h 234"/>
                  <a:gd name="T82" fmla="*/ 48 w 162"/>
                  <a:gd name="T83" fmla="*/ 226 h 234"/>
                  <a:gd name="T84" fmla="*/ 64 w 162"/>
                  <a:gd name="T85" fmla="*/ 230 h 234"/>
                  <a:gd name="T86" fmla="*/ 84 w 162"/>
                  <a:gd name="T87" fmla="*/ 232 h 234"/>
                  <a:gd name="T88" fmla="*/ 108 w 162"/>
                  <a:gd name="T89" fmla="*/ 232 h 234"/>
                  <a:gd name="T90" fmla="*/ 162 w 162"/>
                  <a:gd name="T91" fmla="*/ 234 h 234"/>
                  <a:gd name="T92" fmla="*/ 162 w 162"/>
                  <a:gd name="T93" fmla="*/ 202 h 234"/>
                  <a:gd name="T94" fmla="*/ 162 w 162"/>
                  <a:gd name="T95" fmla="*/ 202 h 234"/>
                  <a:gd name="T96" fmla="*/ 116 w 162"/>
                  <a:gd name="T97" fmla="*/ 202 h 234"/>
                  <a:gd name="T98" fmla="*/ 78 w 162"/>
                  <a:gd name="T99" fmla="*/ 198 h 234"/>
                  <a:gd name="T100" fmla="*/ 64 w 162"/>
                  <a:gd name="T101" fmla="*/ 196 h 234"/>
                  <a:gd name="T102" fmla="*/ 52 w 162"/>
                  <a:gd name="T103" fmla="*/ 194 h 234"/>
                  <a:gd name="T104" fmla="*/ 44 w 162"/>
                  <a:gd name="T105" fmla="*/ 190 h 234"/>
                  <a:gd name="T106" fmla="*/ 38 w 162"/>
                  <a:gd name="T107" fmla="*/ 184 h 234"/>
                  <a:gd name="T108" fmla="*/ 38 w 162"/>
                  <a:gd name="T109" fmla="*/ 18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34">
                    <a:moveTo>
                      <a:pt x="38" y="184"/>
                    </a:moveTo>
                    <a:lnTo>
                      <a:pt x="38" y="184"/>
                    </a:lnTo>
                    <a:lnTo>
                      <a:pt x="34" y="178"/>
                    </a:lnTo>
                    <a:lnTo>
                      <a:pt x="32" y="168"/>
                    </a:lnTo>
                    <a:lnTo>
                      <a:pt x="34" y="154"/>
                    </a:lnTo>
                    <a:lnTo>
                      <a:pt x="36" y="138"/>
                    </a:lnTo>
                    <a:lnTo>
                      <a:pt x="36" y="138"/>
                    </a:lnTo>
                    <a:lnTo>
                      <a:pt x="40" y="120"/>
                    </a:lnTo>
                    <a:lnTo>
                      <a:pt x="46" y="106"/>
                    </a:lnTo>
                    <a:lnTo>
                      <a:pt x="54" y="92"/>
                    </a:lnTo>
                    <a:lnTo>
                      <a:pt x="62" y="78"/>
                    </a:lnTo>
                    <a:lnTo>
                      <a:pt x="74" y="66"/>
                    </a:lnTo>
                    <a:lnTo>
                      <a:pt x="88" y="54"/>
                    </a:lnTo>
                    <a:lnTo>
                      <a:pt x="120" y="30"/>
                    </a:lnTo>
                    <a:lnTo>
                      <a:pt x="120" y="30"/>
                    </a:lnTo>
                    <a:lnTo>
                      <a:pt x="126" y="24"/>
                    </a:lnTo>
                    <a:lnTo>
                      <a:pt x="128" y="18"/>
                    </a:lnTo>
                    <a:lnTo>
                      <a:pt x="128" y="18"/>
                    </a:lnTo>
                    <a:lnTo>
                      <a:pt x="128" y="12"/>
                    </a:lnTo>
                    <a:lnTo>
                      <a:pt x="124" y="6"/>
                    </a:lnTo>
                    <a:lnTo>
                      <a:pt x="124" y="6"/>
                    </a:lnTo>
                    <a:lnTo>
                      <a:pt x="120" y="2"/>
                    </a:lnTo>
                    <a:lnTo>
                      <a:pt x="114" y="0"/>
                    </a:lnTo>
                    <a:lnTo>
                      <a:pt x="108" y="0"/>
                    </a:lnTo>
                    <a:lnTo>
                      <a:pt x="102" y="2"/>
                    </a:lnTo>
                    <a:lnTo>
                      <a:pt x="102" y="2"/>
                    </a:lnTo>
                    <a:lnTo>
                      <a:pt x="68" y="28"/>
                    </a:lnTo>
                    <a:lnTo>
                      <a:pt x="52" y="40"/>
                    </a:lnTo>
                    <a:lnTo>
                      <a:pt x="38" y="56"/>
                    </a:lnTo>
                    <a:lnTo>
                      <a:pt x="26" y="72"/>
                    </a:lnTo>
                    <a:lnTo>
                      <a:pt x="16" y="88"/>
                    </a:lnTo>
                    <a:lnTo>
                      <a:pt x="8" y="110"/>
                    </a:lnTo>
                    <a:lnTo>
                      <a:pt x="4" y="132"/>
                    </a:lnTo>
                    <a:lnTo>
                      <a:pt x="4" y="132"/>
                    </a:lnTo>
                    <a:lnTo>
                      <a:pt x="0" y="156"/>
                    </a:lnTo>
                    <a:lnTo>
                      <a:pt x="0" y="176"/>
                    </a:lnTo>
                    <a:lnTo>
                      <a:pt x="4" y="192"/>
                    </a:lnTo>
                    <a:lnTo>
                      <a:pt x="12" y="206"/>
                    </a:lnTo>
                    <a:lnTo>
                      <a:pt x="12" y="206"/>
                    </a:lnTo>
                    <a:lnTo>
                      <a:pt x="22" y="214"/>
                    </a:lnTo>
                    <a:lnTo>
                      <a:pt x="34" y="220"/>
                    </a:lnTo>
                    <a:lnTo>
                      <a:pt x="48" y="226"/>
                    </a:lnTo>
                    <a:lnTo>
                      <a:pt x="64" y="230"/>
                    </a:lnTo>
                    <a:lnTo>
                      <a:pt x="84" y="232"/>
                    </a:lnTo>
                    <a:lnTo>
                      <a:pt x="108" y="232"/>
                    </a:lnTo>
                    <a:lnTo>
                      <a:pt x="162" y="234"/>
                    </a:lnTo>
                    <a:lnTo>
                      <a:pt x="162" y="202"/>
                    </a:lnTo>
                    <a:lnTo>
                      <a:pt x="162" y="202"/>
                    </a:lnTo>
                    <a:lnTo>
                      <a:pt x="116" y="202"/>
                    </a:lnTo>
                    <a:lnTo>
                      <a:pt x="78" y="198"/>
                    </a:lnTo>
                    <a:lnTo>
                      <a:pt x="64" y="196"/>
                    </a:lnTo>
                    <a:lnTo>
                      <a:pt x="52" y="194"/>
                    </a:lnTo>
                    <a:lnTo>
                      <a:pt x="44" y="190"/>
                    </a:lnTo>
                    <a:lnTo>
                      <a:pt x="38" y="184"/>
                    </a:lnTo>
                    <a:lnTo>
                      <a:pt x="38"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57" name="Freeform 56"/>
              <p:cNvSpPr>
                <a:spLocks/>
              </p:cNvSpPr>
              <p:nvPr/>
            </p:nvSpPr>
            <p:spPr bwMode="auto">
              <a:xfrm>
                <a:off x="-4149725" y="3629025"/>
                <a:ext cx="381000" cy="409575"/>
              </a:xfrm>
              <a:custGeom>
                <a:avLst/>
                <a:gdLst>
                  <a:gd name="T0" fmla="*/ 78 w 240"/>
                  <a:gd name="T1" fmla="*/ 226 h 258"/>
                  <a:gd name="T2" fmla="*/ 60 w 240"/>
                  <a:gd name="T3" fmla="*/ 206 h 258"/>
                  <a:gd name="T4" fmla="*/ 46 w 240"/>
                  <a:gd name="T5" fmla="*/ 182 h 258"/>
                  <a:gd name="T6" fmla="*/ 38 w 240"/>
                  <a:gd name="T7" fmla="*/ 154 h 258"/>
                  <a:gd name="T8" fmla="*/ 34 w 240"/>
                  <a:gd name="T9" fmla="*/ 124 h 258"/>
                  <a:gd name="T10" fmla="*/ 36 w 240"/>
                  <a:gd name="T11" fmla="*/ 106 h 258"/>
                  <a:gd name="T12" fmla="*/ 48 w 240"/>
                  <a:gd name="T13" fmla="*/ 72 h 258"/>
                  <a:gd name="T14" fmla="*/ 70 w 240"/>
                  <a:gd name="T15" fmla="*/ 46 h 258"/>
                  <a:gd name="T16" fmla="*/ 102 w 240"/>
                  <a:gd name="T17" fmla="*/ 34 h 258"/>
                  <a:gd name="T18" fmla="*/ 120 w 240"/>
                  <a:gd name="T19" fmla="*/ 32 h 258"/>
                  <a:gd name="T20" fmla="*/ 156 w 240"/>
                  <a:gd name="T21" fmla="*/ 38 h 258"/>
                  <a:gd name="T22" fmla="*/ 184 w 240"/>
                  <a:gd name="T23" fmla="*/ 58 h 258"/>
                  <a:gd name="T24" fmla="*/ 202 w 240"/>
                  <a:gd name="T25" fmla="*/ 88 h 258"/>
                  <a:gd name="T26" fmla="*/ 208 w 240"/>
                  <a:gd name="T27" fmla="*/ 124 h 258"/>
                  <a:gd name="T28" fmla="*/ 208 w 240"/>
                  <a:gd name="T29" fmla="*/ 138 h 258"/>
                  <a:gd name="T30" fmla="*/ 198 w 240"/>
                  <a:gd name="T31" fmla="*/ 174 h 258"/>
                  <a:gd name="T32" fmla="*/ 174 w 240"/>
                  <a:gd name="T33" fmla="*/ 214 h 258"/>
                  <a:gd name="T34" fmla="*/ 214 w 240"/>
                  <a:gd name="T35" fmla="*/ 214 h 258"/>
                  <a:gd name="T36" fmla="*/ 234 w 240"/>
                  <a:gd name="T37" fmla="*/ 172 h 258"/>
                  <a:gd name="T38" fmla="*/ 240 w 240"/>
                  <a:gd name="T39" fmla="*/ 124 h 258"/>
                  <a:gd name="T40" fmla="*/ 238 w 240"/>
                  <a:gd name="T41" fmla="*/ 98 h 258"/>
                  <a:gd name="T42" fmla="*/ 220 w 240"/>
                  <a:gd name="T43" fmla="*/ 54 h 258"/>
                  <a:gd name="T44" fmla="*/ 190 w 240"/>
                  <a:gd name="T45" fmla="*/ 20 h 258"/>
                  <a:gd name="T46" fmla="*/ 168 w 240"/>
                  <a:gd name="T47" fmla="*/ 8 h 258"/>
                  <a:gd name="T48" fmla="*/ 146 w 240"/>
                  <a:gd name="T49" fmla="*/ 2 h 258"/>
                  <a:gd name="T50" fmla="*/ 120 w 240"/>
                  <a:gd name="T51" fmla="*/ 0 h 258"/>
                  <a:gd name="T52" fmla="*/ 108 w 240"/>
                  <a:gd name="T53" fmla="*/ 0 h 258"/>
                  <a:gd name="T54" fmla="*/ 84 w 240"/>
                  <a:gd name="T55" fmla="*/ 4 h 258"/>
                  <a:gd name="T56" fmla="*/ 62 w 240"/>
                  <a:gd name="T57" fmla="*/ 14 h 258"/>
                  <a:gd name="T58" fmla="*/ 34 w 240"/>
                  <a:gd name="T59" fmla="*/ 34 h 258"/>
                  <a:gd name="T60" fmla="*/ 10 w 240"/>
                  <a:gd name="T61" fmla="*/ 74 h 258"/>
                  <a:gd name="T62" fmla="*/ 0 w 240"/>
                  <a:gd name="T63" fmla="*/ 124 h 258"/>
                  <a:gd name="T64" fmla="*/ 2 w 240"/>
                  <a:gd name="T65" fmla="*/ 146 h 258"/>
                  <a:gd name="T66" fmla="*/ 12 w 240"/>
                  <a:gd name="T67" fmla="*/ 184 h 258"/>
                  <a:gd name="T68" fmla="*/ 28 w 240"/>
                  <a:gd name="T69" fmla="*/ 218 h 258"/>
                  <a:gd name="T70" fmla="*/ 52 w 240"/>
                  <a:gd name="T71" fmla="*/ 246 h 258"/>
                  <a:gd name="T72" fmla="*/ 66 w 240"/>
                  <a:gd name="T73" fmla="*/ 254 h 258"/>
                  <a:gd name="T74" fmla="*/ 66 w 240"/>
                  <a:gd name="T75" fmla="*/ 246 h 258"/>
                  <a:gd name="T76" fmla="*/ 74 w 240"/>
                  <a:gd name="T77" fmla="*/ 232 h 258"/>
                  <a:gd name="T78" fmla="*/ 78 w 240"/>
                  <a:gd name="T79" fmla="*/ 22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0" h="258">
                    <a:moveTo>
                      <a:pt x="78" y="226"/>
                    </a:moveTo>
                    <a:lnTo>
                      <a:pt x="78" y="226"/>
                    </a:lnTo>
                    <a:lnTo>
                      <a:pt x="70" y="218"/>
                    </a:lnTo>
                    <a:lnTo>
                      <a:pt x="60" y="206"/>
                    </a:lnTo>
                    <a:lnTo>
                      <a:pt x="54" y="196"/>
                    </a:lnTo>
                    <a:lnTo>
                      <a:pt x="46" y="182"/>
                    </a:lnTo>
                    <a:lnTo>
                      <a:pt x="42" y="168"/>
                    </a:lnTo>
                    <a:lnTo>
                      <a:pt x="38" y="154"/>
                    </a:lnTo>
                    <a:lnTo>
                      <a:pt x="34" y="140"/>
                    </a:lnTo>
                    <a:lnTo>
                      <a:pt x="34" y="124"/>
                    </a:lnTo>
                    <a:lnTo>
                      <a:pt x="34" y="124"/>
                    </a:lnTo>
                    <a:lnTo>
                      <a:pt x="36" y="106"/>
                    </a:lnTo>
                    <a:lnTo>
                      <a:pt x="40" y="88"/>
                    </a:lnTo>
                    <a:lnTo>
                      <a:pt x="48" y="72"/>
                    </a:lnTo>
                    <a:lnTo>
                      <a:pt x="58" y="58"/>
                    </a:lnTo>
                    <a:lnTo>
                      <a:pt x="70" y="46"/>
                    </a:lnTo>
                    <a:lnTo>
                      <a:pt x="86" y="38"/>
                    </a:lnTo>
                    <a:lnTo>
                      <a:pt x="102" y="34"/>
                    </a:lnTo>
                    <a:lnTo>
                      <a:pt x="120" y="32"/>
                    </a:lnTo>
                    <a:lnTo>
                      <a:pt x="120" y="32"/>
                    </a:lnTo>
                    <a:lnTo>
                      <a:pt x="140" y="34"/>
                    </a:lnTo>
                    <a:lnTo>
                      <a:pt x="156" y="38"/>
                    </a:lnTo>
                    <a:lnTo>
                      <a:pt x="170" y="46"/>
                    </a:lnTo>
                    <a:lnTo>
                      <a:pt x="184" y="58"/>
                    </a:lnTo>
                    <a:lnTo>
                      <a:pt x="194" y="72"/>
                    </a:lnTo>
                    <a:lnTo>
                      <a:pt x="202" y="88"/>
                    </a:lnTo>
                    <a:lnTo>
                      <a:pt x="206" y="106"/>
                    </a:lnTo>
                    <a:lnTo>
                      <a:pt x="208" y="124"/>
                    </a:lnTo>
                    <a:lnTo>
                      <a:pt x="208" y="124"/>
                    </a:lnTo>
                    <a:lnTo>
                      <a:pt x="208" y="138"/>
                    </a:lnTo>
                    <a:lnTo>
                      <a:pt x="206" y="150"/>
                    </a:lnTo>
                    <a:lnTo>
                      <a:pt x="198" y="174"/>
                    </a:lnTo>
                    <a:lnTo>
                      <a:pt x="188" y="196"/>
                    </a:lnTo>
                    <a:lnTo>
                      <a:pt x="174" y="214"/>
                    </a:lnTo>
                    <a:lnTo>
                      <a:pt x="214" y="214"/>
                    </a:lnTo>
                    <a:lnTo>
                      <a:pt x="214" y="214"/>
                    </a:lnTo>
                    <a:lnTo>
                      <a:pt x="226" y="194"/>
                    </a:lnTo>
                    <a:lnTo>
                      <a:pt x="234" y="172"/>
                    </a:lnTo>
                    <a:lnTo>
                      <a:pt x="238" y="148"/>
                    </a:lnTo>
                    <a:lnTo>
                      <a:pt x="240" y="124"/>
                    </a:lnTo>
                    <a:lnTo>
                      <a:pt x="240" y="124"/>
                    </a:lnTo>
                    <a:lnTo>
                      <a:pt x="238" y="98"/>
                    </a:lnTo>
                    <a:lnTo>
                      <a:pt x="232" y="74"/>
                    </a:lnTo>
                    <a:lnTo>
                      <a:pt x="220" y="54"/>
                    </a:lnTo>
                    <a:lnTo>
                      <a:pt x="206" y="34"/>
                    </a:lnTo>
                    <a:lnTo>
                      <a:pt x="190" y="20"/>
                    </a:lnTo>
                    <a:lnTo>
                      <a:pt x="180" y="14"/>
                    </a:lnTo>
                    <a:lnTo>
                      <a:pt x="168" y="8"/>
                    </a:lnTo>
                    <a:lnTo>
                      <a:pt x="158" y="4"/>
                    </a:lnTo>
                    <a:lnTo>
                      <a:pt x="146" y="2"/>
                    </a:lnTo>
                    <a:lnTo>
                      <a:pt x="134" y="0"/>
                    </a:lnTo>
                    <a:lnTo>
                      <a:pt x="120" y="0"/>
                    </a:lnTo>
                    <a:lnTo>
                      <a:pt x="120" y="0"/>
                    </a:lnTo>
                    <a:lnTo>
                      <a:pt x="108" y="0"/>
                    </a:lnTo>
                    <a:lnTo>
                      <a:pt x="96" y="2"/>
                    </a:lnTo>
                    <a:lnTo>
                      <a:pt x="84" y="4"/>
                    </a:lnTo>
                    <a:lnTo>
                      <a:pt x="72" y="8"/>
                    </a:lnTo>
                    <a:lnTo>
                      <a:pt x="62" y="14"/>
                    </a:lnTo>
                    <a:lnTo>
                      <a:pt x="52" y="20"/>
                    </a:lnTo>
                    <a:lnTo>
                      <a:pt x="34" y="34"/>
                    </a:lnTo>
                    <a:lnTo>
                      <a:pt x="20" y="54"/>
                    </a:lnTo>
                    <a:lnTo>
                      <a:pt x="10" y="74"/>
                    </a:lnTo>
                    <a:lnTo>
                      <a:pt x="4" y="98"/>
                    </a:lnTo>
                    <a:lnTo>
                      <a:pt x="0" y="124"/>
                    </a:lnTo>
                    <a:lnTo>
                      <a:pt x="0" y="124"/>
                    </a:lnTo>
                    <a:lnTo>
                      <a:pt x="2" y="146"/>
                    </a:lnTo>
                    <a:lnTo>
                      <a:pt x="6" y="164"/>
                    </a:lnTo>
                    <a:lnTo>
                      <a:pt x="12" y="184"/>
                    </a:lnTo>
                    <a:lnTo>
                      <a:pt x="20" y="202"/>
                    </a:lnTo>
                    <a:lnTo>
                      <a:pt x="28" y="218"/>
                    </a:lnTo>
                    <a:lnTo>
                      <a:pt x="40" y="232"/>
                    </a:lnTo>
                    <a:lnTo>
                      <a:pt x="52" y="246"/>
                    </a:lnTo>
                    <a:lnTo>
                      <a:pt x="66" y="258"/>
                    </a:lnTo>
                    <a:lnTo>
                      <a:pt x="66" y="254"/>
                    </a:lnTo>
                    <a:lnTo>
                      <a:pt x="66" y="254"/>
                    </a:lnTo>
                    <a:lnTo>
                      <a:pt x="66" y="246"/>
                    </a:lnTo>
                    <a:lnTo>
                      <a:pt x="70" y="238"/>
                    </a:lnTo>
                    <a:lnTo>
                      <a:pt x="74" y="232"/>
                    </a:lnTo>
                    <a:lnTo>
                      <a:pt x="78" y="226"/>
                    </a:lnTo>
                    <a:lnTo>
                      <a:pt x="78"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58" name="Freeform 57"/>
              <p:cNvSpPr>
                <a:spLocks noEditPoints="1"/>
              </p:cNvSpPr>
              <p:nvPr/>
            </p:nvSpPr>
            <p:spPr bwMode="auto">
              <a:xfrm>
                <a:off x="-4032250" y="3981450"/>
                <a:ext cx="762000" cy="635000"/>
              </a:xfrm>
              <a:custGeom>
                <a:avLst/>
                <a:gdLst>
                  <a:gd name="T0" fmla="*/ 38 w 480"/>
                  <a:gd name="T1" fmla="*/ 0 h 400"/>
                  <a:gd name="T2" fmla="*/ 30 w 480"/>
                  <a:gd name="T3" fmla="*/ 0 h 400"/>
                  <a:gd name="T4" fmla="*/ 18 w 480"/>
                  <a:gd name="T5" fmla="*/ 6 h 400"/>
                  <a:gd name="T6" fmla="*/ 6 w 480"/>
                  <a:gd name="T7" fmla="*/ 16 h 400"/>
                  <a:gd name="T8" fmla="*/ 0 w 480"/>
                  <a:gd name="T9" fmla="*/ 28 h 400"/>
                  <a:gd name="T10" fmla="*/ 0 w 480"/>
                  <a:gd name="T11" fmla="*/ 314 h 400"/>
                  <a:gd name="T12" fmla="*/ 0 w 480"/>
                  <a:gd name="T13" fmla="*/ 320 h 400"/>
                  <a:gd name="T14" fmla="*/ 6 w 480"/>
                  <a:gd name="T15" fmla="*/ 332 h 400"/>
                  <a:gd name="T16" fmla="*/ 24 w 480"/>
                  <a:gd name="T17" fmla="*/ 342 h 400"/>
                  <a:gd name="T18" fmla="*/ 224 w 480"/>
                  <a:gd name="T19" fmla="*/ 344 h 400"/>
                  <a:gd name="T20" fmla="*/ 140 w 480"/>
                  <a:gd name="T21" fmla="*/ 376 h 400"/>
                  <a:gd name="T22" fmla="*/ 134 w 480"/>
                  <a:gd name="T23" fmla="*/ 376 h 400"/>
                  <a:gd name="T24" fmla="*/ 126 w 480"/>
                  <a:gd name="T25" fmla="*/ 382 h 400"/>
                  <a:gd name="T26" fmla="*/ 124 w 480"/>
                  <a:gd name="T27" fmla="*/ 388 h 400"/>
                  <a:gd name="T28" fmla="*/ 128 w 480"/>
                  <a:gd name="T29" fmla="*/ 398 h 400"/>
                  <a:gd name="T30" fmla="*/ 140 w 480"/>
                  <a:gd name="T31" fmla="*/ 400 h 400"/>
                  <a:gd name="T32" fmla="*/ 344 w 480"/>
                  <a:gd name="T33" fmla="*/ 400 h 400"/>
                  <a:gd name="T34" fmla="*/ 354 w 480"/>
                  <a:gd name="T35" fmla="*/ 398 h 400"/>
                  <a:gd name="T36" fmla="*/ 358 w 480"/>
                  <a:gd name="T37" fmla="*/ 388 h 400"/>
                  <a:gd name="T38" fmla="*/ 358 w 480"/>
                  <a:gd name="T39" fmla="*/ 382 h 400"/>
                  <a:gd name="T40" fmla="*/ 350 w 480"/>
                  <a:gd name="T41" fmla="*/ 376 h 400"/>
                  <a:gd name="T42" fmla="*/ 256 w 480"/>
                  <a:gd name="T43" fmla="*/ 376 h 400"/>
                  <a:gd name="T44" fmla="*/ 446 w 480"/>
                  <a:gd name="T45" fmla="*/ 344 h 400"/>
                  <a:gd name="T46" fmla="*/ 458 w 480"/>
                  <a:gd name="T47" fmla="*/ 342 h 400"/>
                  <a:gd name="T48" fmla="*/ 474 w 480"/>
                  <a:gd name="T49" fmla="*/ 332 h 400"/>
                  <a:gd name="T50" fmla="*/ 480 w 480"/>
                  <a:gd name="T51" fmla="*/ 320 h 400"/>
                  <a:gd name="T52" fmla="*/ 480 w 480"/>
                  <a:gd name="T53" fmla="*/ 34 h 400"/>
                  <a:gd name="T54" fmla="*/ 480 w 480"/>
                  <a:gd name="T55" fmla="*/ 28 h 400"/>
                  <a:gd name="T56" fmla="*/ 474 w 480"/>
                  <a:gd name="T57" fmla="*/ 16 h 400"/>
                  <a:gd name="T58" fmla="*/ 464 w 480"/>
                  <a:gd name="T59" fmla="*/ 6 h 400"/>
                  <a:gd name="T60" fmla="*/ 452 w 480"/>
                  <a:gd name="T61" fmla="*/ 0 h 400"/>
                  <a:gd name="T62" fmla="*/ 446 w 480"/>
                  <a:gd name="T63" fmla="*/ 0 h 400"/>
                  <a:gd name="T64" fmla="*/ 448 w 480"/>
                  <a:gd name="T65" fmla="*/ 314 h 400"/>
                  <a:gd name="T66" fmla="*/ 448 w 480"/>
                  <a:gd name="T67" fmla="*/ 318 h 400"/>
                  <a:gd name="T68" fmla="*/ 446 w 480"/>
                  <a:gd name="T69" fmla="*/ 320 h 400"/>
                  <a:gd name="T70" fmla="*/ 38 w 480"/>
                  <a:gd name="T71" fmla="*/ 320 h 400"/>
                  <a:gd name="T72" fmla="*/ 32 w 480"/>
                  <a:gd name="T73" fmla="*/ 314 h 400"/>
                  <a:gd name="T74" fmla="*/ 448 w 480"/>
                  <a:gd name="T75" fmla="*/ 288 h 400"/>
                  <a:gd name="T76" fmla="*/ 32 w 480"/>
                  <a:gd name="T77" fmla="*/ 34 h 400"/>
                  <a:gd name="T78" fmla="*/ 34 w 480"/>
                  <a:gd name="T79" fmla="*/ 32 h 400"/>
                  <a:gd name="T80" fmla="*/ 446 w 480"/>
                  <a:gd name="T81" fmla="*/ 32 h 400"/>
                  <a:gd name="T82" fmla="*/ 448 w 480"/>
                  <a:gd name="T83" fmla="*/ 32 h 400"/>
                  <a:gd name="T84" fmla="*/ 448 w 480"/>
                  <a:gd name="T85" fmla="*/ 26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400">
                    <a:moveTo>
                      <a:pt x="446" y="0"/>
                    </a:moveTo>
                    <a:lnTo>
                      <a:pt x="38" y="0"/>
                    </a:lnTo>
                    <a:lnTo>
                      <a:pt x="38" y="0"/>
                    </a:lnTo>
                    <a:lnTo>
                      <a:pt x="30" y="0"/>
                    </a:lnTo>
                    <a:lnTo>
                      <a:pt x="24" y="2"/>
                    </a:lnTo>
                    <a:lnTo>
                      <a:pt x="18" y="6"/>
                    </a:lnTo>
                    <a:lnTo>
                      <a:pt x="12" y="10"/>
                    </a:lnTo>
                    <a:lnTo>
                      <a:pt x="6" y="16"/>
                    </a:lnTo>
                    <a:lnTo>
                      <a:pt x="4" y="22"/>
                    </a:lnTo>
                    <a:lnTo>
                      <a:pt x="0" y="28"/>
                    </a:lnTo>
                    <a:lnTo>
                      <a:pt x="0" y="34"/>
                    </a:lnTo>
                    <a:lnTo>
                      <a:pt x="0" y="314"/>
                    </a:lnTo>
                    <a:lnTo>
                      <a:pt x="0" y="314"/>
                    </a:lnTo>
                    <a:lnTo>
                      <a:pt x="0" y="320"/>
                    </a:lnTo>
                    <a:lnTo>
                      <a:pt x="4" y="326"/>
                    </a:lnTo>
                    <a:lnTo>
                      <a:pt x="6" y="332"/>
                    </a:lnTo>
                    <a:lnTo>
                      <a:pt x="12" y="336"/>
                    </a:lnTo>
                    <a:lnTo>
                      <a:pt x="24" y="342"/>
                    </a:lnTo>
                    <a:lnTo>
                      <a:pt x="38" y="344"/>
                    </a:lnTo>
                    <a:lnTo>
                      <a:pt x="224" y="344"/>
                    </a:lnTo>
                    <a:lnTo>
                      <a:pt x="224" y="376"/>
                    </a:lnTo>
                    <a:lnTo>
                      <a:pt x="140" y="376"/>
                    </a:lnTo>
                    <a:lnTo>
                      <a:pt x="140" y="376"/>
                    </a:lnTo>
                    <a:lnTo>
                      <a:pt x="134" y="376"/>
                    </a:lnTo>
                    <a:lnTo>
                      <a:pt x="128" y="378"/>
                    </a:lnTo>
                    <a:lnTo>
                      <a:pt x="126" y="382"/>
                    </a:lnTo>
                    <a:lnTo>
                      <a:pt x="124" y="388"/>
                    </a:lnTo>
                    <a:lnTo>
                      <a:pt x="124" y="388"/>
                    </a:lnTo>
                    <a:lnTo>
                      <a:pt x="126" y="394"/>
                    </a:lnTo>
                    <a:lnTo>
                      <a:pt x="128" y="398"/>
                    </a:lnTo>
                    <a:lnTo>
                      <a:pt x="134" y="400"/>
                    </a:lnTo>
                    <a:lnTo>
                      <a:pt x="140" y="400"/>
                    </a:lnTo>
                    <a:lnTo>
                      <a:pt x="344" y="400"/>
                    </a:lnTo>
                    <a:lnTo>
                      <a:pt x="344" y="400"/>
                    </a:lnTo>
                    <a:lnTo>
                      <a:pt x="350" y="400"/>
                    </a:lnTo>
                    <a:lnTo>
                      <a:pt x="354" y="398"/>
                    </a:lnTo>
                    <a:lnTo>
                      <a:pt x="358" y="394"/>
                    </a:lnTo>
                    <a:lnTo>
                      <a:pt x="358" y="388"/>
                    </a:lnTo>
                    <a:lnTo>
                      <a:pt x="358" y="388"/>
                    </a:lnTo>
                    <a:lnTo>
                      <a:pt x="358" y="382"/>
                    </a:lnTo>
                    <a:lnTo>
                      <a:pt x="354" y="378"/>
                    </a:lnTo>
                    <a:lnTo>
                      <a:pt x="350" y="376"/>
                    </a:lnTo>
                    <a:lnTo>
                      <a:pt x="344" y="376"/>
                    </a:lnTo>
                    <a:lnTo>
                      <a:pt x="256" y="376"/>
                    </a:lnTo>
                    <a:lnTo>
                      <a:pt x="256" y="344"/>
                    </a:lnTo>
                    <a:lnTo>
                      <a:pt x="446" y="344"/>
                    </a:lnTo>
                    <a:lnTo>
                      <a:pt x="446" y="344"/>
                    </a:lnTo>
                    <a:lnTo>
                      <a:pt x="458" y="342"/>
                    </a:lnTo>
                    <a:lnTo>
                      <a:pt x="470" y="336"/>
                    </a:lnTo>
                    <a:lnTo>
                      <a:pt x="474" y="332"/>
                    </a:lnTo>
                    <a:lnTo>
                      <a:pt x="478" y="326"/>
                    </a:lnTo>
                    <a:lnTo>
                      <a:pt x="480" y="320"/>
                    </a:lnTo>
                    <a:lnTo>
                      <a:pt x="480" y="314"/>
                    </a:lnTo>
                    <a:lnTo>
                      <a:pt x="480" y="34"/>
                    </a:lnTo>
                    <a:lnTo>
                      <a:pt x="480" y="34"/>
                    </a:lnTo>
                    <a:lnTo>
                      <a:pt x="480" y="28"/>
                    </a:lnTo>
                    <a:lnTo>
                      <a:pt x="478" y="22"/>
                    </a:lnTo>
                    <a:lnTo>
                      <a:pt x="474" y="16"/>
                    </a:lnTo>
                    <a:lnTo>
                      <a:pt x="470" y="10"/>
                    </a:lnTo>
                    <a:lnTo>
                      <a:pt x="464" y="6"/>
                    </a:lnTo>
                    <a:lnTo>
                      <a:pt x="458" y="2"/>
                    </a:lnTo>
                    <a:lnTo>
                      <a:pt x="452" y="0"/>
                    </a:lnTo>
                    <a:lnTo>
                      <a:pt x="446" y="0"/>
                    </a:lnTo>
                    <a:lnTo>
                      <a:pt x="446" y="0"/>
                    </a:lnTo>
                    <a:close/>
                    <a:moveTo>
                      <a:pt x="448" y="288"/>
                    </a:moveTo>
                    <a:lnTo>
                      <a:pt x="448" y="314"/>
                    </a:lnTo>
                    <a:lnTo>
                      <a:pt x="448" y="314"/>
                    </a:lnTo>
                    <a:lnTo>
                      <a:pt x="448" y="318"/>
                    </a:lnTo>
                    <a:lnTo>
                      <a:pt x="446" y="320"/>
                    </a:lnTo>
                    <a:lnTo>
                      <a:pt x="446" y="320"/>
                    </a:lnTo>
                    <a:lnTo>
                      <a:pt x="38" y="320"/>
                    </a:lnTo>
                    <a:lnTo>
                      <a:pt x="38" y="320"/>
                    </a:lnTo>
                    <a:lnTo>
                      <a:pt x="34" y="318"/>
                    </a:lnTo>
                    <a:lnTo>
                      <a:pt x="32" y="314"/>
                    </a:lnTo>
                    <a:lnTo>
                      <a:pt x="32" y="288"/>
                    </a:lnTo>
                    <a:lnTo>
                      <a:pt x="448" y="288"/>
                    </a:lnTo>
                    <a:close/>
                    <a:moveTo>
                      <a:pt x="32" y="264"/>
                    </a:moveTo>
                    <a:lnTo>
                      <a:pt x="32" y="34"/>
                    </a:lnTo>
                    <a:lnTo>
                      <a:pt x="32" y="34"/>
                    </a:lnTo>
                    <a:lnTo>
                      <a:pt x="34" y="32"/>
                    </a:lnTo>
                    <a:lnTo>
                      <a:pt x="38" y="32"/>
                    </a:lnTo>
                    <a:lnTo>
                      <a:pt x="446" y="32"/>
                    </a:lnTo>
                    <a:lnTo>
                      <a:pt x="446" y="32"/>
                    </a:lnTo>
                    <a:lnTo>
                      <a:pt x="448" y="32"/>
                    </a:lnTo>
                    <a:lnTo>
                      <a:pt x="448" y="34"/>
                    </a:lnTo>
                    <a:lnTo>
                      <a:pt x="448" y="264"/>
                    </a:lnTo>
                    <a:lnTo>
                      <a:pt x="3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grpSp>
        <p:nvGrpSpPr>
          <p:cNvPr id="63" name="Group 62"/>
          <p:cNvGrpSpPr/>
          <p:nvPr/>
        </p:nvGrpSpPr>
        <p:grpSpPr>
          <a:xfrm>
            <a:off x="7158040" y="2773503"/>
            <a:ext cx="678494" cy="678494"/>
            <a:chOff x="1051277" y="5105400"/>
            <a:chExt cx="1828800" cy="1828800"/>
          </a:xfrm>
        </p:grpSpPr>
        <p:grpSp>
          <p:nvGrpSpPr>
            <p:cNvPr id="59" name="Group 58"/>
            <p:cNvGrpSpPr>
              <a:grpSpLocks noChangeAspect="1"/>
            </p:cNvGrpSpPr>
            <p:nvPr/>
          </p:nvGrpSpPr>
          <p:grpSpPr>
            <a:xfrm>
              <a:off x="1051277" y="5105400"/>
              <a:ext cx="1828800" cy="1828800"/>
              <a:chOff x="1051277" y="5105400"/>
              <a:chExt cx="1828800" cy="1828800"/>
            </a:xfrm>
          </p:grpSpPr>
          <p:sp>
            <p:nvSpPr>
              <p:cNvPr id="60" name="Oval 59"/>
              <p:cNvSpPr>
                <a:spLocks noChangeAspect="1"/>
              </p:cNvSpPr>
              <p:nvPr/>
            </p:nvSpPr>
            <p:spPr>
              <a:xfrm>
                <a:off x="1051277" y="5105400"/>
                <a:ext cx="1828800" cy="1828800"/>
              </a:xfrm>
              <a:prstGeom prst="ellipse">
                <a:avLst/>
              </a:prstGeom>
              <a:solidFill>
                <a:srgbClr val="5557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solidFill>
                    <a:srgbClr val="4E8FBF"/>
                  </a:solidFill>
                </a:endParaRPr>
              </a:p>
            </p:txBody>
          </p:sp>
          <p:sp>
            <p:nvSpPr>
              <p:cNvPr id="61" name="Freeform 41"/>
              <p:cNvSpPr>
                <a:spLocks noChangeAspect="1" noEditPoints="1"/>
              </p:cNvSpPr>
              <p:nvPr/>
            </p:nvSpPr>
            <p:spPr bwMode="auto">
              <a:xfrm>
                <a:off x="1509362" y="5425440"/>
                <a:ext cx="912630" cy="1188720"/>
              </a:xfrm>
              <a:custGeom>
                <a:avLst/>
                <a:gdLst>
                  <a:gd name="T0" fmla="*/ 176 w 476"/>
                  <a:gd name="T1" fmla="*/ 614 h 620"/>
                  <a:gd name="T2" fmla="*/ 72 w 476"/>
                  <a:gd name="T3" fmla="*/ 570 h 620"/>
                  <a:gd name="T4" fmla="*/ 24 w 476"/>
                  <a:gd name="T5" fmla="*/ 518 h 620"/>
                  <a:gd name="T6" fmla="*/ 2 w 476"/>
                  <a:gd name="T7" fmla="*/ 452 h 620"/>
                  <a:gd name="T8" fmla="*/ 6 w 476"/>
                  <a:gd name="T9" fmla="*/ 400 h 620"/>
                  <a:gd name="T10" fmla="*/ 70 w 476"/>
                  <a:gd name="T11" fmla="*/ 286 h 620"/>
                  <a:gd name="T12" fmla="*/ 166 w 476"/>
                  <a:gd name="T13" fmla="*/ 190 h 620"/>
                  <a:gd name="T14" fmla="*/ 46 w 476"/>
                  <a:gd name="T15" fmla="*/ 60 h 620"/>
                  <a:gd name="T16" fmla="*/ 56 w 476"/>
                  <a:gd name="T17" fmla="*/ 50 h 620"/>
                  <a:gd name="T18" fmla="*/ 136 w 476"/>
                  <a:gd name="T19" fmla="*/ 32 h 620"/>
                  <a:gd name="T20" fmla="*/ 190 w 476"/>
                  <a:gd name="T21" fmla="*/ 34 h 620"/>
                  <a:gd name="T22" fmla="*/ 232 w 476"/>
                  <a:gd name="T23" fmla="*/ 36 h 620"/>
                  <a:gd name="T24" fmla="*/ 292 w 476"/>
                  <a:gd name="T25" fmla="*/ 6 h 620"/>
                  <a:gd name="T26" fmla="*/ 348 w 476"/>
                  <a:gd name="T27" fmla="*/ 0 h 620"/>
                  <a:gd name="T28" fmla="*/ 434 w 476"/>
                  <a:gd name="T29" fmla="*/ 14 h 620"/>
                  <a:gd name="T30" fmla="*/ 452 w 476"/>
                  <a:gd name="T31" fmla="*/ 28 h 620"/>
                  <a:gd name="T32" fmla="*/ 308 w 476"/>
                  <a:gd name="T33" fmla="*/ 188 h 620"/>
                  <a:gd name="T34" fmla="*/ 382 w 476"/>
                  <a:gd name="T35" fmla="*/ 258 h 620"/>
                  <a:gd name="T36" fmla="*/ 460 w 476"/>
                  <a:gd name="T37" fmla="*/ 370 h 620"/>
                  <a:gd name="T38" fmla="*/ 476 w 476"/>
                  <a:gd name="T39" fmla="*/ 434 h 620"/>
                  <a:gd name="T40" fmla="*/ 460 w 476"/>
                  <a:gd name="T41" fmla="*/ 502 h 620"/>
                  <a:gd name="T42" fmla="*/ 424 w 476"/>
                  <a:gd name="T43" fmla="*/ 552 h 620"/>
                  <a:gd name="T44" fmla="*/ 330 w 476"/>
                  <a:gd name="T45" fmla="*/ 608 h 620"/>
                  <a:gd name="T46" fmla="*/ 238 w 476"/>
                  <a:gd name="T47" fmla="*/ 620 h 620"/>
                  <a:gd name="T48" fmla="*/ 204 w 476"/>
                  <a:gd name="T49" fmla="*/ 186 h 620"/>
                  <a:gd name="T50" fmla="*/ 200 w 476"/>
                  <a:gd name="T51" fmla="*/ 204 h 620"/>
                  <a:gd name="T52" fmla="*/ 106 w 476"/>
                  <a:gd name="T53" fmla="*/ 292 h 620"/>
                  <a:gd name="T54" fmla="*/ 42 w 476"/>
                  <a:gd name="T55" fmla="*/ 394 h 620"/>
                  <a:gd name="T56" fmla="*/ 32 w 476"/>
                  <a:gd name="T57" fmla="*/ 436 h 620"/>
                  <a:gd name="T58" fmla="*/ 44 w 476"/>
                  <a:gd name="T59" fmla="*/ 488 h 620"/>
                  <a:gd name="T60" fmla="*/ 74 w 476"/>
                  <a:gd name="T61" fmla="*/ 530 h 620"/>
                  <a:gd name="T62" fmla="*/ 158 w 476"/>
                  <a:gd name="T63" fmla="*/ 578 h 620"/>
                  <a:gd name="T64" fmla="*/ 238 w 476"/>
                  <a:gd name="T65" fmla="*/ 588 h 620"/>
                  <a:gd name="T66" fmla="*/ 342 w 476"/>
                  <a:gd name="T67" fmla="*/ 570 h 620"/>
                  <a:gd name="T68" fmla="*/ 416 w 476"/>
                  <a:gd name="T69" fmla="*/ 514 h 620"/>
                  <a:gd name="T70" fmla="*/ 438 w 476"/>
                  <a:gd name="T71" fmla="*/ 476 h 620"/>
                  <a:gd name="T72" fmla="*/ 442 w 476"/>
                  <a:gd name="T73" fmla="*/ 422 h 620"/>
                  <a:gd name="T74" fmla="*/ 428 w 476"/>
                  <a:gd name="T75" fmla="*/ 378 h 620"/>
                  <a:gd name="T76" fmla="*/ 344 w 476"/>
                  <a:gd name="T77" fmla="*/ 264 h 620"/>
                  <a:gd name="T78" fmla="*/ 272 w 476"/>
                  <a:gd name="T79" fmla="*/ 198 h 620"/>
                  <a:gd name="T80" fmla="*/ 274 w 476"/>
                  <a:gd name="T81" fmla="*/ 180 h 620"/>
                  <a:gd name="T82" fmla="*/ 364 w 476"/>
                  <a:gd name="T83" fmla="*/ 32 h 620"/>
                  <a:gd name="T84" fmla="*/ 312 w 476"/>
                  <a:gd name="T85" fmla="*/ 34 h 620"/>
                  <a:gd name="T86" fmla="*/ 256 w 476"/>
                  <a:gd name="T87" fmla="*/ 58 h 620"/>
                  <a:gd name="T88" fmla="*/ 228 w 476"/>
                  <a:gd name="T89" fmla="*/ 84 h 620"/>
                  <a:gd name="T90" fmla="*/ 210 w 476"/>
                  <a:gd name="T91" fmla="*/ 80 h 620"/>
                  <a:gd name="T92" fmla="*/ 172 w 476"/>
                  <a:gd name="T93" fmla="*/ 64 h 620"/>
                  <a:gd name="T94" fmla="*/ 120 w 476"/>
                  <a:gd name="T95" fmla="*/ 6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6" h="620">
                    <a:moveTo>
                      <a:pt x="238" y="620"/>
                    </a:moveTo>
                    <a:lnTo>
                      <a:pt x="238" y="620"/>
                    </a:lnTo>
                    <a:lnTo>
                      <a:pt x="206" y="620"/>
                    </a:lnTo>
                    <a:lnTo>
                      <a:pt x="176" y="614"/>
                    </a:lnTo>
                    <a:lnTo>
                      <a:pt x="146" y="608"/>
                    </a:lnTo>
                    <a:lnTo>
                      <a:pt x="120" y="598"/>
                    </a:lnTo>
                    <a:lnTo>
                      <a:pt x="94" y="586"/>
                    </a:lnTo>
                    <a:lnTo>
                      <a:pt x="72" y="570"/>
                    </a:lnTo>
                    <a:lnTo>
                      <a:pt x="52" y="552"/>
                    </a:lnTo>
                    <a:lnTo>
                      <a:pt x="34" y="534"/>
                    </a:lnTo>
                    <a:lnTo>
                      <a:pt x="34" y="534"/>
                    </a:lnTo>
                    <a:lnTo>
                      <a:pt x="24" y="518"/>
                    </a:lnTo>
                    <a:lnTo>
                      <a:pt x="16" y="502"/>
                    </a:lnTo>
                    <a:lnTo>
                      <a:pt x="8" y="486"/>
                    </a:lnTo>
                    <a:lnTo>
                      <a:pt x="4" y="468"/>
                    </a:lnTo>
                    <a:lnTo>
                      <a:pt x="2" y="452"/>
                    </a:lnTo>
                    <a:lnTo>
                      <a:pt x="0" y="434"/>
                    </a:lnTo>
                    <a:lnTo>
                      <a:pt x="2" y="418"/>
                    </a:lnTo>
                    <a:lnTo>
                      <a:pt x="6" y="400"/>
                    </a:lnTo>
                    <a:lnTo>
                      <a:pt x="6" y="400"/>
                    </a:lnTo>
                    <a:lnTo>
                      <a:pt x="16" y="370"/>
                    </a:lnTo>
                    <a:lnTo>
                      <a:pt x="30" y="342"/>
                    </a:lnTo>
                    <a:lnTo>
                      <a:pt x="48" y="314"/>
                    </a:lnTo>
                    <a:lnTo>
                      <a:pt x="70" y="286"/>
                    </a:lnTo>
                    <a:lnTo>
                      <a:pt x="92" y="260"/>
                    </a:lnTo>
                    <a:lnTo>
                      <a:pt x="116" y="234"/>
                    </a:lnTo>
                    <a:lnTo>
                      <a:pt x="142" y="212"/>
                    </a:lnTo>
                    <a:lnTo>
                      <a:pt x="166" y="190"/>
                    </a:lnTo>
                    <a:lnTo>
                      <a:pt x="50" y="76"/>
                    </a:lnTo>
                    <a:lnTo>
                      <a:pt x="50" y="76"/>
                    </a:lnTo>
                    <a:lnTo>
                      <a:pt x="46" y="68"/>
                    </a:lnTo>
                    <a:lnTo>
                      <a:pt x="46" y="60"/>
                    </a:lnTo>
                    <a:lnTo>
                      <a:pt x="46" y="60"/>
                    </a:lnTo>
                    <a:lnTo>
                      <a:pt x="50" y="54"/>
                    </a:lnTo>
                    <a:lnTo>
                      <a:pt x="56" y="50"/>
                    </a:lnTo>
                    <a:lnTo>
                      <a:pt x="56" y="50"/>
                    </a:lnTo>
                    <a:lnTo>
                      <a:pt x="66" y="46"/>
                    </a:lnTo>
                    <a:lnTo>
                      <a:pt x="88" y="40"/>
                    </a:lnTo>
                    <a:lnTo>
                      <a:pt x="118" y="34"/>
                    </a:lnTo>
                    <a:lnTo>
                      <a:pt x="136" y="32"/>
                    </a:lnTo>
                    <a:lnTo>
                      <a:pt x="154" y="30"/>
                    </a:lnTo>
                    <a:lnTo>
                      <a:pt x="154" y="30"/>
                    </a:lnTo>
                    <a:lnTo>
                      <a:pt x="174" y="32"/>
                    </a:lnTo>
                    <a:lnTo>
                      <a:pt x="190" y="34"/>
                    </a:lnTo>
                    <a:lnTo>
                      <a:pt x="206" y="40"/>
                    </a:lnTo>
                    <a:lnTo>
                      <a:pt x="220" y="48"/>
                    </a:lnTo>
                    <a:lnTo>
                      <a:pt x="220" y="48"/>
                    </a:lnTo>
                    <a:lnTo>
                      <a:pt x="232" y="36"/>
                    </a:lnTo>
                    <a:lnTo>
                      <a:pt x="246" y="26"/>
                    </a:lnTo>
                    <a:lnTo>
                      <a:pt x="260" y="18"/>
                    </a:lnTo>
                    <a:lnTo>
                      <a:pt x="276" y="12"/>
                    </a:lnTo>
                    <a:lnTo>
                      <a:pt x="292" y="6"/>
                    </a:lnTo>
                    <a:lnTo>
                      <a:pt x="310" y="2"/>
                    </a:lnTo>
                    <a:lnTo>
                      <a:pt x="328" y="0"/>
                    </a:lnTo>
                    <a:lnTo>
                      <a:pt x="348" y="0"/>
                    </a:lnTo>
                    <a:lnTo>
                      <a:pt x="348" y="0"/>
                    </a:lnTo>
                    <a:lnTo>
                      <a:pt x="366" y="0"/>
                    </a:lnTo>
                    <a:lnTo>
                      <a:pt x="384" y="2"/>
                    </a:lnTo>
                    <a:lnTo>
                      <a:pt x="414" y="8"/>
                    </a:lnTo>
                    <a:lnTo>
                      <a:pt x="434" y="14"/>
                    </a:lnTo>
                    <a:lnTo>
                      <a:pt x="442" y="16"/>
                    </a:lnTo>
                    <a:lnTo>
                      <a:pt x="442" y="16"/>
                    </a:lnTo>
                    <a:lnTo>
                      <a:pt x="450" y="20"/>
                    </a:lnTo>
                    <a:lnTo>
                      <a:pt x="452" y="28"/>
                    </a:lnTo>
                    <a:lnTo>
                      <a:pt x="452" y="28"/>
                    </a:lnTo>
                    <a:lnTo>
                      <a:pt x="452" y="36"/>
                    </a:lnTo>
                    <a:lnTo>
                      <a:pt x="448" y="42"/>
                    </a:lnTo>
                    <a:lnTo>
                      <a:pt x="308" y="188"/>
                    </a:lnTo>
                    <a:lnTo>
                      <a:pt x="308" y="188"/>
                    </a:lnTo>
                    <a:lnTo>
                      <a:pt x="334" y="210"/>
                    </a:lnTo>
                    <a:lnTo>
                      <a:pt x="358" y="234"/>
                    </a:lnTo>
                    <a:lnTo>
                      <a:pt x="382" y="258"/>
                    </a:lnTo>
                    <a:lnTo>
                      <a:pt x="406" y="284"/>
                    </a:lnTo>
                    <a:lnTo>
                      <a:pt x="426" y="312"/>
                    </a:lnTo>
                    <a:lnTo>
                      <a:pt x="446" y="342"/>
                    </a:lnTo>
                    <a:lnTo>
                      <a:pt x="460" y="370"/>
                    </a:lnTo>
                    <a:lnTo>
                      <a:pt x="470" y="400"/>
                    </a:lnTo>
                    <a:lnTo>
                      <a:pt x="470" y="400"/>
                    </a:lnTo>
                    <a:lnTo>
                      <a:pt x="474" y="418"/>
                    </a:lnTo>
                    <a:lnTo>
                      <a:pt x="476" y="434"/>
                    </a:lnTo>
                    <a:lnTo>
                      <a:pt x="474" y="452"/>
                    </a:lnTo>
                    <a:lnTo>
                      <a:pt x="472" y="468"/>
                    </a:lnTo>
                    <a:lnTo>
                      <a:pt x="468" y="486"/>
                    </a:lnTo>
                    <a:lnTo>
                      <a:pt x="460" y="502"/>
                    </a:lnTo>
                    <a:lnTo>
                      <a:pt x="452" y="518"/>
                    </a:lnTo>
                    <a:lnTo>
                      <a:pt x="442" y="534"/>
                    </a:lnTo>
                    <a:lnTo>
                      <a:pt x="442" y="534"/>
                    </a:lnTo>
                    <a:lnTo>
                      <a:pt x="424" y="552"/>
                    </a:lnTo>
                    <a:lnTo>
                      <a:pt x="404" y="570"/>
                    </a:lnTo>
                    <a:lnTo>
                      <a:pt x="382" y="586"/>
                    </a:lnTo>
                    <a:lnTo>
                      <a:pt x="356" y="598"/>
                    </a:lnTo>
                    <a:lnTo>
                      <a:pt x="330" y="608"/>
                    </a:lnTo>
                    <a:lnTo>
                      <a:pt x="300" y="614"/>
                    </a:lnTo>
                    <a:lnTo>
                      <a:pt x="270" y="620"/>
                    </a:lnTo>
                    <a:lnTo>
                      <a:pt x="238" y="620"/>
                    </a:lnTo>
                    <a:lnTo>
                      <a:pt x="238" y="620"/>
                    </a:lnTo>
                    <a:close/>
                    <a:moveTo>
                      <a:pt x="92" y="72"/>
                    </a:moveTo>
                    <a:lnTo>
                      <a:pt x="200" y="180"/>
                    </a:lnTo>
                    <a:lnTo>
                      <a:pt x="200" y="180"/>
                    </a:lnTo>
                    <a:lnTo>
                      <a:pt x="204" y="186"/>
                    </a:lnTo>
                    <a:lnTo>
                      <a:pt x="206" y="192"/>
                    </a:lnTo>
                    <a:lnTo>
                      <a:pt x="206" y="192"/>
                    </a:lnTo>
                    <a:lnTo>
                      <a:pt x="204" y="198"/>
                    </a:lnTo>
                    <a:lnTo>
                      <a:pt x="200" y="204"/>
                    </a:lnTo>
                    <a:lnTo>
                      <a:pt x="200" y="204"/>
                    </a:lnTo>
                    <a:lnTo>
                      <a:pt x="156" y="242"/>
                    </a:lnTo>
                    <a:lnTo>
                      <a:pt x="130" y="266"/>
                    </a:lnTo>
                    <a:lnTo>
                      <a:pt x="106" y="292"/>
                    </a:lnTo>
                    <a:lnTo>
                      <a:pt x="84" y="320"/>
                    </a:lnTo>
                    <a:lnTo>
                      <a:pt x="64" y="348"/>
                    </a:lnTo>
                    <a:lnTo>
                      <a:pt x="48" y="378"/>
                    </a:lnTo>
                    <a:lnTo>
                      <a:pt x="42" y="394"/>
                    </a:lnTo>
                    <a:lnTo>
                      <a:pt x="36" y="408"/>
                    </a:lnTo>
                    <a:lnTo>
                      <a:pt x="36" y="408"/>
                    </a:lnTo>
                    <a:lnTo>
                      <a:pt x="34" y="422"/>
                    </a:lnTo>
                    <a:lnTo>
                      <a:pt x="32" y="436"/>
                    </a:lnTo>
                    <a:lnTo>
                      <a:pt x="32" y="450"/>
                    </a:lnTo>
                    <a:lnTo>
                      <a:pt x="36" y="462"/>
                    </a:lnTo>
                    <a:lnTo>
                      <a:pt x="38" y="476"/>
                    </a:lnTo>
                    <a:lnTo>
                      <a:pt x="44" y="488"/>
                    </a:lnTo>
                    <a:lnTo>
                      <a:pt x="50" y="502"/>
                    </a:lnTo>
                    <a:lnTo>
                      <a:pt x="60" y="514"/>
                    </a:lnTo>
                    <a:lnTo>
                      <a:pt x="60" y="514"/>
                    </a:lnTo>
                    <a:lnTo>
                      <a:pt x="74" y="530"/>
                    </a:lnTo>
                    <a:lnTo>
                      <a:pt x="92" y="546"/>
                    </a:lnTo>
                    <a:lnTo>
                      <a:pt x="112" y="558"/>
                    </a:lnTo>
                    <a:lnTo>
                      <a:pt x="134" y="570"/>
                    </a:lnTo>
                    <a:lnTo>
                      <a:pt x="158" y="578"/>
                    </a:lnTo>
                    <a:lnTo>
                      <a:pt x="182" y="584"/>
                    </a:lnTo>
                    <a:lnTo>
                      <a:pt x="210" y="588"/>
                    </a:lnTo>
                    <a:lnTo>
                      <a:pt x="238" y="588"/>
                    </a:lnTo>
                    <a:lnTo>
                      <a:pt x="238" y="588"/>
                    </a:lnTo>
                    <a:lnTo>
                      <a:pt x="266" y="588"/>
                    </a:lnTo>
                    <a:lnTo>
                      <a:pt x="294" y="584"/>
                    </a:lnTo>
                    <a:lnTo>
                      <a:pt x="318" y="578"/>
                    </a:lnTo>
                    <a:lnTo>
                      <a:pt x="342" y="570"/>
                    </a:lnTo>
                    <a:lnTo>
                      <a:pt x="364" y="558"/>
                    </a:lnTo>
                    <a:lnTo>
                      <a:pt x="384" y="546"/>
                    </a:lnTo>
                    <a:lnTo>
                      <a:pt x="402" y="530"/>
                    </a:lnTo>
                    <a:lnTo>
                      <a:pt x="416" y="514"/>
                    </a:lnTo>
                    <a:lnTo>
                      <a:pt x="416" y="514"/>
                    </a:lnTo>
                    <a:lnTo>
                      <a:pt x="426" y="502"/>
                    </a:lnTo>
                    <a:lnTo>
                      <a:pt x="432" y="488"/>
                    </a:lnTo>
                    <a:lnTo>
                      <a:pt x="438" y="476"/>
                    </a:lnTo>
                    <a:lnTo>
                      <a:pt x="440" y="462"/>
                    </a:lnTo>
                    <a:lnTo>
                      <a:pt x="444" y="450"/>
                    </a:lnTo>
                    <a:lnTo>
                      <a:pt x="444" y="436"/>
                    </a:lnTo>
                    <a:lnTo>
                      <a:pt x="442" y="422"/>
                    </a:lnTo>
                    <a:lnTo>
                      <a:pt x="440" y="408"/>
                    </a:lnTo>
                    <a:lnTo>
                      <a:pt x="440" y="408"/>
                    </a:lnTo>
                    <a:lnTo>
                      <a:pt x="434" y="394"/>
                    </a:lnTo>
                    <a:lnTo>
                      <a:pt x="428" y="378"/>
                    </a:lnTo>
                    <a:lnTo>
                      <a:pt x="412" y="348"/>
                    </a:lnTo>
                    <a:lnTo>
                      <a:pt x="392" y="318"/>
                    </a:lnTo>
                    <a:lnTo>
                      <a:pt x="368" y="292"/>
                    </a:lnTo>
                    <a:lnTo>
                      <a:pt x="344" y="264"/>
                    </a:lnTo>
                    <a:lnTo>
                      <a:pt x="320" y="242"/>
                    </a:lnTo>
                    <a:lnTo>
                      <a:pt x="276" y="202"/>
                    </a:lnTo>
                    <a:lnTo>
                      <a:pt x="276" y="202"/>
                    </a:lnTo>
                    <a:lnTo>
                      <a:pt x="272" y="198"/>
                    </a:lnTo>
                    <a:lnTo>
                      <a:pt x="270" y="192"/>
                    </a:lnTo>
                    <a:lnTo>
                      <a:pt x="270" y="192"/>
                    </a:lnTo>
                    <a:lnTo>
                      <a:pt x="270" y="184"/>
                    </a:lnTo>
                    <a:lnTo>
                      <a:pt x="274" y="180"/>
                    </a:lnTo>
                    <a:lnTo>
                      <a:pt x="408" y="38"/>
                    </a:lnTo>
                    <a:lnTo>
                      <a:pt x="408" y="38"/>
                    </a:lnTo>
                    <a:lnTo>
                      <a:pt x="380" y="34"/>
                    </a:lnTo>
                    <a:lnTo>
                      <a:pt x="364" y="32"/>
                    </a:lnTo>
                    <a:lnTo>
                      <a:pt x="348" y="32"/>
                    </a:lnTo>
                    <a:lnTo>
                      <a:pt x="348" y="32"/>
                    </a:lnTo>
                    <a:lnTo>
                      <a:pt x="330" y="32"/>
                    </a:lnTo>
                    <a:lnTo>
                      <a:pt x="312" y="34"/>
                    </a:lnTo>
                    <a:lnTo>
                      <a:pt x="298" y="38"/>
                    </a:lnTo>
                    <a:lnTo>
                      <a:pt x="282" y="44"/>
                    </a:lnTo>
                    <a:lnTo>
                      <a:pt x="268" y="50"/>
                    </a:lnTo>
                    <a:lnTo>
                      <a:pt x="256" y="58"/>
                    </a:lnTo>
                    <a:lnTo>
                      <a:pt x="244" y="68"/>
                    </a:lnTo>
                    <a:lnTo>
                      <a:pt x="234" y="80"/>
                    </a:lnTo>
                    <a:lnTo>
                      <a:pt x="234" y="80"/>
                    </a:lnTo>
                    <a:lnTo>
                      <a:pt x="228" y="84"/>
                    </a:lnTo>
                    <a:lnTo>
                      <a:pt x="222" y="84"/>
                    </a:lnTo>
                    <a:lnTo>
                      <a:pt x="222" y="84"/>
                    </a:lnTo>
                    <a:lnTo>
                      <a:pt x="216" y="84"/>
                    </a:lnTo>
                    <a:lnTo>
                      <a:pt x="210" y="80"/>
                    </a:lnTo>
                    <a:lnTo>
                      <a:pt x="210" y="80"/>
                    </a:lnTo>
                    <a:lnTo>
                      <a:pt x="200" y="72"/>
                    </a:lnTo>
                    <a:lnTo>
                      <a:pt x="188" y="66"/>
                    </a:lnTo>
                    <a:lnTo>
                      <a:pt x="172" y="64"/>
                    </a:lnTo>
                    <a:lnTo>
                      <a:pt x="154" y="62"/>
                    </a:lnTo>
                    <a:lnTo>
                      <a:pt x="154" y="62"/>
                    </a:lnTo>
                    <a:lnTo>
                      <a:pt x="136" y="64"/>
                    </a:lnTo>
                    <a:lnTo>
                      <a:pt x="120" y="66"/>
                    </a:lnTo>
                    <a:lnTo>
                      <a:pt x="92" y="72"/>
                    </a:lnTo>
                    <a:lnTo>
                      <a:pt x="92" y="72"/>
                    </a:lnTo>
                    <a:close/>
                  </a:path>
                </a:pathLst>
              </a:custGeom>
              <a:solidFill>
                <a:schemeClr val="bg1"/>
              </a:solidFill>
              <a:ln>
                <a:noFill/>
              </a:ln>
            </p:spPr>
            <p:txBody>
              <a:bodyPr vert="horz" wrap="square" lIns="96819" tIns="48409" rIns="96819" bIns="48409" numCol="1" anchor="t" anchorCtr="0" compatLnSpc="1">
                <a:prstTxWarp prst="textNoShape">
                  <a:avLst/>
                </a:prstTxWarp>
              </a:bodyPr>
              <a:lstStyle/>
              <a:p>
                <a:endParaRPr lang="en-US" sz="1165" dirty="0"/>
              </a:p>
            </p:txBody>
          </p:sp>
        </p:grpSp>
        <p:sp>
          <p:nvSpPr>
            <p:cNvPr id="62" name="Freeform 9"/>
            <p:cNvSpPr>
              <a:spLocks noChangeAspect="1" noEditPoints="1"/>
            </p:cNvSpPr>
            <p:nvPr/>
          </p:nvSpPr>
          <p:spPr bwMode="auto">
            <a:xfrm>
              <a:off x="1846459" y="5927359"/>
              <a:ext cx="238436" cy="489421"/>
            </a:xfrm>
            <a:custGeom>
              <a:avLst/>
              <a:gdLst>
                <a:gd name="T0" fmla="*/ 300 w 304"/>
                <a:gd name="T1" fmla="*/ 390 h 624"/>
                <a:gd name="T2" fmla="*/ 278 w 304"/>
                <a:gd name="T3" fmla="*/ 346 h 624"/>
                <a:gd name="T4" fmla="*/ 220 w 304"/>
                <a:gd name="T5" fmla="*/ 308 h 624"/>
                <a:gd name="T6" fmla="*/ 168 w 304"/>
                <a:gd name="T7" fmla="*/ 94 h 624"/>
                <a:gd name="T8" fmla="*/ 208 w 304"/>
                <a:gd name="T9" fmla="*/ 102 h 624"/>
                <a:gd name="T10" fmla="*/ 264 w 304"/>
                <a:gd name="T11" fmla="*/ 138 h 624"/>
                <a:gd name="T12" fmla="*/ 280 w 304"/>
                <a:gd name="T13" fmla="*/ 142 h 624"/>
                <a:gd name="T14" fmla="*/ 290 w 304"/>
                <a:gd name="T15" fmla="*/ 128 h 624"/>
                <a:gd name="T16" fmla="*/ 286 w 304"/>
                <a:gd name="T17" fmla="*/ 118 h 624"/>
                <a:gd name="T18" fmla="*/ 234 w 304"/>
                <a:gd name="T19" fmla="*/ 78 h 624"/>
                <a:gd name="T20" fmla="*/ 168 w 304"/>
                <a:gd name="T21" fmla="*/ 64 h 624"/>
                <a:gd name="T22" fmla="*/ 164 w 304"/>
                <a:gd name="T23" fmla="*/ 4 h 624"/>
                <a:gd name="T24" fmla="*/ 146 w 304"/>
                <a:gd name="T25" fmla="*/ 2 h 624"/>
                <a:gd name="T26" fmla="*/ 136 w 304"/>
                <a:gd name="T27" fmla="*/ 64 h 624"/>
                <a:gd name="T28" fmla="*/ 96 w 304"/>
                <a:gd name="T29" fmla="*/ 72 h 624"/>
                <a:gd name="T30" fmla="*/ 46 w 304"/>
                <a:gd name="T31" fmla="*/ 98 h 624"/>
                <a:gd name="T32" fmla="*/ 8 w 304"/>
                <a:gd name="T33" fmla="*/ 158 h 624"/>
                <a:gd name="T34" fmla="*/ 2 w 304"/>
                <a:gd name="T35" fmla="*/ 218 h 624"/>
                <a:gd name="T36" fmla="*/ 18 w 304"/>
                <a:gd name="T37" fmla="*/ 268 h 624"/>
                <a:gd name="T38" fmla="*/ 62 w 304"/>
                <a:gd name="T39" fmla="*/ 304 h 624"/>
                <a:gd name="T40" fmla="*/ 136 w 304"/>
                <a:gd name="T41" fmla="*/ 326 h 624"/>
                <a:gd name="T42" fmla="*/ 112 w 304"/>
                <a:gd name="T43" fmla="*/ 524 h 624"/>
                <a:gd name="T44" fmla="*/ 54 w 304"/>
                <a:gd name="T45" fmla="*/ 498 h 624"/>
                <a:gd name="T46" fmla="*/ 28 w 304"/>
                <a:gd name="T47" fmla="*/ 480 h 624"/>
                <a:gd name="T48" fmla="*/ 18 w 304"/>
                <a:gd name="T49" fmla="*/ 484 h 624"/>
                <a:gd name="T50" fmla="*/ 14 w 304"/>
                <a:gd name="T51" fmla="*/ 500 h 624"/>
                <a:gd name="T52" fmla="*/ 42 w 304"/>
                <a:gd name="T53" fmla="*/ 528 h 624"/>
                <a:gd name="T54" fmla="*/ 106 w 304"/>
                <a:gd name="T55" fmla="*/ 556 h 624"/>
                <a:gd name="T56" fmla="*/ 136 w 304"/>
                <a:gd name="T57" fmla="*/ 608 h 624"/>
                <a:gd name="T58" fmla="*/ 152 w 304"/>
                <a:gd name="T59" fmla="*/ 624 h 624"/>
                <a:gd name="T60" fmla="*/ 166 w 304"/>
                <a:gd name="T61" fmla="*/ 614 h 624"/>
                <a:gd name="T62" fmla="*/ 174 w 304"/>
                <a:gd name="T63" fmla="*/ 558 h 624"/>
                <a:gd name="T64" fmla="*/ 236 w 304"/>
                <a:gd name="T65" fmla="*/ 540 h 624"/>
                <a:gd name="T66" fmla="*/ 274 w 304"/>
                <a:gd name="T67" fmla="*/ 508 h 624"/>
                <a:gd name="T68" fmla="*/ 304 w 304"/>
                <a:gd name="T69" fmla="*/ 420 h 624"/>
                <a:gd name="T70" fmla="*/ 110 w 304"/>
                <a:gd name="T71" fmla="*/ 290 h 624"/>
                <a:gd name="T72" fmla="*/ 62 w 304"/>
                <a:gd name="T73" fmla="*/ 268 h 624"/>
                <a:gd name="T74" fmla="*/ 34 w 304"/>
                <a:gd name="T75" fmla="*/ 222 h 624"/>
                <a:gd name="T76" fmla="*/ 32 w 304"/>
                <a:gd name="T77" fmla="*/ 190 h 624"/>
                <a:gd name="T78" fmla="*/ 58 w 304"/>
                <a:gd name="T79" fmla="*/ 128 h 624"/>
                <a:gd name="T80" fmla="*/ 98 w 304"/>
                <a:gd name="T81" fmla="*/ 104 h 624"/>
                <a:gd name="T82" fmla="*/ 136 w 304"/>
                <a:gd name="T83" fmla="*/ 294 h 624"/>
                <a:gd name="T84" fmla="*/ 194 w 304"/>
                <a:gd name="T85" fmla="*/ 334 h 624"/>
                <a:gd name="T86" fmla="*/ 242 w 304"/>
                <a:gd name="T87" fmla="*/ 354 h 624"/>
                <a:gd name="T88" fmla="*/ 272 w 304"/>
                <a:gd name="T89" fmla="*/ 400 h 624"/>
                <a:gd name="T90" fmla="*/ 272 w 304"/>
                <a:gd name="T91" fmla="*/ 432 h 624"/>
                <a:gd name="T92" fmla="*/ 246 w 304"/>
                <a:gd name="T93" fmla="*/ 494 h 624"/>
                <a:gd name="T94" fmla="*/ 206 w 304"/>
                <a:gd name="T95" fmla="*/ 520 h 624"/>
                <a:gd name="T96" fmla="*/ 168 w 304"/>
                <a:gd name="T97" fmla="*/ 3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624">
                  <a:moveTo>
                    <a:pt x="304" y="420"/>
                  </a:moveTo>
                  <a:lnTo>
                    <a:pt x="304" y="420"/>
                  </a:lnTo>
                  <a:lnTo>
                    <a:pt x="302" y="404"/>
                  </a:lnTo>
                  <a:lnTo>
                    <a:pt x="300" y="390"/>
                  </a:lnTo>
                  <a:lnTo>
                    <a:pt x="296" y="378"/>
                  </a:lnTo>
                  <a:lnTo>
                    <a:pt x="292" y="366"/>
                  </a:lnTo>
                  <a:lnTo>
                    <a:pt x="286" y="356"/>
                  </a:lnTo>
                  <a:lnTo>
                    <a:pt x="278" y="346"/>
                  </a:lnTo>
                  <a:lnTo>
                    <a:pt x="270" y="338"/>
                  </a:lnTo>
                  <a:lnTo>
                    <a:pt x="262" y="330"/>
                  </a:lnTo>
                  <a:lnTo>
                    <a:pt x="242" y="318"/>
                  </a:lnTo>
                  <a:lnTo>
                    <a:pt x="220" y="308"/>
                  </a:lnTo>
                  <a:lnTo>
                    <a:pt x="198" y="302"/>
                  </a:lnTo>
                  <a:lnTo>
                    <a:pt x="174" y="298"/>
                  </a:lnTo>
                  <a:lnTo>
                    <a:pt x="168" y="298"/>
                  </a:lnTo>
                  <a:lnTo>
                    <a:pt x="168" y="94"/>
                  </a:lnTo>
                  <a:lnTo>
                    <a:pt x="176" y="96"/>
                  </a:lnTo>
                  <a:lnTo>
                    <a:pt x="176" y="96"/>
                  </a:lnTo>
                  <a:lnTo>
                    <a:pt x="194" y="98"/>
                  </a:lnTo>
                  <a:lnTo>
                    <a:pt x="208" y="102"/>
                  </a:lnTo>
                  <a:lnTo>
                    <a:pt x="220" y="106"/>
                  </a:lnTo>
                  <a:lnTo>
                    <a:pt x="232" y="112"/>
                  </a:lnTo>
                  <a:lnTo>
                    <a:pt x="250" y="124"/>
                  </a:lnTo>
                  <a:lnTo>
                    <a:pt x="264" y="138"/>
                  </a:lnTo>
                  <a:lnTo>
                    <a:pt x="264" y="138"/>
                  </a:lnTo>
                  <a:lnTo>
                    <a:pt x="268" y="142"/>
                  </a:lnTo>
                  <a:lnTo>
                    <a:pt x="274" y="142"/>
                  </a:lnTo>
                  <a:lnTo>
                    <a:pt x="280" y="142"/>
                  </a:lnTo>
                  <a:lnTo>
                    <a:pt x="286" y="140"/>
                  </a:lnTo>
                  <a:lnTo>
                    <a:pt x="286" y="140"/>
                  </a:lnTo>
                  <a:lnTo>
                    <a:pt x="290" y="134"/>
                  </a:lnTo>
                  <a:lnTo>
                    <a:pt x="290" y="128"/>
                  </a:lnTo>
                  <a:lnTo>
                    <a:pt x="290" y="128"/>
                  </a:lnTo>
                  <a:lnTo>
                    <a:pt x="290" y="122"/>
                  </a:lnTo>
                  <a:lnTo>
                    <a:pt x="286" y="118"/>
                  </a:lnTo>
                  <a:lnTo>
                    <a:pt x="286" y="118"/>
                  </a:lnTo>
                  <a:lnTo>
                    <a:pt x="272" y="102"/>
                  </a:lnTo>
                  <a:lnTo>
                    <a:pt x="262" y="94"/>
                  </a:lnTo>
                  <a:lnTo>
                    <a:pt x="248" y="86"/>
                  </a:lnTo>
                  <a:lnTo>
                    <a:pt x="234" y="78"/>
                  </a:lnTo>
                  <a:lnTo>
                    <a:pt x="216" y="72"/>
                  </a:lnTo>
                  <a:lnTo>
                    <a:pt x="198" y="68"/>
                  </a:lnTo>
                  <a:lnTo>
                    <a:pt x="176" y="64"/>
                  </a:lnTo>
                  <a:lnTo>
                    <a:pt x="168" y="64"/>
                  </a:lnTo>
                  <a:lnTo>
                    <a:pt x="168" y="16"/>
                  </a:lnTo>
                  <a:lnTo>
                    <a:pt x="168" y="16"/>
                  </a:lnTo>
                  <a:lnTo>
                    <a:pt x="166" y="10"/>
                  </a:lnTo>
                  <a:lnTo>
                    <a:pt x="164" y="4"/>
                  </a:lnTo>
                  <a:lnTo>
                    <a:pt x="158" y="2"/>
                  </a:lnTo>
                  <a:lnTo>
                    <a:pt x="152" y="0"/>
                  </a:lnTo>
                  <a:lnTo>
                    <a:pt x="152" y="0"/>
                  </a:lnTo>
                  <a:lnTo>
                    <a:pt x="146" y="2"/>
                  </a:lnTo>
                  <a:lnTo>
                    <a:pt x="140" y="4"/>
                  </a:lnTo>
                  <a:lnTo>
                    <a:pt x="138" y="10"/>
                  </a:lnTo>
                  <a:lnTo>
                    <a:pt x="136" y="16"/>
                  </a:lnTo>
                  <a:lnTo>
                    <a:pt x="136" y="64"/>
                  </a:lnTo>
                  <a:lnTo>
                    <a:pt x="130" y="64"/>
                  </a:lnTo>
                  <a:lnTo>
                    <a:pt x="130" y="64"/>
                  </a:lnTo>
                  <a:lnTo>
                    <a:pt x="112" y="68"/>
                  </a:lnTo>
                  <a:lnTo>
                    <a:pt x="96" y="72"/>
                  </a:lnTo>
                  <a:lnTo>
                    <a:pt x="82" y="76"/>
                  </a:lnTo>
                  <a:lnTo>
                    <a:pt x="68" y="82"/>
                  </a:lnTo>
                  <a:lnTo>
                    <a:pt x="58" y="90"/>
                  </a:lnTo>
                  <a:lnTo>
                    <a:pt x="46" y="98"/>
                  </a:lnTo>
                  <a:lnTo>
                    <a:pt x="38" y="106"/>
                  </a:lnTo>
                  <a:lnTo>
                    <a:pt x="30" y="116"/>
                  </a:lnTo>
                  <a:lnTo>
                    <a:pt x="16" y="136"/>
                  </a:lnTo>
                  <a:lnTo>
                    <a:pt x="8" y="158"/>
                  </a:lnTo>
                  <a:lnTo>
                    <a:pt x="2" y="180"/>
                  </a:lnTo>
                  <a:lnTo>
                    <a:pt x="0" y="202"/>
                  </a:lnTo>
                  <a:lnTo>
                    <a:pt x="0" y="202"/>
                  </a:lnTo>
                  <a:lnTo>
                    <a:pt x="2" y="218"/>
                  </a:lnTo>
                  <a:lnTo>
                    <a:pt x="4" y="232"/>
                  </a:lnTo>
                  <a:lnTo>
                    <a:pt x="8" y="246"/>
                  </a:lnTo>
                  <a:lnTo>
                    <a:pt x="12" y="256"/>
                  </a:lnTo>
                  <a:lnTo>
                    <a:pt x="18" y="268"/>
                  </a:lnTo>
                  <a:lnTo>
                    <a:pt x="26" y="276"/>
                  </a:lnTo>
                  <a:lnTo>
                    <a:pt x="34" y="286"/>
                  </a:lnTo>
                  <a:lnTo>
                    <a:pt x="42" y="292"/>
                  </a:lnTo>
                  <a:lnTo>
                    <a:pt x="62" y="304"/>
                  </a:lnTo>
                  <a:lnTo>
                    <a:pt x="84" y="314"/>
                  </a:lnTo>
                  <a:lnTo>
                    <a:pt x="106" y="320"/>
                  </a:lnTo>
                  <a:lnTo>
                    <a:pt x="130" y="324"/>
                  </a:lnTo>
                  <a:lnTo>
                    <a:pt x="136" y="326"/>
                  </a:lnTo>
                  <a:lnTo>
                    <a:pt x="136" y="528"/>
                  </a:lnTo>
                  <a:lnTo>
                    <a:pt x="128" y="528"/>
                  </a:lnTo>
                  <a:lnTo>
                    <a:pt x="128" y="528"/>
                  </a:lnTo>
                  <a:lnTo>
                    <a:pt x="112" y="524"/>
                  </a:lnTo>
                  <a:lnTo>
                    <a:pt x="96" y="520"/>
                  </a:lnTo>
                  <a:lnTo>
                    <a:pt x="84" y="516"/>
                  </a:lnTo>
                  <a:lnTo>
                    <a:pt x="72" y="510"/>
                  </a:lnTo>
                  <a:lnTo>
                    <a:pt x="54" y="498"/>
                  </a:lnTo>
                  <a:lnTo>
                    <a:pt x="40" y="486"/>
                  </a:lnTo>
                  <a:lnTo>
                    <a:pt x="40" y="486"/>
                  </a:lnTo>
                  <a:lnTo>
                    <a:pt x="36" y="482"/>
                  </a:lnTo>
                  <a:lnTo>
                    <a:pt x="28" y="480"/>
                  </a:lnTo>
                  <a:lnTo>
                    <a:pt x="28" y="480"/>
                  </a:lnTo>
                  <a:lnTo>
                    <a:pt x="24" y="480"/>
                  </a:lnTo>
                  <a:lnTo>
                    <a:pt x="18" y="484"/>
                  </a:lnTo>
                  <a:lnTo>
                    <a:pt x="18" y="484"/>
                  </a:lnTo>
                  <a:lnTo>
                    <a:pt x="16" y="488"/>
                  </a:lnTo>
                  <a:lnTo>
                    <a:pt x="14" y="494"/>
                  </a:lnTo>
                  <a:lnTo>
                    <a:pt x="14" y="494"/>
                  </a:lnTo>
                  <a:lnTo>
                    <a:pt x="14" y="500"/>
                  </a:lnTo>
                  <a:lnTo>
                    <a:pt x="18" y="506"/>
                  </a:lnTo>
                  <a:lnTo>
                    <a:pt x="18" y="506"/>
                  </a:lnTo>
                  <a:lnTo>
                    <a:pt x="32" y="520"/>
                  </a:lnTo>
                  <a:lnTo>
                    <a:pt x="42" y="528"/>
                  </a:lnTo>
                  <a:lnTo>
                    <a:pt x="56" y="536"/>
                  </a:lnTo>
                  <a:lnTo>
                    <a:pt x="70" y="544"/>
                  </a:lnTo>
                  <a:lnTo>
                    <a:pt x="88" y="550"/>
                  </a:lnTo>
                  <a:lnTo>
                    <a:pt x="106" y="556"/>
                  </a:lnTo>
                  <a:lnTo>
                    <a:pt x="128" y="558"/>
                  </a:lnTo>
                  <a:lnTo>
                    <a:pt x="136" y="560"/>
                  </a:lnTo>
                  <a:lnTo>
                    <a:pt x="136" y="608"/>
                  </a:lnTo>
                  <a:lnTo>
                    <a:pt x="136" y="608"/>
                  </a:lnTo>
                  <a:lnTo>
                    <a:pt x="138" y="614"/>
                  </a:lnTo>
                  <a:lnTo>
                    <a:pt x="140" y="620"/>
                  </a:lnTo>
                  <a:lnTo>
                    <a:pt x="146" y="622"/>
                  </a:lnTo>
                  <a:lnTo>
                    <a:pt x="152" y="624"/>
                  </a:lnTo>
                  <a:lnTo>
                    <a:pt x="152" y="624"/>
                  </a:lnTo>
                  <a:lnTo>
                    <a:pt x="158" y="622"/>
                  </a:lnTo>
                  <a:lnTo>
                    <a:pt x="164" y="620"/>
                  </a:lnTo>
                  <a:lnTo>
                    <a:pt x="166" y="614"/>
                  </a:lnTo>
                  <a:lnTo>
                    <a:pt x="168" y="608"/>
                  </a:lnTo>
                  <a:lnTo>
                    <a:pt x="168" y="558"/>
                  </a:lnTo>
                  <a:lnTo>
                    <a:pt x="174" y="558"/>
                  </a:lnTo>
                  <a:lnTo>
                    <a:pt x="174" y="558"/>
                  </a:lnTo>
                  <a:lnTo>
                    <a:pt x="192" y="556"/>
                  </a:lnTo>
                  <a:lnTo>
                    <a:pt x="208" y="552"/>
                  </a:lnTo>
                  <a:lnTo>
                    <a:pt x="222" y="546"/>
                  </a:lnTo>
                  <a:lnTo>
                    <a:pt x="236" y="540"/>
                  </a:lnTo>
                  <a:lnTo>
                    <a:pt x="246" y="534"/>
                  </a:lnTo>
                  <a:lnTo>
                    <a:pt x="258" y="526"/>
                  </a:lnTo>
                  <a:lnTo>
                    <a:pt x="266" y="516"/>
                  </a:lnTo>
                  <a:lnTo>
                    <a:pt x="274" y="508"/>
                  </a:lnTo>
                  <a:lnTo>
                    <a:pt x="288" y="488"/>
                  </a:lnTo>
                  <a:lnTo>
                    <a:pt x="296" y="466"/>
                  </a:lnTo>
                  <a:lnTo>
                    <a:pt x="302" y="442"/>
                  </a:lnTo>
                  <a:lnTo>
                    <a:pt x="304" y="420"/>
                  </a:lnTo>
                  <a:close/>
                  <a:moveTo>
                    <a:pt x="136" y="294"/>
                  </a:moveTo>
                  <a:lnTo>
                    <a:pt x="128" y="292"/>
                  </a:lnTo>
                  <a:lnTo>
                    <a:pt x="128" y="292"/>
                  </a:lnTo>
                  <a:lnTo>
                    <a:pt x="110" y="290"/>
                  </a:lnTo>
                  <a:lnTo>
                    <a:pt x="96" y="286"/>
                  </a:lnTo>
                  <a:lnTo>
                    <a:pt x="82" y="280"/>
                  </a:lnTo>
                  <a:lnTo>
                    <a:pt x="72" y="274"/>
                  </a:lnTo>
                  <a:lnTo>
                    <a:pt x="62" y="268"/>
                  </a:lnTo>
                  <a:lnTo>
                    <a:pt x="54" y="262"/>
                  </a:lnTo>
                  <a:lnTo>
                    <a:pt x="44" y="248"/>
                  </a:lnTo>
                  <a:lnTo>
                    <a:pt x="36" y="236"/>
                  </a:lnTo>
                  <a:lnTo>
                    <a:pt x="34" y="222"/>
                  </a:lnTo>
                  <a:lnTo>
                    <a:pt x="32" y="212"/>
                  </a:lnTo>
                  <a:lnTo>
                    <a:pt x="32" y="202"/>
                  </a:lnTo>
                  <a:lnTo>
                    <a:pt x="32" y="202"/>
                  </a:lnTo>
                  <a:lnTo>
                    <a:pt x="32" y="190"/>
                  </a:lnTo>
                  <a:lnTo>
                    <a:pt x="34" y="176"/>
                  </a:lnTo>
                  <a:lnTo>
                    <a:pt x="40" y="160"/>
                  </a:lnTo>
                  <a:lnTo>
                    <a:pt x="46" y="144"/>
                  </a:lnTo>
                  <a:lnTo>
                    <a:pt x="58" y="128"/>
                  </a:lnTo>
                  <a:lnTo>
                    <a:pt x="66" y="120"/>
                  </a:lnTo>
                  <a:lnTo>
                    <a:pt x="76" y="114"/>
                  </a:lnTo>
                  <a:lnTo>
                    <a:pt x="86" y="108"/>
                  </a:lnTo>
                  <a:lnTo>
                    <a:pt x="98" y="104"/>
                  </a:lnTo>
                  <a:lnTo>
                    <a:pt x="112" y="100"/>
                  </a:lnTo>
                  <a:lnTo>
                    <a:pt x="128" y="96"/>
                  </a:lnTo>
                  <a:lnTo>
                    <a:pt x="136" y="96"/>
                  </a:lnTo>
                  <a:lnTo>
                    <a:pt x="136" y="294"/>
                  </a:lnTo>
                  <a:close/>
                  <a:moveTo>
                    <a:pt x="168" y="328"/>
                  </a:moveTo>
                  <a:lnTo>
                    <a:pt x="178" y="330"/>
                  </a:lnTo>
                  <a:lnTo>
                    <a:pt x="178" y="330"/>
                  </a:lnTo>
                  <a:lnTo>
                    <a:pt x="194" y="334"/>
                  </a:lnTo>
                  <a:lnTo>
                    <a:pt x="208" y="338"/>
                  </a:lnTo>
                  <a:lnTo>
                    <a:pt x="222" y="342"/>
                  </a:lnTo>
                  <a:lnTo>
                    <a:pt x="232" y="348"/>
                  </a:lnTo>
                  <a:lnTo>
                    <a:pt x="242" y="354"/>
                  </a:lnTo>
                  <a:lnTo>
                    <a:pt x="250" y="360"/>
                  </a:lnTo>
                  <a:lnTo>
                    <a:pt x="260" y="374"/>
                  </a:lnTo>
                  <a:lnTo>
                    <a:pt x="268" y="388"/>
                  </a:lnTo>
                  <a:lnTo>
                    <a:pt x="272" y="400"/>
                  </a:lnTo>
                  <a:lnTo>
                    <a:pt x="272" y="412"/>
                  </a:lnTo>
                  <a:lnTo>
                    <a:pt x="272" y="420"/>
                  </a:lnTo>
                  <a:lnTo>
                    <a:pt x="272" y="420"/>
                  </a:lnTo>
                  <a:lnTo>
                    <a:pt x="272" y="432"/>
                  </a:lnTo>
                  <a:lnTo>
                    <a:pt x="270" y="446"/>
                  </a:lnTo>
                  <a:lnTo>
                    <a:pt x="266" y="462"/>
                  </a:lnTo>
                  <a:lnTo>
                    <a:pt x="258" y="480"/>
                  </a:lnTo>
                  <a:lnTo>
                    <a:pt x="246" y="494"/>
                  </a:lnTo>
                  <a:lnTo>
                    <a:pt x="238" y="502"/>
                  </a:lnTo>
                  <a:lnTo>
                    <a:pt x="228" y="508"/>
                  </a:lnTo>
                  <a:lnTo>
                    <a:pt x="218" y="514"/>
                  </a:lnTo>
                  <a:lnTo>
                    <a:pt x="206" y="520"/>
                  </a:lnTo>
                  <a:lnTo>
                    <a:pt x="192" y="524"/>
                  </a:lnTo>
                  <a:lnTo>
                    <a:pt x="178" y="526"/>
                  </a:lnTo>
                  <a:lnTo>
                    <a:pt x="168" y="528"/>
                  </a:lnTo>
                  <a:lnTo>
                    <a:pt x="168" y="328"/>
                  </a:lnTo>
                  <a:close/>
                </a:path>
              </a:pathLst>
            </a:custGeom>
            <a:solidFill>
              <a:schemeClr val="bg1"/>
            </a:solidFill>
            <a:ln>
              <a:noFill/>
            </a:ln>
          </p:spPr>
          <p:txBody>
            <a:bodyPr vert="horz" wrap="square" lIns="96819" tIns="48409" rIns="96819" bIns="48409" numCol="1" anchor="t" anchorCtr="0" compatLnSpc="1">
              <a:prstTxWarp prst="textNoShape">
                <a:avLst/>
              </a:prstTxWarp>
            </a:bodyPr>
            <a:lstStyle/>
            <a:p>
              <a:endParaRPr lang="en-US" sz="1165" dirty="0"/>
            </a:p>
          </p:txBody>
        </p:sp>
      </p:grpSp>
      <p:grpSp>
        <p:nvGrpSpPr>
          <p:cNvPr id="64" name="Group 63"/>
          <p:cNvGrpSpPr>
            <a:grpSpLocks noChangeAspect="1"/>
          </p:cNvGrpSpPr>
          <p:nvPr/>
        </p:nvGrpSpPr>
        <p:grpSpPr>
          <a:xfrm>
            <a:off x="10503628" y="2773502"/>
            <a:ext cx="682306" cy="682306"/>
            <a:chOff x="1051277" y="2190302"/>
            <a:chExt cx="1828800" cy="1828800"/>
          </a:xfrm>
        </p:grpSpPr>
        <p:sp>
          <p:nvSpPr>
            <p:cNvPr id="65" name="Oval 64"/>
            <p:cNvSpPr>
              <a:spLocks noChangeAspect="1"/>
            </p:cNvSpPr>
            <p:nvPr/>
          </p:nvSpPr>
          <p:spPr>
            <a:xfrm>
              <a:off x="1051277" y="2190302"/>
              <a:ext cx="1828800" cy="18288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5" dirty="0">
                <a:solidFill>
                  <a:srgbClr val="4E8FBF"/>
                </a:solidFill>
              </a:endParaRPr>
            </a:p>
          </p:txBody>
        </p:sp>
        <p:grpSp>
          <p:nvGrpSpPr>
            <p:cNvPr id="66" name="Group 65"/>
            <p:cNvGrpSpPr>
              <a:grpSpLocks noChangeAspect="1"/>
            </p:cNvGrpSpPr>
            <p:nvPr/>
          </p:nvGrpSpPr>
          <p:grpSpPr>
            <a:xfrm>
              <a:off x="1546577" y="2510342"/>
              <a:ext cx="838200" cy="1188720"/>
              <a:chOff x="-4400550" y="2341563"/>
              <a:chExt cx="698500" cy="990600"/>
            </a:xfrm>
            <a:solidFill>
              <a:schemeClr val="bg1"/>
            </a:solidFill>
          </p:grpSpPr>
          <p:sp>
            <p:nvSpPr>
              <p:cNvPr id="67" name="Freeform 5"/>
              <p:cNvSpPr>
                <a:spLocks/>
              </p:cNvSpPr>
              <p:nvPr/>
            </p:nvSpPr>
            <p:spPr bwMode="auto">
              <a:xfrm>
                <a:off x="-4283075" y="2843213"/>
                <a:ext cx="234950" cy="361950"/>
              </a:xfrm>
              <a:custGeom>
                <a:avLst/>
                <a:gdLst>
                  <a:gd name="T0" fmla="*/ 34 w 148"/>
                  <a:gd name="T1" fmla="*/ 2 h 228"/>
                  <a:gd name="T2" fmla="*/ 34 w 148"/>
                  <a:gd name="T3" fmla="*/ 2 h 228"/>
                  <a:gd name="T4" fmla="*/ 26 w 148"/>
                  <a:gd name="T5" fmla="*/ 0 h 228"/>
                  <a:gd name="T6" fmla="*/ 26 w 148"/>
                  <a:gd name="T7" fmla="*/ 0 h 228"/>
                  <a:gd name="T8" fmla="*/ 22 w 148"/>
                  <a:gd name="T9" fmla="*/ 2 h 228"/>
                  <a:gd name="T10" fmla="*/ 18 w 148"/>
                  <a:gd name="T11" fmla="*/ 4 h 228"/>
                  <a:gd name="T12" fmla="*/ 14 w 148"/>
                  <a:gd name="T13" fmla="*/ 8 h 228"/>
                  <a:gd name="T14" fmla="*/ 10 w 148"/>
                  <a:gd name="T15" fmla="*/ 12 h 228"/>
                  <a:gd name="T16" fmla="*/ 10 w 148"/>
                  <a:gd name="T17" fmla="*/ 12 h 228"/>
                  <a:gd name="T18" fmla="*/ 4 w 148"/>
                  <a:gd name="T19" fmla="*/ 36 h 228"/>
                  <a:gd name="T20" fmla="*/ 0 w 148"/>
                  <a:gd name="T21" fmla="*/ 62 h 228"/>
                  <a:gd name="T22" fmla="*/ 0 w 148"/>
                  <a:gd name="T23" fmla="*/ 90 h 228"/>
                  <a:gd name="T24" fmla="*/ 6 w 148"/>
                  <a:gd name="T25" fmla="*/ 116 h 228"/>
                  <a:gd name="T26" fmla="*/ 6 w 148"/>
                  <a:gd name="T27" fmla="*/ 116 h 228"/>
                  <a:gd name="T28" fmla="*/ 10 w 148"/>
                  <a:gd name="T29" fmla="*/ 130 h 228"/>
                  <a:gd name="T30" fmla="*/ 18 w 148"/>
                  <a:gd name="T31" fmla="*/ 146 h 228"/>
                  <a:gd name="T32" fmla="*/ 26 w 148"/>
                  <a:gd name="T33" fmla="*/ 160 h 228"/>
                  <a:gd name="T34" fmla="*/ 36 w 148"/>
                  <a:gd name="T35" fmla="*/ 172 h 228"/>
                  <a:gd name="T36" fmla="*/ 46 w 148"/>
                  <a:gd name="T37" fmla="*/ 184 h 228"/>
                  <a:gd name="T38" fmla="*/ 58 w 148"/>
                  <a:gd name="T39" fmla="*/ 196 h 228"/>
                  <a:gd name="T40" fmla="*/ 72 w 148"/>
                  <a:gd name="T41" fmla="*/ 204 h 228"/>
                  <a:gd name="T42" fmla="*/ 86 w 148"/>
                  <a:gd name="T43" fmla="*/ 212 h 228"/>
                  <a:gd name="T44" fmla="*/ 86 w 148"/>
                  <a:gd name="T45" fmla="*/ 212 h 228"/>
                  <a:gd name="T46" fmla="*/ 106 w 148"/>
                  <a:gd name="T47" fmla="*/ 220 h 228"/>
                  <a:gd name="T48" fmla="*/ 128 w 148"/>
                  <a:gd name="T49" fmla="*/ 226 h 228"/>
                  <a:gd name="T50" fmla="*/ 128 w 148"/>
                  <a:gd name="T51" fmla="*/ 226 h 228"/>
                  <a:gd name="T52" fmla="*/ 134 w 148"/>
                  <a:gd name="T53" fmla="*/ 228 h 228"/>
                  <a:gd name="T54" fmla="*/ 134 w 148"/>
                  <a:gd name="T55" fmla="*/ 228 h 228"/>
                  <a:gd name="T56" fmla="*/ 134 w 148"/>
                  <a:gd name="T57" fmla="*/ 228 h 228"/>
                  <a:gd name="T58" fmla="*/ 140 w 148"/>
                  <a:gd name="T59" fmla="*/ 226 h 228"/>
                  <a:gd name="T60" fmla="*/ 144 w 148"/>
                  <a:gd name="T61" fmla="*/ 224 h 228"/>
                  <a:gd name="T62" fmla="*/ 148 w 148"/>
                  <a:gd name="T63" fmla="*/ 218 h 228"/>
                  <a:gd name="T64" fmla="*/ 148 w 148"/>
                  <a:gd name="T65" fmla="*/ 212 h 228"/>
                  <a:gd name="T66" fmla="*/ 148 w 148"/>
                  <a:gd name="T67" fmla="*/ 212 h 228"/>
                  <a:gd name="T68" fmla="*/ 148 w 148"/>
                  <a:gd name="T69" fmla="*/ 204 h 228"/>
                  <a:gd name="T70" fmla="*/ 142 w 148"/>
                  <a:gd name="T71" fmla="*/ 200 h 228"/>
                  <a:gd name="T72" fmla="*/ 136 w 148"/>
                  <a:gd name="T73" fmla="*/ 194 h 228"/>
                  <a:gd name="T74" fmla="*/ 126 w 148"/>
                  <a:gd name="T75" fmla="*/ 192 h 228"/>
                  <a:gd name="T76" fmla="*/ 126 w 148"/>
                  <a:gd name="T77" fmla="*/ 192 h 228"/>
                  <a:gd name="T78" fmla="*/ 114 w 148"/>
                  <a:gd name="T79" fmla="*/ 188 h 228"/>
                  <a:gd name="T80" fmla="*/ 100 w 148"/>
                  <a:gd name="T81" fmla="*/ 182 h 228"/>
                  <a:gd name="T82" fmla="*/ 100 w 148"/>
                  <a:gd name="T83" fmla="*/ 182 h 228"/>
                  <a:gd name="T84" fmla="*/ 90 w 148"/>
                  <a:gd name="T85" fmla="*/ 176 h 228"/>
                  <a:gd name="T86" fmla="*/ 80 w 148"/>
                  <a:gd name="T87" fmla="*/ 168 h 228"/>
                  <a:gd name="T88" fmla="*/ 70 w 148"/>
                  <a:gd name="T89" fmla="*/ 160 h 228"/>
                  <a:gd name="T90" fmla="*/ 62 w 148"/>
                  <a:gd name="T91" fmla="*/ 152 h 228"/>
                  <a:gd name="T92" fmla="*/ 54 w 148"/>
                  <a:gd name="T93" fmla="*/ 140 h 228"/>
                  <a:gd name="T94" fmla="*/ 48 w 148"/>
                  <a:gd name="T95" fmla="*/ 130 h 228"/>
                  <a:gd name="T96" fmla="*/ 42 w 148"/>
                  <a:gd name="T97" fmla="*/ 118 h 228"/>
                  <a:gd name="T98" fmla="*/ 38 w 148"/>
                  <a:gd name="T99" fmla="*/ 106 h 228"/>
                  <a:gd name="T100" fmla="*/ 38 w 148"/>
                  <a:gd name="T101" fmla="*/ 106 h 228"/>
                  <a:gd name="T102" fmla="*/ 34 w 148"/>
                  <a:gd name="T103" fmla="*/ 88 h 228"/>
                  <a:gd name="T104" fmla="*/ 34 w 148"/>
                  <a:gd name="T105" fmla="*/ 68 h 228"/>
                  <a:gd name="T106" fmla="*/ 36 w 148"/>
                  <a:gd name="T107" fmla="*/ 50 h 228"/>
                  <a:gd name="T108" fmla="*/ 40 w 148"/>
                  <a:gd name="T109" fmla="*/ 32 h 228"/>
                  <a:gd name="T110" fmla="*/ 40 w 148"/>
                  <a:gd name="T111" fmla="*/ 32 h 228"/>
                  <a:gd name="T112" fmla="*/ 42 w 148"/>
                  <a:gd name="T113" fmla="*/ 24 h 228"/>
                  <a:gd name="T114" fmla="*/ 42 w 148"/>
                  <a:gd name="T115" fmla="*/ 16 h 228"/>
                  <a:gd name="T116" fmla="*/ 40 w 148"/>
                  <a:gd name="T117" fmla="*/ 8 h 228"/>
                  <a:gd name="T118" fmla="*/ 34 w 148"/>
                  <a:gd name="T119" fmla="*/ 2 h 228"/>
                  <a:gd name="T120" fmla="*/ 34 w 148"/>
                  <a:gd name="T121"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228">
                    <a:moveTo>
                      <a:pt x="34" y="2"/>
                    </a:moveTo>
                    <a:lnTo>
                      <a:pt x="34" y="2"/>
                    </a:lnTo>
                    <a:lnTo>
                      <a:pt x="26" y="0"/>
                    </a:lnTo>
                    <a:lnTo>
                      <a:pt x="26" y="0"/>
                    </a:lnTo>
                    <a:lnTo>
                      <a:pt x="22" y="2"/>
                    </a:lnTo>
                    <a:lnTo>
                      <a:pt x="18" y="4"/>
                    </a:lnTo>
                    <a:lnTo>
                      <a:pt x="14" y="8"/>
                    </a:lnTo>
                    <a:lnTo>
                      <a:pt x="10" y="12"/>
                    </a:lnTo>
                    <a:lnTo>
                      <a:pt x="10" y="12"/>
                    </a:lnTo>
                    <a:lnTo>
                      <a:pt x="4" y="36"/>
                    </a:lnTo>
                    <a:lnTo>
                      <a:pt x="0" y="62"/>
                    </a:lnTo>
                    <a:lnTo>
                      <a:pt x="0" y="90"/>
                    </a:lnTo>
                    <a:lnTo>
                      <a:pt x="6" y="116"/>
                    </a:lnTo>
                    <a:lnTo>
                      <a:pt x="6" y="116"/>
                    </a:lnTo>
                    <a:lnTo>
                      <a:pt x="10" y="130"/>
                    </a:lnTo>
                    <a:lnTo>
                      <a:pt x="18" y="146"/>
                    </a:lnTo>
                    <a:lnTo>
                      <a:pt x="26" y="160"/>
                    </a:lnTo>
                    <a:lnTo>
                      <a:pt x="36" y="172"/>
                    </a:lnTo>
                    <a:lnTo>
                      <a:pt x="46" y="184"/>
                    </a:lnTo>
                    <a:lnTo>
                      <a:pt x="58" y="196"/>
                    </a:lnTo>
                    <a:lnTo>
                      <a:pt x="72" y="204"/>
                    </a:lnTo>
                    <a:lnTo>
                      <a:pt x="86" y="212"/>
                    </a:lnTo>
                    <a:lnTo>
                      <a:pt x="86" y="212"/>
                    </a:lnTo>
                    <a:lnTo>
                      <a:pt x="106" y="220"/>
                    </a:lnTo>
                    <a:lnTo>
                      <a:pt x="128" y="226"/>
                    </a:lnTo>
                    <a:lnTo>
                      <a:pt x="128" y="226"/>
                    </a:lnTo>
                    <a:lnTo>
                      <a:pt x="134" y="228"/>
                    </a:lnTo>
                    <a:lnTo>
                      <a:pt x="134" y="228"/>
                    </a:lnTo>
                    <a:lnTo>
                      <a:pt x="134" y="228"/>
                    </a:lnTo>
                    <a:lnTo>
                      <a:pt x="140" y="226"/>
                    </a:lnTo>
                    <a:lnTo>
                      <a:pt x="144" y="224"/>
                    </a:lnTo>
                    <a:lnTo>
                      <a:pt x="148" y="218"/>
                    </a:lnTo>
                    <a:lnTo>
                      <a:pt x="148" y="212"/>
                    </a:lnTo>
                    <a:lnTo>
                      <a:pt x="148" y="212"/>
                    </a:lnTo>
                    <a:lnTo>
                      <a:pt x="148" y="204"/>
                    </a:lnTo>
                    <a:lnTo>
                      <a:pt x="142" y="200"/>
                    </a:lnTo>
                    <a:lnTo>
                      <a:pt x="136" y="194"/>
                    </a:lnTo>
                    <a:lnTo>
                      <a:pt x="126" y="192"/>
                    </a:lnTo>
                    <a:lnTo>
                      <a:pt x="126" y="192"/>
                    </a:lnTo>
                    <a:lnTo>
                      <a:pt x="114" y="188"/>
                    </a:lnTo>
                    <a:lnTo>
                      <a:pt x="100" y="182"/>
                    </a:lnTo>
                    <a:lnTo>
                      <a:pt x="100" y="182"/>
                    </a:lnTo>
                    <a:lnTo>
                      <a:pt x="90" y="176"/>
                    </a:lnTo>
                    <a:lnTo>
                      <a:pt x="80" y="168"/>
                    </a:lnTo>
                    <a:lnTo>
                      <a:pt x="70" y="160"/>
                    </a:lnTo>
                    <a:lnTo>
                      <a:pt x="62" y="152"/>
                    </a:lnTo>
                    <a:lnTo>
                      <a:pt x="54" y="140"/>
                    </a:lnTo>
                    <a:lnTo>
                      <a:pt x="48" y="130"/>
                    </a:lnTo>
                    <a:lnTo>
                      <a:pt x="42" y="118"/>
                    </a:lnTo>
                    <a:lnTo>
                      <a:pt x="38" y="106"/>
                    </a:lnTo>
                    <a:lnTo>
                      <a:pt x="38" y="106"/>
                    </a:lnTo>
                    <a:lnTo>
                      <a:pt x="34" y="88"/>
                    </a:lnTo>
                    <a:lnTo>
                      <a:pt x="34" y="68"/>
                    </a:lnTo>
                    <a:lnTo>
                      <a:pt x="36" y="50"/>
                    </a:lnTo>
                    <a:lnTo>
                      <a:pt x="40" y="32"/>
                    </a:lnTo>
                    <a:lnTo>
                      <a:pt x="40" y="32"/>
                    </a:lnTo>
                    <a:lnTo>
                      <a:pt x="42" y="24"/>
                    </a:lnTo>
                    <a:lnTo>
                      <a:pt x="42" y="16"/>
                    </a:lnTo>
                    <a:lnTo>
                      <a:pt x="40" y="8"/>
                    </a:lnTo>
                    <a:lnTo>
                      <a:pt x="34" y="2"/>
                    </a:lnTo>
                    <a:lnTo>
                      <a:pt x="3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sp>
            <p:nvSpPr>
              <p:cNvPr id="68" name="Freeform 6"/>
              <p:cNvSpPr>
                <a:spLocks noEditPoints="1"/>
              </p:cNvSpPr>
              <p:nvPr/>
            </p:nvSpPr>
            <p:spPr bwMode="auto">
              <a:xfrm>
                <a:off x="-4400550" y="2341563"/>
                <a:ext cx="698500" cy="990600"/>
              </a:xfrm>
              <a:custGeom>
                <a:avLst/>
                <a:gdLst>
                  <a:gd name="T0" fmla="*/ 408 w 440"/>
                  <a:gd name="T1" fmla="*/ 282 h 624"/>
                  <a:gd name="T2" fmla="*/ 292 w 440"/>
                  <a:gd name="T3" fmla="*/ 102 h 624"/>
                  <a:gd name="T4" fmla="*/ 226 w 440"/>
                  <a:gd name="T5" fmla="*/ 2 h 624"/>
                  <a:gd name="T6" fmla="*/ 224 w 440"/>
                  <a:gd name="T7" fmla="*/ 0 h 624"/>
                  <a:gd name="T8" fmla="*/ 220 w 440"/>
                  <a:gd name="T9" fmla="*/ 0 h 624"/>
                  <a:gd name="T10" fmla="*/ 220 w 440"/>
                  <a:gd name="T11" fmla="*/ 0 h 624"/>
                  <a:gd name="T12" fmla="*/ 214 w 440"/>
                  <a:gd name="T13" fmla="*/ 2 h 624"/>
                  <a:gd name="T14" fmla="*/ 148 w 440"/>
                  <a:gd name="T15" fmla="*/ 102 h 624"/>
                  <a:gd name="T16" fmla="*/ 144 w 440"/>
                  <a:gd name="T17" fmla="*/ 106 h 624"/>
                  <a:gd name="T18" fmla="*/ 32 w 440"/>
                  <a:gd name="T19" fmla="*/ 282 h 624"/>
                  <a:gd name="T20" fmla="*/ 20 w 440"/>
                  <a:gd name="T21" fmla="*/ 302 h 624"/>
                  <a:gd name="T22" fmla="*/ 6 w 440"/>
                  <a:gd name="T23" fmla="*/ 344 h 624"/>
                  <a:gd name="T24" fmla="*/ 0 w 440"/>
                  <a:gd name="T25" fmla="*/ 390 h 624"/>
                  <a:gd name="T26" fmla="*/ 2 w 440"/>
                  <a:gd name="T27" fmla="*/ 436 h 624"/>
                  <a:gd name="T28" fmla="*/ 8 w 440"/>
                  <a:gd name="T29" fmla="*/ 458 h 624"/>
                  <a:gd name="T30" fmla="*/ 26 w 440"/>
                  <a:gd name="T31" fmla="*/ 502 h 624"/>
                  <a:gd name="T32" fmla="*/ 50 w 440"/>
                  <a:gd name="T33" fmla="*/ 542 h 624"/>
                  <a:gd name="T34" fmla="*/ 84 w 440"/>
                  <a:gd name="T35" fmla="*/ 574 h 624"/>
                  <a:gd name="T36" fmla="*/ 120 w 440"/>
                  <a:gd name="T37" fmla="*/ 598 h 624"/>
                  <a:gd name="T38" fmla="*/ 146 w 440"/>
                  <a:gd name="T39" fmla="*/ 610 h 624"/>
                  <a:gd name="T40" fmla="*/ 194 w 440"/>
                  <a:gd name="T41" fmla="*/ 622 h 624"/>
                  <a:gd name="T42" fmla="*/ 218 w 440"/>
                  <a:gd name="T43" fmla="*/ 624 h 624"/>
                  <a:gd name="T44" fmla="*/ 280 w 440"/>
                  <a:gd name="T45" fmla="*/ 616 h 624"/>
                  <a:gd name="T46" fmla="*/ 336 w 440"/>
                  <a:gd name="T47" fmla="*/ 590 h 624"/>
                  <a:gd name="T48" fmla="*/ 382 w 440"/>
                  <a:gd name="T49" fmla="*/ 550 h 624"/>
                  <a:gd name="T50" fmla="*/ 418 w 440"/>
                  <a:gd name="T51" fmla="*/ 500 h 624"/>
                  <a:gd name="T52" fmla="*/ 428 w 440"/>
                  <a:gd name="T53" fmla="*/ 472 h 624"/>
                  <a:gd name="T54" fmla="*/ 440 w 440"/>
                  <a:gd name="T55" fmla="*/ 418 h 624"/>
                  <a:gd name="T56" fmla="*/ 438 w 440"/>
                  <a:gd name="T57" fmla="*/ 362 h 624"/>
                  <a:gd name="T58" fmla="*/ 422 w 440"/>
                  <a:gd name="T59" fmla="*/ 308 h 624"/>
                  <a:gd name="T60" fmla="*/ 408 w 440"/>
                  <a:gd name="T61" fmla="*/ 282 h 624"/>
                  <a:gd name="T62" fmla="*/ 390 w 440"/>
                  <a:gd name="T63" fmla="*/ 488 h 624"/>
                  <a:gd name="T64" fmla="*/ 360 w 440"/>
                  <a:gd name="T65" fmla="*/ 532 h 624"/>
                  <a:gd name="T66" fmla="*/ 320 w 440"/>
                  <a:gd name="T67" fmla="*/ 564 h 624"/>
                  <a:gd name="T68" fmla="*/ 272 w 440"/>
                  <a:gd name="T69" fmla="*/ 586 h 624"/>
                  <a:gd name="T70" fmla="*/ 218 w 440"/>
                  <a:gd name="T71" fmla="*/ 594 h 624"/>
                  <a:gd name="T72" fmla="*/ 196 w 440"/>
                  <a:gd name="T73" fmla="*/ 592 h 624"/>
                  <a:gd name="T74" fmla="*/ 154 w 440"/>
                  <a:gd name="T75" fmla="*/ 582 h 624"/>
                  <a:gd name="T76" fmla="*/ 134 w 440"/>
                  <a:gd name="T77" fmla="*/ 574 h 624"/>
                  <a:gd name="T78" fmla="*/ 100 w 440"/>
                  <a:gd name="T79" fmla="*/ 552 h 624"/>
                  <a:gd name="T80" fmla="*/ 72 w 440"/>
                  <a:gd name="T81" fmla="*/ 524 h 624"/>
                  <a:gd name="T82" fmla="*/ 52 w 440"/>
                  <a:gd name="T83" fmla="*/ 492 h 624"/>
                  <a:gd name="T84" fmla="*/ 36 w 440"/>
                  <a:gd name="T85" fmla="*/ 454 h 624"/>
                  <a:gd name="T86" fmla="*/ 32 w 440"/>
                  <a:gd name="T87" fmla="*/ 434 h 624"/>
                  <a:gd name="T88" fmla="*/ 28 w 440"/>
                  <a:gd name="T89" fmla="*/ 394 h 624"/>
                  <a:gd name="T90" fmla="*/ 34 w 440"/>
                  <a:gd name="T91" fmla="*/ 356 h 624"/>
                  <a:gd name="T92" fmla="*/ 48 w 440"/>
                  <a:gd name="T93" fmla="*/ 318 h 624"/>
                  <a:gd name="T94" fmla="*/ 56 w 440"/>
                  <a:gd name="T95" fmla="*/ 302 h 624"/>
                  <a:gd name="T96" fmla="*/ 174 w 440"/>
                  <a:gd name="T97" fmla="*/ 118 h 624"/>
                  <a:gd name="T98" fmla="*/ 176 w 440"/>
                  <a:gd name="T99" fmla="*/ 114 h 624"/>
                  <a:gd name="T100" fmla="*/ 220 w 440"/>
                  <a:gd name="T101" fmla="*/ 50 h 624"/>
                  <a:gd name="T102" fmla="*/ 222 w 440"/>
                  <a:gd name="T103" fmla="*/ 56 h 624"/>
                  <a:gd name="T104" fmla="*/ 264 w 440"/>
                  <a:gd name="T105" fmla="*/ 118 h 624"/>
                  <a:gd name="T106" fmla="*/ 382 w 440"/>
                  <a:gd name="T107" fmla="*/ 302 h 624"/>
                  <a:gd name="T108" fmla="*/ 402 w 440"/>
                  <a:gd name="T109" fmla="*/ 346 h 624"/>
                  <a:gd name="T110" fmla="*/ 410 w 440"/>
                  <a:gd name="T111" fmla="*/ 394 h 624"/>
                  <a:gd name="T112" fmla="*/ 406 w 440"/>
                  <a:gd name="T113" fmla="*/ 442 h 624"/>
                  <a:gd name="T114" fmla="*/ 390 w 440"/>
                  <a:gd name="T115" fmla="*/ 4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0" h="624">
                    <a:moveTo>
                      <a:pt x="408" y="282"/>
                    </a:moveTo>
                    <a:lnTo>
                      <a:pt x="408" y="282"/>
                    </a:lnTo>
                    <a:lnTo>
                      <a:pt x="292" y="102"/>
                    </a:lnTo>
                    <a:lnTo>
                      <a:pt x="292" y="102"/>
                    </a:lnTo>
                    <a:lnTo>
                      <a:pt x="244" y="28"/>
                    </a:lnTo>
                    <a:lnTo>
                      <a:pt x="226" y="2"/>
                    </a:lnTo>
                    <a:lnTo>
                      <a:pt x="226" y="2"/>
                    </a:lnTo>
                    <a:lnTo>
                      <a:pt x="224" y="0"/>
                    </a:lnTo>
                    <a:lnTo>
                      <a:pt x="220" y="0"/>
                    </a:lnTo>
                    <a:lnTo>
                      <a:pt x="220" y="0"/>
                    </a:lnTo>
                    <a:lnTo>
                      <a:pt x="220" y="0"/>
                    </a:lnTo>
                    <a:lnTo>
                      <a:pt x="220" y="0"/>
                    </a:lnTo>
                    <a:lnTo>
                      <a:pt x="216" y="0"/>
                    </a:lnTo>
                    <a:lnTo>
                      <a:pt x="214" y="2"/>
                    </a:lnTo>
                    <a:lnTo>
                      <a:pt x="214" y="2"/>
                    </a:lnTo>
                    <a:lnTo>
                      <a:pt x="148" y="102"/>
                    </a:lnTo>
                    <a:lnTo>
                      <a:pt x="144" y="106"/>
                    </a:lnTo>
                    <a:lnTo>
                      <a:pt x="144" y="106"/>
                    </a:lnTo>
                    <a:lnTo>
                      <a:pt x="88" y="194"/>
                    </a:lnTo>
                    <a:lnTo>
                      <a:pt x="32" y="282"/>
                    </a:lnTo>
                    <a:lnTo>
                      <a:pt x="32" y="282"/>
                    </a:lnTo>
                    <a:lnTo>
                      <a:pt x="20" y="302"/>
                    </a:lnTo>
                    <a:lnTo>
                      <a:pt x="12" y="322"/>
                    </a:lnTo>
                    <a:lnTo>
                      <a:pt x="6" y="344"/>
                    </a:lnTo>
                    <a:lnTo>
                      <a:pt x="0" y="366"/>
                    </a:lnTo>
                    <a:lnTo>
                      <a:pt x="0" y="390"/>
                    </a:lnTo>
                    <a:lnTo>
                      <a:pt x="0" y="412"/>
                    </a:lnTo>
                    <a:lnTo>
                      <a:pt x="2" y="436"/>
                    </a:lnTo>
                    <a:lnTo>
                      <a:pt x="8" y="458"/>
                    </a:lnTo>
                    <a:lnTo>
                      <a:pt x="8" y="458"/>
                    </a:lnTo>
                    <a:lnTo>
                      <a:pt x="16" y="480"/>
                    </a:lnTo>
                    <a:lnTo>
                      <a:pt x="26" y="502"/>
                    </a:lnTo>
                    <a:lnTo>
                      <a:pt x="36" y="522"/>
                    </a:lnTo>
                    <a:lnTo>
                      <a:pt x="50" y="542"/>
                    </a:lnTo>
                    <a:lnTo>
                      <a:pt x="66" y="558"/>
                    </a:lnTo>
                    <a:lnTo>
                      <a:pt x="84" y="574"/>
                    </a:lnTo>
                    <a:lnTo>
                      <a:pt x="102" y="588"/>
                    </a:lnTo>
                    <a:lnTo>
                      <a:pt x="120" y="598"/>
                    </a:lnTo>
                    <a:lnTo>
                      <a:pt x="120" y="598"/>
                    </a:lnTo>
                    <a:lnTo>
                      <a:pt x="146" y="610"/>
                    </a:lnTo>
                    <a:lnTo>
                      <a:pt x="170" y="618"/>
                    </a:lnTo>
                    <a:lnTo>
                      <a:pt x="194" y="622"/>
                    </a:lnTo>
                    <a:lnTo>
                      <a:pt x="218" y="624"/>
                    </a:lnTo>
                    <a:lnTo>
                      <a:pt x="218" y="624"/>
                    </a:lnTo>
                    <a:lnTo>
                      <a:pt x="248" y="622"/>
                    </a:lnTo>
                    <a:lnTo>
                      <a:pt x="280" y="616"/>
                    </a:lnTo>
                    <a:lnTo>
                      <a:pt x="308" y="604"/>
                    </a:lnTo>
                    <a:lnTo>
                      <a:pt x="336" y="590"/>
                    </a:lnTo>
                    <a:lnTo>
                      <a:pt x="360" y="572"/>
                    </a:lnTo>
                    <a:lnTo>
                      <a:pt x="382" y="550"/>
                    </a:lnTo>
                    <a:lnTo>
                      <a:pt x="402" y="526"/>
                    </a:lnTo>
                    <a:lnTo>
                      <a:pt x="418" y="500"/>
                    </a:lnTo>
                    <a:lnTo>
                      <a:pt x="418" y="500"/>
                    </a:lnTo>
                    <a:lnTo>
                      <a:pt x="428" y="472"/>
                    </a:lnTo>
                    <a:lnTo>
                      <a:pt x="436" y="446"/>
                    </a:lnTo>
                    <a:lnTo>
                      <a:pt x="440" y="418"/>
                    </a:lnTo>
                    <a:lnTo>
                      <a:pt x="440" y="390"/>
                    </a:lnTo>
                    <a:lnTo>
                      <a:pt x="438" y="362"/>
                    </a:lnTo>
                    <a:lnTo>
                      <a:pt x="432" y="334"/>
                    </a:lnTo>
                    <a:lnTo>
                      <a:pt x="422" y="308"/>
                    </a:lnTo>
                    <a:lnTo>
                      <a:pt x="408" y="282"/>
                    </a:lnTo>
                    <a:lnTo>
                      <a:pt x="408" y="282"/>
                    </a:lnTo>
                    <a:close/>
                    <a:moveTo>
                      <a:pt x="390" y="488"/>
                    </a:moveTo>
                    <a:lnTo>
                      <a:pt x="390" y="488"/>
                    </a:lnTo>
                    <a:lnTo>
                      <a:pt x="378" y="510"/>
                    </a:lnTo>
                    <a:lnTo>
                      <a:pt x="360" y="532"/>
                    </a:lnTo>
                    <a:lnTo>
                      <a:pt x="342" y="550"/>
                    </a:lnTo>
                    <a:lnTo>
                      <a:pt x="320" y="564"/>
                    </a:lnTo>
                    <a:lnTo>
                      <a:pt x="296" y="576"/>
                    </a:lnTo>
                    <a:lnTo>
                      <a:pt x="272" y="586"/>
                    </a:lnTo>
                    <a:lnTo>
                      <a:pt x="244" y="592"/>
                    </a:lnTo>
                    <a:lnTo>
                      <a:pt x="218" y="594"/>
                    </a:lnTo>
                    <a:lnTo>
                      <a:pt x="218" y="594"/>
                    </a:lnTo>
                    <a:lnTo>
                      <a:pt x="196" y="592"/>
                    </a:lnTo>
                    <a:lnTo>
                      <a:pt x="174" y="588"/>
                    </a:lnTo>
                    <a:lnTo>
                      <a:pt x="154" y="582"/>
                    </a:lnTo>
                    <a:lnTo>
                      <a:pt x="134" y="574"/>
                    </a:lnTo>
                    <a:lnTo>
                      <a:pt x="134" y="574"/>
                    </a:lnTo>
                    <a:lnTo>
                      <a:pt x="116" y="564"/>
                    </a:lnTo>
                    <a:lnTo>
                      <a:pt x="100" y="552"/>
                    </a:lnTo>
                    <a:lnTo>
                      <a:pt x="86" y="540"/>
                    </a:lnTo>
                    <a:lnTo>
                      <a:pt x="72" y="524"/>
                    </a:lnTo>
                    <a:lnTo>
                      <a:pt x="62" y="508"/>
                    </a:lnTo>
                    <a:lnTo>
                      <a:pt x="52" y="492"/>
                    </a:lnTo>
                    <a:lnTo>
                      <a:pt x="42" y="474"/>
                    </a:lnTo>
                    <a:lnTo>
                      <a:pt x="36" y="454"/>
                    </a:lnTo>
                    <a:lnTo>
                      <a:pt x="36" y="454"/>
                    </a:lnTo>
                    <a:lnTo>
                      <a:pt x="32" y="434"/>
                    </a:lnTo>
                    <a:lnTo>
                      <a:pt x="30" y="414"/>
                    </a:lnTo>
                    <a:lnTo>
                      <a:pt x="28" y="394"/>
                    </a:lnTo>
                    <a:lnTo>
                      <a:pt x="30" y="376"/>
                    </a:lnTo>
                    <a:lnTo>
                      <a:pt x="34" y="356"/>
                    </a:lnTo>
                    <a:lnTo>
                      <a:pt x="40" y="336"/>
                    </a:lnTo>
                    <a:lnTo>
                      <a:pt x="48" y="318"/>
                    </a:lnTo>
                    <a:lnTo>
                      <a:pt x="56" y="302"/>
                    </a:lnTo>
                    <a:lnTo>
                      <a:pt x="56" y="302"/>
                    </a:lnTo>
                    <a:lnTo>
                      <a:pt x="116" y="210"/>
                    </a:lnTo>
                    <a:lnTo>
                      <a:pt x="174" y="118"/>
                    </a:lnTo>
                    <a:lnTo>
                      <a:pt x="176" y="114"/>
                    </a:lnTo>
                    <a:lnTo>
                      <a:pt x="176" y="114"/>
                    </a:lnTo>
                    <a:lnTo>
                      <a:pt x="216" y="56"/>
                    </a:lnTo>
                    <a:lnTo>
                      <a:pt x="220" y="50"/>
                    </a:lnTo>
                    <a:lnTo>
                      <a:pt x="222" y="56"/>
                    </a:lnTo>
                    <a:lnTo>
                      <a:pt x="222" y="56"/>
                    </a:lnTo>
                    <a:lnTo>
                      <a:pt x="264" y="118"/>
                    </a:lnTo>
                    <a:lnTo>
                      <a:pt x="264" y="118"/>
                    </a:lnTo>
                    <a:lnTo>
                      <a:pt x="382" y="302"/>
                    </a:lnTo>
                    <a:lnTo>
                      <a:pt x="382" y="302"/>
                    </a:lnTo>
                    <a:lnTo>
                      <a:pt x="394" y="322"/>
                    </a:lnTo>
                    <a:lnTo>
                      <a:pt x="402" y="346"/>
                    </a:lnTo>
                    <a:lnTo>
                      <a:pt x="408" y="370"/>
                    </a:lnTo>
                    <a:lnTo>
                      <a:pt x="410" y="394"/>
                    </a:lnTo>
                    <a:lnTo>
                      <a:pt x="410" y="418"/>
                    </a:lnTo>
                    <a:lnTo>
                      <a:pt x="406" y="442"/>
                    </a:lnTo>
                    <a:lnTo>
                      <a:pt x="400" y="464"/>
                    </a:lnTo>
                    <a:lnTo>
                      <a:pt x="390" y="488"/>
                    </a:lnTo>
                    <a:lnTo>
                      <a:pt x="390" y="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19" tIns="48409" rIns="96819" bIns="48409" numCol="1" anchor="t" anchorCtr="0" compatLnSpc="1">
                <a:prstTxWarp prst="textNoShape">
                  <a:avLst/>
                </a:prstTxWarp>
              </a:bodyPr>
              <a:lstStyle/>
              <a:p>
                <a:endParaRPr lang="en-US" sz="1165" dirty="0"/>
              </a:p>
            </p:txBody>
          </p:sp>
        </p:grpSp>
      </p:grpSp>
      <p:sp>
        <p:nvSpPr>
          <p:cNvPr id="69" name="TextBox 68"/>
          <p:cNvSpPr txBox="1"/>
          <p:nvPr/>
        </p:nvSpPr>
        <p:spPr>
          <a:xfrm>
            <a:off x="2474259" y="6528606"/>
            <a:ext cx="9681882" cy="490759"/>
          </a:xfrm>
          <a:prstGeom prst="rect">
            <a:avLst/>
          </a:prstGeom>
          <a:solidFill>
            <a:srgbClr val="E5F1F3"/>
          </a:solidFill>
          <a:ln w="28575">
            <a:solidFill>
              <a:srgbClr val="E9E7E5"/>
            </a:solidFill>
          </a:ln>
        </p:spPr>
        <p:txBody>
          <a:bodyPr vert="horz" wrap="square" lIns="48409" tIns="48409" rIns="48409" bIns="48409" rtlCol="0" anchor="ctr">
            <a:noAutofit/>
          </a:bodyPr>
          <a:lstStyle/>
          <a:p>
            <a:pPr algn="ctr">
              <a:lnSpc>
                <a:spcPct val="110000"/>
              </a:lnSpc>
            </a:pPr>
            <a:r>
              <a:rPr lang="en-US" sz="1482" b="1" dirty="0">
                <a:solidFill>
                  <a:srgbClr val="007C88"/>
                </a:solidFill>
              </a:rPr>
              <a:t>Challenge your organization and your bank partners to accelerate your transformation together</a:t>
            </a:r>
          </a:p>
        </p:txBody>
      </p:sp>
      <p:sp>
        <p:nvSpPr>
          <p:cNvPr id="4" name="PageNumber">
            <a:extLst>
              <a:ext uri="{FF2B5EF4-FFF2-40B4-BE49-F238E27FC236}">
                <a16:creationId xmlns:a16="http://schemas.microsoft.com/office/drawing/2014/main" id="{B11703C3-9802-4D60-A154-7D77C2FF2EC5}"/>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17</a:t>
            </a:r>
          </a:p>
        </p:txBody>
      </p:sp>
    </p:spTree>
    <p:custDataLst>
      <p:tags r:id="rId1"/>
    </p:custDataLst>
    <p:extLst>
      <p:ext uri="{BB962C8B-B14F-4D97-AF65-F5344CB8AC3E}">
        <p14:creationId xmlns:p14="http://schemas.microsoft.com/office/powerpoint/2010/main" val="15758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applied to the right use cases, technology can be a critical enabler for transformation</a:t>
            </a:r>
          </a:p>
        </p:txBody>
      </p:sp>
      <p:grpSp>
        <p:nvGrpSpPr>
          <p:cNvPr id="6" name="Group 5"/>
          <p:cNvGrpSpPr/>
          <p:nvPr/>
        </p:nvGrpSpPr>
        <p:grpSpPr>
          <a:xfrm>
            <a:off x="2588406" y="2499669"/>
            <a:ext cx="2992602" cy="3670751"/>
            <a:chOff x="776169" y="1790700"/>
            <a:chExt cx="3882657" cy="4762500"/>
          </a:xfrm>
        </p:grpSpPr>
        <p:sp>
          <p:nvSpPr>
            <p:cNvPr id="3" name="Rounded Rectangle 2"/>
            <p:cNvSpPr/>
            <p:nvPr/>
          </p:nvSpPr>
          <p:spPr>
            <a:xfrm>
              <a:off x="776169" y="1790700"/>
              <a:ext cx="3753293" cy="4762500"/>
            </a:xfrm>
            <a:prstGeom prst="roundRect">
              <a:avLst/>
            </a:prstGeom>
            <a:noFill/>
            <a:ln w="38100">
              <a:solidFill>
                <a:srgbClr val="1E7C99"/>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sp>
          <p:nvSpPr>
            <p:cNvPr id="5" name="Rectangle 4"/>
            <p:cNvSpPr/>
            <p:nvPr/>
          </p:nvSpPr>
          <p:spPr>
            <a:xfrm>
              <a:off x="4382380" y="2870791"/>
              <a:ext cx="276446" cy="253054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grpSp>
      <p:grpSp>
        <p:nvGrpSpPr>
          <p:cNvPr id="7" name="Group 6"/>
          <p:cNvGrpSpPr/>
          <p:nvPr/>
        </p:nvGrpSpPr>
        <p:grpSpPr>
          <a:xfrm>
            <a:off x="5749687" y="2499669"/>
            <a:ext cx="3103923" cy="3670751"/>
            <a:chOff x="4877673" y="1790700"/>
            <a:chExt cx="4027088" cy="4762500"/>
          </a:xfrm>
        </p:grpSpPr>
        <p:sp>
          <p:nvSpPr>
            <p:cNvPr id="32" name="Rounded Rectangle 31"/>
            <p:cNvSpPr/>
            <p:nvPr/>
          </p:nvSpPr>
          <p:spPr>
            <a:xfrm>
              <a:off x="5022104" y="1790700"/>
              <a:ext cx="3753293" cy="4762500"/>
            </a:xfrm>
            <a:prstGeom prst="roundRect">
              <a:avLst/>
            </a:prstGeom>
            <a:noFill/>
            <a:ln w="38100">
              <a:solidFill>
                <a:srgbClr val="1E7C99"/>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sp>
          <p:nvSpPr>
            <p:cNvPr id="35" name="Rectangle 34"/>
            <p:cNvSpPr/>
            <p:nvPr/>
          </p:nvSpPr>
          <p:spPr>
            <a:xfrm>
              <a:off x="4877673" y="2870791"/>
              <a:ext cx="276446" cy="253054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sp>
          <p:nvSpPr>
            <p:cNvPr id="36" name="Rectangle 35"/>
            <p:cNvSpPr/>
            <p:nvPr/>
          </p:nvSpPr>
          <p:spPr>
            <a:xfrm>
              <a:off x="8628315" y="2870790"/>
              <a:ext cx="276446" cy="253054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grpSp>
      <p:grpSp>
        <p:nvGrpSpPr>
          <p:cNvPr id="8" name="Group 7"/>
          <p:cNvGrpSpPr/>
          <p:nvPr/>
        </p:nvGrpSpPr>
        <p:grpSpPr>
          <a:xfrm>
            <a:off x="9033901" y="2499669"/>
            <a:ext cx="2992602" cy="3670751"/>
            <a:chOff x="9138675" y="1790700"/>
            <a:chExt cx="3882657" cy="4762500"/>
          </a:xfrm>
        </p:grpSpPr>
        <p:sp>
          <p:nvSpPr>
            <p:cNvPr id="33" name="Rounded Rectangle 32"/>
            <p:cNvSpPr/>
            <p:nvPr/>
          </p:nvSpPr>
          <p:spPr>
            <a:xfrm>
              <a:off x="9268039" y="1790700"/>
              <a:ext cx="3753293" cy="4762500"/>
            </a:xfrm>
            <a:prstGeom prst="roundRect">
              <a:avLst/>
            </a:prstGeom>
            <a:noFill/>
            <a:ln w="38100">
              <a:solidFill>
                <a:schemeClr val="accent3"/>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sp>
          <p:nvSpPr>
            <p:cNvPr id="37" name="Rectangle 36"/>
            <p:cNvSpPr/>
            <p:nvPr/>
          </p:nvSpPr>
          <p:spPr>
            <a:xfrm>
              <a:off x="9138675" y="2870789"/>
              <a:ext cx="276446" cy="253054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grpSp>
      <p:cxnSp>
        <p:nvCxnSpPr>
          <p:cNvPr id="10" name="Straight Connector 9"/>
          <p:cNvCxnSpPr/>
          <p:nvPr/>
        </p:nvCxnSpPr>
        <p:spPr>
          <a:xfrm flipV="1">
            <a:off x="5481299" y="3305289"/>
            <a:ext cx="379709" cy="1977324"/>
          </a:xfrm>
          <a:prstGeom prst="line">
            <a:avLst/>
          </a:prstGeom>
          <a:ln w="38100">
            <a:gradFill>
              <a:gsLst>
                <a:gs pos="0">
                  <a:schemeClr val="bg2"/>
                </a:gs>
                <a:gs pos="100000">
                  <a:srgbClr val="A6B64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407877" y="3224258"/>
            <a:ext cx="139319" cy="139319"/>
          </a:xfrm>
          <a:prstGeom prst="ellipse">
            <a:avLst/>
          </a:prstGeom>
          <a:solidFill>
            <a:srgbClr val="1E7C99"/>
          </a:solidFill>
          <a:ln w="9525">
            <a:solidFill>
              <a:srgbClr val="1E7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sp>
        <p:nvSpPr>
          <p:cNvPr id="48" name="Oval 47"/>
          <p:cNvSpPr/>
          <p:nvPr/>
        </p:nvSpPr>
        <p:spPr>
          <a:xfrm>
            <a:off x="5786916" y="5212951"/>
            <a:ext cx="139319" cy="139319"/>
          </a:xfrm>
          <a:prstGeom prst="ellipse">
            <a:avLst/>
          </a:prstGeom>
          <a:solidFill>
            <a:srgbClr val="1E7C99"/>
          </a:solidFill>
          <a:ln w="9525">
            <a:solidFill>
              <a:srgbClr val="1E7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sp>
        <p:nvSpPr>
          <p:cNvPr id="49" name="Oval 48"/>
          <p:cNvSpPr/>
          <p:nvPr/>
        </p:nvSpPr>
        <p:spPr>
          <a:xfrm>
            <a:off x="8672628" y="3224258"/>
            <a:ext cx="139319" cy="139319"/>
          </a:xfrm>
          <a:prstGeom prst="ellipse">
            <a:avLst/>
          </a:prstGeom>
          <a:solidFill>
            <a:srgbClr val="1E7C99"/>
          </a:solidFill>
          <a:ln w="9525">
            <a:solidFill>
              <a:srgbClr val="1E7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sp>
        <p:nvSpPr>
          <p:cNvPr id="61" name="Oval 60"/>
          <p:cNvSpPr/>
          <p:nvPr/>
        </p:nvSpPr>
        <p:spPr>
          <a:xfrm>
            <a:off x="9067714" y="5212952"/>
            <a:ext cx="139319" cy="139319"/>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924" dirty="0">
              <a:solidFill>
                <a:schemeClr val="tx2"/>
              </a:solidFill>
            </a:endParaRPr>
          </a:p>
        </p:txBody>
      </p:sp>
      <p:cxnSp>
        <p:nvCxnSpPr>
          <p:cNvPr id="62" name="Straight Connector 61"/>
          <p:cNvCxnSpPr/>
          <p:nvPr/>
        </p:nvCxnSpPr>
        <p:spPr>
          <a:xfrm flipV="1">
            <a:off x="8753902" y="3305289"/>
            <a:ext cx="386537" cy="1977324"/>
          </a:xfrm>
          <a:prstGeom prst="line">
            <a:avLst/>
          </a:prstGeom>
          <a:ln w="38100">
            <a:gradFill>
              <a:gsLst>
                <a:gs pos="0">
                  <a:srgbClr val="A6B640"/>
                </a:gs>
                <a:gs pos="100000">
                  <a:schemeClr val="accent3"/>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93873" y="3852246"/>
            <a:ext cx="2881959" cy="312001"/>
          </a:xfrm>
          <a:prstGeom prst="rect">
            <a:avLst/>
          </a:prstGeom>
          <a:noFill/>
        </p:spPr>
        <p:txBody>
          <a:bodyPr vert="horz" wrap="square" lIns="70478" tIns="35239" rIns="70478" bIns="35239" rtlCol="0" anchor="t">
            <a:spAutoFit/>
          </a:bodyPr>
          <a:lstStyle/>
          <a:p>
            <a:pPr algn="ctr">
              <a:lnSpc>
                <a:spcPct val="110000"/>
              </a:lnSpc>
            </a:pPr>
            <a:r>
              <a:rPr lang="en-US" sz="1542" b="1" dirty="0">
                <a:solidFill>
                  <a:srgbClr val="1E7C99"/>
                </a:solidFill>
                <a:latin typeface="Arial"/>
              </a:rPr>
              <a:t>Fundamental transformation</a:t>
            </a:r>
          </a:p>
        </p:txBody>
      </p:sp>
      <p:sp>
        <p:nvSpPr>
          <p:cNvPr id="69" name="TextBox 68"/>
          <p:cNvSpPr txBox="1"/>
          <p:nvPr/>
        </p:nvSpPr>
        <p:spPr>
          <a:xfrm>
            <a:off x="9320731" y="3852246"/>
            <a:ext cx="2673217" cy="312001"/>
          </a:xfrm>
          <a:prstGeom prst="rect">
            <a:avLst/>
          </a:prstGeom>
          <a:noFill/>
        </p:spPr>
        <p:txBody>
          <a:bodyPr vert="horz" wrap="square" lIns="70478" tIns="35239" rIns="70478" bIns="35239" rtlCol="0" anchor="t">
            <a:spAutoFit/>
          </a:bodyPr>
          <a:lstStyle/>
          <a:p>
            <a:pPr algn="ctr">
              <a:lnSpc>
                <a:spcPct val="110000"/>
              </a:lnSpc>
            </a:pPr>
            <a:r>
              <a:rPr lang="en-US" sz="1542" b="1" dirty="0">
                <a:solidFill>
                  <a:schemeClr val="accent3"/>
                </a:solidFill>
              </a:rPr>
              <a:t>Technology as an enabler</a:t>
            </a:r>
            <a:endParaRPr lang="en-US" sz="1542" b="1" dirty="0">
              <a:solidFill>
                <a:schemeClr val="accent3"/>
              </a:solidFill>
              <a:latin typeface="Arial"/>
            </a:endParaRPr>
          </a:p>
        </p:txBody>
      </p:sp>
      <p:sp>
        <p:nvSpPr>
          <p:cNvPr id="70" name="TextBox 69"/>
          <p:cNvSpPr txBox="1"/>
          <p:nvPr/>
        </p:nvSpPr>
        <p:spPr>
          <a:xfrm>
            <a:off x="5982104" y="3852246"/>
            <a:ext cx="2778550" cy="312001"/>
          </a:xfrm>
          <a:prstGeom prst="rect">
            <a:avLst/>
          </a:prstGeom>
          <a:noFill/>
        </p:spPr>
        <p:txBody>
          <a:bodyPr vert="horz" wrap="square" lIns="70478" tIns="35239" rIns="70478" bIns="35239" rtlCol="0" anchor="t">
            <a:spAutoFit/>
          </a:bodyPr>
          <a:lstStyle/>
          <a:p>
            <a:pPr algn="ctr">
              <a:lnSpc>
                <a:spcPct val="110000"/>
              </a:lnSpc>
            </a:pPr>
            <a:r>
              <a:rPr lang="en-US" sz="1542" b="1" dirty="0">
                <a:solidFill>
                  <a:srgbClr val="1E7C99"/>
                </a:solidFill>
              </a:rPr>
              <a:t>Right use case</a:t>
            </a:r>
            <a:endParaRPr lang="en-US" sz="1542" b="1" dirty="0">
              <a:solidFill>
                <a:srgbClr val="1E7C99"/>
              </a:solidFill>
              <a:latin typeface="Arial"/>
            </a:endParaRPr>
          </a:p>
        </p:txBody>
      </p:sp>
      <p:sp>
        <p:nvSpPr>
          <p:cNvPr id="23" name="TextBox 22"/>
          <p:cNvSpPr txBox="1"/>
          <p:nvPr/>
        </p:nvSpPr>
        <p:spPr>
          <a:xfrm>
            <a:off x="2670364" y="4344264"/>
            <a:ext cx="2697234" cy="1130174"/>
          </a:xfrm>
          <a:prstGeom prst="rect">
            <a:avLst/>
          </a:prstGeom>
          <a:noFill/>
        </p:spPr>
        <p:txBody>
          <a:bodyPr vert="horz" wrap="square" lIns="70478" tIns="35239" rIns="70478" bIns="35239" rtlCol="0" anchor="t">
            <a:spAutoFit/>
          </a:bodyPr>
          <a:lstStyle/>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dirty="0">
                <a:solidFill>
                  <a:schemeClr val="tx2"/>
                </a:solidFill>
                <a:latin typeface="Arial"/>
              </a:rPr>
              <a:t>As consumer shifts continue to accelerate and also gain foothold in the wholesale space, businesses need end-to-end flexibility and agility</a:t>
            </a:r>
          </a:p>
        </p:txBody>
      </p:sp>
      <p:sp>
        <p:nvSpPr>
          <p:cNvPr id="94" name="TextBox 93"/>
          <p:cNvSpPr txBox="1"/>
          <p:nvPr/>
        </p:nvSpPr>
        <p:spPr>
          <a:xfrm>
            <a:off x="9312873" y="4344264"/>
            <a:ext cx="2671511" cy="1714308"/>
          </a:xfrm>
          <a:prstGeom prst="rect">
            <a:avLst/>
          </a:prstGeom>
          <a:noFill/>
        </p:spPr>
        <p:txBody>
          <a:bodyPr vert="horz" wrap="square" lIns="70478" tIns="35239" rIns="70478" bIns="35239" rtlCol="0" anchor="t">
            <a:spAutoFit/>
          </a:bodyPr>
          <a:lstStyle/>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dirty="0">
                <a:solidFill>
                  <a:schemeClr val="tx2"/>
                </a:solidFill>
                <a:latin typeface="Arial"/>
              </a:rPr>
              <a:t>Applying emerging technology across the value chain can help enable organizations to:</a:t>
            </a:r>
          </a:p>
          <a:p>
            <a:pPr marL="384048" lvl="2" indent="-192024">
              <a:lnSpc>
                <a:spcPct val="110000"/>
              </a:lnSpc>
              <a:spcBef>
                <a:spcPts val="300"/>
              </a:spcBef>
              <a:spcAft>
                <a:spcPct val="0"/>
              </a:spcAft>
              <a:buClr>
                <a:schemeClr val="bg1">
                  <a:lumMod val="50000"/>
                </a:schemeClr>
              </a:buClr>
              <a:buSzPct val="92000"/>
              <a:buFont typeface="Wingdings" panose="05000000000000000000" pitchFamily="2" charset="2"/>
              <a:buChar char="l"/>
            </a:pPr>
            <a:r>
              <a:rPr lang="en-US" sz="1271" dirty="0">
                <a:solidFill>
                  <a:schemeClr val="tx2"/>
                </a:solidFill>
                <a:latin typeface="Arial"/>
              </a:rPr>
              <a:t>Offer optionality</a:t>
            </a:r>
          </a:p>
          <a:p>
            <a:pPr marL="384048" lvl="2" indent="-192024">
              <a:lnSpc>
                <a:spcPct val="110000"/>
              </a:lnSpc>
              <a:spcBef>
                <a:spcPts val="300"/>
              </a:spcBef>
              <a:spcAft>
                <a:spcPct val="0"/>
              </a:spcAft>
              <a:buClr>
                <a:schemeClr val="bg1">
                  <a:lumMod val="50000"/>
                </a:schemeClr>
              </a:buClr>
              <a:buSzPct val="92000"/>
              <a:buFont typeface="Wingdings" panose="05000000000000000000" pitchFamily="2" charset="2"/>
              <a:buChar char="l"/>
            </a:pPr>
            <a:r>
              <a:rPr lang="en-US" sz="1271" dirty="0">
                <a:solidFill>
                  <a:schemeClr val="tx2"/>
                </a:solidFill>
                <a:latin typeface="Arial"/>
              </a:rPr>
              <a:t>Engage real-time</a:t>
            </a:r>
          </a:p>
          <a:p>
            <a:pPr marL="384048" lvl="2" indent="-192024">
              <a:lnSpc>
                <a:spcPct val="110000"/>
              </a:lnSpc>
              <a:spcBef>
                <a:spcPts val="300"/>
              </a:spcBef>
              <a:spcAft>
                <a:spcPct val="0"/>
              </a:spcAft>
              <a:buClr>
                <a:schemeClr val="bg1">
                  <a:lumMod val="50000"/>
                </a:schemeClr>
              </a:buClr>
              <a:buSzPct val="92000"/>
              <a:buFont typeface="Wingdings" panose="05000000000000000000" pitchFamily="2" charset="2"/>
              <a:buChar char="l"/>
            </a:pPr>
            <a:r>
              <a:rPr lang="en-US" sz="1271" dirty="0">
                <a:solidFill>
                  <a:schemeClr val="tx2"/>
                </a:solidFill>
                <a:latin typeface="Arial"/>
              </a:rPr>
              <a:t>Gain efficiency</a:t>
            </a:r>
          </a:p>
          <a:p>
            <a:pPr marL="384048" lvl="2" indent="-192024">
              <a:lnSpc>
                <a:spcPct val="110000"/>
              </a:lnSpc>
              <a:spcBef>
                <a:spcPts val="300"/>
              </a:spcBef>
              <a:spcAft>
                <a:spcPct val="0"/>
              </a:spcAft>
              <a:buClr>
                <a:schemeClr val="bg1">
                  <a:lumMod val="50000"/>
                </a:schemeClr>
              </a:buClr>
              <a:buSzPct val="92000"/>
              <a:buFont typeface="Wingdings" panose="05000000000000000000" pitchFamily="2" charset="2"/>
              <a:buChar char="l"/>
            </a:pPr>
            <a:r>
              <a:rPr lang="en-US" sz="1271" dirty="0">
                <a:solidFill>
                  <a:schemeClr val="tx2"/>
                </a:solidFill>
                <a:latin typeface="Arial"/>
              </a:rPr>
              <a:t>Optimize data</a:t>
            </a:r>
          </a:p>
        </p:txBody>
      </p:sp>
      <p:sp>
        <p:nvSpPr>
          <p:cNvPr id="47" name="TextBox 46"/>
          <p:cNvSpPr txBox="1"/>
          <p:nvPr/>
        </p:nvSpPr>
        <p:spPr>
          <a:xfrm>
            <a:off x="5992133" y="4344265"/>
            <a:ext cx="2681635" cy="1207118"/>
          </a:xfrm>
          <a:prstGeom prst="rect">
            <a:avLst/>
          </a:prstGeom>
          <a:noFill/>
        </p:spPr>
        <p:txBody>
          <a:bodyPr vert="horz" wrap="square" lIns="70478" tIns="35239" rIns="70478" bIns="35239" rtlCol="0" anchor="t">
            <a:spAutoFit/>
          </a:bodyPr>
          <a:lstStyle/>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dirty="0">
                <a:solidFill>
                  <a:schemeClr val="tx2"/>
                </a:solidFill>
                <a:latin typeface="Arial"/>
              </a:rPr>
              <a:t>Finding the right use case is critical to scaling the application of emerging technology</a:t>
            </a:r>
          </a:p>
          <a:p>
            <a:pPr marL="192024" lvl="1" indent="-192024">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271" dirty="0">
                <a:solidFill>
                  <a:schemeClr val="tx2"/>
                </a:solidFill>
                <a:latin typeface="Arial"/>
              </a:rPr>
              <a:t>It is also one of the largest barriers to adoption</a:t>
            </a:r>
          </a:p>
        </p:txBody>
      </p:sp>
      <p:grpSp>
        <p:nvGrpSpPr>
          <p:cNvPr id="39" name="Group 215"/>
          <p:cNvGrpSpPr>
            <a:grpSpLocks noChangeAspect="1"/>
          </p:cNvGrpSpPr>
          <p:nvPr/>
        </p:nvGrpSpPr>
        <p:grpSpPr bwMode="auto">
          <a:xfrm>
            <a:off x="3414775" y="2914161"/>
            <a:ext cx="1005359" cy="846319"/>
            <a:chOff x="2806" y="2739"/>
            <a:chExt cx="354" cy="298"/>
          </a:xfrm>
          <a:solidFill>
            <a:schemeClr val="bg2"/>
          </a:solidFill>
        </p:grpSpPr>
        <p:sp>
          <p:nvSpPr>
            <p:cNvPr id="40" name="Freeform 216"/>
            <p:cNvSpPr>
              <a:spLocks noEditPoints="1"/>
            </p:cNvSpPr>
            <p:nvPr/>
          </p:nvSpPr>
          <p:spPr bwMode="auto">
            <a:xfrm>
              <a:off x="2806" y="2848"/>
              <a:ext cx="185" cy="185"/>
            </a:xfrm>
            <a:custGeom>
              <a:avLst/>
              <a:gdLst>
                <a:gd name="T0" fmla="*/ 84 w 211"/>
                <a:gd name="T1" fmla="*/ 192 h 210"/>
                <a:gd name="T2" fmla="*/ 65 w 211"/>
                <a:gd name="T3" fmla="*/ 183 h 210"/>
                <a:gd name="T4" fmla="*/ 46 w 211"/>
                <a:gd name="T5" fmla="*/ 193 h 210"/>
                <a:gd name="T6" fmla="*/ 24 w 211"/>
                <a:gd name="T7" fmla="*/ 173 h 210"/>
                <a:gd name="T8" fmla="*/ 32 w 211"/>
                <a:gd name="T9" fmla="*/ 145 h 210"/>
                <a:gd name="T10" fmla="*/ 1 w 211"/>
                <a:gd name="T11" fmla="*/ 110 h 210"/>
                <a:gd name="T12" fmla="*/ 19 w 211"/>
                <a:gd name="T13" fmla="*/ 84 h 210"/>
                <a:gd name="T14" fmla="*/ 28 w 211"/>
                <a:gd name="T15" fmla="*/ 64 h 210"/>
                <a:gd name="T16" fmla="*/ 28 w 211"/>
                <a:gd name="T17" fmla="*/ 33 h 210"/>
                <a:gd name="T18" fmla="*/ 54 w 211"/>
                <a:gd name="T19" fmla="*/ 26 h 210"/>
                <a:gd name="T20" fmla="*/ 76 w 211"/>
                <a:gd name="T21" fmla="*/ 28 h 210"/>
                <a:gd name="T22" fmla="*/ 83 w 211"/>
                <a:gd name="T23" fmla="*/ 9 h 210"/>
                <a:gd name="T24" fmla="*/ 112 w 211"/>
                <a:gd name="T25" fmla="*/ 0 h 210"/>
                <a:gd name="T26" fmla="*/ 126 w 211"/>
                <a:gd name="T27" fmla="*/ 15 h 210"/>
                <a:gd name="T28" fmla="*/ 140 w 211"/>
                <a:gd name="T29" fmla="*/ 29 h 210"/>
                <a:gd name="T30" fmla="*/ 152 w 211"/>
                <a:gd name="T31" fmla="*/ 25 h 210"/>
                <a:gd name="T32" fmla="*/ 165 w 211"/>
                <a:gd name="T33" fmla="*/ 19 h 210"/>
                <a:gd name="T34" fmla="*/ 185 w 211"/>
                <a:gd name="T35" fmla="*/ 35 h 210"/>
                <a:gd name="T36" fmla="*/ 180 w 211"/>
                <a:gd name="T37" fmla="*/ 68 h 210"/>
                <a:gd name="T38" fmla="*/ 206 w 211"/>
                <a:gd name="T39" fmla="*/ 84 h 210"/>
                <a:gd name="T40" fmla="*/ 211 w 211"/>
                <a:gd name="T41" fmla="*/ 112 h 210"/>
                <a:gd name="T42" fmla="*/ 195 w 211"/>
                <a:gd name="T43" fmla="*/ 126 h 210"/>
                <a:gd name="T44" fmla="*/ 187 w 211"/>
                <a:gd name="T45" fmla="*/ 151 h 210"/>
                <a:gd name="T46" fmla="*/ 194 w 211"/>
                <a:gd name="T47" fmla="*/ 165 h 210"/>
                <a:gd name="T48" fmla="*/ 146 w 211"/>
                <a:gd name="T49" fmla="*/ 179 h 210"/>
                <a:gd name="T50" fmla="*/ 130 w 211"/>
                <a:gd name="T51" fmla="*/ 194 h 210"/>
                <a:gd name="T52" fmla="*/ 102 w 211"/>
                <a:gd name="T53" fmla="*/ 210 h 210"/>
                <a:gd name="T54" fmla="*/ 111 w 211"/>
                <a:gd name="T55" fmla="*/ 196 h 210"/>
                <a:gd name="T56" fmla="*/ 141 w 211"/>
                <a:gd name="T57" fmla="*/ 165 h 210"/>
                <a:gd name="T58" fmla="*/ 167 w 211"/>
                <a:gd name="T59" fmla="*/ 173 h 210"/>
                <a:gd name="T60" fmla="*/ 173 w 211"/>
                <a:gd name="T61" fmla="*/ 123 h 210"/>
                <a:gd name="T62" fmla="*/ 197 w 211"/>
                <a:gd name="T63" fmla="*/ 110 h 210"/>
                <a:gd name="T64" fmla="*/ 193 w 211"/>
                <a:gd name="T65" fmla="*/ 95 h 210"/>
                <a:gd name="T66" fmla="*/ 167 w 211"/>
                <a:gd name="T67" fmla="*/ 58 h 210"/>
                <a:gd name="T68" fmla="*/ 164 w 211"/>
                <a:gd name="T69" fmla="*/ 34 h 210"/>
                <a:gd name="T70" fmla="*/ 142 w 211"/>
                <a:gd name="T71" fmla="*/ 44 h 210"/>
                <a:gd name="T72" fmla="*/ 113 w 211"/>
                <a:gd name="T73" fmla="*/ 19 h 210"/>
                <a:gd name="T74" fmla="*/ 96 w 211"/>
                <a:gd name="T75" fmla="*/ 14 h 210"/>
                <a:gd name="T76" fmla="*/ 84 w 211"/>
                <a:gd name="T77" fmla="*/ 39 h 210"/>
                <a:gd name="T78" fmla="*/ 47 w 211"/>
                <a:gd name="T79" fmla="*/ 38 h 210"/>
                <a:gd name="T80" fmla="*/ 37 w 211"/>
                <a:gd name="T81" fmla="*/ 44 h 210"/>
                <a:gd name="T82" fmla="*/ 39 w 211"/>
                <a:gd name="T83" fmla="*/ 56 h 210"/>
                <a:gd name="T84" fmla="*/ 24 w 211"/>
                <a:gd name="T85" fmla="*/ 97 h 210"/>
                <a:gd name="T86" fmla="*/ 15 w 211"/>
                <a:gd name="T87" fmla="*/ 105 h 210"/>
                <a:gd name="T88" fmla="*/ 18 w 211"/>
                <a:gd name="T89" fmla="*/ 116 h 210"/>
                <a:gd name="T90" fmla="*/ 45 w 211"/>
                <a:gd name="T91" fmla="*/ 150 h 210"/>
                <a:gd name="T92" fmla="*/ 48 w 211"/>
                <a:gd name="T93" fmla="*/ 176 h 210"/>
                <a:gd name="T94" fmla="*/ 70 w 211"/>
                <a:gd name="T95" fmla="*/ 167 h 210"/>
                <a:gd name="T96" fmla="*/ 98 w 211"/>
                <a:gd name="T97" fmla="*/ 189 h 210"/>
                <a:gd name="T98" fmla="*/ 53 w 211"/>
                <a:gd name="T99" fmla="*/ 105 h 210"/>
                <a:gd name="T100" fmla="*/ 143 w 211"/>
                <a:gd name="T101" fmla="*/ 68 h 210"/>
                <a:gd name="T102" fmla="*/ 106 w 211"/>
                <a:gd name="T103" fmla="*/ 67 h 210"/>
                <a:gd name="T104" fmla="*/ 144 w 211"/>
                <a:gd name="T105"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210">
                  <a:moveTo>
                    <a:pt x="102" y="210"/>
                  </a:moveTo>
                  <a:cubicBezTo>
                    <a:pt x="98" y="210"/>
                    <a:pt x="95" y="210"/>
                    <a:pt x="93" y="208"/>
                  </a:cubicBezTo>
                  <a:cubicBezTo>
                    <a:pt x="87" y="204"/>
                    <a:pt x="86" y="197"/>
                    <a:pt x="84" y="192"/>
                  </a:cubicBezTo>
                  <a:cubicBezTo>
                    <a:pt x="84" y="190"/>
                    <a:pt x="84" y="190"/>
                    <a:pt x="84" y="190"/>
                  </a:cubicBezTo>
                  <a:cubicBezTo>
                    <a:pt x="83" y="186"/>
                    <a:pt x="81" y="184"/>
                    <a:pt x="75" y="182"/>
                  </a:cubicBezTo>
                  <a:cubicBezTo>
                    <a:pt x="70" y="180"/>
                    <a:pt x="68" y="181"/>
                    <a:pt x="65" y="183"/>
                  </a:cubicBezTo>
                  <a:cubicBezTo>
                    <a:pt x="62" y="185"/>
                    <a:pt x="58" y="187"/>
                    <a:pt x="55" y="188"/>
                  </a:cubicBezTo>
                  <a:cubicBezTo>
                    <a:pt x="53" y="189"/>
                    <a:pt x="52" y="190"/>
                    <a:pt x="50" y="191"/>
                  </a:cubicBezTo>
                  <a:cubicBezTo>
                    <a:pt x="46" y="193"/>
                    <a:pt x="46" y="193"/>
                    <a:pt x="46" y="193"/>
                  </a:cubicBezTo>
                  <a:cubicBezTo>
                    <a:pt x="42" y="190"/>
                    <a:pt x="42" y="190"/>
                    <a:pt x="42" y="190"/>
                  </a:cubicBezTo>
                  <a:cubicBezTo>
                    <a:pt x="40" y="188"/>
                    <a:pt x="38" y="186"/>
                    <a:pt x="36" y="184"/>
                  </a:cubicBezTo>
                  <a:cubicBezTo>
                    <a:pt x="32" y="181"/>
                    <a:pt x="28" y="177"/>
                    <a:pt x="24" y="173"/>
                  </a:cubicBezTo>
                  <a:cubicBezTo>
                    <a:pt x="20" y="170"/>
                    <a:pt x="20" y="170"/>
                    <a:pt x="20" y="170"/>
                  </a:cubicBezTo>
                  <a:cubicBezTo>
                    <a:pt x="23" y="165"/>
                    <a:pt x="23" y="165"/>
                    <a:pt x="23" y="165"/>
                  </a:cubicBezTo>
                  <a:cubicBezTo>
                    <a:pt x="26" y="158"/>
                    <a:pt x="29" y="152"/>
                    <a:pt x="32" y="145"/>
                  </a:cubicBezTo>
                  <a:cubicBezTo>
                    <a:pt x="32" y="145"/>
                    <a:pt x="32" y="144"/>
                    <a:pt x="32" y="143"/>
                  </a:cubicBezTo>
                  <a:cubicBezTo>
                    <a:pt x="30" y="135"/>
                    <a:pt x="25" y="131"/>
                    <a:pt x="16" y="129"/>
                  </a:cubicBezTo>
                  <a:cubicBezTo>
                    <a:pt x="2" y="127"/>
                    <a:pt x="1" y="122"/>
                    <a:pt x="1" y="110"/>
                  </a:cubicBezTo>
                  <a:cubicBezTo>
                    <a:pt x="1" y="109"/>
                    <a:pt x="1" y="107"/>
                    <a:pt x="1" y="106"/>
                  </a:cubicBezTo>
                  <a:cubicBezTo>
                    <a:pt x="0" y="102"/>
                    <a:pt x="0" y="96"/>
                    <a:pt x="3" y="92"/>
                  </a:cubicBezTo>
                  <a:cubicBezTo>
                    <a:pt x="6" y="87"/>
                    <a:pt x="14" y="85"/>
                    <a:pt x="19" y="84"/>
                  </a:cubicBezTo>
                  <a:cubicBezTo>
                    <a:pt x="21" y="83"/>
                    <a:pt x="21" y="83"/>
                    <a:pt x="21" y="83"/>
                  </a:cubicBezTo>
                  <a:cubicBezTo>
                    <a:pt x="24" y="82"/>
                    <a:pt x="26" y="81"/>
                    <a:pt x="29" y="75"/>
                  </a:cubicBezTo>
                  <a:cubicBezTo>
                    <a:pt x="30" y="70"/>
                    <a:pt x="30" y="67"/>
                    <a:pt x="28" y="64"/>
                  </a:cubicBezTo>
                  <a:cubicBezTo>
                    <a:pt x="27" y="63"/>
                    <a:pt x="27" y="63"/>
                    <a:pt x="27" y="63"/>
                  </a:cubicBezTo>
                  <a:cubicBezTo>
                    <a:pt x="24" y="58"/>
                    <a:pt x="19" y="52"/>
                    <a:pt x="20" y="45"/>
                  </a:cubicBezTo>
                  <a:cubicBezTo>
                    <a:pt x="21" y="40"/>
                    <a:pt x="25" y="36"/>
                    <a:pt x="28" y="33"/>
                  </a:cubicBezTo>
                  <a:cubicBezTo>
                    <a:pt x="30" y="32"/>
                    <a:pt x="31" y="31"/>
                    <a:pt x="31" y="30"/>
                  </a:cubicBezTo>
                  <a:cubicBezTo>
                    <a:pt x="36" y="26"/>
                    <a:pt x="39" y="23"/>
                    <a:pt x="44" y="23"/>
                  </a:cubicBezTo>
                  <a:cubicBezTo>
                    <a:pt x="47" y="23"/>
                    <a:pt x="49" y="24"/>
                    <a:pt x="54" y="26"/>
                  </a:cubicBezTo>
                  <a:cubicBezTo>
                    <a:pt x="54" y="26"/>
                    <a:pt x="54" y="26"/>
                    <a:pt x="54" y="26"/>
                  </a:cubicBezTo>
                  <a:cubicBezTo>
                    <a:pt x="55" y="26"/>
                    <a:pt x="55" y="27"/>
                    <a:pt x="56" y="27"/>
                  </a:cubicBezTo>
                  <a:cubicBezTo>
                    <a:pt x="63" y="32"/>
                    <a:pt x="69" y="32"/>
                    <a:pt x="76" y="28"/>
                  </a:cubicBezTo>
                  <a:cubicBezTo>
                    <a:pt x="78" y="26"/>
                    <a:pt x="78" y="26"/>
                    <a:pt x="78" y="26"/>
                  </a:cubicBezTo>
                  <a:cubicBezTo>
                    <a:pt x="79" y="22"/>
                    <a:pt x="80" y="19"/>
                    <a:pt x="81" y="16"/>
                  </a:cubicBezTo>
                  <a:cubicBezTo>
                    <a:pt x="82" y="13"/>
                    <a:pt x="83" y="11"/>
                    <a:pt x="83" y="9"/>
                  </a:cubicBezTo>
                  <a:cubicBezTo>
                    <a:pt x="85" y="2"/>
                    <a:pt x="91" y="0"/>
                    <a:pt x="95" y="0"/>
                  </a:cubicBezTo>
                  <a:cubicBezTo>
                    <a:pt x="100" y="0"/>
                    <a:pt x="106" y="0"/>
                    <a:pt x="111" y="0"/>
                  </a:cubicBezTo>
                  <a:cubicBezTo>
                    <a:pt x="112" y="0"/>
                    <a:pt x="112" y="0"/>
                    <a:pt x="112" y="0"/>
                  </a:cubicBezTo>
                  <a:cubicBezTo>
                    <a:pt x="118" y="0"/>
                    <a:pt x="122" y="3"/>
                    <a:pt x="124" y="9"/>
                  </a:cubicBezTo>
                  <a:cubicBezTo>
                    <a:pt x="124" y="10"/>
                    <a:pt x="124" y="10"/>
                    <a:pt x="125" y="11"/>
                  </a:cubicBezTo>
                  <a:cubicBezTo>
                    <a:pt x="125" y="13"/>
                    <a:pt x="126" y="14"/>
                    <a:pt x="126" y="15"/>
                  </a:cubicBezTo>
                  <a:cubicBezTo>
                    <a:pt x="126" y="16"/>
                    <a:pt x="126" y="16"/>
                    <a:pt x="126" y="16"/>
                  </a:cubicBezTo>
                  <a:cubicBezTo>
                    <a:pt x="128" y="24"/>
                    <a:pt x="131" y="27"/>
                    <a:pt x="139" y="29"/>
                  </a:cubicBezTo>
                  <a:cubicBezTo>
                    <a:pt x="140" y="29"/>
                    <a:pt x="140" y="29"/>
                    <a:pt x="140" y="29"/>
                  </a:cubicBezTo>
                  <a:cubicBezTo>
                    <a:pt x="141" y="29"/>
                    <a:pt x="142" y="30"/>
                    <a:pt x="142" y="30"/>
                  </a:cubicBezTo>
                  <a:cubicBezTo>
                    <a:pt x="143" y="30"/>
                    <a:pt x="143" y="30"/>
                    <a:pt x="143" y="29"/>
                  </a:cubicBezTo>
                  <a:cubicBezTo>
                    <a:pt x="146" y="28"/>
                    <a:pt x="149" y="26"/>
                    <a:pt x="152" y="25"/>
                  </a:cubicBezTo>
                  <a:cubicBezTo>
                    <a:pt x="154" y="23"/>
                    <a:pt x="156" y="22"/>
                    <a:pt x="158" y="21"/>
                  </a:cubicBezTo>
                  <a:cubicBezTo>
                    <a:pt x="159" y="21"/>
                    <a:pt x="159" y="21"/>
                    <a:pt x="159" y="21"/>
                  </a:cubicBezTo>
                  <a:cubicBezTo>
                    <a:pt x="160" y="20"/>
                    <a:pt x="162" y="19"/>
                    <a:pt x="165" y="19"/>
                  </a:cubicBezTo>
                  <a:cubicBezTo>
                    <a:pt x="167" y="19"/>
                    <a:pt x="170" y="20"/>
                    <a:pt x="173" y="23"/>
                  </a:cubicBezTo>
                  <a:cubicBezTo>
                    <a:pt x="175" y="25"/>
                    <a:pt x="177" y="27"/>
                    <a:pt x="180" y="30"/>
                  </a:cubicBezTo>
                  <a:cubicBezTo>
                    <a:pt x="181" y="31"/>
                    <a:pt x="183" y="33"/>
                    <a:pt x="185" y="35"/>
                  </a:cubicBezTo>
                  <a:cubicBezTo>
                    <a:pt x="188" y="38"/>
                    <a:pt x="189" y="44"/>
                    <a:pt x="187" y="47"/>
                  </a:cubicBezTo>
                  <a:cubicBezTo>
                    <a:pt x="185" y="53"/>
                    <a:pt x="183" y="59"/>
                    <a:pt x="180" y="64"/>
                  </a:cubicBezTo>
                  <a:cubicBezTo>
                    <a:pt x="179" y="65"/>
                    <a:pt x="180" y="66"/>
                    <a:pt x="180" y="68"/>
                  </a:cubicBezTo>
                  <a:cubicBezTo>
                    <a:pt x="182" y="75"/>
                    <a:pt x="187" y="79"/>
                    <a:pt x="195" y="81"/>
                  </a:cubicBezTo>
                  <a:cubicBezTo>
                    <a:pt x="198" y="81"/>
                    <a:pt x="201" y="82"/>
                    <a:pt x="203" y="83"/>
                  </a:cubicBezTo>
                  <a:cubicBezTo>
                    <a:pt x="204" y="83"/>
                    <a:pt x="205" y="84"/>
                    <a:pt x="206" y="84"/>
                  </a:cubicBezTo>
                  <a:cubicBezTo>
                    <a:pt x="211" y="85"/>
                    <a:pt x="211" y="85"/>
                    <a:pt x="211" y="85"/>
                  </a:cubicBezTo>
                  <a:cubicBezTo>
                    <a:pt x="211" y="91"/>
                    <a:pt x="211" y="91"/>
                    <a:pt x="211" y="91"/>
                  </a:cubicBezTo>
                  <a:cubicBezTo>
                    <a:pt x="211" y="98"/>
                    <a:pt x="211" y="105"/>
                    <a:pt x="211" y="112"/>
                  </a:cubicBezTo>
                  <a:cubicBezTo>
                    <a:pt x="211" y="117"/>
                    <a:pt x="207" y="120"/>
                    <a:pt x="204" y="122"/>
                  </a:cubicBezTo>
                  <a:cubicBezTo>
                    <a:pt x="203" y="122"/>
                    <a:pt x="203" y="122"/>
                    <a:pt x="203" y="122"/>
                  </a:cubicBezTo>
                  <a:cubicBezTo>
                    <a:pt x="201" y="124"/>
                    <a:pt x="198" y="125"/>
                    <a:pt x="195" y="126"/>
                  </a:cubicBezTo>
                  <a:cubicBezTo>
                    <a:pt x="192" y="127"/>
                    <a:pt x="189" y="128"/>
                    <a:pt x="187" y="129"/>
                  </a:cubicBezTo>
                  <a:cubicBezTo>
                    <a:pt x="187" y="129"/>
                    <a:pt x="186" y="130"/>
                    <a:pt x="185" y="131"/>
                  </a:cubicBezTo>
                  <a:cubicBezTo>
                    <a:pt x="181" y="138"/>
                    <a:pt x="181" y="144"/>
                    <a:pt x="187" y="151"/>
                  </a:cubicBezTo>
                  <a:cubicBezTo>
                    <a:pt x="188" y="153"/>
                    <a:pt x="189" y="156"/>
                    <a:pt x="190" y="158"/>
                  </a:cubicBezTo>
                  <a:cubicBezTo>
                    <a:pt x="191" y="159"/>
                    <a:pt x="191" y="160"/>
                    <a:pt x="192" y="160"/>
                  </a:cubicBezTo>
                  <a:cubicBezTo>
                    <a:pt x="194" y="165"/>
                    <a:pt x="194" y="165"/>
                    <a:pt x="194" y="165"/>
                  </a:cubicBezTo>
                  <a:cubicBezTo>
                    <a:pt x="170" y="190"/>
                    <a:pt x="170" y="190"/>
                    <a:pt x="170" y="190"/>
                  </a:cubicBezTo>
                  <a:cubicBezTo>
                    <a:pt x="162" y="186"/>
                    <a:pt x="162" y="186"/>
                    <a:pt x="162" y="186"/>
                  </a:cubicBezTo>
                  <a:cubicBezTo>
                    <a:pt x="157" y="184"/>
                    <a:pt x="152" y="181"/>
                    <a:pt x="146" y="179"/>
                  </a:cubicBezTo>
                  <a:cubicBezTo>
                    <a:pt x="146" y="179"/>
                    <a:pt x="146" y="179"/>
                    <a:pt x="146" y="179"/>
                  </a:cubicBezTo>
                  <a:cubicBezTo>
                    <a:pt x="145" y="179"/>
                    <a:pt x="144" y="179"/>
                    <a:pt x="144" y="179"/>
                  </a:cubicBezTo>
                  <a:cubicBezTo>
                    <a:pt x="136" y="181"/>
                    <a:pt x="132" y="185"/>
                    <a:pt x="130" y="194"/>
                  </a:cubicBezTo>
                  <a:cubicBezTo>
                    <a:pt x="128" y="208"/>
                    <a:pt x="123" y="209"/>
                    <a:pt x="112" y="209"/>
                  </a:cubicBezTo>
                  <a:cubicBezTo>
                    <a:pt x="111" y="210"/>
                    <a:pt x="110" y="210"/>
                    <a:pt x="109" y="210"/>
                  </a:cubicBezTo>
                  <a:cubicBezTo>
                    <a:pt x="107" y="210"/>
                    <a:pt x="104" y="210"/>
                    <a:pt x="102" y="210"/>
                  </a:cubicBezTo>
                  <a:close/>
                  <a:moveTo>
                    <a:pt x="100" y="196"/>
                  </a:moveTo>
                  <a:cubicBezTo>
                    <a:pt x="101" y="196"/>
                    <a:pt x="104" y="196"/>
                    <a:pt x="107" y="196"/>
                  </a:cubicBezTo>
                  <a:cubicBezTo>
                    <a:pt x="109" y="196"/>
                    <a:pt x="110" y="196"/>
                    <a:pt x="111" y="196"/>
                  </a:cubicBezTo>
                  <a:cubicBezTo>
                    <a:pt x="113" y="195"/>
                    <a:pt x="115" y="195"/>
                    <a:pt x="116" y="195"/>
                  </a:cubicBezTo>
                  <a:cubicBezTo>
                    <a:pt x="116" y="195"/>
                    <a:pt x="116" y="193"/>
                    <a:pt x="116" y="192"/>
                  </a:cubicBezTo>
                  <a:cubicBezTo>
                    <a:pt x="119" y="177"/>
                    <a:pt x="127" y="168"/>
                    <a:pt x="141" y="165"/>
                  </a:cubicBezTo>
                  <a:cubicBezTo>
                    <a:pt x="142" y="165"/>
                    <a:pt x="144" y="165"/>
                    <a:pt x="146" y="165"/>
                  </a:cubicBezTo>
                  <a:cubicBezTo>
                    <a:pt x="148" y="165"/>
                    <a:pt x="150" y="165"/>
                    <a:pt x="152" y="166"/>
                  </a:cubicBezTo>
                  <a:cubicBezTo>
                    <a:pt x="157" y="168"/>
                    <a:pt x="162" y="171"/>
                    <a:pt x="167" y="173"/>
                  </a:cubicBezTo>
                  <a:cubicBezTo>
                    <a:pt x="177" y="163"/>
                    <a:pt x="177" y="163"/>
                    <a:pt x="177" y="163"/>
                  </a:cubicBezTo>
                  <a:cubicBezTo>
                    <a:pt x="177" y="162"/>
                    <a:pt x="176" y="161"/>
                    <a:pt x="176" y="160"/>
                  </a:cubicBezTo>
                  <a:cubicBezTo>
                    <a:pt x="167" y="149"/>
                    <a:pt x="166" y="136"/>
                    <a:pt x="173" y="123"/>
                  </a:cubicBezTo>
                  <a:cubicBezTo>
                    <a:pt x="174" y="122"/>
                    <a:pt x="177" y="117"/>
                    <a:pt x="182" y="116"/>
                  </a:cubicBezTo>
                  <a:cubicBezTo>
                    <a:pt x="184" y="115"/>
                    <a:pt x="187" y="114"/>
                    <a:pt x="190" y="112"/>
                  </a:cubicBezTo>
                  <a:cubicBezTo>
                    <a:pt x="192" y="112"/>
                    <a:pt x="195" y="111"/>
                    <a:pt x="197" y="110"/>
                  </a:cubicBezTo>
                  <a:cubicBezTo>
                    <a:pt x="197" y="105"/>
                    <a:pt x="197" y="100"/>
                    <a:pt x="197" y="96"/>
                  </a:cubicBezTo>
                  <a:cubicBezTo>
                    <a:pt x="196" y="95"/>
                    <a:pt x="194" y="95"/>
                    <a:pt x="193" y="95"/>
                  </a:cubicBezTo>
                  <a:cubicBezTo>
                    <a:pt x="193" y="95"/>
                    <a:pt x="193" y="95"/>
                    <a:pt x="193" y="95"/>
                  </a:cubicBezTo>
                  <a:cubicBezTo>
                    <a:pt x="179" y="92"/>
                    <a:pt x="170" y="84"/>
                    <a:pt x="167" y="72"/>
                  </a:cubicBezTo>
                  <a:cubicBezTo>
                    <a:pt x="166" y="68"/>
                    <a:pt x="165" y="64"/>
                    <a:pt x="167" y="59"/>
                  </a:cubicBezTo>
                  <a:cubicBezTo>
                    <a:pt x="167" y="58"/>
                    <a:pt x="167" y="58"/>
                    <a:pt x="167" y="58"/>
                  </a:cubicBezTo>
                  <a:cubicBezTo>
                    <a:pt x="170" y="53"/>
                    <a:pt x="172" y="48"/>
                    <a:pt x="174" y="43"/>
                  </a:cubicBezTo>
                  <a:cubicBezTo>
                    <a:pt x="173" y="42"/>
                    <a:pt x="171" y="41"/>
                    <a:pt x="170" y="40"/>
                  </a:cubicBezTo>
                  <a:cubicBezTo>
                    <a:pt x="168" y="38"/>
                    <a:pt x="166" y="36"/>
                    <a:pt x="164" y="34"/>
                  </a:cubicBezTo>
                  <a:cubicBezTo>
                    <a:pt x="162" y="35"/>
                    <a:pt x="160" y="36"/>
                    <a:pt x="158" y="37"/>
                  </a:cubicBezTo>
                  <a:cubicBezTo>
                    <a:pt x="156" y="38"/>
                    <a:pt x="153" y="40"/>
                    <a:pt x="151" y="41"/>
                  </a:cubicBezTo>
                  <a:cubicBezTo>
                    <a:pt x="148" y="43"/>
                    <a:pt x="146" y="44"/>
                    <a:pt x="142" y="44"/>
                  </a:cubicBezTo>
                  <a:cubicBezTo>
                    <a:pt x="140" y="44"/>
                    <a:pt x="139" y="43"/>
                    <a:pt x="137" y="43"/>
                  </a:cubicBezTo>
                  <a:cubicBezTo>
                    <a:pt x="136" y="43"/>
                    <a:pt x="136" y="43"/>
                    <a:pt x="136" y="43"/>
                  </a:cubicBezTo>
                  <a:cubicBezTo>
                    <a:pt x="123" y="40"/>
                    <a:pt x="115" y="32"/>
                    <a:pt x="113" y="19"/>
                  </a:cubicBezTo>
                  <a:cubicBezTo>
                    <a:pt x="112" y="18"/>
                    <a:pt x="112" y="18"/>
                    <a:pt x="112" y="17"/>
                  </a:cubicBezTo>
                  <a:cubicBezTo>
                    <a:pt x="111" y="16"/>
                    <a:pt x="111" y="15"/>
                    <a:pt x="111" y="14"/>
                  </a:cubicBezTo>
                  <a:cubicBezTo>
                    <a:pt x="106" y="14"/>
                    <a:pt x="101" y="14"/>
                    <a:pt x="96" y="14"/>
                  </a:cubicBezTo>
                  <a:cubicBezTo>
                    <a:pt x="96" y="16"/>
                    <a:pt x="95" y="18"/>
                    <a:pt x="95" y="20"/>
                  </a:cubicBezTo>
                  <a:cubicBezTo>
                    <a:pt x="94" y="23"/>
                    <a:pt x="93" y="26"/>
                    <a:pt x="92" y="29"/>
                  </a:cubicBezTo>
                  <a:cubicBezTo>
                    <a:pt x="91" y="35"/>
                    <a:pt x="87" y="38"/>
                    <a:pt x="84" y="39"/>
                  </a:cubicBezTo>
                  <a:cubicBezTo>
                    <a:pt x="84" y="40"/>
                    <a:pt x="84" y="40"/>
                    <a:pt x="84" y="40"/>
                  </a:cubicBezTo>
                  <a:cubicBezTo>
                    <a:pt x="71" y="47"/>
                    <a:pt x="60" y="47"/>
                    <a:pt x="48" y="39"/>
                  </a:cubicBezTo>
                  <a:cubicBezTo>
                    <a:pt x="48" y="39"/>
                    <a:pt x="48" y="39"/>
                    <a:pt x="47" y="38"/>
                  </a:cubicBezTo>
                  <a:cubicBezTo>
                    <a:pt x="46" y="38"/>
                    <a:pt x="45" y="37"/>
                    <a:pt x="44" y="37"/>
                  </a:cubicBezTo>
                  <a:cubicBezTo>
                    <a:pt x="44" y="38"/>
                    <a:pt x="43" y="39"/>
                    <a:pt x="42" y="40"/>
                  </a:cubicBezTo>
                  <a:cubicBezTo>
                    <a:pt x="41" y="41"/>
                    <a:pt x="39" y="42"/>
                    <a:pt x="37" y="44"/>
                  </a:cubicBezTo>
                  <a:cubicBezTo>
                    <a:pt x="36" y="45"/>
                    <a:pt x="35" y="46"/>
                    <a:pt x="34" y="47"/>
                  </a:cubicBezTo>
                  <a:cubicBezTo>
                    <a:pt x="34" y="49"/>
                    <a:pt x="37" y="53"/>
                    <a:pt x="39" y="55"/>
                  </a:cubicBezTo>
                  <a:cubicBezTo>
                    <a:pt x="39" y="56"/>
                    <a:pt x="39" y="56"/>
                    <a:pt x="39" y="56"/>
                  </a:cubicBezTo>
                  <a:cubicBezTo>
                    <a:pt x="45" y="64"/>
                    <a:pt x="44" y="72"/>
                    <a:pt x="42" y="79"/>
                  </a:cubicBezTo>
                  <a:cubicBezTo>
                    <a:pt x="42" y="80"/>
                    <a:pt x="42" y="80"/>
                    <a:pt x="42" y="80"/>
                  </a:cubicBezTo>
                  <a:cubicBezTo>
                    <a:pt x="39" y="87"/>
                    <a:pt x="35" y="94"/>
                    <a:pt x="24" y="97"/>
                  </a:cubicBezTo>
                  <a:cubicBezTo>
                    <a:pt x="22" y="97"/>
                    <a:pt x="22" y="97"/>
                    <a:pt x="22" y="97"/>
                  </a:cubicBezTo>
                  <a:cubicBezTo>
                    <a:pt x="20" y="98"/>
                    <a:pt x="16" y="99"/>
                    <a:pt x="15" y="100"/>
                  </a:cubicBezTo>
                  <a:cubicBezTo>
                    <a:pt x="14" y="101"/>
                    <a:pt x="15" y="103"/>
                    <a:pt x="15" y="105"/>
                  </a:cubicBezTo>
                  <a:cubicBezTo>
                    <a:pt x="15" y="107"/>
                    <a:pt x="15" y="108"/>
                    <a:pt x="15" y="110"/>
                  </a:cubicBezTo>
                  <a:cubicBezTo>
                    <a:pt x="15" y="112"/>
                    <a:pt x="15" y="114"/>
                    <a:pt x="15" y="115"/>
                  </a:cubicBezTo>
                  <a:cubicBezTo>
                    <a:pt x="16" y="115"/>
                    <a:pt x="17" y="115"/>
                    <a:pt x="18" y="116"/>
                  </a:cubicBezTo>
                  <a:cubicBezTo>
                    <a:pt x="33" y="118"/>
                    <a:pt x="42" y="126"/>
                    <a:pt x="45" y="140"/>
                  </a:cubicBezTo>
                  <a:cubicBezTo>
                    <a:pt x="45" y="140"/>
                    <a:pt x="45" y="140"/>
                    <a:pt x="45" y="140"/>
                  </a:cubicBezTo>
                  <a:cubicBezTo>
                    <a:pt x="46" y="143"/>
                    <a:pt x="47" y="147"/>
                    <a:pt x="45" y="150"/>
                  </a:cubicBezTo>
                  <a:cubicBezTo>
                    <a:pt x="43" y="156"/>
                    <a:pt x="40" y="161"/>
                    <a:pt x="38" y="166"/>
                  </a:cubicBezTo>
                  <a:cubicBezTo>
                    <a:pt x="40" y="169"/>
                    <a:pt x="43" y="171"/>
                    <a:pt x="46" y="174"/>
                  </a:cubicBezTo>
                  <a:cubicBezTo>
                    <a:pt x="46" y="175"/>
                    <a:pt x="47" y="175"/>
                    <a:pt x="48" y="176"/>
                  </a:cubicBezTo>
                  <a:cubicBezTo>
                    <a:pt x="48" y="176"/>
                    <a:pt x="48" y="176"/>
                    <a:pt x="49" y="176"/>
                  </a:cubicBezTo>
                  <a:cubicBezTo>
                    <a:pt x="52" y="174"/>
                    <a:pt x="55" y="173"/>
                    <a:pt x="57" y="171"/>
                  </a:cubicBezTo>
                  <a:cubicBezTo>
                    <a:pt x="61" y="168"/>
                    <a:pt x="65" y="167"/>
                    <a:pt x="70" y="167"/>
                  </a:cubicBezTo>
                  <a:cubicBezTo>
                    <a:pt x="73" y="167"/>
                    <a:pt x="76" y="168"/>
                    <a:pt x="79" y="169"/>
                  </a:cubicBezTo>
                  <a:cubicBezTo>
                    <a:pt x="89" y="172"/>
                    <a:pt x="95" y="177"/>
                    <a:pt x="98" y="187"/>
                  </a:cubicBezTo>
                  <a:cubicBezTo>
                    <a:pt x="98" y="189"/>
                    <a:pt x="98" y="189"/>
                    <a:pt x="98" y="189"/>
                  </a:cubicBezTo>
                  <a:cubicBezTo>
                    <a:pt x="98" y="191"/>
                    <a:pt x="99" y="195"/>
                    <a:pt x="100" y="196"/>
                  </a:cubicBezTo>
                  <a:close/>
                  <a:moveTo>
                    <a:pt x="106" y="158"/>
                  </a:moveTo>
                  <a:cubicBezTo>
                    <a:pt x="77" y="158"/>
                    <a:pt x="53" y="134"/>
                    <a:pt x="53" y="105"/>
                  </a:cubicBezTo>
                  <a:cubicBezTo>
                    <a:pt x="53" y="76"/>
                    <a:pt x="76" y="53"/>
                    <a:pt x="106" y="53"/>
                  </a:cubicBezTo>
                  <a:cubicBezTo>
                    <a:pt x="106" y="53"/>
                    <a:pt x="106" y="53"/>
                    <a:pt x="106" y="53"/>
                  </a:cubicBezTo>
                  <a:cubicBezTo>
                    <a:pt x="120" y="53"/>
                    <a:pt x="133" y="58"/>
                    <a:pt x="143" y="68"/>
                  </a:cubicBezTo>
                  <a:cubicBezTo>
                    <a:pt x="153" y="78"/>
                    <a:pt x="158" y="92"/>
                    <a:pt x="158" y="106"/>
                  </a:cubicBezTo>
                  <a:cubicBezTo>
                    <a:pt x="158" y="134"/>
                    <a:pt x="134" y="158"/>
                    <a:pt x="106" y="158"/>
                  </a:cubicBezTo>
                  <a:close/>
                  <a:moveTo>
                    <a:pt x="106" y="67"/>
                  </a:moveTo>
                  <a:cubicBezTo>
                    <a:pt x="84" y="67"/>
                    <a:pt x="67" y="84"/>
                    <a:pt x="67" y="105"/>
                  </a:cubicBezTo>
                  <a:cubicBezTo>
                    <a:pt x="67" y="126"/>
                    <a:pt x="84" y="144"/>
                    <a:pt x="106" y="144"/>
                  </a:cubicBezTo>
                  <a:cubicBezTo>
                    <a:pt x="127" y="144"/>
                    <a:pt x="144" y="127"/>
                    <a:pt x="144" y="105"/>
                  </a:cubicBezTo>
                  <a:cubicBezTo>
                    <a:pt x="144" y="95"/>
                    <a:pt x="140" y="85"/>
                    <a:pt x="133" y="78"/>
                  </a:cubicBezTo>
                  <a:cubicBezTo>
                    <a:pt x="126" y="71"/>
                    <a:pt x="116" y="67"/>
                    <a:pt x="106"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0478" tIns="35239" rIns="70478" bIns="35239" numCol="1" anchor="t" anchorCtr="0" compatLnSpc="1">
              <a:prstTxWarp prst="textNoShape">
                <a:avLst/>
              </a:prstTxWarp>
            </a:bodyPr>
            <a:lstStyle/>
            <a:p>
              <a:endParaRPr lang="en-US" sz="848" dirty="0"/>
            </a:p>
          </p:txBody>
        </p:sp>
        <p:sp>
          <p:nvSpPr>
            <p:cNvPr id="41" name="Freeform 217"/>
            <p:cNvSpPr>
              <a:spLocks noEditPoints="1"/>
            </p:cNvSpPr>
            <p:nvPr/>
          </p:nvSpPr>
          <p:spPr bwMode="auto">
            <a:xfrm>
              <a:off x="2969" y="2817"/>
              <a:ext cx="139" cy="135"/>
            </a:xfrm>
            <a:custGeom>
              <a:avLst/>
              <a:gdLst>
                <a:gd name="T0" fmla="*/ 79 w 158"/>
                <a:gd name="T1" fmla="*/ 146 h 154"/>
                <a:gd name="T2" fmla="*/ 78 w 158"/>
                <a:gd name="T3" fmla="*/ 143 h 154"/>
                <a:gd name="T4" fmla="*/ 51 w 158"/>
                <a:gd name="T5" fmla="*/ 150 h 154"/>
                <a:gd name="T6" fmla="*/ 31 w 158"/>
                <a:gd name="T7" fmla="*/ 128 h 154"/>
                <a:gd name="T8" fmla="*/ 31 w 158"/>
                <a:gd name="T9" fmla="*/ 119 h 154"/>
                <a:gd name="T10" fmla="*/ 4 w 158"/>
                <a:gd name="T11" fmla="*/ 104 h 154"/>
                <a:gd name="T12" fmla="*/ 17 w 158"/>
                <a:gd name="T13" fmla="*/ 71 h 154"/>
                <a:gd name="T14" fmla="*/ 12 w 158"/>
                <a:gd name="T15" fmla="*/ 36 h 154"/>
                <a:gd name="T16" fmla="*/ 31 w 158"/>
                <a:gd name="T17" fmla="*/ 31 h 154"/>
                <a:gd name="T18" fmla="*/ 42 w 158"/>
                <a:gd name="T19" fmla="*/ 25 h 154"/>
                <a:gd name="T20" fmla="*/ 57 w 158"/>
                <a:gd name="T21" fmla="*/ 3 h 154"/>
                <a:gd name="T22" fmla="*/ 75 w 158"/>
                <a:gd name="T23" fmla="*/ 7 h 154"/>
                <a:gd name="T24" fmla="*/ 86 w 158"/>
                <a:gd name="T25" fmla="*/ 17 h 154"/>
                <a:gd name="T26" fmla="*/ 104 w 158"/>
                <a:gd name="T27" fmla="*/ 3 h 154"/>
                <a:gd name="T28" fmla="*/ 122 w 158"/>
                <a:gd name="T29" fmla="*/ 13 h 154"/>
                <a:gd name="T30" fmla="*/ 125 w 158"/>
                <a:gd name="T31" fmla="*/ 31 h 154"/>
                <a:gd name="T32" fmla="*/ 154 w 158"/>
                <a:gd name="T33" fmla="*/ 58 h 154"/>
                <a:gd name="T34" fmla="*/ 158 w 158"/>
                <a:gd name="T35" fmla="*/ 69 h 154"/>
                <a:gd name="T36" fmla="*/ 141 w 158"/>
                <a:gd name="T37" fmla="*/ 80 h 154"/>
                <a:gd name="T38" fmla="*/ 140 w 158"/>
                <a:gd name="T39" fmla="*/ 83 h 154"/>
                <a:gd name="T40" fmla="*/ 150 w 158"/>
                <a:gd name="T41" fmla="*/ 99 h 154"/>
                <a:gd name="T42" fmla="*/ 149 w 158"/>
                <a:gd name="T43" fmla="*/ 113 h 154"/>
                <a:gd name="T44" fmla="*/ 126 w 158"/>
                <a:gd name="T45" fmla="*/ 124 h 154"/>
                <a:gd name="T46" fmla="*/ 114 w 158"/>
                <a:gd name="T47" fmla="*/ 130 h 154"/>
                <a:gd name="T48" fmla="*/ 91 w 158"/>
                <a:gd name="T49" fmla="*/ 154 h 154"/>
                <a:gd name="T50" fmla="*/ 92 w 158"/>
                <a:gd name="T51" fmla="*/ 140 h 154"/>
                <a:gd name="T52" fmla="*/ 100 w 158"/>
                <a:gd name="T53" fmla="*/ 137 h 154"/>
                <a:gd name="T54" fmla="*/ 131 w 158"/>
                <a:gd name="T55" fmla="*/ 111 h 154"/>
                <a:gd name="T56" fmla="*/ 137 w 158"/>
                <a:gd name="T57" fmla="*/ 105 h 154"/>
                <a:gd name="T58" fmla="*/ 134 w 158"/>
                <a:gd name="T59" fmla="*/ 68 h 154"/>
                <a:gd name="T60" fmla="*/ 141 w 158"/>
                <a:gd name="T61" fmla="*/ 63 h 154"/>
                <a:gd name="T62" fmla="*/ 132 w 158"/>
                <a:gd name="T63" fmla="*/ 56 h 154"/>
                <a:gd name="T64" fmla="*/ 111 w 158"/>
                <a:gd name="T65" fmla="*/ 28 h 154"/>
                <a:gd name="T66" fmla="*/ 106 w 158"/>
                <a:gd name="T67" fmla="*/ 20 h 154"/>
                <a:gd name="T68" fmla="*/ 86 w 158"/>
                <a:gd name="T69" fmla="*/ 31 h 154"/>
                <a:gd name="T70" fmla="*/ 70 w 158"/>
                <a:gd name="T71" fmla="*/ 24 h 154"/>
                <a:gd name="T72" fmla="*/ 56 w 158"/>
                <a:gd name="T73" fmla="*/ 17 h 154"/>
                <a:gd name="T74" fmla="*/ 52 w 158"/>
                <a:gd name="T75" fmla="*/ 37 h 154"/>
                <a:gd name="T76" fmla="*/ 25 w 158"/>
                <a:gd name="T77" fmla="*/ 44 h 154"/>
                <a:gd name="T78" fmla="*/ 25 w 158"/>
                <a:gd name="T79" fmla="*/ 56 h 154"/>
                <a:gd name="T80" fmla="*/ 16 w 158"/>
                <a:gd name="T81" fmla="*/ 92 h 154"/>
                <a:gd name="T82" fmla="*/ 22 w 158"/>
                <a:gd name="T83" fmla="*/ 99 h 154"/>
                <a:gd name="T84" fmla="*/ 46 w 158"/>
                <a:gd name="T85" fmla="*/ 122 h 154"/>
                <a:gd name="T86" fmla="*/ 44 w 158"/>
                <a:gd name="T87" fmla="*/ 132 h 154"/>
                <a:gd name="T88" fmla="*/ 51 w 158"/>
                <a:gd name="T89" fmla="*/ 135 h 154"/>
                <a:gd name="T90" fmla="*/ 90 w 158"/>
                <a:gd name="T91" fmla="*/ 137 h 154"/>
                <a:gd name="T92" fmla="*/ 78 w 158"/>
                <a:gd name="T93" fmla="*/ 38 h 154"/>
                <a:gd name="T94" fmla="*/ 78 w 158"/>
                <a:gd name="T95" fmla="*/ 118 h 154"/>
                <a:gd name="T96" fmla="*/ 78 w 158"/>
                <a:gd name="T97" fmla="*/ 104 h 154"/>
                <a:gd name="T98" fmla="*/ 104 w 158"/>
                <a:gd name="T99" fmla="*/ 7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54">
                  <a:moveTo>
                    <a:pt x="91" y="154"/>
                  </a:moveTo>
                  <a:cubicBezTo>
                    <a:pt x="88" y="154"/>
                    <a:pt x="83" y="153"/>
                    <a:pt x="80" y="146"/>
                  </a:cubicBezTo>
                  <a:cubicBezTo>
                    <a:pt x="79" y="146"/>
                    <a:pt x="79" y="146"/>
                    <a:pt x="79" y="146"/>
                  </a:cubicBezTo>
                  <a:cubicBezTo>
                    <a:pt x="79" y="146"/>
                    <a:pt x="79" y="145"/>
                    <a:pt x="79" y="145"/>
                  </a:cubicBezTo>
                  <a:cubicBezTo>
                    <a:pt x="79" y="145"/>
                    <a:pt x="79" y="145"/>
                    <a:pt x="78" y="144"/>
                  </a:cubicBezTo>
                  <a:cubicBezTo>
                    <a:pt x="78" y="143"/>
                    <a:pt x="78" y="143"/>
                    <a:pt x="78" y="143"/>
                  </a:cubicBezTo>
                  <a:cubicBezTo>
                    <a:pt x="77" y="141"/>
                    <a:pt x="76" y="139"/>
                    <a:pt x="69" y="139"/>
                  </a:cubicBezTo>
                  <a:cubicBezTo>
                    <a:pt x="68" y="139"/>
                    <a:pt x="68" y="139"/>
                    <a:pt x="65" y="141"/>
                  </a:cubicBezTo>
                  <a:cubicBezTo>
                    <a:pt x="60" y="147"/>
                    <a:pt x="56" y="150"/>
                    <a:pt x="51" y="150"/>
                  </a:cubicBezTo>
                  <a:cubicBezTo>
                    <a:pt x="48" y="150"/>
                    <a:pt x="44" y="148"/>
                    <a:pt x="40" y="146"/>
                  </a:cubicBezTo>
                  <a:cubicBezTo>
                    <a:pt x="38" y="145"/>
                    <a:pt x="38" y="145"/>
                    <a:pt x="38" y="145"/>
                  </a:cubicBezTo>
                  <a:cubicBezTo>
                    <a:pt x="31" y="141"/>
                    <a:pt x="28" y="135"/>
                    <a:pt x="31" y="128"/>
                  </a:cubicBezTo>
                  <a:cubicBezTo>
                    <a:pt x="31" y="125"/>
                    <a:pt x="32" y="123"/>
                    <a:pt x="32" y="120"/>
                  </a:cubicBezTo>
                  <a:cubicBezTo>
                    <a:pt x="32" y="120"/>
                    <a:pt x="32" y="120"/>
                    <a:pt x="32" y="120"/>
                  </a:cubicBezTo>
                  <a:cubicBezTo>
                    <a:pt x="32" y="120"/>
                    <a:pt x="32" y="119"/>
                    <a:pt x="31" y="119"/>
                  </a:cubicBezTo>
                  <a:cubicBezTo>
                    <a:pt x="29" y="113"/>
                    <a:pt x="26" y="112"/>
                    <a:pt x="18" y="113"/>
                  </a:cubicBezTo>
                  <a:cubicBezTo>
                    <a:pt x="17" y="114"/>
                    <a:pt x="17" y="114"/>
                    <a:pt x="16" y="114"/>
                  </a:cubicBezTo>
                  <a:cubicBezTo>
                    <a:pt x="10" y="114"/>
                    <a:pt x="6" y="110"/>
                    <a:pt x="4" y="104"/>
                  </a:cubicBezTo>
                  <a:cubicBezTo>
                    <a:pt x="4" y="102"/>
                    <a:pt x="4" y="102"/>
                    <a:pt x="4" y="102"/>
                  </a:cubicBezTo>
                  <a:cubicBezTo>
                    <a:pt x="0" y="88"/>
                    <a:pt x="1" y="85"/>
                    <a:pt x="14" y="76"/>
                  </a:cubicBezTo>
                  <a:cubicBezTo>
                    <a:pt x="15" y="75"/>
                    <a:pt x="16" y="73"/>
                    <a:pt x="17" y="71"/>
                  </a:cubicBezTo>
                  <a:cubicBezTo>
                    <a:pt x="17" y="69"/>
                    <a:pt x="16" y="67"/>
                    <a:pt x="15" y="66"/>
                  </a:cubicBezTo>
                  <a:cubicBezTo>
                    <a:pt x="4" y="54"/>
                    <a:pt x="3" y="51"/>
                    <a:pt x="11" y="37"/>
                  </a:cubicBezTo>
                  <a:cubicBezTo>
                    <a:pt x="12" y="36"/>
                    <a:pt x="12" y="36"/>
                    <a:pt x="12" y="36"/>
                  </a:cubicBezTo>
                  <a:cubicBezTo>
                    <a:pt x="13" y="34"/>
                    <a:pt x="16" y="28"/>
                    <a:pt x="25" y="30"/>
                  </a:cubicBezTo>
                  <a:cubicBezTo>
                    <a:pt x="26" y="30"/>
                    <a:pt x="26" y="30"/>
                    <a:pt x="26" y="30"/>
                  </a:cubicBezTo>
                  <a:cubicBezTo>
                    <a:pt x="27" y="30"/>
                    <a:pt x="29" y="30"/>
                    <a:pt x="31" y="31"/>
                  </a:cubicBezTo>
                  <a:cubicBezTo>
                    <a:pt x="34" y="33"/>
                    <a:pt x="37" y="32"/>
                    <a:pt x="42" y="27"/>
                  </a:cubicBezTo>
                  <a:cubicBezTo>
                    <a:pt x="42" y="27"/>
                    <a:pt x="42" y="26"/>
                    <a:pt x="42" y="26"/>
                  </a:cubicBezTo>
                  <a:cubicBezTo>
                    <a:pt x="42" y="25"/>
                    <a:pt x="42" y="25"/>
                    <a:pt x="42" y="25"/>
                  </a:cubicBezTo>
                  <a:cubicBezTo>
                    <a:pt x="42" y="24"/>
                    <a:pt x="42" y="23"/>
                    <a:pt x="42" y="21"/>
                  </a:cubicBezTo>
                  <a:cubicBezTo>
                    <a:pt x="42" y="17"/>
                    <a:pt x="42" y="12"/>
                    <a:pt x="45" y="8"/>
                  </a:cubicBezTo>
                  <a:cubicBezTo>
                    <a:pt x="48" y="4"/>
                    <a:pt x="53" y="3"/>
                    <a:pt x="57" y="3"/>
                  </a:cubicBezTo>
                  <a:cubicBezTo>
                    <a:pt x="58" y="2"/>
                    <a:pt x="60" y="2"/>
                    <a:pt x="61" y="2"/>
                  </a:cubicBezTo>
                  <a:cubicBezTo>
                    <a:pt x="66" y="0"/>
                    <a:pt x="71" y="1"/>
                    <a:pt x="75" y="6"/>
                  </a:cubicBezTo>
                  <a:cubicBezTo>
                    <a:pt x="75" y="7"/>
                    <a:pt x="75" y="7"/>
                    <a:pt x="75" y="7"/>
                  </a:cubicBezTo>
                  <a:cubicBezTo>
                    <a:pt x="77" y="10"/>
                    <a:pt x="78" y="12"/>
                    <a:pt x="80" y="14"/>
                  </a:cubicBezTo>
                  <a:cubicBezTo>
                    <a:pt x="81" y="15"/>
                    <a:pt x="82" y="16"/>
                    <a:pt x="83" y="16"/>
                  </a:cubicBezTo>
                  <a:cubicBezTo>
                    <a:pt x="85" y="17"/>
                    <a:pt x="86" y="17"/>
                    <a:pt x="86" y="17"/>
                  </a:cubicBezTo>
                  <a:cubicBezTo>
                    <a:pt x="88" y="17"/>
                    <a:pt x="90" y="16"/>
                    <a:pt x="93" y="13"/>
                  </a:cubicBezTo>
                  <a:cubicBezTo>
                    <a:pt x="95" y="10"/>
                    <a:pt x="97" y="8"/>
                    <a:pt x="99" y="7"/>
                  </a:cubicBezTo>
                  <a:cubicBezTo>
                    <a:pt x="104" y="3"/>
                    <a:pt x="104" y="3"/>
                    <a:pt x="104" y="3"/>
                  </a:cubicBezTo>
                  <a:cubicBezTo>
                    <a:pt x="108" y="5"/>
                    <a:pt x="108" y="5"/>
                    <a:pt x="108" y="5"/>
                  </a:cubicBezTo>
                  <a:cubicBezTo>
                    <a:pt x="111" y="7"/>
                    <a:pt x="114" y="8"/>
                    <a:pt x="117" y="10"/>
                  </a:cubicBezTo>
                  <a:cubicBezTo>
                    <a:pt x="118" y="11"/>
                    <a:pt x="120" y="12"/>
                    <a:pt x="122" y="13"/>
                  </a:cubicBezTo>
                  <a:cubicBezTo>
                    <a:pt x="125" y="14"/>
                    <a:pt x="127" y="18"/>
                    <a:pt x="127" y="22"/>
                  </a:cubicBezTo>
                  <a:cubicBezTo>
                    <a:pt x="127" y="23"/>
                    <a:pt x="127" y="23"/>
                    <a:pt x="127" y="23"/>
                  </a:cubicBezTo>
                  <a:cubicBezTo>
                    <a:pt x="126" y="25"/>
                    <a:pt x="126" y="28"/>
                    <a:pt x="125" y="31"/>
                  </a:cubicBezTo>
                  <a:cubicBezTo>
                    <a:pt x="124" y="36"/>
                    <a:pt x="125" y="37"/>
                    <a:pt x="126" y="39"/>
                  </a:cubicBezTo>
                  <a:cubicBezTo>
                    <a:pt x="129" y="41"/>
                    <a:pt x="130" y="42"/>
                    <a:pt x="132" y="42"/>
                  </a:cubicBezTo>
                  <a:cubicBezTo>
                    <a:pt x="147" y="42"/>
                    <a:pt x="150" y="44"/>
                    <a:pt x="154" y="58"/>
                  </a:cubicBezTo>
                  <a:cubicBezTo>
                    <a:pt x="154" y="59"/>
                    <a:pt x="155" y="60"/>
                    <a:pt x="155" y="62"/>
                  </a:cubicBezTo>
                  <a:cubicBezTo>
                    <a:pt x="155" y="62"/>
                    <a:pt x="155" y="63"/>
                    <a:pt x="156" y="64"/>
                  </a:cubicBezTo>
                  <a:cubicBezTo>
                    <a:pt x="158" y="69"/>
                    <a:pt x="158" y="69"/>
                    <a:pt x="158" y="69"/>
                  </a:cubicBezTo>
                  <a:cubicBezTo>
                    <a:pt x="153" y="72"/>
                    <a:pt x="153" y="72"/>
                    <a:pt x="153" y="72"/>
                  </a:cubicBezTo>
                  <a:cubicBezTo>
                    <a:pt x="151" y="73"/>
                    <a:pt x="149" y="75"/>
                    <a:pt x="147" y="76"/>
                  </a:cubicBezTo>
                  <a:cubicBezTo>
                    <a:pt x="145" y="77"/>
                    <a:pt x="143" y="79"/>
                    <a:pt x="141" y="80"/>
                  </a:cubicBezTo>
                  <a:cubicBezTo>
                    <a:pt x="141" y="80"/>
                    <a:pt x="141" y="80"/>
                    <a:pt x="141" y="80"/>
                  </a:cubicBezTo>
                  <a:cubicBezTo>
                    <a:pt x="141" y="80"/>
                    <a:pt x="141" y="81"/>
                    <a:pt x="140" y="82"/>
                  </a:cubicBezTo>
                  <a:cubicBezTo>
                    <a:pt x="140" y="83"/>
                    <a:pt x="140" y="83"/>
                    <a:pt x="140" y="83"/>
                  </a:cubicBezTo>
                  <a:cubicBezTo>
                    <a:pt x="139" y="86"/>
                    <a:pt x="140" y="89"/>
                    <a:pt x="145" y="93"/>
                  </a:cubicBezTo>
                  <a:cubicBezTo>
                    <a:pt x="146" y="95"/>
                    <a:pt x="147" y="96"/>
                    <a:pt x="149" y="97"/>
                  </a:cubicBezTo>
                  <a:cubicBezTo>
                    <a:pt x="149" y="98"/>
                    <a:pt x="150" y="98"/>
                    <a:pt x="150" y="99"/>
                  </a:cubicBezTo>
                  <a:cubicBezTo>
                    <a:pt x="154" y="103"/>
                    <a:pt x="154" y="103"/>
                    <a:pt x="154" y="103"/>
                  </a:cubicBezTo>
                  <a:cubicBezTo>
                    <a:pt x="151" y="107"/>
                    <a:pt x="151" y="107"/>
                    <a:pt x="151" y="107"/>
                  </a:cubicBezTo>
                  <a:cubicBezTo>
                    <a:pt x="150" y="109"/>
                    <a:pt x="149" y="111"/>
                    <a:pt x="149" y="113"/>
                  </a:cubicBezTo>
                  <a:cubicBezTo>
                    <a:pt x="147" y="115"/>
                    <a:pt x="146" y="118"/>
                    <a:pt x="144" y="121"/>
                  </a:cubicBezTo>
                  <a:cubicBezTo>
                    <a:pt x="141" y="124"/>
                    <a:pt x="137" y="126"/>
                    <a:pt x="134" y="126"/>
                  </a:cubicBezTo>
                  <a:cubicBezTo>
                    <a:pt x="131" y="126"/>
                    <a:pt x="128" y="125"/>
                    <a:pt x="126" y="124"/>
                  </a:cubicBezTo>
                  <a:cubicBezTo>
                    <a:pt x="124" y="124"/>
                    <a:pt x="123" y="123"/>
                    <a:pt x="122" y="123"/>
                  </a:cubicBezTo>
                  <a:cubicBezTo>
                    <a:pt x="121" y="123"/>
                    <a:pt x="119" y="124"/>
                    <a:pt x="115" y="127"/>
                  </a:cubicBezTo>
                  <a:cubicBezTo>
                    <a:pt x="114" y="128"/>
                    <a:pt x="114" y="128"/>
                    <a:pt x="114" y="130"/>
                  </a:cubicBezTo>
                  <a:cubicBezTo>
                    <a:pt x="114" y="145"/>
                    <a:pt x="112" y="148"/>
                    <a:pt x="98" y="153"/>
                  </a:cubicBezTo>
                  <a:cubicBezTo>
                    <a:pt x="97" y="153"/>
                    <a:pt x="97" y="153"/>
                    <a:pt x="97" y="153"/>
                  </a:cubicBezTo>
                  <a:cubicBezTo>
                    <a:pt x="95" y="154"/>
                    <a:pt x="93" y="154"/>
                    <a:pt x="91" y="154"/>
                  </a:cubicBezTo>
                  <a:close/>
                  <a:moveTo>
                    <a:pt x="90" y="137"/>
                  </a:moveTo>
                  <a:cubicBezTo>
                    <a:pt x="90" y="137"/>
                    <a:pt x="90" y="137"/>
                    <a:pt x="90" y="137"/>
                  </a:cubicBezTo>
                  <a:cubicBezTo>
                    <a:pt x="91" y="138"/>
                    <a:pt x="92" y="139"/>
                    <a:pt x="92" y="140"/>
                  </a:cubicBezTo>
                  <a:cubicBezTo>
                    <a:pt x="92" y="140"/>
                    <a:pt x="93" y="140"/>
                    <a:pt x="93" y="140"/>
                  </a:cubicBezTo>
                  <a:cubicBezTo>
                    <a:pt x="94" y="140"/>
                    <a:pt x="94" y="140"/>
                    <a:pt x="94" y="140"/>
                  </a:cubicBezTo>
                  <a:cubicBezTo>
                    <a:pt x="96" y="139"/>
                    <a:pt x="99" y="138"/>
                    <a:pt x="100" y="137"/>
                  </a:cubicBezTo>
                  <a:cubicBezTo>
                    <a:pt x="100" y="136"/>
                    <a:pt x="100" y="133"/>
                    <a:pt x="100" y="130"/>
                  </a:cubicBezTo>
                  <a:cubicBezTo>
                    <a:pt x="100" y="124"/>
                    <a:pt x="102" y="121"/>
                    <a:pt x="106" y="117"/>
                  </a:cubicBezTo>
                  <a:cubicBezTo>
                    <a:pt x="114" y="109"/>
                    <a:pt x="122" y="108"/>
                    <a:pt x="131" y="111"/>
                  </a:cubicBezTo>
                  <a:cubicBezTo>
                    <a:pt x="131" y="111"/>
                    <a:pt x="132" y="112"/>
                    <a:pt x="133" y="112"/>
                  </a:cubicBezTo>
                  <a:cubicBezTo>
                    <a:pt x="134" y="110"/>
                    <a:pt x="135" y="108"/>
                    <a:pt x="136" y="106"/>
                  </a:cubicBezTo>
                  <a:cubicBezTo>
                    <a:pt x="136" y="106"/>
                    <a:pt x="137" y="105"/>
                    <a:pt x="137" y="105"/>
                  </a:cubicBezTo>
                  <a:cubicBezTo>
                    <a:pt x="136" y="105"/>
                    <a:pt x="136" y="104"/>
                    <a:pt x="136" y="104"/>
                  </a:cubicBezTo>
                  <a:cubicBezTo>
                    <a:pt x="133" y="101"/>
                    <a:pt x="123" y="94"/>
                    <a:pt x="127" y="80"/>
                  </a:cubicBezTo>
                  <a:cubicBezTo>
                    <a:pt x="127" y="77"/>
                    <a:pt x="128" y="72"/>
                    <a:pt x="134" y="68"/>
                  </a:cubicBezTo>
                  <a:cubicBezTo>
                    <a:pt x="135" y="67"/>
                    <a:pt x="137" y="66"/>
                    <a:pt x="139" y="64"/>
                  </a:cubicBezTo>
                  <a:cubicBezTo>
                    <a:pt x="140" y="64"/>
                    <a:pt x="140" y="64"/>
                    <a:pt x="141" y="63"/>
                  </a:cubicBezTo>
                  <a:cubicBezTo>
                    <a:pt x="141" y="63"/>
                    <a:pt x="141" y="63"/>
                    <a:pt x="141" y="63"/>
                  </a:cubicBezTo>
                  <a:cubicBezTo>
                    <a:pt x="141" y="62"/>
                    <a:pt x="141" y="62"/>
                    <a:pt x="141" y="62"/>
                  </a:cubicBezTo>
                  <a:cubicBezTo>
                    <a:pt x="140" y="60"/>
                    <a:pt x="139" y="57"/>
                    <a:pt x="138" y="56"/>
                  </a:cubicBezTo>
                  <a:cubicBezTo>
                    <a:pt x="137" y="56"/>
                    <a:pt x="134" y="56"/>
                    <a:pt x="132" y="56"/>
                  </a:cubicBezTo>
                  <a:cubicBezTo>
                    <a:pt x="124" y="56"/>
                    <a:pt x="120" y="52"/>
                    <a:pt x="117" y="49"/>
                  </a:cubicBezTo>
                  <a:cubicBezTo>
                    <a:pt x="110" y="42"/>
                    <a:pt x="110" y="34"/>
                    <a:pt x="111" y="28"/>
                  </a:cubicBezTo>
                  <a:cubicBezTo>
                    <a:pt x="111" y="28"/>
                    <a:pt x="111" y="28"/>
                    <a:pt x="111" y="28"/>
                  </a:cubicBezTo>
                  <a:cubicBezTo>
                    <a:pt x="112" y="26"/>
                    <a:pt x="112" y="25"/>
                    <a:pt x="112" y="23"/>
                  </a:cubicBezTo>
                  <a:cubicBezTo>
                    <a:pt x="112" y="23"/>
                    <a:pt x="111" y="23"/>
                    <a:pt x="110" y="22"/>
                  </a:cubicBezTo>
                  <a:cubicBezTo>
                    <a:pt x="109" y="21"/>
                    <a:pt x="107" y="20"/>
                    <a:pt x="106" y="20"/>
                  </a:cubicBezTo>
                  <a:cubicBezTo>
                    <a:pt x="105" y="20"/>
                    <a:pt x="105" y="20"/>
                    <a:pt x="105" y="21"/>
                  </a:cubicBezTo>
                  <a:cubicBezTo>
                    <a:pt x="104" y="21"/>
                    <a:pt x="104" y="21"/>
                    <a:pt x="104" y="21"/>
                  </a:cubicBezTo>
                  <a:cubicBezTo>
                    <a:pt x="102" y="24"/>
                    <a:pt x="96" y="31"/>
                    <a:pt x="86" y="31"/>
                  </a:cubicBezTo>
                  <a:cubicBezTo>
                    <a:pt x="84" y="31"/>
                    <a:pt x="81" y="30"/>
                    <a:pt x="79" y="29"/>
                  </a:cubicBezTo>
                  <a:cubicBezTo>
                    <a:pt x="75" y="28"/>
                    <a:pt x="72" y="26"/>
                    <a:pt x="70" y="24"/>
                  </a:cubicBezTo>
                  <a:cubicBezTo>
                    <a:pt x="70" y="24"/>
                    <a:pt x="70" y="24"/>
                    <a:pt x="70" y="24"/>
                  </a:cubicBezTo>
                  <a:cubicBezTo>
                    <a:pt x="67" y="21"/>
                    <a:pt x="65" y="18"/>
                    <a:pt x="64" y="15"/>
                  </a:cubicBezTo>
                  <a:cubicBezTo>
                    <a:pt x="62" y="16"/>
                    <a:pt x="61" y="16"/>
                    <a:pt x="60" y="16"/>
                  </a:cubicBezTo>
                  <a:cubicBezTo>
                    <a:pt x="59" y="17"/>
                    <a:pt x="57" y="17"/>
                    <a:pt x="56" y="17"/>
                  </a:cubicBezTo>
                  <a:cubicBezTo>
                    <a:pt x="56" y="18"/>
                    <a:pt x="56" y="20"/>
                    <a:pt x="56" y="21"/>
                  </a:cubicBezTo>
                  <a:cubicBezTo>
                    <a:pt x="56" y="22"/>
                    <a:pt x="56" y="24"/>
                    <a:pt x="56" y="26"/>
                  </a:cubicBezTo>
                  <a:cubicBezTo>
                    <a:pt x="56" y="29"/>
                    <a:pt x="55" y="33"/>
                    <a:pt x="52" y="37"/>
                  </a:cubicBezTo>
                  <a:cubicBezTo>
                    <a:pt x="48" y="41"/>
                    <a:pt x="42" y="46"/>
                    <a:pt x="34" y="46"/>
                  </a:cubicBezTo>
                  <a:cubicBezTo>
                    <a:pt x="31" y="46"/>
                    <a:pt x="28" y="45"/>
                    <a:pt x="25" y="44"/>
                  </a:cubicBezTo>
                  <a:cubicBezTo>
                    <a:pt x="25" y="44"/>
                    <a:pt x="25" y="44"/>
                    <a:pt x="25" y="44"/>
                  </a:cubicBezTo>
                  <a:cubicBezTo>
                    <a:pt x="24" y="44"/>
                    <a:pt x="24" y="44"/>
                    <a:pt x="23" y="44"/>
                  </a:cubicBezTo>
                  <a:cubicBezTo>
                    <a:pt x="22" y="46"/>
                    <a:pt x="20" y="49"/>
                    <a:pt x="20" y="50"/>
                  </a:cubicBezTo>
                  <a:cubicBezTo>
                    <a:pt x="20" y="51"/>
                    <a:pt x="23" y="54"/>
                    <a:pt x="25" y="56"/>
                  </a:cubicBezTo>
                  <a:cubicBezTo>
                    <a:pt x="29" y="61"/>
                    <a:pt x="31" y="67"/>
                    <a:pt x="30" y="73"/>
                  </a:cubicBezTo>
                  <a:cubicBezTo>
                    <a:pt x="30" y="79"/>
                    <a:pt x="27" y="85"/>
                    <a:pt x="22" y="88"/>
                  </a:cubicBezTo>
                  <a:cubicBezTo>
                    <a:pt x="20" y="89"/>
                    <a:pt x="17" y="91"/>
                    <a:pt x="16" y="92"/>
                  </a:cubicBezTo>
                  <a:cubicBezTo>
                    <a:pt x="16" y="93"/>
                    <a:pt x="17" y="96"/>
                    <a:pt x="17" y="99"/>
                  </a:cubicBezTo>
                  <a:cubicBezTo>
                    <a:pt x="18" y="99"/>
                    <a:pt x="18" y="99"/>
                    <a:pt x="18" y="99"/>
                  </a:cubicBezTo>
                  <a:cubicBezTo>
                    <a:pt x="19" y="99"/>
                    <a:pt x="21" y="99"/>
                    <a:pt x="22" y="99"/>
                  </a:cubicBezTo>
                  <a:cubicBezTo>
                    <a:pt x="32" y="99"/>
                    <a:pt x="40" y="104"/>
                    <a:pt x="44" y="112"/>
                  </a:cubicBezTo>
                  <a:cubicBezTo>
                    <a:pt x="45" y="115"/>
                    <a:pt x="46" y="118"/>
                    <a:pt x="46" y="120"/>
                  </a:cubicBezTo>
                  <a:cubicBezTo>
                    <a:pt x="46" y="122"/>
                    <a:pt x="46" y="122"/>
                    <a:pt x="46" y="122"/>
                  </a:cubicBezTo>
                  <a:cubicBezTo>
                    <a:pt x="45" y="125"/>
                    <a:pt x="45" y="128"/>
                    <a:pt x="44" y="131"/>
                  </a:cubicBezTo>
                  <a:cubicBezTo>
                    <a:pt x="44" y="132"/>
                    <a:pt x="44" y="132"/>
                    <a:pt x="44" y="132"/>
                  </a:cubicBezTo>
                  <a:cubicBezTo>
                    <a:pt x="44" y="132"/>
                    <a:pt x="44" y="132"/>
                    <a:pt x="44" y="132"/>
                  </a:cubicBezTo>
                  <a:cubicBezTo>
                    <a:pt x="44" y="132"/>
                    <a:pt x="44" y="133"/>
                    <a:pt x="45" y="133"/>
                  </a:cubicBezTo>
                  <a:cubicBezTo>
                    <a:pt x="46" y="133"/>
                    <a:pt x="46" y="133"/>
                    <a:pt x="46" y="133"/>
                  </a:cubicBezTo>
                  <a:cubicBezTo>
                    <a:pt x="48" y="134"/>
                    <a:pt x="50" y="135"/>
                    <a:pt x="51" y="135"/>
                  </a:cubicBezTo>
                  <a:cubicBezTo>
                    <a:pt x="52" y="135"/>
                    <a:pt x="54" y="133"/>
                    <a:pt x="56" y="131"/>
                  </a:cubicBezTo>
                  <a:cubicBezTo>
                    <a:pt x="58" y="129"/>
                    <a:pt x="62" y="125"/>
                    <a:pt x="69" y="125"/>
                  </a:cubicBezTo>
                  <a:cubicBezTo>
                    <a:pt x="74" y="125"/>
                    <a:pt x="85" y="126"/>
                    <a:pt x="90" y="137"/>
                  </a:cubicBezTo>
                  <a:close/>
                  <a:moveTo>
                    <a:pt x="78" y="118"/>
                  </a:moveTo>
                  <a:cubicBezTo>
                    <a:pt x="56" y="118"/>
                    <a:pt x="38" y="100"/>
                    <a:pt x="38" y="78"/>
                  </a:cubicBezTo>
                  <a:cubicBezTo>
                    <a:pt x="38" y="56"/>
                    <a:pt x="56" y="38"/>
                    <a:pt x="78" y="38"/>
                  </a:cubicBezTo>
                  <a:cubicBezTo>
                    <a:pt x="100" y="38"/>
                    <a:pt x="118" y="56"/>
                    <a:pt x="118" y="78"/>
                  </a:cubicBezTo>
                  <a:cubicBezTo>
                    <a:pt x="118" y="88"/>
                    <a:pt x="114" y="98"/>
                    <a:pt x="107" y="106"/>
                  </a:cubicBezTo>
                  <a:cubicBezTo>
                    <a:pt x="99" y="113"/>
                    <a:pt x="89" y="118"/>
                    <a:pt x="78" y="118"/>
                  </a:cubicBezTo>
                  <a:close/>
                  <a:moveTo>
                    <a:pt x="78" y="52"/>
                  </a:moveTo>
                  <a:cubicBezTo>
                    <a:pt x="64" y="52"/>
                    <a:pt x="52" y="64"/>
                    <a:pt x="52" y="78"/>
                  </a:cubicBezTo>
                  <a:cubicBezTo>
                    <a:pt x="52" y="92"/>
                    <a:pt x="64" y="104"/>
                    <a:pt x="78" y="104"/>
                  </a:cubicBezTo>
                  <a:cubicBezTo>
                    <a:pt x="78" y="104"/>
                    <a:pt x="78" y="104"/>
                    <a:pt x="78" y="104"/>
                  </a:cubicBezTo>
                  <a:cubicBezTo>
                    <a:pt x="85" y="104"/>
                    <a:pt x="92" y="101"/>
                    <a:pt x="97" y="96"/>
                  </a:cubicBezTo>
                  <a:cubicBezTo>
                    <a:pt x="102" y="91"/>
                    <a:pt x="104" y="84"/>
                    <a:pt x="104" y="78"/>
                  </a:cubicBezTo>
                  <a:cubicBezTo>
                    <a:pt x="104" y="64"/>
                    <a:pt x="92" y="52"/>
                    <a:pt x="7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0478" tIns="35239" rIns="70478" bIns="35239" numCol="1" anchor="t" anchorCtr="0" compatLnSpc="1">
              <a:prstTxWarp prst="textNoShape">
                <a:avLst/>
              </a:prstTxWarp>
            </a:bodyPr>
            <a:lstStyle/>
            <a:p>
              <a:endParaRPr lang="en-US" sz="848" dirty="0"/>
            </a:p>
          </p:txBody>
        </p:sp>
        <p:sp>
          <p:nvSpPr>
            <p:cNvPr id="42" name="Freeform 218"/>
            <p:cNvSpPr>
              <a:spLocks/>
            </p:cNvSpPr>
            <p:nvPr/>
          </p:nvSpPr>
          <p:spPr bwMode="auto">
            <a:xfrm>
              <a:off x="2875" y="2918"/>
              <a:ext cx="47" cy="46"/>
            </a:xfrm>
            <a:custGeom>
              <a:avLst/>
              <a:gdLst>
                <a:gd name="T0" fmla="*/ 27 w 53"/>
                <a:gd name="T1" fmla="*/ 53 h 53"/>
                <a:gd name="T2" fmla="*/ 0 w 53"/>
                <a:gd name="T3" fmla="*/ 27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2"/>
                    <a:pt x="0" y="27"/>
                  </a:cubicBezTo>
                  <a:cubicBezTo>
                    <a:pt x="0" y="12"/>
                    <a:pt x="11" y="0"/>
                    <a:pt x="26" y="0"/>
                  </a:cubicBezTo>
                  <a:cubicBezTo>
                    <a:pt x="41" y="0"/>
                    <a:pt x="53" y="11"/>
                    <a:pt x="53" y="26"/>
                  </a:cubicBezTo>
                  <a:cubicBezTo>
                    <a:pt x="53" y="41"/>
                    <a:pt x="42" y="53"/>
                    <a:pt x="27"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0478" tIns="35239" rIns="70478" bIns="35239" numCol="1" anchor="t" anchorCtr="0" compatLnSpc="1">
              <a:prstTxWarp prst="textNoShape">
                <a:avLst/>
              </a:prstTxWarp>
            </a:bodyPr>
            <a:lstStyle/>
            <a:p>
              <a:endParaRPr lang="en-US" sz="848" dirty="0"/>
            </a:p>
          </p:txBody>
        </p:sp>
        <p:sp>
          <p:nvSpPr>
            <p:cNvPr id="43" name="Freeform 219"/>
            <p:cNvSpPr>
              <a:spLocks/>
            </p:cNvSpPr>
            <p:nvPr/>
          </p:nvSpPr>
          <p:spPr bwMode="auto">
            <a:xfrm>
              <a:off x="3023" y="2870"/>
              <a:ext cx="29" cy="29"/>
            </a:xfrm>
            <a:custGeom>
              <a:avLst/>
              <a:gdLst>
                <a:gd name="T0" fmla="*/ 33 w 33"/>
                <a:gd name="T1" fmla="*/ 17 h 33"/>
                <a:gd name="T2" fmla="*/ 16 w 33"/>
                <a:gd name="T3" fmla="*/ 33 h 33"/>
                <a:gd name="T4" fmla="*/ 0 w 33"/>
                <a:gd name="T5" fmla="*/ 17 h 33"/>
                <a:gd name="T6" fmla="*/ 17 w 33"/>
                <a:gd name="T7" fmla="*/ 0 h 33"/>
                <a:gd name="T8" fmla="*/ 33 w 33"/>
                <a:gd name="T9" fmla="*/ 17 h 33"/>
              </a:gdLst>
              <a:ahLst/>
              <a:cxnLst>
                <a:cxn ang="0">
                  <a:pos x="T0" y="T1"/>
                </a:cxn>
                <a:cxn ang="0">
                  <a:pos x="T2" y="T3"/>
                </a:cxn>
                <a:cxn ang="0">
                  <a:pos x="T4" y="T5"/>
                </a:cxn>
                <a:cxn ang="0">
                  <a:pos x="T6" y="T7"/>
                </a:cxn>
                <a:cxn ang="0">
                  <a:pos x="T8" y="T9"/>
                </a:cxn>
              </a:cxnLst>
              <a:rect l="0" t="0" r="r" b="b"/>
              <a:pathLst>
                <a:path w="33" h="33">
                  <a:moveTo>
                    <a:pt x="33" y="17"/>
                  </a:moveTo>
                  <a:cubicBezTo>
                    <a:pt x="33" y="26"/>
                    <a:pt x="26" y="33"/>
                    <a:pt x="16" y="33"/>
                  </a:cubicBezTo>
                  <a:cubicBezTo>
                    <a:pt x="7" y="33"/>
                    <a:pt x="0" y="26"/>
                    <a:pt x="0" y="17"/>
                  </a:cubicBezTo>
                  <a:cubicBezTo>
                    <a:pt x="0" y="8"/>
                    <a:pt x="7" y="0"/>
                    <a:pt x="17" y="0"/>
                  </a:cubicBezTo>
                  <a:cubicBezTo>
                    <a:pt x="26" y="0"/>
                    <a:pt x="33" y="7"/>
                    <a:pt x="33"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0478" tIns="35239" rIns="70478" bIns="35239" numCol="1" anchor="t" anchorCtr="0" compatLnSpc="1">
              <a:prstTxWarp prst="textNoShape">
                <a:avLst/>
              </a:prstTxWarp>
            </a:bodyPr>
            <a:lstStyle/>
            <a:p>
              <a:endParaRPr lang="en-US" sz="848" dirty="0"/>
            </a:p>
          </p:txBody>
        </p:sp>
        <p:sp>
          <p:nvSpPr>
            <p:cNvPr id="44" name="Freeform 220"/>
            <p:cNvSpPr>
              <a:spLocks/>
            </p:cNvSpPr>
            <p:nvPr/>
          </p:nvSpPr>
          <p:spPr bwMode="auto">
            <a:xfrm>
              <a:off x="2871" y="2739"/>
              <a:ext cx="289" cy="298"/>
            </a:xfrm>
            <a:custGeom>
              <a:avLst/>
              <a:gdLst>
                <a:gd name="T0" fmla="*/ 160 w 329"/>
                <a:gd name="T1" fmla="*/ 339 h 339"/>
                <a:gd name="T2" fmla="*/ 105 w 329"/>
                <a:gd name="T3" fmla="*/ 330 h 339"/>
                <a:gd name="T4" fmla="*/ 110 w 329"/>
                <a:gd name="T5" fmla="*/ 317 h 339"/>
                <a:gd name="T6" fmla="*/ 160 w 329"/>
                <a:gd name="T7" fmla="*/ 325 h 339"/>
                <a:gd name="T8" fmla="*/ 315 w 329"/>
                <a:gd name="T9" fmla="*/ 169 h 339"/>
                <a:gd name="T10" fmla="*/ 160 w 329"/>
                <a:gd name="T11" fmla="*/ 14 h 339"/>
                <a:gd name="T12" fmla="*/ 14 w 329"/>
                <a:gd name="T13" fmla="*/ 115 h 339"/>
                <a:gd name="T14" fmla="*/ 0 w 329"/>
                <a:gd name="T15" fmla="*/ 110 h 339"/>
                <a:gd name="T16" fmla="*/ 160 w 329"/>
                <a:gd name="T17" fmla="*/ 0 h 339"/>
                <a:gd name="T18" fmla="*/ 329 w 329"/>
                <a:gd name="T19" fmla="*/ 169 h 339"/>
                <a:gd name="T20" fmla="*/ 160 w 329"/>
                <a:gd name="T21"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339">
                  <a:moveTo>
                    <a:pt x="160" y="339"/>
                  </a:moveTo>
                  <a:cubicBezTo>
                    <a:pt x="141" y="339"/>
                    <a:pt x="123" y="336"/>
                    <a:pt x="105" y="330"/>
                  </a:cubicBezTo>
                  <a:cubicBezTo>
                    <a:pt x="110" y="317"/>
                    <a:pt x="110" y="317"/>
                    <a:pt x="110" y="317"/>
                  </a:cubicBezTo>
                  <a:cubicBezTo>
                    <a:pt x="126" y="322"/>
                    <a:pt x="142" y="325"/>
                    <a:pt x="160" y="325"/>
                  </a:cubicBezTo>
                  <a:cubicBezTo>
                    <a:pt x="245" y="325"/>
                    <a:pt x="315" y="255"/>
                    <a:pt x="315" y="169"/>
                  </a:cubicBezTo>
                  <a:cubicBezTo>
                    <a:pt x="315" y="83"/>
                    <a:pt x="245" y="14"/>
                    <a:pt x="160" y="14"/>
                  </a:cubicBezTo>
                  <a:cubicBezTo>
                    <a:pt x="95" y="14"/>
                    <a:pt x="36" y="55"/>
                    <a:pt x="14" y="115"/>
                  </a:cubicBezTo>
                  <a:cubicBezTo>
                    <a:pt x="0" y="110"/>
                    <a:pt x="0" y="110"/>
                    <a:pt x="0" y="110"/>
                  </a:cubicBezTo>
                  <a:cubicBezTo>
                    <a:pt x="25" y="44"/>
                    <a:pt x="89" y="0"/>
                    <a:pt x="160" y="0"/>
                  </a:cubicBezTo>
                  <a:cubicBezTo>
                    <a:pt x="253" y="0"/>
                    <a:pt x="329" y="76"/>
                    <a:pt x="329" y="169"/>
                  </a:cubicBezTo>
                  <a:cubicBezTo>
                    <a:pt x="329" y="263"/>
                    <a:pt x="253" y="339"/>
                    <a:pt x="160" y="3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0478" tIns="35239" rIns="70478" bIns="35239" numCol="1" anchor="t" anchorCtr="0" compatLnSpc="1">
              <a:prstTxWarp prst="textNoShape">
                <a:avLst/>
              </a:prstTxWarp>
            </a:bodyPr>
            <a:lstStyle/>
            <a:p>
              <a:endParaRPr lang="en-US" sz="848" dirty="0"/>
            </a:p>
          </p:txBody>
        </p:sp>
      </p:grpSp>
      <p:sp>
        <p:nvSpPr>
          <p:cNvPr id="45" name="Freeform 148"/>
          <p:cNvSpPr>
            <a:spLocks noEditPoints="1"/>
          </p:cNvSpPr>
          <p:nvPr/>
        </p:nvSpPr>
        <p:spPr bwMode="auto">
          <a:xfrm>
            <a:off x="7029317" y="2893719"/>
            <a:ext cx="608909" cy="823138"/>
          </a:xfrm>
          <a:custGeom>
            <a:avLst/>
            <a:gdLst>
              <a:gd name="T0" fmla="*/ 81 w 114"/>
              <a:gd name="T1" fmla="*/ 27 h 167"/>
              <a:gd name="T2" fmla="*/ 62 w 114"/>
              <a:gd name="T3" fmla="*/ 8 h 167"/>
              <a:gd name="T4" fmla="*/ 44 w 114"/>
              <a:gd name="T5" fmla="*/ 8 h 167"/>
              <a:gd name="T6" fmla="*/ 45 w 114"/>
              <a:gd name="T7" fmla="*/ 33 h 167"/>
              <a:gd name="T8" fmla="*/ 67 w 114"/>
              <a:gd name="T9" fmla="*/ 33 h 167"/>
              <a:gd name="T10" fmla="*/ 38 w 114"/>
              <a:gd name="T11" fmla="*/ 18 h 167"/>
              <a:gd name="T12" fmla="*/ 62 w 114"/>
              <a:gd name="T13" fmla="*/ 15 h 167"/>
              <a:gd name="T14" fmla="*/ 76 w 114"/>
              <a:gd name="T15" fmla="*/ 24 h 167"/>
              <a:gd name="T16" fmla="*/ 59 w 114"/>
              <a:gd name="T17" fmla="*/ 26 h 167"/>
              <a:gd name="T18" fmla="*/ 111 w 114"/>
              <a:gd name="T19" fmla="*/ 17 h 167"/>
              <a:gd name="T20" fmla="*/ 77 w 114"/>
              <a:gd name="T21" fmla="*/ 1 h 167"/>
              <a:gd name="T22" fmla="*/ 29 w 114"/>
              <a:gd name="T23" fmla="*/ 6 h 167"/>
              <a:gd name="T24" fmla="*/ 0 w 114"/>
              <a:gd name="T25" fmla="*/ 21 h 167"/>
              <a:gd name="T26" fmla="*/ 111 w 114"/>
              <a:gd name="T27" fmla="*/ 167 h 167"/>
              <a:gd name="T28" fmla="*/ 111 w 114"/>
              <a:gd name="T29" fmla="*/ 17 h 167"/>
              <a:gd name="T30" fmla="*/ 6 w 114"/>
              <a:gd name="T31" fmla="*/ 24 h 167"/>
              <a:gd name="T32" fmla="*/ 34 w 114"/>
              <a:gd name="T33" fmla="*/ 10 h 167"/>
              <a:gd name="T34" fmla="*/ 75 w 114"/>
              <a:gd name="T35" fmla="*/ 7 h 167"/>
              <a:gd name="T36" fmla="*/ 89 w 114"/>
              <a:gd name="T37" fmla="*/ 24 h 167"/>
              <a:gd name="T38" fmla="*/ 108 w 114"/>
              <a:gd name="T39" fmla="*/ 161 h 167"/>
              <a:gd name="T40" fmla="*/ 44 w 114"/>
              <a:gd name="T41" fmla="*/ 64 h 167"/>
              <a:gd name="T42" fmla="*/ 25 w 114"/>
              <a:gd name="T43" fmla="*/ 67 h 167"/>
              <a:gd name="T44" fmla="*/ 23 w 114"/>
              <a:gd name="T45" fmla="*/ 48 h 167"/>
              <a:gd name="T46" fmla="*/ 33 w 114"/>
              <a:gd name="T47" fmla="*/ 40 h 167"/>
              <a:gd name="T48" fmla="*/ 13 w 114"/>
              <a:gd name="T49" fmla="*/ 65 h 167"/>
              <a:gd name="T50" fmla="*/ 30 w 114"/>
              <a:gd name="T51" fmla="*/ 56 h 167"/>
              <a:gd name="T52" fmla="*/ 21 w 114"/>
              <a:gd name="T53" fmla="*/ 57 h 167"/>
              <a:gd name="T54" fmla="*/ 31 w 114"/>
              <a:gd name="T55" fmla="*/ 64 h 167"/>
              <a:gd name="T56" fmla="*/ 47 w 114"/>
              <a:gd name="T57" fmla="*/ 42 h 167"/>
              <a:gd name="T58" fmla="*/ 64 w 114"/>
              <a:gd name="T59" fmla="*/ 59 h 167"/>
              <a:gd name="T60" fmla="*/ 98 w 114"/>
              <a:gd name="T61" fmla="*/ 52 h 167"/>
              <a:gd name="T62" fmla="*/ 24 w 114"/>
              <a:gd name="T63" fmla="*/ 112 h 167"/>
              <a:gd name="T64" fmla="*/ 42 w 114"/>
              <a:gd name="T65" fmla="*/ 98 h 167"/>
              <a:gd name="T66" fmla="*/ 19 w 114"/>
              <a:gd name="T67" fmla="*/ 101 h 167"/>
              <a:gd name="T68" fmla="*/ 31 w 114"/>
              <a:gd name="T69" fmla="*/ 86 h 167"/>
              <a:gd name="T70" fmla="*/ 20 w 114"/>
              <a:gd name="T71" fmla="*/ 81 h 167"/>
              <a:gd name="T72" fmla="*/ 24 w 114"/>
              <a:gd name="T73" fmla="*/ 112 h 167"/>
              <a:gd name="T74" fmla="*/ 61 w 114"/>
              <a:gd name="T75" fmla="*/ 95 h 167"/>
              <a:gd name="T76" fmla="*/ 102 w 114"/>
              <a:gd name="T77" fmla="*/ 95 h 167"/>
              <a:gd name="T78" fmla="*/ 30 w 114"/>
              <a:gd name="T79" fmla="*/ 94 h 167"/>
              <a:gd name="T80" fmla="*/ 21 w 114"/>
              <a:gd name="T81" fmla="*/ 96 h 167"/>
              <a:gd name="T82" fmla="*/ 31 w 114"/>
              <a:gd name="T83" fmla="*/ 104 h 167"/>
              <a:gd name="T84" fmla="*/ 47 w 114"/>
              <a:gd name="T85" fmla="*/ 81 h 167"/>
              <a:gd name="T86" fmla="*/ 64 w 114"/>
              <a:gd name="T87" fmla="*/ 131 h 167"/>
              <a:gd name="T88" fmla="*/ 98 w 114"/>
              <a:gd name="T89" fmla="*/ 138 h 167"/>
              <a:gd name="T90" fmla="*/ 29 w 114"/>
              <a:gd name="T91" fmla="*/ 117 h 167"/>
              <a:gd name="T92" fmla="*/ 46 w 114"/>
              <a:gd name="T93" fmla="*/ 134 h 167"/>
              <a:gd name="T94" fmla="*/ 18 w 114"/>
              <a:gd name="T95" fmla="*/ 134 h 167"/>
              <a:gd name="T96" fmla="*/ 29 w 114"/>
              <a:gd name="T97" fmla="*/ 14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67">
                <a:moveTo>
                  <a:pt x="67" y="33"/>
                </a:moveTo>
                <a:cubicBezTo>
                  <a:pt x="68" y="33"/>
                  <a:pt x="70" y="33"/>
                  <a:pt x="71" y="33"/>
                </a:cubicBezTo>
                <a:cubicBezTo>
                  <a:pt x="76" y="33"/>
                  <a:pt x="79" y="30"/>
                  <a:pt x="81" y="27"/>
                </a:cubicBezTo>
                <a:cubicBezTo>
                  <a:pt x="84" y="23"/>
                  <a:pt x="84" y="17"/>
                  <a:pt x="81" y="13"/>
                </a:cubicBezTo>
                <a:cubicBezTo>
                  <a:pt x="78" y="10"/>
                  <a:pt x="75" y="9"/>
                  <a:pt x="71" y="8"/>
                </a:cubicBezTo>
                <a:cubicBezTo>
                  <a:pt x="68" y="8"/>
                  <a:pt x="65" y="8"/>
                  <a:pt x="62" y="8"/>
                </a:cubicBezTo>
                <a:cubicBezTo>
                  <a:pt x="59" y="8"/>
                  <a:pt x="56" y="8"/>
                  <a:pt x="53" y="8"/>
                </a:cubicBezTo>
                <a:cubicBezTo>
                  <a:pt x="50" y="8"/>
                  <a:pt x="47" y="8"/>
                  <a:pt x="44" y="8"/>
                </a:cubicBezTo>
                <a:cubicBezTo>
                  <a:pt x="44" y="8"/>
                  <a:pt x="44" y="8"/>
                  <a:pt x="44" y="8"/>
                </a:cubicBezTo>
                <a:cubicBezTo>
                  <a:pt x="38" y="9"/>
                  <a:pt x="34" y="12"/>
                  <a:pt x="33" y="16"/>
                </a:cubicBezTo>
                <a:cubicBezTo>
                  <a:pt x="31" y="21"/>
                  <a:pt x="32" y="26"/>
                  <a:pt x="35" y="29"/>
                </a:cubicBezTo>
                <a:cubicBezTo>
                  <a:pt x="38" y="32"/>
                  <a:pt x="41" y="33"/>
                  <a:pt x="45" y="33"/>
                </a:cubicBezTo>
                <a:cubicBezTo>
                  <a:pt x="59" y="33"/>
                  <a:pt x="59" y="33"/>
                  <a:pt x="59" y="33"/>
                </a:cubicBezTo>
                <a:cubicBezTo>
                  <a:pt x="60" y="33"/>
                  <a:pt x="62" y="33"/>
                  <a:pt x="63" y="33"/>
                </a:cubicBezTo>
                <a:cubicBezTo>
                  <a:pt x="64" y="33"/>
                  <a:pt x="66" y="33"/>
                  <a:pt x="67" y="33"/>
                </a:cubicBezTo>
                <a:close/>
                <a:moveTo>
                  <a:pt x="45" y="26"/>
                </a:moveTo>
                <a:cubicBezTo>
                  <a:pt x="43" y="26"/>
                  <a:pt x="41" y="26"/>
                  <a:pt x="40" y="25"/>
                </a:cubicBezTo>
                <a:cubicBezTo>
                  <a:pt x="38" y="23"/>
                  <a:pt x="38" y="21"/>
                  <a:pt x="38" y="18"/>
                </a:cubicBezTo>
                <a:cubicBezTo>
                  <a:pt x="39" y="17"/>
                  <a:pt x="41" y="15"/>
                  <a:pt x="44" y="15"/>
                </a:cubicBezTo>
                <a:cubicBezTo>
                  <a:pt x="47" y="15"/>
                  <a:pt x="50" y="15"/>
                  <a:pt x="53" y="15"/>
                </a:cubicBezTo>
                <a:cubicBezTo>
                  <a:pt x="56" y="15"/>
                  <a:pt x="59" y="15"/>
                  <a:pt x="62" y="15"/>
                </a:cubicBezTo>
                <a:cubicBezTo>
                  <a:pt x="65" y="15"/>
                  <a:pt x="68" y="15"/>
                  <a:pt x="71" y="15"/>
                </a:cubicBezTo>
                <a:cubicBezTo>
                  <a:pt x="73" y="15"/>
                  <a:pt x="75" y="16"/>
                  <a:pt x="76" y="17"/>
                </a:cubicBezTo>
                <a:cubicBezTo>
                  <a:pt x="77" y="19"/>
                  <a:pt x="77" y="22"/>
                  <a:pt x="76" y="24"/>
                </a:cubicBezTo>
                <a:cubicBezTo>
                  <a:pt x="75" y="26"/>
                  <a:pt x="72" y="26"/>
                  <a:pt x="71" y="26"/>
                </a:cubicBezTo>
                <a:cubicBezTo>
                  <a:pt x="68" y="27"/>
                  <a:pt x="66" y="27"/>
                  <a:pt x="63" y="27"/>
                </a:cubicBezTo>
                <a:cubicBezTo>
                  <a:pt x="62" y="26"/>
                  <a:pt x="60" y="26"/>
                  <a:pt x="59" y="26"/>
                </a:cubicBezTo>
                <a:cubicBezTo>
                  <a:pt x="45" y="26"/>
                  <a:pt x="45" y="26"/>
                  <a:pt x="45" y="26"/>
                </a:cubicBezTo>
                <a:cubicBezTo>
                  <a:pt x="45" y="26"/>
                  <a:pt x="45" y="26"/>
                  <a:pt x="45" y="26"/>
                </a:cubicBezTo>
                <a:close/>
                <a:moveTo>
                  <a:pt x="111" y="17"/>
                </a:moveTo>
                <a:cubicBezTo>
                  <a:pt x="92" y="17"/>
                  <a:pt x="92" y="17"/>
                  <a:pt x="92" y="17"/>
                </a:cubicBezTo>
                <a:cubicBezTo>
                  <a:pt x="91" y="13"/>
                  <a:pt x="89" y="10"/>
                  <a:pt x="87" y="8"/>
                </a:cubicBezTo>
                <a:cubicBezTo>
                  <a:pt x="85" y="4"/>
                  <a:pt x="81" y="2"/>
                  <a:pt x="77" y="1"/>
                </a:cubicBezTo>
                <a:cubicBezTo>
                  <a:pt x="75" y="0"/>
                  <a:pt x="72" y="0"/>
                  <a:pt x="70" y="0"/>
                </a:cubicBezTo>
                <a:cubicBezTo>
                  <a:pt x="44" y="0"/>
                  <a:pt x="44" y="0"/>
                  <a:pt x="44" y="0"/>
                </a:cubicBezTo>
                <a:cubicBezTo>
                  <a:pt x="38" y="0"/>
                  <a:pt x="33" y="2"/>
                  <a:pt x="29" y="6"/>
                </a:cubicBezTo>
                <a:cubicBezTo>
                  <a:pt x="26" y="9"/>
                  <a:pt x="25" y="12"/>
                  <a:pt x="24" y="17"/>
                </a:cubicBezTo>
                <a:cubicBezTo>
                  <a:pt x="3" y="17"/>
                  <a:pt x="3" y="17"/>
                  <a:pt x="3" y="17"/>
                </a:cubicBezTo>
                <a:cubicBezTo>
                  <a:pt x="1" y="17"/>
                  <a:pt x="0" y="19"/>
                  <a:pt x="0" y="21"/>
                </a:cubicBezTo>
                <a:cubicBezTo>
                  <a:pt x="0" y="164"/>
                  <a:pt x="0" y="164"/>
                  <a:pt x="0" y="164"/>
                </a:cubicBezTo>
                <a:cubicBezTo>
                  <a:pt x="0" y="166"/>
                  <a:pt x="1" y="167"/>
                  <a:pt x="3" y="167"/>
                </a:cubicBezTo>
                <a:cubicBezTo>
                  <a:pt x="111" y="167"/>
                  <a:pt x="111" y="167"/>
                  <a:pt x="111" y="167"/>
                </a:cubicBezTo>
                <a:cubicBezTo>
                  <a:pt x="113" y="167"/>
                  <a:pt x="114" y="166"/>
                  <a:pt x="114" y="164"/>
                </a:cubicBezTo>
                <a:cubicBezTo>
                  <a:pt x="114" y="21"/>
                  <a:pt x="114" y="21"/>
                  <a:pt x="114" y="21"/>
                </a:cubicBezTo>
                <a:cubicBezTo>
                  <a:pt x="114" y="19"/>
                  <a:pt x="113" y="17"/>
                  <a:pt x="111" y="17"/>
                </a:cubicBezTo>
                <a:close/>
                <a:moveTo>
                  <a:pt x="108" y="161"/>
                </a:moveTo>
                <a:cubicBezTo>
                  <a:pt x="6" y="161"/>
                  <a:pt x="6" y="161"/>
                  <a:pt x="6" y="161"/>
                </a:cubicBezTo>
                <a:cubicBezTo>
                  <a:pt x="6" y="24"/>
                  <a:pt x="6" y="24"/>
                  <a:pt x="6" y="24"/>
                </a:cubicBezTo>
                <a:cubicBezTo>
                  <a:pt x="26" y="24"/>
                  <a:pt x="26" y="24"/>
                  <a:pt x="26" y="24"/>
                </a:cubicBezTo>
                <a:cubicBezTo>
                  <a:pt x="28" y="24"/>
                  <a:pt x="29" y="22"/>
                  <a:pt x="29" y="21"/>
                </a:cubicBezTo>
                <a:cubicBezTo>
                  <a:pt x="30" y="16"/>
                  <a:pt x="31" y="13"/>
                  <a:pt x="34" y="10"/>
                </a:cubicBezTo>
                <a:cubicBezTo>
                  <a:pt x="37" y="8"/>
                  <a:pt x="40" y="6"/>
                  <a:pt x="44" y="6"/>
                </a:cubicBezTo>
                <a:cubicBezTo>
                  <a:pt x="70" y="6"/>
                  <a:pt x="70" y="6"/>
                  <a:pt x="70" y="6"/>
                </a:cubicBezTo>
                <a:cubicBezTo>
                  <a:pt x="72" y="6"/>
                  <a:pt x="73" y="6"/>
                  <a:pt x="75" y="7"/>
                </a:cubicBezTo>
                <a:cubicBezTo>
                  <a:pt x="78" y="8"/>
                  <a:pt x="81" y="9"/>
                  <a:pt x="82" y="12"/>
                </a:cubicBezTo>
                <a:cubicBezTo>
                  <a:pt x="84" y="14"/>
                  <a:pt x="85" y="17"/>
                  <a:pt x="85" y="21"/>
                </a:cubicBezTo>
                <a:cubicBezTo>
                  <a:pt x="86" y="22"/>
                  <a:pt x="87" y="24"/>
                  <a:pt x="89" y="24"/>
                </a:cubicBezTo>
                <a:cubicBezTo>
                  <a:pt x="108" y="24"/>
                  <a:pt x="108" y="24"/>
                  <a:pt x="108" y="24"/>
                </a:cubicBezTo>
                <a:cubicBezTo>
                  <a:pt x="108" y="161"/>
                  <a:pt x="108" y="161"/>
                  <a:pt x="108" y="161"/>
                </a:cubicBezTo>
                <a:cubicBezTo>
                  <a:pt x="108" y="161"/>
                  <a:pt x="108" y="161"/>
                  <a:pt x="108" y="161"/>
                </a:cubicBezTo>
                <a:close/>
                <a:moveTo>
                  <a:pt x="24" y="73"/>
                </a:moveTo>
                <a:cubicBezTo>
                  <a:pt x="25" y="74"/>
                  <a:pt x="27" y="74"/>
                  <a:pt x="28" y="74"/>
                </a:cubicBezTo>
                <a:cubicBezTo>
                  <a:pt x="35" y="74"/>
                  <a:pt x="41" y="70"/>
                  <a:pt x="44" y="64"/>
                </a:cubicBezTo>
                <a:cubicBezTo>
                  <a:pt x="44" y="62"/>
                  <a:pt x="44" y="60"/>
                  <a:pt x="42" y="59"/>
                </a:cubicBezTo>
                <a:cubicBezTo>
                  <a:pt x="40" y="59"/>
                  <a:pt x="38" y="59"/>
                  <a:pt x="37" y="61"/>
                </a:cubicBezTo>
                <a:cubicBezTo>
                  <a:pt x="35" y="65"/>
                  <a:pt x="30" y="68"/>
                  <a:pt x="25" y="67"/>
                </a:cubicBezTo>
                <a:cubicBezTo>
                  <a:pt x="23" y="66"/>
                  <a:pt x="20" y="64"/>
                  <a:pt x="19" y="62"/>
                </a:cubicBezTo>
                <a:cubicBezTo>
                  <a:pt x="18" y="60"/>
                  <a:pt x="18" y="57"/>
                  <a:pt x="18" y="55"/>
                </a:cubicBezTo>
                <a:cubicBezTo>
                  <a:pt x="19" y="52"/>
                  <a:pt x="20" y="50"/>
                  <a:pt x="23" y="48"/>
                </a:cubicBezTo>
                <a:cubicBezTo>
                  <a:pt x="25" y="47"/>
                  <a:pt x="28" y="47"/>
                  <a:pt x="31" y="47"/>
                </a:cubicBezTo>
                <a:cubicBezTo>
                  <a:pt x="33" y="48"/>
                  <a:pt x="34" y="47"/>
                  <a:pt x="35" y="45"/>
                </a:cubicBezTo>
                <a:cubicBezTo>
                  <a:pt x="35" y="43"/>
                  <a:pt x="34" y="41"/>
                  <a:pt x="33" y="40"/>
                </a:cubicBezTo>
                <a:cubicBezTo>
                  <a:pt x="28" y="39"/>
                  <a:pt x="23" y="40"/>
                  <a:pt x="20" y="42"/>
                </a:cubicBezTo>
                <a:cubicBezTo>
                  <a:pt x="16" y="44"/>
                  <a:pt x="12" y="48"/>
                  <a:pt x="12" y="52"/>
                </a:cubicBezTo>
                <a:cubicBezTo>
                  <a:pt x="10" y="57"/>
                  <a:pt x="11" y="62"/>
                  <a:pt x="13" y="65"/>
                </a:cubicBezTo>
                <a:cubicBezTo>
                  <a:pt x="16" y="69"/>
                  <a:pt x="19" y="73"/>
                  <a:pt x="24" y="73"/>
                </a:cubicBezTo>
                <a:close/>
                <a:moveTo>
                  <a:pt x="42" y="42"/>
                </a:moveTo>
                <a:cubicBezTo>
                  <a:pt x="30" y="56"/>
                  <a:pt x="30" y="56"/>
                  <a:pt x="30" y="56"/>
                </a:cubicBezTo>
                <a:cubicBezTo>
                  <a:pt x="26" y="52"/>
                  <a:pt x="26" y="52"/>
                  <a:pt x="26" y="52"/>
                </a:cubicBezTo>
                <a:cubicBezTo>
                  <a:pt x="25" y="51"/>
                  <a:pt x="23" y="51"/>
                  <a:pt x="21" y="52"/>
                </a:cubicBezTo>
                <a:cubicBezTo>
                  <a:pt x="20" y="53"/>
                  <a:pt x="20" y="55"/>
                  <a:pt x="21" y="57"/>
                </a:cubicBezTo>
                <a:cubicBezTo>
                  <a:pt x="28" y="64"/>
                  <a:pt x="28" y="64"/>
                  <a:pt x="28" y="64"/>
                </a:cubicBezTo>
                <a:cubicBezTo>
                  <a:pt x="29" y="64"/>
                  <a:pt x="29" y="64"/>
                  <a:pt x="31" y="64"/>
                </a:cubicBezTo>
                <a:cubicBezTo>
                  <a:pt x="31" y="64"/>
                  <a:pt x="31" y="64"/>
                  <a:pt x="31" y="64"/>
                </a:cubicBezTo>
                <a:cubicBezTo>
                  <a:pt x="32" y="64"/>
                  <a:pt x="33" y="64"/>
                  <a:pt x="33" y="64"/>
                </a:cubicBezTo>
                <a:cubicBezTo>
                  <a:pt x="48" y="47"/>
                  <a:pt x="48" y="47"/>
                  <a:pt x="48" y="47"/>
                </a:cubicBezTo>
                <a:cubicBezTo>
                  <a:pt x="49" y="46"/>
                  <a:pt x="49" y="43"/>
                  <a:pt x="47" y="42"/>
                </a:cubicBezTo>
                <a:cubicBezTo>
                  <a:pt x="46" y="41"/>
                  <a:pt x="44" y="41"/>
                  <a:pt x="42" y="42"/>
                </a:cubicBezTo>
                <a:close/>
                <a:moveTo>
                  <a:pt x="61" y="55"/>
                </a:moveTo>
                <a:cubicBezTo>
                  <a:pt x="61" y="57"/>
                  <a:pt x="63" y="59"/>
                  <a:pt x="64" y="59"/>
                </a:cubicBezTo>
                <a:cubicBezTo>
                  <a:pt x="98" y="59"/>
                  <a:pt x="98" y="59"/>
                  <a:pt x="98" y="59"/>
                </a:cubicBezTo>
                <a:cubicBezTo>
                  <a:pt x="100" y="59"/>
                  <a:pt x="102" y="57"/>
                  <a:pt x="102" y="55"/>
                </a:cubicBezTo>
                <a:cubicBezTo>
                  <a:pt x="102" y="54"/>
                  <a:pt x="100" y="52"/>
                  <a:pt x="98" y="52"/>
                </a:cubicBezTo>
                <a:cubicBezTo>
                  <a:pt x="64" y="52"/>
                  <a:pt x="64" y="52"/>
                  <a:pt x="64" y="52"/>
                </a:cubicBezTo>
                <a:cubicBezTo>
                  <a:pt x="63" y="52"/>
                  <a:pt x="61" y="54"/>
                  <a:pt x="61" y="55"/>
                </a:cubicBezTo>
                <a:close/>
                <a:moveTo>
                  <a:pt x="24" y="112"/>
                </a:moveTo>
                <a:cubicBezTo>
                  <a:pt x="25" y="112"/>
                  <a:pt x="27" y="113"/>
                  <a:pt x="28" y="113"/>
                </a:cubicBezTo>
                <a:cubicBezTo>
                  <a:pt x="35" y="113"/>
                  <a:pt x="41" y="109"/>
                  <a:pt x="44" y="103"/>
                </a:cubicBezTo>
                <a:cubicBezTo>
                  <a:pt x="44" y="101"/>
                  <a:pt x="44" y="98"/>
                  <a:pt x="42" y="98"/>
                </a:cubicBezTo>
                <a:cubicBezTo>
                  <a:pt x="40" y="97"/>
                  <a:pt x="38" y="98"/>
                  <a:pt x="37" y="100"/>
                </a:cubicBezTo>
                <a:cubicBezTo>
                  <a:pt x="35" y="104"/>
                  <a:pt x="30" y="107"/>
                  <a:pt x="25" y="105"/>
                </a:cubicBezTo>
                <a:cubicBezTo>
                  <a:pt x="23" y="105"/>
                  <a:pt x="20" y="103"/>
                  <a:pt x="19" y="101"/>
                </a:cubicBezTo>
                <a:cubicBezTo>
                  <a:pt x="18" y="98"/>
                  <a:pt x="18" y="96"/>
                  <a:pt x="18" y="93"/>
                </a:cubicBezTo>
                <a:cubicBezTo>
                  <a:pt x="19" y="90"/>
                  <a:pt x="20" y="88"/>
                  <a:pt x="23" y="87"/>
                </a:cubicBezTo>
                <a:cubicBezTo>
                  <a:pt x="25" y="85"/>
                  <a:pt x="28" y="85"/>
                  <a:pt x="31" y="86"/>
                </a:cubicBezTo>
                <a:cubicBezTo>
                  <a:pt x="33" y="86"/>
                  <a:pt x="34" y="85"/>
                  <a:pt x="35" y="83"/>
                </a:cubicBezTo>
                <a:cubicBezTo>
                  <a:pt x="35" y="81"/>
                  <a:pt x="34" y="80"/>
                  <a:pt x="33" y="79"/>
                </a:cubicBezTo>
                <a:cubicBezTo>
                  <a:pt x="28" y="78"/>
                  <a:pt x="23" y="78"/>
                  <a:pt x="20" y="81"/>
                </a:cubicBezTo>
                <a:cubicBezTo>
                  <a:pt x="16" y="83"/>
                  <a:pt x="12" y="87"/>
                  <a:pt x="12" y="91"/>
                </a:cubicBezTo>
                <a:cubicBezTo>
                  <a:pt x="10" y="96"/>
                  <a:pt x="11" y="100"/>
                  <a:pt x="13" y="104"/>
                </a:cubicBezTo>
                <a:cubicBezTo>
                  <a:pt x="16" y="108"/>
                  <a:pt x="19" y="111"/>
                  <a:pt x="24" y="112"/>
                </a:cubicBezTo>
                <a:close/>
                <a:moveTo>
                  <a:pt x="98" y="91"/>
                </a:moveTo>
                <a:cubicBezTo>
                  <a:pt x="64" y="91"/>
                  <a:pt x="64" y="91"/>
                  <a:pt x="64" y="91"/>
                </a:cubicBezTo>
                <a:cubicBezTo>
                  <a:pt x="63" y="91"/>
                  <a:pt x="61" y="93"/>
                  <a:pt x="61" y="95"/>
                </a:cubicBezTo>
                <a:cubicBezTo>
                  <a:pt x="61" y="97"/>
                  <a:pt x="63" y="98"/>
                  <a:pt x="64" y="98"/>
                </a:cubicBezTo>
                <a:cubicBezTo>
                  <a:pt x="98" y="98"/>
                  <a:pt x="98" y="98"/>
                  <a:pt x="98" y="98"/>
                </a:cubicBezTo>
                <a:cubicBezTo>
                  <a:pt x="100" y="98"/>
                  <a:pt x="102" y="97"/>
                  <a:pt x="102" y="95"/>
                </a:cubicBezTo>
                <a:cubicBezTo>
                  <a:pt x="102" y="93"/>
                  <a:pt x="100" y="91"/>
                  <a:pt x="98" y="91"/>
                </a:cubicBezTo>
                <a:close/>
                <a:moveTo>
                  <a:pt x="42" y="81"/>
                </a:moveTo>
                <a:cubicBezTo>
                  <a:pt x="30" y="94"/>
                  <a:pt x="30" y="94"/>
                  <a:pt x="30" y="94"/>
                </a:cubicBezTo>
                <a:cubicBezTo>
                  <a:pt x="26" y="90"/>
                  <a:pt x="26" y="90"/>
                  <a:pt x="26" y="90"/>
                </a:cubicBezTo>
                <a:cubicBezTo>
                  <a:pt x="25" y="89"/>
                  <a:pt x="23" y="89"/>
                  <a:pt x="21" y="90"/>
                </a:cubicBezTo>
                <a:cubicBezTo>
                  <a:pt x="20" y="92"/>
                  <a:pt x="20" y="94"/>
                  <a:pt x="21" y="96"/>
                </a:cubicBezTo>
                <a:cubicBezTo>
                  <a:pt x="28" y="103"/>
                  <a:pt x="28" y="103"/>
                  <a:pt x="28" y="103"/>
                </a:cubicBezTo>
                <a:cubicBezTo>
                  <a:pt x="29" y="103"/>
                  <a:pt x="29" y="104"/>
                  <a:pt x="31" y="104"/>
                </a:cubicBezTo>
                <a:cubicBezTo>
                  <a:pt x="31" y="104"/>
                  <a:pt x="31" y="104"/>
                  <a:pt x="31" y="104"/>
                </a:cubicBezTo>
                <a:cubicBezTo>
                  <a:pt x="32" y="104"/>
                  <a:pt x="33" y="103"/>
                  <a:pt x="33" y="103"/>
                </a:cubicBezTo>
                <a:cubicBezTo>
                  <a:pt x="48" y="86"/>
                  <a:pt x="48" y="86"/>
                  <a:pt x="48" y="86"/>
                </a:cubicBezTo>
                <a:cubicBezTo>
                  <a:pt x="49" y="84"/>
                  <a:pt x="49" y="82"/>
                  <a:pt x="47" y="81"/>
                </a:cubicBezTo>
                <a:cubicBezTo>
                  <a:pt x="46" y="79"/>
                  <a:pt x="44" y="80"/>
                  <a:pt x="42" y="81"/>
                </a:cubicBezTo>
                <a:close/>
                <a:moveTo>
                  <a:pt x="98" y="131"/>
                </a:moveTo>
                <a:cubicBezTo>
                  <a:pt x="64" y="131"/>
                  <a:pt x="64" y="131"/>
                  <a:pt x="64" y="131"/>
                </a:cubicBezTo>
                <a:cubicBezTo>
                  <a:pt x="63" y="131"/>
                  <a:pt x="61" y="133"/>
                  <a:pt x="61" y="134"/>
                </a:cubicBezTo>
                <a:cubicBezTo>
                  <a:pt x="61" y="136"/>
                  <a:pt x="63" y="138"/>
                  <a:pt x="64" y="138"/>
                </a:cubicBezTo>
                <a:cubicBezTo>
                  <a:pt x="98" y="138"/>
                  <a:pt x="98" y="138"/>
                  <a:pt x="98" y="138"/>
                </a:cubicBezTo>
                <a:cubicBezTo>
                  <a:pt x="100" y="138"/>
                  <a:pt x="102" y="136"/>
                  <a:pt x="102" y="134"/>
                </a:cubicBezTo>
                <a:cubicBezTo>
                  <a:pt x="102" y="133"/>
                  <a:pt x="100" y="131"/>
                  <a:pt x="98" y="131"/>
                </a:cubicBezTo>
                <a:close/>
                <a:moveTo>
                  <a:pt x="29" y="117"/>
                </a:moveTo>
                <a:cubicBezTo>
                  <a:pt x="19" y="117"/>
                  <a:pt x="11" y="125"/>
                  <a:pt x="11" y="134"/>
                </a:cubicBezTo>
                <a:cubicBezTo>
                  <a:pt x="11" y="144"/>
                  <a:pt x="19" y="151"/>
                  <a:pt x="29" y="151"/>
                </a:cubicBezTo>
                <a:cubicBezTo>
                  <a:pt x="38" y="151"/>
                  <a:pt x="46" y="144"/>
                  <a:pt x="46" y="134"/>
                </a:cubicBezTo>
                <a:cubicBezTo>
                  <a:pt x="46" y="125"/>
                  <a:pt x="38" y="117"/>
                  <a:pt x="29" y="117"/>
                </a:cubicBezTo>
                <a:close/>
                <a:moveTo>
                  <a:pt x="29" y="144"/>
                </a:moveTo>
                <a:cubicBezTo>
                  <a:pt x="23" y="144"/>
                  <a:pt x="18" y="140"/>
                  <a:pt x="18" y="134"/>
                </a:cubicBezTo>
                <a:cubicBezTo>
                  <a:pt x="18" y="128"/>
                  <a:pt x="23" y="124"/>
                  <a:pt x="29" y="124"/>
                </a:cubicBezTo>
                <a:cubicBezTo>
                  <a:pt x="34" y="124"/>
                  <a:pt x="38" y="128"/>
                  <a:pt x="38" y="134"/>
                </a:cubicBezTo>
                <a:cubicBezTo>
                  <a:pt x="38" y="140"/>
                  <a:pt x="34" y="144"/>
                  <a:pt x="29" y="144"/>
                </a:cubicBezTo>
                <a:close/>
              </a:path>
            </a:pathLst>
          </a:custGeom>
          <a:solidFill>
            <a:srgbClr val="1E7C99"/>
          </a:solidFill>
          <a:ln>
            <a:noFill/>
          </a:ln>
        </p:spPr>
        <p:txBody>
          <a:bodyPr vert="horz" wrap="square" lIns="70478" tIns="35239" rIns="70478" bIns="35239" numCol="1" anchor="t" anchorCtr="0" compatLnSpc="1">
            <a:prstTxWarp prst="textNoShape">
              <a:avLst/>
            </a:prstTxWarp>
          </a:bodyPr>
          <a:lstStyle/>
          <a:p>
            <a:endParaRPr lang="en-US" sz="848" dirty="0"/>
          </a:p>
        </p:txBody>
      </p:sp>
      <p:sp>
        <p:nvSpPr>
          <p:cNvPr id="51" name="Freeform 138"/>
          <p:cNvSpPr>
            <a:spLocks noEditPoints="1"/>
          </p:cNvSpPr>
          <p:nvPr/>
        </p:nvSpPr>
        <p:spPr bwMode="auto">
          <a:xfrm>
            <a:off x="10250069" y="3067991"/>
            <a:ext cx="797116" cy="648867"/>
          </a:xfrm>
          <a:custGeom>
            <a:avLst/>
            <a:gdLst>
              <a:gd name="T0" fmla="*/ 23 w 157"/>
              <a:gd name="T1" fmla="*/ 105 h 128"/>
              <a:gd name="T2" fmla="*/ 12 w 157"/>
              <a:gd name="T3" fmla="*/ 95 h 128"/>
              <a:gd name="T4" fmla="*/ 11 w 157"/>
              <a:gd name="T5" fmla="*/ 84 h 128"/>
              <a:gd name="T6" fmla="*/ 50 w 157"/>
              <a:gd name="T7" fmla="*/ 43 h 128"/>
              <a:gd name="T8" fmla="*/ 69 w 157"/>
              <a:gd name="T9" fmla="*/ 49 h 128"/>
              <a:gd name="T10" fmla="*/ 115 w 157"/>
              <a:gd name="T11" fmla="*/ 24 h 128"/>
              <a:gd name="T12" fmla="*/ 111 w 157"/>
              <a:gd name="T13" fmla="*/ 19 h 128"/>
              <a:gd name="T14" fmla="*/ 100 w 157"/>
              <a:gd name="T15" fmla="*/ 5 h 128"/>
              <a:gd name="T16" fmla="*/ 106 w 157"/>
              <a:gd name="T17" fmla="*/ 0 h 128"/>
              <a:gd name="T18" fmla="*/ 145 w 157"/>
              <a:gd name="T19" fmla="*/ 0 h 128"/>
              <a:gd name="T20" fmla="*/ 157 w 157"/>
              <a:gd name="T21" fmla="*/ 6 h 128"/>
              <a:gd name="T22" fmla="*/ 157 w 157"/>
              <a:gd name="T23" fmla="*/ 52 h 128"/>
              <a:gd name="T24" fmla="*/ 147 w 157"/>
              <a:gd name="T25" fmla="*/ 55 h 128"/>
              <a:gd name="T26" fmla="*/ 143 w 157"/>
              <a:gd name="T27" fmla="*/ 51 h 128"/>
              <a:gd name="T28" fmla="*/ 94 w 157"/>
              <a:gd name="T29" fmla="*/ 86 h 128"/>
              <a:gd name="T30" fmla="*/ 79 w 157"/>
              <a:gd name="T31" fmla="*/ 93 h 128"/>
              <a:gd name="T32" fmla="*/ 58 w 157"/>
              <a:gd name="T33" fmla="*/ 75 h 128"/>
              <a:gd name="T34" fmla="*/ 32 w 157"/>
              <a:gd name="T35" fmla="*/ 104 h 128"/>
              <a:gd name="T36" fmla="*/ 16 w 157"/>
              <a:gd name="T37" fmla="*/ 91 h 128"/>
              <a:gd name="T38" fmla="*/ 27 w 157"/>
              <a:gd name="T39" fmla="*/ 100 h 128"/>
              <a:gd name="T40" fmla="*/ 33 w 157"/>
              <a:gd name="T41" fmla="*/ 93 h 128"/>
              <a:gd name="T42" fmla="*/ 54 w 157"/>
              <a:gd name="T43" fmla="*/ 71 h 128"/>
              <a:gd name="T44" fmla="*/ 59 w 157"/>
              <a:gd name="T45" fmla="*/ 68 h 128"/>
              <a:gd name="T46" fmla="*/ 82 w 157"/>
              <a:gd name="T47" fmla="*/ 88 h 128"/>
              <a:gd name="T48" fmla="*/ 84 w 157"/>
              <a:gd name="T49" fmla="*/ 88 h 128"/>
              <a:gd name="T50" fmla="*/ 132 w 157"/>
              <a:gd name="T51" fmla="*/ 38 h 128"/>
              <a:gd name="T52" fmla="*/ 147 w 157"/>
              <a:gd name="T53" fmla="*/ 46 h 128"/>
              <a:gd name="T54" fmla="*/ 151 w 157"/>
              <a:gd name="T55" fmla="*/ 50 h 128"/>
              <a:gd name="T56" fmla="*/ 151 w 157"/>
              <a:gd name="T57" fmla="*/ 50 h 128"/>
              <a:gd name="T58" fmla="*/ 151 w 157"/>
              <a:gd name="T59" fmla="*/ 6 h 128"/>
              <a:gd name="T60" fmla="*/ 145 w 157"/>
              <a:gd name="T61" fmla="*/ 6 h 128"/>
              <a:gd name="T62" fmla="*/ 107 w 157"/>
              <a:gd name="T63" fmla="*/ 6 h 128"/>
              <a:gd name="T64" fmla="*/ 106 w 157"/>
              <a:gd name="T65" fmla="*/ 7 h 128"/>
              <a:gd name="T66" fmla="*/ 115 w 157"/>
              <a:gd name="T67" fmla="*/ 15 h 128"/>
              <a:gd name="T68" fmla="*/ 121 w 157"/>
              <a:gd name="T69" fmla="*/ 21 h 128"/>
              <a:gd name="T70" fmla="*/ 119 w 157"/>
              <a:gd name="T71" fmla="*/ 28 h 128"/>
              <a:gd name="T72" fmla="*/ 82 w 157"/>
              <a:gd name="T73" fmla="*/ 67 h 128"/>
              <a:gd name="T74" fmla="*/ 78 w 157"/>
              <a:gd name="T75" fmla="*/ 64 h 128"/>
              <a:gd name="T76" fmla="*/ 57 w 157"/>
              <a:gd name="T77" fmla="*/ 46 h 128"/>
              <a:gd name="T78" fmla="*/ 20 w 157"/>
              <a:gd name="T79" fmla="*/ 83 h 128"/>
              <a:gd name="T80" fmla="*/ 15 w 157"/>
              <a:gd name="T81" fmla="*/ 89 h 128"/>
              <a:gd name="T82" fmla="*/ 1 w 157"/>
              <a:gd name="T83" fmla="*/ 127 h 128"/>
              <a:gd name="T84" fmla="*/ 0 w 157"/>
              <a:gd name="T85" fmla="*/ 109 h 128"/>
              <a:gd name="T86" fmla="*/ 145 w 157"/>
              <a:gd name="T87" fmla="*/ 106 h 128"/>
              <a:gd name="T88" fmla="*/ 149 w 157"/>
              <a:gd name="T89" fmla="*/ 112 h 128"/>
              <a:gd name="T90" fmla="*/ 147 w 157"/>
              <a:gd name="T91" fmla="*/ 128 h 128"/>
              <a:gd name="T92" fmla="*/ 7 w 157"/>
              <a:gd name="T93" fmla="*/ 128 h 128"/>
              <a:gd name="T94" fmla="*/ 6 w 157"/>
              <a:gd name="T95" fmla="*/ 112 h 128"/>
              <a:gd name="T96" fmla="*/ 6 w 157"/>
              <a:gd name="T97" fmla="*/ 122 h 128"/>
              <a:gd name="T98" fmla="*/ 143 w 157"/>
              <a:gd name="T99" fmla="*/ 112 h 128"/>
              <a:gd name="T100" fmla="*/ 6 w 157"/>
              <a:gd name="T10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28">
                <a:moveTo>
                  <a:pt x="27" y="106"/>
                </a:moveTo>
                <a:cubicBezTo>
                  <a:pt x="26" y="106"/>
                  <a:pt x="26" y="106"/>
                  <a:pt x="25" y="106"/>
                </a:cubicBezTo>
                <a:cubicBezTo>
                  <a:pt x="25" y="106"/>
                  <a:pt x="24" y="105"/>
                  <a:pt x="23" y="105"/>
                </a:cubicBezTo>
                <a:cubicBezTo>
                  <a:pt x="23" y="105"/>
                  <a:pt x="23" y="105"/>
                  <a:pt x="23" y="105"/>
                </a:cubicBezTo>
                <a:cubicBezTo>
                  <a:pt x="19" y="102"/>
                  <a:pt x="16" y="99"/>
                  <a:pt x="12" y="95"/>
                </a:cubicBezTo>
                <a:cubicBezTo>
                  <a:pt x="12" y="95"/>
                  <a:pt x="12" y="95"/>
                  <a:pt x="12" y="95"/>
                </a:cubicBezTo>
                <a:cubicBezTo>
                  <a:pt x="11" y="94"/>
                  <a:pt x="10" y="93"/>
                  <a:pt x="9" y="91"/>
                </a:cubicBezTo>
                <a:cubicBezTo>
                  <a:pt x="8" y="88"/>
                  <a:pt x="10" y="86"/>
                  <a:pt x="11" y="85"/>
                </a:cubicBezTo>
                <a:cubicBezTo>
                  <a:pt x="11" y="85"/>
                  <a:pt x="11" y="84"/>
                  <a:pt x="11" y="84"/>
                </a:cubicBezTo>
                <a:cubicBezTo>
                  <a:pt x="12" y="84"/>
                  <a:pt x="13" y="82"/>
                  <a:pt x="14" y="81"/>
                </a:cubicBezTo>
                <a:cubicBezTo>
                  <a:pt x="15" y="80"/>
                  <a:pt x="15" y="80"/>
                  <a:pt x="16" y="79"/>
                </a:cubicBezTo>
                <a:cubicBezTo>
                  <a:pt x="50" y="43"/>
                  <a:pt x="50" y="43"/>
                  <a:pt x="50" y="43"/>
                </a:cubicBezTo>
                <a:cubicBezTo>
                  <a:pt x="51" y="42"/>
                  <a:pt x="53" y="40"/>
                  <a:pt x="56" y="40"/>
                </a:cubicBezTo>
                <a:cubicBezTo>
                  <a:pt x="58" y="40"/>
                  <a:pt x="59" y="40"/>
                  <a:pt x="61" y="41"/>
                </a:cubicBezTo>
                <a:cubicBezTo>
                  <a:pt x="63" y="44"/>
                  <a:pt x="66" y="46"/>
                  <a:pt x="69" y="49"/>
                </a:cubicBezTo>
                <a:cubicBezTo>
                  <a:pt x="70" y="50"/>
                  <a:pt x="72" y="51"/>
                  <a:pt x="73" y="52"/>
                </a:cubicBezTo>
                <a:cubicBezTo>
                  <a:pt x="82" y="60"/>
                  <a:pt x="82" y="60"/>
                  <a:pt x="82" y="60"/>
                </a:cubicBezTo>
                <a:cubicBezTo>
                  <a:pt x="115" y="24"/>
                  <a:pt x="115" y="24"/>
                  <a:pt x="115" y="24"/>
                </a:cubicBezTo>
                <a:cubicBezTo>
                  <a:pt x="115" y="24"/>
                  <a:pt x="115" y="24"/>
                  <a:pt x="115" y="23"/>
                </a:cubicBezTo>
                <a:cubicBezTo>
                  <a:pt x="115" y="23"/>
                  <a:pt x="115" y="23"/>
                  <a:pt x="115" y="23"/>
                </a:cubicBezTo>
                <a:cubicBezTo>
                  <a:pt x="111" y="19"/>
                  <a:pt x="111" y="19"/>
                  <a:pt x="111" y="19"/>
                </a:cubicBezTo>
                <a:cubicBezTo>
                  <a:pt x="110" y="18"/>
                  <a:pt x="109" y="18"/>
                  <a:pt x="108" y="17"/>
                </a:cubicBezTo>
                <a:cubicBezTo>
                  <a:pt x="106" y="15"/>
                  <a:pt x="105" y="13"/>
                  <a:pt x="103" y="11"/>
                </a:cubicBezTo>
                <a:cubicBezTo>
                  <a:pt x="102" y="11"/>
                  <a:pt x="99" y="9"/>
                  <a:pt x="100" y="5"/>
                </a:cubicBezTo>
                <a:cubicBezTo>
                  <a:pt x="101" y="2"/>
                  <a:pt x="103" y="1"/>
                  <a:pt x="105" y="0"/>
                </a:cubicBezTo>
                <a:cubicBezTo>
                  <a:pt x="106" y="0"/>
                  <a:pt x="106" y="0"/>
                  <a:pt x="106" y="0"/>
                </a:cubicBezTo>
                <a:cubicBezTo>
                  <a:pt x="106" y="0"/>
                  <a:pt x="106" y="0"/>
                  <a:pt x="106" y="0"/>
                </a:cubicBezTo>
                <a:cubicBezTo>
                  <a:pt x="108" y="0"/>
                  <a:pt x="111" y="0"/>
                  <a:pt x="114" y="0"/>
                </a:cubicBezTo>
                <a:cubicBezTo>
                  <a:pt x="115" y="0"/>
                  <a:pt x="116" y="0"/>
                  <a:pt x="118" y="0"/>
                </a:cubicBezTo>
                <a:cubicBezTo>
                  <a:pt x="145" y="0"/>
                  <a:pt x="145" y="0"/>
                  <a:pt x="145" y="0"/>
                </a:cubicBezTo>
                <a:cubicBezTo>
                  <a:pt x="146" y="0"/>
                  <a:pt x="146" y="0"/>
                  <a:pt x="147" y="0"/>
                </a:cubicBezTo>
                <a:cubicBezTo>
                  <a:pt x="147" y="0"/>
                  <a:pt x="148" y="0"/>
                  <a:pt x="149" y="0"/>
                </a:cubicBezTo>
                <a:cubicBezTo>
                  <a:pt x="155" y="0"/>
                  <a:pt x="157" y="3"/>
                  <a:pt x="157" y="6"/>
                </a:cubicBezTo>
                <a:cubicBezTo>
                  <a:pt x="157" y="6"/>
                  <a:pt x="157" y="6"/>
                  <a:pt x="157" y="6"/>
                </a:cubicBezTo>
                <a:cubicBezTo>
                  <a:pt x="157" y="49"/>
                  <a:pt x="157" y="49"/>
                  <a:pt x="157" y="49"/>
                </a:cubicBezTo>
                <a:cubicBezTo>
                  <a:pt x="157" y="50"/>
                  <a:pt x="157" y="51"/>
                  <a:pt x="157" y="52"/>
                </a:cubicBezTo>
                <a:cubicBezTo>
                  <a:pt x="156" y="54"/>
                  <a:pt x="154" y="56"/>
                  <a:pt x="151" y="56"/>
                </a:cubicBezTo>
                <a:cubicBezTo>
                  <a:pt x="151" y="56"/>
                  <a:pt x="151" y="56"/>
                  <a:pt x="151" y="56"/>
                </a:cubicBezTo>
                <a:cubicBezTo>
                  <a:pt x="150" y="56"/>
                  <a:pt x="149" y="55"/>
                  <a:pt x="147" y="55"/>
                </a:cubicBezTo>
                <a:cubicBezTo>
                  <a:pt x="147" y="54"/>
                  <a:pt x="147" y="54"/>
                  <a:pt x="147" y="54"/>
                </a:cubicBezTo>
                <a:cubicBezTo>
                  <a:pt x="146" y="53"/>
                  <a:pt x="145" y="52"/>
                  <a:pt x="144" y="52"/>
                </a:cubicBezTo>
                <a:cubicBezTo>
                  <a:pt x="144" y="51"/>
                  <a:pt x="143" y="51"/>
                  <a:pt x="143" y="51"/>
                </a:cubicBezTo>
                <a:cubicBezTo>
                  <a:pt x="135" y="43"/>
                  <a:pt x="135" y="43"/>
                  <a:pt x="135" y="43"/>
                </a:cubicBezTo>
                <a:cubicBezTo>
                  <a:pt x="97" y="83"/>
                  <a:pt x="97" y="83"/>
                  <a:pt x="97" y="83"/>
                </a:cubicBezTo>
                <a:cubicBezTo>
                  <a:pt x="96" y="84"/>
                  <a:pt x="95" y="85"/>
                  <a:pt x="94" y="86"/>
                </a:cubicBezTo>
                <a:cubicBezTo>
                  <a:pt x="92" y="88"/>
                  <a:pt x="90" y="91"/>
                  <a:pt x="88" y="93"/>
                </a:cubicBezTo>
                <a:cubicBezTo>
                  <a:pt x="86" y="94"/>
                  <a:pt x="85" y="95"/>
                  <a:pt x="83" y="95"/>
                </a:cubicBezTo>
                <a:cubicBezTo>
                  <a:pt x="83" y="95"/>
                  <a:pt x="81" y="94"/>
                  <a:pt x="79" y="93"/>
                </a:cubicBezTo>
                <a:cubicBezTo>
                  <a:pt x="78" y="92"/>
                  <a:pt x="78" y="92"/>
                  <a:pt x="78" y="92"/>
                </a:cubicBezTo>
                <a:cubicBezTo>
                  <a:pt x="59" y="75"/>
                  <a:pt x="59" y="75"/>
                  <a:pt x="59" y="75"/>
                </a:cubicBezTo>
                <a:cubicBezTo>
                  <a:pt x="59" y="75"/>
                  <a:pt x="58" y="75"/>
                  <a:pt x="58" y="75"/>
                </a:cubicBezTo>
                <a:cubicBezTo>
                  <a:pt x="40" y="95"/>
                  <a:pt x="40" y="95"/>
                  <a:pt x="40" y="95"/>
                </a:cubicBezTo>
                <a:cubicBezTo>
                  <a:pt x="39" y="95"/>
                  <a:pt x="38" y="96"/>
                  <a:pt x="37" y="98"/>
                </a:cubicBezTo>
                <a:cubicBezTo>
                  <a:pt x="35" y="100"/>
                  <a:pt x="33" y="102"/>
                  <a:pt x="32" y="104"/>
                </a:cubicBezTo>
                <a:cubicBezTo>
                  <a:pt x="31" y="104"/>
                  <a:pt x="29" y="106"/>
                  <a:pt x="27" y="106"/>
                </a:cubicBezTo>
                <a:close/>
                <a:moveTo>
                  <a:pt x="14" y="89"/>
                </a:moveTo>
                <a:cubicBezTo>
                  <a:pt x="15" y="90"/>
                  <a:pt x="15" y="91"/>
                  <a:pt x="16" y="91"/>
                </a:cubicBezTo>
                <a:cubicBezTo>
                  <a:pt x="16" y="91"/>
                  <a:pt x="16" y="91"/>
                  <a:pt x="16" y="91"/>
                </a:cubicBezTo>
                <a:cubicBezTo>
                  <a:pt x="20" y="95"/>
                  <a:pt x="23" y="98"/>
                  <a:pt x="26" y="100"/>
                </a:cubicBezTo>
                <a:cubicBezTo>
                  <a:pt x="27" y="100"/>
                  <a:pt x="27" y="100"/>
                  <a:pt x="27" y="100"/>
                </a:cubicBezTo>
                <a:cubicBezTo>
                  <a:pt x="27" y="100"/>
                  <a:pt x="27" y="100"/>
                  <a:pt x="27" y="100"/>
                </a:cubicBezTo>
                <a:cubicBezTo>
                  <a:pt x="27" y="100"/>
                  <a:pt x="27" y="100"/>
                  <a:pt x="27" y="100"/>
                </a:cubicBezTo>
                <a:cubicBezTo>
                  <a:pt x="29" y="98"/>
                  <a:pt x="31" y="95"/>
                  <a:pt x="33" y="93"/>
                </a:cubicBezTo>
                <a:cubicBezTo>
                  <a:pt x="34" y="93"/>
                  <a:pt x="35" y="91"/>
                  <a:pt x="36" y="91"/>
                </a:cubicBezTo>
                <a:cubicBezTo>
                  <a:pt x="54" y="72"/>
                  <a:pt x="54" y="72"/>
                  <a:pt x="54" y="72"/>
                </a:cubicBezTo>
                <a:cubicBezTo>
                  <a:pt x="54" y="71"/>
                  <a:pt x="54" y="71"/>
                  <a:pt x="54" y="71"/>
                </a:cubicBezTo>
                <a:cubicBezTo>
                  <a:pt x="55" y="70"/>
                  <a:pt x="56" y="70"/>
                  <a:pt x="56" y="69"/>
                </a:cubicBezTo>
                <a:cubicBezTo>
                  <a:pt x="56" y="69"/>
                  <a:pt x="57" y="68"/>
                  <a:pt x="58" y="68"/>
                </a:cubicBezTo>
                <a:cubicBezTo>
                  <a:pt x="59" y="68"/>
                  <a:pt x="59" y="68"/>
                  <a:pt x="59" y="68"/>
                </a:cubicBezTo>
                <a:cubicBezTo>
                  <a:pt x="60" y="68"/>
                  <a:pt x="61" y="69"/>
                  <a:pt x="62" y="70"/>
                </a:cubicBezTo>
                <a:cubicBezTo>
                  <a:pt x="63" y="70"/>
                  <a:pt x="63" y="70"/>
                  <a:pt x="63" y="70"/>
                </a:cubicBezTo>
                <a:cubicBezTo>
                  <a:pt x="82" y="88"/>
                  <a:pt x="82" y="88"/>
                  <a:pt x="82" y="88"/>
                </a:cubicBezTo>
                <a:cubicBezTo>
                  <a:pt x="82" y="88"/>
                  <a:pt x="83" y="88"/>
                  <a:pt x="83" y="88"/>
                </a:cubicBezTo>
                <a:cubicBezTo>
                  <a:pt x="83" y="89"/>
                  <a:pt x="83" y="89"/>
                  <a:pt x="83" y="89"/>
                </a:cubicBezTo>
                <a:cubicBezTo>
                  <a:pt x="83" y="89"/>
                  <a:pt x="84" y="89"/>
                  <a:pt x="84" y="88"/>
                </a:cubicBezTo>
                <a:cubicBezTo>
                  <a:pt x="86" y="86"/>
                  <a:pt x="88" y="84"/>
                  <a:pt x="90" y="82"/>
                </a:cubicBezTo>
                <a:cubicBezTo>
                  <a:pt x="91" y="81"/>
                  <a:pt x="92" y="80"/>
                  <a:pt x="93" y="79"/>
                </a:cubicBezTo>
                <a:cubicBezTo>
                  <a:pt x="132" y="38"/>
                  <a:pt x="132" y="38"/>
                  <a:pt x="132" y="38"/>
                </a:cubicBezTo>
                <a:cubicBezTo>
                  <a:pt x="132" y="38"/>
                  <a:pt x="133" y="37"/>
                  <a:pt x="133" y="37"/>
                </a:cubicBezTo>
                <a:cubicBezTo>
                  <a:pt x="134" y="36"/>
                  <a:pt x="136" y="36"/>
                  <a:pt x="137" y="37"/>
                </a:cubicBezTo>
                <a:cubicBezTo>
                  <a:pt x="147" y="46"/>
                  <a:pt x="147" y="46"/>
                  <a:pt x="147" y="46"/>
                </a:cubicBezTo>
                <a:cubicBezTo>
                  <a:pt x="147" y="47"/>
                  <a:pt x="148" y="47"/>
                  <a:pt x="148" y="48"/>
                </a:cubicBezTo>
                <a:cubicBezTo>
                  <a:pt x="149" y="48"/>
                  <a:pt x="149" y="49"/>
                  <a:pt x="150" y="50"/>
                </a:cubicBezTo>
                <a:cubicBezTo>
                  <a:pt x="151" y="50"/>
                  <a:pt x="151" y="50"/>
                  <a:pt x="151" y="50"/>
                </a:cubicBezTo>
                <a:cubicBezTo>
                  <a:pt x="151" y="50"/>
                  <a:pt x="151" y="50"/>
                  <a:pt x="151" y="50"/>
                </a:cubicBezTo>
                <a:cubicBezTo>
                  <a:pt x="151" y="50"/>
                  <a:pt x="151" y="50"/>
                  <a:pt x="151" y="50"/>
                </a:cubicBezTo>
                <a:cubicBezTo>
                  <a:pt x="151" y="50"/>
                  <a:pt x="151" y="50"/>
                  <a:pt x="151" y="50"/>
                </a:cubicBezTo>
                <a:cubicBezTo>
                  <a:pt x="151" y="50"/>
                  <a:pt x="151" y="49"/>
                  <a:pt x="151" y="49"/>
                </a:cubicBezTo>
                <a:cubicBezTo>
                  <a:pt x="151" y="49"/>
                  <a:pt x="151" y="49"/>
                  <a:pt x="151" y="49"/>
                </a:cubicBezTo>
                <a:cubicBezTo>
                  <a:pt x="151" y="6"/>
                  <a:pt x="151" y="6"/>
                  <a:pt x="151" y="6"/>
                </a:cubicBezTo>
                <a:cubicBezTo>
                  <a:pt x="151" y="6"/>
                  <a:pt x="151" y="6"/>
                  <a:pt x="149" y="6"/>
                </a:cubicBezTo>
                <a:cubicBezTo>
                  <a:pt x="149" y="6"/>
                  <a:pt x="148" y="6"/>
                  <a:pt x="147" y="6"/>
                </a:cubicBezTo>
                <a:cubicBezTo>
                  <a:pt x="147" y="6"/>
                  <a:pt x="146" y="6"/>
                  <a:pt x="145" y="6"/>
                </a:cubicBezTo>
                <a:cubicBezTo>
                  <a:pt x="118" y="6"/>
                  <a:pt x="118" y="6"/>
                  <a:pt x="118" y="6"/>
                </a:cubicBezTo>
                <a:cubicBezTo>
                  <a:pt x="116" y="6"/>
                  <a:pt x="115" y="6"/>
                  <a:pt x="114" y="6"/>
                </a:cubicBezTo>
                <a:cubicBezTo>
                  <a:pt x="111" y="6"/>
                  <a:pt x="109" y="6"/>
                  <a:pt x="107" y="6"/>
                </a:cubicBezTo>
                <a:cubicBezTo>
                  <a:pt x="106" y="6"/>
                  <a:pt x="106" y="6"/>
                  <a:pt x="106" y="6"/>
                </a:cubicBezTo>
                <a:cubicBezTo>
                  <a:pt x="106" y="6"/>
                  <a:pt x="106" y="7"/>
                  <a:pt x="106" y="7"/>
                </a:cubicBezTo>
                <a:cubicBezTo>
                  <a:pt x="106" y="7"/>
                  <a:pt x="106" y="7"/>
                  <a:pt x="106" y="7"/>
                </a:cubicBezTo>
                <a:cubicBezTo>
                  <a:pt x="106" y="7"/>
                  <a:pt x="106" y="7"/>
                  <a:pt x="107" y="7"/>
                </a:cubicBezTo>
                <a:cubicBezTo>
                  <a:pt x="108" y="9"/>
                  <a:pt x="110" y="11"/>
                  <a:pt x="112" y="13"/>
                </a:cubicBezTo>
                <a:cubicBezTo>
                  <a:pt x="113" y="14"/>
                  <a:pt x="114" y="14"/>
                  <a:pt x="115" y="15"/>
                </a:cubicBezTo>
                <a:cubicBezTo>
                  <a:pt x="119" y="19"/>
                  <a:pt x="119" y="19"/>
                  <a:pt x="119" y="19"/>
                </a:cubicBezTo>
                <a:cubicBezTo>
                  <a:pt x="119" y="19"/>
                  <a:pt x="119" y="20"/>
                  <a:pt x="119" y="20"/>
                </a:cubicBezTo>
                <a:cubicBezTo>
                  <a:pt x="120" y="20"/>
                  <a:pt x="120" y="21"/>
                  <a:pt x="121" y="21"/>
                </a:cubicBezTo>
                <a:cubicBezTo>
                  <a:pt x="121" y="21"/>
                  <a:pt x="122" y="22"/>
                  <a:pt x="122" y="23"/>
                </a:cubicBezTo>
                <a:cubicBezTo>
                  <a:pt x="122" y="25"/>
                  <a:pt x="121" y="26"/>
                  <a:pt x="119" y="27"/>
                </a:cubicBezTo>
                <a:cubicBezTo>
                  <a:pt x="119" y="28"/>
                  <a:pt x="119" y="28"/>
                  <a:pt x="119" y="28"/>
                </a:cubicBezTo>
                <a:cubicBezTo>
                  <a:pt x="85" y="65"/>
                  <a:pt x="85" y="65"/>
                  <a:pt x="85" y="65"/>
                </a:cubicBezTo>
                <a:cubicBezTo>
                  <a:pt x="84" y="66"/>
                  <a:pt x="84" y="66"/>
                  <a:pt x="83" y="66"/>
                </a:cubicBezTo>
                <a:cubicBezTo>
                  <a:pt x="82" y="67"/>
                  <a:pt x="82" y="67"/>
                  <a:pt x="82" y="67"/>
                </a:cubicBezTo>
                <a:cubicBezTo>
                  <a:pt x="82" y="67"/>
                  <a:pt x="82" y="67"/>
                  <a:pt x="82" y="67"/>
                </a:cubicBezTo>
                <a:cubicBezTo>
                  <a:pt x="81" y="67"/>
                  <a:pt x="79" y="66"/>
                  <a:pt x="78" y="64"/>
                </a:cubicBezTo>
                <a:cubicBezTo>
                  <a:pt x="78" y="64"/>
                  <a:pt x="78" y="64"/>
                  <a:pt x="78" y="64"/>
                </a:cubicBezTo>
                <a:cubicBezTo>
                  <a:pt x="70" y="57"/>
                  <a:pt x="70" y="57"/>
                  <a:pt x="70" y="57"/>
                </a:cubicBezTo>
                <a:cubicBezTo>
                  <a:pt x="68" y="56"/>
                  <a:pt x="67" y="54"/>
                  <a:pt x="65" y="53"/>
                </a:cubicBezTo>
                <a:cubicBezTo>
                  <a:pt x="62" y="51"/>
                  <a:pt x="60" y="48"/>
                  <a:pt x="57" y="46"/>
                </a:cubicBezTo>
                <a:cubicBezTo>
                  <a:pt x="56" y="45"/>
                  <a:pt x="56" y="45"/>
                  <a:pt x="56" y="45"/>
                </a:cubicBezTo>
                <a:cubicBezTo>
                  <a:pt x="56" y="45"/>
                  <a:pt x="56" y="45"/>
                  <a:pt x="54" y="47"/>
                </a:cubicBezTo>
                <a:cubicBezTo>
                  <a:pt x="20" y="83"/>
                  <a:pt x="20" y="83"/>
                  <a:pt x="20" y="83"/>
                </a:cubicBezTo>
                <a:cubicBezTo>
                  <a:pt x="20" y="84"/>
                  <a:pt x="19" y="84"/>
                  <a:pt x="19" y="85"/>
                </a:cubicBezTo>
                <a:cubicBezTo>
                  <a:pt x="17" y="86"/>
                  <a:pt x="16" y="87"/>
                  <a:pt x="15" y="88"/>
                </a:cubicBezTo>
                <a:cubicBezTo>
                  <a:pt x="15" y="89"/>
                  <a:pt x="15" y="89"/>
                  <a:pt x="15" y="89"/>
                </a:cubicBezTo>
                <a:cubicBezTo>
                  <a:pt x="14" y="89"/>
                  <a:pt x="14" y="89"/>
                  <a:pt x="14" y="89"/>
                </a:cubicBezTo>
                <a:close/>
                <a:moveTo>
                  <a:pt x="5" y="128"/>
                </a:moveTo>
                <a:cubicBezTo>
                  <a:pt x="4" y="128"/>
                  <a:pt x="2" y="128"/>
                  <a:pt x="1" y="127"/>
                </a:cubicBezTo>
                <a:cubicBezTo>
                  <a:pt x="0" y="126"/>
                  <a:pt x="0" y="124"/>
                  <a:pt x="0" y="122"/>
                </a:cubicBezTo>
                <a:cubicBezTo>
                  <a:pt x="0" y="122"/>
                  <a:pt x="0" y="122"/>
                  <a:pt x="0" y="122"/>
                </a:cubicBezTo>
                <a:cubicBezTo>
                  <a:pt x="0" y="109"/>
                  <a:pt x="0" y="109"/>
                  <a:pt x="0" y="109"/>
                </a:cubicBezTo>
                <a:cubicBezTo>
                  <a:pt x="0" y="107"/>
                  <a:pt x="1" y="106"/>
                  <a:pt x="3" y="106"/>
                </a:cubicBezTo>
                <a:cubicBezTo>
                  <a:pt x="144" y="106"/>
                  <a:pt x="144" y="106"/>
                  <a:pt x="144" y="106"/>
                </a:cubicBezTo>
                <a:cubicBezTo>
                  <a:pt x="145" y="106"/>
                  <a:pt x="145" y="106"/>
                  <a:pt x="145" y="106"/>
                </a:cubicBezTo>
                <a:cubicBezTo>
                  <a:pt x="146" y="106"/>
                  <a:pt x="147" y="106"/>
                  <a:pt x="147" y="107"/>
                </a:cubicBezTo>
                <a:cubicBezTo>
                  <a:pt x="150" y="108"/>
                  <a:pt x="149" y="110"/>
                  <a:pt x="149" y="112"/>
                </a:cubicBezTo>
                <a:cubicBezTo>
                  <a:pt x="149" y="112"/>
                  <a:pt x="149" y="112"/>
                  <a:pt x="149" y="112"/>
                </a:cubicBezTo>
                <a:cubicBezTo>
                  <a:pt x="149" y="123"/>
                  <a:pt x="149" y="123"/>
                  <a:pt x="149" y="123"/>
                </a:cubicBezTo>
                <a:cubicBezTo>
                  <a:pt x="149" y="123"/>
                  <a:pt x="149" y="123"/>
                  <a:pt x="149" y="123"/>
                </a:cubicBezTo>
                <a:cubicBezTo>
                  <a:pt x="149" y="124"/>
                  <a:pt x="150" y="127"/>
                  <a:pt x="147" y="128"/>
                </a:cubicBezTo>
                <a:cubicBezTo>
                  <a:pt x="146" y="128"/>
                  <a:pt x="145" y="128"/>
                  <a:pt x="144" y="128"/>
                </a:cubicBezTo>
                <a:cubicBezTo>
                  <a:pt x="144" y="128"/>
                  <a:pt x="144" y="128"/>
                  <a:pt x="144" y="128"/>
                </a:cubicBezTo>
                <a:cubicBezTo>
                  <a:pt x="7" y="128"/>
                  <a:pt x="7" y="128"/>
                  <a:pt x="7" y="128"/>
                </a:cubicBezTo>
                <a:cubicBezTo>
                  <a:pt x="7" y="128"/>
                  <a:pt x="7" y="128"/>
                  <a:pt x="7" y="128"/>
                </a:cubicBezTo>
                <a:cubicBezTo>
                  <a:pt x="6" y="128"/>
                  <a:pt x="5" y="128"/>
                  <a:pt x="5" y="128"/>
                </a:cubicBezTo>
                <a:close/>
                <a:moveTo>
                  <a:pt x="6" y="112"/>
                </a:moveTo>
                <a:cubicBezTo>
                  <a:pt x="6" y="122"/>
                  <a:pt x="6" y="122"/>
                  <a:pt x="6" y="122"/>
                </a:cubicBezTo>
                <a:cubicBezTo>
                  <a:pt x="6" y="122"/>
                  <a:pt x="6" y="122"/>
                  <a:pt x="6" y="122"/>
                </a:cubicBezTo>
                <a:cubicBezTo>
                  <a:pt x="6" y="122"/>
                  <a:pt x="6" y="122"/>
                  <a:pt x="6" y="122"/>
                </a:cubicBezTo>
                <a:cubicBezTo>
                  <a:pt x="7" y="122"/>
                  <a:pt x="7" y="122"/>
                  <a:pt x="7" y="122"/>
                </a:cubicBezTo>
                <a:cubicBezTo>
                  <a:pt x="143" y="122"/>
                  <a:pt x="143" y="122"/>
                  <a:pt x="143" y="122"/>
                </a:cubicBezTo>
                <a:cubicBezTo>
                  <a:pt x="143" y="112"/>
                  <a:pt x="143" y="112"/>
                  <a:pt x="143" y="112"/>
                </a:cubicBezTo>
                <a:cubicBezTo>
                  <a:pt x="143" y="112"/>
                  <a:pt x="143" y="112"/>
                  <a:pt x="143" y="112"/>
                </a:cubicBezTo>
                <a:cubicBezTo>
                  <a:pt x="6" y="112"/>
                  <a:pt x="6" y="112"/>
                  <a:pt x="6" y="112"/>
                </a:cubicBezTo>
                <a:cubicBezTo>
                  <a:pt x="6" y="112"/>
                  <a:pt x="6" y="112"/>
                  <a:pt x="6" y="112"/>
                </a:cubicBezTo>
                <a:close/>
              </a:path>
            </a:pathLst>
          </a:custGeom>
          <a:solidFill>
            <a:schemeClr val="accent3"/>
          </a:solidFill>
          <a:ln>
            <a:noFill/>
          </a:ln>
        </p:spPr>
        <p:txBody>
          <a:bodyPr vert="horz" wrap="square" lIns="70478" tIns="35239" rIns="70478" bIns="35239" numCol="1" anchor="t" anchorCtr="0" compatLnSpc="1">
            <a:prstTxWarp prst="textNoShape">
              <a:avLst/>
            </a:prstTxWarp>
          </a:bodyPr>
          <a:lstStyle/>
          <a:p>
            <a:endParaRPr lang="en-US" sz="848" dirty="0"/>
          </a:p>
        </p:txBody>
      </p:sp>
      <p:sp>
        <p:nvSpPr>
          <p:cNvPr id="9" name="PageNumber">
            <a:extLst>
              <a:ext uri="{FF2B5EF4-FFF2-40B4-BE49-F238E27FC236}">
                <a16:creationId xmlns:a16="http://schemas.microsoft.com/office/drawing/2014/main" id="{4314A4F2-BAA3-4635-8E74-C704C9A5463A}"/>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18</a:t>
            </a:r>
          </a:p>
        </p:txBody>
      </p:sp>
    </p:spTree>
    <p:custDataLst>
      <p:tags r:id="rId1"/>
    </p:custDataLst>
    <p:extLst>
      <p:ext uri="{BB962C8B-B14F-4D97-AF65-F5344CB8AC3E}">
        <p14:creationId xmlns:p14="http://schemas.microsoft.com/office/powerpoint/2010/main" val="101189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6F105AD-9CD9-456B-AB0F-62AFD3A4AFEB}"/>
              </a:ext>
            </a:extLst>
          </p:cNvPr>
          <p:cNvSpPr txBox="1">
            <a:spLocks noGrp="1"/>
          </p:cNvSpPr>
          <p:nvPr>
            <p:ph type="title"/>
          </p:nvPr>
        </p:nvSpPr>
        <p:spPr>
          <a:prstGeom prst="rect">
            <a:avLst/>
          </a:prstGeom>
        </p:spPr>
        <p:txBody>
          <a:bodyPr vert="horz" wrap="square" lIns="0" tIns="0" rIns="0" bIns="0" rtlCol="0" anchor="b">
            <a:spAutoFit/>
          </a:bodyPr>
          <a:lstStyle/>
          <a:p>
            <a:pPr marL="13447"/>
            <a:r>
              <a:rPr lang="en-US" sz="1906" spc="26" dirty="0">
                <a:solidFill>
                  <a:srgbClr val="6D6E6A"/>
                </a:solidFill>
                <a:latin typeface="Arial"/>
                <a:cs typeface="Arial"/>
              </a:rPr>
              <a:t>Speaker</a:t>
            </a:r>
            <a:endParaRPr lang="en-US" sz="1906" dirty="0">
              <a:latin typeface="Arial"/>
              <a:cs typeface="Arial"/>
            </a:endParaRPr>
          </a:p>
        </p:txBody>
      </p:sp>
      <p:sp>
        <p:nvSpPr>
          <p:cNvPr id="25" name="object 15">
            <a:extLst>
              <a:ext uri="{FF2B5EF4-FFF2-40B4-BE49-F238E27FC236}">
                <a16:creationId xmlns:a16="http://schemas.microsoft.com/office/drawing/2014/main" id="{AE71D43C-5CC4-4B78-AC6E-D26AFCE9CD52}"/>
              </a:ext>
            </a:extLst>
          </p:cNvPr>
          <p:cNvSpPr txBox="1"/>
          <p:nvPr/>
        </p:nvSpPr>
        <p:spPr>
          <a:xfrm>
            <a:off x="5433404" y="6280868"/>
            <a:ext cx="3763591" cy="1846659"/>
          </a:xfrm>
          <a:prstGeom prst="rect">
            <a:avLst/>
          </a:prstGeom>
        </p:spPr>
        <p:txBody>
          <a:bodyPr vert="horz" wrap="square" lIns="0" tIns="0" rIns="0" bIns="0" rtlCol="0">
            <a:spAutoFit/>
          </a:bodyPr>
          <a:lstStyle/>
          <a:p>
            <a:pPr algn="ctr"/>
            <a:r>
              <a:rPr lang="en-US" sz="2400" b="1" cap="all" spc="37" dirty="0">
                <a:solidFill>
                  <a:schemeClr val="accent1"/>
                </a:solidFill>
                <a:latin typeface="Arial"/>
                <a:cs typeface="Arial"/>
              </a:rPr>
              <a:t>Glenn chernyak</a:t>
            </a:r>
          </a:p>
          <a:p>
            <a:pPr algn="ctr"/>
            <a:r>
              <a:rPr lang="en-US" sz="2400" spc="-48" dirty="0">
                <a:solidFill>
                  <a:srgbClr val="808080"/>
                </a:solidFill>
                <a:latin typeface="Arial"/>
                <a:cs typeface="Arial"/>
              </a:rPr>
              <a:t>Executive Director</a:t>
            </a:r>
          </a:p>
          <a:p>
            <a:pPr lvl="0" algn="ctr"/>
            <a:r>
              <a:rPr lang="en-US" sz="2400" spc="-48" dirty="0">
                <a:solidFill>
                  <a:srgbClr val="808080"/>
                </a:solidFill>
                <a:latin typeface="Arial"/>
                <a:cs typeface="Arial"/>
              </a:rPr>
              <a:t>Head of Receivables Product Solution Specialists</a:t>
            </a:r>
          </a:p>
          <a:p>
            <a:pPr lvl="0" algn="ctr"/>
            <a:r>
              <a:rPr lang="en-US" sz="2400" spc="-48" dirty="0">
                <a:solidFill>
                  <a:srgbClr val="808080"/>
                </a:solidFill>
                <a:latin typeface="Arial"/>
                <a:cs typeface="Arial"/>
              </a:rPr>
              <a:t>Commercial Banking</a:t>
            </a:r>
          </a:p>
        </p:txBody>
      </p:sp>
      <p:pic>
        <p:nvPicPr>
          <p:cNvPr id="3076" name="Picture 4" descr="full profile image">
            <a:extLst>
              <a:ext uri="{FF2B5EF4-FFF2-40B4-BE49-F238E27FC236}">
                <a16:creationId xmlns:a16="http://schemas.microsoft.com/office/drawing/2014/main" id="{3DFAA0B6-FDFC-44BE-A401-FF0BBFDF1D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9" r="719"/>
          <a:stretch/>
        </p:blipFill>
        <p:spPr bwMode="auto">
          <a:xfrm>
            <a:off x="5531358" y="1598287"/>
            <a:ext cx="3238500" cy="431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ageNumber">
            <a:extLst>
              <a:ext uri="{FF2B5EF4-FFF2-40B4-BE49-F238E27FC236}">
                <a16:creationId xmlns:a16="http://schemas.microsoft.com/office/drawing/2014/main" id="{937C7F54-5AE2-481E-BF6C-3035802AD62F}"/>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a:t>
            </a:r>
          </a:p>
        </p:txBody>
      </p:sp>
    </p:spTree>
    <p:custDataLst>
      <p:tags r:id="rId1"/>
    </p:custDataLst>
    <p:extLst>
      <p:ext uri="{BB962C8B-B14F-4D97-AF65-F5344CB8AC3E}">
        <p14:creationId xmlns:p14="http://schemas.microsoft.com/office/powerpoint/2010/main" val="3621621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Flexibility, agility, and efficiency enabled by technology will be the keys to success</a:t>
            </a:r>
          </a:p>
        </p:txBody>
      </p:sp>
      <p:grpSp>
        <p:nvGrpSpPr>
          <p:cNvPr id="2" name="Group 1"/>
          <p:cNvGrpSpPr/>
          <p:nvPr/>
        </p:nvGrpSpPr>
        <p:grpSpPr>
          <a:xfrm>
            <a:off x="2521029" y="1810233"/>
            <a:ext cx="9551463" cy="873448"/>
            <a:chOff x="501372" y="2043039"/>
            <a:chExt cx="9020826" cy="824923"/>
          </a:xfrm>
        </p:grpSpPr>
        <p:grpSp>
          <p:nvGrpSpPr>
            <p:cNvPr id="11" name="Group 10"/>
            <p:cNvGrpSpPr/>
            <p:nvPr/>
          </p:nvGrpSpPr>
          <p:grpSpPr>
            <a:xfrm>
              <a:off x="501372" y="2043039"/>
              <a:ext cx="602934" cy="824923"/>
              <a:chOff x="688753" y="1354180"/>
              <a:chExt cx="828273" cy="1133228"/>
            </a:xfrm>
          </p:grpSpPr>
          <p:sp>
            <p:nvSpPr>
              <p:cNvPr id="57" name="Text Box 2"/>
              <p:cNvSpPr txBox="1">
                <a:spLocks noChangeArrowheads="1"/>
              </p:cNvSpPr>
              <p:nvPr/>
            </p:nvSpPr>
            <p:spPr bwMode="auto">
              <a:xfrm>
                <a:off x="688753" y="1354180"/>
                <a:ext cx="735069" cy="1133228"/>
              </a:xfrm>
              <a:prstGeom prst="rect">
                <a:avLst/>
              </a:prstGeom>
              <a:noFill/>
              <a:ln w="9525">
                <a:noFill/>
                <a:miter lim="800000"/>
                <a:headEnd/>
                <a:tailEnd/>
              </a:ln>
            </p:spPr>
            <p:txBody>
              <a:bodyPr rot="0" vert="horz" wrap="square" lIns="62187" tIns="31093" rIns="62187" bIns="31093" anchor="t" anchorCtr="0">
                <a:noAutofit/>
              </a:bodyPr>
              <a:lstStyle/>
              <a:p>
                <a:pPr algn="ctr">
                  <a:lnSpc>
                    <a:spcPct val="115000"/>
                  </a:lnSpc>
                  <a:spcAft>
                    <a:spcPts val="680"/>
                  </a:spcAft>
                </a:pPr>
                <a:r>
                  <a:rPr lang="en-US" sz="5086" b="1" dirty="0">
                    <a:solidFill>
                      <a:srgbClr val="1E7C99"/>
                    </a:solidFill>
                    <a:latin typeface="Calibri" panose="020F0502020204030204" pitchFamily="34" charset="0"/>
                    <a:ea typeface="Calibri" panose="020F0502020204030204" pitchFamily="34" charset="0"/>
                    <a:cs typeface="Times New Roman" panose="02020603050405020304" pitchFamily="18" charset="0"/>
                  </a:rPr>
                  <a:t>1</a:t>
                </a:r>
                <a:endParaRPr lang="en-US" sz="5086" dirty="0">
                  <a:solidFill>
                    <a:srgbClr val="1E7C9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p:cNvSpPr>
                <a:spLocks/>
              </p:cNvSpPr>
              <p:nvPr/>
            </p:nvSpPr>
            <p:spPr>
              <a:xfrm>
                <a:off x="1454629" y="1577316"/>
                <a:ext cx="62397" cy="900486"/>
              </a:xfrm>
              <a:prstGeom prst="rect">
                <a:avLst/>
              </a:prstGeom>
              <a:solidFill>
                <a:srgbClr val="1E7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1542" dirty="0">
                  <a:solidFill>
                    <a:schemeClr val="tx2"/>
                  </a:solidFill>
                </a:endParaRPr>
              </a:p>
            </p:txBody>
          </p:sp>
        </p:grpSp>
        <p:sp>
          <p:nvSpPr>
            <p:cNvPr id="115" name="TextBox 114"/>
            <p:cNvSpPr txBox="1"/>
            <p:nvPr/>
          </p:nvSpPr>
          <p:spPr>
            <a:xfrm>
              <a:off x="1294279" y="2351744"/>
              <a:ext cx="3459886" cy="340026"/>
            </a:xfrm>
            <a:prstGeom prst="rect">
              <a:avLst/>
            </a:prstGeom>
            <a:noFill/>
          </p:spPr>
          <p:txBody>
            <a:bodyPr vert="horz" wrap="square" lIns="70478" tIns="35239" rIns="70478" bIns="35239" rtlCol="0" anchor="t">
              <a:spAutoFit/>
            </a:bodyPr>
            <a:lstStyle/>
            <a:p>
              <a:pPr algn="l">
                <a:lnSpc>
                  <a:spcPct val="110000"/>
                </a:lnSpc>
              </a:pPr>
              <a:r>
                <a:rPr lang="en-US" sz="1850" b="1" dirty="0">
                  <a:solidFill>
                    <a:srgbClr val="1E7C99"/>
                  </a:solidFill>
                  <a:latin typeface="Arial"/>
                </a:rPr>
                <a:t>On-demand engagement</a:t>
              </a:r>
            </a:p>
          </p:txBody>
        </p:sp>
        <p:sp>
          <p:nvSpPr>
            <p:cNvPr id="121" name="TextBox 120"/>
            <p:cNvSpPr txBox="1"/>
            <p:nvPr/>
          </p:nvSpPr>
          <p:spPr>
            <a:xfrm>
              <a:off x="4754165" y="2265677"/>
              <a:ext cx="4768033" cy="493602"/>
            </a:xfrm>
            <a:prstGeom prst="rect">
              <a:avLst/>
            </a:prstGeom>
            <a:noFill/>
          </p:spPr>
          <p:txBody>
            <a:bodyPr vert="horz" wrap="square" lIns="70478" tIns="35239" rIns="70478" bIns="35239" rtlCol="0" anchor="t">
              <a:spAutoFit/>
            </a:bodyPr>
            <a:lstStyle/>
            <a:p>
              <a:pPr marL="210312" lvl="1" indent="-21031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387" b="1" dirty="0">
                  <a:solidFill>
                    <a:srgbClr val="1E7C99"/>
                  </a:solidFill>
                  <a:latin typeface="Arial"/>
                </a:rPr>
                <a:t>Constant connectivity </a:t>
              </a:r>
              <a:r>
                <a:rPr lang="en-US" sz="1387" dirty="0">
                  <a:solidFill>
                    <a:schemeClr val="tx2"/>
                  </a:solidFill>
                  <a:latin typeface="Arial"/>
                </a:rPr>
                <a:t>allowing constituents and suppliers to engage whenever </a:t>
              </a:r>
            </a:p>
          </p:txBody>
        </p:sp>
      </p:grpSp>
      <p:grpSp>
        <p:nvGrpSpPr>
          <p:cNvPr id="3" name="Group 2"/>
          <p:cNvGrpSpPr/>
          <p:nvPr/>
        </p:nvGrpSpPr>
        <p:grpSpPr>
          <a:xfrm>
            <a:off x="2521029" y="2932901"/>
            <a:ext cx="9551463" cy="1020754"/>
            <a:chOff x="501372" y="2796820"/>
            <a:chExt cx="9020826" cy="964046"/>
          </a:xfrm>
        </p:grpSpPr>
        <p:grpSp>
          <p:nvGrpSpPr>
            <p:cNvPr id="103" name="Group 102"/>
            <p:cNvGrpSpPr/>
            <p:nvPr/>
          </p:nvGrpSpPr>
          <p:grpSpPr>
            <a:xfrm>
              <a:off x="501372" y="2796820"/>
              <a:ext cx="602934" cy="824923"/>
              <a:chOff x="688753" y="1354180"/>
              <a:chExt cx="828273" cy="1133228"/>
            </a:xfrm>
          </p:grpSpPr>
          <p:sp>
            <p:nvSpPr>
              <p:cNvPr id="104" name="Text Box 2"/>
              <p:cNvSpPr txBox="1">
                <a:spLocks noChangeArrowheads="1"/>
              </p:cNvSpPr>
              <p:nvPr/>
            </p:nvSpPr>
            <p:spPr bwMode="auto">
              <a:xfrm>
                <a:off x="688753" y="1354180"/>
                <a:ext cx="735069" cy="1133228"/>
              </a:xfrm>
              <a:prstGeom prst="rect">
                <a:avLst/>
              </a:prstGeom>
              <a:noFill/>
              <a:ln w="9525">
                <a:noFill/>
                <a:miter lim="800000"/>
                <a:headEnd/>
                <a:tailEnd/>
              </a:ln>
            </p:spPr>
            <p:txBody>
              <a:bodyPr rot="0" vert="horz" wrap="square" lIns="62187" tIns="31093" rIns="62187" bIns="31093" anchor="t" anchorCtr="0">
                <a:noAutofit/>
              </a:bodyPr>
              <a:lstStyle/>
              <a:p>
                <a:pPr algn="ctr">
                  <a:lnSpc>
                    <a:spcPct val="115000"/>
                  </a:lnSpc>
                  <a:spcAft>
                    <a:spcPts val="680"/>
                  </a:spcAft>
                </a:pPr>
                <a:r>
                  <a:rPr lang="en-US" sz="5086" b="1" dirty="0">
                    <a:solidFill>
                      <a:srgbClr val="1E7C99"/>
                    </a:solidFill>
                    <a:latin typeface="Calibri" panose="020F0502020204030204" pitchFamily="34" charset="0"/>
                    <a:ea typeface="Calibri" panose="020F0502020204030204" pitchFamily="34" charset="0"/>
                    <a:cs typeface="Times New Roman" panose="02020603050405020304" pitchFamily="18" charset="0"/>
                  </a:rPr>
                  <a:t>2</a:t>
                </a:r>
                <a:endParaRPr lang="en-US" sz="5086" dirty="0">
                  <a:solidFill>
                    <a:srgbClr val="1E7C9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5" name="Rectangle 104"/>
              <p:cNvSpPr>
                <a:spLocks/>
              </p:cNvSpPr>
              <p:nvPr/>
            </p:nvSpPr>
            <p:spPr>
              <a:xfrm>
                <a:off x="1454629" y="1577316"/>
                <a:ext cx="62397" cy="900486"/>
              </a:xfrm>
              <a:prstGeom prst="rect">
                <a:avLst/>
              </a:prstGeom>
              <a:solidFill>
                <a:srgbClr val="1E7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1542" dirty="0">
                  <a:solidFill>
                    <a:srgbClr val="1E7C99"/>
                  </a:solidFill>
                </a:endParaRPr>
              </a:p>
            </p:txBody>
          </p:sp>
        </p:grpSp>
        <p:sp>
          <p:nvSpPr>
            <p:cNvPr id="116" name="TextBox 115"/>
            <p:cNvSpPr txBox="1"/>
            <p:nvPr/>
          </p:nvSpPr>
          <p:spPr>
            <a:xfrm>
              <a:off x="1294280" y="3105526"/>
              <a:ext cx="3383616" cy="340027"/>
            </a:xfrm>
            <a:prstGeom prst="rect">
              <a:avLst/>
            </a:prstGeom>
            <a:noFill/>
          </p:spPr>
          <p:txBody>
            <a:bodyPr vert="horz" wrap="square" lIns="70478" tIns="35239" rIns="70478" bIns="35239" rtlCol="0" anchor="t">
              <a:spAutoFit/>
            </a:bodyPr>
            <a:lstStyle/>
            <a:p>
              <a:pPr algn="l">
                <a:lnSpc>
                  <a:spcPct val="110000"/>
                </a:lnSpc>
              </a:pPr>
              <a:r>
                <a:rPr lang="en-US" sz="1850" b="1" dirty="0">
                  <a:solidFill>
                    <a:srgbClr val="1E7C99"/>
                  </a:solidFill>
                  <a:latin typeface="Arial"/>
                </a:rPr>
                <a:t>Real-time experience</a:t>
              </a:r>
            </a:p>
          </p:txBody>
        </p:sp>
        <p:sp>
          <p:nvSpPr>
            <p:cNvPr id="122" name="TextBox 121"/>
            <p:cNvSpPr txBox="1"/>
            <p:nvPr/>
          </p:nvSpPr>
          <p:spPr>
            <a:xfrm>
              <a:off x="4754165" y="3045501"/>
              <a:ext cx="4768033" cy="715365"/>
            </a:xfrm>
            <a:prstGeom prst="rect">
              <a:avLst/>
            </a:prstGeom>
            <a:noFill/>
          </p:spPr>
          <p:txBody>
            <a:bodyPr vert="horz" wrap="square" lIns="70478" tIns="35239" rIns="70478" bIns="35239" rtlCol="0" anchor="t">
              <a:spAutoFit/>
            </a:bodyPr>
            <a:lstStyle/>
            <a:p>
              <a:pPr marL="210312" lvl="1" indent="-21031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387" b="1" dirty="0">
                  <a:solidFill>
                    <a:srgbClr val="1E7C99"/>
                  </a:solidFill>
                  <a:latin typeface="Arial"/>
                </a:rPr>
                <a:t>End-to-end real-time infrastructure </a:t>
              </a:r>
              <a:r>
                <a:rPr lang="en-US" sz="1387" dirty="0">
                  <a:solidFill>
                    <a:schemeClr val="tx2"/>
                  </a:solidFill>
                  <a:latin typeface="Arial"/>
                </a:rPr>
                <a:t>to support real-time payments, visibility, and experience across your organization</a:t>
              </a:r>
            </a:p>
          </p:txBody>
        </p:sp>
      </p:grpSp>
      <p:grpSp>
        <p:nvGrpSpPr>
          <p:cNvPr id="6" name="Group 5"/>
          <p:cNvGrpSpPr/>
          <p:nvPr/>
        </p:nvGrpSpPr>
        <p:grpSpPr>
          <a:xfrm>
            <a:off x="2521029" y="4055570"/>
            <a:ext cx="9551463" cy="873448"/>
            <a:chOff x="501372" y="3550602"/>
            <a:chExt cx="9020826" cy="824923"/>
          </a:xfrm>
        </p:grpSpPr>
        <p:grpSp>
          <p:nvGrpSpPr>
            <p:cNvPr id="106" name="Group 105"/>
            <p:cNvGrpSpPr/>
            <p:nvPr/>
          </p:nvGrpSpPr>
          <p:grpSpPr>
            <a:xfrm>
              <a:off x="501372" y="3550602"/>
              <a:ext cx="602934" cy="824923"/>
              <a:chOff x="688753" y="1354180"/>
              <a:chExt cx="828273" cy="1133228"/>
            </a:xfrm>
          </p:grpSpPr>
          <p:sp>
            <p:nvSpPr>
              <p:cNvPr id="107" name="Text Box 2"/>
              <p:cNvSpPr txBox="1">
                <a:spLocks noChangeArrowheads="1"/>
              </p:cNvSpPr>
              <p:nvPr/>
            </p:nvSpPr>
            <p:spPr bwMode="auto">
              <a:xfrm>
                <a:off x="688753" y="1354180"/>
                <a:ext cx="735069" cy="1133228"/>
              </a:xfrm>
              <a:prstGeom prst="rect">
                <a:avLst/>
              </a:prstGeom>
              <a:noFill/>
              <a:ln w="9525">
                <a:noFill/>
                <a:miter lim="800000"/>
                <a:headEnd/>
                <a:tailEnd/>
              </a:ln>
            </p:spPr>
            <p:txBody>
              <a:bodyPr rot="0" vert="horz" wrap="square" lIns="62187" tIns="31093" rIns="62187" bIns="31093" anchor="t" anchorCtr="0">
                <a:noAutofit/>
              </a:bodyPr>
              <a:lstStyle/>
              <a:p>
                <a:pPr algn="ctr">
                  <a:lnSpc>
                    <a:spcPct val="115000"/>
                  </a:lnSpc>
                  <a:spcAft>
                    <a:spcPts val="680"/>
                  </a:spcAft>
                </a:pPr>
                <a:r>
                  <a:rPr lang="en-US" sz="5086"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3</a:t>
                </a:r>
                <a:endParaRPr lang="en-US" sz="5086"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8" name="Rectangle 107"/>
              <p:cNvSpPr>
                <a:spLocks/>
              </p:cNvSpPr>
              <p:nvPr/>
            </p:nvSpPr>
            <p:spPr>
              <a:xfrm>
                <a:off x="1454629" y="1577316"/>
                <a:ext cx="62397" cy="90048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1542" dirty="0">
                  <a:solidFill>
                    <a:schemeClr val="accent3"/>
                  </a:solidFill>
                </a:endParaRPr>
              </a:p>
            </p:txBody>
          </p:sp>
        </p:grpSp>
        <p:grpSp>
          <p:nvGrpSpPr>
            <p:cNvPr id="5" name="Group 4"/>
            <p:cNvGrpSpPr/>
            <p:nvPr/>
          </p:nvGrpSpPr>
          <p:grpSpPr>
            <a:xfrm>
              <a:off x="1294280" y="3793071"/>
              <a:ext cx="8227918" cy="519131"/>
              <a:chOff x="1294280" y="3793071"/>
              <a:chExt cx="8227918" cy="519131"/>
            </a:xfrm>
          </p:grpSpPr>
          <p:sp>
            <p:nvSpPr>
              <p:cNvPr id="117" name="TextBox 116"/>
              <p:cNvSpPr txBox="1"/>
              <p:nvPr/>
            </p:nvSpPr>
            <p:spPr>
              <a:xfrm>
                <a:off x="1294280" y="3793071"/>
                <a:ext cx="3383616" cy="340026"/>
              </a:xfrm>
              <a:prstGeom prst="rect">
                <a:avLst/>
              </a:prstGeom>
              <a:noFill/>
            </p:spPr>
            <p:txBody>
              <a:bodyPr vert="horz" wrap="square" lIns="70478" tIns="35239" rIns="70478" bIns="35239" rtlCol="0" anchor="t">
                <a:spAutoFit/>
              </a:bodyPr>
              <a:lstStyle/>
              <a:p>
                <a:pPr algn="l">
                  <a:lnSpc>
                    <a:spcPct val="110000"/>
                  </a:lnSpc>
                </a:pPr>
                <a:r>
                  <a:rPr lang="en-US" sz="1850" b="1" dirty="0">
                    <a:solidFill>
                      <a:schemeClr val="accent3"/>
                    </a:solidFill>
                    <a:latin typeface="Arial"/>
                  </a:rPr>
                  <a:t>Optionality and choice</a:t>
                </a:r>
              </a:p>
            </p:txBody>
          </p:sp>
          <p:sp>
            <p:nvSpPr>
              <p:cNvPr id="123" name="TextBox 122"/>
              <p:cNvSpPr txBox="1"/>
              <p:nvPr/>
            </p:nvSpPr>
            <p:spPr>
              <a:xfrm>
                <a:off x="4754165" y="3818601"/>
                <a:ext cx="4768033" cy="493601"/>
              </a:xfrm>
              <a:prstGeom prst="rect">
                <a:avLst/>
              </a:prstGeom>
              <a:noFill/>
            </p:spPr>
            <p:txBody>
              <a:bodyPr vert="horz" wrap="square" lIns="70478" tIns="35239" rIns="70478" bIns="35239" rtlCol="0" anchor="t">
                <a:spAutoFit/>
              </a:bodyPr>
              <a:lstStyle/>
              <a:p>
                <a:pPr marL="210312" lvl="1" indent="-21031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387" b="1" dirty="0">
                    <a:solidFill>
                      <a:schemeClr val="accent3"/>
                    </a:solidFill>
                    <a:latin typeface="Arial"/>
                  </a:rPr>
                  <a:t>Payment, capability, and connectivity optionality</a:t>
                </a:r>
                <a:r>
                  <a:rPr lang="en-US" sz="1387" b="1" dirty="0">
                    <a:solidFill>
                      <a:schemeClr val="tx2"/>
                    </a:solidFill>
                    <a:latin typeface="Arial"/>
                  </a:rPr>
                  <a:t> </a:t>
                </a:r>
                <a:r>
                  <a:rPr lang="en-US" sz="1387" dirty="0">
                    <a:solidFill>
                      <a:schemeClr val="tx2"/>
                    </a:solidFill>
                    <a:latin typeface="Arial"/>
                  </a:rPr>
                  <a:t>as consumer demands gain traction in wholesale</a:t>
                </a:r>
              </a:p>
            </p:txBody>
          </p:sp>
        </p:grpSp>
      </p:grpSp>
      <p:grpSp>
        <p:nvGrpSpPr>
          <p:cNvPr id="7" name="Group 6"/>
          <p:cNvGrpSpPr/>
          <p:nvPr/>
        </p:nvGrpSpPr>
        <p:grpSpPr>
          <a:xfrm>
            <a:off x="2521030" y="5178238"/>
            <a:ext cx="9649350" cy="873448"/>
            <a:chOff x="501372" y="4304383"/>
            <a:chExt cx="9113275" cy="824923"/>
          </a:xfrm>
        </p:grpSpPr>
        <p:grpSp>
          <p:nvGrpSpPr>
            <p:cNvPr id="109" name="Group 108"/>
            <p:cNvGrpSpPr/>
            <p:nvPr/>
          </p:nvGrpSpPr>
          <p:grpSpPr>
            <a:xfrm>
              <a:off x="501372" y="4304383"/>
              <a:ext cx="602934" cy="824923"/>
              <a:chOff x="688753" y="1354180"/>
              <a:chExt cx="828273" cy="1133228"/>
            </a:xfrm>
          </p:grpSpPr>
          <p:sp>
            <p:nvSpPr>
              <p:cNvPr id="110" name="Text Box 2"/>
              <p:cNvSpPr txBox="1">
                <a:spLocks noChangeArrowheads="1"/>
              </p:cNvSpPr>
              <p:nvPr/>
            </p:nvSpPr>
            <p:spPr bwMode="auto">
              <a:xfrm>
                <a:off x="688753" y="1354180"/>
                <a:ext cx="735069" cy="1133228"/>
              </a:xfrm>
              <a:prstGeom prst="rect">
                <a:avLst/>
              </a:prstGeom>
              <a:noFill/>
              <a:ln w="9525">
                <a:noFill/>
                <a:miter lim="800000"/>
                <a:headEnd/>
                <a:tailEnd/>
              </a:ln>
            </p:spPr>
            <p:txBody>
              <a:bodyPr rot="0" vert="horz" wrap="square" lIns="62187" tIns="31093" rIns="62187" bIns="31093" anchor="t" anchorCtr="0">
                <a:noAutofit/>
              </a:bodyPr>
              <a:lstStyle/>
              <a:p>
                <a:pPr algn="ctr">
                  <a:lnSpc>
                    <a:spcPct val="115000"/>
                  </a:lnSpc>
                  <a:spcAft>
                    <a:spcPts val="680"/>
                  </a:spcAft>
                </a:pPr>
                <a:r>
                  <a:rPr lang="en-US" sz="5086"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a:t>
                </a:r>
                <a:endParaRPr lang="en-US" sz="5086"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1" name="Rectangle 110"/>
              <p:cNvSpPr>
                <a:spLocks/>
              </p:cNvSpPr>
              <p:nvPr/>
            </p:nvSpPr>
            <p:spPr>
              <a:xfrm>
                <a:off x="1454629" y="1577316"/>
                <a:ext cx="62397" cy="90048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1542" dirty="0">
                  <a:solidFill>
                    <a:schemeClr val="accent4"/>
                  </a:solidFill>
                </a:endParaRPr>
              </a:p>
            </p:txBody>
          </p:sp>
        </p:grpSp>
        <p:sp>
          <p:nvSpPr>
            <p:cNvPr id="118" name="TextBox 117"/>
            <p:cNvSpPr txBox="1"/>
            <p:nvPr/>
          </p:nvSpPr>
          <p:spPr>
            <a:xfrm>
              <a:off x="1294279" y="4624571"/>
              <a:ext cx="3383616" cy="340026"/>
            </a:xfrm>
            <a:prstGeom prst="rect">
              <a:avLst/>
            </a:prstGeom>
            <a:noFill/>
          </p:spPr>
          <p:txBody>
            <a:bodyPr vert="horz" wrap="square" lIns="70478" tIns="35239" rIns="70478" bIns="35239" rtlCol="0" anchor="t">
              <a:spAutoFit/>
            </a:bodyPr>
            <a:lstStyle/>
            <a:p>
              <a:pPr algn="l">
                <a:lnSpc>
                  <a:spcPct val="110000"/>
                </a:lnSpc>
              </a:pPr>
              <a:r>
                <a:rPr lang="en-US" sz="1850" b="1" dirty="0">
                  <a:solidFill>
                    <a:schemeClr val="accent4"/>
                  </a:solidFill>
                  <a:latin typeface="Arial"/>
                </a:rPr>
                <a:t>Data-driven insights</a:t>
              </a:r>
            </a:p>
          </p:txBody>
        </p:sp>
        <p:sp>
          <p:nvSpPr>
            <p:cNvPr id="124" name="TextBox 123"/>
            <p:cNvSpPr txBox="1"/>
            <p:nvPr/>
          </p:nvSpPr>
          <p:spPr>
            <a:xfrm>
              <a:off x="4754165" y="4563127"/>
              <a:ext cx="4860482" cy="493602"/>
            </a:xfrm>
            <a:prstGeom prst="rect">
              <a:avLst/>
            </a:prstGeom>
            <a:noFill/>
          </p:spPr>
          <p:txBody>
            <a:bodyPr vert="horz" wrap="square" lIns="70478" tIns="35239" rIns="70478" bIns="35239" rtlCol="0" anchor="t">
              <a:spAutoFit/>
            </a:bodyPr>
            <a:lstStyle/>
            <a:p>
              <a:pPr marL="210312" lvl="1" indent="-21031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387" b="1" dirty="0">
                  <a:solidFill>
                    <a:schemeClr val="accent4"/>
                  </a:solidFill>
                  <a:latin typeface="Arial"/>
                </a:rPr>
                <a:t>Data visibility and usage of data for value-add </a:t>
              </a:r>
              <a:r>
                <a:rPr lang="en-US" sz="1387" dirty="0">
                  <a:solidFill>
                    <a:schemeClr val="tx2"/>
                  </a:solidFill>
                  <a:latin typeface="Arial"/>
                </a:rPr>
                <a:t>to optimize operations and to enhance insights</a:t>
              </a:r>
            </a:p>
          </p:txBody>
        </p:sp>
      </p:grpSp>
      <p:grpSp>
        <p:nvGrpSpPr>
          <p:cNvPr id="8" name="Group 7"/>
          <p:cNvGrpSpPr/>
          <p:nvPr/>
        </p:nvGrpSpPr>
        <p:grpSpPr>
          <a:xfrm>
            <a:off x="2493623" y="6300907"/>
            <a:ext cx="9551463" cy="873448"/>
            <a:chOff x="501372" y="5058165"/>
            <a:chExt cx="9020826" cy="824923"/>
          </a:xfrm>
        </p:grpSpPr>
        <p:grpSp>
          <p:nvGrpSpPr>
            <p:cNvPr id="112" name="Group 111"/>
            <p:cNvGrpSpPr/>
            <p:nvPr/>
          </p:nvGrpSpPr>
          <p:grpSpPr>
            <a:xfrm>
              <a:off x="501372" y="5058165"/>
              <a:ext cx="602934" cy="824923"/>
              <a:chOff x="688753" y="1354180"/>
              <a:chExt cx="828273" cy="1133228"/>
            </a:xfrm>
          </p:grpSpPr>
          <p:sp>
            <p:nvSpPr>
              <p:cNvPr id="113" name="Text Box 2"/>
              <p:cNvSpPr txBox="1">
                <a:spLocks noChangeArrowheads="1"/>
              </p:cNvSpPr>
              <p:nvPr/>
            </p:nvSpPr>
            <p:spPr bwMode="auto">
              <a:xfrm>
                <a:off x="688753" y="1354180"/>
                <a:ext cx="735069" cy="1133228"/>
              </a:xfrm>
              <a:prstGeom prst="rect">
                <a:avLst/>
              </a:prstGeom>
              <a:noFill/>
              <a:ln w="9525">
                <a:noFill/>
                <a:miter lim="800000"/>
                <a:headEnd/>
                <a:tailEnd/>
              </a:ln>
            </p:spPr>
            <p:txBody>
              <a:bodyPr rot="0" vert="horz" wrap="square" lIns="62187" tIns="31093" rIns="62187" bIns="31093" anchor="t" anchorCtr="0">
                <a:noAutofit/>
              </a:bodyPr>
              <a:lstStyle/>
              <a:p>
                <a:pPr algn="ctr">
                  <a:lnSpc>
                    <a:spcPct val="115000"/>
                  </a:lnSpc>
                  <a:spcAft>
                    <a:spcPts val="680"/>
                  </a:spcAft>
                </a:pPr>
                <a:r>
                  <a:rPr lang="en-US" sz="5086"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a:t>
                </a:r>
                <a:endParaRPr lang="en-US" sz="5086"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4" name="Rectangle 113"/>
              <p:cNvSpPr>
                <a:spLocks/>
              </p:cNvSpPr>
              <p:nvPr/>
            </p:nvSpPr>
            <p:spPr>
              <a:xfrm>
                <a:off x="1454629" y="1577316"/>
                <a:ext cx="62397" cy="90048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478" tIns="35239" rIns="70478" bIns="35239" numCol="1" spcCol="0" rtlCol="0" fromWordArt="0" anchor="ctr" anchorCtr="0" forceAA="0" compatLnSpc="0">
                <a:prstTxWarp prst="textNoShape">
                  <a:avLst/>
                </a:prstTxWarp>
                <a:noAutofit/>
              </a:bodyPr>
              <a:lstStyle/>
              <a:p>
                <a:pPr algn="ctr">
                  <a:lnSpc>
                    <a:spcPct val="110000"/>
                  </a:lnSpc>
                </a:pPr>
                <a:endParaRPr lang="en-US" sz="1542" dirty="0">
                  <a:solidFill>
                    <a:schemeClr val="tx2"/>
                  </a:solidFill>
                </a:endParaRPr>
              </a:p>
            </p:txBody>
          </p:sp>
        </p:grpSp>
        <p:sp>
          <p:nvSpPr>
            <p:cNvPr id="119" name="TextBox 118"/>
            <p:cNvSpPr txBox="1"/>
            <p:nvPr/>
          </p:nvSpPr>
          <p:spPr>
            <a:xfrm>
              <a:off x="1294280" y="5378352"/>
              <a:ext cx="3383616" cy="340026"/>
            </a:xfrm>
            <a:prstGeom prst="rect">
              <a:avLst/>
            </a:prstGeom>
            <a:noFill/>
          </p:spPr>
          <p:txBody>
            <a:bodyPr vert="horz" wrap="square" lIns="70478" tIns="35239" rIns="70478" bIns="35239" rtlCol="0" anchor="t">
              <a:spAutoFit/>
            </a:bodyPr>
            <a:lstStyle/>
            <a:p>
              <a:pPr algn="l">
                <a:lnSpc>
                  <a:spcPct val="110000"/>
                </a:lnSpc>
              </a:pPr>
              <a:r>
                <a:rPr lang="en-US" sz="1850" b="1" dirty="0">
                  <a:solidFill>
                    <a:schemeClr val="tx2"/>
                  </a:solidFill>
                  <a:latin typeface="Arial"/>
                </a:rPr>
                <a:t>Technology as an enabler</a:t>
              </a:r>
            </a:p>
          </p:txBody>
        </p:sp>
        <p:sp>
          <p:nvSpPr>
            <p:cNvPr id="125" name="TextBox 124"/>
            <p:cNvSpPr txBox="1"/>
            <p:nvPr/>
          </p:nvSpPr>
          <p:spPr>
            <a:xfrm>
              <a:off x="4754165" y="5288601"/>
              <a:ext cx="4768033" cy="493602"/>
            </a:xfrm>
            <a:prstGeom prst="rect">
              <a:avLst/>
            </a:prstGeom>
            <a:noFill/>
          </p:spPr>
          <p:txBody>
            <a:bodyPr vert="horz" wrap="square" lIns="70478" tIns="35239" rIns="70478" bIns="35239" rtlCol="0" anchor="t">
              <a:spAutoFit/>
            </a:bodyPr>
            <a:lstStyle/>
            <a:p>
              <a:pPr marL="210312" lvl="1" indent="-210312">
                <a:lnSpc>
                  <a:spcPct val="110000"/>
                </a:lnSpc>
                <a:spcBef>
                  <a:spcPts val="600"/>
                </a:spcBef>
                <a:spcAft>
                  <a:spcPct val="0"/>
                </a:spcAft>
                <a:buClr>
                  <a:schemeClr val="accent1">
                    <a:lumMod val="100000"/>
                  </a:schemeClr>
                </a:buClr>
                <a:buSzPct val="92000"/>
                <a:buFont typeface="Wingdings" panose="05000000000000000000" pitchFamily="2" charset="2"/>
                <a:buChar char="l"/>
              </a:pPr>
              <a:r>
                <a:rPr lang="en-US" sz="1387" b="1" dirty="0">
                  <a:solidFill>
                    <a:schemeClr val="tx2"/>
                  </a:solidFill>
                  <a:latin typeface="Arial"/>
                </a:rPr>
                <a:t>Find the right use cases </a:t>
              </a:r>
              <a:r>
                <a:rPr lang="en-US" sz="1387" dirty="0">
                  <a:solidFill>
                    <a:schemeClr val="tx2"/>
                  </a:solidFill>
                  <a:latin typeface="Arial"/>
                </a:rPr>
                <a:t>to scale emerging technology and enable change across your organization</a:t>
              </a:r>
            </a:p>
          </p:txBody>
        </p:sp>
      </p:grpSp>
      <p:sp>
        <p:nvSpPr>
          <p:cNvPr id="10" name="PageNumber">
            <a:extLst>
              <a:ext uri="{FF2B5EF4-FFF2-40B4-BE49-F238E27FC236}">
                <a16:creationId xmlns:a16="http://schemas.microsoft.com/office/drawing/2014/main" id="{BFD075E6-DD26-4496-BAA4-97E007A62FDE}"/>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19</a:t>
            </a:r>
          </a:p>
        </p:txBody>
      </p:sp>
    </p:spTree>
    <p:custDataLst>
      <p:tags r:id="rId1"/>
    </p:custDataLst>
    <p:extLst>
      <p:ext uri="{BB962C8B-B14F-4D97-AF65-F5344CB8AC3E}">
        <p14:creationId xmlns:p14="http://schemas.microsoft.com/office/powerpoint/2010/main" val="361179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Technology, specifically mobile and cloud, transformed how constituents consume content and data</a:t>
            </a:r>
            <a:endParaRPr lang="en-US" dirty="0"/>
          </a:p>
        </p:txBody>
      </p:sp>
      <p:sp>
        <p:nvSpPr>
          <p:cNvPr id="6" name="Subtitle 5"/>
          <p:cNvSpPr>
            <a:spLocks noGrp="1"/>
          </p:cNvSpPr>
          <p:nvPr>
            <p:ph type="subTitle" idx="10"/>
          </p:nvPr>
        </p:nvSpPr>
        <p:spPr/>
        <p:txBody>
          <a:bodyPr/>
          <a:lstStyle/>
          <a:p>
            <a:r>
              <a:rPr lang="en-US" dirty="0"/>
              <a:t>Global Figures of Internet Usage</a:t>
            </a:r>
          </a:p>
        </p:txBody>
      </p:sp>
      <p:grpSp>
        <p:nvGrpSpPr>
          <p:cNvPr id="2" name="Group 1"/>
          <p:cNvGrpSpPr/>
          <p:nvPr/>
        </p:nvGrpSpPr>
        <p:grpSpPr>
          <a:xfrm>
            <a:off x="2644473" y="2488386"/>
            <a:ext cx="9859379" cy="4511615"/>
            <a:chOff x="346255" y="2038497"/>
            <a:chExt cx="9859379" cy="4511615"/>
          </a:xfrm>
        </p:grpSpPr>
        <p:grpSp>
          <p:nvGrpSpPr>
            <p:cNvPr id="7" name="Group 6"/>
            <p:cNvGrpSpPr/>
            <p:nvPr/>
          </p:nvGrpSpPr>
          <p:grpSpPr>
            <a:xfrm>
              <a:off x="2261717" y="2118582"/>
              <a:ext cx="5510530" cy="4190269"/>
              <a:chOff x="2587625" y="1982787"/>
              <a:chExt cx="5510530" cy="4190269"/>
            </a:xfrm>
          </p:grpSpPr>
          <p:sp>
            <p:nvSpPr>
              <p:cNvPr id="8" name="Freeform 7"/>
              <p:cNvSpPr/>
              <p:nvPr/>
            </p:nvSpPr>
            <p:spPr>
              <a:xfrm>
                <a:off x="2587625" y="1982787"/>
                <a:ext cx="930275" cy="441325"/>
              </a:xfrm>
              <a:custGeom>
                <a:avLst/>
                <a:gdLst>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5250 h 441325"/>
                  <a:gd name="connsiteX3" fmla="*/ 304800 w 930275"/>
                  <a:gd name="connsiteY3" fmla="*/ 0 h 441325"/>
                  <a:gd name="connsiteX4" fmla="*/ 511175 w 930275"/>
                  <a:gd name="connsiteY4" fmla="*/ 0 h 441325"/>
                  <a:gd name="connsiteX5" fmla="*/ 930275 w 930275"/>
                  <a:gd name="connsiteY5" fmla="*/ 441325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275" h="441325">
                    <a:moveTo>
                      <a:pt x="930275" y="441325"/>
                    </a:moveTo>
                    <a:lnTo>
                      <a:pt x="0" y="441325"/>
                    </a:lnTo>
                    <a:cubicBezTo>
                      <a:pt x="33867" y="342900"/>
                      <a:pt x="64558" y="222250"/>
                      <a:pt x="171450" y="95250"/>
                    </a:cubicBezTo>
                    <a:lnTo>
                      <a:pt x="304800" y="0"/>
                    </a:lnTo>
                    <a:lnTo>
                      <a:pt x="511175" y="0"/>
                    </a:lnTo>
                    <a:lnTo>
                      <a:pt x="930275" y="441325"/>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9" name="Freeform 8"/>
              <p:cNvSpPr/>
              <p:nvPr/>
            </p:nvSpPr>
            <p:spPr>
              <a:xfrm flipH="1">
                <a:off x="7167880" y="1982787"/>
                <a:ext cx="930275" cy="441325"/>
              </a:xfrm>
              <a:custGeom>
                <a:avLst/>
                <a:gdLst>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5250 h 441325"/>
                  <a:gd name="connsiteX3" fmla="*/ 304800 w 930275"/>
                  <a:gd name="connsiteY3" fmla="*/ 0 h 441325"/>
                  <a:gd name="connsiteX4" fmla="*/ 511175 w 930275"/>
                  <a:gd name="connsiteY4" fmla="*/ 0 h 441325"/>
                  <a:gd name="connsiteX5" fmla="*/ 930275 w 930275"/>
                  <a:gd name="connsiteY5" fmla="*/ 441325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275" h="441325">
                    <a:moveTo>
                      <a:pt x="930275" y="441325"/>
                    </a:moveTo>
                    <a:lnTo>
                      <a:pt x="0" y="441325"/>
                    </a:lnTo>
                    <a:cubicBezTo>
                      <a:pt x="33867" y="342900"/>
                      <a:pt x="64558" y="222250"/>
                      <a:pt x="171450" y="95250"/>
                    </a:cubicBezTo>
                    <a:lnTo>
                      <a:pt x="304800" y="0"/>
                    </a:lnTo>
                    <a:lnTo>
                      <a:pt x="511175" y="0"/>
                    </a:lnTo>
                    <a:lnTo>
                      <a:pt x="930275" y="441325"/>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 name="Freeform 9"/>
              <p:cNvSpPr/>
              <p:nvPr/>
            </p:nvSpPr>
            <p:spPr>
              <a:xfrm flipV="1">
                <a:off x="2587625" y="5731731"/>
                <a:ext cx="930275" cy="441325"/>
              </a:xfrm>
              <a:custGeom>
                <a:avLst/>
                <a:gdLst>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5250 h 441325"/>
                  <a:gd name="connsiteX3" fmla="*/ 304800 w 930275"/>
                  <a:gd name="connsiteY3" fmla="*/ 0 h 441325"/>
                  <a:gd name="connsiteX4" fmla="*/ 511175 w 930275"/>
                  <a:gd name="connsiteY4" fmla="*/ 0 h 441325"/>
                  <a:gd name="connsiteX5" fmla="*/ 930275 w 930275"/>
                  <a:gd name="connsiteY5" fmla="*/ 441325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275" h="441325">
                    <a:moveTo>
                      <a:pt x="930275" y="441325"/>
                    </a:moveTo>
                    <a:lnTo>
                      <a:pt x="0" y="441325"/>
                    </a:lnTo>
                    <a:cubicBezTo>
                      <a:pt x="33867" y="342900"/>
                      <a:pt x="64558" y="222250"/>
                      <a:pt x="171450" y="95250"/>
                    </a:cubicBezTo>
                    <a:lnTo>
                      <a:pt x="304800" y="0"/>
                    </a:lnTo>
                    <a:lnTo>
                      <a:pt x="511175" y="0"/>
                    </a:lnTo>
                    <a:lnTo>
                      <a:pt x="930275" y="441325"/>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1" name="Freeform 10"/>
              <p:cNvSpPr/>
              <p:nvPr/>
            </p:nvSpPr>
            <p:spPr>
              <a:xfrm flipH="1" flipV="1">
                <a:off x="7167880" y="5731731"/>
                <a:ext cx="930275" cy="441325"/>
              </a:xfrm>
              <a:custGeom>
                <a:avLst/>
                <a:gdLst>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46150 w 946150"/>
                  <a:gd name="connsiteY0" fmla="*/ 441325 h 441325"/>
                  <a:gd name="connsiteX1" fmla="*/ 0 w 946150"/>
                  <a:gd name="connsiteY1" fmla="*/ 441325 h 441325"/>
                  <a:gd name="connsiteX2" fmla="*/ 187325 w 946150"/>
                  <a:gd name="connsiteY2" fmla="*/ 98425 h 441325"/>
                  <a:gd name="connsiteX3" fmla="*/ 320675 w 946150"/>
                  <a:gd name="connsiteY3" fmla="*/ 0 h 441325"/>
                  <a:gd name="connsiteX4" fmla="*/ 527050 w 946150"/>
                  <a:gd name="connsiteY4" fmla="*/ 0 h 441325"/>
                  <a:gd name="connsiteX5" fmla="*/ 946150 w 946150"/>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8425 h 441325"/>
                  <a:gd name="connsiteX3" fmla="*/ 304800 w 930275"/>
                  <a:gd name="connsiteY3" fmla="*/ 0 h 441325"/>
                  <a:gd name="connsiteX4" fmla="*/ 511175 w 930275"/>
                  <a:gd name="connsiteY4" fmla="*/ 0 h 441325"/>
                  <a:gd name="connsiteX5" fmla="*/ 930275 w 930275"/>
                  <a:gd name="connsiteY5" fmla="*/ 441325 h 441325"/>
                  <a:gd name="connsiteX0" fmla="*/ 930275 w 930275"/>
                  <a:gd name="connsiteY0" fmla="*/ 441325 h 441325"/>
                  <a:gd name="connsiteX1" fmla="*/ 0 w 930275"/>
                  <a:gd name="connsiteY1" fmla="*/ 441325 h 441325"/>
                  <a:gd name="connsiteX2" fmla="*/ 171450 w 930275"/>
                  <a:gd name="connsiteY2" fmla="*/ 95250 h 441325"/>
                  <a:gd name="connsiteX3" fmla="*/ 304800 w 930275"/>
                  <a:gd name="connsiteY3" fmla="*/ 0 h 441325"/>
                  <a:gd name="connsiteX4" fmla="*/ 511175 w 930275"/>
                  <a:gd name="connsiteY4" fmla="*/ 0 h 441325"/>
                  <a:gd name="connsiteX5" fmla="*/ 930275 w 930275"/>
                  <a:gd name="connsiteY5" fmla="*/ 441325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275" h="441325">
                    <a:moveTo>
                      <a:pt x="930275" y="441325"/>
                    </a:moveTo>
                    <a:lnTo>
                      <a:pt x="0" y="441325"/>
                    </a:lnTo>
                    <a:cubicBezTo>
                      <a:pt x="33867" y="342900"/>
                      <a:pt x="64558" y="222250"/>
                      <a:pt x="171450" y="95250"/>
                    </a:cubicBezTo>
                    <a:lnTo>
                      <a:pt x="304800" y="0"/>
                    </a:lnTo>
                    <a:lnTo>
                      <a:pt x="511175" y="0"/>
                    </a:lnTo>
                    <a:lnTo>
                      <a:pt x="930275" y="441325"/>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sp>
          <p:nvSpPr>
            <p:cNvPr id="12" name="Rectangle 11"/>
            <p:cNvSpPr/>
            <p:nvPr/>
          </p:nvSpPr>
          <p:spPr>
            <a:xfrm>
              <a:off x="466572" y="2488469"/>
              <a:ext cx="4509770" cy="1701165"/>
            </a:xfrm>
            <a:prstGeom prst="rect">
              <a:avLst/>
            </a:prstGeom>
            <a:solidFill>
              <a:schemeClr val="bg1"/>
            </a:solidFill>
            <a:ln w="9525">
              <a:solidFill>
                <a:srgbClr val="AFB1B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3" name="TextBox 12"/>
            <p:cNvSpPr txBox="1"/>
            <p:nvPr/>
          </p:nvSpPr>
          <p:spPr>
            <a:xfrm>
              <a:off x="597613" y="2704374"/>
              <a:ext cx="2098652" cy="779381"/>
            </a:xfrm>
            <a:prstGeom prst="rect">
              <a:avLst/>
            </a:prstGeom>
            <a:noFill/>
          </p:spPr>
          <p:txBody>
            <a:bodyPr vert="horz" wrap="none" lIns="91440" tIns="45720" rIns="91440" bIns="45720" rtlCol="0" anchor="t">
              <a:spAutoFit/>
            </a:bodyPr>
            <a:lstStyle/>
            <a:p>
              <a:pPr algn="ctr">
                <a:lnSpc>
                  <a:spcPct val="110000"/>
                </a:lnSpc>
              </a:pPr>
              <a:r>
                <a:rPr lang="en-US" sz="4400" b="0" i="0" dirty="0">
                  <a:solidFill>
                    <a:schemeClr val="accent1"/>
                  </a:solidFill>
                  <a:latin typeface="Arial"/>
                </a:rPr>
                <a:t>5 billion</a:t>
              </a:r>
            </a:p>
          </p:txBody>
        </p:sp>
        <p:sp>
          <p:nvSpPr>
            <p:cNvPr id="14" name="Rectangle 13"/>
            <p:cNvSpPr/>
            <p:nvPr/>
          </p:nvSpPr>
          <p:spPr>
            <a:xfrm>
              <a:off x="5057622" y="2488469"/>
              <a:ext cx="4509770" cy="1701165"/>
            </a:xfrm>
            <a:prstGeom prst="rect">
              <a:avLst/>
            </a:prstGeom>
            <a:solidFill>
              <a:schemeClr val="bg1"/>
            </a:solidFill>
            <a:ln w="9525">
              <a:solidFill>
                <a:srgbClr val="AFB1B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5" name="TextBox 14"/>
            <p:cNvSpPr txBox="1"/>
            <p:nvPr/>
          </p:nvSpPr>
          <p:spPr>
            <a:xfrm>
              <a:off x="5902903" y="2680552"/>
              <a:ext cx="4302731" cy="716928"/>
            </a:xfrm>
            <a:prstGeom prst="rect">
              <a:avLst/>
            </a:prstGeom>
            <a:noFill/>
          </p:spPr>
          <p:txBody>
            <a:bodyPr vert="horz" wrap="square" lIns="91440" tIns="45720" rIns="91440" bIns="45720" rtlCol="0" anchor="t">
              <a:spAutoFit/>
            </a:bodyPr>
            <a:lstStyle/>
            <a:p>
              <a:pPr algn="ctr">
                <a:lnSpc>
                  <a:spcPct val="110000"/>
                </a:lnSpc>
              </a:pPr>
              <a:r>
                <a:rPr lang="en-US" sz="4000" b="0" i="0" dirty="0">
                  <a:solidFill>
                    <a:schemeClr val="accent2"/>
                  </a:solidFill>
                  <a:latin typeface="Arial"/>
                </a:rPr>
                <a:t>1.24x greater</a:t>
              </a:r>
            </a:p>
          </p:txBody>
        </p:sp>
        <p:sp>
          <p:nvSpPr>
            <p:cNvPr id="16" name="Rectangle 15"/>
            <p:cNvSpPr/>
            <p:nvPr/>
          </p:nvSpPr>
          <p:spPr>
            <a:xfrm>
              <a:off x="466572" y="4241069"/>
              <a:ext cx="4509770" cy="1701165"/>
            </a:xfrm>
            <a:prstGeom prst="rect">
              <a:avLst/>
            </a:prstGeom>
            <a:solidFill>
              <a:schemeClr val="bg1"/>
            </a:solidFill>
            <a:ln w="9525">
              <a:solidFill>
                <a:srgbClr val="AFB1B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7" name="TextBox 16"/>
            <p:cNvSpPr txBox="1"/>
            <p:nvPr/>
          </p:nvSpPr>
          <p:spPr>
            <a:xfrm>
              <a:off x="1171489" y="5104542"/>
              <a:ext cx="1314784" cy="779381"/>
            </a:xfrm>
            <a:prstGeom prst="rect">
              <a:avLst/>
            </a:prstGeom>
            <a:noFill/>
          </p:spPr>
          <p:txBody>
            <a:bodyPr vert="horz" wrap="none" lIns="91440" tIns="45720" rIns="91440" bIns="45720" rtlCol="0" anchor="t">
              <a:spAutoFit/>
            </a:bodyPr>
            <a:lstStyle/>
            <a:p>
              <a:pPr algn="ctr">
                <a:lnSpc>
                  <a:spcPct val="110000"/>
                </a:lnSpc>
              </a:pPr>
              <a:r>
                <a:rPr lang="en-US" sz="4400" dirty="0">
                  <a:solidFill>
                    <a:schemeClr val="accent3"/>
                  </a:solidFill>
                  <a:latin typeface="Arial"/>
                </a:rPr>
                <a:t>83%</a:t>
              </a:r>
              <a:endParaRPr lang="en-US" sz="4400" b="0" i="0" dirty="0">
                <a:solidFill>
                  <a:schemeClr val="accent3"/>
                </a:solidFill>
                <a:latin typeface="Arial"/>
              </a:endParaRPr>
            </a:p>
          </p:txBody>
        </p:sp>
        <p:sp>
          <p:nvSpPr>
            <p:cNvPr id="18" name="Rectangle 17"/>
            <p:cNvSpPr/>
            <p:nvPr/>
          </p:nvSpPr>
          <p:spPr>
            <a:xfrm>
              <a:off x="5057622" y="4241069"/>
              <a:ext cx="4509770" cy="1701165"/>
            </a:xfrm>
            <a:prstGeom prst="rect">
              <a:avLst/>
            </a:prstGeom>
            <a:solidFill>
              <a:schemeClr val="bg1"/>
            </a:solidFill>
            <a:ln w="9525">
              <a:solidFill>
                <a:srgbClr val="AFB1B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9" name="TextBox 18"/>
            <p:cNvSpPr txBox="1"/>
            <p:nvPr/>
          </p:nvSpPr>
          <p:spPr>
            <a:xfrm>
              <a:off x="7647315" y="4928542"/>
              <a:ext cx="1314784" cy="779381"/>
            </a:xfrm>
            <a:prstGeom prst="rect">
              <a:avLst/>
            </a:prstGeom>
            <a:noFill/>
          </p:spPr>
          <p:txBody>
            <a:bodyPr vert="horz" wrap="none" lIns="91440" tIns="45720" rIns="91440" bIns="45720" rtlCol="0" anchor="t">
              <a:spAutoFit/>
            </a:bodyPr>
            <a:lstStyle/>
            <a:p>
              <a:pPr algn="ctr">
                <a:lnSpc>
                  <a:spcPct val="110000"/>
                </a:lnSpc>
              </a:pPr>
              <a:r>
                <a:rPr lang="en-US" sz="4400" b="0" i="0" dirty="0">
                  <a:solidFill>
                    <a:schemeClr val="accent4"/>
                  </a:solidFill>
                  <a:latin typeface="Arial"/>
                </a:rPr>
                <a:t>91%</a:t>
              </a:r>
            </a:p>
          </p:txBody>
        </p:sp>
        <p:sp>
          <p:nvSpPr>
            <p:cNvPr id="20" name="Rectangle 19"/>
            <p:cNvSpPr/>
            <p:nvPr>
              <p:custDataLst>
                <p:tags r:id="rId2"/>
              </p:custDataLst>
            </p:nvPr>
          </p:nvSpPr>
          <p:spPr>
            <a:xfrm>
              <a:off x="346255" y="3397480"/>
              <a:ext cx="2514954" cy="342145"/>
            </a:xfrm>
            <a:prstGeom prst="rect">
              <a:avLst/>
            </a:prstGeom>
          </p:spPr>
          <p:txBody>
            <a:bodyPr wrap="square">
              <a:spAutoFit/>
            </a:bodyPr>
            <a:lstStyle/>
            <a:p>
              <a:pPr marL="0" lvl="1" algn="ctr" defTabSz="913765">
                <a:lnSpc>
                  <a:spcPct val="110000"/>
                </a:lnSpc>
                <a:spcBef>
                  <a:spcPts val="600"/>
                </a:spcBef>
                <a:spcAft>
                  <a:spcPct val="0"/>
                </a:spcAft>
                <a:buClr>
                  <a:schemeClr val="accent1"/>
                </a:buClr>
                <a:buSzPct val="92000"/>
                <a:defRPr/>
              </a:pPr>
              <a:r>
                <a:rPr lang="en-US" sz="1600" dirty="0">
                  <a:solidFill>
                    <a:schemeClr val="tx2"/>
                  </a:solidFill>
                  <a:ea typeface="MS Gothic" pitchFamily="49" charset="-128"/>
                </a:rPr>
                <a:t>Total Internet Users</a:t>
              </a:r>
            </a:p>
          </p:txBody>
        </p:sp>
        <p:sp>
          <p:nvSpPr>
            <p:cNvPr id="21" name="Rectangle 20"/>
            <p:cNvSpPr/>
            <p:nvPr>
              <p:custDataLst>
                <p:tags r:id="rId3"/>
              </p:custDataLst>
            </p:nvPr>
          </p:nvSpPr>
          <p:spPr>
            <a:xfrm>
              <a:off x="7052438" y="3336617"/>
              <a:ext cx="2514954" cy="883832"/>
            </a:xfrm>
            <a:prstGeom prst="rect">
              <a:avLst/>
            </a:prstGeom>
          </p:spPr>
          <p:txBody>
            <a:bodyPr wrap="square">
              <a:spAutoFit/>
            </a:bodyPr>
            <a:lstStyle/>
            <a:p>
              <a:pPr marL="0" lvl="1" algn="ctr" defTabSz="913765">
                <a:lnSpc>
                  <a:spcPct val="110000"/>
                </a:lnSpc>
                <a:spcBef>
                  <a:spcPts val="600"/>
                </a:spcBef>
                <a:spcAft>
                  <a:spcPct val="0"/>
                </a:spcAft>
                <a:buClr>
                  <a:schemeClr val="accent1"/>
                </a:buClr>
                <a:buSzPct val="92000"/>
                <a:defRPr/>
              </a:pPr>
              <a:r>
                <a:rPr lang="en-US" sz="1600" dirty="0">
                  <a:solidFill>
                    <a:schemeClr val="tx2"/>
                  </a:solidFill>
                  <a:ea typeface="MS Gothic" pitchFamily="49" charset="-128"/>
                </a:rPr>
                <a:t>Youth (ages 15-24) Use of Internet Compared to Other Age Groups </a:t>
              </a:r>
            </a:p>
          </p:txBody>
        </p:sp>
        <p:grpSp>
          <p:nvGrpSpPr>
            <p:cNvPr id="22" name="Group 21"/>
            <p:cNvGrpSpPr/>
            <p:nvPr/>
          </p:nvGrpSpPr>
          <p:grpSpPr>
            <a:xfrm>
              <a:off x="2429992" y="2097945"/>
              <a:ext cx="5173980" cy="4231543"/>
              <a:chOff x="2755900" y="1962150"/>
              <a:chExt cx="5173980" cy="4231543"/>
            </a:xfrm>
          </p:grpSpPr>
          <p:sp>
            <p:nvSpPr>
              <p:cNvPr id="23" name="Freeform 22"/>
              <p:cNvSpPr/>
              <p:nvPr/>
            </p:nvSpPr>
            <p:spPr>
              <a:xfrm>
                <a:off x="2755900" y="1962150"/>
                <a:ext cx="2546350" cy="1543050"/>
              </a:xfrm>
              <a:custGeom>
                <a:avLst/>
                <a:gdLst>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925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350" h="1543050">
                    <a:moveTo>
                      <a:pt x="254000" y="0"/>
                    </a:moveTo>
                    <a:lnTo>
                      <a:pt x="1631950" y="0"/>
                    </a:lnTo>
                    <a:cubicBezTo>
                      <a:pt x="1725083" y="1058"/>
                      <a:pt x="1761067" y="40217"/>
                      <a:pt x="1816100" y="88900"/>
                    </a:cubicBezTo>
                    <a:lnTo>
                      <a:pt x="2314575" y="577850"/>
                    </a:lnTo>
                    <a:lnTo>
                      <a:pt x="2428875" y="454025"/>
                    </a:lnTo>
                    <a:cubicBezTo>
                      <a:pt x="2499783" y="409575"/>
                      <a:pt x="2538942" y="434975"/>
                      <a:pt x="2546350" y="520700"/>
                    </a:cubicBezTo>
                    <a:lnTo>
                      <a:pt x="2546350" y="1438275"/>
                    </a:lnTo>
                    <a:cubicBezTo>
                      <a:pt x="2536825" y="1527175"/>
                      <a:pt x="2508250" y="1533525"/>
                      <a:pt x="2441575" y="1543050"/>
                    </a:cubicBezTo>
                    <a:lnTo>
                      <a:pt x="1539875" y="1543050"/>
                    </a:lnTo>
                    <a:cubicBezTo>
                      <a:pt x="1428750" y="1533525"/>
                      <a:pt x="1431925" y="1476375"/>
                      <a:pt x="1454150" y="1438275"/>
                    </a:cubicBezTo>
                    <a:lnTo>
                      <a:pt x="1574800" y="1317625"/>
                    </a:lnTo>
                    <a:lnTo>
                      <a:pt x="342900" y="92075"/>
                    </a:lnTo>
                    <a:cubicBezTo>
                      <a:pt x="189442" y="0"/>
                      <a:pt x="70908" y="66675"/>
                      <a:pt x="0" y="120650"/>
                    </a:cubicBezTo>
                    <a:cubicBezTo>
                      <a:pt x="51858" y="64558"/>
                      <a:pt x="110067" y="2117"/>
                      <a:pt x="25400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24" name="Freeform 23"/>
              <p:cNvSpPr/>
              <p:nvPr/>
            </p:nvSpPr>
            <p:spPr>
              <a:xfrm flipH="1">
                <a:off x="5383530" y="1962150"/>
                <a:ext cx="2546350" cy="1543050"/>
              </a:xfrm>
              <a:custGeom>
                <a:avLst/>
                <a:gdLst>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925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350" h="1543050">
                    <a:moveTo>
                      <a:pt x="254000" y="0"/>
                    </a:moveTo>
                    <a:lnTo>
                      <a:pt x="1631950" y="0"/>
                    </a:lnTo>
                    <a:cubicBezTo>
                      <a:pt x="1725083" y="1058"/>
                      <a:pt x="1761067" y="40217"/>
                      <a:pt x="1816100" y="88900"/>
                    </a:cubicBezTo>
                    <a:lnTo>
                      <a:pt x="2314575" y="577850"/>
                    </a:lnTo>
                    <a:lnTo>
                      <a:pt x="2428875" y="454025"/>
                    </a:lnTo>
                    <a:cubicBezTo>
                      <a:pt x="2499783" y="409575"/>
                      <a:pt x="2538942" y="434975"/>
                      <a:pt x="2546350" y="520700"/>
                    </a:cubicBezTo>
                    <a:lnTo>
                      <a:pt x="2546350" y="1438275"/>
                    </a:lnTo>
                    <a:cubicBezTo>
                      <a:pt x="2536825" y="1527175"/>
                      <a:pt x="2508250" y="1533525"/>
                      <a:pt x="2441575" y="1543050"/>
                    </a:cubicBezTo>
                    <a:lnTo>
                      <a:pt x="1539875" y="1543050"/>
                    </a:lnTo>
                    <a:cubicBezTo>
                      <a:pt x="1428750" y="1533525"/>
                      <a:pt x="1431925" y="1476375"/>
                      <a:pt x="1454150" y="1438275"/>
                    </a:cubicBezTo>
                    <a:lnTo>
                      <a:pt x="1574800" y="1317625"/>
                    </a:lnTo>
                    <a:lnTo>
                      <a:pt x="342900" y="92075"/>
                    </a:lnTo>
                    <a:cubicBezTo>
                      <a:pt x="189442" y="0"/>
                      <a:pt x="70908" y="66675"/>
                      <a:pt x="0" y="120650"/>
                    </a:cubicBezTo>
                    <a:cubicBezTo>
                      <a:pt x="51858" y="64558"/>
                      <a:pt x="110067" y="2117"/>
                      <a:pt x="254000" y="0"/>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25" name="Freeform 24"/>
              <p:cNvSpPr/>
              <p:nvPr/>
            </p:nvSpPr>
            <p:spPr>
              <a:xfrm flipV="1">
                <a:off x="2755900" y="4650643"/>
                <a:ext cx="2546350" cy="1543050"/>
              </a:xfrm>
              <a:custGeom>
                <a:avLst/>
                <a:gdLst>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925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350" h="1543050">
                    <a:moveTo>
                      <a:pt x="254000" y="0"/>
                    </a:moveTo>
                    <a:lnTo>
                      <a:pt x="1631950" y="0"/>
                    </a:lnTo>
                    <a:cubicBezTo>
                      <a:pt x="1725083" y="1058"/>
                      <a:pt x="1761067" y="40217"/>
                      <a:pt x="1816100" y="88900"/>
                    </a:cubicBezTo>
                    <a:lnTo>
                      <a:pt x="2314575" y="577850"/>
                    </a:lnTo>
                    <a:lnTo>
                      <a:pt x="2428875" y="454025"/>
                    </a:lnTo>
                    <a:cubicBezTo>
                      <a:pt x="2499783" y="409575"/>
                      <a:pt x="2538942" y="434975"/>
                      <a:pt x="2546350" y="520700"/>
                    </a:cubicBezTo>
                    <a:lnTo>
                      <a:pt x="2546350" y="1438275"/>
                    </a:lnTo>
                    <a:cubicBezTo>
                      <a:pt x="2536825" y="1527175"/>
                      <a:pt x="2508250" y="1533525"/>
                      <a:pt x="2441575" y="1543050"/>
                    </a:cubicBezTo>
                    <a:lnTo>
                      <a:pt x="1539875" y="1543050"/>
                    </a:lnTo>
                    <a:cubicBezTo>
                      <a:pt x="1428750" y="1533525"/>
                      <a:pt x="1431925" y="1476375"/>
                      <a:pt x="1454150" y="1438275"/>
                    </a:cubicBezTo>
                    <a:lnTo>
                      <a:pt x="1574800" y="1317625"/>
                    </a:lnTo>
                    <a:lnTo>
                      <a:pt x="342900" y="92075"/>
                    </a:lnTo>
                    <a:cubicBezTo>
                      <a:pt x="189442" y="0"/>
                      <a:pt x="70908" y="66675"/>
                      <a:pt x="0" y="120650"/>
                    </a:cubicBezTo>
                    <a:cubicBezTo>
                      <a:pt x="51858" y="64558"/>
                      <a:pt x="110067" y="2117"/>
                      <a:pt x="254000" y="0"/>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26" name="Freeform 25"/>
              <p:cNvSpPr/>
              <p:nvPr/>
            </p:nvSpPr>
            <p:spPr>
              <a:xfrm flipH="1" flipV="1">
                <a:off x="5383530" y="4650643"/>
                <a:ext cx="2546350" cy="1543050"/>
              </a:xfrm>
              <a:custGeom>
                <a:avLst/>
                <a:gdLst>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60350 w 2552700"/>
                  <a:gd name="connsiteY0" fmla="*/ 0 h 1543050"/>
                  <a:gd name="connsiteX1" fmla="*/ 1638300 w 2552700"/>
                  <a:gd name="connsiteY1" fmla="*/ 0 h 1543050"/>
                  <a:gd name="connsiteX2" fmla="*/ 1822450 w 2552700"/>
                  <a:gd name="connsiteY2" fmla="*/ 88900 h 1543050"/>
                  <a:gd name="connsiteX3" fmla="*/ 2320925 w 2552700"/>
                  <a:gd name="connsiteY3" fmla="*/ 577850 h 1543050"/>
                  <a:gd name="connsiteX4" fmla="*/ 2435225 w 2552700"/>
                  <a:gd name="connsiteY4" fmla="*/ 454025 h 1543050"/>
                  <a:gd name="connsiteX5" fmla="*/ 2552700 w 2552700"/>
                  <a:gd name="connsiteY5" fmla="*/ 520700 h 1543050"/>
                  <a:gd name="connsiteX6" fmla="*/ 2552700 w 2552700"/>
                  <a:gd name="connsiteY6" fmla="*/ 1438275 h 1543050"/>
                  <a:gd name="connsiteX7" fmla="*/ 2447925 w 2552700"/>
                  <a:gd name="connsiteY7" fmla="*/ 1543050 h 1543050"/>
                  <a:gd name="connsiteX8" fmla="*/ 1546225 w 2552700"/>
                  <a:gd name="connsiteY8" fmla="*/ 1543050 h 1543050"/>
                  <a:gd name="connsiteX9" fmla="*/ 1460500 w 2552700"/>
                  <a:gd name="connsiteY9" fmla="*/ 1438275 h 1543050"/>
                  <a:gd name="connsiteX10" fmla="*/ 1581150 w 2552700"/>
                  <a:gd name="connsiteY10" fmla="*/ 1317625 h 1543050"/>
                  <a:gd name="connsiteX11" fmla="*/ 355600 w 2552700"/>
                  <a:gd name="connsiteY11" fmla="*/ 92075 h 1543050"/>
                  <a:gd name="connsiteX12" fmla="*/ 0 w 2552700"/>
                  <a:gd name="connsiteY12" fmla="*/ 111125 h 1543050"/>
                  <a:gd name="connsiteX13" fmla="*/ 260350 w 255270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925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 name="connsiteX0" fmla="*/ 254000 w 2546350"/>
                  <a:gd name="connsiteY0" fmla="*/ 0 h 1543050"/>
                  <a:gd name="connsiteX1" fmla="*/ 1631950 w 2546350"/>
                  <a:gd name="connsiteY1" fmla="*/ 0 h 1543050"/>
                  <a:gd name="connsiteX2" fmla="*/ 1816100 w 2546350"/>
                  <a:gd name="connsiteY2" fmla="*/ 88900 h 1543050"/>
                  <a:gd name="connsiteX3" fmla="*/ 2314575 w 2546350"/>
                  <a:gd name="connsiteY3" fmla="*/ 577850 h 1543050"/>
                  <a:gd name="connsiteX4" fmla="*/ 2428875 w 2546350"/>
                  <a:gd name="connsiteY4" fmla="*/ 454025 h 1543050"/>
                  <a:gd name="connsiteX5" fmla="*/ 2546350 w 2546350"/>
                  <a:gd name="connsiteY5" fmla="*/ 520700 h 1543050"/>
                  <a:gd name="connsiteX6" fmla="*/ 2546350 w 2546350"/>
                  <a:gd name="connsiteY6" fmla="*/ 1438275 h 1543050"/>
                  <a:gd name="connsiteX7" fmla="*/ 2441575 w 2546350"/>
                  <a:gd name="connsiteY7" fmla="*/ 1543050 h 1543050"/>
                  <a:gd name="connsiteX8" fmla="*/ 1539875 w 2546350"/>
                  <a:gd name="connsiteY8" fmla="*/ 1543050 h 1543050"/>
                  <a:gd name="connsiteX9" fmla="*/ 1454150 w 2546350"/>
                  <a:gd name="connsiteY9" fmla="*/ 1438275 h 1543050"/>
                  <a:gd name="connsiteX10" fmla="*/ 1574800 w 2546350"/>
                  <a:gd name="connsiteY10" fmla="*/ 1317625 h 1543050"/>
                  <a:gd name="connsiteX11" fmla="*/ 342900 w 2546350"/>
                  <a:gd name="connsiteY11" fmla="*/ 92075 h 1543050"/>
                  <a:gd name="connsiteX12" fmla="*/ 0 w 2546350"/>
                  <a:gd name="connsiteY12" fmla="*/ 120650 h 1543050"/>
                  <a:gd name="connsiteX13" fmla="*/ 254000 w 2546350"/>
                  <a:gd name="connsiteY1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350" h="1543050">
                    <a:moveTo>
                      <a:pt x="254000" y="0"/>
                    </a:moveTo>
                    <a:lnTo>
                      <a:pt x="1631950" y="0"/>
                    </a:lnTo>
                    <a:cubicBezTo>
                      <a:pt x="1725083" y="1058"/>
                      <a:pt x="1761067" y="40217"/>
                      <a:pt x="1816100" y="88900"/>
                    </a:cubicBezTo>
                    <a:lnTo>
                      <a:pt x="2314575" y="577850"/>
                    </a:lnTo>
                    <a:lnTo>
                      <a:pt x="2428875" y="454025"/>
                    </a:lnTo>
                    <a:cubicBezTo>
                      <a:pt x="2499783" y="409575"/>
                      <a:pt x="2538942" y="434975"/>
                      <a:pt x="2546350" y="520700"/>
                    </a:cubicBezTo>
                    <a:lnTo>
                      <a:pt x="2546350" y="1438275"/>
                    </a:lnTo>
                    <a:cubicBezTo>
                      <a:pt x="2536825" y="1527175"/>
                      <a:pt x="2508250" y="1533525"/>
                      <a:pt x="2441575" y="1543050"/>
                    </a:cubicBezTo>
                    <a:lnTo>
                      <a:pt x="1539875" y="1543050"/>
                    </a:lnTo>
                    <a:cubicBezTo>
                      <a:pt x="1428750" y="1533525"/>
                      <a:pt x="1431925" y="1476375"/>
                      <a:pt x="1454150" y="1438275"/>
                    </a:cubicBezTo>
                    <a:lnTo>
                      <a:pt x="1574800" y="1317625"/>
                    </a:lnTo>
                    <a:lnTo>
                      <a:pt x="342900" y="92075"/>
                    </a:lnTo>
                    <a:cubicBezTo>
                      <a:pt x="189442" y="0"/>
                      <a:pt x="70908" y="66675"/>
                      <a:pt x="0" y="120650"/>
                    </a:cubicBezTo>
                    <a:cubicBezTo>
                      <a:pt x="51858" y="64558"/>
                      <a:pt x="110067" y="2117"/>
                      <a:pt x="254000" y="0"/>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sp>
          <p:nvSpPr>
            <p:cNvPr id="27" name="Rectangle 26"/>
            <p:cNvSpPr/>
            <p:nvPr>
              <p:custDataLst>
                <p:tags r:id="rId4"/>
              </p:custDataLst>
            </p:nvPr>
          </p:nvSpPr>
          <p:spPr>
            <a:xfrm>
              <a:off x="537370" y="4314224"/>
              <a:ext cx="2421317" cy="883832"/>
            </a:xfrm>
            <a:prstGeom prst="rect">
              <a:avLst/>
            </a:prstGeom>
          </p:spPr>
          <p:txBody>
            <a:bodyPr wrap="square">
              <a:spAutoFit/>
            </a:bodyPr>
            <a:lstStyle/>
            <a:p>
              <a:pPr marL="0" lvl="1" algn="ctr" defTabSz="913765">
                <a:lnSpc>
                  <a:spcPct val="110000"/>
                </a:lnSpc>
                <a:spcBef>
                  <a:spcPts val="600"/>
                </a:spcBef>
                <a:spcAft>
                  <a:spcPct val="0"/>
                </a:spcAft>
                <a:buClr>
                  <a:schemeClr val="accent1"/>
                </a:buClr>
                <a:buSzPct val="92000"/>
                <a:defRPr/>
              </a:pPr>
              <a:r>
                <a:rPr lang="en-US" sz="1600" dirty="0">
                  <a:solidFill>
                    <a:schemeClr val="tx2"/>
                  </a:solidFill>
                  <a:ea typeface="MS Gothic" pitchFamily="49" charset="-128"/>
                </a:rPr>
                <a:t>People with Mobile Broadband Subscriptions</a:t>
              </a:r>
            </a:p>
          </p:txBody>
        </p:sp>
        <p:sp>
          <p:nvSpPr>
            <p:cNvPr id="28" name="Rectangle 27"/>
            <p:cNvSpPr/>
            <p:nvPr>
              <p:custDataLst>
                <p:tags r:id="rId5"/>
              </p:custDataLst>
            </p:nvPr>
          </p:nvSpPr>
          <p:spPr>
            <a:xfrm>
              <a:off x="7047230" y="4256850"/>
              <a:ext cx="2514954" cy="689932"/>
            </a:xfrm>
            <a:prstGeom prst="rect">
              <a:avLst/>
            </a:prstGeom>
          </p:spPr>
          <p:txBody>
            <a:bodyPr wrap="square">
              <a:spAutoFit/>
            </a:bodyPr>
            <a:lstStyle/>
            <a:p>
              <a:pPr marL="0" lvl="1" algn="ctr" defTabSz="913765">
                <a:lnSpc>
                  <a:spcPct val="110000"/>
                </a:lnSpc>
                <a:spcBef>
                  <a:spcPts val="600"/>
                </a:spcBef>
                <a:spcAft>
                  <a:spcPct val="0"/>
                </a:spcAft>
                <a:buClr>
                  <a:schemeClr val="accent1"/>
                </a:buClr>
                <a:buSzPct val="92000"/>
                <a:defRPr/>
              </a:pPr>
              <a:r>
                <a:rPr lang="en-US" sz="1600" dirty="0">
                  <a:solidFill>
                    <a:schemeClr val="tx2"/>
                  </a:solidFill>
                  <a:ea typeface="MS Gothic" pitchFamily="49" charset="-128"/>
                </a:rPr>
                <a:t>Global Population with a</a:t>
              </a:r>
            </a:p>
            <a:p>
              <a:pPr marL="0" lvl="1" algn="ctr" defTabSz="913765">
                <a:lnSpc>
                  <a:spcPct val="110000"/>
                </a:lnSpc>
                <a:spcBef>
                  <a:spcPts val="600"/>
                </a:spcBef>
                <a:spcAft>
                  <a:spcPct val="0"/>
                </a:spcAft>
                <a:buClr>
                  <a:schemeClr val="accent1"/>
                </a:buClr>
                <a:buSzPct val="92000"/>
                <a:defRPr/>
              </a:pPr>
              <a:r>
                <a:rPr lang="en-US" sz="1600" dirty="0">
                  <a:solidFill>
                    <a:schemeClr val="tx2"/>
                  </a:solidFill>
                  <a:ea typeface="MS Gothic" pitchFamily="49" charset="-128"/>
                </a:rPr>
                <a:t>Smartphone by 2026</a:t>
              </a:r>
            </a:p>
          </p:txBody>
        </p:sp>
        <p:sp>
          <p:nvSpPr>
            <p:cNvPr id="29" name="Rectangle 28"/>
            <p:cNvSpPr/>
            <p:nvPr>
              <p:custDataLst>
                <p:tags r:id="rId6"/>
              </p:custDataLst>
            </p:nvPr>
          </p:nvSpPr>
          <p:spPr>
            <a:xfrm rot="2700000">
              <a:off x="3365336" y="2713503"/>
              <a:ext cx="1692158" cy="342145"/>
            </a:xfrm>
            <a:prstGeom prst="rect">
              <a:avLst/>
            </a:prstGeom>
          </p:spPr>
          <p:txBody>
            <a:bodyPr wrap="square">
              <a:spAutoFit/>
            </a:bodyPr>
            <a:lstStyle/>
            <a:p>
              <a:pPr marL="0" lvl="1" defTabSz="913765">
                <a:lnSpc>
                  <a:spcPct val="110000"/>
                </a:lnSpc>
                <a:spcBef>
                  <a:spcPts val="600"/>
                </a:spcBef>
                <a:spcAft>
                  <a:spcPct val="0"/>
                </a:spcAft>
                <a:buClr>
                  <a:schemeClr val="accent1"/>
                </a:buClr>
                <a:buSzPct val="92000"/>
                <a:defRPr/>
              </a:pPr>
              <a:endParaRPr lang="en-US" sz="1600" dirty="0">
                <a:solidFill>
                  <a:schemeClr val="bg1"/>
                </a:solidFill>
                <a:ea typeface="MS Gothic" pitchFamily="49" charset="-128"/>
              </a:endParaRPr>
            </a:p>
          </p:txBody>
        </p:sp>
        <p:sp>
          <p:nvSpPr>
            <p:cNvPr id="30" name="Rectangle 29"/>
            <p:cNvSpPr/>
            <p:nvPr>
              <p:custDataLst>
                <p:tags r:id="rId7"/>
              </p:custDataLst>
            </p:nvPr>
          </p:nvSpPr>
          <p:spPr>
            <a:xfrm rot="18900000" flipH="1">
              <a:off x="5104574" y="2533302"/>
              <a:ext cx="1692158" cy="342145"/>
            </a:xfrm>
            <a:prstGeom prst="rect">
              <a:avLst/>
            </a:prstGeom>
          </p:spPr>
          <p:txBody>
            <a:bodyPr wrap="square">
              <a:spAutoFit/>
            </a:bodyPr>
            <a:lstStyle/>
            <a:p>
              <a:pPr marL="0" lvl="1" defTabSz="913765">
                <a:lnSpc>
                  <a:spcPct val="110000"/>
                </a:lnSpc>
                <a:spcBef>
                  <a:spcPts val="600"/>
                </a:spcBef>
                <a:spcAft>
                  <a:spcPct val="0"/>
                </a:spcAft>
                <a:buClr>
                  <a:schemeClr val="accent1"/>
                </a:buClr>
                <a:buSzPct val="92000"/>
                <a:defRPr/>
              </a:pPr>
              <a:endParaRPr lang="en-US" sz="1600" dirty="0">
                <a:solidFill>
                  <a:schemeClr val="bg1"/>
                </a:solidFill>
                <a:ea typeface="MS Gothic" pitchFamily="49" charset="-128"/>
              </a:endParaRPr>
            </a:p>
          </p:txBody>
        </p:sp>
        <p:sp>
          <p:nvSpPr>
            <p:cNvPr id="31" name="Rectangle 30"/>
            <p:cNvSpPr/>
            <p:nvPr>
              <p:custDataLst>
                <p:tags r:id="rId8"/>
              </p:custDataLst>
            </p:nvPr>
          </p:nvSpPr>
          <p:spPr>
            <a:xfrm rot="18900000" flipH="1">
              <a:off x="3470111" y="5304303"/>
              <a:ext cx="1692158" cy="342145"/>
            </a:xfrm>
            <a:prstGeom prst="rect">
              <a:avLst/>
            </a:prstGeom>
          </p:spPr>
          <p:txBody>
            <a:bodyPr wrap="square">
              <a:spAutoFit/>
            </a:bodyPr>
            <a:lstStyle/>
            <a:p>
              <a:pPr marL="0" lvl="1" defTabSz="913765">
                <a:lnSpc>
                  <a:spcPct val="110000"/>
                </a:lnSpc>
                <a:spcBef>
                  <a:spcPts val="600"/>
                </a:spcBef>
                <a:spcAft>
                  <a:spcPct val="0"/>
                </a:spcAft>
                <a:buClr>
                  <a:schemeClr val="accent1"/>
                </a:buClr>
                <a:buSzPct val="92000"/>
                <a:defRPr/>
              </a:pPr>
              <a:endParaRPr lang="en-US" sz="1600" dirty="0">
                <a:solidFill>
                  <a:schemeClr val="bg1"/>
                </a:solidFill>
                <a:ea typeface="MS Gothic" pitchFamily="49" charset="-128"/>
              </a:endParaRPr>
            </a:p>
          </p:txBody>
        </p:sp>
        <p:sp>
          <p:nvSpPr>
            <p:cNvPr id="32" name="Rectangle 31"/>
            <p:cNvSpPr/>
            <p:nvPr>
              <p:custDataLst>
                <p:tags r:id="rId9"/>
              </p:custDataLst>
            </p:nvPr>
          </p:nvSpPr>
          <p:spPr>
            <a:xfrm rot="2700000">
              <a:off x="5095049" y="5532960"/>
              <a:ext cx="1692158" cy="342145"/>
            </a:xfrm>
            <a:prstGeom prst="rect">
              <a:avLst/>
            </a:prstGeom>
          </p:spPr>
          <p:txBody>
            <a:bodyPr wrap="square">
              <a:spAutoFit/>
            </a:bodyPr>
            <a:lstStyle/>
            <a:p>
              <a:pPr marL="0" lvl="1" defTabSz="913765">
                <a:lnSpc>
                  <a:spcPct val="110000"/>
                </a:lnSpc>
                <a:spcBef>
                  <a:spcPts val="600"/>
                </a:spcBef>
                <a:spcAft>
                  <a:spcPct val="0"/>
                </a:spcAft>
                <a:buClr>
                  <a:schemeClr val="accent1"/>
                </a:buClr>
                <a:buSzPct val="92000"/>
                <a:defRPr/>
              </a:pPr>
              <a:endParaRPr lang="en-US" sz="1600" dirty="0">
                <a:solidFill>
                  <a:schemeClr val="bg1"/>
                </a:solidFill>
                <a:ea typeface="MS Gothic" pitchFamily="49" charset="-128"/>
              </a:endParaRPr>
            </a:p>
          </p:txBody>
        </p:sp>
      </p:grpSp>
      <p:sp>
        <p:nvSpPr>
          <p:cNvPr id="4" name="Rectangle 3">
            <a:extLst>
              <a:ext uri="{FF2B5EF4-FFF2-40B4-BE49-F238E27FC236}">
                <a16:creationId xmlns:a16="http://schemas.microsoft.com/office/drawing/2014/main" id="{668E619B-BBEA-4220-A49C-00238E47DF38}"/>
              </a:ext>
            </a:extLst>
          </p:cNvPr>
          <p:cNvSpPr/>
          <p:nvPr/>
        </p:nvSpPr>
        <p:spPr>
          <a:xfrm>
            <a:off x="5327702" y="4114800"/>
            <a:ext cx="4022973" cy="1091229"/>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pic>
        <p:nvPicPr>
          <p:cNvPr id="33" name="Picture 24">
            <a:extLst>
              <a:ext uri="{FF2B5EF4-FFF2-40B4-BE49-F238E27FC236}">
                <a16:creationId xmlns:a16="http://schemas.microsoft.com/office/drawing/2014/main" id="{DF26AEE9-BCEB-4A98-B18B-77181FE640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7702" y="4403933"/>
            <a:ext cx="605118" cy="73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9">
            <a:extLst>
              <a:ext uri="{FF2B5EF4-FFF2-40B4-BE49-F238E27FC236}">
                <a16:creationId xmlns:a16="http://schemas.microsoft.com/office/drawing/2014/main" id="{DE156659-B70F-42BC-B6D3-5C872603E4ED}"/>
              </a:ext>
            </a:extLst>
          </p:cNvPr>
          <p:cNvSpPr>
            <a:spLocks noChangeArrowheads="1"/>
          </p:cNvSpPr>
          <p:nvPr/>
        </p:nvSpPr>
        <p:spPr bwMode="auto">
          <a:xfrm>
            <a:off x="5862567" y="4397188"/>
            <a:ext cx="7308476" cy="72614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96819" bIns="96819"/>
          <a:lstStyle>
            <a:lvl1pPr>
              <a:defRPr sz="1100">
                <a:solidFill>
                  <a:schemeClr val="tx1"/>
                </a:solidFill>
                <a:latin typeface="Arial" panose="020B0604020202020204" pitchFamily="34" charset="0"/>
                <a:ea typeface="LF_Kai" panose="03000509000000000000" pitchFamily="65" charset="-120"/>
              </a:defRPr>
            </a:lvl1pPr>
            <a:lvl2pPr marL="742950" indent="-285750">
              <a:defRPr sz="1100">
                <a:solidFill>
                  <a:schemeClr val="tx1"/>
                </a:solidFill>
                <a:latin typeface="Arial" panose="020B0604020202020204" pitchFamily="34" charset="0"/>
                <a:ea typeface="LF_Kai" panose="03000509000000000000" pitchFamily="65" charset="-120"/>
              </a:defRPr>
            </a:lvl2pPr>
            <a:lvl3pPr marL="1143000" indent="-228600">
              <a:defRPr sz="1100">
                <a:solidFill>
                  <a:schemeClr val="tx1"/>
                </a:solidFill>
                <a:latin typeface="Arial" panose="020B0604020202020204" pitchFamily="34" charset="0"/>
                <a:ea typeface="LF_Kai" panose="03000509000000000000" pitchFamily="65" charset="-120"/>
              </a:defRPr>
            </a:lvl3pPr>
            <a:lvl4pPr marL="1600200" indent="-228600">
              <a:defRPr sz="1100">
                <a:solidFill>
                  <a:schemeClr val="tx1"/>
                </a:solidFill>
                <a:latin typeface="Arial" panose="020B0604020202020204" pitchFamily="34" charset="0"/>
                <a:ea typeface="LF_Kai" panose="03000509000000000000" pitchFamily="65" charset="-120"/>
              </a:defRPr>
            </a:lvl4pPr>
            <a:lvl5pPr marL="2057400" indent="-228600">
              <a:defRPr sz="1100">
                <a:solidFill>
                  <a:schemeClr val="tx1"/>
                </a:solidFill>
                <a:latin typeface="Arial" panose="020B0604020202020204" pitchFamily="34" charset="0"/>
                <a:ea typeface="LF_Kai" panose="03000509000000000000" pitchFamily="65" charset="-120"/>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LF_Kai" panose="03000509000000000000" pitchFamily="65" charset="-120"/>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LF_Kai" panose="03000509000000000000" pitchFamily="65" charset="-120"/>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LF_Kai" panose="03000509000000000000" pitchFamily="65" charset="-120"/>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LF_Kai" panose="03000509000000000000" pitchFamily="65" charset="-120"/>
              </a:defRPr>
            </a:lvl9pPr>
          </a:lstStyle>
          <a:p>
            <a:pPr eaLnBrk="1" hangingPunct="1"/>
            <a:r>
              <a:rPr lang="en-US" altLang="en-US" sz="1694" b="1" dirty="0">
                <a:solidFill>
                  <a:srgbClr val="8A8A87"/>
                </a:solidFill>
                <a:latin typeface="+mn-lt"/>
              </a:rPr>
              <a:t>(Almost) Everyone is Connected</a:t>
            </a:r>
          </a:p>
        </p:txBody>
      </p:sp>
      <p:sp>
        <p:nvSpPr>
          <p:cNvPr id="38" name="TextBox 37">
            <a:extLst>
              <a:ext uri="{FF2B5EF4-FFF2-40B4-BE49-F238E27FC236}">
                <a16:creationId xmlns:a16="http://schemas.microsoft.com/office/drawing/2014/main" id="{90EA8D08-4A51-4D64-81B3-1A3AB98FEF41}"/>
              </a:ext>
            </a:extLst>
          </p:cNvPr>
          <p:cNvSpPr txBox="1"/>
          <p:nvPr/>
        </p:nvSpPr>
        <p:spPr>
          <a:xfrm>
            <a:off x="40640" y="7315779"/>
            <a:ext cx="7315200" cy="507831"/>
          </a:xfrm>
          <a:prstGeom prst="rect">
            <a:avLst/>
          </a:prstGeom>
          <a:noFill/>
        </p:spPr>
        <p:txBody>
          <a:bodyPr wrap="square">
            <a:spAutoFit/>
          </a:bodyPr>
          <a:lstStyle/>
          <a:p>
            <a:pPr marL="13447">
              <a:defRPr/>
            </a:pPr>
            <a:r>
              <a:rPr lang="en-US" sz="900" spc="-5" dirty="0">
                <a:solidFill>
                  <a:srgbClr val="6C6D6A"/>
                </a:solidFill>
                <a:latin typeface="AmplitudeTF" panose="02000506050000020004" pitchFamily="50" charset="0"/>
                <a:cs typeface="Arial"/>
              </a:rPr>
              <a:t>Source: Measuring digital development: Facts and figures (2021). ITU</a:t>
            </a:r>
          </a:p>
          <a:p>
            <a:pPr marL="13447">
              <a:defRPr/>
            </a:pPr>
            <a:r>
              <a:rPr lang="en-US" sz="900" spc="-5" dirty="0">
                <a:solidFill>
                  <a:schemeClr val="tx2"/>
                </a:solidFill>
                <a:latin typeface="AmplitudeTF" panose="02000506050000020004" pitchFamily="50" charset="0"/>
                <a:cs typeface="Arial"/>
              </a:rPr>
              <a:t>Payments are eating THE WORLD (2021)</a:t>
            </a:r>
          </a:p>
          <a:p>
            <a:pPr marL="13447">
              <a:defRPr/>
            </a:pPr>
            <a:endParaRPr lang="en-US" sz="900" spc="-5" dirty="0">
              <a:solidFill>
                <a:srgbClr val="6C6D6A"/>
              </a:solidFill>
              <a:latin typeface="AmplitudeTF" panose="02000506050000020004" pitchFamily="50" charset="0"/>
              <a:cs typeface="Arial"/>
            </a:endParaRPr>
          </a:p>
        </p:txBody>
      </p:sp>
      <p:sp>
        <p:nvSpPr>
          <p:cNvPr id="3" name="PageNumber">
            <a:extLst>
              <a:ext uri="{FF2B5EF4-FFF2-40B4-BE49-F238E27FC236}">
                <a16:creationId xmlns:a16="http://schemas.microsoft.com/office/drawing/2014/main" id="{0615DC87-9536-4E2C-8300-DB8DE95C358A}"/>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2</a:t>
            </a:r>
          </a:p>
        </p:txBody>
      </p:sp>
    </p:spTree>
    <p:custDataLst>
      <p:tags r:id="rId1"/>
    </p:custDataLst>
    <p:extLst>
      <p:ext uri="{BB962C8B-B14F-4D97-AF65-F5344CB8AC3E}">
        <p14:creationId xmlns:p14="http://schemas.microsoft.com/office/powerpoint/2010/main" val="96205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Payments are eating the world – POWER+ Framework</a:t>
            </a:r>
          </a:p>
        </p:txBody>
      </p:sp>
      <p:grpSp>
        <p:nvGrpSpPr>
          <p:cNvPr id="54" name="Group 53"/>
          <p:cNvGrpSpPr/>
          <p:nvPr/>
        </p:nvGrpSpPr>
        <p:grpSpPr>
          <a:xfrm>
            <a:off x="758508" y="1633840"/>
            <a:ext cx="12822724" cy="5656859"/>
            <a:chOff x="493329" y="2101965"/>
            <a:chExt cx="9517277" cy="4375185"/>
          </a:xfrm>
        </p:grpSpPr>
        <p:sp>
          <p:nvSpPr>
            <p:cNvPr id="4" name="Freeform 3"/>
            <p:cNvSpPr/>
            <p:nvPr/>
          </p:nvSpPr>
          <p:spPr>
            <a:xfrm>
              <a:off x="493329" y="2950929"/>
              <a:ext cx="1449157" cy="1160637"/>
            </a:xfrm>
            <a:custGeom>
              <a:avLst/>
              <a:gdLst>
                <a:gd name="connsiteX0" fmla="*/ 0 w 1403350"/>
                <a:gd name="connsiteY0" fmla="*/ 1123950 h 1123950"/>
                <a:gd name="connsiteX1" fmla="*/ 1403350 w 1403350"/>
                <a:gd name="connsiteY1" fmla="*/ 1123950 h 1123950"/>
                <a:gd name="connsiteX2" fmla="*/ 1403350 w 1403350"/>
                <a:gd name="connsiteY2" fmla="*/ 0 h 1123950"/>
                <a:gd name="connsiteX0" fmla="*/ 0 w 1403350"/>
                <a:gd name="connsiteY0" fmla="*/ 1123950 h 1123950"/>
                <a:gd name="connsiteX1" fmla="*/ 1403350 w 1403350"/>
                <a:gd name="connsiteY1" fmla="*/ 1123950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3350 w 1403350"/>
                <a:gd name="connsiteY2" fmla="*/ 1123950 h 1123950"/>
                <a:gd name="connsiteX3" fmla="*/ 1400969 w 1403350"/>
                <a:gd name="connsiteY3" fmla="*/ 581025 h 1123950"/>
                <a:gd name="connsiteX4" fmla="*/ 1403350 w 1403350"/>
                <a:gd name="connsiteY4"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403350" h="1123950">
                  <a:moveTo>
                    <a:pt x="0" y="1123950"/>
                  </a:moveTo>
                  <a:lnTo>
                    <a:pt x="855663" y="1121569"/>
                  </a:lnTo>
                  <a:cubicBezTo>
                    <a:pt x="873126" y="698500"/>
                    <a:pt x="1240631" y="575469"/>
                    <a:pt x="1400969" y="581025"/>
                  </a:cubicBezTo>
                  <a:cubicBezTo>
                    <a:pt x="1401763" y="387350"/>
                    <a:pt x="1402556" y="193675"/>
                    <a:pt x="1403350" y="0"/>
                  </a:cubicBezTo>
                </a:path>
              </a:pathLst>
            </a:custGeom>
            <a:noFill/>
            <a:ln w="63500">
              <a:solidFill>
                <a:schemeClr val="accent1"/>
              </a:solidFill>
              <a:tail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flipV="1">
              <a:off x="2283464" y="4095173"/>
              <a:ext cx="1449157" cy="1160637"/>
            </a:xfrm>
            <a:custGeom>
              <a:avLst/>
              <a:gdLst>
                <a:gd name="connsiteX0" fmla="*/ 0 w 1403350"/>
                <a:gd name="connsiteY0" fmla="*/ 1123950 h 1123950"/>
                <a:gd name="connsiteX1" fmla="*/ 1403350 w 1403350"/>
                <a:gd name="connsiteY1" fmla="*/ 1123950 h 1123950"/>
                <a:gd name="connsiteX2" fmla="*/ 1403350 w 1403350"/>
                <a:gd name="connsiteY2" fmla="*/ 0 h 1123950"/>
                <a:gd name="connsiteX0" fmla="*/ 0 w 1403350"/>
                <a:gd name="connsiteY0" fmla="*/ 1123950 h 1123950"/>
                <a:gd name="connsiteX1" fmla="*/ 1403350 w 1403350"/>
                <a:gd name="connsiteY1" fmla="*/ 1123950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3350 w 1403350"/>
                <a:gd name="connsiteY2" fmla="*/ 1123950 h 1123950"/>
                <a:gd name="connsiteX3" fmla="*/ 1400969 w 1403350"/>
                <a:gd name="connsiteY3" fmla="*/ 581025 h 1123950"/>
                <a:gd name="connsiteX4" fmla="*/ 1403350 w 1403350"/>
                <a:gd name="connsiteY4"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403350" h="1123950">
                  <a:moveTo>
                    <a:pt x="0" y="1123950"/>
                  </a:moveTo>
                  <a:lnTo>
                    <a:pt x="855663" y="1121569"/>
                  </a:lnTo>
                  <a:cubicBezTo>
                    <a:pt x="873126" y="698500"/>
                    <a:pt x="1240631" y="575469"/>
                    <a:pt x="1400969" y="581025"/>
                  </a:cubicBezTo>
                  <a:cubicBezTo>
                    <a:pt x="1401763" y="387350"/>
                    <a:pt x="1402556" y="193675"/>
                    <a:pt x="1403350" y="0"/>
                  </a:cubicBezTo>
                </a:path>
              </a:pathLst>
            </a:custGeom>
            <a:noFill/>
            <a:ln w="63500">
              <a:solidFill>
                <a:schemeClr val="accent2"/>
              </a:solidFill>
              <a:tail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4106385" y="2950929"/>
              <a:ext cx="1449157" cy="1160637"/>
            </a:xfrm>
            <a:custGeom>
              <a:avLst/>
              <a:gdLst>
                <a:gd name="connsiteX0" fmla="*/ 0 w 1403350"/>
                <a:gd name="connsiteY0" fmla="*/ 1123950 h 1123950"/>
                <a:gd name="connsiteX1" fmla="*/ 1403350 w 1403350"/>
                <a:gd name="connsiteY1" fmla="*/ 1123950 h 1123950"/>
                <a:gd name="connsiteX2" fmla="*/ 1403350 w 1403350"/>
                <a:gd name="connsiteY2" fmla="*/ 0 h 1123950"/>
                <a:gd name="connsiteX0" fmla="*/ 0 w 1403350"/>
                <a:gd name="connsiteY0" fmla="*/ 1123950 h 1123950"/>
                <a:gd name="connsiteX1" fmla="*/ 1403350 w 1403350"/>
                <a:gd name="connsiteY1" fmla="*/ 1123950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3350 w 1403350"/>
                <a:gd name="connsiteY2" fmla="*/ 1123950 h 1123950"/>
                <a:gd name="connsiteX3" fmla="*/ 1400969 w 1403350"/>
                <a:gd name="connsiteY3" fmla="*/ 581025 h 1123950"/>
                <a:gd name="connsiteX4" fmla="*/ 1403350 w 1403350"/>
                <a:gd name="connsiteY4"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403350" h="1123950">
                  <a:moveTo>
                    <a:pt x="0" y="1123950"/>
                  </a:moveTo>
                  <a:lnTo>
                    <a:pt x="855663" y="1121569"/>
                  </a:lnTo>
                  <a:cubicBezTo>
                    <a:pt x="873126" y="698500"/>
                    <a:pt x="1240631" y="575469"/>
                    <a:pt x="1400969" y="581025"/>
                  </a:cubicBezTo>
                  <a:cubicBezTo>
                    <a:pt x="1401763" y="387350"/>
                    <a:pt x="1402556" y="193675"/>
                    <a:pt x="1403350" y="0"/>
                  </a:cubicBezTo>
                </a:path>
              </a:pathLst>
            </a:custGeom>
            <a:noFill/>
            <a:ln w="63500">
              <a:solidFill>
                <a:schemeClr val="accent3"/>
              </a:solidFill>
              <a:tail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flipV="1">
              <a:off x="5896520" y="4095173"/>
              <a:ext cx="1449157" cy="1160637"/>
            </a:xfrm>
            <a:custGeom>
              <a:avLst/>
              <a:gdLst>
                <a:gd name="connsiteX0" fmla="*/ 0 w 1403350"/>
                <a:gd name="connsiteY0" fmla="*/ 1123950 h 1123950"/>
                <a:gd name="connsiteX1" fmla="*/ 1403350 w 1403350"/>
                <a:gd name="connsiteY1" fmla="*/ 1123950 h 1123950"/>
                <a:gd name="connsiteX2" fmla="*/ 1403350 w 1403350"/>
                <a:gd name="connsiteY2" fmla="*/ 0 h 1123950"/>
                <a:gd name="connsiteX0" fmla="*/ 0 w 1403350"/>
                <a:gd name="connsiteY0" fmla="*/ 1123950 h 1123950"/>
                <a:gd name="connsiteX1" fmla="*/ 1403350 w 1403350"/>
                <a:gd name="connsiteY1" fmla="*/ 1123950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3350 w 1403350"/>
                <a:gd name="connsiteY2" fmla="*/ 1123950 h 1123950"/>
                <a:gd name="connsiteX3" fmla="*/ 1400969 w 1403350"/>
                <a:gd name="connsiteY3" fmla="*/ 581025 h 1123950"/>
                <a:gd name="connsiteX4" fmla="*/ 1403350 w 1403350"/>
                <a:gd name="connsiteY4"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403350" h="1123950">
                  <a:moveTo>
                    <a:pt x="0" y="1123950"/>
                  </a:moveTo>
                  <a:lnTo>
                    <a:pt x="855663" y="1121569"/>
                  </a:lnTo>
                  <a:cubicBezTo>
                    <a:pt x="873126" y="698500"/>
                    <a:pt x="1240631" y="575469"/>
                    <a:pt x="1400969" y="581025"/>
                  </a:cubicBezTo>
                  <a:cubicBezTo>
                    <a:pt x="1401763" y="387350"/>
                    <a:pt x="1402556" y="193675"/>
                    <a:pt x="1403350" y="0"/>
                  </a:cubicBezTo>
                </a:path>
              </a:pathLst>
            </a:custGeom>
            <a:noFill/>
            <a:ln w="63500">
              <a:solidFill>
                <a:schemeClr val="accent4"/>
              </a:solidFill>
              <a:tail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710261" y="2950929"/>
              <a:ext cx="1449157" cy="1160637"/>
            </a:xfrm>
            <a:custGeom>
              <a:avLst/>
              <a:gdLst>
                <a:gd name="connsiteX0" fmla="*/ 0 w 1403350"/>
                <a:gd name="connsiteY0" fmla="*/ 1123950 h 1123950"/>
                <a:gd name="connsiteX1" fmla="*/ 1403350 w 1403350"/>
                <a:gd name="connsiteY1" fmla="*/ 1123950 h 1123950"/>
                <a:gd name="connsiteX2" fmla="*/ 1403350 w 1403350"/>
                <a:gd name="connsiteY2" fmla="*/ 0 h 1123950"/>
                <a:gd name="connsiteX0" fmla="*/ 0 w 1403350"/>
                <a:gd name="connsiteY0" fmla="*/ 1123950 h 1123950"/>
                <a:gd name="connsiteX1" fmla="*/ 1403350 w 1403350"/>
                <a:gd name="connsiteY1" fmla="*/ 1123950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3350 w 1403350"/>
                <a:gd name="connsiteY2" fmla="*/ 1123950 h 1123950"/>
                <a:gd name="connsiteX3" fmla="*/ 1400969 w 1403350"/>
                <a:gd name="connsiteY3" fmla="*/ 581025 h 1123950"/>
                <a:gd name="connsiteX4" fmla="*/ 1403350 w 1403350"/>
                <a:gd name="connsiteY4"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 name="connsiteX0" fmla="*/ 0 w 1403350"/>
                <a:gd name="connsiteY0" fmla="*/ 1123950 h 1123950"/>
                <a:gd name="connsiteX1" fmla="*/ 855663 w 1403350"/>
                <a:gd name="connsiteY1" fmla="*/ 1121569 h 1123950"/>
                <a:gd name="connsiteX2" fmla="*/ 1400969 w 1403350"/>
                <a:gd name="connsiteY2" fmla="*/ 581025 h 1123950"/>
                <a:gd name="connsiteX3" fmla="*/ 1403350 w 14033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403350" h="1123950">
                  <a:moveTo>
                    <a:pt x="0" y="1123950"/>
                  </a:moveTo>
                  <a:lnTo>
                    <a:pt x="855663" y="1121569"/>
                  </a:lnTo>
                  <a:cubicBezTo>
                    <a:pt x="873126" y="698500"/>
                    <a:pt x="1240631" y="575469"/>
                    <a:pt x="1400969" y="581025"/>
                  </a:cubicBezTo>
                  <a:cubicBezTo>
                    <a:pt x="1401763" y="387350"/>
                    <a:pt x="1402556" y="193675"/>
                    <a:pt x="1403350" y="0"/>
                  </a:cubicBezTo>
                </a:path>
              </a:pathLst>
            </a:custGeom>
            <a:noFill/>
            <a:ln w="63500">
              <a:solidFill>
                <a:schemeClr val="accent5"/>
              </a:solidFill>
              <a:tail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custDataLst>
                <p:tags r:id="rId2"/>
              </p:custDataLst>
            </p:nvPr>
          </p:nvSpPr>
          <p:spPr>
            <a:xfrm>
              <a:off x="1067702" y="2101965"/>
              <a:ext cx="1728191" cy="626403"/>
            </a:xfrm>
            <a:prstGeom prst="rect">
              <a:avLst/>
            </a:prstGeom>
          </p:spPr>
          <p:txBody>
            <a:bodyPr wrap="square">
              <a:spAutoFit/>
            </a:bodyPr>
            <a:lstStyle/>
            <a:p>
              <a:pPr marL="237744" lvl="1" indent="-237744"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600" b="1" dirty="0">
                  <a:solidFill>
                    <a:schemeClr val="accent1"/>
                  </a:solidFill>
                  <a:ea typeface="MS Gothic" pitchFamily="49" charset="-128"/>
                </a:rPr>
                <a:t>Platforms</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1"/>
                  </a:solidFill>
                  <a:ea typeface="MS Gothic" pitchFamily="49" charset="-128"/>
                </a:rPr>
                <a:t>Super apps </a:t>
              </a:r>
              <a:r>
                <a:rPr lang="en-US" sz="900" dirty="0">
                  <a:solidFill>
                    <a:schemeClr val="tx2"/>
                  </a:solidFill>
                  <a:ea typeface="MS Gothic" pitchFamily="49" charset="-128"/>
                </a:rPr>
                <a:t>as a destination platform</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1"/>
                  </a:solidFill>
                  <a:ea typeface="MS Gothic" pitchFamily="49" charset="-128"/>
                </a:rPr>
                <a:t>Chinese vs global </a:t>
              </a:r>
              <a:r>
                <a:rPr lang="en-US" sz="900" dirty="0">
                  <a:solidFill>
                    <a:schemeClr val="tx2"/>
                  </a:solidFill>
                  <a:ea typeface="MS Gothic" pitchFamily="49" charset="-128"/>
                </a:rPr>
                <a:t>usage</a:t>
              </a:r>
            </a:p>
          </p:txBody>
        </p:sp>
        <p:sp>
          <p:nvSpPr>
            <p:cNvPr id="10" name="Rectangle 9"/>
            <p:cNvSpPr/>
            <p:nvPr>
              <p:custDataLst>
                <p:tags r:id="rId3"/>
              </p:custDataLst>
            </p:nvPr>
          </p:nvSpPr>
          <p:spPr>
            <a:xfrm>
              <a:off x="4696574" y="2101965"/>
              <a:ext cx="1728191" cy="744234"/>
            </a:xfrm>
            <a:prstGeom prst="rect">
              <a:avLst/>
            </a:prstGeom>
          </p:spPr>
          <p:txBody>
            <a:bodyPr wrap="square">
              <a:spAutoFit/>
            </a:bodyPr>
            <a:lstStyle/>
            <a:p>
              <a:pPr marL="237744" lvl="1" indent="-237744"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600" b="1" dirty="0">
                  <a:solidFill>
                    <a:schemeClr val="accent3"/>
                  </a:solidFill>
                  <a:ea typeface="MS Gothic" pitchFamily="49" charset="-128"/>
                </a:rPr>
                <a:t>Wallets</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3"/>
                  </a:solidFill>
                  <a:ea typeface="MS Gothic" pitchFamily="49" charset="-128"/>
                </a:rPr>
                <a:t>75 million </a:t>
              </a:r>
              <a:r>
                <a:rPr lang="en-US" sz="900" dirty="0">
                  <a:solidFill>
                    <a:schemeClr val="tx2"/>
                  </a:solidFill>
                  <a:ea typeface="MS Gothic" pitchFamily="49" charset="-128"/>
                </a:rPr>
                <a:t>blockchain wallet users worldwide</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3"/>
                  </a:solidFill>
                  <a:ea typeface="MS Gothic" pitchFamily="49" charset="-128"/>
                </a:rPr>
                <a:t>23x growth </a:t>
              </a:r>
              <a:r>
                <a:rPr lang="en-US" sz="900" dirty="0">
                  <a:solidFill>
                    <a:schemeClr val="tx2"/>
                  </a:solidFill>
                  <a:ea typeface="MS Gothic" pitchFamily="49" charset="-128"/>
                </a:rPr>
                <a:t>since 2015</a:t>
              </a:r>
            </a:p>
          </p:txBody>
        </p:sp>
        <p:sp>
          <p:nvSpPr>
            <p:cNvPr id="11" name="Rectangle 10"/>
            <p:cNvSpPr/>
            <p:nvPr>
              <p:custDataLst>
                <p:tags r:id="rId4"/>
              </p:custDataLst>
            </p:nvPr>
          </p:nvSpPr>
          <p:spPr>
            <a:xfrm>
              <a:off x="8282415" y="2101965"/>
              <a:ext cx="1728191" cy="744234"/>
            </a:xfrm>
            <a:prstGeom prst="rect">
              <a:avLst/>
            </a:prstGeom>
          </p:spPr>
          <p:txBody>
            <a:bodyPr wrap="square">
              <a:spAutoFit/>
            </a:bodyPr>
            <a:lstStyle/>
            <a:p>
              <a:pPr marL="237744" lvl="1" indent="-237744"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600" b="1" dirty="0">
                  <a:solidFill>
                    <a:schemeClr val="accent5"/>
                  </a:solidFill>
                  <a:ea typeface="MS Gothic" pitchFamily="49" charset="-128"/>
                </a:rPr>
                <a:t>Real Time</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5"/>
                  </a:solidFill>
                  <a:ea typeface="MS Gothic" pitchFamily="49" charset="-128"/>
                </a:rPr>
                <a:t>1.219 billion </a:t>
              </a:r>
              <a:r>
                <a:rPr lang="en-US" sz="900" dirty="0">
                  <a:solidFill>
                    <a:schemeClr val="tx2"/>
                  </a:solidFill>
                  <a:ea typeface="MS Gothic" pitchFamily="49" charset="-128"/>
                </a:rPr>
                <a:t>real-time transactions in the U.S. in 2020</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5"/>
                  </a:solidFill>
                  <a:ea typeface="MS Gothic" pitchFamily="49" charset="-128"/>
                </a:rPr>
                <a:t>$700 billion </a:t>
              </a:r>
              <a:r>
                <a:rPr lang="en-US" sz="900" dirty="0">
                  <a:solidFill>
                    <a:schemeClr val="tx2"/>
                  </a:solidFill>
                  <a:ea typeface="MS Gothic" pitchFamily="49" charset="-128"/>
                </a:rPr>
                <a:t>of remittances in 2020</a:t>
              </a:r>
            </a:p>
          </p:txBody>
        </p:sp>
        <p:sp>
          <p:nvSpPr>
            <p:cNvPr id="12" name="Rectangle 11"/>
            <p:cNvSpPr/>
            <p:nvPr>
              <p:custDataLst>
                <p:tags r:id="rId5"/>
              </p:custDataLst>
            </p:nvPr>
          </p:nvSpPr>
          <p:spPr>
            <a:xfrm>
              <a:off x="2867775" y="5379421"/>
              <a:ext cx="1728191" cy="1097729"/>
            </a:xfrm>
            <a:prstGeom prst="rect">
              <a:avLst/>
            </a:prstGeom>
          </p:spPr>
          <p:txBody>
            <a:bodyPr wrap="square">
              <a:spAutoFit/>
            </a:bodyPr>
            <a:lstStyle/>
            <a:p>
              <a:pPr marL="237744" lvl="1" indent="-237744"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600" b="1" dirty="0">
                  <a:solidFill>
                    <a:schemeClr val="accent2"/>
                  </a:solidFill>
                  <a:ea typeface="MS Gothic" pitchFamily="49" charset="-128"/>
                </a:rPr>
                <a:t>Online</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dirty="0">
                  <a:solidFill>
                    <a:schemeClr val="tx2"/>
                  </a:solidFill>
                  <a:ea typeface="MS Gothic" pitchFamily="49" charset="-128"/>
                </a:rPr>
                <a:t>By 2023, online marketplaces are expected to make up </a:t>
              </a:r>
              <a:r>
                <a:rPr lang="en-US" sz="900" b="1" dirty="0">
                  <a:solidFill>
                    <a:schemeClr val="accent2"/>
                  </a:solidFill>
                  <a:ea typeface="MS Gothic" pitchFamily="49" charset="-128"/>
                </a:rPr>
                <a:t>60%</a:t>
              </a:r>
              <a:r>
                <a:rPr lang="en-US" sz="900" dirty="0">
                  <a:solidFill>
                    <a:schemeClr val="tx2"/>
                  </a:solidFill>
                  <a:ea typeface="MS Gothic" pitchFamily="49" charset="-128"/>
                </a:rPr>
                <a:t> of e-commerce</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2"/>
                  </a:solidFill>
                  <a:ea typeface="MS Gothic" pitchFamily="49" charset="-128"/>
                </a:rPr>
                <a:t>25% </a:t>
              </a:r>
              <a:r>
                <a:rPr lang="en-US" sz="900" dirty="0">
                  <a:solidFill>
                    <a:schemeClr val="tx2"/>
                  </a:solidFill>
                  <a:ea typeface="MS Gothic" pitchFamily="49" charset="-128"/>
                </a:rPr>
                <a:t>of financial service applications are abandoned due to friction during onboarding</a:t>
              </a:r>
            </a:p>
          </p:txBody>
        </p:sp>
        <p:sp>
          <p:nvSpPr>
            <p:cNvPr id="13" name="Rectangle 12"/>
            <p:cNvSpPr/>
            <p:nvPr>
              <p:custDataLst>
                <p:tags r:id="rId6"/>
              </p:custDataLst>
            </p:nvPr>
          </p:nvSpPr>
          <p:spPr>
            <a:xfrm>
              <a:off x="6484438" y="5379421"/>
              <a:ext cx="1728191" cy="979897"/>
            </a:xfrm>
            <a:prstGeom prst="rect">
              <a:avLst/>
            </a:prstGeom>
          </p:spPr>
          <p:txBody>
            <a:bodyPr wrap="square">
              <a:spAutoFit/>
            </a:bodyPr>
            <a:lstStyle/>
            <a:p>
              <a:pPr marL="237744" lvl="1" indent="-237744"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600" b="1" dirty="0">
                  <a:solidFill>
                    <a:schemeClr val="accent4"/>
                  </a:solidFill>
                  <a:ea typeface="MS Gothic" pitchFamily="49" charset="-128"/>
                </a:rPr>
                <a:t>Embedded</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dirty="0">
                  <a:solidFill>
                    <a:schemeClr val="tx2"/>
                  </a:solidFill>
                  <a:ea typeface="MS Gothic" pitchFamily="49" charset="-128"/>
                </a:rPr>
                <a:t>Total number of device connections is expected to grow to </a:t>
              </a:r>
              <a:r>
                <a:rPr lang="en-US" sz="900" b="1" dirty="0">
                  <a:solidFill>
                    <a:schemeClr val="accent4"/>
                  </a:solidFill>
                  <a:ea typeface="MS Gothic" pitchFamily="49" charset="-128"/>
                </a:rPr>
                <a:t>41.2 billion </a:t>
              </a:r>
              <a:r>
                <a:rPr lang="en-US" sz="900" dirty="0">
                  <a:solidFill>
                    <a:schemeClr val="tx2"/>
                  </a:solidFill>
                  <a:ea typeface="MS Gothic" pitchFamily="49" charset="-128"/>
                </a:rPr>
                <a:t>in 2025</a:t>
              </a:r>
            </a:p>
            <a:p>
              <a:pPr marL="128016" lvl="1" indent="-12801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900" b="1" dirty="0">
                  <a:solidFill>
                    <a:schemeClr val="accent4"/>
                  </a:solidFill>
                  <a:ea typeface="MS Gothic" pitchFamily="49" charset="-128"/>
                </a:rPr>
                <a:t>47.8 million </a:t>
              </a:r>
              <a:r>
                <a:rPr lang="en-US" sz="900" dirty="0">
                  <a:solidFill>
                    <a:schemeClr val="tx2"/>
                  </a:solidFill>
                  <a:ea typeface="MS Gothic" pitchFamily="49" charset="-128"/>
                </a:rPr>
                <a:t>digital bank account openings in the U.S. by 2024</a:t>
              </a:r>
            </a:p>
          </p:txBody>
        </p:sp>
        <p:sp>
          <p:nvSpPr>
            <p:cNvPr id="14" name="Oval 13"/>
            <p:cNvSpPr/>
            <p:nvPr/>
          </p:nvSpPr>
          <p:spPr>
            <a:xfrm>
              <a:off x="1492971" y="3655754"/>
              <a:ext cx="878838" cy="878838"/>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0" rIns="0" bIns="0" numCol="1" spcCol="0" rtlCol="0" fromWordArt="0" anchor="ctr" anchorCtr="0" forceAA="0" compatLnSpc="0">
              <a:prstTxWarp prst="textNoShape">
                <a:avLst/>
              </a:prstTxWarp>
              <a:noAutofit/>
            </a:bodyPr>
            <a:lstStyle/>
            <a:p>
              <a:pPr algn="ctr">
                <a:lnSpc>
                  <a:spcPct val="110000"/>
                </a:lnSpc>
              </a:pPr>
              <a:endParaRPr lang="en-US" sz="1600" b="1" dirty="0">
                <a:solidFill>
                  <a:schemeClr val="tx2"/>
                </a:solidFill>
              </a:endParaRPr>
            </a:p>
          </p:txBody>
        </p:sp>
        <p:sp>
          <p:nvSpPr>
            <p:cNvPr id="15" name="Oval 14"/>
            <p:cNvSpPr/>
            <p:nvPr/>
          </p:nvSpPr>
          <p:spPr>
            <a:xfrm>
              <a:off x="3279331" y="3663049"/>
              <a:ext cx="878838" cy="878838"/>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371600" numCol="1" spcCol="0" rtlCol="0" fromWordArt="0" anchor="ctr" anchorCtr="0" forceAA="0" compatLnSpc="0">
              <a:prstTxWarp prst="textNoShape">
                <a:avLst/>
              </a:prstTxWarp>
              <a:noAutofit/>
            </a:bodyPr>
            <a:lstStyle/>
            <a:p>
              <a:pPr algn="ctr">
                <a:lnSpc>
                  <a:spcPct val="110000"/>
                </a:lnSpc>
              </a:pPr>
              <a:endParaRPr lang="en-US" sz="1600" b="1" dirty="0">
                <a:solidFill>
                  <a:schemeClr val="tx2"/>
                </a:solidFill>
              </a:endParaRPr>
            </a:p>
          </p:txBody>
        </p:sp>
        <p:sp>
          <p:nvSpPr>
            <p:cNvPr id="16" name="Oval 15"/>
            <p:cNvSpPr/>
            <p:nvPr/>
          </p:nvSpPr>
          <p:spPr>
            <a:xfrm>
              <a:off x="5109602" y="3655754"/>
              <a:ext cx="878838" cy="878838"/>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0" rIns="0" bIns="0" numCol="1" spcCol="0" rtlCol="0" fromWordArt="0" anchor="ctr" anchorCtr="0" forceAA="0" compatLnSpc="0">
              <a:prstTxWarp prst="textNoShape">
                <a:avLst/>
              </a:prstTxWarp>
              <a:noAutofit/>
            </a:bodyPr>
            <a:lstStyle/>
            <a:p>
              <a:pPr algn="ctr">
                <a:lnSpc>
                  <a:spcPct val="110000"/>
                </a:lnSpc>
              </a:pPr>
              <a:endParaRPr lang="en-US" sz="1600" b="1" dirty="0">
                <a:solidFill>
                  <a:schemeClr val="tx2"/>
                </a:solidFill>
              </a:endParaRPr>
            </a:p>
          </p:txBody>
        </p:sp>
        <p:sp>
          <p:nvSpPr>
            <p:cNvPr id="17" name="Oval 16"/>
            <p:cNvSpPr/>
            <p:nvPr/>
          </p:nvSpPr>
          <p:spPr>
            <a:xfrm>
              <a:off x="6895665" y="3663049"/>
              <a:ext cx="878838" cy="878838"/>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371600" numCol="1" spcCol="0" rtlCol="0" fromWordArt="0" anchor="ctr" anchorCtr="0" forceAA="0" compatLnSpc="0">
              <a:prstTxWarp prst="textNoShape">
                <a:avLst/>
              </a:prstTxWarp>
              <a:noAutofit/>
            </a:bodyPr>
            <a:lstStyle/>
            <a:p>
              <a:pPr algn="ctr">
                <a:lnSpc>
                  <a:spcPct val="110000"/>
                </a:lnSpc>
              </a:pPr>
              <a:endParaRPr lang="en-US" sz="1600" b="1" dirty="0">
                <a:solidFill>
                  <a:schemeClr val="tx2"/>
                </a:solidFill>
              </a:endParaRPr>
            </a:p>
          </p:txBody>
        </p:sp>
        <p:sp>
          <p:nvSpPr>
            <p:cNvPr id="18" name="Oval 17"/>
            <p:cNvSpPr/>
            <p:nvPr/>
          </p:nvSpPr>
          <p:spPr>
            <a:xfrm>
              <a:off x="8706783" y="3663049"/>
              <a:ext cx="878838" cy="878838"/>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0" rIns="0" bIns="0" numCol="1" spcCol="0" rtlCol="0" fromWordArt="0" anchor="ctr" anchorCtr="0" forceAA="0" compatLnSpc="0">
              <a:prstTxWarp prst="textNoShape">
                <a:avLst/>
              </a:prstTxWarp>
              <a:noAutofit/>
            </a:bodyPr>
            <a:lstStyle/>
            <a:p>
              <a:pPr algn="ctr">
                <a:lnSpc>
                  <a:spcPct val="110000"/>
                </a:lnSpc>
              </a:pPr>
              <a:endParaRPr lang="en-US" sz="1600" b="1" dirty="0">
                <a:solidFill>
                  <a:schemeClr val="tx2"/>
                </a:solidFill>
              </a:endParaRPr>
            </a:p>
          </p:txBody>
        </p:sp>
        <p:sp>
          <p:nvSpPr>
            <p:cNvPr id="21" name="Freeform 493"/>
            <p:cNvSpPr>
              <a:spLocks/>
            </p:cNvSpPr>
            <p:nvPr/>
          </p:nvSpPr>
          <p:spPr bwMode="gray">
            <a:xfrm>
              <a:off x="5389890" y="4063393"/>
              <a:ext cx="6630" cy="5291"/>
            </a:xfrm>
            <a:custGeom>
              <a:avLst/>
              <a:gdLst>
                <a:gd name="T0" fmla="*/ 3 w 5"/>
                <a:gd name="T1" fmla="*/ 1 h 4"/>
                <a:gd name="T2" fmla="*/ 1 w 5"/>
                <a:gd name="T3" fmla="*/ 0 h 4"/>
                <a:gd name="T4" fmla="*/ 0 w 5"/>
                <a:gd name="T5" fmla="*/ 2 h 4"/>
                <a:gd name="T6" fmla="*/ 0 w 5"/>
                <a:gd name="T7" fmla="*/ 3 h 4"/>
                <a:gd name="T8" fmla="*/ 1 w 5"/>
                <a:gd name="T9" fmla="*/ 4 h 4"/>
                <a:gd name="T10" fmla="*/ 4 w 5"/>
                <a:gd name="T11" fmla="*/ 3 h 4"/>
                <a:gd name="T12" fmla="*/ 3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1"/>
                  </a:moveTo>
                  <a:cubicBezTo>
                    <a:pt x="2" y="1"/>
                    <a:pt x="1" y="0"/>
                    <a:pt x="1" y="0"/>
                  </a:cubicBezTo>
                  <a:cubicBezTo>
                    <a:pt x="1" y="0"/>
                    <a:pt x="0" y="1"/>
                    <a:pt x="0" y="2"/>
                  </a:cubicBezTo>
                  <a:cubicBezTo>
                    <a:pt x="0" y="2"/>
                    <a:pt x="0" y="3"/>
                    <a:pt x="0" y="3"/>
                  </a:cubicBezTo>
                  <a:cubicBezTo>
                    <a:pt x="1" y="3"/>
                    <a:pt x="1" y="4"/>
                    <a:pt x="1" y="4"/>
                  </a:cubicBezTo>
                  <a:cubicBezTo>
                    <a:pt x="2" y="4"/>
                    <a:pt x="3" y="4"/>
                    <a:pt x="4" y="3"/>
                  </a:cubicBezTo>
                  <a:cubicBezTo>
                    <a:pt x="5" y="3"/>
                    <a:pt x="4" y="1"/>
                    <a:pt x="3" y="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56" name="Object 55">
            <a:extLst>
              <a:ext uri="{FF2B5EF4-FFF2-40B4-BE49-F238E27FC236}">
                <a16:creationId xmlns:a16="http://schemas.microsoft.com/office/drawing/2014/main" id="{DACB17ED-191E-43B6-9F73-9B26AB7DF995}"/>
              </a:ext>
            </a:extLst>
          </p:cNvPr>
          <p:cNvGraphicFramePr>
            <a:graphicFrameLocks noChangeAspect="1"/>
          </p:cNvGraphicFramePr>
          <p:nvPr/>
        </p:nvGraphicFramePr>
        <p:xfrm>
          <a:off x="2438400" y="863600"/>
          <a:ext cx="9753600" cy="6502400"/>
        </p:xfrm>
        <a:graphic>
          <a:graphicData uri="http://schemas.openxmlformats.org/presentationml/2006/ole">
            <mc:AlternateContent xmlns:mc="http://schemas.openxmlformats.org/markup-compatibility/2006">
              <mc:Choice xmlns:v="urn:schemas-microsoft-com:vml" Requires="v">
                <p:oleObj name="Acrobat Document" r:id="rId8" imgW="0" imgH="0" progId="AcroExch.Document.DC">
                  <p:embed/>
                </p:oleObj>
              </mc:Choice>
              <mc:Fallback>
                <p:oleObj name="Acrobat Document" r:id="rId8" imgW="0" imgH="0" progId="AcroExch.Document.DC">
                  <p:embed/>
                  <p:pic>
                    <p:nvPicPr>
                      <p:cNvPr id="56" name="Object 55">
                        <a:extLst>
                          <a:ext uri="{FF2B5EF4-FFF2-40B4-BE49-F238E27FC236}">
                            <a16:creationId xmlns:a16="http://schemas.microsoft.com/office/drawing/2014/main" id="{DACB17ED-191E-43B6-9F73-9B26AB7DF995}"/>
                          </a:ext>
                        </a:extLst>
                      </p:cNvPr>
                      <p:cNvPicPr/>
                      <p:nvPr/>
                    </p:nvPicPr>
                    <p:blipFill/>
                    <p:spPr>
                      <a:xfrm>
                        <a:off x="2438400" y="863600"/>
                        <a:ext cx="9753600" cy="65024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9A679FDA-DF59-4053-A806-00A798B2C3D5}"/>
              </a:ext>
            </a:extLst>
          </p:cNvPr>
          <p:cNvSpPr txBox="1"/>
          <p:nvPr/>
        </p:nvSpPr>
        <p:spPr>
          <a:xfrm>
            <a:off x="1900719" y="3883703"/>
            <a:ext cx="1619303" cy="654475"/>
          </a:xfrm>
          <a:prstGeom prst="rect">
            <a:avLst/>
          </a:prstGeom>
          <a:noFill/>
        </p:spPr>
        <p:txBody>
          <a:bodyPr vert="horz" wrap="square" lIns="91440" tIns="45720" rIns="91440" bIns="45720" rtlCol="0" anchor="t">
            <a:spAutoFit/>
          </a:bodyPr>
          <a:lstStyle/>
          <a:p>
            <a:pPr algn="ctr">
              <a:lnSpc>
                <a:spcPct val="110000"/>
              </a:lnSpc>
            </a:pPr>
            <a:r>
              <a:rPr lang="en-US" sz="3600" b="0" i="0" dirty="0">
                <a:solidFill>
                  <a:schemeClr val="accent1"/>
                </a:solidFill>
                <a:latin typeface="Arial"/>
              </a:rPr>
              <a:t>P</a:t>
            </a:r>
          </a:p>
        </p:txBody>
      </p:sp>
      <p:sp>
        <p:nvSpPr>
          <p:cNvPr id="24" name="TextBox 23">
            <a:extLst>
              <a:ext uri="{FF2B5EF4-FFF2-40B4-BE49-F238E27FC236}">
                <a16:creationId xmlns:a16="http://schemas.microsoft.com/office/drawing/2014/main" id="{4AC4AF93-00C7-4BE8-9260-C0686E2A2852}"/>
              </a:ext>
            </a:extLst>
          </p:cNvPr>
          <p:cNvSpPr txBox="1"/>
          <p:nvPr/>
        </p:nvSpPr>
        <p:spPr>
          <a:xfrm>
            <a:off x="4319404" y="3902323"/>
            <a:ext cx="1619303" cy="654475"/>
          </a:xfrm>
          <a:prstGeom prst="rect">
            <a:avLst/>
          </a:prstGeom>
          <a:noFill/>
        </p:spPr>
        <p:txBody>
          <a:bodyPr vert="horz" wrap="square" lIns="91440" tIns="45720" rIns="91440" bIns="45720" rtlCol="0" anchor="t">
            <a:spAutoFit/>
          </a:bodyPr>
          <a:lstStyle/>
          <a:p>
            <a:pPr algn="ctr">
              <a:lnSpc>
                <a:spcPct val="110000"/>
              </a:lnSpc>
            </a:pPr>
            <a:r>
              <a:rPr lang="en-US" sz="3600" dirty="0">
                <a:solidFill>
                  <a:schemeClr val="accent2"/>
                </a:solidFill>
                <a:latin typeface="Arial"/>
              </a:rPr>
              <a:t>O</a:t>
            </a:r>
            <a:endParaRPr lang="en-US" sz="3600" b="0" i="0" dirty="0">
              <a:solidFill>
                <a:schemeClr val="accent2"/>
              </a:solidFill>
              <a:latin typeface="Arial"/>
            </a:endParaRPr>
          </a:p>
        </p:txBody>
      </p:sp>
      <p:sp>
        <p:nvSpPr>
          <p:cNvPr id="25" name="TextBox 24">
            <a:extLst>
              <a:ext uri="{FF2B5EF4-FFF2-40B4-BE49-F238E27FC236}">
                <a16:creationId xmlns:a16="http://schemas.microsoft.com/office/drawing/2014/main" id="{87F9BD5A-2F87-4047-AD28-EF1E25EC9FBD}"/>
              </a:ext>
            </a:extLst>
          </p:cNvPr>
          <p:cNvSpPr txBox="1"/>
          <p:nvPr/>
        </p:nvSpPr>
        <p:spPr>
          <a:xfrm>
            <a:off x="6776135" y="3877283"/>
            <a:ext cx="1619303" cy="654475"/>
          </a:xfrm>
          <a:prstGeom prst="rect">
            <a:avLst/>
          </a:prstGeom>
          <a:noFill/>
        </p:spPr>
        <p:txBody>
          <a:bodyPr vert="horz" wrap="square" lIns="91440" tIns="45720" rIns="91440" bIns="45720" rtlCol="0" anchor="t">
            <a:spAutoFit/>
          </a:bodyPr>
          <a:lstStyle/>
          <a:p>
            <a:pPr algn="ctr">
              <a:lnSpc>
                <a:spcPct val="110000"/>
              </a:lnSpc>
            </a:pPr>
            <a:r>
              <a:rPr lang="en-US" sz="3600" b="0" i="0" dirty="0">
                <a:solidFill>
                  <a:schemeClr val="accent3"/>
                </a:solidFill>
                <a:latin typeface="Arial"/>
              </a:rPr>
              <a:t>W</a:t>
            </a:r>
          </a:p>
        </p:txBody>
      </p:sp>
      <p:sp>
        <p:nvSpPr>
          <p:cNvPr id="26" name="TextBox 25">
            <a:extLst>
              <a:ext uri="{FF2B5EF4-FFF2-40B4-BE49-F238E27FC236}">
                <a16:creationId xmlns:a16="http://schemas.microsoft.com/office/drawing/2014/main" id="{FE5C0155-DE41-450B-9C35-5BBA028484A1}"/>
              </a:ext>
            </a:extLst>
          </p:cNvPr>
          <p:cNvSpPr txBox="1"/>
          <p:nvPr/>
        </p:nvSpPr>
        <p:spPr>
          <a:xfrm>
            <a:off x="9181281" y="3871059"/>
            <a:ext cx="1619303" cy="654475"/>
          </a:xfrm>
          <a:prstGeom prst="rect">
            <a:avLst/>
          </a:prstGeom>
          <a:noFill/>
        </p:spPr>
        <p:txBody>
          <a:bodyPr vert="horz" wrap="square" lIns="91440" tIns="45720" rIns="91440" bIns="45720" rtlCol="0" anchor="t">
            <a:spAutoFit/>
          </a:bodyPr>
          <a:lstStyle/>
          <a:p>
            <a:pPr algn="ctr">
              <a:lnSpc>
                <a:spcPct val="110000"/>
              </a:lnSpc>
            </a:pPr>
            <a:r>
              <a:rPr lang="en-US" sz="3600" dirty="0">
                <a:solidFill>
                  <a:schemeClr val="accent4"/>
                </a:solidFill>
                <a:latin typeface="Arial"/>
              </a:rPr>
              <a:t>E</a:t>
            </a:r>
            <a:endParaRPr lang="en-US" sz="3600" b="0" i="0" dirty="0">
              <a:solidFill>
                <a:schemeClr val="accent4"/>
              </a:solidFill>
              <a:latin typeface="Arial"/>
            </a:endParaRPr>
          </a:p>
        </p:txBody>
      </p:sp>
      <p:sp>
        <p:nvSpPr>
          <p:cNvPr id="27" name="TextBox 26">
            <a:extLst>
              <a:ext uri="{FF2B5EF4-FFF2-40B4-BE49-F238E27FC236}">
                <a16:creationId xmlns:a16="http://schemas.microsoft.com/office/drawing/2014/main" id="{B0D1616A-7470-4BB9-9582-B25BE9ED16FB}"/>
              </a:ext>
            </a:extLst>
          </p:cNvPr>
          <p:cNvSpPr txBox="1"/>
          <p:nvPr/>
        </p:nvSpPr>
        <p:spPr>
          <a:xfrm>
            <a:off x="11624766" y="3855851"/>
            <a:ext cx="1619303" cy="654475"/>
          </a:xfrm>
          <a:prstGeom prst="rect">
            <a:avLst/>
          </a:prstGeom>
          <a:noFill/>
        </p:spPr>
        <p:txBody>
          <a:bodyPr vert="horz" wrap="square" lIns="91440" tIns="45720" rIns="91440" bIns="45720" rtlCol="0" anchor="t">
            <a:spAutoFit/>
          </a:bodyPr>
          <a:lstStyle/>
          <a:p>
            <a:pPr algn="ctr">
              <a:lnSpc>
                <a:spcPct val="110000"/>
              </a:lnSpc>
            </a:pPr>
            <a:r>
              <a:rPr lang="en-US" sz="3600" b="0" i="0" dirty="0">
                <a:solidFill>
                  <a:schemeClr val="accent5"/>
                </a:solidFill>
                <a:latin typeface="Arial"/>
              </a:rPr>
              <a:t>R+</a:t>
            </a:r>
          </a:p>
        </p:txBody>
      </p:sp>
      <p:sp>
        <p:nvSpPr>
          <p:cNvPr id="30" name="object 37">
            <a:extLst>
              <a:ext uri="{FF2B5EF4-FFF2-40B4-BE49-F238E27FC236}">
                <a16:creationId xmlns:a16="http://schemas.microsoft.com/office/drawing/2014/main" id="{75D1C6CC-FA9D-42D5-9D2D-3CA714DE52E6}"/>
              </a:ext>
            </a:extLst>
          </p:cNvPr>
          <p:cNvSpPr txBox="1"/>
          <p:nvPr/>
        </p:nvSpPr>
        <p:spPr>
          <a:xfrm>
            <a:off x="766423" y="7572376"/>
            <a:ext cx="7390840" cy="276999"/>
          </a:xfrm>
          <a:prstGeom prst="rect">
            <a:avLst/>
          </a:prstGeom>
        </p:spPr>
        <p:txBody>
          <a:bodyPr lIns="0" tIns="0" rIns="0" bIns="0">
            <a:spAutoFit/>
          </a:bodyPr>
          <a:lstStyle/>
          <a:p>
            <a:pPr marL="13447">
              <a:defRPr/>
            </a:pPr>
            <a:r>
              <a:rPr lang="en-US" sz="900" spc="-5" dirty="0">
                <a:solidFill>
                  <a:schemeClr val="tx2"/>
                </a:solidFill>
                <a:latin typeface="AmplitudeTF" panose="02000506050000020004" pitchFamily="50" charset="0"/>
                <a:cs typeface="Arial"/>
              </a:rPr>
              <a:t>Source: Payments are eating THE WORLD (2021)</a:t>
            </a:r>
          </a:p>
          <a:p>
            <a:pPr marL="13447">
              <a:defRPr/>
            </a:pPr>
            <a:endParaRPr lang="en-US" sz="900" dirty="0">
              <a:solidFill>
                <a:srgbClr val="FF0000"/>
              </a:solidFill>
              <a:latin typeface="AmplitudeTF" panose="02000506050000020004" pitchFamily="50" charset="0"/>
              <a:cs typeface="Arial"/>
            </a:endParaRPr>
          </a:p>
        </p:txBody>
      </p:sp>
    </p:spTree>
    <p:custDataLst>
      <p:tags r:id="rId1"/>
    </p:custDataLst>
    <p:extLst>
      <p:ext uri="{BB962C8B-B14F-4D97-AF65-F5344CB8AC3E}">
        <p14:creationId xmlns:p14="http://schemas.microsoft.com/office/powerpoint/2010/main" val="345417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trends shaping the future of digital receivables</a:t>
            </a:r>
          </a:p>
        </p:txBody>
      </p:sp>
      <p:grpSp>
        <p:nvGrpSpPr>
          <p:cNvPr id="54" name="Group 53"/>
          <p:cNvGrpSpPr/>
          <p:nvPr/>
        </p:nvGrpSpPr>
        <p:grpSpPr>
          <a:xfrm>
            <a:off x="703016" y="1700258"/>
            <a:ext cx="13144060" cy="5290088"/>
            <a:chOff x="489003" y="2098132"/>
            <a:chExt cx="9108723" cy="3850003"/>
          </a:xfrm>
        </p:grpSpPr>
        <p:sp>
          <p:nvSpPr>
            <p:cNvPr id="4" name="Block Arc 3"/>
            <p:cNvSpPr/>
            <p:nvPr/>
          </p:nvSpPr>
          <p:spPr>
            <a:xfrm>
              <a:off x="489003" y="2098132"/>
              <a:ext cx="2069868" cy="2069868"/>
            </a:xfrm>
            <a:prstGeom prst="blockArc">
              <a:avLst>
                <a:gd name="adj1" fmla="val 9594"/>
                <a:gd name="adj2" fmla="val 10800000"/>
                <a:gd name="adj3" fmla="val 15000"/>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5" name="Block Arc 4"/>
            <p:cNvSpPr/>
            <p:nvPr/>
          </p:nvSpPr>
          <p:spPr>
            <a:xfrm>
              <a:off x="2249927" y="2098132"/>
              <a:ext cx="2069868" cy="2069868"/>
            </a:xfrm>
            <a:prstGeom prst="blockArc">
              <a:avLst>
                <a:gd name="adj1" fmla="val 10800000"/>
                <a:gd name="adj2" fmla="val 21587068"/>
                <a:gd name="adj3" fmla="val 15022"/>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6" name="Block Arc 5"/>
            <p:cNvSpPr/>
            <p:nvPr/>
          </p:nvSpPr>
          <p:spPr>
            <a:xfrm>
              <a:off x="4012730" y="2098132"/>
              <a:ext cx="2069868" cy="2069868"/>
            </a:xfrm>
            <a:prstGeom prst="blockArc">
              <a:avLst>
                <a:gd name="adj1" fmla="val 9594"/>
                <a:gd name="adj2" fmla="val 10800000"/>
                <a:gd name="adj3" fmla="val 15000"/>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7" name="Block Arc 6"/>
            <p:cNvSpPr/>
            <p:nvPr/>
          </p:nvSpPr>
          <p:spPr>
            <a:xfrm>
              <a:off x="5770128" y="2098132"/>
              <a:ext cx="2069868" cy="2069868"/>
            </a:xfrm>
            <a:prstGeom prst="blockArc">
              <a:avLst>
                <a:gd name="adj1" fmla="val 10800000"/>
                <a:gd name="adj2" fmla="val 21587068"/>
                <a:gd name="adj3" fmla="val 15022"/>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8" name="Block Arc 7"/>
            <p:cNvSpPr/>
            <p:nvPr/>
          </p:nvSpPr>
          <p:spPr>
            <a:xfrm>
              <a:off x="7527858" y="2098132"/>
              <a:ext cx="2069868" cy="2069868"/>
            </a:xfrm>
            <a:prstGeom prst="blockArc">
              <a:avLst>
                <a:gd name="adj1" fmla="val 9594"/>
                <a:gd name="adj2" fmla="val 10800000"/>
                <a:gd name="adj3" fmla="val 15000"/>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9" name="Block Arc 8"/>
            <p:cNvSpPr/>
            <p:nvPr/>
          </p:nvSpPr>
          <p:spPr>
            <a:xfrm>
              <a:off x="489003" y="2098132"/>
              <a:ext cx="2069868" cy="2069868"/>
            </a:xfrm>
            <a:prstGeom prst="blockArc">
              <a:avLst>
                <a:gd name="adj1" fmla="val 10800000"/>
                <a:gd name="adj2" fmla="val 21587068"/>
                <a:gd name="adj3" fmla="val 15022"/>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 name="Block Arc 9"/>
            <p:cNvSpPr/>
            <p:nvPr/>
          </p:nvSpPr>
          <p:spPr>
            <a:xfrm>
              <a:off x="2249927" y="2098132"/>
              <a:ext cx="2069868" cy="2069868"/>
            </a:xfrm>
            <a:prstGeom prst="blockArc">
              <a:avLst>
                <a:gd name="adj1" fmla="val 9594"/>
                <a:gd name="adj2" fmla="val 10800000"/>
                <a:gd name="adj3" fmla="val 15000"/>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1" name="Block Arc 10"/>
            <p:cNvSpPr/>
            <p:nvPr/>
          </p:nvSpPr>
          <p:spPr>
            <a:xfrm>
              <a:off x="4012730" y="2098132"/>
              <a:ext cx="2069868" cy="2069868"/>
            </a:xfrm>
            <a:prstGeom prst="blockArc">
              <a:avLst>
                <a:gd name="adj1" fmla="val 10800000"/>
                <a:gd name="adj2" fmla="val 21587068"/>
                <a:gd name="adj3" fmla="val 15022"/>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2" name="Block Arc 11"/>
            <p:cNvSpPr/>
            <p:nvPr/>
          </p:nvSpPr>
          <p:spPr>
            <a:xfrm>
              <a:off x="5770128" y="2098132"/>
              <a:ext cx="2069868" cy="2069868"/>
            </a:xfrm>
            <a:prstGeom prst="blockArc">
              <a:avLst>
                <a:gd name="adj1" fmla="val 9594"/>
                <a:gd name="adj2" fmla="val 10800000"/>
                <a:gd name="adj3" fmla="val 15000"/>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3" name="Block Arc 12"/>
            <p:cNvSpPr/>
            <p:nvPr/>
          </p:nvSpPr>
          <p:spPr>
            <a:xfrm>
              <a:off x="7527858" y="2098132"/>
              <a:ext cx="2069868" cy="2069868"/>
            </a:xfrm>
            <a:prstGeom prst="blockArc">
              <a:avLst>
                <a:gd name="adj1" fmla="val 10800000"/>
                <a:gd name="adj2" fmla="val 9677"/>
                <a:gd name="adj3" fmla="val 15022"/>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4" name="Rectangle 13"/>
            <p:cNvSpPr/>
            <p:nvPr>
              <p:custDataLst>
                <p:tags r:id="rId6"/>
              </p:custDataLst>
            </p:nvPr>
          </p:nvSpPr>
          <p:spPr>
            <a:xfrm>
              <a:off x="659842" y="4399179"/>
              <a:ext cx="1728191" cy="1296917"/>
            </a:xfrm>
            <a:prstGeom prst="rect">
              <a:avLst/>
            </a:prstGeom>
          </p:spPr>
          <p:txBody>
            <a:bodyPr wrap="square">
              <a:spAutoFit/>
            </a:bodyPr>
            <a:lstStyle/>
            <a:p>
              <a:pPr marL="265176" lvl="1" indent="-26517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800" b="1" dirty="0">
                  <a:solidFill>
                    <a:schemeClr val="tx2"/>
                  </a:solidFill>
                  <a:latin typeface="+mj-lt"/>
                  <a:ea typeface="MS Gothic" pitchFamily="49" charset="-128"/>
                  <a:cs typeface="Aldhabi" panose="020B0604020202020204" pitchFamily="2" charset="-78"/>
                </a:rPr>
                <a:t>Data</a:t>
              </a:r>
            </a:p>
            <a:p>
              <a:pPr>
                <a:buFont typeface="Arial" panose="020B0604020202020204" pitchFamily="34" charset="0"/>
                <a:buChar char="•"/>
              </a:pPr>
              <a:r>
                <a:rPr lang="en-US" sz="1000" b="1" dirty="0">
                  <a:solidFill>
                    <a:schemeClr val="tx2"/>
                  </a:solidFill>
                </a:rPr>
                <a:t>“The world is now awash in data and </a:t>
              </a:r>
              <a:r>
                <a:rPr lang="en-US" sz="1000" b="1" dirty="0">
                  <a:solidFill>
                    <a:schemeClr val="accent1"/>
                  </a:solidFill>
                </a:rPr>
                <a:t>we can see consumers in a lot clearer ways</a:t>
              </a:r>
              <a:r>
                <a:rPr lang="en-US" sz="1000" b="1" dirty="0">
                  <a:solidFill>
                    <a:schemeClr val="tx2"/>
                  </a:solidFill>
                </a:rPr>
                <a:t>” -  Max Levchin, PayPal co-founder</a:t>
              </a:r>
            </a:p>
            <a:p>
              <a:pPr>
                <a:buFont typeface="Arial" panose="020B0604020202020204" pitchFamily="34" charset="0"/>
                <a:buChar char="•"/>
              </a:pPr>
              <a:endParaRPr lang="en-US" sz="1000" b="1" dirty="0">
                <a:solidFill>
                  <a:schemeClr val="tx2"/>
                </a:solidFill>
              </a:endParaRPr>
            </a:p>
            <a:p>
              <a:pPr>
                <a:buFont typeface="Arial" panose="020B0604020202020204" pitchFamily="34" charset="0"/>
                <a:buChar char="•"/>
              </a:pPr>
              <a:r>
                <a:rPr lang="en-US" sz="1000" b="1" dirty="0">
                  <a:solidFill>
                    <a:schemeClr val="tx2"/>
                  </a:solidFill>
                </a:rPr>
                <a:t>Data is critical in providing customer tendencies, cash flow positioning, and potential risk offering insights to make educated business decisions</a:t>
              </a:r>
            </a:p>
          </p:txBody>
        </p:sp>
        <p:sp>
          <p:nvSpPr>
            <p:cNvPr id="15" name="Rectangle 14"/>
            <p:cNvSpPr/>
            <p:nvPr>
              <p:custDataLst>
                <p:tags r:id="rId7"/>
              </p:custDataLst>
            </p:nvPr>
          </p:nvSpPr>
          <p:spPr>
            <a:xfrm>
              <a:off x="2404412" y="4399179"/>
              <a:ext cx="1758479" cy="1184921"/>
            </a:xfrm>
            <a:prstGeom prst="rect">
              <a:avLst/>
            </a:prstGeom>
          </p:spPr>
          <p:txBody>
            <a:bodyPr wrap="square">
              <a:spAutoFit/>
            </a:bodyPr>
            <a:lstStyle/>
            <a:p>
              <a:pPr marL="265176" lvl="1" indent="-26517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800" b="1" dirty="0">
                  <a:solidFill>
                    <a:schemeClr val="tx2"/>
                  </a:solidFill>
                  <a:latin typeface="+mj-lt"/>
                  <a:ea typeface="MS Gothic" pitchFamily="49" charset="-128"/>
                  <a:cs typeface="Aldhabi" panose="020B0604020202020204" pitchFamily="2" charset="-78"/>
                </a:rPr>
                <a:t>Digital</a:t>
              </a:r>
              <a:endParaRPr lang="en-US" sz="2000" b="1" dirty="0">
                <a:solidFill>
                  <a:schemeClr val="tx2"/>
                </a:solidFill>
                <a:latin typeface="+mj-lt"/>
                <a:ea typeface="MS Gothic" pitchFamily="49" charset="-128"/>
                <a:cs typeface="Aldhabi" panose="020B0604020202020204" pitchFamily="2" charset="-78"/>
              </a:endParaRPr>
            </a:p>
            <a:p>
              <a:pPr>
                <a:buFont typeface="Arial" panose="020B0604020202020204" pitchFamily="34" charset="0"/>
                <a:buChar char="•"/>
              </a:pPr>
              <a:r>
                <a:rPr lang="en-US" sz="1000" b="1" dirty="0">
                  <a:solidFill>
                    <a:schemeClr val="tx2"/>
                  </a:solidFill>
                </a:rPr>
                <a:t>People and businesses continue to </a:t>
              </a:r>
              <a:r>
                <a:rPr lang="en-US" sz="1000" b="1" dirty="0">
                  <a:solidFill>
                    <a:schemeClr val="accent2"/>
                  </a:solidFill>
                </a:rPr>
                <a:t>move to digital invoicing </a:t>
              </a:r>
              <a:r>
                <a:rPr lang="en-US" sz="1000" b="1" dirty="0">
                  <a:solidFill>
                    <a:schemeClr val="tx2"/>
                  </a:solidFill>
                </a:rPr>
                <a:t>allowing for </a:t>
              </a:r>
              <a:r>
                <a:rPr lang="en-US" sz="1000" b="1" dirty="0">
                  <a:solidFill>
                    <a:schemeClr val="accent2"/>
                  </a:solidFill>
                </a:rPr>
                <a:t>faster receipt of payment </a:t>
              </a:r>
            </a:p>
            <a:p>
              <a:pPr>
                <a:buFont typeface="Arial" panose="020B0604020202020204" pitchFamily="34" charset="0"/>
                <a:buChar char="•"/>
              </a:pPr>
              <a:endParaRPr lang="en-US" sz="1000" b="1" dirty="0">
                <a:solidFill>
                  <a:schemeClr val="tx2"/>
                </a:solidFill>
              </a:endParaRPr>
            </a:p>
            <a:p>
              <a:pPr>
                <a:buFont typeface="Arial" panose="020B0604020202020204" pitchFamily="34" charset="0"/>
                <a:buChar char="•"/>
              </a:pPr>
              <a:r>
                <a:rPr lang="en-US" sz="1000" b="1" dirty="0">
                  <a:solidFill>
                    <a:schemeClr val="tx2"/>
                  </a:solidFill>
                </a:rPr>
                <a:t>According to J.D. Power, the ‘Billing and Payment’ experience drives up to </a:t>
              </a:r>
              <a:r>
                <a:rPr lang="en-US" sz="1000" b="1" dirty="0">
                  <a:solidFill>
                    <a:schemeClr val="accent2"/>
                  </a:solidFill>
                </a:rPr>
                <a:t>58% of total customer satisfaction scores </a:t>
              </a:r>
            </a:p>
          </p:txBody>
        </p:sp>
        <p:sp>
          <p:nvSpPr>
            <p:cNvPr id="16" name="Rectangle 15"/>
            <p:cNvSpPr/>
            <p:nvPr>
              <p:custDataLst>
                <p:tags r:id="rId8"/>
              </p:custDataLst>
            </p:nvPr>
          </p:nvSpPr>
          <p:spPr>
            <a:xfrm>
              <a:off x="4179270" y="4399179"/>
              <a:ext cx="1728191" cy="1296917"/>
            </a:xfrm>
            <a:prstGeom prst="rect">
              <a:avLst/>
            </a:prstGeom>
          </p:spPr>
          <p:txBody>
            <a:bodyPr wrap="square">
              <a:spAutoFit/>
            </a:bodyPr>
            <a:lstStyle/>
            <a:p>
              <a:pPr marL="265176" lvl="1" indent="-26517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800" b="1" dirty="0">
                  <a:solidFill>
                    <a:schemeClr val="tx2"/>
                  </a:solidFill>
                  <a:latin typeface="+mj-lt"/>
                  <a:ea typeface="MS Gothic" pitchFamily="49" charset="-128"/>
                  <a:cs typeface="Aldhabi" panose="020B0604020202020204" pitchFamily="2" charset="-78"/>
                </a:rPr>
                <a:t>Automation</a:t>
              </a:r>
            </a:p>
            <a:p>
              <a:pPr>
                <a:buFont typeface="Arial" panose="020B0604020202020204" pitchFamily="34" charset="0"/>
                <a:buChar char="•"/>
              </a:pPr>
              <a:r>
                <a:rPr lang="en-US" sz="1000" b="1" dirty="0">
                  <a:solidFill>
                    <a:schemeClr val="tx2"/>
                  </a:solidFill>
                </a:rPr>
                <a:t>Optimizing invoicing and payments processes with automation </a:t>
              </a:r>
              <a:r>
                <a:rPr lang="en-US" sz="1000" b="1" dirty="0">
                  <a:solidFill>
                    <a:schemeClr val="accent3"/>
                  </a:solidFill>
                </a:rPr>
                <a:t>streamlines payment transactions and increases accuracy </a:t>
              </a:r>
              <a:r>
                <a:rPr lang="en-US" sz="1000" b="1" dirty="0">
                  <a:solidFill>
                    <a:schemeClr val="tx2"/>
                  </a:solidFill>
                </a:rPr>
                <a:t>while </a:t>
              </a:r>
              <a:r>
                <a:rPr lang="en-US" sz="1000" b="1" dirty="0">
                  <a:solidFill>
                    <a:schemeClr val="accent3"/>
                  </a:solidFill>
                </a:rPr>
                <a:t>decreasing costs</a:t>
              </a:r>
            </a:p>
            <a:p>
              <a:pPr>
                <a:buFont typeface="Arial" panose="020B0604020202020204" pitchFamily="34" charset="0"/>
                <a:buChar char="•"/>
              </a:pPr>
              <a:endParaRPr lang="en-US" sz="1000" b="1" dirty="0">
                <a:solidFill>
                  <a:schemeClr val="tx2"/>
                </a:solidFill>
              </a:endParaRPr>
            </a:p>
            <a:p>
              <a:pPr>
                <a:buFont typeface="Arial" panose="020B0604020202020204" pitchFamily="34" charset="0"/>
                <a:buChar char="•"/>
              </a:pPr>
              <a:r>
                <a:rPr lang="en-US" sz="1000" b="1" dirty="0">
                  <a:solidFill>
                    <a:schemeClr val="tx2"/>
                  </a:solidFill>
                </a:rPr>
                <a:t>Companies </a:t>
              </a:r>
              <a:r>
                <a:rPr lang="en-US" sz="1000" b="1" dirty="0">
                  <a:solidFill>
                    <a:schemeClr val="accent3"/>
                  </a:solidFill>
                </a:rPr>
                <a:t>can </a:t>
              </a:r>
              <a:r>
                <a:rPr lang="en-US" sz="1000" b="1" i="0" kern="1200" dirty="0">
                  <a:solidFill>
                    <a:schemeClr val="accent3"/>
                  </a:solidFill>
                  <a:latin typeface="+mn-lt"/>
                  <a:ea typeface="+mn-ea"/>
                  <a:cs typeface="+mn-cs"/>
                </a:rPr>
                <a:t>reduce </a:t>
              </a:r>
              <a:r>
                <a:rPr lang="en-US" sz="1000" b="1" dirty="0">
                  <a:solidFill>
                    <a:schemeClr val="accent3"/>
                  </a:solidFill>
                </a:rPr>
                <a:t>cost by 85% </a:t>
              </a:r>
              <a:r>
                <a:rPr lang="en-US" sz="1000" b="1" dirty="0">
                  <a:solidFill>
                    <a:schemeClr val="tx2"/>
                  </a:solidFill>
                </a:rPr>
                <a:t>moving digital compared to paper invoicing</a:t>
              </a:r>
            </a:p>
          </p:txBody>
        </p:sp>
        <p:sp>
          <p:nvSpPr>
            <p:cNvPr id="17" name="Rectangle 16"/>
            <p:cNvSpPr/>
            <p:nvPr>
              <p:custDataLst>
                <p:tags r:id="rId9"/>
              </p:custDataLst>
            </p:nvPr>
          </p:nvSpPr>
          <p:spPr>
            <a:xfrm>
              <a:off x="7837958" y="4399179"/>
              <a:ext cx="1728191" cy="1296917"/>
            </a:xfrm>
            <a:prstGeom prst="rect">
              <a:avLst/>
            </a:prstGeom>
          </p:spPr>
          <p:txBody>
            <a:bodyPr wrap="square">
              <a:spAutoFit/>
            </a:bodyPr>
            <a:lstStyle/>
            <a:p>
              <a:pPr marL="265176" lvl="1" indent="-26517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800" b="1" dirty="0">
                  <a:solidFill>
                    <a:schemeClr val="tx2"/>
                  </a:solidFill>
                  <a:latin typeface="+mj-lt"/>
                  <a:ea typeface="MS Gothic" pitchFamily="49" charset="-128"/>
                  <a:cs typeface="Aldhabi" panose="020B0604020202020204" pitchFamily="2" charset="-78"/>
                </a:rPr>
                <a:t>Fraud Protection</a:t>
              </a:r>
            </a:p>
            <a:p>
              <a:pPr>
                <a:buFont typeface="Arial" panose="020B0604020202020204" pitchFamily="34" charset="0"/>
                <a:buChar char="•"/>
              </a:pPr>
              <a:r>
                <a:rPr lang="en-US" sz="1000" b="1" dirty="0">
                  <a:solidFill>
                    <a:schemeClr val="tx2"/>
                  </a:solidFill>
                </a:rPr>
                <a:t>As payments move digital, </a:t>
              </a:r>
              <a:r>
                <a:rPr lang="en-US" sz="1000" b="1" dirty="0"/>
                <a:t>fraud protection is highlighted as a top receivables focus </a:t>
              </a:r>
            </a:p>
            <a:p>
              <a:pPr>
                <a:buFont typeface="Arial" panose="020B0604020202020204" pitchFamily="34" charset="0"/>
                <a:buChar char="•"/>
              </a:pPr>
              <a:endParaRPr lang="en-US" sz="1000" b="1" dirty="0">
                <a:solidFill>
                  <a:schemeClr val="tx2"/>
                </a:solidFill>
              </a:endParaRPr>
            </a:p>
            <a:p>
              <a:pPr>
                <a:buFont typeface="Arial" panose="020B0604020202020204" pitchFamily="34" charset="0"/>
                <a:buChar char="•"/>
              </a:pPr>
              <a:r>
                <a:rPr lang="en-US" sz="1000" b="1" dirty="0">
                  <a:solidFill>
                    <a:schemeClr val="tx2"/>
                  </a:solidFill>
                </a:rPr>
                <a:t>Capturing sensitive </a:t>
              </a:r>
              <a:r>
                <a:rPr lang="en-US" sz="1000" b="1" dirty="0"/>
                <a:t>data ensuring PCI Compliance</a:t>
              </a:r>
              <a:r>
                <a:rPr lang="en-US" sz="1000" b="1" dirty="0">
                  <a:solidFill>
                    <a:schemeClr val="accent3">
                      <a:lumMod val="75000"/>
                    </a:schemeClr>
                  </a:solidFill>
                </a:rPr>
                <a:t> </a:t>
              </a:r>
              <a:r>
                <a:rPr lang="en-US" sz="1000" b="1" dirty="0">
                  <a:solidFill>
                    <a:schemeClr val="tx2"/>
                  </a:solidFill>
                </a:rPr>
                <a:t>and NACHA Guidelines on </a:t>
              </a:r>
              <a:r>
                <a:rPr lang="en-US" sz="1000" b="1" dirty="0"/>
                <a:t>account validation services </a:t>
              </a:r>
              <a:r>
                <a:rPr lang="en-US" sz="1000" b="1" dirty="0">
                  <a:solidFill>
                    <a:schemeClr val="tx2"/>
                  </a:solidFill>
                </a:rPr>
                <a:t>is at the forefront heading into 2022</a:t>
              </a:r>
              <a:endParaRPr lang="en-US" sz="1000" dirty="0">
                <a:solidFill>
                  <a:schemeClr val="tx2"/>
                </a:solidFill>
              </a:endParaRPr>
            </a:p>
          </p:txBody>
        </p:sp>
        <p:sp>
          <p:nvSpPr>
            <p:cNvPr id="18" name="Rectangle 17"/>
            <p:cNvSpPr/>
            <p:nvPr>
              <p:custDataLst>
                <p:tags r:id="rId10"/>
              </p:custDataLst>
            </p:nvPr>
          </p:nvSpPr>
          <p:spPr>
            <a:xfrm>
              <a:off x="5979544" y="4399179"/>
              <a:ext cx="1758479" cy="1548956"/>
            </a:xfrm>
            <a:prstGeom prst="rect">
              <a:avLst/>
            </a:prstGeom>
          </p:spPr>
          <p:txBody>
            <a:bodyPr wrap="square">
              <a:spAutoFit/>
            </a:bodyPr>
            <a:lstStyle/>
            <a:p>
              <a:pPr marL="265176" lvl="1" indent="-265176" defTabSz="913765">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800" b="1" dirty="0">
                  <a:solidFill>
                    <a:schemeClr val="tx2"/>
                  </a:solidFill>
                  <a:latin typeface="+mj-lt"/>
                  <a:ea typeface="MS Gothic" pitchFamily="49" charset="-128"/>
                  <a:cs typeface="Aldhabi" panose="020B0604020202020204" pitchFamily="2" charset="-78"/>
                </a:rPr>
                <a:t>Emerging Payments</a:t>
              </a:r>
            </a:p>
            <a:p>
              <a:pPr lvl="0" fontAlgn="b">
                <a:spcBef>
                  <a:spcPts val="265"/>
                </a:spcBef>
                <a:spcAft>
                  <a:spcPct val="0"/>
                </a:spcAft>
                <a:buFont typeface="Arial" panose="020B0604020202020204" pitchFamily="34" charset="0"/>
                <a:buChar char="•"/>
                <a:defRPr/>
              </a:pPr>
              <a:r>
                <a:rPr lang="en-US" sz="1000" b="1" dirty="0">
                  <a:solidFill>
                    <a:schemeClr val="accent4"/>
                  </a:solidFill>
                </a:rPr>
                <a:t>Payment methods continue to evolve</a:t>
              </a:r>
              <a:r>
                <a:rPr lang="en-US" sz="1000" b="1" dirty="0"/>
                <a:t> </a:t>
              </a:r>
              <a:r>
                <a:rPr lang="en-US" sz="1000" b="1" dirty="0">
                  <a:solidFill>
                    <a:schemeClr val="tx2"/>
                  </a:solidFill>
                </a:rPr>
                <a:t>as more and more consumers lean into utilizing Digital wallets</a:t>
              </a:r>
            </a:p>
            <a:p>
              <a:pPr lvl="0" fontAlgn="b">
                <a:spcBef>
                  <a:spcPts val="265"/>
                </a:spcBef>
                <a:spcAft>
                  <a:spcPct val="0"/>
                </a:spcAft>
                <a:buFont typeface="Arial" panose="020B0604020202020204" pitchFamily="34" charset="0"/>
                <a:buChar char="•"/>
                <a:defRPr/>
              </a:pPr>
              <a:endParaRPr lang="en-US" sz="1000" b="1" dirty="0">
                <a:solidFill>
                  <a:schemeClr val="tx2"/>
                </a:solidFill>
              </a:endParaRPr>
            </a:p>
            <a:p>
              <a:pPr lvl="0" fontAlgn="b">
                <a:spcBef>
                  <a:spcPts val="265"/>
                </a:spcBef>
                <a:spcAft>
                  <a:spcPct val="0"/>
                </a:spcAft>
                <a:buFont typeface="Arial" panose="020B0604020202020204" pitchFamily="34" charset="0"/>
                <a:buChar char="•"/>
                <a:defRPr/>
              </a:pPr>
              <a:r>
                <a:rPr lang="en-US" sz="1000" b="1" dirty="0">
                  <a:solidFill>
                    <a:schemeClr val="tx2"/>
                  </a:solidFill>
                </a:rPr>
                <a:t>Global </a:t>
              </a:r>
              <a:r>
                <a:rPr lang="en-US" sz="1000" b="1" dirty="0">
                  <a:solidFill>
                    <a:schemeClr val="accent4"/>
                  </a:solidFill>
                </a:rPr>
                <a:t>digital wallet adoption rate </a:t>
              </a:r>
              <a:r>
                <a:rPr lang="en-US" sz="1000" b="1" dirty="0">
                  <a:solidFill>
                    <a:schemeClr val="tx2"/>
                  </a:solidFill>
                </a:rPr>
                <a:t>is expected to reach</a:t>
              </a:r>
              <a:r>
                <a:rPr lang="en-US" sz="1000" b="1" dirty="0">
                  <a:solidFill>
                    <a:srgbClr val="1E7C99"/>
                  </a:solidFill>
                </a:rPr>
                <a:t> </a:t>
              </a:r>
              <a:r>
                <a:rPr lang="en-US" sz="1000" b="1" dirty="0">
                  <a:solidFill>
                    <a:schemeClr val="accent4"/>
                  </a:solidFill>
                </a:rPr>
                <a:t>75% by 2025</a:t>
              </a:r>
            </a:p>
            <a:p>
              <a:pPr marL="146304" lvl="1" indent="-146304" fontAlgn="b">
                <a:lnSpc>
                  <a:spcPct val="110000"/>
                </a:lnSpc>
                <a:spcBef>
                  <a:spcPts val="600"/>
                </a:spcBef>
                <a:spcAft>
                  <a:spcPct val="0"/>
                </a:spcAft>
                <a:buClr>
                  <a:schemeClr val="accent1">
                    <a:lumMod val="100000"/>
                  </a:schemeClr>
                </a:buClr>
                <a:buSzPct val="92000"/>
                <a:buFont typeface="Wingdings" panose="05000000000000000000" pitchFamily="2" charset="2"/>
                <a:buChar char="l"/>
                <a:defRPr/>
              </a:pPr>
              <a:r>
                <a:rPr lang="en-US" sz="1000" b="1" dirty="0">
                  <a:solidFill>
                    <a:schemeClr val="tx2"/>
                  </a:solidFill>
                </a:rPr>
                <a:t>surpassing credit cards as most used payment method in 2025</a:t>
              </a:r>
              <a:endParaRPr lang="en-US" sz="1000" b="1" dirty="0">
                <a:solidFill>
                  <a:schemeClr val="accent4"/>
                </a:solidFill>
              </a:endParaRPr>
            </a:p>
          </p:txBody>
        </p:sp>
        <p:sp>
          <p:nvSpPr>
            <p:cNvPr id="21" name="Freeform 493"/>
            <p:cNvSpPr>
              <a:spLocks/>
            </p:cNvSpPr>
            <p:nvPr/>
          </p:nvSpPr>
          <p:spPr bwMode="gray">
            <a:xfrm>
              <a:off x="4855650" y="3083491"/>
              <a:ext cx="8422" cy="6722"/>
            </a:xfrm>
            <a:custGeom>
              <a:avLst/>
              <a:gdLst>
                <a:gd name="T0" fmla="*/ 3 w 5"/>
                <a:gd name="T1" fmla="*/ 1 h 4"/>
                <a:gd name="T2" fmla="*/ 1 w 5"/>
                <a:gd name="T3" fmla="*/ 0 h 4"/>
                <a:gd name="T4" fmla="*/ 0 w 5"/>
                <a:gd name="T5" fmla="*/ 2 h 4"/>
                <a:gd name="T6" fmla="*/ 0 w 5"/>
                <a:gd name="T7" fmla="*/ 3 h 4"/>
                <a:gd name="T8" fmla="*/ 1 w 5"/>
                <a:gd name="T9" fmla="*/ 4 h 4"/>
                <a:gd name="T10" fmla="*/ 4 w 5"/>
                <a:gd name="T11" fmla="*/ 3 h 4"/>
                <a:gd name="T12" fmla="*/ 3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1"/>
                  </a:moveTo>
                  <a:cubicBezTo>
                    <a:pt x="2" y="1"/>
                    <a:pt x="1" y="0"/>
                    <a:pt x="1" y="0"/>
                  </a:cubicBezTo>
                  <a:cubicBezTo>
                    <a:pt x="1" y="0"/>
                    <a:pt x="0" y="1"/>
                    <a:pt x="0" y="2"/>
                  </a:cubicBezTo>
                  <a:cubicBezTo>
                    <a:pt x="0" y="2"/>
                    <a:pt x="0" y="3"/>
                    <a:pt x="0" y="3"/>
                  </a:cubicBezTo>
                  <a:cubicBezTo>
                    <a:pt x="1" y="3"/>
                    <a:pt x="1" y="4"/>
                    <a:pt x="1" y="4"/>
                  </a:cubicBezTo>
                  <a:cubicBezTo>
                    <a:pt x="2" y="4"/>
                    <a:pt x="3" y="4"/>
                    <a:pt x="4" y="3"/>
                  </a:cubicBezTo>
                  <a:cubicBezTo>
                    <a:pt x="5" y="3"/>
                    <a:pt x="4" y="1"/>
                    <a:pt x="3" y="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Rectangle 34"/>
            <p:cNvSpPr/>
            <p:nvPr/>
          </p:nvSpPr>
          <p:spPr bwMode="auto">
            <a:xfrm>
              <a:off x="1205402" y="3376141"/>
              <a:ext cx="621830" cy="44820"/>
            </a:xfrm>
            <a:prstGeom prst="rect">
              <a:avLst/>
            </a:prstGeom>
            <a:no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ndParaRPr>
            </a:p>
          </p:txBody>
        </p:sp>
        <p:grpSp>
          <p:nvGrpSpPr>
            <p:cNvPr id="51" name="Group 50"/>
            <p:cNvGrpSpPr/>
            <p:nvPr/>
          </p:nvGrpSpPr>
          <p:grpSpPr>
            <a:xfrm>
              <a:off x="4616530" y="2615017"/>
              <a:ext cx="920153" cy="961524"/>
              <a:chOff x="2197529" y="3046034"/>
              <a:chExt cx="1349743" cy="1410425"/>
            </a:xfrm>
            <a:solidFill>
              <a:schemeClr val="accent4"/>
            </a:solidFill>
          </p:grpSpPr>
          <p:sp>
            <p:nvSpPr>
              <p:cNvPr id="52" name="Oval 42"/>
              <p:cNvSpPr>
                <a:spLocks noChangeArrowheads="1"/>
              </p:cNvSpPr>
              <p:nvPr/>
            </p:nvSpPr>
            <p:spPr bwMode="auto">
              <a:xfrm>
                <a:off x="2824754" y="3437335"/>
                <a:ext cx="175112" cy="190685"/>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3"/>
              <p:cNvSpPr>
                <a:spLocks noEditPoints="1"/>
              </p:cNvSpPr>
              <p:nvPr/>
            </p:nvSpPr>
            <p:spPr bwMode="auto">
              <a:xfrm>
                <a:off x="2197529" y="3046034"/>
                <a:ext cx="1349743" cy="1410425"/>
              </a:xfrm>
              <a:custGeom>
                <a:avLst/>
                <a:gdLst>
                  <a:gd name="T0" fmla="*/ 179 w 246"/>
                  <a:gd name="T1" fmla="*/ 232 h 245"/>
                  <a:gd name="T2" fmla="*/ 168 w 246"/>
                  <a:gd name="T3" fmla="*/ 205 h 245"/>
                  <a:gd name="T4" fmla="*/ 172 w 246"/>
                  <a:gd name="T5" fmla="*/ 181 h 245"/>
                  <a:gd name="T6" fmla="*/ 178 w 246"/>
                  <a:gd name="T7" fmla="*/ 28 h 245"/>
                  <a:gd name="T8" fmla="*/ 49 w 246"/>
                  <a:gd name="T9" fmla="*/ 47 h 245"/>
                  <a:gd name="T10" fmla="*/ 36 w 246"/>
                  <a:gd name="T11" fmla="*/ 85 h 245"/>
                  <a:gd name="T12" fmla="*/ 30 w 246"/>
                  <a:gd name="T13" fmla="*/ 115 h 245"/>
                  <a:gd name="T14" fmla="*/ 7 w 246"/>
                  <a:gd name="T15" fmla="*/ 135 h 245"/>
                  <a:gd name="T16" fmla="*/ 0 w 246"/>
                  <a:gd name="T17" fmla="*/ 145 h 245"/>
                  <a:gd name="T18" fmla="*/ 12 w 246"/>
                  <a:gd name="T19" fmla="*/ 151 h 245"/>
                  <a:gd name="T20" fmla="*/ 27 w 246"/>
                  <a:gd name="T21" fmla="*/ 174 h 245"/>
                  <a:gd name="T22" fmla="*/ 26 w 246"/>
                  <a:gd name="T23" fmla="*/ 205 h 245"/>
                  <a:gd name="T24" fmla="*/ 50 w 246"/>
                  <a:gd name="T25" fmla="*/ 217 h 245"/>
                  <a:gd name="T26" fmla="*/ 80 w 246"/>
                  <a:gd name="T27" fmla="*/ 220 h 245"/>
                  <a:gd name="T28" fmla="*/ 88 w 246"/>
                  <a:gd name="T29" fmla="*/ 245 h 245"/>
                  <a:gd name="T30" fmla="*/ 187 w 246"/>
                  <a:gd name="T31" fmla="*/ 243 h 245"/>
                  <a:gd name="T32" fmla="*/ 179 w 246"/>
                  <a:gd name="T33" fmla="*/ 232 h 245"/>
                  <a:gd name="T34" fmla="*/ 153 w 246"/>
                  <a:gd name="T35" fmla="*/ 114 h 245"/>
                  <a:gd name="T36" fmla="*/ 150 w 246"/>
                  <a:gd name="T37" fmla="*/ 117 h 245"/>
                  <a:gd name="T38" fmla="*/ 153 w 246"/>
                  <a:gd name="T39" fmla="*/ 128 h 245"/>
                  <a:gd name="T40" fmla="*/ 134 w 246"/>
                  <a:gd name="T41" fmla="*/ 134 h 245"/>
                  <a:gd name="T42" fmla="*/ 131 w 246"/>
                  <a:gd name="T43" fmla="*/ 123 h 245"/>
                  <a:gd name="T44" fmla="*/ 129 w 246"/>
                  <a:gd name="T45" fmla="*/ 123 h 245"/>
                  <a:gd name="T46" fmla="*/ 126 w 246"/>
                  <a:gd name="T47" fmla="*/ 123 h 245"/>
                  <a:gd name="T48" fmla="*/ 123 w 246"/>
                  <a:gd name="T49" fmla="*/ 134 h 245"/>
                  <a:gd name="T50" fmla="*/ 104 w 246"/>
                  <a:gd name="T51" fmla="*/ 128 h 245"/>
                  <a:gd name="T52" fmla="*/ 108 w 246"/>
                  <a:gd name="T53" fmla="*/ 117 h 245"/>
                  <a:gd name="T54" fmla="*/ 104 w 246"/>
                  <a:gd name="T55" fmla="*/ 114 h 245"/>
                  <a:gd name="T56" fmla="*/ 95 w 246"/>
                  <a:gd name="T57" fmla="*/ 121 h 245"/>
                  <a:gd name="T58" fmla="*/ 84 w 246"/>
                  <a:gd name="T59" fmla="*/ 105 h 245"/>
                  <a:gd name="T60" fmla="*/ 93 w 246"/>
                  <a:gd name="T61" fmla="*/ 99 h 245"/>
                  <a:gd name="T62" fmla="*/ 91 w 246"/>
                  <a:gd name="T63" fmla="*/ 94 h 245"/>
                  <a:gd name="T64" fmla="*/ 80 w 246"/>
                  <a:gd name="T65" fmla="*/ 94 h 245"/>
                  <a:gd name="T66" fmla="*/ 80 w 246"/>
                  <a:gd name="T67" fmla="*/ 75 h 245"/>
                  <a:gd name="T68" fmla="*/ 91 w 246"/>
                  <a:gd name="T69" fmla="*/ 75 h 245"/>
                  <a:gd name="T70" fmla="*/ 93 w 246"/>
                  <a:gd name="T71" fmla="*/ 70 h 245"/>
                  <a:gd name="T72" fmla="*/ 84 w 246"/>
                  <a:gd name="T73" fmla="*/ 64 h 245"/>
                  <a:gd name="T74" fmla="*/ 95 w 246"/>
                  <a:gd name="T75" fmla="*/ 48 h 245"/>
                  <a:gd name="T76" fmla="*/ 104 w 246"/>
                  <a:gd name="T77" fmla="*/ 54 h 245"/>
                  <a:gd name="T78" fmla="*/ 108 w 246"/>
                  <a:gd name="T79" fmla="*/ 52 h 245"/>
                  <a:gd name="T80" fmla="*/ 104 w 246"/>
                  <a:gd name="T81" fmla="*/ 41 h 245"/>
                  <a:gd name="T82" fmla="*/ 123 w 246"/>
                  <a:gd name="T83" fmla="*/ 35 h 245"/>
                  <a:gd name="T84" fmla="*/ 126 w 246"/>
                  <a:gd name="T85" fmla="*/ 46 h 245"/>
                  <a:gd name="T86" fmla="*/ 129 w 246"/>
                  <a:gd name="T87" fmla="*/ 46 h 245"/>
                  <a:gd name="T88" fmla="*/ 131 w 246"/>
                  <a:gd name="T89" fmla="*/ 46 h 245"/>
                  <a:gd name="T90" fmla="*/ 134 w 246"/>
                  <a:gd name="T91" fmla="*/ 35 h 245"/>
                  <a:gd name="T92" fmla="*/ 153 w 246"/>
                  <a:gd name="T93" fmla="*/ 41 h 245"/>
                  <a:gd name="T94" fmla="*/ 150 w 246"/>
                  <a:gd name="T95" fmla="*/ 52 h 245"/>
                  <a:gd name="T96" fmla="*/ 153 w 246"/>
                  <a:gd name="T97" fmla="*/ 54 h 245"/>
                  <a:gd name="T98" fmla="*/ 162 w 246"/>
                  <a:gd name="T99" fmla="*/ 48 h 245"/>
                  <a:gd name="T100" fmla="*/ 174 w 246"/>
                  <a:gd name="T101" fmla="*/ 64 h 245"/>
                  <a:gd name="T102" fmla="*/ 165 w 246"/>
                  <a:gd name="T103" fmla="*/ 70 h 245"/>
                  <a:gd name="T104" fmla="*/ 166 w 246"/>
                  <a:gd name="T105" fmla="*/ 75 h 245"/>
                  <a:gd name="T106" fmla="*/ 177 w 246"/>
                  <a:gd name="T107" fmla="*/ 75 h 245"/>
                  <a:gd name="T108" fmla="*/ 177 w 246"/>
                  <a:gd name="T109" fmla="*/ 94 h 245"/>
                  <a:gd name="T110" fmla="*/ 166 w 246"/>
                  <a:gd name="T111" fmla="*/ 94 h 245"/>
                  <a:gd name="T112" fmla="*/ 165 w 246"/>
                  <a:gd name="T113" fmla="*/ 99 h 245"/>
                  <a:gd name="T114" fmla="*/ 174 w 246"/>
                  <a:gd name="T115" fmla="*/ 105 h 245"/>
                  <a:gd name="T116" fmla="*/ 162 w 246"/>
                  <a:gd name="T117" fmla="*/ 121 h 245"/>
                  <a:gd name="T118" fmla="*/ 153 w 246"/>
                  <a:gd name="T119" fmla="*/ 1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245">
                    <a:moveTo>
                      <a:pt x="179" y="232"/>
                    </a:moveTo>
                    <a:cubicBezTo>
                      <a:pt x="174" y="223"/>
                      <a:pt x="170" y="214"/>
                      <a:pt x="168" y="205"/>
                    </a:cubicBezTo>
                    <a:cubicBezTo>
                      <a:pt x="165" y="196"/>
                      <a:pt x="165" y="187"/>
                      <a:pt x="172" y="181"/>
                    </a:cubicBezTo>
                    <a:cubicBezTo>
                      <a:pt x="246" y="119"/>
                      <a:pt x="200" y="40"/>
                      <a:pt x="178" y="28"/>
                    </a:cubicBezTo>
                    <a:cubicBezTo>
                      <a:pt x="165" y="18"/>
                      <a:pt x="88" y="0"/>
                      <a:pt x="49" y="47"/>
                    </a:cubicBezTo>
                    <a:cubicBezTo>
                      <a:pt x="40" y="57"/>
                      <a:pt x="37" y="72"/>
                      <a:pt x="36" y="85"/>
                    </a:cubicBezTo>
                    <a:cubicBezTo>
                      <a:pt x="35" y="96"/>
                      <a:pt x="36" y="105"/>
                      <a:pt x="30" y="115"/>
                    </a:cubicBezTo>
                    <a:cubicBezTo>
                      <a:pt x="24" y="123"/>
                      <a:pt x="15" y="129"/>
                      <a:pt x="7" y="135"/>
                    </a:cubicBezTo>
                    <a:cubicBezTo>
                      <a:pt x="5" y="138"/>
                      <a:pt x="0" y="141"/>
                      <a:pt x="0" y="145"/>
                    </a:cubicBezTo>
                    <a:cubicBezTo>
                      <a:pt x="0" y="151"/>
                      <a:pt x="8" y="150"/>
                      <a:pt x="12" y="151"/>
                    </a:cubicBezTo>
                    <a:cubicBezTo>
                      <a:pt x="22" y="155"/>
                      <a:pt x="26" y="164"/>
                      <a:pt x="27" y="174"/>
                    </a:cubicBezTo>
                    <a:cubicBezTo>
                      <a:pt x="28" y="184"/>
                      <a:pt x="24" y="194"/>
                      <a:pt x="26" y="205"/>
                    </a:cubicBezTo>
                    <a:cubicBezTo>
                      <a:pt x="28" y="217"/>
                      <a:pt x="39" y="217"/>
                      <a:pt x="50" y="217"/>
                    </a:cubicBezTo>
                    <a:cubicBezTo>
                      <a:pt x="59" y="216"/>
                      <a:pt x="73" y="213"/>
                      <a:pt x="80" y="220"/>
                    </a:cubicBezTo>
                    <a:cubicBezTo>
                      <a:pt x="88" y="226"/>
                      <a:pt x="86" y="236"/>
                      <a:pt x="88" y="245"/>
                    </a:cubicBezTo>
                    <a:cubicBezTo>
                      <a:pt x="88" y="245"/>
                      <a:pt x="187" y="243"/>
                      <a:pt x="187" y="243"/>
                    </a:cubicBezTo>
                    <a:cubicBezTo>
                      <a:pt x="185" y="243"/>
                      <a:pt x="180" y="233"/>
                      <a:pt x="179" y="232"/>
                    </a:cubicBezTo>
                    <a:close/>
                    <a:moveTo>
                      <a:pt x="153" y="114"/>
                    </a:moveTo>
                    <a:cubicBezTo>
                      <a:pt x="152" y="115"/>
                      <a:pt x="151" y="116"/>
                      <a:pt x="150" y="117"/>
                    </a:cubicBezTo>
                    <a:cubicBezTo>
                      <a:pt x="153" y="128"/>
                      <a:pt x="153" y="128"/>
                      <a:pt x="153" y="128"/>
                    </a:cubicBezTo>
                    <a:cubicBezTo>
                      <a:pt x="134" y="134"/>
                      <a:pt x="134" y="134"/>
                      <a:pt x="134" y="134"/>
                    </a:cubicBezTo>
                    <a:cubicBezTo>
                      <a:pt x="131" y="123"/>
                      <a:pt x="131" y="123"/>
                      <a:pt x="131" y="123"/>
                    </a:cubicBezTo>
                    <a:cubicBezTo>
                      <a:pt x="130" y="123"/>
                      <a:pt x="129" y="123"/>
                      <a:pt x="129" y="123"/>
                    </a:cubicBezTo>
                    <a:cubicBezTo>
                      <a:pt x="128" y="123"/>
                      <a:pt x="127" y="123"/>
                      <a:pt x="126" y="123"/>
                    </a:cubicBezTo>
                    <a:cubicBezTo>
                      <a:pt x="123" y="134"/>
                      <a:pt x="123" y="134"/>
                      <a:pt x="123" y="134"/>
                    </a:cubicBezTo>
                    <a:cubicBezTo>
                      <a:pt x="104" y="128"/>
                      <a:pt x="104" y="128"/>
                      <a:pt x="104" y="128"/>
                    </a:cubicBezTo>
                    <a:cubicBezTo>
                      <a:pt x="108" y="117"/>
                      <a:pt x="108" y="117"/>
                      <a:pt x="108" y="117"/>
                    </a:cubicBezTo>
                    <a:cubicBezTo>
                      <a:pt x="106" y="116"/>
                      <a:pt x="105" y="115"/>
                      <a:pt x="104" y="114"/>
                    </a:cubicBezTo>
                    <a:cubicBezTo>
                      <a:pt x="95" y="121"/>
                      <a:pt x="95" y="121"/>
                      <a:pt x="95" y="121"/>
                    </a:cubicBezTo>
                    <a:cubicBezTo>
                      <a:pt x="84" y="105"/>
                      <a:pt x="84" y="105"/>
                      <a:pt x="84" y="105"/>
                    </a:cubicBezTo>
                    <a:cubicBezTo>
                      <a:pt x="93" y="99"/>
                      <a:pt x="93" y="99"/>
                      <a:pt x="93" y="99"/>
                    </a:cubicBezTo>
                    <a:cubicBezTo>
                      <a:pt x="92" y="97"/>
                      <a:pt x="91" y="96"/>
                      <a:pt x="91" y="94"/>
                    </a:cubicBezTo>
                    <a:cubicBezTo>
                      <a:pt x="80" y="94"/>
                      <a:pt x="80" y="94"/>
                      <a:pt x="80" y="94"/>
                    </a:cubicBezTo>
                    <a:cubicBezTo>
                      <a:pt x="80" y="75"/>
                      <a:pt x="80" y="75"/>
                      <a:pt x="80" y="75"/>
                    </a:cubicBezTo>
                    <a:cubicBezTo>
                      <a:pt x="91" y="75"/>
                      <a:pt x="91" y="75"/>
                      <a:pt x="91" y="75"/>
                    </a:cubicBezTo>
                    <a:cubicBezTo>
                      <a:pt x="91" y="73"/>
                      <a:pt x="92" y="72"/>
                      <a:pt x="93" y="70"/>
                    </a:cubicBezTo>
                    <a:cubicBezTo>
                      <a:pt x="84" y="64"/>
                      <a:pt x="84" y="64"/>
                      <a:pt x="84" y="64"/>
                    </a:cubicBezTo>
                    <a:cubicBezTo>
                      <a:pt x="95" y="48"/>
                      <a:pt x="95" y="48"/>
                      <a:pt x="95" y="48"/>
                    </a:cubicBezTo>
                    <a:cubicBezTo>
                      <a:pt x="104" y="54"/>
                      <a:pt x="104" y="54"/>
                      <a:pt x="104" y="54"/>
                    </a:cubicBezTo>
                    <a:cubicBezTo>
                      <a:pt x="105" y="53"/>
                      <a:pt x="106" y="53"/>
                      <a:pt x="108" y="52"/>
                    </a:cubicBezTo>
                    <a:cubicBezTo>
                      <a:pt x="104" y="41"/>
                      <a:pt x="104" y="41"/>
                      <a:pt x="104" y="41"/>
                    </a:cubicBezTo>
                    <a:cubicBezTo>
                      <a:pt x="123" y="35"/>
                      <a:pt x="123" y="35"/>
                      <a:pt x="123" y="35"/>
                    </a:cubicBezTo>
                    <a:cubicBezTo>
                      <a:pt x="126" y="46"/>
                      <a:pt x="126" y="46"/>
                      <a:pt x="126" y="46"/>
                    </a:cubicBezTo>
                    <a:cubicBezTo>
                      <a:pt x="127" y="46"/>
                      <a:pt x="128" y="46"/>
                      <a:pt x="129" y="46"/>
                    </a:cubicBezTo>
                    <a:cubicBezTo>
                      <a:pt x="129" y="46"/>
                      <a:pt x="130" y="46"/>
                      <a:pt x="131" y="46"/>
                    </a:cubicBezTo>
                    <a:cubicBezTo>
                      <a:pt x="134" y="35"/>
                      <a:pt x="134" y="35"/>
                      <a:pt x="134" y="35"/>
                    </a:cubicBezTo>
                    <a:cubicBezTo>
                      <a:pt x="153" y="41"/>
                      <a:pt x="153" y="41"/>
                      <a:pt x="153" y="41"/>
                    </a:cubicBezTo>
                    <a:cubicBezTo>
                      <a:pt x="150" y="52"/>
                      <a:pt x="150" y="52"/>
                      <a:pt x="150" y="52"/>
                    </a:cubicBezTo>
                    <a:cubicBezTo>
                      <a:pt x="151" y="53"/>
                      <a:pt x="152" y="53"/>
                      <a:pt x="153" y="54"/>
                    </a:cubicBezTo>
                    <a:cubicBezTo>
                      <a:pt x="162" y="48"/>
                      <a:pt x="162" y="48"/>
                      <a:pt x="162" y="48"/>
                    </a:cubicBezTo>
                    <a:cubicBezTo>
                      <a:pt x="174" y="64"/>
                      <a:pt x="174" y="64"/>
                      <a:pt x="174" y="64"/>
                    </a:cubicBezTo>
                    <a:cubicBezTo>
                      <a:pt x="165" y="70"/>
                      <a:pt x="165" y="70"/>
                      <a:pt x="165" y="70"/>
                    </a:cubicBezTo>
                    <a:cubicBezTo>
                      <a:pt x="165" y="72"/>
                      <a:pt x="166" y="73"/>
                      <a:pt x="166" y="75"/>
                    </a:cubicBezTo>
                    <a:cubicBezTo>
                      <a:pt x="177" y="75"/>
                      <a:pt x="177" y="75"/>
                      <a:pt x="177" y="75"/>
                    </a:cubicBezTo>
                    <a:cubicBezTo>
                      <a:pt x="177" y="94"/>
                      <a:pt x="177" y="94"/>
                      <a:pt x="177" y="94"/>
                    </a:cubicBezTo>
                    <a:cubicBezTo>
                      <a:pt x="166" y="94"/>
                      <a:pt x="166" y="94"/>
                      <a:pt x="166" y="94"/>
                    </a:cubicBezTo>
                    <a:cubicBezTo>
                      <a:pt x="166" y="96"/>
                      <a:pt x="165" y="97"/>
                      <a:pt x="165" y="99"/>
                    </a:cubicBezTo>
                    <a:cubicBezTo>
                      <a:pt x="174" y="105"/>
                      <a:pt x="174" y="105"/>
                      <a:pt x="174" y="105"/>
                    </a:cubicBezTo>
                    <a:cubicBezTo>
                      <a:pt x="162" y="121"/>
                      <a:pt x="162" y="121"/>
                      <a:pt x="162" y="121"/>
                    </a:cubicBezTo>
                    <a:lnTo>
                      <a:pt x="153" y="11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Digital Payment">
            <a:extLst>
              <a:ext uri="{FF2B5EF4-FFF2-40B4-BE49-F238E27FC236}">
                <a16:creationId xmlns:a16="http://schemas.microsoft.com/office/drawing/2014/main" id="{930F9727-6D6D-4178-B4DB-15B66515D5BD}"/>
              </a:ext>
            </a:extLst>
          </p:cNvPr>
          <p:cNvGrpSpPr>
            <a:grpSpLocks noChangeAspect="1"/>
          </p:cNvGrpSpPr>
          <p:nvPr>
            <p:custDataLst>
              <p:tags r:id="rId2"/>
            </p:custDataLst>
          </p:nvPr>
        </p:nvGrpSpPr>
        <p:grpSpPr>
          <a:xfrm>
            <a:off x="9274393" y="2539680"/>
            <a:ext cx="1145209" cy="1151174"/>
            <a:chOff x="693738" y="2232025"/>
            <a:chExt cx="609600" cy="612775"/>
          </a:xfrm>
          <a:solidFill>
            <a:schemeClr val="accent4"/>
          </a:solidFill>
        </p:grpSpPr>
        <p:sp>
          <p:nvSpPr>
            <p:cNvPr id="60" name="Freeform 5">
              <a:extLst>
                <a:ext uri="{FF2B5EF4-FFF2-40B4-BE49-F238E27FC236}">
                  <a16:creationId xmlns:a16="http://schemas.microsoft.com/office/drawing/2014/main" id="{1C826610-1934-4EE0-A7EA-2FE41AEBB8B5}"/>
                </a:ext>
              </a:extLst>
            </p:cNvPr>
            <p:cNvSpPr>
              <a:spLocks/>
            </p:cNvSpPr>
            <p:nvPr/>
          </p:nvSpPr>
          <p:spPr bwMode="auto">
            <a:xfrm>
              <a:off x="950913" y="2444750"/>
              <a:ext cx="95250" cy="193675"/>
            </a:xfrm>
            <a:custGeom>
              <a:avLst/>
              <a:gdLst>
                <a:gd name="T0" fmla="*/ 22 w 60"/>
                <a:gd name="T1" fmla="*/ 37 h 122"/>
                <a:gd name="T2" fmla="*/ 22 w 60"/>
                <a:gd name="T3" fmla="*/ 37 h 122"/>
                <a:gd name="T4" fmla="*/ 53 w 60"/>
                <a:gd name="T5" fmla="*/ 37 h 122"/>
                <a:gd name="T6" fmla="*/ 60 w 60"/>
                <a:gd name="T7" fmla="*/ 30 h 122"/>
                <a:gd name="T8" fmla="*/ 53 w 60"/>
                <a:gd name="T9" fmla="*/ 24 h 122"/>
                <a:gd name="T10" fmla="*/ 38 w 60"/>
                <a:gd name="T11" fmla="*/ 24 h 122"/>
                <a:gd name="T12" fmla="*/ 38 w 60"/>
                <a:gd name="T13" fmla="*/ 7 h 122"/>
                <a:gd name="T14" fmla="*/ 30 w 60"/>
                <a:gd name="T15" fmla="*/ 0 h 122"/>
                <a:gd name="T16" fmla="*/ 22 w 60"/>
                <a:gd name="T17" fmla="*/ 7 h 122"/>
                <a:gd name="T18" fmla="*/ 22 w 60"/>
                <a:gd name="T19" fmla="*/ 24 h 122"/>
                <a:gd name="T20" fmla="*/ 22 w 60"/>
                <a:gd name="T21" fmla="*/ 24 h 122"/>
                <a:gd name="T22" fmla="*/ 0 w 60"/>
                <a:gd name="T23" fmla="*/ 47 h 122"/>
                <a:gd name="T24" fmla="*/ 22 w 60"/>
                <a:gd name="T25" fmla="*/ 69 h 122"/>
                <a:gd name="T26" fmla="*/ 38 w 60"/>
                <a:gd name="T27" fmla="*/ 69 h 122"/>
                <a:gd name="T28" fmla="*/ 46 w 60"/>
                <a:gd name="T29" fmla="*/ 77 h 122"/>
                <a:gd name="T30" fmla="*/ 38 w 60"/>
                <a:gd name="T31" fmla="*/ 85 h 122"/>
                <a:gd name="T32" fmla="*/ 7 w 60"/>
                <a:gd name="T33" fmla="*/ 85 h 122"/>
                <a:gd name="T34" fmla="*/ 0 w 60"/>
                <a:gd name="T35" fmla="*/ 91 h 122"/>
                <a:gd name="T36" fmla="*/ 7 w 60"/>
                <a:gd name="T37" fmla="*/ 98 h 122"/>
                <a:gd name="T38" fmla="*/ 22 w 60"/>
                <a:gd name="T39" fmla="*/ 98 h 122"/>
                <a:gd name="T40" fmla="*/ 22 w 60"/>
                <a:gd name="T41" fmla="*/ 115 h 122"/>
                <a:gd name="T42" fmla="*/ 30 w 60"/>
                <a:gd name="T43" fmla="*/ 122 h 122"/>
                <a:gd name="T44" fmla="*/ 38 w 60"/>
                <a:gd name="T45" fmla="*/ 115 h 122"/>
                <a:gd name="T46" fmla="*/ 38 w 60"/>
                <a:gd name="T47" fmla="*/ 98 h 122"/>
                <a:gd name="T48" fmla="*/ 38 w 60"/>
                <a:gd name="T49" fmla="*/ 98 h 122"/>
                <a:gd name="T50" fmla="*/ 60 w 60"/>
                <a:gd name="T51" fmla="*/ 75 h 122"/>
                <a:gd name="T52" fmla="*/ 38 w 60"/>
                <a:gd name="T53" fmla="*/ 53 h 122"/>
                <a:gd name="T54" fmla="*/ 22 w 60"/>
                <a:gd name="T55" fmla="*/ 53 h 122"/>
                <a:gd name="T56" fmla="*/ 14 w 60"/>
                <a:gd name="T57" fmla="*/ 45 h 122"/>
                <a:gd name="T58" fmla="*/ 22 w 60"/>
                <a:gd name="T59"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122">
                  <a:moveTo>
                    <a:pt x="22" y="37"/>
                  </a:moveTo>
                  <a:cubicBezTo>
                    <a:pt x="22" y="37"/>
                    <a:pt x="22" y="37"/>
                    <a:pt x="22" y="37"/>
                  </a:cubicBezTo>
                  <a:cubicBezTo>
                    <a:pt x="53" y="37"/>
                    <a:pt x="53" y="37"/>
                    <a:pt x="53" y="37"/>
                  </a:cubicBezTo>
                  <a:cubicBezTo>
                    <a:pt x="57" y="37"/>
                    <a:pt x="60" y="34"/>
                    <a:pt x="60" y="30"/>
                  </a:cubicBezTo>
                  <a:cubicBezTo>
                    <a:pt x="60" y="27"/>
                    <a:pt x="57" y="24"/>
                    <a:pt x="53" y="24"/>
                  </a:cubicBezTo>
                  <a:cubicBezTo>
                    <a:pt x="38" y="24"/>
                    <a:pt x="38" y="24"/>
                    <a:pt x="38" y="24"/>
                  </a:cubicBezTo>
                  <a:cubicBezTo>
                    <a:pt x="38" y="7"/>
                    <a:pt x="38" y="7"/>
                    <a:pt x="38" y="7"/>
                  </a:cubicBezTo>
                  <a:cubicBezTo>
                    <a:pt x="38" y="3"/>
                    <a:pt x="34" y="0"/>
                    <a:pt x="30" y="0"/>
                  </a:cubicBezTo>
                  <a:cubicBezTo>
                    <a:pt x="26" y="0"/>
                    <a:pt x="22" y="3"/>
                    <a:pt x="22" y="7"/>
                  </a:cubicBezTo>
                  <a:cubicBezTo>
                    <a:pt x="22" y="24"/>
                    <a:pt x="22" y="24"/>
                    <a:pt x="22" y="24"/>
                  </a:cubicBezTo>
                  <a:cubicBezTo>
                    <a:pt x="22" y="24"/>
                    <a:pt x="22" y="24"/>
                    <a:pt x="22" y="24"/>
                  </a:cubicBezTo>
                  <a:cubicBezTo>
                    <a:pt x="10" y="24"/>
                    <a:pt x="0" y="34"/>
                    <a:pt x="0" y="47"/>
                  </a:cubicBezTo>
                  <a:cubicBezTo>
                    <a:pt x="0" y="59"/>
                    <a:pt x="10" y="69"/>
                    <a:pt x="22" y="69"/>
                  </a:cubicBezTo>
                  <a:cubicBezTo>
                    <a:pt x="38" y="69"/>
                    <a:pt x="38" y="69"/>
                    <a:pt x="38" y="69"/>
                  </a:cubicBezTo>
                  <a:cubicBezTo>
                    <a:pt x="42" y="69"/>
                    <a:pt x="46" y="73"/>
                    <a:pt x="46" y="77"/>
                  </a:cubicBezTo>
                  <a:cubicBezTo>
                    <a:pt x="46" y="82"/>
                    <a:pt x="42" y="85"/>
                    <a:pt x="38" y="85"/>
                  </a:cubicBezTo>
                  <a:cubicBezTo>
                    <a:pt x="7" y="85"/>
                    <a:pt x="7" y="85"/>
                    <a:pt x="7" y="85"/>
                  </a:cubicBezTo>
                  <a:cubicBezTo>
                    <a:pt x="3" y="85"/>
                    <a:pt x="0" y="87"/>
                    <a:pt x="0" y="91"/>
                  </a:cubicBezTo>
                  <a:cubicBezTo>
                    <a:pt x="0" y="95"/>
                    <a:pt x="3" y="98"/>
                    <a:pt x="7" y="98"/>
                  </a:cubicBezTo>
                  <a:cubicBezTo>
                    <a:pt x="22" y="98"/>
                    <a:pt x="22" y="98"/>
                    <a:pt x="22" y="98"/>
                  </a:cubicBezTo>
                  <a:cubicBezTo>
                    <a:pt x="22" y="115"/>
                    <a:pt x="22" y="115"/>
                    <a:pt x="22" y="115"/>
                  </a:cubicBezTo>
                  <a:cubicBezTo>
                    <a:pt x="22" y="119"/>
                    <a:pt x="26" y="122"/>
                    <a:pt x="30" y="122"/>
                  </a:cubicBezTo>
                  <a:cubicBezTo>
                    <a:pt x="34" y="122"/>
                    <a:pt x="38" y="119"/>
                    <a:pt x="38" y="115"/>
                  </a:cubicBezTo>
                  <a:cubicBezTo>
                    <a:pt x="38" y="98"/>
                    <a:pt x="38" y="98"/>
                    <a:pt x="38" y="98"/>
                  </a:cubicBezTo>
                  <a:cubicBezTo>
                    <a:pt x="38" y="98"/>
                    <a:pt x="38" y="98"/>
                    <a:pt x="38" y="98"/>
                  </a:cubicBezTo>
                  <a:cubicBezTo>
                    <a:pt x="50" y="98"/>
                    <a:pt x="60" y="87"/>
                    <a:pt x="60" y="75"/>
                  </a:cubicBezTo>
                  <a:cubicBezTo>
                    <a:pt x="60" y="63"/>
                    <a:pt x="50" y="53"/>
                    <a:pt x="38" y="53"/>
                  </a:cubicBezTo>
                  <a:cubicBezTo>
                    <a:pt x="22" y="53"/>
                    <a:pt x="22" y="53"/>
                    <a:pt x="22" y="53"/>
                  </a:cubicBezTo>
                  <a:cubicBezTo>
                    <a:pt x="18" y="53"/>
                    <a:pt x="14" y="49"/>
                    <a:pt x="14" y="45"/>
                  </a:cubicBezTo>
                  <a:cubicBezTo>
                    <a:pt x="14" y="40"/>
                    <a:pt x="18" y="37"/>
                    <a:pt x="2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
              <a:extLst>
                <a:ext uri="{FF2B5EF4-FFF2-40B4-BE49-F238E27FC236}">
                  <a16:creationId xmlns:a16="http://schemas.microsoft.com/office/drawing/2014/main" id="{0DA72D6F-DF88-4D74-B7AF-274729D77CB0}"/>
                </a:ext>
              </a:extLst>
            </p:cNvPr>
            <p:cNvSpPr>
              <a:spLocks noEditPoints="1"/>
            </p:cNvSpPr>
            <p:nvPr/>
          </p:nvSpPr>
          <p:spPr bwMode="auto">
            <a:xfrm>
              <a:off x="693738" y="2232025"/>
              <a:ext cx="609600" cy="612775"/>
            </a:xfrm>
            <a:custGeom>
              <a:avLst/>
              <a:gdLst>
                <a:gd name="T0" fmla="*/ 360 w 384"/>
                <a:gd name="T1" fmla="*/ 235 h 386"/>
                <a:gd name="T2" fmla="*/ 360 w 384"/>
                <a:gd name="T3" fmla="*/ 215 h 386"/>
                <a:gd name="T4" fmla="*/ 265 w 384"/>
                <a:gd name="T5" fmla="*/ 226 h 386"/>
                <a:gd name="T6" fmla="*/ 160 w 384"/>
                <a:gd name="T7" fmla="*/ 268 h 386"/>
                <a:gd name="T8" fmla="*/ 160 w 384"/>
                <a:gd name="T9" fmla="*/ 122 h 386"/>
                <a:gd name="T10" fmla="*/ 265 w 384"/>
                <a:gd name="T11" fmla="*/ 226 h 386"/>
                <a:gd name="T12" fmla="*/ 25 w 384"/>
                <a:gd name="T13" fmla="*/ 170 h 386"/>
                <a:gd name="T14" fmla="*/ 24 w 384"/>
                <a:gd name="T15" fmla="*/ 150 h 386"/>
                <a:gd name="T16" fmla="*/ 25 w 384"/>
                <a:gd name="T17" fmla="*/ 170 h 386"/>
                <a:gd name="T18" fmla="*/ 231 w 384"/>
                <a:gd name="T19" fmla="*/ 25 h 386"/>
                <a:gd name="T20" fmla="*/ 220 w 384"/>
                <a:gd name="T21" fmla="*/ 14 h 386"/>
                <a:gd name="T22" fmla="*/ 360 w 384"/>
                <a:gd name="T23" fmla="*/ 150 h 386"/>
                <a:gd name="T24" fmla="*/ 360 w 384"/>
                <a:gd name="T25" fmla="*/ 170 h 386"/>
                <a:gd name="T26" fmla="*/ 301 w 384"/>
                <a:gd name="T27" fmla="*/ 350 h 386"/>
                <a:gd name="T28" fmla="*/ 311 w 384"/>
                <a:gd name="T29" fmla="*/ 360 h 386"/>
                <a:gd name="T30" fmla="*/ 293 w 384"/>
                <a:gd name="T31" fmla="*/ 367 h 386"/>
                <a:gd name="T32" fmla="*/ 83 w 384"/>
                <a:gd name="T33" fmla="*/ 370 h 386"/>
                <a:gd name="T34" fmla="*/ 73 w 384"/>
                <a:gd name="T35" fmla="*/ 360 h 386"/>
                <a:gd name="T36" fmla="*/ 83 w 384"/>
                <a:gd name="T37" fmla="*/ 370 h 386"/>
                <a:gd name="T38" fmla="*/ 19 w 384"/>
                <a:gd name="T39" fmla="*/ 306 h 386"/>
                <a:gd name="T40" fmla="*/ 34 w 384"/>
                <a:gd name="T41" fmla="*/ 291 h 386"/>
                <a:gd name="T42" fmla="*/ 88 w 384"/>
                <a:gd name="T43" fmla="*/ 39 h 386"/>
                <a:gd name="T44" fmla="*/ 88 w 384"/>
                <a:gd name="T45" fmla="*/ 19 h 386"/>
                <a:gd name="T46" fmla="*/ 360 w 384"/>
                <a:gd name="T47" fmla="*/ 200 h 386"/>
                <a:gd name="T48" fmla="*/ 277 w 384"/>
                <a:gd name="T49" fmla="*/ 217 h 386"/>
                <a:gd name="T50" fmla="*/ 360 w 384"/>
                <a:gd name="T51" fmla="*/ 183 h 386"/>
                <a:gd name="T52" fmla="*/ 360 w 384"/>
                <a:gd name="T53" fmla="*/ 135 h 386"/>
                <a:gd name="T54" fmla="*/ 228 w 384"/>
                <a:gd name="T55" fmla="*/ 109 h 386"/>
                <a:gd name="T56" fmla="*/ 220 w 384"/>
                <a:gd name="T57" fmla="*/ 0 h 386"/>
                <a:gd name="T58" fmla="*/ 212 w 384"/>
                <a:gd name="T59" fmla="*/ 110 h 386"/>
                <a:gd name="T60" fmla="*/ 173 w 384"/>
                <a:gd name="T61" fmla="*/ 26 h 386"/>
                <a:gd name="T62" fmla="*/ 112 w 384"/>
                <a:gd name="T63" fmla="*/ 24 h 386"/>
                <a:gd name="T64" fmla="*/ 88 w 384"/>
                <a:gd name="T65" fmla="*/ 53 h 386"/>
                <a:gd name="T66" fmla="*/ 113 w 384"/>
                <a:gd name="T67" fmla="*/ 41 h 386"/>
                <a:gd name="T68" fmla="*/ 107 w 384"/>
                <a:gd name="T69" fmla="*/ 152 h 386"/>
                <a:gd name="T70" fmla="*/ 24 w 384"/>
                <a:gd name="T71" fmla="*/ 136 h 386"/>
                <a:gd name="T72" fmla="*/ 24 w 384"/>
                <a:gd name="T73" fmla="*/ 184 h 386"/>
                <a:gd name="T74" fmla="*/ 107 w 384"/>
                <a:gd name="T75" fmla="*/ 168 h 386"/>
                <a:gd name="T76" fmla="*/ 26 w 384"/>
                <a:gd name="T77" fmla="*/ 211 h 386"/>
                <a:gd name="T78" fmla="*/ 17 w 384"/>
                <a:gd name="T79" fmla="*/ 276 h 386"/>
                <a:gd name="T80" fmla="*/ 9 w 384"/>
                <a:gd name="T81" fmla="*/ 315 h 386"/>
                <a:gd name="T82" fmla="*/ 51 w 384"/>
                <a:gd name="T83" fmla="*/ 297 h 386"/>
                <a:gd name="T84" fmla="*/ 33 w 384"/>
                <a:gd name="T85" fmla="*/ 227 h 386"/>
                <a:gd name="T86" fmla="*/ 105 w 384"/>
                <a:gd name="T87" fmla="*/ 227 h 386"/>
                <a:gd name="T88" fmla="*/ 155 w 384"/>
                <a:gd name="T89" fmla="*/ 354 h 386"/>
                <a:gd name="T90" fmla="*/ 108 w 384"/>
                <a:gd name="T91" fmla="*/ 353 h 386"/>
                <a:gd name="T92" fmla="*/ 84 w 384"/>
                <a:gd name="T93" fmla="*/ 386 h 386"/>
                <a:gd name="T94" fmla="*/ 108 w 384"/>
                <a:gd name="T95" fmla="*/ 370 h 386"/>
                <a:gd name="T96" fmla="*/ 169 w 384"/>
                <a:gd name="T97" fmla="*/ 368 h 386"/>
                <a:gd name="T98" fmla="*/ 171 w 384"/>
                <a:gd name="T99" fmla="*/ 280 h 386"/>
                <a:gd name="T100" fmla="*/ 213 w 384"/>
                <a:gd name="T101" fmla="*/ 361 h 386"/>
                <a:gd name="T102" fmla="*/ 221 w 384"/>
                <a:gd name="T103" fmla="*/ 370 h 386"/>
                <a:gd name="T104" fmla="*/ 283 w 384"/>
                <a:gd name="T105" fmla="*/ 378 h 386"/>
                <a:gd name="T106" fmla="*/ 325 w 384"/>
                <a:gd name="T107" fmla="*/ 361 h 386"/>
                <a:gd name="T108" fmla="*/ 276 w 384"/>
                <a:gd name="T109" fmla="*/ 353 h 386"/>
                <a:gd name="T110" fmla="*/ 230 w 384"/>
                <a:gd name="T111" fmla="*/ 283 h 386"/>
                <a:gd name="T112" fmla="*/ 337 w 384"/>
                <a:gd name="T113" fmla="*/ 233 h 386"/>
                <a:gd name="T114" fmla="*/ 384 w 384"/>
                <a:gd name="T115" fmla="*/ 22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 h="386">
                  <a:moveTo>
                    <a:pt x="367" y="232"/>
                  </a:moveTo>
                  <a:cubicBezTo>
                    <a:pt x="367" y="232"/>
                    <a:pt x="367" y="232"/>
                    <a:pt x="367" y="232"/>
                  </a:cubicBezTo>
                  <a:cubicBezTo>
                    <a:pt x="365" y="234"/>
                    <a:pt x="363" y="235"/>
                    <a:pt x="360" y="235"/>
                  </a:cubicBezTo>
                  <a:cubicBezTo>
                    <a:pt x="354" y="235"/>
                    <a:pt x="350" y="230"/>
                    <a:pt x="350" y="225"/>
                  </a:cubicBezTo>
                  <a:cubicBezTo>
                    <a:pt x="350" y="222"/>
                    <a:pt x="351" y="220"/>
                    <a:pt x="353" y="218"/>
                  </a:cubicBezTo>
                  <a:cubicBezTo>
                    <a:pt x="355" y="216"/>
                    <a:pt x="357" y="215"/>
                    <a:pt x="360" y="215"/>
                  </a:cubicBezTo>
                  <a:cubicBezTo>
                    <a:pt x="366" y="215"/>
                    <a:pt x="370" y="219"/>
                    <a:pt x="370" y="225"/>
                  </a:cubicBezTo>
                  <a:cubicBezTo>
                    <a:pt x="370" y="228"/>
                    <a:pt x="369" y="230"/>
                    <a:pt x="367" y="232"/>
                  </a:cubicBezTo>
                  <a:close/>
                  <a:moveTo>
                    <a:pt x="265" y="226"/>
                  </a:moveTo>
                  <a:cubicBezTo>
                    <a:pt x="265" y="226"/>
                    <a:pt x="265" y="226"/>
                    <a:pt x="265" y="226"/>
                  </a:cubicBezTo>
                  <a:cubicBezTo>
                    <a:pt x="265" y="250"/>
                    <a:pt x="246" y="268"/>
                    <a:pt x="224" y="268"/>
                  </a:cubicBezTo>
                  <a:cubicBezTo>
                    <a:pt x="160" y="268"/>
                    <a:pt x="160" y="268"/>
                    <a:pt x="160" y="268"/>
                  </a:cubicBezTo>
                  <a:cubicBezTo>
                    <a:pt x="138" y="268"/>
                    <a:pt x="119" y="250"/>
                    <a:pt x="119" y="226"/>
                  </a:cubicBezTo>
                  <a:cubicBezTo>
                    <a:pt x="119" y="163"/>
                    <a:pt x="119" y="163"/>
                    <a:pt x="119" y="163"/>
                  </a:cubicBezTo>
                  <a:cubicBezTo>
                    <a:pt x="119" y="141"/>
                    <a:pt x="138" y="122"/>
                    <a:pt x="160" y="122"/>
                  </a:cubicBezTo>
                  <a:cubicBezTo>
                    <a:pt x="224" y="122"/>
                    <a:pt x="224" y="122"/>
                    <a:pt x="224" y="122"/>
                  </a:cubicBezTo>
                  <a:cubicBezTo>
                    <a:pt x="246" y="122"/>
                    <a:pt x="265" y="141"/>
                    <a:pt x="265" y="163"/>
                  </a:cubicBezTo>
                  <a:cubicBezTo>
                    <a:pt x="265" y="226"/>
                    <a:pt x="265" y="226"/>
                    <a:pt x="265" y="226"/>
                  </a:cubicBezTo>
                  <a:cubicBezTo>
                    <a:pt x="265" y="226"/>
                    <a:pt x="265" y="226"/>
                    <a:pt x="265" y="226"/>
                  </a:cubicBezTo>
                  <a:close/>
                  <a:moveTo>
                    <a:pt x="25" y="170"/>
                  </a:moveTo>
                  <a:cubicBezTo>
                    <a:pt x="25" y="170"/>
                    <a:pt x="25" y="170"/>
                    <a:pt x="25" y="170"/>
                  </a:cubicBezTo>
                  <a:cubicBezTo>
                    <a:pt x="21" y="170"/>
                    <a:pt x="20" y="169"/>
                    <a:pt x="18" y="167"/>
                  </a:cubicBezTo>
                  <a:cubicBezTo>
                    <a:pt x="16" y="165"/>
                    <a:pt x="14" y="163"/>
                    <a:pt x="14" y="160"/>
                  </a:cubicBezTo>
                  <a:cubicBezTo>
                    <a:pt x="14" y="154"/>
                    <a:pt x="18" y="150"/>
                    <a:pt x="24" y="150"/>
                  </a:cubicBezTo>
                  <a:cubicBezTo>
                    <a:pt x="27" y="150"/>
                    <a:pt x="30" y="151"/>
                    <a:pt x="31" y="153"/>
                  </a:cubicBezTo>
                  <a:cubicBezTo>
                    <a:pt x="33" y="155"/>
                    <a:pt x="34" y="157"/>
                    <a:pt x="34" y="160"/>
                  </a:cubicBezTo>
                  <a:cubicBezTo>
                    <a:pt x="34" y="166"/>
                    <a:pt x="31" y="170"/>
                    <a:pt x="25" y="170"/>
                  </a:cubicBezTo>
                  <a:close/>
                  <a:moveTo>
                    <a:pt x="220" y="14"/>
                  </a:moveTo>
                  <a:cubicBezTo>
                    <a:pt x="220" y="14"/>
                    <a:pt x="220" y="14"/>
                    <a:pt x="220" y="14"/>
                  </a:cubicBezTo>
                  <a:cubicBezTo>
                    <a:pt x="226" y="14"/>
                    <a:pt x="231" y="19"/>
                    <a:pt x="231" y="25"/>
                  </a:cubicBezTo>
                  <a:cubicBezTo>
                    <a:pt x="231" y="30"/>
                    <a:pt x="226" y="35"/>
                    <a:pt x="220" y="35"/>
                  </a:cubicBezTo>
                  <a:cubicBezTo>
                    <a:pt x="215" y="35"/>
                    <a:pt x="210" y="30"/>
                    <a:pt x="210" y="25"/>
                  </a:cubicBezTo>
                  <a:cubicBezTo>
                    <a:pt x="210" y="19"/>
                    <a:pt x="215" y="14"/>
                    <a:pt x="220" y="14"/>
                  </a:cubicBezTo>
                  <a:close/>
                  <a:moveTo>
                    <a:pt x="353" y="153"/>
                  </a:moveTo>
                  <a:cubicBezTo>
                    <a:pt x="353" y="153"/>
                    <a:pt x="353" y="153"/>
                    <a:pt x="353" y="153"/>
                  </a:cubicBezTo>
                  <a:cubicBezTo>
                    <a:pt x="355" y="151"/>
                    <a:pt x="357" y="150"/>
                    <a:pt x="360" y="150"/>
                  </a:cubicBezTo>
                  <a:cubicBezTo>
                    <a:pt x="366" y="150"/>
                    <a:pt x="370" y="154"/>
                    <a:pt x="370" y="160"/>
                  </a:cubicBezTo>
                  <a:cubicBezTo>
                    <a:pt x="370" y="163"/>
                    <a:pt x="369" y="165"/>
                    <a:pt x="367" y="167"/>
                  </a:cubicBezTo>
                  <a:cubicBezTo>
                    <a:pt x="365" y="169"/>
                    <a:pt x="363" y="170"/>
                    <a:pt x="360" y="170"/>
                  </a:cubicBezTo>
                  <a:cubicBezTo>
                    <a:pt x="354" y="170"/>
                    <a:pt x="350" y="166"/>
                    <a:pt x="350" y="160"/>
                  </a:cubicBezTo>
                  <a:cubicBezTo>
                    <a:pt x="350" y="157"/>
                    <a:pt x="351" y="155"/>
                    <a:pt x="353" y="153"/>
                  </a:cubicBezTo>
                  <a:close/>
                  <a:moveTo>
                    <a:pt x="301" y="350"/>
                  </a:moveTo>
                  <a:cubicBezTo>
                    <a:pt x="301" y="350"/>
                    <a:pt x="301" y="350"/>
                    <a:pt x="301" y="350"/>
                  </a:cubicBezTo>
                  <a:cubicBezTo>
                    <a:pt x="303" y="350"/>
                    <a:pt x="306" y="352"/>
                    <a:pt x="308" y="353"/>
                  </a:cubicBezTo>
                  <a:cubicBezTo>
                    <a:pt x="310" y="355"/>
                    <a:pt x="311" y="357"/>
                    <a:pt x="311" y="360"/>
                  </a:cubicBezTo>
                  <a:cubicBezTo>
                    <a:pt x="311" y="366"/>
                    <a:pt x="306" y="370"/>
                    <a:pt x="301" y="370"/>
                  </a:cubicBezTo>
                  <a:cubicBezTo>
                    <a:pt x="301" y="370"/>
                    <a:pt x="301" y="370"/>
                    <a:pt x="301" y="370"/>
                  </a:cubicBezTo>
                  <a:cubicBezTo>
                    <a:pt x="298" y="370"/>
                    <a:pt x="295" y="369"/>
                    <a:pt x="293" y="367"/>
                  </a:cubicBezTo>
                  <a:cubicBezTo>
                    <a:pt x="291" y="365"/>
                    <a:pt x="290" y="363"/>
                    <a:pt x="290" y="360"/>
                  </a:cubicBezTo>
                  <a:cubicBezTo>
                    <a:pt x="290" y="355"/>
                    <a:pt x="295" y="350"/>
                    <a:pt x="301" y="350"/>
                  </a:cubicBezTo>
                  <a:close/>
                  <a:moveTo>
                    <a:pt x="83" y="370"/>
                  </a:moveTo>
                  <a:cubicBezTo>
                    <a:pt x="83" y="370"/>
                    <a:pt x="83" y="370"/>
                    <a:pt x="83" y="370"/>
                  </a:cubicBezTo>
                  <a:cubicBezTo>
                    <a:pt x="82" y="370"/>
                    <a:pt x="82" y="370"/>
                    <a:pt x="82" y="370"/>
                  </a:cubicBezTo>
                  <a:cubicBezTo>
                    <a:pt x="78" y="370"/>
                    <a:pt x="73" y="366"/>
                    <a:pt x="73" y="360"/>
                  </a:cubicBezTo>
                  <a:cubicBezTo>
                    <a:pt x="73" y="354"/>
                    <a:pt x="79" y="350"/>
                    <a:pt x="84" y="350"/>
                  </a:cubicBezTo>
                  <a:cubicBezTo>
                    <a:pt x="90" y="350"/>
                    <a:pt x="94" y="354"/>
                    <a:pt x="94" y="360"/>
                  </a:cubicBezTo>
                  <a:cubicBezTo>
                    <a:pt x="94" y="365"/>
                    <a:pt x="89" y="370"/>
                    <a:pt x="83" y="370"/>
                  </a:cubicBezTo>
                  <a:close/>
                  <a:moveTo>
                    <a:pt x="26" y="309"/>
                  </a:moveTo>
                  <a:cubicBezTo>
                    <a:pt x="26" y="309"/>
                    <a:pt x="26" y="309"/>
                    <a:pt x="26" y="309"/>
                  </a:cubicBezTo>
                  <a:cubicBezTo>
                    <a:pt x="23" y="309"/>
                    <a:pt x="21" y="307"/>
                    <a:pt x="19" y="306"/>
                  </a:cubicBezTo>
                  <a:cubicBezTo>
                    <a:pt x="17" y="304"/>
                    <a:pt x="16" y="301"/>
                    <a:pt x="16" y="298"/>
                  </a:cubicBezTo>
                  <a:cubicBezTo>
                    <a:pt x="17" y="293"/>
                    <a:pt x="21" y="288"/>
                    <a:pt x="27" y="288"/>
                  </a:cubicBezTo>
                  <a:cubicBezTo>
                    <a:pt x="29" y="288"/>
                    <a:pt x="31" y="290"/>
                    <a:pt x="34" y="291"/>
                  </a:cubicBezTo>
                  <a:cubicBezTo>
                    <a:pt x="35" y="293"/>
                    <a:pt x="36" y="296"/>
                    <a:pt x="36" y="299"/>
                  </a:cubicBezTo>
                  <a:cubicBezTo>
                    <a:pt x="36" y="304"/>
                    <a:pt x="34" y="308"/>
                    <a:pt x="26" y="309"/>
                  </a:cubicBezTo>
                  <a:close/>
                  <a:moveTo>
                    <a:pt x="88" y="39"/>
                  </a:moveTo>
                  <a:cubicBezTo>
                    <a:pt x="88" y="39"/>
                    <a:pt x="88" y="39"/>
                    <a:pt x="88" y="39"/>
                  </a:cubicBezTo>
                  <a:cubicBezTo>
                    <a:pt x="83" y="39"/>
                    <a:pt x="78" y="34"/>
                    <a:pt x="78" y="29"/>
                  </a:cubicBezTo>
                  <a:cubicBezTo>
                    <a:pt x="78" y="23"/>
                    <a:pt x="83" y="19"/>
                    <a:pt x="88" y="19"/>
                  </a:cubicBezTo>
                  <a:cubicBezTo>
                    <a:pt x="94" y="19"/>
                    <a:pt x="99" y="23"/>
                    <a:pt x="99" y="29"/>
                  </a:cubicBezTo>
                  <a:cubicBezTo>
                    <a:pt x="99" y="34"/>
                    <a:pt x="94" y="39"/>
                    <a:pt x="88" y="39"/>
                  </a:cubicBezTo>
                  <a:close/>
                  <a:moveTo>
                    <a:pt x="360" y="200"/>
                  </a:moveTo>
                  <a:cubicBezTo>
                    <a:pt x="360" y="200"/>
                    <a:pt x="360" y="200"/>
                    <a:pt x="360" y="200"/>
                  </a:cubicBezTo>
                  <a:cubicBezTo>
                    <a:pt x="349" y="200"/>
                    <a:pt x="339" y="207"/>
                    <a:pt x="336" y="217"/>
                  </a:cubicBezTo>
                  <a:cubicBezTo>
                    <a:pt x="277" y="217"/>
                    <a:pt x="277" y="217"/>
                    <a:pt x="277" y="217"/>
                  </a:cubicBezTo>
                  <a:cubicBezTo>
                    <a:pt x="277" y="168"/>
                    <a:pt x="277" y="168"/>
                    <a:pt x="277" y="168"/>
                  </a:cubicBezTo>
                  <a:cubicBezTo>
                    <a:pt x="336" y="168"/>
                    <a:pt x="336" y="168"/>
                    <a:pt x="336" y="168"/>
                  </a:cubicBezTo>
                  <a:cubicBezTo>
                    <a:pt x="340" y="177"/>
                    <a:pt x="350" y="183"/>
                    <a:pt x="360" y="183"/>
                  </a:cubicBezTo>
                  <a:cubicBezTo>
                    <a:pt x="360" y="183"/>
                    <a:pt x="360" y="183"/>
                    <a:pt x="360" y="183"/>
                  </a:cubicBezTo>
                  <a:cubicBezTo>
                    <a:pt x="373" y="183"/>
                    <a:pt x="384" y="173"/>
                    <a:pt x="384" y="159"/>
                  </a:cubicBezTo>
                  <a:cubicBezTo>
                    <a:pt x="384" y="146"/>
                    <a:pt x="373" y="135"/>
                    <a:pt x="360" y="135"/>
                  </a:cubicBezTo>
                  <a:cubicBezTo>
                    <a:pt x="349" y="135"/>
                    <a:pt x="340" y="142"/>
                    <a:pt x="337" y="152"/>
                  </a:cubicBezTo>
                  <a:cubicBezTo>
                    <a:pt x="277" y="152"/>
                    <a:pt x="277" y="152"/>
                    <a:pt x="277" y="152"/>
                  </a:cubicBezTo>
                  <a:cubicBezTo>
                    <a:pt x="272" y="129"/>
                    <a:pt x="253" y="111"/>
                    <a:pt x="228" y="109"/>
                  </a:cubicBezTo>
                  <a:cubicBezTo>
                    <a:pt x="228" y="47"/>
                    <a:pt x="228" y="47"/>
                    <a:pt x="228" y="47"/>
                  </a:cubicBezTo>
                  <a:cubicBezTo>
                    <a:pt x="238" y="44"/>
                    <a:pt x="245" y="35"/>
                    <a:pt x="245" y="25"/>
                  </a:cubicBezTo>
                  <a:cubicBezTo>
                    <a:pt x="245" y="11"/>
                    <a:pt x="234" y="0"/>
                    <a:pt x="220" y="0"/>
                  </a:cubicBezTo>
                  <a:cubicBezTo>
                    <a:pt x="207" y="0"/>
                    <a:pt x="196" y="11"/>
                    <a:pt x="196" y="25"/>
                  </a:cubicBezTo>
                  <a:cubicBezTo>
                    <a:pt x="196" y="35"/>
                    <a:pt x="203" y="44"/>
                    <a:pt x="212" y="47"/>
                  </a:cubicBezTo>
                  <a:cubicBezTo>
                    <a:pt x="212" y="110"/>
                    <a:pt x="212" y="110"/>
                    <a:pt x="212" y="110"/>
                  </a:cubicBezTo>
                  <a:cubicBezTo>
                    <a:pt x="176" y="110"/>
                    <a:pt x="176" y="110"/>
                    <a:pt x="176" y="110"/>
                  </a:cubicBezTo>
                  <a:cubicBezTo>
                    <a:pt x="176" y="31"/>
                    <a:pt x="176" y="31"/>
                    <a:pt x="176" y="31"/>
                  </a:cubicBezTo>
                  <a:cubicBezTo>
                    <a:pt x="176" y="29"/>
                    <a:pt x="175" y="27"/>
                    <a:pt x="173" y="26"/>
                  </a:cubicBezTo>
                  <a:cubicBezTo>
                    <a:pt x="172" y="24"/>
                    <a:pt x="170" y="23"/>
                    <a:pt x="167" y="23"/>
                  </a:cubicBezTo>
                  <a:cubicBezTo>
                    <a:pt x="112" y="24"/>
                    <a:pt x="112" y="24"/>
                    <a:pt x="112" y="24"/>
                  </a:cubicBezTo>
                  <a:cubicBezTo>
                    <a:pt x="112" y="24"/>
                    <a:pt x="112" y="24"/>
                    <a:pt x="112" y="24"/>
                  </a:cubicBezTo>
                  <a:cubicBezTo>
                    <a:pt x="110" y="13"/>
                    <a:pt x="100" y="4"/>
                    <a:pt x="88" y="4"/>
                  </a:cubicBezTo>
                  <a:cubicBezTo>
                    <a:pt x="75" y="4"/>
                    <a:pt x="64" y="15"/>
                    <a:pt x="64" y="29"/>
                  </a:cubicBezTo>
                  <a:cubicBezTo>
                    <a:pt x="64" y="42"/>
                    <a:pt x="75" y="53"/>
                    <a:pt x="88" y="53"/>
                  </a:cubicBezTo>
                  <a:cubicBezTo>
                    <a:pt x="98" y="53"/>
                    <a:pt x="106" y="48"/>
                    <a:pt x="110" y="40"/>
                  </a:cubicBezTo>
                  <a:cubicBezTo>
                    <a:pt x="111" y="40"/>
                    <a:pt x="111" y="41"/>
                    <a:pt x="112" y="41"/>
                  </a:cubicBezTo>
                  <a:cubicBezTo>
                    <a:pt x="113" y="41"/>
                    <a:pt x="113" y="41"/>
                    <a:pt x="113" y="41"/>
                  </a:cubicBezTo>
                  <a:cubicBezTo>
                    <a:pt x="160" y="39"/>
                    <a:pt x="160" y="39"/>
                    <a:pt x="160" y="39"/>
                  </a:cubicBezTo>
                  <a:cubicBezTo>
                    <a:pt x="160" y="108"/>
                    <a:pt x="160" y="108"/>
                    <a:pt x="160" y="108"/>
                  </a:cubicBezTo>
                  <a:cubicBezTo>
                    <a:pt x="134" y="109"/>
                    <a:pt x="112" y="128"/>
                    <a:pt x="107" y="152"/>
                  </a:cubicBezTo>
                  <a:cubicBezTo>
                    <a:pt x="47" y="152"/>
                    <a:pt x="47" y="152"/>
                    <a:pt x="47" y="152"/>
                  </a:cubicBezTo>
                  <a:cubicBezTo>
                    <a:pt x="46" y="149"/>
                    <a:pt x="44" y="146"/>
                    <a:pt x="41" y="143"/>
                  </a:cubicBezTo>
                  <a:cubicBezTo>
                    <a:pt x="37" y="138"/>
                    <a:pt x="31" y="136"/>
                    <a:pt x="24" y="136"/>
                  </a:cubicBezTo>
                  <a:cubicBezTo>
                    <a:pt x="11" y="136"/>
                    <a:pt x="0" y="147"/>
                    <a:pt x="0" y="160"/>
                  </a:cubicBezTo>
                  <a:cubicBezTo>
                    <a:pt x="0" y="167"/>
                    <a:pt x="2" y="173"/>
                    <a:pt x="7" y="177"/>
                  </a:cubicBezTo>
                  <a:cubicBezTo>
                    <a:pt x="11" y="182"/>
                    <a:pt x="17" y="184"/>
                    <a:pt x="24" y="184"/>
                  </a:cubicBezTo>
                  <a:cubicBezTo>
                    <a:pt x="24" y="184"/>
                    <a:pt x="24" y="184"/>
                    <a:pt x="24" y="184"/>
                  </a:cubicBezTo>
                  <a:cubicBezTo>
                    <a:pt x="35" y="184"/>
                    <a:pt x="45" y="177"/>
                    <a:pt x="48" y="168"/>
                  </a:cubicBezTo>
                  <a:cubicBezTo>
                    <a:pt x="107" y="168"/>
                    <a:pt x="107" y="168"/>
                    <a:pt x="107" y="168"/>
                  </a:cubicBezTo>
                  <a:cubicBezTo>
                    <a:pt x="107" y="212"/>
                    <a:pt x="107" y="212"/>
                    <a:pt x="107" y="212"/>
                  </a:cubicBezTo>
                  <a:cubicBezTo>
                    <a:pt x="107" y="212"/>
                    <a:pt x="105" y="212"/>
                    <a:pt x="105" y="212"/>
                  </a:cubicBezTo>
                  <a:cubicBezTo>
                    <a:pt x="26" y="211"/>
                    <a:pt x="26" y="211"/>
                    <a:pt x="26" y="211"/>
                  </a:cubicBezTo>
                  <a:cubicBezTo>
                    <a:pt x="24" y="211"/>
                    <a:pt x="21" y="212"/>
                    <a:pt x="20" y="214"/>
                  </a:cubicBezTo>
                  <a:cubicBezTo>
                    <a:pt x="18" y="215"/>
                    <a:pt x="17" y="218"/>
                    <a:pt x="17" y="220"/>
                  </a:cubicBezTo>
                  <a:cubicBezTo>
                    <a:pt x="17" y="276"/>
                    <a:pt x="17" y="276"/>
                    <a:pt x="17" y="276"/>
                  </a:cubicBezTo>
                  <a:cubicBezTo>
                    <a:pt x="17" y="276"/>
                    <a:pt x="17" y="276"/>
                    <a:pt x="17" y="276"/>
                  </a:cubicBezTo>
                  <a:cubicBezTo>
                    <a:pt x="9" y="279"/>
                    <a:pt x="2" y="288"/>
                    <a:pt x="2" y="298"/>
                  </a:cubicBezTo>
                  <a:cubicBezTo>
                    <a:pt x="2" y="304"/>
                    <a:pt x="5" y="310"/>
                    <a:pt x="9" y="315"/>
                  </a:cubicBezTo>
                  <a:cubicBezTo>
                    <a:pt x="14" y="319"/>
                    <a:pt x="20" y="321"/>
                    <a:pt x="27" y="321"/>
                  </a:cubicBezTo>
                  <a:cubicBezTo>
                    <a:pt x="27" y="321"/>
                    <a:pt x="27" y="321"/>
                    <a:pt x="27" y="321"/>
                  </a:cubicBezTo>
                  <a:cubicBezTo>
                    <a:pt x="40" y="321"/>
                    <a:pt x="51" y="311"/>
                    <a:pt x="51" y="297"/>
                  </a:cubicBezTo>
                  <a:cubicBezTo>
                    <a:pt x="51" y="291"/>
                    <a:pt x="48" y="286"/>
                    <a:pt x="44" y="281"/>
                  </a:cubicBezTo>
                  <a:cubicBezTo>
                    <a:pt x="41" y="278"/>
                    <a:pt x="38" y="276"/>
                    <a:pt x="34" y="275"/>
                  </a:cubicBezTo>
                  <a:cubicBezTo>
                    <a:pt x="33" y="227"/>
                    <a:pt x="33" y="227"/>
                    <a:pt x="33" y="227"/>
                  </a:cubicBezTo>
                  <a:cubicBezTo>
                    <a:pt x="104" y="227"/>
                    <a:pt x="104" y="227"/>
                    <a:pt x="104" y="227"/>
                  </a:cubicBezTo>
                  <a:cubicBezTo>
                    <a:pt x="104" y="227"/>
                    <a:pt x="104" y="227"/>
                    <a:pt x="104" y="227"/>
                  </a:cubicBezTo>
                  <a:cubicBezTo>
                    <a:pt x="104" y="227"/>
                    <a:pt x="105" y="227"/>
                    <a:pt x="105" y="227"/>
                  </a:cubicBezTo>
                  <a:cubicBezTo>
                    <a:pt x="106" y="256"/>
                    <a:pt x="128" y="279"/>
                    <a:pt x="156" y="282"/>
                  </a:cubicBezTo>
                  <a:cubicBezTo>
                    <a:pt x="155" y="282"/>
                    <a:pt x="155" y="283"/>
                    <a:pt x="155" y="284"/>
                  </a:cubicBezTo>
                  <a:cubicBezTo>
                    <a:pt x="155" y="354"/>
                    <a:pt x="155" y="354"/>
                    <a:pt x="155" y="354"/>
                  </a:cubicBezTo>
                  <a:cubicBezTo>
                    <a:pt x="108" y="353"/>
                    <a:pt x="108" y="353"/>
                    <a:pt x="108" y="353"/>
                  </a:cubicBezTo>
                  <a:cubicBezTo>
                    <a:pt x="108" y="353"/>
                    <a:pt x="108" y="353"/>
                    <a:pt x="108" y="353"/>
                  </a:cubicBezTo>
                  <a:cubicBezTo>
                    <a:pt x="108" y="353"/>
                    <a:pt x="108" y="353"/>
                    <a:pt x="108" y="353"/>
                  </a:cubicBezTo>
                  <a:cubicBezTo>
                    <a:pt x="104" y="344"/>
                    <a:pt x="95" y="336"/>
                    <a:pt x="84" y="336"/>
                  </a:cubicBezTo>
                  <a:cubicBezTo>
                    <a:pt x="71" y="336"/>
                    <a:pt x="60" y="348"/>
                    <a:pt x="60" y="361"/>
                  </a:cubicBezTo>
                  <a:cubicBezTo>
                    <a:pt x="60" y="374"/>
                    <a:pt x="71" y="386"/>
                    <a:pt x="84" y="386"/>
                  </a:cubicBezTo>
                  <a:cubicBezTo>
                    <a:pt x="84" y="386"/>
                    <a:pt x="84" y="386"/>
                    <a:pt x="84" y="386"/>
                  </a:cubicBezTo>
                  <a:cubicBezTo>
                    <a:pt x="95" y="386"/>
                    <a:pt x="104" y="379"/>
                    <a:pt x="107" y="370"/>
                  </a:cubicBezTo>
                  <a:cubicBezTo>
                    <a:pt x="108" y="370"/>
                    <a:pt x="108" y="370"/>
                    <a:pt x="108" y="370"/>
                  </a:cubicBezTo>
                  <a:cubicBezTo>
                    <a:pt x="164" y="370"/>
                    <a:pt x="164" y="370"/>
                    <a:pt x="164" y="370"/>
                  </a:cubicBezTo>
                  <a:cubicBezTo>
                    <a:pt x="164" y="370"/>
                    <a:pt x="164" y="370"/>
                    <a:pt x="164" y="370"/>
                  </a:cubicBezTo>
                  <a:cubicBezTo>
                    <a:pt x="166" y="370"/>
                    <a:pt x="168" y="369"/>
                    <a:pt x="169" y="368"/>
                  </a:cubicBezTo>
                  <a:cubicBezTo>
                    <a:pt x="171" y="366"/>
                    <a:pt x="172" y="364"/>
                    <a:pt x="172" y="362"/>
                  </a:cubicBezTo>
                  <a:cubicBezTo>
                    <a:pt x="171" y="283"/>
                    <a:pt x="171" y="283"/>
                    <a:pt x="171" y="283"/>
                  </a:cubicBezTo>
                  <a:cubicBezTo>
                    <a:pt x="171" y="282"/>
                    <a:pt x="171" y="284"/>
                    <a:pt x="171" y="280"/>
                  </a:cubicBezTo>
                  <a:cubicBezTo>
                    <a:pt x="213" y="280"/>
                    <a:pt x="213" y="280"/>
                    <a:pt x="213" y="280"/>
                  </a:cubicBezTo>
                  <a:cubicBezTo>
                    <a:pt x="213" y="280"/>
                    <a:pt x="213" y="282"/>
                    <a:pt x="213" y="283"/>
                  </a:cubicBezTo>
                  <a:cubicBezTo>
                    <a:pt x="213" y="361"/>
                    <a:pt x="213" y="361"/>
                    <a:pt x="213" y="361"/>
                  </a:cubicBezTo>
                  <a:cubicBezTo>
                    <a:pt x="213" y="363"/>
                    <a:pt x="214" y="366"/>
                    <a:pt x="216" y="367"/>
                  </a:cubicBezTo>
                  <a:cubicBezTo>
                    <a:pt x="217" y="369"/>
                    <a:pt x="219" y="370"/>
                    <a:pt x="221" y="370"/>
                  </a:cubicBezTo>
                  <a:cubicBezTo>
                    <a:pt x="221" y="370"/>
                    <a:pt x="221" y="370"/>
                    <a:pt x="221" y="370"/>
                  </a:cubicBezTo>
                  <a:cubicBezTo>
                    <a:pt x="276" y="370"/>
                    <a:pt x="276" y="370"/>
                    <a:pt x="276" y="370"/>
                  </a:cubicBezTo>
                  <a:cubicBezTo>
                    <a:pt x="277" y="370"/>
                    <a:pt x="277" y="370"/>
                    <a:pt x="278" y="370"/>
                  </a:cubicBezTo>
                  <a:cubicBezTo>
                    <a:pt x="279" y="373"/>
                    <a:pt x="281" y="376"/>
                    <a:pt x="283" y="378"/>
                  </a:cubicBezTo>
                  <a:cubicBezTo>
                    <a:pt x="288" y="383"/>
                    <a:pt x="294" y="386"/>
                    <a:pt x="301" y="386"/>
                  </a:cubicBezTo>
                  <a:cubicBezTo>
                    <a:pt x="301" y="386"/>
                    <a:pt x="301" y="386"/>
                    <a:pt x="301" y="386"/>
                  </a:cubicBezTo>
                  <a:cubicBezTo>
                    <a:pt x="314" y="386"/>
                    <a:pt x="325" y="374"/>
                    <a:pt x="325" y="361"/>
                  </a:cubicBezTo>
                  <a:cubicBezTo>
                    <a:pt x="325" y="348"/>
                    <a:pt x="314" y="336"/>
                    <a:pt x="301" y="336"/>
                  </a:cubicBezTo>
                  <a:cubicBezTo>
                    <a:pt x="290" y="336"/>
                    <a:pt x="280" y="344"/>
                    <a:pt x="277" y="353"/>
                  </a:cubicBezTo>
                  <a:cubicBezTo>
                    <a:pt x="277" y="353"/>
                    <a:pt x="277" y="353"/>
                    <a:pt x="276" y="353"/>
                  </a:cubicBezTo>
                  <a:cubicBezTo>
                    <a:pt x="276" y="353"/>
                    <a:pt x="276" y="353"/>
                    <a:pt x="276" y="353"/>
                  </a:cubicBezTo>
                  <a:cubicBezTo>
                    <a:pt x="230" y="354"/>
                    <a:pt x="230" y="354"/>
                    <a:pt x="230" y="354"/>
                  </a:cubicBezTo>
                  <a:cubicBezTo>
                    <a:pt x="230" y="283"/>
                    <a:pt x="230" y="283"/>
                    <a:pt x="230" y="283"/>
                  </a:cubicBezTo>
                  <a:cubicBezTo>
                    <a:pt x="230" y="283"/>
                    <a:pt x="230" y="282"/>
                    <a:pt x="230" y="281"/>
                  </a:cubicBezTo>
                  <a:cubicBezTo>
                    <a:pt x="255" y="279"/>
                    <a:pt x="275" y="258"/>
                    <a:pt x="278" y="233"/>
                  </a:cubicBezTo>
                  <a:cubicBezTo>
                    <a:pt x="337" y="233"/>
                    <a:pt x="337" y="233"/>
                    <a:pt x="337" y="233"/>
                  </a:cubicBezTo>
                  <a:cubicBezTo>
                    <a:pt x="341" y="242"/>
                    <a:pt x="350" y="248"/>
                    <a:pt x="360" y="248"/>
                  </a:cubicBezTo>
                  <a:cubicBezTo>
                    <a:pt x="360" y="248"/>
                    <a:pt x="360" y="248"/>
                    <a:pt x="360" y="248"/>
                  </a:cubicBezTo>
                  <a:cubicBezTo>
                    <a:pt x="373" y="248"/>
                    <a:pt x="384" y="237"/>
                    <a:pt x="384" y="224"/>
                  </a:cubicBezTo>
                  <a:cubicBezTo>
                    <a:pt x="384" y="211"/>
                    <a:pt x="373" y="200"/>
                    <a:pt x="360"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Monitor">
            <a:extLst>
              <a:ext uri="{FF2B5EF4-FFF2-40B4-BE49-F238E27FC236}">
                <a16:creationId xmlns:a16="http://schemas.microsoft.com/office/drawing/2014/main" id="{354BF74C-784B-4CC9-BC30-4ED28D059F39}"/>
              </a:ext>
            </a:extLst>
          </p:cNvPr>
          <p:cNvGrpSpPr>
            <a:grpSpLocks noChangeAspect="1"/>
          </p:cNvGrpSpPr>
          <p:nvPr>
            <p:custDataLst>
              <p:tags r:id="rId3"/>
            </p:custDataLst>
          </p:nvPr>
        </p:nvGrpSpPr>
        <p:grpSpPr>
          <a:xfrm>
            <a:off x="11931289" y="2623735"/>
            <a:ext cx="1025513" cy="1100441"/>
            <a:chOff x="411168" y="3617568"/>
            <a:chExt cx="1025513" cy="1100441"/>
          </a:xfrm>
          <a:solidFill>
            <a:schemeClr val="tx2"/>
          </a:solidFill>
        </p:grpSpPr>
        <p:sp>
          <p:nvSpPr>
            <p:cNvPr id="70" name="Freeform 11">
              <a:extLst>
                <a:ext uri="{FF2B5EF4-FFF2-40B4-BE49-F238E27FC236}">
                  <a16:creationId xmlns:a16="http://schemas.microsoft.com/office/drawing/2014/main" id="{E9E1857F-03F0-4E44-B558-16FF71F662A5}"/>
                </a:ext>
              </a:extLst>
            </p:cNvPr>
            <p:cNvSpPr>
              <a:spLocks noEditPoints="1"/>
            </p:cNvSpPr>
            <p:nvPr/>
          </p:nvSpPr>
          <p:spPr bwMode="auto">
            <a:xfrm>
              <a:off x="411168" y="3617568"/>
              <a:ext cx="1025513" cy="1100441"/>
            </a:xfrm>
            <a:custGeom>
              <a:avLst/>
              <a:gdLst>
                <a:gd name="T0" fmla="*/ 330 w 368"/>
                <a:gd name="T1" fmla="*/ 0 h 368"/>
                <a:gd name="T2" fmla="*/ 37 w 368"/>
                <a:gd name="T3" fmla="*/ 0 h 368"/>
                <a:gd name="T4" fmla="*/ 0 w 368"/>
                <a:gd name="T5" fmla="*/ 36 h 368"/>
                <a:gd name="T6" fmla="*/ 0 w 368"/>
                <a:gd name="T7" fmla="*/ 274 h 368"/>
                <a:gd name="T8" fmla="*/ 37 w 368"/>
                <a:gd name="T9" fmla="*/ 311 h 368"/>
                <a:gd name="T10" fmla="*/ 175 w 368"/>
                <a:gd name="T11" fmla="*/ 311 h 368"/>
                <a:gd name="T12" fmla="*/ 175 w 368"/>
                <a:gd name="T13" fmla="*/ 350 h 368"/>
                <a:gd name="T14" fmla="*/ 122 w 368"/>
                <a:gd name="T15" fmla="*/ 350 h 368"/>
                <a:gd name="T16" fmla="*/ 113 w 368"/>
                <a:gd name="T17" fmla="*/ 358 h 368"/>
                <a:gd name="T18" fmla="*/ 122 w 368"/>
                <a:gd name="T19" fmla="*/ 368 h 368"/>
                <a:gd name="T20" fmla="*/ 246 w 368"/>
                <a:gd name="T21" fmla="*/ 368 h 368"/>
                <a:gd name="T22" fmla="*/ 255 w 368"/>
                <a:gd name="T23" fmla="*/ 358 h 368"/>
                <a:gd name="T24" fmla="*/ 246 w 368"/>
                <a:gd name="T25" fmla="*/ 350 h 368"/>
                <a:gd name="T26" fmla="*/ 193 w 368"/>
                <a:gd name="T27" fmla="*/ 350 h 368"/>
                <a:gd name="T28" fmla="*/ 193 w 368"/>
                <a:gd name="T29" fmla="*/ 311 h 368"/>
                <a:gd name="T30" fmla="*/ 330 w 368"/>
                <a:gd name="T31" fmla="*/ 311 h 368"/>
                <a:gd name="T32" fmla="*/ 368 w 368"/>
                <a:gd name="T33" fmla="*/ 274 h 368"/>
                <a:gd name="T34" fmla="*/ 368 w 368"/>
                <a:gd name="T35" fmla="*/ 36 h 368"/>
                <a:gd name="T36" fmla="*/ 330 w 368"/>
                <a:gd name="T37" fmla="*/ 0 h 368"/>
                <a:gd name="T38" fmla="*/ 350 w 368"/>
                <a:gd name="T39" fmla="*/ 256 h 368"/>
                <a:gd name="T40" fmla="*/ 350 w 368"/>
                <a:gd name="T41" fmla="*/ 268 h 368"/>
                <a:gd name="T42" fmla="*/ 325 w 368"/>
                <a:gd name="T43" fmla="*/ 293 h 368"/>
                <a:gd name="T44" fmla="*/ 43 w 368"/>
                <a:gd name="T45" fmla="*/ 293 h 368"/>
                <a:gd name="T46" fmla="*/ 18 w 368"/>
                <a:gd name="T47" fmla="*/ 268 h 368"/>
                <a:gd name="T48" fmla="*/ 18 w 368"/>
                <a:gd name="T49" fmla="*/ 256 h 368"/>
                <a:gd name="T50" fmla="*/ 350 w 368"/>
                <a:gd name="T51" fmla="*/ 256 h 368"/>
                <a:gd name="T52" fmla="*/ 350 w 368"/>
                <a:gd name="T53" fmla="*/ 256 h 368"/>
                <a:gd name="T54" fmla="*/ 350 w 368"/>
                <a:gd name="T55" fmla="*/ 42 h 368"/>
                <a:gd name="T56" fmla="*/ 350 w 368"/>
                <a:gd name="T57" fmla="*/ 236 h 368"/>
                <a:gd name="T58" fmla="*/ 18 w 368"/>
                <a:gd name="T59" fmla="*/ 236 h 368"/>
                <a:gd name="T60" fmla="*/ 18 w 368"/>
                <a:gd name="T61" fmla="*/ 42 h 368"/>
                <a:gd name="T62" fmla="*/ 43 w 368"/>
                <a:gd name="T63" fmla="*/ 17 h 368"/>
                <a:gd name="T64" fmla="*/ 325 w 368"/>
                <a:gd name="T65" fmla="*/ 17 h 368"/>
                <a:gd name="T66" fmla="*/ 350 w 368"/>
                <a:gd name="T67" fmla="*/ 4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8" h="368">
                  <a:moveTo>
                    <a:pt x="330" y="0"/>
                  </a:moveTo>
                  <a:cubicBezTo>
                    <a:pt x="37" y="0"/>
                    <a:pt x="37" y="0"/>
                    <a:pt x="37" y="0"/>
                  </a:cubicBezTo>
                  <a:cubicBezTo>
                    <a:pt x="17" y="0"/>
                    <a:pt x="0" y="16"/>
                    <a:pt x="0" y="36"/>
                  </a:cubicBezTo>
                  <a:cubicBezTo>
                    <a:pt x="0" y="274"/>
                    <a:pt x="0" y="274"/>
                    <a:pt x="0" y="274"/>
                  </a:cubicBezTo>
                  <a:cubicBezTo>
                    <a:pt x="0" y="295"/>
                    <a:pt x="17" y="311"/>
                    <a:pt x="37" y="311"/>
                  </a:cubicBezTo>
                  <a:cubicBezTo>
                    <a:pt x="175" y="311"/>
                    <a:pt x="175" y="311"/>
                    <a:pt x="175" y="311"/>
                  </a:cubicBezTo>
                  <a:cubicBezTo>
                    <a:pt x="175" y="350"/>
                    <a:pt x="175" y="350"/>
                    <a:pt x="175" y="350"/>
                  </a:cubicBezTo>
                  <a:cubicBezTo>
                    <a:pt x="122" y="350"/>
                    <a:pt x="122" y="350"/>
                    <a:pt x="122" y="350"/>
                  </a:cubicBezTo>
                  <a:cubicBezTo>
                    <a:pt x="117" y="350"/>
                    <a:pt x="113" y="354"/>
                    <a:pt x="113" y="358"/>
                  </a:cubicBezTo>
                  <a:cubicBezTo>
                    <a:pt x="113" y="364"/>
                    <a:pt x="117" y="368"/>
                    <a:pt x="122" y="368"/>
                  </a:cubicBezTo>
                  <a:cubicBezTo>
                    <a:pt x="246" y="368"/>
                    <a:pt x="246" y="368"/>
                    <a:pt x="246" y="368"/>
                  </a:cubicBezTo>
                  <a:cubicBezTo>
                    <a:pt x="251" y="368"/>
                    <a:pt x="255" y="364"/>
                    <a:pt x="255" y="358"/>
                  </a:cubicBezTo>
                  <a:cubicBezTo>
                    <a:pt x="255" y="354"/>
                    <a:pt x="251" y="350"/>
                    <a:pt x="246" y="350"/>
                  </a:cubicBezTo>
                  <a:cubicBezTo>
                    <a:pt x="193" y="350"/>
                    <a:pt x="193" y="350"/>
                    <a:pt x="193" y="350"/>
                  </a:cubicBezTo>
                  <a:cubicBezTo>
                    <a:pt x="193" y="311"/>
                    <a:pt x="193" y="311"/>
                    <a:pt x="193" y="311"/>
                  </a:cubicBezTo>
                  <a:cubicBezTo>
                    <a:pt x="330" y="311"/>
                    <a:pt x="330" y="311"/>
                    <a:pt x="330" y="311"/>
                  </a:cubicBezTo>
                  <a:cubicBezTo>
                    <a:pt x="351" y="311"/>
                    <a:pt x="368" y="295"/>
                    <a:pt x="368" y="274"/>
                  </a:cubicBezTo>
                  <a:cubicBezTo>
                    <a:pt x="368" y="36"/>
                    <a:pt x="368" y="36"/>
                    <a:pt x="368" y="36"/>
                  </a:cubicBezTo>
                  <a:cubicBezTo>
                    <a:pt x="368" y="16"/>
                    <a:pt x="351" y="0"/>
                    <a:pt x="330" y="0"/>
                  </a:cubicBezTo>
                  <a:close/>
                  <a:moveTo>
                    <a:pt x="350" y="256"/>
                  </a:moveTo>
                  <a:cubicBezTo>
                    <a:pt x="350" y="268"/>
                    <a:pt x="350" y="268"/>
                    <a:pt x="350" y="268"/>
                  </a:cubicBezTo>
                  <a:cubicBezTo>
                    <a:pt x="350" y="283"/>
                    <a:pt x="339" y="293"/>
                    <a:pt x="325" y="293"/>
                  </a:cubicBezTo>
                  <a:cubicBezTo>
                    <a:pt x="43" y="293"/>
                    <a:pt x="43" y="293"/>
                    <a:pt x="43" y="293"/>
                  </a:cubicBezTo>
                  <a:cubicBezTo>
                    <a:pt x="29" y="293"/>
                    <a:pt x="18" y="283"/>
                    <a:pt x="18" y="268"/>
                  </a:cubicBezTo>
                  <a:cubicBezTo>
                    <a:pt x="18" y="256"/>
                    <a:pt x="18" y="256"/>
                    <a:pt x="18" y="256"/>
                  </a:cubicBezTo>
                  <a:cubicBezTo>
                    <a:pt x="350" y="256"/>
                    <a:pt x="350" y="256"/>
                    <a:pt x="350" y="256"/>
                  </a:cubicBezTo>
                  <a:cubicBezTo>
                    <a:pt x="350" y="256"/>
                    <a:pt x="350" y="256"/>
                    <a:pt x="350" y="256"/>
                  </a:cubicBezTo>
                  <a:close/>
                  <a:moveTo>
                    <a:pt x="350" y="42"/>
                  </a:moveTo>
                  <a:cubicBezTo>
                    <a:pt x="350" y="236"/>
                    <a:pt x="350" y="236"/>
                    <a:pt x="350" y="236"/>
                  </a:cubicBezTo>
                  <a:cubicBezTo>
                    <a:pt x="18" y="236"/>
                    <a:pt x="18" y="236"/>
                    <a:pt x="18" y="236"/>
                  </a:cubicBezTo>
                  <a:cubicBezTo>
                    <a:pt x="18" y="42"/>
                    <a:pt x="18" y="42"/>
                    <a:pt x="18" y="42"/>
                  </a:cubicBezTo>
                  <a:cubicBezTo>
                    <a:pt x="18" y="29"/>
                    <a:pt x="29" y="17"/>
                    <a:pt x="43" y="17"/>
                  </a:cubicBezTo>
                  <a:cubicBezTo>
                    <a:pt x="325" y="17"/>
                    <a:pt x="325" y="17"/>
                    <a:pt x="325" y="17"/>
                  </a:cubicBezTo>
                  <a:cubicBezTo>
                    <a:pt x="339" y="17"/>
                    <a:pt x="350" y="29"/>
                    <a:pt x="35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a:extLst>
                <a:ext uri="{FF2B5EF4-FFF2-40B4-BE49-F238E27FC236}">
                  <a16:creationId xmlns:a16="http://schemas.microsoft.com/office/drawing/2014/main" id="{12365685-6F3C-4EBD-A36A-E463C2257323}"/>
                </a:ext>
              </a:extLst>
            </p:cNvPr>
            <p:cNvSpPr>
              <a:spLocks noEditPoints="1"/>
            </p:cNvSpPr>
            <p:nvPr/>
          </p:nvSpPr>
          <p:spPr bwMode="auto">
            <a:xfrm>
              <a:off x="790614" y="3803856"/>
              <a:ext cx="288304" cy="363932"/>
            </a:xfrm>
            <a:custGeom>
              <a:avLst/>
              <a:gdLst>
                <a:gd name="T0" fmla="*/ 44 w 91"/>
                <a:gd name="T1" fmla="*/ 72 h 131"/>
                <a:gd name="T2" fmla="*/ 36 w 91"/>
                <a:gd name="T3" fmla="*/ 81 h 131"/>
                <a:gd name="T4" fmla="*/ 36 w 91"/>
                <a:gd name="T5" fmla="*/ 93 h 131"/>
                <a:gd name="T6" fmla="*/ 37 w 91"/>
                <a:gd name="T7" fmla="*/ 98 h 131"/>
                <a:gd name="T8" fmla="*/ 50 w 91"/>
                <a:gd name="T9" fmla="*/ 101 h 131"/>
                <a:gd name="T10" fmla="*/ 53 w 91"/>
                <a:gd name="T11" fmla="*/ 84 h 131"/>
                <a:gd name="T12" fmla="*/ 44 w 91"/>
                <a:gd name="T13" fmla="*/ 72 h 131"/>
                <a:gd name="T14" fmla="*/ 44 w 91"/>
                <a:gd name="T15" fmla="*/ 12 h 131"/>
                <a:gd name="T16" fmla="*/ 19 w 91"/>
                <a:gd name="T17" fmla="*/ 27 h 131"/>
                <a:gd name="T18" fmla="*/ 15 w 91"/>
                <a:gd name="T19" fmla="*/ 41 h 131"/>
                <a:gd name="T20" fmla="*/ 15 w 91"/>
                <a:gd name="T21" fmla="*/ 48 h 131"/>
                <a:gd name="T22" fmla="*/ 20 w 91"/>
                <a:gd name="T23" fmla="*/ 48 h 131"/>
                <a:gd name="T24" fmla="*/ 65 w 91"/>
                <a:gd name="T25" fmla="*/ 48 h 131"/>
                <a:gd name="T26" fmla="*/ 71 w 91"/>
                <a:gd name="T27" fmla="*/ 48 h 131"/>
                <a:gd name="T28" fmla="*/ 73 w 91"/>
                <a:gd name="T29" fmla="*/ 47 h 131"/>
                <a:gd name="T30" fmla="*/ 72 w 91"/>
                <a:gd name="T31" fmla="*/ 31 h 131"/>
                <a:gd name="T32" fmla="*/ 44 w 91"/>
                <a:gd name="T33" fmla="*/ 12 h 131"/>
                <a:gd name="T34" fmla="*/ 44 w 91"/>
                <a:gd name="T35" fmla="*/ 0 h 131"/>
                <a:gd name="T36" fmla="*/ 78 w 91"/>
                <a:gd name="T37" fmla="*/ 18 h 131"/>
                <a:gd name="T38" fmla="*/ 85 w 91"/>
                <a:gd name="T39" fmla="*/ 36 h 131"/>
                <a:gd name="T40" fmla="*/ 85 w 91"/>
                <a:gd name="T41" fmla="*/ 46 h 131"/>
                <a:gd name="T42" fmla="*/ 86 w 91"/>
                <a:gd name="T43" fmla="*/ 48 h 131"/>
                <a:gd name="T44" fmla="*/ 89 w 91"/>
                <a:gd name="T45" fmla="*/ 50 h 131"/>
                <a:gd name="T46" fmla="*/ 89 w 91"/>
                <a:gd name="T47" fmla="*/ 63 h 131"/>
                <a:gd name="T48" fmla="*/ 89 w 91"/>
                <a:gd name="T49" fmla="*/ 91 h 131"/>
                <a:gd name="T50" fmla="*/ 89 w 91"/>
                <a:gd name="T51" fmla="*/ 117 h 131"/>
                <a:gd name="T52" fmla="*/ 88 w 91"/>
                <a:gd name="T53" fmla="*/ 129 h 131"/>
                <a:gd name="T54" fmla="*/ 78 w 91"/>
                <a:gd name="T55" fmla="*/ 130 h 131"/>
                <a:gd name="T56" fmla="*/ 52 w 91"/>
                <a:gd name="T57" fmla="*/ 130 h 131"/>
                <a:gd name="T58" fmla="*/ 4 w 91"/>
                <a:gd name="T59" fmla="*/ 130 h 131"/>
                <a:gd name="T60" fmla="*/ 0 w 91"/>
                <a:gd name="T61" fmla="*/ 124 h 131"/>
                <a:gd name="T62" fmla="*/ 0 w 91"/>
                <a:gd name="T63" fmla="*/ 104 h 131"/>
                <a:gd name="T64" fmla="*/ 0 w 91"/>
                <a:gd name="T65" fmla="*/ 53 h 131"/>
                <a:gd name="T66" fmla="*/ 0 w 91"/>
                <a:gd name="T67" fmla="*/ 50 h 131"/>
                <a:gd name="T68" fmla="*/ 3 w 91"/>
                <a:gd name="T69" fmla="*/ 48 h 131"/>
                <a:gd name="T70" fmla="*/ 4 w 91"/>
                <a:gd name="T71" fmla="*/ 48 h 131"/>
                <a:gd name="T72" fmla="*/ 4 w 91"/>
                <a:gd name="T73" fmla="*/ 45 h 131"/>
                <a:gd name="T74" fmla="*/ 8 w 91"/>
                <a:gd name="T75" fmla="*/ 25 h 131"/>
                <a:gd name="T76" fmla="*/ 35 w 91"/>
                <a:gd name="T77" fmla="*/ 2 h 131"/>
                <a:gd name="T78" fmla="*/ 44 w 91"/>
                <a:gd name="T7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31">
                  <a:moveTo>
                    <a:pt x="44" y="72"/>
                  </a:moveTo>
                  <a:cubicBezTo>
                    <a:pt x="39" y="72"/>
                    <a:pt x="37" y="76"/>
                    <a:pt x="36" y="81"/>
                  </a:cubicBezTo>
                  <a:cubicBezTo>
                    <a:pt x="36" y="84"/>
                    <a:pt x="36" y="89"/>
                    <a:pt x="36" y="93"/>
                  </a:cubicBezTo>
                  <a:cubicBezTo>
                    <a:pt x="36" y="95"/>
                    <a:pt x="36" y="96"/>
                    <a:pt x="37" y="98"/>
                  </a:cubicBezTo>
                  <a:cubicBezTo>
                    <a:pt x="40" y="104"/>
                    <a:pt x="46" y="104"/>
                    <a:pt x="50" y="101"/>
                  </a:cubicBezTo>
                  <a:cubicBezTo>
                    <a:pt x="55" y="97"/>
                    <a:pt x="53" y="89"/>
                    <a:pt x="53" y="84"/>
                  </a:cubicBezTo>
                  <a:cubicBezTo>
                    <a:pt x="53" y="78"/>
                    <a:pt x="52" y="72"/>
                    <a:pt x="44" y="72"/>
                  </a:cubicBezTo>
                  <a:close/>
                  <a:moveTo>
                    <a:pt x="44" y="12"/>
                  </a:moveTo>
                  <a:cubicBezTo>
                    <a:pt x="34" y="12"/>
                    <a:pt x="24" y="17"/>
                    <a:pt x="19" y="27"/>
                  </a:cubicBezTo>
                  <a:cubicBezTo>
                    <a:pt x="16" y="31"/>
                    <a:pt x="15" y="36"/>
                    <a:pt x="15" y="41"/>
                  </a:cubicBezTo>
                  <a:cubicBezTo>
                    <a:pt x="15" y="42"/>
                    <a:pt x="15" y="48"/>
                    <a:pt x="15" y="48"/>
                  </a:cubicBezTo>
                  <a:cubicBezTo>
                    <a:pt x="16" y="48"/>
                    <a:pt x="19" y="48"/>
                    <a:pt x="20" y="48"/>
                  </a:cubicBezTo>
                  <a:cubicBezTo>
                    <a:pt x="35" y="48"/>
                    <a:pt x="50" y="48"/>
                    <a:pt x="65" y="48"/>
                  </a:cubicBezTo>
                  <a:cubicBezTo>
                    <a:pt x="67" y="48"/>
                    <a:pt x="70" y="48"/>
                    <a:pt x="71" y="48"/>
                  </a:cubicBezTo>
                  <a:cubicBezTo>
                    <a:pt x="74" y="48"/>
                    <a:pt x="73" y="48"/>
                    <a:pt x="73" y="47"/>
                  </a:cubicBezTo>
                  <a:cubicBezTo>
                    <a:pt x="75" y="42"/>
                    <a:pt x="73" y="36"/>
                    <a:pt x="72" y="31"/>
                  </a:cubicBezTo>
                  <a:cubicBezTo>
                    <a:pt x="68" y="19"/>
                    <a:pt x="57" y="12"/>
                    <a:pt x="44" y="12"/>
                  </a:cubicBezTo>
                  <a:close/>
                  <a:moveTo>
                    <a:pt x="44" y="0"/>
                  </a:moveTo>
                  <a:cubicBezTo>
                    <a:pt x="58" y="1"/>
                    <a:pt x="70" y="7"/>
                    <a:pt x="78" y="18"/>
                  </a:cubicBezTo>
                  <a:cubicBezTo>
                    <a:pt x="81" y="24"/>
                    <a:pt x="84" y="29"/>
                    <a:pt x="85" y="36"/>
                  </a:cubicBezTo>
                  <a:cubicBezTo>
                    <a:pt x="85" y="38"/>
                    <a:pt x="85" y="42"/>
                    <a:pt x="85" y="46"/>
                  </a:cubicBezTo>
                  <a:cubicBezTo>
                    <a:pt x="85" y="48"/>
                    <a:pt x="85" y="48"/>
                    <a:pt x="86" y="48"/>
                  </a:cubicBezTo>
                  <a:cubicBezTo>
                    <a:pt x="87" y="48"/>
                    <a:pt x="89" y="48"/>
                    <a:pt x="89" y="50"/>
                  </a:cubicBezTo>
                  <a:cubicBezTo>
                    <a:pt x="90" y="54"/>
                    <a:pt x="89" y="60"/>
                    <a:pt x="89" y="63"/>
                  </a:cubicBezTo>
                  <a:cubicBezTo>
                    <a:pt x="89" y="72"/>
                    <a:pt x="89" y="82"/>
                    <a:pt x="89" y="91"/>
                  </a:cubicBezTo>
                  <a:cubicBezTo>
                    <a:pt x="89" y="99"/>
                    <a:pt x="89" y="108"/>
                    <a:pt x="89" y="117"/>
                  </a:cubicBezTo>
                  <a:cubicBezTo>
                    <a:pt x="89" y="120"/>
                    <a:pt x="91" y="126"/>
                    <a:pt x="88" y="129"/>
                  </a:cubicBezTo>
                  <a:cubicBezTo>
                    <a:pt x="86" y="131"/>
                    <a:pt x="80" y="130"/>
                    <a:pt x="78" y="130"/>
                  </a:cubicBezTo>
                  <a:cubicBezTo>
                    <a:pt x="69" y="130"/>
                    <a:pt x="60" y="130"/>
                    <a:pt x="52" y="130"/>
                  </a:cubicBezTo>
                  <a:cubicBezTo>
                    <a:pt x="36" y="130"/>
                    <a:pt x="20" y="130"/>
                    <a:pt x="4" y="130"/>
                  </a:cubicBezTo>
                  <a:cubicBezTo>
                    <a:pt x="1" y="129"/>
                    <a:pt x="0" y="128"/>
                    <a:pt x="0" y="124"/>
                  </a:cubicBezTo>
                  <a:cubicBezTo>
                    <a:pt x="0" y="118"/>
                    <a:pt x="0" y="111"/>
                    <a:pt x="0" y="104"/>
                  </a:cubicBezTo>
                  <a:cubicBezTo>
                    <a:pt x="0" y="87"/>
                    <a:pt x="0" y="71"/>
                    <a:pt x="0" y="53"/>
                  </a:cubicBezTo>
                  <a:cubicBezTo>
                    <a:pt x="0" y="52"/>
                    <a:pt x="0" y="51"/>
                    <a:pt x="0" y="50"/>
                  </a:cubicBezTo>
                  <a:cubicBezTo>
                    <a:pt x="1" y="48"/>
                    <a:pt x="1" y="48"/>
                    <a:pt x="3" y="48"/>
                  </a:cubicBezTo>
                  <a:cubicBezTo>
                    <a:pt x="4" y="48"/>
                    <a:pt x="4" y="48"/>
                    <a:pt x="4" y="48"/>
                  </a:cubicBezTo>
                  <a:cubicBezTo>
                    <a:pt x="5" y="48"/>
                    <a:pt x="4" y="45"/>
                    <a:pt x="4" y="45"/>
                  </a:cubicBezTo>
                  <a:cubicBezTo>
                    <a:pt x="4" y="38"/>
                    <a:pt x="5" y="32"/>
                    <a:pt x="8" y="25"/>
                  </a:cubicBezTo>
                  <a:cubicBezTo>
                    <a:pt x="13" y="14"/>
                    <a:pt x="23" y="5"/>
                    <a:pt x="35" y="2"/>
                  </a:cubicBezTo>
                  <a:cubicBezTo>
                    <a:pt x="38" y="1"/>
                    <a:pt x="42" y="1"/>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Cloud">
            <a:extLst>
              <a:ext uri="{FF2B5EF4-FFF2-40B4-BE49-F238E27FC236}">
                <a16:creationId xmlns:a16="http://schemas.microsoft.com/office/drawing/2014/main" id="{60BA41B2-7340-412F-ABBC-DCAD3E69FC15}"/>
              </a:ext>
            </a:extLst>
          </p:cNvPr>
          <p:cNvGrpSpPr>
            <a:grpSpLocks noChangeAspect="1"/>
          </p:cNvGrpSpPr>
          <p:nvPr>
            <p:custDataLst>
              <p:tags r:id="rId4"/>
            </p:custDataLst>
          </p:nvPr>
        </p:nvGrpSpPr>
        <p:grpSpPr>
          <a:xfrm>
            <a:off x="1584607" y="2504659"/>
            <a:ext cx="1210670" cy="1191948"/>
            <a:chOff x="695325" y="2228851"/>
            <a:chExt cx="615950" cy="606425"/>
          </a:xfrm>
          <a:solidFill>
            <a:schemeClr val="accent1"/>
          </a:solidFill>
        </p:grpSpPr>
        <p:sp>
          <p:nvSpPr>
            <p:cNvPr id="77" name="Freeform 16">
              <a:extLst>
                <a:ext uri="{FF2B5EF4-FFF2-40B4-BE49-F238E27FC236}">
                  <a16:creationId xmlns:a16="http://schemas.microsoft.com/office/drawing/2014/main" id="{6D3836A2-F1ED-4D9A-9833-C0587EADD408}"/>
                </a:ext>
              </a:extLst>
            </p:cNvPr>
            <p:cNvSpPr>
              <a:spLocks noEditPoints="1"/>
            </p:cNvSpPr>
            <p:nvPr/>
          </p:nvSpPr>
          <p:spPr bwMode="auto">
            <a:xfrm>
              <a:off x="695325" y="2228851"/>
              <a:ext cx="615950" cy="339725"/>
            </a:xfrm>
            <a:custGeom>
              <a:avLst/>
              <a:gdLst>
                <a:gd name="T0" fmla="*/ 37 w 397"/>
                <a:gd name="T1" fmla="*/ 81 h 219"/>
                <a:gd name="T2" fmla="*/ 37 w 397"/>
                <a:gd name="T3" fmla="*/ 81 h 219"/>
                <a:gd name="T4" fmla="*/ 87 w 397"/>
                <a:gd name="T5" fmla="*/ 65 h 219"/>
                <a:gd name="T6" fmla="*/ 95 w 397"/>
                <a:gd name="T7" fmla="*/ 66 h 219"/>
                <a:gd name="T8" fmla="*/ 105 w 397"/>
                <a:gd name="T9" fmla="*/ 59 h 219"/>
                <a:gd name="T10" fmla="*/ 167 w 397"/>
                <a:gd name="T11" fmla="*/ 18 h 219"/>
                <a:gd name="T12" fmla="*/ 231 w 397"/>
                <a:gd name="T13" fmla="*/ 66 h 219"/>
                <a:gd name="T14" fmla="*/ 239 w 397"/>
                <a:gd name="T15" fmla="*/ 72 h 219"/>
                <a:gd name="T16" fmla="*/ 248 w 397"/>
                <a:gd name="T17" fmla="*/ 67 h 219"/>
                <a:gd name="T18" fmla="*/ 322 w 397"/>
                <a:gd name="T19" fmla="*/ 43 h 219"/>
                <a:gd name="T20" fmla="*/ 374 w 397"/>
                <a:gd name="T21" fmla="*/ 133 h 219"/>
                <a:gd name="T22" fmla="*/ 308 w 397"/>
                <a:gd name="T23" fmla="*/ 201 h 219"/>
                <a:gd name="T24" fmla="*/ 97 w 397"/>
                <a:gd name="T25" fmla="*/ 201 h 219"/>
                <a:gd name="T26" fmla="*/ 96 w 397"/>
                <a:gd name="T27" fmla="*/ 201 h 219"/>
                <a:gd name="T28" fmla="*/ 37 w 397"/>
                <a:gd name="T29" fmla="*/ 182 h 219"/>
                <a:gd name="T30" fmla="*/ 18 w 397"/>
                <a:gd name="T31" fmla="*/ 130 h 219"/>
                <a:gd name="T32" fmla="*/ 37 w 397"/>
                <a:gd name="T33" fmla="*/ 81 h 219"/>
                <a:gd name="T34" fmla="*/ 92 w 397"/>
                <a:gd name="T35" fmla="*/ 219 h 219"/>
                <a:gd name="T36" fmla="*/ 92 w 397"/>
                <a:gd name="T37" fmla="*/ 219 h 219"/>
                <a:gd name="T38" fmla="*/ 97 w 397"/>
                <a:gd name="T39" fmla="*/ 219 h 219"/>
                <a:gd name="T40" fmla="*/ 309 w 397"/>
                <a:gd name="T41" fmla="*/ 219 h 219"/>
                <a:gd name="T42" fmla="*/ 311 w 397"/>
                <a:gd name="T43" fmla="*/ 219 h 219"/>
                <a:gd name="T44" fmla="*/ 349 w 397"/>
                <a:gd name="T45" fmla="*/ 203 h 219"/>
                <a:gd name="T46" fmla="*/ 392 w 397"/>
                <a:gd name="T47" fmla="*/ 134 h 219"/>
                <a:gd name="T48" fmla="*/ 329 w 397"/>
                <a:gd name="T49" fmla="*/ 26 h 219"/>
                <a:gd name="T50" fmla="*/ 241 w 397"/>
                <a:gd name="T51" fmla="*/ 44 h 219"/>
                <a:gd name="T52" fmla="*/ 167 w 397"/>
                <a:gd name="T53" fmla="*/ 0 h 219"/>
                <a:gd name="T54" fmla="*/ 90 w 397"/>
                <a:gd name="T55" fmla="*/ 47 h 219"/>
                <a:gd name="T56" fmla="*/ 26 w 397"/>
                <a:gd name="T57" fmla="*/ 67 h 219"/>
                <a:gd name="T58" fmla="*/ 0 w 397"/>
                <a:gd name="T59" fmla="*/ 130 h 219"/>
                <a:gd name="T60" fmla="*/ 25 w 397"/>
                <a:gd name="T61" fmla="*/ 195 h 219"/>
                <a:gd name="T62" fmla="*/ 92 w 397"/>
                <a:gd name="T63"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219">
                  <a:moveTo>
                    <a:pt x="37" y="81"/>
                  </a:moveTo>
                  <a:cubicBezTo>
                    <a:pt x="37" y="81"/>
                    <a:pt x="37" y="81"/>
                    <a:pt x="37" y="81"/>
                  </a:cubicBezTo>
                  <a:cubicBezTo>
                    <a:pt x="53" y="67"/>
                    <a:pt x="75" y="65"/>
                    <a:pt x="87" y="65"/>
                  </a:cubicBezTo>
                  <a:cubicBezTo>
                    <a:pt x="92" y="65"/>
                    <a:pt x="95" y="66"/>
                    <a:pt x="95" y="66"/>
                  </a:cubicBezTo>
                  <a:cubicBezTo>
                    <a:pt x="100" y="66"/>
                    <a:pt x="104" y="63"/>
                    <a:pt x="105" y="59"/>
                  </a:cubicBezTo>
                  <a:cubicBezTo>
                    <a:pt x="105" y="59"/>
                    <a:pt x="118" y="17"/>
                    <a:pt x="167" y="18"/>
                  </a:cubicBezTo>
                  <a:cubicBezTo>
                    <a:pt x="215" y="19"/>
                    <a:pt x="230" y="64"/>
                    <a:pt x="231" y="66"/>
                  </a:cubicBezTo>
                  <a:cubicBezTo>
                    <a:pt x="232" y="69"/>
                    <a:pt x="235" y="72"/>
                    <a:pt x="239" y="72"/>
                  </a:cubicBezTo>
                  <a:cubicBezTo>
                    <a:pt x="242" y="72"/>
                    <a:pt x="246" y="70"/>
                    <a:pt x="248" y="67"/>
                  </a:cubicBezTo>
                  <a:cubicBezTo>
                    <a:pt x="270" y="24"/>
                    <a:pt x="320" y="42"/>
                    <a:pt x="322" y="43"/>
                  </a:cubicBezTo>
                  <a:cubicBezTo>
                    <a:pt x="323" y="43"/>
                    <a:pt x="378" y="65"/>
                    <a:pt x="374" y="133"/>
                  </a:cubicBezTo>
                  <a:cubicBezTo>
                    <a:pt x="370" y="185"/>
                    <a:pt x="316" y="199"/>
                    <a:pt x="308" y="201"/>
                  </a:cubicBezTo>
                  <a:cubicBezTo>
                    <a:pt x="97" y="201"/>
                    <a:pt x="97" y="201"/>
                    <a:pt x="97" y="201"/>
                  </a:cubicBezTo>
                  <a:cubicBezTo>
                    <a:pt x="96" y="201"/>
                    <a:pt x="96" y="201"/>
                    <a:pt x="96" y="201"/>
                  </a:cubicBezTo>
                  <a:cubicBezTo>
                    <a:pt x="95" y="201"/>
                    <a:pt x="60" y="203"/>
                    <a:pt x="37" y="182"/>
                  </a:cubicBezTo>
                  <a:cubicBezTo>
                    <a:pt x="24" y="170"/>
                    <a:pt x="18" y="153"/>
                    <a:pt x="18" y="130"/>
                  </a:cubicBezTo>
                  <a:cubicBezTo>
                    <a:pt x="18" y="108"/>
                    <a:pt x="25" y="92"/>
                    <a:pt x="37" y="81"/>
                  </a:cubicBezTo>
                  <a:close/>
                  <a:moveTo>
                    <a:pt x="92" y="219"/>
                  </a:moveTo>
                  <a:cubicBezTo>
                    <a:pt x="92" y="219"/>
                    <a:pt x="92" y="219"/>
                    <a:pt x="92" y="219"/>
                  </a:cubicBezTo>
                  <a:cubicBezTo>
                    <a:pt x="95" y="219"/>
                    <a:pt x="96" y="219"/>
                    <a:pt x="97" y="219"/>
                  </a:cubicBezTo>
                  <a:cubicBezTo>
                    <a:pt x="309" y="219"/>
                    <a:pt x="309" y="219"/>
                    <a:pt x="309" y="219"/>
                  </a:cubicBezTo>
                  <a:cubicBezTo>
                    <a:pt x="310" y="219"/>
                    <a:pt x="310" y="219"/>
                    <a:pt x="311" y="219"/>
                  </a:cubicBezTo>
                  <a:cubicBezTo>
                    <a:pt x="312" y="219"/>
                    <a:pt x="330" y="215"/>
                    <a:pt x="349" y="203"/>
                  </a:cubicBezTo>
                  <a:cubicBezTo>
                    <a:pt x="375" y="186"/>
                    <a:pt x="390" y="163"/>
                    <a:pt x="392" y="134"/>
                  </a:cubicBezTo>
                  <a:cubicBezTo>
                    <a:pt x="397" y="54"/>
                    <a:pt x="330" y="26"/>
                    <a:pt x="329" y="26"/>
                  </a:cubicBezTo>
                  <a:cubicBezTo>
                    <a:pt x="308" y="18"/>
                    <a:pt x="267" y="14"/>
                    <a:pt x="241" y="44"/>
                  </a:cubicBezTo>
                  <a:cubicBezTo>
                    <a:pt x="229" y="24"/>
                    <a:pt x="205" y="0"/>
                    <a:pt x="167" y="0"/>
                  </a:cubicBezTo>
                  <a:cubicBezTo>
                    <a:pt x="123" y="0"/>
                    <a:pt x="99" y="28"/>
                    <a:pt x="90" y="47"/>
                  </a:cubicBezTo>
                  <a:cubicBezTo>
                    <a:pt x="77" y="47"/>
                    <a:pt x="47" y="48"/>
                    <a:pt x="26" y="67"/>
                  </a:cubicBezTo>
                  <a:cubicBezTo>
                    <a:pt x="9" y="82"/>
                    <a:pt x="0" y="103"/>
                    <a:pt x="0" y="130"/>
                  </a:cubicBezTo>
                  <a:cubicBezTo>
                    <a:pt x="0" y="158"/>
                    <a:pt x="8" y="180"/>
                    <a:pt x="25" y="195"/>
                  </a:cubicBezTo>
                  <a:cubicBezTo>
                    <a:pt x="48" y="217"/>
                    <a:pt x="80" y="219"/>
                    <a:pt x="92"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7">
              <a:extLst>
                <a:ext uri="{FF2B5EF4-FFF2-40B4-BE49-F238E27FC236}">
                  <a16:creationId xmlns:a16="http://schemas.microsoft.com/office/drawing/2014/main" id="{4FFBD45B-BB36-49A4-8617-8DC2F47FB57D}"/>
                </a:ext>
              </a:extLst>
            </p:cNvPr>
            <p:cNvSpPr>
              <a:spLocks/>
            </p:cNvSpPr>
            <p:nvPr/>
          </p:nvSpPr>
          <p:spPr bwMode="auto">
            <a:xfrm>
              <a:off x="695325" y="2579688"/>
              <a:ext cx="184150" cy="200025"/>
            </a:xfrm>
            <a:custGeom>
              <a:avLst/>
              <a:gdLst>
                <a:gd name="T0" fmla="*/ 110 w 119"/>
                <a:gd name="T1" fmla="*/ 0 h 128"/>
                <a:gd name="T2" fmla="*/ 110 w 119"/>
                <a:gd name="T3" fmla="*/ 0 h 128"/>
                <a:gd name="T4" fmla="*/ 101 w 119"/>
                <a:gd name="T5" fmla="*/ 9 h 128"/>
                <a:gd name="T6" fmla="*/ 101 w 119"/>
                <a:gd name="T7" fmla="*/ 75 h 128"/>
                <a:gd name="T8" fmla="*/ 30 w 119"/>
                <a:gd name="T9" fmla="*/ 75 h 128"/>
                <a:gd name="T10" fmla="*/ 47 w 119"/>
                <a:gd name="T11" fmla="*/ 54 h 128"/>
                <a:gd name="T12" fmla="*/ 45 w 119"/>
                <a:gd name="T13" fmla="*/ 41 h 128"/>
                <a:gd name="T14" fmla="*/ 33 w 119"/>
                <a:gd name="T15" fmla="*/ 42 h 128"/>
                <a:gd name="T16" fmla="*/ 2 w 119"/>
                <a:gd name="T17" fmla="*/ 79 h 128"/>
                <a:gd name="T18" fmla="*/ 2 w 119"/>
                <a:gd name="T19" fmla="*/ 91 h 128"/>
                <a:gd name="T20" fmla="*/ 33 w 119"/>
                <a:gd name="T21" fmla="*/ 125 h 128"/>
                <a:gd name="T22" fmla="*/ 40 w 119"/>
                <a:gd name="T23" fmla="*/ 128 h 128"/>
                <a:gd name="T24" fmla="*/ 46 w 119"/>
                <a:gd name="T25" fmla="*/ 127 h 128"/>
                <a:gd name="T26" fmla="*/ 46 w 119"/>
                <a:gd name="T27" fmla="*/ 114 h 128"/>
                <a:gd name="T28" fmla="*/ 28 w 119"/>
                <a:gd name="T29" fmla="*/ 93 h 128"/>
                <a:gd name="T30" fmla="*/ 110 w 119"/>
                <a:gd name="T31" fmla="*/ 93 h 128"/>
                <a:gd name="T32" fmla="*/ 119 w 119"/>
                <a:gd name="T33" fmla="*/ 84 h 128"/>
                <a:gd name="T34" fmla="*/ 119 w 119"/>
                <a:gd name="T35" fmla="*/ 9 h 128"/>
                <a:gd name="T36" fmla="*/ 110 w 119"/>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28">
                  <a:moveTo>
                    <a:pt x="110" y="0"/>
                  </a:moveTo>
                  <a:cubicBezTo>
                    <a:pt x="110" y="0"/>
                    <a:pt x="110" y="0"/>
                    <a:pt x="110" y="0"/>
                  </a:cubicBezTo>
                  <a:cubicBezTo>
                    <a:pt x="105" y="0"/>
                    <a:pt x="101" y="4"/>
                    <a:pt x="101" y="9"/>
                  </a:cubicBezTo>
                  <a:cubicBezTo>
                    <a:pt x="101" y="75"/>
                    <a:pt x="101" y="75"/>
                    <a:pt x="101" y="75"/>
                  </a:cubicBezTo>
                  <a:cubicBezTo>
                    <a:pt x="30" y="75"/>
                    <a:pt x="30" y="75"/>
                    <a:pt x="30" y="75"/>
                  </a:cubicBezTo>
                  <a:cubicBezTo>
                    <a:pt x="47" y="54"/>
                    <a:pt x="47" y="54"/>
                    <a:pt x="47" y="54"/>
                  </a:cubicBezTo>
                  <a:cubicBezTo>
                    <a:pt x="50" y="50"/>
                    <a:pt x="49" y="44"/>
                    <a:pt x="45" y="41"/>
                  </a:cubicBezTo>
                  <a:cubicBezTo>
                    <a:pt x="41" y="38"/>
                    <a:pt x="36" y="38"/>
                    <a:pt x="33" y="42"/>
                  </a:cubicBezTo>
                  <a:cubicBezTo>
                    <a:pt x="2" y="79"/>
                    <a:pt x="2" y="79"/>
                    <a:pt x="2" y="79"/>
                  </a:cubicBezTo>
                  <a:cubicBezTo>
                    <a:pt x="0" y="83"/>
                    <a:pt x="0" y="88"/>
                    <a:pt x="2" y="91"/>
                  </a:cubicBezTo>
                  <a:cubicBezTo>
                    <a:pt x="33" y="125"/>
                    <a:pt x="33" y="125"/>
                    <a:pt x="33" y="125"/>
                  </a:cubicBezTo>
                  <a:cubicBezTo>
                    <a:pt x="35" y="128"/>
                    <a:pt x="37" y="128"/>
                    <a:pt x="40" y="128"/>
                  </a:cubicBezTo>
                  <a:cubicBezTo>
                    <a:pt x="42" y="128"/>
                    <a:pt x="44" y="128"/>
                    <a:pt x="46" y="127"/>
                  </a:cubicBezTo>
                  <a:cubicBezTo>
                    <a:pt x="49" y="123"/>
                    <a:pt x="50" y="117"/>
                    <a:pt x="46" y="114"/>
                  </a:cubicBezTo>
                  <a:cubicBezTo>
                    <a:pt x="28" y="93"/>
                    <a:pt x="28" y="93"/>
                    <a:pt x="28" y="93"/>
                  </a:cubicBezTo>
                  <a:cubicBezTo>
                    <a:pt x="110" y="93"/>
                    <a:pt x="110" y="93"/>
                    <a:pt x="110" y="93"/>
                  </a:cubicBezTo>
                  <a:cubicBezTo>
                    <a:pt x="116" y="93"/>
                    <a:pt x="119" y="89"/>
                    <a:pt x="119" y="84"/>
                  </a:cubicBezTo>
                  <a:cubicBezTo>
                    <a:pt x="119" y="9"/>
                    <a:pt x="119" y="9"/>
                    <a:pt x="119" y="9"/>
                  </a:cubicBezTo>
                  <a:cubicBezTo>
                    <a:pt x="119" y="4"/>
                    <a:pt x="116"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8">
              <a:extLst>
                <a:ext uri="{FF2B5EF4-FFF2-40B4-BE49-F238E27FC236}">
                  <a16:creationId xmlns:a16="http://schemas.microsoft.com/office/drawing/2014/main" id="{4BF0CF6F-2D1C-4044-8857-378B00C923E1}"/>
                </a:ext>
              </a:extLst>
            </p:cNvPr>
            <p:cNvSpPr>
              <a:spLocks/>
            </p:cNvSpPr>
            <p:nvPr/>
          </p:nvSpPr>
          <p:spPr bwMode="auto">
            <a:xfrm>
              <a:off x="1122363" y="2579688"/>
              <a:ext cx="185738" cy="200025"/>
            </a:xfrm>
            <a:custGeom>
              <a:avLst/>
              <a:gdLst>
                <a:gd name="T0" fmla="*/ 117 w 120"/>
                <a:gd name="T1" fmla="*/ 79 h 128"/>
                <a:gd name="T2" fmla="*/ 117 w 120"/>
                <a:gd name="T3" fmla="*/ 79 h 128"/>
                <a:gd name="T4" fmla="*/ 87 w 120"/>
                <a:gd name="T5" fmla="*/ 42 h 128"/>
                <a:gd name="T6" fmla="*/ 74 w 120"/>
                <a:gd name="T7" fmla="*/ 41 h 128"/>
                <a:gd name="T8" fmla="*/ 73 w 120"/>
                <a:gd name="T9" fmla="*/ 54 h 128"/>
                <a:gd name="T10" fmla="*/ 90 w 120"/>
                <a:gd name="T11" fmla="*/ 75 h 128"/>
                <a:gd name="T12" fmla="*/ 18 w 120"/>
                <a:gd name="T13" fmla="*/ 75 h 128"/>
                <a:gd name="T14" fmla="*/ 18 w 120"/>
                <a:gd name="T15" fmla="*/ 9 h 128"/>
                <a:gd name="T16" fmla="*/ 9 w 120"/>
                <a:gd name="T17" fmla="*/ 0 h 128"/>
                <a:gd name="T18" fmla="*/ 0 w 120"/>
                <a:gd name="T19" fmla="*/ 9 h 128"/>
                <a:gd name="T20" fmla="*/ 0 w 120"/>
                <a:gd name="T21" fmla="*/ 84 h 128"/>
                <a:gd name="T22" fmla="*/ 9 w 120"/>
                <a:gd name="T23" fmla="*/ 93 h 128"/>
                <a:gd name="T24" fmla="*/ 91 w 120"/>
                <a:gd name="T25" fmla="*/ 93 h 128"/>
                <a:gd name="T26" fmla="*/ 73 w 120"/>
                <a:gd name="T27" fmla="*/ 114 h 128"/>
                <a:gd name="T28" fmla="*/ 74 w 120"/>
                <a:gd name="T29" fmla="*/ 127 h 128"/>
                <a:gd name="T30" fmla="*/ 80 w 120"/>
                <a:gd name="T31" fmla="*/ 128 h 128"/>
                <a:gd name="T32" fmla="*/ 87 w 120"/>
                <a:gd name="T33" fmla="*/ 125 h 128"/>
                <a:gd name="T34" fmla="*/ 116 w 120"/>
                <a:gd name="T35" fmla="*/ 91 h 128"/>
                <a:gd name="T36" fmla="*/ 117 w 120"/>
                <a:gd name="T37" fmla="*/ 7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8">
                  <a:moveTo>
                    <a:pt x="117" y="79"/>
                  </a:moveTo>
                  <a:cubicBezTo>
                    <a:pt x="117" y="79"/>
                    <a:pt x="117" y="79"/>
                    <a:pt x="117" y="79"/>
                  </a:cubicBezTo>
                  <a:cubicBezTo>
                    <a:pt x="87" y="42"/>
                    <a:pt x="87" y="42"/>
                    <a:pt x="87" y="42"/>
                  </a:cubicBezTo>
                  <a:cubicBezTo>
                    <a:pt x="84" y="38"/>
                    <a:pt x="78" y="38"/>
                    <a:pt x="74" y="41"/>
                  </a:cubicBezTo>
                  <a:cubicBezTo>
                    <a:pt x="70" y="44"/>
                    <a:pt x="70" y="50"/>
                    <a:pt x="73" y="54"/>
                  </a:cubicBezTo>
                  <a:cubicBezTo>
                    <a:pt x="90" y="75"/>
                    <a:pt x="90" y="75"/>
                    <a:pt x="90" y="75"/>
                  </a:cubicBezTo>
                  <a:cubicBezTo>
                    <a:pt x="18" y="75"/>
                    <a:pt x="18" y="75"/>
                    <a:pt x="18" y="75"/>
                  </a:cubicBezTo>
                  <a:cubicBezTo>
                    <a:pt x="18" y="9"/>
                    <a:pt x="18" y="9"/>
                    <a:pt x="18" y="9"/>
                  </a:cubicBezTo>
                  <a:cubicBezTo>
                    <a:pt x="18" y="4"/>
                    <a:pt x="14" y="0"/>
                    <a:pt x="9" y="0"/>
                  </a:cubicBezTo>
                  <a:cubicBezTo>
                    <a:pt x="4" y="0"/>
                    <a:pt x="0" y="4"/>
                    <a:pt x="0" y="9"/>
                  </a:cubicBezTo>
                  <a:cubicBezTo>
                    <a:pt x="0" y="84"/>
                    <a:pt x="0" y="84"/>
                    <a:pt x="0" y="84"/>
                  </a:cubicBezTo>
                  <a:cubicBezTo>
                    <a:pt x="0" y="89"/>
                    <a:pt x="4" y="93"/>
                    <a:pt x="9" y="93"/>
                  </a:cubicBezTo>
                  <a:cubicBezTo>
                    <a:pt x="91" y="93"/>
                    <a:pt x="91" y="93"/>
                    <a:pt x="91" y="93"/>
                  </a:cubicBezTo>
                  <a:cubicBezTo>
                    <a:pt x="73" y="114"/>
                    <a:pt x="73" y="114"/>
                    <a:pt x="73" y="114"/>
                  </a:cubicBezTo>
                  <a:cubicBezTo>
                    <a:pt x="70" y="117"/>
                    <a:pt x="70" y="123"/>
                    <a:pt x="74" y="127"/>
                  </a:cubicBezTo>
                  <a:cubicBezTo>
                    <a:pt x="76" y="128"/>
                    <a:pt x="78" y="128"/>
                    <a:pt x="80" y="128"/>
                  </a:cubicBezTo>
                  <a:cubicBezTo>
                    <a:pt x="83" y="128"/>
                    <a:pt x="85" y="128"/>
                    <a:pt x="87" y="125"/>
                  </a:cubicBezTo>
                  <a:cubicBezTo>
                    <a:pt x="116" y="91"/>
                    <a:pt x="116" y="91"/>
                    <a:pt x="116" y="91"/>
                  </a:cubicBezTo>
                  <a:cubicBezTo>
                    <a:pt x="120" y="88"/>
                    <a:pt x="120" y="83"/>
                    <a:pt x="11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9">
              <a:extLst>
                <a:ext uri="{FF2B5EF4-FFF2-40B4-BE49-F238E27FC236}">
                  <a16:creationId xmlns:a16="http://schemas.microsoft.com/office/drawing/2014/main" id="{EC7A77C9-705E-4A77-A3F4-E756A941A6C5}"/>
                </a:ext>
              </a:extLst>
            </p:cNvPr>
            <p:cNvSpPr>
              <a:spLocks/>
            </p:cNvSpPr>
            <p:nvPr/>
          </p:nvSpPr>
          <p:spPr bwMode="auto">
            <a:xfrm>
              <a:off x="927100" y="2579688"/>
              <a:ext cx="142875" cy="255588"/>
            </a:xfrm>
            <a:custGeom>
              <a:avLst/>
              <a:gdLst>
                <a:gd name="T0" fmla="*/ 76 w 92"/>
                <a:gd name="T1" fmla="*/ 118 h 164"/>
                <a:gd name="T2" fmla="*/ 76 w 92"/>
                <a:gd name="T3" fmla="*/ 118 h 164"/>
                <a:gd name="T4" fmla="*/ 55 w 92"/>
                <a:gd name="T5" fmla="*/ 136 h 164"/>
                <a:gd name="T6" fmla="*/ 55 w 92"/>
                <a:gd name="T7" fmla="*/ 9 h 164"/>
                <a:gd name="T8" fmla="*/ 46 w 92"/>
                <a:gd name="T9" fmla="*/ 0 h 164"/>
                <a:gd name="T10" fmla="*/ 37 w 92"/>
                <a:gd name="T11" fmla="*/ 9 h 164"/>
                <a:gd name="T12" fmla="*/ 37 w 92"/>
                <a:gd name="T13" fmla="*/ 135 h 164"/>
                <a:gd name="T14" fmla="*/ 16 w 92"/>
                <a:gd name="T15" fmla="*/ 118 h 164"/>
                <a:gd name="T16" fmla="*/ 4 w 92"/>
                <a:gd name="T17" fmla="*/ 119 h 164"/>
                <a:gd name="T18" fmla="*/ 5 w 92"/>
                <a:gd name="T19" fmla="*/ 132 h 164"/>
                <a:gd name="T20" fmla="*/ 42 w 92"/>
                <a:gd name="T21" fmla="*/ 162 h 164"/>
                <a:gd name="T22" fmla="*/ 48 w 92"/>
                <a:gd name="T23" fmla="*/ 164 h 164"/>
                <a:gd name="T24" fmla="*/ 53 w 92"/>
                <a:gd name="T25" fmla="*/ 162 h 164"/>
                <a:gd name="T26" fmla="*/ 88 w 92"/>
                <a:gd name="T27" fmla="*/ 132 h 164"/>
                <a:gd name="T28" fmla="*/ 89 w 92"/>
                <a:gd name="T29" fmla="*/ 119 h 164"/>
                <a:gd name="T30" fmla="*/ 76 w 92"/>
                <a:gd name="T31" fmla="*/ 1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64">
                  <a:moveTo>
                    <a:pt x="76" y="118"/>
                  </a:moveTo>
                  <a:cubicBezTo>
                    <a:pt x="76" y="118"/>
                    <a:pt x="76" y="118"/>
                    <a:pt x="76" y="118"/>
                  </a:cubicBezTo>
                  <a:cubicBezTo>
                    <a:pt x="55" y="136"/>
                    <a:pt x="55" y="136"/>
                    <a:pt x="55" y="136"/>
                  </a:cubicBezTo>
                  <a:cubicBezTo>
                    <a:pt x="55" y="9"/>
                    <a:pt x="55" y="9"/>
                    <a:pt x="55" y="9"/>
                  </a:cubicBezTo>
                  <a:cubicBezTo>
                    <a:pt x="55" y="4"/>
                    <a:pt x="51" y="0"/>
                    <a:pt x="46" y="0"/>
                  </a:cubicBezTo>
                  <a:cubicBezTo>
                    <a:pt x="41" y="0"/>
                    <a:pt x="37" y="4"/>
                    <a:pt x="37" y="9"/>
                  </a:cubicBezTo>
                  <a:cubicBezTo>
                    <a:pt x="37" y="135"/>
                    <a:pt x="37" y="135"/>
                    <a:pt x="37" y="135"/>
                  </a:cubicBezTo>
                  <a:cubicBezTo>
                    <a:pt x="16" y="118"/>
                    <a:pt x="16" y="118"/>
                    <a:pt x="16" y="118"/>
                  </a:cubicBezTo>
                  <a:cubicBezTo>
                    <a:pt x="12" y="115"/>
                    <a:pt x="7" y="115"/>
                    <a:pt x="4" y="119"/>
                  </a:cubicBezTo>
                  <a:cubicBezTo>
                    <a:pt x="0" y="123"/>
                    <a:pt x="1" y="129"/>
                    <a:pt x="5" y="132"/>
                  </a:cubicBezTo>
                  <a:cubicBezTo>
                    <a:pt x="42" y="162"/>
                    <a:pt x="42" y="162"/>
                    <a:pt x="42" y="162"/>
                  </a:cubicBezTo>
                  <a:cubicBezTo>
                    <a:pt x="44" y="163"/>
                    <a:pt x="46" y="164"/>
                    <a:pt x="48" y="164"/>
                  </a:cubicBezTo>
                  <a:cubicBezTo>
                    <a:pt x="50" y="164"/>
                    <a:pt x="52" y="163"/>
                    <a:pt x="53" y="162"/>
                  </a:cubicBezTo>
                  <a:cubicBezTo>
                    <a:pt x="88" y="132"/>
                    <a:pt x="88" y="132"/>
                    <a:pt x="88" y="132"/>
                  </a:cubicBezTo>
                  <a:cubicBezTo>
                    <a:pt x="91" y="129"/>
                    <a:pt x="92" y="123"/>
                    <a:pt x="89" y="119"/>
                  </a:cubicBezTo>
                  <a:cubicBezTo>
                    <a:pt x="85" y="115"/>
                    <a:pt x="80" y="115"/>
                    <a:pt x="76"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6" name="phone">
            <a:extLst>
              <a:ext uri="{FF2B5EF4-FFF2-40B4-BE49-F238E27FC236}">
                <a16:creationId xmlns:a16="http://schemas.microsoft.com/office/drawing/2014/main" id="{66CBA85F-A3D0-4395-B867-1ABAA010DCAA}"/>
              </a:ext>
            </a:extLst>
          </p:cNvPr>
          <p:cNvSpPr>
            <a:spLocks noChangeAspect="1" noEditPoints="1"/>
          </p:cNvSpPr>
          <p:nvPr>
            <p:custDataLst>
              <p:tags r:id="rId5"/>
            </p:custDataLst>
          </p:nvPr>
        </p:nvSpPr>
        <p:spPr bwMode="auto">
          <a:xfrm>
            <a:off x="4151176" y="2372289"/>
            <a:ext cx="1136932" cy="1500036"/>
          </a:xfrm>
          <a:custGeom>
            <a:avLst/>
            <a:gdLst>
              <a:gd name="T0" fmla="*/ 183 w 212"/>
              <a:gd name="T1" fmla="*/ 212 h 280"/>
              <a:gd name="T2" fmla="*/ 167 w 212"/>
              <a:gd name="T3" fmla="*/ 29 h 280"/>
              <a:gd name="T4" fmla="*/ 29 w 212"/>
              <a:gd name="T5" fmla="*/ 47 h 280"/>
              <a:gd name="T6" fmla="*/ 29 w 212"/>
              <a:gd name="T7" fmla="*/ 253 h 280"/>
              <a:gd name="T8" fmla="*/ 50 w 212"/>
              <a:gd name="T9" fmla="*/ 280 h 280"/>
              <a:gd name="T10" fmla="*/ 212 w 212"/>
              <a:gd name="T11" fmla="*/ 262 h 280"/>
              <a:gd name="T12" fmla="*/ 192 w 212"/>
              <a:gd name="T13" fmla="*/ 0 h 280"/>
              <a:gd name="T14" fmla="*/ 0 w 212"/>
              <a:gd name="T15" fmla="*/ 22 h 280"/>
              <a:gd name="T16" fmla="*/ 5 w 212"/>
              <a:gd name="T17" fmla="*/ 256 h 280"/>
              <a:gd name="T18" fmla="*/ 10 w 212"/>
              <a:gd name="T19" fmla="*/ 22 h 280"/>
              <a:gd name="T20" fmla="*/ 192 w 212"/>
              <a:gd name="T21" fmla="*/ 10 h 280"/>
              <a:gd name="T22" fmla="*/ 202 w 212"/>
              <a:gd name="T23" fmla="*/ 262 h 280"/>
              <a:gd name="T24" fmla="*/ 50 w 212"/>
              <a:gd name="T25" fmla="*/ 270 h 280"/>
              <a:gd name="T26" fmla="*/ 39 w 212"/>
              <a:gd name="T27" fmla="*/ 253 h 280"/>
              <a:gd name="T28" fmla="*/ 44 w 212"/>
              <a:gd name="T29" fmla="*/ 39 h 280"/>
              <a:gd name="T30" fmla="*/ 173 w 212"/>
              <a:gd name="T31" fmla="*/ 46 h 280"/>
              <a:gd name="T32" fmla="*/ 173 w 212"/>
              <a:gd name="T33" fmla="*/ 212 h 280"/>
              <a:gd name="T34" fmla="*/ 166 w 212"/>
              <a:gd name="T35" fmla="*/ 219 h 280"/>
              <a:gd name="T36" fmla="*/ 121 w 212"/>
              <a:gd name="T37" fmla="*/ 220 h 280"/>
              <a:gd name="T38" fmla="*/ 71 w 212"/>
              <a:gd name="T39" fmla="*/ 219 h 280"/>
              <a:gd name="T40" fmla="*/ 113 w 212"/>
              <a:gd name="T41" fmla="*/ 160 h 280"/>
              <a:gd name="T42" fmla="*/ 145 w 212"/>
              <a:gd name="T43" fmla="*/ 97 h 280"/>
              <a:gd name="T44" fmla="*/ 158 w 212"/>
              <a:gd name="T45" fmla="*/ 100 h 280"/>
              <a:gd name="T46" fmla="*/ 153 w 212"/>
              <a:gd name="T47" fmla="*/ 72 h 280"/>
              <a:gd name="T48" fmla="*/ 146 w 212"/>
              <a:gd name="T49" fmla="*/ 69 h 280"/>
              <a:gd name="T50" fmla="*/ 121 w 212"/>
              <a:gd name="T51" fmla="*/ 84 h 280"/>
              <a:gd name="T52" fmla="*/ 135 w 212"/>
              <a:gd name="T53" fmla="*/ 93 h 280"/>
              <a:gd name="T54" fmla="*/ 112 w 212"/>
              <a:gd name="T55" fmla="*/ 149 h 280"/>
              <a:gd name="T56" fmla="*/ 94 w 212"/>
              <a:gd name="T57" fmla="*/ 147 h 280"/>
              <a:gd name="T58" fmla="*/ 59 w 212"/>
              <a:gd name="T59" fmla="*/ 227 h 280"/>
              <a:gd name="T60" fmla="*/ 106 w 212"/>
              <a:gd name="T61" fmla="*/ 229 h 280"/>
              <a:gd name="T62" fmla="*/ 121 w 212"/>
              <a:gd name="T63" fmla="*/ 255 h 280"/>
              <a:gd name="T64" fmla="*/ 135 w 212"/>
              <a:gd name="T65" fmla="*/ 229 h 280"/>
              <a:gd name="T66" fmla="*/ 180 w 212"/>
              <a:gd name="T67" fmla="*/ 226 h 280"/>
              <a:gd name="T68" fmla="*/ 147 w 212"/>
              <a:gd name="T69" fmla="*/ 87 h 280"/>
              <a:gd name="T70" fmla="*/ 142 w 212"/>
              <a:gd name="T71" fmla="*/ 86 h 280"/>
              <a:gd name="T72" fmla="*/ 139 w 212"/>
              <a:gd name="T73" fmla="*/ 84 h 280"/>
              <a:gd name="T74" fmla="*/ 145 w 212"/>
              <a:gd name="T75" fmla="*/ 81 h 280"/>
              <a:gd name="T76" fmla="*/ 113 w 212"/>
              <a:gd name="T77" fmla="*/ 238 h 280"/>
              <a:gd name="T78" fmla="*/ 128 w 212"/>
              <a:gd name="T79" fmla="*/ 23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 h="280">
                <a:moveTo>
                  <a:pt x="180" y="226"/>
                </a:moveTo>
                <a:cubicBezTo>
                  <a:pt x="183" y="222"/>
                  <a:pt x="183" y="218"/>
                  <a:pt x="183" y="212"/>
                </a:cubicBezTo>
                <a:cubicBezTo>
                  <a:pt x="183" y="46"/>
                  <a:pt x="183" y="46"/>
                  <a:pt x="183" y="46"/>
                </a:cubicBezTo>
                <a:cubicBezTo>
                  <a:pt x="183" y="32"/>
                  <a:pt x="177" y="29"/>
                  <a:pt x="167" y="29"/>
                </a:cubicBezTo>
                <a:cubicBezTo>
                  <a:pt x="44" y="29"/>
                  <a:pt x="44" y="29"/>
                  <a:pt x="44" y="29"/>
                </a:cubicBezTo>
                <a:cubicBezTo>
                  <a:pt x="30" y="29"/>
                  <a:pt x="29" y="38"/>
                  <a:pt x="29" y="47"/>
                </a:cubicBezTo>
                <a:cubicBezTo>
                  <a:pt x="29" y="250"/>
                  <a:pt x="29" y="250"/>
                  <a:pt x="29" y="250"/>
                </a:cubicBezTo>
                <a:cubicBezTo>
                  <a:pt x="29" y="253"/>
                  <a:pt x="29" y="253"/>
                  <a:pt x="29" y="253"/>
                </a:cubicBezTo>
                <a:cubicBezTo>
                  <a:pt x="29" y="260"/>
                  <a:pt x="29" y="269"/>
                  <a:pt x="35" y="275"/>
                </a:cubicBezTo>
                <a:cubicBezTo>
                  <a:pt x="38" y="278"/>
                  <a:pt x="44" y="280"/>
                  <a:pt x="50" y="280"/>
                </a:cubicBezTo>
                <a:cubicBezTo>
                  <a:pt x="191" y="280"/>
                  <a:pt x="191" y="280"/>
                  <a:pt x="191" y="280"/>
                </a:cubicBezTo>
                <a:cubicBezTo>
                  <a:pt x="203" y="280"/>
                  <a:pt x="212" y="273"/>
                  <a:pt x="212" y="262"/>
                </a:cubicBezTo>
                <a:cubicBezTo>
                  <a:pt x="212" y="20"/>
                  <a:pt x="212" y="20"/>
                  <a:pt x="212" y="20"/>
                </a:cubicBezTo>
                <a:cubicBezTo>
                  <a:pt x="212" y="7"/>
                  <a:pt x="202" y="0"/>
                  <a:pt x="192" y="0"/>
                </a:cubicBezTo>
                <a:cubicBezTo>
                  <a:pt x="20" y="0"/>
                  <a:pt x="20" y="0"/>
                  <a:pt x="20" y="0"/>
                </a:cubicBezTo>
                <a:cubicBezTo>
                  <a:pt x="10" y="0"/>
                  <a:pt x="0" y="8"/>
                  <a:pt x="0" y="22"/>
                </a:cubicBezTo>
                <a:cubicBezTo>
                  <a:pt x="0" y="251"/>
                  <a:pt x="0" y="251"/>
                  <a:pt x="0" y="251"/>
                </a:cubicBezTo>
                <a:cubicBezTo>
                  <a:pt x="0" y="253"/>
                  <a:pt x="3" y="256"/>
                  <a:pt x="5" y="256"/>
                </a:cubicBezTo>
                <a:cubicBezTo>
                  <a:pt x="8" y="256"/>
                  <a:pt x="10" y="253"/>
                  <a:pt x="10" y="251"/>
                </a:cubicBezTo>
                <a:cubicBezTo>
                  <a:pt x="10" y="22"/>
                  <a:pt x="10" y="22"/>
                  <a:pt x="10" y="22"/>
                </a:cubicBezTo>
                <a:cubicBezTo>
                  <a:pt x="10" y="14"/>
                  <a:pt x="16" y="10"/>
                  <a:pt x="20" y="10"/>
                </a:cubicBezTo>
                <a:cubicBezTo>
                  <a:pt x="192" y="10"/>
                  <a:pt x="192" y="10"/>
                  <a:pt x="192" y="10"/>
                </a:cubicBezTo>
                <a:cubicBezTo>
                  <a:pt x="197" y="10"/>
                  <a:pt x="202" y="13"/>
                  <a:pt x="202" y="20"/>
                </a:cubicBezTo>
                <a:cubicBezTo>
                  <a:pt x="202" y="262"/>
                  <a:pt x="202" y="262"/>
                  <a:pt x="202" y="262"/>
                </a:cubicBezTo>
                <a:cubicBezTo>
                  <a:pt x="202" y="269"/>
                  <a:pt x="195" y="270"/>
                  <a:pt x="191" y="270"/>
                </a:cubicBezTo>
                <a:cubicBezTo>
                  <a:pt x="50" y="270"/>
                  <a:pt x="50" y="270"/>
                  <a:pt x="50" y="270"/>
                </a:cubicBezTo>
                <a:cubicBezTo>
                  <a:pt x="46" y="270"/>
                  <a:pt x="44" y="269"/>
                  <a:pt x="42" y="268"/>
                </a:cubicBezTo>
                <a:cubicBezTo>
                  <a:pt x="39" y="265"/>
                  <a:pt x="39" y="259"/>
                  <a:pt x="39" y="253"/>
                </a:cubicBezTo>
                <a:cubicBezTo>
                  <a:pt x="39" y="47"/>
                  <a:pt x="39" y="47"/>
                  <a:pt x="39" y="47"/>
                </a:cubicBezTo>
                <a:cubicBezTo>
                  <a:pt x="39" y="39"/>
                  <a:pt x="39" y="39"/>
                  <a:pt x="44" y="39"/>
                </a:cubicBezTo>
                <a:cubicBezTo>
                  <a:pt x="167" y="39"/>
                  <a:pt x="167" y="39"/>
                  <a:pt x="167" y="39"/>
                </a:cubicBezTo>
                <a:cubicBezTo>
                  <a:pt x="173" y="39"/>
                  <a:pt x="173" y="39"/>
                  <a:pt x="173" y="46"/>
                </a:cubicBezTo>
                <a:cubicBezTo>
                  <a:pt x="173" y="211"/>
                  <a:pt x="173" y="211"/>
                  <a:pt x="173" y="211"/>
                </a:cubicBezTo>
                <a:cubicBezTo>
                  <a:pt x="173" y="212"/>
                  <a:pt x="173" y="212"/>
                  <a:pt x="173" y="212"/>
                </a:cubicBezTo>
                <a:cubicBezTo>
                  <a:pt x="173" y="215"/>
                  <a:pt x="173" y="218"/>
                  <a:pt x="173" y="218"/>
                </a:cubicBezTo>
                <a:cubicBezTo>
                  <a:pt x="172" y="219"/>
                  <a:pt x="171" y="219"/>
                  <a:pt x="166" y="219"/>
                </a:cubicBezTo>
                <a:cubicBezTo>
                  <a:pt x="133" y="219"/>
                  <a:pt x="133" y="219"/>
                  <a:pt x="133" y="219"/>
                </a:cubicBezTo>
                <a:cubicBezTo>
                  <a:pt x="128" y="219"/>
                  <a:pt x="124" y="219"/>
                  <a:pt x="121" y="220"/>
                </a:cubicBezTo>
                <a:cubicBezTo>
                  <a:pt x="118" y="219"/>
                  <a:pt x="115" y="219"/>
                  <a:pt x="111" y="219"/>
                </a:cubicBezTo>
                <a:cubicBezTo>
                  <a:pt x="71" y="219"/>
                  <a:pt x="71" y="219"/>
                  <a:pt x="71" y="219"/>
                </a:cubicBezTo>
                <a:cubicBezTo>
                  <a:pt x="101" y="155"/>
                  <a:pt x="101" y="155"/>
                  <a:pt x="101" y="155"/>
                </a:cubicBezTo>
                <a:cubicBezTo>
                  <a:pt x="113" y="160"/>
                  <a:pt x="113" y="160"/>
                  <a:pt x="113" y="160"/>
                </a:cubicBezTo>
                <a:cubicBezTo>
                  <a:pt x="115" y="161"/>
                  <a:pt x="118" y="160"/>
                  <a:pt x="119" y="157"/>
                </a:cubicBezTo>
                <a:cubicBezTo>
                  <a:pt x="145" y="97"/>
                  <a:pt x="145" y="97"/>
                  <a:pt x="145" y="97"/>
                </a:cubicBezTo>
                <a:cubicBezTo>
                  <a:pt x="153" y="100"/>
                  <a:pt x="153" y="100"/>
                  <a:pt x="153" y="100"/>
                </a:cubicBezTo>
                <a:cubicBezTo>
                  <a:pt x="155" y="101"/>
                  <a:pt x="157" y="101"/>
                  <a:pt x="158" y="100"/>
                </a:cubicBezTo>
                <a:cubicBezTo>
                  <a:pt x="160" y="98"/>
                  <a:pt x="160" y="96"/>
                  <a:pt x="159" y="94"/>
                </a:cubicBezTo>
                <a:cubicBezTo>
                  <a:pt x="153" y="72"/>
                  <a:pt x="153" y="72"/>
                  <a:pt x="153" y="72"/>
                </a:cubicBezTo>
                <a:cubicBezTo>
                  <a:pt x="152" y="71"/>
                  <a:pt x="151" y="70"/>
                  <a:pt x="150" y="69"/>
                </a:cubicBezTo>
                <a:cubicBezTo>
                  <a:pt x="149" y="69"/>
                  <a:pt x="147" y="69"/>
                  <a:pt x="146" y="69"/>
                </a:cubicBezTo>
                <a:cubicBezTo>
                  <a:pt x="124" y="79"/>
                  <a:pt x="124" y="79"/>
                  <a:pt x="124" y="79"/>
                </a:cubicBezTo>
                <a:cubicBezTo>
                  <a:pt x="122" y="80"/>
                  <a:pt x="121" y="82"/>
                  <a:pt x="121" y="84"/>
                </a:cubicBezTo>
                <a:cubicBezTo>
                  <a:pt x="121" y="86"/>
                  <a:pt x="122" y="88"/>
                  <a:pt x="124" y="88"/>
                </a:cubicBezTo>
                <a:cubicBezTo>
                  <a:pt x="135" y="93"/>
                  <a:pt x="135" y="93"/>
                  <a:pt x="135" y="93"/>
                </a:cubicBezTo>
                <a:cubicBezTo>
                  <a:pt x="135" y="93"/>
                  <a:pt x="136" y="93"/>
                  <a:pt x="136" y="93"/>
                </a:cubicBezTo>
                <a:cubicBezTo>
                  <a:pt x="112" y="149"/>
                  <a:pt x="112" y="149"/>
                  <a:pt x="112" y="149"/>
                </a:cubicBezTo>
                <a:cubicBezTo>
                  <a:pt x="101" y="144"/>
                  <a:pt x="101" y="144"/>
                  <a:pt x="101" y="144"/>
                </a:cubicBezTo>
                <a:cubicBezTo>
                  <a:pt x="98" y="143"/>
                  <a:pt x="95" y="144"/>
                  <a:pt x="94" y="147"/>
                </a:cubicBezTo>
                <a:cubicBezTo>
                  <a:pt x="59" y="222"/>
                  <a:pt x="59" y="222"/>
                  <a:pt x="59" y="222"/>
                </a:cubicBezTo>
                <a:cubicBezTo>
                  <a:pt x="58" y="223"/>
                  <a:pt x="58" y="225"/>
                  <a:pt x="59" y="227"/>
                </a:cubicBezTo>
                <a:cubicBezTo>
                  <a:pt x="60" y="228"/>
                  <a:pt x="62" y="229"/>
                  <a:pt x="64" y="229"/>
                </a:cubicBezTo>
                <a:cubicBezTo>
                  <a:pt x="106" y="229"/>
                  <a:pt x="106" y="229"/>
                  <a:pt x="106" y="229"/>
                </a:cubicBezTo>
                <a:cubicBezTo>
                  <a:pt x="104" y="232"/>
                  <a:pt x="103" y="236"/>
                  <a:pt x="103" y="238"/>
                </a:cubicBezTo>
                <a:cubicBezTo>
                  <a:pt x="103" y="248"/>
                  <a:pt x="111" y="255"/>
                  <a:pt x="121" y="255"/>
                </a:cubicBezTo>
                <a:cubicBezTo>
                  <a:pt x="129" y="255"/>
                  <a:pt x="138" y="248"/>
                  <a:pt x="138" y="238"/>
                </a:cubicBezTo>
                <a:cubicBezTo>
                  <a:pt x="138" y="235"/>
                  <a:pt x="137" y="232"/>
                  <a:pt x="135" y="229"/>
                </a:cubicBezTo>
                <a:cubicBezTo>
                  <a:pt x="166" y="229"/>
                  <a:pt x="166" y="229"/>
                  <a:pt x="166" y="229"/>
                </a:cubicBezTo>
                <a:cubicBezTo>
                  <a:pt x="173" y="229"/>
                  <a:pt x="177" y="228"/>
                  <a:pt x="180" y="226"/>
                </a:cubicBezTo>
                <a:close/>
                <a:moveTo>
                  <a:pt x="145" y="81"/>
                </a:moveTo>
                <a:cubicBezTo>
                  <a:pt x="147" y="87"/>
                  <a:pt x="147" y="87"/>
                  <a:pt x="147" y="87"/>
                </a:cubicBezTo>
                <a:cubicBezTo>
                  <a:pt x="144" y="86"/>
                  <a:pt x="144" y="86"/>
                  <a:pt x="144" y="86"/>
                </a:cubicBezTo>
                <a:cubicBezTo>
                  <a:pt x="144" y="86"/>
                  <a:pt x="143" y="86"/>
                  <a:pt x="142" y="86"/>
                </a:cubicBezTo>
                <a:cubicBezTo>
                  <a:pt x="142" y="86"/>
                  <a:pt x="142" y="86"/>
                  <a:pt x="141" y="86"/>
                </a:cubicBezTo>
                <a:cubicBezTo>
                  <a:pt x="141" y="85"/>
                  <a:pt x="140" y="84"/>
                  <a:pt x="139" y="84"/>
                </a:cubicBezTo>
                <a:cubicBezTo>
                  <a:pt x="138" y="84"/>
                  <a:pt x="138" y="84"/>
                  <a:pt x="138" y="84"/>
                </a:cubicBezTo>
                <a:lnTo>
                  <a:pt x="145" y="81"/>
                </a:lnTo>
                <a:close/>
                <a:moveTo>
                  <a:pt x="121" y="245"/>
                </a:moveTo>
                <a:cubicBezTo>
                  <a:pt x="117" y="245"/>
                  <a:pt x="113" y="243"/>
                  <a:pt x="113" y="238"/>
                </a:cubicBezTo>
                <a:cubicBezTo>
                  <a:pt x="113" y="234"/>
                  <a:pt x="117" y="232"/>
                  <a:pt x="121" y="230"/>
                </a:cubicBezTo>
                <a:cubicBezTo>
                  <a:pt x="125" y="232"/>
                  <a:pt x="128" y="234"/>
                  <a:pt x="128" y="238"/>
                </a:cubicBezTo>
                <a:cubicBezTo>
                  <a:pt x="128" y="242"/>
                  <a:pt x="124" y="245"/>
                  <a:pt x="121" y="24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PageNumber">
            <a:extLst>
              <a:ext uri="{FF2B5EF4-FFF2-40B4-BE49-F238E27FC236}">
                <a16:creationId xmlns:a16="http://schemas.microsoft.com/office/drawing/2014/main" id="{582DF9DB-52DB-44BB-8396-7D0D2A1BE095}"/>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4</a:t>
            </a:r>
          </a:p>
        </p:txBody>
      </p:sp>
    </p:spTree>
    <p:custDataLst>
      <p:tags r:id="rId1"/>
    </p:custDataLst>
    <p:extLst>
      <p:ext uri="{BB962C8B-B14F-4D97-AF65-F5344CB8AC3E}">
        <p14:creationId xmlns:p14="http://schemas.microsoft.com/office/powerpoint/2010/main" val="275770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34500" y="649466"/>
            <a:ext cx="10598518" cy="352133"/>
          </a:xfrm>
          <a:prstGeom prst="rect">
            <a:avLst/>
          </a:prstGeom>
        </p:spPr>
        <p:txBody>
          <a:bodyPr vert="horz" wrap="square" lIns="0" tIns="13447" rIns="0" bIns="0" rtlCol="0">
            <a:spAutoFit/>
          </a:bodyPr>
          <a:lstStyle/>
          <a:p>
            <a:pPr marL="13447">
              <a:spcBef>
                <a:spcPts val="106"/>
              </a:spcBef>
            </a:pPr>
            <a:r>
              <a:rPr lang="en-US" sz="2200" spc="-11" dirty="0">
                <a:latin typeface="Arial"/>
                <a:cs typeface="Arial"/>
              </a:rPr>
              <a:t>Meanwhile,</a:t>
            </a:r>
            <a:r>
              <a:rPr lang="en-US" sz="2200" spc="58" dirty="0">
                <a:latin typeface="Arial"/>
                <a:cs typeface="Arial"/>
              </a:rPr>
              <a:t> </a:t>
            </a:r>
            <a:r>
              <a:rPr lang="en-US" sz="2200" spc="-5" dirty="0">
                <a:latin typeface="Arial"/>
                <a:cs typeface="Arial"/>
              </a:rPr>
              <a:t>organizations</a:t>
            </a:r>
            <a:r>
              <a:rPr lang="en-US" sz="2200" spc="16" dirty="0">
                <a:latin typeface="Arial"/>
                <a:cs typeface="Arial"/>
              </a:rPr>
              <a:t> </a:t>
            </a:r>
            <a:r>
              <a:rPr lang="en-US" sz="2200" spc="-5" dirty="0">
                <a:latin typeface="Arial"/>
                <a:cs typeface="Arial"/>
              </a:rPr>
              <a:t>are</a:t>
            </a:r>
            <a:r>
              <a:rPr lang="en-US" sz="2200" spc="11" dirty="0">
                <a:latin typeface="Arial"/>
                <a:cs typeface="Arial"/>
              </a:rPr>
              <a:t> </a:t>
            </a:r>
            <a:r>
              <a:rPr lang="en-US" sz="2200" spc="-5" dirty="0">
                <a:latin typeface="Arial"/>
                <a:cs typeface="Arial"/>
              </a:rPr>
              <a:t>also </a:t>
            </a:r>
            <a:r>
              <a:rPr lang="en-US" sz="2200" spc="-11" dirty="0">
                <a:latin typeface="Arial"/>
                <a:cs typeface="Arial"/>
              </a:rPr>
              <a:t>elevating</a:t>
            </a:r>
            <a:r>
              <a:rPr lang="en-US" sz="2200" spc="21" dirty="0">
                <a:latin typeface="Arial"/>
                <a:cs typeface="Arial"/>
              </a:rPr>
              <a:t> </a:t>
            </a:r>
            <a:r>
              <a:rPr lang="en-US" sz="2200" spc="-11" dirty="0">
                <a:latin typeface="Arial"/>
                <a:cs typeface="Arial"/>
              </a:rPr>
              <a:t>digital</a:t>
            </a:r>
            <a:r>
              <a:rPr lang="en-US" sz="2200" spc="16" dirty="0">
                <a:latin typeface="Arial"/>
                <a:cs typeface="Arial"/>
              </a:rPr>
              <a:t> </a:t>
            </a:r>
            <a:r>
              <a:rPr lang="en-US" sz="2200" spc="-5" dirty="0">
                <a:latin typeface="Arial"/>
                <a:cs typeface="Arial"/>
              </a:rPr>
              <a:t>transformation</a:t>
            </a:r>
            <a:r>
              <a:rPr lang="en-US" sz="2200" spc="5" dirty="0">
                <a:latin typeface="Arial"/>
                <a:cs typeface="Arial"/>
              </a:rPr>
              <a:t> </a:t>
            </a:r>
            <a:r>
              <a:rPr lang="en-US" sz="2200" spc="-5" dirty="0">
                <a:latin typeface="Arial"/>
                <a:cs typeface="Arial"/>
              </a:rPr>
              <a:t>as</a:t>
            </a:r>
            <a:r>
              <a:rPr lang="en-US" sz="2200" dirty="0">
                <a:latin typeface="Arial"/>
                <a:cs typeface="Arial"/>
              </a:rPr>
              <a:t> a</a:t>
            </a:r>
            <a:r>
              <a:rPr lang="en-US" sz="2200" spc="-5" dirty="0">
                <a:latin typeface="Arial"/>
                <a:cs typeface="Arial"/>
              </a:rPr>
              <a:t> top priority</a:t>
            </a:r>
            <a:endParaRPr lang="en-US" sz="2200" dirty="0">
              <a:latin typeface="Arial"/>
              <a:cs typeface="Arial"/>
            </a:endParaRPr>
          </a:p>
        </p:txBody>
      </p:sp>
      <p:sp>
        <p:nvSpPr>
          <p:cNvPr id="5" name="object 5"/>
          <p:cNvSpPr txBox="1"/>
          <p:nvPr/>
        </p:nvSpPr>
        <p:spPr>
          <a:xfrm>
            <a:off x="235286" y="7422046"/>
            <a:ext cx="4184314" cy="274291"/>
          </a:xfrm>
          <a:prstGeom prst="rect">
            <a:avLst/>
          </a:prstGeom>
        </p:spPr>
        <p:txBody>
          <a:bodyPr vert="horz" wrap="square" lIns="0" tIns="13447" rIns="0" bIns="0" rtlCol="0">
            <a:spAutoFit/>
          </a:bodyPr>
          <a:lstStyle/>
          <a:p>
            <a:pPr marL="13447">
              <a:spcBef>
                <a:spcPts val="106"/>
              </a:spcBef>
            </a:pPr>
            <a:r>
              <a:rPr lang="en-US" sz="847" spc="-5" dirty="0">
                <a:solidFill>
                  <a:srgbClr val="6C6D6A"/>
                </a:solidFill>
                <a:latin typeface="Arial"/>
                <a:cs typeface="Arial"/>
              </a:rPr>
              <a:t>Source:</a:t>
            </a:r>
            <a:r>
              <a:rPr lang="en-US" sz="847" spc="21" dirty="0">
                <a:solidFill>
                  <a:srgbClr val="6C6D6A"/>
                </a:solidFill>
                <a:latin typeface="Arial"/>
                <a:cs typeface="Arial"/>
              </a:rPr>
              <a:t> </a:t>
            </a:r>
            <a:r>
              <a:rPr lang="en-US" sz="847" spc="-5" dirty="0">
                <a:solidFill>
                  <a:srgbClr val="6C6D6A"/>
                </a:solidFill>
                <a:latin typeface="Arial"/>
                <a:cs typeface="Arial"/>
              </a:rPr>
              <a:t>1.</a:t>
            </a:r>
            <a:r>
              <a:rPr lang="en-US" sz="847" spc="26" dirty="0">
                <a:solidFill>
                  <a:srgbClr val="6C6D6A"/>
                </a:solidFill>
                <a:latin typeface="Arial"/>
                <a:cs typeface="Arial"/>
              </a:rPr>
              <a:t> </a:t>
            </a:r>
            <a:r>
              <a:rPr lang="en-US" sz="847" spc="-5" dirty="0">
                <a:solidFill>
                  <a:srgbClr val="6C6D6A"/>
                </a:solidFill>
                <a:latin typeface="Arial"/>
                <a:cs typeface="Arial"/>
              </a:rPr>
              <a:t>Gartner</a:t>
            </a:r>
            <a:r>
              <a:rPr lang="en-US" sz="847" spc="21" dirty="0">
                <a:solidFill>
                  <a:srgbClr val="6C6D6A"/>
                </a:solidFill>
                <a:latin typeface="Arial"/>
                <a:cs typeface="Arial"/>
              </a:rPr>
              <a:t> </a:t>
            </a:r>
            <a:r>
              <a:rPr lang="en-US" sz="847" spc="-5" dirty="0">
                <a:solidFill>
                  <a:srgbClr val="6C6D6A"/>
                </a:solidFill>
                <a:latin typeface="Arial"/>
                <a:cs typeface="Arial"/>
              </a:rPr>
              <a:t>2020;</a:t>
            </a:r>
            <a:r>
              <a:rPr lang="en-US" sz="847" spc="37" dirty="0">
                <a:solidFill>
                  <a:srgbClr val="6C6D6A"/>
                </a:solidFill>
                <a:latin typeface="Arial"/>
                <a:cs typeface="Arial"/>
              </a:rPr>
              <a:t> </a:t>
            </a:r>
            <a:r>
              <a:rPr lang="en-US" sz="847" spc="-5" dirty="0">
                <a:solidFill>
                  <a:srgbClr val="6C6D6A"/>
                </a:solidFill>
                <a:latin typeface="Arial"/>
                <a:cs typeface="Arial"/>
              </a:rPr>
              <a:t>2.</a:t>
            </a:r>
            <a:r>
              <a:rPr lang="en-US" sz="847" spc="26" dirty="0">
                <a:solidFill>
                  <a:srgbClr val="6C6D6A"/>
                </a:solidFill>
                <a:latin typeface="Arial"/>
                <a:cs typeface="Arial"/>
              </a:rPr>
              <a:t> </a:t>
            </a:r>
            <a:r>
              <a:rPr lang="en-US" sz="847" spc="-5" dirty="0">
                <a:solidFill>
                  <a:srgbClr val="6C6D6A"/>
                </a:solidFill>
                <a:latin typeface="Arial"/>
                <a:cs typeface="Arial"/>
              </a:rPr>
              <a:t>Twilio</a:t>
            </a:r>
            <a:r>
              <a:rPr lang="en-US" sz="847" spc="11" dirty="0">
                <a:solidFill>
                  <a:srgbClr val="6C6D6A"/>
                </a:solidFill>
                <a:latin typeface="Arial"/>
                <a:cs typeface="Arial"/>
              </a:rPr>
              <a:t> </a:t>
            </a:r>
            <a:r>
              <a:rPr lang="en-US" sz="847" spc="-5" dirty="0">
                <a:solidFill>
                  <a:srgbClr val="6C6D6A"/>
                </a:solidFill>
                <a:latin typeface="Arial"/>
                <a:cs typeface="Arial"/>
              </a:rPr>
              <a:t>via</a:t>
            </a:r>
            <a:r>
              <a:rPr lang="en-US" sz="847" spc="16" dirty="0">
                <a:solidFill>
                  <a:srgbClr val="6C6D6A"/>
                </a:solidFill>
                <a:latin typeface="Arial"/>
                <a:cs typeface="Arial"/>
              </a:rPr>
              <a:t> </a:t>
            </a:r>
            <a:r>
              <a:rPr lang="en-US" sz="847" spc="-5" dirty="0">
                <a:solidFill>
                  <a:srgbClr val="6C6D6A"/>
                </a:solidFill>
                <a:latin typeface="Arial"/>
                <a:cs typeface="Arial"/>
              </a:rPr>
              <a:t>Forbes</a:t>
            </a:r>
            <a:r>
              <a:rPr lang="en-US" sz="847" spc="21" dirty="0">
                <a:solidFill>
                  <a:srgbClr val="6C6D6A"/>
                </a:solidFill>
                <a:latin typeface="Arial"/>
                <a:cs typeface="Arial"/>
              </a:rPr>
              <a:t> </a:t>
            </a:r>
            <a:r>
              <a:rPr lang="en-US" sz="847" spc="-5" dirty="0">
                <a:solidFill>
                  <a:srgbClr val="6C6D6A"/>
                </a:solidFill>
                <a:latin typeface="Arial"/>
                <a:cs typeface="Arial"/>
              </a:rPr>
              <a:t>2020;</a:t>
            </a:r>
            <a:r>
              <a:rPr lang="en-US" sz="847" spc="48" dirty="0">
                <a:solidFill>
                  <a:srgbClr val="6C6D6A"/>
                </a:solidFill>
                <a:latin typeface="Arial"/>
                <a:cs typeface="Arial"/>
              </a:rPr>
              <a:t> </a:t>
            </a:r>
            <a:r>
              <a:rPr lang="en-US" sz="847" spc="-5" dirty="0">
                <a:solidFill>
                  <a:srgbClr val="6C6D6A"/>
                </a:solidFill>
                <a:latin typeface="Arial"/>
                <a:cs typeface="Arial"/>
              </a:rPr>
              <a:t>3.</a:t>
            </a:r>
            <a:r>
              <a:rPr lang="en-US" sz="847" spc="26" dirty="0">
                <a:solidFill>
                  <a:srgbClr val="6C6D6A"/>
                </a:solidFill>
                <a:latin typeface="Arial"/>
                <a:cs typeface="Arial"/>
              </a:rPr>
              <a:t> </a:t>
            </a:r>
            <a:r>
              <a:rPr lang="en-US" sz="847" dirty="0">
                <a:solidFill>
                  <a:srgbClr val="6C6D6A"/>
                </a:solidFill>
                <a:latin typeface="Arial"/>
                <a:cs typeface="Arial"/>
              </a:rPr>
              <a:t>JPM</a:t>
            </a:r>
            <a:r>
              <a:rPr lang="en-US" sz="847" spc="-5" dirty="0">
                <a:solidFill>
                  <a:srgbClr val="6C6D6A"/>
                </a:solidFill>
                <a:latin typeface="Arial"/>
                <a:cs typeface="Arial"/>
              </a:rPr>
              <a:t> Proprietary</a:t>
            </a:r>
            <a:r>
              <a:rPr lang="en-US" sz="847" spc="26" dirty="0">
                <a:solidFill>
                  <a:srgbClr val="6C6D6A"/>
                </a:solidFill>
                <a:latin typeface="Arial"/>
                <a:cs typeface="Arial"/>
              </a:rPr>
              <a:t> </a:t>
            </a:r>
            <a:r>
              <a:rPr lang="en-US" sz="847" spc="-5" dirty="0">
                <a:solidFill>
                  <a:srgbClr val="6C6D6A"/>
                </a:solidFill>
                <a:latin typeface="Arial"/>
                <a:cs typeface="Arial"/>
              </a:rPr>
              <a:t>Survey</a:t>
            </a:r>
            <a:r>
              <a:rPr lang="en-US" sz="847" spc="21" dirty="0">
                <a:solidFill>
                  <a:srgbClr val="6C6D6A"/>
                </a:solidFill>
                <a:latin typeface="Arial"/>
                <a:cs typeface="Arial"/>
              </a:rPr>
              <a:t> </a:t>
            </a:r>
            <a:r>
              <a:rPr lang="en-US" sz="847" spc="-5" dirty="0">
                <a:solidFill>
                  <a:srgbClr val="6C6D6A"/>
                </a:solidFill>
                <a:latin typeface="Arial"/>
                <a:cs typeface="Arial"/>
              </a:rPr>
              <a:t>2020;</a:t>
            </a:r>
            <a:r>
              <a:rPr lang="en-US" sz="847" spc="37" dirty="0">
                <a:solidFill>
                  <a:srgbClr val="6C6D6A"/>
                </a:solidFill>
                <a:latin typeface="Arial"/>
                <a:cs typeface="Arial"/>
              </a:rPr>
              <a:t> </a:t>
            </a:r>
            <a:r>
              <a:rPr lang="en-US" sz="847" spc="-5" dirty="0">
                <a:solidFill>
                  <a:srgbClr val="6C6D6A"/>
                </a:solidFill>
                <a:latin typeface="Arial"/>
                <a:cs typeface="Arial"/>
              </a:rPr>
              <a:t>4.</a:t>
            </a:r>
            <a:r>
              <a:rPr lang="en-US" sz="847" spc="26" dirty="0">
                <a:solidFill>
                  <a:srgbClr val="6C6D6A"/>
                </a:solidFill>
                <a:latin typeface="Arial"/>
                <a:cs typeface="Arial"/>
              </a:rPr>
              <a:t> </a:t>
            </a:r>
            <a:r>
              <a:rPr lang="en-US" sz="847" spc="-5" dirty="0">
                <a:solidFill>
                  <a:srgbClr val="6C6D6A"/>
                </a:solidFill>
                <a:latin typeface="Arial"/>
                <a:cs typeface="Arial"/>
              </a:rPr>
              <a:t>Overall</a:t>
            </a:r>
            <a:r>
              <a:rPr lang="en-US" sz="847" spc="16" dirty="0">
                <a:solidFill>
                  <a:srgbClr val="6C6D6A"/>
                </a:solidFill>
                <a:latin typeface="Arial"/>
                <a:cs typeface="Arial"/>
              </a:rPr>
              <a:t> </a:t>
            </a:r>
            <a:r>
              <a:rPr lang="en-US" sz="847" dirty="0">
                <a:solidFill>
                  <a:srgbClr val="6C6D6A"/>
                </a:solidFill>
                <a:latin typeface="Arial"/>
                <a:cs typeface="Arial"/>
              </a:rPr>
              <a:t>estimate</a:t>
            </a:r>
            <a:r>
              <a:rPr lang="en-US" sz="847" spc="-16" dirty="0">
                <a:solidFill>
                  <a:srgbClr val="6C6D6A"/>
                </a:solidFill>
                <a:latin typeface="Arial"/>
                <a:cs typeface="Arial"/>
              </a:rPr>
              <a:t> </a:t>
            </a:r>
            <a:r>
              <a:rPr lang="en-US" sz="847" spc="-5" dirty="0">
                <a:solidFill>
                  <a:srgbClr val="6C6D6A"/>
                </a:solidFill>
                <a:latin typeface="Arial"/>
                <a:cs typeface="Arial"/>
              </a:rPr>
              <a:t>of</a:t>
            </a:r>
            <a:r>
              <a:rPr lang="en-US" sz="847" spc="26" dirty="0">
                <a:solidFill>
                  <a:srgbClr val="6C6D6A"/>
                </a:solidFill>
                <a:latin typeface="Arial"/>
                <a:cs typeface="Arial"/>
              </a:rPr>
              <a:t> </a:t>
            </a:r>
            <a:r>
              <a:rPr lang="en-US" sz="847" spc="-5" dirty="0">
                <a:solidFill>
                  <a:srgbClr val="6C6D6A"/>
                </a:solidFill>
                <a:latin typeface="Arial"/>
                <a:cs typeface="Arial"/>
              </a:rPr>
              <a:t>enterprise’</a:t>
            </a:r>
            <a:r>
              <a:rPr lang="en-US" sz="847" spc="21" dirty="0">
                <a:solidFill>
                  <a:srgbClr val="6C6D6A"/>
                </a:solidFill>
                <a:latin typeface="Arial"/>
                <a:cs typeface="Arial"/>
              </a:rPr>
              <a:t> </a:t>
            </a:r>
            <a:r>
              <a:rPr lang="en-US" sz="847" spc="-5" dirty="0">
                <a:solidFill>
                  <a:srgbClr val="6C6D6A"/>
                </a:solidFill>
                <a:latin typeface="Arial"/>
                <a:cs typeface="Arial"/>
              </a:rPr>
              <a:t>digital</a:t>
            </a:r>
            <a:r>
              <a:rPr lang="en-US" sz="847" spc="16" dirty="0">
                <a:solidFill>
                  <a:srgbClr val="6C6D6A"/>
                </a:solidFill>
                <a:latin typeface="Arial"/>
                <a:cs typeface="Arial"/>
              </a:rPr>
              <a:t> </a:t>
            </a:r>
            <a:r>
              <a:rPr lang="en-US" sz="847" dirty="0">
                <a:solidFill>
                  <a:srgbClr val="6C6D6A"/>
                </a:solidFill>
                <a:latin typeface="Arial"/>
                <a:cs typeface="Arial"/>
              </a:rPr>
              <a:t>transformation</a:t>
            </a:r>
            <a:r>
              <a:rPr lang="en-US" sz="847" spc="11" dirty="0">
                <a:solidFill>
                  <a:srgbClr val="6C6D6A"/>
                </a:solidFill>
                <a:latin typeface="Arial"/>
                <a:cs typeface="Arial"/>
              </a:rPr>
              <a:t> </a:t>
            </a:r>
            <a:r>
              <a:rPr lang="en-US" sz="847" dirty="0">
                <a:solidFill>
                  <a:srgbClr val="6C6D6A"/>
                </a:solidFill>
                <a:latin typeface="Arial"/>
                <a:cs typeface="Arial"/>
              </a:rPr>
              <a:t>–</a:t>
            </a:r>
            <a:r>
              <a:rPr lang="en-US" sz="847" spc="11" dirty="0">
                <a:solidFill>
                  <a:srgbClr val="6C6D6A"/>
                </a:solidFill>
                <a:latin typeface="Arial"/>
                <a:cs typeface="Arial"/>
              </a:rPr>
              <a:t> </a:t>
            </a:r>
            <a:r>
              <a:rPr lang="en-US" sz="847" spc="-5" dirty="0">
                <a:solidFill>
                  <a:srgbClr val="6C6D6A"/>
                </a:solidFill>
                <a:latin typeface="Arial"/>
                <a:cs typeface="Arial"/>
              </a:rPr>
              <a:t>Twilio</a:t>
            </a:r>
            <a:r>
              <a:rPr lang="en-US" sz="847" spc="16" dirty="0">
                <a:solidFill>
                  <a:srgbClr val="6C6D6A"/>
                </a:solidFill>
                <a:latin typeface="Arial"/>
                <a:cs typeface="Arial"/>
              </a:rPr>
              <a:t> </a:t>
            </a:r>
            <a:r>
              <a:rPr lang="en-US" sz="847" spc="-5" dirty="0">
                <a:solidFill>
                  <a:srgbClr val="6C6D6A"/>
                </a:solidFill>
                <a:latin typeface="Arial"/>
                <a:cs typeface="Arial"/>
              </a:rPr>
              <a:t>via</a:t>
            </a:r>
            <a:r>
              <a:rPr lang="en-US" sz="847" spc="11" dirty="0">
                <a:solidFill>
                  <a:srgbClr val="6C6D6A"/>
                </a:solidFill>
                <a:latin typeface="Arial"/>
                <a:cs typeface="Arial"/>
              </a:rPr>
              <a:t> </a:t>
            </a:r>
            <a:r>
              <a:rPr lang="en-US" sz="847" spc="-5" dirty="0">
                <a:solidFill>
                  <a:srgbClr val="6C6D6A"/>
                </a:solidFill>
                <a:latin typeface="Arial"/>
                <a:cs typeface="Arial"/>
              </a:rPr>
              <a:t>Forbes</a:t>
            </a:r>
            <a:r>
              <a:rPr lang="en-US" sz="847" spc="26" dirty="0">
                <a:solidFill>
                  <a:srgbClr val="6C6D6A"/>
                </a:solidFill>
                <a:latin typeface="Arial"/>
                <a:cs typeface="Arial"/>
              </a:rPr>
              <a:t> </a:t>
            </a:r>
            <a:r>
              <a:rPr lang="en-US" sz="847" spc="-5" dirty="0">
                <a:solidFill>
                  <a:srgbClr val="6C6D6A"/>
                </a:solidFill>
                <a:latin typeface="Arial"/>
                <a:cs typeface="Arial"/>
              </a:rPr>
              <a:t>2020</a:t>
            </a:r>
            <a:r>
              <a:rPr lang="en-US" sz="847" spc="37" dirty="0">
                <a:solidFill>
                  <a:srgbClr val="6C6D6A"/>
                </a:solidFill>
                <a:latin typeface="Arial"/>
                <a:cs typeface="Arial"/>
              </a:rPr>
              <a:t> </a:t>
            </a:r>
            <a:r>
              <a:rPr lang="en-US" sz="847" dirty="0">
                <a:solidFill>
                  <a:srgbClr val="6C6D6A"/>
                </a:solidFill>
                <a:latin typeface="Arial"/>
                <a:cs typeface="Arial"/>
              </a:rPr>
              <a:t>(</a:t>
            </a:r>
            <a:r>
              <a:rPr lang="en-US" sz="847" u="sng" dirty="0">
                <a:solidFill>
                  <a:srgbClr val="468FBE"/>
                </a:solidFill>
                <a:uFill>
                  <a:solidFill>
                    <a:srgbClr val="468FBE"/>
                  </a:solidFill>
                </a:uFill>
                <a:latin typeface="Arial"/>
                <a:cs typeface="Arial"/>
                <a:hlinkClick r:id="rId4"/>
              </a:rPr>
              <a:t>link</a:t>
            </a:r>
            <a:r>
              <a:rPr lang="en-US" sz="847" dirty="0">
                <a:solidFill>
                  <a:srgbClr val="6C6D6A"/>
                </a:solidFill>
                <a:latin typeface="Arial"/>
                <a:cs typeface="Arial"/>
              </a:rPr>
              <a:t>)</a:t>
            </a:r>
            <a:endParaRPr lang="en-US" sz="847" dirty="0">
              <a:latin typeface="Arial"/>
              <a:cs typeface="Arial"/>
            </a:endParaRPr>
          </a:p>
        </p:txBody>
      </p:sp>
      <p:sp>
        <p:nvSpPr>
          <p:cNvPr id="9" name="object 9"/>
          <p:cNvSpPr txBox="1"/>
          <p:nvPr/>
        </p:nvSpPr>
        <p:spPr>
          <a:xfrm>
            <a:off x="2599927" y="2837844"/>
            <a:ext cx="578896" cy="346286"/>
          </a:xfrm>
          <a:prstGeom prst="rect">
            <a:avLst/>
          </a:prstGeom>
        </p:spPr>
        <p:txBody>
          <a:bodyPr vert="horz" wrap="square" lIns="0" tIns="12102" rIns="0" bIns="0" rtlCol="0">
            <a:spAutoFit/>
          </a:bodyPr>
          <a:lstStyle/>
          <a:p>
            <a:pPr marL="13447">
              <a:spcBef>
                <a:spcPts val="95"/>
              </a:spcBef>
            </a:pPr>
            <a:r>
              <a:rPr lang="en-US" sz="2171" b="1" spc="-5" dirty="0">
                <a:solidFill>
                  <a:srgbClr val="468FBE"/>
                </a:solidFill>
                <a:latin typeface="Arial"/>
                <a:cs typeface="Arial"/>
              </a:rPr>
              <a:t>69%</a:t>
            </a:r>
            <a:endParaRPr lang="en-US" sz="2171" dirty="0">
              <a:latin typeface="Arial"/>
              <a:cs typeface="Arial"/>
            </a:endParaRPr>
          </a:p>
        </p:txBody>
      </p:sp>
      <p:sp>
        <p:nvSpPr>
          <p:cNvPr id="10" name="object 10"/>
          <p:cNvSpPr txBox="1"/>
          <p:nvPr/>
        </p:nvSpPr>
        <p:spPr>
          <a:xfrm>
            <a:off x="3241810" y="2809049"/>
            <a:ext cx="1911660" cy="398390"/>
          </a:xfrm>
          <a:prstGeom prst="rect">
            <a:avLst/>
          </a:prstGeom>
        </p:spPr>
        <p:txBody>
          <a:bodyPr vert="horz" wrap="square" lIns="0" tIns="12775" rIns="0" bIns="0" rtlCol="0">
            <a:spAutoFit/>
          </a:bodyPr>
          <a:lstStyle/>
          <a:p>
            <a:pPr marL="13447" marR="5379">
              <a:lnSpc>
                <a:spcPct val="112000"/>
              </a:lnSpc>
              <a:spcBef>
                <a:spcPts val="101"/>
              </a:spcBef>
            </a:pPr>
            <a:r>
              <a:rPr lang="en-US" sz="1165" i="1" spc="5" dirty="0">
                <a:solidFill>
                  <a:srgbClr val="468FBE"/>
                </a:solidFill>
                <a:latin typeface="Arial"/>
                <a:cs typeface="Arial"/>
              </a:rPr>
              <a:t>Accelerated</a:t>
            </a:r>
            <a:r>
              <a:rPr lang="en-US" sz="1165" i="1" spc="-37" dirty="0">
                <a:solidFill>
                  <a:srgbClr val="468FBE"/>
                </a:solidFill>
                <a:latin typeface="Arial"/>
                <a:cs typeface="Arial"/>
              </a:rPr>
              <a:t> </a:t>
            </a:r>
            <a:r>
              <a:rPr lang="en-US" sz="1165" i="1" spc="5" dirty="0">
                <a:solidFill>
                  <a:srgbClr val="468FBE"/>
                </a:solidFill>
                <a:latin typeface="Arial"/>
                <a:cs typeface="Arial"/>
              </a:rPr>
              <a:t>digital</a:t>
            </a:r>
            <a:r>
              <a:rPr lang="en-US" sz="1165" i="1" spc="-21" dirty="0">
                <a:solidFill>
                  <a:srgbClr val="468FBE"/>
                </a:solidFill>
                <a:latin typeface="Arial"/>
                <a:cs typeface="Arial"/>
              </a:rPr>
              <a:t> </a:t>
            </a:r>
            <a:r>
              <a:rPr lang="en-US" sz="1165" i="1" spc="5" dirty="0">
                <a:solidFill>
                  <a:srgbClr val="468FBE"/>
                </a:solidFill>
                <a:latin typeface="Arial"/>
                <a:cs typeface="Arial"/>
              </a:rPr>
              <a:t>business </a:t>
            </a:r>
            <a:r>
              <a:rPr lang="en-US" sz="1165" i="1" spc="-281" dirty="0">
                <a:solidFill>
                  <a:srgbClr val="468FBE"/>
                </a:solidFill>
                <a:latin typeface="Arial"/>
                <a:cs typeface="Arial"/>
              </a:rPr>
              <a:t> </a:t>
            </a:r>
            <a:r>
              <a:rPr lang="en-US" sz="1165" i="1" spc="5" dirty="0">
                <a:solidFill>
                  <a:srgbClr val="468FBE"/>
                </a:solidFill>
                <a:latin typeface="Arial"/>
                <a:cs typeface="Arial"/>
              </a:rPr>
              <a:t>initiatives</a:t>
            </a:r>
            <a:r>
              <a:rPr lang="en-US" sz="1165" i="1" spc="-21" dirty="0">
                <a:solidFill>
                  <a:srgbClr val="468FBE"/>
                </a:solidFill>
                <a:latin typeface="Arial"/>
                <a:cs typeface="Arial"/>
              </a:rPr>
              <a:t> </a:t>
            </a:r>
            <a:r>
              <a:rPr lang="en-US" sz="1165" i="1" spc="5" dirty="0">
                <a:solidFill>
                  <a:srgbClr val="468FBE"/>
                </a:solidFill>
                <a:latin typeface="Arial"/>
                <a:cs typeface="Arial"/>
              </a:rPr>
              <a:t>after</a:t>
            </a:r>
            <a:r>
              <a:rPr lang="en-US" sz="1165" i="1" dirty="0">
                <a:solidFill>
                  <a:srgbClr val="468FBE"/>
                </a:solidFill>
                <a:latin typeface="Arial"/>
                <a:cs typeface="Arial"/>
              </a:rPr>
              <a:t> </a:t>
            </a:r>
            <a:r>
              <a:rPr lang="en-US" sz="1165" i="1" spc="11" dirty="0">
                <a:solidFill>
                  <a:srgbClr val="468FBE"/>
                </a:solidFill>
                <a:latin typeface="Arial"/>
                <a:cs typeface="Arial"/>
              </a:rPr>
              <a:t>COVID</a:t>
            </a:r>
            <a:endParaRPr lang="en-US" sz="1165" dirty="0">
              <a:latin typeface="Arial"/>
              <a:cs typeface="Arial"/>
            </a:endParaRPr>
          </a:p>
        </p:txBody>
      </p:sp>
      <p:sp>
        <p:nvSpPr>
          <p:cNvPr id="11" name="object 11"/>
          <p:cNvSpPr txBox="1"/>
          <p:nvPr/>
        </p:nvSpPr>
        <p:spPr>
          <a:xfrm>
            <a:off x="4590819" y="3010803"/>
            <a:ext cx="78665" cy="123515"/>
          </a:xfrm>
          <a:prstGeom prst="rect">
            <a:avLst/>
          </a:prstGeom>
        </p:spPr>
        <p:txBody>
          <a:bodyPr vert="horz" wrap="square" lIns="0" tIns="17481" rIns="0" bIns="0" rtlCol="0">
            <a:spAutoFit/>
          </a:bodyPr>
          <a:lstStyle/>
          <a:p>
            <a:pPr marL="13447">
              <a:spcBef>
                <a:spcPts val="138"/>
              </a:spcBef>
            </a:pPr>
            <a:r>
              <a:rPr lang="en-US" sz="688" i="1" spc="16" dirty="0">
                <a:solidFill>
                  <a:srgbClr val="468FBE"/>
                </a:solidFill>
                <a:latin typeface="Arial"/>
                <a:cs typeface="Arial"/>
              </a:rPr>
              <a:t>1</a:t>
            </a:r>
            <a:endParaRPr lang="en-US" sz="688" dirty="0">
              <a:latin typeface="Arial"/>
              <a:cs typeface="Arial"/>
            </a:endParaRPr>
          </a:p>
        </p:txBody>
      </p:sp>
      <p:sp>
        <p:nvSpPr>
          <p:cNvPr id="12" name="object 12"/>
          <p:cNvSpPr txBox="1"/>
          <p:nvPr/>
        </p:nvSpPr>
        <p:spPr>
          <a:xfrm>
            <a:off x="2826376" y="2057817"/>
            <a:ext cx="2149512" cy="306864"/>
          </a:xfrm>
          <a:prstGeom prst="rect">
            <a:avLst/>
          </a:prstGeom>
        </p:spPr>
        <p:txBody>
          <a:bodyPr vert="horz" wrap="square" lIns="0" tIns="13447" rIns="0" bIns="0" rtlCol="0">
            <a:spAutoFit/>
          </a:bodyPr>
          <a:lstStyle/>
          <a:p>
            <a:pPr marL="13447">
              <a:spcBef>
                <a:spcPts val="106"/>
              </a:spcBef>
            </a:pPr>
            <a:r>
              <a:rPr lang="en-US" sz="1906" b="1" spc="-5" dirty="0">
                <a:solidFill>
                  <a:srgbClr val="468FBE"/>
                </a:solidFill>
                <a:latin typeface="Arial"/>
                <a:cs typeface="Arial"/>
              </a:rPr>
              <a:t>Board</a:t>
            </a:r>
            <a:r>
              <a:rPr lang="en-US" sz="1906" b="1" spc="-37" dirty="0">
                <a:solidFill>
                  <a:srgbClr val="468FBE"/>
                </a:solidFill>
                <a:latin typeface="Arial"/>
                <a:cs typeface="Arial"/>
              </a:rPr>
              <a:t> </a:t>
            </a:r>
            <a:r>
              <a:rPr lang="en-US" sz="1906" b="1" dirty="0">
                <a:solidFill>
                  <a:srgbClr val="468FBE"/>
                </a:solidFill>
                <a:latin typeface="Arial"/>
                <a:cs typeface="Arial"/>
              </a:rPr>
              <a:t>of</a:t>
            </a:r>
            <a:r>
              <a:rPr lang="en-US" sz="1906" b="1" spc="-48" dirty="0">
                <a:solidFill>
                  <a:srgbClr val="468FBE"/>
                </a:solidFill>
                <a:latin typeface="Arial"/>
                <a:cs typeface="Arial"/>
              </a:rPr>
              <a:t> </a:t>
            </a:r>
            <a:r>
              <a:rPr lang="en-US" sz="1906" b="1" spc="-5" dirty="0">
                <a:solidFill>
                  <a:srgbClr val="468FBE"/>
                </a:solidFill>
                <a:latin typeface="Arial"/>
                <a:cs typeface="Arial"/>
              </a:rPr>
              <a:t>Directors</a:t>
            </a:r>
            <a:endParaRPr lang="en-US" sz="1906" dirty="0">
              <a:latin typeface="Arial"/>
              <a:cs typeface="Arial"/>
            </a:endParaRPr>
          </a:p>
        </p:txBody>
      </p:sp>
      <p:sp>
        <p:nvSpPr>
          <p:cNvPr id="13" name="object 13"/>
          <p:cNvSpPr txBox="1"/>
          <p:nvPr/>
        </p:nvSpPr>
        <p:spPr>
          <a:xfrm>
            <a:off x="6743181" y="2057817"/>
            <a:ext cx="1283522" cy="306864"/>
          </a:xfrm>
          <a:prstGeom prst="rect">
            <a:avLst/>
          </a:prstGeom>
        </p:spPr>
        <p:txBody>
          <a:bodyPr vert="horz" wrap="square" lIns="0" tIns="13447" rIns="0" bIns="0" rtlCol="0">
            <a:spAutoFit/>
          </a:bodyPr>
          <a:lstStyle/>
          <a:p>
            <a:pPr marL="13447">
              <a:spcBef>
                <a:spcPts val="106"/>
              </a:spcBef>
            </a:pPr>
            <a:r>
              <a:rPr lang="en-US" sz="1906" b="1" spc="-5" dirty="0">
                <a:solidFill>
                  <a:srgbClr val="7CB9C4"/>
                </a:solidFill>
                <a:latin typeface="Arial"/>
                <a:cs typeface="Arial"/>
              </a:rPr>
              <a:t>E</a:t>
            </a:r>
            <a:r>
              <a:rPr lang="en-US" sz="1906" b="1" spc="-11" dirty="0">
                <a:solidFill>
                  <a:srgbClr val="7CB9C4"/>
                </a:solidFill>
                <a:latin typeface="Arial"/>
                <a:cs typeface="Arial"/>
              </a:rPr>
              <a:t>xec</a:t>
            </a:r>
            <a:r>
              <a:rPr lang="en-US" sz="1906" b="1" dirty="0">
                <a:solidFill>
                  <a:srgbClr val="7CB9C4"/>
                </a:solidFill>
                <a:latin typeface="Arial"/>
                <a:cs typeface="Arial"/>
              </a:rPr>
              <a:t>uti</a:t>
            </a:r>
            <a:r>
              <a:rPr lang="en-US" sz="1906" b="1" spc="-48" dirty="0">
                <a:solidFill>
                  <a:srgbClr val="7CB9C4"/>
                </a:solidFill>
                <a:latin typeface="Arial"/>
                <a:cs typeface="Arial"/>
              </a:rPr>
              <a:t>v</a:t>
            </a:r>
            <a:r>
              <a:rPr lang="en-US" sz="1906" b="1" spc="-11" dirty="0">
                <a:solidFill>
                  <a:srgbClr val="7CB9C4"/>
                </a:solidFill>
                <a:latin typeface="Arial"/>
                <a:cs typeface="Arial"/>
              </a:rPr>
              <a:t>es</a:t>
            </a:r>
            <a:endParaRPr lang="en-US" sz="1906" dirty="0">
              <a:latin typeface="Arial"/>
              <a:cs typeface="Arial"/>
            </a:endParaRPr>
          </a:p>
        </p:txBody>
      </p:sp>
      <p:sp>
        <p:nvSpPr>
          <p:cNvPr id="14" name="object 14"/>
          <p:cNvSpPr txBox="1"/>
          <p:nvPr/>
        </p:nvSpPr>
        <p:spPr>
          <a:xfrm>
            <a:off x="9518492" y="2057817"/>
            <a:ext cx="2485016" cy="306864"/>
          </a:xfrm>
          <a:prstGeom prst="rect">
            <a:avLst/>
          </a:prstGeom>
        </p:spPr>
        <p:txBody>
          <a:bodyPr vert="horz" wrap="square" lIns="0" tIns="13447" rIns="0" bIns="0" rtlCol="0">
            <a:spAutoFit/>
          </a:bodyPr>
          <a:lstStyle/>
          <a:p>
            <a:pPr marL="13447">
              <a:spcBef>
                <a:spcPts val="106"/>
              </a:spcBef>
            </a:pPr>
            <a:r>
              <a:rPr lang="en-US" sz="1906" b="1" spc="-21" dirty="0">
                <a:solidFill>
                  <a:srgbClr val="1E7C99"/>
                </a:solidFill>
                <a:latin typeface="Arial"/>
                <a:cs typeface="Arial"/>
              </a:rPr>
              <a:t>Treasury</a:t>
            </a:r>
            <a:r>
              <a:rPr lang="en-US" sz="1906" b="1" spc="-11" dirty="0">
                <a:solidFill>
                  <a:srgbClr val="1E7C99"/>
                </a:solidFill>
                <a:latin typeface="Arial"/>
                <a:cs typeface="Arial"/>
              </a:rPr>
              <a:t> </a:t>
            </a:r>
            <a:r>
              <a:rPr lang="en-US" sz="1906" b="1" dirty="0">
                <a:solidFill>
                  <a:srgbClr val="1E7C99"/>
                </a:solidFill>
                <a:latin typeface="Arial"/>
                <a:cs typeface="Arial"/>
              </a:rPr>
              <a:t>&amp;</a:t>
            </a:r>
            <a:r>
              <a:rPr lang="en-US" sz="1906" b="1" spc="-21" dirty="0">
                <a:solidFill>
                  <a:srgbClr val="1E7C99"/>
                </a:solidFill>
                <a:latin typeface="Arial"/>
                <a:cs typeface="Arial"/>
              </a:rPr>
              <a:t> </a:t>
            </a:r>
            <a:r>
              <a:rPr lang="en-US" sz="1906" b="1" spc="-11" dirty="0">
                <a:solidFill>
                  <a:srgbClr val="1E7C99"/>
                </a:solidFill>
                <a:latin typeface="Arial"/>
                <a:cs typeface="Arial"/>
              </a:rPr>
              <a:t>Payments</a:t>
            </a:r>
            <a:endParaRPr lang="en-US" sz="1906" dirty="0">
              <a:solidFill>
                <a:srgbClr val="1E7C99"/>
              </a:solidFill>
              <a:latin typeface="Arial"/>
              <a:cs typeface="Arial"/>
            </a:endParaRPr>
          </a:p>
        </p:txBody>
      </p:sp>
      <p:grpSp>
        <p:nvGrpSpPr>
          <p:cNvPr id="15" name="object 15"/>
          <p:cNvGrpSpPr/>
          <p:nvPr/>
        </p:nvGrpSpPr>
        <p:grpSpPr>
          <a:xfrm>
            <a:off x="2495002" y="3299908"/>
            <a:ext cx="2811780" cy="2575784"/>
            <a:chOff x="476791" y="3116579"/>
            <a:chExt cx="2655570" cy="2432685"/>
          </a:xfrm>
        </p:grpSpPr>
        <p:sp>
          <p:nvSpPr>
            <p:cNvPr id="16" name="object 16"/>
            <p:cNvSpPr/>
            <p:nvPr/>
          </p:nvSpPr>
          <p:spPr>
            <a:xfrm>
              <a:off x="578853" y="3116579"/>
              <a:ext cx="2553335" cy="2432685"/>
            </a:xfrm>
            <a:custGeom>
              <a:avLst/>
              <a:gdLst/>
              <a:ahLst/>
              <a:cxnLst/>
              <a:rect l="l" t="t" r="r" b="b"/>
              <a:pathLst>
                <a:path w="2553335" h="2432685">
                  <a:moveTo>
                    <a:pt x="1225562" y="0"/>
                  </a:moveTo>
                  <a:lnTo>
                    <a:pt x="1225562" y="124752"/>
                  </a:lnTo>
                  <a:lnTo>
                    <a:pt x="1277256" y="125755"/>
                  </a:lnTo>
                  <a:lnTo>
                    <a:pt x="1328534" y="128741"/>
                  </a:lnTo>
                  <a:lnTo>
                    <a:pt x="1379339" y="133679"/>
                  </a:lnTo>
                  <a:lnTo>
                    <a:pt x="1429617" y="140533"/>
                  </a:lnTo>
                  <a:lnTo>
                    <a:pt x="1479312" y="149272"/>
                  </a:lnTo>
                  <a:lnTo>
                    <a:pt x="1528370" y="159860"/>
                  </a:lnTo>
                  <a:lnTo>
                    <a:pt x="1576734" y="172266"/>
                  </a:lnTo>
                  <a:lnTo>
                    <a:pt x="1624350" y="186456"/>
                  </a:lnTo>
                  <a:lnTo>
                    <a:pt x="1671162" y="202396"/>
                  </a:lnTo>
                  <a:lnTo>
                    <a:pt x="1717116" y="220053"/>
                  </a:lnTo>
                  <a:lnTo>
                    <a:pt x="1762155" y="239394"/>
                  </a:lnTo>
                  <a:lnTo>
                    <a:pt x="1806224" y="260385"/>
                  </a:lnTo>
                  <a:lnTo>
                    <a:pt x="1849268" y="282993"/>
                  </a:lnTo>
                  <a:lnTo>
                    <a:pt x="1891233" y="307186"/>
                  </a:lnTo>
                  <a:lnTo>
                    <a:pt x="1932062" y="332928"/>
                  </a:lnTo>
                  <a:lnTo>
                    <a:pt x="1971700" y="360188"/>
                  </a:lnTo>
                  <a:lnTo>
                    <a:pt x="2010092" y="388931"/>
                  </a:lnTo>
                  <a:lnTo>
                    <a:pt x="2047183" y="419124"/>
                  </a:lnTo>
                  <a:lnTo>
                    <a:pt x="2082918" y="450735"/>
                  </a:lnTo>
                  <a:lnTo>
                    <a:pt x="2117240" y="483729"/>
                  </a:lnTo>
                  <a:lnTo>
                    <a:pt x="2150096" y="518074"/>
                  </a:lnTo>
                  <a:lnTo>
                    <a:pt x="2181429" y="553736"/>
                  </a:lnTo>
                  <a:lnTo>
                    <a:pt x="2211184" y="590681"/>
                  </a:lnTo>
                  <a:lnTo>
                    <a:pt x="2239307" y="628877"/>
                  </a:lnTo>
                  <a:lnTo>
                    <a:pt x="2265741" y="668289"/>
                  </a:lnTo>
                  <a:lnTo>
                    <a:pt x="2290431" y="708885"/>
                  </a:lnTo>
                  <a:lnTo>
                    <a:pt x="2313323" y="750632"/>
                  </a:lnTo>
                  <a:lnTo>
                    <a:pt x="2334361" y="793496"/>
                  </a:lnTo>
                  <a:lnTo>
                    <a:pt x="2353076" y="836401"/>
                  </a:lnTo>
                  <a:lnTo>
                    <a:pt x="2369663" y="879589"/>
                  </a:lnTo>
                  <a:lnTo>
                    <a:pt x="2384144" y="923008"/>
                  </a:lnTo>
                  <a:lnTo>
                    <a:pt x="2396542" y="966611"/>
                  </a:lnTo>
                  <a:lnTo>
                    <a:pt x="2406879" y="1010346"/>
                  </a:lnTo>
                  <a:lnTo>
                    <a:pt x="2415176" y="1054165"/>
                  </a:lnTo>
                  <a:lnTo>
                    <a:pt x="2421458" y="1098017"/>
                  </a:lnTo>
                  <a:lnTo>
                    <a:pt x="2425745" y="1141854"/>
                  </a:lnTo>
                  <a:lnTo>
                    <a:pt x="2428060" y="1185625"/>
                  </a:lnTo>
                  <a:lnTo>
                    <a:pt x="2428426" y="1229282"/>
                  </a:lnTo>
                  <a:lnTo>
                    <a:pt x="2426864" y="1272774"/>
                  </a:lnTo>
                  <a:lnTo>
                    <a:pt x="2423398" y="1316051"/>
                  </a:lnTo>
                  <a:lnTo>
                    <a:pt x="2418048" y="1359066"/>
                  </a:lnTo>
                  <a:lnTo>
                    <a:pt x="2410839" y="1401766"/>
                  </a:lnTo>
                  <a:lnTo>
                    <a:pt x="2401792" y="1444104"/>
                  </a:lnTo>
                  <a:lnTo>
                    <a:pt x="2390929" y="1486029"/>
                  </a:lnTo>
                  <a:lnTo>
                    <a:pt x="2378273" y="1527492"/>
                  </a:lnTo>
                  <a:lnTo>
                    <a:pt x="2363846" y="1568444"/>
                  </a:lnTo>
                  <a:lnTo>
                    <a:pt x="2347670" y="1608834"/>
                  </a:lnTo>
                  <a:lnTo>
                    <a:pt x="2329768" y="1648613"/>
                  </a:lnTo>
                  <a:lnTo>
                    <a:pt x="2310161" y="1687732"/>
                  </a:lnTo>
                  <a:lnTo>
                    <a:pt x="2288874" y="1726141"/>
                  </a:lnTo>
                  <a:lnTo>
                    <a:pt x="2265926" y="1763790"/>
                  </a:lnTo>
                  <a:lnTo>
                    <a:pt x="2241342" y="1800629"/>
                  </a:lnTo>
                  <a:lnTo>
                    <a:pt x="2215143" y="1836610"/>
                  </a:lnTo>
                  <a:lnTo>
                    <a:pt x="2187352" y="1871682"/>
                  </a:lnTo>
                  <a:lnTo>
                    <a:pt x="2157990" y="1905796"/>
                  </a:lnTo>
                  <a:lnTo>
                    <a:pt x="2127081" y="1938903"/>
                  </a:lnTo>
                  <a:lnTo>
                    <a:pt x="2094646" y="1970952"/>
                  </a:lnTo>
                  <a:lnTo>
                    <a:pt x="2060708" y="2001895"/>
                  </a:lnTo>
                  <a:lnTo>
                    <a:pt x="2025289" y="2031681"/>
                  </a:lnTo>
                  <a:lnTo>
                    <a:pt x="1988412" y="2060261"/>
                  </a:lnTo>
                  <a:lnTo>
                    <a:pt x="1950099" y="2087585"/>
                  </a:lnTo>
                  <a:lnTo>
                    <a:pt x="1910372" y="2113604"/>
                  </a:lnTo>
                  <a:lnTo>
                    <a:pt x="1869253" y="2138268"/>
                  </a:lnTo>
                  <a:lnTo>
                    <a:pt x="1826765" y="2161528"/>
                  </a:lnTo>
                  <a:lnTo>
                    <a:pt x="1782930" y="2183334"/>
                  </a:lnTo>
                  <a:lnTo>
                    <a:pt x="1737771" y="2203636"/>
                  </a:lnTo>
                  <a:lnTo>
                    <a:pt x="1691309" y="2222385"/>
                  </a:lnTo>
                  <a:lnTo>
                    <a:pt x="1645216" y="2238968"/>
                  </a:lnTo>
                  <a:lnTo>
                    <a:pt x="1598825" y="2253714"/>
                  </a:lnTo>
                  <a:lnTo>
                    <a:pt x="1552189" y="2266643"/>
                  </a:lnTo>
                  <a:lnTo>
                    <a:pt x="1505358" y="2277773"/>
                  </a:lnTo>
                  <a:lnTo>
                    <a:pt x="1458382" y="2287122"/>
                  </a:lnTo>
                  <a:lnTo>
                    <a:pt x="1411313" y="2294711"/>
                  </a:lnTo>
                  <a:lnTo>
                    <a:pt x="1364200" y="2300557"/>
                  </a:lnTo>
                  <a:lnTo>
                    <a:pt x="1317094" y="2304680"/>
                  </a:lnTo>
                  <a:lnTo>
                    <a:pt x="1270047" y="2307097"/>
                  </a:lnTo>
                  <a:lnTo>
                    <a:pt x="1223109" y="2307829"/>
                  </a:lnTo>
                  <a:lnTo>
                    <a:pt x="1176329" y="2306893"/>
                  </a:lnTo>
                  <a:lnTo>
                    <a:pt x="1129760" y="2304308"/>
                  </a:lnTo>
                  <a:lnTo>
                    <a:pt x="1083452" y="2300094"/>
                  </a:lnTo>
                  <a:lnTo>
                    <a:pt x="1037455" y="2294268"/>
                  </a:lnTo>
                  <a:lnTo>
                    <a:pt x="991819" y="2286850"/>
                  </a:lnTo>
                  <a:lnTo>
                    <a:pt x="946597" y="2277859"/>
                  </a:lnTo>
                  <a:lnTo>
                    <a:pt x="901838" y="2267313"/>
                  </a:lnTo>
                  <a:lnTo>
                    <a:pt x="857593" y="2255231"/>
                  </a:lnTo>
                  <a:lnTo>
                    <a:pt x="813912" y="2241631"/>
                  </a:lnTo>
                  <a:lnTo>
                    <a:pt x="770847" y="2226533"/>
                  </a:lnTo>
                  <a:lnTo>
                    <a:pt x="728447" y="2209956"/>
                  </a:lnTo>
                  <a:lnTo>
                    <a:pt x="686764" y="2191917"/>
                  </a:lnTo>
                  <a:lnTo>
                    <a:pt x="645849" y="2172437"/>
                  </a:lnTo>
                  <a:lnTo>
                    <a:pt x="605751" y="2151533"/>
                  </a:lnTo>
                  <a:lnTo>
                    <a:pt x="566522" y="2129224"/>
                  </a:lnTo>
                  <a:lnTo>
                    <a:pt x="528212" y="2105530"/>
                  </a:lnTo>
                  <a:lnTo>
                    <a:pt x="490872" y="2080469"/>
                  </a:lnTo>
                  <a:lnTo>
                    <a:pt x="454552" y="2054059"/>
                  </a:lnTo>
                  <a:lnTo>
                    <a:pt x="419303" y="2026320"/>
                  </a:lnTo>
                  <a:lnTo>
                    <a:pt x="385176" y="1997270"/>
                  </a:lnTo>
                  <a:lnTo>
                    <a:pt x="352222" y="1966928"/>
                  </a:lnTo>
                  <a:lnTo>
                    <a:pt x="320491" y="1935312"/>
                  </a:lnTo>
                  <a:lnTo>
                    <a:pt x="290033" y="1902443"/>
                  </a:lnTo>
                  <a:lnTo>
                    <a:pt x="260900" y="1868337"/>
                  </a:lnTo>
                  <a:lnTo>
                    <a:pt x="233142" y="1833015"/>
                  </a:lnTo>
                  <a:lnTo>
                    <a:pt x="206810" y="1796495"/>
                  </a:lnTo>
                  <a:lnTo>
                    <a:pt x="181954" y="1758795"/>
                  </a:lnTo>
                  <a:lnTo>
                    <a:pt x="158625" y="1719935"/>
                  </a:lnTo>
                  <a:lnTo>
                    <a:pt x="136874" y="1679933"/>
                  </a:lnTo>
                  <a:lnTo>
                    <a:pt x="116751" y="1638808"/>
                  </a:lnTo>
                  <a:lnTo>
                    <a:pt x="0" y="1683321"/>
                  </a:lnTo>
                  <a:lnTo>
                    <a:pt x="20113" y="1725370"/>
                  </a:lnTo>
                  <a:lnTo>
                    <a:pt x="41811" y="1766468"/>
                  </a:lnTo>
                  <a:lnTo>
                    <a:pt x="65054" y="1806589"/>
                  </a:lnTo>
                  <a:lnTo>
                    <a:pt x="89799" y="1845709"/>
                  </a:lnTo>
                  <a:lnTo>
                    <a:pt x="116005" y="1883803"/>
                  </a:lnTo>
                  <a:lnTo>
                    <a:pt x="143632" y="1920844"/>
                  </a:lnTo>
                  <a:lnTo>
                    <a:pt x="172639" y="1956809"/>
                  </a:lnTo>
                  <a:lnTo>
                    <a:pt x="202983" y="1991672"/>
                  </a:lnTo>
                  <a:lnTo>
                    <a:pt x="234623" y="2025407"/>
                  </a:lnTo>
                  <a:lnTo>
                    <a:pt x="267520" y="2057990"/>
                  </a:lnTo>
                  <a:lnTo>
                    <a:pt x="301631" y="2089395"/>
                  </a:lnTo>
                  <a:lnTo>
                    <a:pt x="336915" y="2119598"/>
                  </a:lnTo>
                  <a:lnTo>
                    <a:pt x="373331" y="2148572"/>
                  </a:lnTo>
                  <a:lnTo>
                    <a:pt x="410838" y="2176294"/>
                  </a:lnTo>
                  <a:lnTo>
                    <a:pt x="449395" y="2202737"/>
                  </a:lnTo>
                  <a:lnTo>
                    <a:pt x="488961" y="2227876"/>
                  </a:lnTo>
                  <a:lnTo>
                    <a:pt x="529493" y="2251687"/>
                  </a:lnTo>
                  <a:lnTo>
                    <a:pt x="570952" y="2274145"/>
                  </a:lnTo>
                  <a:lnTo>
                    <a:pt x="613296" y="2295223"/>
                  </a:lnTo>
                  <a:lnTo>
                    <a:pt x="656484" y="2314897"/>
                  </a:lnTo>
                  <a:lnTo>
                    <a:pt x="700474" y="2333142"/>
                  </a:lnTo>
                  <a:lnTo>
                    <a:pt x="745226" y="2349932"/>
                  </a:lnTo>
                  <a:lnTo>
                    <a:pt x="790698" y="2365243"/>
                  </a:lnTo>
                  <a:lnTo>
                    <a:pt x="836849" y="2379049"/>
                  </a:lnTo>
                  <a:lnTo>
                    <a:pt x="883638" y="2391325"/>
                  </a:lnTo>
                  <a:lnTo>
                    <a:pt x="931023" y="2402046"/>
                  </a:lnTo>
                  <a:lnTo>
                    <a:pt x="978965" y="2411186"/>
                  </a:lnTo>
                  <a:lnTo>
                    <a:pt x="1027420" y="2418721"/>
                  </a:lnTo>
                  <a:lnTo>
                    <a:pt x="1076349" y="2424626"/>
                  </a:lnTo>
                  <a:lnTo>
                    <a:pt x="1125710" y="2428874"/>
                  </a:lnTo>
                  <a:lnTo>
                    <a:pt x="1175461" y="2431442"/>
                  </a:lnTo>
                  <a:lnTo>
                    <a:pt x="1225562" y="2432304"/>
                  </a:lnTo>
                  <a:lnTo>
                    <a:pt x="1275326" y="2431465"/>
                  </a:lnTo>
                  <a:lnTo>
                    <a:pt x="1324628" y="2428968"/>
                  </a:lnTo>
                  <a:lnTo>
                    <a:pt x="1373436" y="2424842"/>
                  </a:lnTo>
                  <a:lnTo>
                    <a:pt x="1421717" y="2419117"/>
                  </a:lnTo>
                  <a:lnTo>
                    <a:pt x="1469439" y="2411823"/>
                  </a:lnTo>
                  <a:lnTo>
                    <a:pt x="1516571" y="2402987"/>
                  </a:lnTo>
                  <a:lnTo>
                    <a:pt x="1563080" y="2392641"/>
                  </a:lnTo>
                  <a:lnTo>
                    <a:pt x="1608935" y="2380813"/>
                  </a:lnTo>
                  <a:lnTo>
                    <a:pt x="1654103" y="2367533"/>
                  </a:lnTo>
                  <a:lnTo>
                    <a:pt x="1698551" y="2352829"/>
                  </a:lnTo>
                  <a:lnTo>
                    <a:pt x="1742249" y="2336733"/>
                  </a:lnTo>
                  <a:lnTo>
                    <a:pt x="1785163" y="2319272"/>
                  </a:lnTo>
                  <a:lnTo>
                    <a:pt x="1827263" y="2300476"/>
                  </a:lnTo>
                  <a:lnTo>
                    <a:pt x="1868515" y="2280375"/>
                  </a:lnTo>
                  <a:lnTo>
                    <a:pt x="1908887" y="2258998"/>
                  </a:lnTo>
                  <a:lnTo>
                    <a:pt x="1948349" y="2236375"/>
                  </a:lnTo>
                  <a:lnTo>
                    <a:pt x="1986866" y="2212534"/>
                  </a:lnTo>
                  <a:lnTo>
                    <a:pt x="2024409" y="2187505"/>
                  </a:lnTo>
                  <a:lnTo>
                    <a:pt x="2060943" y="2161319"/>
                  </a:lnTo>
                  <a:lnTo>
                    <a:pt x="2096438" y="2134003"/>
                  </a:lnTo>
                  <a:lnTo>
                    <a:pt x="2130861" y="2105587"/>
                  </a:lnTo>
                  <a:lnTo>
                    <a:pt x="2164180" y="2076102"/>
                  </a:lnTo>
                  <a:lnTo>
                    <a:pt x="2196362" y="2045575"/>
                  </a:lnTo>
                  <a:lnTo>
                    <a:pt x="2227377" y="2014038"/>
                  </a:lnTo>
                  <a:lnTo>
                    <a:pt x="2257192" y="1981518"/>
                  </a:lnTo>
                  <a:lnTo>
                    <a:pt x="2285774" y="1948045"/>
                  </a:lnTo>
                  <a:lnTo>
                    <a:pt x="2313092" y="1913650"/>
                  </a:lnTo>
                  <a:lnTo>
                    <a:pt x="2339114" y="1878360"/>
                  </a:lnTo>
                  <a:lnTo>
                    <a:pt x="2363807" y="1842206"/>
                  </a:lnTo>
                  <a:lnTo>
                    <a:pt x="2387139" y="1805217"/>
                  </a:lnTo>
                  <a:lnTo>
                    <a:pt x="2409079" y="1767423"/>
                  </a:lnTo>
                  <a:lnTo>
                    <a:pt x="2429594" y="1728852"/>
                  </a:lnTo>
                  <a:lnTo>
                    <a:pt x="2448653" y="1689534"/>
                  </a:lnTo>
                  <a:lnTo>
                    <a:pt x="2466222" y="1649499"/>
                  </a:lnTo>
                  <a:lnTo>
                    <a:pt x="2482270" y="1608775"/>
                  </a:lnTo>
                  <a:lnTo>
                    <a:pt x="2496765" y="1567393"/>
                  </a:lnTo>
                  <a:lnTo>
                    <a:pt x="2509675" y="1525382"/>
                  </a:lnTo>
                  <a:lnTo>
                    <a:pt x="2520968" y="1482771"/>
                  </a:lnTo>
                  <a:lnTo>
                    <a:pt x="2530612" y="1439589"/>
                  </a:lnTo>
                  <a:lnTo>
                    <a:pt x="2538574" y="1395866"/>
                  </a:lnTo>
                  <a:lnTo>
                    <a:pt x="2544822" y="1351632"/>
                  </a:lnTo>
                  <a:lnTo>
                    <a:pt x="2549325" y="1306915"/>
                  </a:lnTo>
                  <a:lnTo>
                    <a:pt x="2552051" y="1261745"/>
                  </a:lnTo>
                  <a:lnTo>
                    <a:pt x="2552966" y="1216152"/>
                  </a:lnTo>
                  <a:lnTo>
                    <a:pt x="2552051" y="1170558"/>
                  </a:lnTo>
                  <a:lnTo>
                    <a:pt x="2549325" y="1125388"/>
                  </a:lnTo>
                  <a:lnTo>
                    <a:pt x="2544822" y="1080671"/>
                  </a:lnTo>
                  <a:lnTo>
                    <a:pt x="2538574" y="1036437"/>
                  </a:lnTo>
                  <a:lnTo>
                    <a:pt x="2530612" y="992714"/>
                  </a:lnTo>
                  <a:lnTo>
                    <a:pt x="2520968" y="949532"/>
                  </a:lnTo>
                  <a:lnTo>
                    <a:pt x="2509675" y="906921"/>
                  </a:lnTo>
                  <a:lnTo>
                    <a:pt x="2496765" y="864910"/>
                  </a:lnTo>
                  <a:lnTo>
                    <a:pt x="2482270" y="823528"/>
                  </a:lnTo>
                  <a:lnTo>
                    <a:pt x="2466222" y="782804"/>
                  </a:lnTo>
                  <a:lnTo>
                    <a:pt x="2448653" y="742769"/>
                  </a:lnTo>
                  <a:lnTo>
                    <a:pt x="2429594" y="703451"/>
                  </a:lnTo>
                  <a:lnTo>
                    <a:pt x="2409079" y="664880"/>
                  </a:lnTo>
                  <a:lnTo>
                    <a:pt x="2387139" y="627086"/>
                  </a:lnTo>
                  <a:lnTo>
                    <a:pt x="2363807" y="590097"/>
                  </a:lnTo>
                  <a:lnTo>
                    <a:pt x="2339114" y="553943"/>
                  </a:lnTo>
                  <a:lnTo>
                    <a:pt x="2313092" y="518653"/>
                  </a:lnTo>
                  <a:lnTo>
                    <a:pt x="2285774" y="484258"/>
                  </a:lnTo>
                  <a:lnTo>
                    <a:pt x="2257192" y="450785"/>
                  </a:lnTo>
                  <a:lnTo>
                    <a:pt x="2227377" y="418265"/>
                  </a:lnTo>
                  <a:lnTo>
                    <a:pt x="2196362" y="386728"/>
                  </a:lnTo>
                  <a:lnTo>
                    <a:pt x="2164180" y="356201"/>
                  </a:lnTo>
                  <a:lnTo>
                    <a:pt x="2130861" y="326716"/>
                  </a:lnTo>
                  <a:lnTo>
                    <a:pt x="2096438" y="298300"/>
                  </a:lnTo>
                  <a:lnTo>
                    <a:pt x="2060943" y="270984"/>
                  </a:lnTo>
                  <a:lnTo>
                    <a:pt x="2024409" y="244798"/>
                  </a:lnTo>
                  <a:lnTo>
                    <a:pt x="1986866" y="219769"/>
                  </a:lnTo>
                  <a:lnTo>
                    <a:pt x="1948349" y="195928"/>
                  </a:lnTo>
                  <a:lnTo>
                    <a:pt x="1908887" y="173305"/>
                  </a:lnTo>
                  <a:lnTo>
                    <a:pt x="1868515" y="151928"/>
                  </a:lnTo>
                  <a:lnTo>
                    <a:pt x="1827263" y="131827"/>
                  </a:lnTo>
                  <a:lnTo>
                    <a:pt x="1785163" y="113031"/>
                  </a:lnTo>
                  <a:lnTo>
                    <a:pt x="1742249" y="95570"/>
                  </a:lnTo>
                  <a:lnTo>
                    <a:pt x="1698551" y="79474"/>
                  </a:lnTo>
                  <a:lnTo>
                    <a:pt x="1654103" y="64770"/>
                  </a:lnTo>
                  <a:lnTo>
                    <a:pt x="1608935" y="51490"/>
                  </a:lnTo>
                  <a:lnTo>
                    <a:pt x="1563080" y="39662"/>
                  </a:lnTo>
                  <a:lnTo>
                    <a:pt x="1516571" y="29316"/>
                  </a:lnTo>
                  <a:lnTo>
                    <a:pt x="1469439" y="20480"/>
                  </a:lnTo>
                  <a:lnTo>
                    <a:pt x="1421717" y="13186"/>
                  </a:lnTo>
                  <a:lnTo>
                    <a:pt x="1373436" y="7461"/>
                  </a:lnTo>
                  <a:lnTo>
                    <a:pt x="1324628" y="3335"/>
                  </a:lnTo>
                  <a:lnTo>
                    <a:pt x="1275326" y="838"/>
                  </a:lnTo>
                  <a:lnTo>
                    <a:pt x="1225562" y="0"/>
                  </a:lnTo>
                  <a:close/>
                </a:path>
              </a:pathLst>
            </a:custGeom>
            <a:solidFill>
              <a:srgbClr val="468FBE"/>
            </a:solidFill>
          </p:spPr>
          <p:txBody>
            <a:bodyPr wrap="square" lIns="0" tIns="0" rIns="0" bIns="0" rtlCol="0"/>
            <a:lstStyle/>
            <a:p>
              <a:endParaRPr lang="en-US" sz="1165" dirty="0"/>
            </a:p>
          </p:txBody>
        </p:sp>
        <p:sp>
          <p:nvSpPr>
            <p:cNvPr id="17" name="object 17"/>
            <p:cNvSpPr/>
            <p:nvPr/>
          </p:nvSpPr>
          <p:spPr>
            <a:xfrm>
              <a:off x="891542" y="3857243"/>
              <a:ext cx="1826260" cy="952500"/>
            </a:xfrm>
            <a:custGeom>
              <a:avLst/>
              <a:gdLst/>
              <a:ahLst/>
              <a:cxnLst/>
              <a:rect l="l" t="t" r="r" b="b"/>
              <a:pathLst>
                <a:path w="1826260" h="952500">
                  <a:moveTo>
                    <a:pt x="486867" y="377189"/>
                  </a:moveTo>
                  <a:lnTo>
                    <a:pt x="276631" y="377189"/>
                  </a:lnTo>
                  <a:lnTo>
                    <a:pt x="237725" y="384809"/>
                  </a:lnTo>
                  <a:lnTo>
                    <a:pt x="206084" y="406399"/>
                  </a:lnTo>
                  <a:lnTo>
                    <a:pt x="184818" y="438149"/>
                  </a:lnTo>
                  <a:lnTo>
                    <a:pt x="177038" y="476249"/>
                  </a:lnTo>
                  <a:lnTo>
                    <a:pt x="177038" y="764539"/>
                  </a:lnTo>
                  <a:lnTo>
                    <a:pt x="147474" y="781049"/>
                  </a:lnTo>
                  <a:lnTo>
                    <a:pt x="100798" y="814069"/>
                  </a:lnTo>
                  <a:lnTo>
                    <a:pt x="56190" y="848359"/>
                  </a:lnTo>
                  <a:lnTo>
                    <a:pt x="26106" y="881379"/>
                  </a:lnTo>
                  <a:lnTo>
                    <a:pt x="11061" y="897889"/>
                  </a:lnTo>
                  <a:lnTo>
                    <a:pt x="4666" y="901699"/>
                  </a:lnTo>
                  <a:lnTo>
                    <a:pt x="1382" y="910589"/>
                  </a:lnTo>
                  <a:lnTo>
                    <a:pt x="172" y="920749"/>
                  </a:lnTo>
                  <a:lnTo>
                    <a:pt x="0" y="930909"/>
                  </a:lnTo>
                  <a:lnTo>
                    <a:pt x="16594" y="946149"/>
                  </a:lnTo>
                  <a:lnTo>
                    <a:pt x="24894" y="951229"/>
                  </a:lnTo>
                  <a:lnTo>
                    <a:pt x="33197" y="952499"/>
                  </a:lnTo>
                  <a:lnTo>
                    <a:pt x="1781492" y="952499"/>
                  </a:lnTo>
                  <a:lnTo>
                    <a:pt x="1796185" y="951229"/>
                  </a:lnTo>
                  <a:lnTo>
                    <a:pt x="1807770" y="946149"/>
                  </a:lnTo>
                  <a:lnTo>
                    <a:pt x="1817280" y="938529"/>
                  </a:lnTo>
                  <a:lnTo>
                    <a:pt x="1825752" y="930909"/>
                  </a:lnTo>
                  <a:lnTo>
                    <a:pt x="1825579" y="920749"/>
                  </a:lnTo>
                  <a:lnTo>
                    <a:pt x="1824369" y="910589"/>
                  </a:lnTo>
                  <a:lnTo>
                    <a:pt x="1821085" y="901699"/>
                  </a:lnTo>
                  <a:lnTo>
                    <a:pt x="1814690" y="897889"/>
                  </a:lnTo>
                  <a:lnTo>
                    <a:pt x="1802190" y="886459"/>
                  </a:lnTo>
                  <a:lnTo>
                    <a:pt x="132778" y="886459"/>
                  </a:lnTo>
                  <a:lnTo>
                    <a:pt x="151452" y="864869"/>
                  </a:lnTo>
                  <a:lnTo>
                    <a:pt x="174274" y="849629"/>
                  </a:lnTo>
                  <a:lnTo>
                    <a:pt x="201245" y="835659"/>
                  </a:lnTo>
                  <a:lnTo>
                    <a:pt x="232371" y="820419"/>
                  </a:lnTo>
                  <a:lnTo>
                    <a:pt x="273441" y="795019"/>
                  </a:lnTo>
                  <a:lnTo>
                    <a:pt x="316638" y="772159"/>
                  </a:lnTo>
                  <a:lnTo>
                    <a:pt x="361429" y="751839"/>
                  </a:lnTo>
                  <a:lnTo>
                    <a:pt x="407283" y="735329"/>
                  </a:lnTo>
                  <a:lnTo>
                    <a:pt x="418880" y="731519"/>
                  </a:lnTo>
                  <a:lnTo>
                    <a:pt x="243433" y="731519"/>
                  </a:lnTo>
                  <a:lnTo>
                    <a:pt x="243433" y="476249"/>
                  </a:lnTo>
                  <a:lnTo>
                    <a:pt x="247063" y="467359"/>
                  </a:lnTo>
                  <a:lnTo>
                    <a:pt x="255879" y="455929"/>
                  </a:lnTo>
                  <a:lnTo>
                    <a:pt x="266772" y="447039"/>
                  </a:lnTo>
                  <a:lnTo>
                    <a:pt x="276631" y="443229"/>
                  </a:lnTo>
                  <a:lnTo>
                    <a:pt x="590628" y="443229"/>
                  </a:lnTo>
                  <a:lnTo>
                    <a:pt x="589567" y="438149"/>
                  </a:lnTo>
                  <a:lnTo>
                    <a:pt x="567088" y="406399"/>
                  </a:lnTo>
                  <a:lnTo>
                    <a:pt x="532162" y="384809"/>
                  </a:lnTo>
                  <a:lnTo>
                    <a:pt x="486867" y="377189"/>
                  </a:lnTo>
                  <a:close/>
                </a:path>
                <a:path w="1826260" h="952500">
                  <a:moveTo>
                    <a:pt x="1438465" y="665479"/>
                  </a:moveTo>
                  <a:lnTo>
                    <a:pt x="1128649" y="665479"/>
                  </a:lnTo>
                  <a:lnTo>
                    <a:pt x="1160115" y="666749"/>
                  </a:lnTo>
                  <a:lnTo>
                    <a:pt x="1189507" y="671829"/>
                  </a:lnTo>
                  <a:lnTo>
                    <a:pt x="1218899" y="679449"/>
                  </a:lnTo>
                  <a:lnTo>
                    <a:pt x="1250365" y="687069"/>
                  </a:lnTo>
                  <a:lnTo>
                    <a:pt x="1283550" y="698499"/>
                  </a:lnTo>
                  <a:lnTo>
                    <a:pt x="1332476" y="709929"/>
                  </a:lnTo>
                  <a:lnTo>
                    <a:pt x="1379862" y="725169"/>
                  </a:lnTo>
                  <a:lnTo>
                    <a:pt x="1426019" y="741679"/>
                  </a:lnTo>
                  <a:lnTo>
                    <a:pt x="1471253" y="760729"/>
                  </a:lnTo>
                  <a:lnTo>
                    <a:pt x="1515871" y="783589"/>
                  </a:lnTo>
                  <a:lnTo>
                    <a:pt x="1560182" y="808989"/>
                  </a:lnTo>
                  <a:lnTo>
                    <a:pt x="1568485" y="808989"/>
                  </a:lnTo>
                  <a:lnTo>
                    <a:pt x="1576785" y="810259"/>
                  </a:lnTo>
                  <a:lnTo>
                    <a:pt x="1585083" y="814069"/>
                  </a:lnTo>
                  <a:lnTo>
                    <a:pt x="1593380" y="820419"/>
                  </a:lnTo>
                  <a:lnTo>
                    <a:pt x="1618278" y="835659"/>
                  </a:lnTo>
                  <a:lnTo>
                    <a:pt x="1643176" y="849629"/>
                  </a:lnTo>
                  <a:lnTo>
                    <a:pt x="1668075" y="864869"/>
                  </a:lnTo>
                  <a:lnTo>
                    <a:pt x="1692973" y="886459"/>
                  </a:lnTo>
                  <a:lnTo>
                    <a:pt x="1802190" y="886459"/>
                  </a:lnTo>
                  <a:lnTo>
                    <a:pt x="1771636" y="858519"/>
                  </a:lnTo>
                  <a:lnTo>
                    <a:pt x="1727547" y="822959"/>
                  </a:lnTo>
                  <a:lnTo>
                    <a:pt x="1685533" y="792479"/>
                  </a:lnTo>
                  <a:lnTo>
                    <a:pt x="1648701" y="764539"/>
                  </a:lnTo>
                  <a:lnTo>
                    <a:pt x="1648701" y="731519"/>
                  </a:lnTo>
                  <a:lnTo>
                    <a:pt x="1560182" y="731519"/>
                  </a:lnTo>
                  <a:lnTo>
                    <a:pt x="1560182" y="720089"/>
                  </a:lnTo>
                  <a:lnTo>
                    <a:pt x="1549120" y="720089"/>
                  </a:lnTo>
                  <a:lnTo>
                    <a:pt x="1538058" y="709929"/>
                  </a:lnTo>
                  <a:lnTo>
                    <a:pt x="1515922" y="709929"/>
                  </a:lnTo>
                  <a:lnTo>
                    <a:pt x="1504861" y="698499"/>
                  </a:lnTo>
                  <a:lnTo>
                    <a:pt x="1493799" y="698499"/>
                  </a:lnTo>
                  <a:lnTo>
                    <a:pt x="1493799" y="687069"/>
                  </a:lnTo>
                  <a:lnTo>
                    <a:pt x="1471663" y="687069"/>
                  </a:lnTo>
                  <a:lnTo>
                    <a:pt x="1460601" y="675639"/>
                  </a:lnTo>
                  <a:lnTo>
                    <a:pt x="1438465" y="675639"/>
                  </a:lnTo>
                  <a:lnTo>
                    <a:pt x="1438465" y="665479"/>
                  </a:lnTo>
                  <a:close/>
                </a:path>
                <a:path w="1826260" h="952500">
                  <a:moveTo>
                    <a:pt x="1361008" y="642619"/>
                  </a:moveTo>
                  <a:lnTo>
                    <a:pt x="486867" y="642619"/>
                  </a:lnTo>
                  <a:lnTo>
                    <a:pt x="476667" y="645159"/>
                  </a:lnTo>
                  <a:lnTo>
                    <a:pt x="463353" y="648969"/>
                  </a:lnTo>
                  <a:lnTo>
                    <a:pt x="447962" y="652779"/>
                  </a:lnTo>
                  <a:lnTo>
                    <a:pt x="431533" y="654049"/>
                  </a:lnTo>
                  <a:lnTo>
                    <a:pt x="421335" y="660399"/>
                  </a:lnTo>
                  <a:lnTo>
                    <a:pt x="408025" y="665479"/>
                  </a:lnTo>
                  <a:lnTo>
                    <a:pt x="392639" y="669289"/>
                  </a:lnTo>
                  <a:lnTo>
                    <a:pt x="376212" y="675639"/>
                  </a:lnTo>
                  <a:lnTo>
                    <a:pt x="365150" y="675639"/>
                  </a:lnTo>
                  <a:lnTo>
                    <a:pt x="350451" y="683259"/>
                  </a:lnTo>
                  <a:lnTo>
                    <a:pt x="338867" y="687069"/>
                  </a:lnTo>
                  <a:lnTo>
                    <a:pt x="329360" y="692149"/>
                  </a:lnTo>
                  <a:lnTo>
                    <a:pt x="320890" y="698499"/>
                  </a:lnTo>
                  <a:lnTo>
                    <a:pt x="309816" y="698499"/>
                  </a:lnTo>
                  <a:lnTo>
                    <a:pt x="298754" y="709929"/>
                  </a:lnTo>
                  <a:lnTo>
                    <a:pt x="290458" y="709929"/>
                  </a:lnTo>
                  <a:lnTo>
                    <a:pt x="282160" y="711199"/>
                  </a:lnTo>
                  <a:lnTo>
                    <a:pt x="273860" y="713739"/>
                  </a:lnTo>
                  <a:lnTo>
                    <a:pt x="265557" y="720089"/>
                  </a:lnTo>
                  <a:lnTo>
                    <a:pt x="254495" y="720089"/>
                  </a:lnTo>
                  <a:lnTo>
                    <a:pt x="254495" y="731519"/>
                  </a:lnTo>
                  <a:lnTo>
                    <a:pt x="418880" y="731519"/>
                  </a:lnTo>
                  <a:lnTo>
                    <a:pt x="453669" y="720089"/>
                  </a:lnTo>
                  <a:lnTo>
                    <a:pt x="480468" y="712469"/>
                  </a:lnTo>
                  <a:lnTo>
                    <a:pt x="510379" y="703579"/>
                  </a:lnTo>
                  <a:lnTo>
                    <a:pt x="542364" y="695959"/>
                  </a:lnTo>
                  <a:lnTo>
                    <a:pt x="575386" y="687069"/>
                  </a:lnTo>
                  <a:lnTo>
                    <a:pt x="600457" y="685799"/>
                  </a:lnTo>
                  <a:lnTo>
                    <a:pt x="626565" y="680719"/>
                  </a:lnTo>
                  <a:lnTo>
                    <a:pt x="654747" y="673099"/>
                  </a:lnTo>
                  <a:lnTo>
                    <a:pt x="686041" y="665479"/>
                  </a:lnTo>
                  <a:lnTo>
                    <a:pt x="752424" y="665479"/>
                  </a:lnTo>
                  <a:lnTo>
                    <a:pt x="785793" y="662939"/>
                  </a:lnTo>
                  <a:lnTo>
                    <a:pt x="856685" y="655319"/>
                  </a:lnTo>
                  <a:lnTo>
                    <a:pt x="896277" y="654049"/>
                  </a:lnTo>
                  <a:lnTo>
                    <a:pt x="1372082" y="654049"/>
                  </a:lnTo>
                  <a:lnTo>
                    <a:pt x="1361008" y="642619"/>
                  </a:lnTo>
                  <a:close/>
                </a:path>
                <a:path w="1826260" h="952500">
                  <a:moveTo>
                    <a:pt x="1637336" y="433069"/>
                  </a:moveTo>
                  <a:lnTo>
                    <a:pt x="1538058" y="433069"/>
                  </a:lnTo>
                  <a:lnTo>
                    <a:pt x="1554307" y="436879"/>
                  </a:lnTo>
                  <a:lnTo>
                    <a:pt x="1568484" y="447039"/>
                  </a:lnTo>
                  <a:lnTo>
                    <a:pt x="1578513" y="461009"/>
                  </a:lnTo>
                  <a:lnTo>
                    <a:pt x="1582318" y="476249"/>
                  </a:lnTo>
                  <a:lnTo>
                    <a:pt x="1582318" y="731519"/>
                  </a:lnTo>
                  <a:lnTo>
                    <a:pt x="1648701" y="731519"/>
                  </a:lnTo>
                  <a:lnTo>
                    <a:pt x="1648701" y="476249"/>
                  </a:lnTo>
                  <a:lnTo>
                    <a:pt x="1639192" y="435609"/>
                  </a:lnTo>
                  <a:lnTo>
                    <a:pt x="1637336" y="433069"/>
                  </a:lnTo>
                  <a:close/>
                </a:path>
                <a:path w="1826260" h="952500">
                  <a:moveTo>
                    <a:pt x="1394206" y="654049"/>
                  </a:moveTo>
                  <a:lnTo>
                    <a:pt x="896277" y="654049"/>
                  </a:lnTo>
                  <a:lnTo>
                    <a:pt x="931200" y="655319"/>
                  </a:lnTo>
                  <a:lnTo>
                    <a:pt x="1005194" y="662939"/>
                  </a:lnTo>
                  <a:lnTo>
                    <a:pt x="1040117" y="665479"/>
                  </a:lnTo>
                  <a:lnTo>
                    <a:pt x="1394206" y="665479"/>
                  </a:lnTo>
                  <a:lnTo>
                    <a:pt x="1394206" y="654049"/>
                  </a:lnTo>
                  <a:close/>
                </a:path>
                <a:path w="1826260" h="952500">
                  <a:moveTo>
                    <a:pt x="1303094" y="632459"/>
                  </a:moveTo>
                  <a:lnTo>
                    <a:pt x="497928" y="632459"/>
                  </a:lnTo>
                  <a:lnTo>
                    <a:pt x="497928" y="642619"/>
                  </a:lnTo>
                  <a:lnTo>
                    <a:pt x="1338884" y="642619"/>
                  </a:lnTo>
                  <a:lnTo>
                    <a:pt x="1324186" y="636269"/>
                  </a:lnTo>
                  <a:lnTo>
                    <a:pt x="1312602" y="633729"/>
                  </a:lnTo>
                  <a:lnTo>
                    <a:pt x="1303094" y="632459"/>
                  </a:lnTo>
                  <a:close/>
                </a:path>
                <a:path w="1826260" h="952500">
                  <a:moveTo>
                    <a:pt x="590628" y="443229"/>
                  </a:moveTo>
                  <a:lnTo>
                    <a:pt x="486867" y="443229"/>
                  </a:lnTo>
                  <a:lnTo>
                    <a:pt x="501387" y="447039"/>
                  </a:lnTo>
                  <a:lnTo>
                    <a:pt x="511762" y="455929"/>
                  </a:lnTo>
                  <a:lnTo>
                    <a:pt x="517988" y="467359"/>
                  </a:lnTo>
                  <a:lnTo>
                    <a:pt x="520065" y="476249"/>
                  </a:lnTo>
                  <a:lnTo>
                    <a:pt x="520065" y="632459"/>
                  </a:lnTo>
                  <a:lnTo>
                    <a:pt x="1294625" y="632459"/>
                  </a:lnTo>
                  <a:lnTo>
                    <a:pt x="1294625" y="621029"/>
                  </a:lnTo>
                  <a:lnTo>
                    <a:pt x="597522" y="621029"/>
                  </a:lnTo>
                  <a:lnTo>
                    <a:pt x="597522" y="476249"/>
                  </a:lnTo>
                  <a:lnTo>
                    <a:pt x="590628" y="443229"/>
                  </a:lnTo>
                  <a:close/>
                </a:path>
                <a:path w="1826260" h="952500">
                  <a:moveTo>
                    <a:pt x="1538058" y="365759"/>
                  </a:moveTo>
                  <a:lnTo>
                    <a:pt x="1327823" y="365759"/>
                  </a:lnTo>
                  <a:lnTo>
                    <a:pt x="1287189" y="375919"/>
                  </a:lnTo>
                  <a:lnTo>
                    <a:pt x="1251745" y="401319"/>
                  </a:lnTo>
                  <a:lnTo>
                    <a:pt x="1226676" y="435609"/>
                  </a:lnTo>
                  <a:lnTo>
                    <a:pt x="1217168" y="476249"/>
                  </a:lnTo>
                  <a:lnTo>
                    <a:pt x="1217168" y="609599"/>
                  </a:lnTo>
                  <a:lnTo>
                    <a:pt x="633305" y="609599"/>
                  </a:lnTo>
                  <a:lnTo>
                    <a:pt x="623795" y="610869"/>
                  </a:lnTo>
                  <a:lnTo>
                    <a:pt x="612213" y="614679"/>
                  </a:lnTo>
                  <a:lnTo>
                    <a:pt x="597522" y="621029"/>
                  </a:lnTo>
                  <a:lnTo>
                    <a:pt x="1294625" y="621029"/>
                  </a:lnTo>
                  <a:lnTo>
                    <a:pt x="1294625" y="476249"/>
                  </a:lnTo>
                  <a:lnTo>
                    <a:pt x="1296699" y="461009"/>
                  </a:lnTo>
                  <a:lnTo>
                    <a:pt x="1302923" y="447039"/>
                  </a:lnTo>
                  <a:lnTo>
                    <a:pt x="1313297" y="436879"/>
                  </a:lnTo>
                  <a:lnTo>
                    <a:pt x="1327823" y="433069"/>
                  </a:lnTo>
                  <a:lnTo>
                    <a:pt x="1637336" y="433069"/>
                  </a:lnTo>
                  <a:lnTo>
                    <a:pt x="1614125" y="401319"/>
                  </a:lnTo>
                  <a:lnTo>
                    <a:pt x="1578685" y="375919"/>
                  </a:lnTo>
                  <a:lnTo>
                    <a:pt x="1538058" y="365759"/>
                  </a:lnTo>
                  <a:close/>
                </a:path>
                <a:path w="1826260" h="952500">
                  <a:moveTo>
                    <a:pt x="1051191" y="288289"/>
                  </a:moveTo>
                  <a:lnTo>
                    <a:pt x="752424" y="288289"/>
                  </a:lnTo>
                  <a:lnTo>
                    <a:pt x="711797" y="297179"/>
                  </a:lnTo>
                  <a:lnTo>
                    <a:pt x="676357" y="318769"/>
                  </a:lnTo>
                  <a:lnTo>
                    <a:pt x="651290" y="354329"/>
                  </a:lnTo>
                  <a:lnTo>
                    <a:pt x="641781" y="398779"/>
                  </a:lnTo>
                  <a:lnTo>
                    <a:pt x="641781" y="609599"/>
                  </a:lnTo>
                  <a:lnTo>
                    <a:pt x="1206968" y="609599"/>
                  </a:lnTo>
                  <a:lnTo>
                    <a:pt x="1193653" y="608329"/>
                  </a:lnTo>
                  <a:lnTo>
                    <a:pt x="1178263" y="604519"/>
                  </a:lnTo>
                  <a:lnTo>
                    <a:pt x="1161834" y="598169"/>
                  </a:lnTo>
                  <a:lnTo>
                    <a:pt x="719239" y="598169"/>
                  </a:lnTo>
                  <a:lnTo>
                    <a:pt x="719239" y="398779"/>
                  </a:lnTo>
                  <a:lnTo>
                    <a:pt x="721313" y="383539"/>
                  </a:lnTo>
                  <a:lnTo>
                    <a:pt x="727535" y="368299"/>
                  </a:lnTo>
                  <a:lnTo>
                    <a:pt x="737905" y="359409"/>
                  </a:lnTo>
                  <a:lnTo>
                    <a:pt x="752424" y="355599"/>
                  </a:lnTo>
                  <a:lnTo>
                    <a:pt x="1154108" y="355599"/>
                  </a:lnTo>
                  <a:lnTo>
                    <a:pt x="1153881" y="354329"/>
                  </a:lnTo>
                  <a:lnTo>
                    <a:pt x="1131406" y="318769"/>
                  </a:lnTo>
                  <a:lnTo>
                    <a:pt x="1096484" y="297179"/>
                  </a:lnTo>
                  <a:lnTo>
                    <a:pt x="1051191" y="288289"/>
                  </a:lnTo>
                  <a:close/>
                </a:path>
                <a:path w="1826260" h="952500">
                  <a:moveTo>
                    <a:pt x="1154108" y="355599"/>
                  </a:moveTo>
                  <a:lnTo>
                    <a:pt x="1051191" y="355599"/>
                  </a:lnTo>
                  <a:lnTo>
                    <a:pt x="1067440" y="359409"/>
                  </a:lnTo>
                  <a:lnTo>
                    <a:pt x="1081617" y="368299"/>
                  </a:lnTo>
                  <a:lnTo>
                    <a:pt x="1091646" y="383539"/>
                  </a:lnTo>
                  <a:lnTo>
                    <a:pt x="1095451" y="398779"/>
                  </a:lnTo>
                  <a:lnTo>
                    <a:pt x="1095451" y="588009"/>
                  </a:lnTo>
                  <a:lnTo>
                    <a:pt x="752424" y="588009"/>
                  </a:lnTo>
                  <a:lnTo>
                    <a:pt x="744127" y="594359"/>
                  </a:lnTo>
                  <a:lnTo>
                    <a:pt x="735831" y="596899"/>
                  </a:lnTo>
                  <a:lnTo>
                    <a:pt x="727535" y="598169"/>
                  </a:lnTo>
                  <a:lnTo>
                    <a:pt x="1161834" y="598169"/>
                  </a:lnTo>
                  <a:lnTo>
                    <a:pt x="1161834" y="398779"/>
                  </a:lnTo>
                  <a:lnTo>
                    <a:pt x="1154108" y="355599"/>
                  </a:lnTo>
                  <a:close/>
                </a:path>
                <a:path w="1826260" h="952500">
                  <a:moveTo>
                    <a:pt x="376212" y="78739"/>
                  </a:moveTo>
                  <a:lnTo>
                    <a:pt x="336907" y="85089"/>
                  </a:lnTo>
                  <a:lnTo>
                    <a:pt x="300791" y="102869"/>
                  </a:lnTo>
                  <a:lnTo>
                    <a:pt x="271049" y="130809"/>
                  </a:lnTo>
                  <a:lnTo>
                    <a:pt x="250868" y="167639"/>
                  </a:lnTo>
                  <a:lnTo>
                    <a:pt x="243433" y="210819"/>
                  </a:lnTo>
                  <a:lnTo>
                    <a:pt x="250868" y="255269"/>
                  </a:lnTo>
                  <a:lnTo>
                    <a:pt x="271049" y="294639"/>
                  </a:lnTo>
                  <a:lnTo>
                    <a:pt x="300791" y="326389"/>
                  </a:lnTo>
                  <a:lnTo>
                    <a:pt x="336907" y="347979"/>
                  </a:lnTo>
                  <a:lnTo>
                    <a:pt x="376212" y="355599"/>
                  </a:lnTo>
                  <a:lnTo>
                    <a:pt x="425164" y="347979"/>
                  </a:lnTo>
                  <a:lnTo>
                    <a:pt x="465088" y="326389"/>
                  </a:lnTo>
                  <a:lnTo>
                    <a:pt x="494922" y="294639"/>
                  </a:lnTo>
                  <a:lnTo>
                    <a:pt x="497935" y="288289"/>
                  </a:lnTo>
                  <a:lnTo>
                    <a:pt x="376212" y="288289"/>
                  </a:lnTo>
                  <a:lnTo>
                    <a:pt x="351832" y="283209"/>
                  </a:lnTo>
                  <a:lnTo>
                    <a:pt x="330565" y="266699"/>
                  </a:lnTo>
                  <a:lnTo>
                    <a:pt x="315522" y="241299"/>
                  </a:lnTo>
                  <a:lnTo>
                    <a:pt x="309816" y="210819"/>
                  </a:lnTo>
                  <a:lnTo>
                    <a:pt x="315522" y="186689"/>
                  </a:lnTo>
                  <a:lnTo>
                    <a:pt x="330565" y="165099"/>
                  </a:lnTo>
                  <a:lnTo>
                    <a:pt x="351832" y="149859"/>
                  </a:lnTo>
                  <a:lnTo>
                    <a:pt x="376212" y="144779"/>
                  </a:lnTo>
                  <a:lnTo>
                    <a:pt x="502007" y="144779"/>
                  </a:lnTo>
                  <a:lnTo>
                    <a:pt x="494922" y="130809"/>
                  </a:lnTo>
                  <a:lnTo>
                    <a:pt x="465088" y="102869"/>
                  </a:lnTo>
                  <a:lnTo>
                    <a:pt x="425164" y="85089"/>
                  </a:lnTo>
                  <a:lnTo>
                    <a:pt x="376212" y="78739"/>
                  </a:lnTo>
                  <a:close/>
                </a:path>
                <a:path w="1826260" h="952500">
                  <a:moveTo>
                    <a:pt x="1427403" y="67309"/>
                  </a:moveTo>
                  <a:lnTo>
                    <a:pt x="1383851" y="74929"/>
                  </a:lnTo>
                  <a:lnTo>
                    <a:pt x="1347204" y="95249"/>
                  </a:lnTo>
                  <a:lnTo>
                    <a:pt x="1319055" y="126999"/>
                  </a:lnTo>
                  <a:lnTo>
                    <a:pt x="1300998" y="166369"/>
                  </a:lnTo>
                  <a:lnTo>
                    <a:pt x="1294625" y="210819"/>
                  </a:lnTo>
                  <a:lnTo>
                    <a:pt x="1300998" y="255269"/>
                  </a:lnTo>
                  <a:lnTo>
                    <a:pt x="1319055" y="294639"/>
                  </a:lnTo>
                  <a:lnTo>
                    <a:pt x="1347204" y="326389"/>
                  </a:lnTo>
                  <a:lnTo>
                    <a:pt x="1383851" y="347979"/>
                  </a:lnTo>
                  <a:lnTo>
                    <a:pt x="1427403" y="355599"/>
                  </a:lnTo>
                  <a:lnTo>
                    <a:pt x="1472108" y="347979"/>
                  </a:lnTo>
                  <a:lnTo>
                    <a:pt x="1511501" y="326389"/>
                  </a:lnTo>
                  <a:lnTo>
                    <a:pt x="1542928" y="294639"/>
                  </a:lnTo>
                  <a:lnTo>
                    <a:pt x="1546283" y="288289"/>
                  </a:lnTo>
                  <a:lnTo>
                    <a:pt x="1427403" y="288289"/>
                  </a:lnTo>
                  <a:lnTo>
                    <a:pt x="1403024" y="280669"/>
                  </a:lnTo>
                  <a:lnTo>
                    <a:pt x="1381756" y="262889"/>
                  </a:lnTo>
                  <a:lnTo>
                    <a:pt x="1366714" y="237489"/>
                  </a:lnTo>
                  <a:lnTo>
                    <a:pt x="1361008" y="210819"/>
                  </a:lnTo>
                  <a:lnTo>
                    <a:pt x="1366714" y="186689"/>
                  </a:lnTo>
                  <a:lnTo>
                    <a:pt x="1381756" y="165099"/>
                  </a:lnTo>
                  <a:lnTo>
                    <a:pt x="1403024" y="149859"/>
                  </a:lnTo>
                  <a:lnTo>
                    <a:pt x="1427403" y="144779"/>
                  </a:lnTo>
                  <a:lnTo>
                    <a:pt x="1552323" y="144779"/>
                  </a:lnTo>
                  <a:lnTo>
                    <a:pt x="1542928" y="126999"/>
                  </a:lnTo>
                  <a:lnTo>
                    <a:pt x="1511501" y="95249"/>
                  </a:lnTo>
                  <a:lnTo>
                    <a:pt x="1472108" y="74929"/>
                  </a:lnTo>
                  <a:lnTo>
                    <a:pt x="1427403" y="67309"/>
                  </a:lnTo>
                  <a:close/>
                </a:path>
                <a:path w="1826260" h="952500">
                  <a:moveTo>
                    <a:pt x="502007" y="144779"/>
                  </a:moveTo>
                  <a:lnTo>
                    <a:pt x="376212" y="144779"/>
                  </a:lnTo>
                  <a:lnTo>
                    <a:pt x="406986" y="149859"/>
                  </a:lnTo>
                  <a:lnTo>
                    <a:pt x="431538" y="165099"/>
                  </a:lnTo>
                  <a:lnTo>
                    <a:pt x="447790" y="186689"/>
                  </a:lnTo>
                  <a:lnTo>
                    <a:pt x="453669" y="210819"/>
                  </a:lnTo>
                  <a:lnTo>
                    <a:pt x="447790" y="241299"/>
                  </a:lnTo>
                  <a:lnTo>
                    <a:pt x="431538" y="266699"/>
                  </a:lnTo>
                  <a:lnTo>
                    <a:pt x="406986" y="283209"/>
                  </a:lnTo>
                  <a:lnTo>
                    <a:pt x="376212" y="288289"/>
                  </a:lnTo>
                  <a:lnTo>
                    <a:pt x="497935" y="288289"/>
                  </a:lnTo>
                  <a:lnTo>
                    <a:pt x="513602" y="255269"/>
                  </a:lnTo>
                  <a:lnTo>
                    <a:pt x="520065" y="210819"/>
                  </a:lnTo>
                  <a:lnTo>
                    <a:pt x="513602" y="167639"/>
                  </a:lnTo>
                  <a:lnTo>
                    <a:pt x="502007" y="144779"/>
                  </a:lnTo>
                  <a:close/>
                </a:path>
                <a:path w="1826260" h="952500">
                  <a:moveTo>
                    <a:pt x="1552323" y="144779"/>
                  </a:moveTo>
                  <a:lnTo>
                    <a:pt x="1427403" y="144779"/>
                  </a:lnTo>
                  <a:lnTo>
                    <a:pt x="1456450" y="149859"/>
                  </a:lnTo>
                  <a:lnTo>
                    <a:pt x="1477198" y="165099"/>
                  </a:lnTo>
                  <a:lnTo>
                    <a:pt x="1489649" y="186689"/>
                  </a:lnTo>
                  <a:lnTo>
                    <a:pt x="1493799" y="210819"/>
                  </a:lnTo>
                  <a:lnTo>
                    <a:pt x="1489649" y="237489"/>
                  </a:lnTo>
                  <a:lnTo>
                    <a:pt x="1477198" y="262889"/>
                  </a:lnTo>
                  <a:lnTo>
                    <a:pt x="1456450" y="280669"/>
                  </a:lnTo>
                  <a:lnTo>
                    <a:pt x="1427403" y="288289"/>
                  </a:lnTo>
                  <a:lnTo>
                    <a:pt x="1546283" y="288289"/>
                  </a:lnTo>
                  <a:lnTo>
                    <a:pt x="1563731" y="255269"/>
                  </a:lnTo>
                  <a:lnTo>
                    <a:pt x="1571256" y="210819"/>
                  </a:lnTo>
                  <a:lnTo>
                    <a:pt x="1563731" y="166369"/>
                  </a:lnTo>
                  <a:lnTo>
                    <a:pt x="1552323" y="144779"/>
                  </a:lnTo>
                  <a:close/>
                </a:path>
                <a:path w="1826260" h="952500">
                  <a:moveTo>
                    <a:pt x="907338" y="0"/>
                  </a:moveTo>
                  <a:lnTo>
                    <a:pt x="862635" y="7619"/>
                  </a:lnTo>
                  <a:lnTo>
                    <a:pt x="823245" y="25399"/>
                  </a:lnTo>
                  <a:lnTo>
                    <a:pt x="791822" y="55879"/>
                  </a:lnTo>
                  <a:lnTo>
                    <a:pt x="771022" y="95249"/>
                  </a:lnTo>
                  <a:lnTo>
                    <a:pt x="763498" y="144779"/>
                  </a:lnTo>
                  <a:lnTo>
                    <a:pt x="771022" y="184149"/>
                  </a:lnTo>
                  <a:lnTo>
                    <a:pt x="791822" y="219709"/>
                  </a:lnTo>
                  <a:lnTo>
                    <a:pt x="823245" y="250189"/>
                  </a:lnTo>
                  <a:lnTo>
                    <a:pt x="862635" y="270509"/>
                  </a:lnTo>
                  <a:lnTo>
                    <a:pt x="907338" y="278129"/>
                  </a:lnTo>
                  <a:lnTo>
                    <a:pt x="952043" y="270509"/>
                  </a:lnTo>
                  <a:lnTo>
                    <a:pt x="991436" y="250189"/>
                  </a:lnTo>
                  <a:lnTo>
                    <a:pt x="1022863" y="219709"/>
                  </a:lnTo>
                  <a:lnTo>
                    <a:pt x="1028064" y="210819"/>
                  </a:lnTo>
                  <a:lnTo>
                    <a:pt x="907338" y="210819"/>
                  </a:lnTo>
                  <a:lnTo>
                    <a:pt x="878294" y="205739"/>
                  </a:lnTo>
                  <a:lnTo>
                    <a:pt x="857550" y="190499"/>
                  </a:lnTo>
                  <a:lnTo>
                    <a:pt x="845104" y="168909"/>
                  </a:lnTo>
                  <a:lnTo>
                    <a:pt x="840955" y="144779"/>
                  </a:lnTo>
                  <a:lnTo>
                    <a:pt x="845104" y="114299"/>
                  </a:lnTo>
                  <a:lnTo>
                    <a:pt x="857550" y="88899"/>
                  </a:lnTo>
                  <a:lnTo>
                    <a:pt x="878294" y="72389"/>
                  </a:lnTo>
                  <a:lnTo>
                    <a:pt x="907338" y="67309"/>
                  </a:lnTo>
                  <a:lnTo>
                    <a:pt x="1028902" y="67309"/>
                  </a:lnTo>
                  <a:lnTo>
                    <a:pt x="1022863" y="55879"/>
                  </a:lnTo>
                  <a:lnTo>
                    <a:pt x="991436" y="25399"/>
                  </a:lnTo>
                  <a:lnTo>
                    <a:pt x="952043" y="7619"/>
                  </a:lnTo>
                  <a:lnTo>
                    <a:pt x="907338" y="0"/>
                  </a:lnTo>
                  <a:close/>
                </a:path>
                <a:path w="1826260" h="952500">
                  <a:moveTo>
                    <a:pt x="1028902" y="67309"/>
                  </a:moveTo>
                  <a:lnTo>
                    <a:pt x="907338" y="67309"/>
                  </a:lnTo>
                  <a:lnTo>
                    <a:pt x="936385" y="72389"/>
                  </a:lnTo>
                  <a:lnTo>
                    <a:pt x="957133" y="88899"/>
                  </a:lnTo>
                  <a:lnTo>
                    <a:pt x="969584" y="114299"/>
                  </a:lnTo>
                  <a:lnTo>
                    <a:pt x="973734" y="144779"/>
                  </a:lnTo>
                  <a:lnTo>
                    <a:pt x="969584" y="168909"/>
                  </a:lnTo>
                  <a:lnTo>
                    <a:pt x="957133" y="190499"/>
                  </a:lnTo>
                  <a:lnTo>
                    <a:pt x="936385" y="205739"/>
                  </a:lnTo>
                  <a:lnTo>
                    <a:pt x="907338" y="210819"/>
                  </a:lnTo>
                  <a:lnTo>
                    <a:pt x="1028064" y="210819"/>
                  </a:lnTo>
                  <a:lnTo>
                    <a:pt x="1043666" y="184149"/>
                  </a:lnTo>
                  <a:lnTo>
                    <a:pt x="1051191" y="144779"/>
                  </a:lnTo>
                  <a:lnTo>
                    <a:pt x="1043666" y="95249"/>
                  </a:lnTo>
                  <a:lnTo>
                    <a:pt x="1028902" y="67309"/>
                  </a:lnTo>
                  <a:close/>
                </a:path>
              </a:pathLst>
            </a:custGeom>
            <a:solidFill>
              <a:srgbClr val="A8A8A4"/>
            </a:solidFill>
          </p:spPr>
          <p:txBody>
            <a:bodyPr wrap="square" lIns="0" tIns="0" rIns="0" bIns="0" rtlCol="0"/>
            <a:lstStyle/>
            <a:p>
              <a:endParaRPr lang="en-US" sz="1165" dirty="0"/>
            </a:p>
          </p:txBody>
        </p:sp>
        <p:sp>
          <p:nvSpPr>
            <p:cNvPr id="18" name="object 18"/>
            <p:cNvSpPr/>
            <p:nvPr/>
          </p:nvSpPr>
          <p:spPr>
            <a:xfrm>
              <a:off x="476791" y="3116586"/>
              <a:ext cx="1326515" cy="1685289"/>
            </a:xfrm>
            <a:custGeom>
              <a:avLst/>
              <a:gdLst/>
              <a:ahLst/>
              <a:cxnLst/>
              <a:rect l="l" t="t" r="r" b="b"/>
              <a:pathLst>
                <a:path w="1326514" h="1685289">
                  <a:moveTo>
                    <a:pt x="1325858" y="0"/>
                  </a:moveTo>
                  <a:lnTo>
                    <a:pt x="1273427" y="1010"/>
                  </a:lnTo>
                  <a:lnTo>
                    <a:pt x="1221163" y="3912"/>
                  </a:lnTo>
                  <a:lnTo>
                    <a:pt x="1169124" y="8694"/>
                  </a:lnTo>
                  <a:lnTo>
                    <a:pt x="1117371" y="15346"/>
                  </a:lnTo>
                  <a:lnTo>
                    <a:pt x="1065964" y="23855"/>
                  </a:lnTo>
                  <a:lnTo>
                    <a:pt x="1014961" y="34211"/>
                  </a:lnTo>
                  <a:lnTo>
                    <a:pt x="964424" y="46402"/>
                  </a:lnTo>
                  <a:lnTo>
                    <a:pt x="914410" y="60418"/>
                  </a:lnTo>
                  <a:lnTo>
                    <a:pt x="864980" y="76247"/>
                  </a:lnTo>
                  <a:lnTo>
                    <a:pt x="816195" y="93878"/>
                  </a:lnTo>
                  <a:lnTo>
                    <a:pt x="769579" y="112662"/>
                  </a:lnTo>
                  <a:lnTo>
                    <a:pt x="724141" y="132876"/>
                  </a:lnTo>
                  <a:lnTo>
                    <a:pt x="679898" y="154479"/>
                  </a:lnTo>
                  <a:lnTo>
                    <a:pt x="636869" y="177430"/>
                  </a:lnTo>
                  <a:lnTo>
                    <a:pt x="595073" y="201687"/>
                  </a:lnTo>
                  <a:lnTo>
                    <a:pt x="554528" y="227210"/>
                  </a:lnTo>
                  <a:lnTo>
                    <a:pt x="515252" y="253957"/>
                  </a:lnTo>
                  <a:lnTo>
                    <a:pt x="477265" y="281888"/>
                  </a:lnTo>
                  <a:lnTo>
                    <a:pt x="440584" y="310960"/>
                  </a:lnTo>
                  <a:lnTo>
                    <a:pt x="405228" y="341133"/>
                  </a:lnTo>
                  <a:lnTo>
                    <a:pt x="371215" y="372365"/>
                  </a:lnTo>
                  <a:lnTo>
                    <a:pt x="338564" y="404616"/>
                  </a:lnTo>
                  <a:lnTo>
                    <a:pt x="307294" y="437843"/>
                  </a:lnTo>
                  <a:lnTo>
                    <a:pt x="277422" y="472007"/>
                  </a:lnTo>
                  <a:lnTo>
                    <a:pt x="248968" y="507065"/>
                  </a:lnTo>
                  <a:lnTo>
                    <a:pt x="221949" y="542977"/>
                  </a:lnTo>
                  <a:lnTo>
                    <a:pt x="196385" y="579701"/>
                  </a:lnTo>
                  <a:lnTo>
                    <a:pt x="172294" y="617197"/>
                  </a:lnTo>
                  <a:lnTo>
                    <a:pt x="149694" y="655422"/>
                  </a:lnTo>
                  <a:lnTo>
                    <a:pt x="128603" y="694336"/>
                  </a:lnTo>
                  <a:lnTo>
                    <a:pt x="109041" y="733897"/>
                  </a:lnTo>
                  <a:lnTo>
                    <a:pt x="91025" y="774065"/>
                  </a:lnTo>
                  <a:lnTo>
                    <a:pt x="74575" y="814798"/>
                  </a:lnTo>
                  <a:lnTo>
                    <a:pt x="59708" y="856055"/>
                  </a:lnTo>
                  <a:lnTo>
                    <a:pt x="46443" y="897795"/>
                  </a:lnTo>
                  <a:lnTo>
                    <a:pt x="34799" y="939976"/>
                  </a:lnTo>
                  <a:lnTo>
                    <a:pt x="24793" y="982558"/>
                  </a:lnTo>
                  <a:lnTo>
                    <a:pt x="16446" y="1025499"/>
                  </a:lnTo>
                  <a:lnTo>
                    <a:pt x="9774" y="1068758"/>
                  </a:lnTo>
                  <a:lnTo>
                    <a:pt x="4797" y="1112294"/>
                  </a:lnTo>
                  <a:lnTo>
                    <a:pt x="1532" y="1156065"/>
                  </a:lnTo>
                  <a:lnTo>
                    <a:pt x="0" y="1200031"/>
                  </a:lnTo>
                  <a:lnTo>
                    <a:pt x="217" y="1244150"/>
                  </a:lnTo>
                  <a:lnTo>
                    <a:pt x="2202" y="1288381"/>
                  </a:lnTo>
                  <a:lnTo>
                    <a:pt x="5974" y="1332683"/>
                  </a:lnTo>
                  <a:lnTo>
                    <a:pt x="11552" y="1377014"/>
                  </a:lnTo>
                  <a:lnTo>
                    <a:pt x="18953" y="1421334"/>
                  </a:lnTo>
                  <a:lnTo>
                    <a:pt x="28197" y="1465602"/>
                  </a:lnTo>
                  <a:lnTo>
                    <a:pt x="39301" y="1509775"/>
                  </a:lnTo>
                  <a:lnTo>
                    <a:pt x="52285" y="1553813"/>
                  </a:lnTo>
                  <a:lnTo>
                    <a:pt x="67166" y="1597675"/>
                  </a:lnTo>
                  <a:lnTo>
                    <a:pt x="83964" y="1641320"/>
                  </a:lnTo>
                  <a:lnTo>
                    <a:pt x="102696" y="1684705"/>
                  </a:lnTo>
                  <a:lnTo>
                    <a:pt x="216374" y="1641221"/>
                  </a:lnTo>
                  <a:lnTo>
                    <a:pt x="196739" y="1596165"/>
                  </a:lnTo>
                  <a:lnTo>
                    <a:pt x="179348" y="1550444"/>
                  </a:lnTo>
                  <a:lnTo>
                    <a:pt x="164216" y="1504127"/>
                  </a:lnTo>
                  <a:lnTo>
                    <a:pt x="151359" y="1457283"/>
                  </a:lnTo>
                  <a:lnTo>
                    <a:pt x="140792" y="1409981"/>
                  </a:lnTo>
                  <a:lnTo>
                    <a:pt x="132531" y="1362292"/>
                  </a:lnTo>
                  <a:lnTo>
                    <a:pt x="126590" y="1314283"/>
                  </a:lnTo>
                  <a:lnTo>
                    <a:pt x="122986" y="1266025"/>
                  </a:lnTo>
                  <a:lnTo>
                    <a:pt x="121733" y="1217587"/>
                  </a:lnTo>
                  <a:lnTo>
                    <a:pt x="122724" y="1171314"/>
                  </a:lnTo>
                  <a:lnTo>
                    <a:pt x="125803" y="1125528"/>
                  </a:lnTo>
                  <a:lnTo>
                    <a:pt x="130930" y="1080268"/>
                  </a:lnTo>
                  <a:lnTo>
                    <a:pt x="138061" y="1035570"/>
                  </a:lnTo>
                  <a:lnTo>
                    <a:pt x="147155" y="991474"/>
                  </a:lnTo>
                  <a:lnTo>
                    <a:pt x="158171" y="948017"/>
                  </a:lnTo>
                  <a:lnTo>
                    <a:pt x="171067" y="905237"/>
                  </a:lnTo>
                  <a:lnTo>
                    <a:pt x="185800" y="863172"/>
                  </a:lnTo>
                  <a:lnTo>
                    <a:pt x="202329" y="821861"/>
                  </a:lnTo>
                  <a:lnTo>
                    <a:pt x="220613" y="781341"/>
                  </a:lnTo>
                  <a:lnTo>
                    <a:pt x="240608" y="741651"/>
                  </a:lnTo>
                  <a:lnTo>
                    <a:pt x="262275" y="702828"/>
                  </a:lnTo>
                  <a:lnTo>
                    <a:pt x="285570" y="664910"/>
                  </a:lnTo>
                  <a:lnTo>
                    <a:pt x="310453" y="627936"/>
                  </a:lnTo>
                  <a:lnTo>
                    <a:pt x="336880" y="591944"/>
                  </a:lnTo>
                  <a:lnTo>
                    <a:pt x="364811" y="556971"/>
                  </a:lnTo>
                  <a:lnTo>
                    <a:pt x="394204" y="523056"/>
                  </a:lnTo>
                  <a:lnTo>
                    <a:pt x="425016" y="490237"/>
                  </a:lnTo>
                  <a:lnTo>
                    <a:pt x="457207" y="458551"/>
                  </a:lnTo>
                  <a:lnTo>
                    <a:pt x="490734" y="428037"/>
                  </a:lnTo>
                  <a:lnTo>
                    <a:pt x="525555" y="398733"/>
                  </a:lnTo>
                  <a:lnTo>
                    <a:pt x="561629" y="370677"/>
                  </a:lnTo>
                  <a:lnTo>
                    <a:pt x="598913" y="343907"/>
                  </a:lnTo>
                  <a:lnTo>
                    <a:pt x="637367" y="318461"/>
                  </a:lnTo>
                  <a:lnTo>
                    <a:pt x="676948" y="294377"/>
                  </a:lnTo>
                  <a:lnTo>
                    <a:pt x="717614" y="271692"/>
                  </a:lnTo>
                  <a:lnTo>
                    <a:pt x="759324" y="250446"/>
                  </a:lnTo>
                  <a:lnTo>
                    <a:pt x="802036" y="230677"/>
                  </a:lnTo>
                  <a:lnTo>
                    <a:pt x="845708" y="212421"/>
                  </a:lnTo>
                  <a:lnTo>
                    <a:pt x="890299" y="195717"/>
                  </a:lnTo>
                  <a:lnTo>
                    <a:pt x="935765" y="180604"/>
                  </a:lnTo>
                  <a:lnTo>
                    <a:pt x="982067" y="167119"/>
                  </a:lnTo>
                  <a:lnTo>
                    <a:pt x="1029161" y="155301"/>
                  </a:lnTo>
                  <a:lnTo>
                    <a:pt x="1077006" y="145186"/>
                  </a:lnTo>
                  <a:lnTo>
                    <a:pt x="1125561" y="136815"/>
                  </a:lnTo>
                  <a:lnTo>
                    <a:pt x="1174783" y="130223"/>
                  </a:lnTo>
                  <a:lnTo>
                    <a:pt x="1224631" y="125451"/>
                  </a:lnTo>
                  <a:lnTo>
                    <a:pt x="1275062" y="122535"/>
                  </a:lnTo>
                  <a:lnTo>
                    <a:pt x="1326036" y="121513"/>
                  </a:lnTo>
                  <a:lnTo>
                    <a:pt x="1325858" y="0"/>
                  </a:lnTo>
                  <a:close/>
                </a:path>
              </a:pathLst>
            </a:custGeom>
            <a:solidFill>
              <a:srgbClr val="E1E1E0"/>
            </a:solidFill>
          </p:spPr>
          <p:txBody>
            <a:bodyPr wrap="square" lIns="0" tIns="0" rIns="0" bIns="0" rtlCol="0"/>
            <a:lstStyle/>
            <a:p>
              <a:endParaRPr lang="en-US" sz="1165" dirty="0"/>
            </a:p>
          </p:txBody>
        </p:sp>
      </p:grpSp>
      <p:sp>
        <p:nvSpPr>
          <p:cNvPr id="19" name="object 19"/>
          <p:cNvSpPr txBox="1"/>
          <p:nvPr/>
        </p:nvSpPr>
        <p:spPr>
          <a:xfrm>
            <a:off x="6084269" y="2832937"/>
            <a:ext cx="578896" cy="346286"/>
          </a:xfrm>
          <a:prstGeom prst="rect">
            <a:avLst/>
          </a:prstGeom>
        </p:spPr>
        <p:txBody>
          <a:bodyPr vert="horz" wrap="square" lIns="0" tIns="12102" rIns="0" bIns="0" rtlCol="0">
            <a:spAutoFit/>
          </a:bodyPr>
          <a:lstStyle/>
          <a:p>
            <a:pPr marL="13447">
              <a:spcBef>
                <a:spcPts val="95"/>
              </a:spcBef>
            </a:pPr>
            <a:r>
              <a:rPr lang="en-US" sz="2171" b="1" spc="-5" dirty="0">
                <a:solidFill>
                  <a:srgbClr val="7CB9C4"/>
                </a:solidFill>
                <a:latin typeface="Arial"/>
                <a:cs typeface="Arial"/>
              </a:rPr>
              <a:t>79%</a:t>
            </a:r>
            <a:endParaRPr lang="en-US" sz="2171" dirty="0">
              <a:latin typeface="Arial"/>
              <a:cs typeface="Arial"/>
            </a:endParaRPr>
          </a:p>
        </p:txBody>
      </p:sp>
      <p:sp>
        <p:nvSpPr>
          <p:cNvPr id="20" name="object 20"/>
          <p:cNvSpPr txBox="1"/>
          <p:nvPr/>
        </p:nvSpPr>
        <p:spPr>
          <a:xfrm>
            <a:off x="6726152" y="2804142"/>
            <a:ext cx="1746773" cy="398390"/>
          </a:xfrm>
          <a:prstGeom prst="rect">
            <a:avLst/>
          </a:prstGeom>
        </p:spPr>
        <p:txBody>
          <a:bodyPr vert="horz" wrap="square" lIns="0" tIns="12775" rIns="0" bIns="0" rtlCol="0">
            <a:spAutoFit/>
          </a:bodyPr>
          <a:lstStyle/>
          <a:p>
            <a:pPr marL="13447" marR="5379">
              <a:lnSpc>
                <a:spcPct val="112000"/>
              </a:lnSpc>
              <a:spcBef>
                <a:spcPts val="101"/>
              </a:spcBef>
            </a:pPr>
            <a:r>
              <a:rPr lang="en-US" sz="1165" i="1" spc="5" dirty="0">
                <a:solidFill>
                  <a:srgbClr val="7CB9C4"/>
                </a:solidFill>
                <a:latin typeface="Arial"/>
                <a:cs typeface="Arial"/>
              </a:rPr>
              <a:t>Increased budgets for </a:t>
            </a:r>
            <a:r>
              <a:rPr lang="en-US" sz="1165" i="1" dirty="0">
                <a:solidFill>
                  <a:srgbClr val="7CB9C4"/>
                </a:solidFill>
                <a:latin typeface="Arial"/>
                <a:cs typeface="Arial"/>
              </a:rPr>
              <a:t>digital </a:t>
            </a:r>
            <a:r>
              <a:rPr lang="en-US" sz="1165" i="1" spc="-281" dirty="0">
                <a:solidFill>
                  <a:srgbClr val="7CB9C4"/>
                </a:solidFill>
                <a:latin typeface="Arial"/>
                <a:cs typeface="Arial"/>
              </a:rPr>
              <a:t> </a:t>
            </a:r>
            <a:r>
              <a:rPr lang="en-US" sz="1165" i="1" spc="5" dirty="0">
                <a:solidFill>
                  <a:srgbClr val="7CB9C4"/>
                </a:solidFill>
                <a:latin typeface="Arial"/>
                <a:cs typeface="Arial"/>
              </a:rPr>
              <a:t>transformation</a:t>
            </a:r>
            <a:endParaRPr lang="en-US" sz="1165" dirty="0">
              <a:latin typeface="Arial"/>
              <a:cs typeface="Arial"/>
            </a:endParaRPr>
          </a:p>
        </p:txBody>
      </p:sp>
      <p:sp>
        <p:nvSpPr>
          <p:cNvPr id="21" name="object 21"/>
          <p:cNvSpPr txBox="1"/>
          <p:nvPr/>
        </p:nvSpPr>
        <p:spPr>
          <a:xfrm>
            <a:off x="2493622" y="6515416"/>
            <a:ext cx="9643558" cy="510042"/>
          </a:xfrm>
          <a:prstGeom prst="rect">
            <a:avLst/>
          </a:prstGeom>
          <a:solidFill>
            <a:srgbClr val="E1E1E0"/>
          </a:solidFill>
        </p:spPr>
        <p:txBody>
          <a:bodyPr vert="horz" wrap="square" lIns="0" tIns="136488" rIns="0" bIns="0" rtlCol="0">
            <a:noAutofit/>
          </a:bodyPr>
          <a:lstStyle/>
          <a:p>
            <a:pPr marL="1036073">
              <a:spcBef>
                <a:spcPts val="1075"/>
              </a:spcBef>
            </a:pPr>
            <a:r>
              <a:rPr lang="en-US" sz="1482" b="1" spc="-5" dirty="0">
                <a:solidFill>
                  <a:srgbClr val="468FBE"/>
                </a:solidFill>
                <a:latin typeface="Arial"/>
                <a:cs typeface="Arial"/>
              </a:rPr>
              <a:t>Digital</a:t>
            </a:r>
            <a:r>
              <a:rPr lang="en-US" sz="1482" b="1" spc="-32" dirty="0">
                <a:solidFill>
                  <a:srgbClr val="468FBE"/>
                </a:solidFill>
                <a:latin typeface="Arial"/>
                <a:cs typeface="Arial"/>
              </a:rPr>
              <a:t> </a:t>
            </a:r>
            <a:r>
              <a:rPr lang="en-US" sz="1482" b="1" spc="-5" dirty="0">
                <a:solidFill>
                  <a:srgbClr val="468FBE"/>
                </a:solidFill>
                <a:latin typeface="Arial"/>
                <a:cs typeface="Arial"/>
              </a:rPr>
              <a:t>transformation</a:t>
            </a:r>
            <a:r>
              <a:rPr lang="en-US" sz="1482" b="1" spc="-42" dirty="0">
                <a:solidFill>
                  <a:srgbClr val="468FBE"/>
                </a:solidFill>
                <a:latin typeface="Arial"/>
                <a:cs typeface="Arial"/>
              </a:rPr>
              <a:t> </a:t>
            </a:r>
            <a:r>
              <a:rPr lang="en-US" sz="1482" b="1" dirty="0">
                <a:solidFill>
                  <a:srgbClr val="468FBE"/>
                </a:solidFill>
                <a:latin typeface="Arial"/>
                <a:cs typeface="Arial"/>
              </a:rPr>
              <a:t>in</a:t>
            </a:r>
            <a:r>
              <a:rPr lang="en-US" sz="1482" b="1" spc="-16" dirty="0">
                <a:solidFill>
                  <a:srgbClr val="468FBE"/>
                </a:solidFill>
                <a:latin typeface="Arial"/>
                <a:cs typeface="Arial"/>
              </a:rPr>
              <a:t> </a:t>
            </a:r>
            <a:r>
              <a:rPr lang="en-US" sz="1482" b="1" spc="-5" dirty="0">
                <a:solidFill>
                  <a:srgbClr val="468FBE"/>
                </a:solidFill>
                <a:latin typeface="Arial"/>
                <a:cs typeface="Arial"/>
              </a:rPr>
              <a:t>organizations</a:t>
            </a:r>
            <a:r>
              <a:rPr lang="en-US" sz="1482" b="1" spc="-37" dirty="0">
                <a:solidFill>
                  <a:srgbClr val="468FBE"/>
                </a:solidFill>
                <a:latin typeface="Arial"/>
                <a:cs typeface="Arial"/>
              </a:rPr>
              <a:t> </a:t>
            </a:r>
            <a:r>
              <a:rPr lang="en-US" sz="1482" b="1" spc="-11" dirty="0">
                <a:solidFill>
                  <a:srgbClr val="468FBE"/>
                </a:solidFill>
                <a:latin typeface="Arial"/>
                <a:cs typeface="Arial"/>
              </a:rPr>
              <a:t>have </a:t>
            </a:r>
            <a:r>
              <a:rPr lang="en-US" sz="1482" b="1" spc="-5" dirty="0">
                <a:solidFill>
                  <a:srgbClr val="468FBE"/>
                </a:solidFill>
                <a:latin typeface="Arial"/>
                <a:cs typeface="Arial"/>
              </a:rPr>
              <a:t>been estimated</a:t>
            </a:r>
            <a:r>
              <a:rPr lang="en-US" sz="1482" b="1" spc="-26" dirty="0">
                <a:solidFill>
                  <a:srgbClr val="468FBE"/>
                </a:solidFill>
                <a:latin typeface="Arial"/>
                <a:cs typeface="Arial"/>
              </a:rPr>
              <a:t> </a:t>
            </a:r>
            <a:r>
              <a:rPr lang="en-US" sz="1482" b="1" dirty="0">
                <a:solidFill>
                  <a:srgbClr val="468FBE"/>
                </a:solidFill>
                <a:latin typeface="Arial"/>
                <a:cs typeface="Arial"/>
              </a:rPr>
              <a:t>to</a:t>
            </a:r>
            <a:r>
              <a:rPr lang="en-US" sz="1482" b="1" spc="-16" dirty="0">
                <a:solidFill>
                  <a:srgbClr val="468FBE"/>
                </a:solidFill>
                <a:latin typeface="Arial"/>
                <a:cs typeface="Arial"/>
              </a:rPr>
              <a:t> </a:t>
            </a:r>
            <a:r>
              <a:rPr lang="en-US" sz="1482" b="1" spc="-5" dirty="0">
                <a:solidFill>
                  <a:srgbClr val="468FBE"/>
                </a:solidFill>
                <a:latin typeface="Arial"/>
                <a:cs typeface="Arial"/>
              </a:rPr>
              <a:t>accelerate</a:t>
            </a:r>
            <a:r>
              <a:rPr lang="en-US" sz="1482" b="1" spc="-37" dirty="0">
                <a:solidFill>
                  <a:srgbClr val="468FBE"/>
                </a:solidFill>
                <a:latin typeface="Arial"/>
                <a:cs typeface="Arial"/>
              </a:rPr>
              <a:t> </a:t>
            </a:r>
            <a:r>
              <a:rPr lang="en-US" sz="1482" b="1" spc="-5" dirty="0">
                <a:solidFill>
                  <a:srgbClr val="468FBE"/>
                </a:solidFill>
                <a:latin typeface="Arial"/>
                <a:cs typeface="Arial"/>
              </a:rPr>
              <a:t>by</a:t>
            </a:r>
            <a:r>
              <a:rPr lang="en-US" sz="1482" b="1" spc="5" dirty="0">
                <a:solidFill>
                  <a:srgbClr val="468FBE"/>
                </a:solidFill>
                <a:latin typeface="Arial"/>
                <a:cs typeface="Arial"/>
              </a:rPr>
              <a:t> </a:t>
            </a:r>
            <a:r>
              <a:rPr lang="en-US" sz="1482" b="1" dirty="0">
                <a:solidFill>
                  <a:srgbClr val="468FBE"/>
                </a:solidFill>
                <a:latin typeface="Arial"/>
                <a:cs typeface="Arial"/>
              </a:rPr>
              <a:t>6 </a:t>
            </a:r>
            <a:r>
              <a:rPr lang="en-US" sz="1482" b="1" spc="-5" dirty="0">
                <a:solidFill>
                  <a:srgbClr val="468FBE"/>
                </a:solidFill>
                <a:latin typeface="Arial"/>
                <a:cs typeface="Arial"/>
              </a:rPr>
              <a:t>years</a:t>
            </a:r>
            <a:r>
              <a:rPr lang="en-US" sz="1429" b="1" spc="-7" baseline="24691" dirty="0">
                <a:solidFill>
                  <a:srgbClr val="468FBE"/>
                </a:solidFill>
                <a:latin typeface="Arial"/>
                <a:cs typeface="Arial"/>
              </a:rPr>
              <a:t>4</a:t>
            </a:r>
            <a:endParaRPr lang="en-US" sz="1429" baseline="24691" dirty="0">
              <a:latin typeface="Arial"/>
              <a:cs typeface="Arial"/>
            </a:endParaRPr>
          </a:p>
        </p:txBody>
      </p:sp>
      <p:pic>
        <p:nvPicPr>
          <p:cNvPr id="22" name="object 22"/>
          <p:cNvPicPr/>
          <p:nvPr/>
        </p:nvPicPr>
        <p:blipFill>
          <a:blip r:embed="rId5" cstate="print"/>
          <a:stretch>
            <a:fillRect/>
          </a:stretch>
        </p:blipFill>
        <p:spPr>
          <a:xfrm>
            <a:off x="5980714" y="3299904"/>
            <a:ext cx="2810972" cy="2575384"/>
          </a:xfrm>
          <a:prstGeom prst="rect">
            <a:avLst/>
          </a:prstGeom>
        </p:spPr>
      </p:pic>
      <p:pic>
        <p:nvPicPr>
          <p:cNvPr id="23" name="object 23"/>
          <p:cNvPicPr/>
          <p:nvPr/>
        </p:nvPicPr>
        <p:blipFill>
          <a:blip r:embed="rId6" cstate="print"/>
          <a:stretch>
            <a:fillRect/>
          </a:stretch>
        </p:blipFill>
        <p:spPr>
          <a:xfrm>
            <a:off x="9330412" y="3295066"/>
            <a:ext cx="2816048" cy="2585063"/>
          </a:xfrm>
          <a:prstGeom prst="rect">
            <a:avLst/>
          </a:prstGeom>
        </p:spPr>
      </p:pic>
      <p:sp>
        <p:nvSpPr>
          <p:cNvPr id="24" name="object 24"/>
          <p:cNvSpPr txBox="1"/>
          <p:nvPr/>
        </p:nvSpPr>
        <p:spPr>
          <a:xfrm>
            <a:off x="9476932" y="2841262"/>
            <a:ext cx="578896" cy="346286"/>
          </a:xfrm>
          <a:prstGeom prst="rect">
            <a:avLst/>
          </a:prstGeom>
        </p:spPr>
        <p:txBody>
          <a:bodyPr vert="horz" wrap="square" lIns="0" tIns="12102" rIns="0" bIns="0" rtlCol="0">
            <a:spAutoFit/>
          </a:bodyPr>
          <a:lstStyle/>
          <a:p>
            <a:pPr marL="13447">
              <a:spcBef>
                <a:spcPts val="95"/>
              </a:spcBef>
            </a:pPr>
            <a:r>
              <a:rPr lang="en-US" sz="2171" b="1" spc="-5" dirty="0">
                <a:solidFill>
                  <a:srgbClr val="1E7C99"/>
                </a:solidFill>
                <a:latin typeface="Arial"/>
                <a:cs typeface="Arial"/>
              </a:rPr>
              <a:t>64%</a:t>
            </a:r>
            <a:endParaRPr lang="en-US" sz="2171" dirty="0">
              <a:solidFill>
                <a:srgbClr val="1E7C99"/>
              </a:solidFill>
              <a:latin typeface="Arial"/>
              <a:cs typeface="Arial"/>
            </a:endParaRPr>
          </a:p>
        </p:txBody>
      </p:sp>
      <p:sp>
        <p:nvSpPr>
          <p:cNvPr id="25" name="object 25"/>
          <p:cNvSpPr txBox="1"/>
          <p:nvPr/>
        </p:nvSpPr>
        <p:spPr>
          <a:xfrm>
            <a:off x="10118815" y="2812469"/>
            <a:ext cx="1884694" cy="398390"/>
          </a:xfrm>
          <a:prstGeom prst="rect">
            <a:avLst/>
          </a:prstGeom>
        </p:spPr>
        <p:txBody>
          <a:bodyPr vert="horz" wrap="square" lIns="0" tIns="12775" rIns="0" bIns="0" rtlCol="0">
            <a:spAutoFit/>
          </a:bodyPr>
          <a:lstStyle/>
          <a:p>
            <a:pPr marL="13447" marR="5379">
              <a:lnSpc>
                <a:spcPct val="112000"/>
              </a:lnSpc>
              <a:spcBef>
                <a:spcPts val="101"/>
              </a:spcBef>
            </a:pPr>
            <a:r>
              <a:rPr lang="en-US" sz="1165" i="1" spc="5" dirty="0">
                <a:solidFill>
                  <a:srgbClr val="1E7C99"/>
                </a:solidFill>
                <a:latin typeface="Arial"/>
                <a:cs typeface="Arial"/>
              </a:rPr>
              <a:t>Will accelerate </a:t>
            </a:r>
            <a:r>
              <a:rPr lang="en-US" sz="1165" i="1" dirty="0">
                <a:solidFill>
                  <a:srgbClr val="1E7C99"/>
                </a:solidFill>
                <a:latin typeface="Arial"/>
                <a:cs typeface="Arial"/>
              </a:rPr>
              <a:t>digital </a:t>
            </a:r>
            <a:r>
              <a:rPr lang="en-US" sz="1165" i="1" spc="5" dirty="0">
                <a:solidFill>
                  <a:srgbClr val="1E7C99"/>
                </a:solidFill>
                <a:latin typeface="Arial"/>
                <a:cs typeface="Arial"/>
              </a:rPr>
              <a:t> transformation</a:t>
            </a:r>
            <a:r>
              <a:rPr lang="en-US" sz="1165" i="1" spc="-37" dirty="0">
                <a:solidFill>
                  <a:srgbClr val="1E7C99"/>
                </a:solidFill>
                <a:latin typeface="Arial"/>
                <a:cs typeface="Arial"/>
              </a:rPr>
              <a:t> </a:t>
            </a:r>
            <a:r>
              <a:rPr lang="en-US" sz="1165" i="1" spc="5" dirty="0">
                <a:solidFill>
                  <a:srgbClr val="1E7C99"/>
                </a:solidFill>
                <a:latin typeface="Arial"/>
                <a:cs typeface="Arial"/>
              </a:rPr>
              <a:t>after</a:t>
            </a:r>
            <a:r>
              <a:rPr lang="en-US" sz="1165" i="1" spc="-42" dirty="0">
                <a:solidFill>
                  <a:srgbClr val="1E7C99"/>
                </a:solidFill>
                <a:latin typeface="Arial"/>
                <a:cs typeface="Arial"/>
              </a:rPr>
              <a:t> </a:t>
            </a:r>
            <a:r>
              <a:rPr lang="en-US" sz="1165" i="1" spc="11" dirty="0">
                <a:solidFill>
                  <a:srgbClr val="1E7C99"/>
                </a:solidFill>
                <a:latin typeface="Arial"/>
                <a:cs typeface="Arial"/>
              </a:rPr>
              <a:t>COVID</a:t>
            </a:r>
            <a:endParaRPr lang="en-US" sz="1165" dirty="0">
              <a:solidFill>
                <a:srgbClr val="1E7C99"/>
              </a:solidFill>
              <a:latin typeface="Arial"/>
              <a:cs typeface="Arial"/>
            </a:endParaRPr>
          </a:p>
        </p:txBody>
      </p:sp>
      <p:sp>
        <p:nvSpPr>
          <p:cNvPr id="2" name="PageNumber">
            <a:extLst>
              <a:ext uri="{FF2B5EF4-FFF2-40B4-BE49-F238E27FC236}">
                <a16:creationId xmlns:a16="http://schemas.microsoft.com/office/drawing/2014/main" id="{CDC77BD5-F2DF-4622-AC9F-317C25008E89}"/>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5</a:t>
            </a:r>
          </a:p>
        </p:txBody>
      </p:sp>
    </p:spTree>
    <p:custDataLst>
      <p:tags r:id="rId1"/>
    </p:custDataLst>
    <p:extLst>
      <p:ext uri="{BB962C8B-B14F-4D97-AF65-F5344CB8AC3E}">
        <p14:creationId xmlns:p14="http://schemas.microsoft.com/office/powerpoint/2010/main" val="73650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7B7F07E-1F2A-4A5F-94E1-DE2B4528A6E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A7B7F07E-1F2A-4A5F-94E1-DE2B4528A6E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6239D5-B0A2-4C2C-8B00-E21AE23FA151}"/>
              </a:ext>
            </a:extLst>
          </p:cNvPr>
          <p:cNvSpPr>
            <a:spLocks noGrp="1"/>
          </p:cNvSpPr>
          <p:nvPr>
            <p:ph type="title" idx="10"/>
          </p:nvPr>
        </p:nvSpPr>
        <p:spPr/>
        <p:txBody>
          <a:bodyPr vert="horz"/>
          <a:lstStyle/>
          <a:p>
            <a:r>
              <a:rPr lang="en-US" dirty="0"/>
              <a:t>What is driving digital adoption… Both payers and billers are motivated to go digital</a:t>
            </a:r>
          </a:p>
        </p:txBody>
      </p:sp>
      <p:grpSp>
        <p:nvGrpSpPr>
          <p:cNvPr id="10" name="Group 9">
            <a:extLst>
              <a:ext uri="{FF2B5EF4-FFF2-40B4-BE49-F238E27FC236}">
                <a16:creationId xmlns:a16="http://schemas.microsoft.com/office/drawing/2014/main" id="{37E7A461-8F45-4E01-A33D-6A697648DFB7}"/>
              </a:ext>
            </a:extLst>
          </p:cNvPr>
          <p:cNvGrpSpPr>
            <a:grpSpLocks noChangeAspect="1"/>
          </p:cNvGrpSpPr>
          <p:nvPr/>
        </p:nvGrpSpPr>
        <p:grpSpPr>
          <a:xfrm>
            <a:off x="1814989" y="2320312"/>
            <a:ext cx="492050" cy="431953"/>
            <a:chOff x="2441576" y="1730375"/>
            <a:chExt cx="623888" cy="547688"/>
          </a:xfrm>
          <a:solidFill>
            <a:schemeClr val="accent3">
              <a:lumMod val="75000"/>
            </a:schemeClr>
          </a:solidFill>
        </p:grpSpPr>
        <p:sp>
          <p:nvSpPr>
            <p:cNvPr id="11" name="Freeform 71">
              <a:extLst>
                <a:ext uri="{FF2B5EF4-FFF2-40B4-BE49-F238E27FC236}">
                  <a16:creationId xmlns:a16="http://schemas.microsoft.com/office/drawing/2014/main" id="{E69014D0-8233-43C9-81B3-7F99B2AA5B02}"/>
                </a:ext>
              </a:extLst>
            </p:cNvPr>
            <p:cNvSpPr>
              <a:spLocks noEditPoints="1"/>
            </p:cNvSpPr>
            <p:nvPr/>
          </p:nvSpPr>
          <p:spPr bwMode="auto">
            <a:xfrm>
              <a:off x="2768601" y="1924050"/>
              <a:ext cx="133350" cy="127000"/>
            </a:xfrm>
            <a:custGeom>
              <a:avLst/>
              <a:gdLst>
                <a:gd name="T0" fmla="*/ 0 w 72"/>
                <a:gd name="T1" fmla="*/ 47 h 69"/>
                <a:gd name="T2" fmla="*/ 22 w 72"/>
                <a:gd name="T3" fmla="*/ 69 h 69"/>
                <a:gd name="T4" fmla="*/ 43 w 72"/>
                <a:gd name="T5" fmla="*/ 47 h 69"/>
                <a:gd name="T6" fmla="*/ 40 w 72"/>
                <a:gd name="T7" fmla="*/ 35 h 69"/>
                <a:gd name="T8" fmla="*/ 56 w 72"/>
                <a:gd name="T9" fmla="*/ 21 h 69"/>
                <a:gd name="T10" fmla="*/ 65 w 72"/>
                <a:gd name="T11" fmla="*/ 30 h 69"/>
                <a:gd name="T12" fmla="*/ 68 w 72"/>
                <a:gd name="T13" fmla="*/ 15 h 69"/>
                <a:gd name="T14" fmla="*/ 72 w 72"/>
                <a:gd name="T15" fmla="*/ 0 h 69"/>
                <a:gd name="T16" fmla="*/ 56 w 72"/>
                <a:gd name="T17" fmla="*/ 2 h 69"/>
                <a:gd name="T18" fmla="*/ 40 w 72"/>
                <a:gd name="T19" fmla="*/ 4 h 69"/>
                <a:gd name="T20" fmla="*/ 49 w 72"/>
                <a:gd name="T21" fmla="*/ 13 h 69"/>
                <a:gd name="T22" fmla="*/ 33 w 72"/>
                <a:gd name="T23" fmla="*/ 28 h 69"/>
                <a:gd name="T24" fmla="*/ 22 w 72"/>
                <a:gd name="T25" fmla="*/ 25 h 69"/>
                <a:gd name="T26" fmla="*/ 0 w 72"/>
                <a:gd name="T27" fmla="*/ 47 h 69"/>
                <a:gd name="T28" fmla="*/ 22 w 72"/>
                <a:gd name="T29" fmla="*/ 35 h 69"/>
                <a:gd name="T30" fmla="*/ 33 w 72"/>
                <a:gd name="T31" fmla="*/ 47 h 69"/>
                <a:gd name="T32" fmla="*/ 22 w 72"/>
                <a:gd name="T33" fmla="*/ 59 h 69"/>
                <a:gd name="T34" fmla="*/ 10 w 72"/>
                <a:gd name="T35" fmla="*/ 47 h 69"/>
                <a:gd name="T36" fmla="*/ 22 w 72"/>
                <a:gd name="T3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9">
                  <a:moveTo>
                    <a:pt x="0" y="47"/>
                  </a:moveTo>
                  <a:cubicBezTo>
                    <a:pt x="0" y="59"/>
                    <a:pt x="10" y="69"/>
                    <a:pt x="22" y="69"/>
                  </a:cubicBezTo>
                  <a:cubicBezTo>
                    <a:pt x="34" y="69"/>
                    <a:pt x="43" y="59"/>
                    <a:pt x="43" y="47"/>
                  </a:cubicBezTo>
                  <a:cubicBezTo>
                    <a:pt x="43" y="43"/>
                    <a:pt x="42" y="39"/>
                    <a:pt x="40" y="35"/>
                  </a:cubicBezTo>
                  <a:cubicBezTo>
                    <a:pt x="56" y="21"/>
                    <a:pt x="56" y="21"/>
                    <a:pt x="56" y="21"/>
                  </a:cubicBezTo>
                  <a:cubicBezTo>
                    <a:pt x="65" y="30"/>
                    <a:pt x="65" y="30"/>
                    <a:pt x="65" y="30"/>
                  </a:cubicBezTo>
                  <a:cubicBezTo>
                    <a:pt x="68" y="15"/>
                    <a:pt x="68" y="15"/>
                    <a:pt x="68" y="15"/>
                  </a:cubicBezTo>
                  <a:cubicBezTo>
                    <a:pt x="72" y="0"/>
                    <a:pt x="72" y="0"/>
                    <a:pt x="72" y="0"/>
                  </a:cubicBezTo>
                  <a:cubicBezTo>
                    <a:pt x="56" y="2"/>
                    <a:pt x="56" y="2"/>
                    <a:pt x="56" y="2"/>
                  </a:cubicBezTo>
                  <a:cubicBezTo>
                    <a:pt x="40" y="4"/>
                    <a:pt x="40" y="4"/>
                    <a:pt x="40" y="4"/>
                  </a:cubicBezTo>
                  <a:cubicBezTo>
                    <a:pt x="49" y="13"/>
                    <a:pt x="49" y="13"/>
                    <a:pt x="49" y="13"/>
                  </a:cubicBezTo>
                  <a:cubicBezTo>
                    <a:pt x="33" y="28"/>
                    <a:pt x="33" y="28"/>
                    <a:pt x="33" y="28"/>
                  </a:cubicBezTo>
                  <a:cubicBezTo>
                    <a:pt x="29" y="26"/>
                    <a:pt x="26" y="25"/>
                    <a:pt x="22" y="25"/>
                  </a:cubicBezTo>
                  <a:cubicBezTo>
                    <a:pt x="10" y="25"/>
                    <a:pt x="0" y="35"/>
                    <a:pt x="0" y="47"/>
                  </a:cubicBezTo>
                  <a:close/>
                  <a:moveTo>
                    <a:pt x="22" y="35"/>
                  </a:moveTo>
                  <a:cubicBezTo>
                    <a:pt x="28" y="35"/>
                    <a:pt x="33" y="41"/>
                    <a:pt x="33" y="47"/>
                  </a:cubicBezTo>
                  <a:cubicBezTo>
                    <a:pt x="33" y="54"/>
                    <a:pt x="28" y="59"/>
                    <a:pt x="22" y="59"/>
                  </a:cubicBezTo>
                  <a:cubicBezTo>
                    <a:pt x="15" y="59"/>
                    <a:pt x="10" y="54"/>
                    <a:pt x="10" y="47"/>
                  </a:cubicBezTo>
                  <a:cubicBezTo>
                    <a:pt x="10" y="41"/>
                    <a:pt x="15" y="35"/>
                    <a:pt x="2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2">
              <a:extLst>
                <a:ext uri="{FF2B5EF4-FFF2-40B4-BE49-F238E27FC236}">
                  <a16:creationId xmlns:a16="http://schemas.microsoft.com/office/drawing/2014/main" id="{A206FE73-CC96-4364-B533-0C970C184670}"/>
                </a:ext>
              </a:extLst>
            </p:cNvPr>
            <p:cNvSpPr>
              <a:spLocks/>
            </p:cNvSpPr>
            <p:nvPr/>
          </p:nvSpPr>
          <p:spPr bwMode="auto">
            <a:xfrm>
              <a:off x="2932113" y="1814513"/>
              <a:ext cx="46038" cy="44450"/>
            </a:xfrm>
            <a:custGeom>
              <a:avLst/>
              <a:gdLst>
                <a:gd name="T0" fmla="*/ 16 w 25"/>
                <a:gd name="T1" fmla="*/ 23 h 24"/>
                <a:gd name="T2" fmla="*/ 19 w 25"/>
                <a:gd name="T3" fmla="*/ 24 h 24"/>
                <a:gd name="T4" fmla="*/ 23 w 25"/>
                <a:gd name="T5" fmla="*/ 23 h 24"/>
                <a:gd name="T6" fmla="*/ 23 w 25"/>
                <a:gd name="T7" fmla="*/ 16 h 24"/>
                <a:gd name="T8" fmla="*/ 9 w 25"/>
                <a:gd name="T9" fmla="*/ 2 h 24"/>
                <a:gd name="T10" fmla="*/ 2 w 25"/>
                <a:gd name="T11" fmla="*/ 2 h 24"/>
                <a:gd name="T12" fmla="*/ 2 w 25"/>
                <a:gd name="T13" fmla="*/ 9 h 24"/>
                <a:gd name="T14" fmla="*/ 16 w 25"/>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16" y="23"/>
                  </a:moveTo>
                  <a:cubicBezTo>
                    <a:pt x="17" y="24"/>
                    <a:pt x="18" y="24"/>
                    <a:pt x="19" y="24"/>
                  </a:cubicBezTo>
                  <a:cubicBezTo>
                    <a:pt x="21" y="24"/>
                    <a:pt x="22" y="24"/>
                    <a:pt x="23" y="23"/>
                  </a:cubicBezTo>
                  <a:cubicBezTo>
                    <a:pt x="25" y="21"/>
                    <a:pt x="25" y="18"/>
                    <a:pt x="23" y="16"/>
                  </a:cubicBezTo>
                  <a:cubicBezTo>
                    <a:pt x="9" y="2"/>
                    <a:pt x="9" y="2"/>
                    <a:pt x="9" y="2"/>
                  </a:cubicBezTo>
                  <a:cubicBezTo>
                    <a:pt x="7" y="0"/>
                    <a:pt x="4" y="0"/>
                    <a:pt x="2" y="2"/>
                  </a:cubicBezTo>
                  <a:cubicBezTo>
                    <a:pt x="0" y="4"/>
                    <a:pt x="0" y="7"/>
                    <a:pt x="2" y="9"/>
                  </a:cubicBezTo>
                  <a:lnTo>
                    <a:pt x="1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3">
              <a:extLst>
                <a:ext uri="{FF2B5EF4-FFF2-40B4-BE49-F238E27FC236}">
                  <a16:creationId xmlns:a16="http://schemas.microsoft.com/office/drawing/2014/main" id="{97534F41-A6C2-4DAD-8F89-845534EB182B}"/>
                </a:ext>
              </a:extLst>
            </p:cNvPr>
            <p:cNvSpPr>
              <a:spLocks/>
            </p:cNvSpPr>
            <p:nvPr/>
          </p:nvSpPr>
          <p:spPr bwMode="auto">
            <a:xfrm>
              <a:off x="2636838" y="1814513"/>
              <a:ext cx="46038" cy="44450"/>
            </a:xfrm>
            <a:custGeom>
              <a:avLst/>
              <a:gdLst>
                <a:gd name="T0" fmla="*/ 5 w 25"/>
                <a:gd name="T1" fmla="*/ 24 h 24"/>
                <a:gd name="T2" fmla="*/ 9 w 25"/>
                <a:gd name="T3" fmla="*/ 23 h 24"/>
                <a:gd name="T4" fmla="*/ 23 w 25"/>
                <a:gd name="T5" fmla="*/ 9 h 24"/>
                <a:gd name="T6" fmla="*/ 23 w 25"/>
                <a:gd name="T7" fmla="*/ 2 h 24"/>
                <a:gd name="T8" fmla="*/ 16 w 25"/>
                <a:gd name="T9" fmla="*/ 2 h 24"/>
                <a:gd name="T10" fmla="*/ 2 w 25"/>
                <a:gd name="T11" fmla="*/ 16 h 24"/>
                <a:gd name="T12" fmla="*/ 2 w 25"/>
                <a:gd name="T13" fmla="*/ 23 h 24"/>
                <a:gd name="T14" fmla="*/ 5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5" y="24"/>
                  </a:moveTo>
                  <a:cubicBezTo>
                    <a:pt x="7" y="24"/>
                    <a:pt x="8" y="24"/>
                    <a:pt x="9" y="23"/>
                  </a:cubicBezTo>
                  <a:cubicBezTo>
                    <a:pt x="23" y="9"/>
                    <a:pt x="23" y="9"/>
                    <a:pt x="23" y="9"/>
                  </a:cubicBezTo>
                  <a:cubicBezTo>
                    <a:pt x="25" y="7"/>
                    <a:pt x="25" y="4"/>
                    <a:pt x="23" y="2"/>
                  </a:cubicBezTo>
                  <a:cubicBezTo>
                    <a:pt x="21" y="0"/>
                    <a:pt x="17" y="0"/>
                    <a:pt x="16" y="2"/>
                  </a:cubicBezTo>
                  <a:cubicBezTo>
                    <a:pt x="2" y="16"/>
                    <a:pt x="2" y="16"/>
                    <a:pt x="2" y="16"/>
                  </a:cubicBezTo>
                  <a:cubicBezTo>
                    <a:pt x="0" y="18"/>
                    <a:pt x="0" y="21"/>
                    <a:pt x="2" y="23"/>
                  </a:cubicBezTo>
                  <a:cubicBezTo>
                    <a:pt x="3" y="24"/>
                    <a:pt x="4"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4">
              <a:extLst>
                <a:ext uri="{FF2B5EF4-FFF2-40B4-BE49-F238E27FC236}">
                  <a16:creationId xmlns:a16="http://schemas.microsoft.com/office/drawing/2014/main" id="{69AEE667-0434-45E3-BAA4-33570A309B00}"/>
                </a:ext>
              </a:extLst>
            </p:cNvPr>
            <p:cNvSpPr>
              <a:spLocks/>
            </p:cNvSpPr>
            <p:nvPr/>
          </p:nvSpPr>
          <p:spPr bwMode="auto">
            <a:xfrm>
              <a:off x="2586038" y="1979613"/>
              <a:ext cx="44450" cy="17463"/>
            </a:xfrm>
            <a:custGeom>
              <a:avLst/>
              <a:gdLst>
                <a:gd name="T0" fmla="*/ 19 w 24"/>
                <a:gd name="T1" fmla="*/ 10 h 10"/>
                <a:gd name="T2" fmla="*/ 24 w 24"/>
                <a:gd name="T3" fmla="*/ 5 h 10"/>
                <a:gd name="T4" fmla="*/ 19 w 24"/>
                <a:gd name="T5" fmla="*/ 0 h 10"/>
                <a:gd name="T6" fmla="*/ 5 w 24"/>
                <a:gd name="T7" fmla="*/ 0 h 10"/>
                <a:gd name="T8" fmla="*/ 0 w 24"/>
                <a:gd name="T9" fmla="*/ 5 h 10"/>
                <a:gd name="T10" fmla="*/ 5 w 24"/>
                <a:gd name="T11" fmla="*/ 10 h 10"/>
                <a:gd name="T12" fmla="*/ 19 w 2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19" y="10"/>
                  </a:moveTo>
                  <a:cubicBezTo>
                    <a:pt x="21" y="10"/>
                    <a:pt x="24" y="8"/>
                    <a:pt x="24" y="5"/>
                  </a:cubicBezTo>
                  <a:cubicBezTo>
                    <a:pt x="24" y="2"/>
                    <a:pt x="21" y="0"/>
                    <a:pt x="19" y="0"/>
                  </a:cubicBezTo>
                  <a:cubicBezTo>
                    <a:pt x="5" y="0"/>
                    <a:pt x="5" y="0"/>
                    <a:pt x="5" y="0"/>
                  </a:cubicBezTo>
                  <a:cubicBezTo>
                    <a:pt x="2" y="0"/>
                    <a:pt x="0" y="2"/>
                    <a:pt x="0" y="5"/>
                  </a:cubicBezTo>
                  <a:cubicBezTo>
                    <a:pt x="0" y="8"/>
                    <a:pt x="2" y="10"/>
                    <a:pt x="5" y="10"/>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5">
              <a:extLst>
                <a:ext uri="{FF2B5EF4-FFF2-40B4-BE49-F238E27FC236}">
                  <a16:creationId xmlns:a16="http://schemas.microsoft.com/office/drawing/2014/main" id="{E66607C9-5F65-43DD-922D-C8E96676D470}"/>
                </a:ext>
              </a:extLst>
            </p:cNvPr>
            <p:cNvSpPr>
              <a:spLocks/>
            </p:cNvSpPr>
            <p:nvPr/>
          </p:nvSpPr>
          <p:spPr bwMode="auto">
            <a:xfrm>
              <a:off x="2484438" y="1979613"/>
              <a:ext cx="80963" cy="17463"/>
            </a:xfrm>
            <a:custGeom>
              <a:avLst/>
              <a:gdLst>
                <a:gd name="T0" fmla="*/ 44 w 44"/>
                <a:gd name="T1" fmla="*/ 5 h 10"/>
                <a:gd name="T2" fmla="*/ 39 w 44"/>
                <a:gd name="T3" fmla="*/ 0 h 10"/>
                <a:gd name="T4" fmla="*/ 5 w 44"/>
                <a:gd name="T5" fmla="*/ 0 h 10"/>
                <a:gd name="T6" fmla="*/ 0 w 44"/>
                <a:gd name="T7" fmla="*/ 5 h 10"/>
                <a:gd name="T8" fmla="*/ 5 w 44"/>
                <a:gd name="T9" fmla="*/ 10 h 10"/>
                <a:gd name="T10" fmla="*/ 39 w 44"/>
                <a:gd name="T11" fmla="*/ 10 h 10"/>
                <a:gd name="T12" fmla="*/ 44 w 4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44" h="10">
                  <a:moveTo>
                    <a:pt x="44" y="5"/>
                  </a:moveTo>
                  <a:cubicBezTo>
                    <a:pt x="44" y="2"/>
                    <a:pt x="42" y="0"/>
                    <a:pt x="39" y="0"/>
                  </a:cubicBezTo>
                  <a:cubicBezTo>
                    <a:pt x="5" y="0"/>
                    <a:pt x="5" y="0"/>
                    <a:pt x="5" y="0"/>
                  </a:cubicBezTo>
                  <a:cubicBezTo>
                    <a:pt x="2" y="0"/>
                    <a:pt x="0" y="2"/>
                    <a:pt x="0" y="5"/>
                  </a:cubicBezTo>
                  <a:cubicBezTo>
                    <a:pt x="0" y="8"/>
                    <a:pt x="2" y="10"/>
                    <a:pt x="5" y="10"/>
                  </a:cubicBezTo>
                  <a:cubicBezTo>
                    <a:pt x="39" y="10"/>
                    <a:pt x="39" y="10"/>
                    <a:pt x="39" y="10"/>
                  </a:cubicBezTo>
                  <a:cubicBezTo>
                    <a:pt x="42" y="10"/>
                    <a:pt x="44" y="8"/>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6">
              <a:extLst>
                <a:ext uri="{FF2B5EF4-FFF2-40B4-BE49-F238E27FC236}">
                  <a16:creationId xmlns:a16="http://schemas.microsoft.com/office/drawing/2014/main" id="{254B13BE-A65C-49D8-A38A-BC0D3A32E76A}"/>
                </a:ext>
              </a:extLst>
            </p:cNvPr>
            <p:cNvSpPr>
              <a:spLocks/>
            </p:cNvSpPr>
            <p:nvPr/>
          </p:nvSpPr>
          <p:spPr bwMode="auto">
            <a:xfrm>
              <a:off x="2508251" y="2036763"/>
              <a:ext cx="119063" cy="17463"/>
            </a:xfrm>
            <a:custGeom>
              <a:avLst/>
              <a:gdLst>
                <a:gd name="T0" fmla="*/ 65 w 65"/>
                <a:gd name="T1" fmla="*/ 5 h 10"/>
                <a:gd name="T2" fmla="*/ 60 w 65"/>
                <a:gd name="T3" fmla="*/ 0 h 10"/>
                <a:gd name="T4" fmla="*/ 5 w 65"/>
                <a:gd name="T5" fmla="*/ 0 h 10"/>
                <a:gd name="T6" fmla="*/ 0 w 65"/>
                <a:gd name="T7" fmla="*/ 5 h 10"/>
                <a:gd name="T8" fmla="*/ 5 w 65"/>
                <a:gd name="T9" fmla="*/ 10 h 10"/>
                <a:gd name="T10" fmla="*/ 60 w 65"/>
                <a:gd name="T11" fmla="*/ 10 h 10"/>
                <a:gd name="T12" fmla="*/ 65 w 6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65" h="10">
                  <a:moveTo>
                    <a:pt x="65" y="5"/>
                  </a:moveTo>
                  <a:cubicBezTo>
                    <a:pt x="65" y="2"/>
                    <a:pt x="62" y="0"/>
                    <a:pt x="60" y="0"/>
                  </a:cubicBezTo>
                  <a:cubicBezTo>
                    <a:pt x="5" y="0"/>
                    <a:pt x="5" y="0"/>
                    <a:pt x="5" y="0"/>
                  </a:cubicBezTo>
                  <a:cubicBezTo>
                    <a:pt x="2" y="0"/>
                    <a:pt x="0" y="2"/>
                    <a:pt x="0" y="5"/>
                  </a:cubicBezTo>
                  <a:cubicBezTo>
                    <a:pt x="0" y="8"/>
                    <a:pt x="2" y="10"/>
                    <a:pt x="5" y="10"/>
                  </a:cubicBezTo>
                  <a:cubicBezTo>
                    <a:pt x="60" y="10"/>
                    <a:pt x="60" y="10"/>
                    <a:pt x="60" y="10"/>
                  </a:cubicBezTo>
                  <a:cubicBezTo>
                    <a:pt x="62" y="10"/>
                    <a:pt x="65" y="8"/>
                    <a:pt x="6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7">
              <a:extLst>
                <a:ext uri="{FF2B5EF4-FFF2-40B4-BE49-F238E27FC236}">
                  <a16:creationId xmlns:a16="http://schemas.microsoft.com/office/drawing/2014/main" id="{A853AC52-0118-4BDA-9446-EA04AFABA3C0}"/>
                </a:ext>
              </a:extLst>
            </p:cNvPr>
            <p:cNvSpPr>
              <a:spLocks/>
            </p:cNvSpPr>
            <p:nvPr/>
          </p:nvSpPr>
          <p:spPr bwMode="auto">
            <a:xfrm>
              <a:off x="2441576" y="2036763"/>
              <a:ext cx="46038" cy="17463"/>
            </a:xfrm>
            <a:custGeom>
              <a:avLst/>
              <a:gdLst>
                <a:gd name="T0" fmla="*/ 20 w 25"/>
                <a:gd name="T1" fmla="*/ 0 h 10"/>
                <a:gd name="T2" fmla="*/ 5 w 25"/>
                <a:gd name="T3" fmla="*/ 0 h 10"/>
                <a:gd name="T4" fmla="*/ 0 w 25"/>
                <a:gd name="T5" fmla="*/ 5 h 10"/>
                <a:gd name="T6" fmla="*/ 5 w 25"/>
                <a:gd name="T7" fmla="*/ 10 h 10"/>
                <a:gd name="T8" fmla="*/ 20 w 25"/>
                <a:gd name="T9" fmla="*/ 10 h 10"/>
                <a:gd name="T10" fmla="*/ 25 w 25"/>
                <a:gd name="T11" fmla="*/ 5 h 10"/>
                <a:gd name="T12" fmla="*/ 20 w 2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0" y="0"/>
                  </a:moveTo>
                  <a:cubicBezTo>
                    <a:pt x="5" y="0"/>
                    <a:pt x="5" y="0"/>
                    <a:pt x="5" y="0"/>
                  </a:cubicBezTo>
                  <a:cubicBezTo>
                    <a:pt x="2" y="0"/>
                    <a:pt x="0" y="2"/>
                    <a:pt x="0" y="5"/>
                  </a:cubicBezTo>
                  <a:cubicBezTo>
                    <a:pt x="0" y="8"/>
                    <a:pt x="2" y="10"/>
                    <a:pt x="5" y="10"/>
                  </a:cubicBezTo>
                  <a:cubicBezTo>
                    <a:pt x="20" y="10"/>
                    <a:pt x="20" y="10"/>
                    <a:pt x="20" y="10"/>
                  </a:cubicBezTo>
                  <a:cubicBezTo>
                    <a:pt x="23" y="10"/>
                    <a:pt x="25" y="8"/>
                    <a:pt x="25" y="5"/>
                  </a:cubicBezTo>
                  <a:cubicBezTo>
                    <a:pt x="25" y="2"/>
                    <a:pt x="23"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8">
              <a:extLst>
                <a:ext uri="{FF2B5EF4-FFF2-40B4-BE49-F238E27FC236}">
                  <a16:creationId xmlns:a16="http://schemas.microsoft.com/office/drawing/2014/main" id="{F140C5D1-1569-46AB-804F-5EB5D39D710A}"/>
                </a:ext>
              </a:extLst>
            </p:cNvPr>
            <p:cNvSpPr>
              <a:spLocks noEditPoints="1"/>
            </p:cNvSpPr>
            <p:nvPr/>
          </p:nvSpPr>
          <p:spPr bwMode="auto">
            <a:xfrm>
              <a:off x="2520951" y="1730375"/>
              <a:ext cx="544513" cy="547688"/>
            </a:xfrm>
            <a:custGeom>
              <a:avLst/>
              <a:gdLst>
                <a:gd name="T0" fmla="*/ 257 w 295"/>
                <a:gd name="T1" fmla="*/ 178 h 297"/>
                <a:gd name="T2" fmla="*/ 260 w 295"/>
                <a:gd name="T3" fmla="*/ 152 h 297"/>
                <a:gd name="T4" fmla="*/ 159 w 295"/>
                <a:gd name="T5" fmla="*/ 46 h 297"/>
                <a:gd name="T6" fmla="*/ 159 w 295"/>
                <a:gd name="T7" fmla="*/ 25 h 297"/>
                <a:gd name="T8" fmla="*/ 189 w 295"/>
                <a:gd name="T9" fmla="*/ 25 h 297"/>
                <a:gd name="T10" fmla="*/ 193 w 295"/>
                <a:gd name="T11" fmla="*/ 21 h 297"/>
                <a:gd name="T12" fmla="*/ 193 w 295"/>
                <a:gd name="T13" fmla="*/ 4 h 297"/>
                <a:gd name="T14" fmla="*/ 189 w 295"/>
                <a:gd name="T15" fmla="*/ 0 h 297"/>
                <a:gd name="T16" fmla="*/ 119 w 295"/>
                <a:gd name="T17" fmla="*/ 0 h 297"/>
                <a:gd name="T18" fmla="*/ 115 w 295"/>
                <a:gd name="T19" fmla="*/ 4 h 297"/>
                <a:gd name="T20" fmla="*/ 115 w 295"/>
                <a:gd name="T21" fmla="*/ 21 h 297"/>
                <a:gd name="T22" fmla="*/ 119 w 295"/>
                <a:gd name="T23" fmla="*/ 25 h 297"/>
                <a:gd name="T24" fmla="*/ 149 w 295"/>
                <a:gd name="T25" fmla="*/ 25 h 297"/>
                <a:gd name="T26" fmla="*/ 149 w 295"/>
                <a:gd name="T27" fmla="*/ 46 h 297"/>
                <a:gd name="T28" fmla="*/ 59 w 295"/>
                <a:gd name="T29" fmla="*/ 104 h 297"/>
                <a:gd name="T30" fmla="*/ 5 w 295"/>
                <a:gd name="T31" fmla="*/ 104 h 297"/>
                <a:gd name="T32" fmla="*/ 0 w 295"/>
                <a:gd name="T33" fmla="*/ 109 h 297"/>
                <a:gd name="T34" fmla="*/ 5 w 295"/>
                <a:gd name="T35" fmla="*/ 114 h 297"/>
                <a:gd name="T36" fmla="*/ 65 w 295"/>
                <a:gd name="T37" fmla="*/ 114 h 297"/>
                <a:gd name="T38" fmla="*/ 67 w 295"/>
                <a:gd name="T39" fmla="*/ 111 h 297"/>
                <a:gd name="T40" fmla="*/ 154 w 295"/>
                <a:gd name="T41" fmla="*/ 56 h 297"/>
                <a:gd name="T42" fmla="*/ 250 w 295"/>
                <a:gd name="T43" fmla="*/ 152 h 297"/>
                <a:gd name="T44" fmla="*/ 248 w 295"/>
                <a:gd name="T45" fmla="*/ 175 h 297"/>
                <a:gd name="T46" fmla="*/ 233 w 295"/>
                <a:gd name="T47" fmla="*/ 174 h 297"/>
                <a:gd name="T48" fmla="*/ 171 w 295"/>
                <a:gd name="T49" fmla="*/ 235 h 297"/>
                <a:gd name="T50" fmla="*/ 172 w 295"/>
                <a:gd name="T51" fmla="*/ 247 h 297"/>
                <a:gd name="T52" fmla="*/ 154 w 295"/>
                <a:gd name="T53" fmla="*/ 249 h 297"/>
                <a:gd name="T54" fmla="*/ 84 w 295"/>
                <a:gd name="T55" fmla="*/ 219 h 297"/>
                <a:gd name="T56" fmla="*/ 98 w 295"/>
                <a:gd name="T57" fmla="*/ 205 h 297"/>
                <a:gd name="T58" fmla="*/ 75 w 295"/>
                <a:gd name="T59" fmla="*/ 199 h 297"/>
                <a:gd name="T60" fmla="*/ 53 w 295"/>
                <a:gd name="T61" fmla="*/ 192 h 297"/>
                <a:gd name="T62" fmla="*/ 58 w 295"/>
                <a:gd name="T63" fmla="*/ 215 h 297"/>
                <a:gd name="T64" fmla="*/ 64 w 295"/>
                <a:gd name="T65" fmla="*/ 238 h 297"/>
                <a:gd name="T66" fmla="*/ 77 w 295"/>
                <a:gd name="T67" fmla="*/ 226 h 297"/>
                <a:gd name="T68" fmla="*/ 154 w 295"/>
                <a:gd name="T69" fmla="*/ 259 h 297"/>
                <a:gd name="T70" fmla="*/ 175 w 295"/>
                <a:gd name="T71" fmla="*/ 256 h 297"/>
                <a:gd name="T72" fmla="*/ 233 w 295"/>
                <a:gd name="T73" fmla="*/ 297 h 297"/>
                <a:gd name="T74" fmla="*/ 295 w 295"/>
                <a:gd name="T75" fmla="*/ 235 h 297"/>
                <a:gd name="T76" fmla="*/ 257 w 295"/>
                <a:gd name="T77" fmla="*/ 178 h 297"/>
                <a:gd name="T78" fmla="*/ 233 w 295"/>
                <a:gd name="T79" fmla="*/ 287 h 297"/>
                <a:gd name="T80" fmla="*/ 181 w 295"/>
                <a:gd name="T81" fmla="*/ 235 h 297"/>
                <a:gd name="T82" fmla="*/ 233 w 295"/>
                <a:gd name="T83" fmla="*/ 184 h 297"/>
                <a:gd name="T84" fmla="*/ 285 w 295"/>
                <a:gd name="T85" fmla="*/ 235 h 297"/>
                <a:gd name="T86" fmla="*/ 233 w 295"/>
                <a:gd name="T87" fmla="*/ 28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297">
                  <a:moveTo>
                    <a:pt x="257" y="178"/>
                  </a:moveTo>
                  <a:cubicBezTo>
                    <a:pt x="259" y="170"/>
                    <a:pt x="260" y="161"/>
                    <a:pt x="260" y="152"/>
                  </a:cubicBezTo>
                  <a:cubicBezTo>
                    <a:pt x="260" y="95"/>
                    <a:pt x="215" y="48"/>
                    <a:pt x="159" y="46"/>
                  </a:cubicBezTo>
                  <a:cubicBezTo>
                    <a:pt x="159" y="25"/>
                    <a:pt x="159" y="25"/>
                    <a:pt x="159" y="25"/>
                  </a:cubicBezTo>
                  <a:cubicBezTo>
                    <a:pt x="189" y="25"/>
                    <a:pt x="189" y="25"/>
                    <a:pt x="189" y="25"/>
                  </a:cubicBezTo>
                  <a:cubicBezTo>
                    <a:pt x="191" y="25"/>
                    <a:pt x="193" y="23"/>
                    <a:pt x="193" y="21"/>
                  </a:cubicBezTo>
                  <a:cubicBezTo>
                    <a:pt x="193" y="4"/>
                    <a:pt x="193" y="4"/>
                    <a:pt x="193" y="4"/>
                  </a:cubicBezTo>
                  <a:cubicBezTo>
                    <a:pt x="193" y="2"/>
                    <a:pt x="191" y="0"/>
                    <a:pt x="189" y="0"/>
                  </a:cubicBezTo>
                  <a:cubicBezTo>
                    <a:pt x="119" y="0"/>
                    <a:pt x="119" y="0"/>
                    <a:pt x="119" y="0"/>
                  </a:cubicBezTo>
                  <a:cubicBezTo>
                    <a:pt x="117" y="0"/>
                    <a:pt x="115" y="2"/>
                    <a:pt x="115" y="4"/>
                  </a:cubicBezTo>
                  <a:cubicBezTo>
                    <a:pt x="115" y="21"/>
                    <a:pt x="115" y="21"/>
                    <a:pt x="115" y="21"/>
                  </a:cubicBezTo>
                  <a:cubicBezTo>
                    <a:pt x="115" y="23"/>
                    <a:pt x="117" y="25"/>
                    <a:pt x="119" y="25"/>
                  </a:cubicBezTo>
                  <a:cubicBezTo>
                    <a:pt x="149" y="25"/>
                    <a:pt x="149" y="25"/>
                    <a:pt x="149" y="25"/>
                  </a:cubicBezTo>
                  <a:cubicBezTo>
                    <a:pt x="149" y="46"/>
                    <a:pt x="149" y="46"/>
                    <a:pt x="149" y="46"/>
                  </a:cubicBezTo>
                  <a:cubicBezTo>
                    <a:pt x="111" y="48"/>
                    <a:pt x="76" y="70"/>
                    <a:pt x="59" y="104"/>
                  </a:cubicBezTo>
                  <a:cubicBezTo>
                    <a:pt x="5" y="104"/>
                    <a:pt x="5" y="104"/>
                    <a:pt x="5" y="104"/>
                  </a:cubicBezTo>
                  <a:cubicBezTo>
                    <a:pt x="2" y="104"/>
                    <a:pt x="0" y="106"/>
                    <a:pt x="0" y="109"/>
                  </a:cubicBezTo>
                  <a:cubicBezTo>
                    <a:pt x="0" y="112"/>
                    <a:pt x="2" y="114"/>
                    <a:pt x="5" y="114"/>
                  </a:cubicBezTo>
                  <a:cubicBezTo>
                    <a:pt x="65" y="114"/>
                    <a:pt x="65" y="114"/>
                    <a:pt x="65" y="114"/>
                  </a:cubicBezTo>
                  <a:cubicBezTo>
                    <a:pt x="67" y="111"/>
                    <a:pt x="67" y="111"/>
                    <a:pt x="67" y="111"/>
                  </a:cubicBezTo>
                  <a:cubicBezTo>
                    <a:pt x="82" y="78"/>
                    <a:pt x="117" y="56"/>
                    <a:pt x="154" y="56"/>
                  </a:cubicBezTo>
                  <a:cubicBezTo>
                    <a:pt x="207" y="56"/>
                    <a:pt x="250" y="99"/>
                    <a:pt x="250" y="152"/>
                  </a:cubicBezTo>
                  <a:cubicBezTo>
                    <a:pt x="250" y="160"/>
                    <a:pt x="249" y="168"/>
                    <a:pt x="248" y="175"/>
                  </a:cubicBezTo>
                  <a:cubicBezTo>
                    <a:pt x="243" y="174"/>
                    <a:pt x="238" y="174"/>
                    <a:pt x="233" y="174"/>
                  </a:cubicBezTo>
                  <a:cubicBezTo>
                    <a:pt x="199" y="174"/>
                    <a:pt x="171" y="201"/>
                    <a:pt x="171" y="235"/>
                  </a:cubicBezTo>
                  <a:cubicBezTo>
                    <a:pt x="171" y="239"/>
                    <a:pt x="171" y="243"/>
                    <a:pt x="172" y="247"/>
                  </a:cubicBezTo>
                  <a:cubicBezTo>
                    <a:pt x="166" y="248"/>
                    <a:pt x="160" y="249"/>
                    <a:pt x="154" y="249"/>
                  </a:cubicBezTo>
                  <a:cubicBezTo>
                    <a:pt x="127" y="249"/>
                    <a:pt x="102" y="238"/>
                    <a:pt x="84" y="219"/>
                  </a:cubicBezTo>
                  <a:cubicBezTo>
                    <a:pt x="98" y="205"/>
                    <a:pt x="98" y="205"/>
                    <a:pt x="98" y="205"/>
                  </a:cubicBezTo>
                  <a:cubicBezTo>
                    <a:pt x="75" y="199"/>
                    <a:pt x="75" y="199"/>
                    <a:pt x="75" y="199"/>
                  </a:cubicBezTo>
                  <a:cubicBezTo>
                    <a:pt x="53" y="192"/>
                    <a:pt x="53" y="192"/>
                    <a:pt x="53" y="192"/>
                  </a:cubicBezTo>
                  <a:cubicBezTo>
                    <a:pt x="58" y="215"/>
                    <a:pt x="58" y="215"/>
                    <a:pt x="58" y="215"/>
                  </a:cubicBezTo>
                  <a:cubicBezTo>
                    <a:pt x="64" y="238"/>
                    <a:pt x="64" y="238"/>
                    <a:pt x="64" y="238"/>
                  </a:cubicBezTo>
                  <a:cubicBezTo>
                    <a:pt x="77" y="226"/>
                    <a:pt x="77" y="226"/>
                    <a:pt x="77" y="226"/>
                  </a:cubicBezTo>
                  <a:cubicBezTo>
                    <a:pt x="97" y="247"/>
                    <a:pt x="124" y="259"/>
                    <a:pt x="154" y="259"/>
                  </a:cubicBezTo>
                  <a:cubicBezTo>
                    <a:pt x="161" y="259"/>
                    <a:pt x="168" y="258"/>
                    <a:pt x="175" y="256"/>
                  </a:cubicBezTo>
                  <a:cubicBezTo>
                    <a:pt x="183" y="280"/>
                    <a:pt x="206" y="297"/>
                    <a:pt x="233" y="297"/>
                  </a:cubicBezTo>
                  <a:cubicBezTo>
                    <a:pt x="267" y="297"/>
                    <a:pt x="295" y="270"/>
                    <a:pt x="295" y="235"/>
                  </a:cubicBezTo>
                  <a:cubicBezTo>
                    <a:pt x="295" y="210"/>
                    <a:pt x="279" y="188"/>
                    <a:pt x="257" y="178"/>
                  </a:cubicBezTo>
                  <a:close/>
                  <a:moveTo>
                    <a:pt x="233" y="287"/>
                  </a:moveTo>
                  <a:cubicBezTo>
                    <a:pt x="204" y="287"/>
                    <a:pt x="181" y="264"/>
                    <a:pt x="181" y="235"/>
                  </a:cubicBezTo>
                  <a:cubicBezTo>
                    <a:pt x="181" y="207"/>
                    <a:pt x="204" y="184"/>
                    <a:pt x="233" y="184"/>
                  </a:cubicBezTo>
                  <a:cubicBezTo>
                    <a:pt x="261" y="184"/>
                    <a:pt x="285" y="207"/>
                    <a:pt x="285" y="235"/>
                  </a:cubicBezTo>
                  <a:cubicBezTo>
                    <a:pt x="285" y="264"/>
                    <a:pt x="261" y="287"/>
                    <a:pt x="233"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79">
              <a:extLst>
                <a:ext uri="{FF2B5EF4-FFF2-40B4-BE49-F238E27FC236}">
                  <a16:creationId xmlns:a16="http://schemas.microsoft.com/office/drawing/2014/main" id="{01BC823C-F677-42DF-96E8-CE8917AD230C}"/>
                </a:ext>
              </a:extLst>
            </p:cNvPr>
            <p:cNvSpPr>
              <a:spLocks/>
            </p:cNvSpPr>
            <p:nvPr/>
          </p:nvSpPr>
          <p:spPr bwMode="auto">
            <a:xfrm>
              <a:off x="2916238" y="2089150"/>
              <a:ext cx="69850" cy="146050"/>
            </a:xfrm>
            <a:custGeom>
              <a:avLst/>
              <a:gdLst>
                <a:gd name="T0" fmla="*/ 23 w 38"/>
                <a:gd name="T1" fmla="*/ 33 h 79"/>
                <a:gd name="T2" fmla="*/ 13 w 38"/>
                <a:gd name="T3" fmla="*/ 25 h 79"/>
                <a:gd name="T4" fmla="*/ 21 w 38"/>
                <a:gd name="T5" fmla="*/ 19 h 79"/>
                <a:gd name="T6" fmla="*/ 31 w 38"/>
                <a:gd name="T7" fmla="*/ 22 h 79"/>
                <a:gd name="T8" fmla="*/ 33 w 38"/>
                <a:gd name="T9" fmla="*/ 22 h 79"/>
                <a:gd name="T10" fmla="*/ 34 w 38"/>
                <a:gd name="T11" fmla="*/ 21 h 79"/>
                <a:gd name="T12" fmla="*/ 36 w 38"/>
                <a:gd name="T13" fmla="*/ 15 h 79"/>
                <a:gd name="T14" fmla="*/ 35 w 38"/>
                <a:gd name="T15" fmla="*/ 12 h 79"/>
                <a:gd name="T16" fmla="*/ 24 w 38"/>
                <a:gd name="T17" fmla="*/ 9 h 79"/>
                <a:gd name="T18" fmla="*/ 24 w 38"/>
                <a:gd name="T19" fmla="*/ 2 h 79"/>
                <a:gd name="T20" fmla="*/ 22 w 38"/>
                <a:gd name="T21" fmla="*/ 0 h 79"/>
                <a:gd name="T22" fmla="*/ 17 w 38"/>
                <a:gd name="T23" fmla="*/ 0 h 79"/>
                <a:gd name="T24" fmla="*/ 15 w 38"/>
                <a:gd name="T25" fmla="*/ 2 h 79"/>
                <a:gd name="T26" fmla="*/ 15 w 38"/>
                <a:gd name="T27" fmla="*/ 9 h 79"/>
                <a:gd name="T28" fmla="*/ 1 w 38"/>
                <a:gd name="T29" fmla="*/ 26 h 79"/>
                <a:gd name="T30" fmla="*/ 17 w 38"/>
                <a:gd name="T31" fmla="*/ 44 h 79"/>
                <a:gd name="T32" fmla="*/ 26 w 38"/>
                <a:gd name="T33" fmla="*/ 53 h 79"/>
                <a:gd name="T34" fmla="*/ 18 w 38"/>
                <a:gd name="T35" fmla="*/ 60 h 79"/>
                <a:gd name="T36" fmla="*/ 5 w 38"/>
                <a:gd name="T37" fmla="*/ 56 h 79"/>
                <a:gd name="T38" fmla="*/ 4 w 38"/>
                <a:gd name="T39" fmla="*/ 56 h 79"/>
                <a:gd name="T40" fmla="*/ 2 w 38"/>
                <a:gd name="T41" fmla="*/ 57 h 79"/>
                <a:gd name="T42" fmla="*/ 0 w 38"/>
                <a:gd name="T43" fmla="*/ 63 h 79"/>
                <a:gd name="T44" fmla="*/ 1 w 38"/>
                <a:gd name="T45" fmla="*/ 66 h 79"/>
                <a:gd name="T46" fmla="*/ 14 w 38"/>
                <a:gd name="T47" fmla="*/ 70 h 79"/>
                <a:gd name="T48" fmla="*/ 14 w 38"/>
                <a:gd name="T49" fmla="*/ 77 h 79"/>
                <a:gd name="T50" fmla="*/ 16 w 38"/>
                <a:gd name="T51" fmla="*/ 79 h 79"/>
                <a:gd name="T52" fmla="*/ 22 w 38"/>
                <a:gd name="T53" fmla="*/ 79 h 79"/>
                <a:gd name="T54" fmla="*/ 24 w 38"/>
                <a:gd name="T55" fmla="*/ 77 h 79"/>
                <a:gd name="T56" fmla="*/ 24 w 38"/>
                <a:gd name="T57" fmla="*/ 69 h 79"/>
                <a:gd name="T58" fmla="*/ 38 w 38"/>
                <a:gd name="T59" fmla="*/ 52 h 79"/>
                <a:gd name="T60" fmla="*/ 23 w 38"/>
                <a:gd name="T61" fmla="*/ 3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79">
                  <a:moveTo>
                    <a:pt x="23" y="33"/>
                  </a:moveTo>
                  <a:cubicBezTo>
                    <a:pt x="15" y="30"/>
                    <a:pt x="13" y="28"/>
                    <a:pt x="13" y="25"/>
                  </a:cubicBezTo>
                  <a:cubicBezTo>
                    <a:pt x="13" y="22"/>
                    <a:pt x="15" y="19"/>
                    <a:pt x="21" y="19"/>
                  </a:cubicBezTo>
                  <a:cubicBezTo>
                    <a:pt x="26" y="19"/>
                    <a:pt x="30" y="21"/>
                    <a:pt x="31" y="22"/>
                  </a:cubicBezTo>
                  <a:cubicBezTo>
                    <a:pt x="32" y="22"/>
                    <a:pt x="32" y="22"/>
                    <a:pt x="33" y="22"/>
                  </a:cubicBezTo>
                  <a:cubicBezTo>
                    <a:pt x="33" y="22"/>
                    <a:pt x="34" y="21"/>
                    <a:pt x="34" y="21"/>
                  </a:cubicBezTo>
                  <a:cubicBezTo>
                    <a:pt x="36" y="15"/>
                    <a:pt x="36" y="15"/>
                    <a:pt x="36" y="15"/>
                  </a:cubicBezTo>
                  <a:cubicBezTo>
                    <a:pt x="37" y="14"/>
                    <a:pt x="36" y="13"/>
                    <a:pt x="35" y="12"/>
                  </a:cubicBezTo>
                  <a:cubicBezTo>
                    <a:pt x="32" y="10"/>
                    <a:pt x="29" y="9"/>
                    <a:pt x="24" y="9"/>
                  </a:cubicBezTo>
                  <a:cubicBezTo>
                    <a:pt x="24" y="2"/>
                    <a:pt x="24" y="2"/>
                    <a:pt x="24" y="2"/>
                  </a:cubicBezTo>
                  <a:cubicBezTo>
                    <a:pt x="24" y="1"/>
                    <a:pt x="24" y="0"/>
                    <a:pt x="22" y="0"/>
                  </a:cubicBezTo>
                  <a:cubicBezTo>
                    <a:pt x="17" y="0"/>
                    <a:pt x="17" y="0"/>
                    <a:pt x="17" y="0"/>
                  </a:cubicBezTo>
                  <a:cubicBezTo>
                    <a:pt x="16" y="0"/>
                    <a:pt x="15" y="1"/>
                    <a:pt x="15" y="2"/>
                  </a:cubicBezTo>
                  <a:cubicBezTo>
                    <a:pt x="15" y="9"/>
                    <a:pt x="15" y="9"/>
                    <a:pt x="15" y="9"/>
                  </a:cubicBezTo>
                  <a:cubicBezTo>
                    <a:pt x="6" y="11"/>
                    <a:pt x="1" y="18"/>
                    <a:pt x="1" y="26"/>
                  </a:cubicBezTo>
                  <a:cubicBezTo>
                    <a:pt x="1" y="36"/>
                    <a:pt x="9" y="40"/>
                    <a:pt x="17" y="44"/>
                  </a:cubicBezTo>
                  <a:cubicBezTo>
                    <a:pt x="24" y="46"/>
                    <a:pt x="26" y="49"/>
                    <a:pt x="26" y="53"/>
                  </a:cubicBezTo>
                  <a:cubicBezTo>
                    <a:pt x="26" y="57"/>
                    <a:pt x="23" y="60"/>
                    <a:pt x="18" y="60"/>
                  </a:cubicBezTo>
                  <a:cubicBezTo>
                    <a:pt x="13" y="60"/>
                    <a:pt x="9" y="59"/>
                    <a:pt x="5" y="56"/>
                  </a:cubicBezTo>
                  <a:cubicBezTo>
                    <a:pt x="5" y="56"/>
                    <a:pt x="4" y="56"/>
                    <a:pt x="4" y="56"/>
                  </a:cubicBezTo>
                  <a:cubicBezTo>
                    <a:pt x="3" y="56"/>
                    <a:pt x="3" y="57"/>
                    <a:pt x="2" y="57"/>
                  </a:cubicBezTo>
                  <a:cubicBezTo>
                    <a:pt x="0" y="63"/>
                    <a:pt x="0" y="63"/>
                    <a:pt x="0" y="63"/>
                  </a:cubicBezTo>
                  <a:cubicBezTo>
                    <a:pt x="0" y="64"/>
                    <a:pt x="0" y="65"/>
                    <a:pt x="1" y="66"/>
                  </a:cubicBezTo>
                  <a:cubicBezTo>
                    <a:pt x="4" y="68"/>
                    <a:pt x="9" y="70"/>
                    <a:pt x="14" y="70"/>
                  </a:cubicBezTo>
                  <a:cubicBezTo>
                    <a:pt x="14" y="77"/>
                    <a:pt x="14" y="77"/>
                    <a:pt x="14" y="77"/>
                  </a:cubicBezTo>
                  <a:cubicBezTo>
                    <a:pt x="14" y="79"/>
                    <a:pt x="15" y="79"/>
                    <a:pt x="16" y="79"/>
                  </a:cubicBezTo>
                  <a:cubicBezTo>
                    <a:pt x="22" y="79"/>
                    <a:pt x="22" y="79"/>
                    <a:pt x="22" y="79"/>
                  </a:cubicBezTo>
                  <a:cubicBezTo>
                    <a:pt x="23" y="79"/>
                    <a:pt x="24" y="79"/>
                    <a:pt x="24" y="77"/>
                  </a:cubicBezTo>
                  <a:cubicBezTo>
                    <a:pt x="24" y="69"/>
                    <a:pt x="24" y="69"/>
                    <a:pt x="24" y="69"/>
                  </a:cubicBezTo>
                  <a:cubicBezTo>
                    <a:pt x="33" y="67"/>
                    <a:pt x="38" y="61"/>
                    <a:pt x="38" y="52"/>
                  </a:cubicBezTo>
                  <a:cubicBezTo>
                    <a:pt x="38" y="43"/>
                    <a:pt x="34" y="38"/>
                    <a:pt x="2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80">
              <a:extLst>
                <a:ext uri="{FF2B5EF4-FFF2-40B4-BE49-F238E27FC236}">
                  <a16:creationId xmlns:a16="http://schemas.microsoft.com/office/drawing/2014/main" id="{BCB028A3-E87E-4013-991A-C8FB0ADA5358}"/>
                </a:ext>
              </a:extLst>
            </p:cNvPr>
            <p:cNvSpPr>
              <a:spLocks noChangeArrowheads="1"/>
            </p:cNvSpPr>
            <p:nvPr/>
          </p:nvSpPr>
          <p:spPr bwMode="auto">
            <a:xfrm>
              <a:off x="2797176" y="1855788"/>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81">
              <a:extLst>
                <a:ext uri="{FF2B5EF4-FFF2-40B4-BE49-F238E27FC236}">
                  <a16:creationId xmlns:a16="http://schemas.microsoft.com/office/drawing/2014/main" id="{D5CE38C7-F655-4EDE-AF35-052B43BF4567}"/>
                </a:ext>
              </a:extLst>
            </p:cNvPr>
            <p:cNvSpPr>
              <a:spLocks noChangeArrowheads="1"/>
            </p:cNvSpPr>
            <p:nvPr/>
          </p:nvSpPr>
          <p:spPr bwMode="auto">
            <a:xfrm>
              <a:off x="2797176" y="2144713"/>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Oval 82">
              <a:extLst>
                <a:ext uri="{FF2B5EF4-FFF2-40B4-BE49-F238E27FC236}">
                  <a16:creationId xmlns:a16="http://schemas.microsoft.com/office/drawing/2014/main" id="{E2CE8EB0-B217-4FDC-B5A5-DA3F75094B45}"/>
                </a:ext>
              </a:extLst>
            </p:cNvPr>
            <p:cNvSpPr>
              <a:spLocks noChangeArrowheads="1"/>
            </p:cNvSpPr>
            <p:nvPr/>
          </p:nvSpPr>
          <p:spPr bwMode="auto">
            <a:xfrm>
              <a:off x="2943226" y="2001838"/>
              <a:ext cx="20638"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83">
              <a:extLst>
                <a:ext uri="{FF2B5EF4-FFF2-40B4-BE49-F238E27FC236}">
                  <a16:creationId xmlns:a16="http://schemas.microsoft.com/office/drawing/2014/main" id="{D50854DF-01E9-4D39-B0CA-13FA919CF5D8}"/>
                </a:ext>
              </a:extLst>
            </p:cNvPr>
            <p:cNvSpPr>
              <a:spLocks noChangeArrowheads="1"/>
            </p:cNvSpPr>
            <p:nvPr/>
          </p:nvSpPr>
          <p:spPr bwMode="auto">
            <a:xfrm>
              <a:off x="2649538" y="2001838"/>
              <a:ext cx="20638"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4">
              <a:extLst>
                <a:ext uri="{FF2B5EF4-FFF2-40B4-BE49-F238E27FC236}">
                  <a16:creationId xmlns:a16="http://schemas.microsoft.com/office/drawing/2014/main" id="{5C734F7F-DA33-4675-A628-7AE60A949AC6}"/>
                </a:ext>
              </a:extLst>
            </p:cNvPr>
            <p:cNvSpPr>
              <a:spLocks/>
            </p:cNvSpPr>
            <p:nvPr/>
          </p:nvSpPr>
          <p:spPr bwMode="auto">
            <a:xfrm>
              <a:off x="2870201" y="1879600"/>
              <a:ext cx="23813" cy="22225"/>
            </a:xfrm>
            <a:custGeom>
              <a:avLst/>
              <a:gdLst>
                <a:gd name="T0" fmla="*/ 11 w 13"/>
                <a:gd name="T1" fmla="*/ 9 h 12"/>
                <a:gd name="T2" fmla="*/ 9 w 13"/>
                <a:gd name="T3" fmla="*/ 1 h 12"/>
                <a:gd name="T4" fmla="*/ 2 w 13"/>
                <a:gd name="T5" fmla="*/ 3 h 12"/>
                <a:gd name="T6" fmla="*/ 4 w 13"/>
                <a:gd name="T7" fmla="*/ 10 h 12"/>
                <a:gd name="T8" fmla="*/ 11 w 13"/>
                <a:gd name="T9" fmla="*/ 9 h 12"/>
              </a:gdLst>
              <a:ahLst/>
              <a:cxnLst>
                <a:cxn ang="0">
                  <a:pos x="T0" y="T1"/>
                </a:cxn>
                <a:cxn ang="0">
                  <a:pos x="T2" y="T3"/>
                </a:cxn>
                <a:cxn ang="0">
                  <a:pos x="T4" y="T5"/>
                </a:cxn>
                <a:cxn ang="0">
                  <a:pos x="T6" y="T7"/>
                </a:cxn>
                <a:cxn ang="0">
                  <a:pos x="T8" y="T9"/>
                </a:cxn>
              </a:cxnLst>
              <a:rect l="0" t="0" r="r" b="b"/>
              <a:pathLst>
                <a:path w="13" h="12">
                  <a:moveTo>
                    <a:pt x="11" y="9"/>
                  </a:moveTo>
                  <a:cubicBezTo>
                    <a:pt x="13" y="6"/>
                    <a:pt x="12" y="3"/>
                    <a:pt x="9" y="1"/>
                  </a:cubicBezTo>
                  <a:cubicBezTo>
                    <a:pt x="7" y="0"/>
                    <a:pt x="3" y="0"/>
                    <a:pt x="2" y="3"/>
                  </a:cubicBezTo>
                  <a:cubicBezTo>
                    <a:pt x="0" y="6"/>
                    <a:pt x="1" y="9"/>
                    <a:pt x="4" y="10"/>
                  </a:cubicBezTo>
                  <a:cubicBezTo>
                    <a:pt x="6" y="12"/>
                    <a:pt x="10" y="11"/>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5">
              <a:extLst>
                <a:ext uri="{FF2B5EF4-FFF2-40B4-BE49-F238E27FC236}">
                  <a16:creationId xmlns:a16="http://schemas.microsoft.com/office/drawing/2014/main" id="{3411249E-25EF-4B43-81A5-65788861A812}"/>
                </a:ext>
              </a:extLst>
            </p:cNvPr>
            <p:cNvSpPr>
              <a:spLocks/>
            </p:cNvSpPr>
            <p:nvPr/>
          </p:nvSpPr>
          <p:spPr bwMode="auto">
            <a:xfrm>
              <a:off x="2722563" y="2125663"/>
              <a:ext cx="23813" cy="23813"/>
            </a:xfrm>
            <a:custGeom>
              <a:avLst/>
              <a:gdLst>
                <a:gd name="T0" fmla="*/ 2 w 13"/>
                <a:gd name="T1" fmla="*/ 4 h 13"/>
                <a:gd name="T2" fmla="*/ 4 w 13"/>
                <a:gd name="T3" fmla="*/ 11 h 13"/>
                <a:gd name="T4" fmla="*/ 11 w 13"/>
                <a:gd name="T5" fmla="*/ 9 h 13"/>
                <a:gd name="T6" fmla="*/ 9 w 13"/>
                <a:gd name="T7" fmla="*/ 2 h 13"/>
                <a:gd name="T8" fmla="*/ 2 w 13"/>
                <a:gd name="T9" fmla="*/ 4 h 13"/>
              </a:gdLst>
              <a:ahLst/>
              <a:cxnLst>
                <a:cxn ang="0">
                  <a:pos x="T0" y="T1"/>
                </a:cxn>
                <a:cxn ang="0">
                  <a:pos x="T2" y="T3"/>
                </a:cxn>
                <a:cxn ang="0">
                  <a:pos x="T4" y="T5"/>
                </a:cxn>
                <a:cxn ang="0">
                  <a:pos x="T6" y="T7"/>
                </a:cxn>
                <a:cxn ang="0">
                  <a:pos x="T8" y="T9"/>
                </a:cxn>
              </a:cxnLst>
              <a:rect l="0" t="0" r="r" b="b"/>
              <a:pathLst>
                <a:path w="13" h="13">
                  <a:moveTo>
                    <a:pt x="2" y="4"/>
                  </a:moveTo>
                  <a:cubicBezTo>
                    <a:pt x="0" y="7"/>
                    <a:pt x="1" y="10"/>
                    <a:pt x="4" y="11"/>
                  </a:cubicBezTo>
                  <a:cubicBezTo>
                    <a:pt x="6" y="13"/>
                    <a:pt x="10" y="12"/>
                    <a:pt x="11" y="9"/>
                  </a:cubicBezTo>
                  <a:cubicBezTo>
                    <a:pt x="13" y="7"/>
                    <a:pt x="12" y="4"/>
                    <a:pt x="9" y="2"/>
                  </a:cubicBezTo>
                  <a:cubicBezTo>
                    <a:pt x="7" y="0"/>
                    <a:pt x="3"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6">
              <a:extLst>
                <a:ext uri="{FF2B5EF4-FFF2-40B4-BE49-F238E27FC236}">
                  <a16:creationId xmlns:a16="http://schemas.microsoft.com/office/drawing/2014/main" id="{CCC04547-94C7-46D7-83F0-465C8607BAD8}"/>
                </a:ext>
              </a:extLst>
            </p:cNvPr>
            <p:cNvSpPr>
              <a:spLocks/>
            </p:cNvSpPr>
            <p:nvPr/>
          </p:nvSpPr>
          <p:spPr bwMode="auto">
            <a:xfrm>
              <a:off x="2667001" y="1928813"/>
              <a:ext cx="23813" cy="25400"/>
            </a:xfrm>
            <a:custGeom>
              <a:avLst/>
              <a:gdLst>
                <a:gd name="T0" fmla="*/ 9 w 13"/>
                <a:gd name="T1" fmla="*/ 2 h 13"/>
                <a:gd name="T2" fmla="*/ 2 w 13"/>
                <a:gd name="T3" fmla="*/ 4 h 13"/>
                <a:gd name="T4" fmla="*/ 4 w 13"/>
                <a:gd name="T5" fmla="*/ 11 h 13"/>
                <a:gd name="T6" fmla="*/ 11 w 13"/>
                <a:gd name="T7" fmla="*/ 9 h 13"/>
                <a:gd name="T8" fmla="*/ 9 w 13"/>
                <a:gd name="T9" fmla="*/ 2 h 13"/>
              </a:gdLst>
              <a:ahLst/>
              <a:cxnLst>
                <a:cxn ang="0">
                  <a:pos x="T0" y="T1"/>
                </a:cxn>
                <a:cxn ang="0">
                  <a:pos x="T2" y="T3"/>
                </a:cxn>
                <a:cxn ang="0">
                  <a:pos x="T4" y="T5"/>
                </a:cxn>
                <a:cxn ang="0">
                  <a:pos x="T6" y="T7"/>
                </a:cxn>
                <a:cxn ang="0">
                  <a:pos x="T8" y="T9"/>
                </a:cxn>
              </a:cxnLst>
              <a:rect l="0" t="0" r="r" b="b"/>
              <a:pathLst>
                <a:path w="13" h="13">
                  <a:moveTo>
                    <a:pt x="9" y="2"/>
                  </a:moveTo>
                  <a:cubicBezTo>
                    <a:pt x="7" y="0"/>
                    <a:pt x="3" y="1"/>
                    <a:pt x="2" y="4"/>
                  </a:cubicBezTo>
                  <a:cubicBezTo>
                    <a:pt x="0" y="6"/>
                    <a:pt x="1" y="10"/>
                    <a:pt x="4" y="11"/>
                  </a:cubicBezTo>
                  <a:cubicBezTo>
                    <a:pt x="6" y="13"/>
                    <a:pt x="10" y="12"/>
                    <a:pt x="11" y="9"/>
                  </a:cubicBezTo>
                  <a:cubicBezTo>
                    <a:pt x="13" y="7"/>
                    <a:pt x="12"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7">
              <a:extLst>
                <a:ext uri="{FF2B5EF4-FFF2-40B4-BE49-F238E27FC236}">
                  <a16:creationId xmlns:a16="http://schemas.microsoft.com/office/drawing/2014/main" id="{EC9D1CEE-AB15-4FE3-BBE7-91B8C32B9B10}"/>
                </a:ext>
              </a:extLst>
            </p:cNvPr>
            <p:cNvSpPr>
              <a:spLocks/>
            </p:cNvSpPr>
            <p:nvPr/>
          </p:nvSpPr>
          <p:spPr bwMode="auto">
            <a:xfrm>
              <a:off x="2925763" y="1931988"/>
              <a:ext cx="22225" cy="23813"/>
            </a:xfrm>
            <a:custGeom>
              <a:avLst/>
              <a:gdLst>
                <a:gd name="T0" fmla="*/ 3 w 12"/>
                <a:gd name="T1" fmla="*/ 2 h 13"/>
                <a:gd name="T2" fmla="*/ 1 w 12"/>
                <a:gd name="T3" fmla="*/ 9 h 13"/>
                <a:gd name="T4" fmla="*/ 9 w 12"/>
                <a:gd name="T5" fmla="*/ 11 h 13"/>
                <a:gd name="T6" fmla="*/ 11 w 12"/>
                <a:gd name="T7" fmla="*/ 4 h 13"/>
                <a:gd name="T8" fmla="*/ 3 w 12"/>
                <a:gd name="T9" fmla="*/ 2 h 13"/>
              </a:gdLst>
              <a:ahLst/>
              <a:cxnLst>
                <a:cxn ang="0">
                  <a:pos x="T0" y="T1"/>
                </a:cxn>
                <a:cxn ang="0">
                  <a:pos x="T2" y="T3"/>
                </a:cxn>
                <a:cxn ang="0">
                  <a:pos x="T4" y="T5"/>
                </a:cxn>
                <a:cxn ang="0">
                  <a:pos x="T6" y="T7"/>
                </a:cxn>
                <a:cxn ang="0">
                  <a:pos x="T8" y="T9"/>
                </a:cxn>
              </a:cxnLst>
              <a:rect l="0" t="0" r="r" b="b"/>
              <a:pathLst>
                <a:path w="12" h="13">
                  <a:moveTo>
                    <a:pt x="3" y="2"/>
                  </a:moveTo>
                  <a:cubicBezTo>
                    <a:pt x="1" y="3"/>
                    <a:pt x="0" y="6"/>
                    <a:pt x="1" y="9"/>
                  </a:cubicBezTo>
                  <a:cubicBezTo>
                    <a:pt x="3" y="12"/>
                    <a:pt x="6" y="13"/>
                    <a:pt x="9" y="11"/>
                  </a:cubicBezTo>
                  <a:cubicBezTo>
                    <a:pt x="11" y="10"/>
                    <a:pt x="12" y="7"/>
                    <a:pt x="11" y="4"/>
                  </a:cubicBezTo>
                  <a:cubicBezTo>
                    <a:pt x="9" y="1"/>
                    <a:pt x="6"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88">
              <a:extLst>
                <a:ext uri="{FF2B5EF4-FFF2-40B4-BE49-F238E27FC236}">
                  <a16:creationId xmlns:a16="http://schemas.microsoft.com/office/drawing/2014/main" id="{4CFA7160-EB99-4913-9D75-DBE0516ECB7D}"/>
                </a:ext>
              </a:extLst>
            </p:cNvPr>
            <p:cNvSpPr>
              <a:spLocks/>
            </p:cNvSpPr>
            <p:nvPr/>
          </p:nvSpPr>
          <p:spPr bwMode="auto">
            <a:xfrm>
              <a:off x="2668588" y="2068513"/>
              <a:ext cx="22225" cy="20638"/>
            </a:xfrm>
            <a:custGeom>
              <a:avLst/>
              <a:gdLst>
                <a:gd name="T0" fmla="*/ 4 w 12"/>
                <a:gd name="T1" fmla="*/ 1 h 12"/>
                <a:gd name="T2" fmla="*/ 1 w 12"/>
                <a:gd name="T3" fmla="*/ 8 h 12"/>
                <a:gd name="T4" fmla="*/ 9 w 12"/>
                <a:gd name="T5" fmla="*/ 11 h 12"/>
                <a:gd name="T6" fmla="*/ 11 w 12"/>
                <a:gd name="T7" fmla="*/ 3 h 12"/>
                <a:gd name="T8" fmla="*/ 4 w 12"/>
                <a:gd name="T9" fmla="*/ 1 h 12"/>
              </a:gdLst>
              <a:ahLst/>
              <a:cxnLst>
                <a:cxn ang="0">
                  <a:pos x="T0" y="T1"/>
                </a:cxn>
                <a:cxn ang="0">
                  <a:pos x="T2" y="T3"/>
                </a:cxn>
                <a:cxn ang="0">
                  <a:pos x="T4" y="T5"/>
                </a:cxn>
                <a:cxn ang="0">
                  <a:pos x="T6" y="T7"/>
                </a:cxn>
                <a:cxn ang="0">
                  <a:pos x="T8" y="T9"/>
                </a:cxn>
              </a:cxnLst>
              <a:rect l="0" t="0" r="r" b="b"/>
              <a:pathLst>
                <a:path w="12" h="12">
                  <a:moveTo>
                    <a:pt x="4" y="1"/>
                  </a:moveTo>
                  <a:cubicBezTo>
                    <a:pt x="1" y="2"/>
                    <a:pt x="0" y="6"/>
                    <a:pt x="1" y="8"/>
                  </a:cubicBezTo>
                  <a:cubicBezTo>
                    <a:pt x="3" y="11"/>
                    <a:pt x="6" y="12"/>
                    <a:pt x="9" y="11"/>
                  </a:cubicBezTo>
                  <a:cubicBezTo>
                    <a:pt x="11" y="9"/>
                    <a:pt x="12" y="6"/>
                    <a:pt x="11" y="3"/>
                  </a:cubicBezTo>
                  <a:cubicBezTo>
                    <a:pt x="10" y="1"/>
                    <a:pt x="6"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89">
              <a:extLst>
                <a:ext uri="{FF2B5EF4-FFF2-40B4-BE49-F238E27FC236}">
                  <a16:creationId xmlns:a16="http://schemas.microsoft.com/office/drawing/2014/main" id="{05DCC1CD-AA7B-46CE-94B0-D9AF47FC997C}"/>
                </a:ext>
              </a:extLst>
            </p:cNvPr>
            <p:cNvSpPr>
              <a:spLocks/>
            </p:cNvSpPr>
            <p:nvPr/>
          </p:nvSpPr>
          <p:spPr bwMode="auto">
            <a:xfrm>
              <a:off x="2722563" y="1879600"/>
              <a:ext cx="22225" cy="22225"/>
            </a:xfrm>
            <a:custGeom>
              <a:avLst/>
              <a:gdLst>
                <a:gd name="T0" fmla="*/ 4 w 12"/>
                <a:gd name="T1" fmla="*/ 1 h 12"/>
                <a:gd name="T2" fmla="*/ 1 w 12"/>
                <a:gd name="T3" fmla="*/ 8 h 12"/>
                <a:gd name="T4" fmla="*/ 9 w 12"/>
                <a:gd name="T5" fmla="*/ 11 h 12"/>
                <a:gd name="T6" fmla="*/ 11 w 12"/>
                <a:gd name="T7" fmla="*/ 3 h 12"/>
                <a:gd name="T8" fmla="*/ 4 w 12"/>
                <a:gd name="T9" fmla="*/ 1 h 12"/>
              </a:gdLst>
              <a:ahLst/>
              <a:cxnLst>
                <a:cxn ang="0">
                  <a:pos x="T0" y="T1"/>
                </a:cxn>
                <a:cxn ang="0">
                  <a:pos x="T2" y="T3"/>
                </a:cxn>
                <a:cxn ang="0">
                  <a:pos x="T4" y="T5"/>
                </a:cxn>
                <a:cxn ang="0">
                  <a:pos x="T6" y="T7"/>
                </a:cxn>
                <a:cxn ang="0">
                  <a:pos x="T8" y="T9"/>
                </a:cxn>
              </a:cxnLst>
              <a:rect l="0" t="0" r="r" b="b"/>
              <a:pathLst>
                <a:path w="12" h="12">
                  <a:moveTo>
                    <a:pt x="4" y="1"/>
                  </a:moveTo>
                  <a:cubicBezTo>
                    <a:pt x="1" y="2"/>
                    <a:pt x="0" y="6"/>
                    <a:pt x="1" y="8"/>
                  </a:cubicBezTo>
                  <a:cubicBezTo>
                    <a:pt x="3" y="11"/>
                    <a:pt x="6" y="12"/>
                    <a:pt x="9" y="11"/>
                  </a:cubicBezTo>
                  <a:cubicBezTo>
                    <a:pt x="11" y="9"/>
                    <a:pt x="12" y="6"/>
                    <a:pt x="11" y="3"/>
                  </a:cubicBezTo>
                  <a:cubicBezTo>
                    <a:pt x="10" y="1"/>
                    <a:pt x="6"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Rectangle 4">
            <a:extLst>
              <a:ext uri="{FF2B5EF4-FFF2-40B4-BE49-F238E27FC236}">
                <a16:creationId xmlns:a16="http://schemas.microsoft.com/office/drawing/2014/main" id="{5B2270C3-05BB-467F-BF8B-0638A9E94579}"/>
              </a:ext>
            </a:extLst>
          </p:cNvPr>
          <p:cNvSpPr/>
          <p:nvPr/>
        </p:nvSpPr>
        <p:spPr>
          <a:xfrm>
            <a:off x="1204049" y="2841988"/>
            <a:ext cx="1713932" cy="338554"/>
          </a:xfrm>
          <a:prstGeom prst="rect">
            <a:avLst/>
          </a:prstGeom>
        </p:spPr>
        <p:txBody>
          <a:bodyPr wrap="none">
            <a:spAutoFit/>
          </a:bodyPr>
          <a:lstStyle/>
          <a:p>
            <a:pPr marL="12192" indent="-9017" algn="ctr" fontAlgn="b">
              <a:spcBef>
                <a:spcPts val="265"/>
              </a:spcBef>
              <a:spcAft>
                <a:spcPct val="0"/>
              </a:spcAft>
            </a:pPr>
            <a:r>
              <a:rPr lang="en-US" sz="1600" b="1" dirty="0">
                <a:solidFill>
                  <a:schemeClr val="accent3">
                    <a:lumMod val="75000"/>
                  </a:schemeClr>
                </a:solidFill>
              </a:rPr>
              <a:t>Payment Speed</a:t>
            </a:r>
          </a:p>
        </p:txBody>
      </p:sp>
      <p:grpSp>
        <p:nvGrpSpPr>
          <p:cNvPr id="31" name="Group 30">
            <a:extLst>
              <a:ext uri="{FF2B5EF4-FFF2-40B4-BE49-F238E27FC236}">
                <a16:creationId xmlns:a16="http://schemas.microsoft.com/office/drawing/2014/main" id="{9177B7D4-3347-41C8-9AC9-D20165BB1CDF}"/>
              </a:ext>
            </a:extLst>
          </p:cNvPr>
          <p:cNvGrpSpPr>
            <a:grpSpLocks/>
          </p:cNvGrpSpPr>
          <p:nvPr/>
        </p:nvGrpSpPr>
        <p:grpSpPr>
          <a:xfrm>
            <a:off x="1912605" y="3671153"/>
            <a:ext cx="387350" cy="474663"/>
            <a:chOff x="966788" y="1735138"/>
            <a:chExt cx="387350" cy="474663"/>
          </a:xfrm>
          <a:solidFill>
            <a:schemeClr val="bg2">
              <a:lumMod val="75000"/>
            </a:schemeClr>
          </a:solidFill>
        </p:grpSpPr>
        <p:sp>
          <p:nvSpPr>
            <p:cNvPr id="32" name="Freeform 5">
              <a:extLst>
                <a:ext uri="{FF2B5EF4-FFF2-40B4-BE49-F238E27FC236}">
                  <a16:creationId xmlns:a16="http://schemas.microsoft.com/office/drawing/2014/main" id="{FDD932FB-030D-41DD-B429-F767A2862919}"/>
                </a:ext>
              </a:extLst>
            </p:cNvPr>
            <p:cNvSpPr>
              <a:spLocks noEditPoints="1"/>
            </p:cNvSpPr>
            <p:nvPr/>
          </p:nvSpPr>
          <p:spPr bwMode="auto">
            <a:xfrm>
              <a:off x="966788" y="1735138"/>
              <a:ext cx="387350" cy="474663"/>
            </a:xfrm>
            <a:custGeom>
              <a:avLst/>
              <a:gdLst>
                <a:gd name="T0" fmla="*/ 161 w 222"/>
                <a:gd name="T1" fmla="*/ 149 h 272"/>
                <a:gd name="T2" fmla="*/ 161 w 222"/>
                <a:gd name="T3" fmla="*/ 116 h 272"/>
                <a:gd name="T4" fmla="*/ 156 w 222"/>
                <a:gd name="T5" fmla="*/ 111 h 272"/>
                <a:gd name="T6" fmla="*/ 142 w 222"/>
                <a:gd name="T7" fmla="*/ 111 h 272"/>
                <a:gd name="T8" fmla="*/ 142 w 222"/>
                <a:gd name="T9" fmla="*/ 57 h 272"/>
                <a:gd name="T10" fmla="*/ 79 w 222"/>
                <a:gd name="T11" fmla="*/ 0 h 272"/>
                <a:gd name="T12" fmla="*/ 19 w 222"/>
                <a:gd name="T13" fmla="*/ 60 h 272"/>
                <a:gd name="T14" fmla="*/ 19 w 222"/>
                <a:gd name="T15" fmla="*/ 111 h 272"/>
                <a:gd name="T16" fmla="*/ 5 w 222"/>
                <a:gd name="T17" fmla="*/ 111 h 272"/>
                <a:gd name="T18" fmla="*/ 0 w 222"/>
                <a:gd name="T19" fmla="*/ 116 h 272"/>
                <a:gd name="T20" fmla="*/ 0 w 222"/>
                <a:gd name="T21" fmla="*/ 213 h 272"/>
                <a:gd name="T22" fmla="*/ 17 w 222"/>
                <a:gd name="T23" fmla="*/ 230 h 272"/>
                <a:gd name="T24" fmla="*/ 102 w 222"/>
                <a:gd name="T25" fmla="*/ 230 h 272"/>
                <a:gd name="T26" fmla="*/ 160 w 222"/>
                <a:gd name="T27" fmla="*/ 272 h 272"/>
                <a:gd name="T28" fmla="*/ 222 w 222"/>
                <a:gd name="T29" fmla="*/ 211 h 272"/>
                <a:gd name="T30" fmla="*/ 161 w 222"/>
                <a:gd name="T31" fmla="*/ 149 h 272"/>
                <a:gd name="T32" fmla="*/ 29 w 222"/>
                <a:gd name="T33" fmla="*/ 60 h 272"/>
                <a:gd name="T34" fmla="*/ 79 w 222"/>
                <a:gd name="T35" fmla="*/ 10 h 272"/>
                <a:gd name="T36" fmla="*/ 132 w 222"/>
                <a:gd name="T37" fmla="*/ 57 h 272"/>
                <a:gd name="T38" fmla="*/ 132 w 222"/>
                <a:gd name="T39" fmla="*/ 111 h 272"/>
                <a:gd name="T40" fmla="*/ 29 w 222"/>
                <a:gd name="T41" fmla="*/ 111 h 272"/>
                <a:gd name="T42" fmla="*/ 29 w 222"/>
                <a:gd name="T43" fmla="*/ 60 h 272"/>
                <a:gd name="T44" fmla="*/ 17 w 222"/>
                <a:gd name="T45" fmla="*/ 220 h 272"/>
                <a:gd name="T46" fmla="*/ 10 w 222"/>
                <a:gd name="T47" fmla="*/ 213 h 272"/>
                <a:gd name="T48" fmla="*/ 10 w 222"/>
                <a:gd name="T49" fmla="*/ 121 h 272"/>
                <a:gd name="T50" fmla="*/ 151 w 222"/>
                <a:gd name="T51" fmla="*/ 121 h 272"/>
                <a:gd name="T52" fmla="*/ 151 w 222"/>
                <a:gd name="T53" fmla="*/ 150 h 272"/>
                <a:gd name="T54" fmla="*/ 99 w 222"/>
                <a:gd name="T55" fmla="*/ 211 h 272"/>
                <a:gd name="T56" fmla="*/ 100 w 222"/>
                <a:gd name="T57" fmla="*/ 220 h 272"/>
                <a:gd name="T58" fmla="*/ 17 w 222"/>
                <a:gd name="T59" fmla="*/ 220 h 272"/>
                <a:gd name="T60" fmla="*/ 160 w 222"/>
                <a:gd name="T61" fmla="*/ 262 h 272"/>
                <a:gd name="T62" fmla="*/ 109 w 222"/>
                <a:gd name="T63" fmla="*/ 211 h 272"/>
                <a:gd name="T64" fmla="*/ 160 w 222"/>
                <a:gd name="T65" fmla="*/ 159 h 272"/>
                <a:gd name="T66" fmla="*/ 212 w 222"/>
                <a:gd name="T67" fmla="*/ 211 h 272"/>
                <a:gd name="T68" fmla="*/ 160 w 222"/>
                <a:gd name="T69" fmla="*/ 26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272">
                  <a:moveTo>
                    <a:pt x="161" y="149"/>
                  </a:moveTo>
                  <a:cubicBezTo>
                    <a:pt x="161" y="116"/>
                    <a:pt x="161" y="116"/>
                    <a:pt x="161" y="116"/>
                  </a:cubicBezTo>
                  <a:cubicBezTo>
                    <a:pt x="161" y="113"/>
                    <a:pt x="159" y="111"/>
                    <a:pt x="156" y="111"/>
                  </a:cubicBezTo>
                  <a:cubicBezTo>
                    <a:pt x="142" y="111"/>
                    <a:pt x="142" y="111"/>
                    <a:pt x="142" y="111"/>
                  </a:cubicBezTo>
                  <a:cubicBezTo>
                    <a:pt x="142" y="57"/>
                    <a:pt x="142" y="57"/>
                    <a:pt x="142" y="57"/>
                  </a:cubicBezTo>
                  <a:cubicBezTo>
                    <a:pt x="142" y="23"/>
                    <a:pt x="110" y="0"/>
                    <a:pt x="79" y="0"/>
                  </a:cubicBezTo>
                  <a:cubicBezTo>
                    <a:pt x="51" y="0"/>
                    <a:pt x="19" y="23"/>
                    <a:pt x="19" y="60"/>
                  </a:cubicBezTo>
                  <a:cubicBezTo>
                    <a:pt x="19" y="111"/>
                    <a:pt x="19" y="111"/>
                    <a:pt x="19" y="111"/>
                  </a:cubicBezTo>
                  <a:cubicBezTo>
                    <a:pt x="5" y="111"/>
                    <a:pt x="5" y="111"/>
                    <a:pt x="5" y="111"/>
                  </a:cubicBezTo>
                  <a:cubicBezTo>
                    <a:pt x="2" y="111"/>
                    <a:pt x="0" y="113"/>
                    <a:pt x="0" y="116"/>
                  </a:cubicBezTo>
                  <a:cubicBezTo>
                    <a:pt x="0" y="213"/>
                    <a:pt x="0" y="213"/>
                    <a:pt x="0" y="213"/>
                  </a:cubicBezTo>
                  <a:cubicBezTo>
                    <a:pt x="0" y="222"/>
                    <a:pt x="8" y="230"/>
                    <a:pt x="17" y="230"/>
                  </a:cubicBezTo>
                  <a:cubicBezTo>
                    <a:pt x="102" y="230"/>
                    <a:pt x="102" y="230"/>
                    <a:pt x="102" y="230"/>
                  </a:cubicBezTo>
                  <a:cubicBezTo>
                    <a:pt x="110" y="254"/>
                    <a:pt x="133" y="272"/>
                    <a:pt x="160" y="272"/>
                  </a:cubicBezTo>
                  <a:cubicBezTo>
                    <a:pt x="194" y="272"/>
                    <a:pt x="222" y="244"/>
                    <a:pt x="222" y="211"/>
                  </a:cubicBezTo>
                  <a:cubicBezTo>
                    <a:pt x="222" y="177"/>
                    <a:pt x="195" y="150"/>
                    <a:pt x="161" y="149"/>
                  </a:cubicBezTo>
                  <a:close/>
                  <a:moveTo>
                    <a:pt x="29" y="60"/>
                  </a:moveTo>
                  <a:cubicBezTo>
                    <a:pt x="29" y="29"/>
                    <a:pt x="55" y="10"/>
                    <a:pt x="79" y="10"/>
                  </a:cubicBezTo>
                  <a:cubicBezTo>
                    <a:pt x="104" y="10"/>
                    <a:pt x="132" y="29"/>
                    <a:pt x="132" y="57"/>
                  </a:cubicBezTo>
                  <a:cubicBezTo>
                    <a:pt x="132" y="111"/>
                    <a:pt x="132" y="111"/>
                    <a:pt x="132" y="111"/>
                  </a:cubicBezTo>
                  <a:cubicBezTo>
                    <a:pt x="29" y="111"/>
                    <a:pt x="29" y="111"/>
                    <a:pt x="29" y="111"/>
                  </a:cubicBezTo>
                  <a:lnTo>
                    <a:pt x="29" y="60"/>
                  </a:lnTo>
                  <a:close/>
                  <a:moveTo>
                    <a:pt x="17" y="220"/>
                  </a:moveTo>
                  <a:cubicBezTo>
                    <a:pt x="13" y="220"/>
                    <a:pt x="10" y="217"/>
                    <a:pt x="10" y="213"/>
                  </a:cubicBezTo>
                  <a:cubicBezTo>
                    <a:pt x="10" y="121"/>
                    <a:pt x="10" y="121"/>
                    <a:pt x="10" y="121"/>
                  </a:cubicBezTo>
                  <a:cubicBezTo>
                    <a:pt x="151" y="121"/>
                    <a:pt x="151" y="121"/>
                    <a:pt x="151" y="121"/>
                  </a:cubicBezTo>
                  <a:cubicBezTo>
                    <a:pt x="151" y="150"/>
                    <a:pt x="151" y="150"/>
                    <a:pt x="151" y="150"/>
                  </a:cubicBezTo>
                  <a:cubicBezTo>
                    <a:pt x="122" y="154"/>
                    <a:pt x="99" y="180"/>
                    <a:pt x="99" y="211"/>
                  </a:cubicBezTo>
                  <a:cubicBezTo>
                    <a:pt x="99" y="214"/>
                    <a:pt x="99" y="217"/>
                    <a:pt x="100" y="220"/>
                  </a:cubicBezTo>
                  <a:lnTo>
                    <a:pt x="17" y="220"/>
                  </a:lnTo>
                  <a:close/>
                  <a:moveTo>
                    <a:pt x="160" y="262"/>
                  </a:moveTo>
                  <a:cubicBezTo>
                    <a:pt x="132" y="262"/>
                    <a:pt x="109" y="239"/>
                    <a:pt x="109" y="211"/>
                  </a:cubicBezTo>
                  <a:cubicBezTo>
                    <a:pt x="109" y="182"/>
                    <a:pt x="132" y="159"/>
                    <a:pt x="160" y="159"/>
                  </a:cubicBezTo>
                  <a:cubicBezTo>
                    <a:pt x="189" y="159"/>
                    <a:pt x="212" y="182"/>
                    <a:pt x="212" y="211"/>
                  </a:cubicBezTo>
                  <a:cubicBezTo>
                    <a:pt x="212" y="239"/>
                    <a:pt x="189" y="262"/>
                    <a:pt x="160"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 name="Freeform 6">
              <a:extLst>
                <a:ext uri="{FF2B5EF4-FFF2-40B4-BE49-F238E27FC236}">
                  <a16:creationId xmlns:a16="http://schemas.microsoft.com/office/drawing/2014/main" id="{8262AF45-3F8D-4ADC-9B48-935EDC509DEE}"/>
                </a:ext>
              </a:extLst>
            </p:cNvPr>
            <p:cNvSpPr>
              <a:spLocks/>
            </p:cNvSpPr>
            <p:nvPr/>
          </p:nvSpPr>
          <p:spPr bwMode="auto">
            <a:xfrm>
              <a:off x="1181101" y="2065338"/>
              <a:ext cx="130175" cy="82550"/>
            </a:xfrm>
            <a:custGeom>
              <a:avLst/>
              <a:gdLst>
                <a:gd name="T0" fmla="*/ 65 w 74"/>
                <a:gd name="T1" fmla="*/ 1 h 48"/>
                <a:gd name="T2" fmla="*/ 24 w 74"/>
                <a:gd name="T3" fmla="*/ 36 h 48"/>
                <a:gd name="T4" fmla="*/ 10 w 74"/>
                <a:gd name="T5" fmla="*/ 18 h 48"/>
                <a:gd name="T6" fmla="*/ 3 w 74"/>
                <a:gd name="T7" fmla="*/ 18 h 48"/>
                <a:gd name="T8" fmla="*/ 2 w 74"/>
                <a:gd name="T9" fmla="*/ 25 h 48"/>
                <a:gd name="T10" fmla="*/ 19 w 74"/>
                <a:gd name="T11" fmla="*/ 46 h 48"/>
                <a:gd name="T12" fmla="*/ 23 w 74"/>
                <a:gd name="T13" fmla="*/ 48 h 48"/>
                <a:gd name="T14" fmla="*/ 23 w 74"/>
                <a:gd name="T15" fmla="*/ 48 h 48"/>
                <a:gd name="T16" fmla="*/ 26 w 74"/>
                <a:gd name="T17" fmla="*/ 47 h 48"/>
                <a:gd name="T18" fmla="*/ 72 w 74"/>
                <a:gd name="T19" fmla="*/ 9 h 48"/>
                <a:gd name="T20" fmla="*/ 72 w 74"/>
                <a:gd name="T21" fmla="*/ 2 h 48"/>
                <a:gd name="T22" fmla="*/ 65 w 74"/>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8">
                  <a:moveTo>
                    <a:pt x="65" y="1"/>
                  </a:moveTo>
                  <a:cubicBezTo>
                    <a:pt x="24" y="36"/>
                    <a:pt x="24" y="36"/>
                    <a:pt x="24" y="36"/>
                  </a:cubicBezTo>
                  <a:cubicBezTo>
                    <a:pt x="10" y="18"/>
                    <a:pt x="10" y="18"/>
                    <a:pt x="10" y="18"/>
                  </a:cubicBezTo>
                  <a:cubicBezTo>
                    <a:pt x="8" y="16"/>
                    <a:pt x="5" y="16"/>
                    <a:pt x="3" y="18"/>
                  </a:cubicBezTo>
                  <a:cubicBezTo>
                    <a:pt x="1" y="20"/>
                    <a:pt x="0" y="23"/>
                    <a:pt x="2" y="25"/>
                  </a:cubicBezTo>
                  <a:cubicBezTo>
                    <a:pt x="19" y="46"/>
                    <a:pt x="19" y="46"/>
                    <a:pt x="19" y="46"/>
                  </a:cubicBezTo>
                  <a:cubicBezTo>
                    <a:pt x="20" y="47"/>
                    <a:pt x="21" y="48"/>
                    <a:pt x="23" y="48"/>
                  </a:cubicBezTo>
                  <a:cubicBezTo>
                    <a:pt x="23" y="48"/>
                    <a:pt x="23" y="48"/>
                    <a:pt x="23" y="48"/>
                  </a:cubicBezTo>
                  <a:cubicBezTo>
                    <a:pt x="24" y="48"/>
                    <a:pt x="25" y="47"/>
                    <a:pt x="26" y="47"/>
                  </a:cubicBezTo>
                  <a:cubicBezTo>
                    <a:pt x="72" y="9"/>
                    <a:pt x="72" y="9"/>
                    <a:pt x="72" y="9"/>
                  </a:cubicBezTo>
                  <a:cubicBezTo>
                    <a:pt x="74" y="7"/>
                    <a:pt x="74" y="4"/>
                    <a:pt x="72" y="2"/>
                  </a:cubicBezTo>
                  <a:cubicBezTo>
                    <a:pt x="71" y="0"/>
                    <a:pt x="68" y="0"/>
                    <a:pt x="6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sp>
        <p:nvSpPr>
          <p:cNvPr id="34" name="Rectangle 33">
            <a:extLst>
              <a:ext uri="{FF2B5EF4-FFF2-40B4-BE49-F238E27FC236}">
                <a16:creationId xmlns:a16="http://schemas.microsoft.com/office/drawing/2014/main" id="{7662C9ED-8F5B-4354-BFA5-B7C6FA0C4C0B}"/>
              </a:ext>
            </a:extLst>
          </p:cNvPr>
          <p:cNvSpPr/>
          <p:nvPr/>
        </p:nvSpPr>
        <p:spPr>
          <a:xfrm>
            <a:off x="1562320" y="4193687"/>
            <a:ext cx="997389" cy="338554"/>
          </a:xfrm>
          <a:prstGeom prst="rect">
            <a:avLst/>
          </a:prstGeom>
        </p:spPr>
        <p:txBody>
          <a:bodyPr wrap="none">
            <a:spAutoFit/>
          </a:bodyPr>
          <a:lstStyle/>
          <a:p>
            <a:pPr marL="12192" indent="-9017" algn="ctr" fontAlgn="b">
              <a:spcBef>
                <a:spcPts val="265"/>
              </a:spcBef>
              <a:spcAft>
                <a:spcPct val="0"/>
              </a:spcAft>
            </a:pPr>
            <a:r>
              <a:rPr lang="en-US" sz="1600" b="1" dirty="0">
                <a:solidFill>
                  <a:schemeClr val="bg2">
                    <a:lumMod val="75000"/>
                  </a:schemeClr>
                </a:solidFill>
              </a:rPr>
              <a:t>Security</a:t>
            </a:r>
          </a:p>
        </p:txBody>
      </p:sp>
      <p:grpSp>
        <p:nvGrpSpPr>
          <p:cNvPr id="35" name="Group 34">
            <a:extLst>
              <a:ext uri="{FF2B5EF4-FFF2-40B4-BE49-F238E27FC236}">
                <a16:creationId xmlns:a16="http://schemas.microsoft.com/office/drawing/2014/main" id="{0E970E13-76A7-4D51-86DC-A6B233320DD3}"/>
              </a:ext>
            </a:extLst>
          </p:cNvPr>
          <p:cNvGrpSpPr>
            <a:grpSpLocks noChangeAspect="1"/>
          </p:cNvGrpSpPr>
          <p:nvPr/>
        </p:nvGrpSpPr>
        <p:grpSpPr>
          <a:xfrm>
            <a:off x="1824924" y="5022794"/>
            <a:ext cx="472181" cy="418496"/>
            <a:chOff x="5486755" y="3026061"/>
            <a:chExt cx="587702" cy="520883"/>
          </a:xfrm>
          <a:solidFill>
            <a:schemeClr val="accent4">
              <a:lumMod val="75000"/>
            </a:schemeClr>
          </a:solidFill>
        </p:grpSpPr>
        <p:sp>
          <p:nvSpPr>
            <p:cNvPr id="36" name="Freeform 5">
              <a:extLst>
                <a:ext uri="{FF2B5EF4-FFF2-40B4-BE49-F238E27FC236}">
                  <a16:creationId xmlns:a16="http://schemas.microsoft.com/office/drawing/2014/main" id="{03E20091-7140-4859-B3A4-2B40D8F7D4F6}"/>
                </a:ext>
              </a:extLst>
            </p:cNvPr>
            <p:cNvSpPr>
              <a:spLocks/>
            </p:cNvSpPr>
            <p:nvPr/>
          </p:nvSpPr>
          <p:spPr bwMode="auto">
            <a:xfrm>
              <a:off x="5486755" y="3132363"/>
              <a:ext cx="587702" cy="414581"/>
            </a:xfrm>
            <a:custGeom>
              <a:avLst/>
              <a:gdLst>
                <a:gd name="T0" fmla="*/ 277 w 283"/>
                <a:gd name="T1" fmla="*/ 97 h 199"/>
                <a:gd name="T2" fmla="*/ 271 w 283"/>
                <a:gd name="T3" fmla="*/ 103 h 199"/>
                <a:gd name="T4" fmla="*/ 271 w 283"/>
                <a:gd name="T5" fmla="*/ 147 h 199"/>
                <a:gd name="T6" fmla="*/ 269 w 283"/>
                <a:gd name="T7" fmla="*/ 149 h 199"/>
                <a:gd name="T8" fmla="*/ 242 w 283"/>
                <a:gd name="T9" fmla="*/ 149 h 199"/>
                <a:gd name="T10" fmla="*/ 238 w 283"/>
                <a:gd name="T11" fmla="*/ 151 h 199"/>
                <a:gd name="T12" fmla="*/ 201 w 283"/>
                <a:gd name="T13" fmla="*/ 185 h 199"/>
                <a:gd name="T14" fmla="*/ 168 w 283"/>
                <a:gd name="T15" fmla="*/ 151 h 199"/>
                <a:gd name="T16" fmla="*/ 164 w 283"/>
                <a:gd name="T17" fmla="*/ 149 h 199"/>
                <a:gd name="T18" fmla="*/ 14 w 283"/>
                <a:gd name="T19" fmla="*/ 149 h 199"/>
                <a:gd name="T20" fmla="*/ 12 w 283"/>
                <a:gd name="T21" fmla="*/ 147 h 199"/>
                <a:gd name="T22" fmla="*/ 12 w 283"/>
                <a:gd name="T23" fmla="*/ 45 h 199"/>
                <a:gd name="T24" fmla="*/ 162 w 283"/>
                <a:gd name="T25" fmla="*/ 45 h 199"/>
                <a:gd name="T26" fmla="*/ 144 w 283"/>
                <a:gd name="T27" fmla="*/ 67 h 199"/>
                <a:gd name="T28" fmla="*/ 145 w 283"/>
                <a:gd name="T29" fmla="*/ 76 h 199"/>
                <a:gd name="T30" fmla="*/ 149 w 283"/>
                <a:gd name="T31" fmla="*/ 77 h 199"/>
                <a:gd name="T32" fmla="*/ 153 w 283"/>
                <a:gd name="T33" fmla="*/ 75 h 199"/>
                <a:gd name="T34" fmla="*/ 179 w 283"/>
                <a:gd name="T35" fmla="*/ 43 h 199"/>
                <a:gd name="T36" fmla="*/ 179 w 283"/>
                <a:gd name="T37" fmla="*/ 43 h 199"/>
                <a:gd name="T38" fmla="*/ 180 w 283"/>
                <a:gd name="T39" fmla="*/ 41 h 199"/>
                <a:gd name="T40" fmla="*/ 180 w 283"/>
                <a:gd name="T41" fmla="*/ 41 h 199"/>
                <a:gd name="T42" fmla="*/ 181 w 283"/>
                <a:gd name="T43" fmla="*/ 39 h 199"/>
                <a:gd name="T44" fmla="*/ 181 w 283"/>
                <a:gd name="T45" fmla="*/ 39 h 199"/>
                <a:gd name="T46" fmla="*/ 180 w 283"/>
                <a:gd name="T47" fmla="*/ 37 h 199"/>
                <a:gd name="T48" fmla="*/ 180 w 283"/>
                <a:gd name="T49" fmla="*/ 37 h 199"/>
                <a:gd name="T50" fmla="*/ 179 w 283"/>
                <a:gd name="T51" fmla="*/ 35 h 199"/>
                <a:gd name="T52" fmla="*/ 179 w 283"/>
                <a:gd name="T53" fmla="*/ 35 h 199"/>
                <a:gd name="T54" fmla="*/ 153 w 283"/>
                <a:gd name="T55" fmla="*/ 3 h 199"/>
                <a:gd name="T56" fmla="*/ 145 w 283"/>
                <a:gd name="T57" fmla="*/ 2 h 199"/>
                <a:gd name="T58" fmla="*/ 144 w 283"/>
                <a:gd name="T59" fmla="*/ 11 h 199"/>
                <a:gd name="T60" fmla="*/ 162 w 283"/>
                <a:gd name="T61" fmla="*/ 33 h 199"/>
                <a:gd name="T62" fmla="*/ 6 w 283"/>
                <a:gd name="T63" fmla="*/ 33 h 199"/>
                <a:gd name="T64" fmla="*/ 0 w 283"/>
                <a:gd name="T65" fmla="*/ 39 h 199"/>
                <a:gd name="T66" fmla="*/ 0 w 283"/>
                <a:gd name="T67" fmla="*/ 147 h 199"/>
                <a:gd name="T68" fmla="*/ 14 w 283"/>
                <a:gd name="T69" fmla="*/ 161 h 199"/>
                <a:gd name="T70" fmla="*/ 161 w 283"/>
                <a:gd name="T71" fmla="*/ 161 h 199"/>
                <a:gd name="T72" fmla="*/ 196 w 283"/>
                <a:gd name="T73" fmla="*/ 197 h 199"/>
                <a:gd name="T74" fmla="*/ 201 w 283"/>
                <a:gd name="T75" fmla="*/ 199 h 199"/>
                <a:gd name="T76" fmla="*/ 205 w 283"/>
                <a:gd name="T77" fmla="*/ 197 h 199"/>
                <a:gd name="T78" fmla="*/ 244 w 283"/>
                <a:gd name="T79" fmla="*/ 161 h 199"/>
                <a:gd name="T80" fmla="*/ 269 w 283"/>
                <a:gd name="T81" fmla="*/ 161 h 199"/>
                <a:gd name="T82" fmla="*/ 283 w 283"/>
                <a:gd name="T83" fmla="*/ 147 h 199"/>
                <a:gd name="T84" fmla="*/ 283 w 283"/>
                <a:gd name="T85" fmla="*/ 103 h 199"/>
                <a:gd name="T86" fmla="*/ 277 w 283"/>
                <a:gd name="T87" fmla="*/ 9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3" h="199">
                  <a:moveTo>
                    <a:pt x="277" y="97"/>
                  </a:moveTo>
                  <a:cubicBezTo>
                    <a:pt x="273" y="97"/>
                    <a:pt x="271" y="99"/>
                    <a:pt x="271" y="103"/>
                  </a:cubicBezTo>
                  <a:cubicBezTo>
                    <a:pt x="271" y="147"/>
                    <a:pt x="271" y="147"/>
                    <a:pt x="271" y="147"/>
                  </a:cubicBezTo>
                  <a:cubicBezTo>
                    <a:pt x="271" y="148"/>
                    <a:pt x="270" y="149"/>
                    <a:pt x="269" y="149"/>
                  </a:cubicBezTo>
                  <a:cubicBezTo>
                    <a:pt x="242" y="149"/>
                    <a:pt x="242" y="149"/>
                    <a:pt x="242" y="149"/>
                  </a:cubicBezTo>
                  <a:cubicBezTo>
                    <a:pt x="240" y="149"/>
                    <a:pt x="239" y="150"/>
                    <a:pt x="238" y="151"/>
                  </a:cubicBezTo>
                  <a:cubicBezTo>
                    <a:pt x="201" y="185"/>
                    <a:pt x="201" y="185"/>
                    <a:pt x="201" y="185"/>
                  </a:cubicBezTo>
                  <a:cubicBezTo>
                    <a:pt x="168" y="151"/>
                    <a:pt x="168" y="151"/>
                    <a:pt x="168" y="151"/>
                  </a:cubicBezTo>
                  <a:cubicBezTo>
                    <a:pt x="167" y="150"/>
                    <a:pt x="165" y="149"/>
                    <a:pt x="164" y="149"/>
                  </a:cubicBezTo>
                  <a:cubicBezTo>
                    <a:pt x="14" y="149"/>
                    <a:pt x="14" y="149"/>
                    <a:pt x="14" y="149"/>
                  </a:cubicBezTo>
                  <a:cubicBezTo>
                    <a:pt x="13" y="149"/>
                    <a:pt x="12" y="148"/>
                    <a:pt x="12" y="147"/>
                  </a:cubicBezTo>
                  <a:cubicBezTo>
                    <a:pt x="12" y="45"/>
                    <a:pt x="12" y="45"/>
                    <a:pt x="12" y="45"/>
                  </a:cubicBezTo>
                  <a:cubicBezTo>
                    <a:pt x="162" y="45"/>
                    <a:pt x="162" y="45"/>
                    <a:pt x="162" y="45"/>
                  </a:cubicBezTo>
                  <a:cubicBezTo>
                    <a:pt x="144" y="67"/>
                    <a:pt x="144" y="67"/>
                    <a:pt x="144" y="67"/>
                  </a:cubicBezTo>
                  <a:cubicBezTo>
                    <a:pt x="142" y="70"/>
                    <a:pt x="142" y="74"/>
                    <a:pt x="145" y="76"/>
                  </a:cubicBezTo>
                  <a:cubicBezTo>
                    <a:pt x="146" y="77"/>
                    <a:pt x="147" y="77"/>
                    <a:pt x="149" y="77"/>
                  </a:cubicBezTo>
                  <a:cubicBezTo>
                    <a:pt x="150" y="77"/>
                    <a:pt x="152" y="76"/>
                    <a:pt x="153" y="75"/>
                  </a:cubicBezTo>
                  <a:cubicBezTo>
                    <a:pt x="179" y="43"/>
                    <a:pt x="179" y="43"/>
                    <a:pt x="179" y="43"/>
                  </a:cubicBezTo>
                  <a:cubicBezTo>
                    <a:pt x="179" y="43"/>
                    <a:pt x="179" y="43"/>
                    <a:pt x="179" y="43"/>
                  </a:cubicBezTo>
                  <a:cubicBezTo>
                    <a:pt x="180" y="42"/>
                    <a:pt x="180" y="42"/>
                    <a:pt x="180" y="41"/>
                  </a:cubicBezTo>
                  <a:cubicBezTo>
                    <a:pt x="180" y="41"/>
                    <a:pt x="180" y="41"/>
                    <a:pt x="180" y="41"/>
                  </a:cubicBezTo>
                  <a:cubicBezTo>
                    <a:pt x="181" y="40"/>
                    <a:pt x="181" y="40"/>
                    <a:pt x="181" y="39"/>
                  </a:cubicBezTo>
                  <a:cubicBezTo>
                    <a:pt x="181" y="39"/>
                    <a:pt x="181" y="39"/>
                    <a:pt x="181" y="39"/>
                  </a:cubicBezTo>
                  <a:cubicBezTo>
                    <a:pt x="181" y="38"/>
                    <a:pt x="181" y="38"/>
                    <a:pt x="180" y="37"/>
                  </a:cubicBezTo>
                  <a:cubicBezTo>
                    <a:pt x="180" y="37"/>
                    <a:pt x="180" y="37"/>
                    <a:pt x="180" y="37"/>
                  </a:cubicBezTo>
                  <a:cubicBezTo>
                    <a:pt x="180" y="36"/>
                    <a:pt x="180" y="36"/>
                    <a:pt x="179" y="35"/>
                  </a:cubicBezTo>
                  <a:cubicBezTo>
                    <a:pt x="179" y="35"/>
                    <a:pt x="179" y="35"/>
                    <a:pt x="179" y="35"/>
                  </a:cubicBezTo>
                  <a:cubicBezTo>
                    <a:pt x="153" y="3"/>
                    <a:pt x="153" y="3"/>
                    <a:pt x="153" y="3"/>
                  </a:cubicBezTo>
                  <a:cubicBezTo>
                    <a:pt x="151" y="1"/>
                    <a:pt x="148" y="0"/>
                    <a:pt x="145" y="2"/>
                  </a:cubicBezTo>
                  <a:cubicBezTo>
                    <a:pt x="142" y="4"/>
                    <a:pt x="142" y="8"/>
                    <a:pt x="144" y="11"/>
                  </a:cubicBezTo>
                  <a:cubicBezTo>
                    <a:pt x="162" y="33"/>
                    <a:pt x="162" y="33"/>
                    <a:pt x="162" y="33"/>
                  </a:cubicBezTo>
                  <a:cubicBezTo>
                    <a:pt x="6" y="33"/>
                    <a:pt x="6" y="33"/>
                    <a:pt x="6" y="33"/>
                  </a:cubicBezTo>
                  <a:cubicBezTo>
                    <a:pt x="2" y="33"/>
                    <a:pt x="0" y="36"/>
                    <a:pt x="0" y="39"/>
                  </a:cubicBezTo>
                  <a:cubicBezTo>
                    <a:pt x="0" y="147"/>
                    <a:pt x="0" y="147"/>
                    <a:pt x="0" y="147"/>
                  </a:cubicBezTo>
                  <a:cubicBezTo>
                    <a:pt x="0" y="155"/>
                    <a:pt x="6" y="161"/>
                    <a:pt x="14" y="161"/>
                  </a:cubicBezTo>
                  <a:cubicBezTo>
                    <a:pt x="161" y="161"/>
                    <a:pt x="161" y="161"/>
                    <a:pt x="161" y="161"/>
                  </a:cubicBezTo>
                  <a:cubicBezTo>
                    <a:pt x="196" y="197"/>
                    <a:pt x="196" y="197"/>
                    <a:pt x="196" y="197"/>
                  </a:cubicBezTo>
                  <a:cubicBezTo>
                    <a:pt x="198" y="198"/>
                    <a:pt x="199" y="199"/>
                    <a:pt x="201" y="199"/>
                  </a:cubicBezTo>
                  <a:cubicBezTo>
                    <a:pt x="202" y="199"/>
                    <a:pt x="204" y="198"/>
                    <a:pt x="205" y="197"/>
                  </a:cubicBezTo>
                  <a:cubicBezTo>
                    <a:pt x="244" y="161"/>
                    <a:pt x="244" y="161"/>
                    <a:pt x="244" y="161"/>
                  </a:cubicBezTo>
                  <a:cubicBezTo>
                    <a:pt x="269" y="161"/>
                    <a:pt x="269" y="161"/>
                    <a:pt x="269" y="161"/>
                  </a:cubicBezTo>
                  <a:cubicBezTo>
                    <a:pt x="276" y="161"/>
                    <a:pt x="283" y="155"/>
                    <a:pt x="283" y="147"/>
                  </a:cubicBezTo>
                  <a:cubicBezTo>
                    <a:pt x="283" y="103"/>
                    <a:pt x="283" y="103"/>
                    <a:pt x="283" y="103"/>
                  </a:cubicBezTo>
                  <a:cubicBezTo>
                    <a:pt x="283" y="99"/>
                    <a:pt x="280" y="97"/>
                    <a:pt x="27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6">
              <a:extLst>
                <a:ext uri="{FF2B5EF4-FFF2-40B4-BE49-F238E27FC236}">
                  <a16:creationId xmlns:a16="http://schemas.microsoft.com/office/drawing/2014/main" id="{269F25C4-82B5-474E-90A4-AC29D0045D14}"/>
                </a:ext>
              </a:extLst>
            </p:cNvPr>
            <p:cNvSpPr>
              <a:spLocks/>
            </p:cNvSpPr>
            <p:nvPr/>
          </p:nvSpPr>
          <p:spPr bwMode="auto">
            <a:xfrm>
              <a:off x="5486755" y="3026061"/>
              <a:ext cx="587702" cy="349281"/>
            </a:xfrm>
            <a:custGeom>
              <a:avLst/>
              <a:gdLst>
                <a:gd name="T0" fmla="*/ 269 w 283"/>
                <a:gd name="T1" fmla="*/ 0 h 168"/>
                <a:gd name="T2" fmla="*/ 14 w 283"/>
                <a:gd name="T3" fmla="*/ 0 h 168"/>
                <a:gd name="T4" fmla="*/ 0 w 283"/>
                <a:gd name="T5" fmla="*/ 14 h 168"/>
                <a:gd name="T6" fmla="*/ 0 w 283"/>
                <a:gd name="T7" fmla="*/ 64 h 168"/>
                <a:gd name="T8" fmla="*/ 6 w 283"/>
                <a:gd name="T9" fmla="*/ 70 h 168"/>
                <a:gd name="T10" fmla="*/ 12 w 283"/>
                <a:gd name="T11" fmla="*/ 64 h 168"/>
                <a:gd name="T12" fmla="*/ 12 w 283"/>
                <a:gd name="T13" fmla="*/ 14 h 168"/>
                <a:gd name="T14" fmla="*/ 14 w 283"/>
                <a:gd name="T15" fmla="*/ 12 h 168"/>
                <a:gd name="T16" fmla="*/ 269 w 283"/>
                <a:gd name="T17" fmla="*/ 12 h 168"/>
                <a:gd name="T18" fmla="*/ 271 w 283"/>
                <a:gd name="T19" fmla="*/ 14 h 168"/>
                <a:gd name="T20" fmla="*/ 271 w 283"/>
                <a:gd name="T21" fmla="*/ 124 h 168"/>
                <a:gd name="T22" fmla="*/ 202 w 283"/>
                <a:gd name="T23" fmla="*/ 124 h 168"/>
                <a:gd name="T24" fmla="*/ 220 w 283"/>
                <a:gd name="T25" fmla="*/ 102 h 168"/>
                <a:gd name="T26" fmla="*/ 220 w 283"/>
                <a:gd name="T27" fmla="*/ 93 h 168"/>
                <a:gd name="T28" fmla="*/ 211 w 283"/>
                <a:gd name="T29" fmla="*/ 94 h 168"/>
                <a:gd name="T30" fmla="*/ 185 w 283"/>
                <a:gd name="T31" fmla="*/ 126 h 168"/>
                <a:gd name="T32" fmla="*/ 185 w 283"/>
                <a:gd name="T33" fmla="*/ 134 h 168"/>
                <a:gd name="T34" fmla="*/ 211 w 283"/>
                <a:gd name="T35" fmla="*/ 166 h 168"/>
                <a:gd name="T36" fmla="*/ 216 w 283"/>
                <a:gd name="T37" fmla="*/ 168 h 168"/>
                <a:gd name="T38" fmla="*/ 220 w 283"/>
                <a:gd name="T39" fmla="*/ 167 h 168"/>
                <a:gd name="T40" fmla="*/ 220 w 283"/>
                <a:gd name="T41" fmla="*/ 158 h 168"/>
                <a:gd name="T42" fmla="*/ 202 w 283"/>
                <a:gd name="T43" fmla="*/ 136 h 168"/>
                <a:gd name="T44" fmla="*/ 277 w 283"/>
                <a:gd name="T45" fmla="*/ 136 h 168"/>
                <a:gd name="T46" fmla="*/ 283 w 283"/>
                <a:gd name="T47" fmla="*/ 130 h 168"/>
                <a:gd name="T48" fmla="*/ 283 w 283"/>
                <a:gd name="T49" fmla="*/ 14 h 168"/>
                <a:gd name="T50" fmla="*/ 269 w 283"/>
                <a:gd name="T5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3" h="168">
                  <a:moveTo>
                    <a:pt x="269" y="0"/>
                  </a:moveTo>
                  <a:cubicBezTo>
                    <a:pt x="14" y="0"/>
                    <a:pt x="14" y="0"/>
                    <a:pt x="14" y="0"/>
                  </a:cubicBezTo>
                  <a:cubicBezTo>
                    <a:pt x="6" y="0"/>
                    <a:pt x="0" y="6"/>
                    <a:pt x="0" y="14"/>
                  </a:cubicBezTo>
                  <a:cubicBezTo>
                    <a:pt x="0" y="64"/>
                    <a:pt x="0" y="64"/>
                    <a:pt x="0" y="64"/>
                  </a:cubicBezTo>
                  <a:cubicBezTo>
                    <a:pt x="0" y="68"/>
                    <a:pt x="2" y="70"/>
                    <a:pt x="6" y="70"/>
                  </a:cubicBezTo>
                  <a:cubicBezTo>
                    <a:pt x="9" y="70"/>
                    <a:pt x="12" y="68"/>
                    <a:pt x="12" y="64"/>
                  </a:cubicBezTo>
                  <a:cubicBezTo>
                    <a:pt x="12" y="14"/>
                    <a:pt x="12" y="14"/>
                    <a:pt x="12" y="14"/>
                  </a:cubicBezTo>
                  <a:cubicBezTo>
                    <a:pt x="12" y="13"/>
                    <a:pt x="13" y="12"/>
                    <a:pt x="14" y="12"/>
                  </a:cubicBezTo>
                  <a:cubicBezTo>
                    <a:pt x="269" y="12"/>
                    <a:pt x="269" y="12"/>
                    <a:pt x="269" y="12"/>
                  </a:cubicBezTo>
                  <a:cubicBezTo>
                    <a:pt x="270" y="12"/>
                    <a:pt x="271" y="13"/>
                    <a:pt x="271" y="14"/>
                  </a:cubicBezTo>
                  <a:cubicBezTo>
                    <a:pt x="271" y="124"/>
                    <a:pt x="271" y="124"/>
                    <a:pt x="271" y="124"/>
                  </a:cubicBezTo>
                  <a:cubicBezTo>
                    <a:pt x="202" y="124"/>
                    <a:pt x="202" y="124"/>
                    <a:pt x="202" y="124"/>
                  </a:cubicBezTo>
                  <a:cubicBezTo>
                    <a:pt x="220" y="102"/>
                    <a:pt x="220" y="102"/>
                    <a:pt x="220" y="102"/>
                  </a:cubicBezTo>
                  <a:cubicBezTo>
                    <a:pt x="222" y="99"/>
                    <a:pt x="222" y="95"/>
                    <a:pt x="220" y="93"/>
                  </a:cubicBezTo>
                  <a:cubicBezTo>
                    <a:pt x="217" y="91"/>
                    <a:pt x="213" y="92"/>
                    <a:pt x="211" y="94"/>
                  </a:cubicBezTo>
                  <a:cubicBezTo>
                    <a:pt x="185" y="126"/>
                    <a:pt x="185" y="126"/>
                    <a:pt x="185" y="126"/>
                  </a:cubicBezTo>
                  <a:cubicBezTo>
                    <a:pt x="183" y="128"/>
                    <a:pt x="183" y="132"/>
                    <a:pt x="185" y="134"/>
                  </a:cubicBezTo>
                  <a:cubicBezTo>
                    <a:pt x="211" y="166"/>
                    <a:pt x="211" y="166"/>
                    <a:pt x="211" y="166"/>
                  </a:cubicBezTo>
                  <a:cubicBezTo>
                    <a:pt x="212" y="167"/>
                    <a:pt x="214" y="168"/>
                    <a:pt x="216" y="168"/>
                  </a:cubicBezTo>
                  <a:cubicBezTo>
                    <a:pt x="217" y="168"/>
                    <a:pt x="218" y="168"/>
                    <a:pt x="220" y="167"/>
                  </a:cubicBezTo>
                  <a:cubicBezTo>
                    <a:pt x="222" y="165"/>
                    <a:pt x="222" y="161"/>
                    <a:pt x="220" y="158"/>
                  </a:cubicBezTo>
                  <a:cubicBezTo>
                    <a:pt x="202" y="136"/>
                    <a:pt x="202" y="136"/>
                    <a:pt x="202" y="136"/>
                  </a:cubicBezTo>
                  <a:cubicBezTo>
                    <a:pt x="277" y="136"/>
                    <a:pt x="277" y="136"/>
                    <a:pt x="277" y="136"/>
                  </a:cubicBezTo>
                  <a:cubicBezTo>
                    <a:pt x="280" y="136"/>
                    <a:pt x="283" y="133"/>
                    <a:pt x="283" y="130"/>
                  </a:cubicBezTo>
                  <a:cubicBezTo>
                    <a:pt x="283" y="14"/>
                    <a:pt x="283" y="14"/>
                    <a:pt x="283" y="14"/>
                  </a:cubicBezTo>
                  <a:cubicBezTo>
                    <a:pt x="283" y="6"/>
                    <a:pt x="276" y="0"/>
                    <a:pt x="2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Rectangle 37">
            <a:extLst>
              <a:ext uri="{FF2B5EF4-FFF2-40B4-BE49-F238E27FC236}">
                <a16:creationId xmlns:a16="http://schemas.microsoft.com/office/drawing/2014/main" id="{55B9D655-CDDD-423B-AD38-AE97A48E6498}"/>
              </a:ext>
            </a:extLst>
          </p:cNvPr>
          <p:cNvSpPr/>
          <p:nvPr/>
        </p:nvSpPr>
        <p:spPr>
          <a:xfrm>
            <a:off x="1352326" y="5524755"/>
            <a:ext cx="1417376" cy="338554"/>
          </a:xfrm>
          <a:prstGeom prst="rect">
            <a:avLst/>
          </a:prstGeom>
        </p:spPr>
        <p:txBody>
          <a:bodyPr wrap="none">
            <a:spAutoFit/>
          </a:bodyPr>
          <a:lstStyle/>
          <a:p>
            <a:pPr marL="12192" indent="-9017" algn="ctr" fontAlgn="b">
              <a:spcBef>
                <a:spcPts val="265"/>
              </a:spcBef>
              <a:spcAft>
                <a:spcPct val="0"/>
              </a:spcAft>
            </a:pPr>
            <a:r>
              <a:rPr lang="en-US" sz="1600" b="1" dirty="0">
                <a:solidFill>
                  <a:schemeClr val="accent4">
                    <a:lumMod val="75000"/>
                  </a:schemeClr>
                </a:solidFill>
              </a:rPr>
              <a:t>Engagement</a:t>
            </a:r>
          </a:p>
        </p:txBody>
      </p:sp>
      <p:sp>
        <p:nvSpPr>
          <p:cNvPr id="42" name="Rectangle 41">
            <a:extLst>
              <a:ext uri="{FF2B5EF4-FFF2-40B4-BE49-F238E27FC236}">
                <a16:creationId xmlns:a16="http://schemas.microsoft.com/office/drawing/2014/main" id="{EC84CE48-A750-4AB7-B44A-FA3AC08B25F8}"/>
              </a:ext>
            </a:extLst>
          </p:cNvPr>
          <p:cNvSpPr/>
          <p:nvPr/>
        </p:nvSpPr>
        <p:spPr>
          <a:xfrm>
            <a:off x="1361753" y="6901742"/>
            <a:ext cx="1398524" cy="338554"/>
          </a:xfrm>
          <a:prstGeom prst="rect">
            <a:avLst/>
          </a:prstGeom>
        </p:spPr>
        <p:txBody>
          <a:bodyPr wrap="none">
            <a:spAutoFit/>
          </a:bodyPr>
          <a:lstStyle/>
          <a:p>
            <a:pPr marL="12192" indent="-9017" algn="ctr" fontAlgn="b">
              <a:spcBef>
                <a:spcPts val="265"/>
              </a:spcBef>
              <a:spcAft>
                <a:spcPct val="0"/>
              </a:spcAft>
            </a:pPr>
            <a:r>
              <a:rPr lang="en-US" sz="1600" b="1" dirty="0">
                <a:solidFill>
                  <a:srgbClr val="C89F2A"/>
                </a:solidFill>
              </a:rPr>
              <a:t>Data Access</a:t>
            </a:r>
          </a:p>
        </p:txBody>
      </p:sp>
      <p:grpSp>
        <p:nvGrpSpPr>
          <p:cNvPr id="43" name="Group 42">
            <a:extLst>
              <a:ext uri="{FF2B5EF4-FFF2-40B4-BE49-F238E27FC236}">
                <a16:creationId xmlns:a16="http://schemas.microsoft.com/office/drawing/2014/main" id="{E55B9BB3-2D1B-4821-83E0-2ADEA1737B57}"/>
              </a:ext>
            </a:extLst>
          </p:cNvPr>
          <p:cNvGrpSpPr>
            <a:grpSpLocks noChangeAspect="1"/>
          </p:cNvGrpSpPr>
          <p:nvPr/>
        </p:nvGrpSpPr>
        <p:grpSpPr>
          <a:xfrm>
            <a:off x="1835092" y="6330285"/>
            <a:ext cx="451845" cy="470234"/>
            <a:chOff x="8540750" y="4332288"/>
            <a:chExt cx="546100" cy="568325"/>
          </a:xfrm>
          <a:solidFill>
            <a:srgbClr val="C89F2A"/>
          </a:solidFill>
        </p:grpSpPr>
        <p:sp>
          <p:nvSpPr>
            <p:cNvPr id="44" name="Oval 114">
              <a:extLst>
                <a:ext uri="{FF2B5EF4-FFF2-40B4-BE49-F238E27FC236}">
                  <a16:creationId xmlns:a16="http://schemas.microsoft.com/office/drawing/2014/main" id="{5F5A2F58-99F0-489E-957E-92718E1C7799}"/>
                </a:ext>
              </a:extLst>
            </p:cNvPr>
            <p:cNvSpPr>
              <a:spLocks noChangeArrowheads="1"/>
            </p:cNvSpPr>
            <p:nvPr/>
          </p:nvSpPr>
          <p:spPr bwMode="auto">
            <a:xfrm>
              <a:off x="8875713" y="4340225"/>
              <a:ext cx="41275"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5">
              <a:extLst>
                <a:ext uri="{FF2B5EF4-FFF2-40B4-BE49-F238E27FC236}">
                  <a16:creationId xmlns:a16="http://schemas.microsoft.com/office/drawing/2014/main" id="{ED3C7225-8100-4D6B-880E-794EDBFC2B18}"/>
                </a:ext>
              </a:extLst>
            </p:cNvPr>
            <p:cNvSpPr>
              <a:spLocks/>
            </p:cNvSpPr>
            <p:nvPr/>
          </p:nvSpPr>
          <p:spPr bwMode="auto">
            <a:xfrm>
              <a:off x="8831263" y="4619625"/>
              <a:ext cx="15875" cy="28575"/>
            </a:xfrm>
            <a:custGeom>
              <a:avLst/>
              <a:gdLst>
                <a:gd name="T0" fmla="*/ 9 w 9"/>
                <a:gd name="T1" fmla="*/ 9 h 18"/>
                <a:gd name="T2" fmla="*/ 7 w 9"/>
                <a:gd name="T3" fmla="*/ 4 h 18"/>
                <a:gd name="T4" fmla="*/ 0 w 9"/>
                <a:gd name="T5" fmla="*/ 0 h 18"/>
                <a:gd name="T6" fmla="*/ 0 w 9"/>
                <a:gd name="T7" fmla="*/ 18 h 18"/>
                <a:gd name="T8" fmla="*/ 6 w 9"/>
                <a:gd name="T9" fmla="*/ 15 h 18"/>
                <a:gd name="T10" fmla="*/ 9 w 9"/>
                <a:gd name="T11" fmla="*/ 9 h 18"/>
              </a:gdLst>
              <a:ahLst/>
              <a:cxnLst>
                <a:cxn ang="0">
                  <a:pos x="T0" y="T1"/>
                </a:cxn>
                <a:cxn ang="0">
                  <a:pos x="T2" y="T3"/>
                </a:cxn>
                <a:cxn ang="0">
                  <a:pos x="T4" y="T5"/>
                </a:cxn>
                <a:cxn ang="0">
                  <a:pos x="T6" y="T7"/>
                </a:cxn>
                <a:cxn ang="0">
                  <a:pos x="T8" y="T9"/>
                </a:cxn>
                <a:cxn ang="0">
                  <a:pos x="T10" y="T11"/>
                </a:cxn>
              </a:cxnLst>
              <a:rect l="0" t="0" r="r" b="b"/>
              <a:pathLst>
                <a:path w="9" h="18">
                  <a:moveTo>
                    <a:pt x="9" y="9"/>
                  </a:moveTo>
                  <a:cubicBezTo>
                    <a:pt x="9" y="7"/>
                    <a:pt x="8" y="5"/>
                    <a:pt x="7" y="4"/>
                  </a:cubicBezTo>
                  <a:cubicBezTo>
                    <a:pt x="6" y="2"/>
                    <a:pt x="4" y="1"/>
                    <a:pt x="0" y="0"/>
                  </a:cubicBezTo>
                  <a:cubicBezTo>
                    <a:pt x="0" y="18"/>
                    <a:pt x="0" y="18"/>
                    <a:pt x="0" y="18"/>
                  </a:cubicBezTo>
                  <a:cubicBezTo>
                    <a:pt x="3" y="18"/>
                    <a:pt x="5" y="17"/>
                    <a:pt x="6" y="15"/>
                  </a:cubicBezTo>
                  <a:cubicBezTo>
                    <a:pt x="8" y="14"/>
                    <a:pt x="9" y="11"/>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6">
              <a:extLst>
                <a:ext uri="{FF2B5EF4-FFF2-40B4-BE49-F238E27FC236}">
                  <a16:creationId xmlns:a16="http://schemas.microsoft.com/office/drawing/2014/main" id="{F8BEFD69-DBC2-4791-BECA-A8E6D9CE1A4B}"/>
                </a:ext>
              </a:extLst>
            </p:cNvPr>
            <p:cNvSpPr>
              <a:spLocks/>
            </p:cNvSpPr>
            <p:nvPr/>
          </p:nvSpPr>
          <p:spPr bwMode="auto">
            <a:xfrm>
              <a:off x="8813800" y="4581525"/>
              <a:ext cx="12700" cy="25400"/>
            </a:xfrm>
            <a:custGeom>
              <a:avLst/>
              <a:gdLst>
                <a:gd name="T0" fmla="*/ 8 w 8"/>
                <a:gd name="T1" fmla="*/ 0 h 16"/>
                <a:gd name="T2" fmla="*/ 2 w 8"/>
                <a:gd name="T3" fmla="*/ 3 h 16"/>
                <a:gd name="T4" fmla="*/ 0 w 8"/>
                <a:gd name="T5" fmla="*/ 8 h 16"/>
                <a:gd name="T6" fmla="*/ 2 w 8"/>
                <a:gd name="T7" fmla="*/ 13 h 16"/>
                <a:gd name="T8" fmla="*/ 8 w 8"/>
                <a:gd name="T9" fmla="*/ 16 h 16"/>
                <a:gd name="T10" fmla="*/ 8 w 8"/>
                <a:gd name="T11" fmla="*/ 0 h 16"/>
              </a:gdLst>
              <a:ahLst/>
              <a:cxnLst>
                <a:cxn ang="0">
                  <a:pos x="T0" y="T1"/>
                </a:cxn>
                <a:cxn ang="0">
                  <a:pos x="T2" y="T3"/>
                </a:cxn>
                <a:cxn ang="0">
                  <a:pos x="T4" y="T5"/>
                </a:cxn>
                <a:cxn ang="0">
                  <a:pos x="T6" y="T7"/>
                </a:cxn>
                <a:cxn ang="0">
                  <a:pos x="T8" y="T9"/>
                </a:cxn>
                <a:cxn ang="0">
                  <a:pos x="T10" y="T11"/>
                </a:cxn>
              </a:cxnLst>
              <a:rect l="0" t="0" r="r" b="b"/>
              <a:pathLst>
                <a:path w="8" h="16">
                  <a:moveTo>
                    <a:pt x="8" y="0"/>
                  </a:moveTo>
                  <a:cubicBezTo>
                    <a:pt x="6" y="0"/>
                    <a:pt x="4" y="1"/>
                    <a:pt x="2" y="3"/>
                  </a:cubicBezTo>
                  <a:cubicBezTo>
                    <a:pt x="1" y="4"/>
                    <a:pt x="0" y="6"/>
                    <a:pt x="0" y="8"/>
                  </a:cubicBezTo>
                  <a:cubicBezTo>
                    <a:pt x="0" y="10"/>
                    <a:pt x="1" y="12"/>
                    <a:pt x="2" y="13"/>
                  </a:cubicBezTo>
                  <a:cubicBezTo>
                    <a:pt x="3" y="15"/>
                    <a:pt x="5" y="16"/>
                    <a:pt x="8" y="16"/>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7">
              <a:extLst>
                <a:ext uri="{FF2B5EF4-FFF2-40B4-BE49-F238E27FC236}">
                  <a16:creationId xmlns:a16="http://schemas.microsoft.com/office/drawing/2014/main" id="{3C884051-C370-4484-8513-00B6FD38A731}"/>
                </a:ext>
              </a:extLst>
            </p:cNvPr>
            <p:cNvSpPr>
              <a:spLocks noEditPoints="1"/>
            </p:cNvSpPr>
            <p:nvPr/>
          </p:nvSpPr>
          <p:spPr bwMode="auto">
            <a:xfrm>
              <a:off x="8763000" y="4549775"/>
              <a:ext cx="133350" cy="134938"/>
            </a:xfrm>
            <a:custGeom>
              <a:avLst/>
              <a:gdLst>
                <a:gd name="T0" fmla="*/ 41 w 81"/>
                <a:gd name="T1" fmla="*/ 82 h 82"/>
                <a:gd name="T2" fmla="*/ 46 w 81"/>
                <a:gd name="T3" fmla="*/ 82 h 82"/>
                <a:gd name="T4" fmla="*/ 46 w 81"/>
                <a:gd name="T5" fmla="*/ 82 h 82"/>
                <a:gd name="T6" fmla="*/ 54 w 81"/>
                <a:gd name="T7" fmla="*/ 80 h 82"/>
                <a:gd name="T8" fmla="*/ 54 w 81"/>
                <a:gd name="T9" fmla="*/ 80 h 82"/>
                <a:gd name="T10" fmla="*/ 81 w 81"/>
                <a:gd name="T11" fmla="*/ 41 h 82"/>
                <a:gd name="T12" fmla="*/ 41 w 81"/>
                <a:gd name="T13" fmla="*/ 0 h 82"/>
                <a:gd name="T14" fmla="*/ 0 w 81"/>
                <a:gd name="T15" fmla="*/ 41 h 82"/>
                <a:gd name="T16" fmla="*/ 41 w 81"/>
                <a:gd name="T17" fmla="*/ 82 h 82"/>
                <a:gd name="T18" fmla="*/ 31 w 81"/>
                <a:gd name="T19" fmla="*/ 38 h 82"/>
                <a:gd name="T20" fmla="*/ 27 w 81"/>
                <a:gd name="T21" fmla="*/ 34 h 82"/>
                <a:gd name="T22" fmla="*/ 25 w 81"/>
                <a:gd name="T23" fmla="*/ 28 h 82"/>
                <a:gd name="T24" fmla="*/ 30 w 81"/>
                <a:gd name="T25" fmla="*/ 17 h 82"/>
                <a:gd name="T26" fmla="*/ 39 w 81"/>
                <a:gd name="T27" fmla="*/ 14 h 82"/>
                <a:gd name="T28" fmla="*/ 39 w 81"/>
                <a:gd name="T29" fmla="*/ 11 h 82"/>
                <a:gd name="T30" fmla="*/ 42 w 81"/>
                <a:gd name="T31" fmla="*/ 11 h 82"/>
                <a:gd name="T32" fmla="*/ 42 w 81"/>
                <a:gd name="T33" fmla="*/ 14 h 82"/>
                <a:gd name="T34" fmla="*/ 51 w 81"/>
                <a:gd name="T35" fmla="*/ 17 h 82"/>
                <a:gd name="T36" fmla="*/ 55 w 81"/>
                <a:gd name="T37" fmla="*/ 26 h 82"/>
                <a:gd name="T38" fmla="*/ 49 w 81"/>
                <a:gd name="T39" fmla="*/ 27 h 82"/>
                <a:gd name="T40" fmla="*/ 47 w 81"/>
                <a:gd name="T41" fmla="*/ 22 h 82"/>
                <a:gd name="T42" fmla="*/ 42 w 81"/>
                <a:gd name="T43" fmla="*/ 19 h 82"/>
                <a:gd name="T44" fmla="*/ 42 w 81"/>
                <a:gd name="T45" fmla="*/ 36 h 82"/>
                <a:gd name="T46" fmla="*/ 48 w 81"/>
                <a:gd name="T47" fmla="*/ 38 h 82"/>
                <a:gd name="T48" fmla="*/ 53 w 81"/>
                <a:gd name="T49" fmla="*/ 41 h 82"/>
                <a:gd name="T50" fmla="*/ 56 w 81"/>
                <a:gd name="T51" fmla="*/ 45 h 82"/>
                <a:gd name="T52" fmla="*/ 57 w 81"/>
                <a:gd name="T53" fmla="*/ 50 h 82"/>
                <a:gd name="T54" fmla="*/ 53 w 81"/>
                <a:gd name="T55" fmla="*/ 61 h 82"/>
                <a:gd name="T56" fmla="*/ 42 w 81"/>
                <a:gd name="T57" fmla="*/ 65 h 82"/>
                <a:gd name="T58" fmla="*/ 42 w 81"/>
                <a:gd name="T59" fmla="*/ 71 h 82"/>
                <a:gd name="T60" fmla="*/ 39 w 81"/>
                <a:gd name="T61" fmla="*/ 71 h 82"/>
                <a:gd name="T62" fmla="*/ 39 w 81"/>
                <a:gd name="T63" fmla="*/ 65 h 82"/>
                <a:gd name="T64" fmla="*/ 32 w 81"/>
                <a:gd name="T65" fmla="*/ 63 h 82"/>
                <a:gd name="T66" fmla="*/ 27 w 81"/>
                <a:gd name="T67" fmla="*/ 59 h 82"/>
                <a:gd name="T68" fmla="*/ 24 w 81"/>
                <a:gd name="T69" fmla="*/ 51 h 82"/>
                <a:gd name="T70" fmla="*/ 30 w 81"/>
                <a:gd name="T71" fmla="*/ 50 h 82"/>
                <a:gd name="T72" fmla="*/ 33 w 81"/>
                <a:gd name="T73" fmla="*/ 57 h 82"/>
                <a:gd name="T74" fmla="*/ 39 w 81"/>
                <a:gd name="T75" fmla="*/ 60 h 82"/>
                <a:gd name="T76" fmla="*/ 39 w 81"/>
                <a:gd name="T77" fmla="*/ 41 h 82"/>
                <a:gd name="T78" fmla="*/ 31 w 81"/>
                <a:gd name="T79"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 h="82">
                  <a:moveTo>
                    <a:pt x="41" y="82"/>
                  </a:moveTo>
                  <a:cubicBezTo>
                    <a:pt x="42" y="82"/>
                    <a:pt x="44" y="82"/>
                    <a:pt x="46" y="82"/>
                  </a:cubicBezTo>
                  <a:cubicBezTo>
                    <a:pt x="46" y="82"/>
                    <a:pt x="46" y="82"/>
                    <a:pt x="46" y="82"/>
                  </a:cubicBezTo>
                  <a:cubicBezTo>
                    <a:pt x="54" y="80"/>
                    <a:pt x="54" y="80"/>
                    <a:pt x="54" y="80"/>
                  </a:cubicBezTo>
                  <a:cubicBezTo>
                    <a:pt x="54" y="80"/>
                    <a:pt x="54" y="80"/>
                    <a:pt x="54" y="80"/>
                  </a:cubicBezTo>
                  <a:cubicBezTo>
                    <a:pt x="70" y="74"/>
                    <a:pt x="81" y="59"/>
                    <a:pt x="81" y="41"/>
                  </a:cubicBezTo>
                  <a:cubicBezTo>
                    <a:pt x="81" y="19"/>
                    <a:pt x="63" y="0"/>
                    <a:pt x="41" y="0"/>
                  </a:cubicBezTo>
                  <a:cubicBezTo>
                    <a:pt x="18" y="0"/>
                    <a:pt x="0" y="19"/>
                    <a:pt x="0" y="41"/>
                  </a:cubicBezTo>
                  <a:cubicBezTo>
                    <a:pt x="0" y="64"/>
                    <a:pt x="18" y="82"/>
                    <a:pt x="41" y="82"/>
                  </a:cubicBezTo>
                  <a:close/>
                  <a:moveTo>
                    <a:pt x="31" y="38"/>
                  </a:moveTo>
                  <a:cubicBezTo>
                    <a:pt x="30" y="37"/>
                    <a:pt x="28" y="36"/>
                    <a:pt x="27" y="34"/>
                  </a:cubicBezTo>
                  <a:cubicBezTo>
                    <a:pt x="26" y="32"/>
                    <a:pt x="25" y="30"/>
                    <a:pt x="25" y="28"/>
                  </a:cubicBezTo>
                  <a:cubicBezTo>
                    <a:pt x="25" y="23"/>
                    <a:pt x="27" y="20"/>
                    <a:pt x="30" y="17"/>
                  </a:cubicBezTo>
                  <a:cubicBezTo>
                    <a:pt x="32" y="15"/>
                    <a:pt x="35" y="14"/>
                    <a:pt x="39" y="14"/>
                  </a:cubicBezTo>
                  <a:cubicBezTo>
                    <a:pt x="39" y="11"/>
                    <a:pt x="39" y="11"/>
                    <a:pt x="39" y="11"/>
                  </a:cubicBezTo>
                  <a:cubicBezTo>
                    <a:pt x="42" y="11"/>
                    <a:pt x="42" y="11"/>
                    <a:pt x="42" y="11"/>
                  </a:cubicBezTo>
                  <a:cubicBezTo>
                    <a:pt x="42" y="14"/>
                    <a:pt x="42" y="14"/>
                    <a:pt x="42" y="14"/>
                  </a:cubicBezTo>
                  <a:cubicBezTo>
                    <a:pt x="46" y="14"/>
                    <a:pt x="49" y="15"/>
                    <a:pt x="51" y="17"/>
                  </a:cubicBezTo>
                  <a:cubicBezTo>
                    <a:pt x="53" y="19"/>
                    <a:pt x="55" y="22"/>
                    <a:pt x="55" y="26"/>
                  </a:cubicBezTo>
                  <a:cubicBezTo>
                    <a:pt x="49" y="27"/>
                    <a:pt x="49" y="27"/>
                    <a:pt x="49" y="27"/>
                  </a:cubicBezTo>
                  <a:cubicBezTo>
                    <a:pt x="49" y="25"/>
                    <a:pt x="48" y="23"/>
                    <a:pt x="47" y="22"/>
                  </a:cubicBezTo>
                  <a:cubicBezTo>
                    <a:pt x="46" y="20"/>
                    <a:pt x="44" y="19"/>
                    <a:pt x="42" y="19"/>
                  </a:cubicBezTo>
                  <a:cubicBezTo>
                    <a:pt x="42" y="36"/>
                    <a:pt x="42" y="36"/>
                    <a:pt x="42" y="36"/>
                  </a:cubicBezTo>
                  <a:cubicBezTo>
                    <a:pt x="45" y="37"/>
                    <a:pt x="47" y="38"/>
                    <a:pt x="48" y="38"/>
                  </a:cubicBezTo>
                  <a:cubicBezTo>
                    <a:pt x="50" y="39"/>
                    <a:pt x="52" y="40"/>
                    <a:pt x="53" y="41"/>
                  </a:cubicBezTo>
                  <a:cubicBezTo>
                    <a:pt x="54" y="42"/>
                    <a:pt x="55" y="44"/>
                    <a:pt x="56" y="45"/>
                  </a:cubicBezTo>
                  <a:cubicBezTo>
                    <a:pt x="56" y="47"/>
                    <a:pt x="57" y="49"/>
                    <a:pt x="57" y="50"/>
                  </a:cubicBezTo>
                  <a:cubicBezTo>
                    <a:pt x="57" y="55"/>
                    <a:pt x="55" y="58"/>
                    <a:pt x="53" y="61"/>
                  </a:cubicBezTo>
                  <a:cubicBezTo>
                    <a:pt x="50" y="64"/>
                    <a:pt x="47" y="65"/>
                    <a:pt x="42" y="65"/>
                  </a:cubicBezTo>
                  <a:cubicBezTo>
                    <a:pt x="42" y="71"/>
                    <a:pt x="42" y="71"/>
                    <a:pt x="42" y="71"/>
                  </a:cubicBezTo>
                  <a:cubicBezTo>
                    <a:pt x="39" y="71"/>
                    <a:pt x="39" y="71"/>
                    <a:pt x="39" y="71"/>
                  </a:cubicBezTo>
                  <a:cubicBezTo>
                    <a:pt x="39" y="65"/>
                    <a:pt x="39" y="65"/>
                    <a:pt x="39" y="65"/>
                  </a:cubicBezTo>
                  <a:cubicBezTo>
                    <a:pt x="36" y="65"/>
                    <a:pt x="34" y="64"/>
                    <a:pt x="32" y="63"/>
                  </a:cubicBezTo>
                  <a:cubicBezTo>
                    <a:pt x="30" y="62"/>
                    <a:pt x="28" y="61"/>
                    <a:pt x="27" y="59"/>
                  </a:cubicBezTo>
                  <a:cubicBezTo>
                    <a:pt x="25" y="56"/>
                    <a:pt x="25" y="54"/>
                    <a:pt x="24" y="51"/>
                  </a:cubicBezTo>
                  <a:cubicBezTo>
                    <a:pt x="30" y="50"/>
                    <a:pt x="30" y="50"/>
                    <a:pt x="30" y="50"/>
                  </a:cubicBezTo>
                  <a:cubicBezTo>
                    <a:pt x="31" y="53"/>
                    <a:pt x="32" y="55"/>
                    <a:pt x="33" y="57"/>
                  </a:cubicBezTo>
                  <a:cubicBezTo>
                    <a:pt x="35" y="59"/>
                    <a:pt x="37" y="60"/>
                    <a:pt x="39" y="60"/>
                  </a:cubicBezTo>
                  <a:cubicBezTo>
                    <a:pt x="39" y="41"/>
                    <a:pt x="39" y="41"/>
                    <a:pt x="39" y="41"/>
                  </a:cubicBezTo>
                  <a:cubicBezTo>
                    <a:pt x="37" y="41"/>
                    <a:pt x="34" y="40"/>
                    <a:pt x="3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18">
              <a:extLst>
                <a:ext uri="{FF2B5EF4-FFF2-40B4-BE49-F238E27FC236}">
                  <a16:creationId xmlns:a16="http://schemas.microsoft.com/office/drawing/2014/main" id="{088FFBFA-F170-4D35-BFA8-40F2D378B862}"/>
                </a:ext>
              </a:extLst>
            </p:cNvPr>
            <p:cNvSpPr>
              <a:spLocks/>
            </p:cNvSpPr>
            <p:nvPr/>
          </p:nvSpPr>
          <p:spPr bwMode="auto">
            <a:xfrm>
              <a:off x="8975725" y="4332288"/>
              <a:ext cx="39687" cy="42863"/>
            </a:xfrm>
            <a:custGeom>
              <a:avLst/>
              <a:gdLst>
                <a:gd name="T0" fmla="*/ 25 w 25"/>
                <a:gd name="T1" fmla="*/ 13 h 26"/>
                <a:gd name="T2" fmla="*/ 12 w 25"/>
                <a:gd name="T3" fmla="*/ 0 h 26"/>
                <a:gd name="T4" fmla="*/ 0 w 25"/>
                <a:gd name="T5" fmla="*/ 13 h 26"/>
                <a:gd name="T6" fmla="*/ 4 w 25"/>
                <a:gd name="T7" fmla="*/ 22 h 26"/>
                <a:gd name="T8" fmla="*/ 4 w 25"/>
                <a:gd name="T9" fmla="*/ 23 h 26"/>
                <a:gd name="T10" fmla="*/ 5 w 25"/>
                <a:gd name="T11" fmla="*/ 23 h 26"/>
                <a:gd name="T12" fmla="*/ 10 w 25"/>
                <a:gd name="T13" fmla="*/ 25 h 26"/>
                <a:gd name="T14" fmla="*/ 11 w 25"/>
                <a:gd name="T15" fmla="*/ 26 h 26"/>
                <a:gd name="T16" fmla="*/ 11 w 25"/>
                <a:gd name="T17" fmla="*/ 26 h 26"/>
                <a:gd name="T18" fmla="*/ 12 w 25"/>
                <a:gd name="T19" fmla="*/ 26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6"/>
                    <a:pt x="19" y="0"/>
                    <a:pt x="12" y="0"/>
                  </a:cubicBezTo>
                  <a:cubicBezTo>
                    <a:pt x="5" y="0"/>
                    <a:pt x="0" y="6"/>
                    <a:pt x="0" y="13"/>
                  </a:cubicBezTo>
                  <a:cubicBezTo>
                    <a:pt x="0" y="17"/>
                    <a:pt x="1" y="20"/>
                    <a:pt x="4" y="22"/>
                  </a:cubicBezTo>
                  <a:cubicBezTo>
                    <a:pt x="4" y="23"/>
                    <a:pt x="4" y="23"/>
                    <a:pt x="4" y="23"/>
                  </a:cubicBezTo>
                  <a:cubicBezTo>
                    <a:pt x="5" y="23"/>
                    <a:pt x="5" y="23"/>
                    <a:pt x="5" y="23"/>
                  </a:cubicBezTo>
                  <a:cubicBezTo>
                    <a:pt x="6" y="24"/>
                    <a:pt x="8" y="25"/>
                    <a:pt x="10" y="25"/>
                  </a:cubicBezTo>
                  <a:cubicBezTo>
                    <a:pt x="11" y="26"/>
                    <a:pt x="11" y="26"/>
                    <a:pt x="11" y="26"/>
                  </a:cubicBezTo>
                  <a:cubicBezTo>
                    <a:pt x="11" y="26"/>
                    <a:pt x="11" y="26"/>
                    <a:pt x="11" y="26"/>
                  </a:cubicBezTo>
                  <a:cubicBezTo>
                    <a:pt x="12" y="26"/>
                    <a:pt x="12" y="26"/>
                    <a:pt x="12" y="26"/>
                  </a:cubicBezTo>
                  <a:cubicBezTo>
                    <a:pt x="19" y="26"/>
                    <a:pt x="25" y="20"/>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119">
              <a:extLst>
                <a:ext uri="{FF2B5EF4-FFF2-40B4-BE49-F238E27FC236}">
                  <a16:creationId xmlns:a16="http://schemas.microsoft.com/office/drawing/2014/main" id="{27BECD6E-BB71-4A1B-B1BB-A752DD726B62}"/>
                </a:ext>
              </a:extLst>
            </p:cNvPr>
            <p:cNvSpPr>
              <a:spLocks noChangeArrowheads="1"/>
            </p:cNvSpPr>
            <p:nvPr/>
          </p:nvSpPr>
          <p:spPr bwMode="auto">
            <a:xfrm>
              <a:off x="9045575" y="4398963"/>
              <a:ext cx="41275"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20">
              <a:extLst>
                <a:ext uri="{FF2B5EF4-FFF2-40B4-BE49-F238E27FC236}">
                  <a16:creationId xmlns:a16="http://schemas.microsoft.com/office/drawing/2014/main" id="{929EB747-AC4E-40DC-9BB8-B912E85D9539}"/>
                </a:ext>
              </a:extLst>
            </p:cNvPr>
            <p:cNvSpPr>
              <a:spLocks/>
            </p:cNvSpPr>
            <p:nvPr/>
          </p:nvSpPr>
          <p:spPr bwMode="auto">
            <a:xfrm>
              <a:off x="8936038" y="4810125"/>
              <a:ext cx="46037" cy="41275"/>
            </a:xfrm>
            <a:custGeom>
              <a:avLst/>
              <a:gdLst>
                <a:gd name="T0" fmla="*/ 16 w 28"/>
                <a:gd name="T1" fmla="*/ 0 h 25"/>
                <a:gd name="T2" fmla="*/ 7 w 28"/>
                <a:gd name="T3" fmla="*/ 3 h 25"/>
                <a:gd name="T4" fmla="*/ 8 w 28"/>
                <a:gd name="T5" fmla="*/ 2 h 25"/>
                <a:gd name="T6" fmla="*/ 5 w 28"/>
                <a:gd name="T7" fmla="*/ 0 h 25"/>
                <a:gd name="T8" fmla="*/ 0 w 28"/>
                <a:gd name="T9" fmla="*/ 6 h 25"/>
                <a:gd name="T10" fmla="*/ 3 w 28"/>
                <a:gd name="T11" fmla="*/ 8 h 25"/>
                <a:gd name="T12" fmla="*/ 4 w 28"/>
                <a:gd name="T13" fmla="*/ 8 h 25"/>
                <a:gd name="T14" fmla="*/ 3 w 28"/>
                <a:gd name="T15" fmla="*/ 13 h 25"/>
                <a:gd name="T16" fmla="*/ 16 w 28"/>
                <a:gd name="T17" fmla="*/ 25 h 25"/>
                <a:gd name="T18" fmla="*/ 28 w 28"/>
                <a:gd name="T19" fmla="*/ 13 h 25"/>
                <a:gd name="T20" fmla="*/ 16 w 28"/>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5">
                  <a:moveTo>
                    <a:pt x="16" y="0"/>
                  </a:moveTo>
                  <a:cubicBezTo>
                    <a:pt x="12" y="0"/>
                    <a:pt x="10" y="1"/>
                    <a:pt x="7" y="3"/>
                  </a:cubicBezTo>
                  <a:cubicBezTo>
                    <a:pt x="8" y="2"/>
                    <a:pt x="8" y="2"/>
                    <a:pt x="8" y="2"/>
                  </a:cubicBezTo>
                  <a:cubicBezTo>
                    <a:pt x="5" y="0"/>
                    <a:pt x="5" y="0"/>
                    <a:pt x="5" y="0"/>
                  </a:cubicBezTo>
                  <a:cubicBezTo>
                    <a:pt x="0" y="6"/>
                    <a:pt x="0" y="6"/>
                    <a:pt x="0" y="6"/>
                  </a:cubicBezTo>
                  <a:cubicBezTo>
                    <a:pt x="3" y="8"/>
                    <a:pt x="3" y="8"/>
                    <a:pt x="3" y="8"/>
                  </a:cubicBezTo>
                  <a:cubicBezTo>
                    <a:pt x="4" y="8"/>
                    <a:pt x="4" y="8"/>
                    <a:pt x="4" y="8"/>
                  </a:cubicBezTo>
                  <a:cubicBezTo>
                    <a:pt x="3" y="9"/>
                    <a:pt x="3" y="11"/>
                    <a:pt x="3" y="13"/>
                  </a:cubicBezTo>
                  <a:cubicBezTo>
                    <a:pt x="3" y="20"/>
                    <a:pt x="9" y="25"/>
                    <a:pt x="16" y="25"/>
                  </a:cubicBezTo>
                  <a:cubicBezTo>
                    <a:pt x="23" y="25"/>
                    <a:pt x="28" y="20"/>
                    <a:pt x="28" y="13"/>
                  </a:cubicBezTo>
                  <a:cubicBezTo>
                    <a:pt x="28" y="6"/>
                    <a:pt x="23"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21">
              <a:extLst>
                <a:ext uri="{FF2B5EF4-FFF2-40B4-BE49-F238E27FC236}">
                  <a16:creationId xmlns:a16="http://schemas.microsoft.com/office/drawing/2014/main" id="{05FB92B0-AF7D-45F4-9470-39FA5E0AAF29}"/>
                </a:ext>
              </a:extLst>
            </p:cNvPr>
            <p:cNvSpPr>
              <a:spLocks/>
            </p:cNvSpPr>
            <p:nvPr/>
          </p:nvSpPr>
          <p:spPr bwMode="auto">
            <a:xfrm>
              <a:off x="8842375" y="4857750"/>
              <a:ext cx="42862" cy="42863"/>
            </a:xfrm>
            <a:custGeom>
              <a:avLst/>
              <a:gdLst>
                <a:gd name="T0" fmla="*/ 17 w 26"/>
                <a:gd name="T1" fmla="*/ 1 h 26"/>
                <a:gd name="T2" fmla="*/ 17 w 26"/>
                <a:gd name="T3" fmla="*/ 0 h 26"/>
                <a:gd name="T4" fmla="*/ 15 w 26"/>
                <a:gd name="T5" fmla="*/ 0 h 26"/>
                <a:gd name="T6" fmla="*/ 13 w 26"/>
                <a:gd name="T7" fmla="*/ 0 h 26"/>
                <a:gd name="T8" fmla="*/ 11 w 26"/>
                <a:gd name="T9" fmla="*/ 0 h 26"/>
                <a:gd name="T10" fmla="*/ 9 w 26"/>
                <a:gd name="T11" fmla="*/ 0 h 26"/>
                <a:gd name="T12" fmla="*/ 9 w 26"/>
                <a:gd name="T13" fmla="*/ 1 h 26"/>
                <a:gd name="T14" fmla="*/ 0 w 26"/>
                <a:gd name="T15" fmla="*/ 13 h 26"/>
                <a:gd name="T16" fmla="*/ 13 w 26"/>
                <a:gd name="T17" fmla="*/ 26 h 26"/>
                <a:gd name="T18" fmla="*/ 26 w 26"/>
                <a:gd name="T19" fmla="*/ 13 h 26"/>
                <a:gd name="T20" fmla="*/ 17 w 26"/>
                <a:gd name="T21"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17" y="1"/>
                  </a:moveTo>
                  <a:cubicBezTo>
                    <a:pt x="17" y="0"/>
                    <a:pt x="17" y="0"/>
                    <a:pt x="17" y="0"/>
                  </a:cubicBezTo>
                  <a:cubicBezTo>
                    <a:pt x="15" y="0"/>
                    <a:pt x="15" y="0"/>
                    <a:pt x="15" y="0"/>
                  </a:cubicBezTo>
                  <a:cubicBezTo>
                    <a:pt x="14" y="0"/>
                    <a:pt x="13" y="0"/>
                    <a:pt x="13" y="0"/>
                  </a:cubicBezTo>
                  <a:cubicBezTo>
                    <a:pt x="12" y="0"/>
                    <a:pt x="12" y="0"/>
                    <a:pt x="11" y="0"/>
                  </a:cubicBezTo>
                  <a:cubicBezTo>
                    <a:pt x="9" y="0"/>
                    <a:pt x="9" y="0"/>
                    <a:pt x="9" y="0"/>
                  </a:cubicBezTo>
                  <a:cubicBezTo>
                    <a:pt x="9" y="1"/>
                    <a:pt x="9" y="1"/>
                    <a:pt x="9" y="1"/>
                  </a:cubicBezTo>
                  <a:cubicBezTo>
                    <a:pt x="4" y="3"/>
                    <a:pt x="0" y="7"/>
                    <a:pt x="0" y="13"/>
                  </a:cubicBezTo>
                  <a:cubicBezTo>
                    <a:pt x="0" y="20"/>
                    <a:pt x="6" y="26"/>
                    <a:pt x="13" y="26"/>
                  </a:cubicBezTo>
                  <a:cubicBezTo>
                    <a:pt x="20" y="26"/>
                    <a:pt x="26" y="20"/>
                    <a:pt x="26" y="13"/>
                  </a:cubicBezTo>
                  <a:cubicBezTo>
                    <a:pt x="26" y="7"/>
                    <a:pt x="22" y="3"/>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22">
              <a:extLst>
                <a:ext uri="{FF2B5EF4-FFF2-40B4-BE49-F238E27FC236}">
                  <a16:creationId xmlns:a16="http://schemas.microsoft.com/office/drawing/2014/main" id="{8F5ECE0D-A2B3-4040-97BD-B84F51461B05}"/>
                </a:ext>
              </a:extLst>
            </p:cNvPr>
            <p:cNvSpPr>
              <a:spLocks/>
            </p:cNvSpPr>
            <p:nvPr/>
          </p:nvSpPr>
          <p:spPr bwMode="auto">
            <a:xfrm>
              <a:off x="8642350" y="4392613"/>
              <a:ext cx="15875" cy="11113"/>
            </a:xfrm>
            <a:custGeom>
              <a:avLst/>
              <a:gdLst>
                <a:gd name="T0" fmla="*/ 0 w 10"/>
                <a:gd name="T1" fmla="*/ 2 h 7"/>
                <a:gd name="T2" fmla="*/ 1 w 10"/>
                <a:gd name="T3" fmla="*/ 7 h 7"/>
                <a:gd name="T4" fmla="*/ 10 w 10"/>
                <a:gd name="T5" fmla="*/ 5 h 7"/>
                <a:gd name="T6" fmla="*/ 9 w 10"/>
                <a:gd name="T7" fmla="*/ 0 h 7"/>
                <a:gd name="T8" fmla="*/ 0 w 10"/>
                <a:gd name="T9" fmla="*/ 2 h 7"/>
              </a:gdLst>
              <a:ahLst/>
              <a:cxnLst>
                <a:cxn ang="0">
                  <a:pos x="T0" y="T1"/>
                </a:cxn>
                <a:cxn ang="0">
                  <a:pos x="T2" y="T3"/>
                </a:cxn>
                <a:cxn ang="0">
                  <a:pos x="T4" y="T5"/>
                </a:cxn>
                <a:cxn ang="0">
                  <a:pos x="T6" y="T7"/>
                </a:cxn>
                <a:cxn ang="0">
                  <a:pos x="T8" y="T9"/>
                </a:cxn>
              </a:cxnLst>
              <a:rect l="0" t="0" r="r" b="b"/>
              <a:pathLst>
                <a:path w="10" h="7">
                  <a:moveTo>
                    <a:pt x="0" y="2"/>
                  </a:moveTo>
                  <a:lnTo>
                    <a:pt x="1" y="7"/>
                  </a:lnTo>
                  <a:lnTo>
                    <a:pt x="10" y="5"/>
                  </a:lnTo>
                  <a:lnTo>
                    <a:pt x="9"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23">
              <a:extLst>
                <a:ext uri="{FF2B5EF4-FFF2-40B4-BE49-F238E27FC236}">
                  <a16:creationId xmlns:a16="http://schemas.microsoft.com/office/drawing/2014/main" id="{45C593A8-C899-4C77-9165-05FB68569C6B}"/>
                </a:ext>
              </a:extLst>
            </p:cNvPr>
            <p:cNvSpPr>
              <a:spLocks/>
            </p:cNvSpPr>
            <p:nvPr/>
          </p:nvSpPr>
          <p:spPr bwMode="auto">
            <a:xfrm>
              <a:off x="8650288" y="4418013"/>
              <a:ext cx="14287" cy="9525"/>
            </a:xfrm>
            <a:custGeom>
              <a:avLst/>
              <a:gdLst>
                <a:gd name="T0" fmla="*/ 0 w 9"/>
                <a:gd name="T1" fmla="*/ 2 h 6"/>
                <a:gd name="T2" fmla="*/ 1 w 9"/>
                <a:gd name="T3" fmla="*/ 6 h 6"/>
                <a:gd name="T4" fmla="*/ 9 w 9"/>
                <a:gd name="T5" fmla="*/ 4 h 6"/>
                <a:gd name="T6" fmla="*/ 8 w 9"/>
                <a:gd name="T7" fmla="*/ 0 h 6"/>
                <a:gd name="T8" fmla="*/ 0 w 9"/>
                <a:gd name="T9" fmla="*/ 2 h 6"/>
              </a:gdLst>
              <a:ahLst/>
              <a:cxnLst>
                <a:cxn ang="0">
                  <a:pos x="T0" y="T1"/>
                </a:cxn>
                <a:cxn ang="0">
                  <a:pos x="T2" y="T3"/>
                </a:cxn>
                <a:cxn ang="0">
                  <a:pos x="T4" y="T5"/>
                </a:cxn>
                <a:cxn ang="0">
                  <a:pos x="T6" y="T7"/>
                </a:cxn>
                <a:cxn ang="0">
                  <a:pos x="T8" y="T9"/>
                </a:cxn>
              </a:cxnLst>
              <a:rect l="0" t="0" r="r" b="b"/>
              <a:pathLst>
                <a:path w="9" h="6">
                  <a:moveTo>
                    <a:pt x="0" y="2"/>
                  </a:moveTo>
                  <a:lnTo>
                    <a:pt x="1" y="6"/>
                  </a:lnTo>
                  <a:lnTo>
                    <a:pt x="9" y="4"/>
                  </a:lnTo>
                  <a:lnTo>
                    <a:pt x="8"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24">
              <a:extLst>
                <a:ext uri="{FF2B5EF4-FFF2-40B4-BE49-F238E27FC236}">
                  <a16:creationId xmlns:a16="http://schemas.microsoft.com/office/drawing/2014/main" id="{D25E941E-C482-45A5-A675-C1090CE699E9}"/>
                </a:ext>
              </a:extLst>
            </p:cNvPr>
            <p:cNvSpPr>
              <a:spLocks/>
            </p:cNvSpPr>
            <p:nvPr/>
          </p:nvSpPr>
          <p:spPr bwMode="auto">
            <a:xfrm>
              <a:off x="8621713" y="4344988"/>
              <a:ext cx="41275" cy="44450"/>
            </a:xfrm>
            <a:custGeom>
              <a:avLst/>
              <a:gdLst>
                <a:gd name="T0" fmla="*/ 20 w 25"/>
                <a:gd name="T1" fmla="*/ 25 h 27"/>
                <a:gd name="T2" fmla="*/ 20 w 25"/>
                <a:gd name="T3" fmla="*/ 24 h 27"/>
                <a:gd name="T4" fmla="*/ 25 w 25"/>
                <a:gd name="T5" fmla="*/ 13 h 27"/>
                <a:gd name="T6" fmla="*/ 13 w 25"/>
                <a:gd name="T7" fmla="*/ 0 h 27"/>
                <a:gd name="T8" fmla="*/ 0 w 25"/>
                <a:gd name="T9" fmla="*/ 13 h 27"/>
                <a:gd name="T10" fmla="*/ 12 w 25"/>
                <a:gd name="T11" fmla="*/ 26 h 27"/>
                <a:gd name="T12" fmla="*/ 12 w 25"/>
                <a:gd name="T13" fmla="*/ 27 h 27"/>
                <a:gd name="T14" fmla="*/ 20 w 25"/>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20" y="25"/>
                  </a:moveTo>
                  <a:cubicBezTo>
                    <a:pt x="20" y="24"/>
                    <a:pt x="20" y="24"/>
                    <a:pt x="20" y="24"/>
                  </a:cubicBezTo>
                  <a:cubicBezTo>
                    <a:pt x="23" y="21"/>
                    <a:pt x="25" y="17"/>
                    <a:pt x="25" y="13"/>
                  </a:cubicBezTo>
                  <a:cubicBezTo>
                    <a:pt x="25" y="6"/>
                    <a:pt x="20" y="0"/>
                    <a:pt x="13" y="0"/>
                  </a:cubicBezTo>
                  <a:cubicBezTo>
                    <a:pt x="6" y="0"/>
                    <a:pt x="0" y="6"/>
                    <a:pt x="0" y="13"/>
                  </a:cubicBezTo>
                  <a:cubicBezTo>
                    <a:pt x="0" y="20"/>
                    <a:pt x="5" y="25"/>
                    <a:pt x="12" y="26"/>
                  </a:cubicBezTo>
                  <a:cubicBezTo>
                    <a:pt x="12" y="27"/>
                    <a:pt x="12" y="27"/>
                    <a:pt x="12" y="27"/>
                  </a:cubicBezTo>
                  <a:lnTo>
                    <a:pt x="2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25">
              <a:extLst>
                <a:ext uri="{FF2B5EF4-FFF2-40B4-BE49-F238E27FC236}">
                  <a16:creationId xmlns:a16="http://schemas.microsoft.com/office/drawing/2014/main" id="{353380DB-3556-42B1-B5C7-6F1074834436}"/>
                </a:ext>
              </a:extLst>
            </p:cNvPr>
            <p:cNvSpPr>
              <a:spLocks/>
            </p:cNvSpPr>
            <p:nvPr/>
          </p:nvSpPr>
          <p:spPr bwMode="auto">
            <a:xfrm>
              <a:off x="8645525" y="4405313"/>
              <a:ext cx="15875" cy="9525"/>
            </a:xfrm>
            <a:custGeom>
              <a:avLst/>
              <a:gdLst>
                <a:gd name="T0" fmla="*/ 10 w 10"/>
                <a:gd name="T1" fmla="*/ 4 h 6"/>
                <a:gd name="T2" fmla="*/ 9 w 10"/>
                <a:gd name="T3" fmla="*/ 0 h 6"/>
                <a:gd name="T4" fmla="*/ 0 w 10"/>
                <a:gd name="T5" fmla="*/ 3 h 6"/>
                <a:gd name="T6" fmla="*/ 2 w 10"/>
                <a:gd name="T7" fmla="*/ 6 h 6"/>
                <a:gd name="T8" fmla="*/ 10 w 10"/>
                <a:gd name="T9" fmla="*/ 4 h 6"/>
              </a:gdLst>
              <a:ahLst/>
              <a:cxnLst>
                <a:cxn ang="0">
                  <a:pos x="T0" y="T1"/>
                </a:cxn>
                <a:cxn ang="0">
                  <a:pos x="T2" y="T3"/>
                </a:cxn>
                <a:cxn ang="0">
                  <a:pos x="T4" y="T5"/>
                </a:cxn>
                <a:cxn ang="0">
                  <a:pos x="T6" y="T7"/>
                </a:cxn>
                <a:cxn ang="0">
                  <a:pos x="T8" y="T9"/>
                </a:cxn>
              </a:cxnLst>
              <a:rect l="0" t="0" r="r" b="b"/>
              <a:pathLst>
                <a:path w="10" h="6">
                  <a:moveTo>
                    <a:pt x="10" y="4"/>
                  </a:moveTo>
                  <a:lnTo>
                    <a:pt x="9" y="0"/>
                  </a:lnTo>
                  <a:lnTo>
                    <a:pt x="0" y="3"/>
                  </a:lnTo>
                  <a:lnTo>
                    <a:pt x="2" y="6"/>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26">
              <a:extLst>
                <a:ext uri="{FF2B5EF4-FFF2-40B4-BE49-F238E27FC236}">
                  <a16:creationId xmlns:a16="http://schemas.microsoft.com/office/drawing/2014/main" id="{890CB5E1-4EDF-41FA-8C05-E2C93FDFB247}"/>
                </a:ext>
              </a:extLst>
            </p:cNvPr>
            <p:cNvSpPr>
              <a:spLocks/>
            </p:cNvSpPr>
            <p:nvPr/>
          </p:nvSpPr>
          <p:spPr bwMode="auto">
            <a:xfrm>
              <a:off x="8655050" y="4430713"/>
              <a:ext cx="12700" cy="9525"/>
            </a:xfrm>
            <a:custGeom>
              <a:avLst/>
              <a:gdLst>
                <a:gd name="T0" fmla="*/ 1 w 8"/>
                <a:gd name="T1" fmla="*/ 6 h 6"/>
                <a:gd name="T2" fmla="*/ 8 w 8"/>
                <a:gd name="T3" fmla="*/ 4 h 6"/>
                <a:gd name="T4" fmla="*/ 7 w 8"/>
                <a:gd name="T5" fmla="*/ 0 h 6"/>
                <a:gd name="T6" fmla="*/ 0 w 8"/>
                <a:gd name="T7" fmla="*/ 2 h 6"/>
                <a:gd name="T8" fmla="*/ 1 w 8"/>
                <a:gd name="T9" fmla="*/ 6 h 6"/>
              </a:gdLst>
              <a:ahLst/>
              <a:cxnLst>
                <a:cxn ang="0">
                  <a:pos x="T0" y="T1"/>
                </a:cxn>
                <a:cxn ang="0">
                  <a:pos x="T2" y="T3"/>
                </a:cxn>
                <a:cxn ang="0">
                  <a:pos x="T4" y="T5"/>
                </a:cxn>
                <a:cxn ang="0">
                  <a:pos x="T6" y="T7"/>
                </a:cxn>
                <a:cxn ang="0">
                  <a:pos x="T8" y="T9"/>
                </a:cxn>
              </a:cxnLst>
              <a:rect l="0" t="0" r="r" b="b"/>
              <a:pathLst>
                <a:path w="8" h="6">
                  <a:moveTo>
                    <a:pt x="1" y="6"/>
                  </a:moveTo>
                  <a:lnTo>
                    <a:pt x="8" y="4"/>
                  </a:lnTo>
                  <a:lnTo>
                    <a:pt x="7" y="0"/>
                  </a:lnTo>
                  <a:lnTo>
                    <a:pt x="0" y="2"/>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27">
              <a:extLst>
                <a:ext uri="{FF2B5EF4-FFF2-40B4-BE49-F238E27FC236}">
                  <a16:creationId xmlns:a16="http://schemas.microsoft.com/office/drawing/2014/main" id="{2FFCC597-E9D1-49F4-82FA-4407AA632DD6}"/>
                </a:ext>
              </a:extLst>
            </p:cNvPr>
            <p:cNvSpPr>
              <a:spLocks/>
            </p:cNvSpPr>
            <p:nvPr/>
          </p:nvSpPr>
          <p:spPr bwMode="auto">
            <a:xfrm>
              <a:off x="8697913" y="4429125"/>
              <a:ext cx="15875" cy="14288"/>
            </a:xfrm>
            <a:custGeom>
              <a:avLst/>
              <a:gdLst>
                <a:gd name="T0" fmla="*/ 10 w 10"/>
                <a:gd name="T1" fmla="*/ 5 h 9"/>
                <a:gd name="T2" fmla="*/ 3 w 10"/>
                <a:gd name="T3" fmla="*/ 0 h 9"/>
                <a:gd name="T4" fmla="*/ 0 w 10"/>
                <a:gd name="T5" fmla="*/ 4 h 9"/>
                <a:gd name="T6" fmla="*/ 7 w 10"/>
                <a:gd name="T7" fmla="*/ 9 h 9"/>
                <a:gd name="T8" fmla="*/ 10 w 10"/>
                <a:gd name="T9" fmla="*/ 5 h 9"/>
              </a:gdLst>
              <a:ahLst/>
              <a:cxnLst>
                <a:cxn ang="0">
                  <a:pos x="T0" y="T1"/>
                </a:cxn>
                <a:cxn ang="0">
                  <a:pos x="T2" y="T3"/>
                </a:cxn>
                <a:cxn ang="0">
                  <a:pos x="T4" y="T5"/>
                </a:cxn>
                <a:cxn ang="0">
                  <a:pos x="T6" y="T7"/>
                </a:cxn>
                <a:cxn ang="0">
                  <a:pos x="T8" y="T9"/>
                </a:cxn>
              </a:cxnLst>
              <a:rect l="0" t="0" r="r" b="b"/>
              <a:pathLst>
                <a:path w="10" h="9">
                  <a:moveTo>
                    <a:pt x="10" y="5"/>
                  </a:moveTo>
                  <a:lnTo>
                    <a:pt x="3" y="0"/>
                  </a:lnTo>
                  <a:lnTo>
                    <a:pt x="0" y="4"/>
                  </a:lnTo>
                  <a:lnTo>
                    <a:pt x="7" y="9"/>
                  </a:ln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28">
              <a:extLst>
                <a:ext uri="{FF2B5EF4-FFF2-40B4-BE49-F238E27FC236}">
                  <a16:creationId xmlns:a16="http://schemas.microsoft.com/office/drawing/2014/main" id="{55D2BB89-AB27-4684-B934-C695A9E220F8}"/>
                </a:ext>
              </a:extLst>
            </p:cNvPr>
            <p:cNvSpPr>
              <a:spLocks/>
            </p:cNvSpPr>
            <p:nvPr/>
          </p:nvSpPr>
          <p:spPr bwMode="auto">
            <a:xfrm>
              <a:off x="8713788" y="4408488"/>
              <a:ext cx="14287" cy="12700"/>
            </a:xfrm>
            <a:custGeom>
              <a:avLst/>
              <a:gdLst>
                <a:gd name="T0" fmla="*/ 9 w 9"/>
                <a:gd name="T1" fmla="*/ 5 h 8"/>
                <a:gd name="T2" fmla="*/ 3 w 9"/>
                <a:gd name="T3" fmla="*/ 0 h 8"/>
                <a:gd name="T4" fmla="*/ 0 w 9"/>
                <a:gd name="T5" fmla="*/ 4 h 8"/>
                <a:gd name="T6" fmla="*/ 7 w 9"/>
                <a:gd name="T7" fmla="*/ 8 h 8"/>
                <a:gd name="T8" fmla="*/ 9 w 9"/>
                <a:gd name="T9" fmla="*/ 5 h 8"/>
              </a:gdLst>
              <a:ahLst/>
              <a:cxnLst>
                <a:cxn ang="0">
                  <a:pos x="T0" y="T1"/>
                </a:cxn>
                <a:cxn ang="0">
                  <a:pos x="T2" y="T3"/>
                </a:cxn>
                <a:cxn ang="0">
                  <a:pos x="T4" y="T5"/>
                </a:cxn>
                <a:cxn ang="0">
                  <a:pos x="T6" y="T7"/>
                </a:cxn>
                <a:cxn ang="0">
                  <a:pos x="T8" y="T9"/>
                </a:cxn>
              </a:cxnLst>
              <a:rect l="0" t="0" r="r" b="b"/>
              <a:pathLst>
                <a:path w="9" h="8">
                  <a:moveTo>
                    <a:pt x="9" y="5"/>
                  </a:moveTo>
                  <a:lnTo>
                    <a:pt x="3" y="0"/>
                  </a:lnTo>
                  <a:lnTo>
                    <a:pt x="0" y="4"/>
                  </a:lnTo>
                  <a:lnTo>
                    <a:pt x="7" y="8"/>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29">
              <a:extLst>
                <a:ext uri="{FF2B5EF4-FFF2-40B4-BE49-F238E27FC236}">
                  <a16:creationId xmlns:a16="http://schemas.microsoft.com/office/drawing/2014/main" id="{715B942E-269A-4B04-BD89-978BB6C997B5}"/>
                </a:ext>
              </a:extLst>
            </p:cNvPr>
            <p:cNvSpPr>
              <a:spLocks/>
            </p:cNvSpPr>
            <p:nvPr/>
          </p:nvSpPr>
          <p:spPr bwMode="auto">
            <a:xfrm>
              <a:off x="8707438" y="4419600"/>
              <a:ext cx="12700" cy="12700"/>
            </a:xfrm>
            <a:custGeom>
              <a:avLst/>
              <a:gdLst>
                <a:gd name="T0" fmla="*/ 8 w 8"/>
                <a:gd name="T1" fmla="*/ 5 h 8"/>
                <a:gd name="T2" fmla="*/ 2 w 8"/>
                <a:gd name="T3" fmla="*/ 0 h 8"/>
                <a:gd name="T4" fmla="*/ 0 w 8"/>
                <a:gd name="T5" fmla="*/ 3 h 8"/>
                <a:gd name="T6" fmla="*/ 6 w 8"/>
                <a:gd name="T7" fmla="*/ 8 h 8"/>
                <a:gd name="T8" fmla="*/ 8 w 8"/>
                <a:gd name="T9" fmla="*/ 5 h 8"/>
              </a:gdLst>
              <a:ahLst/>
              <a:cxnLst>
                <a:cxn ang="0">
                  <a:pos x="T0" y="T1"/>
                </a:cxn>
                <a:cxn ang="0">
                  <a:pos x="T2" y="T3"/>
                </a:cxn>
                <a:cxn ang="0">
                  <a:pos x="T4" y="T5"/>
                </a:cxn>
                <a:cxn ang="0">
                  <a:pos x="T6" y="T7"/>
                </a:cxn>
                <a:cxn ang="0">
                  <a:pos x="T8" y="T9"/>
                </a:cxn>
              </a:cxnLst>
              <a:rect l="0" t="0" r="r" b="b"/>
              <a:pathLst>
                <a:path w="8" h="8">
                  <a:moveTo>
                    <a:pt x="8" y="5"/>
                  </a:moveTo>
                  <a:lnTo>
                    <a:pt x="2" y="0"/>
                  </a:lnTo>
                  <a:lnTo>
                    <a:pt x="0" y="3"/>
                  </a:lnTo>
                  <a:lnTo>
                    <a:pt x="6" y="8"/>
                  </a:ln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0">
              <a:extLst>
                <a:ext uri="{FF2B5EF4-FFF2-40B4-BE49-F238E27FC236}">
                  <a16:creationId xmlns:a16="http://schemas.microsoft.com/office/drawing/2014/main" id="{D7832580-69A0-487D-B0FC-805E7855080B}"/>
                </a:ext>
              </a:extLst>
            </p:cNvPr>
            <p:cNvSpPr>
              <a:spLocks/>
            </p:cNvSpPr>
            <p:nvPr/>
          </p:nvSpPr>
          <p:spPr bwMode="auto">
            <a:xfrm>
              <a:off x="8720138" y="4367213"/>
              <a:ext cx="41275" cy="44450"/>
            </a:xfrm>
            <a:custGeom>
              <a:avLst/>
              <a:gdLst>
                <a:gd name="T0" fmla="*/ 1 w 25"/>
                <a:gd name="T1" fmla="*/ 22 h 27"/>
                <a:gd name="T2" fmla="*/ 7 w 25"/>
                <a:gd name="T3" fmla="*/ 27 h 27"/>
                <a:gd name="T4" fmla="*/ 9 w 25"/>
                <a:gd name="T5" fmla="*/ 25 h 27"/>
                <a:gd name="T6" fmla="*/ 12 w 25"/>
                <a:gd name="T7" fmla="*/ 26 h 27"/>
                <a:gd name="T8" fmla="*/ 25 w 25"/>
                <a:gd name="T9" fmla="*/ 13 h 27"/>
                <a:gd name="T10" fmla="*/ 12 w 25"/>
                <a:gd name="T11" fmla="*/ 0 h 27"/>
                <a:gd name="T12" fmla="*/ 0 w 25"/>
                <a:gd name="T13" fmla="*/ 13 h 27"/>
                <a:gd name="T14" fmla="*/ 2 w 25"/>
                <a:gd name="T15" fmla="*/ 21 h 27"/>
                <a:gd name="T16" fmla="*/ 1 w 25"/>
                <a:gd name="T17"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 y="22"/>
                  </a:moveTo>
                  <a:cubicBezTo>
                    <a:pt x="7" y="27"/>
                    <a:pt x="7" y="27"/>
                    <a:pt x="7" y="27"/>
                  </a:cubicBezTo>
                  <a:cubicBezTo>
                    <a:pt x="9" y="25"/>
                    <a:pt x="9" y="25"/>
                    <a:pt x="9" y="25"/>
                  </a:cubicBezTo>
                  <a:cubicBezTo>
                    <a:pt x="10" y="26"/>
                    <a:pt x="11" y="26"/>
                    <a:pt x="12" y="26"/>
                  </a:cubicBezTo>
                  <a:cubicBezTo>
                    <a:pt x="19" y="26"/>
                    <a:pt x="25" y="20"/>
                    <a:pt x="25" y="13"/>
                  </a:cubicBezTo>
                  <a:cubicBezTo>
                    <a:pt x="25" y="6"/>
                    <a:pt x="19" y="0"/>
                    <a:pt x="12" y="0"/>
                  </a:cubicBezTo>
                  <a:cubicBezTo>
                    <a:pt x="5" y="0"/>
                    <a:pt x="0" y="6"/>
                    <a:pt x="0" y="13"/>
                  </a:cubicBezTo>
                  <a:cubicBezTo>
                    <a:pt x="0" y="16"/>
                    <a:pt x="1" y="19"/>
                    <a:pt x="2" y="21"/>
                  </a:cubicBezTo>
                  <a:lnTo>
                    <a:pt x="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1">
              <a:extLst>
                <a:ext uri="{FF2B5EF4-FFF2-40B4-BE49-F238E27FC236}">
                  <a16:creationId xmlns:a16="http://schemas.microsoft.com/office/drawing/2014/main" id="{01723DB1-BC9A-4591-AB59-E4B38DA5FE0C}"/>
                </a:ext>
              </a:extLst>
            </p:cNvPr>
            <p:cNvSpPr>
              <a:spLocks/>
            </p:cNvSpPr>
            <p:nvPr/>
          </p:nvSpPr>
          <p:spPr bwMode="auto">
            <a:xfrm>
              <a:off x="8604250" y="4440238"/>
              <a:ext cx="12700" cy="15875"/>
            </a:xfrm>
            <a:custGeom>
              <a:avLst/>
              <a:gdLst>
                <a:gd name="T0" fmla="*/ 5 w 8"/>
                <a:gd name="T1" fmla="*/ 0 h 10"/>
                <a:gd name="T2" fmla="*/ 0 w 8"/>
                <a:gd name="T3" fmla="*/ 8 h 10"/>
                <a:gd name="T4" fmla="*/ 4 w 8"/>
                <a:gd name="T5" fmla="*/ 10 h 10"/>
                <a:gd name="T6" fmla="*/ 8 w 8"/>
                <a:gd name="T7" fmla="*/ 3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lnTo>
                    <a:pt x="0" y="8"/>
                  </a:lnTo>
                  <a:lnTo>
                    <a:pt x="4" y="10"/>
                  </a:lnTo>
                  <a:lnTo>
                    <a:pt x="8" y="3"/>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32">
              <a:extLst>
                <a:ext uri="{FF2B5EF4-FFF2-40B4-BE49-F238E27FC236}">
                  <a16:creationId xmlns:a16="http://schemas.microsoft.com/office/drawing/2014/main" id="{D1717329-790A-4DFD-96FF-77015ADCD658}"/>
                </a:ext>
              </a:extLst>
            </p:cNvPr>
            <p:cNvSpPr>
              <a:spLocks/>
            </p:cNvSpPr>
            <p:nvPr/>
          </p:nvSpPr>
          <p:spPr bwMode="auto">
            <a:xfrm>
              <a:off x="8616950" y="4448175"/>
              <a:ext cx="11112" cy="14288"/>
            </a:xfrm>
            <a:custGeom>
              <a:avLst/>
              <a:gdLst>
                <a:gd name="T0" fmla="*/ 4 w 7"/>
                <a:gd name="T1" fmla="*/ 0 h 9"/>
                <a:gd name="T2" fmla="*/ 0 w 7"/>
                <a:gd name="T3" fmla="*/ 7 h 9"/>
                <a:gd name="T4" fmla="*/ 3 w 7"/>
                <a:gd name="T5" fmla="*/ 9 h 9"/>
                <a:gd name="T6" fmla="*/ 7 w 7"/>
                <a:gd name="T7" fmla="*/ 2 h 9"/>
                <a:gd name="T8" fmla="*/ 4 w 7"/>
                <a:gd name="T9" fmla="*/ 0 h 9"/>
              </a:gdLst>
              <a:ahLst/>
              <a:cxnLst>
                <a:cxn ang="0">
                  <a:pos x="T0" y="T1"/>
                </a:cxn>
                <a:cxn ang="0">
                  <a:pos x="T2" y="T3"/>
                </a:cxn>
                <a:cxn ang="0">
                  <a:pos x="T4" y="T5"/>
                </a:cxn>
                <a:cxn ang="0">
                  <a:pos x="T6" y="T7"/>
                </a:cxn>
                <a:cxn ang="0">
                  <a:pos x="T8" y="T9"/>
                </a:cxn>
              </a:cxnLst>
              <a:rect l="0" t="0" r="r" b="b"/>
              <a:pathLst>
                <a:path w="7" h="9">
                  <a:moveTo>
                    <a:pt x="4" y="0"/>
                  </a:moveTo>
                  <a:lnTo>
                    <a:pt x="0" y="7"/>
                  </a:lnTo>
                  <a:lnTo>
                    <a:pt x="3" y="9"/>
                  </a:lnTo>
                  <a:lnTo>
                    <a:pt x="7"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33">
              <a:extLst>
                <a:ext uri="{FF2B5EF4-FFF2-40B4-BE49-F238E27FC236}">
                  <a16:creationId xmlns:a16="http://schemas.microsoft.com/office/drawing/2014/main" id="{0DF7F0EE-A842-4984-B03F-843D5E8777B0}"/>
                </a:ext>
              </a:extLst>
            </p:cNvPr>
            <p:cNvSpPr>
              <a:spLocks/>
            </p:cNvSpPr>
            <p:nvPr/>
          </p:nvSpPr>
          <p:spPr bwMode="auto">
            <a:xfrm>
              <a:off x="8593138" y="4433888"/>
              <a:ext cx="11112" cy="15875"/>
            </a:xfrm>
            <a:custGeom>
              <a:avLst/>
              <a:gdLst>
                <a:gd name="T0" fmla="*/ 4 w 7"/>
                <a:gd name="T1" fmla="*/ 0 h 10"/>
                <a:gd name="T2" fmla="*/ 0 w 7"/>
                <a:gd name="T3" fmla="*/ 8 h 10"/>
                <a:gd name="T4" fmla="*/ 3 w 7"/>
                <a:gd name="T5" fmla="*/ 10 h 10"/>
                <a:gd name="T6" fmla="*/ 7 w 7"/>
                <a:gd name="T7" fmla="*/ 2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lnTo>
                    <a:pt x="0" y="8"/>
                  </a:lnTo>
                  <a:lnTo>
                    <a:pt x="3" y="10"/>
                  </a:lnTo>
                  <a:lnTo>
                    <a:pt x="7"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34">
              <a:extLst>
                <a:ext uri="{FF2B5EF4-FFF2-40B4-BE49-F238E27FC236}">
                  <a16:creationId xmlns:a16="http://schemas.microsoft.com/office/drawing/2014/main" id="{746C6367-68CC-4FE2-B450-6F5D29385979}"/>
                </a:ext>
              </a:extLst>
            </p:cNvPr>
            <p:cNvSpPr>
              <a:spLocks/>
            </p:cNvSpPr>
            <p:nvPr/>
          </p:nvSpPr>
          <p:spPr bwMode="auto">
            <a:xfrm>
              <a:off x="8582025" y="4427538"/>
              <a:ext cx="11112" cy="15875"/>
            </a:xfrm>
            <a:custGeom>
              <a:avLst/>
              <a:gdLst>
                <a:gd name="T0" fmla="*/ 4 w 7"/>
                <a:gd name="T1" fmla="*/ 0 h 10"/>
                <a:gd name="T2" fmla="*/ 0 w 7"/>
                <a:gd name="T3" fmla="*/ 7 h 10"/>
                <a:gd name="T4" fmla="*/ 3 w 7"/>
                <a:gd name="T5" fmla="*/ 10 h 10"/>
                <a:gd name="T6" fmla="*/ 7 w 7"/>
                <a:gd name="T7" fmla="*/ 2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lnTo>
                    <a:pt x="0" y="7"/>
                  </a:lnTo>
                  <a:lnTo>
                    <a:pt x="3" y="10"/>
                  </a:lnTo>
                  <a:lnTo>
                    <a:pt x="7"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35">
              <a:extLst>
                <a:ext uri="{FF2B5EF4-FFF2-40B4-BE49-F238E27FC236}">
                  <a16:creationId xmlns:a16="http://schemas.microsoft.com/office/drawing/2014/main" id="{48CA6DDA-28EA-4934-B070-02ED1526E2A5}"/>
                </a:ext>
              </a:extLst>
            </p:cNvPr>
            <p:cNvSpPr>
              <a:spLocks/>
            </p:cNvSpPr>
            <p:nvPr/>
          </p:nvSpPr>
          <p:spPr bwMode="auto">
            <a:xfrm>
              <a:off x="8540750" y="4398963"/>
              <a:ext cx="41275" cy="41275"/>
            </a:xfrm>
            <a:custGeom>
              <a:avLst/>
              <a:gdLst>
                <a:gd name="T0" fmla="*/ 25 w 25"/>
                <a:gd name="T1" fmla="*/ 16 h 26"/>
                <a:gd name="T2" fmla="*/ 25 w 25"/>
                <a:gd name="T3" fmla="*/ 15 h 26"/>
                <a:gd name="T4" fmla="*/ 25 w 25"/>
                <a:gd name="T5" fmla="*/ 13 h 26"/>
                <a:gd name="T6" fmla="*/ 12 w 25"/>
                <a:gd name="T7" fmla="*/ 0 h 26"/>
                <a:gd name="T8" fmla="*/ 0 w 25"/>
                <a:gd name="T9" fmla="*/ 13 h 26"/>
                <a:gd name="T10" fmla="*/ 12 w 25"/>
                <a:gd name="T11" fmla="*/ 26 h 26"/>
                <a:gd name="T12" fmla="*/ 21 w 25"/>
                <a:gd name="T13" fmla="*/ 22 h 26"/>
                <a:gd name="T14" fmla="*/ 21 w 25"/>
                <a:gd name="T15" fmla="*/ 23 h 26"/>
                <a:gd name="T16" fmla="*/ 25 w 25"/>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16"/>
                  </a:moveTo>
                  <a:cubicBezTo>
                    <a:pt x="25" y="15"/>
                    <a:pt x="25" y="15"/>
                    <a:pt x="25" y="15"/>
                  </a:cubicBezTo>
                  <a:cubicBezTo>
                    <a:pt x="25" y="15"/>
                    <a:pt x="25" y="14"/>
                    <a:pt x="25" y="13"/>
                  </a:cubicBezTo>
                  <a:cubicBezTo>
                    <a:pt x="25" y="6"/>
                    <a:pt x="19" y="0"/>
                    <a:pt x="12" y="0"/>
                  </a:cubicBezTo>
                  <a:cubicBezTo>
                    <a:pt x="5" y="0"/>
                    <a:pt x="0" y="6"/>
                    <a:pt x="0" y="13"/>
                  </a:cubicBezTo>
                  <a:cubicBezTo>
                    <a:pt x="0" y="20"/>
                    <a:pt x="5" y="26"/>
                    <a:pt x="12" y="26"/>
                  </a:cubicBezTo>
                  <a:cubicBezTo>
                    <a:pt x="16" y="26"/>
                    <a:pt x="19" y="24"/>
                    <a:pt x="21" y="22"/>
                  </a:cubicBezTo>
                  <a:cubicBezTo>
                    <a:pt x="21" y="23"/>
                    <a:pt x="21" y="23"/>
                    <a:pt x="21" y="23"/>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36">
              <a:extLst>
                <a:ext uri="{FF2B5EF4-FFF2-40B4-BE49-F238E27FC236}">
                  <a16:creationId xmlns:a16="http://schemas.microsoft.com/office/drawing/2014/main" id="{B972FC55-7FD0-43B6-8042-7B74D0A46CC6}"/>
                </a:ext>
              </a:extLst>
            </p:cNvPr>
            <p:cNvSpPr>
              <a:spLocks/>
            </p:cNvSpPr>
            <p:nvPr/>
          </p:nvSpPr>
          <p:spPr bwMode="auto">
            <a:xfrm>
              <a:off x="8628063" y="4454525"/>
              <a:ext cx="11112" cy="12700"/>
            </a:xfrm>
            <a:custGeom>
              <a:avLst/>
              <a:gdLst>
                <a:gd name="T0" fmla="*/ 0 w 7"/>
                <a:gd name="T1" fmla="*/ 7 h 8"/>
                <a:gd name="T2" fmla="*/ 3 w 7"/>
                <a:gd name="T3" fmla="*/ 8 h 8"/>
                <a:gd name="T4" fmla="*/ 7 w 7"/>
                <a:gd name="T5" fmla="*/ 2 h 8"/>
                <a:gd name="T6" fmla="*/ 4 w 7"/>
                <a:gd name="T7" fmla="*/ 0 h 8"/>
                <a:gd name="T8" fmla="*/ 0 w 7"/>
                <a:gd name="T9" fmla="*/ 7 h 8"/>
              </a:gdLst>
              <a:ahLst/>
              <a:cxnLst>
                <a:cxn ang="0">
                  <a:pos x="T0" y="T1"/>
                </a:cxn>
                <a:cxn ang="0">
                  <a:pos x="T2" y="T3"/>
                </a:cxn>
                <a:cxn ang="0">
                  <a:pos x="T4" y="T5"/>
                </a:cxn>
                <a:cxn ang="0">
                  <a:pos x="T6" y="T7"/>
                </a:cxn>
                <a:cxn ang="0">
                  <a:pos x="T8" y="T9"/>
                </a:cxn>
              </a:cxnLst>
              <a:rect l="0" t="0" r="r" b="b"/>
              <a:pathLst>
                <a:path w="7" h="8">
                  <a:moveTo>
                    <a:pt x="0" y="7"/>
                  </a:moveTo>
                  <a:lnTo>
                    <a:pt x="3" y="8"/>
                  </a:lnTo>
                  <a:lnTo>
                    <a:pt x="7" y="2"/>
                  </a:lnTo>
                  <a:lnTo>
                    <a:pt x="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37">
              <a:extLst>
                <a:ext uri="{FF2B5EF4-FFF2-40B4-BE49-F238E27FC236}">
                  <a16:creationId xmlns:a16="http://schemas.microsoft.com/office/drawing/2014/main" id="{45B289F8-9161-4043-A030-1058E485D9F3}"/>
                </a:ext>
              </a:extLst>
            </p:cNvPr>
            <p:cNvSpPr>
              <a:spLocks/>
            </p:cNvSpPr>
            <p:nvPr/>
          </p:nvSpPr>
          <p:spPr bwMode="auto">
            <a:xfrm>
              <a:off x="8913813" y="4405313"/>
              <a:ext cx="15875" cy="11113"/>
            </a:xfrm>
            <a:custGeom>
              <a:avLst/>
              <a:gdLst>
                <a:gd name="T0" fmla="*/ 2 w 10"/>
                <a:gd name="T1" fmla="*/ 7 h 7"/>
                <a:gd name="T2" fmla="*/ 10 w 10"/>
                <a:gd name="T3" fmla="*/ 3 h 7"/>
                <a:gd name="T4" fmla="*/ 7 w 10"/>
                <a:gd name="T5" fmla="*/ 0 h 7"/>
                <a:gd name="T6" fmla="*/ 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10" y="3"/>
                  </a:lnTo>
                  <a:lnTo>
                    <a:pt x="7" y="0"/>
                  </a:lnTo>
                  <a:lnTo>
                    <a:pt x="0" y="3"/>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38">
              <a:extLst>
                <a:ext uri="{FF2B5EF4-FFF2-40B4-BE49-F238E27FC236}">
                  <a16:creationId xmlns:a16="http://schemas.microsoft.com/office/drawing/2014/main" id="{84C65009-C9F3-4B54-B965-6C114B719D0B}"/>
                </a:ext>
              </a:extLst>
            </p:cNvPr>
            <p:cNvSpPr>
              <a:spLocks/>
            </p:cNvSpPr>
            <p:nvPr/>
          </p:nvSpPr>
          <p:spPr bwMode="auto">
            <a:xfrm>
              <a:off x="8920163" y="4416425"/>
              <a:ext cx="15875" cy="11113"/>
            </a:xfrm>
            <a:custGeom>
              <a:avLst/>
              <a:gdLst>
                <a:gd name="T0" fmla="*/ 2 w 10"/>
                <a:gd name="T1" fmla="*/ 7 h 7"/>
                <a:gd name="T2" fmla="*/ 10 w 10"/>
                <a:gd name="T3" fmla="*/ 3 h 7"/>
                <a:gd name="T4" fmla="*/ 8 w 10"/>
                <a:gd name="T5" fmla="*/ 0 h 7"/>
                <a:gd name="T6" fmla="*/ 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10" y="3"/>
                  </a:lnTo>
                  <a:lnTo>
                    <a:pt x="8" y="0"/>
                  </a:lnTo>
                  <a:lnTo>
                    <a:pt x="0" y="4"/>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39">
              <a:extLst>
                <a:ext uri="{FF2B5EF4-FFF2-40B4-BE49-F238E27FC236}">
                  <a16:creationId xmlns:a16="http://schemas.microsoft.com/office/drawing/2014/main" id="{47BA6F46-7AC8-4D48-A99A-9A9FDB2E82E5}"/>
                </a:ext>
              </a:extLst>
            </p:cNvPr>
            <p:cNvSpPr>
              <a:spLocks/>
            </p:cNvSpPr>
            <p:nvPr/>
          </p:nvSpPr>
          <p:spPr bwMode="auto">
            <a:xfrm>
              <a:off x="8909050" y="4392613"/>
              <a:ext cx="12700" cy="12700"/>
            </a:xfrm>
            <a:custGeom>
              <a:avLst/>
              <a:gdLst>
                <a:gd name="T0" fmla="*/ 1 w 8"/>
                <a:gd name="T1" fmla="*/ 8 h 8"/>
                <a:gd name="T2" fmla="*/ 8 w 8"/>
                <a:gd name="T3" fmla="*/ 4 h 8"/>
                <a:gd name="T4" fmla="*/ 7 w 8"/>
                <a:gd name="T5" fmla="*/ 0 h 8"/>
                <a:gd name="T6" fmla="*/ 0 w 8"/>
                <a:gd name="T7" fmla="*/ 4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8" y="4"/>
                  </a:lnTo>
                  <a:lnTo>
                    <a:pt x="7" y="0"/>
                  </a:lnTo>
                  <a:lnTo>
                    <a:pt x="0" y="4"/>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40">
              <a:extLst>
                <a:ext uri="{FF2B5EF4-FFF2-40B4-BE49-F238E27FC236}">
                  <a16:creationId xmlns:a16="http://schemas.microsoft.com/office/drawing/2014/main" id="{6D1D7C4A-E637-4FA4-840A-416D4836F281}"/>
                </a:ext>
              </a:extLst>
            </p:cNvPr>
            <p:cNvSpPr>
              <a:spLocks/>
            </p:cNvSpPr>
            <p:nvPr/>
          </p:nvSpPr>
          <p:spPr bwMode="auto">
            <a:xfrm>
              <a:off x="8902700" y="4381500"/>
              <a:ext cx="14287" cy="11113"/>
            </a:xfrm>
            <a:custGeom>
              <a:avLst/>
              <a:gdLst>
                <a:gd name="T0" fmla="*/ 9 w 9"/>
                <a:gd name="T1" fmla="*/ 3 h 7"/>
                <a:gd name="T2" fmla="*/ 7 w 9"/>
                <a:gd name="T3" fmla="*/ 0 h 7"/>
                <a:gd name="T4" fmla="*/ 0 w 9"/>
                <a:gd name="T5" fmla="*/ 3 h 7"/>
                <a:gd name="T6" fmla="*/ 2 w 9"/>
                <a:gd name="T7" fmla="*/ 7 h 7"/>
                <a:gd name="T8" fmla="*/ 9 w 9"/>
                <a:gd name="T9" fmla="*/ 3 h 7"/>
              </a:gdLst>
              <a:ahLst/>
              <a:cxnLst>
                <a:cxn ang="0">
                  <a:pos x="T0" y="T1"/>
                </a:cxn>
                <a:cxn ang="0">
                  <a:pos x="T2" y="T3"/>
                </a:cxn>
                <a:cxn ang="0">
                  <a:pos x="T4" y="T5"/>
                </a:cxn>
                <a:cxn ang="0">
                  <a:pos x="T6" y="T7"/>
                </a:cxn>
                <a:cxn ang="0">
                  <a:pos x="T8" y="T9"/>
                </a:cxn>
              </a:cxnLst>
              <a:rect l="0" t="0" r="r" b="b"/>
              <a:pathLst>
                <a:path w="9" h="7">
                  <a:moveTo>
                    <a:pt x="9" y="3"/>
                  </a:moveTo>
                  <a:lnTo>
                    <a:pt x="7" y="0"/>
                  </a:lnTo>
                  <a:lnTo>
                    <a:pt x="0" y="3"/>
                  </a:lnTo>
                  <a:lnTo>
                    <a:pt x="2" y="7"/>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41">
              <a:extLst>
                <a:ext uri="{FF2B5EF4-FFF2-40B4-BE49-F238E27FC236}">
                  <a16:creationId xmlns:a16="http://schemas.microsoft.com/office/drawing/2014/main" id="{DF160839-EF47-4FAC-9A98-93CDBCCC19FD}"/>
                </a:ext>
              </a:extLst>
            </p:cNvPr>
            <p:cNvSpPr>
              <a:spLocks/>
            </p:cNvSpPr>
            <p:nvPr/>
          </p:nvSpPr>
          <p:spPr bwMode="auto">
            <a:xfrm>
              <a:off x="8959850" y="4411663"/>
              <a:ext cx="15875" cy="11113"/>
            </a:xfrm>
            <a:custGeom>
              <a:avLst/>
              <a:gdLst>
                <a:gd name="T0" fmla="*/ 10 w 10"/>
                <a:gd name="T1" fmla="*/ 4 h 7"/>
                <a:gd name="T2" fmla="*/ 2 w 10"/>
                <a:gd name="T3" fmla="*/ 0 h 7"/>
                <a:gd name="T4" fmla="*/ 0 w 10"/>
                <a:gd name="T5" fmla="*/ 4 h 7"/>
                <a:gd name="T6" fmla="*/ 7 w 10"/>
                <a:gd name="T7" fmla="*/ 7 h 7"/>
                <a:gd name="T8" fmla="*/ 10 w 10"/>
                <a:gd name="T9" fmla="*/ 4 h 7"/>
              </a:gdLst>
              <a:ahLst/>
              <a:cxnLst>
                <a:cxn ang="0">
                  <a:pos x="T0" y="T1"/>
                </a:cxn>
                <a:cxn ang="0">
                  <a:pos x="T2" y="T3"/>
                </a:cxn>
                <a:cxn ang="0">
                  <a:pos x="T4" y="T5"/>
                </a:cxn>
                <a:cxn ang="0">
                  <a:pos x="T6" y="T7"/>
                </a:cxn>
                <a:cxn ang="0">
                  <a:pos x="T8" y="T9"/>
                </a:cxn>
              </a:cxnLst>
              <a:rect l="0" t="0" r="r" b="b"/>
              <a:pathLst>
                <a:path w="10" h="7">
                  <a:moveTo>
                    <a:pt x="10" y="4"/>
                  </a:moveTo>
                  <a:lnTo>
                    <a:pt x="2" y="0"/>
                  </a:lnTo>
                  <a:lnTo>
                    <a:pt x="0" y="4"/>
                  </a:lnTo>
                  <a:lnTo>
                    <a:pt x="7" y="7"/>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42">
              <a:extLst>
                <a:ext uri="{FF2B5EF4-FFF2-40B4-BE49-F238E27FC236}">
                  <a16:creationId xmlns:a16="http://schemas.microsoft.com/office/drawing/2014/main" id="{BF5DD5F1-D1AE-49E5-A4D9-9BD571FFA668}"/>
                </a:ext>
              </a:extLst>
            </p:cNvPr>
            <p:cNvSpPr>
              <a:spLocks/>
            </p:cNvSpPr>
            <p:nvPr/>
          </p:nvSpPr>
          <p:spPr bwMode="auto">
            <a:xfrm>
              <a:off x="8969375" y="4387850"/>
              <a:ext cx="15875" cy="12700"/>
            </a:xfrm>
            <a:custGeom>
              <a:avLst/>
              <a:gdLst>
                <a:gd name="T0" fmla="*/ 10 w 10"/>
                <a:gd name="T1" fmla="*/ 3 h 8"/>
                <a:gd name="T2" fmla="*/ 2 w 10"/>
                <a:gd name="T3" fmla="*/ 0 h 8"/>
                <a:gd name="T4" fmla="*/ 0 w 10"/>
                <a:gd name="T5" fmla="*/ 3 h 8"/>
                <a:gd name="T6" fmla="*/ 9 w 10"/>
                <a:gd name="T7" fmla="*/ 8 h 8"/>
                <a:gd name="T8" fmla="*/ 10 w 10"/>
                <a:gd name="T9" fmla="*/ 3 h 8"/>
              </a:gdLst>
              <a:ahLst/>
              <a:cxnLst>
                <a:cxn ang="0">
                  <a:pos x="T0" y="T1"/>
                </a:cxn>
                <a:cxn ang="0">
                  <a:pos x="T2" y="T3"/>
                </a:cxn>
                <a:cxn ang="0">
                  <a:pos x="T4" y="T5"/>
                </a:cxn>
                <a:cxn ang="0">
                  <a:pos x="T6" y="T7"/>
                </a:cxn>
                <a:cxn ang="0">
                  <a:pos x="T8" y="T9"/>
                </a:cxn>
              </a:cxnLst>
              <a:rect l="0" t="0" r="r" b="b"/>
              <a:pathLst>
                <a:path w="10" h="8">
                  <a:moveTo>
                    <a:pt x="10" y="3"/>
                  </a:moveTo>
                  <a:lnTo>
                    <a:pt x="2" y="0"/>
                  </a:lnTo>
                  <a:lnTo>
                    <a:pt x="0" y="3"/>
                  </a:lnTo>
                  <a:lnTo>
                    <a:pt x="9" y="8"/>
                  </a:lnTo>
                  <a:lnTo>
                    <a:pt x="1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3">
              <a:extLst>
                <a:ext uri="{FF2B5EF4-FFF2-40B4-BE49-F238E27FC236}">
                  <a16:creationId xmlns:a16="http://schemas.microsoft.com/office/drawing/2014/main" id="{5580C211-5EA1-4A59-8270-1724055BF8B2}"/>
                </a:ext>
              </a:extLst>
            </p:cNvPr>
            <p:cNvSpPr>
              <a:spLocks/>
            </p:cNvSpPr>
            <p:nvPr/>
          </p:nvSpPr>
          <p:spPr bwMode="auto">
            <a:xfrm>
              <a:off x="8977313" y="4375150"/>
              <a:ext cx="14287" cy="11113"/>
            </a:xfrm>
            <a:custGeom>
              <a:avLst/>
              <a:gdLst>
                <a:gd name="T0" fmla="*/ 9 w 9"/>
                <a:gd name="T1" fmla="*/ 4 h 7"/>
                <a:gd name="T2" fmla="*/ 1 w 9"/>
                <a:gd name="T3" fmla="*/ 0 h 7"/>
                <a:gd name="T4" fmla="*/ 0 w 9"/>
                <a:gd name="T5" fmla="*/ 4 h 7"/>
                <a:gd name="T6" fmla="*/ 7 w 9"/>
                <a:gd name="T7" fmla="*/ 7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lnTo>
                    <a:pt x="1" y="0"/>
                  </a:lnTo>
                  <a:lnTo>
                    <a:pt x="0" y="4"/>
                  </a:lnTo>
                  <a:lnTo>
                    <a:pt x="7" y="7"/>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4">
              <a:extLst>
                <a:ext uri="{FF2B5EF4-FFF2-40B4-BE49-F238E27FC236}">
                  <a16:creationId xmlns:a16="http://schemas.microsoft.com/office/drawing/2014/main" id="{72716BB2-9492-4812-95AF-EF4BF67297FA}"/>
                </a:ext>
              </a:extLst>
            </p:cNvPr>
            <p:cNvSpPr>
              <a:spLocks/>
            </p:cNvSpPr>
            <p:nvPr/>
          </p:nvSpPr>
          <p:spPr bwMode="auto">
            <a:xfrm>
              <a:off x="8964613" y="4400550"/>
              <a:ext cx="15875" cy="11113"/>
            </a:xfrm>
            <a:custGeom>
              <a:avLst/>
              <a:gdLst>
                <a:gd name="T0" fmla="*/ 10 w 10"/>
                <a:gd name="T1" fmla="*/ 3 h 7"/>
                <a:gd name="T2" fmla="*/ 2 w 10"/>
                <a:gd name="T3" fmla="*/ 0 h 7"/>
                <a:gd name="T4" fmla="*/ 0 w 10"/>
                <a:gd name="T5" fmla="*/ 4 h 7"/>
                <a:gd name="T6" fmla="*/ 9 w 10"/>
                <a:gd name="T7" fmla="*/ 7 h 7"/>
                <a:gd name="T8" fmla="*/ 10 w 10"/>
                <a:gd name="T9" fmla="*/ 3 h 7"/>
              </a:gdLst>
              <a:ahLst/>
              <a:cxnLst>
                <a:cxn ang="0">
                  <a:pos x="T0" y="T1"/>
                </a:cxn>
                <a:cxn ang="0">
                  <a:pos x="T2" y="T3"/>
                </a:cxn>
                <a:cxn ang="0">
                  <a:pos x="T4" y="T5"/>
                </a:cxn>
                <a:cxn ang="0">
                  <a:pos x="T6" y="T7"/>
                </a:cxn>
                <a:cxn ang="0">
                  <a:pos x="T8" y="T9"/>
                </a:cxn>
              </a:cxnLst>
              <a:rect l="0" t="0" r="r" b="b"/>
              <a:pathLst>
                <a:path w="10" h="7">
                  <a:moveTo>
                    <a:pt x="10" y="3"/>
                  </a:moveTo>
                  <a:lnTo>
                    <a:pt x="2" y="0"/>
                  </a:lnTo>
                  <a:lnTo>
                    <a:pt x="0" y="4"/>
                  </a:lnTo>
                  <a:lnTo>
                    <a:pt x="9" y="7"/>
                  </a:lnTo>
                  <a:lnTo>
                    <a:pt x="1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45">
              <a:extLst>
                <a:ext uri="{FF2B5EF4-FFF2-40B4-BE49-F238E27FC236}">
                  <a16:creationId xmlns:a16="http://schemas.microsoft.com/office/drawing/2014/main" id="{E2B28D5E-5929-4D9A-9108-ADC0CC435297}"/>
                </a:ext>
              </a:extLst>
            </p:cNvPr>
            <p:cNvSpPr>
              <a:spLocks/>
            </p:cNvSpPr>
            <p:nvPr/>
          </p:nvSpPr>
          <p:spPr bwMode="auto">
            <a:xfrm>
              <a:off x="9034463" y="4422775"/>
              <a:ext cx="9525" cy="14288"/>
            </a:xfrm>
            <a:custGeom>
              <a:avLst/>
              <a:gdLst>
                <a:gd name="T0" fmla="*/ 0 w 6"/>
                <a:gd name="T1" fmla="*/ 1 h 9"/>
                <a:gd name="T2" fmla="*/ 2 w 6"/>
                <a:gd name="T3" fmla="*/ 9 h 9"/>
                <a:gd name="T4" fmla="*/ 6 w 6"/>
                <a:gd name="T5" fmla="*/ 7 h 9"/>
                <a:gd name="T6" fmla="*/ 3 w 6"/>
                <a:gd name="T7" fmla="*/ 0 h 9"/>
                <a:gd name="T8" fmla="*/ 0 w 6"/>
                <a:gd name="T9" fmla="*/ 1 h 9"/>
              </a:gdLst>
              <a:ahLst/>
              <a:cxnLst>
                <a:cxn ang="0">
                  <a:pos x="T0" y="T1"/>
                </a:cxn>
                <a:cxn ang="0">
                  <a:pos x="T2" y="T3"/>
                </a:cxn>
                <a:cxn ang="0">
                  <a:pos x="T4" y="T5"/>
                </a:cxn>
                <a:cxn ang="0">
                  <a:pos x="T6" y="T7"/>
                </a:cxn>
                <a:cxn ang="0">
                  <a:pos x="T8" y="T9"/>
                </a:cxn>
              </a:cxnLst>
              <a:rect l="0" t="0" r="r" b="b"/>
              <a:pathLst>
                <a:path w="6" h="9">
                  <a:moveTo>
                    <a:pt x="0" y="1"/>
                  </a:moveTo>
                  <a:lnTo>
                    <a:pt x="2" y="9"/>
                  </a:lnTo>
                  <a:lnTo>
                    <a:pt x="6" y="7"/>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46">
              <a:extLst>
                <a:ext uri="{FF2B5EF4-FFF2-40B4-BE49-F238E27FC236}">
                  <a16:creationId xmlns:a16="http://schemas.microsoft.com/office/drawing/2014/main" id="{3A533F78-EF43-4AC7-8F41-CC16B53C174C}"/>
                </a:ext>
              </a:extLst>
            </p:cNvPr>
            <p:cNvSpPr>
              <a:spLocks/>
            </p:cNvSpPr>
            <p:nvPr/>
          </p:nvSpPr>
          <p:spPr bwMode="auto">
            <a:xfrm>
              <a:off x="9009063" y="4432300"/>
              <a:ext cx="9525" cy="15875"/>
            </a:xfrm>
            <a:custGeom>
              <a:avLst/>
              <a:gdLst>
                <a:gd name="T0" fmla="*/ 0 w 6"/>
                <a:gd name="T1" fmla="*/ 1 h 10"/>
                <a:gd name="T2" fmla="*/ 3 w 6"/>
                <a:gd name="T3" fmla="*/ 10 h 10"/>
                <a:gd name="T4" fmla="*/ 6 w 6"/>
                <a:gd name="T5" fmla="*/ 8 h 10"/>
                <a:gd name="T6" fmla="*/ 3 w 6"/>
                <a:gd name="T7" fmla="*/ 0 h 10"/>
                <a:gd name="T8" fmla="*/ 0 w 6"/>
                <a:gd name="T9" fmla="*/ 1 h 10"/>
              </a:gdLst>
              <a:ahLst/>
              <a:cxnLst>
                <a:cxn ang="0">
                  <a:pos x="T0" y="T1"/>
                </a:cxn>
                <a:cxn ang="0">
                  <a:pos x="T2" y="T3"/>
                </a:cxn>
                <a:cxn ang="0">
                  <a:pos x="T4" y="T5"/>
                </a:cxn>
                <a:cxn ang="0">
                  <a:pos x="T6" y="T7"/>
                </a:cxn>
                <a:cxn ang="0">
                  <a:pos x="T8" y="T9"/>
                </a:cxn>
              </a:cxnLst>
              <a:rect l="0" t="0" r="r" b="b"/>
              <a:pathLst>
                <a:path w="6" h="10">
                  <a:moveTo>
                    <a:pt x="0" y="1"/>
                  </a:moveTo>
                  <a:lnTo>
                    <a:pt x="3" y="10"/>
                  </a:lnTo>
                  <a:lnTo>
                    <a:pt x="6" y="8"/>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7">
              <a:extLst>
                <a:ext uri="{FF2B5EF4-FFF2-40B4-BE49-F238E27FC236}">
                  <a16:creationId xmlns:a16="http://schemas.microsoft.com/office/drawing/2014/main" id="{386591C7-EB16-459E-99F0-90D83501FDC2}"/>
                </a:ext>
              </a:extLst>
            </p:cNvPr>
            <p:cNvSpPr>
              <a:spLocks/>
            </p:cNvSpPr>
            <p:nvPr/>
          </p:nvSpPr>
          <p:spPr bwMode="auto">
            <a:xfrm>
              <a:off x="9021763" y="4427538"/>
              <a:ext cx="11112" cy="15875"/>
            </a:xfrm>
            <a:custGeom>
              <a:avLst/>
              <a:gdLst>
                <a:gd name="T0" fmla="*/ 0 w 7"/>
                <a:gd name="T1" fmla="*/ 1 h 10"/>
                <a:gd name="T2" fmla="*/ 3 w 7"/>
                <a:gd name="T3" fmla="*/ 10 h 10"/>
                <a:gd name="T4" fmla="*/ 7 w 7"/>
                <a:gd name="T5" fmla="*/ 7 h 10"/>
                <a:gd name="T6" fmla="*/ 4 w 7"/>
                <a:gd name="T7" fmla="*/ 0 h 10"/>
                <a:gd name="T8" fmla="*/ 0 w 7"/>
                <a:gd name="T9" fmla="*/ 1 h 10"/>
              </a:gdLst>
              <a:ahLst/>
              <a:cxnLst>
                <a:cxn ang="0">
                  <a:pos x="T0" y="T1"/>
                </a:cxn>
                <a:cxn ang="0">
                  <a:pos x="T2" y="T3"/>
                </a:cxn>
                <a:cxn ang="0">
                  <a:pos x="T4" y="T5"/>
                </a:cxn>
                <a:cxn ang="0">
                  <a:pos x="T6" y="T7"/>
                </a:cxn>
                <a:cxn ang="0">
                  <a:pos x="T8" y="T9"/>
                </a:cxn>
              </a:cxnLst>
              <a:rect l="0" t="0" r="r" b="b"/>
              <a:pathLst>
                <a:path w="7" h="10">
                  <a:moveTo>
                    <a:pt x="0" y="1"/>
                  </a:moveTo>
                  <a:lnTo>
                    <a:pt x="3" y="10"/>
                  </a:lnTo>
                  <a:lnTo>
                    <a:pt x="7" y="7"/>
                  </a:lnTo>
                  <a:lnTo>
                    <a:pt x="4"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48">
              <a:extLst>
                <a:ext uri="{FF2B5EF4-FFF2-40B4-BE49-F238E27FC236}">
                  <a16:creationId xmlns:a16="http://schemas.microsoft.com/office/drawing/2014/main" id="{37F38B58-AE1A-4367-B787-AC553902E1B1}"/>
                </a:ext>
              </a:extLst>
            </p:cNvPr>
            <p:cNvSpPr>
              <a:spLocks/>
            </p:cNvSpPr>
            <p:nvPr/>
          </p:nvSpPr>
          <p:spPr bwMode="auto">
            <a:xfrm>
              <a:off x="8996363" y="4437063"/>
              <a:ext cx="11112" cy="14288"/>
            </a:xfrm>
            <a:custGeom>
              <a:avLst/>
              <a:gdLst>
                <a:gd name="T0" fmla="*/ 0 w 7"/>
                <a:gd name="T1" fmla="*/ 1 h 9"/>
                <a:gd name="T2" fmla="*/ 3 w 7"/>
                <a:gd name="T3" fmla="*/ 9 h 9"/>
                <a:gd name="T4" fmla="*/ 7 w 7"/>
                <a:gd name="T5" fmla="*/ 8 h 9"/>
                <a:gd name="T6" fmla="*/ 4 w 7"/>
                <a:gd name="T7" fmla="*/ 0 h 9"/>
                <a:gd name="T8" fmla="*/ 0 w 7"/>
                <a:gd name="T9" fmla="*/ 1 h 9"/>
              </a:gdLst>
              <a:ahLst/>
              <a:cxnLst>
                <a:cxn ang="0">
                  <a:pos x="T0" y="T1"/>
                </a:cxn>
                <a:cxn ang="0">
                  <a:pos x="T2" y="T3"/>
                </a:cxn>
                <a:cxn ang="0">
                  <a:pos x="T4" y="T5"/>
                </a:cxn>
                <a:cxn ang="0">
                  <a:pos x="T6" y="T7"/>
                </a:cxn>
                <a:cxn ang="0">
                  <a:pos x="T8" y="T9"/>
                </a:cxn>
              </a:cxnLst>
              <a:rect l="0" t="0" r="r" b="b"/>
              <a:pathLst>
                <a:path w="7" h="9">
                  <a:moveTo>
                    <a:pt x="0" y="1"/>
                  </a:moveTo>
                  <a:lnTo>
                    <a:pt x="3" y="9"/>
                  </a:lnTo>
                  <a:lnTo>
                    <a:pt x="7" y="8"/>
                  </a:lnTo>
                  <a:lnTo>
                    <a:pt x="4"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49">
              <a:extLst>
                <a:ext uri="{FF2B5EF4-FFF2-40B4-BE49-F238E27FC236}">
                  <a16:creationId xmlns:a16="http://schemas.microsoft.com/office/drawing/2014/main" id="{10C68699-7B90-4BA6-8CB4-9DC3346F2E9B}"/>
                </a:ext>
              </a:extLst>
            </p:cNvPr>
            <p:cNvSpPr>
              <a:spLocks/>
            </p:cNvSpPr>
            <p:nvPr/>
          </p:nvSpPr>
          <p:spPr bwMode="auto">
            <a:xfrm>
              <a:off x="8985250" y="4440238"/>
              <a:ext cx="9525" cy="15875"/>
            </a:xfrm>
            <a:custGeom>
              <a:avLst/>
              <a:gdLst>
                <a:gd name="T0" fmla="*/ 0 w 6"/>
                <a:gd name="T1" fmla="*/ 3 h 10"/>
                <a:gd name="T2" fmla="*/ 3 w 6"/>
                <a:gd name="T3" fmla="*/ 10 h 10"/>
                <a:gd name="T4" fmla="*/ 6 w 6"/>
                <a:gd name="T5" fmla="*/ 9 h 10"/>
                <a:gd name="T6" fmla="*/ 3 w 6"/>
                <a:gd name="T7" fmla="*/ 0 h 10"/>
                <a:gd name="T8" fmla="*/ 0 w 6"/>
                <a:gd name="T9" fmla="*/ 3 h 10"/>
              </a:gdLst>
              <a:ahLst/>
              <a:cxnLst>
                <a:cxn ang="0">
                  <a:pos x="T0" y="T1"/>
                </a:cxn>
                <a:cxn ang="0">
                  <a:pos x="T2" y="T3"/>
                </a:cxn>
                <a:cxn ang="0">
                  <a:pos x="T4" y="T5"/>
                </a:cxn>
                <a:cxn ang="0">
                  <a:pos x="T6" y="T7"/>
                </a:cxn>
                <a:cxn ang="0">
                  <a:pos x="T8" y="T9"/>
                </a:cxn>
              </a:cxnLst>
              <a:rect l="0" t="0" r="r" b="b"/>
              <a:pathLst>
                <a:path w="6" h="10">
                  <a:moveTo>
                    <a:pt x="0" y="3"/>
                  </a:moveTo>
                  <a:lnTo>
                    <a:pt x="3" y="10"/>
                  </a:lnTo>
                  <a:lnTo>
                    <a:pt x="6" y="9"/>
                  </a:lnTo>
                  <a:lnTo>
                    <a:pt x="3"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50">
              <a:extLst>
                <a:ext uri="{FF2B5EF4-FFF2-40B4-BE49-F238E27FC236}">
                  <a16:creationId xmlns:a16="http://schemas.microsoft.com/office/drawing/2014/main" id="{D12EE122-8AB2-4CD8-B477-C277D9D5ADA9}"/>
                </a:ext>
              </a:extLst>
            </p:cNvPr>
            <p:cNvSpPr>
              <a:spLocks/>
            </p:cNvSpPr>
            <p:nvPr/>
          </p:nvSpPr>
          <p:spPr bwMode="auto">
            <a:xfrm>
              <a:off x="8924925" y="4802188"/>
              <a:ext cx="14287" cy="14288"/>
            </a:xfrm>
            <a:custGeom>
              <a:avLst/>
              <a:gdLst>
                <a:gd name="T0" fmla="*/ 5 w 9"/>
                <a:gd name="T1" fmla="*/ 0 h 9"/>
                <a:gd name="T2" fmla="*/ 0 w 9"/>
                <a:gd name="T3" fmla="*/ 6 h 9"/>
                <a:gd name="T4" fmla="*/ 4 w 9"/>
                <a:gd name="T5" fmla="*/ 9 h 9"/>
                <a:gd name="T6" fmla="*/ 9 w 9"/>
                <a:gd name="T7" fmla="*/ 2 h 9"/>
                <a:gd name="T8" fmla="*/ 5 w 9"/>
                <a:gd name="T9" fmla="*/ 0 h 9"/>
              </a:gdLst>
              <a:ahLst/>
              <a:cxnLst>
                <a:cxn ang="0">
                  <a:pos x="T0" y="T1"/>
                </a:cxn>
                <a:cxn ang="0">
                  <a:pos x="T2" y="T3"/>
                </a:cxn>
                <a:cxn ang="0">
                  <a:pos x="T4" y="T5"/>
                </a:cxn>
                <a:cxn ang="0">
                  <a:pos x="T6" y="T7"/>
                </a:cxn>
                <a:cxn ang="0">
                  <a:pos x="T8" y="T9"/>
                </a:cxn>
              </a:cxnLst>
              <a:rect l="0" t="0" r="r" b="b"/>
              <a:pathLst>
                <a:path w="9" h="9">
                  <a:moveTo>
                    <a:pt x="5" y="0"/>
                  </a:moveTo>
                  <a:lnTo>
                    <a:pt x="0" y="6"/>
                  </a:lnTo>
                  <a:lnTo>
                    <a:pt x="4" y="9"/>
                  </a:lnTo>
                  <a:lnTo>
                    <a:pt x="9" y="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51">
              <a:extLst>
                <a:ext uri="{FF2B5EF4-FFF2-40B4-BE49-F238E27FC236}">
                  <a16:creationId xmlns:a16="http://schemas.microsoft.com/office/drawing/2014/main" id="{E9D56E7C-6BA1-401F-B1DF-E6476F5F4734}"/>
                </a:ext>
              </a:extLst>
            </p:cNvPr>
            <p:cNvSpPr>
              <a:spLocks/>
            </p:cNvSpPr>
            <p:nvPr/>
          </p:nvSpPr>
          <p:spPr bwMode="auto">
            <a:xfrm>
              <a:off x="8904288" y="4784725"/>
              <a:ext cx="12700" cy="15875"/>
            </a:xfrm>
            <a:custGeom>
              <a:avLst/>
              <a:gdLst>
                <a:gd name="T0" fmla="*/ 5 w 8"/>
                <a:gd name="T1" fmla="*/ 0 h 10"/>
                <a:gd name="T2" fmla="*/ 0 w 8"/>
                <a:gd name="T3" fmla="*/ 8 h 10"/>
                <a:gd name="T4" fmla="*/ 3 w 8"/>
                <a:gd name="T5" fmla="*/ 10 h 10"/>
                <a:gd name="T6" fmla="*/ 8 w 8"/>
                <a:gd name="T7" fmla="*/ 4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lnTo>
                    <a:pt x="0" y="8"/>
                  </a:lnTo>
                  <a:lnTo>
                    <a:pt x="3" y="10"/>
                  </a:lnTo>
                  <a:lnTo>
                    <a:pt x="8"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52">
              <a:extLst>
                <a:ext uri="{FF2B5EF4-FFF2-40B4-BE49-F238E27FC236}">
                  <a16:creationId xmlns:a16="http://schemas.microsoft.com/office/drawing/2014/main" id="{7511B4B3-CDB5-46B0-8BF1-6D4A11E922CA}"/>
                </a:ext>
              </a:extLst>
            </p:cNvPr>
            <p:cNvSpPr>
              <a:spLocks/>
            </p:cNvSpPr>
            <p:nvPr/>
          </p:nvSpPr>
          <p:spPr bwMode="auto">
            <a:xfrm>
              <a:off x="8913813" y="4794250"/>
              <a:ext cx="12700" cy="14288"/>
            </a:xfrm>
            <a:custGeom>
              <a:avLst/>
              <a:gdLst>
                <a:gd name="T0" fmla="*/ 5 w 8"/>
                <a:gd name="T1" fmla="*/ 0 h 9"/>
                <a:gd name="T2" fmla="*/ 0 w 8"/>
                <a:gd name="T3" fmla="*/ 6 h 9"/>
                <a:gd name="T4" fmla="*/ 3 w 8"/>
                <a:gd name="T5" fmla="*/ 9 h 9"/>
                <a:gd name="T6" fmla="*/ 8 w 8"/>
                <a:gd name="T7" fmla="*/ 2 h 9"/>
                <a:gd name="T8" fmla="*/ 5 w 8"/>
                <a:gd name="T9" fmla="*/ 0 h 9"/>
              </a:gdLst>
              <a:ahLst/>
              <a:cxnLst>
                <a:cxn ang="0">
                  <a:pos x="T0" y="T1"/>
                </a:cxn>
                <a:cxn ang="0">
                  <a:pos x="T2" y="T3"/>
                </a:cxn>
                <a:cxn ang="0">
                  <a:pos x="T4" y="T5"/>
                </a:cxn>
                <a:cxn ang="0">
                  <a:pos x="T6" y="T7"/>
                </a:cxn>
                <a:cxn ang="0">
                  <a:pos x="T8" y="T9"/>
                </a:cxn>
              </a:cxnLst>
              <a:rect l="0" t="0" r="r" b="b"/>
              <a:pathLst>
                <a:path w="8" h="9">
                  <a:moveTo>
                    <a:pt x="5" y="0"/>
                  </a:moveTo>
                  <a:lnTo>
                    <a:pt x="0" y="6"/>
                  </a:lnTo>
                  <a:lnTo>
                    <a:pt x="3" y="9"/>
                  </a:lnTo>
                  <a:lnTo>
                    <a:pt x="8" y="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53">
              <a:extLst>
                <a:ext uri="{FF2B5EF4-FFF2-40B4-BE49-F238E27FC236}">
                  <a16:creationId xmlns:a16="http://schemas.microsoft.com/office/drawing/2014/main" id="{969D8470-319E-4262-B7CA-867BF2715406}"/>
                </a:ext>
              </a:extLst>
            </p:cNvPr>
            <p:cNvSpPr>
              <a:spLocks/>
            </p:cNvSpPr>
            <p:nvPr/>
          </p:nvSpPr>
          <p:spPr bwMode="auto">
            <a:xfrm>
              <a:off x="8893175" y="4776788"/>
              <a:ext cx="12700" cy="15875"/>
            </a:xfrm>
            <a:custGeom>
              <a:avLst/>
              <a:gdLst>
                <a:gd name="T0" fmla="*/ 5 w 8"/>
                <a:gd name="T1" fmla="*/ 0 h 10"/>
                <a:gd name="T2" fmla="*/ 0 w 8"/>
                <a:gd name="T3" fmla="*/ 7 h 10"/>
                <a:gd name="T4" fmla="*/ 4 w 8"/>
                <a:gd name="T5" fmla="*/ 10 h 10"/>
                <a:gd name="T6" fmla="*/ 8 w 8"/>
                <a:gd name="T7" fmla="*/ 3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lnTo>
                    <a:pt x="0" y="7"/>
                  </a:lnTo>
                  <a:lnTo>
                    <a:pt x="4" y="10"/>
                  </a:lnTo>
                  <a:lnTo>
                    <a:pt x="8" y="3"/>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154">
              <a:extLst>
                <a:ext uri="{FF2B5EF4-FFF2-40B4-BE49-F238E27FC236}">
                  <a16:creationId xmlns:a16="http://schemas.microsoft.com/office/drawing/2014/main" id="{FEA23D2E-8101-4B0B-99D9-250A0EBCE150}"/>
                </a:ext>
              </a:extLst>
            </p:cNvPr>
            <p:cNvSpPr>
              <a:spLocks noChangeArrowheads="1"/>
            </p:cNvSpPr>
            <p:nvPr/>
          </p:nvSpPr>
          <p:spPr bwMode="auto">
            <a:xfrm>
              <a:off x="8856663" y="4845050"/>
              <a:ext cx="127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155">
              <a:extLst>
                <a:ext uri="{FF2B5EF4-FFF2-40B4-BE49-F238E27FC236}">
                  <a16:creationId xmlns:a16="http://schemas.microsoft.com/office/drawing/2014/main" id="{E11DF892-5EF5-4930-924A-6F16B836C552}"/>
                </a:ext>
              </a:extLst>
            </p:cNvPr>
            <p:cNvSpPr>
              <a:spLocks noChangeArrowheads="1"/>
            </p:cNvSpPr>
            <p:nvPr/>
          </p:nvSpPr>
          <p:spPr bwMode="auto">
            <a:xfrm>
              <a:off x="8856663" y="4830763"/>
              <a:ext cx="1270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156">
              <a:extLst>
                <a:ext uri="{FF2B5EF4-FFF2-40B4-BE49-F238E27FC236}">
                  <a16:creationId xmlns:a16="http://schemas.microsoft.com/office/drawing/2014/main" id="{9661691F-CD89-48AF-A658-F108520E236E}"/>
                </a:ext>
              </a:extLst>
            </p:cNvPr>
            <p:cNvSpPr>
              <a:spLocks noChangeArrowheads="1"/>
            </p:cNvSpPr>
            <p:nvPr/>
          </p:nvSpPr>
          <p:spPr bwMode="auto">
            <a:xfrm>
              <a:off x="8856663" y="4818063"/>
              <a:ext cx="127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57">
              <a:extLst>
                <a:ext uri="{FF2B5EF4-FFF2-40B4-BE49-F238E27FC236}">
                  <a16:creationId xmlns:a16="http://schemas.microsoft.com/office/drawing/2014/main" id="{14621BB1-FB37-4CDF-A71E-DCDD7A6B2B93}"/>
                </a:ext>
              </a:extLst>
            </p:cNvPr>
            <p:cNvSpPr>
              <a:spLocks/>
            </p:cNvSpPr>
            <p:nvPr/>
          </p:nvSpPr>
          <p:spPr bwMode="auto">
            <a:xfrm>
              <a:off x="8816975" y="4784725"/>
              <a:ext cx="12700" cy="14288"/>
            </a:xfrm>
            <a:custGeom>
              <a:avLst/>
              <a:gdLst>
                <a:gd name="T0" fmla="*/ 0 w 8"/>
                <a:gd name="T1" fmla="*/ 2 h 9"/>
                <a:gd name="T2" fmla="*/ 5 w 8"/>
                <a:gd name="T3" fmla="*/ 9 h 9"/>
                <a:gd name="T4" fmla="*/ 8 w 8"/>
                <a:gd name="T5" fmla="*/ 7 h 9"/>
                <a:gd name="T6" fmla="*/ 4 w 8"/>
                <a:gd name="T7" fmla="*/ 0 h 9"/>
                <a:gd name="T8" fmla="*/ 0 w 8"/>
                <a:gd name="T9" fmla="*/ 2 h 9"/>
              </a:gdLst>
              <a:ahLst/>
              <a:cxnLst>
                <a:cxn ang="0">
                  <a:pos x="T0" y="T1"/>
                </a:cxn>
                <a:cxn ang="0">
                  <a:pos x="T2" y="T3"/>
                </a:cxn>
                <a:cxn ang="0">
                  <a:pos x="T4" y="T5"/>
                </a:cxn>
                <a:cxn ang="0">
                  <a:pos x="T6" y="T7"/>
                </a:cxn>
                <a:cxn ang="0">
                  <a:pos x="T8" y="T9"/>
                </a:cxn>
              </a:cxnLst>
              <a:rect l="0" t="0" r="r" b="b"/>
              <a:pathLst>
                <a:path w="8" h="9">
                  <a:moveTo>
                    <a:pt x="0" y="2"/>
                  </a:moveTo>
                  <a:lnTo>
                    <a:pt x="5" y="9"/>
                  </a:lnTo>
                  <a:lnTo>
                    <a:pt x="8" y="7"/>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58">
              <a:extLst>
                <a:ext uri="{FF2B5EF4-FFF2-40B4-BE49-F238E27FC236}">
                  <a16:creationId xmlns:a16="http://schemas.microsoft.com/office/drawing/2014/main" id="{D39CA4E7-FCD2-46F6-A4A4-CA0469082B0B}"/>
                </a:ext>
              </a:extLst>
            </p:cNvPr>
            <p:cNvSpPr>
              <a:spLocks/>
            </p:cNvSpPr>
            <p:nvPr/>
          </p:nvSpPr>
          <p:spPr bwMode="auto">
            <a:xfrm>
              <a:off x="8742363" y="4810125"/>
              <a:ext cx="42862" cy="41275"/>
            </a:xfrm>
            <a:custGeom>
              <a:avLst/>
              <a:gdLst>
                <a:gd name="T0" fmla="*/ 22 w 26"/>
                <a:gd name="T1" fmla="*/ 2 h 25"/>
                <a:gd name="T2" fmla="*/ 20 w 26"/>
                <a:gd name="T3" fmla="*/ 3 h 25"/>
                <a:gd name="T4" fmla="*/ 12 w 26"/>
                <a:gd name="T5" fmla="*/ 0 h 25"/>
                <a:gd name="T6" fmla="*/ 0 w 26"/>
                <a:gd name="T7" fmla="*/ 13 h 25"/>
                <a:gd name="T8" fmla="*/ 12 w 26"/>
                <a:gd name="T9" fmla="*/ 25 h 25"/>
                <a:gd name="T10" fmla="*/ 25 w 26"/>
                <a:gd name="T11" fmla="*/ 13 h 25"/>
                <a:gd name="T12" fmla="*/ 25 w 26"/>
                <a:gd name="T13" fmla="*/ 9 h 25"/>
                <a:gd name="T14" fmla="*/ 26 w 26"/>
                <a:gd name="T15" fmla="*/ 9 h 25"/>
                <a:gd name="T16" fmla="*/ 22 w 26"/>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2" y="2"/>
                  </a:moveTo>
                  <a:cubicBezTo>
                    <a:pt x="20" y="3"/>
                    <a:pt x="20" y="3"/>
                    <a:pt x="20" y="3"/>
                  </a:cubicBezTo>
                  <a:cubicBezTo>
                    <a:pt x="18" y="1"/>
                    <a:pt x="15" y="0"/>
                    <a:pt x="12" y="0"/>
                  </a:cubicBezTo>
                  <a:cubicBezTo>
                    <a:pt x="5" y="0"/>
                    <a:pt x="0" y="6"/>
                    <a:pt x="0" y="13"/>
                  </a:cubicBezTo>
                  <a:cubicBezTo>
                    <a:pt x="0" y="20"/>
                    <a:pt x="5" y="25"/>
                    <a:pt x="12" y="25"/>
                  </a:cubicBezTo>
                  <a:cubicBezTo>
                    <a:pt x="19" y="25"/>
                    <a:pt x="25" y="20"/>
                    <a:pt x="25" y="13"/>
                  </a:cubicBezTo>
                  <a:cubicBezTo>
                    <a:pt x="25" y="11"/>
                    <a:pt x="25" y="10"/>
                    <a:pt x="25" y="9"/>
                  </a:cubicBezTo>
                  <a:cubicBezTo>
                    <a:pt x="26" y="9"/>
                    <a:pt x="26" y="9"/>
                    <a:pt x="26" y="9"/>
                  </a:cubicBezTo>
                  <a:lnTo>
                    <a:pt x="2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59">
              <a:extLst>
                <a:ext uri="{FF2B5EF4-FFF2-40B4-BE49-F238E27FC236}">
                  <a16:creationId xmlns:a16="http://schemas.microsoft.com/office/drawing/2014/main" id="{EC55475D-EE5A-4DD6-8ED9-A3E403BD119E}"/>
                </a:ext>
              </a:extLst>
            </p:cNvPr>
            <p:cNvSpPr>
              <a:spLocks/>
            </p:cNvSpPr>
            <p:nvPr/>
          </p:nvSpPr>
          <p:spPr bwMode="auto">
            <a:xfrm>
              <a:off x="8796338" y="4799013"/>
              <a:ext cx="11112" cy="14288"/>
            </a:xfrm>
            <a:custGeom>
              <a:avLst/>
              <a:gdLst>
                <a:gd name="T0" fmla="*/ 0 w 7"/>
                <a:gd name="T1" fmla="*/ 2 h 9"/>
                <a:gd name="T2" fmla="*/ 4 w 7"/>
                <a:gd name="T3" fmla="*/ 9 h 9"/>
                <a:gd name="T4" fmla="*/ 7 w 7"/>
                <a:gd name="T5" fmla="*/ 7 h 9"/>
                <a:gd name="T6" fmla="*/ 3 w 7"/>
                <a:gd name="T7" fmla="*/ 0 h 9"/>
                <a:gd name="T8" fmla="*/ 0 w 7"/>
                <a:gd name="T9" fmla="*/ 2 h 9"/>
              </a:gdLst>
              <a:ahLst/>
              <a:cxnLst>
                <a:cxn ang="0">
                  <a:pos x="T0" y="T1"/>
                </a:cxn>
                <a:cxn ang="0">
                  <a:pos x="T2" y="T3"/>
                </a:cxn>
                <a:cxn ang="0">
                  <a:pos x="T4" y="T5"/>
                </a:cxn>
                <a:cxn ang="0">
                  <a:pos x="T6" y="T7"/>
                </a:cxn>
                <a:cxn ang="0">
                  <a:pos x="T8" y="T9"/>
                </a:cxn>
              </a:cxnLst>
              <a:rect l="0" t="0" r="r" b="b"/>
              <a:pathLst>
                <a:path w="7" h="9">
                  <a:moveTo>
                    <a:pt x="0" y="2"/>
                  </a:moveTo>
                  <a:lnTo>
                    <a:pt x="4" y="9"/>
                  </a:lnTo>
                  <a:lnTo>
                    <a:pt x="7" y="7"/>
                  </a:lnTo>
                  <a:lnTo>
                    <a:pt x="3"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60">
              <a:extLst>
                <a:ext uri="{FF2B5EF4-FFF2-40B4-BE49-F238E27FC236}">
                  <a16:creationId xmlns:a16="http://schemas.microsoft.com/office/drawing/2014/main" id="{E9694E13-68DD-4616-AAE6-83575D912AA7}"/>
                </a:ext>
              </a:extLst>
            </p:cNvPr>
            <p:cNvSpPr>
              <a:spLocks/>
            </p:cNvSpPr>
            <p:nvPr/>
          </p:nvSpPr>
          <p:spPr bwMode="auto">
            <a:xfrm>
              <a:off x="8783638" y="4806950"/>
              <a:ext cx="14287" cy="12700"/>
            </a:xfrm>
            <a:custGeom>
              <a:avLst/>
              <a:gdLst>
                <a:gd name="T0" fmla="*/ 0 w 9"/>
                <a:gd name="T1" fmla="*/ 2 h 8"/>
                <a:gd name="T2" fmla="*/ 5 w 9"/>
                <a:gd name="T3" fmla="*/ 8 h 8"/>
                <a:gd name="T4" fmla="*/ 9 w 9"/>
                <a:gd name="T5" fmla="*/ 6 h 8"/>
                <a:gd name="T6" fmla="*/ 3 w 9"/>
                <a:gd name="T7" fmla="*/ 0 h 8"/>
                <a:gd name="T8" fmla="*/ 0 w 9"/>
                <a:gd name="T9" fmla="*/ 2 h 8"/>
              </a:gdLst>
              <a:ahLst/>
              <a:cxnLst>
                <a:cxn ang="0">
                  <a:pos x="T0" y="T1"/>
                </a:cxn>
                <a:cxn ang="0">
                  <a:pos x="T2" y="T3"/>
                </a:cxn>
                <a:cxn ang="0">
                  <a:pos x="T4" y="T5"/>
                </a:cxn>
                <a:cxn ang="0">
                  <a:pos x="T6" y="T7"/>
                </a:cxn>
                <a:cxn ang="0">
                  <a:pos x="T8" y="T9"/>
                </a:cxn>
              </a:cxnLst>
              <a:rect l="0" t="0" r="r" b="b"/>
              <a:pathLst>
                <a:path w="9" h="8">
                  <a:moveTo>
                    <a:pt x="0" y="2"/>
                  </a:moveTo>
                  <a:lnTo>
                    <a:pt x="5" y="8"/>
                  </a:lnTo>
                  <a:lnTo>
                    <a:pt x="9" y="6"/>
                  </a:lnTo>
                  <a:lnTo>
                    <a:pt x="3"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61">
              <a:extLst>
                <a:ext uri="{FF2B5EF4-FFF2-40B4-BE49-F238E27FC236}">
                  <a16:creationId xmlns:a16="http://schemas.microsoft.com/office/drawing/2014/main" id="{AB92BE5B-C1BE-4691-A449-6F98F0D170D4}"/>
                </a:ext>
              </a:extLst>
            </p:cNvPr>
            <p:cNvSpPr>
              <a:spLocks/>
            </p:cNvSpPr>
            <p:nvPr/>
          </p:nvSpPr>
          <p:spPr bwMode="auto">
            <a:xfrm>
              <a:off x="8807450" y="4792663"/>
              <a:ext cx="11112" cy="14288"/>
            </a:xfrm>
            <a:custGeom>
              <a:avLst/>
              <a:gdLst>
                <a:gd name="T0" fmla="*/ 0 w 7"/>
                <a:gd name="T1" fmla="*/ 2 h 9"/>
                <a:gd name="T2" fmla="*/ 4 w 7"/>
                <a:gd name="T3" fmla="*/ 9 h 9"/>
                <a:gd name="T4" fmla="*/ 7 w 7"/>
                <a:gd name="T5" fmla="*/ 7 h 9"/>
                <a:gd name="T6" fmla="*/ 3 w 7"/>
                <a:gd name="T7" fmla="*/ 0 h 9"/>
                <a:gd name="T8" fmla="*/ 0 w 7"/>
                <a:gd name="T9" fmla="*/ 2 h 9"/>
              </a:gdLst>
              <a:ahLst/>
              <a:cxnLst>
                <a:cxn ang="0">
                  <a:pos x="T0" y="T1"/>
                </a:cxn>
                <a:cxn ang="0">
                  <a:pos x="T2" y="T3"/>
                </a:cxn>
                <a:cxn ang="0">
                  <a:pos x="T4" y="T5"/>
                </a:cxn>
                <a:cxn ang="0">
                  <a:pos x="T6" y="T7"/>
                </a:cxn>
                <a:cxn ang="0">
                  <a:pos x="T8" y="T9"/>
                </a:cxn>
              </a:cxnLst>
              <a:rect l="0" t="0" r="r" b="b"/>
              <a:pathLst>
                <a:path w="7" h="9">
                  <a:moveTo>
                    <a:pt x="0" y="2"/>
                  </a:moveTo>
                  <a:lnTo>
                    <a:pt x="4" y="9"/>
                  </a:lnTo>
                  <a:lnTo>
                    <a:pt x="7" y="7"/>
                  </a:lnTo>
                  <a:lnTo>
                    <a:pt x="3"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62">
              <a:extLst>
                <a:ext uri="{FF2B5EF4-FFF2-40B4-BE49-F238E27FC236}">
                  <a16:creationId xmlns:a16="http://schemas.microsoft.com/office/drawing/2014/main" id="{20BB20CE-1B16-4045-AE42-1E81711CC35B}"/>
                </a:ext>
              </a:extLst>
            </p:cNvPr>
            <p:cNvSpPr>
              <a:spLocks/>
            </p:cNvSpPr>
            <p:nvPr/>
          </p:nvSpPr>
          <p:spPr bwMode="auto">
            <a:xfrm>
              <a:off x="8872538" y="4540250"/>
              <a:ext cx="15875" cy="12700"/>
            </a:xfrm>
            <a:custGeom>
              <a:avLst/>
              <a:gdLst>
                <a:gd name="T0" fmla="*/ 10 w 10"/>
                <a:gd name="T1" fmla="*/ 4 h 8"/>
                <a:gd name="T2" fmla="*/ 2 w 10"/>
                <a:gd name="T3" fmla="*/ 0 h 8"/>
                <a:gd name="T4" fmla="*/ 0 w 10"/>
                <a:gd name="T5" fmla="*/ 3 h 8"/>
                <a:gd name="T6" fmla="*/ 7 w 10"/>
                <a:gd name="T7" fmla="*/ 8 h 8"/>
                <a:gd name="T8" fmla="*/ 10 w 10"/>
                <a:gd name="T9" fmla="*/ 4 h 8"/>
              </a:gdLst>
              <a:ahLst/>
              <a:cxnLst>
                <a:cxn ang="0">
                  <a:pos x="T0" y="T1"/>
                </a:cxn>
                <a:cxn ang="0">
                  <a:pos x="T2" y="T3"/>
                </a:cxn>
                <a:cxn ang="0">
                  <a:pos x="T4" y="T5"/>
                </a:cxn>
                <a:cxn ang="0">
                  <a:pos x="T6" y="T7"/>
                </a:cxn>
                <a:cxn ang="0">
                  <a:pos x="T8" y="T9"/>
                </a:cxn>
              </a:cxnLst>
              <a:rect l="0" t="0" r="r" b="b"/>
              <a:pathLst>
                <a:path w="10" h="8">
                  <a:moveTo>
                    <a:pt x="10" y="4"/>
                  </a:moveTo>
                  <a:lnTo>
                    <a:pt x="2" y="0"/>
                  </a:lnTo>
                  <a:lnTo>
                    <a:pt x="0" y="3"/>
                  </a:lnTo>
                  <a:lnTo>
                    <a:pt x="7" y="8"/>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63">
              <a:extLst>
                <a:ext uri="{FF2B5EF4-FFF2-40B4-BE49-F238E27FC236}">
                  <a16:creationId xmlns:a16="http://schemas.microsoft.com/office/drawing/2014/main" id="{8DF4CD34-2BE3-401C-8A63-AAB64420C807}"/>
                </a:ext>
              </a:extLst>
            </p:cNvPr>
            <p:cNvSpPr>
              <a:spLocks/>
            </p:cNvSpPr>
            <p:nvPr/>
          </p:nvSpPr>
          <p:spPr bwMode="auto">
            <a:xfrm>
              <a:off x="8918575" y="4475163"/>
              <a:ext cx="15875" cy="14288"/>
            </a:xfrm>
            <a:custGeom>
              <a:avLst/>
              <a:gdLst>
                <a:gd name="T0" fmla="*/ 10 w 10"/>
                <a:gd name="T1" fmla="*/ 4 h 9"/>
                <a:gd name="T2" fmla="*/ 2 w 10"/>
                <a:gd name="T3" fmla="*/ 0 h 9"/>
                <a:gd name="T4" fmla="*/ 0 w 10"/>
                <a:gd name="T5" fmla="*/ 3 h 9"/>
                <a:gd name="T6" fmla="*/ 7 w 10"/>
                <a:gd name="T7" fmla="*/ 9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lnTo>
                    <a:pt x="2" y="0"/>
                  </a:lnTo>
                  <a:lnTo>
                    <a:pt x="0" y="3"/>
                  </a:lnTo>
                  <a:lnTo>
                    <a:pt x="7" y="9"/>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64">
              <a:extLst>
                <a:ext uri="{FF2B5EF4-FFF2-40B4-BE49-F238E27FC236}">
                  <a16:creationId xmlns:a16="http://schemas.microsoft.com/office/drawing/2014/main" id="{1482C046-F080-4E3F-878C-4F5C7588B1BF}"/>
                </a:ext>
              </a:extLst>
            </p:cNvPr>
            <p:cNvSpPr>
              <a:spLocks/>
            </p:cNvSpPr>
            <p:nvPr/>
          </p:nvSpPr>
          <p:spPr bwMode="auto">
            <a:xfrm>
              <a:off x="8910638" y="4486275"/>
              <a:ext cx="14287" cy="12700"/>
            </a:xfrm>
            <a:custGeom>
              <a:avLst/>
              <a:gdLst>
                <a:gd name="T0" fmla="*/ 0 w 9"/>
                <a:gd name="T1" fmla="*/ 3 h 8"/>
                <a:gd name="T2" fmla="*/ 7 w 9"/>
                <a:gd name="T3" fmla="*/ 8 h 8"/>
                <a:gd name="T4" fmla="*/ 9 w 9"/>
                <a:gd name="T5" fmla="*/ 5 h 8"/>
                <a:gd name="T6" fmla="*/ 2 w 9"/>
                <a:gd name="T7" fmla="*/ 0 h 8"/>
                <a:gd name="T8" fmla="*/ 0 w 9"/>
                <a:gd name="T9" fmla="*/ 3 h 8"/>
              </a:gdLst>
              <a:ahLst/>
              <a:cxnLst>
                <a:cxn ang="0">
                  <a:pos x="T0" y="T1"/>
                </a:cxn>
                <a:cxn ang="0">
                  <a:pos x="T2" y="T3"/>
                </a:cxn>
                <a:cxn ang="0">
                  <a:pos x="T4" y="T5"/>
                </a:cxn>
                <a:cxn ang="0">
                  <a:pos x="T6" y="T7"/>
                </a:cxn>
                <a:cxn ang="0">
                  <a:pos x="T8" y="T9"/>
                </a:cxn>
              </a:cxnLst>
              <a:rect l="0" t="0" r="r" b="b"/>
              <a:pathLst>
                <a:path w="9" h="8">
                  <a:moveTo>
                    <a:pt x="0" y="3"/>
                  </a:moveTo>
                  <a:lnTo>
                    <a:pt x="7" y="8"/>
                  </a:lnTo>
                  <a:lnTo>
                    <a:pt x="9" y="5"/>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65">
              <a:extLst>
                <a:ext uri="{FF2B5EF4-FFF2-40B4-BE49-F238E27FC236}">
                  <a16:creationId xmlns:a16="http://schemas.microsoft.com/office/drawing/2014/main" id="{97EBF177-4FE7-4039-9952-0F94D4A225F7}"/>
                </a:ext>
              </a:extLst>
            </p:cNvPr>
            <p:cNvSpPr>
              <a:spLocks/>
            </p:cNvSpPr>
            <p:nvPr/>
          </p:nvSpPr>
          <p:spPr bwMode="auto">
            <a:xfrm>
              <a:off x="8880475" y="4527550"/>
              <a:ext cx="14287" cy="14288"/>
            </a:xfrm>
            <a:custGeom>
              <a:avLst/>
              <a:gdLst>
                <a:gd name="T0" fmla="*/ 0 w 9"/>
                <a:gd name="T1" fmla="*/ 4 h 9"/>
                <a:gd name="T2" fmla="*/ 7 w 9"/>
                <a:gd name="T3" fmla="*/ 9 h 9"/>
                <a:gd name="T4" fmla="*/ 9 w 9"/>
                <a:gd name="T5" fmla="*/ 6 h 9"/>
                <a:gd name="T6" fmla="*/ 3 w 9"/>
                <a:gd name="T7" fmla="*/ 0 h 9"/>
                <a:gd name="T8" fmla="*/ 0 w 9"/>
                <a:gd name="T9" fmla="*/ 4 h 9"/>
              </a:gdLst>
              <a:ahLst/>
              <a:cxnLst>
                <a:cxn ang="0">
                  <a:pos x="T0" y="T1"/>
                </a:cxn>
                <a:cxn ang="0">
                  <a:pos x="T2" y="T3"/>
                </a:cxn>
                <a:cxn ang="0">
                  <a:pos x="T4" y="T5"/>
                </a:cxn>
                <a:cxn ang="0">
                  <a:pos x="T6" y="T7"/>
                </a:cxn>
                <a:cxn ang="0">
                  <a:pos x="T8" y="T9"/>
                </a:cxn>
              </a:cxnLst>
              <a:rect l="0" t="0" r="r" b="b"/>
              <a:pathLst>
                <a:path w="9" h="9">
                  <a:moveTo>
                    <a:pt x="0" y="4"/>
                  </a:moveTo>
                  <a:lnTo>
                    <a:pt x="7" y="9"/>
                  </a:lnTo>
                  <a:lnTo>
                    <a:pt x="9" y="6"/>
                  </a:lnTo>
                  <a:lnTo>
                    <a:pt x="3"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66">
              <a:extLst>
                <a:ext uri="{FF2B5EF4-FFF2-40B4-BE49-F238E27FC236}">
                  <a16:creationId xmlns:a16="http://schemas.microsoft.com/office/drawing/2014/main" id="{31E010F5-9746-4A7A-B9F9-977AE833A86A}"/>
                </a:ext>
              </a:extLst>
            </p:cNvPr>
            <p:cNvSpPr>
              <a:spLocks/>
            </p:cNvSpPr>
            <p:nvPr/>
          </p:nvSpPr>
          <p:spPr bwMode="auto">
            <a:xfrm>
              <a:off x="8888413" y="4518025"/>
              <a:ext cx="14287" cy="14288"/>
            </a:xfrm>
            <a:custGeom>
              <a:avLst/>
              <a:gdLst>
                <a:gd name="T0" fmla="*/ 9 w 9"/>
                <a:gd name="T1" fmla="*/ 4 h 9"/>
                <a:gd name="T2" fmla="*/ 3 w 9"/>
                <a:gd name="T3" fmla="*/ 0 h 9"/>
                <a:gd name="T4" fmla="*/ 0 w 9"/>
                <a:gd name="T5" fmla="*/ 3 h 9"/>
                <a:gd name="T6" fmla="*/ 7 w 9"/>
                <a:gd name="T7" fmla="*/ 9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lnTo>
                    <a:pt x="3" y="0"/>
                  </a:lnTo>
                  <a:lnTo>
                    <a:pt x="0" y="3"/>
                  </a:lnTo>
                  <a:lnTo>
                    <a:pt x="7" y="9"/>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67">
              <a:extLst>
                <a:ext uri="{FF2B5EF4-FFF2-40B4-BE49-F238E27FC236}">
                  <a16:creationId xmlns:a16="http://schemas.microsoft.com/office/drawing/2014/main" id="{169A39C6-9F5E-49FB-BF43-AAC7F25D0E64}"/>
                </a:ext>
              </a:extLst>
            </p:cNvPr>
            <p:cNvSpPr>
              <a:spLocks/>
            </p:cNvSpPr>
            <p:nvPr/>
          </p:nvSpPr>
          <p:spPr bwMode="auto">
            <a:xfrm>
              <a:off x="8896350" y="4506913"/>
              <a:ext cx="14287" cy="12700"/>
            </a:xfrm>
            <a:custGeom>
              <a:avLst/>
              <a:gdLst>
                <a:gd name="T0" fmla="*/ 9 w 9"/>
                <a:gd name="T1" fmla="*/ 5 h 8"/>
                <a:gd name="T2" fmla="*/ 2 w 9"/>
                <a:gd name="T3" fmla="*/ 0 h 8"/>
                <a:gd name="T4" fmla="*/ 0 w 9"/>
                <a:gd name="T5" fmla="*/ 3 h 8"/>
                <a:gd name="T6" fmla="*/ 6 w 9"/>
                <a:gd name="T7" fmla="*/ 8 h 8"/>
                <a:gd name="T8" fmla="*/ 9 w 9"/>
                <a:gd name="T9" fmla="*/ 5 h 8"/>
              </a:gdLst>
              <a:ahLst/>
              <a:cxnLst>
                <a:cxn ang="0">
                  <a:pos x="T0" y="T1"/>
                </a:cxn>
                <a:cxn ang="0">
                  <a:pos x="T2" y="T3"/>
                </a:cxn>
                <a:cxn ang="0">
                  <a:pos x="T4" y="T5"/>
                </a:cxn>
                <a:cxn ang="0">
                  <a:pos x="T6" y="T7"/>
                </a:cxn>
                <a:cxn ang="0">
                  <a:pos x="T8" y="T9"/>
                </a:cxn>
              </a:cxnLst>
              <a:rect l="0" t="0" r="r" b="b"/>
              <a:pathLst>
                <a:path w="9" h="8">
                  <a:moveTo>
                    <a:pt x="9" y="5"/>
                  </a:moveTo>
                  <a:lnTo>
                    <a:pt x="2" y="0"/>
                  </a:lnTo>
                  <a:lnTo>
                    <a:pt x="0" y="3"/>
                  </a:lnTo>
                  <a:lnTo>
                    <a:pt x="6" y="8"/>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68">
              <a:extLst>
                <a:ext uri="{FF2B5EF4-FFF2-40B4-BE49-F238E27FC236}">
                  <a16:creationId xmlns:a16="http://schemas.microsoft.com/office/drawing/2014/main" id="{E2D70307-091A-4C8D-B37E-A8A9E432330B}"/>
                </a:ext>
              </a:extLst>
            </p:cNvPr>
            <p:cNvSpPr>
              <a:spLocks/>
            </p:cNvSpPr>
            <p:nvPr/>
          </p:nvSpPr>
          <p:spPr bwMode="auto">
            <a:xfrm>
              <a:off x="8902700" y="4497388"/>
              <a:ext cx="14287" cy="12700"/>
            </a:xfrm>
            <a:custGeom>
              <a:avLst/>
              <a:gdLst>
                <a:gd name="T0" fmla="*/ 9 w 9"/>
                <a:gd name="T1" fmla="*/ 4 h 8"/>
                <a:gd name="T2" fmla="*/ 3 w 9"/>
                <a:gd name="T3" fmla="*/ 0 h 8"/>
                <a:gd name="T4" fmla="*/ 0 w 9"/>
                <a:gd name="T5" fmla="*/ 3 h 8"/>
                <a:gd name="T6" fmla="*/ 7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lnTo>
                    <a:pt x="3" y="0"/>
                  </a:lnTo>
                  <a:lnTo>
                    <a:pt x="0" y="3"/>
                  </a:lnTo>
                  <a:lnTo>
                    <a:pt x="7" y="8"/>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69">
              <a:extLst>
                <a:ext uri="{FF2B5EF4-FFF2-40B4-BE49-F238E27FC236}">
                  <a16:creationId xmlns:a16="http://schemas.microsoft.com/office/drawing/2014/main" id="{357B1DE1-55A3-4578-87AB-C340135CD9FE}"/>
                </a:ext>
              </a:extLst>
            </p:cNvPr>
            <p:cNvSpPr>
              <a:spLocks/>
            </p:cNvSpPr>
            <p:nvPr/>
          </p:nvSpPr>
          <p:spPr bwMode="auto">
            <a:xfrm>
              <a:off x="8864600" y="4549775"/>
              <a:ext cx="14287" cy="12700"/>
            </a:xfrm>
            <a:custGeom>
              <a:avLst/>
              <a:gdLst>
                <a:gd name="T0" fmla="*/ 9 w 9"/>
                <a:gd name="T1" fmla="*/ 5 h 8"/>
                <a:gd name="T2" fmla="*/ 3 w 9"/>
                <a:gd name="T3" fmla="*/ 0 h 8"/>
                <a:gd name="T4" fmla="*/ 0 w 9"/>
                <a:gd name="T5" fmla="*/ 3 h 8"/>
                <a:gd name="T6" fmla="*/ 7 w 9"/>
                <a:gd name="T7" fmla="*/ 8 h 8"/>
                <a:gd name="T8" fmla="*/ 9 w 9"/>
                <a:gd name="T9" fmla="*/ 5 h 8"/>
              </a:gdLst>
              <a:ahLst/>
              <a:cxnLst>
                <a:cxn ang="0">
                  <a:pos x="T0" y="T1"/>
                </a:cxn>
                <a:cxn ang="0">
                  <a:pos x="T2" y="T3"/>
                </a:cxn>
                <a:cxn ang="0">
                  <a:pos x="T4" y="T5"/>
                </a:cxn>
                <a:cxn ang="0">
                  <a:pos x="T6" y="T7"/>
                </a:cxn>
                <a:cxn ang="0">
                  <a:pos x="T8" y="T9"/>
                </a:cxn>
              </a:cxnLst>
              <a:rect l="0" t="0" r="r" b="b"/>
              <a:pathLst>
                <a:path w="9" h="8">
                  <a:moveTo>
                    <a:pt x="9" y="5"/>
                  </a:moveTo>
                  <a:lnTo>
                    <a:pt x="3" y="0"/>
                  </a:lnTo>
                  <a:lnTo>
                    <a:pt x="0" y="3"/>
                  </a:lnTo>
                  <a:lnTo>
                    <a:pt x="7" y="8"/>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0">
              <a:extLst>
                <a:ext uri="{FF2B5EF4-FFF2-40B4-BE49-F238E27FC236}">
                  <a16:creationId xmlns:a16="http://schemas.microsoft.com/office/drawing/2014/main" id="{394051DA-35F9-4C91-83CD-5E63D6DA1899}"/>
                </a:ext>
              </a:extLst>
            </p:cNvPr>
            <p:cNvSpPr>
              <a:spLocks/>
            </p:cNvSpPr>
            <p:nvPr/>
          </p:nvSpPr>
          <p:spPr bwMode="auto">
            <a:xfrm>
              <a:off x="8747125" y="4543425"/>
              <a:ext cx="14287" cy="12700"/>
            </a:xfrm>
            <a:custGeom>
              <a:avLst/>
              <a:gdLst>
                <a:gd name="T0" fmla="*/ 0 w 9"/>
                <a:gd name="T1" fmla="*/ 5 h 8"/>
                <a:gd name="T2" fmla="*/ 3 w 9"/>
                <a:gd name="T3" fmla="*/ 8 h 8"/>
                <a:gd name="T4" fmla="*/ 9 w 9"/>
                <a:gd name="T5" fmla="*/ 2 h 8"/>
                <a:gd name="T6" fmla="*/ 6 w 9"/>
                <a:gd name="T7" fmla="*/ 0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3" y="8"/>
                  </a:lnTo>
                  <a:lnTo>
                    <a:pt x="9" y="2"/>
                  </a:lnTo>
                  <a:lnTo>
                    <a:pt x="6"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71">
              <a:extLst>
                <a:ext uri="{FF2B5EF4-FFF2-40B4-BE49-F238E27FC236}">
                  <a16:creationId xmlns:a16="http://schemas.microsoft.com/office/drawing/2014/main" id="{527DFF31-F1B9-4A76-BD7C-DA3180128DD0}"/>
                </a:ext>
              </a:extLst>
            </p:cNvPr>
            <p:cNvSpPr>
              <a:spLocks/>
            </p:cNvSpPr>
            <p:nvPr/>
          </p:nvSpPr>
          <p:spPr bwMode="auto">
            <a:xfrm>
              <a:off x="8709025" y="4505325"/>
              <a:ext cx="14287" cy="14288"/>
            </a:xfrm>
            <a:custGeom>
              <a:avLst/>
              <a:gdLst>
                <a:gd name="T0" fmla="*/ 6 w 9"/>
                <a:gd name="T1" fmla="*/ 0 h 9"/>
                <a:gd name="T2" fmla="*/ 0 w 9"/>
                <a:gd name="T3" fmla="*/ 6 h 9"/>
                <a:gd name="T4" fmla="*/ 3 w 9"/>
                <a:gd name="T5" fmla="*/ 9 h 9"/>
                <a:gd name="T6" fmla="*/ 9 w 9"/>
                <a:gd name="T7" fmla="*/ 3 h 9"/>
                <a:gd name="T8" fmla="*/ 6 w 9"/>
                <a:gd name="T9" fmla="*/ 0 h 9"/>
              </a:gdLst>
              <a:ahLst/>
              <a:cxnLst>
                <a:cxn ang="0">
                  <a:pos x="T0" y="T1"/>
                </a:cxn>
                <a:cxn ang="0">
                  <a:pos x="T2" y="T3"/>
                </a:cxn>
                <a:cxn ang="0">
                  <a:pos x="T4" y="T5"/>
                </a:cxn>
                <a:cxn ang="0">
                  <a:pos x="T6" y="T7"/>
                </a:cxn>
                <a:cxn ang="0">
                  <a:pos x="T8" y="T9"/>
                </a:cxn>
              </a:cxnLst>
              <a:rect l="0" t="0" r="r" b="b"/>
              <a:pathLst>
                <a:path w="9" h="9">
                  <a:moveTo>
                    <a:pt x="6" y="0"/>
                  </a:moveTo>
                  <a:lnTo>
                    <a:pt x="0" y="6"/>
                  </a:lnTo>
                  <a:lnTo>
                    <a:pt x="3" y="9"/>
                  </a:lnTo>
                  <a:lnTo>
                    <a:pt x="9" y="3"/>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72">
              <a:extLst>
                <a:ext uri="{FF2B5EF4-FFF2-40B4-BE49-F238E27FC236}">
                  <a16:creationId xmlns:a16="http://schemas.microsoft.com/office/drawing/2014/main" id="{2D8BB912-BE4C-4814-86E7-8335FE314649}"/>
                </a:ext>
              </a:extLst>
            </p:cNvPr>
            <p:cNvSpPr>
              <a:spLocks/>
            </p:cNvSpPr>
            <p:nvPr/>
          </p:nvSpPr>
          <p:spPr bwMode="auto">
            <a:xfrm>
              <a:off x="8642350" y="4440238"/>
              <a:ext cx="63500" cy="61913"/>
            </a:xfrm>
            <a:custGeom>
              <a:avLst/>
              <a:gdLst>
                <a:gd name="T0" fmla="*/ 34 w 38"/>
                <a:gd name="T1" fmla="*/ 28 h 37"/>
                <a:gd name="T2" fmla="*/ 34 w 38"/>
                <a:gd name="T3" fmla="*/ 29 h 37"/>
                <a:gd name="T4" fmla="*/ 37 w 38"/>
                <a:gd name="T5" fmla="*/ 18 h 37"/>
                <a:gd name="T6" fmla="*/ 30 w 38"/>
                <a:gd name="T7" fmla="*/ 4 h 37"/>
                <a:gd name="T8" fmla="*/ 36 w 38"/>
                <a:gd name="T9" fmla="*/ 8 h 37"/>
                <a:gd name="T10" fmla="*/ 38 w 38"/>
                <a:gd name="T11" fmla="*/ 5 h 37"/>
                <a:gd name="T12" fmla="*/ 31 w 38"/>
                <a:gd name="T13" fmla="*/ 0 h 37"/>
                <a:gd name="T14" fmla="*/ 29 w 38"/>
                <a:gd name="T15" fmla="*/ 3 h 37"/>
                <a:gd name="T16" fmla="*/ 18 w 38"/>
                <a:gd name="T17" fmla="*/ 0 h 37"/>
                <a:gd name="T18" fmla="*/ 0 w 38"/>
                <a:gd name="T19" fmla="*/ 18 h 37"/>
                <a:gd name="T20" fmla="*/ 18 w 38"/>
                <a:gd name="T21" fmla="*/ 37 h 37"/>
                <a:gd name="T22" fmla="*/ 30 w 38"/>
                <a:gd name="T23" fmla="*/ 33 h 37"/>
                <a:gd name="T24" fmla="*/ 29 w 38"/>
                <a:gd name="T25" fmla="*/ 34 h 37"/>
                <a:gd name="T26" fmla="*/ 32 w 38"/>
                <a:gd name="T27" fmla="*/ 37 h 37"/>
                <a:gd name="T28" fmla="*/ 37 w 38"/>
                <a:gd name="T29" fmla="*/ 31 h 37"/>
                <a:gd name="T30" fmla="*/ 34 w 38"/>
                <a:gd name="T31"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7">
                  <a:moveTo>
                    <a:pt x="34" y="28"/>
                  </a:moveTo>
                  <a:cubicBezTo>
                    <a:pt x="34" y="29"/>
                    <a:pt x="34" y="29"/>
                    <a:pt x="34" y="29"/>
                  </a:cubicBezTo>
                  <a:cubicBezTo>
                    <a:pt x="36" y="26"/>
                    <a:pt x="37" y="22"/>
                    <a:pt x="37" y="18"/>
                  </a:cubicBezTo>
                  <a:cubicBezTo>
                    <a:pt x="37" y="12"/>
                    <a:pt x="34" y="7"/>
                    <a:pt x="30" y="4"/>
                  </a:cubicBezTo>
                  <a:cubicBezTo>
                    <a:pt x="36" y="8"/>
                    <a:pt x="36" y="8"/>
                    <a:pt x="36" y="8"/>
                  </a:cubicBezTo>
                  <a:cubicBezTo>
                    <a:pt x="38" y="5"/>
                    <a:pt x="38" y="5"/>
                    <a:pt x="38" y="5"/>
                  </a:cubicBezTo>
                  <a:cubicBezTo>
                    <a:pt x="31" y="0"/>
                    <a:pt x="31" y="0"/>
                    <a:pt x="31" y="0"/>
                  </a:cubicBezTo>
                  <a:cubicBezTo>
                    <a:pt x="29" y="3"/>
                    <a:pt x="29" y="3"/>
                    <a:pt x="29" y="3"/>
                  </a:cubicBezTo>
                  <a:cubicBezTo>
                    <a:pt x="26" y="1"/>
                    <a:pt x="22" y="0"/>
                    <a:pt x="18" y="0"/>
                  </a:cubicBezTo>
                  <a:cubicBezTo>
                    <a:pt x="8" y="0"/>
                    <a:pt x="0" y="8"/>
                    <a:pt x="0" y="18"/>
                  </a:cubicBezTo>
                  <a:cubicBezTo>
                    <a:pt x="0" y="29"/>
                    <a:pt x="8" y="37"/>
                    <a:pt x="18" y="37"/>
                  </a:cubicBezTo>
                  <a:cubicBezTo>
                    <a:pt x="23" y="37"/>
                    <a:pt x="27" y="35"/>
                    <a:pt x="30" y="33"/>
                  </a:cubicBezTo>
                  <a:cubicBezTo>
                    <a:pt x="29" y="34"/>
                    <a:pt x="29" y="34"/>
                    <a:pt x="29" y="34"/>
                  </a:cubicBezTo>
                  <a:cubicBezTo>
                    <a:pt x="32" y="37"/>
                    <a:pt x="32" y="37"/>
                    <a:pt x="32" y="37"/>
                  </a:cubicBezTo>
                  <a:cubicBezTo>
                    <a:pt x="37" y="31"/>
                    <a:pt x="37" y="31"/>
                    <a:pt x="37" y="31"/>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73">
              <a:extLst>
                <a:ext uri="{FF2B5EF4-FFF2-40B4-BE49-F238E27FC236}">
                  <a16:creationId xmlns:a16="http://schemas.microsoft.com/office/drawing/2014/main" id="{988461DE-AF96-46D8-B8A2-257204B3FDB4}"/>
                </a:ext>
              </a:extLst>
            </p:cNvPr>
            <p:cNvSpPr>
              <a:spLocks/>
            </p:cNvSpPr>
            <p:nvPr/>
          </p:nvSpPr>
          <p:spPr bwMode="auto">
            <a:xfrm>
              <a:off x="8718550" y="4514850"/>
              <a:ext cx="14287" cy="15875"/>
            </a:xfrm>
            <a:custGeom>
              <a:avLst/>
              <a:gdLst>
                <a:gd name="T0" fmla="*/ 6 w 9"/>
                <a:gd name="T1" fmla="*/ 0 h 10"/>
                <a:gd name="T2" fmla="*/ 0 w 9"/>
                <a:gd name="T3" fmla="*/ 6 h 10"/>
                <a:gd name="T4" fmla="*/ 3 w 9"/>
                <a:gd name="T5" fmla="*/ 10 h 10"/>
                <a:gd name="T6" fmla="*/ 9 w 9"/>
                <a:gd name="T7" fmla="*/ 3 h 10"/>
                <a:gd name="T8" fmla="*/ 6 w 9"/>
                <a:gd name="T9" fmla="*/ 0 h 10"/>
              </a:gdLst>
              <a:ahLst/>
              <a:cxnLst>
                <a:cxn ang="0">
                  <a:pos x="T0" y="T1"/>
                </a:cxn>
                <a:cxn ang="0">
                  <a:pos x="T2" y="T3"/>
                </a:cxn>
                <a:cxn ang="0">
                  <a:pos x="T4" y="T5"/>
                </a:cxn>
                <a:cxn ang="0">
                  <a:pos x="T6" y="T7"/>
                </a:cxn>
                <a:cxn ang="0">
                  <a:pos x="T8" y="T9"/>
                </a:cxn>
              </a:cxnLst>
              <a:rect l="0" t="0" r="r" b="b"/>
              <a:pathLst>
                <a:path w="9" h="10">
                  <a:moveTo>
                    <a:pt x="6" y="0"/>
                  </a:moveTo>
                  <a:lnTo>
                    <a:pt x="0" y="6"/>
                  </a:lnTo>
                  <a:lnTo>
                    <a:pt x="3" y="10"/>
                  </a:lnTo>
                  <a:lnTo>
                    <a:pt x="9" y="3"/>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74">
              <a:extLst>
                <a:ext uri="{FF2B5EF4-FFF2-40B4-BE49-F238E27FC236}">
                  <a16:creationId xmlns:a16="http://schemas.microsoft.com/office/drawing/2014/main" id="{38DF60D4-0A8C-43E6-B039-753247E88007}"/>
                </a:ext>
              </a:extLst>
            </p:cNvPr>
            <p:cNvSpPr>
              <a:spLocks/>
            </p:cNvSpPr>
            <p:nvPr/>
          </p:nvSpPr>
          <p:spPr bwMode="auto">
            <a:xfrm>
              <a:off x="8737600" y="4533900"/>
              <a:ext cx="14287" cy="14288"/>
            </a:xfrm>
            <a:custGeom>
              <a:avLst/>
              <a:gdLst>
                <a:gd name="T0" fmla="*/ 9 w 9"/>
                <a:gd name="T1" fmla="*/ 3 h 9"/>
                <a:gd name="T2" fmla="*/ 6 w 9"/>
                <a:gd name="T3" fmla="*/ 0 h 9"/>
                <a:gd name="T4" fmla="*/ 0 w 9"/>
                <a:gd name="T5" fmla="*/ 6 h 9"/>
                <a:gd name="T6" fmla="*/ 3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6" y="0"/>
                  </a:lnTo>
                  <a:lnTo>
                    <a:pt x="0" y="6"/>
                  </a:lnTo>
                  <a:lnTo>
                    <a:pt x="3"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75">
              <a:extLst>
                <a:ext uri="{FF2B5EF4-FFF2-40B4-BE49-F238E27FC236}">
                  <a16:creationId xmlns:a16="http://schemas.microsoft.com/office/drawing/2014/main" id="{9316AB8E-DFFD-466D-BE9C-B723DCAA7F94}"/>
                </a:ext>
              </a:extLst>
            </p:cNvPr>
            <p:cNvSpPr>
              <a:spLocks/>
            </p:cNvSpPr>
            <p:nvPr/>
          </p:nvSpPr>
          <p:spPr bwMode="auto">
            <a:xfrm>
              <a:off x="8728075" y="4524375"/>
              <a:ext cx="12700" cy="14288"/>
            </a:xfrm>
            <a:custGeom>
              <a:avLst/>
              <a:gdLst>
                <a:gd name="T0" fmla="*/ 6 w 8"/>
                <a:gd name="T1" fmla="*/ 0 h 9"/>
                <a:gd name="T2" fmla="*/ 0 w 8"/>
                <a:gd name="T3" fmla="*/ 6 h 9"/>
                <a:gd name="T4" fmla="*/ 3 w 8"/>
                <a:gd name="T5" fmla="*/ 9 h 9"/>
                <a:gd name="T6" fmla="*/ 8 w 8"/>
                <a:gd name="T7" fmla="*/ 2 h 9"/>
                <a:gd name="T8" fmla="*/ 6 w 8"/>
                <a:gd name="T9" fmla="*/ 0 h 9"/>
              </a:gdLst>
              <a:ahLst/>
              <a:cxnLst>
                <a:cxn ang="0">
                  <a:pos x="T0" y="T1"/>
                </a:cxn>
                <a:cxn ang="0">
                  <a:pos x="T2" y="T3"/>
                </a:cxn>
                <a:cxn ang="0">
                  <a:pos x="T4" y="T5"/>
                </a:cxn>
                <a:cxn ang="0">
                  <a:pos x="T6" y="T7"/>
                </a:cxn>
                <a:cxn ang="0">
                  <a:pos x="T8" y="T9"/>
                </a:cxn>
              </a:cxnLst>
              <a:rect l="0" t="0" r="r" b="b"/>
              <a:pathLst>
                <a:path w="8" h="9">
                  <a:moveTo>
                    <a:pt x="6" y="0"/>
                  </a:moveTo>
                  <a:lnTo>
                    <a:pt x="0" y="6"/>
                  </a:lnTo>
                  <a:lnTo>
                    <a:pt x="3" y="9"/>
                  </a:lnTo>
                  <a:lnTo>
                    <a:pt x="8"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76">
              <a:extLst>
                <a:ext uri="{FF2B5EF4-FFF2-40B4-BE49-F238E27FC236}">
                  <a16:creationId xmlns:a16="http://schemas.microsoft.com/office/drawing/2014/main" id="{9139B6AE-F890-4EA4-8DB1-23AEE98CD232}"/>
                </a:ext>
              </a:extLst>
            </p:cNvPr>
            <p:cNvSpPr>
              <a:spLocks/>
            </p:cNvSpPr>
            <p:nvPr/>
          </p:nvSpPr>
          <p:spPr bwMode="auto">
            <a:xfrm>
              <a:off x="8701088" y="4497388"/>
              <a:ext cx="12700" cy="12700"/>
            </a:xfrm>
            <a:custGeom>
              <a:avLst/>
              <a:gdLst>
                <a:gd name="T0" fmla="*/ 5 w 8"/>
                <a:gd name="T1" fmla="*/ 0 h 8"/>
                <a:gd name="T2" fmla="*/ 0 w 8"/>
                <a:gd name="T3" fmla="*/ 6 h 8"/>
                <a:gd name="T4" fmla="*/ 3 w 8"/>
                <a:gd name="T5" fmla="*/ 8 h 8"/>
                <a:gd name="T6" fmla="*/ 8 w 8"/>
                <a:gd name="T7" fmla="*/ 3 h 8"/>
                <a:gd name="T8" fmla="*/ 5 w 8"/>
                <a:gd name="T9" fmla="*/ 0 h 8"/>
              </a:gdLst>
              <a:ahLst/>
              <a:cxnLst>
                <a:cxn ang="0">
                  <a:pos x="T0" y="T1"/>
                </a:cxn>
                <a:cxn ang="0">
                  <a:pos x="T2" y="T3"/>
                </a:cxn>
                <a:cxn ang="0">
                  <a:pos x="T4" y="T5"/>
                </a:cxn>
                <a:cxn ang="0">
                  <a:pos x="T6" y="T7"/>
                </a:cxn>
                <a:cxn ang="0">
                  <a:pos x="T8" y="T9"/>
                </a:cxn>
              </a:cxnLst>
              <a:rect l="0" t="0" r="r" b="b"/>
              <a:pathLst>
                <a:path w="8" h="8">
                  <a:moveTo>
                    <a:pt x="5" y="0"/>
                  </a:moveTo>
                  <a:lnTo>
                    <a:pt x="0" y="6"/>
                  </a:lnTo>
                  <a:lnTo>
                    <a:pt x="3" y="8"/>
                  </a:lnTo>
                  <a:lnTo>
                    <a:pt x="8" y="3"/>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77">
              <a:extLst>
                <a:ext uri="{FF2B5EF4-FFF2-40B4-BE49-F238E27FC236}">
                  <a16:creationId xmlns:a16="http://schemas.microsoft.com/office/drawing/2014/main" id="{FBC82EB5-518B-4EDF-85FD-0E6C972BF2DC}"/>
                </a:ext>
              </a:extLst>
            </p:cNvPr>
            <p:cNvSpPr>
              <a:spLocks/>
            </p:cNvSpPr>
            <p:nvPr/>
          </p:nvSpPr>
          <p:spPr bwMode="auto">
            <a:xfrm>
              <a:off x="8766175" y="4560888"/>
              <a:ext cx="12700" cy="14288"/>
            </a:xfrm>
            <a:custGeom>
              <a:avLst/>
              <a:gdLst>
                <a:gd name="T0" fmla="*/ 3 w 8"/>
                <a:gd name="T1" fmla="*/ 9 h 9"/>
                <a:gd name="T2" fmla="*/ 8 w 8"/>
                <a:gd name="T3" fmla="*/ 3 h 9"/>
                <a:gd name="T4" fmla="*/ 6 w 8"/>
                <a:gd name="T5" fmla="*/ 0 h 9"/>
                <a:gd name="T6" fmla="*/ 0 w 8"/>
                <a:gd name="T7" fmla="*/ 6 h 9"/>
                <a:gd name="T8" fmla="*/ 3 w 8"/>
                <a:gd name="T9" fmla="*/ 9 h 9"/>
              </a:gdLst>
              <a:ahLst/>
              <a:cxnLst>
                <a:cxn ang="0">
                  <a:pos x="T0" y="T1"/>
                </a:cxn>
                <a:cxn ang="0">
                  <a:pos x="T2" y="T3"/>
                </a:cxn>
                <a:cxn ang="0">
                  <a:pos x="T4" y="T5"/>
                </a:cxn>
                <a:cxn ang="0">
                  <a:pos x="T6" y="T7"/>
                </a:cxn>
                <a:cxn ang="0">
                  <a:pos x="T8" y="T9"/>
                </a:cxn>
              </a:cxnLst>
              <a:rect l="0" t="0" r="r" b="b"/>
              <a:pathLst>
                <a:path w="8" h="9">
                  <a:moveTo>
                    <a:pt x="3" y="9"/>
                  </a:moveTo>
                  <a:lnTo>
                    <a:pt x="8" y="3"/>
                  </a:lnTo>
                  <a:lnTo>
                    <a:pt x="6" y="0"/>
                  </a:lnTo>
                  <a:lnTo>
                    <a:pt x="0" y="6"/>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78">
              <a:extLst>
                <a:ext uri="{FF2B5EF4-FFF2-40B4-BE49-F238E27FC236}">
                  <a16:creationId xmlns:a16="http://schemas.microsoft.com/office/drawing/2014/main" id="{192299BA-A19B-4526-A501-A42D71F232D1}"/>
                </a:ext>
              </a:extLst>
            </p:cNvPr>
            <p:cNvSpPr>
              <a:spLocks/>
            </p:cNvSpPr>
            <p:nvPr/>
          </p:nvSpPr>
          <p:spPr bwMode="auto">
            <a:xfrm>
              <a:off x="8756650" y="4551363"/>
              <a:ext cx="14287" cy="14288"/>
            </a:xfrm>
            <a:custGeom>
              <a:avLst/>
              <a:gdLst>
                <a:gd name="T0" fmla="*/ 3 w 9"/>
                <a:gd name="T1" fmla="*/ 9 h 9"/>
                <a:gd name="T2" fmla="*/ 9 w 9"/>
                <a:gd name="T3" fmla="*/ 3 h 9"/>
                <a:gd name="T4" fmla="*/ 6 w 9"/>
                <a:gd name="T5" fmla="*/ 0 h 9"/>
                <a:gd name="T6" fmla="*/ 0 w 9"/>
                <a:gd name="T7" fmla="*/ 6 h 9"/>
                <a:gd name="T8" fmla="*/ 3 w 9"/>
                <a:gd name="T9" fmla="*/ 9 h 9"/>
              </a:gdLst>
              <a:ahLst/>
              <a:cxnLst>
                <a:cxn ang="0">
                  <a:pos x="T0" y="T1"/>
                </a:cxn>
                <a:cxn ang="0">
                  <a:pos x="T2" y="T3"/>
                </a:cxn>
                <a:cxn ang="0">
                  <a:pos x="T4" y="T5"/>
                </a:cxn>
                <a:cxn ang="0">
                  <a:pos x="T6" y="T7"/>
                </a:cxn>
                <a:cxn ang="0">
                  <a:pos x="T8" y="T9"/>
                </a:cxn>
              </a:cxnLst>
              <a:rect l="0" t="0" r="r" b="b"/>
              <a:pathLst>
                <a:path w="9" h="9">
                  <a:moveTo>
                    <a:pt x="3" y="9"/>
                  </a:moveTo>
                  <a:lnTo>
                    <a:pt x="9" y="3"/>
                  </a:lnTo>
                  <a:lnTo>
                    <a:pt x="6" y="0"/>
                  </a:lnTo>
                  <a:lnTo>
                    <a:pt x="0" y="6"/>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79">
              <a:extLst>
                <a:ext uri="{FF2B5EF4-FFF2-40B4-BE49-F238E27FC236}">
                  <a16:creationId xmlns:a16="http://schemas.microsoft.com/office/drawing/2014/main" id="{24ECB7AC-CD00-41AB-ADE4-A10B482E7791}"/>
                </a:ext>
              </a:extLst>
            </p:cNvPr>
            <p:cNvSpPr>
              <a:spLocks/>
            </p:cNvSpPr>
            <p:nvPr/>
          </p:nvSpPr>
          <p:spPr bwMode="auto">
            <a:xfrm>
              <a:off x="8842375" y="4700588"/>
              <a:ext cx="14287" cy="9525"/>
            </a:xfrm>
            <a:custGeom>
              <a:avLst/>
              <a:gdLst>
                <a:gd name="T0" fmla="*/ 9 w 9"/>
                <a:gd name="T1" fmla="*/ 5 h 6"/>
                <a:gd name="T2" fmla="*/ 8 w 9"/>
                <a:gd name="T3" fmla="*/ 0 h 6"/>
                <a:gd name="T4" fmla="*/ 0 w 9"/>
                <a:gd name="T5" fmla="*/ 3 h 6"/>
                <a:gd name="T6" fmla="*/ 1 w 9"/>
                <a:gd name="T7" fmla="*/ 6 h 6"/>
                <a:gd name="T8" fmla="*/ 9 w 9"/>
                <a:gd name="T9" fmla="*/ 5 h 6"/>
              </a:gdLst>
              <a:ahLst/>
              <a:cxnLst>
                <a:cxn ang="0">
                  <a:pos x="T0" y="T1"/>
                </a:cxn>
                <a:cxn ang="0">
                  <a:pos x="T2" y="T3"/>
                </a:cxn>
                <a:cxn ang="0">
                  <a:pos x="T4" y="T5"/>
                </a:cxn>
                <a:cxn ang="0">
                  <a:pos x="T6" y="T7"/>
                </a:cxn>
                <a:cxn ang="0">
                  <a:pos x="T8" y="T9"/>
                </a:cxn>
              </a:cxnLst>
              <a:rect l="0" t="0" r="r" b="b"/>
              <a:pathLst>
                <a:path w="9" h="6">
                  <a:moveTo>
                    <a:pt x="9" y="5"/>
                  </a:moveTo>
                  <a:lnTo>
                    <a:pt x="8" y="0"/>
                  </a:lnTo>
                  <a:lnTo>
                    <a:pt x="0" y="3"/>
                  </a:lnTo>
                  <a:lnTo>
                    <a:pt x="1" y="6"/>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80">
              <a:extLst>
                <a:ext uri="{FF2B5EF4-FFF2-40B4-BE49-F238E27FC236}">
                  <a16:creationId xmlns:a16="http://schemas.microsoft.com/office/drawing/2014/main" id="{7F879C2E-3186-40CD-9EA0-A21CE0E0ACBD}"/>
                </a:ext>
              </a:extLst>
            </p:cNvPr>
            <p:cNvSpPr>
              <a:spLocks/>
            </p:cNvSpPr>
            <p:nvPr/>
          </p:nvSpPr>
          <p:spPr bwMode="auto">
            <a:xfrm>
              <a:off x="8845550" y="4714875"/>
              <a:ext cx="12700" cy="7938"/>
            </a:xfrm>
            <a:custGeom>
              <a:avLst/>
              <a:gdLst>
                <a:gd name="T0" fmla="*/ 8 w 8"/>
                <a:gd name="T1" fmla="*/ 4 h 5"/>
                <a:gd name="T2" fmla="*/ 8 w 8"/>
                <a:gd name="T3" fmla="*/ 0 h 5"/>
                <a:gd name="T4" fmla="*/ 0 w 8"/>
                <a:gd name="T5" fmla="*/ 1 h 5"/>
                <a:gd name="T6" fmla="*/ 1 w 8"/>
                <a:gd name="T7" fmla="*/ 5 h 5"/>
                <a:gd name="T8" fmla="*/ 8 w 8"/>
                <a:gd name="T9" fmla="*/ 4 h 5"/>
              </a:gdLst>
              <a:ahLst/>
              <a:cxnLst>
                <a:cxn ang="0">
                  <a:pos x="T0" y="T1"/>
                </a:cxn>
                <a:cxn ang="0">
                  <a:pos x="T2" y="T3"/>
                </a:cxn>
                <a:cxn ang="0">
                  <a:pos x="T4" y="T5"/>
                </a:cxn>
                <a:cxn ang="0">
                  <a:pos x="T6" y="T7"/>
                </a:cxn>
                <a:cxn ang="0">
                  <a:pos x="T8" y="T9"/>
                </a:cxn>
              </a:cxnLst>
              <a:rect l="0" t="0" r="r" b="b"/>
              <a:pathLst>
                <a:path w="8" h="5">
                  <a:moveTo>
                    <a:pt x="8" y="4"/>
                  </a:moveTo>
                  <a:lnTo>
                    <a:pt x="8" y="0"/>
                  </a:lnTo>
                  <a:lnTo>
                    <a:pt x="0" y="1"/>
                  </a:lnTo>
                  <a:lnTo>
                    <a:pt x="1" y="5"/>
                  </a:ln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81">
              <a:extLst>
                <a:ext uri="{FF2B5EF4-FFF2-40B4-BE49-F238E27FC236}">
                  <a16:creationId xmlns:a16="http://schemas.microsoft.com/office/drawing/2014/main" id="{2D8F47A1-00DB-4EC3-A194-FDF283C05420}"/>
                </a:ext>
              </a:extLst>
            </p:cNvPr>
            <p:cNvSpPr>
              <a:spLocks/>
            </p:cNvSpPr>
            <p:nvPr/>
          </p:nvSpPr>
          <p:spPr bwMode="auto">
            <a:xfrm>
              <a:off x="8840788" y="4687888"/>
              <a:ext cx="12700" cy="9525"/>
            </a:xfrm>
            <a:custGeom>
              <a:avLst/>
              <a:gdLst>
                <a:gd name="T0" fmla="*/ 0 w 8"/>
                <a:gd name="T1" fmla="*/ 2 h 6"/>
                <a:gd name="T2" fmla="*/ 1 w 8"/>
                <a:gd name="T3" fmla="*/ 6 h 6"/>
                <a:gd name="T4" fmla="*/ 8 w 8"/>
                <a:gd name="T5" fmla="*/ 4 h 6"/>
                <a:gd name="T6" fmla="*/ 8 w 8"/>
                <a:gd name="T7" fmla="*/ 0 h 6"/>
                <a:gd name="T8" fmla="*/ 0 w 8"/>
                <a:gd name="T9" fmla="*/ 2 h 6"/>
              </a:gdLst>
              <a:ahLst/>
              <a:cxnLst>
                <a:cxn ang="0">
                  <a:pos x="T0" y="T1"/>
                </a:cxn>
                <a:cxn ang="0">
                  <a:pos x="T2" y="T3"/>
                </a:cxn>
                <a:cxn ang="0">
                  <a:pos x="T4" y="T5"/>
                </a:cxn>
                <a:cxn ang="0">
                  <a:pos x="T6" y="T7"/>
                </a:cxn>
                <a:cxn ang="0">
                  <a:pos x="T8" y="T9"/>
                </a:cxn>
              </a:cxnLst>
              <a:rect l="0" t="0" r="r" b="b"/>
              <a:pathLst>
                <a:path w="8" h="6">
                  <a:moveTo>
                    <a:pt x="0" y="2"/>
                  </a:moveTo>
                  <a:lnTo>
                    <a:pt x="1" y="6"/>
                  </a:lnTo>
                  <a:lnTo>
                    <a:pt x="8" y="4"/>
                  </a:lnTo>
                  <a:lnTo>
                    <a:pt x="8"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82">
              <a:extLst>
                <a:ext uri="{FF2B5EF4-FFF2-40B4-BE49-F238E27FC236}">
                  <a16:creationId xmlns:a16="http://schemas.microsoft.com/office/drawing/2014/main" id="{9EBA87A6-4744-47F0-9932-3AC9AB74A5B7}"/>
                </a:ext>
              </a:extLst>
            </p:cNvPr>
            <p:cNvSpPr>
              <a:spLocks/>
            </p:cNvSpPr>
            <p:nvPr/>
          </p:nvSpPr>
          <p:spPr bwMode="auto">
            <a:xfrm>
              <a:off x="8847138" y="4727575"/>
              <a:ext cx="14287" cy="7938"/>
            </a:xfrm>
            <a:custGeom>
              <a:avLst/>
              <a:gdLst>
                <a:gd name="T0" fmla="*/ 9 w 9"/>
                <a:gd name="T1" fmla="*/ 4 h 5"/>
                <a:gd name="T2" fmla="*/ 8 w 9"/>
                <a:gd name="T3" fmla="*/ 0 h 5"/>
                <a:gd name="T4" fmla="*/ 0 w 9"/>
                <a:gd name="T5" fmla="*/ 1 h 5"/>
                <a:gd name="T6" fmla="*/ 1 w 9"/>
                <a:gd name="T7" fmla="*/ 5 h 5"/>
                <a:gd name="T8" fmla="*/ 9 w 9"/>
                <a:gd name="T9" fmla="*/ 4 h 5"/>
              </a:gdLst>
              <a:ahLst/>
              <a:cxnLst>
                <a:cxn ang="0">
                  <a:pos x="T0" y="T1"/>
                </a:cxn>
                <a:cxn ang="0">
                  <a:pos x="T2" y="T3"/>
                </a:cxn>
                <a:cxn ang="0">
                  <a:pos x="T4" y="T5"/>
                </a:cxn>
                <a:cxn ang="0">
                  <a:pos x="T6" y="T7"/>
                </a:cxn>
                <a:cxn ang="0">
                  <a:pos x="T8" y="T9"/>
                </a:cxn>
              </a:cxnLst>
              <a:rect l="0" t="0" r="r" b="b"/>
              <a:pathLst>
                <a:path w="9" h="5">
                  <a:moveTo>
                    <a:pt x="9" y="4"/>
                  </a:moveTo>
                  <a:lnTo>
                    <a:pt x="8" y="0"/>
                  </a:lnTo>
                  <a:lnTo>
                    <a:pt x="0" y="1"/>
                  </a:lnTo>
                  <a:lnTo>
                    <a:pt x="1" y="5"/>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83">
              <a:extLst>
                <a:ext uri="{FF2B5EF4-FFF2-40B4-BE49-F238E27FC236}">
                  <a16:creationId xmlns:a16="http://schemas.microsoft.com/office/drawing/2014/main" id="{7E500761-62B3-4D50-B901-D446D62FB5B8}"/>
                </a:ext>
              </a:extLst>
            </p:cNvPr>
            <p:cNvSpPr>
              <a:spLocks/>
            </p:cNvSpPr>
            <p:nvPr/>
          </p:nvSpPr>
          <p:spPr bwMode="auto">
            <a:xfrm>
              <a:off x="8916988" y="4419600"/>
              <a:ext cx="66675" cy="60325"/>
            </a:xfrm>
            <a:custGeom>
              <a:avLst/>
              <a:gdLst>
                <a:gd name="T0" fmla="*/ 19 w 40"/>
                <a:gd name="T1" fmla="*/ 0 h 37"/>
                <a:gd name="T2" fmla="*/ 0 w 40"/>
                <a:gd name="T3" fmla="*/ 19 h 37"/>
                <a:gd name="T4" fmla="*/ 19 w 40"/>
                <a:gd name="T5" fmla="*/ 37 h 37"/>
                <a:gd name="T6" fmla="*/ 36 w 40"/>
                <a:gd name="T7" fmla="*/ 25 h 37"/>
                <a:gd name="T8" fmla="*/ 40 w 40"/>
                <a:gd name="T9" fmla="*/ 24 h 37"/>
                <a:gd name="T10" fmla="*/ 37 w 40"/>
                <a:gd name="T11" fmla="*/ 17 h 37"/>
                <a:gd name="T12" fmla="*/ 19 w 4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0" h="37">
                  <a:moveTo>
                    <a:pt x="19" y="0"/>
                  </a:moveTo>
                  <a:cubicBezTo>
                    <a:pt x="8" y="0"/>
                    <a:pt x="0" y="8"/>
                    <a:pt x="0" y="19"/>
                  </a:cubicBezTo>
                  <a:cubicBezTo>
                    <a:pt x="0" y="29"/>
                    <a:pt x="8" y="37"/>
                    <a:pt x="19" y="37"/>
                  </a:cubicBezTo>
                  <a:cubicBezTo>
                    <a:pt x="27" y="37"/>
                    <a:pt x="34" y="32"/>
                    <a:pt x="36" y="25"/>
                  </a:cubicBezTo>
                  <a:cubicBezTo>
                    <a:pt x="40" y="24"/>
                    <a:pt x="40" y="24"/>
                    <a:pt x="40" y="24"/>
                  </a:cubicBezTo>
                  <a:cubicBezTo>
                    <a:pt x="37" y="17"/>
                    <a:pt x="37" y="17"/>
                    <a:pt x="37" y="17"/>
                  </a:cubicBezTo>
                  <a:cubicBezTo>
                    <a:pt x="37" y="8"/>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84">
              <a:extLst>
                <a:ext uri="{FF2B5EF4-FFF2-40B4-BE49-F238E27FC236}">
                  <a16:creationId xmlns:a16="http://schemas.microsoft.com/office/drawing/2014/main" id="{0D592A9B-1773-40AC-B6C7-070CD2B4444D}"/>
                </a:ext>
              </a:extLst>
            </p:cNvPr>
            <p:cNvSpPr>
              <a:spLocks/>
            </p:cNvSpPr>
            <p:nvPr/>
          </p:nvSpPr>
          <p:spPr bwMode="auto">
            <a:xfrm>
              <a:off x="8828088" y="4740275"/>
              <a:ext cx="66675" cy="71438"/>
            </a:xfrm>
            <a:custGeom>
              <a:avLst/>
              <a:gdLst>
                <a:gd name="T0" fmla="*/ 21 w 40"/>
                <a:gd name="T1" fmla="*/ 3 h 43"/>
                <a:gd name="T2" fmla="*/ 21 w 40"/>
                <a:gd name="T3" fmla="*/ 0 h 43"/>
                <a:gd name="T4" fmla="*/ 13 w 40"/>
                <a:gd name="T5" fmla="*/ 1 h 43"/>
                <a:gd name="T6" fmla="*/ 13 w 40"/>
                <a:gd name="T7" fmla="*/ 4 h 43"/>
                <a:gd name="T8" fmla="*/ 2 w 40"/>
                <a:gd name="T9" fmla="*/ 21 h 43"/>
                <a:gd name="T10" fmla="*/ 2 w 40"/>
                <a:gd name="T11" fmla="*/ 23 h 43"/>
                <a:gd name="T12" fmla="*/ 0 w 40"/>
                <a:gd name="T13" fmla="*/ 24 h 43"/>
                <a:gd name="T14" fmla="*/ 4 w 40"/>
                <a:gd name="T15" fmla="*/ 31 h 43"/>
                <a:gd name="T16" fmla="*/ 5 w 40"/>
                <a:gd name="T17" fmla="*/ 31 h 43"/>
                <a:gd name="T18" fmla="*/ 17 w 40"/>
                <a:gd name="T19" fmla="*/ 40 h 43"/>
                <a:gd name="T20" fmla="*/ 17 w 40"/>
                <a:gd name="T21" fmla="*/ 43 h 43"/>
                <a:gd name="T22" fmla="*/ 25 w 40"/>
                <a:gd name="T23" fmla="*/ 43 h 43"/>
                <a:gd name="T24" fmla="*/ 25 w 40"/>
                <a:gd name="T25" fmla="*/ 40 h 43"/>
                <a:gd name="T26" fmla="*/ 40 w 40"/>
                <a:gd name="T27" fmla="*/ 21 h 43"/>
                <a:gd name="T28" fmla="*/ 21 w 40"/>
                <a:gd name="T29"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3">
                  <a:moveTo>
                    <a:pt x="21" y="3"/>
                  </a:moveTo>
                  <a:cubicBezTo>
                    <a:pt x="21" y="0"/>
                    <a:pt x="21" y="0"/>
                    <a:pt x="21" y="0"/>
                  </a:cubicBezTo>
                  <a:cubicBezTo>
                    <a:pt x="13" y="1"/>
                    <a:pt x="13" y="1"/>
                    <a:pt x="13" y="1"/>
                  </a:cubicBezTo>
                  <a:cubicBezTo>
                    <a:pt x="13" y="4"/>
                    <a:pt x="13" y="4"/>
                    <a:pt x="13" y="4"/>
                  </a:cubicBezTo>
                  <a:cubicBezTo>
                    <a:pt x="7" y="7"/>
                    <a:pt x="2" y="14"/>
                    <a:pt x="2" y="21"/>
                  </a:cubicBezTo>
                  <a:cubicBezTo>
                    <a:pt x="2" y="22"/>
                    <a:pt x="2" y="22"/>
                    <a:pt x="2" y="23"/>
                  </a:cubicBezTo>
                  <a:cubicBezTo>
                    <a:pt x="0" y="24"/>
                    <a:pt x="0" y="24"/>
                    <a:pt x="0" y="24"/>
                  </a:cubicBezTo>
                  <a:cubicBezTo>
                    <a:pt x="4" y="31"/>
                    <a:pt x="4" y="31"/>
                    <a:pt x="4" y="31"/>
                  </a:cubicBezTo>
                  <a:cubicBezTo>
                    <a:pt x="5" y="31"/>
                    <a:pt x="5" y="31"/>
                    <a:pt x="5" y="31"/>
                  </a:cubicBezTo>
                  <a:cubicBezTo>
                    <a:pt x="7" y="35"/>
                    <a:pt x="12" y="39"/>
                    <a:pt x="17" y="40"/>
                  </a:cubicBezTo>
                  <a:cubicBezTo>
                    <a:pt x="17" y="43"/>
                    <a:pt x="17" y="43"/>
                    <a:pt x="17" y="43"/>
                  </a:cubicBezTo>
                  <a:cubicBezTo>
                    <a:pt x="25" y="43"/>
                    <a:pt x="25" y="43"/>
                    <a:pt x="25" y="43"/>
                  </a:cubicBezTo>
                  <a:cubicBezTo>
                    <a:pt x="25" y="40"/>
                    <a:pt x="25" y="40"/>
                    <a:pt x="25" y="40"/>
                  </a:cubicBezTo>
                  <a:cubicBezTo>
                    <a:pt x="33" y="38"/>
                    <a:pt x="40" y="30"/>
                    <a:pt x="40" y="21"/>
                  </a:cubicBezTo>
                  <a:cubicBezTo>
                    <a:pt x="40" y="11"/>
                    <a:pt x="31" y="3"/>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8" name="TextBox 117">
            <a:extLst>
              <a:ext uri="{FF2B5EF4-FFF2-40B4-BE49-F238E27FC236}">
                <a16:creationId xmlns:a16="http://schemas.microsoft.com/office/drawing/2014/main" id="{8A07F977-1A7A-4136-98B9-88380E633850}"/>
              </a:ext>
            </a:extLst>
          </p:cNvPr>
          <p:cNvSpPr txBox="1"/>
          <p:nvPr/>
        </p:nvSpPr>
        <p:spPr>
          <a:xfrm>
            <a:off x="4883332" y="1561306"/>
            <a:ext cx="2310063" cy="369332"/>
          </a:xfrm>
          <a:prstGeom prst="rect">
            <a:avLst/>
          </a:prstGeom>
          <a:noFill/>
        </p:spPr>
        <p:txBody>
          <a:bodyPr vert="horz" wrap="square" lIns="91440" tIns="45720" rIns="91440" bIns="45720" rtlCol="0" anchor="t">
            <a:spAutoFit/>
          </a:bodyPr>
          <a:lstStyle/>
          <a:p>
            <a:pPr marL="12192" indent="-9017" algn="ctr" fontAlgn="b">
              <a:spcBef>
                <a:spcPts val="265"/>
              </a:spcBef>
              <a:spcAft>
                <a:spcPct val="0"/>
              </a:spcAft>
            </a:pPr>
            <a:r>
              <a:rPr lang="en-US" sz="1800" b="1" dirty="0">
                <a:solidFill>
                  <a:schemeClr val="tx2">
                    <a:lumMod val="75000"/>
                  </a:schemeClr>
                </a:solidFill>
              </a:rPr>
              <a:t>Payers</a:t>
            </a:r>
          </a:p>
        </p:txBody>
      </p:sp>
      <p:sp>
        <p:nvSpPr>
          <p:cNvPr id="119" name="TextBox 118">
            <a:extLst>
              <a:ext uri="{FF2B5EF4-FFF2-40B4-BE49-F238E27FC236}">
                <a16:creationId xmlns:a16="http://schemas.microsoft.com/office/drawing/2014/main" id="{C9E69E90-96CC-4B30-B8BE-7F27305334E0}"/>
              </a:ext>
            </a:extLst>
          </p:cNvPr>
          <p:cNvSpPr txBox="1"/>
          <p:nvPr/>
        </p:nvSpPr>
        <p:spPr>
          <a:xfrm>
            <a:off x="10155930" y="1572335"/>
            <a:ext cx="2310063" cy="347275"/>
          </a:xfrm>
          <a:prstGeom prst="rect">
            <a:avLst/>
          </a:prstGeom>
          <a:noFill/>
        </p:spPr>
        <p:txBody>
          <a:bodyPr vert="horz" wrap="square" lIns="91440" tIns="45720" rIns="91440" bIns="45720" rtlCol="0" anchor="t">
            <a:spAutoFit/>
          </a:bodyPr>
          <a:lstStyle/>
          <a:p>
            <a:pPr marL="12192" indent="-9017" algn="ctr" fontAlgn="b">
              <a:lnSpc>
                <a:spcPct val="110000"/>
              </a:lnSpc>
              <a:spcBef>
                <a:spcPts val="265"/>
              </a:spcBef>
              <a:spcAft>
                <a:spcPct val="0"/>
              </a:spcAft>
            </a:pPr>
            <a:r>
              <a:rPr lang="en-US" sz="1800" b="1" dirty="0">
                <a:solidFill>
                  <a:schemeClr val="tx2">
                    <a:lumMod val="75000"/>
                  </a:schemeClr>
                </a:solidFill>
              </a:rPr>
              <a:t>Billers</a:t>
            </a:r>
          </a:p>
        </p:txBody>
      </p:sp>
      <p:cxnSp>
        <p:nvCxnSpPr>
          <p:cNvPr id="124" name="Straight Connector 123">
            <a:extLst>
              <a:ext uri="{FF2B5EF4-FFF2-40B4-BE49-F238E27FC236}">
                <a16:creationId xmlns:a16="http://schemas.microsoft.com/office/drawing/2014/main" id="{414B8929-CFF7-4542-AFDE-8402BFC825A8}"/>
              </a:ext>
            </a:extLst>
          </p:cNvPr>
          <p:cNvCxnSpPr>
            <a:cxnSpLocks/>
          </p:cNvCxnSpPr>
          <p:nvPr/>
        </p:nvCxnSpPr>
        <p:spPr>
          <a:xfrm>
            <a:off x="721140" y="3394024"/>
            <a:ext cx="1324965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5" name="Straight Connector 124">
            <a:extLst>
              <a:ext uri="{FF2B5EF4-FFF2-40B4-BE49-F238E27FC236}">
                <a16:creationId xmlns:a16="http://schemas.microsoft.com/office/drawing/2014/main" id="{8364E1EC-2C25-4F17-A632-7FF78B3149C4}"/>
              </a:ext>
            </a:extLst>
          </p:cNvPr>
          <p:cNvCxnSpPr>
            <a:cxnSpLocks/>
          </p:cNvCxnSpPr>
          <p:nvPr/>
        </p:nvCxnSpPr>
        <p:spPr>
          <a:xfrm>
            <a:off x="721140" y="4720869"/>
            <a:ext cx="1324965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6" name="Straight Connector 125">
            <a:extLst>
              <a:ext uri="{FF2B5EF4-FFF2-40B4-BE49-F238E27FC236}">
                <a16:creationId xmlns:a16="http://schemas.microsoft.com/office/drawing/2014/main" id="{45733610-C656-4961-9288-110EDFC5983F}"/>
              </a:ext>
            </a:extLst>
          </p:cNvPr>
          <p:cNvCxnSpPr>
            <a:cxnSpLocks/>
          </p:cNvCxnSpPr>
          <p:nvPr/>
        </p:nvCxnSpPr>
        <p:spPr>
          <a:xfrm>
            <a:off x="721140" y="6047714"/>
            <a:ext cx="1324965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8" name="Rectangle 127">
            <a:extLst>
              <a:ext uri="{FF2B5EF4-FFF2-40B4-BE49-F238E27FC236}">
                <a16:creationId xmlns:a16="http://schemas.microsoft.com/office/drawing/2014/main" id="{BCF513EB-8463-421C-B2AD-3A1DBFD58816}"/>
              </a:ext>
            </a:extLst>
          </p:cNvPr>
          <p:cNvSpPr/>
          <p:nvPr/>
        </p:nvSpPr>
        <p:spPr>
          <a:xfrm>
            <a:off x="4216572" y="2306819"/>
            <a:ext cx="3643582" cy="830997"/>
          </a:xfrm>
          <a:prstGeom prst="rect">
            <a:avLst/>
          </a:prstGeom>
        </p:spPr>
        <p:txBody>
          <a:bodyPr wrap="square">
            <a:spAutoFit/>
          </a:bodyPr>
          <a:lstStyle/>
          <a:p>
            <a:pPr marL="12192" lvl="0" indent="-9017" algn="ctr" fontAlgn="b">
              <a:spcBef>
                <a:spcPts val="265"/>
              </a:spcBef>
              <a:spcAft>
                <a:spcPct val="0"/>
              </a:spcAft>
              <a:defRPr/>
            </a:pPr>
            <a:r>
              <a:rPr lang="en-US" sz="1600" dirty="0">
                <a:solidFill>
                  <a:schemeClr val="tx2"/>
                </a:solidFill>
              </a:rPr>
              <a:t>Digital tools </a:t>
            </a:r>
            <a:r>
              <a:rPr lang="en-US" sz="1600" b="1" dirty="0">
                <a:solidFill>
                  <a:schemeClr val="accent3">
                    <a:lumMod val="75000"/>
                  </a:schemeClr>
                </a:solidFill>
              </a:rPr>
              <a:t>reduce time in making payments </a:t>
            </a:r>
            <a:r>
              <a:rPr lang="en-US" sz="1600" dirty="0">
                <a:solidFill>
                  <a:schemeClr val="tx2"/>
                </a:solidFill>
              </a:rPr>
              <a:t>by increasing convenience and access</a:t>
            </a:r>
          </a:p>
        </p:txBody>
      </p:sp>
      <p:sp>
        <p:nvSpPr>
          <p:cNvPr id="130" name="Rectangle 129">
            <a:extLst>
              <a:ext uri="{FF2B5EF4-FFF2-40B4-BE49-F238E27FC236}">
                <a16:creationId xmlns:a16="http://schemas.microsoft.com/office/drawing/2014/main" id="{DCF3A345-EE88-46A6-9593-C10A1E66B071}"/>
              </a:ext>
            </a:extLst>
          </p:cNvPr>
          <p:cNvSpPr/>
          <p:nvPr/>
        </p:nvSpPr>
        <p:spPr>
          <a:xfrm>
            <a:off x="4437083" y="3613227"/>
            <a:ext cx="3202561" cy="830997"/>
          </a:xfrm>
          <a:prstGeom prst="rect">
            <a:avLst/>
          </a:prstGeom>
        </p:spPr>
        <p:txBody>
          <a:bodyPr wrap="square">
            <a:spAutoFit/>
          </a:bodyPr>
          <a:lstStyle/>
          <a:p>
            <a:pPr marL="12192" indent="-9017" algn="ctr" fontAlgn="b">
              <a:spcBef>
                <a:spcPts val="265"/>
              </a:spcBef>
              <a:spcAft>
                <a:spcPct val="0"/>
              </a:spcAft>
            </a:pPr>
            <a:r>
              <a:rPr lang="en-US" sz="1600" dirty="0">
                <a:solidFill>
                  <a:schemeClr val="tx2"/>
                </a:solidFill>
              </a:rPr>
              <a:t>High confidence that </a:t>
            </a:r>
            <a:r>
              <a:rPr lang="en-US" sz="1600" b="1" dirty="0">
                <a:solidFill>
                  <a:schemeClr val="bg2">
                    <a:lumMod val="75000"/>
                  </a:schemeClr>
                </a:solidFill>
              </a:rPr>
              <a:t>payment information will be guarded </a:t>
            </a:r>
            <a:r>
              <a:rPr lang="en-US" sz="1600" dirty="0">
                <a:solidFill>
                  <a:schemeClr val="tx2"/>
                </a:solidFill>
              </a:rPr>
              <a:t>and delivered successfully</a:t>
            </a:r>
          </a:p>
        </p:txBody>
      </p:sp>
      <p:sp>
        <p:nvSpPr>
          <p:cNvPr id="131" name="Rectangle 130">
            <a:extLst>
              <a:ext uri="{FF2B5EF4-FFF2-40B4-BE49-F238E27FC236}">
                <a16:creationId xmlns:a16="http://schemas.microsoft.com/office/drawing/2014/main" id="{2E8E5FA0-05D8-4A5E-AC17-81DA65174C1D}"/>
              </a:ext>
            </a:extLst>
          </p:cNvPr>
          <p:cNvSpPr/>
          <p:nvPr/>
        </p:nvSpPr>
        <p:spPr>
          <a:xfrm>
            <a:off x="4518337" y="6282567"/>
            <a:ext cx="3040053" cy="830997"/>
          </a:xfrm>
          <a:prstGeom prst="rect">
            <a:avLst/>
          </a:prstGeom>
        </p:spPr>
        <p:txBody>
          <a:bodyPr wrap="square">
            <a:spAutoFit/>
          </a:bodyPr>
          <a:lstStyle/>
          <a:p>
            <a:pPr marL="12192" lvl="0" indent="-9017" algn="ctr" fontAlgn="b">
              <a:spcBef>
                <a:spcPts val="265"/>
              </a:spcBef>
              <a:spcAft>
                <a:spcPct val="0"/>
              </a:spcAft>
              <a:defRPr/>
            </a:pPr>
            <a:r>
              <a:rPr lang="en-US" sz="1600" dirty="0">
                <a:solidFill>
                  <a:schemeClr val="tx2"/>
                </a:solidFill>
              </a:rPr>
              <a:t>Digital tools enable payers to </a:t>
            </a:r>
            <a:r>
              <a:rPr lang="en-US" sz="1600" b="1" dirty="0">
                <a:solidFill>
                  <a:srgbClr val="C89F2A"/>
                </a:solidFill>
              </a:rPr>
              <a:t>stay informed on end-to-end payment status</a:t>
            </a:r>
          </a:p>
        </p:txBody>
      </p:sp>
      <p:sp>
        <p:nvSpPr>
          <p:cNvPr id="145" name="Rectangle 144">
            <a:extLst>
              <a:ext uri="{FF2B5EF4-FFF2-40B4-BE49-F238E27FC236}">
                <a16:creationId xmlns:a16="http://schemas.microsoft.com/office/drawing/2014/main" id="{550E365D-29E1-4CAE-A97A-8F12A11B3A7E}"/>
              </a:ext>
            </a:extLst>
          </p:cNvPr>
          <p:cNvSpPr/>
          <p:nvPr/>
        </p:nvSpPr>
        <p:spPr>
          <a:xfrm>
            <a:off x="9396087" y="2302960"/>
            <a:ext cx="3669818" cy="830997"/>
          </a:xfrm>
          <a:prstGeom prst="rect">
            <a:avLst/>
          </a:prstGeom>
        </p:spPr>
        <p:txBody>
          <a:bodyPr wrap="square">
            <a:spAutoFit/>
          </a:bodyPr>
          <a:lstStyle/>
          <a:p>
            <a:pPr algn="ctr"/>
            <a:r>
              <a:rPr lang="en-US" sz="1600" b="1" dirty="0">
                <a:solidFill>
                  <a:schemeClr val="accent3">
                    <a:lumMod val="75000"/>
                  </a:schemeClr>
                </a:solidFill>
              </a:rPr>
              <a:t>Decreasing Days Sales Outstanding</a:t>
            </a:r>
            <a:r>
              <a:rPr lang="en-US" sz="1600" dirty="0">
                <a:solidFill>
                  <a:schemeClr val="tx2"/>
                </a:solidFill>
              </a:rPr>
              <a:t>, because moving digital gets you paid faster</a:t>
            </a:r>
          </a:p>
        </p:txBody>
      </p:sp>
      <p:sp>
        <p:nvSpPr>
          <p:cNvPr id="146" name="Rectangle 145">
            <a:extLst>
              <a:ext uri="{FF2B5EF4-FFF2-40B4-BE49-F238E27FC236}">
                <a16:creationId xmlns:a16="http://schemas.microsoft.com/office/drawing/2014/main" id="{BA8FFCBB-FE33-40E4-9A13-E691E392C7BC}"/>
              </a:ext>
            </a:extLst>
          </p:cNvPr>
          <p:cNvSpPr/>
          <p:nvPr/>
        </p:nvSpPr>
        <p:spPr>
          <a:xfrm>
            <a:off x="9893641" y="5049748"/>
            <a:ext cx="2834640" cy="584775"/>
          </a:xfrm>
          <a:prstGeom prst="rect">
            <a:avLst/>
          </a:prstGeom>
        </p:spPr>
        <p:txBody>
          <a:bodyPr wrap="square">
            <a:spAutoFit/>
          </a:bodyPr>
          <a:lstStyle/>
          <a:p>
            <a:pPr algn="ctr"/>
            <a:r>
              <a:rPr lang="en-US" sz="1600" dirty="0">
                <a:solidFill>
                  <a:schemeClr val="tx2"/>
                </a:solidFill>
              </a:rPr>
              <a:t>Digital interaction with payers </a:t>
            </a:r>
            <a:r>
              <a:rPr lang="en-US" sz="1600" b="1" dirty="0">
                <a:solidFill>
                  <a:schemeClr val="accent4">
                    <a:lumMod val="75000"/>
                  </a:schemeClr>
                </a:solidFill>
              </a:rPr>
              <a:t>improves client experience</a:t>
            </a:r>
          </a:p>
        </p:txBody>
      </p:sp>
      <p:sp>
        <p:nvSpPr>
          <p:cNvPr id="147" name="Rectangle 146">
            <a:extLst>
              <a:ext uri="{FF2B5EF4-FFF2-40B4-BE49-F238E27FC236}">
                <a16:creationId xmlns:a16="http://schemas.microsoft.com/office/drawing/2014/main" id="{E2F2D674-A0B5-4919-A158-246B3C903035}"/>
              </a:ext>
            </a:extLst>
          </p:cNvPr>
          <p:cNvSpPr/>
          <p:nvPr/>
        </p:nvSpPr>
        <p:spPr>
          <a:xfrm>
            <a:off x="9453124" y="3736042"/>
            <a:ext cx="3715675" cy="584775"/>
          </a:xfrm>
          <a:prstGeom prst="rect">
            <a:avLst/>
          </a:prstGeom>
        </p:spPr>
        <p:txBody>
          <a:bodyPr wrap="square">
            <a:spAutoFit/>
          </a:bodyPr>
          <a:lstStyle/>
          <a:p>
            <a:pPr algn="ctr"/>
            <a:r>
              <a:rPr lang="en-US" sz="1600" b="1" dirty="0">
                <a:solidFill>
                  <a:schemeClr val="bg2">
                    <a:lumMod val="75000"/>
                  </a:schemeClr>
                </a:solidFill>
              </a:rPr>
              <a:t>Decrease risk of fraud </a:t>
            </a:r>
            <a:r>
              <a:rPr lang="en-US" sz="1600" dirty="0">
                <a:solidFill>
                  <a:schemeClr val="tx2"/>
                </a:solidFill>
              </a:rPr>
              <a:t>and </a:t>
            </a:r>
            <a:r>
              <a:rPr lang="en-US" sz="1600" b="1" dirty="0">
                <a:solidFill>
                  <a:schemeClr val="bg2">
                    <a:lumMod val="75000"/>
                  </a:schemeClr>
                </a:solidFill>
              </a:rPr>
              <a:t>achieve PCI Compliance </a:t>
            </a:r>
            <a:r>
              <a:rPr lang="en-US" sz="1600" dirty="0">
                <a:solidFill>
                  <a:schemeClr val="tx2"/>
                </a:solidFill>
              </a:rPr>
              <a:t>with less effort</a:t>
            </a:r>
          </a:p>
        </p:txBody>
      </p:sp>
      <p:sp>
        <p:nvSpPr>
          <p:cNvPr id="148" name="Rectangle 147">
            <a:extLst>
              <a:ext uri="{FF2B5EF4-FFF2-40B4-BE49-F238E27FC236}">
                <a16:creationId xmlns:a16="http://schemas.microsoft.com/office/drawing/2014/main" id="{D3A4E345-8C34-44D3-8064-99E50FEF52C4}"/>
              </a:ext>
            </a:extLst>
          </p:cNvPr>
          <p:cNvSpPr/>
          <p:nvPr/>
        </p:nvSpPr>
        <p:spPr>
          <a:xfrm>
            <a:off x="9793069" y="6413035"/>
            <a:ext cx="3297988" cy="584775"/>
          </a:xfrm>
          <a:prstGeom prst="rect">
            <a:avLst/>
          </a:prstGeom>
        </p:spPr>
        <p:txBody>
          <a:bodyPr wrap="square">
            <a:spAutoFit/>
          </a:bodyPr>
          <a:lstStyle/>
          <a:p>
            <a:pPr algn="ctr"/>
            <a:r>
              <a:rPr lang="en-US" sz="1600" b="1" dirty="0">
                <a:solidFill>
                  <a:srgbClr val="C89F2A"/>
                </a:solidFill>
              </a:rPr>
              <a:t>Drive business decisions </a:t>
            </a:r>
            <a:r>
              <a:rPr lang="en-US" sz="1600" dirty="0">
                <a:solidFill>
                  <a:schemeClr val="tx2"/>
                </a:solidFill>
              </a:rPr>
              <a:t>with access to </a:t>
            </a:r>
            <a:r>
              <a:rPr lang="en-US" sz="1600" b="1" dirty="0">
                <a:solidFill>
                  <a:srgbClr val="C89F2A"/>
                </a:solidFill>
              </a:rPr>
              <a:t>payment data insights</a:t>
            </a:r>
          </a:p>
        </p:txBody>
      </p:sp>
      <p:sp>
        <p:nvSpPr>
          <p:cNvPr id="135" name="TextBox 134">
            <a:extLst>
              <a:ext uri="{FF2B5EF4-FFF2-40B4-BE49-F238E27FC236}">
                <a16:creationId xmlns:a16="http://schemas.microsoft.com/office/drawing/2014/main" id="{8731BD79-5379-49F5-BB4B-A0FE130F2813}"/>
              </a:ext>
            </a:extLst>
          </p:cNvPr>
          <p:cNvSpPr txBox="1"/>
          <p:nvPr/>
        </p:nvSpPr>
        <p:spPr>
          <a:xfrm>
            <a:off x="905983" y="1561306"/>
            <a:ext cx="2310063" cy="369332"/>
          </a:xfrm>
          <a:prstGeom prst="rect">
            <a:avLst/>
          </a:prstGeom>
          <a:noFill/>
        </p:spPr>
        <p:txBody>
          <a:bodyPr vert="horz" wrap="square" lIns="91440" tIns="45720" rIns="91440" bIns="45720" rtlCol="0" anchor="t">
            <a:spAutoFit/>
          </a:bodyPr>
          <a:lstStyle/>
          <a:p>
            <a:pPr marL="12192" indent="-9017" algn="ctr" fontAlgn="b">
              <a:spcBef>
                <a:spcPts val="265"/>
              </a:spcBef>
              <a:spcAft>
                <a:spcPct val="0"/>
              </a:spcAft>
            </a:pPr>
            <a:r>
              <a:rPr lang="en-US" sz="1800" b="1" dirty="0">
                <a:solidFill>
                  <a:schemeClr val="tx2">
                    <a:lumMod val="75000"/>
                  </a:schemeClr>
                </a:solidFill>
              </a:rPr>
              <a:t>Benefit</a:t>
            </a:r>
          </a:p>
        </p:txBody>
      </p:sp>
      <p:cxnSp>
        <p:nvCxnSpPr>
          <p:cNvPr id="136" name="Straight Connector 135">
            <a:extLst>
              <a:ext uri="{FF2B5EF4-FFF2-40B4-BE49-F238E27FC236}">
                <a16:creationId xmlns:a16="http://schemas.microsoft.com/office/drawing/2014/main" id="{CAB669D6-3754-4C55-932E-432A92809852}"/>
              </a:ext>
            </a:extLst>
          </p:cNvPr>
          <p:cNvCxnSpPr>
            <a:cxnSpLocks/>
          </p:cNvCxnSpPr>
          <p:nvPr/>
        </p:nvCxnSpPr>
        <p:spPr>
          <a:xfrm>
            <a:off x="3551804" y="1461554"/>
            <a:ext cx="0" cy="591300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7" name="Straight Connector 136">
            <a:extLst>
              <a:ext uri="{FF2B5EF4-FFF2-40B4-BE49-F238E27FC236}">
                <a16:creationId xmlns:a16="http://schemas.microsoft.com/office/drawing/2014/main" id="{4147DC6D-2ACE-4F50-BA2A-C73251171683}"/>
              </a:ext>
            </a:extLst>
          </p:cNvPr>
          <p:cNvCxnSpPr>
            <a:cxnSpLocks/>
          </p:cNvCxnSpPr>
          <p:nvPr/>
        </p:nvCxnSpPr>
        <p:spPr>
          <a:xfrm>
            <a:off x="8841984" y="1461554"/>
            <a:ext cx="0" cy="5915837"/>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4" name="Rectangle 133">
            <a:extLst>
              <a:ext uri="{FF2B5EF4-FFF2-40B4-BE49-F238E27FC236}">
                <a16:creationId xmlns:a16="http://schemas.microsoft.com/office/drawing/2014/main" id="{4833819C-0703-42CB-A27C-AC07C2427F10}"/>
              </a:ext>
            </a:extLst>
          </p:cNvPr>
          <p:cNvSpPr/>
          <p:nvPr/>
        </p:nvSpPr>
        <p:spPr>
          <a:xfrm>
            <a:off x="4276768" y="4963860"/>
            <a:ext cx="3594563" cy="830997"/>
          </a:xfrm>
          <a:prstGeom prst="rect">
            <a:avLst/>
          </a:prstGeom>
        </p:spPr>
        <p:txBody>
          <a:bodyPr wrap="square">
            <a:spAutoFit/>
          </a:bodyPr>
          <a:lstStyle/>
          <a:p>
            <a:pPr marL="12192" indent="-9017" algn="ctr" fontAlgn="b">
              <a:spcBef>
                <a:spcPts val="265"/>
              </a:spcBef>
              <a:spcAft>
                <a:spcPct val="0"/>
              </a:spcAft>
            </a:pPr>
            <a:r>
              <a:rPr lang="en-US" sz="1600" b="1" dirty="0">
                <a:solidFill>
                  <a:schemeClr val="accent4">
                    <a:lumMod val="75000"/>
                  </a:schemeClr>
                </a:solidFill>
              </a:rPr>
              <a:t>Provide payer choice with an easy-to-use interface </a:t>
            </a:r>
            <a:r>
              <a:rPr lang="en-US" sz="1600" dirty="0">
                <a:solidFill>
                  <a:schemeClr val="tx2"/>
                </a:solidFill>
              </a:rPr>
              <a:t>including multiple payment methods and channels</a:t>
            </a:r>
            <a:endParaRPr lang="en-US" sz="1600" dirty="0">
              <a:solidFill>
                <a:schemeClr val="accent4">
                  <a:lumMod val="75000"/>
                </a:schemeClr>
              </a:solidFill>
            </a:endParaRPr>
          </a:p>
        </p:txBody>
      </p:sp>
      <p:cxnSp>
        <p:nvCxnSpPr>
          <p:cNvPr id="138" name="Straight Connector 137">
            <a:extLst>
              <a:ext uri="{FF2B5EF4-FFF2-40B4-BE49-F238E27FC236}">
                <a16:creationId xmlns:a16="http://schemas.microsoft.com/office/drawing/2014/main" id="{EDA87734-FD18-4F4E-8731-6D58C3220EAC}"/>
              </a:ext>
            </a:extLst>
          </p:cNvPr>
          <p:cNvCxnSpPr>
            <a:cxnSpLocks/>
          </p:cNvCxnSpPr>
          <p:nvPr/>
        </p:nvCxnSpPr>
        <p:spPr>
          <a:xfrm>
            <a:off x="721140" y="2067179"/>
            <a:ext cx="1324965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9" name="Straight Connector 148">
            <a:extLst>
              <a:ext uri="{FF2B5EF4-FFF2-40B4-BE49-F238E27FC236}">
                <a16:creationId xmlns:a16="http://schemas.microsoft.com/office/drawing/2014/main" id="{773B59C5-ABCD-4BF4-922C-FB61D1250F77}"/>
              </a:ext>
            </a:extLst>
          </p:cNvPr>
          <p:cNvCxnSpPr>
            <a:cxnSpLocks/>
          </p:cNvCxnSpPr>
          <p:nvPr/>
        </p:nvCxnSpPr>
        <p:spPr>
          <a:xfrm>
            <a:off x="690372" y="1464406"/>
            <a:ext cx="1324965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PageNumber">
            <a:extLst>
              <a:ext uri="{FF2B5EF4-FFF2-40B4-BE49-F238E27FC236}">
                <a16:creationId xmlns:a16="http://schemas.microsoft.com/office/drawing/2014/main" id="{3DD2A935-AB09-406B-A02A-64B804EC7622}"/>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6</a:t>
            </a:r>
          </a:p>
        </p:txBody>
      </p:sp>
    </p:spTree>
    <p:custDataLst>
      <p:tags r:id="rId1"/>
    </p:custDataLst>
    <p:extLst>
      <p:ext uri="{BB962C8B-B14F-4D97-AF65-F5344CB8AC3E}">
        <p14:creationId xmlns:p14="http://schemas.microsoft.com/office/powerpoint/2010/main" val="223030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A4F22E-8010-4147-8DDA-880D57FFF3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a:extLst>
                          <a:ext uri="{FF2B5EF4-FFF2-40B4-BE49-F238E27FC236}">
                            <a16:creationId xmlns:a16="http://schemas.microsoft.com/office/drawing/2014/main" id="{82A4F22E-8010-4147-8DDA-880D57FFF3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B72E4A-CDD2-4846-A194-033AAB41F5BB}"/>
              </a:ext>
            </a:extLst>
          </p:cNvPr>
          <p:cNvSpPr>
            <a:spLocks noGrp="1"/>
          </p:cNvSpPr>
          <p:nvPr>
            <p:ph type="title"/>
          </p:nvPr>
        </p:nvSpPr>
        <p:spPr/>
        <p:txBody>
          <a:bodyPr vert="horz"/>
          <a:lstStyle/>
          <a:p>
            <a:r>
              <a:rPr lang="en-US" dirty="0"/>
              <a:t>What is omnichannel versus multichannel and why should you care?</a:t>
            </a:r>
          </a:p>
        </p:txBody>
      </p:sp>
      <p:sp>
        <p:nvSpPr>
          <p:cNvPr id="20" name="object 37">
            <a:extLst>
              <a:ext uri="{FF2B5EF4-FFF2-40B4-BE49-F238E27FC236}">
                <a16:creationId xmlns:a16="http://schemas.microsoft.com/office/drawing/2014/main" id="{EFB76A94-2505-4F62-B96E-E099B5340194}"/>
              </a:ext>
            </a:extLst>
          </p:cNvPr>
          <p:cNvSpPr txBox="1"/>
          <p:nvPr/>
        </p:nvSpPr>
        <p:spPr>
          <a:xfrm>
            <a:off x="690371" y="7546217"/>
            <a:ext cx="7390840" cy="276999"/>
          </a:xfrm>
          <a:prstGeom prst="rect">
            <a:avLst/>
          </a:prstGeom>
        </p:spPr>
        <p:txBody>
          <a:bodyPr lIns="0" tIns="0" rIns="0" bIns="0">
            <a:spAutoFit/>
          </a:bodyPr>
          <a:lstStyle/>
          <a:p>
            <a:pPr marL="13447">
              <a:defRPr/>
            </a:pPr>
            <a:r>
              <a:rPr lang="en-US" sz="900" spc="-5" dirty="0">
                <a:solidFill>
                  <a:srgbClr val="6C6D6A"/>
                </a:solidFill>
                <a:latin typeface="AmplitudeTF" panose="02000506050000020004" pitchFamily="50" charset="0"/>
                <a:cs typeface="Arial"/>
              </a:rPr>
              <a:t>Source: BlueFlame, Aite Group</a:t>
            </a:r>
          </a:p>
          <a:p>
            <a:pPr marL="13447">
              <a:defRPr/>
            </a:pPr>
            <a:endParaRPr lang="en-US" sz="900" dirty="0">
              <a:solidFill>
                <a:srgbClr val="000000"/>
              </a:solidFill>
              <a:latin typeface="AmplitudeTF" panose="02000506050000020004" pitchFamily="50" charset="0"/>
              <a:cs typeface="Arial"/>
            </a:endParaRPr>
          </a:p>
        </p:txBody>
      </p:sp>
      <p:grpSp>
        <p:nvGrpSpPr>
          <p:cNvPr id="19" name="Group 18">
            <a:extLst>
              <a:ext uri="{FF2B5EF4-FFF2-40B4-BE49-F238E27FC236}">
                <a16:creationId xmlns:a16="http://schemas.microsoft.com/office/drawing/2014/main" id="{6EFAF6F6-4C39-4174-A02C-D2874AD5FEEF}"/>
              </a:ext>
            </a:extLst>
          </p:cNvPr>
          <p:cNvGrpSpPr/>
          <p:nvPr/>
        </p:nvGrpSpPr>
        <p:grpSpPr>
          <a:xfrm>
            <a:off x="1461753" y="6023715"/>
            <a:ext cx="11819786" cy="1333698"/>
            <a:chOff x="1808681" y="5739231"/>
            <a:chExt cx="11819786" cy="1333698"/>
          </a:xfrm>
        </p:grpSpPr>
        <p:sp>
          <p:nvSpPr>
            <p:cNvPr id="18" name="Rectangle 17">
              <a:extLst>
                <a:ext uri="{FF2B5EF4-FFF2-40B4-BE49-F238E27FC236}">
                  <a16:creationId xmlns:a16="http://schemas.microsoft.com/office/drawing/2014/main" id="{1C70F4A5-DB78-472B-BADF-5C9A6CA8D51C}"/>
                </a:ext>
              </a:extLst>
            </p:cNvPr>
            <p:cNvSpPr/>
            <p:nvPr/>
          </p:nvSpPr>
          <p:spPr>
            <a:xfrm>
              <a:off x="5426347" y="5739231"/>
              <a:ext cx="8202120" cy="1333698"/>
            </a:xfrm>
            <a:prstGeom prst="rect">
              <a:avLst/>
            </a:prstGeom>
          </p:spPr>
          <p:txBody>
            <a:bodyPr wrap="square">
              <a:spAutoFit/>
            </a:bodyPr>
            <a:lstStyle/>
            <a:p>
              <a:pPr marL="289112" indent="-285750" defTabSz="968167">
                <a:lnSpc>
                  <a:spcPct val="100000"/>
                </a:lnSpc>
                <a:spcBef>
                  <a:spcPts val="1059"/>
                </a:spcBef>
                <a:spcAft>
                  <a:spcPts val="529"/>
                </a:spcAft>
                <a:buFont typeface="Wingdings" panose="05000000000000000000" pitchFamily="2" charset="2"/>
                <a:buChar char="ü"/>
                <a:defRPr/>
              </a:pPr>
              <a:r>
                <a:rPr lang="en-US" sz="1800" b="1" dirty="0">
                  <a:solidFill>
                    <a:srgbClr val="7CAABE"/>
                  </a:solidFill>
                </a:rPr>
                <a:t>Full visibility </a:t>
              </a:r>
              <a:r>
                <a:rPr lang="en-US" sz="1600" dirty="0">
                  <a:solidFill>
                    <a:srgbClr val="6D6E6A"/>
                  </a:solidFill>
                </a:rPr>
                <a:t>into all interactions / transactions in a single dashboard </a:t>
              </a:r>
            </a:p>
            <a:p>
              <a:pPr marL="289112" indent="-285750" defTabSz="968167">
                <a:lnSpc>
                  <a:spcPct val="100000"/>
                </a:lnSpc>
                <a:spcBef>
                  <a:spcPts val="1059"/>
                </a:spcBef>
                <a:spcAft>
                  <a:spcPts val="529"/>
                </a:spcAft>
                <a:buFont typeface="Wingdings" panose="05000000000000000000" pitchFamily="2" charset="2"/>
                <a:buChar char="ü"/>
                <a:defRPr/>
              </a:pPr>
              <a:r>
                <a:rPr lang="en-US" sz="1800" b="1" dirty="0">
                  <a:solidFill>
                    <a:srgbClr val="0A6EA7"/>
                  </a:solidFill>
                </a:rPr>
                <a:t>Simplified reconciliation </a:t>
              </a:r>
              <a:r>
                <a:rPr lang="en-US" sz="1600" dirty="0">
                  <a:solidFill>
                    <a:srgbClr val="6D6E6A"/>
                  </a:solidFill>
                </a:rPr>
                <a:t>regardless of channel and payment method</a:t>
              </a:r>
            </a:p>
            <a:p>
              <a:pPr marL="289112" indent="-285750" defTabSz="968167">
                <a:lnSpc>
                  <a:spcPct val="100000"/>
                </a:lnSpc>
                <a:spcBef>
                  <a:spcPts val="1059"/>
                </a:spcBef>
                <a:spcAft>
                  <a:spcPts val="529"/>
                </a:spcAft>
                <a:buFont typeface="Wingdings" panose="05000000000000000000" pitchFamily="2" charset="2"/>
                <a:buChar char="ü"/>
                <a:defRPr/>
              </a:pPr>
              <a:r>
                <a:rPr lang="en-US" sz="1800" b="1" dirty="0">
                  <a:solidFill>
                    <a:schemeClr val="accent1">
                      <a:lumMod val="75000"/>
                    </a:schemeClr>
                  </a:solidFill>
                </a:rPr>
                <a:t>Streamlined and intuitive experiences</a:t>
              </a:r>
              <a:r>
                <a:rPr lang="en-US" sz="1800" dirty="0">
                  <a:solidFill>
                    <a:schemeClr val="accent1">
                      <a:lumMod val="75000"/>
                    </a:schemeClr>
                  </a:solidFill>
                </a:rPr>
                <a:t> </a:t>
              </a:r>
              <a:r>
                <a:rPr lang="en-US" sz="1600" dirty="0">
                  <a:solidFill>
                    <a:srgbClr val="6D6E6A"/>
                  </a:solidFill>
                </a:rPr>
                <a:t>for constituents with minimal data entry</a:t>
              </a:r>
            </a:p>
          </p:txBody>
        </p:sp>
        <p:sp>
          <p:nvSpPr>
            <p:cNvPr id="24" name="Rectangle 23">
              <a:extLst>
                <a:ext uri="{FF2B5EF4-FFF2-40B4-BE49-F238E27FC236}">
                  <a16:creationId xmlns:a16="http://schemas.microsoft.com/office/drawing/2014/main" id="{838E86BB-B016-4924-82AD-A2A998D9EA35}"/>
                </a:ext>
              </a:extLst>
            </p:cNvPr>
            <p:cNvSpPr/>
            <p:nvPr/>
          </p:nvSpPr>
          <p:spPr>
            <a:xfrm>
              <a:off x="1808681" y="5928035"/>
              <a:ext cx="3617666" cy="923330"/>
            </a:xfrm>
            <a:prstGeom prst="rect">
              <a:avLst/>
            </a:prstGeom>
          </p:spPr>
          <p:txBody>
            <a:bodyPr wrap="square">
              <a:spAutoFit/>
            </a:bodyPr>
            <a:lstStyle/>
            <a:p>
              <a:pPr marL="3362" algn="ctr" defTabSz="968167">
                <a:spcBef>
                  <a:spcPts val="1059"/>
                </a:spcBef>
                <a:spcAft>
                  <a:spcPts val="529"/>
                </a:spcAft>
              </a:pPr>
              <a:r>
                <a:rPr lang="en-US" sz="1800" b="1" dirty="0">
                  <a:solidFill>
                    <a:schemeClr val="tx2"/>
                  </a:solidFill>
                </a:rPr>
                <a:t>A unified, omnichannel platform provides your business…  </a:t>
              </a:r>
            </a:p>
          </p:txBody>
        </p:sp>
      </p:grpSp>
      <p:sp>
        <p:nvSpPr>
          <p:cNvPr id="21" name="Rectangle 20">
            <a:extLst>
              <a:ext uri="{FF2B5EF4-FFF2-40B4-BE49-F238E27FC236}">
                <a16:creationId xmlns:a16="http://schemas.microsoft.com/office/drawing/2014/main" id="{16F46A19-FCC2-42D9-BA39-FAC62CE9EB6E}"/>
              </a:ext>
            </a:extLst>
          </p:cNvPr>
          <p:cNvSpPr/>
          <p:nvPr/>
        </p:nvSpPr>
        <p:spPr>
          <a:xfrm>
            <a:off x="971549" y="2932531"/>
            <a:ext cx="12687301" cy="2708452"/>
          </a:xfrm>
          <a:prstGeom prst="rect">
            <a:avLst/>
          </a:prstGeom>
          <a:solidFill>
            <a:schemeClr val="bg1">
              <a:lumMod val="9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pic>
        <p:nvPicPr>
          <p:cNvPr id="22" name="Picture 21">
            <a:extLst>
              <a:ext uri="{FF2B5EF4-FFF2-40B4-BE49-F238E27FC236}">
                <a16:creationId xmlns:a16="http://schemas.microsoft.com/office/drawing/2014/main" id="{657AB0F5-DBFF-41AF-AAA2-1DDBBB12E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9709" y="3432449"/>
            <a:ext cx="989887" cy="2000350"/>
          </a:xfrm>
          <a:prstGeom prst="rect">
            <a:avLst/>
          </a:prstGeom>
        </p:spPr>
      </p:pic>
      <p:pic>
        <p:nvPicPr>
          <p:cNvPr id="25" name="Picture 24">
            <a:extLst>
              <a:ext uri="{FF2B5EF4-FFF2-40B4-BE49-F238E27FC236}">
                <a16:creationId xmlns:a16="http://schemas.microsoft.com/office/drawing/2014/main" id="{3E31B309-95E3-481E-AEBC-EE99944165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0571" y="3917964"/>
            <a:ext cx="853992" cy="1037560"/>
          </a:xfrm>
          <a:prstGeom prst="rect">
            <a:avLst/>
          </a:prstGeom>
        </p:spPr>
      </p:pic>
      <p:pic>
        <p:nvPicPr>
          <p:cNvPr id="26" name="Picture 25">
            <a:extLst>
              <a:ext uri="{FF2B5EF4-FFF2-40B4-BE49-F238E27FC236}">
                <a16:creationId xmlns:a16="http://schemas.microsoft.com/office/drawing/2014/main" id="{0D9D1554-D0FA-409C-8AB4-9A37FCBE4239}"/>
              </a:ext>
            </a:extLst>
          </p:cNvPr>
          <p:cNvPicPr>
            <a:picLocks noChangeAspect="1"/>
          </p:cNvPicPr>
          <p:nvPr/>
        </p:nvPicPr>
        <p:blipFill rotWithShape="1">
          <a:blip r:embed="rId9"/>
          <a:srcRect r="2243"/>
          <a:stretch/>
        </p:blipFill>
        <p:spPr>
          <a:xfrm>
            <a:off x="7884994" y="3452301"/>
            <a:ext cx="1171713" cy="1937013"/>
          </a:xfrm>
          <a:prstGeom prst="rect">
            <a:avLst/>
          </a:prstGeom>
          <a:solidFill>
            <a:schemeClr val="tx1">
              <a:lumMod val="85000"/>
              <a:lumOff val="15000"/>
            </a:schemeClr>
          </a:solidFill>
          <a:ln>
            <a:solidFill>
              <a:schemeClr val="bg1"/>
            </a:solidFill>
          </a:ln>
        </p:spPr>
      </p:pic>
      <p:pic>
        <p:nvPicPr>
          <p:cNvPr id="27" name="Picture 26">
            <a:extLst>
              <a:ext uri="{FF2B5EF4-FFF2-40B4-BE49-F238E27FC236}">
                <a16:creationId xmlns:a16="http://schemas.microsoft.com/office/drawing/2014/main" id="{FEB69FEF-37EB-4E52-B3CD-FC53AE30FD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93470" y="3432449"/>
            <a:ext cx="1527464" cy="1976718"/>
          </a:xfrm>
          <a:prstGeom prst="rect">
            <a:avLst/>
          </a:prstGeom>
          <a:ln>
            <a:solidFill>
              <a:schemeClr val="bg1">
                <a:lumMod val="85000"/>
              </a:schemeClr>
            </a:solidFill>
          </a:ln>
        </p:spPr>
      </p:pic>
      <p:pic>
        <p:nvPicPr>
          <p:cNvPr id="28" name="Picture 27">
            <a:extLst>
              <a:ext uri="{FF2B5EF4-FFF2-40B4-BE49-F238E27FC236}">
                <a16:creationId xmlns:a16="http://schemas.microsoft.com/office/drawing/2014/main" id="{5771A3B3-49F2-46BA-A0AB-DC80CB266B52}"/>
              </a:ext>
            </a:extLst>
          </p:cNvPr>
          <p:cNvPicPr>
            <a:picLocks noChangeAspect="1"/>
          </p:cNvPicPr>
          <p:nvPr/>
        </p:nvPicPr>
        <p:blipFill>
          <a:blip r:embed="rId11"/>
          <a:stretch>
            <a:fillRect/>
          </a:stretch>
        </p:blipFill>
        <p:spPr>
          <a:xfrm>
            <a:off x="1410625" y="3545237"/>
            <a:ext cx="2011160" cy="1863930"/>
          </a:xfrm>
          <a:prstGeom prst="rect">
            <a:avLst/>
          </a:prstGeom>
        </p:spPr>
      </p:pic>
      <p:pic>
        <p:nvPicPr>
          <p:cNvPr id="29" name="Picture 28">
            <a:extLst>
              <a:ext uri="{FF2B5EF4-FFF2-40B4-BE49-F238E27FC236}">
                <a16:creationId xmlns:a16="http://schemas.microsoft.com/office/drawing/2014/main" id="{3A088B94-7DC4-43D2-AB86-068DBDCEEC58}"/>
              </a:ext>
            </a:extLst>
          </p:cNvPr>
          <p:cNvPicPr>
            <a:picLocks noChangeAspect="1"/>
          </p:cNvPicPr>
          <p:nvPr/>
        </p:nvPicPr>
        <p:blipFill>
          <a:blip r:embed="rId12"/>
          <a:stretch>
            <a:fillRect/>
          </a:stretch>
        </p:blipFill>
        <p:spPr>
          <a:xfrm>
            <a:off x="4201392" y="3581086"/>
            <a:ext cx="1007233" cy="1792231"/>
          </a:xfrm>
          <a:prstGeom prst="rect">
            <a:avLst/>
          </a:prstGeom>
          <a:ln>
            <a:solidFill>
              <a:schemeClr val="bg1">
                <a:lumMod val="95000"/>
              </a:schemeClr>
            </a:solidFill>
          </a:ln>
        </p:spPr>
      </p:pic>
      <p:sp>
        <p:nvSpPr>
          <p:cNvPr id="30" name="TextBox 29">
            <a:extLst>
              <a:ext uri="{FF2B5EF4-FFF2-40B4-BE49-F238E27FC236}">
                <a16:creationId xmlns:a16="http://schemas.microsoft.com/office/drawing/2014/main" id="{6E24B661-8E6A-46A8-A403-DE204B0E1564}"/>
              </a:ext>
            </a:extLst>
          </p:cNvPr>
          <p:cNvSpPr txBox="1"/>
          <p:nvPr/>
        </p:nvSpPr>
        <p:spPr>
          <a:xfrm>
            <a:off x="1589211" y="3098400"/>
            <a:ext cx="1653988" cy="316349"/>
          </a:xfrm>
          <a:prstGeom prst="rect">
            <a:avLst/>
          </a:prstGeom>
          <a:noFill/>
        </p:spPr>
        <p:txBody>
          <a:bodyPr vert="horz" wrap="square" lIns="96819" tIns="48409" rIns="96819" bIns="48409" rtlCol="0" anchor="t">
            <a:spAutoFit/>
          </a:bodyPr>
          <a:lstStyle/>
          <a:p>
            <a:pPr algn="ctr" defTabSz="968167">
              <a:lnSpc>
                <a:spcPct val="110000"/>
              </a:lnSpc>
              <a:defRPr/>
            </a:pPr>
            <a:r>
              <a:rPr lang="en-US" sz="1400" b="1" dirty="0">
                <a:solidFill>
                  <a:schemeClr val="accent1"/>
                </a:solidFill>
                <a:latin typeface="Arial"/>
                <a:ea typeface="LF_Kai"/>
              </a:rPr>
              <a:t>Portal</a:t>
            </a:r>
          </a:p>
        </p:txBody>
      </p:sp>
      <p:sp>
        <p:nvSpPr>
          <p:cNvPr id="31" name="TextBox 30">
            <a:extLst>
              <a:ext uri="{FF2B5EF4-FFF2-40B4-BE49-F238E27FC236}">
                <a16:creationId xmlns:a16="http://schemas.microsoft.com/office/drawing/2014/main" id="{2CEF4D2B-458A-4F5A-BBAD-BE6AFE8E4206}"/>
              </a:ext>
            </a:extLst>
          </p:cNvPr>
          <p:cNvSpPr txBox="1"/>
          <p:nvPr/>
        </p:nvSpPr>
        <p:spPr>
          <a:xfrm>
            <a:off x="3860861" y="3098400"/>
            <a:ext cx="1653988" cy="316349"/>
          </a:xfrm>
          <a:prstGeom prst="rect">
            <a:avLst/>
          </a:prstGeom>
          <a:noFill/>
        </p:spPr>
        <p:txBody>
          <a:bodyPr vert="horz" wrap="square" lIns="96819" tIns="48409" rIns="96819" bIns="48409" rtlCol="0" anchor="t">
            <a:spAutoFit/>
          </a:bodyPr>
          <a:lstStyle/>
          <a:p>
            <a:pPr algn="ctr" defTabSz="968167">
              <a:lnSpc>
                <a:spcPct val="110000"/>
              </a:lnSpc>
              <a:defRPr/>
            </a:pPr>
            <a:r>
              <a:rPr lang="en-US" sz="1400" b="1" dirty="0">
                <a:solidFill>
                  <a:schemeClr val="accent1"/>
                </a:solidFill>
                <a:latin typeface="Arial"/>
                <a:ea typeface="LF_Kai"/>
              </a:rPr>
              <a:t>Mobile Apps</a:t>
            </a:r>
          </a:p>
        </p:txBody>
      </p:sp>
      <p:sp>
        <p:nvSpPr>
          <p:cNvPr id="32" name="TextBox 31">
            <a:extLst>
              <a:ext uri="{FF2B5EF4-FFF2-40B4-BE49-F238E27FC236}">
                <a16:creationId xmlns:a16="http://schemas.microsoft.com/office/drawing/2014/main" id="{42F5C027-DA7F-4B81-822E-B5F551BB899A}"/>
              </a:ext>
            </a:extLst>
          </p:cNvPr>
          <p:cNvSpPr txBox="1"/>
          <p:nvPr/>
        </p:nvSpPr>
        <p:spPr>
          <a:xfrm>
            <a:off x="5717658" y="3098400"/>
            <a:ext cx="1653988" cy="316349"/>
          </a:xfrm>
          <a:prstGeom prst="rect">
            <a:avLst/>
          </a:prstGeom>
          <a:noFill/>
        </p:spPr>
        <p:txBody>
          <a:bodyPr vert="horz" wrap="square" lIns="96819" tIns="48409" rIns="96819" bIns="48409" rtlCol="0" anchor="t">
            <a:spAutoFit/>
          </a:bodyPr>
          <a:lstStyle/>
          <a:p>
            <a:pPr algn="ctr" defTabSz="968167">
              <a:lnSpc>
                <a:spcPct val="110000"/>
              </a:lnSpc>
              <a:defRPr/>
            </a:pPr>
            <a:r>
              <a:rPr lang="en-US" sz="1400" b="1" dirty="0">
                <a:solidFill>
                  <a:schemeClr val="accent1"/>
                </a:solidFill>
                <a:latin typeface="Arial"/>
                <a:ea typeface="LF_Kai"/>
              </a:rPr>
              <a:t>Text</a:t>
            </a:r>
          </a:p>
        </p:txBody>
      </p:sp>
      <p:sp>
        <p:nvSpPr>
          <p:cNvPr id="33" name="TextBox 32">
            <a:extLst>
              <a:ext uri="{FF2B5EF4-FFF2-40B4-BE49-F238E27FC236}">
                <a16:creationId xmlns:a16="http://schemas.microsoft.com/office/drawing/2014/main" id="{4022B900-D708-4EBA-80FF-1659A8A298EB}"/>
              </a:ext>
            </a:extLst>
          </p:cNvPr>
          <p:cNvSpPr txBox="1"/>
          <p:nvPr/>
        </p:nvSpPr>
        <p:spPr>
          <a:xfrm>
            <a:off x="7639539" y="3098400"/>
            <a:ext cx="1653988" cy="316349"/>
          </a:xfrm>
          <a:prstGeom prst="rect">
            <a:avLst/>
          </a:prstGeom>
          <a:noFill/>
        </p:spPr>
        <p:txBody>
          <a:bodyPr vert="horz" wrap="square" lIns="96819" tIns="48409" rIns="96819" bIns="48409" rtlCol="0" anchor="t">
            <a:spAutoFit/>
          </a:bodyPr>
          <a:lstStyle/>
          <a:p>
            <a:pPr algn="ctr" defTabSz="968167">
              <a:lnSpc>
                <a:spcPct val="110000"/>
              </a:lnSpc>
              <a:defRPr/>
            </a:pPr>
            <a:r>
              <a:rPr lang="en-US" sz="1400" b="1" dirty="0">
                <a:solidFill>
                  <a:schemeClr val="accent1"/>
                </a:solidFill>
                <a:latin typeface="Arial"/>
                <a:ea typeface="LF_Kai"/>
              </a:rPr>
              <a:t>Chat</a:t>
            </a:r>
          </a:p>
        </p:txBody>
      </p:sp>
      <p:sp>
        <p:nvSpPr>
          <p:cNvPr id="34" name="TextBox 33">
            <a:extLst>
              <a:ext uri="{FF2B5EF4-FFF2-40B4-BE49-F238E27FC236}">
                <a16:creationId xmlns:a16="http://schemas.microsoft.com/office/drawing/2014/main" id="{3F6E310F-724E-4631-96B3-A8A36A45E1B1}"/>
              </a:ext>
            </a:extLst>
          </p:cNvPr>
          <p:cNvSpPr txBox="1"/>
          <p:nvPr/>
        </p:nvSpPr>
        <p:spPr>
          <a:xfrm>
            <a:off x="9703394" y="3098400"/>
            <a:ext cx="1906987" cy="316349"/>
          </a:xfrm>
          <a:prstGeom prst="rect">
            <a:avLst/>
          </a:prstGeom>
          <a:noFill/>
        </p:spPr>
        <p:txBody>
          <a:bodyPr vert="horz" wrap="square" lIns="96819" tIns="48409" rIns="96819" bIns="48409" rtlCol="0" anchor="t">
            <a:spAutoFit/>
          </a:bodyPr>
          <a:lstStyle/>
          <a:p>
            <a:pPr algn="ctr" defTabSz="968167">
              <a:lnSpc>
                <a:spcPct val="110000"/>
              </a:lnSpc>
              <a:defRPr/>
            </a:pPr>
            <a:r>
              <a:rPr lang="en-US" sz="1400" b="1" dirty="0">
                <a:solidFill>
                  <a:schemeClr val="accent1"/>
                </a:solidFill>
                <a:latin typeface="Arial"/>
                <a:ea typeface="LF_Kai"/>
              </a:rPr>
              <a:t>Email / Secure PDF</a:t>
            </a:r>
          </a:p>
        </p:txBody>
      </p:sp>
      <p:sp>
        <p:nvSpPr>
          <p:cNvPr id="35" name="TextBox 34">
            <a:extLst>
              <a:ext uri="{FF2B5EF4-FFF2-40B4-BE49-F238E27FC236}">
                <a16:creationId xmlns:a16="http://schemas.microsoft.com/office/drawing/2014/main" id="{2F050F58-8D4C-4E37-B47D-2E455CE20D5E}"/>
              </a:ext>
            </a:extLst>
          </p:cNvPr>
          <p:cNvSpPr txBox="1"/>
          <p:nvPr/>
        </p:nvSpPr>
        <p:spPr>
          <a:xfrm>
            <a:off x="11790573" y="3098400"/>
            <a:ext cx="1653988" cy="316349"/>
          </a:xfrm>
          <a:prstGeom prst="rect">
            <a:avLst/>
          </a:prstGeom>
          <a:noFill/>
        </p:spPr>
        <p:txBody>
          <a:bodyPr vert="horz" wrap="square" lIns="96819" tIns="48409" rIns="96819" bIns="48409" rtlCol="0" anchor="t">
            <a:spAutoFit/>
          </a:bodyPr>
          <a:lstStyle/>
          <a:p>
            <a:pPr algn="ctr" defTabSz="968167">
              <a:lnSpc>
                <a:spcPct val="110000"/>
              </a:lnSpc>
              <a:defRPr/>
            </a:pPr>
            <a:r>
              <a:rPr lang="en-US" sz="1400" b="1" dirty="0">
                <a:solidFill>
                  <a:schemeClr val="accent1"/>
                </a:solidFill>
                <a:latin typeface="Arial"/>
                <a:ea typeface="LF_Kai"/>
              </a:rPr>
              <a:t>Phone</a:t>
            </a:r>
          </a:p>
        </p:txBody>
      </p:sp>
      <p:sp>
        <p:nvSpPr>
          <p:cNvPr id="38" name="Rectangle 37">
            <a:extLst>
              <a:ext uri="{FF2B5EF4-FFF2-40B4-BE49-F238E27FC236}">
                <a16:creationId xmlns:a16="http://schemas.microsoft.com/office/drawing/2014/main" id="{AD858287-F7AC-4DCD-A645-07A25F9C1DF4}"/>
              </a:ext>
            </a:extLst>
          </p:cNvPr>
          <p:cNvSpPr/>
          <p:nvPr/>
        </p:nvSpPr>
        <p:spPr>
          <a:xfrm>
            <a:off x="690371" y="1481515"/>
            <a:ext cx="13249656" cy="1333698"/>
          </a:xfrm>
          <a:prstGeom prst="rect">
            <a:avLst/>
          </a:prstGeom>
        </p:spPr>
        <p:txBody>
          <a:bodyPr wrap="square">
            <a:spAutoFit/>
          </a:bodyPr>
          <a:lstStyle/>
          <a:p>
            <a:pPr marL="3362" algn="ctr" defTabSz="968167">
              <a:lnSpc>
                <a:spcPct val="100000"/>
              </a:lnSpc>
              <a:spcBef>
                <a:spcPts val="1059"/>
              </a:spcBef>
              <a:spcAft>
                <a:spcPts val="529"/>
              </a:spcAft>
              <a:defRPr/>
            </a:pPr>
            <a:r>
              <a:rPr lang="en-US" sz="1800" b="1" dirty="0">
                <a:solidFill>
                  <a:schemeClr val="accent1">
                    <a:lumMod val="75000"/>
                  </a:schemeClr>
                </a:solidFill>
              </a:rPr>
              <a:t>How many different interaction channels are used to interact with billers each year?</a:t>
            </a:r>
          </a:p>
          <a:p>
            <a:pPr marL="3362" algn="ctr" defTabSz="968167">
              <a:lnSpc>
                <a:spcPct val="100000"/>
              </a:lnSpc>
              <a:spcBef>
                <a:spcPts val="1059"/>
              </a:spcBef>
              <a:spcAft>
                <a:spcPts val="529"/>
              </a:spcAft>
              <a:defRPr/>
            </a:pPr>
            <a:r>
              <a:rPr lang="en-US" sz="1800" b="1" dirty="0">
                <a:solidFill>
                  <a:schemeClr val="accent1">
                    <a:lumMod val="75000"/>
                  </a:schemeClr>
                </a:solidFill>
              </a:rPr>
              <a:t>Average consumer: at least 2</a:t>
            </a:r>
          </a:p>
          <a:p>
            <a:pPr marL="3362" algn="ctr" defTabSz="968167">
              <a:lnSpc>
                <a:spcPct val="100000"/>
              </a:lnSpc>
              <a:spcBef>
                <a:spcPts val="1059"/>
              </a:spcBef>
              <a:spcAft>
                <a:spcPts val="529"/>
              </a:spcAft>
              <a:defRPr/>
            </a:pPr>
            <a:r>
              <a:rPr lang="en-US" sz="1800" b="1" dirty="0">
                <a:solidFill>
                  <a:schemeClr val="accent1">
                    <a:lumMod val="75000"/>
                  </a:schemeClr>
                </a:solidFill>
              </a:rPr>
              <a:t>Average millennial: 4</a:t>
            </a:r>
          </a:p>
        </p:txBody>
      </p:sp>
      <p:sp>
        <p:nvSpPr>
          <p:cNvPr id="5" name="PageNumber">
            <a:extLst>
              <a:ext uri="{FF2B5EF4-FFF2-40B4-BE49-F238E27FC236}">
                <a16:creationId xmlns:a16="http://schemas.microsoft.com/office/drawing/2014/main" id="{24A9751C-FDC1-479D-B540-2DD3A7AFB0D1}"/>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7</a:t>
            </a:r>
          </a:p>
        </p:txBody>
      </p:sp>
    </p:spTree>
    <p:custDataLst>
      <p:tags r:id="rId1"/>
    </p:custDataLst>
    <p:extLst>
      <p:ext uri="{BB962C8B-B14F-4D97-AF65-F5344CB8AC3E}">
        <p14:creationId xmlns:p14="http://schemas.microsoft.com/office/powerpoint/2010/main" val="50515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86BB-9121-4EC4-AB5C-F5D2001DEE93}"/>
              </a:ext>
            </a:extLst>
          </p:cNvPr>
          <p:cNvSpPr>
            <a:spLocks noGrp="1"/>
          </p:cNvSpPr>
          <p:nvPr>
            <p:ph type="title"/>
          </p:nvPr>
        </p:nvSpPr>
        <p:spPr/>
        <p:txBody>
          <a:bodyPr/>
          <a:lstStyle/>
          <a:p>
            <a:r>
              <a:rPr lang="en-US" dirty="0"/>
              <a:t>Poll Question</a:t>
            </a:r>
          </a:p>
        </p:txBody>
      </p:sp>
      <p:sp>
        <p:nvSpPr>
          <p:cNvPr id="51" name="Rectangle 50">
            <a:extLst>
              <a:ext uri="{FF2B5EF4-FFF2-40B4-BE49-F238E27FC236}">
                <a16:creationId xmlns:a16="http://schemas.microsoft.com/office/drawing/2014/main" id="{162BEF1A-F6D3-4445-AA88-2B56CC201193}"/>
              </a:ext>
            </a:extLst>
          </p:cNvPr>
          <p:cNvSpPr/>
          <p:nvPr/>
        </p:nvSpPr>
        <p:spPr>
          <a:xfrm>
            <a:off x="1329442" y="3842486"/>
            <a:ext cx="5294099" cy="830997"/>
          </a:xfrm>
          <a:prstGeom prst="rect">
            <a:avLst/>
          </a:prstGeom>
        </p:spPr>
        <p:txBody>
          <a:bodyPr wrap="square">
            <a:spAutoFit/>
          </a:bodyPr>
          <a:lstStyle/>
          <a:p>
            <a:pPr algn="ctr"/>
            <a:r>
              <a:rPr lang="en-US" sz="2400" b="1" dirty="0">
                <a:solidFill>
                  <a:schemeClr val="accent1"/>
                </a:solidFill>
              </a:rPr>
              <a:t>What are your biggest challenges dealing with receivables?</a:t>
            </a:r>
            <a:endParaRPr lang="en-US" sz="1600" b="1" dirty="0">
              <a:solidFill>
                <a:schemeClr val="accent1"/>
              </a:solidFill>
            </a:endParaRPr>
          </a:p>
        </p:txBody>
      </p:sp>
      <p:graphicFrame>
        <p:nvGraphicFramePr>
          <p:cNvPr id="3" name="Diagram 2">
            <a:extLst>
              <a:ext uri="{FF2B5EF4-FFF2-40B4-BE49-F238E27FC236}">
                <a16:creationId xmlns:a16="http://schemas.microsoft.com/office/drawing/2014/main" id="{709D11E7-A4F6-41A6-AE9A-ED79156CB34B}"/>
              </a:ext>
            </a:extLst>
          </p:cNvPr>
          <p:cNvGraphicFramePr/>
          <p:nvPr/>
        </p:nvGraphicFramePr>
        <p:xfrm>
          <a:off x="7604483" y="1519214"/>
          <a:ext cx="5294099" cy="3275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9" name="Diagram 28">
            <a:extLst>
              <a:ext uri="{FF2B5EF4-FFF2-40B4-BE49-F238E27FC236}">
                <a16:creationId xmlns:a16="http://schemas.microsoft.com/office/drawing/2014/main" id="{B8FB4088-343F-48DC-9DC3-7DC40456299C}"/>
              </a:ext>
            </a:extLst>
          </p:cNvPr>
          <p:cNvGraphicFramePr/>
          <p:nvPr/>
        </p:nvGraphicFramePr>
        <p:xfrm>
          <a:off x="7604483" y="4875762"/>
          <a:ext cx="5294099" cy="23186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PageNumber">
            <a:extLst>
              <a:ext uri="{FF2B5EF4-FFF2-40B4-BE49-F238E27FC236}">
                <a16:creationId xmlns:a16="http://schemas.microsoft.com/office/drawing/2014/main" id="{B65B4BB8-6BBB-4BC4-B983-48AF2F941068}"/>
              </a:ext>
            </a:extLst>
          </p:cNvPr>
          <p:cNvSpPr txBox="1"/>
          <p:nvPr/>
        </p:nvSpPr>
        <p:spPr>
          <a:xfrm>
            <a:off x="13377672" y="7894180"/>
            <a:ext cx="557784" cy="140488"/>
          </a:xfrm>
          <a:prstGeom prst="rect">
            <a:avLst/>
          </a:prstGeom>
          <a:noFill/>
        </p:spPr>
        <p:txBody>
          <a:bodyPr vert="horz" wrap="square" lIns="0" tIns="0" rIns="0" bIns="0" rtlCol="0" anchor="ctr">
            <a:spAutoFit/>
          </a:bodyPr>
          <a:lstStyle/>
          <a:p>
            <a:pPr algn="r">
              <a:lnSpc>
                <a:spcPct val="110000"/>
              </a:lnSpc>
            </a:pPr>
            <a:r>
              <a:rPr lang="en-US" sz="900" dirty="0">
                <a:solidFill>
                  <a:schemeClr val="tx2"/>
                </a:solidFill>
                <a:latin typeface="Arial" panose="020B0604020202020204" pitchFamily="34" charset="0"/>
              </a:rPr>
              <a:t>8</a:t>
            </a:r>
          </a:p>
        </p:txBody>
      </p:sp>
    </p:spTree>
    <p:custDataLst>
      <p:tags r:id="rId1"/>
    </p:custDataLst>
    <p:extLst>
      <p:ext uri="{BB962C8B-B14F-4D97-AF65-F5344CB8AC3E}">
        <p14:creationId xmlns:p14="http://schemas.microsoft.com/office/powerpoint/2010/main" val="1481653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VERSIONHASH" val="xSsg1x7p7Yax4K2l2y5de685d/jvvdyIF2fHSOgP7jM="/>
  <p:tag name="TEMPLATEVERSIONDATE" val="06/01/2022 20:47:51"/>
  <p:tag name="TEMPLATENAME" val="PitchPRO+"/>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true&lt;/CoverPageDate&gt;&#10;  &lt;CoverPageJointPitchLogo&gt;true&lt;/CoverPageJointPitchLogo&gt;&#10;  &lt;CoverPageVerticalTextRunner&gt;true&lt;/CoverPageVerticalTextRunner&gt;&#10;  &lt;ShowCoverPage&gt;true&lt;/ShowCoverPage&gt;&#10;  &lt;ShowDisclaimer&gt;true&lt;/ShowDisclaimer&gt;&#10;  &lt;TemplateLayoutAllElements&gt;true&lt;/TemplateLayoutAllElements&gt;&#10;  &lt;ForceRefresh&gt;false&lt;/ForceRefresh&gt;&#10;  &lt;CoverPageSubTitle&gt;true&lt;/CoverPageSubTitle&gt;&#10;  &lt;CoverPageTitle&gt;true&lt;/CoverPageTitle&gt;&#10;  &lt;ShowAgenda&gt;true&lt;/ShowAgenda&gt;&#10;  &lt;TemplatePageLabel&gt;true&lt;/TemplatePageLabel&gt;&#10;  &lt;TemplateVerticalRunner&gt;true&lt;/TemplateVerticalRunner&gt;&#10;&lt;/PowerpointRefreshOptions&gt;"/>
  <p:tag name="SLIDEMASTERBRANDLOGORIGHT" val="144.72"/>
  <p:tag name="SLIDEMASTERBRANDLOGOBOTTOM" val="635.76"/>
  <p:tag name="SLIDEMASTERBRANDLOGOHEIGHT" val="12.96"/>
  <p:tag name="SLIDEMASTERBRANDLOGOWIDTH" val="90"/>
  <p:tag name="ISROOTUNDO" val=""/>
  <p:tag name="ISUNDOENTRY" val=""/>
  <p:tag name="CONTENTLIBRARY" val="c27d61ab-5425-478d-8601-a36cada91fcd"/>
  <p:tag name="SIZEANDPOSITION" val="f0a6b498-45a7-4a76-9e54-ad63965b4caa"/>
  <p:tag name="PITCHPROPROPERTIES" val="WXMfvE09DOs/mOl3u2AQ27QcgezyWkN+AkNAGXAeBoJKuBgxGBLGhI25m9bRHcM9RQscs7I4QY855HmZ9wiaScAkUiOahXjpa1GKbzxmDEgaRBFj1zbbNiHbJmtUv1DL609CXp4T5pMYpHCyOsiSfF8m1Ewd7e9Ul0r6wpaN5snm+kgLZOP8JKF1hv7kQD68zePpF4CHYvR4U9v1KCnkRXPe9cGBqoHIVzS4uiFBaX6FZuSb3bbgBcbiqr1rYEWwYF8jf8azIl5HPE/gAmNADkEljo1X/k0tHOSo3cRUt5y7ELLuubMobIvHRWXfymwJHSKP2795UlXiF04xtOvglG+JVAyzHw51eDyYadLvZRmxbcTRyg+tzofSEDUlmZcpAcL4kw507X7LqBdfoSXA97zYfGUKeExX3aty7JX12DgpJi0W85I/GoH19vNXG81VxMM6XxtCSEBZI0ES6e7w8fgkfLXXtAxAFbVgAWVRD0bzb4LE2c5ZQzgZYpEO266CBd9uIthzUYR3UqSJBhO1XakVUIYgrCm2Gn3kjHk2M3b6k61IHynUoR+3K3/repgLn7LqvkydDnN65xPj6Of7gYpua8gaJFwdPiE3oP3nZLhGlPIPDT8Ll74ddloF+KsUcPYhCHRADuVntmwtOk7bnIFcBotf3sbuuF4ftTFHWka30leQ7jGqHw3MoXRlt7GS5EcYP8KtQZ2vDQtQBcQ904cMHhz/cGab6G6QKKKVpTqReEBwlnuYOuUzAqCAkilLxQmAT/p3Ucc2H+DsamVLvk2lBWPl5HdG/Pj7Bkl2z0rnr9AG+NU8mABx2sIujGMws7N9gK31LtQLtPLdTKeK+7LPjRCP8Ds2mDBcDjdf/1OQ1lmBAXGT8dBZBMXJOyjLkFknV2HPxReTGE4l85QDCml9NBsdNhrM/qS2Noc9TWpafRZUnfZf3YWGTbQxQ+yA1+bVABwLqoiEg5hr1O9K7MuE2hBuybT5RtXWmYOrbN6xkdJ0U8ghVGN2hNwwXHov3MjDxs7afGUlBbd5FN1bGRMzi0uX0rU8i7zp/XpGasMNIaw9WmUIKsq2wOf8ACoS8TlcW7RcEyhOdXClZcNRTHQ9Il5rIVW/Kj76ZgzYQEs/ez48TwvLGD7r23G9QcTVg0G8K90zsZe9THndqMBNBYcN4ncDuF6ukwAWUrlWYoqujH+7tsdlSaIVmCleAhARKaxTFdcanO87gAK1b2JK42eWQ+NozhuE2nXfcfHpUQClElgAJFjdeKNU0f2a41p95vCc2lAiM6h4HjUojXDmeS0QnwWXHxVMnRDKS5n6XXdQwbzXUDsM/mKKMysQQaWX1HR0PgHn6quIbyiTFcneOZptz6CYaY+flhIw71L+XdyxgL8iOT4K+OKD5vxR7D/U746Viw6/XZ24M0Vk3Xy3A8qv91QJKmUnRR5xkG2Wj8hNPArwty/4DozGzPOr9bS7In/3hZANkkDLJee3TeQpvcBe/62zUXFQUNJLUCptnXdH4Y5bcDs9YCMp5gn3Z34xQi901P+tifJkHL4H7+v/m1iEFn5e1iyrOdGI/ieG99x2T97My8zk+TZ7Ilm3vGHcwwjk25WcE8fDZ+XHJfHl8IkdGajy2n8OMkHGqavbJIRmLIB8DkNBIxaAOvqvsNtyO9g8gGFFVPqsaF8+AkyZsXu/ZihpzHpRuC54LBg97ycubRaCOYWkxIZP90Ogp0NDlj7tljlk2y32EWb/EBFC3uyu7NoPgEkjSuDmWe/+hTEF6doNSyOoh1kIUoVPfc4nqPHBDOijQHKY7yV9NxoKPuC7pWI+rs0zAOFnkiUIkX/eWvqqykB8TOG9cKo9+csK9nj9UjfXjr+OC3UTXe+lMY/zIXrOdNfL4So5gzW0tmsrN+4KJ0PLCmYksk/RQim1zfVtqwodopAL4bqiqoqs5RvUc4zjuZcPmfxBgLJwwO/ccrtfZXYSywavU9RttTgE7FxrYJOfjwODpj7wZuvYHA7LDKnZpmIdfzSj57SorWDJ++kwydCjnPIDatcx5slEEowPYyWEaZECk4pv4eAj2Yac9d/e14slwJ4yxOIyMLhqcp/aSx5EDL4lJnZqXC2pmlLWyT+91KIPabXv11vvlKFTC7ttZbMm7va4qqiilpJR6pt9CnXfjd18205+Z6/B7dSQVKp5HWaFYL1gfVucXh15KZNh7y2sH7leDLxVNS/wHV5QHVg37qruKisIbxipgP2wcg4J4dPJncJGrUOhfxH7/MesM5Wvz5PLKswsFr0y1Lk2bc6/6d3Y7sTIpYxSnz/jsBzef7LyFLqD091QlV7iwXz74/YHkYrooVPJ9M43mshZ9WRjIz7nfEyxBVe1S+C5bFC/v/nbyV1oHcASqYEgO6m8wbPpeIYSB9VGOt9paRtvWUINOzn3B0fM5L1xUnpfDuJRenveHEtmlTGaYN1hAdLlfRub/JUbd4Xemc0phmzeZhdKXbeGgOykM4EDbnn6Hw8P6KGjUqNhM5yaG0asVXD0JdkjH8ldUAtivrGvdbwamk9HL5l/EU7ewGknVdAZlRm/fGTyJlSrOx3j0JcW0vG2F5Ec6+kTAQFQu8NBLzaP+ixn1xonyEAN7rd7ddHSNW5OE0VqSXE31OqD+/E37Afs4GiHCOr/BR+Bn2HBmwZU3dJDea7dy5gFklE//meGnsTWuELFEbZJdn2T5vr3ezZEi1G1mXiZvllUMCdHkqlZjQNvD00dDRdsQtAih6gR6KLrjDVYX3e4RjgXuLzAcQW4AClA/Dl3F8vUGOOI0UWlYffnnj+mhcxUAAE0WTiWPhnTgh5H9hVKmVQvu70/u/6kwqF2lBN4tnRdktPAW9cJgxNVmajerTjwoCAvnFjTthl2fidAYdTLTNlFWtwPiYLExvRla1Syo8y2PwfJ7fjpgAMGPGcNlQUFajXIaRUM/azFRpWoxji2c+G5j7Zb3WH0+R9ge3yxvoBL6iCsne8JfHB+LyeG+DI9YILfz/Ovsd0L1LOfqO33WggeefkOK/jUzgG6EIhqvGFVMMGlUo5blCxMHrunvCp3YBf5Cj0wVijxD4LP2O7dDTpQI8wFOLYBrV4E1XJx5m+FGrD6VIKrR9bTHZjNe9phVX1ENoS1n1AMrXk6wBsG+VTBsb2c1xQkgKWVc7tnY+tnI4Qc95a8jzXqI6U12yMROi7edx4UJ67q7LE63v4aOvD5ahyTiFiXw0bohdr/v7nveWeMgUBntpFlpEtxWpaohMP1W1i0z1G9EDHLBH4HNO5fOUkZGmXMF002ckJIGQxzT7lHm5B09sRauDwJuOGWkM0VKgj7QfAKXdZuN9Cem7OGcysWN4R8uD/oOZieqYiLdWE="/>
  <p:tag name="PITCHPROPLUSDOCUMENTPROPERTIESGUID" val="cfb2cf36-9d41-4f2f-a78f-abb9941fc943"/>
  <p:tag name="PITCHPROSLIDECOUNT" val="20"/>
</p:tagLst>
</file>

<file path=ppt/tags/tag10.xml><?xml version="1.0" encoding="utf-8"?>
<p:tagLst xmlns:a="http://schemas.openxmlformats.org/drawingml/2006/main" xmlns:r="http://schemas.openxmlformats.org/officeDocument/2006/relationships" xmlns:p="http://schemas.openxmlformats.org/presentationml/2006/main">
  <p:tag name="AGENDASHAPE" val="AgendaTitle"/>
</p:tagLst>
</file>

<file path=ppt/tags/tag11.xml><?xml version="1.0" encoding="utf-8"?>
<p:tagLst xmlns:a="http://schemas.openxmlformats.org/drawingml/2006/main" xmlns:r="http://schemas.openxmlformats.org/officeDocument/2006/relationships" xmlns:p="http://schemas.openxmlformats.org/presentationml/2006/main">
  <p:tag name="AGENDASHAPE" val="AgendaNumberingType"/>
</p:tagLst>
</file>

<file path=ppt/tags/tag12.xml><?xml version="1.0" encoding="utf-8"?>
<p:tagLst xmlns:a="http://schemas.openxmlformats.org/drawingml/2006/main" xmlns:r="http://schemas.openxmlformats.org/officeDocument/2006/relationships" xmlns:p="http://schemas.openxmlformats.org/presentationml/2006/main">
  <p:tag name="PITCHPROSLIDEID" val="3333"/>
  <p:tag name="PRESENTATIONID" val="cfb2cf36-9d41-4f2f-a78f-abb9941fc943"/>
  <p:tag name="APIADDED" val="True"/>
</p:tagLst>
</file>

<file path=ppt/tags/tag13.xml><?xml version="1.0" encoding="utf-8"?>
<p:tagLst xmlns:a="http://schemas.openxmlformats.org/drawingml/2006/main" xmlns:r="http://schemas.openxmlformats.org/officeDocument/2006/relationships" xmlns:p="http://schemas.openxmlformats.org/presentationml/2006/main">
  <p:tag name="LOGOTYPE" val="BrandLogo"/>
  <p:tag name="JPM_OBJECT_NAME" val="BrandLogo"/>
</p:tagLst>
</file>

<file path=ppt/tags/tag14.xml><?xml version="1.0" encoding="utf-8"?>
<p:tagLst xmlns:a="http://schemas.openxmlformats.org/drawingml/2006/main" xmlns:r="http://schemas.openxmlformats.org/officeDocument/2006/relationships" xmlns:p="http://schemas.openxmlformats.org/presentationml/2006/main">
  <p:tag name="CUSTOMCOVERPAGEINTERNAL" val="CustomCoverPageInternal"/>
</p:tagLst>
</file>

<file path=ppt/tags/tag15.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012"/>
  <p:tag name="PRESENTATIONID" val="cfb2cf36-9d41-4f2f-a78f-abb9941fc943"/>
</p:tagLst>
</file>

<file path=ppt/tags/tag16.xml><?xml version="1.0" encoding="utf-8"?>
<p:tagLst xmlns:a="http://schemas.openxmlformats.org/drawingml/2006/main" xmlns:r="http://schemas.openxmlformats.org/officeDocument/2006/relationships" xmlns:p="http://schemas.openxmlformats.org/presentationml/2006/main">
  <p:tag name="DISTRIBUTIONTYPE" val="External"/>
  <p:tag name="APIADDED" val="256"/>
  <p:tag name="PITCHPROSLIDEID" val="256"/>
  <p:tag name="PRESENTATIONID" val="cfb2cf36-9d41-4f2f-a78f-abb9941fc943"/>
</p:tagLst>
</file>

<file path=ppt/tags/tag17.xml><?xml version="1.0" encoding="utf-8"?>
<p:tagLst xmlns:a="http://schemas.openxmlformats.org/drawingml/2006/main" xmlns:r="http://schemas.openxmlformats.org/officeDocument/2006/relationships" xmlns:p="http://schemas.openxmlformats.org/presentationml/2006/main">
  <p:tag name="SHAPEFONTSIZE" val="9"/>
</p:tagLst>
</file>

<file path=ppt/tags/tag18.xml><?xml version="1.0" encoding="utf-8"?>
<p:tagLst xmlns:a="http://schemas.openxmlformats.org/drawingml/2006/main" xmlns:r="http://schemas.openxmlformats.org/officeDocument/2006/relationships" xmlns:p="http://schemas.openxmlformats.org/presentationml/2006/main">
  <p:tag name="SHAPEFONTSIZE" val="9"/>
</p:tagLst>
</file>

<file path=ppt/tags/tag19.xml><?xml version="1.0" encoding="utf-8"?>
<p:tagLst xmlns:a="http://schemas.openxmlformats.org/drawingml/2006/main" xmlns:r="http://schemas.openxmlformats.org/officeDocument/2006/relationships" xmlns:p="http://schemas.openxmlformats.org/presentationml/2006/main">
  <p:tag name="SHAPEFONTSIZE" val="9"/>
</p:tagLst>
</file>

<file path=ppt/tags/tag2.xml><?xml version="1.0" encoding="utf-8"?>
<p:tagLst xmlns:a="http://schemas.openxmlformats.org/drawingml/2006/main" xmlns:r="http://schemas.openxmlformats.org/officeDocument/2006/relationships" xmlns:p="http://schemas.openxmlformats.org/presentationml/2006/main">
  <p:tag name="SHAPETYPE" val="ConfidentialInternal"/>
</p:tagLst>
</file>

<file path=ppt/tags/tag20.xml><?xml version="1.0" encoding="utf-8"?>
<p:tagLst xmlns:a="http://schemas.openxmlformats.org/drawingml/2006/main" xmlns:r="http://schemas.openxmlformats.org/officeDocument/2006/relationships" xmlns:p="http://schemas.openxmlformats.org/presentationml/2006/main">
  <p:tag name="SHAPEFONTSIZE" val="9"/>
</p:tagLst>
</file>

<file path=ppt/tags/tag21.xml><?xml version="1.0" encoding="utf-8"?>
<p:tagLst xmlns:a="http://schemas.openxmlformats.org/drawingml/2006/main" xmlns:r="http://schemas.openxmlformats.org/officeDocument/2006/relationships" xmlns:p="http://schemas.openxmlformats.org/presentationml/2006/main">
  <p:tag name="SHAPEFONTSIZE" val="9"/>
</p:tagLst>
</file>

<file path=ppt/tags/tag22.xml><?xml version="1.0" encoding="utf-8"?>
<p:tagLst xmlns:a="http://schemas.openxmlformats.org/drawingml/2006/main" xmlns:r="http://schemas.openxmlformats.org/officeDocument/2006/relationships" xmlns:p="http://schemas.openxmlformats.org/presentationml/2006/main">
  <p:tag name="SHAPEFONTSIZE" val="9"/>
</p:tagLst>
</file>

<file path=ppt/tags/tag23.xml><?xml version="1.0" encoding="utf-8"?>
<p:tagLst xmlns:a="http://schemas.openxmlformats.org/drawingml/2006/main" xmlns:r="http://schemas.openxmlformats.org/officeDocument/2006/relationships" xmlns:p="http://schemas.openxmlformats.org/presentationml/2006/main">
  <p:tag name="SHAPEFONTSIZE" val="9"/>
</p:tagLst>
</file>

<file path=ppt/tags/tag24.xml><?xml version="1.0" encoding="utf-8"?>
<p:tagLst xmlns:a="http://schemas.openxmlformats.org/drawingml/2006/main" xmlns:r="http://schemas.openxmlformats.org/officeDocument/2006/relationships" xmlns:p="http://schemas.openxmlformats.org/presentationml/2006/main">
  <p:tag name="SHAPEFONTSIZE" val="9"/>
</p:tagLst>
</file>

<file path=ppt/tags/tag25.xml><?xml version="1.0" encoding="utf-8"?>
<p:tagLst xmlns:a="http://schemas.openxmlformats.org/drawingml/2006/main" xmlns:r="http://schemas.openxmlformats.org/officeDocument/2006/relationships" xmlns:p="http://schemas.openxmlformats.org/presentationml/2006/main">
  <p:tag name="DISTRIBUTIONTYPE" val="External"/>
  <p:tag name="APIADDED" val="262"/>
  <p:tag name="PITCHPROSLIDEID" val="262"/>
  <p:tag name="PRESENTATIONID" val="cfb2cf36-9d41-4f2f-a78f-abb9941fc943"/>
</p:tagLst>
</file>

<file path=ppt/tags/tag26.xml><?xml version="1.0" encoding="utf-8"?>
<p:tagLst xmlns:a="http://schemas.openxmlformats.org/drawingml/2006/main" xmlns:r="http://schemas.openxmlformats.org/officeDocument/2006/relationships" xmlns:p="http://schemas.openxmlformats.org/presentationml/2006/main">
  <p:tag name="SHAPEFONTSIZE" val="9"/>
</p:tagLst>
</file>

<file path=ppt/tags/tag27.xml><?xml version="1.0" encoding="utf-8"?>
<p:tagLst xmlns:a="http://schemas.openxmlformats.org/drawingml/2006/main" xmlns:r="http://schemas.openxmlformats.org/officeDocument/2006/relationships" xmlns:p="http://schemas.openxmlformats.org/presentationml/2006/main">
  <p:tag name="SHAPEFONTSIZE" val="9"/>
</p:tagLst>
</file>

<file path=ppt/tags/tag28.xml><?xml version="1.0" encoding="utf-8"?>
<p:tagLst xmlns:a="http://schemas.openxmlformats.org/drawingml/2006/main" xmlns:r="http://schemas.openxmlformats.org/officeDocument/2006/relationships" xmlns:p="http://schemas.openxmlformats.org/presentationml/2006/main">
  <p:tag name="SHAPEFONTSIZE" val="9"/>
</p:tagLst>
</file>

<file path=ppt/tags/tag29.xml><?xml version="1.0" encoding="utf-8"?>
<p:tagLst xmlns:a="http://schemas.openxmlformats.org/drawingml/2006/main" xmlns:r="http://schemas.openxmlformats.org/officeDocument/2006/relationships" xmlns:p="http://schemas.openxmlformats.org/presentationml/2006/main">
  <p:tag name="SHAPEFONTSIZE" val="9"/>
</p:tagLst>
</file>

<file path=ppt/tags/tag3.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30.xml><?xml version="1.0" encoding="utf-8"?>
<p:tagLst xmlns:a="http://schemas.openxmlformats.org/drawingml/2006/main" xmlns:r="http://schemas.openxmlformats.org/officeDocument/2006/relationships" xmlns:p="http://schemas.openxmlformats.org/presentationml/2006/main">
  <p:tag name="SHAPEFONTSIZE" val="9"/>
</p:tagLst>
</file>

<file path=ppt/tags/tag31.xml><?xml version="1.0" encoding="utf-8"?>
<p:tagLst xmlns:a="http://schemas.openxmlformats.org/drawingml/2006/main" xmlns:r="http://schemas.openxmlformats.org/officeDocument/2006/relationships" xmlns:p="http://schemas.openxmlformats.org/presentationml/2006/main">
  <p:tag name="DISTRIBUTIONTYPE" val="External"/>
  <p:tag name="APIADDED" val="259"/>
  <p:tag name="PITCHPROSLIDEID" val="259"/>
  <p:tag name="PRESENTATIONID" val="cfb2cf36-9d41-4f2f-a78f-abb9941fc943"/>
</p:tagLst>
</file>

<file path=ppt/tags/tag32.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33.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34.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35.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36.xml><?xml version="1.0" encoding="utf-8"?>
<p:tagLst xmlns:a="http://schemas.openxmlformats.org/drawingml/2006/main" xmlns:r="http://schemas.openxmlformats.org/officeDocument/2006/relationships" xmlns:p="http://schemas.openxmlformats.org/presentationml/2006/main">
  <p:tag name="SHAPEFONTSIZE" val="9"/>
</p:tagLst>
</file>

<file path=ppt/tags/tag37.xml><?xml version="1.0" encoding="utf-8"?>
<p:tagLst xmlns:a="http://schemas.openxmlformats.org/drawingml/2006/main" xmlns:r="http://schemas.openxmlformats.org/officeDocument/2006/relationships" xmlns:p="http://schemas.openxmlformats.org/presentationml/2006/main">
  <p:tag name="SHAPEFONTSIZE" val="9"/>
</p:tagLst>
</file>

<file path=ppt/tags/tag38.xml><?xml version="1.0" encoding="utf-8"?>
<p:tagLst xmlns:a="http://schemas.openxmlformats.org/drawingml/2006/main" xmlns:r="http://schemas.openxmlformats.org/officeDocument/2006/relationships" xmlns:p="http://schemas.openxmlformats.org/presentationml/2006/main">
  <p:tag name="SHAPEFONTSIZE" val="9"/>
</p:tagLst>
</file>

<file path=ppt/tags/tag39.xml><?xml version="1.0" encoding="utf-8"?>
<p:tagLst xmlns:a="http://schemas.openxmlformats.org/drawingml/2006/main" xmlns:r="http://schemas.openxmlformats.org/officeDocument/2006/relationships" xmlns:p="http://schemas.openxmlformats.org/presentationml/2006/main">
  <p:tag name="SHAPEFONTSIZE" val="9"/>
</p:tagLst>
</file>

<file path=ppt/tags/tag4.xml><?xml version="1.0" encoding="utf-8"?>
<p:tagLst xmlns:a="http://schemas.openxmlformats.org/drawingml/2006/main" xmlns:r="http://schemas.openxmlformats.org/officeDocument/2006/relationships" xmlns:p="http://schemas.openxmlformats.org/presentationml/2006/main">
  <p:tag name="MASTERSHAPETYPE" val="ClientName"/>
</p:tagLst>
</file>

<file path=ppt/tags/tag40.xml><?xml version="1.0" encoding="utf-8"?>
<p:tagLst xmlns:a="http://schemas.openxmlformats.org/drawingml/2006/main" xmlns:r="http://schemas.openxmlformats.org/officeDocument/2006/relationships" xmlns:p="http://schemas.openxmlformats.org/presentationml/2006/main">
  <p:tag name="SHAPEFONTSIZE" val="9"/>
</p:tagLst>
</file>

<file path=ppt/tags/tag41.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87"/>
  <p:tag name="PRESENTATIONID" val="cfb2cf36-9d41-4f2f-a78f-abb9941fc943"/>
</p:tagLst>
</file>

<file path=ppt/tags/tag42.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309"/>
  <p:tag name="PRESENTATIONID" val="cfb2cf36-9d41-4f2f-a78f-abb9941fc943"/>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302"/>
  <p:tag name="PRESENTATIONID" val="cfb2cf36-9d41-4f2f-a78f-abb9941fc943"/>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304"/>
  <p:tag name="PRESENTATIONID" val="cfb2cf36-9d41-4f2f-a78f-abb9941fc943"/>
</p:tagLst>
</file>

<file path=ppt/tags/tag47.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225"/>
  <p:tag name="PRESENTATIONID" val="cfb2cf36-9d41-4f2f-a78f-abb9941fc943"/>
</p:tagLst>
</file>

<file path=ppt/tags/tag4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300"/>
  <p:tag name="PRESENTATIONID" val="cfb2cf36-9d41-4f2f-a78f-abb9941fc943"/>
</p:tagLst>
</file>

<file path=ppt/tags/tag49.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307"/>
  <p:tag name="PRESENTATIONID" val="cfb2cf36-9d41-4f2f-a78f-abb9941fc943"/>
</p:tagLst>
</file>

<file path=ppt/tags/tag5.xml><?xml version="1.0" encoding="utf-8"?>
<p:tagLst xmlns:a="http://schemas.openxmlformats.org/drawingml/2006/main" xmlns:r="http://schemas.openxmlformats.org/officeDocument/2006/relationships" xmlns:p="http://schemas.openxmlformats.org/presentationml/2006/main">
  <p:tag name="LOGOTYPE" val="BrandLogo"/>
  <p:tag name="JPM_OBJECT_NAME" val="BrandLogo"/>
</p:tagLst>
</file>

<file path=ppt/tags/tag50.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235"/>
  <p:tag name="PRESENTATIONID" val="cfb2cf36-9d41-4f2f-a78f-abb9941fc943"/>
</p:tagLst>
</file>

<file path=ppt/tags/tag51.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242"/>
  <p:tag name="PRESENTATIONID" val="cfb2cf36-9d41-4f2f-a78f-abb9941fc943"/>
</p:tagLst>
</file>

<file path=ppt/tags/tag52.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330"/>
  <p:tag name="PRESENTATIONID" val="cfb2cf36-9d41-4f2f-a78f-abb9941fc943"/>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SHAPEFONTSIZE" val="9"/>
</p:tagLst>
</file>

<file path=ppt/tags/tag55.xml><?xml version="1.0" encoding="utf-8"?>
<p:tagLst xmlns:a="http://schemas.openxmlformats.org/drawingml/2006/main" xmlns:r="http://schemas.openxmlformats.org/officeDocument/2006/relationships" xmlns:p="http://schemas.openxmlformats.org/presentationml/2006/main">
  <p:tag name="SHAPEFONTSIZE" val="9"/>
</p:tagLst>
</file>

<file path=ppt/tags/tag56.xml><?xml version="1.0" encoding="utf-8"?>
<p:tagLst xmlns:a="http://schemas.openxmlformats.org/drawingml/2006/main" xmlns:r="http://schemas.openxmlformats.org/officeDocument/2006/relationships" xmlns:p="http://schemas.openxmlformats.org/presentationml/2006/main">
  <p:tag name="SHAPEFONTSIZE" val="9"/>
</p:tagLst>
</file>

<file path=ppt/tags/tag57.xml><?xml version="1.0" encoding="utf-8"?>
<p:tagLst xmlns:a="http://schemas.openxmlformats.org/drawingml/2006/main" xmlns:r="http://schemas.openxmlformats.org/officeDocument/2006/relationships" xmlns:p="http://schemas.openxmlformats.org/presentationml/2006/main">
  <p:tag name="SHAPEFONTSIZE" val="9"/>
</p:tagLst>
</file>

<file path=ppt/tags/tag58.xml><?xml version="1.0" encoding="utf-8"?>
<p:tagLst xmlns:a="http://schemas.openxmlformats.org/drawingml/2006/main" xmlns:r="http://schemas.openxmlformats.org/officeDocument/2006/relationships" xmlns:p="http://schemas.openxmlformats.org/presentationml/2006/main">
  <p:tag name="SHAPEFONTSIZE" val="9"/>
</p:tagLst>
</file>

<file path=ppt/tags/tag59.xml><?xml version="1.0" encoding="utf-8"?>
<p:tagLst xmlns:a="http://schemas.openxmlformats.org/drawingml/2006/main" xmlns:r="http://schemas.openxmlformats.org/officeDocument/2006/relationships" xmlns:p="http://schemas.openxmlformats.org/presentationml/2006/main">
  <p:tag name="SHAPEFONTSIZE" val="9"/>
</p:tagLst>
</file>

<file path=ppt/tags/tag6.xml><?xml version="1.0" encoding="utf-8"?>
<p:tagLst xmlns:a="http://schemas.openxmlformats.org/drawingml/2006/main" xmlns:r="http://schemas.openxmlformats.org/officeDocument/2006/relationships" xmlns:p="http://schemas.openxmlformats.org/presentationml/2006/main">
  <p:tag name="JPM_OBJECT_NAME" val="BrandLogo"/>
</p:tagLst>
</file>

<file path=ppt/tags/tag60.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241"/>
  <p:tag name="PRESENTATIONID" val="cfb2cf36-9d41-4f2f-a78f-abb9941fc943"/>
</p:tagLst>
</file>

<file path=ppt/tags/tag61.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62.xml><?xml version="1.0" encoding="utf-8"?>
<p:tagLst xmlns:a="http://schemas.openxmlformats.org/drawingml/2006/main" xmlns:r="http://schemas.openxmlformats.org/officeDocument/2006/relationships" xmlns:p="http://schemas.openxmlformats.org/presentationml/2006/main">
  <p:tag name="SHAPEFONTSIZE" val="9"/>
</p:tagLst>
</file>

<file path=ppt/tags/tag63.xml><?xml version="1.0" encoding="utf-8"?>
<p:tagLst xmlns:a="http://schemas.openxmlformats.org/drawingml/2006/main" xmlns:r="http://schemas.openxmlformats.org/officeDocument/2006/relationships" xmlns:p="http://schemas.openxmlformats.org/presentationml/2006/main">
  <p:tag name="SHAPEFONTSIZE" val="9"/>
</p:tagLst>
</file>

<file path=ppt/tags/tag64.xml><?xml version="1.0" encoding="utf-8"?>
<p:tagLst xmlns:a="http://schemas.openxmlformats.org/drawingml/2006/main" xmlns:r="http://schemas.openxmlformats.org/officeDocument/2006/relationships" xmlns:p="http://schemas.openxmlformats.org/presentationml/2006/main">
  <p:tag name="SHAPEFONTSIZE" val="9"/>
</p:tagLst>
</file>

<file path=ppt/tags/tag65.xml><?xml version="1.0" encoding="utf-8"?>
<p:tagLst xmlns:a="http://schemas.openxmlformats.org/drawingml/2006/main" xmlns:r="http://schemas.openxmlformats.org/officeDocument/2006/relationships" xmlns:p="http://schemas.openxmlformats.org/presentationml/2006/main">
  <p:tag name="SHAPEFONTSIZE" val="9"/>
</p:tagLst>
</file>

<file path=ppt/tags/tag66.xml><?xml version="1.0" encoding="utf-8"?>
<p:tagLst xmlns:a="http://schemas.openxmlformats.org/drawingml/2006/main" xmlns:r="http://schemas.openxmlformats.org/officeDocument/2006/relationships" xmlns:p="http://schemas.openxmlformats.org/presentationml/2006/main">
  <p:tag name="SHAPEFONTSIZE" val="9"/>
</p:tagLst>
</file>

<file path=ppt/tags/tag67.xml><?xml version="1.0" encoding="utf-8"?>
<p:tagLst xmlns:a="http://schemas.openxmlformats.org/drawingml/2006/main" xmlns:r="http://schemas.openxmlformats.org/officeDocument/2006/relationships" xmlns:p="http://schemas.openxmlformats.org/presentationml/2006/main">
  <p:tag name="SHAPEFONTSIZE" val="9"/>
</p:tagLst>
</file>

<file path=ppt/tags/tag6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308"/>
  <p:tag name="PRESENTATIONID" val="cfb2cf36-9d41-4f2f-a78f-abb9941fc943"/>
</p:tagLst>
</file>

<file path=ppt/tags/tag69.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48"/>
  <p:tag name="PRESENTATIONID" val="cfb2cf36-9d41-4f2f-a78f-abb9941fc943"/>
</p:tagLst>
</file>

<file path=ppt/tags/tag7.xml><?xml version="1.0" encoding="utf-8"?>
<p:tagLst xmlns:a="http://schemas.openxmlformats.org/drawingml/2006/main" xmlns:r="http://schemas.openxmlformats.org/officeDocument/2006/relationships" xmlns:p="http://schemas.openxmlformats.org/presentationml/2006/main">
  <p:tag name="JPM_OBJECT_NAME" val="BrandLogo"/>
</p:tagLst>
</file>

<file path=ppt/tags/tag70.xml><?xml version="1.0" encoding="utf-8"?>
<p:tagLst xmlns:a="http://schemas.openxmlformats.org/drawingml/2006/main" xmlns:r="http://schemas.openxmlformats.org/officeDocument/2006/relationships" xmlns:p="http://schemas.openxmlformats.org/presentationml/2006/main">
  <p:tag name="DISTRIBUTIONTYPE" val="External"/>
  <p:tag name="APIADDED" val="291"/>
  <p:tag name="PITCHPROSLIDEID" val="284"/>
  <p:tag name="PRESENTATIONID" val="cfb2cf36-9d41-4f2f-a78f-abb9941fc943"/>
</p:tagLst>
</file>

<file path=ppt/tags/tag71.xml><?xml version="1.0" encoding="utf-8"?>
<p:tagLst xmlns:a="http://schemas.openxmlformats.org/drawingml/2006/main" xmlns:r="http://schemas.openxmlformats.org/officeDocument/2006/relationships" xmlns:p="http://schemas.openxmlformats.org/presentationml/2006/main">
  <p:tag name="DISTRIBUTIONTYPE" val="External"/>
  <p:tag name="APIADDED" val="291"/>
  <p:tag name="PITCHPROSLIDEID" val="286"/>
  <p:tag name="PRESENTATIONID" val="cfb2cf36-9d41-4f2f-a78f-abb9941fc943"/>
</p:tagLst>
</file>

<file path=ppt/tags/tag8.xml><?xml version="1.0" encoding="utf-8"?>
<p:tagLst xmlns:a="http://schemas.openxmlformats.org/drawingml/2006/main" xmlns:r="http://schemas.openxmlformats.org/officeDocument/2006/relationships" xmlns:p="http://schemas.openxmlformats.org/presentationml/2006/main">
  <p:tag name="SHAPETYPE" val="ConfidentialInternal"/>
</p:tagLst>
</file>

<file path=ppt/tags/tag9.xml><?xml version="1.0" encoding="utf-8"?>
<p:tagLst xmlns:a="http://schemas.openxmlformats.org/drawingml/2006/main" xmlns:r="http://schemas.openxmlformats.org/officeDocument/2006/relationships" xmlns:p="http://schemas.openxmlformats.org/presentationml/2006/main">
  <p:tag name="LOGOTYPE" val="BrandLogo"/>
  <p:tag name="JPM_OBJECT_NAME" val="BrandLogo"/>
</p:tagLst>
</file>

<file path=ppt/theme/theme1.xml><?xml version="1.0" encoding="utf-8"?>
<a:theme xmlns:a="http://schemas.openxmlformats.org/drawingml/2006/main" name="PitchPRO+">
  <a:themeElements>
    <a:clrScheme name="PitchPRO+">
      <a:dk1>
        <a:srgbClr val="000000"/>
      </a:dk1>
      <a:lt1>
        <a:srgbClr val="FFFFFF"/>
      </a:lt1>
      <a:dk2>
        <a:srgbClr val="32383E"/>
      </a:dk2>
      <a:lt2>
        <a:srgbClr val="936946"/>
      </a:lt2>
      <a:accent1>
        <a:srgbClr val="1E7C99"/>
      </a:accent1>
      <a:accent2>
        <a:srgbClr val="DF6F26"/>
      </a:accent2>
      <a:accent3>
        <a:srgbClr val="041E42"/>
      </a:accent3>
      <a:accent4>
        <a:srgbClr val="9B57A3"/>
      </a:accent4>
      <a:accent5>
        <a:srgbClr val="B75530"/>
      </a:accent5>
      <a:accent6>
        <a:srgbClr val="358159"/>
      </a:accent6>
      <a:hlink>
        <a:srgbClr val="1E7C99"/>
      </a:hlink>
      <a:folHlink>
        <a:srgbClr val="005075"/>
      </a:folHlink>
    </a:clrScheme>
    <a:fontScheme name="Pitchbook-US">
      <a:majorFont>
        <a:latin typeface="Arial"/>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extLst>
          <a:ext uri="{909E8E84-426E-40DD-AFC4-6F175D3DCCD1}">
            <a14:hiddenFill xmlns:a14="http://schemas.microsoft.com/office/drawing/2010/main">
              <a:solidFill>
                <a:scrgbClr r="0" g="0" b="0"/>
              </a:solidFill>
            </a14:hiddenFill>
          </a:ext>
        </a:extLst>
      </a:spPr>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lnSpc>
            <a:spcPct val="110000"/>
          </a:lnSpc>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lnSpc>
            <a:spcPct val="110000"/>
          </a:lnSpc>
          <a:defRPr sz="1200" b="0" i="0" dirty="0" smtClean="0">
            <a:solidFill>
              <a:schemeClr val="tx2"/>
            </a:solidFill>
            <a:latin typeface="+mn-lt"/>
          </a:defRPr>
        </a:defPPr>
      </a:lstStyle>
    </a:txDef>
  </a:objectDefaults>
  <a:extraClrSchemeLst>
    <a:extraClrScheme>
      <a:clrScheme name="PitchPRO+">
        <a:dk1>
          <a:srgbClr val="000000"/>
        </a:dk1>
        <a:lt1>
          <a:srgbClr val="FFFFFF"/>
        </a:lt1>
        <a:dk2>
          <a:srgbClr val="32383E"/>
        </a:dk2>
        <a:lt2>
          <a:srgbClr val="936946"/>
        </a:lt2>
        <a:accent1>
          <a:srgbClr val="1E7C99"/>
        </a:accent1>
        <a:accent2>
          <a:srgbClr val="DF6F26"/>
        </a:accent2>
        <a:accent3>
          <a:srgbClr val="041E42"/>
        </a:accent3>
        <a:accent4>
          <a:srgbClr val="9B57A3"/>
        </a:accent4>
        <a:accent5>
          <a:srgbClr val="B75530"/>
        </a:accent5>
        <a:accent6>
          <a:srgbClr val="358159"/>
        </a:accent6>
        <a:hlink>
          <a:srgbClr val="1E7C99"/>
        </a:hlink>
        <a:folHlink>
          <a:srgbClr val="005075"/>
        </a:folHlink>
      </a:clrScheme>
    </a:extraClrScheme>
  </a:extraClrSchemeLst>
  <a:custClrLst>
    <a:custClr name="Brown 400. RGB(175,132,98)">
      <a:srgbClr val="AF8462"/>
    </a:custClr>
    <a:custClr name="Ruby 700. RGB(165,0,52)">
      <a:srgbClr val="A50034"/>
    </a:custClr>
    <a:custClr name="Dark Topaz. RGB(9,97,131)">
      <a:srgbClr val="096183"/>
    </a:custClr>
    <a:custClr name="Clementine. RGB(255,158,66)">
      <a:srgbClr val="FF9E42"/>
    </a:custClr>
    <a:custClr name="Navy. RGB(0,70,146)">
      <a:srgbClr val="004692"/>
    </a:custClr>
    <a:custClr name="Dark Quartz. RGB(131,49,119)">
      <a:srgbClr val="833177"/>
    </a:custClr>
    <a:custClr name="Brown. RGB(215,186,157)">
      <a:srgbClr val="D7BA9D"/>
    </a:custClr>
    <a:custClr name="Dark Emerald. RGB(0,75,38)">
      <a:srgbClr val="004B26"/>
    </a:custClr>
    <a:custClr name="Cyan. RGB(60,203,218)">
      <a:srgbClr val="3CCBDA"/>
    </a:custClr>
    <a:custClr name="Rose. RGB(244,153,141)">
      <a:srgbClr val="F4998D"/>
    </a:custClr>
    <a:custClr name="Jet. RGB(16,24,32)">
      <a:srgbClr val="101820"/>
    </a:custClr>
    <a:custClr name="Topaz 200. RGB(157,229,236)">
      <a:srgbClr val="9DE5EC"/>
    </a:custClr>
    <a:custClr name="Brown 300. RGB(215,186,157)">
      <a:srgbClr val="D7BA9D"/>
    </a:custClr>
    <a:custClr name="Clementine 200. RGB(255,187,122)">
      <a:srgbClr val="FFBB7A"/>
    </a:custClr>
    <a:custClr name="Clay 200. RGB(231,179,160)">
      <a:srgbClr val="E7B3A0"/>
    </a:custClr>
    <a:custClr name="Ruby 300. RGB(237,175,195)">
      <a:srgbClr val="EDAFC3"/>
    </a:custClr>
    <a:custClr name="Blue 300. RGB(134,197,250)">
      <a:srgbClr val="86C5FA"/>
    </a:custClr>
    <a:custClr name="Quartz 300. RGB(213,181,231)">
      <a:srgbClr val="D5B5E7"/>
    </a:custClr>
    <a:custClr name="Emerald 300. RGB(126,205,186)">
      <a:srgbClr val="7ECDBA"/>
    </a:custClr>
    <a:custClr name="Map Grey. RGB(221,220,219)">
      <a:srgbClr val="DDDCDB"/>
    </a:custClr>
    <a:custClr name="Ruby 700. RGB(165,0,52)">
      <a:srgbClr val="A50034"/>
    </a:custClr>
    <a:custClr name="Gold 300. RGB(241,180,52)">
      <a:srgbClr val="F1B434"/>
    </a:custClr>
    <a:custClr name="Emerald 500. RGB(53,129,89)">
      <a:srgbClr val="358159"/>
    </a:custClr>
    <a:custClr name="Marble. RGB(245,247,248)">
      <a:srgbClr val="F5F7F8"/>
    </a:custClr>
    <a:custClr name="Limestone. RGB(250,248,242)">
      <a:srgbClr val="FAF8F2"/>
    </a:custClr>
    <a:custClr name="Titanium. RGB(226,228,229)">
      <a:srgbClr val="E2E4E5"/>
    </a:custClr>
    <a:custClr name="Charcoal. RGB(71,76,80)">
      <a:srgbClr val="474C50"/>
    </a:custClr>
    <a:custClr name="Topaz 400. RGB(43,154,179)">
      <a:srgbClr val="2B9AB3"/>
    </a:custClr>
    <a:custClr name="Topaz 700. RGB(0,80,117)">
      <a:srgbClr val="005075"/>
    </a:custClr>
    <a:custClr name="Tan USWM. RGB(205,167,136)">
      <a:srgbClr val="CDA788"/>
    </a:custClr>
  </a:custClrLst>
  <a:extLst>
    <a:ext uri="{05A4C25C-085E-4340-85A3-A5531E510DB2}">
      <thm15:themeFamily xmlns:thm15="http://schemas.microsoft.com/office/thememl/2012/main" name="1774513c-69c9-4b26-9144-89d3b8a0c1f0.potx" id="{6E4BB67B-30DD-43C5-BF8F-38CF64382D4F}" vid="{8AFA0C57-5394-4C9E-AA25-199188BCE9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F545CAC75134D8C82B943C584B83A" ma:contentTypeVersion="16" ma:contentTypeDescription="Create a new document." ma:contentTypeScope="" ma:versionID="667c782f74bfe718691c45279ef7c51f">
  <xsd:schema xmlns:xsd="http://www.w3.org/2001/XMLSchema" xmlns:xs="http://www.w3.org/2001/XMLSchema" xmlns:p="http://schemas.microsoft.com/office/2006/metadata/properties" xmlns:ns2="bc462e0b-f194-4d30-89a1-15b9a2b891da" xmlns:ns3="ef4ee839-46c4-4265-b6cc-cae6cf2f5202" targetNamespace="http://schemas.microsoft.com/office/2006/metadata/properties" ma:root="true" ma:fieldsID="eaf5ce95dd6e22d0157c5f5ce0b89173" ns2:_="" ns3:_="">
    <xsd:import namespace="bc462e0b-f194-4d30-89a1-15b9a2b891da"/>
    <xsd:import namespace="ef4ee839-46c4-4265-b6cc-cae6cf2f5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62e0b-f194-4d30-89a1-15b9a2b8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b2911-c2fd-4014-bb3f-f5375c0c4b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4ee839-46c4-4265-b6cc-cae6cf2f52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a807a65-d0af-4f4a-91d2-4ec0ec7c8e05}" ma:internalName="TaxCatchAll" ma:showField="CatchAllData" ma:web="ef4ee839-46c4-4265-b6cc-cae6cf2f5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4ee839-46c4-4265-b6cc-cae6cf2f5202" xsi:nil="true"/>
    <lcf76f155ced4ddcb4097134ff3c332f xmlns="bc462e0b-f194-4d30-89a1-15b9a2b89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D2DB58-2F8F-4155-AF86-3A4BA4236794}"/>
</file>

<file path=customXml/itemProps2.xml><?xml version="1.0" encoding="utf-8"?>
<ds:datastoreItem xmlns:ds="http://schemas.openxmlformats.org/officeDocument/2006/customXml" ds:itemID="{3A6F69BC-2CB4-48AA-8D9B-0B0564311281}"/>
</file>

<file path=customXml/itemProps3.xml><?xml version="1.0" encoding="utf-8"?>
<ds:datastoreItem xmlns:ds="http://schemas.openxmlformats.org/officeDocument/2006/customXml" ds:itemID="{9A3B63AA-A52F-48B9-8531-CDA4BD8BFB5C}"/>
</file>

<file path=docProps/app.xml><?xml version="1.0" encoding="utf-8"?>
<Properties xmlns="http://schemas.openxmlformats.org/officeDocument/2006/extended-properties" xmlns:vt="http://schemas.openxmlformats.org/officeDocument/2006/docPropsVTypes">
  <Template>Template_UB2CB_Widescreen</Template>
  <TotalTime>0</TotalTime>
  <Words>2604</Words>
  <Application>Microsoft Office PowerPoint</Application>
  <PresentationFormat>Custom</PresentationFormat>
  <Paragraphs>342</Paragraphs>
  <Slides>20</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9" baseType="lpstr">
      <vt:lpstr>AmplitudeTF</vt:lpstr>
      <vt:lpstr>Arial</vt:lpstr>
      <vt:lpstr>Arial Narrow</vt:lpstr>
      <vt:lpstr>Calibri</vt:lpstr>
      <vt:lpstr>Century Gothic</vt:lpstr>
      <vt:lpstr>Wingdings</vt:lpstr>
      <vt:lpstr>PitchPRO+</vt:lpstr>
      <vt:lpstr>Acrobat Document</vt:lpstr>
      <vt:lpstr>think-cell Slide</vt:lpstr>
      <vt:lpstr>Modernizing Receivables in Government</vt:lpstr>
      <vt:lpstr>Speaker</vt:lpstr>
      <vt:lpstr>Technology, specifically mobile and cloud, transformed how constituents consume content and data</vt:lpstr>
      <vt:lpstr>Payments are eating the world – POWER+ Framework</vt:lpstr>
      <vt:lpstr>Top trends shaping the future of digital receivables</vt:lpstr>
      <vt:lpstr>PowerPoint Presentation</vt:lpstr>
      <vt:lpstr>What is driving digital adoption… Both payers and billers are motivated to go digital</vt:lpstr>
      <vt:lpstr>What is omnichannel versus multichannel and why should you care?</vt:lpstr>
      <vt:lpstr>Poll Question</vt:lpstr>
      <vt:lpstr>Receiving payments can be challenging—but it doesn’t have to be</vt:lpstr>
      <vt:lpstr>The platform should go where your constituents are</vt:lpstr>
      <vt:lpstr>Poll Question</vt:lpstr>
      <vt:lpstr>Drive more value for your constituents</vt:lpstr>
      <vt:lpstr>The right solution should provide 360º view into all payment channels </vt:lpstr>
      <vt:lpstr>Government agency simplifies vendor bill payments via agency-wide Digital Bill Payment</vt:lpstr>
      <vt:lpstr>Utility organization optimizes bill payment options and call servicing via Digital Bill Presentment (DBP)</vt:lpstr>
      <vt:lpstr>Poll Question</vt:lpstr>
      <vt:lpstr>End-to-end digital transformation is critical to address the needs across the organization </vt:lpstr>
      <vt:lpstr>When applied to the right use cases, technology can be a critical enabler for transformation</vt:lpstr>
      <vt:lpstr>Flexibility, agility, and efficiency enabled by technology will be the keys to success</vt:lpstr>
    </vt:vector>
  </TitlesOfParts>
  <Company>JPMorgan Chase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Modernizing Receivables in Government</dc:title>
  <dc:creator>Dickson, Chad (CB, USA)</dc:creator>
  <cp:lastModifiedBy>Tammy St. Gelais</cp:lastModifiedBy>
  <cp:revision>6</cp:revision>
  <dcterms:created xsi:type="dcterms:W3CDTF">2022-08-22T22:59:00Z</dcterms:created>
  <dcterms:modified xsi:type="dcterms:W3CDTF">2022-08-29T12:59:54Z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0x010100EF2F545CAC75134D8C82B943C584B83A</vt:lpwstr>
  </property>
</Properties>
</file>