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5" r:id="rId3"/>
  </p:sldMasterIdLst>
  <p:notesMasterIdLst>
    <p:notesMasterId r:id="rId76"/>
  </p:notesMasterIdLst>
  <p:sldIdLst>
    <p:sldId id="256" r:id="rId4"/>
    <p:sldId id="460" r:id="rId5"/>
    <p:sldId id="418" r:id="rId6"/>
    <p:sldId id="419" r:id="rId7"/>
    <p:sldId id="463" r:id="rId8"/>
    <p:sldId id="420" r:id="rId9"/>
    <p:sldId id="490" r:id="rId10"/>
    <p:sldId id="421" r:id="rId11"/>
    <p:sldId id="422" r:id="rId12"/>
    <p:sldId id="424" r:id="rId13"/>
    <p:sldId id="261" r:id="rId14"/>
    <p:sldId id="462" r:id="rId15"/>
    <p:sldId id="425" r:id="rId16"/>
    <p:sldId id="426" r:id="rId17"/>
    <p:sldId id="489" r:id="rId18"/>
    <p:sldId id="427" r:id="rId19"/>
    <p:sldId id="428" r:id="rId20"/>
    <p:sldId id="429" r:id="rId21"/>
    <p:sldId id="430" r:id="rId22"/>
    <p:sldId id="431" r:id="rId23"/>
    <p:sldId id="433" r:id="rId24"/>
    <p:sldId id="434" r:id="rId25"/>
    <p:sldId id="435" r:id="rId26"/>
    <p:sldId id="492" r:id="rId27"/>
    <p:sldId id="440" r:id="rId28"/>
    <p:sldId id="441" r:id="rId29"/>
    <p:sldId id="442" r:id="rId30"/>
    <p:sldId id="443" r:id="rId31"/>
    <p:sldId id="444" r:id="rId32"/>
    <p:sldId id="493" r:id="rId33"/>
    <p:sldId id="447" r:id="rId34"/>
    <p:sldId id="491" r:id="rId35"/>
    <p:sldId id="448" r:id="rId36"/>
    <p:sldId id="451" r:id="rId37"/>
    <p:sldId id="453" r:id="rId38"/>
    <p:sldId id="454" r:id="rId39"/>
    <p:sldId id="450" r:id="rId40"/>
    <p:sldId id="455" r:id="rId41"/>
    <p:sldId id="319" r:id="rId42"/>
    <p:sldId id="461" r:id="rId43"/>
    <p:sldId id="494" r:id="rId44"/>
    <p:sldId id="458" r:id="rId45"/>
    <p:sldId id="501" r:id="rId46"/>
    <p:sldId id="502" r:id="rId47"/>
    <p:sldId id="503" r:id="rId48"/>
    <p:sldId id="504" r:id="rId49"/>
    <p:sldId id="505" r:id="rId50"/>
    <p:sldId id="506" r:id="rId51"/>
    <p:sldId id="507" r:id="rId52"/>
    <p:sldId id="508" r:id="rId53"/>
    <p:sldId id="509" r:id="rId54"/>
    <p:sldId id="464" r:id="rId55"/>
    <p:sldId id="465" r:id="rId56"/>
    <p:sldId id="466" r:id="rId57"/>
    <p:sldId id="467" r:id="rId58"/>
    <p:sldId id="468" r:id="rId59"/>
    <p:sldId id="471" r:id="rId60"/>
    <p:sldId id="472" r:id="rId61"/>
    <p:sldId id="473" r:id="rId62"/>
    <p:sldId id="474" r:id="rId63"/>
    <p:sldId id="475" r:id="rId64"/>
    <p:sldId id="476" r:id="rId65"/>
    <p:sldId id="482" r:id="rId66"/>
    <p:sldId id="483" r:id="rId67"/>
    <p:sldId id="484" r:id="rId68"/>
    <p:sldId id="485" r:id="rId69"/>
    <p:sldId id="488" r:id="rId70"/>
    <p:sldId id="496" r:id="rId71"/>
    <p:sldId id="498" r:id="rId72"/>
    <p:sldId id="500" r:id="rId73"/>
    <p:sldId id="459" r:id="rId74"/>
    <p:sldId id="510" r:id="rId7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1pPr>
    <a:lvl2pPr marL="0" marR="0" indent="2286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2pPr>
    <a:lvl3pPr marL="0" marR="0" indent="4572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3pPr>
    <a:lvl4pPr marL="0" marR="0" indent="6858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4pPr>
    <a:lvl5pPr marL="0" marR="0" indent="9144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5pPr>
    <a:lvl6pPr marL="0" marR="0" indent="11430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6pPr>
    <a:lvl7pPr marL="0" marR="0" indent="13716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7pPr>
    <a:lvl8pPr marL="0" marR="0" indent="16002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8pPr>
    <a:lvl9pPr marL="0" marR="0" indent="182880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76BA"/>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1DB100"/>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95E"/>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9" autoAdjust="0"/>
    <p:restoredTop sz="48432" autoAdjust="0"/>
  </p:normalViewPr>
  <p:slideViewPr>
    <p:cSldViewPr snapToGrid="0" snapToObjects="1" showGuides="1">
      <p:cViewPr varScale="1">
        <p:scale>
          <a:sx n="28" d="100"/>
          <a:sy n="28" d="100"/>
        </p:scale>
        <p:origin x="2986" y="72"/>
      </p:cViewPr>
      <p:guideLst>
        <p:guide orient="horz" pos="4320"/>
        <p:guide pos="7680"/>
      </p:guideLst>
    </p:cSldViewPr>
  </p:slideViewPr>
  <p:notesTextViewPr>
    <p:cViewPr>
      <p:scale>
        <a:sx n="1" d="1"/>
        <a:sy n="1" d="1"/>
      </p:scale>
      <p:origin x="0" y="0"/>
    </p:cViewPr>
  </p:notesTextViewPr>
  <p:sorterViewPr>
    <p:cViewPr>
      <p:scale>
        <a:sx n="100" d="100"/>
        <a:sy n="100" d="100"/>
      </p:scale>
      <p:origin x="0" y="-506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EA6E5-7F28-43F2-AA83-E54D735BE31B}" type="doc">
      <dgm:prSet loTypeId="urn:microsoft.com/office/officeart/2005/8/layout/gear1" loCatId="process" qsTypeId="urn:microsoft.com/office/officeart/2005/8/quickstyle/simple1" qsCatId="simple" csTypeId="urn:microsoft.com/office/officeart/2005/8/colors/accent1_2" csCatId="accent1" phldr="1"/>
      <dgm:spPr/>
    </dgm:pt>
    <dgm:pt modelId="{F1798CFC-5FAB-4132-A050-FE0D0B72ABA4}">
      <dgm:prSet phldrT="[Text]" custT="1"/>
      <dgm:spPr/>
      <dgm:t>
        <a:bodyPr/>
        <a:lstStyle/>
        <a:p>
          <a:r>
            <a:rPr lang="en-US" sz="7200" dirty="0" smtClean="0"/>
            <a:t>Aging Facilities</a:t>
          </a:r>
          <a:endParaRPr lang="en-US" sz="7200" dirty="0"/>
        </a:p>
      </dgm:t>
    </dgm:pt>
    <dgm:pt modelId="{0C55A081-9DC4-4BF1-BC59-869F8D6DEC35}" type="parTrans" cxnId="{807C404D-9154-4297-909F-325BCC9E3242}">
      <dgm:prSet/>
      <dgm:spPr/>
      <dgm:t>
        <a:bodyPr/>
        <a:lstStyle/>
        <a:p>
          <a:endParaRPr lang="en-US"/>
        </a:p>
      </dgm:t>
    </dgm:pt>
    <dgm:pt modelId="{F198D459-8328-4794-A9FA-2263EDE760A5}" type="sibTrans" cxnId="{807C404D-9154-4297-909F-325BCC9E3242}">
      <dgm:prSet/>
      <dgm:spPr/>
      <dgm:t>
        <a:bodyPr/>
        <a:lstStyle/>
        <a:p>
          <a:endParaRPr lang="en-US"/>
        </a:p>
      </dgm:t>
    </dgm:pt>
    <dgm:pt modelId="{8239EE96-A48E-47F2-8E31-9FB7D71DDC5C}">
      <dgm:prSet phldrT="[Text]" custT="1"/>
      <dgm:spPr>
        <a:solidFill>
          <a:schemeClr val="accent3">
            <a:lumMod val="75000"/>
          </a:schemeClr>
        </a:solidFill>
      </dgm:spPr>
      <dgm:t>
        <a:bodyPr/>
        <a:lstStyle/>
        <a:p>
          <a:r>
            <a:rPr lang="en-US" sz="4400" dirty="0" smtClean="0"/>
            <a:t>Declining Enrollment</a:t>
          </a:r>
          <a:endParaRPr lang="en-US" sz="4400" dirty="0"/>
        </a:p>
      </dgm:t>
    </dgm:pt>
    <dgm:pt modelId="{0798FE46-7A12-49A2-8A0A-5D0AD3072265}" type="parTrans" cxnId="{D421816F-193F-420E-8FF4-285818D15C5C}">
      <dgm:prSet/>
      <dgm:spPr/>
      <dgm:t>
        <a:bodyPr/>
        <a:lstStyle/>
        <a:p>
          <a:endParaRPr lang="en-US"/>
        </a:p>
      </dgm:t>
    </dgm:pt>
    <dgm:pt modelId="{C4D24550-5089-4254-8457-C2497A1BA5AA}" type="sibTrans" cxnId="{D421816F-193F-420E-8FF4-285818D15C5C}">
      <dgm:prSet/>
      <dgm:spPr/>
      <dgm:t>
        <a:bodyPr/>
        <a:lstStyle/>
        <a:p>
          <a:endParaRPr lang="en-US"/>
        </a:p>
      </dgm:t>
    </dgm:pt>
    <dgm:pt modelId="{48FB4AB3-2C1B-4495-B94B-B3964C34AC9A}">
      <dgm:prSet phldrT="[Text]" custT="1"/>
      <dgm:spPr>
        <a:solidFill>
          <a:schemeClr val="accent2"/>
        </a:solidFill>
      </dgm:spPr>
      <dgm:t>
        <a:bodyPr/>
        <a:lstStyle/>
        <a:p>
          <a:r>
            <a:rPr lang="en-US" sz="5400" dirty="0" smtClean="0"/>
            <a:t>Declining Revenue </a:t>
          </a:r>
          <a:endParaRPr lang="en-US" sz="5400" dirty="0"/>
        </a:p>
      </dgm:t>
    </dgm:pt>
    <dgm:pt modelId="{1CA61F5E-3BFA-40AD-A9D6-8CD471F7C10C}" type="parTrans" cxnId="{A32B9683-853A-4166-9AA2-0B4233B89A60}">
      <dgm:prSet/>
      <dgm:spPr/>
      <dgm:t>
        <a:bodyPr/>
        <a:lstStyle/>
        <a:p>
          <a:endParaRPr lang="en-US"/>
        </a:p>
      </dgm:t>
    </dgm:pt>
    <dgm:pt modelId="{42C11C20-9EF6-4998-B29D-58747D07D0BB}" type="sibTrans" cxnId="{A32B9683-853A-4166-9AA2-0B4233B89A60}">
      <dgm:prSet/>
      <dgm:spPr/>
      <dgm:t>
        <a:bodyPr/>
        <a:lstStyle/>
        <a:p>
          <a:endParaRPr lang="en-US"/>
        </a:p>
      </dgm:t>
    </dgm:pt>
    <dgm:pt modelId="{5DF0394E-A481-4FFD-AB67-B9410B324E13}" type="pres">
      <dgm:prSet presAssocID="{B9DEA6E5-7F28-43F2-AA83-E54D735BE31B}" presName="composite" presStyleCnt="0">
        <dgm:presLayoutVars>
          <dgm:chMax val="3"/>
          <dgm:animLvl val="lvl"/>
          <dgm:resizeHandles val="exact"/>
        </dgm:presLayoutVars>
      </dgm:prSet>
      <dgm:spPr/>
    </dgm:pt>
    <dgm:pt modelId="{C3385FD3-858C-42BA-9C9B-D87673F91391}" type="pres">
      <dgm:prSet presAssocID="{F1798CFC-5FAB-4132-A050-FE0D0B72ABA4}" presName="gear1" presStyleLbl="node1" presStyleIdx="0" presStyleCnt="3" custLinFactNeighborX="-885" custLinFactNeighborY="0">
        <dgm:presLayoutVars>
          <dgm:chMax val="1"/>
          <dgm:bulletEnabled val="1"/>
        </dgm:presLayoutVars>
      </dgm:prSet>
      <dgm:spPr/>
      <dgm:t>
        <a:bodyPr/>
        <a:lstStyle/>
        <a:p>
          <a:endParaRPr lang="en-US"/>
        </a:p>
      </dgm:t>
    </dgm:pt>
    <dgm:pt modelId="{E709D84A-8115-4DF3-B2CC-6853760450B1}" type="pres">
      <dgm:prSet presAssocID="{F1798CFC-5FAB-4132-A050-FE0D0B72ABA4}" presName="gear1srcNode" presStyleLbl="node1" presStyleIdx="0" presStyleCnt="3"/>
      <dgm:spPr/>
      <dgm:t>
        <a:bodyPr/>
        <a:lstStyle/>
        <a:p>
          <a:endParaRPr lang="en-US"/>
        </a:p>
      </dgm:t>
    </dgm:pt>
    <dgm:pt modelId="{9A1FE74B-962C-4DE6-9FD3-9EBAA468326D}" type="pres">
      <dgm:prSet presAssocID="{F1798CFC-5FAB-4132-A050-FE0D0B72ABA4}" presName="gear1dstNode" presStyleLbl="node1" presStyleIdx="0" presStyleCnt="3"/>
      <dgm:spPr/>
      <dgm:t>
        <a:bodyPr/>
        <a:lstStyle/>
        <a:p>
          <a:endParaRPr lang="en-US"/>
        </a:p>
      </dgm:t>
    </dgm:pt>
    <dgm:pt modelId="{05738101-43A1-4B1B-869A-A81E1AC7C42D}" type="pres">
      <dgm:prSet presAssocID="{8239EE96-A48E-47F2-8E31-9FB7D71DDC5C}" presName="gear2" presStyleLbl="node1" presStyleIdx="1" presStyleCnt="3" custScaleX="115404" custScaleY="110247">
        <dgm:presLayoutVars>
          <dgm:chMax val="1"/>
          <dgm:bulletEnabled val="1"/>
        </dgm:presLayoutVars>
      </dgm:prSet>
      <dgm:spPr/>
      <dgm:t>
        <a:bodyPr/>
        <a:lstStyle/>
        <a:p>
          <a:endParaRPr lang="en-US"/>
        </a:p>
      </dgm:t>
    </dgm:pt>
    <dgm:pt modelId="{65FF3115-444D-412A-8519-63C6B5628D2F}" type="pres">
      <dgm:prSet presAssocID="{8239EE96-A48E-47F2-8E31-9FB7D71DDC5C}" presName="gear2srcNode" presStyleLbl="node1" presStyleIdx="1" presStyleCnt="3"/>
      <dgm:spPr/>
      <dgm:t>
        <a:bodyPr/>
        <a:lstStyle/>
        <a:p>
          <a:endParaRPr lang="en-US"/>
        </a:p>
      </dgm:t>
    </dgm:pt>
    <dgm:pt modelId="{ECAC7568-41DB-4DAC-8F01-D8068A929372}" type="pres">
      <dgm:prSet presAssocID="{8239EE96-A48E-47F2-8E31-9FB7D71DDC5C}" presName="gear2dstNode" presStyleLbl="node1" presStyleIdx="1" presStyleCnt="3"/>
      <dgm:spPr/>
      <dgm:t>
        <a:bodyPr/>
        <a:lstStyle/>
        <a:p>
          <a:endParaRPr lang="en-US"/>
        </a:p>
      </dgm:t>
    </dgm:pt>
    <dgm:pt modelId="{69DC9868-4C93-48CD-A9CE-FD356F23134F}" type="pres">
      <dgm:prSet presAssocID="{48FB4AB3-2C1B-4495-B94B-B3964C34AC9A}" presName="gear3" presStyleLbl="node1" presStyleIdx="2" presStyleCnt="3" custScaleX="110861" custScaleY="106797" custLinFactNeighborX="4731" custLinFactNeighborY="-338"/>
      <dgm:spPr/>
      <dgm:t>
        <a:bodyPr/>
        <a:lstStyle/>
        <a:p>
          <a:endParaRPr lang="en-US"/>
        </a:p>
      </dgm:t>
    </dgm:pt>
    <dgm:pt modelId="{0A4E85CA-4539-4FBF-8B2B-FB5993445FE2}" type="pres">
      <dgm:prSet presAssocID="{48FB4AB3-2C1B-4495-B94B-B3964C34AC9A}" presName="gear3tx" presStyleLbl="node1" presStyleIdx="2" presStyleCnt="3">
        <dgm:presLayoutVars>
          <dgm:chMax val="1"/>
          <dgm:bulletEnabled val="1"/>
        </dgm:presLayoutVars>
      </dgm:prSet>
      <dgm:spPr/>
      <dgm:t>
        <a:bodyPr/>
        <a:lstStyle/>
        <a:p>
          <a:endParaRPr lang="en-US"/>
        </a:p>
      </dgm:t>
    </dgm:pt>
    <dgm:pt modelId="{5DB04EEC-CD47-46EF-B78F-B3408A75043B}" type="pres">
      <dgm:prSet presAssocID="{48FB4AB3-2C1B-4495-B94B-B3964C34AC9A}" presName="gear3srcNode" presStyleLbl="node1" presStyleIdx="2" presStyleCnt="3"/>
      <dgm:spPr/>
      <dgm:t>
        <a:bodyPr/>
        <a:lstStyle/>
        <a:p>
          <a:endParaRPr lang="en-US"/>
        </a:p>
      </dgm:t>
    </dgm:pt>
    <dgm:pt modelId="{5586BC26-3B35-43E4-AC70-F469B2FC8E36}" type="pres">
      <dgm:prSet presAssocID="{48FB4AB3-2C1B-4495-B94B-B3964C34AC9A}" presName="gear3dstNode" presStyleLbl="node1" presStyleIdx="2" presStyleCnt="3"/>
      <dgm:spPr/>
      <dgm:t>
        <a:bodyPr/>
        <a:lstStyle/>
        <a:p>
          <a:endParaRPr lang="en-US"/>
        </a:p>
      </dgm:t>
    </dgm:pt>
    <dgm:pt modelId="{0EBE3480-50F7-4DEE-BC9B-6DFA4C9A5A34}" type="pres">
      <dgm:prSet presAssocID="{F198D459-8328-4794-A9FA-2263EDE760A5}" presName="connector1" presStyleLbl="sibTrans2D1" presStyleIdx="0" presStyleCnt="3"/>
      <dgm:spPr/>
      <dgm:t>
        <a:bodyPr/>
        <a:lstStyle/>
        <a:p>
          <a:endParaRPr lang="en-US"/>
        </a:p>
      </dgm:t>
    </dgm:pt>
    <dgm:pt modelId="{D6980911-4B16-4DD7-ABF3-9A3958163191}" type="pres">
      <dgm:prSet presAssocID="{C4D24550-5089-4254-8457-C2497A1BA5AA}" presName="connector2" presStyleLbl="sibTrans2D1" presStyleIdx="1" presStyleCnt="3"/>
      <dgm:spPr/>
      <dgm:t>
        <a:bodyPr/>
        <a:lstStyle/>
        <a:p>
          <a:endParaRPr lang="en-US"/>
        </a:p>
      </dgm:t>
    </dgm:pt>
    <dgm:pt modelId="{E7DEADC7-B522-40B1-9779-453E9A5BC654}" type="pres">
      <dgm:prSet presAssocID="{42C11C20-9EF6-4998-B29D-58747D07D0BB}" presName="connector3" presStyleLbl="sibTrans2D1" presStyleIdx="2" presStyleCnt="3"/>
      <dgm:spPr/>
      <dgm:t>
        <a:bodyPr/>
        <a:lstStyle/>
        <a:p>
          <a:endParaRPr lang="en-US"/>
        </a:p>
      </dgm:t>
    </dgm:pt>
  </dgm:ptLst>
  <dgm:cxnLst>
    <dgm:cxn modelId="{B020251B-413C-4A8F-B561-8A49C5184B29}" type="presOf" srcId="{8239EE96-A48E-47F2-8E31-9FB7D71DDC5C}" destId="{ECAC7568-41DB-4DAC-8F01-D8068A929372}" srcOrd="2" destOrd="0" presId="urn:microsoft.com/office/officeart/2005/8/layout/gear1"/>
    <dgm:cxn modelId="{53533BC7-6C8D-471A-91A3-F2DBC8F53114}" type="presOf" srcId="{F1798CFC-5FAB-4132-A050-FE0D0B72ABA4}" destId="{C3385FD3-858C-42BA-9C9B-D87673F91391}" srcOrd="0" destOrd="0" presId="urn:microsoft.com/office/officeart/2005/8/layout/gear1"/>
    <dgm:cxn modelId="{3F387CEB-3D86-4158-A750-F86E4B1CF0EF}" type="presOf" srcId="{48FB4AB3-2C1B-4495-B94B-B3964C34AC9A}" destId="{0A4E85CA-4539-4FBF-8B2B-FB5993445FE2}" srcOrd="1" destOrd="0" presId="urn:microsoft.com/office/officeart/2005/8/layout/gear1"/>
    <dgm:cxn modelId="{D421816F-193F-420E-8FF4-285818D15C5C}" srcId="{B9DEA6E5-7F28-43F2-AA83-E54D735BE31B}" destId="{8239EE96-A48E-47F2-8E31-9FB7D71DDC5C}" srcOrd="1" destOrd="0" parTransId="{0798FE46-7A12-49A2-8A0A-5D0AD3072265}" sibTransId="{C4D24550-5089-4254-8457-C2497A1BA5AA}"/>
    <dgm:cxn modelId="{C76A110F-1591-4549-B21F-D9043715EF8E}" type="presOf" srcId="{48FB4AB3-2C1B-4495-B94B-B3964C34AC9A}" destId="{5586BC26-3B35-43E4-AC70-F469B2FC8E36}" srcOrd="3" destOrd="0" presId="urn:microsoft.com/office/officeart/2005/8/layout/gear1"/>
    <dgm:cxn modelId="{247091EA-29C1-4FCB-8FE5-C2E2DE0E42FB}" type="presOf" srcId="{C4D24550-5089-4254-8457-C2497A1BA5AA}" destId="{D6980911-4B16-4DD7-ABF3-9A3958163191}" srcOrd="0" destOrd="0" presId="urn:microsoft.com/office/officeart/2005/8/layout/gear1"/>
    <dgm:cxn modelId="{D74ACDDC-668E-45A0-903C-FBC6F47F80F9}" type="presOf" srcId="{F1798CFC-5FAB-4132-A050-FE0D0B72ABA4}" destId="{9A1FE74B-962C-4DE6-9FD3-9EBAA468326D}" srcOrd="2" destOrd="0" presId="urn:microsoft.com/office/officeart/2005/8/layout/gear1"/>
    <dgm:cxn modelId="{28B69EE7-53DA-4E0B-BF9B-F6DD39F3214C}" type="presOf" srcId="{42C11C20-9EF6-4998-B29D-58747D07D0BB}" destId="{E7DEADC7-B522-40B1-9779-453E9A5BC654}" srcOrd="0" destOrd="0" presId="urn:microsoft.com/office/officeart/2005/8/layout/gear1"/>
    <dgm:cxn modelId="{807C404D-9154-4297-909F-325BCC9E3242}" srcId="{B9DEA6E5-7F28-43F2-AA83-E54D735BE31B}" destId="{F1798CFC-5FAB-4132-A050-FE0D0B72ABA4}" srcOrd="0" destOrd="0" parTransId="{0C55A081-9DC4-4BF1-BC59-869F8D6DEC35}" sibTransId="{F198D459-8328-4794-A9FA-2263EDE760A5}"/>
    <dgm:cxn modelId="{2F600BFC-D384-4F54-8C4C-160579AB0EDD}" type="presOf" srcId="{B9DEA6E5-7F28-43F2-AA83-E54D735BE31B}" destId="{5DF0394E-A481-4FFD-AB67-B9410B324E13}" srcOrd="0" destOrd="0" presId="urn:microsoft.com/office/officeart/2005/8/layout/gear1"/>
    <dgm:cxn modelId="{32C4984A-C946-47D5-9487-FE3FF0B07BB8}" type="presOf" srcId="{F198D459-8328-4794-A9FA-2263EDE760A5}" destId="{0EBE3480-50F7-4DEE-BC9B-6DFA4C9A5A34}" srcOrd="0" destOrd="0" presId="urn:microsoft.com/office/officeart/2005/8/layout/gear1"/>
    <dgm:cxn modelId="{A32B9683-853A-4166-9AA2-0B4233B89A60}" srcId="{B9DEA6E5-7F28-43F2-AA83-E54D735BE31B}" destId="{48FB4AB3-2C1B-4495-B94B-B3964C34AC9A}" srcOrd="2" destOrd="0" parTransId="{1CA61F5E-3BFA-40AD-A9D6-8CD471F7C10C}" sibTransId="{42C11C20-9EF6-4998-B29D-58747D07D0BB}"/>
    <dgm:cxn modelId="{2A1F7485-D349-4ACB-999D-36A1D39F7B47}" type="presOf" srcId="{8239EE96-A48E-47F2-8E31-9FB7D71DDC5C}" destId="{05738101-43A1-4B1B-869A-A81E1AC7C42D}" srcOrd="0" destOrd="0" presId="urn:microsoft.com/office/officeart/2005/8/layout/gear1"/>
    <dgm:cxn modelId="{BDB3593E-91F7-440F-B682-A0413524D5AC}" type="presOf" srcId="{48FB4AB3-2C1B-4495-B94B-B3964C34AC9A}" destId="{69DC9868-4C93-48CD-A9CE-FD356F23134F}" srcOrd="0" destOrd="0" presId="urn:microsoft.com/office/officeart/2005/8/layout/gear1"/>
    <dgm:cxn modelId="{FC2484EF-CEEE-4B0B-9F88-1293D22AFB7A}" type="presOf" srcId="{8239EE96-A48E-47F2-8E31-9FB7D71DDC5C}" destId="{65FF3115-444D-412A-8519-63C6B5628D2F}" srcOrd="1" destOrd="0" presId="urn:microsoft.com/office/officeart/2005/8/layout/gear1"/>
    <dgm:cxn modelId="{07CCF8F7-9E47-41BE-B704-C33D92E1EADB}" type="presOf" srcId="{F1798CFC-5FAB-4132-A050-FE0D0B72ABA4}" destId="{E709D84A-8115-4DF3-B2CC-6853760450B1}" srcOrd="1" destOrd="0" presId="urn:microsoft.com/office/officeart/2005/8/layout/gear1"/>
    <dgm:cxn modelId="{A04782DC-7E26-4B65-8691-804F8B070C56}" type="presOf" srcId="{48FB4AB3-2C1B-4495-B94B-B3964C34AC9A}" destId="{5DB04EEC-CD47-46EF-B78F-B3408A75043B}" srcOrd="2" destOrd="0" presId="urn:microsoft.com/office/officeart/2005/8/layout/gear1"/>
    <dgm:cxn modelId="{D8BBA695-9C73-4FB2-A690-76D01D24F3AE}" type="presParOf" srcId="{5DF0394E-A481-4FFD-AB67-B9410B324E13}" destId="{C3385FD3-858C-42BA-9C9B-D87673F91391}" srcOrd="0" destOrd="0" presId="urn:microsoft.com/office/officeart/2005/8/layout/gear1"/>
    <dgm:cxn modelId="{04918E7F-4EAA-4466-9D4C-6DE6C4296859}" type="presParOf" srcId="{5DF0394E-A481-4FFD-AB67-B9410B324E13}" destId="{E709D84A-8115-4DF3-B2CC-6853760450B1}" srcOrd="1" destOrd="0" presId="urn:microsoft.com/office/officeart/2005/8/layout/gear1"/>
    <dgm:cxn modelId="{D446EBAA-0949-4100-828F-AB2D5DEBC8F9}" type="presParOf" srcId="{5DF0394E-A481-4FFD-AB67-B9410B324E13}" destId="{9A1FE74B-962C-4DE6-9FD3-9EBAA468326D}" srcOrd="2" destOrd="0" presId="urn:microsoft.com/office/officeart/2005/8/layout/gear1"/>
    <dgm:cxn modelId="{B0CE9A75-199D-4C06-9ABB-3991E946EA18}" type="presParOf" srcId="{5DF0394E-A481-4FFD-AB67-B9410B324E13}" destId="{05738101-43A1-4B1B-869A-A81E1AC7C42D}" srcOrd="3" destOrd="0" presId="urn:microsoft.com/office/officeart/2005/8/layout/gear1"/>
    <dgm:cxn modelId="{827594A7-D238-4DA7-9EE3-BCC5EB7A83E3}" type="presParOf" srcId="{5DF0394E-A481-4FFD-AB67-B9410B324E13}" destId="{65FF3115-444D-412A-8519-63C6B5628D2F}" srcOrd="4" destOrd="0" presId="urn:microsoft.com/office/officeart/2005/8/layout/gear1"/>
    <dgm:cxn modelId="{1263FC48-B1BB-4C73-B241-63B8B31E5766}" type="presParOf" srcId="{5DF0394E-A481-4FFD-AB67-B9410B324E13}" destId="{ECAC7568-41DB-4DAC-8F01-D8068A929372}" srcOrd="5" destOrd="0" presId="urn:microsoft.com/office/officeart/2005/8/layout/gear1"/>
    <dgm:cxn modelId="{60B292E5-26C3-48ED-A570-1B5EB2332E01}" type="presParOf" srcId="{5DF0394E-A481-4FFD-AB67-B9410B324E13}" destId="{69DC9868-4C93-48CD-A9CE-FD356F23134F}" srcOrd="6" destOrd="0" presId="urn:microsoft.com/office/officeart/2005/8/layout/gear1"/>
    <dgm:cxn modelId="{AF653D8D-6356-46F2-B07C-3CC8DFCF15BE}" type="presParOf" srcId="{5DF0394E-A481-4FFD-AB67-B9410B324E13}" destId="{0A4E85CA-4539-4FBF-8B2B-FB5993445FE2}" srcOrd="7" destOrd="0" presId="urn:microsoft.com/office/officeart/2005/8/layout/gear1"/>
    <dgm:cxn modelId="{52C588DA-F87B-46EB-957E-3AB1C54F03A6}" type="presParOf" srcId="{5DF0394E-A481-4FFD-AB67-B9410B324E13}" destId="{5DB04EEC-CD47-46EF-B78F-B3408A75043B}" srcOrd="8" destOrd="0" presId="urn:microsoft.com/office/officeart/2005/8/layout/gear1"/>
    <dgm:cxn modelId="{9AD4B59F-9A4A-4E4D-A422-2D63B692E153}" type="presParOf" srcId="{5DF0394E-A481-4FFD-AB67-B9410B324E13}" destId="{5586BC26-3B35-43E4-AC70-F469B2FC8E36}" srcOrd="9" destOrd="0" presId="urn:microsoft.com/office/officeart/2005/8/layout/gear1"/>
    <dgm:cxn modelId="{ED5EB7B3-5347-48C4-879B-3B1D658773F2}" type="presParOf" srcId="{5DF0394E-A481-4FFD-AB67-B9410B324E13}" destId="{0EBE3480-50F7-4DEE-BC9B-6DFA4C9A5A34}" srcOrd="10" destOrd="0" presId="urn:microsoft.com/office/officeart/2005/8/layout/gear1"/>
    <dgm:cxn modelId="{B7DF913C-827A-4AC2-9CB2-E535359EDA53}" type="presParOf" srcId="{5DF0394E-A481-4FFD-AB67-B9410B324E13}" destId="{D6980911-4B16-4DD7-ABF3-9A3958163191}" srcOrd="11" destOrd="0" presId="urn:microsoft.com/office/officeart/2005/8/layout/gear1"/>
    <dgm:cxn modelId="{BAF36375-9F4D-4238-85D7-373F3F922EA3}" type="presParOf" srcId="{5DF0394E-A481-4FFD-AB67-B9410B324E13}" destId="{E7DEADC7-B522-40B1-9779-453E9A5BC65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85FD3-858C-42BA-9C9B-D87673F91391}">
      <dsp:nvSpPr>
        <dsp:cNvPr id="0" name=""/>
        <dsp:cNvSpPr/>
      </dsp:nvSpPr>
      <dsp:spPr>
        <a:xfrm>
          <a:off x="8362916" y="5382217"/>
          <a:ext cx="6461155" cy="646115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3200400">
            <a:lnSpc>
              <a:spcPct val="90000"/>
            </a:lnSpc>
            <a:spcBef>
              <a:spcPct val="0"/>
            </a:spcBef>
            <a:spcAft>
              <a:spcPct val="35000"/>
            </a:spcAft>
          </a:pPr>
          <a:r>
            <a:rPr lang="en-US" sz="7200" kern="1200" dirty="0" smtClean="0"/>
            <a:t>Aging Facilities</a:t>
          </a:r>
          <a:endParaRPr lang="en-US" sz="7200" kern="1200" dirty="0"/>
        </a:p>
      </dsp:txBody>
      <dsp:txXfrm>
        <a:off x="9661896" y="6895712"/>
        <a:ext cx="3863195" cy="3321167"/>
      </dsp:txXfrm>
    </dsp:sp>
    <dsp:sp modelId="{05738101-43A1-4B1B-869A-A81E1AC7C42D}">
      <dsp:nvSpPr>
        <dsp:cNvPr id="0" name=""/>
        <dsp:cNvSpPr/>
      </dsp:nvSpPr>
      <dsp:spPr>
        <a:xfrm>
          <a:off x="4298960" y="3614280"/>
          <a:ext cx="5422859" cy="5180530"/>
        </a:xfrm>
        <a:prstGeom prst="gear6">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Declining Enrollment</a:t>
          </a:r>
          <a:endParaRPr lang="en-US" sz="4400" kern="1200" dirty="0"/>
        </a:p>
      </dsp:txBody>
      <dsp:txXfrm>
        <a:off x="5638399" y="4926377"/>
        <a:ext cx="2743981" cy="2556336"/>
      </dsp:txXfrm>
    </dsp:sp>
    <dsp:sp modelId="{69DC9868-4C93-48CD-A9CE-FD356F23134F}">
      <dsp:nvSpPr>
        <dsp:cNvPr id="0" name=""/>
        <dsp:cNvSpPr/>
      </dsp:nvSpPr>
      <dsp:spPr>
        <a:xfrm rot="20700000">
          <a:off x="7275316" y="490963"/>
          <a:ext cx="5172618" cy="4848534"/>
        </a:xfrm>
        <a:prstGeom prst="gear6">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en-US" sz="5400" kern="1200" dirty="0" smtClean="0"/>
            <a:t>Declining Revenue </a:t>
          </a:r>
          <a:endParaRPr lang="en-US" sz="5400" kern="1200" dirty="0"/>
        </a:p>
      </dsp:txBody>
      <dsp:txXfrm rot="-20700000">
        <a:off x="8429045" y="1535166"/>
        <a:ext cx="2865160" cy="2760127"/>
      </dsp:txXfrm>
    </dsp:sp>
    <dsp:sp modelId="{0EBE3480-50F7-4DEE-BC9B-6DFA4C9A5A34}">
      <dsp:nvSpPr>
        <dsp:cNvPr id="0" name=""/>
        <dsp:cNvSpPr/>
      </dsp:nvSpPr>
      <dsp:spPr>
        <a:xfrm>
          <a:off x="8011020" y="4356544"/>
          <a:ext cx="8270278" cy="8270278"/>
        </a:xfrm>
        <a:prstGeom prst="circularArrow">
          <a:avLst>
            <a:gd name="adj1" fmla="val 4688"/>
            <a:gd name="adj2" fmla="val 299029"/>
            <a:gd name="adj3" fmla="val 2585686"/>
            <a:gd name="adj4" fmla="val 1571890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980911-4B16-4DD7-ABF3-9A3958163191}">
      <dsp:nvSpPr>
        <dsp:cNvPr id="0" name=""/>
        <dsp:cNvSpPr/>
      </dsp:nvSpPr>
      <dsp:spPr>
        <a:xfrm>
          <a:off x="3828691" y="2782904"/>
          <a:ext cx="6008874" cy="600887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DEADC7-B522-40B1-9779-453E9A5BC654}">
      <dsp:nvSpPr>
        <dsp:cNvPr id="0" name=""/>
        <dsp:cNvSpPr/>
      </dsp:nvSpPr>
      <dsp:spPr>
        <a:xfrm>
          <a:off x="6227839" y="-427692"/>
          <a:ext cx="6478776" cy="647877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local governments have developed their budgets in essentially the same way for decades. First, that the budget is incremental. This means that last year’s budget becomes next year’s budget with changes at the margin. Second, the budget is built around line items—categories of spending like personnel, commodities, and contractual services, which are then grouped into departments and funds. People have criticized this approach for almost as long as it has been in use with local governments</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If a department gets a grant from, say, state or federal government to increase staffing for a few years, those positions come to be regarded as part of the department’s baseline budget. Once the grant ends, the expenditure continues to be funded without an evaluation of whether those positions are creating sufficient value for the community to justify the cost. This same phenomenon occurs more widely but more subtly when entire budgets are carried forward and inflated from year to year without a good understanding of what services are being provided, at what cost, and for what benefit.</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Spending is allocated to line items that concern the day-to-day operations of government. Line items like “travel,” “supplies” or “miscellaneous” don’t speak to how spending impacts big-picture results like public</a:t>
            </a:r>
          </a:p>
          <a:p>
            <a:r>
              <a:rPr lang="en-US" sz="2200" b="0" i="0" u="none" strike="noStrike" baseline="0" dirty="0" smtClean="0">
                <a:latin typeface="Helvetica Neue"/>
                <a:ea typeface="Helvetica Neue"/>
                <a:cs typeface="Helvetica Neue"/>
                <a:sym typeface="Helvetica Neue"/>
              </a:rPr>
              <a:t>safety, mobility, health, etc. Also, historical precedent is the primary determinant of how much money is allocated to each line item. This is backward-looking, not </a:t>
            </a:r>
            <a:r>
              <a:rPr lang="en-US" sz="2200" b="0" i="0" u="none" strike="noStrike" baseline="0" dirty="0" err="1" smtClean="0">
                <a:latin typeface="Helvetica Neue"/>
                <a:ea typeface="Helvetica Neue"/>
                <a:cs typeface="Helvetica Neue"/>
                <a:sym typeface="Helvetica Neue"/>
              </a:rPr>
              <a:t>forwardlooking</a:t>
            </a:r>
            <a:r>
              <a:rPr lang="en-US" sz="2200" b="0" i="0" u="none" strike="noStrike" baseline="0" dirty="0" smtClean="0">
                <a:latin typeface="Helvetica Neue"/>
                <a:ea typeface="Helvetica Neue"/>
                <a:cs typeface="Helvetica Neue"/>
                <a:sym typeface="Helvetica Neue"/>
              </a:rPr>
              <a:t>.</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This means that for one party to win, someone else must lose. In the context of budgeting, this means, for example, that for one department to get more funding, another department must get less. Critically, in traditional budgeting, this is seen as a win for one department and a loss for the other. A zero-sum game promotes power dynamics that favor maintaining the status quo and encourages self-interested decision-making.</a:t>
            </a:r>
            <a:endParaRPr lang="en-US" dirty="0"/>
          </a:p>
        </p:txBody>
      </p:sp>
    </p:spTree>
    <p:extLst>
      <p:ext uri="{BB962C8B-B14F-4D97-AF65-F5344CB8AC3E}">
        <p14:creationId xmlns:p14="http://schemas.microsoft.com/office/powerpoint/2010/main" val="837184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The conventional budget decreases or avoids conflict by relying on historical precedent. In decades past, however, income inequalities were far less and median real wages had been growing for many years.23 Also,</a:t>
            </a:r>
          </a:p>
          <a:p>
            <a:r>
              <a:rPr lang="en-US" sz="2200" b="0" i="0" u="none" strike="noStrike" baseline="0" dirty="0" smtClean="0">
                <a:latin typeface="Helvetica Neue"/>
                <a:ea typeface="Helvetica Neue"/>
                <a:cs typeface="Helvetica Neue"/>
                <a:sym typeface="Helvetica Neue"/>
              </a:rPr>
              <a:t>back then, people were not as aware of (or perhaps less concerned about) racial disparities.24 So, in the past, some potential conflicts were less acute and/or local governments were comfortable ignoring them. Today, it seems more people are interested in addressing these conflicts and are less willing to accept conditions that are regarded as unfair. Therefore, avoiding conflict is not really an option. The only good option is to handle it constructively. Hence, better budgeting and more attention to fairness in the budget could play a role in positively influencing some of the most important potential conflicts of our time.</a:t>
            </a:r>
            <a:endParaRPr lang="en-US" dirty="0"/>
          </a:p>
        </p:txBody>
      </p:sp>
    </p:spTree>
    <p:extLst>
      <p:ext uri="{BB962C8B-B14F-4D97-AF65-F5344CB8AC3E}">
        <p14:creationId xmlns:p14="http://schemas.microsoft.com/office/powerpoint/2010/main" val="199973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his famous quote from Charles Kettering holds great significance for local government planning and budgeting</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The traditional budget process is inadequate for dealing with the complex problems that local governments are asked to deal with, such as degradation of the natural environment, encouraging economic</a:t>
            </a:r>
          </a:p>
          <a:p>
            <a:r>
              <a:rPr lang="en-US" sz="2200" b="0" i="0" u="none" strike="noStrike" baseline="0" dirty="0" smtClean="0">
                <a:latin typeface="Helvetica Neue"/>
                <a:ea typeface="Helvetica Neue"/>
                <a:cs typeface="Helvetica Neue"/>
                <a:sym typeface="Helvetica Neue"/>
              </a:rPr>
              <a:t>opportunity, drug addiction, and more.</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The budget and planning process is ill-equipped to deal with these kinds of complex problems because they have characteristics that confound traditional planning and budgeting. Let’s explore these characteristics on the next slides</a:t>
            </a:r>
            <a:endParaRPr lang="en-US" dirty="0"/>
          </a:p>
        </p:txBody>
      </p:sp>
    </p:spTree>
    <p:extLst>
      <p:ext uri="{BB962C8B-B14F-4D97-AF65-F5344CB8AC3E}">
        <p14:creationId xmlns:p14="http://schemas.microsoft.com/office/powerpoint/2010/main" val="106373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There are multiple interactive and possibly conflicting causal forces at play. For example, public safety is impacted not just by law enforcement practices but also by economic opportunity, the community’s trust in law enforcement, public health issues, and more. The solutions to complex problems are rarely contained within a single department or within local government. Other public, nonprofit and private organizations will need to be part of the solution. Yet the traditional budgeting and planning process tends to budget strictly by department, with cross-departmental collaboration rare and collaboration with outside organizations almost nonexistent.</a:t>
            </a:r>
            <a:endParaRPr lang="en-US" dirty="0"/>
          </a:p>
        </p:txBody>
      </p:sp>
    </p:spTree>
    <p:extLst>
      <p:ext uri="{BB962C8B-B14F-4D97-AF65-F5344CB8AC3E}">
        <p14:creationId xmlns:p14="http://schemas.microsoft.com/office/powerpoint/2010/main" val="3393578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Natural disasters like floods, fires and hurricanes are classic examples of an exponential risk. The potential damage increases at a nonlinear rate as the intensity of the event increases. Exponential risk also applies to other problems. For example, the summer of 2020 saw widespread civil unrest that rose and spread quickly after the murder of George Floyd. Exponential risk is particularly dangerous because it catches us by surprise. For example, consider the following problem: </a:t>
            </a:r>
            <a:r>
              <a:rPr lang="en-US" sz="2200" b="0" i="1" u="none" strike="noStrike" baseline="0" dirty="0" smtClean="0">
                <a:latin typeface="Helvetica Neue"/>
                <a:ea typeface="Helvetica Neue"/>
                <a:cs typeface="Helvetica Neue"/>
                <a:sym typeface="Helvetica Neue"/>
              </a:rPr>
              <a:t>A lily pond starts with a single lily leaf. Each day the number of leaves will double: two leaves on the second day; four leaves on the third day; eight leaves on the fourth day; etc. If the pond is full on the 30th day, on which day is the pond half full?</a:t>
            </a:r>
          </a:p>
          <a:p>
            <a:endParaRPr lang="en-US" sz="2200" b="0" i="1"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If you said 15 days or so, you are not alone; but you are also wrong. The pond is half full on day 29 (if it is half full, doubling it makes the pond 100% full on day 30). On day 15 only a small fraction of the </a:t>
            </a:r>
          </a:p>
          <a:p>
            <a:r>
              <a:rPr lang="en-US" sz="2200" b="0" i="0" u="none" strike="noStrike" baseline="0" dirty="0" smtClean="0">
                <a:latin typeface="Helvetica Neue"/>
                <a:ea typeface="Helvetica Neue"/>
                <a:cs typeface="Helvetica Neue"/>
                <a:sym typeface="Helvetica Neue"/>
              </a:rPr>
              <a:t>pond is full. Exhibit 1 shows that at day 15, the number of lily pads doesn’t even register compared to the explosive growth that occurs later on. This same “hockey stick” shape applies to damages from many types of natural and man-made risks. Man-made exponential risks are exacerbated by social media and other information technologies because these technologies catalyze the risk. For instance, the role of social media in catalyzing social unrest has been well documented.</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The traditional budget and planning process is not well suited to deal with exponential risk because the traditional process is linear. The basic underlying assumption is that the future will look like the past and incremental adjustments are made in revenues and expenditures from year to year</a:t>
            </a:r>
            <a:endParaRPr lang="en-US" dirty="0"/>
          </a:p>
        </p:txBody>
      </p:sp>
    </p:spTree>
    <p:extLst>
      <p:ext uri="{BB962C8B-B14F-4D97-AF65-F5344CB8AC3E}">
        <p14:creationId xmlns:p14="http://schemas.microsoft.com/office/powerpoint/2010/main" val="2849634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There are often multiple competing interests that have to be addressed to make progress. The limitation of the traditional budget process is that conflicts are papered over by giving modest increases to participants and by not making big changes from year to year. The budget is often thought of by participants as a win-lose game. Also, the rivals  involved in a complex problem often feel like they are in a win-lose game. It is hard to solve a </a:t>
            </a:r>
            <a:r>
              <a:rPr lang="en-US" sz="2200" b="0" i="0" u="none" strike="noStrike" baseline="0" dirty="0" err="1" smtClean="0">
                <a:latin typeface="Helvetica Neue"/>
                <a:ea typeface="Helvetica Neue"/>
                <a:cs typeface="Helvetica Neue"/>
                <a:sym typeface="Helvetica Neue"/>
              </a:rPr>
              <a:t>winlose</a:t>
            </a:r>
            <a:r>
              <a:rPr lang="en-US" sz="2200" b="0" i="0" u="none" strike="noStrike" baseline="0" dirty="0" smtClean="0">
                <a:latin typeface="Helvetica Neue"/>
                <a:ea typeface="Helvetica Neue"/>
                <a:cs typeface="Helvetica Neue"/>
                <a:sym typeface="Helvetica Neue"/>
              </a:rPr>
              <a:t> game (the complex problem) with another win-lose game (the traditional budget).</a:t>
            </a:r>
            <a:endParaRPr lang="en-US" dirty="0"/>
          </a:p>
        </p:txBody>
      </p:sp>
    </p:spTree>
    <p:extLst>
      <p:ext uri="{BB962C8B-B14F-4D97-AF65-F5344CB8AC3E}">
        <p14:creationId xmlns:p14="http://schemas.microsoft.com/office/powerpoint/2010/main" val="269845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Zero-sum thinking characterizes the “tragedy of the commons” and </a:t>
            </a:r>
            <a:r>
              <a:rPr lang="en-US" sz="2200" b="0" i="0" u="none" strike="noStrike" baseline="0" dirty="0" err="1" smtClean="0">
                <a:latin typeface="Helvetica Neue"/>
                <a:ea typeface="Helvetica Neue"/>
                <a:cs typeface="Helvetica Neue"/>
                <a:sym typeface="Helvetica Neue"/>
              </a:rPr>
              <a:t>rivalrous</a:t>
            </a:r>
            <a:r>
              <a:rPr lang="en-US" sz="2200" b="0" i="0" u="none" strike="noStrike" baseline="0" dirty="0" smtClean="0">
                <a:latin typeface="Helvetica Neue"/>
                <a:ea typeface="Helvetica Neue"/>
                <a:cs typeface="Helvetica Neue"/>
                <a:sym typeface="Helvetica Neue"/>
              </a:rPr>
              <a:t> problems.</a:t>
            </a:r>
          </a:p>
          <a:p>
            <a:r>
              <a:rPr lang="en-US" sz="2200" b="0" i="0" u="none" strike="noStrike" baseline="0" dirty="0" smtClean="0">
                <a:latin typeface="Helvetica Neue"/>
                <a:ea typeface="Helvetica Neue"/>
                <a:cs typeface="Helvetica Neue"/>
                <a:sym typeface="Helvetica Neue"/>
              </a:rPr>
              <a:t>There are many ways to reject zero-sum thinking.</a:t>
            </a:r>
            <a:endParaRPr lang="en-US" dirty="0"/>
          </a:p>
        </p:txBody>
      </p:sp>
    </p:spTree>
    <p:extLst>
      <p:ext uri="{BB962C8B-B14F-4D97-AF65-F5344CB8AC3E}">
        <p14:creationId xmlns:p14="http://schemas.microsoft.com/office/powerpoint/2010/main" val="331184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GFOA’s “Financial Foundations for Thriving Communities” is a comprehensive approach that offers methods for addressing the tragedy of the commons and the win-lose dynamic inherent in it.</a:t>
            </a:r>
            <a:endParaRPr lang="en-US" dirty="0"/>
          </a:p>
        </p:txBody>
      </p:sp>
    </p:spTree>
    <p:extLst>
      <p:ext uri="{BB962C8B-B14F-4D97-AF65-F5344CB8AC3E}">
        <p14:creationId xmlns:p14="http://schemas.microsoft.com/office/powerpoint/2010/main" val="327583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MIke</a:t>
            </a:r>
            <a:endParaRPr lang="en-US" dirty="0"/>
          </a:p>
        </p:txBody>
      </p:sp>
    </p:spTree>
    <p:extLst>
      <p:ext uri="{BB962C8B-B14F-4D97-AF65-F5344CB8AC3E}">
        <p14:creationId xmlns:p14="http://schemas.microsoft.com/office/powerpoint/2010/main" val="403172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It is not always possible to avoid someone feeling a loss, which leads us to the second design principle: Provide procedural justice. Procedural justice is the sense that the process used to reach a decision was </a:t>
            </a:r>
          </a:p>
          <a:p>
            <a:r>
              <a:rPr lang="en-US" sz="2200" b="0" i="0" u="none" strike="noStrike" baseline="0" dirty="0" smtClean="0">
                <a:latin typeface="Helvetica Neue"/>
                <a:ea typeface="Helvetica Neue"/>
                <a:cs typeface="Helvetica Neue"/>
                <a:sym typeface="Helvetica Neue"/>
              </a:rPr>
              <a:t>fair. Are the decision-makers doing their best to be objective and neutral? Is it clear how the process works? Are participants treated with dignity, and do they have a voice? Providing procedural justice</a:t>
            </a:r>
          </a:p>
          <a:p>
            <a:r>
              <a:rPr lang="en-US" sz="2200" b="0" i="0" u="none" strike="noStrike" baseline="0" dirty="0" smtClean="0">
                <a:latin typeface="Helvetica Neue"/>
                <a:ea typeface="Helvetica Neue"/>
                <a:cs typeface="Helvetica Neue"/>
                <a:sym typeface="Helvetica Neue"/>
              </a:rPr>
              <a:t>is critical because people are more willing to accept a decision or action that goes against their </a:t>
            </a:r>
            <a:r>
              <a:rPr lang="en-US" sz="2200" b="0" i="0" u="none" strike="noStrike" baseline="0" dirty="0" err="1" smtClean="0">
                <a:latin typeface="Helvetica Neue"/>
                <a:ea typeface="Helvetica Neue"/>
                <a:cs typeface="Helvetica Neue"/>
                <a:sym typeface="Helvetica Neue"/>
              </a:rPr>
              <a:t>selfinterest</a:t>
            </a:r>
            <a:r>
              <a:rPr lang="en-US" sz="2200" b="0" i="0" u="none" strike="noStrike" baseline="0" dirty="0" smtClean="0">
                <a:latin typeface="Helvetica Neue"/>
                <a:ea typeface="Helvetica Neue"/>
                <a:cs typeface="Helvetica Neue"/>
                <a:sym typeface="Helvetica Neue"/>
              </a:rPr>
              <a:t> when they perceive that the process that led to the decision was fair and there is a level of</a:t>
            </a:r>
          </a:p>
          <a:p>
            <a:r>
              <a:rPr lang="en-US" sz="2200" b="0" i="0" u="none" strike="noStrike" baseline="0" dirty="0" smtClean="0">
                <a:latin typeface="Helvetica Neue"/>
                <a:ea typeface="Helvetica Neue"/>
                <a:cs typeface="Helvetica Neue"/>
                <a:sym typeface="Helvetica Neue"/>
              </a:rPr>
              <a:t>transparency concerning the process.9 Providing procedural justice helps stakeholders work through </a:t>
            </a:r>
            <a:r>
              <a:rPr lang="en-US" sz="2200" b="0" i="0" u="none" strike="noStrike" baseline="0" dirty="0" err="1" smtClean="0">
                <a:latin typeface="Helvetica Neue"/>
                <a:ea typeface="Helvetica Neue"/>
                <a:cs typeface="Helvetica Neue"/>
                <a:sym typeface="Helvetica Neue"/>
              </a:rPr>
              <a:t>rivalrous</a:t>
            </a:r>
            <a:r>
              <a:rPr lang="en-US" sz="2200" b="0" i="0" u="none" strike="noStrike" baseline="0" dirty="0" smtClean="0">
                <a:latin typeface="Helvetica Neue"/>
                <a:ea typeface="Helvetica Neue"/>
                <a:cs typeface="Helvetica Neue"/>
                <a:sym typeface="Helvetica Neue"/>
              </a:rPr>
              <a:t> problems by making people more willing to accept compromises to their preferred outcome</a:t>
            </a:r>
            <a:endParaRPr lang="en-US" dirty="0"/>
          </a:p>
        </p:txBody>
      </p:sp>
    </p:spTree>
    <p:extLst>
      <p:ext uri="{BB962C8B-B14F-4D97-AF65-F5344CB8AC3E}">
        <p14:creationId xmlns:p14="http://schemas.microsoft.com/office/powerpoint/2010/main" val="46101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825500" rtl="0" eaLnBrk="1" fontAlgn="auto" latinLnBrk="0" hangingPunct="0">
              <a:lnSpc>
                <a:spcPts val="4200"/>
              </a:lnSpc>
              <a:spcBef>
                <a:spcPts val="1400"/>
              </a:spcBef>
              <a:spcAft>
                <a:spcPts val="0"/>
              </a:spcAft>
              <a:buClrTx/>
              <a:buSzTx/>
              <a:buFontTx/>
              <a:buNone/>
              <a:tabLst/>
              <a:defRPr/>
            </a:pPr>
            <a:fld id="{6A4149F9-E249-4F57-8428-D361456A043A}" type="slidenum">
              <a:rPr kumimoji="0" lang="en-US" sz="3500" b="0" i="0" u="none" strike="noStrike" kern="0" cap="none" spc="0" normalizeH="0" baseline="0" noProof="0" smtClean="0">
                <a:ln>
                  <a:noFill/>
                </a:ln>
                <a:solidFill>
                  <a:srgbClr val="393839">
                    <a:alpha val="50000"/>
                  </a:srgbClr>
                </a:solidFill>
                <a:effectLst/>
                <a:uLnTx/>
                <a:uFillTx/>
                <a:latin typeface="Times New Roman"/>
                <a:cs typeface="Times New Roman"/>
                <a:sym typeface="Times New Roman"/>
              </a:rPr>
              <a:pPr marL="0" marR="0" lvl="0" indent="0" algn="l" defTabSz="825500" rtl="0" eaLnBrk="1" fontAlgn="auto" latinLnBrk="0" hangingPunct="0">
                <a:lnSpc>
                  <a:spcPts val="4200"/>
                </a:lnSpc>
                <a:spcBef>
                  <a:spcPts val="1400"/>
                </a:spcBef>
                <a:spcAft>
                  <a:spcPts val="0"/>
                </a:spcAft>
                <a:buClrTx/>
                <a:buSzTx/>
                <a:buFontTx/>
                <a:buNone/>
                <a:tabLst/>
                <a:defRPr/>
              </a:pPr>
              <a:t>35</a:t>
            </a:fld>
            <a:endParaRPr kumimoji="0" lang="en-US" sz="3500" b="0" i="0" u="none" strike="noStrike" kern="0" cap="none" spc="0" normalizeH="0" baseline="0" noProof="0">
              <a:ln>
                <a:noFill/>
              </a:ln>
              <a:solidFill>
                <a:srgbClr val="393839">
                  <a:alpha val="50000"/>
                </a:srgbClr>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398725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2200" b="0" i="0" dirty="0" smtClean="0">
                <a:effectLst/>
                <a:latin typeface="Helvetica Neue"/>
                <a:ea typeface="Helvetica Neue"/>
                <a:cs typeface="Helvetica Neue"/>
                <a:sym typeface="Helvetica Neue"/>
              </a:rPr>
              <a:t>Local governments have long relied on incremental, line item budgeting where last year’s budget becomes next year’s budget with changes around the margin. Though this form of budgeting has its advantages and can be useful in times of stability, it also has important disadvantages.</a:t>
            </a:r>
          </a:p>
          <a:p>
            <a:pPr fontAlgn="base"/>
            <a:r>
              <a:rPr lang="en-US" sz="2200" b="1" i="0" dirty="0" smtClean="0">
                <a:effectLst/>
                <a:latin typeface="Helvetica Neue"/>
                <a:ea typeface="Helvetica Neue"/>
                <a:cs typeface="Helvetica Neue"/>
                <a:sym typeface="Helvetica Neue"/>
              </a:rPr>
              <a:t>The primary disadvantage is that it causes local governments to be slow to adapt to changing conditions. We live in volatile and uncertain times .</a:t>
            </a:r>
            <a:endParaRPr lang="en-US" sz="2200" b="0" i="0" dirty="0" smtClean="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144025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MIke</a:t>
            </a:r>
            <a:endParaRPr lang="en-US" dirty="0"/>
          </a:p>
        </p:txBody>
      </p:sp>
    </p:spTree>
    <p:extLst>
      <p:ext uri="{BB962C8B-B14F-4D97-AF65-F5344CB8AC3E}">
        <p14:creationId xmlns:p14="http://schemas.microsoft.com/office/powerpoint/2010/main" val="16169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final design principle is to introduce constraints. Constraints put boundaries on the discussion. Without constraints, the participants in a conversation about a problem face a blank canvas. A blank canvas can be paralyzing because participants can be overwhelmed with possible choices. To illustrate a constraint, a meeting might be limited to defining the problem of street-level violence, specifically, as opposed to trying to define “public safety” more broadly or “community violence” (which could include domestic violence, which may or may not share common characteristics with street-level violence). Or it might be limited to street-level violence in a particular </a:t>
            </a:r>
            <a:r>
              <a:rPr lang="en-US" sz="2200" b="0" i="0" u="none" strike="noStrike" baseline="0" dirty="0" err="1" smtClean="0">
                <a:latin typeface="Helvetica Neue"/>
                <a:ea typeface="Helvetica Neue"/>
                <a:cs typeface="Helvetica Neue"/>
                <a:sym typeface="Helvetica Neue"/>
              </a:rPr>
              <a:t>neighborhoodrather</a:t>
            </a:r>
            <a:r>
              <a:rPr lang="en-US" sz="2200" b="0" i="0" u="none" strike="noStrike" baseline="0" dirty="0" smtClean="0">
                <a:latin typeface="Helvetica Neue"/>
                <a:ea typeface="Helvetica Neue"/>
                <a:cs typeface="Helvetica Neue"/>
                <a:sym typeface="Helvetica Neue"/>
              </a:rPr>
              <a:t> than the entire city</a:t>
            </a:r>
            <a:endParaRPr lang="en-US" dirty="0"/>
          </a:p>
        </p:txBody>
      </p:sp>
    </p:spTree>
    <p:extLst>
      <p:ext uri="{BB962C8B-B14F-4D97-AF65-F5344CB8AC3E}">
        <p14:creationId xmlns:p14="http://schemas.microsoft.com/office/powerpoint/2010/main" val="383133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Highlighted Tempe</a:t>
            </a:r>
            <a:r>
              <a:rPr lang="en-US" sz="1200" baseline="0" dirty="0" smtClean="0">
                <a:latin typeface="Arial" panose="020B0604020202020204" pitchFamily="34" charset="0"/>
                <a:cs typeface="Arial" panose="020B0604020202020204" pitchFamily="34" charset="0"/>
              </a:rPr>
              <a:t> in one of our most recent Financial Foundations webinars</a:t>
            </a:r>
          </a:p>
          <a:p>
            <a:r>
              <a:rPr lang="en-US" sz="1200" baseline="0" dirty="0" smtClean="0">
                <a:latin typeface="Arial" panose="020B0604020202020204" pitchFamily="34" charset="0"/>
                <a:cs typeface="Arial" panose="020B0604020202020204" pitchFamily="34" charset="0"/>
              </a:rPr>
              <a:t>Tempe has been using the golden cone of prosperity for about the last ten years</a:t>
            </a:r>
            <a:r>
              <a:rPr lang="en-US" sz="1200" baseline="0" dirty="0">
                <a:latin typeface="Arial" panose="020B0604020202020204" pitchFamily="34" charset="0"/>
                <a:cs typeface="Arial" panose="020B0604020202020204" pitchFamily="34" charset="0"/>
              </a:rPr>
              <a:t> </a:t>
            </a:r>
            <a:r>
              <a:rPr lang="en-US" sz="1200" baseline="0" dirty="0" smtClean="0">
                <a:latin typeface="Arial" panose="020B0604020202020204" pitchFamily="34" charset="0"/>
                <a:cs typeface="Arial" panose="020B0604020202020204" pitchFamily="34" charset="0"/>
              </a:rPr>
              <a:t>to track the City’s goals related to its unassigned fund balance</a:t>
            </a:r>
          </a:p>
          <a:p>
            <a:r>
              <a:rPr lang="en-US" sz="1200" baseline="0" dirty="0" smtClean="0">
                <a:latin typeface="Arial" panose="020B0604020202020204" pitchFamily="34" charset="0"/>
                <a:cs typeface="Arial" panose="020B0604020202020204" pitchFamily="34" charset="0"/>
              </a:rPr>
              <a:t>Goal is for the unassigned fund balance to be equal to 25% of revenue</a:t>
            </a:r>
          </a:p>
          <a:p>
            <a:r>
              <a:rPr lang="en-US" sz="1200" baseline="0" dirty="0" smtClean="0">
                <a:latin typeface="Arial" panose="020B0604020202020204" pitchFamily="34" charset="0"/>
                <a:cs typeface="Arial" panose="020B0604020202020204" pitchFamily="34" charset="0"/>
              </a:rPr>
              <a:t>Track this over time and present a forecast; the band widens as you forecast out, due to higher uncertainty the further out you go</a:t>
            </a:r>
          </a:p>
          <a:p>
            <a:r>
              <a:rPr lang="en-US" sz="1200" baseline="0" dirty="0" smtClean="0">
                <a:latin typeface="Arial" panose="020B0604020202020204" pitchFamily="34" charset="0"/>
                <a:cs typeface="Arial" panose="020B0604020202020204" pitchFamily="34" charset="0"/>
              </a:rPr>
              <a:t>City council has become very familiar with this; the understand it; it helps them in their decision-making; they ask questions about how certain decisions they make today will affect the forecast in the future.  Quite amazing considering that it can sometimes be difficult to get elected officials focused on the long-term</a:t>
            </a:r>
          </a:p>
        </p:txBody>
      </p:sp>
    </p:spTree>
    <p:extLst>
      <p:ext uri="{BB962C8B-B14F-4D97-AF65-F5344CB8AC3E}">
        <p14:creationId xmlns:p14="http://schemas.microsoft.com/office/powerpoint/2010/main" val="612305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493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0064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45f871332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145f871332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solidFill>
                <a:schemeClr val="dk1"/>
              </a:solidFill>
            </a:endParaRPr>
          </a:p>
        </p:txBody>
      </p:sp>
      <p:sp>
        <p:nvSpPr>
          <p:cNvPr id="229" name="Google Shape;229;g145f871332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402701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45f871332a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145f871332a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p:txBody>
      </p:sp>
      <p:sp>
        <p:nvSpPr>
          <p:cNvPr id="248" name="Google Shape;248;g145f871332a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4062548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45f871332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45f871332a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145f871332a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3571622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45f871332a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45f871332a_0_1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145f871332a_0_1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a:p>
        </p:txBody>
      </p:sp>
    </p:spTree>
    <p:extLst>
      <p:ext uri="{BB962C8B-B14F-4D97-AF65-F5344CB8AC3E}">
        <p14:creationId xmlns:p14="http://schemas.microsoft.com/office/powerpoint/2010/main" val="2931717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178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So what leads us to believe Rethinking Budgeting is a good idea? All the criticisms of traditional budgeting we described earlier are as valid as ever, but there are three threats that make traditional</a:t>
            </a:r>
          </a:p>
          <a:p>
            <a:r>
              <a:rPr lang="en-US" sz="2200" b="0" i="0" u="none" strike="noStrike" baseline="0" dirty="0" smtClean="0">
                <a:latin typeface="Helvetica Neue"/>
                <a:ea typeface="Helvetica Neue"/>
                <a:cs typeface="Helvetica Neue"/>
                <a:sym typeface="Helvetica Neue"/>
              </a:rPr>
              <a:t>budgeting less tenable than in the past.</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Not all developments that favor a rethinking of the traditional budget are threats. There have been several positive developments that give us a greater chance of success than budget reformers in decades past.</a:t>
            </a:r>
            <a:endParaRPr lang="en-US" dirty="0"/>
          </a:p>
        </p:txBody>
      </p:sp>
    </p:spTree>
    <p:extLst>
      <p:ext uri="{BB962C8B-B14F-4D97-AF65-F5344CB8AC3E}">
        <p14:creationId xmlns:p14="http://schemas.microsoft.com/office/powerpoint/2010/main" val="2157042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Super brief intro to paper, topic</a:t>
            </a:r>
            <a:endParaRPr lang="en-US" dirty="0"/>
          </a:p>
        </p:txBody>
      </p:sp>
    </p:spTree>
    <p:extLst>
      <p:ext uri="{BB962C8B-B14F-4D97-AF65-F5344CB8AC3E}">
        <p14:creationId xmlns:p14="http://schemas.microsoft.com/office/powerpoint/2010/main" val="3077779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0307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smtClean="0">
                <a:effectLst/>
                <a:latin typeface="Helvetica Neue"/>
                <a:ea typeface="Helvetica Neue"/>
                <a:cs typeface="Helvetica Neue"/>
                <a:sym typeface="Helvetica Neue"/>
              </a:rPr>
              <a:t>The routine steps of planning give a false sense of certainty about an uncertain future. The steps of planning serve as a (poor) substitute for strategies that will be robust under different possible futures. </a:t>
            </a:r>
          </a:p>
          <a:p>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Further, as steps become routine, they tend to lose the connection to what might have made them valuable. For example, many people are familiar with the eye rolls and maybe even audible groans that accompany the mention of a “vision statement.” These reactions are often well deserved, as many vision statements are generic boilerplate that could belong to any local government. However, a powerful vision is transformative of a local government, and I’ll give an</a:t>
            </a:r>
            <a:r>
              <a:rPr lang="en-US" sz="2200" baseline="0" dirty="0" smtClean="0">
                <a:effectLst/>
                <a:latin typeface="Helvetica Neue"/>
                <a:ea typeface="Helvetica Neue"/>
                <a:cs typeface="Helvetica Neue"/>
                <a:sym typeface="Helvetica Neue"/>
              </a:rPr>
              <a:t> example later in the presentation</a:t>
            </a:r>
            <a:endParaRPr lang="en-US" sz="2200" dirty="0" smtClean="0">
              <a:effectLst/>
              <a:latin typeface="Helvetica Neue"/>
              <a:ea typeface="Helvetica Neue"/>
              <a:cs typeface="Helvetica Neue"/>
              <a:sym typeface="Helvetica Neue"/>
            </a:endParaRPr>
          </a:p>
          <a:p>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Routinized planning can become oriented toward producing a planning document and not making sure the process is meaningful. This can be a case of the “tail wagging the dog,” where the “need” to produce a document diminishes the value of the process.</a:t>
            </a:r>
          </a:p>
          <a:p>
            <a:endParaRPr lang="en-US" dirty="0"/>
          </a:p>
        </p:txBody>
      </p:sp>
    </p:spTree>
    <p:extLst>
      <p:ext uri="{BB962C8B-B14F-4D97-AF65-F5344CB8AC3E}">
        <p14:creationId xmlns:p14="http://schemas.microsoft.com/office/powerpoint/2010/main" val="4206110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smtClean="0">
                <a:effectLst/>
                <a:latin typeface="Helvetica Neue"/>
                <a:ea typeface="Helvetica Neue"/>
                <a:cs typeface="Helvetica Neue"/>
                <a:sym typeface="Helvetica Neue"/>
              </a:rPr>
              <a:t>The second unwritten rule, that planning is done at certain times by certain people, often results in the compartmentalization of planning. For example, plans may be created by elected officials and executive leadership but seem irrelevant to the working lives of frontline staff and citizens (who sometimes have a better understanding of on-the-ground realities). </a:t>
            </a:r>
          </a:p>
          <a:p>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The second unwritten rule positions planning as a top-down process, performed by “experts” (usually staff). Right or wrong, society has developed a distrust of experts.</a:t>
            </a:r>
          </a:p>
          <a:p>
            <a:endParaRPr lang="en-US" dirty="0"/>
          </a:p>
        </p:txBody>
      </p:sp>
    </p:spTree>
    <p:extLst>
      <p:ext uri="{BB962C8B-B14F-4D97-AF65-F5344CB8AC3E}">
        <p14:creationId xmlns:p14="http://schemas.microsoft.com/office/powerpoint/2010/main" val="2917553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 local governments are in a volatile environment. For example, information technology brings rapid changes in the economy and social movements. This volatility means that governments and their plans are at added risk of failing to adapt to changing conditions. A government may feel committed to achieving the goals or tasks in a strategic plan, even as they become irrelevant due to changing conditions.</a:t>
            </a:r>
          </a:p>
          <a:p>
            <a:endParaRPr lang="en-US" dirty="0" smtClean="0"/>
          </a:p>
          <a:p>
            <a:r>
              <a:rPr lang="en-US" sz="2200" dirty="0" smtClean="0">
                <a:effectLst/>
                <a:latin typeface="Helvetica Neue"/>
                <a:ea typeface="Helvetica Neue"/>
                <a:cs typeface="Helvetica Neue"/>
                <a:sym typeface="Helvetica Neue"/>
              </a:rPr>
              <a:t>The other part of the third unwritten rule is: Strategies should cover everything the organization does and drive department actions. A strategic plan that tries to include the whole organization risks producing a bad strategy for three reasons: First, an effective strategy is focused on a limited set of the most important issues. Local governments often offer a broad set of services (and departments). Focused strategies will rarely cover everything a government does. Second, proceeding from the mindset that a plan must cover everything may cause the government to root strategies in what the government is already doing. This is because if every department is expected to have a goal or task related to the strategy, it is easier to do if the strategy is based on what they are already doing! In some cases, current capabilities might be a fine basis for a strategy; but in other cases, they may not. Third, the exercise to reach a comprehensive plan can be exhausting for all involved, stretching resources to the breaking point.</a:t>
            </a:r>
            <a:endParaRPr lang="en-US" dirty="0"/>
          </a:p>
        </p:txBody>
      </p:sp>
    </p:spTree>
    <p:extLst>
      <p:ext uri="{BB962C8B-B14F-4D97-AF65-F5344CB8AC3E}">
        <p14:creationId xmlns:p14="http://schemas.microsoft.com/office/powerpoint/2010/main" val="3723543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smtClean="0">
                <a:effectLst/>
                <a:latin typeface="Helvetica Neue"/>
                <a:ea typeface="Helvetica Neue"/>
                <a:cs typeface="Helvetica Neue"/>
                <a:sym typeface="Helvetica Neue"/>
              </a:rPr>
              <a:t>Uncertainty is uncomfortable. Traditional strategic planning offers the comfort of a structured process, but it can’t change that the future is largely unknowable. Accepting uncertainty doesn’t mean giving up on planning or strategy. It means that the approach to planning and strategy must accept our limited knowledge of the future. futurist Amy Webb advocates dispensing with timelines (a linear approach) and adopting time cones (an expansive, adaptive approach). </a:t>
            </a:r>
          </a:p>
          <a:p>
            <a:endParaRPr lang="en-US" sz="2200" dirty="0" smtClean="0">
              <a:effectLst/>
              <a:latin typeface="Helvetica Neue"/>
              <a:sym typeface="Helvetica Neue"/>
            </a:endParaRPr>
          </a:p>
          <a:p>
            <a:r>
              <a:rPr lang="en-US" sz="2200" b="1" dirty="0" smtClean="0">
                <a:effectLst/>
                <a:latin typeface="Helvetica Neue"/>
                <a:ea typeface="Helvetica Neue"/>
                <a:cs typeface="Helvetica Neue"/>
                <a:sym typeface="Helvetica Neue"/>
              </a:rPr>
              <a:t>Four to 10+ years: Vision.</a:t>
            </a:r>
            <a:r>
              <a:rPr lang="en-US" sz="2200" dirty="0" smtClean="0">
                <a:effectLst/>
                <a:latin typeface="Helvetica Neue"/>
                <a:ea typeface="Helvetica Neue"/>
                <a:cs typeface="Helvetica Neue"/>
                <a:sym typeface="Helvetica Neue"/>
              </a:rPr>
              <a:t> The vision is an aspirational state for the community. It should be broad enough that it can conform to changes in strategy that go with newly elected leadership but not so broad as to be meaningless.</a:t>
            </a:r>
          </a:p>
          <a:p>
            <a:endParaRPr lang="en-US" sz="2200" dirty="0" smtClean="0">
              <a:effectLst/>
              <a:latin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Helvetica Neue"/>
                <a:ea typeface="Helvetica Neue"/>
                <a:cs typeface="Helvetica Neue"/>
                <a:sym typeface="Helvetica Neue"/>
              </a:rPr>
              <a:t>Two to four years: Strategy.</a:t>
            </a:r>
            <a:r>
              <a:rPr lang="en-US" sz="2200" dirty="0" smtClean="0">
                <a:effectLst/>
                <a:latin typeface="Helvetica Neue"/>
                <a:ea typeface="Helvetica Neue"/>
                <a:cs typeface="Helvetica Neue"/>
                <a:sym typeface="Helvetica Neue"/>
              </a:rPr>
              <a:t> Strategy defines the direction and priorities how the organization will achieve the vision. Two to four years is a proper time horizon for strategies because the future beyond two years is too fluid for tactics to be feasible. We use four years as an outer limit to correspond with the typical term of office for elected officials. The composition of a local government’s elected leadership is a key determinant of direction and priorities. This is not to say strategies should never look more than four years ahead. Making a difference in the complex problems local governments are asked to deal with might take more than four years! Rather, planning should give special attention to the two- to four-year time horizon.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Helvetica Neue"/>
                <a:ea typeface="Helvetica Neue"/>
                <a:cs typeface="Helvetica Neue"/>
                <a:sym typeface="Helvetica Neue"/>
              </a:rPr>
              <a:t>One to two years: Tactics. </a:t>
            </a:r>
            <a:r>
              <a:rPr lang="en-US" sz="2200" dirty="0" smtClean="0">
                <a:effectLst/>
                <a:latin typeface="Helvetica Neue"/>
                <a:ea typeface="Helvetica Neue"/>
                <a:cs typeface="Helvetica Neue"/>
                <a:sym typeface="Helvetica Neue"/>
              </a:rPr>
              <a:t>Tactics are appropriate where there is more certainty about the environment. Examples might involve implementing new programs, abolishing obsolete or unaffordable programs, or fine-tuning existing services. Tactics have a direct connection to the budget but are not synonymous with it. Tactics are putting the strategy into action, and some actions may not fit neatly in the budget. </a:t>
            </a:r>
          </a:p>
          <a:p>
            <a:endParaRPr lang="en-US" dirty="0"/>
          </a:p>
        </p:txBody>
      </p:sp>
    </p:spTree>
    <p:extLst>
      <p:ext uri="{BB962C8B-B14F-4D97-AF65-F5344CB8AC3E}">
        <p14:creationId xmlns:p14="http://schemas.microsoft.com/office/powerpoint/2010/main" val="214864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San Antonio 2020 vision threads this needle. It also has proven staying power: It has survived three changes in mayoral administrations. Collaboration across the community to form and maintain the vision has been key to the vision’s longevity. Thousands of San Antonio citizens helped create the vision. Many public, private, and nonprofit organizations are active participants in moving the vision forward toward reality. You can read more about San Antonio’s vision and comparable efforts in other communities in this GFOA report. </a:t>
            </a:r>
            <a:endParaRPr lang="en-US" dirty="0"/>
          </a:p>
        </p:txBody>
      </p:sp>
    </p:spTree>
    <p:extLst>
      <p:ext uri="{BB962C8B-B14F-4D97-AF65-F5344CB8AC3E}">
        <p14:creationId xmlns:p14="http://schemas.microsoft.com/office/powerpoint/2010/main" val="3386426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4754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Strategic plans should avoid over-specifying long-term goals that will be rendered obsolete by changing conditions. Further, the time cone tells us that strategy cannot be thought of as a straight line. Rather, adjustments will need to be made to respond to changing conditions. A rolling planning process should precede budgeting to update strategies and tactics,. The goal is not to produce a new “strategic plan” but rather to guide the budget process about where resources should be allocated.</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First, refine the strategies to consider the changing conditions and priorities. Perhaps conditions have changed such that your underlying assumptions are less certain or more certain. Or maybe there are new opportunities or new problems to be considered. An example of the former might be a new grant that makes a strategy more cost-effective than it was before. An example of the latter might be that one of your strategies is not producing the results you thought it would. For instance, perhaps not enough kids are taking part in summer learning programs to make a big difference in graduation rates.</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Second, confirm the tactics that will be addressed in the budget. This should flow from your refined strategies. Let’s continue our case of improving high school graduation rates. If</a:t>
            </a:r>
            <a:r>
              <a:rPr lang="en-US" sz="2200" baseline="0" dirty="0" smtClean="0">
                <a:effectLst/>
                <a:latin typeface="Helvetica Neue"/>
                <a:ea typeface="Helvetica Neue"/>
                <a:cs typeface="Helvetica Neue"/>
                <a:sym typeface="Helvetica Neue"/>
              </a:rPr>
              <a:t> your definition of the problem suggests a certain strategy will work well,</a:t>
            </a:r>
            <a:r>
              <a:rPr lang="en-US" sz="2200" dirty="0" smtClean="0">
                <a:effectLst/>
                <a:latin typeface="Helvetica Neue"/>
                <a:ea typeface="Helvetica Neue"/>
                <a:cs typeface="Helvetica Neue"/>
                <a:sym typeface="Helvetica Neue"/>
              </a:rPr>
              <a:t> then the budget should provide funding for pilot programs to try the strategies and for continued funding if the pilots prove successful.</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3537601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1" dirty="0" smtClean="0">
                <a:effectLst/>
                <a:latin typeface="Helvetica Neue"/>
                <a:ea typeface="Helvetica Neue"/>
                <a:cs typeface="Helvetica Neue"/>
                <a:sym typeface="Helvetica Neue"/>
              </a:rPr>
              <a:t>The vision.</a:t>
            </a:r>
            <a:r>
              <a:rPr lang="en-US" sz="2200" dirty="0" smtClean="0">
                <a:effectLst/>
                <a:latin typeface="Helvetica Neue"/>
                <a:ea typeface="Helvetica Neue"/>
                <a:cs typeface="Helvetica Neue"/>
                <a:sym typeface="Helvetica Neue"/>
              </a:rPr>
              <a:t> There should not be a need to change the vision from year to year. Bring up SA2020</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Earlier, we advocated for defining the problem before defining solutions. This does not mean that the problem needs to be re-litigated each year. A problem can be analyzed once, then strategies developed, allies recruited to help, and strategies and partnerships refined from year to year</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smtClean="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423076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Much of the traditional budget’s success rests on distributing budget increases to enough stakeholders to maintain a stable governing coalition. However, the traditional budget does not have a good answer to resource declines. This is why we see across-the-board cuts as a common response to fiscal distress: Everyone is cut evenly. However, this does not optimally size or shape government to the conditions it faces.</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Looking into the future, there are serious questions about local government’s ability to raise more revenue: Will the economy support it? Will citizenry support it?*,3 GFOA’s Rethinking Revenue initiative is intended to help modernize local government revenue systems, but it is also important that government spending plans be more adaptable to resource-constrained environments</a:t>
            </a:r>
            <a:endParaRPr lang="en-US" dirty="0"/>
          </a:p>
        </p:txBody>
      </p:sp>
    </p:spTree>
    <p:extLst>
      <p:ext uri="{BB962C8B-B14F-4D97-AF65-F5344CB8AC3E}">
        <p14:creationId xmlns:p14="http://schemas.microsoft.com/office/powerpoint/2010/main" val="2874609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smtClean="0">
                <a:effectLst/>
                <a:latin typeface="Helvetica Neue"/>
                <a:ea typeface="Helvetica Neue"/>
                <a:cs typeface="Helvetica Neue"/>
                <a:sym typeface="Helvetica Neue"/>
              </a:rPr>
              <a:t>The budget is the most important policy document that local government produces. As such, it has been recognized for decades that local governments should do better on engaging people  in the budget. The typical avenue for public engagement is limited to a public hearing or two, which typically happens after the important decisions have been made and, often amount to little more than an opportunity for people to air their grievances at a microphone</a:t>
            </a:r>
            <a:r>
              <a:rPr lang="en-US" dirty="0" smtClean="0">
                <a:effectLst/>
              </a:rPr>
              <a:t> </a:t>
            </a:r>
          </a:p>
          <a:p>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We contend that, in recent years, new forces have emerged that suggest that local governments need to consider public engagement in a new light. Before we examine these forces and their implications, we must recognize that public engagement is, perhaps, the most difficult part of budgeting.</a:t>
            </a:r>
            <a:r>
              <a:rPr lang="en-US" sz="2200" baseline="0" dirty="0" smtClean="0">
                <a:effectLst/>
                <a:latin typeface="Helvetica Neue"/>
                <a:ea typeface="Helvetica Neue"/>
                <a:cs typeface="Helvetica Neue"/>
                <a:sym typeface="Helvetica Neue"/>
              </a:rPr>
              <a:t> To make this problem easier to deal with we have broken it down into three phases</a:t>
            </a:r>
          </a:p>
          <a:p>
            <a:endParaRPr lang="en-US" sz="2200" baseline="0" dirty="0" smtClean="0">
              <a:effectLst/>
              <a:latin typeface="Helvetica Neue"/>
              <a:ea typeface="Helvetica Neue"/>
              <a:cs typeface="Helvetica Neue"/>
              <a:sym typeface="Helvetica Neue"/>
            </a:endParaRPr>
          </a:p>
          <a:p>
            <a:pPr lvl="0"/>
            <a:r>
              <a:rPr lang="en-US" sz="2200" b="1" dirty="0" smtClean="0">
                <a:effectLst/>
                <a:latin typeface="Helvetica Neue"/>
                <a:ea typeface="Helvetica Neue"/>
                <a:cs typeface="Helvetica Neue"/>
                <a:sym typeface="Helvetica Neue"/>
              </a:rPr>
              <a:t>Planning</a:t>
            </a:r>
            <a:r>
              <a:rPr lang="en-US" sz="2200" dirty="0" smtClean="0">
                <a:effectLst/>
                <a:latin typeface="Helvetica Neue"/>
                <a:ea typeface="Helvetica Neue"/>
                <a:cs typeface="Helvetica Neue"/>
                <a:sym typeface="Helvetica Neue"/>
              </a:rPr>
              <a:t> is articulating a desired future state for the local government and its community. </a:t>
            </a:r>
          </a:p>
          <a:p>
            <a:pPr lvl="0"/>
            <a:r>
              <a:rPr lang="en-US" sz="2200" b="1" dirty="0" smtClean="0">
                <a:effectLst/>
                <a:latin typeface="Helvetica Neue"/>
                <a:ea typeface="Helvetica Neue"/>
                <a:cs typeface="Helvetica Neue"/>
                <a:sym typeface="Helvetica Neue"/>
              </a:rPr>
              <a:t>Budgeting</a:t>
            </a:r>
            <a:r>
              <a:rPr lang="en-US" sz="2200" dirty="0" smtClean="0">
                <a:effectLst/>
                <a:latin typeface="Helvetica Neue"/>
                <a:ea typeface="Helvetica Neue"/>
                <a:cs typeface="Helvetica Neue"/>
                <a:sym typeface="Helvetica Neue"/>
              </a:rPr>
              <a:t> is allocating a local government’s limited resources. </a:t>
            </a:r>
          </a:p>
          <a:p>
            <a:pPr lvl="0"/>
            <a:r>
              <a:rPr lang="en-US" sz="2200" b="1" dirty="0" smtClean="0">
                <a:effectLst/>
                <a:latin typeface="Helvetica Neue"/>
                <a:ea typeface="Helvetica Neue"/>
                <a:cs typeface="Helvetica Neue"/>
                <a:sym typeface="Helvetica Neue"/>
              </a:rPr>
              <a:t>Monitoring/reporting</a:t>
            </a:r>
            <a:r>
              <a:rPr lang="en-US" sz="2200" dirty="0" smtClean="0">
                <a:effectLst/>
                <a:latin typeface="Helvetica Neue"/>
                <a:ea typeface="Helvetica Neue"/>
                <a:cs typeface="Helvetica Neue"/>
                <a:sym typeface="Helvetica Neue"/>
              </a:rPr>
              <a:t> is making sure that the commitments made during planning and budgeting are lived up to and maintaining an understanding of the environment.</a:t>
            </a:r>
          </a:p>
          <a:p>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Today</a:t>
            </a:r>
            <a:r>
              <a:rPr lang="en-US" sz="2200" baseline="0" dirty="0" smtClean="0">
                <a:effectLst/>
                <a:latin typeface="Helvetica Neue"/>
                <a:ea typeface="Helvetica Neue"/>
                <a:cs typeface="Helvetica Neue"/>
                <a:sym typeface="Helvetica Neue"/>
              </a:rPr>
              <a:t> we will be focusing on public engagement primarily as it relates to planning, but much of what we say will have implications for budgeting too. As </a:t>
            </a:r>
            <a:r>
              <a:rPr lang="en-US" sz="2200" baseline="0" dirty="0" err="1" smtClean="0">
                <a:effectLst/>
                <a:latin typeface="Helvetica Neue"/>
                <a:ea typeface="Helvetica Neue"/>
                <a:cs typeface="Helvetica Neue"/>
                <a:sym typeface="Helvetica Neue"/>
              </a:rPr>
              <a:t>RtB</a:t>
            </a:r>
            <a:r>
              <a:rPr lang="en-US" sz="2200" baseline="0" dirty="0" smtClean="0">
                <a:effectLst/>
                <a:latin typeface="Helvetica Neue"/>
                <a:ea typeface="Helvetica Neue"/>
                <a:cs typeface="Helvetica Neue"/>
                <a:sym typeface="Helvetica Neue"/>
              </a:rPr>
              <a:t> progresses we will delve deeper into public engagement. </a:t>
            </a:r>
            <a:endParaRPr lang="en-US" sz="2200" dirty="0" smtClean="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63346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MIke</a:t>
            </a:r>
            <a:endParaRPr lang="en-US" dirty="0"/>
          </a:p>
        </p:txBody>
      </p:sp>
    </p:spTree>
    <p:extLst>
      <p:ext uri="{BB962C8B-B14F-4D97-AF65-F5344CB8AC3E}">
        <p14:creationId xmlns:p14="http://schemas.microsoft.com/office/powerpoint/2010/main" val="4194827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6114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MIke</a:t>
            </a:r>
            <a:endParaRPr lang="en-US" dirty="0"/>
          </a:p>
        </p:txBody>
      </p:sp>
    </p:spTree>
    <p:extLst>
      <p:ext uri="{BB962C8B-B14F-4D97-AF65-F5344CB8AC3E}">
        <p14:creationId xmlns:p14="http://schemas.microsoft.com/office/powerpoint/2010/main" val="232600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The defining conflict of our times is political polarization. During the heyday of the traditional budget, the 1950s through the 1970s, cross-party collaboration was almost at an all-time high of modern history (only exceeded by the period during World War II). We see this in Exhibit 1, which shows cross-party collaboration in the U.S. Congress from 1895 to 2017.** We also see today that cross-party collaboration has reached all-time lows</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Political conflict is not limited to federal government officials. It affects the general public, too. As one group of political scientists put it, “the most significant fault line in the second decade of the </a:t>
            </a:r>
            <a:r>
              <a:rPr lang="en-US" sz="2200" b="0" i="0" u="none" strike="noStrike" baseline="0" dirty="0" err="1" smtClean="0">
                <a:latin typeface="Helvetica Neue"/>
                <a:ea typeface="Helvetica Neue"/>
                <a:cs typeface="Helvetica Neue"/>
                <a:sym typeface="Helvetica Neue"/>
              </a:rPr>
              <a:t>twentyfirst</a:t>
            </a:r>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century [in America] is not race, religion, or economic status but political party affiliation.”4 This has expressed itself in civic activities, like a decline in split-ticket voting as well as personal</a:t>
            </a:r>
          </a:p>
          <a:p>
            <a:r>
              <a:rPr lang="en-US" sz="2200" b="0" i="0" u="none" strike="noStrike" baseline="0" dirty="0" smtClean="0">
                <a:latin typeface="Helvetica Neue"/>
                <a:ea typeface="Helvetica Neue"/>
                <a:cs typeface="Helvetica Neue"/>
                <a:sym typeface="Helvetica Neue"/>
              </a:rPr>
              <a:t>choices. For instance, political affiliation is becoming an important factor in choosing marriage partners than even education or religion. In such an environment, political polarization can’t help but</a:t>
            </a:r>
          </a:p>
          <a:p>
            <a:r>
              <a:rPr lang="en-US" sz="2200" b="0" i="0" u="none" strike="noStrike" baseline="0" dirty="0" smtClean="0">
                <a:latin typeface="Helvetica Neue"/>
                <a:ea typeface="Helvetica Neue"/>
                <a:cs typeface="Helvetica Neue"/>
                <a:sym typeface="Helvetica Neue"/>
              </a:rPr>
              <a:t>threaten local government as well, even if elections are nonpartisan.7</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The traditional budget lessens conflict by relying on historical precedent. However, in an environment of severe conflict, where many people no longer believe that others have their best interests in mind, people may not be willing to accept historical precedent as a justification for how resources are distributed.</a:t>
            </a:r>
            <a:endParaRPr lang="en-US" dirty="0"/>
          </a:p>
        </p:txBody>
      </p:sp>
    </p:spTree>
    <p:extLst>
      <p:ext uri="{BB962C8B-B14F-4D97-AF65-F5344CB8AC3E}">
        <p14:creationId xmlns:p14="http://schemas.microsoft.com/office/powerpoint/2010/main" val="170661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Perhaps the most important source of volatility that the modern budget must contend with is information. The amount of information and access to it has been increasing exponentially over the past decades.</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In recent years, this phenomenon seems to have reached a threshold point, where new ideas and organizational forms** can rapidly spread to a point where they are adopted by a critical mass of</a:t>
            </a:r>
          </a:p>
          <a:p>
            <a:r>
              <a:rPr lang="en-US" sz="2200" b="0" i="0" u="none" strike="noStrike" baseline="0" dirty="0" smtClean="0">
                <a:latin typeface="Helvetica Neue"/>
                <a:ea typeface="Helvetica Neue"/>
                <a:cs typeface="Helvetica Neue"/>
                <a:sym typeface="Helvetica Neue"/>
              </a:rPr>
              <a:t>people. The result is rapid changes in public opinion and consequent demands on institutions. For instance, the role of social media in catalyzing social unrest and coordinating protest organizations</a:t>
            </a:r>
          </a:p>
          <a:p>
            <a:r>
              <a:rPr lang="en-US" sz="2200" b="0" i="0" u="none" strike="noStrike" baseline="0" dirty="0" smtClean="0">
                <a:latin typeface="Helvetica Neue"/>
                <a:ea typeface="Helvetica Neue"/>
                <a:cs typeface="Helvetica Neue"/>
                <a:sym typeface="Helvetica Neue"/>
              </a:rPr>
              <a:t>has been well documented.13 This </a:t>
            </a:r>
            <a:r>
              <a:rPr lang="en-US" sz="2200" b="0" i="1" u="none" strike="noStrike" baseline="0" dirty="0" smtClean="0">
                <a:latin typeface="Helvetica Neue"/>
                <a:ea typeface="Helvetica Neue"/>
                <a:cs typeface="Helvetica Neue"/>
                <a:sym typeface="Helvetica Neue"/>
              </a:rPr>
              <a:t>volatility </a:t>
            </a:r>
            <a:r>
              <a:rPr lang="en-US" sz="2200" b="0" i="0" u="none" strike="noStrike" baseline="0" dirty="0" smtClean="0">
                <a:latin typeface="Helvetica Neue"/>
                <a:ea typeface="Helvetica Neue"/>
                <a:cs typeface="Helvetica Neue"/>
                <a:sym typeface="Helvetica Neue"/>
              </a:rPr>
              <a:t>challenges the stability of established organizations. For example, the average life span of a company on the S&amp;P 500 has shrunk from almost 60 years in the</a:t>
            </a:r>
          </a:p>
          <a:p>
            <a:r>
              <a:rPr lang="en-US" sz="2200" b="0" i="0" u="none" strike="noStrike" baseline="0" dirty="0" smtClean="0">
                <a:latin typeface="Helvetica Neue"/>
                <a:ea typeface="Helvetica Neue"/>
                <a:cs typeface="Helvetica Neue"/>
                <a:sym typeface="Helvetica Neue"/>
              </a:rPr>
              <a:t>1950s down to around 20 years currently.</a:t>
            </a:r>
          </a:p>
          <a:p>
            <a:endParaRPr lang="en-US" sz="2200" b="0" i="0" u="none" strike="noStrike" baseline="0" dirty="0" smtClean="0">
              <a:latin typeface="Helvetica Neue"/>
              <a:sym typeface="Helvetica Neue"/>
            </a:endParaRPr>
          </a:p>
          <a:p>
            <a:r>
              <a:rPr lang="en-US" sz="2200" b="0" i="0" u="none" strike="noStrike" baseline="0" dirty="0" smtClean="0">
                <a:latin typeface="Helvetica Neue"/>
                <a:ea typeface="Helvetica Neue"/>
                <a:cs typeface="Helvetica Neue"/>
                <a:sym typeface="Helvetica Neue"/>
              </a:rPr>
              <a:t>The traditional budget is unsuited to this new and volatile information environment.15 First, the traditional budget relies on historical precedent for much of its legitimacy. </a:t>
            </a:r>
            <a:r>
              <a:rPr lang="en-US" sz="2200" b="1" i="0" u="none" strike="noStrike" baseline="0" dirty="0" smtClean="0">
                <a:latin typeface="Helvetica Neue"/>
                <a:ea typeface="Helvetica Neue"/>
                <a:cs typeface="Helvetica Neue"/>
                <a:sym typeface="Helvetica Neue"/>
              </a:rPr>
              <a:t>New </a:t>
            </a:r>
            <a:r>
              <a:rPr lang="en-US" sz="2200" b="0" i="0" u="none" strike="noStrike" baseline="0" dirty="0" smtClean="0">
                <a:latin typeface="Helvetica Neue"/>
                <a:ea typeface="Helvetica Neue"/>
                <a:cs typeface="Helvetica Neue"/>
                <a:sym typeface="Helvetica Neue"/>
              </a:rPr>
              <a:t>information and ideas, </a:t>
            </a:r>
          </a:p>
          <a:p>
            <a:r>
              <a:rPr lang="en-US" sz="2200" b="0" i="0" u="none" strike="noStrike" baseline="0" dirty="0" smtClean="0">
                <a:latin typeface="Helvetica Neue"/>
                <a:ea typeface="Helvetica Neue"/>
                <a:cs typeface="Helvetica Neue"/>
                <a:sym typeface="Helvetica Neue"/>
              </a:rPr>
              <a:t>by definition, do not defer to historical precedent. Second, the traditional budget does not have a good means for getting feedback from an environment that is subject to rapid change, much less a</a:t>
            </a:r>
          </a:p>
          <a:p>
            <a:r>
              <a:rPr lang="en-US" sz="2200" b="0" i="0" u="none" strike="noStrike" baseline="0" dirty="0" smtClean="0">
                <a:latin typeface="Helvetica Neue"/>
                <a:ea typeface="Helvetica Neue"/>
                <a:cs typeface="Helvetica Neue"/>
                <a:sym typeface="Helvetica Neue"/>
              </a:rPr>
              <a:t>means for changing if and when the need to do so is identified. For example, the traditional budget is organized by line items and departments, which are intended primarily to facilitate control of traditional spending plans.</a:t>
            </a:r>
          </a:p>
          <a:p>
            <a:endParaRPr lang="en-US" sz="2200" b="1" i="0" u="none" strike="noStrike" baseline="0" dirty="0" smtClean="0">
              <a:latin typeface="Helvetica Neue"/>
              <a:sym typeface="Helvetica Neue"/>
            </a:endParaRPr>
          </a:p>
          <a:p>
            <a:endParaRPr lang="en-US" dirty="0"/>
          </a:p>
        </p:txBody>
      </p:sp>
    </p:spTree>
    <p:extLst>
      <p:ext uri="{BB962C8B-B14F-4D97-AF65-F5344CB8AC3E}">
        <p14:creationId xmlns:p14="http://schemas.microsoft.com/office/powerpoint/2010/main" val="57106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move on the opportunities, starting</a:t>
            </a:r>
            <a:r>
              <a:rPr lang="en-US" baseline="0" dirty="0" smtClean="0"/>
              <a:t> with different mental models. </a:t>
            </a:r>
          </a:p>
          <a:p>
            <a:endParaRPr lang="en-US" baseline="0" dirty="0" smtClean="0"/>
          </a:p>
          <a:p>
            <a:r>
              <a:rPr lang="en-US" sz="2200" b="0" i="0" u="none" strike="noStrike" baseline="0" dirty="0" smtClean="0">
                <a:latin typeface="Helvetica Neue"/>
                <a:ea typeface="Helvetica Neue"/>
                <a:cs typeface="Helvetica Neue"/>
                <a:sym typeface="Helvetica Neue"/>
              </a:rPr>
              <a:t>A mental model is a representation of how something works.18 The common mental model for traditional budgeting is the zero-sum game, where for one person to win, another must lose. This will lead to predictable and undesirable behaviors, such as padding budgets or exaggerating the risks of budget reductions or the resources needed to accomplish some task. GFOA’s Financial Foundations for Thriving Communities body of research offers a new mental model that suggests different, more adaptive behaviors. The Financial Foundations Framework is based on a Nobel Prize-winning body of work about</a:t>
            </a:r>
          </a:p>
          <a:p>
            <a:r>
              <a:rPr lang="en-US" sz="2200" b="0" i="0" u="none" strike="noStrike" baseline="0" dirty="0" smtClean="0">
                <a:latin typeface="Helvetica Neue"/>
                <a:ea typeface="Helvetica Neue"/>
                <a:cs typeface="Helvetica Neue"/>
                <a:sym typeface="Helvetica Neue"/>
              </a:rPr>
              <a:t>how to solve the challenges inherent in managing shared, publicly owned resources like a local government budget.19 It offers five “pillars” for thinking through shared resource problems like those commonly found in public budgeting (see Exhibit 4) and reaching sustainable decisions.</a:t>
            </a:r>
            <a:endParaRPr lang="en-US" dirty="0"/>
          </a:p>
        </p:txBody>
      </p:sp>
    </p:spTree>
    <p:extLst>
      <p:ext uri="{BB962C8B-B14F-4D97-AF65-F5344CB8AC3E}">
        <p14:creationId xmlns:p14="http://schemas.microsoft.com/office/powerpoint/2010/main" val="1203963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5311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u="none" strike="noStrike" baseline="0" dirty="0" smtClean="0">
                <a:latin typeface="Helvetica Neue"/>
                <a:ea typeface="Helvetica Neue"/>
                <a:cs typeface="Helvetica Neue"/>
                <a:sym typeface="Helvetica Neue"/>
              </a:rPr>
              <a:t>this means we have a better understanding of the limits of rationality. All people engage in predictably irrational decision-making, commonly called “cognitive biases.” Scientific research on this</a:t>
            </a:r>
          </a:p>
          <a:p>
            <a:r>
              <a:rPr lang="en-US" sz="2200" b="0" i="0" u="none" strike="noStrike" baseline="0" dirty="0" smtClean="0">
                <a:latin typeface="Helvetica Neue"/>
                <a:ea typeface="Helvetica Neue"/>
                <a:cs typeface="Helvetica Neue"/>
                <a:sym typeface="Helvetica Neue"/>
              </a:rPr>
              <a:t>topic has gained a lot of attention in recent years (including two Nobel Prizes20), bringing more recognition of the role of irrationality in decision-making and the settings that might encourage </a:t>
            </a:r>
          </a:p>
          <a:p>
            <a:r>
              <a:rPr lang="en-US" sz="2200" b="0" i="0" u="none" strike="noStrike" baseline="0" dirty="0" smtClean="0">
                <a:latin typeface="Helvetica Neue"/>
                <a:ea typeface="Helvetica Neue"/>
                <a:cs typeface="Helvetica Neue"/>
                <a:sym typeface="Helvetica Neue"/>
              </a:rPr>
              <a:t>or discourage irrationality. </a:t>
            </a:r>
          </a:p>
          <a:p>
            <a:endParaRPr lang="en-US" sz="2200" b="0" i="0" u="none" strike="noStrike" baseline="0" dirty="0" smtClean="0">
              <a:latin typeface="Helvetica Neue"/>
              <a:ea typeface="Helvetica Neue"/>
              <a:cs typeface="Helvetica Neue"/>
              <a:sym typeface="Helvetica Neue"/>
            </a:endParaRPr>
          </a:p>
          <a:p>
            <a:r>
              <a:rPr lang="en-US" sz="2200" b="0" i="0" u="none" strike="noStrike" baseline="0" dirty="0" smtClean="0">
                <a:latin typeface="Helvetica Neue"/>
                <a:ea typeface="Helvetica Neue"/>
                <a:cs typeface="Helvetica Neue"/>
                <a:sym typeface="Helvetica Neue"/>
              </a:rPr>
              <a:t>For example, one of the more important types of cognitive biases is “overconfidence bias.” This means that we underestimate future uncertainty, leading us to fail to question the assumptions behind our budget plans or look for reasons why our plans might be flawed. Another example is overestimating our ability to get X done with only Y dollars. By understanding cognitive biases and harnessing the power of behavioral science, we can design better decision-making systems.</a:t>
            </a:r>
            <a:endParaRPr lang="en-US" dirty="0"/>
          </a:p>
        </p:txBody>
      </p:sp>
    </p:spTree>
    <p:extLst>
      <p:ext uri="{BB962C8B-B14F-4D97-AF65-F5344CB8AC3E}">
        <p14:creationId xmlns:p14="http://schemas.microsoft.com/office/powerpoint/2010/main" val="3933290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Graphic">
    <p:bg>
      <p:bgPr>
        <a:solidFill>
          <a:schemeClr val="accent4"/>
        </a:solidFill>
        <a:effectLst/>
      </p:bgPr>
    </p:bg>
    <p:spTree>
      <p:nvGrpSpPr>
        <p:cNvPr id="1" name=""/>
        <p:cNvGrpSpPr/>
        <p:nvPr/>
      </p:nvGrpSpPr>
      <p:grpSpPr>
        <a:xfrm>
          <a:off x="0" y="0"/>
          <a:ext cx="0" cy="0"/>
          <a:chOff x="0" y="0"/>
          <a:chExt cx="0" cy="0"/>
        </a:xfrm>
      </p:grpSpPr>
      <p:pic>
        <p:nvPicPr>
          <p:cNvPr id="11" name="GFOAGraphic1.png" descr="GFOAGraphic1.png"/>
          <p:cNvPicPr>
            <a:picLocks noChangeAspect="1"/>
          </p:cNvPicPr>
          <p:nvPr userDrawn="1"/>
        </p:nvPicPr>
        <p:blipFill>
          <a:blip r:embed="rId2">
            <a:extLst/>
          </a:blip>
          <a:stretch>
            <a:fillRect/>
          </a:stretch>
        </p:blipFill>
        <p:spPr>
          <a:xfrm>
            <a:off x="1645" y="0"/>
            <a:ext cx="24380710" cy="13716000"/>
          </a:xfrm>
          <a:prstGeom prst="rect">
            <a:avLst/>
          </a:prstGeom>
          <a:ln w="12700">
            <a:miter lim="400000"/>
          </a:ln>
        </p:spPr>
      </p:pic>
      <p:sp>
        <p:nvSpPr>
          <p:cNvPr id="12" name="Title Text"/>
          <p:cNvSpPr txBox="1">
            <a:spLocks noGrp="1"/>
          </p:cNvSpPr>
          <p:nvPr>
            <p:ph type="title"/>
          </p:nvPr>
        </p:nvSpPr>
        <p:spPr>
          <a:xfrm>
            <a:off x="1527048" y="1527048"/>
            <a:ext cx="10349919" cy="1987724"/>
          </a:xfrm>
          <a:prstGeom prst="rect">
            <a:avLst/>
          </a:prstGeom>
          <a:solidFill>
            <a:schemeClr val="accent4"/>
          </a:solidFill>
          <a:ln w="25400">
            <a:solidFill>
              <a:srgbClr val="FFFFFF"/>
            </a:solidFill>
          </a:ln>
          <a:effectLst/>
        </p:spPr>
        <p:txBody>
          <a:bodyPr wrap="square">
            <a:spAutoFit/>
          </a:bodyPr>
          <a:lstStyle>
            <a:lvl1pPr>
              <a:lnSpc>
                <a:spcPts val="14700"/>
              </a:lnSpc>
              <a:defRPr sz="14700" spc="-293">
                <a:solidFill>
                  <a:schemeClr val="accent1"/>
                </a:solidFill>
              </a:defRPr>
            </a:lvl1pPr>
          </a:lstStyle>
          <a:p>
            <a:r>
              <a:rPr dirty="0"/>
              <a:t>Title Text</a:t>
            </a:r>
          </a:p>
        </p:txBody>
      </p:sp>
      <p:sp>
        <p:nvSpPr>
          <p:cNvPr id="13" name="Body Level One…"/>
          <p:cNvSpPr txBox="1">
            <a:spLocks noGrp="1"/>
          </p:cNvSpPr>
          <p:nvPr>
            <p:ph type="body" sz="quarter" idx="1" hasCustomPrompt="1"/>
          </p:nvPr>
        </p:nvSpPr>
        <p:spPr>
          <a:xfrm>
            <a:off x="1528789" y="5811610"/>
            <a:ext cx="10358410" cy="5309146"/>
          </a:xfrm>
          <a:prstGeom prst="rect">
            <a:avLst/>
          </a:prstGeom>
          <a:solidFill>
            <a:schemeClr val="accent4"/>
          </a:solidFill>
          <a:ln w="25400">
            <a:solidFill>
              <a:srgbClr val="FFFFFF"/>
            </a:solidFill>
          </a:ln>
        </p:spPr>
        <p:txBody>
          <a:bodyPr wrap="square" lIns="50800" tIns="50800" rIns="50800" bIns="50800" anchor="b">
            <a:spAutoFit/>
          </a:bodyPr>
          <a:lstStyle>
            <a:lvl1pPr>
              <a:lnSpc>
                <a:spcPts val="7000"/>
              </a:lnSpc>
              <a:defRPr sz="6300" i="1" spc="-100" baseline="0">
                <a:solidFill>
                  <a:schemeClr val="tx1"/>
                </a:solidFill>
              </a:defRPr>
            </a:lvl1pPr>
            <a:lvl2pPr>
              <a:lnSpc>
                <a:spcPts val="7000"/>
              </a:lnSpc>
              <a:defRPr sz="6300" i="1" spc="-100" baseline="0">
                <a:solidFill>
                  <a:schemeClr val="tx1"/>
                </a:solidFill>
              </a:defRPr>
            </a:lvl2pPr>
            <a:lvl3pPr>
              <a:lnSpc>
                <a:spcPts val="7000"/>
              </a:lnSpc>
              <a:defRPr sz="6300" i="1" spc="-100" baseline="0">
                <a:solidFill>
                  <a:schemeClr val="tx1"/>
                </a:solidFill>
              </a:defRPr>
            </a:lvl3pPr>
            <a:lvl4pPr>
              <a:lnSpc>
                <a:spcPts val="7000"/>
              </a:lnSpc>
              <a:defRPr sz="6300" i="1" spc="-100" baseline="0">
                <a:solidFill>
                  <a:schemeClr val="tx1"/>
                </a:solidFill>
              </a:defRPr>
            </a:lvl4pPr>
            <a:lvl5pPr>
              <a:lnSpc>
                <a:spcPts val="7000"/>
              </a:lnSpc>
              <a:defRPr sz="6300" i="1" spc="-100" baseline="0">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 name="Circle"/>
          <p:cNvSpPr/>
          <p:nvPr/>
        </p:nvSpPr>
        <p:spPr>
          <a:xfrm>
            <a:off x="20379266" y="1225146"/>
            <a:ext cx="2435146" cy="2435146"/>
          </a:xfrm>
          <a:prstGeom prst="ellipse">
            <a:avLst/>
          </a:prstGeom>
          <a:solidFill>
            <a:schemeClr val="accent4"/>
          </a:solidFill>
          <a:ln w="25400">
            <a:solidFill>
              <a:srgbClr val="FFFFFF"/>
            </a:solidFill>
            <a:miter lim="400000"/>
          </a:ln>
        </p:spPr>
        <p:txBody>
          <a:bodyPr lIns="50800" tIns="50800" rIns="50800" bIns="50800">
            <a:normAutofit/>
          </a:bodyPr>
          <a:lstStyle/>
          <a:p>
            <a:pPr>
              <a:lnSpc>
                <a:spcPts val="9800"/>
              </a:lnSpc>
              <a:spcBef>
                <a:spcPts val="0"/>
              </a:spcBef>
              <a:defRPr sz="9800" cap="all" spc="-195">
                <a:latin typeface="+mn-lt"/>
                <a:ea typeface="+mn-ea"/>
                <a:cs typeface="+mn-cs"/>
                <a:sym typeface="Impact"/>
              </a:defRPr>
            </a:pPr>
            <a:endParaRPr/>
          </a:p>
        </p:txBody>
      </p:sp>
      <p:pic>
        <p:nvPicPr>
          <p:cNvPr id="1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7521" y="1564494"/>
            <a:ext cx="1441736" cy="1802170"/>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Graphic">
    <p:spTree>
      <p:nvGrpSpPr>
        <p:cNvPr id="1" name=""/>
        <p:cNvGrpSpPr/>
        <p:nvPr/>
      </p:nvGrpSpPr>
      <p:grpSpPr>
        <a:xfrm>
          <a:off x="0" y="0"/>
          <a:ext cx="0" cy="0"/>
          <a:chOff x="0" y="0"/>
          <a:chExt cx="0" cy="0"/>
        </a:xfrm>
      </p:grpSpPr>
      <p:pic>
        <p:nvPicPr>
          <p:cNvPr id="4" name="GFOAGraphic1.png" descr="GFOAGraphic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7" y="0"/>
            <a:ext cx="2437765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Circle"/>
          <p:cNvSpPr/>
          <p:nvPr/>
        </p:nvSpPr>
        <p:spPr>
          <a:xfrm>
            <a:off x="20380326" y="1225551"/>
            <a:ext cx="2435224" cy="2435226"/>
          </a:xfrm>
          <a:prstGeom prst="ellipse">
            <a:avLst/>
          </a:prstGeom>
          <a:solidFill>
            <a:schemeClr val="accent4"/>
          </a:solidFill>
          <a:ln w="25400">
            <a:solidFill>
              <a:srgbClr val="FFFFFF"/>
            </a:solidFill>
            <a:miter lim="400000"/>
          </a:ln>
        </p:spPr>
        <p:txBody>
          <a:bodyPr lIns="50800" tIns="50800" rIns="50800" bIns="50800">
            <a:normAutofit/>
          </a:bodyPr>
          <a:lstStyle/>
          <a:p>
            <a:pPr>
              <a:lnSpc>
                <a:spcPts val="9800"/>
              </a:lnSpc>
              <a:spcBef>
                <a:spcPts val="0"/>
              </a:spcBef>
              <a:defRPr sz="9800" cap="all" spc="-195">
                <a:latin typeface="+mn-lt"/>
                <a:ea typeface="+mn-ea"/>
                <a:cs typeface="+mn-cs"/>
                <a:sym typeface="Impact"/>
              </a:defRPr>
            </a:pPr>
            <a:endParaRPr sz="9800" cap="all" spc="-390">
              <a:latin typeface="+mn-lt"/>
              <a:ea typeface="+mn-ea"/>
              <a:cs typeface="+mn-cs"/>
              <a:sym typeface="Impact"/>
            </a:endParaRPr>
          </a:p>
        </p:txBody>
      </p:sp>
      <p:pic>
        <p:nvPicPr>
          <p:cNvPr id="6" name="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88327" y="1565276"/>
            <a:ext cx="1441450" cy="18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 name="Title Text"/>
          <p:cNvSpPr txBox="1">
            <a:spLocks noGrp="1"/>
          </p:cNvSpPr>
          <p:nvPr>
            <p:ph type="title"/>
          </p:nvPr>
        </p:nvSpPr>
        <p:spPr>
          <a:xfrm>
            <a:off x="1527048" y="1527048"/>
            <a:ext cx="10349920" cy="1987724"/>
          </a:xfrm>
          <a:prstGeom prst="rect">
            <a:avLst/>
          </a:prstGeom>
          <a:solidFill>
            <a:schemeClr val="accent4"/>
          </a:solidFill>
          <a:ln w="25400">
            <a:solidFill>
              <a:srgbClr val="FFFFFF"/>
            </a:solidFill>
          </a:ln>
          <a:effectLst/>
        </p:spPr>
        <p:txBody>
          <a:bodyPr wrap="square"/>
          <a:lstStyle>
            <a:lvl1pPr>
              <a:lnSpc>
                <a:spcPts val="14700"/>
              </a:lnSpc>
              <a:defRPr sz="14700" spc="-294">
                <a:solidFill>
                  <a:schemeClr val="accent1"/>
                </a:solidFill>
              </a:defRPr>
            </a:lvl1pPr>
          </a:lstStyle>
          <a:p>
            <a:r>
              <a:rPr dirty="0"/>
              <a:t>Title Text</a:t>
            </a:r>
          </a:p>
        </p:txBody>
      </p:sp>
      <p:sp>
        <p:nvSpPr>
          <p:cNvPr id="13" name="Body Level One…"/>
          <p:cNvSpPr txBox="1">
            <a:spLocks noGrp="1"/>
          </p:cNvSpPr>
          <p:nvPr>
            <p:ph type="body" sz="quarter" idx="1"/>
          </p:nvPr>
        </p:nvSpPr>
        <p:spPr>
          <a:xfrm>
            <a:off x="1528791" y="5709019"/>
            <a:ext cx="10358410" cy="5411738"/>
          </a:xfrm>
          <a:prstGeom prst="rect">
            <a:avLst/>
          </a:prstGeom>
          <a:solidFill>
            <a:schemeClr val="accent4"/>
          </a:solidFill>
          <a:ln w="25400">
            <a:solidFill>
              <a:srgbClr val="FFFFFF"/>
            </a:solidFill>
          </a:ln>
        </p:spPr>
        <p:txBody>
          <a:bodyPr wrap="square" lIns="50800" tIns="50800" rIns="50800" bIns="50800" anchor="b"/>
          <a:lstStyle>
            <a:lvl1pPr>
              <a:lnSpc>
                <a:spcPts val="7000"/>
              </a:lnSpc>
              <a:defRPr sz="6300" i="1" spc="-100" baseline="0">
                <a:solidFill>
                  <a:schemeClr val="tx1"/>
                </a:solidFill>
              </a:defRPr>
            </a:lvl1pPr>
            <a:lvl2pPr>
              <a:lnSpc>
                <a:spcPts val="7000"/>
              </a:lnSpc>
              <a:defRPr sz="6300" i="1" spc="-100" baseline="0">
                <a:solidFill>
                  <a:schemeClr val="tx1"/>
                </a:solidFill>
              </a:defRPr>
            </a:lvl2pPr>
            <a:lvl3pPr>
              <a:lnSpc>
                <a:spcPts val="7000"/>
              </a:lnSpc>
              <a:defRPr sz="6300" i="1" spc="-100" baseline="0">
                <a:solidFill>
                  <a:schemeClr val="tx1"/>
                </a:solidFill>
              </a:defRPr>
            </a:lvl3pPr>
            <a:lvl4pPr>
              <a:lnSpc>
                <a:spcPts val="7000"/>
              </a:lnSpc>
              <a:defRPr sz="6300" i="1" spc="-100" baseline="0">
                <a:solidFill>
                  <a:schemeClr val="tx1"/>
                </a:solidFill>
              </a:defRPr>
            </a:lvl4pPr>
            <a:lvl5pPr>
              <a:lnSpc>
                <a:spcPts val="7000"/>
              </a:lnSpc>
              <a:defRPr sz="6300" i="1" spc="-100" baseline="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35171431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Section Title">
    <p:spTree>
      <p:nvGrpSpPr>
        <p:cNvPr id="1" name=""/>
        <p:cNvGrpSpPr/>
        <p:nvPr/>
      </p:nvGrpSpPr>
      <p:grpSpPr>
        <a:xfrm>
          <a:off x="0" y="0"/>
          <a:ext cx="0" cy="0"/>
          <a:chOff x="0" y="0"/>
          <a:chExt cx="0" cy="0"/>
        </a:xfrm>
      </p:grpSpPr>
      <p:pic>
        <p:nvPicPr>
          <p:cNvPr id="4" name="GFOAGraphic2.png" descr="GFOAGraphic2.png"/>
          <p:cNvPicPr>
            <a:picLocks noChangeAspect="1"/>
          </p:cNvPicPr>
          <p:nvPr/>
        </p:nvPicPr>
        <p:blipFill>
          <a:blip r:embed="rId2">
            <a:extLst>
              <a:ext uri="{28A0092B-C50C-407E-A947-70E740481C1C}">
                <a14:useLocalDpi xmlns:a14="http://schemas.microsoft.com/office/drawing/2010/main" val="0"/>
              </a:ext>
            </a:extLst>
          </a:blip>
          <a:srcRect l="250" r="250"/>
          <a:stretch>
            <a:fillRect/>
          </a:stretch>
        </p:blipFill>
        <p:spPr bwMode="auto">
          <a:xfrm>
            <a:off x="1" y="0"/>
            <a:ext cx="24380826"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4" name="Title Text"/>
          <p:cNvSpPr txBox="1">
            <a:spLocks noGrp="1"/>
          </p:cNvSpPr>
          <p:nvPr>
            <p:ph type="title"/>
          </p:nvPr>
        </p:nvSpPr>
        <p:spPr>
          <a:xfrm>
            <a:off x="1528890" y="1537566"/>
            <a:ext cx="10358312" cy="5757987"/>
          </a:xfrm>
          <a:prstGeom prst="rect">
            <a:avLst/>
          </a:prstGeom>
          <a:solidFill>
            <a:schemeClr val="accent4"/>
          </a:solidFill>
          <a:ln w="25400">
            <a:solidFill>
              <a:srgbClr val="FFFFFF"/>
            </a:solidFill>
          </a:ln>
        </p:spPr>
        <p:txBody>
          <a:bodyPr wrap="square"/>
          <a:lstStyle>
            <a:lvl1pPr>
              <a:lnSpc>
                <a:spcPts val="14700"/>
              </a:lnSpc>
              <a:defRPr sz="14700" spc="-294">
                <a:solidFill>
                  <a:schemeClr val="tx1"/>
                </a:solidFill>
              </a:defRPr>
            </a:lvl1pPr>
          </a:lstStyle>
          <a:p>
            <a:r>
              <a:rPr lang="en-US" smtClean="0"/>
              <a:t>Click to edit Master title style</a:t>
            </a:r>
            <a:endParaRPr dirty="0"/>
          </a:p>
        </p:txBody>
      </p:sp>
      <p:sp>
        <p:nvSpPr>
          <p:cNvPr id="25" name="Subheader Text"/>
          <p:cNvSpPr>
            <a:spLocks noGrp="1"/>
          </p:cNvSpPr>
          <p:nvPr>
            <p:ph type="body" sz="quarter" idx="13"/>
          </p:nvPr>
        </p:nvSpPr>
        <p:spPr>
          <a:xfrm>
            <a:off x="1528890" y="3949625"/>
            <a:ext cx="8575232" cy="910506"/>
          </a:xfrm>
          <a:prstGeom prst="rect">
            <a:avLst/>
          </a:prstGeom>
          <a:solidFill>
            <a:schemeClr val="accent4"/>
          </a:solidFill>
          <a:ln w="25400">
            <a:solidFill>
              <a:srgbClr val="FFFFFF"/>
            </a:solidFill>
          </a:ln>
        </p:spPr>
        <p:txBody>
          <a:bodyPr lIns="50800" tIns="50800" rIns="50800" bIns="50800" anchor="b"/>
          <a:lstStyle>
            <a:lvl1pPr>
              <a:lnSpc>
                <a:spcPts val="6300"/>
              </a:lnSpc>
              <a:defRPr sz="6300" i="1" spc="-100" baseline="0">
                <a:solidFill>
                  <a:schemeClr val="tx1"/>
                </a:solidFill>
              </a:defRPr>
            </a:lvl1pPr>
          </a:lstStyle>
          <a:p>
            <a:pPr lvl="0"/>
            <a:r>
              <a:rPr lang="en-US" smtClean="0"/>
              <a:t>Edit Master text styles</a:t>
            </a:r>
          </a:p>
        </p:txBody>
      </p:sp>
    </p:spTree>
    <p:extLst>
      <p:ext uri="{BB962C8B-B14F-4D97-AF65-F5344CB8AC3E}">
        <p14:creationId xmlns:p14="http://schemas.microsoft.com/office/powerpoint/2010/main" val="336026399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ext">
    <p:spTree>
      <p:nvGrpSpPr>
        <p:cNvPr id="1" name=""/>
        <p:cNvGrpSpPr/>
        <p:nvPr/>
      </p:nvGrpSpPr>
      <p:grpSpPr>
        <a:xfrm>
          <a:off x="0" y="0"/>
          <a:ext cx="0" cy="0"/>
          <a:chOff x="0" y="0"/>
          <a:chExt cx="0" cy="0"/>
        </a:xfrm>
      </p:grpSpPr>
      <p:sp>
        <p:nvSpPr>
          <p:cNvPr id="33" name="Title Text"/>
          <p:cNvSpPr txBox="1">
            <a:spLocks noGrp="1"/>
          </p:cNvSpPr>
          <p:nvPr>
            <p:ph type="title"/>
          </p:nvPr>
        </p:nvSpPr>
        <p:spPr>
          <a:xfrm>
            <a:off x="1527049" y="1511313"/>
            <a:ext cx="7378702" cy="3872855"/>
          </a:xfrm>
          <a:prstGeom prst="rect">
            <a:avLst/>
          </a:prstGeom>
        </p:spPr>
        <p:txBody>
          <a:bodyPr/>
          <a:lstStyle>
            <a:lvl1pPr>
              <a:lnSpc>
                <a:spcPts val="9800"/>
              </a:lnSpc>
              <a:defRPr sz="9800" spc="-196">
                <a:solidFill>
                  <a:schemeClr val="tx1"/>
                </a:solidFill>
              </a:defRPr>
            </a:lvl1pPr>
          </a:lstStyle>
          <a:p>
            <a:r>
              <a:rPr lang="en-US" smtClean="0"/>
              <a:t>Click to edit Master title style</a:t>
            </a:r>
            <a:endParaRPr dirty="0"/>
          </a:p>
        </p:txBody>
      </p:sp>
      <p:sp>
        <p:nvSpPr>
          <p:cNvPr id="34" name="Body Level One…"/>
          <p:cNvSpPr txBox="1">
            <a:spLocks noGrp="1"/>
          </p:cNvSpPr>
          <p:nvPr>
            <p:ph type="body" sz="half" idx="1"/>
          </p:nvPr>
        </p:nvSpPr>
        <p:spPr>
          <a:xfrm>
            <a:off x="1527049" y="5175505"/>
            <a:ext cx="12923442" cy="2872581"/>
          </a:xfrm>
          <a:prstGeom prst="rect">
            <a:avLst/>
          </a:prstGeom>
          <a:solidFill>
            <a:schemeClr val="accent4"/>
          </a:solidFill>
          <a:ln w="25400">
            <a:solidFill>
              <a:srgbClr val="FFFFFF"/>
            </a:solidFill>
          </a:ln>
        </p:spPr>
        <p:txBody>
          <a:bodyPr/>
          <a:lstStyle>
            <a:lvl1pPr marL="457200" indent="-457200">
              <a:lnSpc>
                <a:spcPct val="100000"/>
              </a:lnSpc>
              <a:spcBef>
                <a:spcPts val="0"/>
              </a:spcBef>
              <a:buClr>
                <a:schemeClr val="tx1"/>
              </a:buClr>
              <a:buFont typeface="Arial" panose="020B0604020202020204" pitchFamily="34" charset="0"/>
              <a:buChar char="•"/>
              <a:tabLst/>
              <a:defRPr sz="3500" i="0" spc="0">
                <a:solidFill>
                  <a:schemeClr val="tx1"/>
                </a:solidFill>
              </a:defRPr>
            </a:lvl1pPr>
            <a:lvl2pPr marL="920750" indent="-452438">
              <a:lnSpc>
                <a:spcPct val="100000"/>
              </a:lnSpc>
              <a:spcBef>
                <a:spcPts val="0"/>
              </a:spcBef>
              <a:buClr>
                <a:schemeClr val="tx1"/>
              </a:buClr>
              <a:buFont typeface="System Font Regular"/>
              <a:buChar char="—"/>
              <a:tabLst/>
              <a:defRPr sz="3500" i="0" spc="0">
                <a:solidFill>
                  <a:schemeClr val="tx1"/>
                </a:solidFill>
              </a:defRPr>
            </a:lvl2pPr>
            <a:lvl3pPr marL="1373188" indent="-452438">
              <a:lnSpc>
                <a:spcPct val="100000"/>
              </a:lnSpc>
              <a:spcBef>
                <a:spcPts val="0"/>
              </a:spcBef>
              <a:buClr>
                <a:schemeClr val="tx1"/>
              </a:buClr>
              <a:buFont typeface="System Font Regular"/>
              <a:buChar char="–"/>
              <a:tabLst/>
              <a:defRPr sz="3500" i="0" spc="0">
                <a:solidFill>
                  <a:schemeClr val="tx1"/>
                </a:solidFill>
              </a:defRPr>
            </a:lvl3pPr>
            <a:lvl4pPr marL="1843088" indent="-434976">
              <a:lnSpc>
                <a:spcPct val="100000"/>
              </a:lnSpc>
              <a:spcBef>
                <a:spcPts val="0"/>
              </a:spcBef>
              <a:buClr>
                <a:schemeClr val="tx1"/>
              </a:buClr>
              <a:buFont typeface="System Font Regular"/>
              <a:buChar char="-"/>
              <a:tabLst/>
              <a:defRPr sz="3500" i="0" spc="0">
                <a:solidFill>
                  <a:schemeClr val="tx1"/>
                </a:solidFill>
              </a:defRPr>
            </a:lvl4pPr>
            <a:lvl5pPr marL="2295526" indent="-487364">
              <a:lnSpc>
                <a:spcPct val="100000"/>
              </a:lnSpc>
              <a:spcBef>
                <a:spcPts val="0"/>
              </a:spcBef>
              <a:buClr>
                <a:schemeClr val="tx1"/>
              </a:buClr>
              <a:buFont typeface="System Font Regular"/>
              <a:buChar char="-"/>
              <a:tabLst/>
              <a:defRPr sz="3500" i="0" spc="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ubheader Text">
            <a:extLst>
              <a:ext uri="{FF2B5EF4-FFF2-40B4-BE49-F238E27FC236}">
                <a16:creationId xmlns:a16="http://schemas.microsoft.com/office/drawing/2014/main" id="{F88BB09D-4737-B04A-95AB-5565F36F3967}"/>
              </a:ext>
            </a:extLst>
          </p:cNvPr>
          <p:cNvSpPr>
            <a:spLocks noGrp="1"/>
          </p:cNvSpPr>
          <p:nvPr>
            <p:ph type="body" sz="quarter" idx="13"/>
          </p:nvPr>
        </p:nvSpPr>
        <p:spPr>
          <a:xfrm>
            <a:off x="1528890" y="3949625"/>
            <a:ext cx="8575232" cy="910506"/>
          </a:xfrm>
          <a:prstGeom prst="rect">
            <a:avLst/>
          </a:prstGeom>
          <a:noFill/>
          <a:ln w="25400">
            <a:noFill/>
          </a:ln>
        </p:spPr>
        <p:txBody>
          <a:bodyPr lIns="50800" tIns="50800" rIns="50800" bIns="50800" anchor="b"/>
          <a:lstStyle>
            <a:lvl1pPr>
              <a:lnSpc>
                <a:spcPts val="6300"/>
              </a:lnSpc>
              <a:defRPr sz="6300" i="1" spc="-100" baseline="0">
                <a:solidFill>
                  <a:schemeClr val="tx1"/>
                </a:solidFill>
              </a:defRPr>
            </a:lvl1pPr>
          </a:lstStyle>
          <a:p>
            <a:pPr lvl="0"/>
            <a:r>
              <a:rPr lang="en-US" smtClean="0"/>
              <a:t>Edit Master text styles</a:t>
            </a:r>
          </a:p>
        </p:txBody>
      </p:sp>
    </p:spTree>
    <p:extLst>
      <p:ext uri="{BB962C8B-B14F-4D97-AF65-F5344CB8AC3E}">
        <p14:creationId xmlns:p14="http://schemas.microsoft.com/office/powerpoint/2010/main" val="5768705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ext-Alt">
    <p:spTree>
      <p:nvGrpSpPr>
        <p:cNvPr id="1" name=""/>
        <p:cNvGrpSpPr/>
        <p:nvPr/>
      </p:nvGrpSpPr>
      <p:grpSpPr>
        <a:xfrm>
          <a:off x="0" y="0"/>
          <a:ext cx="0" cy="0"/>
          <a:chOff x="0" y="0"/>
          <a:chExt cx="0" cy="0"/>
        </a:xfrm>
      </p:grpSpPr>
      <p:sp>
        <p:nvSpPr>
          <p:cNvPr id="43" name="Title Text"/>
          <p:cNvSpPr txBox="1">
            <a:spLocks noGrp="1"/>
          </p:cNvSpPr>
          <p:nvPr>
            <p:ph type="title"/>
          </p:nvPr>
        </p:nvSpPr>
        <p:spPr>
          <a:xfrm>
            <a:off x="1527049" y="1508761"/>
            <a:ext cx="7378702" cy="3872855"/>
          </a:xfrm>
          <a:prstGeom prst="rect">
            <a:avLst/>
          </a:prstGeom>
        </p:spPr>
        <p:txBody>
          <a:bodyPr/>
          <a:lstStyle>
            <a:lvl1pPr>
              <a:lnSpc>
                <a:spcPts val="9800"/>
              </a:lnSpc>
              <a:defRPr sz="9800" spc="-196">
                <a:solidFill>
                  <a:schemeClr val="tx1"/>
                </a:solidFill>
              </a:defRPr>
            </a:lvl1pPr>
          </a:lstStyle>
          <a:p>
            <a:r>
              <a:rPr lang="en-US" smtClean="0"/>
              <a:t>Click to edit Master title style</a:t>
            </a:r>
            <a:endParaRPr dirty="0"/>
          </a:p>
        </p:txBody>
      </p:sp>
      <p:sp>
        <p:nvSpPr>
          <p:cNvPr id="7" name="Subheader Text">
            <a:extLst>
              <a:ext uri="{FF2B5EF4-FFF2-40B4-BE49-F238E27FC236}">
                <a16:creationId xmlns:a16="http://schemas.microsoft.com/office/drawing/2014/main" id="{66099149-3D97-1649-9624-EB6CC9F8BF80}"/>
              </a:ext>
            </a:extLst>
          </p:cNvPr>
          <p:cNvSpPr>
            <a:spLocks noGrp="1"/>
          </p:cNvSpPr>
          <p:nvPr>
            <p:ph type="body" sz="quarter" idx="13"/>
          </p:nvPr>
        </p:nvSpPr>
        <p:spPr>
          <a:xfrm>
            <a:off x="1528890" y="3949625"/>
            <a:ext cx="8575232" cy="910506"/>
          </a:xfrm>
          <a:prstGeom prst="rect">
            <a:avLst/>
          </a:prstGeom>
          <a:noFill/>
          <a:ln w="25400">
            <a:noFill/>
          </a:ln>
        </p:spPr>
        <p:txBody>
          <a:bodyPr lIns="50800" tIns="50800" rIns="50800" bIns="50800" anchor="b"/>
          <a:lstStyle>
            <a:lvl1pPr>
              <a:lnSpc>
                <a:spcPts val="6300"/>
              </a:lnSpc>
              <a:defRPr sz="6300" i="1" spc="-100" baseline="0">
                <a:solidFill>
                  <a:schemeClr val="tx1"/>
                </a:solidFill>
              </a:defRPr>
            </a:lvl1pPr>
          </a:lstStyle>
          <a:p>
            <a:pPr lvl="0"/>
            <a:r>
              <a:rPr lang="en-US" smtClean="0"/>
              <a:t>Edit Master text styles</a:t>
            </a:r>
          </a:p>
        </p:txBody>
      </p:sp>
      <p:sp>
        <p:nvSpPr>
          <p:cNvPr id="8" name="Body Level One…">
            <a:extLst>
              <a:ext uri="{FF2B5EF4-FFF2-40B4-BE49-F238E27FC236}">
                <a16:creationId xmlns:a16="http://schemas.microsoft.com/office/drawing/2014/main" id="{A6E13E15-64A7-D340-88C9-9C849871C382}"/>
              </a:ext>
            </a:extLst>
          </p:cNvPr>
          <p:cNvSpPr txBox="1">
            <a:spLocks noGrp="1"/>
          </p:cNvSpPr>
          <p:nvPr>
            <p:ph type="body" sz="half" idx="1"/>
          </p:nvPr>
        </p:nvSpPr>
        <p:spPr>
          <a:xfrm>
            <a:off x="1527048" y="5175504"/>
            <a:ext cx="12650964" cy="3911327"/>
          </a:xfrm>
          <a:prstGeom prst="rect">
            <a:avLst/>
          </a:prstGeom>
          <a:noFill/>
          <a:ln w="25400">
            <a:solidFill>
              <a:srgbClr val="FFFFFF"/>
            </a:solidFill>
          </a:ln>
        </p:spPr>
        <p:txBody>
          <a:bodyPr wrap="square"/>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6" name="Image"/>
          <p:cNvSpPr>
            <a:spLocks noGrp="1"/>
          </p:cNvSpPr>
          <p:nvPr>
            <p:ph type="pic" sz="quarter" idx="14"/>
          </p:nvPr>
        </p:nvSpPr>
        <p:spPr>
          <a:xfrm>
            <a:off x="14178013" y="5185898"/>
            <a:ext cx="8391694" cy="707884"/>
          </a:xfrm>
          <a:prstGeom prst="rect">
            <a:avLst/>
          </a:prstGeom>
          <a:ln w="25400">
            <a:solidFill>
              <a:srgbClr val="FFFFFF"/>
            </a:solidFill>
          </a:ln>
        </p:spPr>
        <p:txBody>
          <a:bodyPr lIns="91439" tIns="45719" rIns="91439" bIns="45719"/>
          <a:lstStyle/>
          <a:p>
            <a:pPr lvl="0"/>
            <a:endParaRPr noProof="0" dirty="0">
              <a:sym typeface="Times New Roman"/>
            </a:endParaRPr>
          </a:p>
        </p:txBody>
      </p:sp>
    </p:spTree>
    <p:extLst>
      <p:ext uri="{BB962C8B-B14F-4D97-AF65-F5344CB8AC3E}">
        <p14:creationId xmlns:p14="http://schemas.microsoft.com/office/powerpoint/2010/main" val="29055786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Emphas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6DD82-2C76-FB47-9C17-A7981143F4FF}"/>
              </a:ext>
            </a:extLst>
          </p:cNvPr>
          <p:cNvSpPr/>
          <p:nvPr userDrawn="1"/>
        </p:nvSpPr>
        <p:spPr>
          <a:xfrm>
            <a:off x="-25400" y="-25400"/>
            <a:ext cx="24558096"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lstStyle/>
          <a:p>
            <a:pPr defTabSz="825500" fontAlgn="auto">
              <a:lnSpc>
                <a:spcPts val="9800"/>
              </a:lnSpc>
              <a:spcBef>
                <a:spcPts val="0"/>
              </a:spcBef>
              <a:spcAft>
                <a:spcPts val="0"/>
              </a:spcAft>
              <a:defRPr/>
            </a:pPr>
            <a:endParaRPr lang="en-US" sz="9800" cap="all" spc="-196" dirty="0">
              <a:solidFill>
                <a:schemeClr val="accent4"/>
              </a:solidFill>
              <a:latin typeface="+mn-lt"/>
              <a:ea typeface="+mn-ea"/>
              <a:cs typeface="+mn-cs"/>
              <a:sym typeface="Impact"/>
            </a:endParaRPr>
          </a:p>
        </p:txBody>
      </p:sp>
      <p:sp>
        <p:nvSpPr>
          <p:cNvPr id="55" name="Body Level One…"/>
          <p:cNvSpPr txBox="1">
            <a:spLocks noGrp="1"/>
          </p:cNvSpPr>
          <p:nvPr>
            <p:ph type="body" idx="1"/>
          </p:nvPr>
        </p:nvSpPr>
        <p:spPr>
          <a:xfrm>
            <a:off x="1518942" y="1503497"/>
            <a:ext cx="21026704" cy="5116785"/>
          </a:xfrm>
          <a:prstGeom prst="rect">
            <a:avLst/>
          </a:prstGeom>
        </p:spPr>
        <p:txBody>
          <a:bodyPr/>
          <a:lstStyle>
            <a:lvl1pPr>
              <a:lnSpc>
                <a:spcPts val="7700"/>
              </a:lnSpc>
              <a:spcBef>
                <a:spcPts val="0"/>
              </a:spcBef>
              <a:defRPr sz="6300" i="1" spc="-100" baseline="0">
                <a:solidFill>
                  <a:schemeClr val="bg1"/>
                </a:solidFill>
              </a:defRPr>
            </a:lvl1pPr>
            <a:lvl2pPr marL="460376" indent="-7938">
              <a:lnSpc>
                <a:spcPts val="7700"/>
              </a:lnSpc>
              <a:spcBef>
                <a:spcPts val="0"/>
              </a:spcBef>
              <a:tabLst/>
              <a:defRPr sz="6300" i="1" spc="-100" baseline="0">
                <a:solidFill>
                  <a:schemeClr val="bg1"/>
                </a:solidFill>
              </a:defRPr>
            </a:lvl2pPr>
            <a:lvl3pPr marL="920750" indent="0">
              <a:lnSpc>
                <a:spcPts val="7700"/>
              </a:lnSpc>
              <a:spcBef>
                <a:spcPts val="0"/>
              </a:spcBef>
              <a:tabLst/>
              <a:defRPr sz="6300" i="1" spc="-100" baseline="0">
                <a:solidFill>
                  <a:schemeClr val="bg1"/>
                </a:solidFill>
              </a:defRPr>
            </a:lvl3pPr>
            <a:lvl4pPr marL="1374776" indent="-1588">
              <a:lnSpc>
                <a:spcPts val="7700"/>
              </a:lnSpc>
              <a:spcBef>
                <a:spcPts val="0"/>
              </a:spcBef>
              <a:tabLst/>
              <a:defRPr sz="6300" i="1" spc="-100" baseline="0">
                <a:solidFill>
                  <a:schemeClr val="bg1"/>
                </a:solidFill>
              </a:defRPr>
            </a:lvl4pPr>
            <a:lvl5pPr marL="1835150" indent="7938">
              <a:lnSpc>
                <a:spcPts val="7700"/>
              </a:lnSpc>
              <a:spcBef>
                <a:spcPts val="0"/>
              </a:spcBef>
              <a:tabLst/>
              <a:defRPr sz="6300" i="1" spc="-100" baseline="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6" name="Title Text"/>
          <p:cNvSpPr txBox="1">
            <a:spLocks noGrp="1"/>
          </p:cNvSpPr>
          <p:nvPr>
            <p:ph type="title"/>
          </p:nvPr>
        </p:nvSpPr>
        <p:spPr>
          <a:prstGeom prst="rect">
            <a:avLst/>
          </a:prstGeom>
        </p:spPr>
        <p:txBody>
          <a:bodyPr/>
          <a:lstStyle>
            <a:lvl1pPr>
              <a:defRPr spc="50" baseline="0">
                <a:solidFill>
                  <a:schemeClr val="bg1"/>
                </a:solidFill>
              </a:defRPr>
            </a:lvl1pPr>
          </a:lstStyle>
          <a:p>
            <a:r>
              <a:rPr dirty="0"/>
              <a:t>Title Text</a:t>
            </a:r>
          </a:p>
        </p:txBody>
      </p:sp>
    </p:spTree>
    <p:extLst>
      <p:ext uri="{BB962C8B-B14F-4D97-AF65-F5344CB8AC3E}">
        <p14:creationId xmlns:p14="http://schemas.microsoft.com/office/powerpoint/2010/main" val="31332238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Emphasis-Half">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909CA5-ACAD-B843-A23E-AEE101FCF2A1}"/>
              </a:ext>
            </a:extLst>
          </p:cNvPr>
          <p:cNvSpPr/>
          <p:nvPr userDrawn="1"/>
        </p:nvSpPr>
        <p:spPr>
          <a:xfrm>
            <a:off x="0" y="0"/>
            <a:ext cx="10314400"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lstStyle/>
          <a:p>
            <a:pPr defTabSz="825500" fontAlgn="auto">
              <a:lnSpc>
                <a:spcPts val="9800"/>
              </a:lnSpc>
              <a:spcBef>
                <a:spcPts val="0"/>
              </a:spcBef>
              <a:spcAft>
                <a:spcPts val="0"/>
              </a:spcAft>
              <a:defRPr/>
            </a:pPr>
            <a:endParaRPr lang="en-US" sz="9800" cap="all" spc="-196" dirty="0">
              <a:solidFill>
                <a:schemeClr val="accent4"/>
              </a:solidFill>
              <a:latin typeface="+mn-lt"/>
              <a:ea typeface="+mn-ea"/>
              <a:cs typeface="+mn-cs"/>
              <a:sym typeface="Impact"/>
            </a:endParaRPr>
          </a:p>
        </p:txBody>
      </p:sp>
      <p:sp>
        <p:nvSpPr>
          <p:cNvPr id="67" name="Title Text"/>
          <p:cNvSpPr txBox="1">
            <a:spLocks noGrp="1"/>
          </p:cNvSpPr>
          <p:nvPr>
            <p:ph type="title"/>
          </p:nvPr>
        </p:nvSpPr>
        <p:spPr>
          <a:xfrm>
            <a:off x="1527049" y="1527049"/>
            <a:ext cx="6756402" cy="3872855"/>
          </a:xfrm>
          <a:prstGeom prst="rect">
            <a:avLst/>
          </a:prstGeom>
        </p:spPr>
        <p:txBody>
          <a:bodyPr/>
          <a:lstStyle>
            <a:lvl1pPr>
              <a:lnSpc>
                <a:spcPts val="9800"/>
              </a:lnSpc>
              <a:defRPr sz="9800" spc="-196">
                <a:solidFill>
                  <a:schemeClr val="bg1"/>
                </a:solidFill>
              </a:defRPr>
            </a:lvl1pPr>
          </a:lstStyle>
          <a:p>
            <a:r>
              <a:rPr lang="en-US" smtClean="0"/>
              <a:t>Click to edit Master title style</a:t>
            </a:r>
            <a:endParaRPr dirty="0"/>
          </a:p>
        </p:txBody>
      </p:sp>
      <p:sp>
        <p:nvSpPr>
          <p:cNvPr id="7" name="Subheader Text">
            <a:extLst>
              <a:ext uri="{FF2B5EF4-FFF2-40B4-BE49-F238E27FC236}">
                <a16:creationId xmlns:a16="http://schemas.microsoft.com/office/drawing/2014/main" id="{7F01F173-2865-094B-9E98-10863EBEED99}"/>
              </a:ext>
            </a:extLst>
          </p:cNvPr>
          <p:cNvSpPr>
            <a:spLocks noGrp="1"/>
          </p:cNvSpPr>
          <p:nvPr>
            <p:ph type="body" sz="quarter" idx="14"/>
          </p:nvPr>
        </p:nvSpPr>
        <p:spPr>
          <a:xfrm>
            <a:off x="1528890" y="3949625"/>
            <a:ext cx="8575232" cy="910506"/>
          </a:xfrm>
          <a:prstGeom prst="rect">
            <a:avLst/>
          </a:prstGeom>
          <a:noFill/>
          <a:ln w="25400">
            <a:noFill/>
          </a:ln>
        </p:spPr>
        <p:txBody>
          <a:bodyPr lIns="50800" tIns="50800" rIns="50800" bIns="50800" anchor="b"/>
          <a:lstStyle>
            <a:lvl1pPr>
              <a:lnSpc>
                <a:spcPts val="6300"/>
              </a:lnSpc>
              <a:defRPr sz="6300" i="1" spc="-100" baseline="0">
                <a:solidFill>
                  <a:schemeClr val="bg1"/>
                </a:solidFill>
              </a:defRPr>
            </a:lvl1pPr>
          </a:lstStyle>
          <a:p>
            <a:pPr lvl="0"/>
            <a:r>
              <a:rPr lang="en-US" smtClean="0"/>
              <a:t>Edit Master text styles</a:t>
            </a:r>
          </a:p>
        </p:txBody>
      </p:sp>
      <p:sp>
        <p:nvSpPr>
          <p:cNvPr id="9" name="Body Level One…">
            <a:extLst>
              <a:ext uri="{FF2B5EF4-FFF2-40B4-BE49-F238E27FC236}">
                <a16:creationId xmlns:a16="http://schemas.microsoft.com/office/drawing/2014/main" id="{5BC9BA7C-2640-8446-AB3B-98C40FA3050B}"/>
              </a:ext>
            </a:extLst>
          </p:cNvPr>
          <p:cNvSpPr txBox="1">
            <a:spLocks noGrp="1"/>
          </p:cNvSpPr>
          <p:nvPr>
            <p:ph type="body" sz="half" idx="15"/>
          </p:nvPr>
        </p:nvSpPr>
        <p:spPr>
          <a:xfrm>
            <a:off x="10798145" y="5175504"/>
            <a:ext cx="11747502" cy="3911327"/>
          </a:xfrm>
          <a:prstGeom prst="rect">
            <a:avLst/>
          </a:prstGeom>
          <a:noFill/>
          <a:ln w="25400">
            <a:solidFill>
              <a:srgbClr val="FFFFFF"/>
            </a:solidFill>
          </a:ln>
        </p:spPr>
        <p:txBody>
          <a:bodyPr wrap="square"/>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19617223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Graphic">
    <p:spTree>
      <p:nvGrpSpPr>
        <p:cNvPr id="1" name=""/>
        <p:cNvGrpSpPr/>
        <p:nvPr/>
      </p:nvGrpSpPr>
      <p:grpSpPr>
        <a:xfrm>
          <a:off x="0" y="0"/>
          <a:ext cx="0" cy="0"/>
          <a:chOff x="0" y="0"/>
          <a:chExt cx="0" cy="0"/>
        </a:xfrm>
      </p:grpSpPr>
      <p:sp>
        <p:nvSpPr>
          <p:cNvPr id="75" name="Image"/>
          <p:cNvSpPr>
            <a:spLocks noGrp="1"/>
          </p:cNvSpPr>
          <p:nvPr>
            <p:ph type="pic" idx="13"/>
          </p:nvPr>
        </p:nvSpPr>
        <p:spPr>
          <a:xfrm>
            <a:off x="-27056" y="-15066"/>
            <a:ext cx="10390256" cy="707884"/>
          </a:xfrm>
          <a:prstGeom prst="rect">
            <a:avLst/>
          </a:prstGeom>
        </p:spPr>
        <p:txBody>
          <a:bodyPr lIns="91439" tIns="45719" rIns="91439" bIns="45719"/>
          <a:lstStyle/>
          <a:p>
            <a:pPr lvl="0"/>
            <a:endParaRPr noProof="0">
              <a:sym typeface="Times New Roman"/>
            </a:endParaRPr>
          </a:p>
        </p:txBody>
      </p:sp>
      <p:sp>
        <p:nvSpPr>
          <p:cNvPr id="76" name="Title Text"/>
          <p:cNvSpPr txBox="1">
            <a:spLocks noGrp="1"/>
          </p:cNvSpPr>
          <p:nvPr>
            <p:ph type="title"/>
          </p:nvPr>
        </p:nvSpPr>
        <p:spPr>
          <a:xfrm>
            <a:off x="10812887" y="1524477"/>
            <a:ext cx="8044738" cy="3872855"/>
          </a:xfrm>
          <a:prstGeom prst="rect">
            <a:avLst/>
          </a:prstGeom>
        </p:spPr>
        <p:txBody>
          <a:bodyPr/>
          <a:lstStyle>
            <a:lvl1pPr>
              <a:lnSpc>
                <a:spcPts val="9800"/>
              </a:lnSpc>
              <a:defRPr sz="9800" spc="-196">
                <a:solidFill>
                  <a:schemeClr val="tx1"/>
                </a:solidFill>
              </a:defRPr>
            </a:lvl1pPr>
          </a:lstStyle>
          <a:p>
            <a:r>
              <a:rPr lang="en-US" smtClean="0"/>
              <a:t>Click to edit Master title style</a:t>
            </a:r>
            <a:endParaRPr dirty="0"/>
          </a:p>
        </p:txBody>
      </p:sp>
      <p:sp>
        <p:nvSpPr>
          <p:cNvPr id="7" name="Body Level One…">
            <a:extLst>
              <a:ext uri="{FF2B5EF4-FFF2-40B4-BE49-F238E27FC236}">
                <a16:creationId xmlns:a16="http://schemas.microsoft.com/office/drawing/2014/main" id="{2ABC12D4-9281-D941-B29F-569DD40246BA}"/>
              </a:ext>
            </a:extLst>
          </p:cNvPr>
          <p:cNvSpPr txBox="1">
            <a:spLocks noGrp="1"/>
          </p:cNvSpPr>
          <p:nvPr>
            <p:ph type="body" sz="half" idx="15"/>
          </p:nvPr>
        </p:nvSpPr>
        <p:spPr>
          <a:xfrm>
            <a:off x="10798145" y="5175504"/>
            <a:ext cx="11747502" cy="3911327"/>
          </a:xfrm>
          <a:prstGeom prst="rect">
            <a:avLst/>
          </a:prstGeom>
          <a:noFill/>
          <a:ln w="25400">
            <a:solidFill>
              <a:srgbClr val="FFFFFF"/>
            </a:solidFill>
          </a:ln>
        </p:spPr>
        <p:txBody>
          <a:bodyPr wrap="square"/>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6">
              <a:lnSpc>
                <a:spcPts val="4700"/>
              </a:lnSpc>
              <a:spcBef>
                <a:spcPts val="1400"/>
              </a:spcBef>
              <a:buClr>
                <a:schemeClr val="tx1"/>
              </a:buClr>
              <a:buFont typeface="System Font Regular"/>
              <a:buChar char="-"/>
              <a:tabLst/>
              <a:defRPr sz="3500" i="0" spc="0">
                <a:solidFill>
                  <a:schemeClr val="tx1"/>
                </a:solidFill>
              </a:defRPr>
            </a:lvl4pPr>
            <a:lvl5pPr marL="2295526" indent="-487364">
              <a:lnSpc>
                <a:spcPts val="4700"/>
              </a:lnSpc>
              <a:spcBef>
                <a:spcPts val="1400"/>
              </a:spcBef>
              <a:buClr>
                <a:schemeClr val="tx1"/>
              </a:buClr>
              <a:buFont typeface="System Font Regular"/>
              <a:buChar char="-"/>
              <a:tabLst/>
              <a:defRPr sz="3500" i="0" spc="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49637589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Full">
    <p:spTree>
      <p:nvGrpSpPr>
        <p:cNvPr id="1" name=""/>
        <p:cNvGrpSpPr/>
        <p:nvPr/>
      </p:nvGrpSpPr>
      <p:grpSpPr>
        <a:xfrm>
          <a:off x="0" y="0"/>
          <a:ext cx="0" cy="0"/>
          <a:chOff x="0" y="0"/>
          <a:chExt cx="0" cy="0"/>
        </a:xfrm>
      </p:grpSpPr>
      <p:sp>
        <p:nvSpPr>
          <p:cNvPr id="85" name="dylan-gillis-533818-unsplash_edit.jpg"/>
          <p:cNvSpPr>
            <a:spLocks noGrp="1"/>
          </p:cNvSpPr>
          <p:nvPr>
            <p:ph type="pic" idx="13"/>
          </p:nvPr>
        </p:nvSpPr>
        <p:spPr>
          <a:xfrm>
            <a:off x="-40879" y="-25780"/>
            <a:ext cx="24465758" cy="707884"/>
          </a:xfrm>
          <a:prstGeom prst="rect">
            <a:avLst/>
          </a:prstGeom>
        </p:spPr>
        <p:txBody>
          <a:bodyPr lIns="91439" tIns="45719" rIns="91439" bIns="45719"/>
          <a:lstStyle/>
          <a:p>
            <a:pPr lvl="0"/>
            <a:endParaRPr noProof="0" dirty="0">
              <a:sym typeface="Times New Roman"/>
            </a:endParaRPr>
          </a:p>
        </p:txBody>
      </p:sp>
      <p:sp>
        <p:nvSpPr>
          <p:cNvPr id="86" name="Title Text"/>
          <p:cNvSpPr>
            <a:spLocks noGrp="1"/>
          </p:cNvSpPr>
          <p:nvPr>
            <p:ph type="body" sz="quarter" idx="14"/>
          </p:nvPr>
        </p:nvSpPr>
        <p:spPr>
          <a:xfrm>
            <a:off x="1527049" y="1527049"/>
            <a:ext cx="3906330" cy="1359346"/>
          </a:xfrm>
          <a:prstGeom prst="rect">
            <a:avLst/>
          </a:prstGeom>
          <a:solidFill>
            <a:schemeClr val="accent4"/>
          </a:solidFill>
          <a:ln w="25400">
            <a:solidFill>
              <a:srgbClr val="FFFFFF"/>
            </a:solidFill>
          </a:ln>
        </p:spPr>
        <p:txBody>
          <a:bodyPr lIns="50800" tIns="50800" rIns="50800" bIns="50800"/>
          <a:lstStyle>
            <a:lvl1pPr>
              <a:lnSpc>
                <a:spcPts val="4900"/>
              </a:lnSpc>
              <a:defRPr sz="4700" i="0" cap="all" spc="50" baseline="0">
                <a:solidFill>
                  <a:schemeClr val="tx1"/>
                </a:solidFill>
                <a:latin typeface="+mn-lt"/>
                <a:ea typeface="+mn-ea"/>
                <a:cs typeface="+mn-cs"/>
                <a:sym typeface="Impact"/>
              </a:defRPr>
            </a:lvl1pPr>
          </a:lstStyle>
          <a:p>
            <a:pPr lvl="0"/>
            <a:r>
              <a:rPr lang="en-US" smtClean="0"/>
              <a:t>Edit Master text styles</a:t>
            </a:r>
          </a:p>
        </p:txBody>
      </p:sp>
    </p:spTree>
    <p:extLst>
      <p:ext uri="{BB962C8B-B14F-4D97-AF65-F5344CB8AC3E}">
        <p14:creationId xmlns:p14="http://schemas.microsoft.com/office/powerpoint/2010/main" val="8610714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Exampl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F7AE3F-2872-4FD2-B018-A5A2EE19E5C2}"/>
              </a:ext>
            </a:extLst>
          </p:cNvPr>
          <p:cNvSpPr/>
          <p:nvPr userDrawn="1"/>
        </p:nvSpPr>
        <p:spPr>
          <a:xfrm>
            <a:off x="0" y="0"/>
            <a:ext cx="1219200" cy="609600"/>
          </a:xfrm>
          <a:prstGeom prst="rect">
            <a:avLst/>
          </a:prstGeom>
          <a:solidFill>
            <a:srgbClr val="35448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dirty="0" err="1">
              <a:solidFill>
                <a:schemeClr val="bg1"/>
              </a:solidFill>
            </a:endParaRPr>
          </a:p>
        </p:txBody>
      </p:sp>
      <p:pic>
        <p:nvPicPr>
          <p:cNvPr id="6"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777" y="1066801"/>
            <a:ext cx="438150" cy="3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eetin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7477" y="1"/>
            <a:ext cx="8064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14" name="Text Placeholder 6"/>
          <p:cNvSpPr>
            <a:spLocks noGrp="1"/>
          </p:cNvSpPr>
          <p:nvPr>
            <p:ph type="body" sz="quarter" idx="11"/>
          </p:nvPr>
        </p:nvSpPr>
        <p:spPr>
          <a:xfrm>
            <a:off x="1016000" y="-90836"/>
            <a:ext cx="23368000" cy="795089"/>
          </a:xfrm>
          <a:gradFill>
            <a:gsLst>
              <a:gs pos="0">
                <a:srgbClr val="354482"/>
              </a:gs>
              <a:gs pos="100000">
                <a:schemeClr val="bg1"/>
              </a:gs>
            </a:gsLst>
            <a:lin ang="0" scaled="1"/>
          </a:gradFill>
        </p:spPr>
        <p:txBody>
          <a:bodyPr anchor="ctr"/>
          <a:lstStyle>
            <a:lvl1pPr marL="0" indent="0">
              <a:buNone/>
              <a:defRPr sz="2000">
                <a:solidFill>
                  <a:srgbClr val="FFFFFF"/>
                </a:solidFill>
              </a:defRPr>
            </a:lvl1pPr>
          </a:lstStyle>
          <a:p>
            <a:pPr lvl="0"/>
            <a:r>
              <a:rPr lang="en-US" dirty="0"/>
              <a:t>Click to edit Master text styles</a:t>
            </a:r>
          </a:p>
        </p:txBody>
      </p:sp>
      <p:sp>
        <p:nvSpPr>
          <p:cNvPr id="15" name="Text Placeholder 7"/>
          <p:cNvSpPr>
            <a:spLocks noGrp="1"/>
          </p:cNvSpPr>
          <p:nvPr>
            <p:ph type="body" sz="quarter" idx="10"/>
          </p:nvPr>
        </p:nvSpPr>
        <p:spPr>
          <a:xfrm>
            <a:off x="609600" y="3048000"/>
            <a:ext cx="23368000" cy="3975447"/>
          </a:xfrm>
        </p:spPr>
        <p:txBody>
          <a:bodyPr/>
          <a:lstStyle>
            <a:lvl1pPr>
              <a:buClr>
                <a:schemeClr val="tx1"/>
              </a:buClr>
              <a:defRPr>
                <a:solidFill>
                  <a:schemeClr val="tx1"/>
                </a:solidFill>
                <a:latin typeface="+mj-lt"/>
              </a:defRPr>
            </a:lvl1pPr>
            <a:lvl2pPr>
              <a:buClr>
                <a:schemeClr val="tx1"/>
              </a:buClr>
              <a:defRPr>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75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7" y="304800"/>
            <a:ext cx="104457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1219200" y="2743200"/>
            <a:ext cx="21945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aseline="0">
                <a:solidFill>
                  <a:srgbClr val="004E95"/>
                </a:solidFill>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914400" indent="-914400">
              <a:buFont typeface="Wingdings" panose="05000000000000000000" pitchFamily="2" charset="2"/>
              <a:buChar char="§"/>
              <a:defRPr baseline="0">
                <a:solidFill>
                  <a:schemeClr val="tx1"/>
                </a:solidFill>
                <a:latin typeface="Helvetica" pitchFamily="34" charset="0"/>
              </a:defRPr>
            </a:lvl1pPr>
            <a:lvl2pPr>
              <a:defRPr>
                <a:solidFill>
                  <a:schemeClr val="tx1"/>
                </a:solidFill>
                <a:latin typeface="Helvetica" pitchFamily="34" charset="0"/>
              </a:defRPr>
            </a:lvl2pPr>
            <a:lvl3pPr>
              <a:defRPr>
                <a:solidFill>
                  <a:schemeClr val="tx1"/>
                </a:solidFill>
                <a:latin typeface="Helvetica" pitchFamily="34" charset="0"/>
              </a:defRPr>
            </a:lvl3pPr>
            <a:lvl4pPr>
              <a:defRPr>
                <a:solidFill>
                  <a:schemeClr val="tx1"/>
                </a:solidFill>
                <a:latin typeface="Helvetica" pitchFamily="34" charset="0"/>
              </a:defRPr>
            </a:lvl4pPr>
            <a:lvl5pPr>
              <a:defRPr>
                <a:solidFill>
                  <a:schemeClr val="tx1"/>
                </a:solidFill>
                <a:latin typeface="Helvetica"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a:xfrm>
            <a:off x="0" y="0"/>
            <a:ext cx="0" cy="0"/>
          </a:xfrm>
        </p:spPr>
        <p:txBody>
          <a:bodyPr/>
          <a:lstStyle>
            <a:lvl1pPr>
              <a:defRPr>
                <a:ea typeface="+mn-ea"/>
                <a:cs typeface="Arial" panose="020B0604020202020204" pitchFamily="34" charset="0"/>
              </a:defRPr>
            </a:lvl1pPr>
          </a:lstStyle>
          <a:p>
            <a:pPr>
              <a:defRPr/>
            </a:pPr>
            <a:r>
              <a:rPr lang="en-US" altLang="en-US"/>
              <a:t>S</a:t>
            </a:r>
            <a:fld id="{0DA5A6B8-1A23-45D3-9A5F-4BD1EE94D7C0}" type="slidenum">
              <a:rPr lang="en-US" altLang="en-US"/>
              <a:pPr>
                <a:defRPr/>
              </a:pPr>
              <a:t>‹#›</a:t>
            </a:fld>
            <a:endParaRPr lang="en-US" altLang="en-US"/>
          </a:p>
        </p:txBody>
      </p:sp>
    </p:spTree>
    <p:extLst>
      <p:ext uri="{BB962C8B-B14F-4D97-AF65-F5344CB8AC3E}">
        <p14:creationId xmlns:p14="http://schemas.microsoft.com/office/powerpoint/2010/main" val="1526598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Text">
    <p:spTree>
      <p:nvGrpSpPr>
        <p:cNvPr id="1" name=""/>
        <p:cNvGrpSpPr/>
        <p:nvPr/>
      </p:nvGrpSpPr>
      <p:grpSpPr>
        <a:xfrm>
          <a:off x="0" y="0"/>
          <a:ext cx="0" cy="0"/>
          <a:chOff x="0" y="0"/>
          <a:chExt cx="0" cy="0"/>
        </a:xfrm>
      </p:grpSpPr>
      <p:sp>
        <p:nvSpPr>
          <p:cNvPr id="33" name="Title Text"/>
          <p:cNvSpPr txBox="1">
            <a:spLocks noGrp="1"/>
          </p:cNvSpPr>
          <p:nvPr>
            <p:ph type="title" hasCustomPrompt="1"/>
          </p:nvPr>
        </p:nvSpPr>
        <p:spPr>
          <a:xfrm>
            <a:off x="1527048" y="1511312"/>
            <a:ext cx="7378701" cy="1359346"/>
          </a:xfrm>
          <a:prstGeom prst="rect">
            <a:avLst/>
          </a:prstGeom>
        </p:spPr>
        <p:txBody>
          <a:bodyPr>
            <a:spAutoFit/>
          </a:bodyPr>
          <a:lstStyle>
            <a:lvl1pPr>
              <a:lnSpc>
                <a:spcPts val="9800"/>
              </a:lnSpc>
              <a:defRPr sz="9800" spc="-195">
                <a:solidFill>
                  <a:schemeClr val="tx1"/>
                </a:solidFill>
              </a:defRPr>
            </a:lvl1pPr>
          </a:lstStyle>
          <a:p>
            <a:r>
              <a:rPr dirty="0"/>
              <a:t>Title Text</a:t>
            </a:r>
          </a:p>
        </p:txBody>
      </p:sp>
      <p:sp>
        <p:nvSpPr>
          <p:cNvPr id="34" name="Body Level One…"/>
          <p:cNvSpPr txBox="1">
            <a:spLocks noGrp="1"/>
          </p:cNvSpPr>
          <p:nvPr>
            <p:ph type="body" sz="half" idx="1" hasCustomPrompt="1"/>
          </p:nvPr>
        </p:nvSpPr>
        <p:spPr>
          <a:xfrm>
            <a:off x="1527048" y="5175504"/>
            <a:ext cx="12923441" cy="3865866"/>
          </a:xfrm>
          <a:prstGeom prst="rect">
            <a:avLst/>
          </a:prstGeom>
          <a:solidFill>
            <a:schemeClr val="accent4"/>
          </a:solidFill>
          <a:ln w="25400">
            <a:solidFill>
              <a:srgbClr val="FFFFFF"/>
            </a:solidFill>
          </a:ln>
        </p:spPr>
        <p:txBody>
          <a:bodyPr>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
        <p:nvSpPr>
          <p:cNvPr id="6" name="Subheader Text">
            <a:extLst>
              <a:ext uri="{FF2B5EF4-FFF2-40B4-BE49-F238E27FC236}">
                <a16:creationId xmlns:a16="http://schemas.microsoft.com/office/drawing/2014/main" id="{F88BB09D-4737-B04A-95AB-5565F36F3967}"/>
              </a:ext>
            </a:extLst>
          </p:cNvPr>
          <p:cNvSpPr>
            <a:spLocks noGrp="1"/>
          </p:cNvSpPr>
          <p:nvPr>
            <p:ph type="body" sz="quarter" idx="13" hasCustomPrompt="1"/>
          </p:nvPr>
        </p:nvSpPr>
        <p:spPr>
          <a:xfrm>
            <a:off x="1528889" y="3949624"/>
            <a:ext cx="8575231"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Graphic">
    <p:bg>
      <p:bgPr>
        <a:solidFill>
          <a:schemeClr val="accent4"/>
        </a:solidFill>
        <a:effectLst/>
      </p:bgPr>
    </p:bg>
    <p:spTree>
      <p:nvGrpSpPr>
        <p:cNvPr id="1" name=""/>
        <p:cNvGrpSpPr/>
        <p:nvPr/>
      </p:nvGrpSpPr>
      <p:grpSpPr>
        <a:xfrm>
          <a:off x="0" y="0"/>
          <a:ext cx="0" cy="0"/>
          <a:chOff x="0" y="0"/>
          <a:chExt cx="0" cy="0"/>
        </a:xfrm>
      </p:grpSpPr>
      <p:pic>
        <p:nvPicPr>
          <p:cNvPr id="11" name="GFOAGraphic1.png" descr="GFOAGraphic1.png"/>
          <p:cNvPicPr>
            <a:picLocks noChangeAspect="1"/>
          </p:cNvPicPr>
          <p:nvPr userDrawn="1"/>
        </p:nvPicPr>
        <p:blipFill>
          <a:blip r:embed="rId2">
            <a:extLst/>
          </a:blip>
          <a:stretch>
            <a:fillRect/>
          </a:stretch>
        </p:blipFill>
        <p:spPr>
          <a:xfrm>
            <a:off x="1645" y="0"/>
            <a:ext cx="24380710" cy="13716000"/>
          </a:xfrm>
          <a:prstGeom prst="rect">
            <a:avLst/>
          </a:prstGeom>
          <a:ln w="12700">
            <a:miter lim="400000"/>
          </a:ln>
        </p:spPr>
      </p:pic>
      <p:sp>
        <p:nvSpPr>
          <p:cNvPr id="12" name="Title Text"/>
          <p:cNvSpPr txBox="1">
            <a:spLocks noGrp="1"/>
          </p:cNvSpPr>
          <p:nvPr>
            <p:ph type="title"/>
          </p:nvPr>
        </p:nvSpPr>
        <p:spPr>
          <a:xfrm>
            <a:off x="1527048" y="1527048"/>
            <a:ext cx="10349919" cy="1987724"/>
          </a:xfrm>
          <a:prstGeom prst="rect">
            <a:avLst/>
          </a:prstGeom>
          <a:solidFill>
            <a:schemeClr val="accent4"/>
          </a:solidFill>
          <a:ln w="25400">
            <a:solidFill>
              <a:srgbClr val="FFFFFF"/>
            </a:solidFill>
          </a:ln>
          <a:effectLst/>
        </p:spPr>
        <p:txBody>
          <a:bodyPr wrap="square">
            <a:spAutoFit/>
          </a:bodyPr>
          <a:lstStyle>
            <a:lvl1pPr>
              <a:lnSpc>
                <a:spcPts val="14700"/>
              </a:lnSpc>
              <a:defRPr sz="14700" spc="-293">
                <a:solidFill>
                  <a:schemeClr val="accent1"/>
                </a:solidFill>
              </a:defRPr>
            </a:lvl1pPr>
          </a:lstStyle>
          <a:p>
            <a:r>
              <a:rPr dirty="0"/>
              <a:t>Title Text</a:t>
            </a:r>
          </a:p>
        </p:txBody>
      </p:sp>
      <p:sp>
        <p:nvSpPr>
          <p:cNvPr id="13" name="Body Level One…"/>
          <p:cNvSpPr txBox="1">
            <a:spLocks noGrp="1"/>
          </p:cNvSpPr>
          <p:nvPr>
            <p:ph type="body" sz="quarter" idx="1" hasCustomPrompt="1"/>
          </p:nvPr>
        </p:nvSpPr>
        <p:spPr>
          <a:xfrm>
            <a:off x="1528789" y="5811610"/>
            <a:ext cx="10358410" cy="5309146"/>
          </a:xfrm>
          <a:prstGeom prst="rect">
            <a:avLst/>
          </a:prstGeom>
          <a:solidFill>
            <a:schemeClr val="accent4"/>
          </a:solidFill>
          <a:ln w="25400">
            <a:solidFill>
              <a:srgbClr val="FFFFFF"/>
            </a:solidFill>
          </a:ln>
        </p:spPr>
        <p:txBody>
          <a:bodyPr wrap="square" lIns="50800" tIns="50800" rIns="50800" bIns="50800" anchor="b">
            <a:spAutoFit/>
          </a:bodyPr>
          <a:lstStyle>
            <a:lvl1pPr>
              <a:lnSpc>
                <a:spcPts val="7000"/>
              </a:lnSpc>
              <a:defRPr sz="6300" i="1" spc="-100" baseline="0">
                <a:solidFill>
                  <a:schemeClr val="tx1"/>
                </a:solidFill>
              </a:defRPr>
            </a:lvl1pPr>
            <a:lvl2pPr>
              <a:lnSpc>
                <a:spcPts val="7000"/>
              </a:lnSpc>
              <a:defRPr sz="6300" i="1" spc="-100" baseline="0">
                <a:solidFill>
                  <a:schemeClr val="tx1"/>
                </a:solidFill>
              </a:defRPr>
            </a:lvl2pPr>
            <a:lvl3pPr>
              <a:lnSpc>
                <a:spcPts val="7000"/>
              </a:lnSpc>
              <a:defRPr sz="6300" i="1" spc="-100" baseline="0">
                <a:solidFill>
                  <a:schemeClr val="tx1"/>
                </a:solidFill>
              </a:defRPr>
            </a:lvl3pPr>
            <a:lvl4pPr>
              <a:lnSpc>
                <a:spcPts val="7000"/>
              </a:lnSpc>
              <a:defRPr sz="6300" i="1" spc="-100" baseline="0">
                <a:solidFill>
                  <a:schemeClr val="tx1"/>
                </a:solidFill>
              </a:defRPr>
            </a:lvl4pPr>
            <a:lvl5pPr>
              <a:lnSpc>
                <a:spcPts val="7000"/>
              </a:lnSpc>
              <a:defRPr sz="6300" i="1" spc="-100" baseline="0">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 name="Circle"/>
          <p:cNvSpPr/>
          <p:nvPr/>
        </p:nvSpPr>
        <p:spPr>
          <a:xfrm>
            <a:off x="20379266" y="1225146"/>
            <a:ext cx="2435146" cy="2435146"/>
          </a:xfrm>
          <a:prstGeom prst="ellipse">
            <a:avLst/>
          </a:prstGeom>
          <a:solidFill>
            <a:schemeClr val="accent4"/>
          </a:solidFill>
          <a:ln w="25400">
            <a:solidFill>
              <a:srgbClr val="FFFFFF"/>
            </a:solidFill>
            <a:miter lim="400000"/>
          </a:ln>
        </p:spPr>
        <p:txBody>
          <a:bodyPr lIns="50800" tIns="50800" rIns="50800" bIns="50800">
            <a:normAutofit/>
          </a:bodyPr>
          <a:lstStyle/>
          <a:p>
            <a:pPr>
              <a:lnSpc>
                <a:spcPts val="9800"/>
              </a:lnSpc>
              <a:spcBef>
                <a:spcPts val="0"/>
              </a:spcBef>
              <a:defRPr sz="9800" cap="all" spc="-195">
                <a:latin typeface="+mn-lt"/>
                <a:ea typeface="+mn-ea"/>
                <a:cs typeface="+mn-cs"/>
                <a:sym typeface="Impact"/>
              </a:defRPr>
            </a:pPr>
            <a:endParaRPr/>
          </a:p>
        </p:txBody>
      </p:sp>
      <p:pic>
        <p:nvPicPr>
          <p:cNvPr id="15" name="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7521" y="1564494"/>
            <a:ext cx="1441736" cy="1802170"/>
          </a:xfrm>
          <a:prstGeom prst="rect">
            <a:avLst/>
          </a:prstGeom>
          <a:ln w="12700">
            <a:miter lim="400000"/>
          </a:ln>
        </p:spPr>
      </p:pic>
    </p:spTree>
    <p:extLst>
      <p:ext uri="{BB962C8B-B14F-4D97-AF65-F5344CB8AC3E}">
        <p14:creationId xmlns:p14="http://schemas.microsoft.com/office/powerpoint/2010/main" val="301706091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Text">
    <p:spTree>
      <p:nvGrpSpPr>
        <p:cNvPr id="1" name=""/>
        <p:cNvGrpSpPr/>
        <p:nvPr/>
      </p:nvGrpSpPr>
      <p:grpSpPr>
        <a:xfrm>
          <a:off x="0" y="0"/>
          <a:ext cx="0" cy="0"/>
          <a:chOff x="0" y="0"/>
          <a:chExt cx="0" cy="0"/>
        </a:xfrm>
      </p:grpSpPr>
      <p:sp>
        <p:nvSpPr>
          <p:cNvPr id="33" name="Title Text"/>
          <p:cNvSpPr txBox="1">
            <a:spLocks noGrp="1"/>
          </p:cNvSpPr>
          <p:nvPr>
            <p:ph type="title" hasCustomPrompt="1"/>
          </p:nvPr>
        </p:nvSpPr>
        <p:spPr>
          <a:xfrm>
            <a:off x="1527048" y="1511312"/>
            <a:ext cx="7378701" cy="1359346"/>
          </a:xfrm>
          <a:prstGeom prst="rect">
            <a:avLst/>
          </a:prstGeom>
        </p:spPr>
        <p:txBody>
          <a:bodyPr>
            <a:spAutoFit/>
          </a:bodyPr>
          <a:lstStyle>
            <a:lvl1pPr>
              <a:lnSpc>
                <a:spcPts val="9800"/>
              </a:lnSpc>
              <a:defRPr sz="9800" spc="-195">
                <a:solidFill>
                  <a:schemeClr val="tx1"/>
                </a:solidFill>
              </a:defRPr>
            </a:lvl1pPr>
          </a:lstStyle>
          <a:p>
            <a:r>
              <a:rPr dirty="0"/>
              <a:t>Title Text</a:t>
            </a:r>
          </a:p>
        </p:txBody>
      </p:sp>
      <p:sp>
        <p:nvSpPr>
          <p:cNvPr id="34" name="Body Level One…"/>
          <p:cNvSpPr txBox="1">
            <a:spLocks noGrp="1"/>
          </p:cNvSpPr>
          <p:nvPr>
            <p:ph type="body" sz="half" idx="1" hasCustomPrompt="1"/>
          </p:nvPr>
        </p:nvSpPr>
        <p:spPr>
          <a:xfrm>
            <a:off x="1527048" y="5175504"/>
            <a:ext cx="12923441" cy="3865866"/>
          </a:xfrm>
          <a:prstGeom prst="rect">
            <a:avLst/>
          </a:prstGeom>
          <a:solidFill>
            <a:schemeClr val="accent4"/>
          </a:solidFill>
          <a:ln w="25400">
            <a:solidFill>
              <a:srgbClr val="FFFFFF"/>
            </a:solidFill>
          </a:ln>
        </p:spPr>
        <p:txBody>
          <a:bodyPr>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
        <p:nvSpPr>
          <p:cNvPr id="6" name="Subheader Text">
            <a:extLst>
              <a:ext uri="{FF2B5EF4-FFF2-40B4-BE49-F238E27FC236}">
                <a16:creationId xmlns:a16="http://schemas.microsoft.com/office/drawing/2014/main" id="{F88BB09D-4737-B04A-95AB-5565F36F3967}"/>
              </a:ext>
            </a:extLst>
          </p:cNvPr>
          <p:cNvSpPr>
            <a:spLocks noGrp="1"/>
          </p:cNvSpPr>
          <p:nvPr>
            <p:ph type="body" sz="quarter" idx="13" hasCustomPrompt="1"/>
          </p:nvPr>
        </p:nvSpPr>
        <p:spPr>
          <a:xfrm>
            <a:off x="1528889" y="3949624"/>
            <a:ext cx="8575231"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Tree>
    <p:extLst>
      <p:ext uri="{BB962C8B-B14F-4D97-AF65-F5344CB8AC3E}">
        <p14:creationId xmlns:p14="http://schemas.microsoft.com/office/powerpoint/2010/main" val="39031837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ction Text-Alt">
    <p:spTree>
      <p:nvGrpSpPr>
        <p:cNvPr id="1" name=""/>
        <p:cNvGrpSpPr/>
        <p:nvPr/>
      </p:nvGrpSpPr>
      <p:grpSpPr>
        <a:xfrm>
          <a:off x="0" y="0"/>
          <a:ext cx="0" cy="0"/>
          <a:chOff x="0" y="0"/>
          <a:chExt cx="0" cy="0"/>
        </a:xfrm>
      </p:grpSpPr>
      <p:sp>
        <p:nvSpPr>
          <p:cNvPr id="43" name="Title Text"/>
          <p:cNvSpPr txBox="1">
            <a:spLocks noGrp="1"/>
          </p:cNvSpPr>
          <p:nvPr>
            <p:ph type="title" hasCustomPrompt="1"/>
          </p:nvPr>
        </p:nvSpPr>
        <p:spPr>
          <a:xfrm>
            <a:off x="1527048" y="1508760"/>
            <a:ext cx="7378701" cy="1359346"/>
          </a:xfrm>
          <a:prstGeom prst="rect">
            <a:avLst/>
          </a:prstGeom>
        </p:spPr>
        <p:txBody>
          <a:bodyPr>
            <a:spAutoFit/>
          </a:bodyPr>
          <a:lstStyle>
            <a:lvl1pPr>
              <a:lnSpc>
                <a:spcPts val="9800"/>
              </a:lnSpc>
              <a:defRPr sz="9800" spc="-195">
                <a:solidFill>
                  <a:schemeClr val="tx1"/>
                </a:solidFill>
              </a:defRPr>
            </a:lvl1pPr>
          </a:lstStyle>
          <a:p>
            <a:r>
              <a:rPr dirty="0"/>
              <a:t>Title Text</a:t>
            </a:r>
          </a:p>
        </p:txBody>
      </p:sp>
      <p:sp>
        <p:nvSpPr>
          <p:cNvPr id="7" name="Subheader Text">
            <a:extLst>
              <a:ext uri="{FF2B5EF4-FFF2-40B4-BE49-F238E27FC236}">
                <a16:creationId xmlns:a16="http://schemas.microsoft.com/office/drawing/2014/main" id="{66099149-3D97-1649-9624-EB6CC9F8BF80}"/>
              </a:ext>
            </a:extLst>
          </p:cNvPr>
          <p:cNvSpPr>
            <a:spLocks noGrp="1"/>
          </p:cNvSpPr>
          <p:nvPr>
            <p:ph type="body" sz="quarter" idx="13" hasCustomPrompt="1"/>
          </p:nvPr>
        </p:nvSpPr>
        <p:spPr>
          <a:xfrm>
            <a:off x="1528889" y="3949624"/>
            <a:ext cx="8575231"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
        <p:nvSpPr>
          <p:cNvPr id="8" name="Body Level One…">
            <a:extLst>
              <a:ext uri="{FF2B5EF4-FFF2-40B4-BE49-F238E27FC236}">
                <a16:creationId xmlns:a16="http://schemas.microsoft.com/office/drawing/2014/main" id="{A6E13E15-64A7-D340-88C9-9C849871C382}"/>
              </a:ext>
            </a:extLst>
          </p:cNvPr>
          <p:cNvSpPr txBox="1">
            <a:spLocks noGrp="1"/>
          </p:cNvSpPr>
          <p:nvPr>
            <p:ph type="body" sz="half" idx="1" hasCustomPrompt="1"/>
          </p:nvPr>
        </p:nvSpPr>
        <p:spPr>
          <a:xfrm>
            <a:off x="1527049" y="5175504"/>
            <a:ext cx="12650964" cy="3865866"/>
          </a:xfrm>
          <a:prstGeom prst="rect">
            <a:avLst/>
          </a:prstGeom>
          <a:noFill/>
          <a:ln w="25400">
            <a:solidFill>
              <a:srgbClr val="FFFFFF"/>
            </a:solidFill>
          </a:ln>
        </p:spPr>
        <p:txBody>
          <a:bodyPr wrap="square">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
        <p:nvSpPr>
          <p:cNvPr id="46" name="Image"/>
          <p:cNvSpPr>
            <a:spLocks noGrp="1"/>
          </p:cNvSpPr>
          <p:nvPr>
            <p:ph type="pic" sz="quarter" idx="14"/>
          </p:nvPr>
        </p:nvSpPr>
        <p:spPr>
          <a:xfrm>
            <a:off x="14178012" y="5185899"/>
            <a:ext cx="8391694" cy="6108701"/>
          </a:xfrm>
          <a:prstGeom prst="rect">
            <a:avLst/>
          </a:prstGeom>
          <a:ln w="25400">
            <a:solidFill>
              <a:srgbClr val="FFFFFF"/>
            </a:solidFill>
          </a:ln>
        </p:spPr>
        <p:txBody>
          <a:bodyPr lIns="91439" tIns="45719" rIns="91439" bIns="45719"/>
          <a:lstStyle/>
          <a:p>
            <a:endParaRPr dirty="0"/>
          </a:p>
        </p:txBody>
      </p:sp>
    </p:spTree>
    <p:extLst>
      <p:ext uri="{BB962C8B-B14F-4D97-AF65-F5344CB8AC3E}">
        <p14:creationId xmlns:p14="http://schemas.microsoft.com/office/powerpoint/2010/main" val="295329284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Emphasis-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909CA5-ACAD-B843-A23E-AEE101FCF2A1}"/>
              </a:ext>
            </a:extLst>
          </p:cNvPr>
          <p:cNvSpPr/>
          <p:nvPr userDrawn="1"/>
        </p:nvSpPr>
        <p:spPr>
          <a:xfrm>
            <a:off x="0" y="0"/>
            <a:ext cx="10314400"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dirty="0">
              <a:ln>
                <a:noFill/>
              </a:ln>
              <a:solidFill>
                <a:schemeClr val="accent4"/>
              </a:solidFill>
              <a:effectLst/>
              <a:uFillTx/>
              <a:latin typeface="+mn-lt"/>
              <a:ea typeface="+mn-ea"/>
              <a:cs typeface="+mn-cs"/>
              <a:sym typeface="Impact"/>
            </a:endParaRPr>
          </a:p>
        </p:txBody>
      </p:sp>
      <p:sp>
        <p:nvSpPr>
          <p:cNvPr id="67" name="Title Text"/>
          <p:cNvSpPr txBox="1">
            <a:spLocks noGrp="1"/>
          </p:cNvSpPr>
          <p:nvPr>
            <p:ph type="title" hasCustomPrompt="1"/>
          </p:nvPr>
        </p:nvSpPr>
        <p:spPr>
          <a:xfrm>
            <a:off x="1527048" y="1527048"/>
            <a:ext cx="6756401" cy="1359346"/>
          </a:xfrm>
          <a:prstGeom prst="rect">
            <a:avLst/>
          </a:prstGeom>
        </p:spPr>
        <p:txBody>
          <a:bodyPr>
            <a:spAutoFit/>
          </a:bodyPr>
          <a:lstStyle>
            <a:lvl1pPr>
              <a:lnSpc>
                <a:spcPts val="9800"/>
              </a:lnSpc>
              <a:defRPr sz="9800" spc="-195">
                <a:solidFill>
                  <a:schemeClr val="bg1"/>
                </a:solidFill>
              </a:defRPr>
            </a:lvl1pPr>
          </a:lstStyle>
          <a:p>
            <a:r>
              <a:rPr dirty="0"/>
              <a:t>Title Text</a:t>
            </a:r>
          </a:p>
        </p:txBody>
      </p:sp>
      <p:sp>
        <p:nvSpPr>
          <p:cNvPr id="7" name="Subheader Text">
            <a:extLst>
              <a:ext uri="{FF2B5EF4-FFF2-40B4-BE49-F238E27FC236}">
                <a16:creationId xmlns:a16="http://schemas.microsoft.com/office/drawing/2014/main" id="{7F01F173-2865-094B-9E98-10863EBEED99}"/>
              </a:ext>
            </a:extLst>
          </p:cNvPr>
          <p:cNvSpPr>
            <a:spLocks noGrp="1"/>
          </p:cNvSpPr>
          <p:nvPr>
            <p:ph type="body" sz="quarter" idx="14" hasCustomPrompt="1"/>
          </p:nvPr>
        </p:nvSpPr>
        <p:spPr>
          <a:xfrm>
            <a:off x="1528889" y="3949624"/>
            <a:ext cx="8575231"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bg1"/>
                </a:solidFill>
              </a:defRPr>
            </a:lvl1pPr>
          </a:lstStyle>
          <a:p>
            <a:r>
              <a:rPr dirty="0" err="1"/>
              <a:t>Subheader</a:t>
            </a:r>
            <a:r>
              <a:rPr dirty="0"/>
              <a:t> Text</a:t>
            </a:r>
          </a:p>
        </p:txBody>
      </p:sp>
      <p:sp>
        <p:nvSpPr>
          <p:cNvPr id="9" name="Body Level One…">
            <a:extLst>
              <a:ext uri="{FF2B5EF4-FFF2-40B4-BE49-F238E27FC236}">
                <a16:creationId xmlns:a16="http://schemas.microsoft.com/office/drawing/2014/main" id="{5BC9BA7C-2640-8446-AB3B-98C40FA3050B}"/>
              </a:ext>
            </a:extLst>
          </p:cNvPr>
          <p:cNvSpPr txBox="1">
            <a:spLocks noGrp="1"/>
          </p:cNvSpPr>
          <p:nvPr>
            <p:ph type="body" sz="half" idx="15" hasCustomPrompt="1"/>
          </p:nvPr>
        </p:nvSpPr>
        <p:spPr>
          <a:xfrm>
            <a:off x="10798144" y="5175504"/>
            <a:ext cx="11747501" cy="3865866"/>
          </a:xfrm>
          <a:prstGeom prst="rect">
            <a:avLst/>
          </a:prstGeom>
          <a:noFill/>
          <a:ln w="25400">
            <a:solidFill>
              <a:srgbClr val="FFFFFF"/>
            </a:solidFill>
          </a:ln>
        </p:spPr>
        <p:txBody>
          <a:bodyPr wrap="square">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974643535"/>
      </p:ext>
    </p:extLst>
  </p:cSld>
  <p:clrMapOvr>
    <a:masterClrMapping/>
  </p:clrMapOvr>
  <p:transition spd="med"/>
  <p:extLst mod="1">
    <p:ext uri="{DCECCB84-F9BA-43D5-87BE-67443E8EF086}">
      <p15:sldGuideLst xmlns:p15="http://schemas.microsoft.com/office/powerpoint/2012/main">
        <p15:guide id="1" pos="65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Graphic">
    <p:spTree>
      <p:nvGrpSpPr>
        <p:cNvPr id="1" name=""/>
        <p:cNvGrpSpPr/>
        <p:nvPr/>
      </p:nvGrpSpPr>
      <p:grpSpPr>
        <a:xfrm>
          <a:off x="0" y="0"/>
          <a:ext cx="0" cy="0"/>
          <a:chOff x="0" y="0"/>
          <a:chExt cx="0" cy="0"/>
        </a:xfrm>
      </p:grpSpPr>
      <p:sp>
        <p:nvSpPr>
          <p:cNvPr id="75" name="Image"/>
          <p:cNvSpPr>
            <a:spLocks noGrp="1"/>
          </p:cNvSpPr>
          <p:nvPr>
            <p:ph type="pic" idx="13"/>
          </p:nvPr>
        </p:nvSpPr>
        <p:spPr>
          <a:xfrm>
            <a:off x="-27055" y="-15066"/>
            <a:ext cx="10390255" cy="13746131"/>
          </a:xfrm>
          <a:prstGeom prst="rect">
            <a:avLst/>
          </a:prstGeom>
        </p:spPr>
        <p:txBody>
          <a:bodyPr lIns="91439" tIns="45719" rIns="91439" bIns="45719"/>
          <a:lstStyle/>
          <a:p>
            <a:endParaRPr/>
          </a:p>
        </p:txBody>
      </p:sp>
      <p:sp>
        <p:nvSpPr>
          <p:cNvPr id="76" name="Title Text"/>
          <p:cNvSpPr txBox="1">
            <a:spLocks noGrp="1"/>
          </p:cNvSpPr>
          <p:nvPr>
            <p:ph type="title" hasCustomPrompt="1"/>
          </p:nvPr>
        </p:nvSpPr>
        <p:spPr>
          <a:xfrm>
            <a:off x="10812885" y="1524475"/>
            <a:ext cx="8044737" cy="1359346"/>
          </a:xfrm>
          <a:prstGeom prst="rect">
            <a:avLst/>
          </a:prstGeom>
        </p:spPr>
        <p:txBody>
          <a:bodyPr>
            <a:spAutoFit/>
          </a:bodyPr>
          <a:lstStyle>
            <a:lvl1pPr>
              <a:lnSpc>
                <a:spcPts val="9800"/>
              </a:lnSpc>
              <a:defRPr sz="9800" spc="-195">
                <a:solidFill>
                  <a:schemeClr val="tx1"/>
                </a:solidFill>
              </a:defRPr>
            </a:lvl1pPr>
          </a:lstStyle>
          <a:p>
            <a:r>
              <a:rPr dirty="0"/>
              <a:t>Title Text</a:t>
            </a:r>
          </a:p>
        </p:txBody>
      </p:sp>
      <p:sp>
        <p:nvSpPr>
          <p:cNvPr id="7" name="Body Level One…">
            <a:extLst>
              <a:ext uri="{FF2B5EF4-FFF2-40B4-BE49-F238E27FC236}">
                <a16:creationId xmlns:a16="http://schemas.microsoft.com/office/drawing/2014/main" id="{2ABC12D4-9281-D941-B29F-569DD40246BA}"/>
              </a:ext>
            </a:extLst>
          </p:cNvPr>
          <p:cNvSpPr txBox="1">
            <a:spLocks noGrp="1"/>
          </p:cNvSpPr>
          <p:nvPr>
            <p:ph type="body" sz="half" idx="15" hasCustomPrompt="1"/>
          </p:nvPr>
        </p:nvSpPr>
        <p:spPr>
          <a:xfrm>
            <a:off x="10798144" y="5175504"/>
            <a:ext cx="11747501" cy="3865866"/>
          </a:xfrm>
          <a:prstGeom prst="rect">
            <a:avLst/>
          </a:prstGeom>
          <a:noFill/>
          <a:ln w="25400">
            <a:solidFill>
              <a:srgbClr val="FFFFFF"/>
            </a:solidFill>
          </a:ln>
        </p:spPr>
        <p:txBody>
          <a:bodyPr wrap="square">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4120575702"/>
      </p:ext>
    </p:extLst>
  </p:cSld>
  <p:clrMapOvr>
    <a:masterClrMapping/>
  </p:clrMapOvr>
  <p:transition spd="med"/>
  <p:extLst mod="1">
    <p:ext uri="{DCECCB84-F9BA-43D5-87BE-67443E8EF086}">
      <p15:sldGuideLst xmlns:p15="http://schemas.microsoft.com/office/powerpoint/2012/main">
        <p15:guide id="1" pos="65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Graphic-Full">
    <p:spTree>
      <p:nvGrpSpPr>
        <p:cNvPr id="1" name=""/>
        <p:cNvGrpSpPr/>
        <p:nvPr/>
      </p:nvGrpSpPr>
      <p:grpSpPr>
        <a:xfrm>
          <a:off x="0" y="0"/>
          <a:ext cx="0" cy="0"/>
          <a:chOff x="0" y="0"/>
          <a:chExt cx="0" cy="0"/>
        </a:xfrm>
      </p:grpSpPr>
      <p:sp>
        <p:nvSpPr>
          <p:cNvPr id="85" name="dylan-gillis-533818-unsplash_edit.jpg"/>
          <p:cNvSpPr>
            <a:spLocks noGrp="1"/>
          </p:cNvSpPr>
          <p:nvPr>
            <p:ph type="pic" idx="13"/>
          </p:nvPr>
        </p:nvSpPr>
        <p:spPr>
          <a:xfrm>
            <a:off x="-40879" y="-25780"/>
            <a:ext cx="24465757" cy="13767560"/>
          </a:xfrm>
          <a:prstGeom prst="rect">
            <a:avLst/>
          </a:prstGeom>
        </p:spPr>
        <p:txBody>
          <a:bodyPr lIns="91439" tIns="45719" rIns="91439" bIns="45719"/>
          <a:lstStyle/>
          <a:p>
            <a:endParaRPr dirty="0"/>
          </a:p>
        </p:txBody>
      </p:sp>
      <p:sp>
        <p:nvSpPr>
          <p:cNvPr id="86" name="Title Text"/>
          <p:cNvSpPr>
            <a:spLocks noGrp="1"/>
          </p:cNvSpPr>
          <p:nvPr>
            <p:ph type="body" sz="quarter" idx="14" hasCustomPrompt="1"/>
          </p:nvPr>
        </p:nvSpPr>
        <p:spPr>
          <a:xfrm>
            <a:off x="1527048" y="1527048"/>
            <a:ext cx="3906330" cy="730969"/>
          </a:xfrm>
          <a:prstGeom prst="rect">
            <a:avLst/>
          </a:prstGeom>
          <a:solidFill>
            <a:schemeClr val="accent4"/>
          </a:solidFill>
          <a:ln w="25400">
            <a:solidFill>
              <a:srgbClr val="FFFFFF"/>
            </a:solidFill>
          </a:ln>
        </p:spPr>
        <p:txBody>
          <a:bodyPr lIns="50800" tIns="50800" rIns="50800" bIns="50800">
            <a:spAutoFit/>
          </a:bodyPr>
          <a:lstStyle>
            <a:lvl1pPr>
              <a:lnSpc>
                <a:spcPts val="4900"/>
              </a:lnSpc>
              <a:defRPr sz="4700" i="0" cap="all" spc="50" baseline="0">
                <a:solidFill>
                  <a:schemeClr val="tx1"/>
                </a:solidFill>
                <a:latin typeface="+mn-lt"/>
                <a:ea typeface="+mn-ea"/>
                <a:cs typeface="+mn-cs"/>
                <a:sym typeface="Impact"/>
              </a:defRPr>
            </a:lvl1pPr>
          </a:lstStyle>
          <a:p>
            <a:r>
              <a:rPr dirty="0"/>
              <a:t>Title Text</a:t>
            </a:r>
          </a:p>
        </p:txBody>
      </p:sp>
    </p:spTree>
    <p:extLst>
      <p:ext uri="{BB962C8B-B14F-4D97-AF65-F5344CB8AC3E}">
        <p14:creationId xmlns:p14="http://schemas.microsoft.com/office/powerpoint/2010/main" val="200046326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Exampl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F7AE3F-2872-4FD2-B018-A5A2EE19E5C2}"/>
              </a:ext>
            </a:extLst>
          </p:cNvPr>
          <p:cNvSpPr/>
          <p:nvPr userDrawn="1"/>
        </p:nvSpPr>
        <p:spPr>
          <a:xfrm>
            <a:off x="0" y="0"/>
            <a:ext cx="1219200" cy="609600"/>
          </a:xfrm>
          <a:prstGeom prst="rect">
            <a:avLst/>
          </a:prstGeom>
          <a:solidFill>
            <a:srgbClr val="35448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dirty="0" err="1">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777" y="1066801"/>
            <a:ext cx="438150" cy="3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eetin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7477" y="1"/>
            <a:ext cx="8064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14" name="Text Placeholder 6"/>
          <p:cNvSpPr>
            <a:spLocks noGrp="1"/>
          </p:cNvSpPr>
          <p:nvPr>
            <p:ph type="body" sz="quarter" idx="11"/>
          </p:nvPr>
        </p:nvSpPr>
        <p:spPr>
          <a:xfrm>
            <a:off x="1016000" y="3813"/>
            <a:ext cx="23368000" cy="605790"/>
          </a:xfrm>
          <a:gradFill>
            <a:gsLst>
              <a:gs pos="0">
                <a:srgbClr val="354482"/>
              </a:gs>
              <a:gs pos="100000">
                <a:schemeClr val="bg1"/>
              </a:gs>
            </a:gsLst>
            <a:lin ang="0" scaled="1"/>
          </a:gradFill>
        </p:spPr>
        <p:txBody>
          <a:bodyPr anchor="ctr"/>
          <a:lstStyle>
            <a:lvl1pPr marL="0" indent="0">
              <a:buNone/>
              <a:defRPr sz="2000">
                <a:solidFill>
                  <a:srgbClr val="FFFFFF"/>
                </a:solidFill>
              </a:defRPr>
            </a:lvl1pPr>
          </a:lstStyle>
          <a:p>
            <a:pPr lvl="0"/>
            <a:r>
              <a:rPr lang="en-US" dirty="0"/>
              <a:t>Click to edit Master text styles</a:t>
            </a:r>
          </a:p>
        </p:txBody>
      </p:sp>
      <p:sp>
        <p:nvSpPr>
          <p:cNvPr id="15" name="Text Placeholder 7"/>
          <p:cNvSpPr>
            <a:spLocks noGrp="1"/>
          </p:cNvSpPr>
          <p:nvPr>
            <p:ph type="body" sz="quarter" idx="10"/>
          </p:nvPr>
        </p:nvSpPr>
        <p:spPr>
          <a:xfrm>
            <a:off x="609600" y="3048000"/>
            <a:ext cx="23368000" cy="8991600"/>
          </a:xfrm>
        </p:spPr>
        <p:txBody>
          <a:bodyPr/>
          <a:lstStyle>
            <a:lvl1pPr>
              <a:buClr>
                <a:schemeClr val="tx1"/>
              </a:buClr>
              <a:defRPr>
                <a:solidFill>
                  <a:schemeClr val="tx1"/>
                </a:solidFill>
                <a:latin typeface="+mj-lt"/>
              </a:defRPr>
            </a:lvl1pPr>
            <a:lvl2pPr>
              <a:buClr>
                <a:schemeClr val="tx1"/>
              </a:buClr>
              <a:defRPr>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9317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54B5BE3-1604-4939-BF8A-4A2A2917D377}"/>
              </a:ext>
            </a:extLst>
          </p:cNvPr>
          <p:cNvSpPr>
            <a:spLocks noGrp="1"/>
          </p:cNvSpPr>
          <p:nvPr>
            <p:ph type="sldNum" sz="quarter" idx="10"/>
          </p:nvPr>
        </p:nvSpPr>
        <p:spPr/>
        <p:txBody>
          <a:bodyPr/>
          <a:lstStyle>
            <a:lvl1pPr>
              <a:defRPr/>
            </a:lvl1pPr>
          </a:lstStyle>
          <a:p>
            <a:pPr>
              <a:defRPr/>
            </a:pPr>
            <a:r>
              <a:rPr lang="en-US" altLang="en-US"/>
              <a:t>S</a:t>
            </a:r>
            <a:fld id="{46B362CE-D909-40D4-960B-83877C7B24AF}" type="slidenum">
              <a:rPr lang="en-US" altLang="en-US"/>
              <a:pPr>
                <a:defRPr/>
              </a:pPr>
              <a:t>‹#›</a:t>
            </a:fld>
            <a:endParaRPr lang="en-US" altLang="en-US"/>
          </a:p>
        </p:txBody>
      </p:sp>
    </p:spTree>
    <p:extLst>
      <p:ext uri="{BB962C8B-B14F-4D97-AF65-F5344CB8AC3E}">
        <p14:creationId xmlns:p14="http://schemas.microsoft.com/office/powerpoint/2010/main" val="99140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Emphasis-Half">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909CA5-ACAD-B843-A23E-AEE101FCF2A1}"/>
              </a:ext>
            </a:extLst>
          </p:cNvPr>
          <p:cNvSpPr/>
          <p:nvPr userDrawn="1"/>
        </p:nvSpPr>
        <p:spPr>
          <a:xfrm>
            <a:off x="0" y="0"/>
            <a:ext cx="10314400"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dirty="0">
              <a:ln>
                <a:noFill/>
              </a:ln>
              <a:solidFill>
                <a:schemeClr val="accent4"/>
              </a:solidFill>
              <a:effectLst/>
              <a:uFillTx/>
              <a:latin typeface="+mn-lt"/>
              <a:ea typeface="+mn-ea"/>
              <a:cs typeface="+mn-cs"/>
              <a:sym typeface="Impact"/>
            </a:endParaRPr>
          </a:p>
        </p:txBody>
      </p:sp>
      <p:sp>
        <p:nvSpPr>
          <p:cNvPr id="67" name="Title Text"/>
          <p:cNvSpPr txBox="1">
            <a:spLocks noGrp="1"/>
          </p:cNvSpPr>
          <p:nvPr>
            <p:ph type="title" hasCustomPrompt="1"/>
          </p:nvPr>
        </p:nvSpPr>
        <p:spPr>
          <a:xfrm>
            <a:off x="1527048" y="1527048"/>
            <a:ext cx="6756401" cy="1359346"/>
          </a:xfrm>
          <a:prstGeom prst="rect">
            <a:avLst/>
          </a:prstGeom>
        </p:spPr>
        <p:txBody>
          <a:bodyPr>
            <a:spAutoFit/>
          </a:bodyPr>
          <a:lstStyle>
            <a:lvl1pPr>
              <a:lnSpc>
                <a:spcPts val="9800"/>
              </a:lnSpc>
              <a:defRPr sz="9800" spc="-195">
                <a:solidFill>
                  <a:schemeClr val="bg1"/>
                </a:solidFill>
              </a:defRPr>
            </a:lvl1pPr>
          </a:lstStyle>
          <a:p>
            <a:r>
              <a:rPr dirty="0"/>
              <a:t>Title Text</a:t>
            </a:r>
          </a:p>
        </p:txBody>
      </p:sp>
      <p:sp>
        <p:nvSpPr>
          <p:cNvPr id="7" name="Subheader Text">
            <a:extLst>
              <a:ext uri="{FF2B5EF4-FFF2-40B4-BE49-F238E27FC236}">
                <a16:creationId xmlns:a16="http://schemas.microsoft.com/office/drawing/2014/main" id="{7F01F173-2865-094B-9E98-10863EBEED99}"/>
              </a:ext>
            </a:extLst>
          </p:cNvPr>
          <p:cNvSpPr>
            <a:spLocks noGrp="1"/>
          </p:cNvSpPr>
          <p:nvPr>
            <p:ph type="body" sz="quarter" idx="14" hasCustomPrompt="1"/>
          </p:nvPr>
        </p:nvSpPr>
        <p:spPr>
          <a:xfrm>
            <a:off x="1528889" y="3949624"/>
            <a:ext cx="8575231" cy="910506"/>
          </a:xfrm>
          <a:prstGeom prst="rect">
            <a:avLst/>
          </a:prstGeom>
          <a:noFill/>
          <a:ln w="25400">
            <a:noFill/>
          </a:ln>
        </p:spPr>
        <p:txBody>
          <a:bodyPr lIns="50800" tIns="50800" rIns="50800" bIns="50800" anchor="b">
            <a:spAutoFit/>
          </a:bodyPr>
          <a:lstStyle>
            <a:lvl1pPr>
              <a:lnSpc>
                <a:spcPts val="6300"/>
              </a:lnSpc>
              <a:defRPr sz="6300" i="1" spc="-100" baseline="0">
                <a:solidFill>
                  <a:schemeClr val="bg1"/>
                </a:solidFill>
              </a:defRPr>
            </a:lvl1pPr>
          </a:lstStyle>
          <a:p>
            <a:r>
              <a:rPr dirty="0" err="1"/>
              <a:t>Subheader</a:t>
            </a:r>
            <a:r>
              <a:rPr dirty="0"/>
              <a:t> Text</a:t>
            </a:r>
          </a:p>
        </p:txBody>
      </p:sp>
      <p:sp>
        <p:nvSpPr>
          <p:cNvPr id="9" name="Body Level One…">
            <a:extLst>
              <a:ext uri="{FF2B5EF4-FFF2-40B4-BE49-F238E27FC236}">
                <a16:creationId xmlns:a16="http://schemas.microsoft.com/office/drawing/2014/main" id="{5BC9BA7C-2640-8446-AB3B-98C40FA3050B}"/>
              </a:ext>
            </a:extLst>
          </p:cNvPr>
          <p:cNvSpPr txBox="1">
            <a:spLocks noGrp="1"/>
          </p:cNvSpPr>
          <p:nvPr>
            <p:ph type="body" sz="half" idx="15" hasCustomPrompt="1"/>
          </p:nvPr>
        </p:nvSpPr>
        <p:spPr>
          <a:xfrm>
            <a:off x="10798144" y="5175504"/>
            <a:ext cx="11747501" cy="3865866"/>
          </a:xfrm>
          <a:prstGeom prst="rect">
            <a:avLst/>
          </a:prstGeom>
          <a:noFill/>
          <a:ln w="25400">
            <a:solidFill>
              <a:srgbClr val="FFFFFF"/>
            </a:solidFill>
          </a:ln>
        </p:spPr>
        <p:txBody>
          <a:bodyPr wrap="square">
            <a:spAutoFit/>
          </a:bodyPr>
          <a:lstStyle>
            <a:lvl1pPr marL="457200" indent="-457200">
              <a:lnSpc>
                <a:spcPts val="4700"/>
              </a:lnSpc>
              <a:spcBef>
                <a:spcPts val="1400"/>
              </a:spcBef>
              <a:buClr>
                <a:schemeClr val="tx1"/>
              </a:buClr>
              <a:buFont typeface="Arial" panose="020B0604020202020204" pitchFamily="34" charset="0"/>
              <a:buChar char="•"/>
              <a:tabLst/>
              <a:defRPr sz="3500" i="0" spc="0">
                <a:solidFill>
                  <a:schemeClr val="tx1"/>
                </a:solidFill>
              </a:defRPr>
            </a:lvl1pPr>
            <a:lvl2pPr marL="920750" indent="-452438">
              <a:lnSpc>
                <a:spcPts val="4700"/>
              </a:lnSpc>
              <a:spcBef>
                <a:spcPts val="1400"/>
              </a:spcBef>
              <a:buClr>
                <a:schemeClr val="tx1"/>
              </a:buClr>
              <a:buFont typeface="System Font Regular"/>
              <a:buChar char="—"/>
              <a:tabLst/>
              <a:defRPr sz="3500" i="0" spc="0">
                <a:solidFill>
                  <a:schemeClr val="tx1"/>
                </a:solidFill>
              </a:defRPr>
            </a:lvl2pPr>
            <a:lvl3pPr marL="1373188" indent="-452438">
              <a:lnSpc>
                <a:spcPts val="4700"/>
              </a:lnSpc>
              <a:spcBef>
                <a:spcPts val="1400"/>
              </a:spcBef>
              <a:buClr>
                <a:schemeClr val="tx1"/>
              </a:buClr>
              <a:buFont typeface="System Font Regular"/>
              <a:buChar char="–"/>
              <a:tabLst/>
              <a:defRPr sz="3500" i="0" spc="0">
                <a:solidFill>
                  <a:schemeClr val="tx1"/>
                </a:solidFill>
              </a:defRPr>
            </a:lvl3pPr>
            <a:lvl4pPr marL="1843088" indent="-434975">
              <a:lnSpc>
                <a:spcPts val="4700"/>
              </a:lnSpc>
              <a:spcBef>
                <a:spcPts val="1400"/>
              </a:spcBef>
              <a:buClr>
                <a:schemeClr val="tx1"/>
              </a:buClr>
              <a:buFont typeface="System Font Regular"/>
              <a:buChar char="-"/>
              <a:tabLst/>
              <a:defRPr sz="3500" i="0" spc="0">
                <a:solidFill>
                  <a:schemeClr val="tx1"/>
                </a:solidFill>
              </a:defRPr>
            </a:lvl4pPr>
            <a:lvl5pPr marL="2295525" indent="-487363">
              <a:lnSpc>
                <a:spcPts val="4700"/>
              </a:lnSpc>
              <a:spcBef>
                <a:spcPts val="1400"/>
              </a:spcBef>
              <a:buClr>
                <a:schemeClr val="tx1"/>
              </a:buClr>
              <a:buFont typeface="System Font Regular"/>
              <a:buChar char="-"/>
              <a:tabLst/>
              <a:defRPr sz="3500" i="0" spc="0">
                <a:solidFill>
                  <a:schemeClr val="tx1"/>
                </a:solidFill>
              </a:defRPr>
            </a:lvl5pPr>
          </a:lstStyle>
          <a:p>
            <a:r>
              <a:rPr dirty="0"/>
              <a:t>Body Level One</a:t>
            </a:r>
            <a:endParaRPr lang="en-US" dirty="0"/>
          </a:p>
          <a:p>
            <a:pPr lvl="1"/>
            <a:r>
              <a:rPr lang="en-US" dirty="0"/>
              <a:t>Body Level Two</a:t>
            </a:r>
          </a:p>
          <a:p>
            <a:pPr lvl="2"/>
            <a:r>
              <a:rPr lang="en-US" dirty="0"/>
              <a:t>Body Level Three</a:t>
            </a:r>
          </a:p>
          <a:p>
            <a:pPr lvl="3"/>
            <a:r>
              <a:rPr dirty="0"/>
              <a:t>Body Level Four</a:t>
            </a:r>
          </a:p>
          <a:p>
            <a:pPr lvl="4"/>
            <a:r>
              <a:rPr dirty="0"/>
              <a:t>Body Level Five</a:t>
            </a:r>
          </a:p>
        </p:txBody>
      </p:sp>
    </p:spTree>
  </p:cSld>
  <p:clrMapOvr>
    <a:masterClrMapping/>
  </p:clrMapOvr>
  <p:transition spd="med"/>
  <p:extLst mod="1">
    <p:ext uri="{DCECCB84-F9BA-43D5-87BE-67443E8EF086}">
      <p15:sldGuideLst xmlns:p15="http://schemas.microsoft.com/office/powerpoint/2012/main">
        <p15:guide id="1" pos="652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Graphic-Full">
    <p:spTree>
      <p:nvGrpSpPr>
        <p:cNvPr id="1" name=""/>
        <p:cNvGrpSpPr/>
        <p:nvPr/>
      </p:nvGrpSpPr>
      <p:grpSpPr>
        <a:xfrm>
          <a:off x="0" y="0"/>
          <a:ext cx="0" cy="0"/>
          <a:chOff x="0" y="0"/>
          <a:chExt cx="0" cy="0"/>
        </a:xfrm>
      </p:grpSpPr>
      <p:sp>
        <p:nvSpPr>
          <p:cNvPr id="85" name="dylan-gillis-533818-unsplash_edit.jpg"/>
          <p:cNvSpPr>
            <a:spLocks noGrp="1"/>
          </p:cNvSpPr>
          <p:nvPr>
            <p:ph type="pic" idx="13"/>
          </p:nvPr>
        </p:nvSpPr>
        <p:spPr>
          <a:xfrm>
            <a:off x="-40879" y="-25780"/>
            <a:ext cx="24465757" cy="13767560"/>
          </a:xfrm>
          <a:prstGeom prst="rect">
            <a:avLst/>
          </a:prstGeom>
        </p:spPr>
        <p:txBody>
          <a:bodyPr lIns="91439" tIns="45719" rIns="91439" bIns="45719"/>
          <a:lstStyle/>
          <a:p>
            <a:endParaRPr dirty="0"/>
          </a:p>
        </p:txBody>
      </p:sp>
      <p:sp>
        <p:nvSpPr>
          <p:cNvPr id="86" name="Title Text"/>
          <p:cNvSpPr>
            <a:spLocks noGrp="1"/>
          </p:cNvSpPr>
          <p:nvPr>
            <p:ph type="body" sz="quarter" idx="14" hasCustomPrompt="1"/>
          </p:nvPr>
        </p:nvSpPr>
        <p:spPr>
          <a:xfrm>
            <a:off x="1527048" y="1527048"/>
            <a:ext cx="3906330" cy="730969"/>
          </a:xfrm>
          <a:prstGeom prst="rect">
            <a:avLst/>
          </a:prstGeom>
          <a:solidFill>
            <a:schemeClr val="accent4"/>
          </a:solidFill>
          <a:ln w="25400">
            <a:solidFill>
              <a:srgbClr val="FFFFFF"/>
            </a:solidFill>
          </a:ln>
        </p:spPr>
        <p:txBody>
          <a:bodyPr lIns="50800" tIns="50800" rIns="50800" bIns="50800">
            <a:spAutoFit/>
          </a:bodyPr>
          <a:lstStyle>
            <a:lvl1pPr>
              <a:lnSpc>
                <a:spcPts val="4900"/>
              </a:lnSpc>
              <a:defRPr sz="4700" i="0" cap="all" spc="50" baseline="0">
                <a:solidFill>
                  <a:schemeClr val="tx1"/>
                </a:solidFill>
                <a:latin typeface="+mn-lt"/>
                <a:ea typeface="+mn-ea"/>
                <a:cs typeface="+mn-cs"/>
                <a:sym typeface="Impact"/>
              </a:defRPr>
            </a:lvl1pPr>
          </a:lstStyle>
          <a:p>
            <a:r>
              <a:rPr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Example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F7AE3F-2872-4FD2-B018-A5A2EE19E5C2}"/>
              </a:ext>
            </a:extLst>
          </p:cNvPr>
          <p:cNvSpPr/>
          <p:nvPr userDrawn="1"/>
        </p:nvSpPr>
        <p:spPr>
          <a:xfrm>
            <a:off x="0" y="0"/>
            <a:ext cx="1219200" cy="609600"/>
          </a:xfrm>
          <a:prstGeom prst="rect">
            <a:avLst/>
          </a:prstGeom>
          <a:solidFill>
            <a:srgbClr val="354482"/>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dirty="0" err="1">
              <a:solidFill>
                <a:schemeClr val="bg1"/>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777" y="1066801"/>
            <a:ext cx="438150" cy="3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eeting.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7477" y="1"/>
            <a:ext cx="8064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Click to edit Master title style</a:t>
            </a:r>
          </a:p>
        </p:txBody>
      </p:sp>
      <p:sp>
        <p:nvSpPr>
          <p:cNvPr id="14" name="Text Placeholder 6"/>
          <p:cNvSpPr>
            <a:spLocks noGrp="1"/>
          </p:cNvSpPr>
          <p:nvPr>
            <p:ph type="body" sz="quarter" idx="11"/>
          </p:nvPr>
        </p:nvSpPr>
        <p:spPr>
          <a:xfrm>
            <a:off x="1016000" y="3813"/>
            <a:ext cx="23368000" cy="605790"/>
          </a:xfrm>
          <a:gradFill>
            <a:gsLst>
              <a:gs pos="0">
                <a:srgbClr val="354482"/>
              </a:gs>
              <a:gs pos="100000">
                <a:schemeClr val="bg1"/>
              </a:gs>
            </a:gsLst>
            <a:lin ang="0" scaled="1"/>
          </a:gradFill>
        </p:spPr>
        <p:txBody>
          <a:bodyPr anchor="ctr"/>
          <a:lstStyle>
            <a:lvl1pPr marL="0" indent="0">
              <a:buNone/>
              <a:defRPr sz="2000">
                <a:solidFill>
                  <a:srgbClr val="FFFFFF"/>
                </a:solidFill>
              </a:defRPr>
            </a:lvl1pPr>
          </a:lstStyle>
          <a:p>
            <a:pPr lvl="0"/>
            <a:r>
              <a:rPr lang="en-US" dirty="0"/>
              <a:t>Click to edit Master text styles</a:t>
            </a:r>
          </a:p>
        </p:txBody>
      </p:sp>
      <p:sp>
        <p:nvSpPr>
          <p:cNvPr id="15" name="Text Placeholder 7"/>
          <p:cNvSpPr>
            <a:spLocks noGrp="1"/>
          </p:cNvSpPr>
          <p:nvPr>
            <p:ph type="body" sz="quarter" idx="10"/>
          </p:nvPr>
        </p:nvSpPr>
        <p:spPr>
          <a:xfrm>
            <a:off x="609600" y="3048000"/>
            <a:ext cx="23368000" cy="8991600"/>
          </a:xfrm>
        </p:spPr>
        <p:txBody>
          <a:bodyPr/>
          <a:lstStyle>
            <a:lvl1pPr>
              <a:buClr>
                <a:schemeClr val="tx1"/>
              </a:buClr>
              <a:defRPr>
                <a:solidFill>
                  <a:schemeClr val="tx1"/>
                </a:solidFill>
                <a:latin typeface="+mj-lt"/>
              </a:defRPr>
            </a:lvl1pPr>
            <a:lvl2pPr>
              <a:buClr>
                <a:schemeClr val="tx1"/>
              </a:buClr>
              <a:defRPr>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3782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54B5BE3-1604-4939-BF8A-4A2A2917D377}"/>
              </a:ext>
            </a:extLst>
          </p:cNvPr>
          <p:cNvSpPr>
            <a:spLocks noGrp="1"/>
          </p:cNvSpPr>
          <p:nvPr>
            <p:ph type="sldNum" sz="quarter" idx="10"/>
          </p:nvPr>
        </p:nvSpPr>
        <p:spPr/>
        <p:txBody>
          <a:bodyPr/>
          <a:lstStyle>
            <a:lvl1pPr>
              <a:defRPr/>
            </a:lvl1pPr>
          </a:lstStyle>
          <a:p>
            <a:pPr>
              <a:defRPr/>
            </a:pPr>
            <a:r>
              <a:rPr lang="en-US" altLang="en-US"/>
              <a:t>S</a:t>
            </a:r>
            <a:fld id="{46B362CE-D909-40D4-960B-83877C7B24AF}" type="slidenum">
              <a:rPr lang="en-US" altLang="en-US"/>
              <a:pPr>
                <a:defRPr/>
              </a:pPr>
              <a:t>‹#›</a:t>
            </a:fld>
            <a:endParaRPr lang="en-US" altLang="en-US"/>
          </a:p>
        </p:txBody>
      </p:sp>
    </p:spTree>
    <p:extLst>
      <p:ext uri="{BB962C8B-B14F-4D97-AF65-F5344CB8AC3E}">
        <p14:creationId xmlns:p14="http://schemas.microsoft.com/office/powerpoint/2010/main" val="2119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Title">
    <p:bg>
      <p:bgPr>
        <a:solidFill>
          <a:schemeClr val="accent4"/>
        </a:solidFill>
        <a:effectLst/>
      </p:bgPr>
    </p:bg>
    <p:spTree>
      <p:nvGrpSpPr>
        <p:cNvPr id="1" name=""/>
        <p:cNvGrpSpPr/>
        <p:nvPr/>
      </p:nvGrpSpPr>
      <p:grpSpPr>
        <a:xfrm>
          <a:off x="0" y="0"/>
          <a:ext cx="0" cy="0"/>
          <a:chOff x="0" y="0"/>
          <a:chExt cx="0" cy="0"/>
        </a:xfrm>
      </p:grpSpPr>
      <p:pic>
        <p:nvPicPr>
          <p:cNvPr id="23" name="GFOAGraphic2.png" descr="GFOAGraphic2.png"/>
          <p:cNvPicPr>
            <a:picLocks noChangeAspect="1"/>
          </p:cNvPicPr>
          <p:nvPr/>
        </p:nvPicPr>
        <p:blipFill>
          <a:blip r:embed="rId2">
            <a:extLst/>
          </a:blip>
          <a:srcRect l="250" r="250"/>
          <a:stretch>
            <a:fillRect/>
          </a:stretch>
        </p:blipFill>
        <p:spPr>
          <a:xfrm>
            <a:off x="0" y="0"/>
            <a:ext cx="24380710" cy="13716000"/>
          </a:xfrm>
          <a:prstGeom prst="rect">
            <a:avLst/>
          </a:prstGeom>
          <a:ln w="12700">
            <a:miter lim="400000"/>
          </a:ln>
        </p:spPr>
      </p:pic>
      <p:sp>
        <p:nvSpPr>
          <p:cNvPr id="24" name="Title Text"/>
          <p:cNvSpPr txBox="1">
            <a:spLocks noGrp="1"/>
          </p:cNvSpPr>
          <p:nvPr>
            <p:ph type="title" hasCustomPrompt="1"/>
          </p:nvPr>
        </p:nvSpPr>
        <p:spPr>
          <a:xfrm>
            <a:off x="1528889" y="1537565"/>
            <a:ext cx="10358311" cy="1987724"/>
          </a:xfrm>
          <a:prstGeom prst="rect">
            <a:avLst/>
          </a:prstGeom>
          <a:solidFill>
            <a:schemeClr val="accent4"/>
          </a:solidFill>
          <a:ln w="25400">
            <a:solidFill>
              <a:srgbClr val="FFFFFF"/>
            </a:solidFill>
          </a:ln>
        </p:spPr>
        <p:txBody>
          <a:bodyPr wrap="square">
            <a:spAutoFit/>
          </a:bodyPr>
          <a:lstStyle>
            <a:lvl1pPr>
              <a:lnSpc>
                <a:spcPts val="14700"/>
              </a:lnSpc>
              <a:defRPr sz="14700" spc="-293">
                <a:solidFill>
                  <a:schemeClr val="tx1"/>
                </a:solidFill>
              </a:defRPr>
            </a:lvl1pPr>
          </a:lstStyle>
          <a:p>
            <a:r>
              <a:rPr dirty="0"/>
              <a:t>Title Text</a:t>
            </a:r>
          </a:p>
        </p:txBody>
      </p:sp>
      <p:sp>
        <p:nvSpPr>
          <p:cNvPr id="25" name="Subheader Text"/>
          <p:cNvSpPr>
            <a:spLocks noGrp="1"/>
          </p:cNvSpPr>
          <p:nvPr>
            <p:ph type="body" sz="quarter" idx="13" hasCustomPrompt="1"/>
          </p:nvPr>
        </p:nvSpPr>
        <p:spPr>
          <a:xfrm>
            <a:off x="1528889" y="3949624"/>
            <a:ext cx="8575231" cy="910506"/>
          </a:xfrm>
          <a:prstGeom prst="rect">
            <a:avLst/>
          </a:prstGeom>
          <a:solidFill>
            <a:schemeClr val="accent4"/>
          </a:solidFill>
          <a:ln w="25400">
            <a:solidFill>
              <a:srgbClr val="FFFFFF"/>
            </a:solidFill>
          </a:ln>
        </p:spPr>
        <p:txBody>
          <a:bodyPr lIns="50800" tIns="50800" rIns="50800" bIns="50800" anchor="b">
            <a:spAutoFit/>
          </a:bodyPr>
          <a:lstStyle>
            <a:lvl1pPr>
              <a:lnSpc>
                <a:spcPts val="6300"/>
              </a:lnSpc>
              <a:defRPr sz="6300" i="1" spc="-100" baseline="0">
                <a:solidFill>
                  <a:schemeClr val="tx1"/>
                </a:solidFill>
              </a:defRPr>
            </a:lvl1pPr>
          </a:lstStyle>
          <a:p>
            <a:r>
              <a:rPr dirty="0" err="1"/>
              <a:t>Subheader</a:t>
            </a:r>
            <a:r>
              <a:rPr dirty="0"/>
              <a:t> Text</a:t>
            </a:r>
          </a:p>
        </p:txBody>
      </p:sp>
    </p:spTree>
    <p:extLst>
      <p:ext uri="{BB962C8B-B14F-4D97-AF65-F5344CB8AC3E}">
        <p14:creationId xmlns:p14="http://schemas.microsoft.com/office/powerpoint/2010/main" val="180837708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Emphasi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56DD82-2C76-FB47-9C17-A7981143F4FF}"/>
              </a:ext>
            </a:extLst>
          </p:cNvPr>
          <p:cNvSpPr/>
          <p:nvPr userDrawn="1"/>
        </p:nvSpPr>
        <p:spPr>
          <a:xfrm>
            <a:off x="-25400" y="-25400"/>
            <a:ext cx="24558096" cy="13766800"/>
          </a:xfrm>
          <a:prstGeom prst="rect">
            <a:avLst/>
          </a:prstGeom>
          <a:solidFill>
            <a:schemeClr val="tx1"/>
          </a:solidFill>
          <a:ln w="25400" cap="flat">
            <a:noFill/>
            <a:prstDash val="solid"/>
            <a:miter lim="400000"/>
          </a:ln>
          <a:effectLst/>
          <a:sp3d/>
        </p:spPr>
        <p:style>
          <a:lnRef idx="0">
            <a:scrgbClr r="0" g="0" b="0"/>
          </a:lnRef>
          <a:fillRef idx="0">
            <a:scrgbClr r="0" g="0" b="0"/>
          </a:fillRef>
          <a:effectRef idx="0">
            <a:scrgbClr r="0" g="0" b="0"/>
          </a:effectRef>
          <a:fontRef idx="none"/>
        </p:style>
        <p:txBody>
          <a:bodyPr spcFirstLastPara="1" wrap="none" lIns="50800" tIns="50800" rIns="50800" bIns="50800" spcCol="38100"/>
          <a:lstStyle/>
          <a:p>
            <a:pPr defTabSz="825500" fontAlgn="auto">
              <a:lnSpc>
                <a:spcPts val="9800"/>
              </a:lnSpc>
              <a:spcBef>
                <a:spcPts val="0"/>
              </a:spcBef>
              <a:spcAft>
                <a:spcPts val="0"/>
              </a:spcAft>
              <a:defRPr/>
            </a:pPr>
            <a:endParaRPr lang="en-US" sz="9800" cap="all" spc="-196" dirty="0">
              <a:solidFill>
                <a:schemeClr val="accent4"/>
              </a:solidFill>
              <a:latin typeface="+mn-lt"/>
              <a:ea typeface="+mn-ea"/>
              <a:cs typeface="+mn-cs"/>
              <a:sym typeface="Impact"/>
            </a:endParaRPr>
          </a:p>
        </p:txBody>
      </p:sp>
      <p:sp>
        <p:nvSpPr>
          <p:cNvPr id="55" name="Body Level One…"/>
          <p:cNvSpPr txBox="1">
            <a:spLocks noGrp="1"/>
          </p:cNvSpPr>
          <p:nvPr>
            <p:ph type="body" idx="1"/>
          </p:nvPr>
        </p:nvSpPr>
        <p:spPr>
          <a:xfrm>
            <a:off x="1518942" y="1503497"/>
            <a:ext cx="21026704" cy="5116785"/>
          </a:xfrm>
          <a:prstGeom prst="rect">
            <a:avLst/>
          </a:prstGeom>
        </p:spPr>
        <p:txBody>
          <a:bodyPr/>
          <a:lstStyle>
            <a:lvl1pPr>
              <a:lnSpc>
                <a:spcPts val="7700"/>
              </a:lnSpc>
              <a:spcBef>
                <a:spcPts val="0"/>
              </a:spcBef>
              <a:defRPr sz="6300" i="1" spc="-100" baseline="0">
                <a:solidFill>
                  <a:schemeClr val="bg1"/>
                </a:solidFill>
              </a:defRPr>
            </a:lvl1pPr>
            <a:lvl2pPr marL="460376" indent="-7938">
              <a:lnSpc>
                <a:spcPts val="7700"/>
              </a:lnSpc>
              <a:spcBef>
                <a:spcPts val="0"/>
              </a:spcBef>
              <a:tabLst/>
              <a:defRPr sz="6300" i="1" spc="-100" baseline="0">
                <a:solidFill>
                  <a:schemeClr val="bg1"/>
                </a:solidFill>
              </a:defRPr>
            </a:lvl2pPr>
            <a:lvl3pPr marL="920750" indent="0">
              <a:lnSpc>
                <a:spcPts val="7700"/>
              </a:lnSpc>
              <a:spcBef>
                <a:spcPts val="0"/>
              </a:spcBef>
              <a:tabLst/>
              <a:defRPr sz="6300" i="1" spc="-100" baseline="0">
                <a:solidFill>
                  <a:schemeClr val="bg1"/>
                </a:solidFill>
              </a:defRPr>
            </a:lvl3pPr>
            <a:lvl4pPr marL="1374776" indent="-1588">
              <a:lnSpc>
                <a:spcPts val="7700"/>
              </a:lnSpc>
              <a:spcBef>
                <a:spcPts val="0"/>
              </a:spcBef>
              <a:tabLst/>
              <a:defRPr sz="6300" i="1" spc="-100" baseline="0">
                <a:solidFill>
                  <a:schemeClr val="bg1"/>
                </a:solidFill>
              </a:defRPr>
            </a:lvl4pPr>
            <a:lvl5pPr marL="1835150" indent="7938">
              <a:lnSpc>
                <a:spcPts val="7700"/>
              </a:lnSpc>
              <a:spcBef>
                <a:spcPts val="0"/>
              </a:spcBef>
              <a:tabLst/>
              <a:defRPr sz="6300" i="1" spc="-100" baseline="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6" name="Title Text"/>
          <p:cNvSpPr txBox="1">
            <a:spLocks noGrp="1"/>
          </p:cNvSpPr>
          <p:nvPr>
            <p:ph type="title"/>
          </p:nvPr>
        </p:nvSpPr>
        <p:spPr>
          <a:prstGeom prst="rect">
            <a:avLst/>
          </a:prstGeom>
        </p:spPr>
        <p:txBody>
          <a:bodyPr/>
          <a:lstStyle>
            <a:lvl1pPr>
              <a:defRPr spc="50" baseline="0">
                <a:solidFill>
                  <a:schemeClr val="bg1"/>
                </a:solidFill>
              </a:defRPr>
            </a:lvl1pPr>
          </a:lstStyle>
          <a:p>
            <a:r>
              <a:rPr dirty="0"/>
              <a:t>Title Text</a:t>
            </a:r>
          </a:p>
        </p:txBody>
      </p:sp>
    </p:spTree>
    <p:extLst>
      <p:ext uri="{BB962C8B-B14F-4D97-AF65-F5344CB8AC3E}">
        <p14:creationId xmlns:p14="http://schemas.microsoft.com/office/powerpoint/2010/main" val="200924332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4E95"/>
                </a:solidFill>
                <a:latin typeface="Helvetic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18942" y="1503495"/>
            <a:ext cx="21026703" cy="3975447"/>
          </a:xfrm>
        </p:spPr>
        <p:txBody>
          <a:bodyPr/>
          <a:lstStyle>
            <a:lvl1pPr marL="914400" indent="-914400">
              <a:buFont typeface="Wingdings" panose="05000000000000000000" pitchFamily="2" charset="2"/>
              <a:buChar char="§"/>
              <a:defRPr baseline="0">
                <a:solidFill>
                  <a:schemeClr val="tx1"/>
                </a:solidFill>
                <a:latin typeface="Helvetica" pitchFamily="34" charset="0"/>
              </a:defRPr>
            </a:lvl1pPr>
            <a:lvl2pPr>
              <a:defRPr>
                <a:solidFill>
                  <a:schemeClr val="tx1"/>
                </a:solidFill>
                <a:latin typeface="Helvetica" pitchFamily="34" charset="0"/>
              </a:defRPr>
            </a:lvl2pPr>
            <a:lvl3pPr>
              <a:defRPr>
                <a:solidFill>
                  <a:schemeClr val="tx1"/>
                </a:solidFill>
                <a:latin typeface="Helvetica" pitchFamily="34" charset="0"/>
              </a:defRPr>
            </a:lvl3pPr>
            <a:lvl4pPr>
              <a:defRPr>
                <a:solidFill>
                  <a:schemeClr val="tx1"/>
                </a:solidFill>
                <a:latin typeface="Helvetica" pitchFamily="34" charset="0"/>
              </a:defRPr>
            </a:lvl4pPr>
            <a:lvl5pPr>
              <a:defRPr>
                <a:solidFill>
                  <a:schemeClr val="tx1"/>
                </a:solidFill>
                <a:latin typeface="Helvetic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541" y="304800"/>
            <a:ext cx="1045035" cy="914400"/>
          </a:xfrm>
          <a:prstGeom prst="rect">
            <a:avLst/>
          </a:prstGeom>
        </p:spPr>
      </p:pic>
      <p:cxnSp>
        <p:nvCxnSpPr>
          <p:cNvPr id="8" name="Straight Connector 7"/>
          <p:cNvCxnSpPr/>
          <p:nvPr userDrawn="1"/>
        </p:nvCxnSpPr>
        <p:spPr>
          <a:xfrm>
            <a:off x="1219200" y="2743200"/>
            <a:ext cx="21945600" cy="0"/>
          </a:xfrm>
          <a:prstGeom prst="line">
            <a:avLst/>
          </a:prstGeom>
          <a:ln>
            <a:solidFill>
              <a:srgbClr val="63636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18288000" y="304801"/>
            <a:ext cx="5689600" cy="730250"/>
          </a:xfrm>
          <a:prstGeom prst="rect">
            <a:avLst/>
          </a:prstGeom>
        </p:spPr>
        <p:txBody>
          <a:bodyPr/>
          <a:lstStyle>
            <a:lvl1pPr>
              <a:defRPr>
                <a:latin typeface="Helvetica" pitchFamily="34" charset="0"/>
              </a:defRPr>
            </a:lvl1pPr>
          </a:lstStyle>
          <a:p>
            <a:r>
              <a:rPr lang="en-US" dirty="0" smtClean="0"/>
              <a:t>S</a:t>
            </a:r>
            <a:fld id="{7D0E6CEC-61C6-4D38-A642-FACB01E37C77}" type="slidenum">
              <a:rPr lang="en-US" smtClean="0"/>
              <a:pPr/>
              <a:t>‹#›</a:t>
            </a:fld>
            <a:endParaRPr lang="en-US" dirty="0"/>
          </a:p>
        </p:txBody>
      </p:sp>
    </p:spTree>
    <p:extLst>
      <p:ext uri="{BB962C8B-B14F-4D97-AF65-F5344CB8AC3E}">
        <p14:creationId xmlns:p14="http://schemas.microsoft.com/office/powerpoint/2010/main" val="321657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518942" y="1503495"/>
            <a:ext cx="21026703" cy="3926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88900" tIns="88900" rIns="88900" bIns="88900">
            <a:spAutoFit/>
          </a:bodyPr>
          <a:lstStyle/>
          <a:p>
            <a:r>
              <a:rPr dirty="0"/>
              <a:t>Body Level One</a:t>
            </a:r>
            <a:r>
              <a:rPr lang="en-US" dirty="0"/>
              <a:t> </a:t>
            </a:r>
          </a:p>
          <a:p>
            <a:pPr lvl="1"/>
            <a:r>
              <a:rPr dirty="0"/>
              <a:t>Body Level Two</a:t>
            </a:r>
            <a:r>
              <a:rPr lang="en-US" dirty="0"/>
              <a:t> </a:t>
            </a:r>
          </a:p>
          <a:p>
            <a:pPr lvl="2"/>
            <a:r>
              <a:rPr lang="en-US" dirty="0"/>
              <a:t>B</a:t>
            </a:r>
            <a:r>
              <a:rPr dirty="0"/>
              <a:t>ody Level Three</a:t>
            </a:r>
            <a:endParaRPr lang="en-US" dirty="0"/>
          </a:p>
          <a:p>
            <a:pPr lvl="3"/>
            <a:r>
              <a:rPr dirty="0"/>
              <a:t>Body Level Four</a:t>
            </a:r>
            <a:r>
              <a:rPr lang="en-US" dirty="0"/>
              <a:t> </a:t>
            </a:r>
          </a:p>
          <a:p>
            <a:pPr lvl="4"/>
            <a:r>
              <a:rPr dirty="0"/>
              <a:t>Body Level Five</a:t>
            </a:r>
          </a:p>
        </p:txBody>
      </p:sp>
      <p:sp>
        <p:nvSpPr>
          <p:cNvPr id="3" name="Title Text"/>
          <p:cNvSpPr txBox="1">
            <a:spLocks noGrp="1"/>
          </p:cNvSpPr>
          <p:nvPr>
            <p:ph type="title"/>
          </p:nvPr>
        </p:nvSpPr>
        <p:spPr>
          <a:xfrm>
            <a:off x="1520166" y="10719864"/>
            <a:ext cx="21024255" cy="730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Title Text</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6" r:id="rId4"/>
    <p:sldLayoutId id="2147483667" r:id="rId5"/>
    <p:sldLayoutId id="2147483668" r:id="rId6"/>
    <p:sldLayoutId id="2147483669" r:id="rId7"/>
    <p:sldLayoutId id="2147483670" r:id="rId8"/>
    <p:sldLayoutId id="2147483684" r:id="rId9"/>
  </p:sldLayoutIdLst>
  <p:transition spd="med"/>
  <p:txStyles>
    <p:titleStyle>
      <a:lvl1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tx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p:titleStyle>
    <p:bodyStyle>
      <a:lvl1pPr marL="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41592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92392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37795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183197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CE9E5"/>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517651" y="1504950"/>
            <a:ext cx="21028026" cy="3975447"/>
          </a:xfrm>
          <a:prstGeom prst="rect">
            <a:avLst/>
          </a:prstGeom>
          <a:ln w="12700">
            <a:miter lim="400000"/>
          </a:ln>
          <a:extLst>
            <a:ext uri="{C572A759-6A51-4108-AA02-DFA0A04FC94B}"/>
          </a:extLst>
        </p:spPr>
        <p:txBody>
          <a:bodyPr lIns="88900" tIns="88900" rIns="88900" bIns="88900">
            <a:spAutoFit/>
          </a:bodyPr>
          <a:lstStyle/>
          <a:p>
            <a:r>
              <a:rPr dirty="0"/>
              <a:t>Body Level One</a:t>
            </a:r>
            <a:r>
              <a:rPr lang="en-US" dirty="0"/>
              <a:t> </a:t>
            </a:r>
          </a:p>
          <a:p>
            <a:pPr lvl="1"/>
            <a:r>
              <a:rPr dirty="0"/>
              <a:t>Body Level Two</a:t>
            </a:r>
            <a:r>
              <a:rPr lang="en-US" dirty="0"/>
              <a:t> </a:t>
            </a:r>
          </a:p>
          <a:p>
            <a:pPr lvl="2"/>
            <a:r>
              <a:rPr lang="en-US" dirty="0"/>
              <a:t>B</a:t>
            </a:r>
            <a:r>
              <a:rPr dirty="0"/>
              <a:t>ody Level Three</a:t>
            </a:r>
            <a:endParaRPr lang="en-US" dirty="0"/>
          </a:p>
          <a:p>
            <a:pPr lvl="3"/>
            <a:r>
              <a:rPr dirty="0"/>
              <a:t>Body Level Four</a:t>
            </a:r>
            <a:r>
              <a:rPr lang="en-US" dirty="0"/>
              <a:t> </a:t>
            </a:r>
          </a:p>
          <a:p>
            <a:pPr lvl="4"/>
            <a:r>
              <a:rPr dirty="0"/>
              <a:t>Body Level Five</a:t>
            </a:r>
          </a:p>
        </p:txBody>
      </p:sp>
      <p:sp>
        <p:nvSpPr>
          <p:cNvPr id="3" name="Title Text"/>
          <p:cNvSpPr txBox="1">
            <a:spLocks noGrp="1"/>
          </p:cNvSpPr>
          <p:nvPr>
            <p:ph type="title"/>
          </p:nvPr>
        </p:nvSpPr>
        <p:spPr>
          <a:xfrm>
            <a:off x="1520827" y="10718801"/>
            <a:ext cx="21024850" cy="730969"/>
          </a:xfrm>
          <a:prstGeom prst="rect">
            <a:avLst/>
          </a:prstGeom>
          <a:ln w="12700">
            <a:miter lim="400000"/>
          </a:ln>
          <a:extLst>
            <a:ext uri="{C572A759-6A51-4108-AA02-DFA0A04FC94B}"/>
          </a:extLst>
        </p:spPr>
        <p:txBody>
          <a:bodyPr lIns="50800" tIns="50800" rIns="50800" bIns="50800">
            <a:spAutoFit/>
          </a:bodyPr>
          <a:lstStyle/>
          <a:p>
            <a:r>
              <a:rPr dirty="0"/>
              <a:t>Title Text</a:t>
            </a:r>
          </a:p>
        </p:txBody>
      </p:sp>
    </p:spTree>
    <p:extLst>
      <p:ext uri="{BB962C8B-B14F-4D97-AF65-F5344CB8AC3E}">
        <p14:creationId xmlns:p14="http://schemas.microsoft.com/office/powerpoint/2010/main" val="221996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Lst>
  <p:transition spd="med"/>
  <p:txStyles>
    <p:titleStyle>
      <a:lvl1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1pPr>
      <a:lvl2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2pPr>
      <a:lvl3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3pPr>
      <a:lvl4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4pPr>
      <a:lvl5pPr algn="l" defTabSz="825500" rtl="0" eaLnBrk="0" fontAlgn="base" hangingPunct="0">
        <a:lnSpc>
          <a:spcPts val="4900"/>
        </a:lnSpc>
        <a:spcBef>
          <a:spcPct val="0"/>
        </a:spcBef>
        <a:spcAft>
          <a:spcPct val="0"/>
        </a:spcAft>
        <a:defRPr sz="4600" cap="all" spc="-94">
          <a:solidFill>
            <a:schemeClr val="tx1"/>
          </a:solidFill>
          <a:latin typeface="+mn-lt"/>
          <a:ea typeface="+mn-ea"/>
          <a:cs typeface="+mn-cs"/>
          <a:sym typeface="Impact" panose="020B0806030902050204" pitchFamily="34" charset="0"/>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p:titleStyle>
    <p:bodyStyle>
      <a:lvl1pPr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1pPr>
      <a:lvl2pPr marL="415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2pPr>
      <a:lvl3pPr marL="923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3pPr>
      <a:lvl4pPr marL="1377950"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4pPr>
      <a:lvl5pPr marL="183197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518942" y="1503495"/>
            <a:ext cx="21026703" cy="3926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8900" tIns="88900" rIns="88900" bIns="88900">
            <a:spAutoFit/>
          </a:bodyPr>
          <a:lstStyle/>
          <a:p>
            <a:r>
              <a:rPr dirty="0"/>
              <a:t>Body Level One</a:t>
            </a:r>
            <a:r>
              <a:rPr lang="en-US" dirty="0"/>
              <a:t> </a:t>
            </a:r>
          </a:p>
          <a:p>
            <a:pPr lvl="1"/>
            <a:r>
              <a:rPr dirty="0"/>
              <a:t>Body Level Two</a:t>
            </a:r>
            <a:r>
              <a:rPr lang="en-US" dirty="0"/>
              <a:t> </a:t>
            </a:r>
          </a:p>
          <a:p>
            <a:pPr lvl="2"/>
            <a:r>
              <a:rPr lang="en-US" dirty="0"/>
              <a:t>B</a:t>
            </a:r>
            <a:r>
              <a:rPr dirty="0"/>
              <a:t>ody Level Three</a:t>
            </a:r>
            <a:endParaRPr lang="en-US" dirty="0"/>
          </a:p>
          <a:p>
            <a:pPr lvl="3"/>
            <a:r>
              <a:rPr dirty="0"/>
              <a:t>Body Level Four</a:t>
            </a:r>
            <a:r>
              <a:rPr lang="en-US" dirty="0"/>
              <a:t> </a:t>
            </a:r>
          </a:p>
          <a:p>
            <a:pPr lvl="4"/>
            <a:r>
              <a:rPr dirty="0"/>
              <a:t>Body Level Five</a:t>
            </a:r>
          </a:p>
        </p:txBody>
      </p:sp>
      <p:sp>
        <p:nvSpPr>
          <p:cNvPr id="3" name="Title Text"/>
          <p:cNvSpPr txBox="1">
            <a:spLocks noGrp="1"/>
          </p:cNvSpPr>
          <p:nvPr>
            <p:ph type="title"/>
          </p:nvPr>
        </p:nvSpPr>
        <p:spPr>
          <a:xfrm>
            <a:off x="1520166" y="10719864"/>
            <a:ext cx="21024255" cy="730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r>
              <a:rPr dirty="0"/>
              <a:t>Title Text</a:t>
            </a:r>
          </a:p>
        </p:txBody>
      </p:sp>
    </p:spTree>
    <p:extLst>
      <p:ext uri="{BB962C8B-B14F-4D97-AF65-F5344CB8AC3E}">
        <p14:creationId xmlns:p14="http://schemas.microsoft.com/office/powerpoint/2010/main" val="128957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transition spd="med"/>
  <p:txStyles>
    <p:titleStyle>
      <a:lvl1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tx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p:titleStyle>
    <p:bodyStyle>
      <a:lvl1pPr marL="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41592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92392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377950"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1831975" marR="0" indent="0" algn="l" defTabSz="825500" rtl="0" latinLnBrk="0">
        <a:lnSpc>
          <a:spcPts val="4800"/>
        </a:lnSpc>
        <a:spcBef>
          <a:spcPts val="1400"/>
        </a:spcBef>
        <a:spcAft>
          <a:spcPts val="0"/>
        </a:spcAft>
        <a:buClrTx/>
        <a:buSzTx/>
        <a:buFont typeface="Arial" panose="020B0604020202020204" pitchFamily="34" charset="0"/>
        <a:buNone/>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Financial Foundations  For Thriving Communities"/>
          <p:cNvSpPr txBox="1">
            <a:spLocks noGrp="1"/>
          </p:cNvSpPr>
          <p:nvPr>
            <p:ph type="ctrTitle"/>
          </p:nvPr>
        </p:nvSpPr>
        <p:spPr>
          <a:xfrm>
            <a:off x="1536903" y="1532720"/>
            <a:ext cx="12988219" cy="3777218"/>
          </a:xfrm>
          <a:prstGeom prst="rect">
            <a:avLst/>
          </a:prstGeom>
          <a:solidFill>
            <a:schemeClr val="accent4"/>
          </a:solidFill>
          <a:ln>
            <a:solidFill>
              <a:srgbClr val="FFFFFF"/>
            </a:solidFill>
          </a:ln>
        </p:spPr>
        <p:txBody>
          <a:bodyPr/>
          <a:lstStyle/>
          <a:p>
            <a:r>
              <a:rPr lang="en-US" dirty="0" smtClean="0"/>
              <a:t>Rethinking Budgeting</a:t>
            </a:r>
            <a:br>
              <a:rPr lang="en-US" dirty="0" smtClean="0"/>
            </a:br>
            <a:endParaRPr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881" y="1452883"/>
            <a:ext cx="21024255" cy="941155"/>
          </a:xfrm>
        </p:spPr>
        <p:txBody>
          <a:bodyPr/>
          <a:lstStyle/>
          <a:p>
            <a:pPr algn="ctr"/>
            <a:r>
              <a:rPr lang="en-US" sz="13800" dirty="0" smtClean="0"/>
              <a:t>Volatility</a:t>
            </a:r>
            <a:endParaRPr lang="en-US" sz="13800" dirty="0"/>
          </a:p>
        </p:txBody>
      </p:sp>
      <p:pic>
        <p:nvPicPr>
          <p:cNvPr id="2" name="Picture 1"/>
          <p:cNvPicPr>
            <a:picLocks noChangeAspect="1"/>
          </p:cNvPicPr>
          <p:nvPr/>
        </p:nvPicPr>
        <p:blipFill>
          <a:blip r:embed="rId3"/>
          <a:stretch>
            <a:fillRect/>
          </a:stretch>
        </p:blipFill>
        <p:spPr>
          <a:xfrm>
            <a:off x="2630907" y="2336844"/>
            <a:ext cx="18993852" cy="10906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978812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pic>
        <p:nvPicPr>
          <p:cNvPr id="111" name="GFOA5Pillars-Slide.png" descr="GFOA5Pillars-Slide.png"/>
          <p:cNvPicPr>
            <a:picLocks noGrp="1" noChangeAspect="1"/>
          </p:cNvPicPr>
          <p:nvPr>
            <p:ph type="pic" idx="13"/>
          </p:nvPr>
        </p:nvPicPr>
        <p:blipFill>
          <a:blip r:embed="rId4">
            <a:extLst/>
          </a:blip>
          <a:srcRect l="10" r="10"/>
          <a:stretch>
            <a:fillRect/>
          </a:stretch>
        </p:blipFill>
        <p:spPr>
          <a:xfrm>
            <a:off x="-40879" y="-25780"/>
            <a:ext cx="24465757" cy="13767560"/>
          </a:xfrm>
          <a:prstGeom prst="rect">
            <a:avLst/>
          </a:prstGeom>
        </p:spPr>
      </p:pic>
      <p:sp>
        <p:nvSpPr>
          <p:cNvPr id="112" name="Financial  Foundations  Framework"/>
          <p:cNvSpPr>
            <a:spLocks noGrp="1"/>
          </p:cNvSpPr>
          <p:nvPr>
            <p:ph type="body" idx="14"/>
          </p:nvPr>
        </p:nvSpPr>
        <p:spPr>
          <a:xfrm>
            <a:off x="208547" y="130696"/>
            <a:ext cx="5502441" cy="3424014"/>
          </a:xfrm>
          <a:prstGeom prst="rect">
            <a:avLst/>
          </a:prstGeom>
        </p:spPr>
        <p:txBody>
          <a:bodyPr/>
          <a:lstStyle/>
          <a:p>
            <a:r>
              <a:rPr lang="en-US" dirty="0" smtClean="0"/>
              <a:t>Different mental model:</a:t>
            </a:r>
          </a:p>
          <a:p>
            <a:r>
              <a:rPr dirty="0" smtClean="0"/>
              <a:t>Financial </a:t>
            </a:r>
            <a:r>
              <a:rPr dirty="0"/>
              <a:t/>
            </a:r>
            <a:br>
              <a:rPr dirty="0"/>
            </a:br>
            <a:r>
              <a:rPr dirty="0"/>
              <a:t>Foundations </a:t>
            </a:r>
            <a:br>
              <a:rPr dirty="0"/>
            </a:br>
            <a:r>
              <a:rPr dirty="0"/>
              <a:t>Framework</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8620" y="727780"/>
            <a:ext cx="23580180" cy="1149033"/>
          </a:xfrm>
        </p:spPr>
        <p:txBody>
          <a:bodyPr/>
          <a:lstStyle/>
          <a:p>
            <a:pPr>
              <a:lnSpc>
                <a:spcPct val="100000"/>
              </a:lnSpc>
            </a:pPr>
            <a:r>
              <a:rPr lang="en-US" sz="6800" cap="none" dirty="0" smtClean="0">
                <a:latin typeface="+mj-lt"/>
                <a:cs typeface="Times New Roman" panose="02020603050405020304" pitchFamily="18" charset="0"/>
              </a:rPr>
              <a:t>HOW FINANCIAL FOUNDATIONS ADDRESSES 3 LEVELS OF SYSTEMS CHANGE</a:t>
            </a:r>
            <a:endParaRPr lang="en-US" sz="6800" cap="none" dirty="0">
              <a:latin typeface="+mj-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0" y="3133472"/>
            <a:ext cx="16764000" cy="9883680"/>
          </a:xfrm>
          <a:prstGeom prst="rect">
            <a:avLst/>
          </a:prstGeom>
        </p:spPr>
      </p:pic>
      <p:sp>
        <p:nvSpPr>
          <p:cNvPr id="6" name="TextBox 5"/>
          <p:cNvSpPr txBox="1"/>
          <p:nvPr/>
        </p:nvSpPr>
        <p:spPr>
          <a:xfrm>
            <a:off x="17007307" y="3559628"/>
            <a:ext cx="6718186"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sz="4000" b="1" i="0" u="none" strike="noStrike" kern="0" cap="none" spc="0" normalizeH="0" baseline="0" noProof="0" dirty="0" smtClean="0">
                <a:ln>
                  <a:noFill/>
                </a:ln>
                <a:solidFill>
                  <a:srgbClr val="2C5DAB"/>
                </a:solidFill>
                <a:effectLst/>
                <a:uLnTx/>
                <a:uFillTx/>
                <a:latin typeface="Times New Roman"/>
                <a:ea typeface="Times New Roman"/>
                <a:cs typeface="Times New Roman"/>
                <a:sym typeface="Times New Roman"/>
              </a:rPr>
              <a:t>Financial Foundations Impact</a:t>
            </a:r>
            <a:endParaRPr kumimoji="0" lang="en-US" sz="4000" b="1" i="0" u="none" strike="noStrike" kern="0" cap="none" spc="0" normalizeH="0" baseline="0" noProof="0" dirty="0">
              <a:ln>
                <a:noFill/>
              </a:ln>
              <a:solidFill>
                <a:srgbClr val="2C5DAB"/>
              </a:solidFill>
              <a:effectLst/>
              <a:uLnTx/>
              <a:uFillTx/>
              <a:latin typeface="Times New Roman"/>
              <a:ea typeface="Times New Roman"/>
              <a:cs typeface="Times New Roman"/>
              <a:sym typeface="Times New Roman"/>
            </a:endParaRPr>
          </a:p>
        </p:txBody>
      </p:sp>
      <p:sp>
        <p:nvSpPr>
          <p:cNvPr id="7" name="TextBox 6"/>
          <p:cNvSpPr txBox="1"/>
          <p:nvPr/>
        </p:nvSpPr>
        <p:spPr>
          <a:xfrm>
            <a:off x="16764000" y="4745097"/>
            <a:ext cx="7204800" cy="1897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dirty="0" smtClean="0">
                <a:ln>
                  <a:noFill/>
                </a:ln>
                <a:solidFill>
                  <a:srgbClr val="383838"/>
                </a:solidFill>
                <a:effectLst/>
                <a:uLnTx/>
                <a:uFillTx/>
                <a:latin typeface="Times New Roman"/>
                <a:ea typeface="Times New Roman"/>
                <a:cs typeface="Times New Roman"/>
                <a:sym typeface="Times New Roman"/>
              </a:rPr>
              <a:t>Emphasize particularly important policies, practices, resource allocation practices practitioners should adopt</a:t>
            </a:r>
            <a:endParaRPr kumimoji="0" lang="en-US" sz="3500" b="0" i="0" u="none" strike="noStrike" kern="0" cap="none" spc="0" normalizeH="0" baseline="0" noProof="0" dirty="0">
              <a:ln>
                <a:noFill/>
              </a:ln>
              <a:solidFill>
                <a:srgbClr val="383838"/>
              </a:solidFill>
              <a:effectLst/>
              <a:uLnTx/>
              <a:uFillTx/>
              <a:latin typeface="Times New Roman"/>
              <a:ea typeface="Times New Roman"/>
              <a:cs typeface="Times New Roman"/>
              <a:sym typeface="Times New Roman"/>
            </a:endParaRPr>
          </a:p>
        </p:txBody>
      </p:sp>
      <p:sp>
        <p:nvSpPr>
          <p:cNvPr id="8" name="TextBox 7"/>
          <p:cNvSpPr txBox="1"/>
          <p:nvPr/>
        </p:nvSpPr>
        <p:spPr>
          <a:xfrm>
            <a:off x="18726150" y="6494521"/>
            <a:ext cx="3978653"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dirty="0" smtClean="0">
                <a:ln>
                  <a:noFill/>
                </a:ln>
                <a:solidFill>
                  <a:srgbClr val="383838"/>
                </a:solidFill>
                <a:effectLst/>
                <a:uLnTx/>
                <a:uFillTx/>
                <a:latin typeface="Times New Roman"/>
                <a:ea typeface="Times New Roman"/>
                <a:cs typeface="Times New Roman"/>
                <a:sym typeface="Times New Roman"/>
              </a:rPr>
              <a:t>--------------------------</a:t>
            </a:r>
            <a:endParaRPr kumimoji="0" lang="en-US" sz="3500" b="0" i="0" u="none" strike="noStrike" kern="0" cap="none" spc="0" normalizeH="0" baseline="0" noProof="0" dirty="0">
              <a:ln>
                <a:noFill/>
              </a:ln>
              <a:solidFill>
                <a:srgbClr val="383838"/>
              </a:solidFill>
              <a:effectLst/>
              <a:uLnTx/>
              <a:uFillTx/>
              <a:latin typeface="Times New Roman"/>
              <a:ea typeface="Times New Roman"/>
              <a:cs typeface="Times New Roman"/>
              <a:sym typeface="Times New Roman"/>
            </a:endParaRPr>
          </a:p>
        </p:txBody>
      </p:sp>
      <p:sp>
        <p:nvSpPr>
          <p:cNvPr id="9" name="TextBox 8"/>
          <p:cNvSpPr txBox="1"/>
          <p:nvPr/>
        </p:nvSpPr>
        <p:spPr>
          <a:xfrm>
            <a:off x="16916400" y="7497970"/>
            <a:ext cx="7204800" cy="13593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dirty="0" smtClean="0">
                <a:ln>
                  <a:noFill/>
                </a:ln>
                <a:solidFill>
                  <a:srgbClr val="383838"/>
                </a:solidFill>
                <a:effectLst/>
                <a:uLnTx/>
                <a:uFillTx/>
                <a:latin typeface="Times New Roman"/>
                <a:ea typeface="Times New Roman"/>
                <a:cs typeface="Times New Roman"/>
                <a:sym typeface="Times New Roman"/>
              </a:rPr>
              <a:t>The five “pillars” financial foundations cover these topics comprehensively.</a:t>
            </a:r>
            <a:endParaRPr kumimoji="0" lang="en-US" sz="3500" b="0" i="0" u="none" strike="noStrike" kern="0" cap="none" spc="0" normalizeH="0" baseline="0" noProof="0" dirty="0">
              <a:ln>
                <a:noFill/>
              </a:ln>
              <a:solidFill>
                <a:srgbClr val="383838"/>
              </a:solidFill>
              <a:effectLst/>
              <a:uLnTx/>
              <a:uFillTx/>
              <a:latin typeface="Times New Roman"/>
              <a:ea typeface="Times New Roman"/>
              <a:cs typeface="Times New Roman"/>
              <a:sym typeface="Times New Roman"/>
            </a:endParaRPr>
          </a:p>
        </p:txBody>
      </p:sp>
      <p:sp>
        <p:nvSpPr>
          <p:cNvPr id="10" name="TextBox 9"/>
          <p:cNvSpPr txBox="1"/>
          <p:nvPr/>
        </p:nvSpPr>
        <p:spPr>
          <a:xfrm>
            <a:off x="18726149" y="8629658"/>
            <a:ext cx="3978653"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dirty="0" smtClean="0">
                <a:ln>
                  <a:noFill/>
                </a:ln>
                <a:solidFill>
                  <a:srgbClr val="383838"/>
                </a:solidFill>
                <a:effectLst/>
                <a:uLnTx/>
                <a:uFillTx/>
                <a:latin typeface="Times New Roman"/>
                <a:ea typeface="Times New Roman"/>
                <a:cs typeface="Times New Roman"/>
                <a:sym typeface="Times New Roman"/>
              </a:rPr>
              <a:t>--------------------------</a:t>
            </a:r>
            <a:endParaRPr kumimoji="0" lang="en-US" sz="3500" b="0" i="0" u="none" strike="noStrike" kern="0" cap="none" spc="0" normalizeH="0" baseline="0" noProof="0" dirty="0">
              <a:ln>
                <a:noFill/>
              </a:ln>
              <a:solidFill>
                <a:srgbClr val="383838"/>
              </a:solidFill>
              <a:effectLst/>
              <a:uLnTx/>
              <a:uFillTx/>
              <a:latin typeface="Times New Roman"/>
              <a:ea typeface="Times New Roman"/>
              <a:cs typeface="Times New Roman"/>
              <a:sym typeface="Times New Roman"/>
            </a:endParaRPr>
          </a:p>
        </p:txBody>
      </p:sp>
      <p:sp>
        <p:nvSpPr>
          <p:cNvPr id="11" name="TextBox 10"/>
          <p:cNvSpPr txBox="1"/>
          <p:nvPr/>
        </p:nvSpPr>
        <p:spPr>
          <a:xfrm>
            <a:off x="16916400" y="9450396"/>
            <a:ext cx="7204800" cy="2975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dirty="0" smtClean="0">
                <a:ln>
                  <a:noFill/>
                </a:ln>
                <a:solidFill>
                  <a:srgbClr val="383838"/>
                </a:solidFill>
                <a:effectLst/>
                <a:uLnTx/>
                <a:uFillTx/>
                <a:latin typeface="Times New Roman"/>
                <a:cs typeface="Times New Roman"/>
                <a:sym typeface="Times New Roman"/>
              </a:rPr>
              <a:t>Financial Foundations is based on solving “the tragedy of the commons.” The commons is a powerful mental model for thinking about local government resources.</a:t>
            </a:r>
            <a:endParaRPr kumimoji="0" lang="en-US" sz="3500" b="0" i="0" u="none" strike="noStrike" kern="0" cap="none" spc="0" normalizeH="0" baseline="0" noProof="0" dirty="0">
              <a:ln>
                <a:noFill/>
              </a:ln>
              <a:solidFill>
                <a:srgbClr val="383838"/>
              </a:solidFill>
              <a:effectLst/>
              <a:uLnTx/>
              <a:uFillTx/>
              <a:latin typeface="Times New Roman"/>
              <a:ea typeface="Times New Roman"/>
              <a:cs typeface="Times New Roman"/>
              <a:sym typeface="Times New Roman"/>
            </a:endParaRPr>
          </a:p>
        </p:txBody>
      </p:sp>
      <p:sp>
        <p:nvSpPr>
          <p:cNvPr id="12" name="5-Point Star 11"/>
          <p:cNvSpPr/>
          <p:nvPr/>
        </p:nvSpPr>
        <p:spPr>
          <a:xfrm>
            <a:off x="22791420" y="12733020"/>
            <a:ext cx="914400" cy="777240"/>
          </a:xfrm>
          <a:prstGeom prst="star5">
            <a:avLst/>
          </a:prstGeom>
          <a:solidFill>
            <a:schemeClr val="accent1"/>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Tree>
    <p:extLst>
      <p:ext uri="{BB962C8B-B14F-4D97-AF65-F5344CB8AC3E}">
        <p14:creationId xmlns:p14="http://schemas.microsoft.com/office/powerpoint/2010/main" val="2982237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9848" y="468575"/>
            <a:ext cx="16889289" cy="1408351"/>
          </a:xfrm>
        </p:spPr>
        <p:txBody>
          <a:bodyPr/>
          <a:lstStyle/>
          <a:p>
            <a:r>
              <a:rPr lang="en-US" dirty="0" smtClean="0"/>
              <a:t>How people make decisions</a:t>
            </a:r>
            <a:endParaRPr lang="en-US" dirty="0"/>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3884" y="2270827"/>
            <a:ext cx="21674014" cy="7636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Box 5"/>
          <p:cNvSpPr txBox="1">
            <a:spLocks noChangeArrowheads="1"/>
          </p:cNvSpPr>
          <p:nvPr/>
        </p:nvSpPr>
        <p:spPr bwMode="auto">
          <a:xfrm>
            <a:off x="1836811" y="10568733"/>
            <a:ext cx="8302273" cy="63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dirty="0"/>
              <a:t>GFOA.org/behavioral-science</a:t>
            </a:r>
          </a:p>
        </p:txBody>
      </p:sp>
      <p:sp>
        <p:nvSpPr>
          <p:cNvPr id="9" name="Rectangle 8"/>
          <p:cNvSpPr>
            <a:spLocks noChangeArrowheads="1"/>
          </p:cNvSpPr>
          <p:nvPr/>
        </p:nvSpPr>
        <p:spPr bwMode="auto">
          <a:xfrm>
            <a:off x="12880474" y="11415979"/>
            <a:ext cx="56642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t>"One of the best GFOA trainings I’ve ever participated in"</a:t>
            </a:r>
          </a:p>
        </p:txBody>
      </p:sp>
      <p:sp>
        <p:nvSpPr>
          <p:cNvPr id="10" name="Rectangle 9"/>
          <p:cNvSpPr>
            <a:spLocks noChangeArrowheads="1"/>
          </p:cNvSpPr>
          <p:nvPr/>
        </p:nvSpPr>
        <p:spPr bwMode="auto">
          <a:xfrm>
            <a:off x="18937037" y="11415979"/>
            <a:ext cx="5319713"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dirty="0"/>
              <a:t>“Two thumbs up. It’d be more, if I had more thumbs.”</a:t>
            </a:r>
          </a:p>
        </p:txBody>
      </p:sp>
    </p:spTree>
    <p:extLst>
      <p:ext uri="{BB962C8B-B14F-4D97-AF65-F5344CB8AC3E}">
        <p14:creationId xmlns:p14="http://schemas.microsoft.com/office/powerpoint/2010/main" val="2934327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286" y="3564395"/>
            <a:ext cx="7593638" cy="5129609"/>
          </a:xfrm>
        </p:spPr>
        <p:txBody>
          <a:bodyPr/>
          <a:lstStyle/>
          <a:p>
            <a:pPr algn="ctr"/>
            <a:r>
              <a:rPr lang="en-US" dirty="0" smtClean="0"/>
              <a:t>More appreciation of Fairness</a:t>
            </a:r>
            <a:br>
              <a:rPr lang="en-US" dirty="0" smtClean="0"/>
            </a:br>
            <a:r>
              <a:rPr lang="en-US" dirty="0" smtClean="0"/>
              <a:t>in the budget</a:t>
            </a:r>
            <a:endParaRPr lang="en-US" dirty="0"/>
          </a:p>
        </p:txBody>
      </p:sp>
      <p:sp>
        <p:nvSpPr>
          <p:cNvPr id="6" name="Text Placeholder 5"/>
          <p:cNvSpPr>
            <a:spLocks noGrp="1"/>
          </p:cNvSpPr>
          <p:nvPr>
            <p:ph type="body" sz="half" idx="15"/>
          </p:nvPr>
        </p:nvSpPr>
        <p:spPr>
          <a:xfrm>
            <a:off x="11327533" y="11835328"/>
            <a:ext cx="11747501" cy="1564531"/>
          </a:xfrm>
        </p:spPr>
        <p:txBody>
          <a:bodyPr/>
          <a:lstStyle/>
          <a:p>
            <a:pPr marL="0" indent="0">
              <a:buNone/>
            </a:pPr>
            <a:r>
              <a:rPr lang="en-US" dirty="0" smtClean="0"/>
              <a:t>“All </a:t>
            </a:r>
            <a:r>
              <a:rPr lang="en-US" dirty="0"/>
              <a:t>public servants should read </a:t>
            </a:r>
            <a:r>
              <a:rPr lang="en-US" dirty="0" smtClean="0"/>
              <a:t>these”</a:t>
            </a:r>
          </a:p>
          <a:p>
            <a:pPr marL="0" indent="0">
              <a:buNone/>
            </a:pPr>
            <a:r>
              <a:rPr lang="en-US" dirty="0" smtClean="0"/>
              <a:t>-Timothy Riordan, GFOA President, 1995</a:t>
            </a:r>
            <a:endParaRPr lang="en-US" dirty="0"/>
          </a:p>
        </p:txBody>
      </p:sp>
      <p:pic>
        <p:nvPicPr>
          <p:cNvPr id="7" name="Picture 6"/>
          <p:cNvPicPr>
            <a:picLocks noChangeAspect="1"/>
          </p:cNvPicPr>
          <p:nvPr/>
        </p:nvPicPr>
        <p:blipFill>
          <a:blip r:embed="rId3"/>
          <a:stretch>
            <a:fillRect/>
          </a:stretch>
        </p:blipFill>
        <p:spPr>
          <a:xfrm>
            <a:off x="12390018" y="4426593"/>
            <a:ext cx="8971747" cy="71577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 Placeholder 3"/>
          <p:cNvSpPr>
            <a:spLocks noGrp="1"/>
          </p:cNvSpPr>
          <p:nvPr>
            <p:ph type="body" sz="half" idx="15"/>
          </p:nvPr>
        </p:nvSpPr>
        <p:spPr>
          <a:xfrm>
            <a:off x="10798144" y="427041"/>
            <a:ext cx="11747501" cy="3847207"/>
          </a:xfrm>
        </p:spPr>
        <p:txBody>
          <a:bodyPr/>
          <a:lstStyle/>
          <a:p>
            <a:pPr marL="0" indent="0" algn="ctr">
              <a:lnSpc>
                <a:spcPct val="100000"/>
              </a:lnSpc>
              <a:buNone/>
            </a:pPr>
            <a:r>
              <a:rPr lang="en-US" sz="6000" b="1" dirty="0"/>
              <a:t>What's Fair?</a:t>
            </a:r>
          </a:p>
          <a:p>
            <a:pPr marL="0" indent="0" algn="ctr">
              <a:lnSpc>
                <a:spcPct val="100000"/>
              </a:lnSpc>
              <a:buNone/>
            </a:pPr>
            <a:r>
              <a:rPr lang="en-US" sz="6000" i="1" dirty="0"/>
              <a:t>Exploring the Behavioral Science of Justice and </a:t>
            </a:r>
            <a:r>
              <a:rPr lang="en-US" sz="6000" i="1" dirty="0" smtClean="0"/>
              <a:t>Fairness</a:t>
            </a:r>
          </a:p>
          <a:p>
            <a:pPr marL="0" indent="0" algn="ctr">
              <a:lnSpc>
                <a:spcPct val="100000"/>
              </a:lnSpc>
              <a:buNone/>
            </a:pPr>
            <a:r>
              <a:rPr lang="en-US" dirty="0" smtClean="0"/>
              <a:t>Gfoa.org/fairness</a:t>
            </a:r>
            <a:endParaRPr lang="en-US" dirty="0"/>
          </a:p>
        </p:txBody>
      </p:sp>
    </p:spTree>
    <p:extLst>
      <p:ext uri="{BB962C8B-B14F-4D97-AF65-F5344CB8AC3E}">
        <p14:creationId xmlns:p14="http://schemas.microsoft.com/office/powerpoint/2010/main" val="1751167337"/>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518941" y="1503497"/>
            <a:ext cx="21938935" cy="9043501"/>
          </a:xfrm>
        </p:spPr>
        <p:txBody>
          <a:bodyPr/>
          <a:lstStyle/>
          <a:p>
            <a:pPr algn="ctr">
              <a:lnSpc>
                <a:spcPct val="100000"/>
              </a:lnSpc>
            </a:pPr>
            <a:r>
              <a:rPr lang="en-US" sz="9600" b="1" dirty="0" smtClean="0"/>
              <a:t>Discussion Question:</a:t>
            </a:r>
          </a:p>
          <a:p>
            <a:pPr algn="ctr">
              <a:lnSpc>
                <a:spcPct val="100000"/>
              </a:lnSpc>
            </a:pPr>
            <a:endParaRPr lang="en-US" sz="9600" dirty="0"/>
          </a:p>
          <a:p>
            <a:pPr algn="ctr">
              <a:lnSpc>
                <a:spcPct val="100000"/>
              </a:lnSpc>
            </a:pPr>
            <a:r>
              <a:rPr lang="en-US" sz="9600" dirty="0" smtClean="0"/>
              <a:t>Which </a:t>
            </a:r>
            <a:r>
              <a:rPr lang="en-US" sz="9600" dirty="0"/>
              <a:t>of the </a:t>
            </a:r>
            <a:r>
              <a:rPr lang="en-US" sz="9600" dirty="0" smtClean="0"/>
              <a:t>threats or opportunities most </a:t>
            </a:r>
            <a:r>
              <a:rPr lang="en-US" sz="9600" dirty="0"/>
              <a:t>resonate with your personal experience? Are there other threats to the status quo you think require rethinking budgeting?</a:t>
            </a:r>
          </a:p>
        </p:txBody>
      </p:sp>
    </p:spTree>
    <p:extLst>
      <p:ext uri="{BB962C8B-B14F-4D97-AF65-F5344CB8AC3E}">
        <p14:creationId xmlns:p14="http://schemas.microsoft.com/office/powerpoint/2010/main" val="294591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5757987"/>
          </a:xfrm>
        </p:spPr>
        <p:txBody>
          <a:bodyPr/>
          <a:lstStyle/>
          <a:p>
            <a:r>
              <a:rPr lang="en-US" dirty="0" smtClean="0"/>
              <a:t>Why We Need to Define the Problem</a:t>
            </a:r>
            <a:endParaRPr lang="en-US" dirty="0"/>
          </a:p>
        </p:txBody>
      </p:sp>
    </p:spTree>
    <p:extLst>
      <p:ext uri="{BB962C8B-B14F-4D97-AF65-F5344CB8AC3E}">
        <p14:creationId xmlns:p14="http://schemas.microsoft.com/office/powerpoint/2010/main" val="2813324763"/>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77606" y="3360124"/>
            <a:ext cx="9828920" cy="6296596"/>
          </a:xfrm>
        </p:spPr>
        <p:txBody>
          <a:bodyPr/>
          <a:lstStyle/>
          <a:p>
            <a:pPr algn="ctr"/>
            <a:r>
              <a:rPr lang="en-US" dirty="0"/>
              <a:t>“A problem not fully understood is unsolvable, and </a:t>
            </a:r>
            <a:r>
              <a:rPr lang="en-US" dirty="0" smtClean="0"/>
              <a:t>a problem </a:t>
            </a:r>
            <a:r>
              <a:rPr lang="en-US" dirty="0"/>
              <a:t>that is fully understood is half solved.”</a:t>
            </a:r>
          </a:p>
          <a:p>
            <a:pPr algn="ctr"/>
            <a:endParaRPr lang="en-US" dirty="0" smtClean="0"/>
          </a:p>
          <a:p>
            <a:pPr algn="ctr"/>
            <a:r>
              <a:rPr lang="en-US" dirty="0" smtClean="0"/>
              <a:t>-Charles </a:t>
            </a:r>
            <a:r>
              <a:rPr lang="en-US" dirty="0"/>
              <a:t>Kettering, Inventor</a:t>
            </a:r>
          </a:p>
          <a:p>
            <a:pPr algn="ctr"/>
            <a:endParaRPr lang="en-US" dirty="0"/>
          </a:p>
        </p:txBody>
      </p:sp>
      <p:pic>
        <p:nvPicPr>
          <p:cNvPr id="9" name="Picture 8"/>
          <p:cNvPicPr>
            <a:picLocks noChangeAspect="1"/>
          </p:cNvPicPr>
          <p:nvPr/>
        </p:nvPicPr>
        <p:blipFill>
          <a:blip r:embed="rId3"/>
          <a:stretch>
            <a:fillRect/>
          </a:stretch>
        </p:blipFill>
        <p:spPr>
          <a:xfrm>
            <a:off x="12844964" y="352425"/>
            <a:ext cx="10079205" cy="1312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2899404"/>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9446059" y="2472761"/>
            <a:ext cx="5459374" cy="1109471"/>
          </a:xfrm>
        </p:spPr>
        <p:txBody>
          <a:bodyPr/>
          <a:lstStyle/>
          <a:p>
            <a:pPr algn="ctr"/>
            <a:r>
              <a:rPr lang="en-US" dirty="0" smtClean="0"/>
              <a:t>Interconnected</a:t>
            </a:r>
            <a:endParaRPr lang="en-US" dirty="0"/>
          </a:p>
        </p:txBody>
      </p:sp>
      <p:sp>
        <p:nvSpPr>
          <p:cNvPr id="5" name="Title 4"/>
          <p:cNvSpPr>
            <a:spLocks noGrp="1"/>
          </p:cNvSpPr>
          <p:nvPr>
            <p:ph type="title"/>
          </p:nvPr>
        </p:nvSpPr>
        <p:spPr>
          <a:xfrm>
            <a:off x="1663321" y="1141665"/>
            <a:ext cx="21024850" cy="786754"/>
          </a:xfrm>
        </p:spPr>
        <p:txBody>
          <a:bodyPr/>
          <a:lstStyle/>
          <a:p>
            <a:r>
              <a:rPr lang="en-US" sz="8000" dirty="0" smtClean="0"/>
              <a:t>Complex problems are often…</a:t>
            </a:r>
            <a:endParaRPr lang="en-US" sz="8000"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662" y="3854037"/>
            <a:ext cx="16395033" cy="9223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990361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63321" y="1141665"/>
            <a:ext cx="21024850" cy="786754"/>
          </a:xfrm>
        </p:spPr>
        <p:txBody>
          <a:bodyPr/>
          <a:lstStyle/>
          <a:p>
            <a:r>
              <a:rPr lang="en-US" sz="8000" dirty="0" smtClean="0"/>
              <a:t>Complex problems are often…</a:t>
            </a:r>
            <a:endParaRPr lang="en-US" sz="8000" dirty="0"/>
          </a:p>
        </p:txBody>
      </p:sp>
      <p:sp>
        <p:nvSpPr>
          <p:cNvPr id="8" name="Text Placeholder 5"/>
          <p:cNvSpPr txBox="1">
            <a:spLocks/>
          </p:cNvSpPr>
          <p:nvPr/>
        </p:nvSpPr>
        <p:spPr>
          <a:xfrm>
            <a:off x="9602469" y="2078350"/>
            <a:ext cx="5146554" cy="1109471"/>
          </a:xfrm>
          <a:prstGeom prst="rect">
            <a:avLst/>
          </a:prstGeom>
          <a:ln w="12700">
            <a:miter lim="400000"/>
          </a:ln>
          <a:extLst>
            <a:ext uri="{C572A759-6A51-4108-AA02-DFA0A04FC94B}"/>
          </a:extLst>
        </p:spPr>
        <p:txBody>
          <a:bodyPr wrap="square" lIns="88900" tIns="88900" rIns="88900" bIns="88900">
            <a:spAutoFit/>
          </a:bodyPr>
          <a:lstStyle>
            <a:lvl1pPr algn="l" defTabSz="825500" rtl="0" eaLnBrk="0" fontAlgn="base" hangingPunct="0">
              <a:lnSpc>
                <a:spcPts val="7700"/>
              </a:lnSpc>
              <a:spcBef>
                <a:spcPts val="0"/>
              </a:spcBef>
              <a:spcAft>
                <a:spcPct val="0"/>
              </a:spcAft>
              <a:buFont typeface="Arial" panose="020B0604020202020204" pitchFamily="34" charset="0"/>
              <a:defRPr sz="6300" i="1" spc="-100" baseline="0">
                <a:solidFill>
                  <a:schemeClr val="bg1"/>
                </a:solidFill>
                <a:latin typeface="Times New Roman"/>
                <a:ea typeface="Times New Roman"/>
                <a:cs typeface="Times New Roman"/>
                <a:sym typeface="Times New Roman" panose="02020603050405020304" pitchFamily="18" charset="0"/>
              </a:defRPr>
            </a:lvl1pPr>
            <a:lvl2pPr marL="460376" indent="-7938"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2pPr>
            <a:lvl3pPr marL="920750" indent="0"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3pPr>
            <a:lvl4pPr marL="1374776" indent="-1588"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4pPr>
            <a:lvl5pPr marL="1835150" indent="7938"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a:lstStyle>
          <a:p>
            <a:r>
              <a:rPr lang="en-US" dirty="0" smtClean="0"/>
              <a:t>Exponential</a:t>
            </a:r>
            <a:endParaRPr lang="en-US" dirty="0"/>
          </a:p>
        </p:txBody>
      </p:sp>
      <p:pic>
        <p:nvPicPr>
          <p:cNvPr id="11" name="Picture 10"/>
          <p:cNvPicPr>
            <a:picLocks noChangeAspect="1"/>
          </p:cNvPicPr>
          <p:nvPr/>
        </p:nvPicPr>
        <p:blipFill>
          <a:blip r:embed="rId3"/>
          <a:stretch>
            <a:fillRect/>
          </a:stretch>
        </p:blipFill>
        <p:spPr>
          <a:xfrm>
            <a:off x="4022520" y="3337752"/>
            <a:ext cx="16302827" cy="9896102"/>
          </a:xfrm>
          <a:prstGeom prst="rect">
            <a:avLst/>
          </a:prstGeom>
        </p:spPr>
      </p:pic>
    </p:spTree>
    <p:extLst>
      <p:ext uri="{BB962C8B-B14F-4D97-AF65-F5344CB8AC3E}">
        <p14:creationId xmlns:p14="http://schemas.microsoft.com/office/powerpoint/2010/main" val="118563083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half" idx="1"/>
          </p:nvPr>
        </p:nvSpPr>
        <p:spPr>
          <a:xfrm>
            <a:off x="723484" y="2870658"/>
            <a:ext cx="21754983" cy="9874498"/>
          </a:xfrm>
        </p:spPr>
        <p:txBody>
          <a:bodyPr/>
          <a:lstStyle/>
          <a:p>
            <a:pPr>
              <a:lnSpc>
                <a:spcPct val="100000"/>
              </a:lnSpc>
            </a:pPr>
            <a:r>
              <a:rPr lang="en-US" sz="8000" dirty="0" smtClean="0"/>
              <a:t>About Rethinking Budgeting</a:t>
            </a:r>
          </a:p>
          <a:p>
            <a:pPr>
              <a:lnSpc>
                <a:spcPct val="100000"/>
              </a:lnSpc>
            </a:pPr>
            <a:endParaRPr lang="en-US" sz="8000" dirty="0" smtClean="0"/>
          </a:p>
          <a:p>
            <a:pPr>
              <a:lnSpc>
                <a:spcPct val="100000"/>
              </a:lnSpc>
            </a:pPr>
            <a:r>
              <a:rPr lang="en-US" sz="8000" dirty="0" smtClean="0"/>
              <a:t>Defining the Problem</a:t>
            </a:r>
          </a:p>
          <a:p>
            <a:pPr>
              <a:lnSpc>
                <a:spcPct val="100000"/>
              </a:lnSpc>
            </a:pPr>
            <a:endParaRPr lang="en-US" sz="8000" dirty="0" smtClean="0"/>
          </a:p>
          <a:p>
            <a:pPr>
              <a:lnSpc>
                <a:spcPct val="100000"/>
              </a:lnSpc>
            </a:pPr>
            <a:r>
              <a:rPr lang="en-US" sz="8000" dirty="0"/>
              <a:t>Conflict Resolution </a:t>
            </a:r>
            <a:endParaRPr lang="en-US" sz="8000" dirty="0" smtClean="0"/>
          </a:p>
          <a:p>
            <a:pPr>
              <a:lnSpc>
                <a:spcPct val="100000"/>
              </a:lnSpc>
            </a:pPr>
            <a:endParaRPr lang="en-US" sz="8000" dirty="0"/>
          </a:p>
          <a:p>
            <a:pPr>
              <a:lnSpc>
                <a:spcPct val="100000"/>
              </a:lnSpc>
            </a:pPr>
            <a:r>
              <a:rPr lang="en-US" sz="8000" dirty="0" smtClean="0"/>
              <a:t>Rethinking Strategic Planning</a:t>
            </a:r>
          </a:p>
        </p:txBody>
      </p:sp>
    </p:spTree>
    <p:extLst>
      <p:ext uri="{BB962C8B-B14F-4D97-AF65-F5344CB8AC3E}">
        <p14:creationId xmlns:p14="http://schemas.microsoft.com/office/powerpoint/2010/main" val="613295879"/>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63321" y="1141665"/>
            <a:ext cx="21024850" cy="730969"/>
          </a:xfrm>
        </p:spPr>
        <p:txBody>
          <a:bodyPr/>
          <a:lstStyle/>
          <a:p>
            <a:r>
              <a:rPr lang="en-US" sz="8000" dirty="0" smtClean="0"/>
              <a:t>Complex problems ARE often…</a:t>
            </a:r>
            <a:endParaRPr lang="en-US" sz="8000" dirty="0"/>
          </a:p>
        </p:txBody>
      </p:sp>
      <p:sp>
        <p:nvSpPr>
          <p:cNvPr id="9" name="Text Placeholder 5"/>
          <p:cNvSpPr txBox="1">
            <a:spLocks/>
          </p:cNvSpPr>
          <p:nvPr/>
        </p:nvSpPr>
        <p:spPr>
          <a:xfrm>
            <a:off x="9977765" y="2635960"/>
            <a:ext cx="5459374" cy="1109471"/>
          </a:xfrm>
          <a:prstGeom prst="rect">
            <a:avLst/>
          </a:prstGeom>
          <a:ln w="12700">
            <a:miter lim="400000"/>
          </a:ln>
          <a:extLst>
            <a:ext uri="{C572A759-6A51-4108-AA02-DFA0A04FC94B}"/>
          </a:extLst>
        </p:spPr>
        <p:txBody>
          <a:bodyPr lIns="88900" tIns="88900" rIns="88900" bIns="88900">
            <a:spAutoFit/>
          </a:bodyPr>
          <a:lstStyle>
            <a:lvl1pPr algn="l" defTabSz="825500" rtl="0" eaLnBrk="0" fontAlgn="base" hangingPunct="0">
              <a:lnSpc>
                <a:spcPts val="7700"/>
              </a:lnSpc>
              <a:spcBef>
                <a:spcPts val="0"/>
              </a:spcBef>
              <a:spcAft>
                <a:spcPct val="0"/>
              </a:spcAft>
              <a:buFont typeface="Arial" panose="020B0604020202020204" pitchFamily="34" charset="0"/>
              <a:defRPr sz="6300" i="1" spc="-100" baseline="0">
                <a:solidFill>
                  <a:schemeClr val="bg1"/>
                </a:solidFill>
                <a:latin typeface="Times New Roman"/>
                <a:ea typeface="Times New Roman"/>
                <a:cs typeface="Times New Roman"/>
                <a:sym typeface="Times New Roman" panose="02020603050405020304" pitchFamily="18" charset="0"/>
              </a:defRPr>
            </a:lvl1pPr>
            <a:lvl2pPr marL="460376" indent="-7938"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2pPr>
            <a:lvl3pPr marL="920750" indent="0"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3pPr>
            <a:lvl4pPr marL="1374776" indent="-1588"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4pPr>
            <a:lvl5pPr marL="1835150" indent="7938" algn="l" defTabSz="825500" rtl="0" eaLnBrk="0" fontAlgn="base" hangingPunct="0">
              <a:lnSpc>
                <a:spcPts val="7700"/>
              </a:lnSpc>
              <a:spcBef>
                <a:spcPts val="0"/>
              </a:spcBef>
              <a:spcAft>
                <a:spcPct val="0"/>
              </a:spcAft>
              <a:buFont typeface="Arial" panose="020B0604020202020204" pitchFamily="34" charset="0"/>
              <a:tabLst/>
              <a:defRPr sz="6300" i="1" spc="-100" baseline="0">
                <a:solidFill>
                  <a:schemeClr val="bg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a:lstStyle>
          <a:p>
            <a:r>
              <a:rPr lang="en-US" dirty="0" err="1" smtClean="0"/>
              <a:t>Rivalrous</a:t>
            </a:r>
            <a:endParaRPr lang="en-US" dirty="0"/>
          </a:p>
        </p:txBody>
      </p:sp>
      <p:pic>
        <p:nvPicPr>
          <p:cNvPr id="10" name="Picture 9"/>
          <p:cNvPicPr>
            <a:picLocks noChangeAspect="1"/>
          </p:cNvPicPr>
          <p:nvPr/>
        </p:nvPicPr>
        <p:blipFill>
          <a:blip r:embed="rId3"/>
          <a:stretch>
            <a:fillRect/>
          </a:stretch>
        </p:blipFill>
        <p:spPr>
          <a:xfrm>
            <a:off x="3525716" y="3898233"/>
            <a:ext cx="16125864" cy="9273008"/>
          </a:xfrm>
          <a:prstGeom prst="rect">
            <a:avLst/>
          </a:prstGeom>
        </p:spPr>
      </p:pic>
    </p:spTree>
    <p:extLst>
      <p:ext uri="{BB962C8B-B14F-4D97-AF65-F5344CB8AC3E}">
        <p14:creationId xmlns:p14="http://schemas.microsoft.com/office/powerpoint/2010/main" val="231522622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7643118"/>
          </a:xfrm>
        </p:spPr>
        <p:txBody>
          <a:bodyPr/>
          <a:lstStyle/>
          <a:p>
            <a:r>
              <a:rPr lang="en-US" dirty="0" smtClean="0"/>
              <a:t>Design Principles for defining the problem</a:t>
            </a:r>
            <a:endParaRPr lang="en-US" dirty="0"/>
          </a:p>
        </p:txBody>
      </p:sp>
    </p:spTree>
    <p:extLst>
      <p:ext uri="{BB962C8B-B14F-4D97-AF65-F5344CB8AC3E}">
        <p14:creationId xmlns:p14="http://schemas.microsoft.com/office/powerpoint/2010/main" val="324344513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516639852"/>
              </p:ext>
            </p:extLst>
          </p:nvPr>
        </p:nvGraphicFramePr>
        <p:xfrm>
          <a:off x="679115" y="2810933"/>
          <a:ext cx="22966948" cy="7985404"/>
        </p:xfrm>
        <a:graphic>
          <a:graphicData uri="http://schemas.openxmlformats.org/drawingml/2006/table">
            <a:tbl>
              <a:tblPr firstRow="1" bandRow="1">
                <a:tableStyleId>{5940675A-B579-460E-94D1-54222C63F5DA}</a:tableStyleId>
              </a:tblPr>
              <a:tblGrid>
                <a:gridCol w="11483474">
                  <a:extLst>
                    <a:ext uri="{9D8B030D-6E8A-4147-A177-3AD203B41FA5}">
                      <a16:colId xmlns:a16="http://schemas.microsoft.com/office/drawing/2014/main" val="4276487620"/>
                    </a:ext>
                  </a:extLst>
                </a:gridCol>
                <a:gridCol w="11483474">
                  <a:extLst>
                    <a:ext uri="{9D8B030D-6E8A-4147-A177-3AD203B41FA5}">
                      <a16:colId xmlns:a16="http://schemas.microsoft.com/office/drawing/2014/main" val="1404216908"/>
                    </a:ext>
                  </a:extLst>
                </a:gridCol>
              </a:tblGrid>
              <a:tr h="1684994">
                <a:tc>
                  <a:txBody>
                    <a:bodyPr/>
                    <a:lstStyle/>
                    <a:p>
                      <a:r>
                        <a:rPr lang="en-US" sz="7200" b="0" i="0" u="none" strike="noStrike" cap="none" spc="0" baseline="0" dirty="0" smtClean="0">
                          <a:ln>
                            <a:noFill/>
                          </a:ln>
                          <a:solidFill>
                            <a:schemeClr val="tx1"/>
                          </a:solidFill>
                          <a:uFillTx/>
                          <a:latin typeface="+mn-lt"/>
                          <a:ea typeface="+mn-ea"/>
                          <a:cs typeface="+mn-cs"/>
                          <a:sym typeface="Helvetica Neue Light"/>
                        </a:rPr>
                        <a:t>Reject zero-sum thinking</a:t>
                      </a: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7200" b="0" i="0" u="none" strike="noStrike" cap="none" spc="0" baseline="0" dirty="0" smtClean="0">
                          <a:ln>
                            <a:noFill/>
                          </a:ln>
                          <a:solidFill>
                            <a:schemeClr val="tx1"/>
                          </a:solidFill>
                          <a:uFillTx/>
                          <a:latin typeface="+mn-lt"/>
                          <a:ea typeface="+mn-ea"/>
                          <a:cs typeface="+mn-cs"/>
                          <a:sym typeface="Helvetica Neue Light"/>
                        </a:rPr>
                        <a:t>Provide procedural justice</a:t>
                      </a:r>
                    </a:p>
                  </a:txBody>
                  <a:tcPr/>
                </a:tc>
                <a:extLst>
                  <a:ext uri="{0D108BD9-81ED-4DB2-BD59-A6C34878D82A}">
                    <a16:rowId xmlns:a16="http://schemas.microsoft.com/office/drawing/2014/main" val="1574817183"/>
                  </a:ext>
                </a:extLst>
              </a:tr>
              <a:tr h="3150205">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7200" b="0" i="0" u="none" strike="noStrike" cap="none" spc="0" baseline="0" dirty="0" smtClean="0">
                          <a:ln>
                            <a:noFill/>
                          </a:ln>
                          <a:solidFill>
                            <a:schemeClr val="tx1"/>
                          </a:solidFill>
                          <a:uFillTx/>
                          <a:latin typeface="+mn-lt"/>
                          <a:ea typeface="+mn-ea"/>
                          <a:cs typeface="+mn-cs"/>
                          <a:sym typeface="Helvetica Neue Light"/>
                        </a:rPr>
                        <a:t>Create psychological safety</a:t>
                      </a: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7200" b="0" i="0" u="none" strike="noStrike" cap="none" spc="0" baseline="0" dirty="0" smtClean="0">
                          <a:ln>
                            <a:noFill/>
                          </a:ln>
                          <a:solidFill>
                            <a:schemeClr val="tx1"/>
                          </a:solidFill>
                          <a:uFillTx/>
                          <a:latin typeface="+mn-lt"/>
                          <a:ea typeface="+mn-ea"/>
                          <a:cs typeface="+mn-cs"/>
                          <a:sym typeface="Helvetica Neue Light"/>
                        </a:rPr>
                        <a:t>Recognize and mitigate cognitive biases</a:t>
                      </a:r>
                    </a:p>
                  </a:txBody>
                  <a:tcPr/>
                </a:tc>
                <a:extLst>
                  <a:ext uri="{0D108BD9-81ED-4DB2-BD59-A6C34878D82A}">
                    <a16:rowId xmlns:a16="http://schemas.microsoft.com/office/drawing/2014/main" val="1272319969"/>
                  </a:ext>
                </a:extLst>
              </a:tr>
              <a:tr h="3150205">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7200" b="0" i="0" u="none" strike="noStrike" cap="none" spc="0" baseline="0" dirty="0" smtClean="0">
                          <a:ln>
                            <a:noFill/>
                          </a:ln>
                          <a:solidFill>
                            <a:schemeClr val="tx1"/>
                          </a:solidFill>
                          <a:uFillTx/>
                          <a:latin typeface="+mn-lt"/>
                          <a:ea typeface="+mn-ea"/>
                          <a:cs typeface="+mn-cs"/>
                          <a:sym typeface="Helvetica Neue Light"/>
                        </a:rPr>
                        <a:t>Go beyond positions and understand interests</a:t>
                      </a:r>
                    </a:p>
                  </a:txBody>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7200" b="0" i="0" u="none" strike="noStrike" cap="none" spc="0" baseline="0" dirty="0" smtClean="0">
                          <a:ln>
                            <a:noFill/>
                          </a:ln>
                          <a:solidFill>
                            <a:schemeClr val="tx1"/>
                          </a:solidFill>
                          <a:uFillTx/>
                          <a:latin typeface="+mn-lt"/>
                          <a:ea typeface="+mn-ea"/>
                          <a:cs typeface="+mn-cs"/>
                          <a:sym typeface="Helvetica Neue Light"/>
                        </a:rPr>
                        <a:t>Introduce constraints</a:t>
                      </a:r>
                      <a:endParaRPr lang="en-US" sz="7200" dirty="0" smtClean="0"/>
                    </a:p>
                  </a:txBody>
                  <a:tcPr/>
                </a:tc>
                <a:extLst>
                  <a:ext uri="{0D108BD9-81ED-4DB2-BD59-A6C34878D82A}">
                    <a16:rowId xmlns:a16="http://schemas.microsoft.com/office/drawing/2014/main" val="3398190083"/>
                  </a:ext>
                </a:extLst>
              </a:tr>
            </a:tbl>
          </a:graphicData>
        </a:graphic>
      </p:graphicFrame>
      <p:sp>
        <p:nvSpPr>
          <p:cNvPr id="8" name="Oval 7"/>
          <p:cNvSpPr/>
          <p:nvPr/>
        </p:nvSpPr>
        <p:spPr>
          <a:xfrm>
            <a:off x="11293642" y="2141622"/>
            <a:ext cx="12512842" cy="2550694"/>
          </a:xfrm>
          <a:prstGeom prst="ellips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sp>
        <p:nvSpPr>
          <p:cNvPr id="9" name="Oval 8"/>
          <p:cNvSpPr/>
          <p:nvPr/>
        </p:nvSpPr>
        <p:spPr>
          <a:xfrm>
            <a:off x="11871158" y="7034465"/>
            <a:ext cx="12512842" cy="2550694"/>
          </a:xfrm>
          <a:prstGeom prst="ellips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sp>
        <p:nvSpPr>
          <p:cNvPr id="10" name="Oval 9"/>
          <p:cNvSpPr/>
          <p:nvPr/>
        </p:nvSpPr>
        <p:spPr>
          <a:xfrm>
            <a:off x="0" y="1989222"/>
            <a:ext cx="12512842" cy="2550694"/>
          </a:xfrm>
          <a:prstGeom prst="ellips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spTree>
    <p:extLst>
      <p:ext uri="{BB962C8B-B14F-4D97-AF65-F5344CB8AC3E}">
        <p14:creationId xmlns:p14="http://schemas.microsoft.com/office/powerpoint/2010/main" val="2802820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3872855"/>
          </a:xfrm>
        </p:spPr>
        <p:txBody>
          <a:bodyPr/>
          <a:lstStyle/>
          <a:p>
            <a:r>
              <a:rPr lang="en-US" dirty="0" smtClean="0"/>
              <a:t>Reject zero sum thinking</a:t>
            </a:r>
            <a:endParaRPr lang="en-US" dirty="0"/>
          </a:p>
        </p:txBody>
      </p:sp>
    </p:spTree>
    <p:extLst>
      <p:ext uri="{BB962C8B-B14F-4D97-AF65-F5344CB8AC3E}">
        <p14:creationId xmlns:p14="http://schemas.microsoft.com/office/powerpoint/2010/main" val="160194099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518941" y="1503497"/>
            <a:ext cx="21938935" cy="7566174"/>
          </a:xfrm>
        </p:spPr>
        <p:txBody>
          <a:bodyPr/>
          <a:lstStyle/>
          <a:p>
            <a:pPr algn="ctr">
              <a:lnSpc>
                <a:spcPct val="100000"/>
              </a:lnSpc>
            </a:pPr>
            <a:r>
              <a:rPr lang="en-US" sz="9600" b="1" dirty="0" smtClean="0">
                <a:solidFill>
                  <a:srgbClr val="FFFF00"/>
                </a:solidFill>
              </a:rPr>
              <a:t>PREVIEW</a:t>
            </a:r>
            <a:r>
              <a:rPr lang="en-US" sz="9600" b="1" dirty="0" smtClean="0"/>
              <a:t> of Discussion Question:</a:t>
            </a:r>
          </a:p>
          <a:p>
            <a:pPr algn="ctr">
              <a:lnSpc>
                <a:spcPct val="100000"/>
              </a:lnSpc>
            </a:pPr>
            <a:endParaRPr lang="en-US" sz="9600" dirty="0"/>
          </a:p>
          <a:p>
            <a:pPr algn="ctr">
              <a:lnSpc>
                <a:spcPct val="100000"/>
              </a:lnSpc>
            </a:pPr>
            <a:r>
              <a:rPr lang="en-US" sz="9600" dirty="0" smtClean="0"/>
              <a:t>Which of the five “Pillars” </a:t>
            </a:r>
            <a:r>
              <a:rPr lang="en-US" sz="9600" dirty="0"/>
              <a:t>represents the best opportunity for improvement in your budget?</a:t>
            </a:r>
          </a:p>
        </p:txBody>
      </p:sp>
    </p:spTree>
    <p:extLst>
      <p:ext uri="{BB962C8B-B14F-4D97-AF65-F5344CB8AC3E}">
        <p14:creationId xmlns:p14="http://schemas.microsoft.com/office/powerpoint/2010/main" val="79476713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r>
              <a:rPr lang="en-US" altLang="en-US" smtClean="0"/>
              <a:t>The Tragedy of the Commons</a:t>
            </a:r>
          </a:p>
        </p:txBody>
      </p:sp>
      <p:sp>
        <p:nvSpPr>
          <p:cNvPr id="12291" name="Text Placeholder 5"/>
          <p:cNvSpPr>
            <a:spLocks noGrp="1"/>
          </p:cNvSpPr>
          <p:nvPr>
            <p:ph type="body" sz="quarter" idx="11"/>
          </p:nvPr>
        </p:nvSpPr>
        <p:spPr>
          <a:xfrm>
            <a:off x="3810000" y="3176"/>
            <a:ext cx="17526000" cy="606424"/>
          </a:xfrm>
          <a:gradFill rotWithShape="0"/>
        </p:spPr>
        <p:txBody>
          <a:bodyPr/>
          <a:lstStyle/>
          <a:p>
            <a:endParaRPr lang="en-US" altLang="en-US" smtClean="0"/>
          </a:p>
        </p:txBody>
      </p:sp>
      <p:sp>
        <p:nvSpPr>
          <p:cNvPr id="12292" name="Slide Number Placeholder 2"/>
          <p:cNvSpPr>
            <a:spLocks noGrp="1"/>
          </p:cNvSpPr>
          <p:nvPr>
            <p:ph type="sldNum" sz="quarter" idx="4294967295"/>
          </p:nvPr>
        </p:nvSpPr>
        <p:spPr bwMode="auto">
          <a:xfrm>
            <a:off x="20116800" y="304800"/>
            <a:ext cx="4267200" cy="730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4E95"/>
              </a:buClr>
              <a:buFont typeface="Wingdings" panose="05000000000000000000" pitchFamily="2" charset="2"/>
              <a:buChar char="§"/>
              <a:defRPr sz="6400">
                <a:solidFill>
                  <a:schemeClr val="tx1"/>
                </a:solidFill>
                <a:latin typeface="Helvetica" panose="020B0604020202020204" pitchFamily="34" charset="0"/>
              </a:defRPr>
            </a:lvl1pPr>
            <a:lvl2pPr marL="1485900" indent="-571500">
              <a:spcBef>
                <a:spcPct val="20000"/>
              </a:spcBef>
              <a:buClr>
                <a:srgbClr val="004E95"/>
              </a:buClr>
              <a:buFont typeface="Arial" panose="020B0604020202020204" pitchFamily="34" charset="0"/>
              <a:buChar char="•"/>
              <a:defRPr sz="5600">
                <a:solidFill>
                  <a:schemeClr val="tx1"/>
                </a:solidFill>
                <a:latin typeface="Helvetica" panose="020B0604020202020204" pitchFamily="34" charset="0"/>
              </a:defRPr>
            </a:lvl2pPr>
            <a:lvl3pPr marL="2286000" indent="-457200">
              <a:spcBef>
                <a:spcPct val="20000"/>
              </a:spcBef>
              <a:buClr>
                <a:srgbClr val="004E95"/>
              </a:buClr>
              <a:buFont typeface="Courier New" panose="02070309020205020404" pitchFamily="49" charset="0"/>
              <a:buChar char="o"/>
              <a:defRPr sz="4800">
                <a:solidFill>
                  <a:schemeClr val="tx1"/>
                </a:solidFill>
                <a:latin typeface="Helvetica" panose="020B0604020202020204" pitchFamily="34" charset="0"/>
              </a:defRPr>
            </a:lvl3pPr>
            <a:lvl4pPr marL="3200400" indent="-457200">
              <a:spcBef>
                <a:spcPct val="20000"/>
              </a:spcBef>
              <a:buClr>
                <a:srgbClr val="004E95"/>
              </a:buClr>
              <a:buFont typeface="Arial" panose="020B0604020202020204" pitchFamily="34" charset="0"/>
              <a:buChar char="–"/>
              <a:defRPr sz="4000">
                <a:solidFill>
                  <a:schemeClr val="tx1"/>
                </a:solidFill>
                <a:latin typeface="Helvetica" panose="020B0604020202020204" pitchFamily="34" charset="0"/>
              </a:defRPr>
            </a:lvl4pPr>
            <a:lvl5pPr marL="4114800" indent="-457200">
              <a:spcBef>
                <a:spcPct val="20000"/>
              </a:spcBef>
              <a:buClr>
                <a:srgbClr val="004E95"/>
              </a:buClr>
              <a:buFont typeface="Arial" panose="020B0604020202020204" pitchFamily="34" charset="0"/>
              <a:buChar char="»"/>
              <a:defRPr sz="4000">
                <a:solidFill>
                  <a:schemeClr val="tx1"/>
                </a:solidFill>
                <a:latin typeface="Helvetica" panose="020B0604020202020204" pitchFamily="34" charset="0"/>
              </a:defRPr>
            </a:lvl5pPr>
            <a:lvl6pPr marL="50292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6pPr>
            <a:lvl7pPr marL="59436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7pPr>
            <a:lvl8pPr marL="68580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8pPr>
            <a:lvl9pPr marL="77724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Arial" panose="020B0604020202020204" pitchFamily="34" charset="0"/>
                <a:sym typeface="Times New Roman"/>
              </a:rPr>
              <a:t>S</a:t>
            </a:r>
            <a:fld id="{77D5764B-9173-4350-90DA-FB1D4338E845}" type="slidenum">
              <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Arial" panose="020B0604020202020204" pitchFamily="34" charset="0"/>
                <a:sym typeface="Times New Roman"/>
              </a:rPr>
              <a:pPr marL="0" marR="0" lvl="0" indent="0" algn="l" defTabSz="1828800" rtl="0" eaLnBrk="0" fontAlgn="base" latinLnBrk="0" hangingPunct="0">
                <a:lnSpc>
                  <a:spcPct val="100000"/>
                </a:lnSpc>
                <a:spcBef>
                  <a:spcPct val="0"/>
                </a:spcBef>
                <a:spcAft>
                  <a:spcPct val="0"/>
                </a:spcAft>
                <a:buClrTx/>
                <a:buSzTx/>
                <a:buFont typeface="Wingdings" panose="05000000000000000000" pitchFamily="2" charset="2"/>
                <a:buNone/>
                <a:tabLst/>
                <a:defRPr/>
              </a:pPr>
              <a:t>25</a:t>
            </a:fld>
            <a:endPar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Arial" panose="020B0604020202020204" pitchFamily="34" charset="0"/>
              <a:sym typeface="Times New Roman"/>
            </a:endParaRPr>
          </a:p>
        </p:txBody>
      </p:sp>
      <p:pic>
        <p:nvPicPr>
          <p:cNvPr id="122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
            <a:ext cx="18288000" cy="1413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6D6F44E-64A7-4CE7-AF62-463697105CE1}"/>
              </a:ext>
            </a:extLst>
          </p:cNvPr>
          <p:cNvSpPr/>
          <p:nvPr/>
        </p:nvSpPr>
        <p:spPr>
          <a:xfrm>
            <a:off x="20421600" y="12496800"/>
            <a:ext cx="4572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18288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sym typeface="Times New Roman"/>
            </a:endParaRPr>
          </a:p>
        </p:txBody>
      </p:sp>
    </p:spTree>
    <p:extLst>
      <p:ext uri="{BB962C8B-B14F-4D97-AF65-F5344CB8AC3E}">
        <p14:creationId xmlns:p14="http://schemas.microsoft.com/office/powerpoint/2010/main" val="2746839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The Tragedy of the Commons</a:t>
            </a:r>
          </a:p>
        </p:txBody>
      </p:sp>
      <p:sp>
        <p:nvSpPr>
          <p:cNvPr id="13315" name="Text Placeholder 2"/>
          <p:cNvSpPr>
            <a:spLocks noGrp="1"/>
          </p:cNvSpPr>
          <p:nvPr>
            <p:ph type="body" sz="quarter" idx="11"/>
          </p:nvPr>
        </p:nvSpPr>
        <p:spPr>
          <a:xfrm>
            <a:off x="3810000" y="3176"/>
            <a:ext cx="17526000" cy="606424"/>
          </a:xfrm>
          <a:gradFill rotWithShape="0"/>
        </p:spPr>
        <p:txBody>
          <a:bodyPr/>
          <a:lstStyle/>
          <a:p>
            <a:endParaRPr lang="en-US" altLang="en-US" smtClean="0"/>
          </a:p>
        </p:txBody>
      </p:sp>
      <p:sp>
        <p:nvSpPr>
          <p:cNvPr id="4" name="Text Placeholder 3">
            <a:extLst>
              <a:ext uri="{FF2B5EF4-FFF2-40B4-BE49-F238E27FC236}">
                <a16:creationId xmlns:a16="http://schemas.microsoft.com/office/drawing/2014/main" id="{56CD04A7-FD00-4CB4-B457-E6D345725702}"/>
              </a:ext>
            </a:extLst>
          </p:cNvPr>
          <p:cNvSpPr>
            <a:spLocks noGrp="1"/>
          </p:cNvSpPr>
          <p:nvPr>
            <p:ph type="body" sz="quarter" idx="10"/>
          </p:nvPr>
        </p:nvSpPr>
        <p:spPr/>
        <p:txBody>
          <a:bodyPr/>
          <a:lstStyle/>
          <a:p>
            <a:pPr>
              <a:defRPr/>
            </a:pPr>
            <a:endParaRPr lang="en-US" dirty="0"/>
          </a:p>
        </p:txBody>
      </p:sp>
      <p:pic>
        <p:nvPicPr>
          <p:cNvPr id="133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176"/>
            <a:ext cx="18338800" cy="1417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55A7A8E-7018-4B5A-A778-53940407567E}"/>
              </a:ext>
            </a:extLst>
          </p:cNvPr>
          <p:cNvSpPr/>
          <p:nvPr/>
        </p:nvSpPr>
        <p:spPr>
          <a:xfrm>
            <a:off x="20415250" y="12788900"/>
            <a:ext cx="4572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18288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sym typeface="Times New Roman"/>
            </a:endParaRPr>
          </a:p>
        </p:txBody>
      </p:sp>
    </p:spTree>
    <p:extLst>
      <p:ext uri="{BB962C8B-B14F-4D97-AF65-F5344CB8AC3E}">
        <p14:creationId xmlns:p14="http://schemas.microsoft.com/office/powerpoint/2010/main" val="2865646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3048000" y="549276"/>
            <a:ext cx="18288000" cy="2286000"/>
          </a:xfrm>
        </p:spPr>
        <p:txBody>
          <a:bodyPr/>
          <a:lstStyle/>
          <a:p>
            <a:r>
              <a:rPr lang="en-US" altLang="en-US" smtClean="0"/>
              <a:t>The Tragedy of Local Government?</a:t>
            </a:r>
          </a:p>
        </p:txBody>
      </p:sp>
      <p:sp>
        <p:nvSpPr>
          <p:cNvPr id="14339" name="Text Placeholder 2"/>
          <p:cNvSpPr>
            <a:spLocks noGrp="1"/>
          </p:cNvSpPr>
          <p:nvPr>
            <p:ph type="body" sz="quarter" idx="11"/>
          </p:nvPr>
        </p:nvSpPr>
        <p:spPr>
          <a:xfrm>
            <a:off x="3810000" y="3176"/>
            <a:ext cx="17526000" cy="606424"/>
          </a:xfrm>
          <a:gradFill rotWithShape="0"/>
        </p:spPr>
        <p:txBody>
          <a:bodyPr/>
          <a:lstStyle/>
          <a:p>
            <a:endParaRPr lang="en-US" altLang="en-US" smtClean="0"/>
          </a:p>
        </p:txBody>
      </p:sp>
      <p:sp>
        <p:nvSpPr>
          <p:cNvPr id="4" name="Text Placeholder 3">
            <a:extLst>
              <a:ext uri="{FF2B5EF4-FFF2-40B4-BE49-F238E27FC236}">
                <a16:creationId xmlns:a16="http://schemas.microsoft.com/office/drawing/2014/main" id="{5F21FC32-AAF2-4CEC-B9FD-12F2AC9BDE50}"/>
              </a:ext>
            </a:extLst>
          </p:cNvPr>
          <p:cNvSpPr>
            <a:spLocks noGrp="1"/>
          </p:cNvSpPr>
          <p:nvPr>
            <p:ph type="body" sz="quarter" idx="10"/>
          </p:nvPr>
        </p:nvSpPr>
        <p:spPr/>
        <p:txBody>
          <a:bodyPr/>
          <a:lstStyle/>
          <a:p>
            <a:pPr>
              <a:defRPr/>
            </a:pPr>
            <a:endParaRPr lang="en-US" dirty="0"/>
          </a:p>
        </p:txBody>
      </p:sp>
      <p:pic>
        <p:nvPicPr>
          <p:cNvPr id="143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1" y="-152399"/>
            <a:ext cx="18319750" cy="1415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DF327E8-B4C4-4B5A-870E-6B61D73B4CD6}"/>
              </a:ext>
            </a:extLst>
          </p:cNvPr>
          <p:cNvSpPr/>
          <p:nvPr/>
        </p:nvSpPr>
        <p:spPr>
          <a:xfrm>
            <a:off x="20535900" y="12792076"/>
            <a:ext cx="4572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18288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sym typeface="Times New Roman"/>
            </a:endParaRPr>
          </a:p>
        </p:txBody>
      </p:sp>
    </p:spTree>
    <p:extLst>
      <p:ext uri="{BB962C8B-B14F-4D97-AF65-F5344CB8AC3E}">
        <p14:creationId xmlns:p14="http://schemas.microsoft.com/office/powerpoint/2010/main" val="2727989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en-US" altLang="en-US" smtClean="0"/>
          </a:p>
        </p:txBody>
      </p:sp>
      <p:sp>
        <p:nvSpPr>
          <p:cNvPr id="15363" name="Text Placeholder 2"/>
          <p:cNvSpPr>
            <a:spLocks noGrp="1"/>
          </p:cNvSpPr>
          <p:nvPr>
            <p:ph type="body" sz="quarter" idx="11"/>
          </p:nvPr>
        </p:nvSpPr>
        <p:spPr>
          <a:xfrm>
            <a:off x="3810000" y="3176"/>
            <a:ext cx="17526000" cy="606424"/>
          </a:xfrm>
          <a:gradFill rotWithShape="0"/>
        </p:spPr>
        <p:txBody>
          <a:bodyPr/>
          <a:lstStyle/>
          <a:p>
            <a:endParaRPr lang="en-US" altLang="en-US" smtClean="0"/>
          </a:p>
        </p:txBody>
      </p:sp>
      <p:sp>
        <p:nvSpPr>
          <p:cNvPr id="4" name="Text Placeholder 3">
            <a:extLst>
              <a:ext uri="{FF2B5EF4-FFF2-40B4-BE49-F238E27FC236}">
                <a16:creationId xmlns:a16="http://schemas.microsoft.com/office/drawing/2014/main" id="{FF9374DB-1908-4D53-BD5D-F186043EA730}"/>
              </a:ext>
            </a:extLst>
          </p:cNvPr>
          <p:cNvSpPr>
            <a:spLocks noGrp="1"/>
          </p:cNvSpPr>
          <p:nvPr>
            <p:ph type="body" sz="quarter" idx="10"/>
          </p:nvPr>
        </p:nvSpPr>
        <p:spPr/>
        <p:txBody>
          <a:bodyPr/>
          <a:lstStyle/>
          <a:p>
            <a:pPr>
              <a:defRPr/>
            </a:pPr>
            <a:endParaRPr lang="en-US" dirty="0"/>
          </a:p>
        </p:txBody>
      </p:sp>
      <p:pic>
        <p:nvPicPr>
          <p:cNvPr id="153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176"/>
            <a:ext cx="18288000" cy="1366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9428AD6-D486-436F-BB0A-082B2726127C}"/>
              </a:ext>
            </a:extLst>
          </p:cNvPr>
          <p:cNvSpPr/>
          <p:nvPr/>
        </p:nvSpPr>
        <p:spPr>
          <a:xfrm>
            <a:off x="20421600" y="12623800"/>
            <a:ext cx="4572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18288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sym typeface="Times New Roman"/>
            </a:endParaRPr>
          </a:p>
        </p:txBody>
      </p:sp>
    </p:spTree>
    <p:extLst>
      <p:ext uri="{BB962C8B-B14F-4D97-AF65-F5344CB8AC3E}">
        <p14:creationId xmlns:p14="http://schemas.microsoft.com/office/powerpoint/2010/main" val="529241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GFOA5Pillars-Slide.png" descr="GFOA5Pillars-Slide.png"/>
          <p:cNvPicPr>
            <a:picLocks noGrp="1" noChangeAspect="1"/>
          </p:cNvPicPr>
          <p:nvPr>
            <p:ph type="pic" idx="13"/>
          </p:nvPr>
        </p:nvPicPr>
        <p:blipFill>
          <a:blip r:embed="rId3">
            <a:extLst/>
          </a:blip>
          <a:srcRect l="10" r="10"/>
          <a:stretch>
            <a:fillRect/>
          </a:stretch>
        </p:blipFill>
        <p:spPr>
          <a:xfrm>
            <a:off x="-40879" y="-25780"/>
            <a:ext cx="24465757" cy="13767560"/>
          </a:xfrm>
          <a:prstGeom prst="rect">
            <a:avLst/>
          </a:prstGeom>
        </p:spPr>
      </p:pic>
      <p:sp>
        <p:nvSpPr>
          <p:cNvPr id="112" name="Financial  Foundations  Framework"/>
          <p:cNvSpPr>
            <a:spLocks noGrp="1"/>
          </p:cNvSpPr>
          <p:nvPr>
            <p:ph type="body" idx="14"/>
          </p:nvPr>
        </p:nvSpPr>
        <p:spPr>
          <a:xfrm>
            <a:off x="208547" y="130696"/>
            <a:ext cx="5502441" cy="3424014"/>
          </a:xfrm>
          <a:prstGeom prst="rect">
            <a:avLst/>
          </a:prstGeom>
        </p:spPr>
        <p:txBody>
          <a:bodyPr/>
          <a:lstStyle/>
          <a:p>
            <a:r>
              <a:rPr lang="en-US" dirty="0" smtClean="0"/>
              <a:t>Different mental model:</a:t>
            </a:r>
          </a:p>
          <a:p>
            <a:r>
              <a:rPr dirty="0" smtClean="0"/>
              <a:t>Financial </a:t>
            </a:r>
            <a:r>
              <a:rPr dirty="0"/>
              <a:t/>
            </a:r>
            <a:br>
              <a:rPr dirty="0"/>
            </a:br>
            <a:r>
              <a:rPr dirty="0"/>
              <a:t>Foundations </a:t>
            </a:r>
            <a:br>
              <a:rPr dirty="0"/>
            </a:br>
            <a:r>
              <a:rPr dirty="0"/>
              <a:t>Framework</a:t>
            </a:r>
          </a:p>
        </p:txBody>
      </p:sp>
    </p:spTree>
    <p:extLst>
      <p:ext uri="{BB962C8B-B14F-4D97-AF65-F5344CB8AC3E}">
        <p14:creationId xmlns:p14="http://schemas.microsoft.com/office/powerpoint/2010/main" val="43544898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5757987"/>
          </a:xfrm>
        </p:spPr>
        <p:txBody>
          <a:bodyPr/>
          <a:lstStyle/>
          <a:p>
            <a:r>
              <a:rPr lang="en-US" dirty="0" smtClean="0"/>
              <a:t>About Rethinking Budgeting</a:t>
            </a:r>
            <a:endParaRPr lang="en-US" dirty="0"/>
          </a:p>
        </p:txBody>
      </p:sp>
    </p:spTree>
    <p:extLst>
      <p:ext uri="{BB962C8B-B14F-4D97-AF65-F5344CB8AC3E}">
        <p14:creationId xmlns:p14="http://schemas.microsoft.com/office/powerpoint/2010/main" val="313378178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518941" y="1503497"/>
            <a:ext cx="21938935" cy="7566174"/>
          </a:xfrm>
        </p:spPr>
        <p:txBody>
          <a:bodyPr/>
          <a:lstStyle/>
          <a:p>
            <a:pPr algn="ctr">
              <a:lnSpc>
                <a:spcPct val="100000"/>
              </a:lnSpc>
            </a:pPr>
            <a:r>
              <a:rPr lang="en-US" sz="9600" b="1" dirty="0" smtClean="0"/>
              <a:t>Discussion Question:</a:t>
            </a:r>
          </a:p>
          <a:p>
            <a:pPr algn="ctr">
              <a:lnSpc>
                <a:spcPct val="100000"/>
              </a:lnSpc>
            </a:pPr>
            <a:endParaRPr lang="en-US" sz="9600" dirty="0"/>
          </a:p>
          <a:p>
            <a:pPr algn="ctr">
              <a:lnSpc>
                <a:spcPct val="100000"/>
              </a:lnSpc>
            </a:pPr>
            <a:r>
              <a:rPr lang="en-US" sz="9600" dirty="0" smtClean="0"/>
              <a:t>Which of the five “Pillars” </a:t>
            </a:r>
            <a:r>
              <a:rPr lang="en-US" sz="9600" dirty="0"/>
              <a:t>represents the best opportunity for improvement in your budget?</a:t>
            </a:r>
          </a:p>
        </p:txBody>
      </p:sp>
    </p:spTree>
    <p:extLst>
      <p:ext uri="{BB962C8B-B14F-4D97-AF65-F5344CB8AC3E}">
        <p14:creationId xmlns:p14="http://schemas.microsoft.com/office/powerpoint/2010/main" val="278920228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5757987"/>
          </a:xfrm>
        </p:spPr>
        <p:txBody>
          <a:bodyPr/>
          <a:lstStyle/>
          <a:p>
            <a:r>
              <a:rPr lang="en-US" dirty="0" smtClean="0"/>
              <a:t>Provide Procedural justice</a:t>
            </a:r>
            <a:endParaRPr lang="en-US" dirty="0"/>
          </a:p>
        </p:txBody>
      </p:sp>
    </p:spTree>
    <p:extLst>
      <p:ext uri="{BB962C8B-B14F-4D97-AF65-F5344CB8AC3E}">
        <p14:creationId xmlns:p14="http://schemas.microsoft.com/office/powerpoint/2010/main" val="3759995676"/>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4753" y="2209351"/>
            <a:ext cx="23169858" cy="5116785"/>
          </a:xfrm>
        </p:spPr>
        <p:txBody>
          <a:bodyPr/>
          <a:lstStyle/>
          <a:p>
            <a:pPr algn="ctr"/>
            <a:r>
              <a:rPr lang="en-US" sz="7200" b="1" dirty="0" smtClean="0"/>
              <a:t>PREVIEW Group Discussion</a:t>
            </a:r>
          </a:p>
          <a:p>
            <a:pPr algn="ctr"/>
            <a:endParaRPr lang="en-US" sz="7200" dirty="0"/>
          </a:p>
          <a:p>
            <a:pPr algn="ctr"/>
            <a:r>
              <a:rPr lang="en-US" sz="7200" dirty="0"/>
              <a:t>In your experience, how has either trust, or a lack of trust impacted the effectiveness of your work in </a:t>
            </a:r>
            <a:r>
              <a:rPr lang="en-US" sz="7200" dirty="0" smtClean="0"/>
              <a:t>budgeting? How </a:t>
            </a:r>
            <a:r>
              <a:rPr lang="en-US" sz="7200" dirty="0"/>
              <a:t>have you addressed this in your work?</a:t>
            </a:r>
          </a:p>
        </p:txBody>
      </p:sp>
    </p:spTree>
    <p:extLst>
      <p:ext uri="{BB962C8B-B14F-4D97-AF65-F5344CB8AC3E}">
        <p14:creationId xmlns:p14="http://schemas.microsoft.com/office/powerpoint/2010/main" val="4224023121"/>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048" y="1511313"/>
            <a:ext cx="15694152" cy="1359346"/>
          </a:xfrm>
        </p:spPr>
        <p:txBody>
          <a:bodyPr/>
          <a:lstStyle/>
          <a:p>
            <a:r>
              <a:rPr lang="en-US" dirty="0" smtClean="0"/>
              <a:t>Procedural Justice</a:t>
            </a:r>
            <a:endParaRPr lang="en-US" dirty="0"/>
          </a:p>
        </p:txBody>
      </p:sp>
      <p:sp>
        <p:nvSpPr>
          <p:cNvPr id="6" name="Text Placeholder 5"/>
          <p:cNvSpPr>
            <a:spLocks noGrp="1"/>
          </p:cNvSpPr>
          <p:nvPr>
            <p:ph type="body" sz="half" idx="1"/>
          </p:nvPr>
        </p:nvSpPr>
        <p:spPr>
          <a:xfrm>
            <a:off x="1527048" y="3194305"/>
            <a:ext cx="17141952" cy="7566174"/>
          </a:xfrm>
        </p:spPr>
        <p:txBody>
          <a:bodyPr/>
          <a:lstStyle/>
          <a:p>
            <a:pPr>
              <a:lnSpc>
                <a:spcPct val="100000"/>
              </a:lnSpc>
              <a:spcBef>
                <a:spcPts val="0"/>
              </a:spcBef>
            </a:pPr>
            <a:r>
              <a:rPr lang="en-US" sz="6000" dirty="0"/>
              <a:t>Decisions are based on </a:t>
            </a:r>
            <a:r>
              <a:rPr lang="en-US" sz="6000"/>
              <a:t>accurate </a:t>
            </a:r>
            <a:r>
              <a:rPr lang="en-US" sz="6000" smtClean="0"/>
              <a:t>information</a:t>
            </a:r>
            <a:endParaRPr lang="en-US" sz="6000" dirty="0" smtClean="0"/>
          </a:p>
          <a:p>
            <a:pPr>
              <a:lnSpc>
                <a:spcPct val="100000"/>
              </a:lnSpc>
              <a:spcBef>
                <a:spcPts val="0"/>
              </a:spcBef>
            </a:pPr>
            <a:endParaRPr lang="en-US" sz="6000" dirty="0"/>
          </a:p>
          <a:p>
            <a:pPr>
              <a:lnSpc>
                <a:spcPct val="100000"/>
              </a:lnSpc>
              <a:spcBef>
                <a:spcPts val="0"/>
              </a:spcBef>
            </a:pPr>
            <a:r>
              <a:rPr lang="en-US" sz="6000" dirty="0"/>
              <a:t>Transparent &amp; consistent decision-making criteria applied </a:t>
            </a:r>
            <a:r>
              <a:rPr lang="en-US" sz="6000" dirty="0" smtClean="0"/>
              <a:t>equally</a:t>
            </a:r>
          </a:p>
          <a:p>
            <a:pPr>
              <a:lnSpc>
                <a:spcPct val="100000"/>
              </a:lnSpc>
              <a:spcBef>
                <a:spcPts val="0"/>
              </a:spcBef>
            </a:pPr>
            <a:endParaRPr lang="en-US" sz="6000" dirty="0"/>
          </a:p>
          <a:p>
            <a:pPr>
              <a:lnSpc>
                <a:spcPct val="100000"/>
              </a:lnSpc>
              <a:spcBef>
                <a:spcPts val="0"/>
              </a:spcBef>
            </a:pPr>
            <a:r>
              <a:rPr lang="en-US" sz="6000" dirty="0"/>
              <a:t>Stakeholders given opportunity for </a:t>
            </a:r>
            <a:r>
              <a:rPr lang="en-US" sz="6000" dirty="0" smtClean="0"/>
              <a:t>input</a:t>
            </a:r>
          </a:p>
          <a:p>
            <a:pPr>
              <a:lnSpc>
                <a:spcPct val="100000"/>
              </a:lnSpc>
              <a:spcBef>
                <a:spcPts val="0"/>
              </a:spcBef>
            </a:pPr>
            <a:endParaRPr lang="en-US" sz="6000" dirty="0"/>
          </a:p>
          <a:p>
            <a:pPr>
              <a:lnSpc>
                <a:spcPct val="100000"/>
              </a:lnSpc>
              <a:spcBef>
                <a:spcPts val="0"/>
              </a:spcBef>
            </a:pPr>
            <a:r>
              <a:rPr lang="en-US" sz="6000" dirty="0"/>
              <a:t>Mistakes are recognized &amp; corrected</a:t>
            </a:r>
          </a:p>
        </p:txBody>
      </p:sp>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69000" y="3194305"/>
            <a:ext cx="5715000" cy="756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4131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4049648" y="634746"/>
            <a:ext cx="15941802" cy="1333698"/>
          </a:xfrm>
        </p:spPr>
        <p:txBody>
          <a:bodyPr/>
          <a:lstStyle/>
          <a:p>
            <a:pPr>
              <a:lnSpc>
                <a:spcPct val="100000"/>
              </a:lnSpc>
              <a:spcBef>
                <a:spcPts val="0"/>
              </a:spcBef>
            </a:pPr>
            <a:r>
              <a:rPr lang="en-US" sz="8000" dirty="0" smtClean="0"/>
              <a:t>Traverse City Area Public Schools</a:t>
            </a:r>
            <a:endParaRPr lang="en-US" sz="8000" dirty="0"/>
          </a:p>
        </p:txBody>
      </p:sp>
      <p:graphicFrame>
        <p:nvGraphicFramePr>
          <p:cNvPr id="9" name="Diagram 8"/>
          <p:cNvGraphicFramePr/>
          <p:nvPr>
            <p:extLst/>
          </p:nvPr>
        </p:nvGraphicFramePr>
        <p:xfrm>
          <a:off x="-2413000" y="1968444"/>
          <a:ext cx="18014950" cy="11747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qual 9"/>
          <p:cNvSpPr/>
          <p:nvPr/>
        </p:nvSpPr>
        <p:spPr>
          <a:xfrm>
            <a:off x="11391900" y="4572000"/>
            <a:ext cx="3181350" cy="2019300"/>
          </a:xfrm>
          <a:prstGeom prst="mathEqual">
            <a:avLst/>
          </a:prstGeom>
          <a:solidFill>
            <a:schemeClr val="accent1"/>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
        <p:nvSpPr>
          <p:cNvPr id="11" name="32-Point Star 10"/>
          <p:cNvSpPr/>
          <p:nvPr/>
        </p:nvSpPr>
        <p:spPr>
          <a:xfrm>
            <a:off x="14297025" y="2983450"/>
            <a:ext cx="10086975" cy="4893171"/>
          </a:xfrm>
          <a:prstGeom prst="star32">
            <a:avLst/>
          </a:prstGeom>
          <a:solidFill>
            <a:srgbClr val="FF0000"/>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r>
              <a:rPr kumimoji="0" lang="en-US" sz="9800" b="0" i="0" u="none" strike="noStrike" kern="0" cap="all" spc="-195" normalizeH="0" baseline="0" noProof="0" dirty="0" smtClean="0">
                <a:ln>
                  <a:noFill/>
                </a:ln>
                <a:solidFill>
                  <a:srgbClr val="ECE9E5"/>
                </a:solidFill>
                <a:effectLst/>
                <a:uLnTx/>
                <a:uFillTx/>
                <a:latin typeface="Impact"/>
                <a:ea typeface="+mn-ea"/>
                <a:cs typeface="+mn-cs"/>
                <a:sym typeface="Impact"/>
              </a:rPr>
              <a:t>Difficult Decisions</a:t>
            </a:r>
            <a:endParaRPr kumimoji="0" lang="en-US" sz="9800" b="0" i="0" u="none" strike="noStrike" kern="0" cap="all" spc="-195" normalizeH="0" baseline="0" noProof="0" dirty="0">
              <a:ln>
                <a:noFill/>
              </a:ln>
              <a:solidFill>
                <a:srgbClr val="ECE9E5"/>
              </a:solidFill>
              <a:effectLst/>
              <a:uLnTx/>
              <a:uFillTx/>
              <a:latin typeface="Impact"/>
              <a:ea typeface="+mn-ea"/>
              <a:cs typeface="+mn-cs"/>
              <a:sym typeface="Impact"/>
            </a:endParaRPr>
          </a:p>
        </p:txBody>
      </p:sp>
    </p:spTree>
    <p:extLst>
      <p:ext uri="{BB962C8B-B14F-4D97-AF65-F5344CB8AC3E}">
        <p14:creationId xmlns:p14="http://schemas.microsoft.com/office/powerpoint/2010/main" val="1199907534"/>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958" y="-27587"/>
            <a:ext cx="30060043" cy="16467737"/>
          </a:xfrm>
          <a:prstGeom prst="rect">
            <a:avLst/>
          </a:prstGeom>
          <a:solidFill>
            <a:schemeClr val="bg2"/>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
        <p:nvSpPr>
          <p:cNvPr id="3" name="Content Placeholder 2"/>
          <p:cNvSpPr>
            <a:spLocks noGrp="1"/>
          </p:cNvSpPr>
          <p:nvPr>
            <p:ph idx="1"/>
          </p:nvPr>
        </p:nvSpPr>
        <p:spPr>
          <a:xfrm>
            <a:off x="1518942" y="1503495"/>
            <a:ext cx="21026703" cy="795089"/>
          </a:xfrm>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smtClean="0">
                <a:ln>
                  <a:noFill/>
                </a:ln>
                <a:solidFill>
                  <a:srgbClr val="919090"/>
                </a:solidFill>
                <a:effectLst/>
                <a:uLnTx/>
                <a:uFillTx/>
                <a:latin typeface="Helvetica" pitchFamily="34" charset="0"/>
                <a:cs typeface="Times New Roman"/>
                <a:sym typeface="Times New Roman"/>
              </a:rPr>
              <a:t>S</a:t>
            </a:r>
            <a:fld id="{7D0E6CEC-61C6-4D38-A642-FACB01E37C77}" type="slidenum">
              <a:rPr kumimoji="0" lang="en-US" sz="3500" b="0" i="0" u="none" strike="noStrike" kern="0" cap="none" spc="0" normalizeH="0" baseline="0" noProof="0" smtClean="0">
                <a:ln>
                  <a:noFill/>
                </a:ln>
                <a:solidFill>
                  <a:srgbClr val="919090"/>
                </a:solidFill>
                <a:effectLst/>
                <a:uLnTx/>
                <a:uFillTx/>
                <a:latin typeface="Helvetica" pitchFamily="34" charset="0"/>
                <a:cs typeface="Times New Roman"/>
                <a:sym typeface="Times New Roman"/>
              </a:rPr>
              <a:pPr marL="0" marR="0" lvl="0" indent="0" algn="l" defTabSz="825500" rtl="0" eaLnBrk="1" fontAlgn="auto" latinLnBrk="0" hangingPunct="0">
                <a:lnSpc>
                  <a:spcPts val="4200"/>
                </a:lnSpc>
                <a:spcBef>
                  <a:spcPts val="1400"/>
                </a:spcBef>
                <a:spcAft>
                  <a:spcPts val="0"/>
                </a:spcAft>
                <a:buClrTx/>
                <a:buSzTx/>
                <a:buFontTx/>
                <a:buNone/>
                <a:tabLst/>
                <a:defRPr/>
              </a:pPr>
              <a:t>35</a:t>
            </a:fld>
            <a:endParaRPr kumimoji="0" lang="en-US" sz="3500" b="0" i="0" u="none" strike="noStrike" kern="0" cap="none" spc="0" normalizeH="0" baseline="0" noProof="0" dirty="0">
              <a:ln>
                <a:noFill/>
              </a:ln>
              <a:solidFill>
                <a:srgbClr val="919090"/>
              </a:solidFill>
              <a:effectLst/>
              <a:uLnTx/>
              <a:uFillTx/>
              <a:latin typeface="Helvetica" pitchFamily="34" charset="0"/>
              <a:cs typeface="Times New Roman"/>
              <a:sym typeface="Times New Roman"/>
            </a:endParaRPr>
          </a:p>
        </p:txBody>
      </p:sp>
      <p:pic>
        <p:nvPicPr>
          <p:cNvPr id="5" name="Picture 2" descr="https://lh3.googleusercontent.com/GfjYPWSC0PKjuo8qbQRPVvj4doB7HjSQVTyCIjEYE5ICG4sVo1Egn863JoX62kYig5SZR__RyqH8RwgnfULG1TEZ-DvkjHVotfZyM6djW_XOMsRDb67fYDlKibq_sdMKd3lUzcBL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
            <a:ext cx="20421600" cy="1373921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572000" y="6759390"/>
            <a:ext cx="15849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89930" y="7700680"/>
            <a:ext cx="158496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a:off x="20570952" y="6759390"/>
            <a:ext cx="310896" cy="91440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25500" rtl="0" eaLnBrk="1" fontAlgn="auto" latinLnBrk="0" hangingPunct="0">
              <a:lnSpc>
                <a:spcPts val="4200"/>
              </a:lnSpc>
              <a:spcBef>
                <a:spcPts val="1400"/>
              </a:spcBef>
              <a:spcAft>
                <a:spcPts val="0"/>
              </a:spcAft>
              <a:buClrTx/>
              <a:buSzTx/>
              <a:buFontTx/>
              <a:buNone/>
              <a:tabLst/>
              <a:defRPr/>
            </a:pPr>
            <a:endParaRPr kumimoji="0" lang="en-US" sz="7000" b="0" i="0" u="none" strike="noStrike" kern="0" cap="none" spc="0" normalizeH="0" baseline="0" noProof="0">
              <a:ln>
                <a:noFill/>
              </a:ln>
              <a:solidFill>
                <a:srgbClr val="383838"/>
              </a:solidFill>
              <a:effectLst/>
              <a:uLnTx/>
              <a:uFillTx/>
              <a:latin typeface="Impact"/>
              <a:sym typeface="Times New Roman"/>
            </a:endParaRPr>
          </a:p>
        </p:txBody>
      </p:sp>
      <p:cxnSp>
        <p:nvCxnSpPr>
          <p:cNvPr id="18" name="Elbow Connector 17"/>
          <p:cNvCxnSpPr/>
          <p:nvPr/>
        </p:nvCxnSpPr>
        <p:spPr>
          <a:xfrm rot="16200000" flipH="1">
            <a:off x="19735800" y="5410200"/>
            <a:ext cx="1066800" cy="914400"/>
          </a:xfrm>
          <a:prstGeom prst="bentConnector3">
            <a:avLst>
              <a:gd name="adj1" fmla="val 55042"/>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315510" y="4659939"/>
            <a:ext cx="8738290" cy="630942"/>
          </a:xfrm>
          <a:prstGeom prst="rect">
            <a:avLst/>
          </a:prstGeom>
          <a:noFill/>
        </p:spPr>
        <p:txBody>
          <a:bodyPr wrap="none" rtlCol="0">
            <a:spAutoFit/>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sz="7000" b="0" i="0" u="none" strike="noStrike" kern="0" cap="none" spc="0" normalizeH="0" baseline="0" noProof="0" dirty="0">
                <a:ln>
                  <a:noFill/>
                </a:ln>
                <a:solidFill>
                  <a:srgbClr val="FF0000"/>
                </a:solidFill>
                <a:effectLst/>
                <a:uLnTx/>
                <a:uFillTx/>
                <a:latin typeface="Times New Roman"/>
                <a:cs typeface="Times New Roman"/>
                <a:sym typeface="Times New Roman"/>
              </a:rPr>
              <a:t>Range of State Average</a:t>
            </a:r>
          </a:p>
        </p:txBody>
      </p:sp>
    </p:spTree>
    <p:extLst>
      <p:ext uri="{BB962C8B-B14F-4D97-AF65-F5344CB8AC3E}">
        <p14:creationId xmlns:p14="http://schemas.microsoft.com/office/powerpoint/2010/main" val="14115915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3.googleusercontent.com/PMw4bvmPu475d7hMWMeJsd_3sX-BkJLpHJVr3JhwYaT2nl67DATTlFVF-IBAFzs4ACmGUz4BPhHn-BLR6cB8P5YWIFwPBNseTrbefe76G_jJequA7WCfDqMuxbEL4IJHvgWg0B_B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421211"/>
            <a:ext cx="17754600" cy="95318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2499880" y="663561"/>
            <a:ext cx="21024255" cy="1980262"/>
          </a:xfrm>
          <a:prstGeom prst="rect">
            <a:avLst/>
          </a:prstGeom>
        </p:spPr>
        <p:txBody>
          <a:bodyPr>
            <a:noAutofit/>
          </a:bodyPr>
          <a:lstStyle>
            <a:lvl1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tx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7200" b="0" i="0" u="none" strike="noStrike" kern="0" cap="all" spc="-94" normalizeH="0" baseline="0" noProof="0" dirty="0" smtClean="0">
                <a:ln>
                  <a:noFill/>
                </a:ln>
                <a:solidFill>
                  <a:srgbClr val="2C5DAB"/>
                </a:solidFill>
                <a:effectLst/>
                <a:uLnTx/>
                <a:uFillTx/>
                <a:latin typeface="Impact"/>
                <a:sym typeface="Impact"/>
              </a:rPr>
              <a:t>“We love math! We love math!”</a:t>
            </a:r>
            <a:r>
              <a:rPr kumimoji="0" lang="en-US" sz="4400" b="0" i="0" u="none" strike="noStrike" kern="0" cap="all" spc="-94" normalizeH="0" baseline="0" noProof="0" dirty="0" smtClean="0">
                <a:ln>
                  <a:noFill/>
                </a:ln>
                <a:solidFill>
                  <a:srgbClr val="2C5DAB"/>
                </a:solidFill>
                <a:effectLst/>
                <a:uLnTx/>
                <a:uFillTx/>
                <a:latin typeface="Impact"/>
                <a:sym typeface="Impact"/>
              </a:rPr>
              <a:t/>
            </a:r>
            <a:br>
              <a:rPr kumimoji="0" lang="en-US" sz="4400" b="0" i="0" u="none" strike="noStrike" kern="0" cap="all" spc="-94" normalizeH="0" baseline="0" noProof="0" dirty="0" smtClean="0">
                <a:ln>
                  <a:noFill/>
                </a:ln>
                <a:solidFill>
                  <a:srgbClr val="2C5DAB"/>
                </a:solidFill>
                <a:effectLst/>
                <a:uLnTx/>
                <a:uFillTx/>
                <a:latin typeface="Impact"/>
                <a:sym typeface="Impact"/>
              </a:rPr>
            </a:br>
            <a:r>
              <a:rPr kumimoji="0" lang="en-US" sz="4800" b="0" i="1" u="none" strike="noStrike" kern="0" cap="all" spc="-94" normalizeH="0" baseline="0" noProof="0" dirty="0" smtClean="0">
                <a:ln>
                  <a:noFill/>
                </a:ln>
                <a:solidFill>
                  <a:srgbClr val="2C5DAB"/>
                </a:solidFill>
                <a:effectLst/>
                <a:uLnTx/>
                <a:uFillTx/>
                <a:latin typeface="Impact"/>
                <a:sym typeface="Impact"/>
              </a:rPr>
              <a:t>-A chant of 4</a:t>
            </a:r>
            <a:r>
              <a:rPr kumimoji="0" lang="en-US" sz="4800" b="0" i="1" u="none" strike="noStrike" kern="0" cap="all" spc="-94" normalizeH="0" baseline="30000" noProof="0" dirty="0" smtClean="0">
                <a:ln>
                  <a:noFill/>
                </a:ln>
                <a:solidFill>
                  <a:srgbClr val="2C5DAB"/>
                </a:solidFill>
                <a:effectLst/>
                <a:uLnTx/>
                <a:uFillTx/>
                <a:latin typeface="Impact"/>
                <a:sym typeface="Impact"/>
              </a:rPr>
              <a:t>th</a:t>
            </a:r>
            <a:r>
              <a:rPr kumimoji="0" lang="en-US" sz="4800" b="0" i="1" u="none" strike="noStrike" kern="0" cap="all" spc="-94" normalizeH="0" baseline="0" noProof="0" dirty="0" smtClean="0">
                <a:ln>
                  <a:noFill/>
                </a:ln>
                <a:solidFill>
                  <a:srgbClr val="2C5DAB"/>
                </a:solidFill>
                <a:effectLst/>
                <a:uLnTx/>
                <a:uFillTx/>
                <a:latin typeface="Impact"/>
                <a:sym typeface="Impact"/>
              </a:rPr>
              <a:t> grade students at </a:t>
            </a:r>
            <a:r>
              <a:rPr kumimoji="0" lang="en-US" sz="4800" b="0" i="1" u="none" strike="noStrike" kern="0" cap="all" spc="-94" normalizeH="0" baseline="0" noProof="0" dirty="0" err="1" smtClean="0">
                <a:ln>
                  <a:noFill/>
                </a:ln>
                <a:solidFill>
                  <a:srgbClr val="2C5DAB"/>
                </a:solidFill>
                <a:effectLst/>
                <a:uLnTx/>
                <a:uFillTx/>
                <a:latin typeface="Impact"/>
                <a:sym typeface="Impact"/>
              </a:rPr>
              <a:t>Westwoods</a:t>
            </a:r>
            <a:r>
              <a:rPr kumimoji="0" lang="en-US" sz="4800" b="0" i="1" u="none" strike="noStrike" kern="0" cap="all" spc="-94" normalizeH="0" baseline="0" noProof="0" dirty="0" smtClean="0">
                <a:ln>
                  <a:noFill/>
                </a:ln>
                <a:solidFill>
                  <a:srgbClr val="2C5DAB"/>
                </a:solidFill>
                <a:effectLst/>
                <a:uLnTx/>
                <a:uFillTx/>
                <a:latin typeface="Impact"/>
                <a:sym typeface="Impact"/>
              </a:rPr>
              <a:t> Elementary</a:t>
            </a:r>
            <a:endParaRPr kumimoji="0" lang="en-US" sz="4400" b="0" i="1" u="none" strike="noStrike" kern="0" cap="all" spc="-94" normalizeH="0" baseline="0" noProof="0" dirty="0">
              <a:ln>
                <a:noFill/>
              </a:ln>
              <a:solidFill>
                <a:srgbClr val="2C5DAB"/>
              </a:solidFill>
              <a:effectLst/>
              <a:uLnTx/>
              <a:uFillTx/>
              <a:latin typeface="Impact"/>
              <a:sym typeface="Impact"/>
            </a:endParaRPr>
          </a:p>
        </p:txBody>
      </p:sp>
    </p:spTree>
    <p:extLst>
      <p:ext uri="{BB962C8B-B14F-4D97-AF65-F5344CB8AC3E}">
        <p14:creationId xmlns:p14="http://schemas.microsoft.com/office/powerpoint/2010/main" val="33399687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4753" y="2209351"/>
            <a:ext cx="23169858" cy="5116785"/>
          </a:xfrm>
        </p:spPr>
        <p:txBody>
          <a:bodyPr/>
          <a:lstStyle/>
          <a:p>
            <a:pPr algn="ctr"/>
            <a:r>
              <a:rPr lang="en-US" sz="7200" b="1" dirty="0" smtClean="0"/>
              <a:t>Group Discussion</a:t>
            </a:r>
          </a:p>
          <a:p>
            <a:pPr algn="ctr"/>
            <a:endParaRPr lang="en-US" sz="7200" dirty="0"/>
          </a:p>
          <a:p>
            <a:pPr algn="ctr"/>
            <a:r>
              <a:rPr lang="en-US" sz="7200" dirty="0"/>
              <a:t>In your experience, how has either trust, or a lack of trust impacted the effectiveness of your work in </a:t>
            </a:r>
            <a:r>
              <a:rPr lang="en-US" sz="7200" dirty="0" smtClean="0"/>
              <a:t>budgeting? How </a:t>
            </a:r>
            <a:r>
              <a:rPr lang="en-US" sz="7200" dirty="0"/>
              <a:t>have you addressed this in your work?</a:t>
            </a:r>
          </a:p>
        </p:txBody>
      </p:sp>
    </p:spTree>
    <p:extLst>
      <p:ext uri="{BB962C8B-B14F-4D97-AF65-F5344CB8AC3E}">
        <p14:creationId xmlns:p14="http://schemas.microsoft.com/office/powerpoint/2010/main" val="1487219609"/>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3872855"/>
          </a:xfrm>
        </p:spPr>
        <p:txBody>
          <a:bodyPr/>
          <a:lstStyle/>
          <a:p>
            <a:r>
              <a:rPr lang="en-US" dirty="0" smtClean="0"/>
              <a:t>Introduce Constraints</a:t>
            </a:r>
            <a:endParaRPr lang="en-US" dirty="0"/>
          </a:p>
        </p:txBody>
      </p:sp>
    </p:spTree>
    <p:extLst>
      <p:ext uri="{BB962C8B-B14F-4D97-AF65-F5344CB8AC3E}">
        <p14:creationId xmlns:p14="http://schemas.microsoft.com/office/powerpoint/2010/main" val="215662146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2467" name="Text Placeholder 2"/>
          <p:cNvSpPr txBox="1">
            <a:spLocks noGrp="1"/>
          </p:cNvSpPr>
          <p:nvPr>
            <p:ph type="body" sz="quarter" idx="11"/>
          </p:nvPr>
        </p:nvSpPr>
        <p:spPr bwMode="auto">
          <a:xfrm>
            <a:off x="3810000" y="-91157"/>
            <a:ext cx="17526000" cy="795089"/>
          </a:xfrm>
          <a:gradFill rotWithShape="0"/>
        </p:spPr>
        <p:txBody>
          <a:bodyPr vert="horz" wrap="square" numCol="1" anchorCtr="0" compatLnSpc="1">
            <a:prstTxWarp prst="textNoShape">
              <a:avLst/>
            </a:prstTxWarp>
          </a:bodyPr>
          <a:lstStyle/>
          <a:p>
            <a:pPr eaLnBrk="1" hangingPunct="1"/>
            <a:endParaRPr lang="en-US" altLang="en-US" smtClean="0">
              <a:latin typeface="Times New Roman" panose="02020603050405020304" pitchFamily="18" charset="0"/>
              <a:cs typeface="Times New Roman" panose="02020603050405020304" pitchFamily="18" charset="0"/>
            </a:endParaRPr>
          </a:p>
        </p:txBody>
      </p:sp>
      <p:pic>
        <p:nvPicPr>
          <p:cNvPr id="6246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27" y="-73025"/>
            <a:ext cx="20681950" cy="1378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755600" y="13106400"/>
            <a:ext cx="457200" cy="4572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1828800" eaLnBrk="0" fontAlgn="base">
              <a:lnSpc>
                <a:spcPct val="100000"/>
              </a:lnSpc>
              <a:spcBef>
                <a:spcPct val="0"/>
              </a:spcBef>
              <a:spcAft>
                <a:spcPct val="0"/>
              </a:spcAft>
              <a:defRPr/>
            </a:pPr>
            <a:endParaRPr lang="en-US" sz="3600" kern="1200">
              <a:solidFill>
                <a:srgbClr val="ECE9E5"/>
              </a:solidFill>
              <a:latin typeface="Impact"/>
            </a:endParaRPr>
          </a:p>
        </p:txBody>
      </p:sp>
    </p:spTree>
    <p:extLst>
      <p:ext uri="{BB962C8B-B14F-4D97-AF65-F5344CB8AC3E}">
        <p14:creationId xmlns:p14="http://schemas.microsoft.com/office/powerpoint/2010/main" val="284666357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3348" y="1511312"/>
            <a:ext cx="23870652" cy="2616101"/>
          </a:xfrm>
        </p:spPr>
        <p:txBody>
          <a:bodyPr/>
          <a:lstStyle/>
          <a:p>
            <a:r>
              <a:rPr lang="en-US" dirty="0" smtClean="0"/>
              <a:t>Budgeting has been done the same for decades</a:t>
            </a:r>
            <a:endParaRPr lang="en-US" dirty="0"/>
          </a:p>
        </p:txBody>
      </p:sp>
      <p:sp>
        <p:nvSpPr>
          <p:cNvPr id="7" name="Text Placeholder 6"/>
          <p:cNvSpPr>
            <a:spLocks noGrp="1"/>
          </p:cNvSpPr>
          <p:nvPr>
            <p:ph type="body" sz="half" idx="1"/>
          </p:nvPr>
        </p:nvSpPr>
        <p:spPr>
          <a:xfrm>
            <a:off x="1528889" y="5252535"/>
            <a:ext cx="21300868" cy="4514056"/>
          </a:xfrm>
        </p:spPr>
        <p:txBody>
          <a:bodyPr/>
          <a:lstStyle/>
          <a:p>
            <a:r>
              <a:rPr lang="en-US" sz="4800" dirty="0" smtClean="0"/>
              <a:t>Past </a:t>
            </a:r>
            <a:r>
              <a:rPr lang="en-US" sz="4800" dirty="0"/>
              <a:t>decisions are frozen in place past the point at which they are affordable or relevant</a:t>
            </a:r>
            <a:r>
              <a:rPr lang="en-US" sz="4800" dirty="0" smtClean="0"/>
              <a:t>.</a:t>
            </a:r>
          </a:p>
          <a:p>
            <a:endParaRPr lang="en-US" sz="4800" dirty="0" smtClean="0"/>
          </a:p>
          <a:p>
            <a:r>
              <a:rPr lang="en-US" sz="4800" dirty="0" smtClean="0"/>
              <a:t>The </a:t>
            </a:r>
            <a:r>
              <a:rPr lang="en-US" sz="4800" dirty="0"/>
              <a:t>traditional budget is not </a:t>
            </a:r>
            <a:r>
              <a:rPr lang="en-US" sz="4800" dirty="0" smtClean="0"/>
              <a:t>strategic.</a:t>
            </a:r>
          </a:p>
          <a:p>
            <a:pPr marL="0" indent="0">
              <a:buNone/>
            </a:pPr>
            <a:endParaRPr lang="en-US" sz="4800" dirty="0" smtClean="0"/>
          </a:p>
          <a:p>
            <a:r>
              <a:rPr lang="en-US" sz="4800" dirty="0" smtClean="0"/>
              <a:t>Traditional </a:t>
            </a:r>
            <a:r>
              <a:rPr lang="en-US" sz="4800" dirty="0"/>
              <a:t>budgeting is a “zero-sum game.” </a:t>
            </a:r>
          </a:p>
        </p:txBody>
      </p:sp>
      <p:sp>
        <p:nvSpPr>
          <p:cNvPr id="8" name="Text Placeholder 7"/>
          <p:cNvSpPr>
            <a:spLocks noGrp="1"/>
          </p:cNvSpPr>
          <p:nvPr>
            <p:ph type="body" sz="quarter" idx="13"/>
          </p:nvPr>
        </p:nvSpPr>
        <p:spPr/>
        <p:txBody>
          <a:bodyPr/>
          <a:lstStyle/>
          <a:p>
            <a:r>
              <a:rPr lang="en-US" dirty="0" smtClean="0"/>
              <a:t>Key Criticisms</a:t>
            </a:r>
            <a:endParaRPr lang="en-US" dirty="0"/>
          </a:p>
        </p:txBody>
      </p:sp>
    </p:spTree>
    <p:extLst>
      <p:ext uri="{BB962C8B-B14F-4D97-AF65-F5344CB8AC3E}">
        <p14:creationId xmlns:p14="http://schemas.microsoft.com/office/powerpoint/2010/main" val="38070379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34678" y="632083"/>
            <a:ext cx="21332951" cy="2616101"/>
          </a:xfrm>
        </p:spPr>
        <p:txBody>
          <a:bodyPr/>
          <a:lstStyle/>
          <a:p>
            <a:r>
              <a:rPr lang="en-US" dirty="0" smtClean="0"/>
              <a:t>Financial Polices are decision-making Boundaries</a:t>
            </a:r>
            <a:endParaRPr lang="en-US" dirty="0"/>
          </a:p>
        </p:txBody>
      </p:sp>
      <p:sp>
        <p:nvSpPr>
          <p:cNvPr id="6" name="Text Placeholder 5"/>
          <p:cNvSpPr>
            <a:spLocks noGrp="1"/>
          </p:cNvSpPr>
          <p:nvPr>
            <p:ph type="body" sz="half" idx="1"/>
          </p:nvPr>
        </p:nvSpPr>
        <p:spPr>
          <a:xfrm>
            <a:off x="1527048" y="5175505"/>
            <a:ext cx="21860489" cy="8304838"/>
          </a:xfrm>
        </p:spPr>
        <p:txBody>
          <a:bodyPr/>
          <a:lstStyle/>
          <a:p>
            <a:r>
              <a:rPr lang="en-US" sz="6600" dirty="0" smtClean="0"/>
              <a:t>Reserves:  How much to maintain? Acceptable uses?</a:t>
            </a:r>
          </a:p>
          <a:p>
            <a:endParaRPr lang="en-US" sz="6600" dirty="0"/>
          </a:p>
          <a:p>
            <a:r>
              <a:rPr lang="en-US" sz="6600" dirty="0" smtClean="0"/>
              <a:t>One-time revenues: Acceptable uses?</a:t>
            </a:r>
          </a:p>
          <a:p>
            <a:endParaRPr lang="en-US" sz="6600" dirty="0"/>
          </a:p>
          <a:p>
            <a:r>
              <a:rPr lang="en-US" sz="6600" dirty="0" smtClean="0"/>
              <a:t>Debt: How much can we incur? Acceptable repayment schedules?</a:t>
            </a:r>
          </a:p>
          <a:p>
            <a:endParaRPr lang="en-US" sz="6600" dirty="0"/>
          </a:p>
          <a:p>
            <a:r>
              <a:rPr lang="en-US" sz="6600" dirty="0"/>
              <a:t>Check out: https://www.gfoa.org/financial-policy-challenge</a:t>
            </a:r>
          </a:p>
        </p:txBody>
      </p:sp>
      <p:sp>
        <p:nvSpPr>
          <p:cNvPr id="7" name="Text Placeholder 6"/>
          <p:cNvSpPr>
            <a:spLocks noGrp="1"/>
          </p:cNvSpPr>
          <p:nvPr>
            <p:ph type="body" sz="quarter" idx="13"/>
          </p:nvPr>
        </p:nvSpPr>
        <p:spPr/>
        <p:txBody>
          <a:bodyPr/>
          <a:lstStyle/>
          <a:p>
            <a:r>
              <a:rPr lang="en-US" dirty="0" smtClean="0"/>
              <a:t>Key Policies include</a:t>
            </a:r>
            <a:endParaRPr lang="en-US" dirty="0"/>
          </a:p>
        </p:txBody>
      </p:sp>
    </p:spTree>
    <p:extLst>
      <p:ext uri="{BB962C8B-B14F-4D97-AF65-F5344CB8AC3E}">
        <p14:creationId xmlns:p14="http://schemas.microsoft.com/office/powerpoint/2010/main" val="339778790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4878323" y="711144"/>
            <a:ext cx="14627352" cy="1333698"/>
          </a:xfrm>
        </p:spPr>
        <p:txBody>
          <a:bodyPr/>
          <a:lstStyle/>
          <a:p>
            <a:pPr>
              <a:lnSpc>
                <a:spcPct val="100000"/>
              </a:lnSpc>
              <a:spcBef>
                <a:spcPts val="0"/>
              </a:spcBef>
            </a:pPr>
            <a:r>
              <a:rPr lang="en-US" sz="8000" dirty="0" smtClean="0"/>
              <a:t>The Golden Cone of prosperity</a:t>
            </a:r>
            <a:endParaRPr lang="en-US" sz="8000" dirty="0"/>
          </a:p>
        </p:txBody>
      </p:sp>
      <p:sp>
        <p:nvSpPr>
          <p:cNvPr id="2" name="Slide Number Placeholder 1"/>
          <p:cNvSpPr>
            <a:spLocks noGrp="1"/>
          </p:cNvSpPr>
          <p:nvPr>
            <p:ph type="sldNum" sz="quarter" idx="4294967295"/>
          </p:nvPr>
        </p:nvSpPr>
        <p:spPr/>
        <p:txBody>
          <a:bodyPr/>
          <a:lstStyle/>
          <a:p>
            <a:pPr marL="0" marR="0" lvl="0" indent="0" algn="l" defTabSz="825500" rtl="0" eaLnBrk="1" fontAlgn="auto" latinLnBrk="0" hangingPunct="0">
              <a:lnSpc>
                <a:spcPts val="4200"/>
              </a:lnSpc>
              <a:spcBef>
                <a:spcPts val="1400"/>
              </a:spcBef>
              <a:spcAft>
                <a:spcPts val="0"/>
              </a:spcAft>
              <a:buClrTx/>
              <a:buSzTx/>
              <a:buFontTx/>
              <a:buNone/>
              <a:tabLst/>
              <a:defRPr/>
            </a:pPr>
            <a:r>
              <a:rPr kumimoji="0" lang="en-US" altLang="en-US" sz="3500" b="0" i="0" u="none" strike="noStrike" kern="0" cap="none" spc="0" normalizeH="0" baseline="0" noProof="0" smtClean="0">
                <a:ln>
                  <a:noFill/>
                </a:ln>
                <a:solidFill>
                  <a:srgbClr val="919090"/>
                </a:solidFill>
                <a:effectLst/>
                <a:uLnTx/>
                <a:uFillTx/>
                <a:latin typeface="Times New Roman"/>
                <a:cs typeface="Times New Roman"/>
                <a:sym typeface="Times New Roman"/>
              </a:rPr>
              <a:t>S</a:t>
            </a:r>
            <a:fld id="{46B362CE-D909-40D4-960B-83877C7B24AF}" type="slidenum">
              <a:rPr kumimoji="0" lang="en-US" altLang="en-US" sz="3500" b="0" i="0" u="none" strike="noStrike" kern="0" cap="none" spc="0" normalizeH="0" baseline="0" noProof="0" smtClean="0">
                <a:ln>
                  <a:noFill/>
                </a:ln>
                <a:solidFill>
                  <a:srgbClr val="919090"/>
                </a:solidFill>
                <a:effectLst/>
                <a:uLnTx/>
                <a:uFillTx/>
                <a:latin typeface="Times New Roman"/>
                <a:cs typeface="Times New Roman"/>
                <a:sym typeface="Times New Roman"/>
              </a:rPr>
              <a:pPr marL="0" marR="0" lvl="0" indent="0" algn="l" defTabSz="825500" rtl="0" eaLnBrk="1" fontAlgn="auto" latinLnBrk="0" hangingPunct="0">
                <a:lnSpc>
                  <a:spcPts val="4200"/>
                </a:lnSpc>
                <a:spcBef>
                  <a:spcPts val="1400"/>
                </a:spcBef>
                <a:spcAft>
                  <a:spcPts val="0"/>
                </a:spcAft>
                <a:buClrTx/>
                <a:buSzTx/>
                <a:buFontTx/>
                <a:buNone/>
                <a:tabLst/>
                <a:defRPr/>
              </a:pPr>
              <a:t>41</a:t>
            </a:fld>
            <a:endParaRPr kumimoji="0" lang="en-US" altLang="en-US" sz="3500" b="0" i="0" u="none" strike="noStrike" kern="0" cap="none" spc="0" normalizeH="0" baseline="0" noProof="0">
              <a:ln>
                <a:noFill/>
              </a:ln>
              <a:solidFill>
                <a:srgbClr val="919090"/>
              </a:solidFill>
              <a:effectLst/>
              <a:uLnTx/>
              <a:uFillTx/>
              <a:latin typeface="Times New Roman"/>
              <a:cs typeface="Times New Roman"/>
              <a:sym typeface="Times New Roman"/>
            </a:endParaRP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1285" y="2406792"/>
            <a:ext cx="21841428" cy="1090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22791420" y="12733020"/>
            <a:ext cx="914400" cy="777240"/>
          </a:xfrm>
          <a:prstGeom prst="star5">
            <a:avLst/>
          </a:prstGeom>
          <a:solidFill>
            <a:schemeClr val="accent1"/>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Tree>
    <p:extLst>
      <p:ext uri="{BB962C8B-B14F-4D97-AF65-F5344CB8AC3E}">
        <p14:creationId xmlns:p14="http://schemas.microsoft.com/office/powerpoint/2010/main" val="1282005972"/>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8890" y="1537567"/>
            <a:ext cx="10358312" cy="1768342"/>
          </a:xfrm>
        </p:spPr>
        <p:txBody>
          <a:bodyPr/>
          <a:lstStyle/>
          <a:p>
            <a:r>
              <a:rPr lang="en-US" dirty="0" smtClean="0"/>
              <a:t>Take-</a:t>
            </a:r>
            <a:r>
              <a:rPr lang="en-US" dirty="0" err="1" smtClean="0"/>
              <a:t>Aways</a:t>
            </a:r>
            <a:endParaRPr lang="en-US" dirty="0"/>
          </a:p>
        </p:txBody>
      </p:sp>
      <p:sp>
        <p:nvSpPr>
          <p:cNvPr id="2" name="Text Placeholder 1"/>
          <p:cNvSpPr>
            <a:spLocks noGrp="1"/>
          </p:cNvSpPr>
          <p:nvPr>
            <p:ph type="body" sz="quarter" idx="13"/>
          </p:nvPr>
        </p:nvSpPr>
        <p:spPr>
          <a:xfrm>
            <a:off x="1528890" y="3834252"/>
            <a:ext cx="17181141" cy="5668218"/>
          </a:xfrm>
        </p:spPr>
        <p:txBody>
          <a:bodyPr/>
          <a:lstStyle/>
          <a:p>
            <a:pPr marL="857250" indent="-857250">
              <a:buFont typeface="Arial" panose="020B0604020202020204" pitchFamily="34" charset="0"/>
              <a:buChar char="•"/>
            </a:pPr>
            <a:r>
              <a:rPr lang="en-US" dirty="0" smtClean="0"/>
              <a:t>Think about how the five financial foundations support challenging financial decisions</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r>
              <a:rPr lang="en-US" dirty="0" smtClean="0"/>
              <a:t>Integrate procedural justice into decisions</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r>
              <a:rPr lang="en-US" dirty="0" smtClean="0"/>
              <a:t>Put in place key financial policies</a:t>
            </a:r>
            <a:endParaRPr lang="en-US" dirty="0"/>
          </a:p>
        </p:txBody>
      </p:sp>
    </p:spTree>
    <p:extLst>
      <p:ext uri="{BB962C8B-B14F-4D97-AF65-F5344CB8AC3E}">
        <p14:creationId xmlns:p14="http://schemas.microsoft.com/office/powerpoint/2010/main" val="82848419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889" y="1537566"/>
            <a:ext cx="12046433" cy="1987724"/>
          </a:xfrm>
        </p:spPr>
        <p:txBody>
          <a:bodyPr/>
          <a:lstStyle/>
          <a:p>
            <a:r>
              <a:rPr lang="en-US" dirty="0" smtClean="0"/>
              <a:t>Perspectives</a:t>
            </a:r>
            <a:endParaRPr lang="en-US" dirty="0"/>
          </a:p>
        </p:txBody>
      </p:sp>
      <p:sp>
        <p:nvSpPr>
          <p:cNvPr id="3" name="Text Placeholder 2"/>
          <p:cNvSpPr>
            <a:spLocks noGrp="1"/>
          </p:cNvSpPr>
          <p:nvPr>
            <p:ph type="body" sz="quarter" idx="13"/>
          </p:nvPr>
        </p:nvSpPr>
        <p:spPr/>
        <p:txBody>
          <a:bodyPr/>
          <a:lstStyle/>
          <a:p>
            <a:r>
              <a:rPr lang="en-US" dirty="0" smtClean="0"/>
              <a:t>Conflict  Resolution</a:t>
            </a:r>
            <a:endParaRPr lang="en-US" dirty="0"/>
          </a:p>
        </p:txBody>
      </p:sp>
      <p:sp>
        <p:nvSpPr>
          <p:cNvPr id="4" name="Rectangle 3"/>
          <p:cNvSpPr/>
          <p:nvPr/>
        </p:nvSpPr>
        <p:spPr>
          <a:xfrm>
            <a:off x="1528889" y="5284466"/>
            <a:ext cx="8115715" cy="3796146"/>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pic>
        <p:nvPicPr>
          <p:cNvPr id="7" name="Google Shape;287;p35"/>
          <p:cNvPicPr preferRelativeResize="0"/>
          <p:nvPr/>
        </p:nvPicPr>
        <p:blipFill>
          <a:blip r:embed="rId2">
            <a:alphaModFix/>
          </a:blip>
          <a:stretch>
            <a:fillRect/>
          </a:stretch>
        </p:blipFill>
        <p:spPr>
          <a:xfrm>
            <a:off x="2190860" y="6894106"/>
            <a:ext cx="6677890" cy="2103379"/>
          </a:xfrm>
          <a:prstGeom prst="rect">
            <a:avLst/>
          </a:prstGeom>
          <a:noFill/>
          <a:ln>
            <a:noFill/>
          </a:ln>
        </p:spPr>
      </p:pic>
      <p:sp>
        <p:nvSpPr>
          <p:cNvPr id="8" name="TextBox 7"/>
          <p:cNvSpPr txBox="1"/>
          <p:nvPr/>
        </p:nvSpPr>
        <p:spPr>
          <a:xfrm>
            <a:off x="2650811" y="5554058"/>
            <a:ext cx="5757987"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ts val="4200"/>
              </a:lnSpc>
              <a:spcBef>
                <a:spcPts val="1400"/>
              </a:spcBef>
              <a:spcAft>
                <a:spcPts val="0"/>
              </a:spcAft>
              <a:buClrTx/>
              <a:buSzTx/>
              <a:buFontTx/>
              <a:buNone/>
              <a:tabLst/>
            </a:pPr>
            <a:r>
              <a:rPr kumimoji="0" lang="en-US" sz="5400" b="0" i="0" u="none" strike="noStrike" cap="none" spc="0" normalizeH="0" baseline="0" dirty="0" smtClean="0">
                <a:ln>
                  <a:noFill/>
                </a:ln>
                <a:solidFill>
                  <a:schemeClr val="tx1"/>
                </a:solidFill>
                <a:effectLst/>
                <a:uFillTx/>
                <a:latin typeface="Times New Roman"/>
                <a:ea typeface="Times New Roman"/>
                <a:cs typeface="Times New Roman"/>
                <a:sym typeface="Times New Roman"/>
              </a:rPr>
              <a:t>Slides courtesy</a:t>
            </a:r>
            <a:r>
              <a:rPr kumimoji="0" lang="en-US" sz="5400" b="0" i="0" u="none" strike="noStrike" cap="none" spc="0" normalizeH="0" dirty="0" smtClean="0">
                <a:ln>
                  <a:noFill/>
                </a:ln>
                <a:solidFill>
                  <a:schemeClr val="tx1"/>
                </a:solidFill>
                <a:effectLst/>
                <a:uFillTx/>
                <a:latin typeface="Times New Roman"/>
                <a:ea typeface="Times New Roman"/>
                <a:cs typeface="Times New Roman"/>
                <a:sym typeface="Times New Roman"/>
              </a:rPr>
              <a:t> of…</a:t>
            </a:r>
            <a:endParaRPr kumimoji="0" lang="en-US" sz="5400" b="0" i="0" u="none" strike="noStrike" cap="none" spc="0" normalizeH="0" baseline="0" dirty="0">
              <a:ln>
                <a:noFill/>
              </a:ln>
              <a:solidFill>
                <a:schemeClr val="tx1"/>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33052884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575" y="2801667"/>
            <a:ext cx="8115715" cy="5334794"/>
          </a:xfrm>
        </p:spPr>
        <p:txBody>
          <a:bodyPr/>
          <a:lstStyle/>
          <a:p>
            <a:pPr algn="ctr">
              <a:lnSpc>
                <a:spcPct val="100000"/>
              </a:lnSpc>
            </a:pPr>
            <a:r>
              <a:rPr lang="en-US" sz="17000" dirty="0" smtClean="0"/>
              <a:t>The Problem</a:t>
            </a:r>
            <a:endParaRPr lang="en-US" sz="17000" dirty="0"/>
          </a:p>
        </p:txBody>
      </p:sp>
      <p:sp>
        <p:nvSpPr>
          <p:cNvPr id="6" name="Text Placeholder 5"/>
          <p:cNvSpPr>
            <a:spLocks noGrp="1"/>
          </p:cNvSpPr>
          <p:nvPr>
            <p:ph type="body" sz="half" idx="15"/>
          </p:nvPr>
        </p:nvSpPr>
        <p:spPr>
          <a:xfrm>
            <a:off x="11034395" y="716331"/>
            <a:ext cx="12518332" cy="3226524"/>
          </a:xfrm>
        </p:spPr>
        <p:txBody>
          <a:bodyPr/>
          <a:lstStyle/>
          <a:p>
            <a:pPr marL="0" indent="0">
              <a:lnSpc>
                <a:spcPct val="100000"/>
              </a:lnSpc>
              <a:buNone/>
            </a:pPr>
            <a:r>
              <a:rPr lang="en-US" sz="6600" dirty="0">
                <a:solidFill>
                  <a:srgbClr val="3A3838"/>
                </a:solidFill>
                <a:latin typeface="IBM Plex Sans Condensed"/>
                <a:ea typeface="IBM Plex Sans Condensed"/>
                <a:cs typeface="IBM Plex Sans Condensed"/>
                <a:sym typeface="IBM Plex Sans Condensed"/>
              </a:rPr>
              <a:t>Social divisions and conflict have been spilling into the workplace, resulting in</a:t>
            </a:r>
            <a:r>
              <a:rPr lang="en-US" sz="6600" dirty="0" smtClean="0">
                <a:solidFill>
                  <a:srgbClr val="3A3838"/>
                </a:solidFill>
                <a:latin typeface="IBM Plex Sans Condensed"/>
                <a:ea typeface="IBM Plex Sans Condensed"/>
                <a:cs typeface="IBM Plex Sans Condensed"/>
                <a:sym typeface="IBM Plex Sans Condensed"/>
              </a:rPr>
              <a:t>:</a:t>
            </a:r>
            <a:endParaRPr lang="en-US" sz="6600" dirty="0">
              <a:solidFill>
                <a:srgbClr val="3A3838"/>
              </a:solidFill>
              <a:latin typeface="IBM Plex Sans Condensed"/>
              <a:ea typeface="IBM Plex Sans Condensed"/>
              <a:cs typeface="IBM Plex Sans Condensed"/>
              <a:sym typeface="IBM Plex Sans Condensed"/>
            </a:endParaRPr>
          </a:p>
        </p:txBody>
      </p:sp>
      <p:sp>
        <p:nvSpPr>
          <p:cNvPr id="15" name="Google Shape;184;p28"/>
          <p:cNvSpPr txBox="1"/>
          <p:nvPr/>
        </p:nvSpPr>
        <p:spPr>
          <a:xfrm>
            <a:off x="10744947" y="5021142"/>
            <a:ext cx="923480" cy="1108026"/>
          </a:xfrm>
          <a:prstGeom prst="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137175" tIns="137175" rIns="137175" bIns="137175" anchor="t" anchorCtr="0">
            <a:spAutoFit/>
          </a:bodyPr>
          <a:lstStyle/>
          <a:p>
            <a:pPr algn="ctr" defTabSz="914400" hangingPunct="1">
              <a:lnSpc>
                <a:spcPct val="100000"/>
              </a:lnSpc>
              <a:spcBef>
                <a:spcPts val="0"/>
              </a:spcBef>
              <a:buClr>
                <a:srgbClr val="000000"/>
              </a:buClr>
              <a:buFont typeface="Arial"/>
              <a:buNone/>
            </a:pPr>
            <a:r>
              <a:rPr lang="en-US" sz="5400" b="1" dirty="0">
                <a:solidFill>
                  <a:srgbClr val="FFFFFF"/>
                </a:solidFill>
                <a:latin typeface="IBM Plex Sans"/>
                <a:ea typeface="IBM Plex Sans"/>
                <a:cs typeface="IBM Plex Sans"/>
                <a:sym typeface="IBM Plex Sans"/>
              </a:rPr>
              <a:t>1</a:t>
            </a:r>
            <a:endParaRPr sz="5400" b="1" dirty="0">
              <a:solidFill>
                <a:srgbClr val="FFFFFF"/>
              </a:solidFill>
              <a:latin typeface="Montserrat"/>
              <a:ea typeface="Montserrat"/>
              <a:cs typeface="Montserrat"/>
              <a:sym typeface="Montserrat"/>
            </a:endParaRPr>
          </a:p>
        </p:txBody>
      </p:sp>
      <p:sp>
        <p:nvSpPr>
          <p:cNvPr id="16" name="Google Shape;185;p28"/>
          <p:cNvSpPr txBox="1"/>
          <p:nvPr/>
        </p:nvSpPr>
        <p:spPr>
          <a:xfrm>
            <a:off x="10729690" y="6786826"/>
            <a:ext cx="923481" cy="1108026"/>
          </a:xfrm>
          <a:prstGeom prst="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137175" tIns="137175" rIns="137175" bIns="137175" anchor="t" anchorCtr="0">
            <a:spAutoFit/>
          </a:bodyPr>
          <a:lstStyle/>
          <a:p>
            <a:pPr algn="ctr" defTabSz="914400" hangingPunct="1">
              <a:lnSpc>
                <a:spcPct val="100000"/>
              </a:lnSpc>
              <a:spcBef>
                <a:spcPts val="0"/>
              </a:spcBef>
              <a:buClr>
                <a:srgbClr val="000000"/>
              </a:buClr>
              <a:buFont typeface="Arial"/>
              <a:buNone/>
            </a:pPr>
            <a:r>
              <a:rPr lang="en-US" sz="5400" b="1">
                <a:solidFill>
                  <a:srgbClr val="FFFFFF"/>
                </a:solidFill>
                <a:latin typeface="IBM Plex Sans"/>
                <a:ea typeface="IBM Plex Sans"/>
                <a:cs typeface="IBM Plex Sans"/>
                <a:sym typeface="IBM Plex Sans"/>
              </a:rPr>
              <a:t>2</a:t>
            </a:r>
            <a:endParaRPr sz="5400" b="1">
              <a:solidFill>
                <a:srgbClr val="FFFFFF"/>
              </a:solidFill>
              <a:latin typeface="Montserrat"/>
              <a:ea typeface="Montserrat"/>
              <a:cs typeface="Montserrat"/>
              <a:sym typeface="Montserrat"/>
            </a:endParaRPr>
          </a:p>
        </p:txBody>
      </p:sp>
      <p:sp>
        <p:nvSpPr>
          <p:cNvPr id="17" name="Google Shape;186;p28"/>
          <p:cNvSpPr txBox="1"/>
          <p:nvPr/>
        </p:nvSpPr>
        <p:spPr>
          <a:xfrm>
            <a:off x="10744946" y="8973139"/>
            <a:ext cx="923481" cy="1108026"/>
          </a:xfrm>
          <a:prstGeom prst="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137175" tIns="137175" rIns="137175" bIns="137175" anchor="t" anchorCtr="0">
            <a:spAutoFit/>
          </a:bodyPr>
          <a:lstStyle/>
          <a:p>
            <a:pPr algn="ctr" defTabSz="914400" hangingPunct="1">
              <a:lnSpc>
                <a:spcPct val="100000"/>
              </a:lnSpc>
              <a:spcBef>
                <a:spcPts val="0"/>
              </a:spcBef>
              <a:buClr>
                <a:srgbClr val="000000"/>
              </a:buClr>
              <a:buFont typeface="Arial"/>
              <a:buNone/>
            </a:pPr>
            <a:r>
              <a:rPr lang="en-US" sz="5400" b="1" dirty="0">
                <a:solidFill>
                  <a:srgbClr val="FFFFFF"/>
                </a:solidFill>
                <a:latin typeface="IBM Plex Sans"/>
                <a:ea typeface="IBM Plex Sans"/>
                <a:cs typeface="IBM Plex Sans"/>
                <a:sym typeface="IBM Plex Sans"/>
              </a:rPr>
              <a:t>3</a:t>
            </a:r>
            <a:endParaRPr sz="5400" b="1" dirty="0">
              <a:solidFill>
                <a:srgbClr val="FFFFFF"/>
              </a:solidFill>
              <a:latin typeface="Montserrat"/>
              <a:ea typeface="Montserrat"/>
              <a:cs typeface="Montserrat"/>
              <a:sym typeface="Montserrat"/>
            </a:endParaRPr>
          </a:p>
        </p:txBody>
      </p:sp>
      <p:sp>
        <p:nvSpPr>
          <p:cNvPr id="18" name="Google Shape;187;p28"/>
          <p:cNvSpPr txBox="1"/>
          <p:nvPr/>
        </p:nvSpPr>
        <p:spPr>
          <a:xfrm>
            <a:off x="10729689" y="11104374"/>
            <a:ext cx="923481" cy="1108026"/>
          </a:xfrm>
          <a:prstGeom prst="rect">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spcFirstLastPara="1" wrap="square" lIns="137175" tIns="137175" rIns="137175" bIns="137175" anchor="t" anchorCtr="0">
            <a:spAutoFit/>
          </a:bodyPr>
          <a:lstStyle/>
          <a:p>
            <a:pPr algn="ctr" defTabSz="914400" hangingPunct="1">
              <a:lnSpc>
                <a:spcPct val="100000"/>
              </a:lnSpc>
              <a:spcBef>
                <a:spcPts val="0"/>
              </a:spcBef>
              <a:buClr>
                <a:srgbClr val="000000"/>
              </a:buClr>
              <a:buFont typeface="Arial"/>
              <a:buNone/>
            </a:pPr>
            <a:r>
              <a:rPr lang="en-US" sz="5400" b="1" dirty="0">
                <a:solidFill>
                  <a:srgbClr val="FFFFFF"/>
                </a:solidFill>
                <a:latin typeface="IBM Plex Sans"/>
                <a:ea typeface="IBM Plex Sans"/>
                <a:cs typeface="IBM Plex Sans"/>
                <a:sym typeface="IBM Plex Sans"/>
              </a:rPr>
              <a:t>4</a:t>
            </a:r>
            <a:endParaRPr sz="5400" b="1" dirty="0">
              <a:solidFill>
                <a:srgbClr val="FFFFFF"/>
              </a:solidFill>
              <a:latin typeface="Montserrat"/>
              <a:ea typeface="Montserrat"/>
              <a:cs typeface="Montserrat"/>
              <a:sym typeface="Montserrat"/>
            </a:endParaRPr>
          </a:p>
        </p:txBody>
      </p:sp>
      <p:sp>
        <p:nvSpPr>
          <p:cNvPr id="19" name="Google Shape;188;p28"/>
          <p:cNvSpPr/>
          <p:nvPr/>
        </p:nvSpPr>
        <p:spPr>
          <a:xfrm>
            <a:off x="12179644" y="5125877"/>
            <a:ext cx="11068283" cy="1049065"/>
          </a:xfrm>
          <a:prstGeom prst="rect">
            <a:avLst/>
          </a:prstGeom>
          <a:noFill/>
          <a:ln>
            <a:noFill/>
          </a:ln>
        </p:spPr>
        <p:txBody>
          <a:bodyPr spcFirstLastPara="1" wrap="square" lIns="91425" tIns="45700" rIns="91425" bIns="45700" anchor="t" anchorCtr="0">
            <a:noAutofit/>
          </a:bodyPr>
          <a:lstStyle/>
          <a:p>
            <a:pPr defTabSz="914400" hangingPunct="1">
              <a:lnSpc>
                <a:spcPct val="100000"/>
              </a:lnSpc>
              <a:spcBef>
                <a:spcPts val="0"/>
              </a:spcBef>
              <a:buClr>
                <a:srgbClr val="000000"/>
              </a:buClr>
              <a:buFont typeface="Arial"/>
              <a:buNone/>
            </a:pPr>
            <a:r>
              <a:rPr lang="en-US" sz="6000" dirty="0">
                <a:solidFill>
                  <a:srgbClr val="3A3838"/>
                </a:solidFill>
                <a:latin typeface="IBM Plex Sans Condensed"/>
                <a:ea typeface="IBM Plex Sans Condensed"/>
                <a:cs typeface="IBM Plex Sans Condensed"/>
                <a:sym typeface="IBM Plex Sans Condensed"/>
              </a:rPr>
              <a:t>Increased conflict</a:t>
            </a:r>
            <a:endParaRPr sz="6000" b="1" dirty="0">
              <a:solidFill>
                <a:srgbClr val="3A3838"/>
              </a:solidFill>
              <a:latin typeface="IBM Plex Sans Condensed"/>
              <a:ea typeface="IBM Plex Sans Condensed"/>
              <a:cs typeface="IBM Plex Sans Condensed"/>
              <a:sym typeface="IBM Plex Sans Condensed"/>
            </a:endParaRPr>
          </a:p>
        </p:txBody>
      </p:sp>
      <p:sp>
        <p:nvSpPr>
          <p:cNvPr id="20" name="Google Shape;189;p28"/>
          <p:cNvSpPr/>
          <p:nvPr/>
        </p:nvSpPr>
        <p:spPr>
          <a:xfrm>
            <a:off x="12179643" y="9047129"/>
            <a:ext cx="11068283" cy="1049065"/>
          </a:xfrm>
          <a:prstGeom prst="rect">
            <a:avLst/>
          </a:prstGeom>
          <a:noFill/>
          <a:ln>
            <a:noFill/>
          </a:ln>
        </p:spPr>
        <p:txBody>
          <a:bodyPr spcFirstLastPara="1" wrap="square" lIns="91425" tIns="45700" rIns="91425" bIns="45700" anchor="t" anchorCtr="0">
            <a:noAutofit/>
          </a:bodyPr>
          <a:lstStyle/>
          <a:p>
            <a:pPr defTabSz="914400" hangingPunct="1">
              <a:lnSpc>
                <a:spcPct val="100000"/>
              </a:lnSpc>
              <a:spcBef>
                <a:spcPts val="0"/>
              </a:spcBef>
              <a:buClr>
                <a:srgbClr val="000000"/>
              </a:buClr>
              <a:buFont typeface="Arial"/>
              <a:buNone/>
            </a:pPr>
            <a:r>
              <a:rPr lang="en-US" sz="6000">
                <a:solidFill>
                  <a:srgbClr val="3A3838"/>
                </a:solidFill>
                <a:latin typeface="IBM Plex Sans Condensed"/>
                <a:ea typeface="IBM Plex Sans Condensed"/>
                <a:cs typeface="IBM Plex Sans Condensed"/>
                <a:sym typeface="IBM Plex Sans Condensed"/>
              </a:rPr>
              <a:t>Decreased belonging</a:t>
            </a:r>
            <a:endParaRPr sz="6000">
              <a:solidFill>
                <a:srgbClr val="3A3838"/>
              </a:solidFill>
              <a:latin typeface="IBM Plex Sans Condensed"/>
              <a:ea typeface="IBM Plex Sans Condensed"/>
              <a:cs typeface="IBM Plex Sans Condensed"/>
              <a:sym typeface="IBM Plex Sans Condensed"/>
            </a:endParaRPr>
          </a:p>
        </p:txBody>
      </p:sp>
      <p:sp>
        <p:nvSpPr>
          <p:cNvPr id="21" name="Google Shape;190;p28"/>
          <p:cNvSpPr/>
          <p:nvPr/>
        </p:nvSpPr>
        <p:spPr>
          <a:xfrm>
            <a:off x="12179642" y="6869309"/>
            <a:ext cx="11068283" cy="1049065"/>
          </a:xfrm>
          <a:prstGeom prst="rect">
            <a:avLst/>
          </a:prstGeom>
          <a:noFill/>
          <a:ln>
            <a:noFill/>
          </a:ln>
        </p:spPr>
        <p:txBody>
          <a:bodyPr spcFirstLastPara="1" wrap="square" lIns="91425" tIns="45700" rIns="91425" bIns="45700" anchor="t" anchorCtr="0">
            <a:noAutofit/>
          </a:bodyPr>
          <a:lstStyle/>
          <a:p>
            <a:pPr defTabSz="914400" hangingPunct="1">
              <a:lnSpc>
                <a:spcPct val="100000"/>
              </a:lnSpc>
              <a:spcBef>
                <a:spcPts val="0"/>
              </a:spcBef>
              <a:buClr>
                <a:srgbClr val="000000"/>
              </a:buClr>
              <a:buFont typeface="Arial"/>
              <a:buNone/>
            </a:pPr>
            <a:r>
              <a:rPr lang="en-US" sz="6000" dirty="0">
                <a:solidFill>
                  <a:srgbClr val="3A3838"/>
                </a:solidFill>
                <a:latin typeface="IBM Plex Sans Condensed"/>
                <a:ea typeface="IBM Plex Sans Condensed"/>
                <a:cs typeface="IBM Plex Sans Condensed"/>
                <a:sym typeface="IBM Plex Sans Condensed"/>
              </a:rPr>
              <a:t>Fear of speaking up</a:t>
            </a:r>
            <a:endParaRPr sz="6000" dirty="0">
              <a:solidFill>
                <a:srgbClr val="3A3838"/>
              </a:solidFill>
              <a:latin typeface="IBM Plex Sans Condensed"/>
              <a:ea typeface="IBM Plex Sans Condensed"/>
              <a:cs typeface="IBM Plex Sans Condensed"/>
              <a:sym typeface="IBM Plex Sans Condensed"/>
            </a:endParaRPr>
          </a:p>
        </p:txBody>
      </p:sp>
      <p:sp>
        <p:nvSpPr>
          <p:cNvPr id="22" name="Google Shape;191;p28"/>
          <p:cNvSpPr/>
          <p:nvPr/>
        </p:nvSpPr>
        <p:spPr>
          <a:xfrm>
            <a:off x="12179644" y="11163335"/>
            <a:ext cx="11068283" cy="1049065"/>
          </a:xfrm>
          <a:prstGeom prst="rect">
            <a:avLst/>
          </a:prstGeom>
          <a:noFill/>
          <a:ln>
            <a:noFill/>
          </a:ln>
        </p:spPr>
        <p:txBody>
          <a:bodyPr spcFirstLastPara="1" wrap="square" lIns="91425" tIns="45700" rIns="91425" bIns="45700" anchor="t" anchorCtr="0">
            <a:noAutofit/>
          </a:bodyPr>
          <a:lstStyle/>
          <a:p>
            <a:pPr defTabSz="914400" hangingPunct="1">
              <a:lnSpc>
                <a:spcPct val="100000"/>
              </a:lnSpc>
              <a:spcBef>
                <a:spcPts val="0"/>
              </a:spcBef>
              <a:buClr>
                <a:srgbClr val="000000"/>
              </a:buClr>
              <a:buFont typeface="Arial"/>
              <a:buNone/>
            </a:pPr>
            <a:r>
              <a:rPr lang="en-US" sz="6000" dirty="0">
                <a:solidFill>
                  <a:srgbClr val="3A3838"/>
                </a:solidFill>
                <a:latin typeface="IBM Plex Sans Condensed"/>
                <a:ea typeface="IBM Plex Sans Condensed"/>
                <a:cs typeface="IBM Plex Sans Condensed"/>
                <a:sym typeface="IBM Plex Sans Condensed"/>
              </a:rPr>
              <a:t>Decreased team effectiveness</a:t>
            </a:r>
            <a:endParaRPr sz="6000" b="1" dirty="0">
              <a:solidFill>
                <a:srgbClr val="3A3838"/>
              </a:solidFill>
              <a:latin typeface="IBM Plex Sans Condensed"/>
              <a:ea typeface="IBM Plex Sans Condensed"/>
              <a:cs typeface="IBM Plex Sans Condensed"/>
              <a:sym typeface="IBM Plex Sans Condensed"/>
            </a:endParaRPr>
          </a:p>
        </p:txBody>
      </p:sp>
    </p:spTree>
    <p:extLst>
      <p:ext uri="{BB962C8B-B14F-4D97-AF65-F5344CB8AC3E}">
        <p14:creationId xmlns:p14="http://schemas.microsoft.com/office/powerpoint/2010/main" val="1266540389"/>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1629778" y="2362479"/>
            <a:ext cx="21026704" cy="8797280"/>
          </a:xfrm>
        </p:spPr>
        <p:txBody>
          <a:bodyPr/>
          <a:lstStyle/>
          <a:p>
            <a:pPr algn="ctr">
              <a:lnSpc>
                <a:spcPct val="100000"/>
              </a:lnSpc>
            </a:pPr>
            <a:r>
              <a:rPr lang="en-US" sz="8000" dirty="0"/>
              <a:t>Constructive dialogue is a form of conversation in which people who have different values, beliefs, and perspectives seek to build new ways to understand and interact with each other, even as they sustain commitments to their own principles and perspectives. </a:t>
            </a:r>
          </a:p>
          <a:p>
            <a:pPr algn="ctr">
              <a:lnSpc>
                <a:spcPct val="100000"/>
              </a:lnSpc>
            </a:pPr>
            <a:endParaRPr lang="en-US" sz="8000" dirty="0"/>
          </a:p>
        </p:txBody>
      </p:sp>
    </p:spTree>
    <p:extLst>
      <p:ext uri="{BB962C8B-B14F-4D97-AF65-F5344CB8AC3E}">
        <p14:creationId xmlns:p14="http://schemas.microsoft.com/office/powerpoint/2010/main" val="1024723944"/>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2" descr="Icon&#10;&#10;Description automatically generated"/>
          <p:cNvPicPr preferRelativeResize="0"/>
          <p:nvPr/>
        </p:nvPicPr>
        <p:blipFill rotWithShape="1">
          <a:blip r:embed="rId3">
            <a:alphaModFix/>
          </a:blip>
          <a:srcRect/>
          <a:stretch/>
        </p:blipFill>
        <p:spPr>
          <a:xfrm>
            <a:off x="0" y="1"/>
            <a:ext cx="24384000" cy="13716000"/>
          </a:xfrm>
          <a:prstGeom prst="rect">
            <a:avLst/>
          </a:prstGeom>
          <a:noFill/>
          <a:ln>
            <a:noFill/>
          </a:ln>
        </p:spPr>
      </p:pic>
      <p:grpSp>
        <p:nvGrpSpPr>
          <p:cNvPr id="232" name="Google Shape;232;p32"/>
          <p:cNvGrpSpPr/>
          <p:nvPr/>
        </p:nvGrpSpPr>
        <p:grpSpPr>
          <a:xfrm>
            <a:off x="14673870" y="983938"/>
            <a:ext cx="7908280" cy="1305600"/>
            <a:chOff x="7083951" y="1752731"/>
            <a:chExt cx="3714900" cy="652800"/>
          </a:xfrm>
        </p:grpSpPr>
        <p:sp>
          <p:nvSpPr>
            <p:cNvPr id="233" name="Google Shape;233;p32"/>
            <p:cNvSpPr/>
            <p:nvPr/>
          </p:nvSpPr>
          <p:spPr>
            <a:xfrm>
              <a:off x="7616289" y="1752731"/>
              <a:ext cx="2680500" cy="652800"/>
            </a:xfrm>
            <a:prstGeom prst="roundRect">
              <a:avLst>
                <a:gd name="adj" fmla="val 16667"/>
              </a:avLst>
            </a:prstGeom>
            <a:solidFill>
              <a:schemeClr val="lt1"/>
            </a:solidFill>
            <a:ln w="9525" cap="flat" cmpd="sng">
              <a:solidFill>
                <a:srgbClr val="D8E2F3"/>
              </a:solidFill>
              <a:prstDash val="solid"/>
              <a:miter lim="800000"/>
              <a:headEnd type="none" w="sm" len="sm"/>
              <a:tailEnd type="none" w="sm" len="sm"/>
            </a:ln>
            <a:effectLst>
              <a:outerShdw blurRad="50800" dist="50800" dir="2940000" sx="98000" sy="98000" algn="ctr" rotWithShape="0">
                <a:srgbClr val="D8E2F3">
                  <a:alpha val="84710"/>
                </a:srgbClr>
              </a:outerShdw>
            </a:effectLst>
          </p:spPr>
          <p:txBody>
            <a:bodyPr spcFirstLastPara="1" wrap="square" lIns="182850" tIns="91400" rIns="182850" bIns="91400" anchor="ctr" anchorCtr="0">
              <a:noAutofit/>
            </a:bodyPr>
            <a:lstStyle/>
            <a:p>
              <a:pPr algn="ctr">
                <a:spcBef>
                  <a:spcPts val="0"/>
                </a:spcBef>
              </a:pPr>
              <a:endParaRPr sz="3800">
                <a:solidFill>
                  <a:schemeClr val="lt1"/>
                </a:solidFill>
                <a:latin typeface="Poppins"/>
                <a:ea typeface="Poppins"/>
                <a:cs typeface="Poppins"/>
                <a:sym typeface="Poppins"/>
              </a:endParaRPr>
            </a:p>
          </p:txBody>
        </p:sp>
        <p:sp>
          <p:nvSpPr>
            <p:cNvPr id="234" name="Google Shape;234;p32"/>
            <p:cNvSpPr txBox="1"/>
            <p:nvPr/>
          </p:nvSpPr>
          <p:spPr>
            <a:xfrm>
              <a:off x="7083951" y="1879052"/>
              <a:ext cx="3714900" cy="361597"/>
            </a:xfrm>
            <a:prstGeom prst="rect">
              <a:avLst/>
            </a:prstGeom>
            <a:noFill/>
            <a:ln>
              <a:noFill/>
            </a:ln>
          </p:spPr>
          <p:txBody>
            <a:bodyPr spcFirstLastPara="1" wrap="square" lIns="182850" tIns="91400" rIns="182850" bIns="91400" anchor="t" anchorCtr="0">
              <a:spAutoFit/>
            </a:bodyPr>
            <a:lstStyle/>
            <a:p>
              <a:pPr algn="ctr">
                <a:spcBef>
                  <a:spcPts val="0"/>
                </a:spcBef>
              </a:pPr>
              <a:r>
                <a:rPr lang="en-US" sz="4200">
                  <a:solidFill>
                    <a:schemeClr val="dk1"/>
                  </a:solidFill>
                  <a:latin typeface="Poppins"/>
                  <a:ea typeface="Poppins"/>
                  <a:cs typeface="Poppins"/>
                  <a:sym typeface="Poppins"/>
                </a:rPr>
                <a:t>Controlled thinking</a:t>
              </a:r>
              <a:endParaRPr sz="3000">
                <a:latin typeface="Poppins"/>
                <a:ea typeface="Poppins"/>
                <a:cs typeface="Poppins"/>
                <a:sym typeface="Poppins"/>
              </a:endParaRPr>
            </a:p>
          </p:txBody>
        </p:sp>
      </p:grpSp>
      <p:grpSp>
        <p:nvGrpSpPr>
          <p:cNvPr id="235" name="Google Shape;235;p32"/>
          <p:cNvGrpSpPr/>
          <p:nvPr/>
        </p:nvGrpSpPr>
        <p:grpSpPr>
          <a:xfrm>
            <a:off x="16865970" y="5933302"/>
            <a:ext cx="7086600" cy="1305600"/>
            <a:chOff x="8422324" y="5253263"/>
            <a:chExt cx="3543300" cy="652800"/>
          </a:xfrm>
        </p:grpSpPr>
        <p:sp>
          <p:nvSpPr>
            <p:cNvPr id="236" name="Google Shape;236;p32"/>
            <p:cNvSpPr/>
            <p:nvPr/>
          </p:nvSpPr>
          <p:spPr>
            <a:xfrm>
              <a:off x="8766967" y="5253263"/>
              <a:ext cx="2865000" cy="652800"/>
            </a:xfrm>
            <a:prstGeom prst="roundRect">
              <a:avLst>
                <a:gd name="adj" fmla="val 16667"/>
              </a:avLst>
            </a:prstGeom>
            <a:solidFill>
              <a:schemeClr val="lt1"/>
            </a:solidFill>
            <a:ln w="9525" cap="flat" cmpd="sng">
              <a:solidFill>
                <a:srgbClr val="D8E2F3"/>
              </a:solidFill>
              <a:prstDash val="solid"/>
              <a:miter lim="800000"/>
              <a:headEnd type="none" w="sm" len="sm"/>
              <a:tailEnd type="none" w="sm" len="sm"/>
            </a:ln>
            <a:effectLst>
              <a:outerShdw blurRad="50800" dist="50800" dir="2940000" sx="98000" sy="98000" algn="ctr" rotWithShape="0">
                <a:srgbClr val="D8E2F3">
                  <a:alpha val="84710"/>
                </a:srgbClr>
              </a:outerShdw>
            </a:effectLst>
          </p:spPr>
          <p:txBody>
            <a:bodyPr spcFirstLastPara="1" wrap="square" lIns="182850" tIns="91400" rIns="182850" bIns="91400" anchor="ctr" anchorCtr="0">
              <a:noAutofit/>
            </a:bodyPr>
            <a:lstStyle/>
            <a:p>
              <a:pPr algn="ctr">
                <a:spcBef>
                  <a:spcPts val="0"/>
                </a:spcBef>
              </a:pPr>
              <a:endParaRPr sz="3800">
                <a:solidFill>
                  <a:schemeClr val="lt1"/>
                </a:solidFill>
                <a:latin typeface="Poppins"/>
                <a:ea typeface="Poppins"/>
                <a:cs typeface="Poppins"/>
                <a:sym typeface="Poppins"/>
              </a:endParaRPr>
            </a:p>
          </p:txBody>
        </p:sp>
        <p:sp>
          <p:nvSpPr>
            <p:cNvPr id="237" name="Google Shape;237;p32"/>
            <p:cNvSpPr txBox="1"/>
            <p:nvPr/>
          </p:nvSpPr>
          <p:spPr>
            <a:xfrm>
              <a:off x="8422324" y="5379587"/>
              <a:ext cx="3543300" cy="361597"/>
            </a:xfrm>
            <a:prstGeom prst="rect">
              <a:avLst/>
            </a:prstGeom>
            <a:noFill/>
            <a:ln>
              <a:noFill/>
            </a:ln>
          </p:spPr>
          <p:txBody>
            <a:bodyPr spcFirstLastPara="1" wrap="square" lIns="182850" tIns="91400" rIns="182850" bIns="91400" anchor="t" anchorCtr="0">
              <a:spAutoFit/>
            </a:bodyPr>
            <a:lstStyle/>
            <a:p>
              <a:pPr algn="ctr">
                <a:spcBef>
                  <a:spcPts val="0"/>
                </a:spcBef>
              </a:pPr>
              <a:r>
                <a:rPr lang="en-US" sz="4200">
                  <a:solidFill>
                    <a:schemeClr val="dk1"/>
                  </a:solidFill>
                  <a:latin typeface="Poppins"/>
                  <a:ea typeface="Poppins"/>
                  <a:cs typeface="Poppins"/>
                  <a:sym typeface="Poppins"/>
                </a:rPr>
                <a:t>Automatic thinking</a:t>
              </a:r>
              <a:endParaRPr sz="3000">
                <a:latin typeface="Poppins"/>
                <a:ea typeface="Poppins"/>
                <a:cs typeface="Poppins"/>
                <a:sym typeface="Poppins"/>
              </a:endParaRPr>
            </a:p>
          </p:txBody>
        </p:sp>
      </p:grpSp>
      <p:cxnSp>
        <p:nvCxnSpPr>
          <p:cNvPr id="238" name="Google Shape;238;p32"/>
          <p:cNvCxnSpPr/>
          <p:nvPr/>
        </p:nvCxnSpPr>
        <p:spPr>
          <a:xfrm flipH="1">
            <a:off x="14981174" y="1882480"/>
            <a:ext cx="535917" cy="329936"/>
          </a:xfrm>
          <a:prstGeom prst="straightConnector1">
            <a:avLst/>
          </a:prstGeom>
          <a:noFill/>
          <a:ln w="28575" cap="flat" cmpd="sng">
            <a:solidFill>
              <a:schemeClr val="dk1"/>
            </a:solidFill>
            <a:prstDash val="solid"/>
            <a:miter lim="800000"/>
            <a:headEnd type="none" w="sm" len="sm"/>
            <a:tailEnd type="triangle" w="med" len="med"/>
          </a:ln>
        </p:spPr>
      </p:cxnSp>
      <p:cxnSp>
        <p:nvCxnSpPr>
          <p:cNvPr id="239" name="Google Shape;239;p32"/>
          <p:cNvCxnSpPr/>
          <p:nvPr/>
        </p:nvCxnSpPr>
        <p:spPr>
          <a:xfrm flipH="1">
            <a:off x="16865970" y="6586102"/>
            <a:ext cx="479921" cy="323042"/>
          </a:xfrm>
          <a:prstGeom prst="straightConnector1">
            <a:avLst/>
          </a:prstGeom>
          <a:noFill/>
          <a:ln w="28575" cap="flat" cmpd="sng">
            <a:solidFill>
              <a:schemeClr val="dk1"/>
            </a:solidFill>
            <a:prstDash val="solid"/>
            <a:miter lim="800000"/>
            <a:headEnd type="none" w="sm" len="sm"/>
            <a:tailEnd type="triangle" w="med" len="med"/>
          </a:ln>
        </p:spPr>
      </p:cxnSp>
      <p:sp>
        <p:nvSpPr>
          <p:cNvPr id="240" name="Google Shape;240;p32"/>
          <p:cNvSpPr txBox="1"/>
          <p:nvPr/>
        </p:nvSpPr>
        <p:spPr>
          <a:xfrm>
            <a:off x="25192654" y="3247054"/>
            <a:ext cx="369600" cy="723194"/>
          </a:xfrm>
          <a:prstGeom prst="rect">
            <a:avLst/>
          </a:prstGeom>
          <a:noFill/>
          <a:ln>
            <a:noFill/>
          </a:ln>
        </p:spPr>
        <p:txBody>
          <a:bodyPr spcFirstLastPara="1" wrap="square" lIns="182850" tIns="91400" rIns="182850" bIns="91400" anchor="t" anchorCtr="0">
            <a:spAutoFit/>
          </a:bodyPr>
          <a:lstStyle/>
          <a:p>
            <a:pPr>
              <a:spcBef>
                <a:spcPts val="0"/>
              </a:spcBef>
            </a:pPr>
            <a:endParaRPr sz="3800">
              <a:solidFill>
                <a:schemeClr val="dk1"/>
              </a:solidFill>
              <a:latin typeface="Arial"/>
              <a:ea typeface="Arial"/>
              <a:cs typeface="Arial"/>
              <a:sym typeface="Arial"/>
            </a:endParaRPr>
          </a:p>
        </p:txBody>
      </p:sp>
      <p:sp>
        <p:nvSpPr>
          <p:cNvPr id="2" name="Title 1"/>
          <p:cNvSpPr>
            <a:spLocks noGrp="1"/>
          </p:cNvSpPr>
          <p:nvPr>
            <p:ph type="title"/>
          </p:nvPr>
        </p:nvSpPr>
        <p:spPr>
          <a:xfrm>
            <a:off x="1028285" y="1207215"/>
            <a:ext cx="7700080" cy="2616101"/>
          </a:xfrm>
        </p:spPr>
        <p:txBody>
          <a:bodyPr/>
          <a:lstStyle/>
          <a:p>
            <a:r>
              <a:rPr lang="en-US" dirty="0" smtClean="0"/>
              <a:t>The rider and the Elephant</a:t>
            </a:r>
            <a:endParaRPr lang="en-US" dirty="0"/>
          </a:p>
        </p:txBody>
      </p:sp>
    </p:spTree>
    <p:extLst>
      <p:ext uri="{BB962C8B-B14F-4D97-AF65-F5344CB8AC3E}">
        <p14:creationId xmlns:p14="http://schemas.microsoft.com/office/powerpoint/2010/main" val="1533181909"/>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2" name="Google Shape;252;p33"/>
          <p:cNvPicPr preferRelativeResize="0"/>
          <p:nvPr/>
        </p:nvPicPr>
        <p:blipFill>
          <a:blip r:embed="rId3">
            <a:alphaModFix/>
          </a:blip>
          <a:stretch>
            <a:fillRect/>
          </a:stretch>
        </p:blipFill>
        <p:spPr>
          <a:xfrm>
            <a:off x="0" y="2040642"/>
            <a:ext cx="24384000" cy="11675358"/>
          </a:xfrm>
          <a:prstGeom prst="rect">
            <a:avLst/>
          </a:prstGeom>
          <a:noFill/>
          <a:ln>
            <a:noFill/>
          </a:ln>
        </p:spPr>
      </p:pic>
      <p:sp>
        <p:nvSpPr>
          <p:cNvPr id="2" name="Title 1"/>
          <p:cNvSpPr>
            <a:spLocks noGrp="1"/>
          </p:cNvSpPr>
          <p:nvPr>
            <p:ph type="title"/>
          </p:nvPr>
        </p:nvSpPr>
        <p:spPr>
          <a:xfrm>
            <a:off x="446394" y="732592"/>
            <a:ext cx="16705533" cy="2616101"/>
          </a:xfrm>
        </p:spPr>
        <p:txBody>
          <a:bodyPr/>
          <a:lstStyle/>
          <a:p>
            <a:r>
              <a:rPr lang="en-US" dirty="0" smtClean="0"/>
              <a:t>The six moral foundations</a:t>
            </a:r>
            <a:endParaRPr lang="en-US" dirty="0"/>
          </a:p>
        </p:txBody>
      </p:sp>
    </p:spTree>
    <p:extLst>
      <p:ext uri="{BB962C8B-B14F-4D97-AF65-F5344CB8AC3E}">
        <p14:creationId xmlns:p14="http://schemas.microsoft.com/office/powerpoint/2010/main" val="1295571081"/>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5" name="Rectangle 4"/>
          <p:cNvSpPr/>
          <p:nvPr/>
        </p:nvSpPr>
        <p:spPr>
          <a:xfrm>
            <a:off x="0" y="0"/>
            <a:ext cx="24384000" cy="13716000"/>
          </a:xfrm>
          <a:prstGeom prst="rect">
            <a:avLst/>
          </a:prstGeom>
          <a:solidFill>
            <a:schemeClr val="bg2"/>
          </a:solidFill>
          <a:ln w="25400" cap="flat">
            <a:solidFill>
              <a:schemeClr val="accent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ts val="9800"/>
              </a:lnSpc>
              <a:spcBef>
                <a:spcPts val="0"/>
              </a:spcBef>
              <a:spcAft>
                <a:spcPts val="0"/>
              </a:spcAft>
              <a:buClrTx/>
              <a:buSzTx/>
              <a:buFontTx/>
              <a:buNone/>
              <a:tabLst/>
            </a:pPr>
            <a:endParaRPr kumimoji="0" lang="en-US" sz="9800" b="0" i="0" u="none" strike="noStrike" cap="all" spc="-195" normalizeH="0" baseline="0">
              <a:ln>
                <a:noFill/>
              </a:ln>
              <a:solidFill>
                <a:schemeClr val="accent4"/>
              </a:solidFill>
              <a:effectLst/>
              <a:uFillTx/>
              <a:latin typeface="+mn-lt"/>
              <a:ea typeface="+mn-ea"/>
              <a:cs typeface="+mn-cs"/>
              <a:sym typeface="Impact"/>
            </a:endParaRPr>
          </a:p>
        </p:txBody>
      </p:sp>
      <p:pic>
        <p:nvPicPr>
          <p:cNvPr id="259" name="Google Shape;259;p34"/>
          <p:cNvPicPr preferRelativeResize="0"/>
          <p:nvPr/>
        </p:nvPicPr>
        <p:blipFill rotWithShape="1">
          <a:blip r:embed="rId3">
            <a:alphaModFix/>
          </a:blip>
          <a:srcRect/>
          <a:stretch/>
        </p:blipFill>
        <p:spPr>
          <a:xfrm>
            <a:off x="1576901" y="3658966"/>
            <a:ext cx="10498986" cy="8525228"/>
          </a:xfrm>
          <a:prstGeom prst="rect">
            <a:avLst/>
          </a:prstGeom>
          <a:noFill/>
          <a:ln>
            <a:noFill/>
          </a:ln>
        </p:spPr>
      </p:pic>
      <p:grpSp>
        <p:nvGrpSpPr>
          <p:cNvPr id="260" name="Google Shape;260;p34"/>
          <p:cNvGrpSpPr/>
          <p:nvPr/>
        </p:nvGrpSpPr>
        <p:grpSpPr>
          <a:xfrm>
            <a:off x="16031114" y="402695"/>
            <a:ext cx="4405824" cy="6286498"/>
            <a:chOff x="8013514" y="1357313"/>
            <a:chExt cx="2202912" cy="3143249"/>
          </a:xfrm>
        </p:grpSpPr>
        <p:pic>
          <p:nvPicPr>
            <p:cNvPr id="261" name="Google Shape;261;p34"/>
            <p:cNvPicPr preferRelativeResize="0"/>
            <p:nvPr/>
          </p:nvPicPr>
          <p:blipFill rotWithShape="1">
            <a:blip r:embed="rId4">
              <a:alphaModFix/>
            </a:blip>
            <a:srcRect/>
            <a:stretch/>
          </p:blipFill>
          <p:spPr>
            <a:xfrm>
              <a:off x="8013514" y="2596379"/>
              <a:ext cx="2202912" cy="1904183"/>
            </a:xfrm>
            <a:prstGeom prst="rect">
              <a:avLst/>
            </a:prstGeom>
            <a:noFill/>
            <a:ln>
              <a:noFill/>
            </a:ln>
          </p:spPr>
        </p:pic>
        <p:pic>
          <p:nvPicPr>
            <p:cNvPr id="262" name="Google Shape;262;p34"/>
            <p:cNvPicPr preferRelativeResize="0"/>
            <p:nvPr/>
          </p:nvPicPr>
          <p:blipFill rotWithShape="1">
            <a:blip r:embed="rId5">
              <a:alphaModFix/>
            </a:blip>
            <a:srcRect/>
            <a:stretch/>
          </p:blipFill>
          <p:spPr>
            <a:xfrm>
              <a:off x="8659589" y="1357313"/>
              <a:ext cx="1556837" cy="1188027"/>
            </a:xfrm>
            <a:prstGeom prst="rect">
              <a:avLst/>
            </a:prstGeom>
            <a:noFill/>
            <a:ln>
              <a:noFill/>
            </a:ln>
          </p:spPr>
        </p:pic>
      </p:grpSp>
      <p:sp>
        <p:nvSpPr>
          <p:cNvPr id="263" name="Google Shape;263;p34"/>
          <p:cNvSpPr/>
          <p:nvPr/>
        </p:nvSpPr>
        <p:spPr>
          <a:xfrm rot="-1717263">
            <a:off x="11345454" y="7040741"/>
            <a:ext cx="4405296" cy="850346"/>
          </a:xfrm>
          <a:prstGeom prst="rightArrow">
            <a:avLst>
              <a:gd name="adj1" fmla="val 50000"/>
              <a:gd name="adj2" fmla="val 50000"/>
            </a:avLst>
          </a:prstGeom>
          <a:solidFill>
            <a:srgbClr val="D0CECE"/>
          </a:solidFill>
          <a:ln>
            <a:noFill/>
          </a:ln>
        </p:spPr>
        <p:txBody>
          <a:bodyPr spcFirstLastPara="1" wrap="square" lIns="182850" tIns="91400" rIns="182850" bIns="91400" anchor="ctr" anchorCtr="0">
            <a:noAutofit/>
          </a:bodyPr>
          <a:lstStyle/>
          <a:p>
            <a:pPr algn="ctr">
              <a:spcBef>
                <a:spcPts val="0"/>
              </a:spcBef>
            </a:pPr>
            <a:endParaRPr sz="3800">
              <a:solidFill>
                <a:schemeClr val="lt1"/>
              </a:solidFill>
              <a:latin typeface="Calibri"/>
              <a:ea typeface="Calibri"/>
              <a:cs typeface="Calibri"/>
              <a:sym typeface="Calibri"/>
            </a:endParaRPr>
          </a:p>
        </p:txBody>
      </p:sp>
      <p:sp>
        <p:nvSpPr>
          <p:cNvPr id="264" name="Google Shape;264;p34"/>
          <p:cNvSpPr/>
          <p:nvPr/>
        </p:nvSpPr>
        <p:spPr>
          <a:xfrm rot="1005408">
            <a:off x="11666249" y="10539369"/>
            <a:ext cx="4405678" cy="850378"/>
          </a:xfrm>
          <a:prstGeom prst="rightArrow">
            <a:avLst>
              <a:gd name="adj1" fmla="val 50000"/>
              <a:gd name="adj2" fmla="val 50000"/>
            </a:avLst>
          </a:prstGeom>
          <a:solidFill>
            <a:srgbClr val="D0CECE"/>
          </a:solidFill>
          <a:ln>
            <a:noFill/>
          </a:ln>
        </p:spPr>
        <p:txBody>
          <a:bodyPr spcFirstLastPara="1" wrap="square" lIns="182850" tIns="91400" rIns="182850" bIns="91400" anchor="ctr" anchorCtr="0">
            <a:noAutofit/>
          </a:bodyPr>
          <a:lstStyle/>
          <a:p>
            <a:pPr algn="ctr">
              <a:spcBef>
                <a:spcPts val="0"/>
              </a:spcBef>
            </a:pPr>
            <a:endParaRPr sz="3800">
              <a:solidFill>
                <a:schemeClr val="lt1"/>
              </a:solidFill>
              <a:latin typeface="Calibri"/>
              <a:ea typeface="Calibri"/>
              <a:cs typeface="Calibri"/>
              <a:sym typeface="Calibri"/>
            </a:endParaRPr>
          </a:p>
        </p:txBody>
      </p:sp>
      <p:pic>
        <p:nvPicPr>
          <p:cNvPr id="265" name="Google Shape;265;p34" descr="A picture containing shirt, drawing&#10;&#10;Description automatically generated"/>
          <p:cNvPicPr preferRelativeResize="0"/>
          <p:nvPr/>
        </p:nvPicPr>
        <p:blipFill rotWithShape="1">
          <a:blip r:embed="rId6">
            <a:alphaModFix/>
          </a:blip>
          <a:srcRect l="28071" r="33267"/>
          <a:stretch/>
        </p:blipFill>
        <p:spPr>
          <a:xfrm>
            <a:off x="16572028" y="8189621"/>
            <a:ext cx="3235680" cy="5028338"/>
          </a:xfrm>
          <a:prstGeom prst="rect">
            <a:avLst/>
          </a:prstGeom>
          <a:noFill/>
          <a:ln>
            <a:noFill/>
          </a:ln>
        </p:spPr>
      </p:pic>
      <p:sp>
        <p:nvSpPr>
          <p:cNvPr id="2" name="Title 1"/>
          <p:cNvSpPr>
            <a:spLocks noGrp="1"/>
          </p:cNvSpPr>
          <p:nvPr>
            <p:ph type="title"/>
          </p:nvPr>
        </p:nvSpPr>
        <p:spPr>
          <a:xfrm>
            <a:off x="1721012" y="963181"/>
            <a:ext cx="12355206" cy="2616101"/>
          </a:xfrm>
        </p:spPr>
        <p:txBody>
          <a:bodyPr/>
          <a:lstStyle/>
          <a:p>
            <a:r>
              <a:rPr lang="en-US" dirty="0" smtClean="0"/>
              <a:t>The back fire effect</a:t>
            </a:r>
            <a:endParaRPr lang="en-US" dirty="0"/>
          </a:p>
        </p:txBody>
      </p:sp>
    </p:spTree>
    <p:extLst>
      <p:ext uri="{BB962C8B-B14F-4D97-AF65-F5344CB8AC3E}">
        <p14:creationId xmlns:p14="http://schemas.microsoft.com/office/powerpoint/2010/main" val="1124848406"/>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8" name="Google Shape;278;p35"/>
          <p:cNvSpPr txBox="1"/>
          <p:nvPr/>
        </p:nvSpPr>
        <p:spPr>
          <a:xfrm>
            <a:off x="1459534" y="4408935"/>
            <a:ext cx="19920600" cy="1277253"/>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365750" tIns="365750" rIns="365750" bIns="365750" anchor="t" anchorCtr="0">
            <a:spAutoFit/>
          </a:bodyPr>
          <a:lstStyle/>
          <a:p>
            <a:pPr>
              <a:spcBef>
                <a:spcPts val="0"/>
              </a:spcBef>
            </a:pPr>
            <a:r>
              <a:rPr lang="en-US" sz="4200" b="1">
                <a:solidFill>
                  <a:schemeClr val="lt1"/>
                </a:solidFill>
                <a:latin typeface="Poppins"/>
                <a:ea typeface="Poppins"/>
                <a:cs typeface="Poppins"/>
                <a:sym typeface="Poppins"/>
              </a:rPr>
              <a:t>LET GO OF WINNING.</a:t>
            </a:r>
            <a:endParaRPr sz="4200" b="1">
              <a:solidFill>
                <a:schemeClr val="lt1"/>
              </a:solidFill>
              <a:latin typeface="Poppins"/>
              <a:ea typeface="Poppins"/>
              <a:cs typeface="Poppins"/>
              <a:sym typeface="Poppins"/>
            </a:endParaRPr>
          </a:p>
        </p:txBody>
      </p:sp>
      <p:sp>
        <p:nvSpPr>
          <p:cNvPr id="279" name="Google Shape;279;p35"/>
          <p:cNvSpPr txBox="1"/>
          <p:nvPr/>
        </p:nvSpPr>
        <p:spPr>
          <a:xfrm>
            <a:off x="1459534" y="7729335"/>
            <a:ext cx="19920600" cy="1277253"/>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365750" tIns="365750" rIns="365750" bIns="365750" anchor="t" anchorCtr="0">
            <a:spAutoFit/>
          </a:bodyPr>
          <a:lstStyle/>
          <a:p>
            <a:pPr>
              <a:spcBef>
                <a:spcPts val="0"/>
              </a:spcBef>
            </a:pPr>
            <a:r>
              <a:rPr lang="en-US" sz="4200" b="1">
                <a:solidFill>
                  <a:schemeClr val="lt1"/>
                </a:solidFill>
                <a:latin typeface="Poppins"/>
                <a:ea typeface="Poppins"/>
                <a:cs typeface="Poppins"/>
                <a:sym typeface="Poppins"/>
              </a:rPr>
              <a:t>ASK QUESTIONS TO UNDERSTAND.</a:t>
            </a:r>
            <a:endParaRPr sz="4200" b="1">
              <a:solidFill>
                <a:schemeClr val="lt1"/>
              </a:solidFill>
              <a:latin typeface="Poppins"/>
              <a:ea typeface="Poppins"/>
              <a:cs typeface="Poppins"/>
              <a:sym typeface="Poppins"/>
            </a:endParaRPr>
          </a:p>
        </p:txBody>
      </p:sp>
      <p:grpSp>
        <p:nvGrpSpPr>
          <p:cNvPr id="280" name="Google Shape;280;p35"/>
          <p:cNvGrpSpPr/>
          <p:nvPr/>
        </p:nvGrpSpPr>
        <p:grpSpPr>
          <a:xfrm>
            <a:off x="16326228" y="-294925"/>
            <a:ext cx="7956314" cy="2862330"/>
            <a:chOff x="5856461" y="3076956"/>
            <a:chExt cx="6012933" cy="2408153"/>
          </a:xfrm>
        </p:grpSpPr>
        <p:pic>
          <p:nvPicPr>
            <p:cNvPr id="281" name="Google Shape;281;p35"/>
            <p:cNvPicPr preferRelativeResize="0"/>
            <p:nvPr/>
          </p:nvPicPr>
          <p:blipFill rotWithShape="1">
            <a:blip r:embed="rId3">
              <a:alphaModFix/>
            </a:blip>
            <a:srcRect/>
            <a:stretch/>
          </p:blipFill>
          <p:spPr>
            <a:xfrm>
              <a:off x="5856461" y="3305248"/>
              <a:ext cx="6012933" cy="2032026"/>
            </a:xfrm>
            <a:prstGeom prst="rect">
              <a:avLst/>
            </a:prstGeom>
            <a:ln/>
          </p:spPr>
          <p:style>
            <a:lnRef idx="2">
              <a:schemeClr val="dk1"/>
            </a:lnRef>
            <a:fillRef idx="1">
              <a:schemeClr val="lt1"/>
            </a:fillRef>
            <a:effectRef idx="0">
              <a:schemeClr val="dk1"/>
            </a:effectRef>
            <a:fontRef idx="minor">
              <a:schemeClr val="dk1"/>
            </a:fontRef>
          </p:style>
        </p:pic>
        <p:sp>
          <p:nvSpPr>
            <p:cNvPr id="282" name="Google Shape;282;p35"/>
            <p:cNvSpPr/>
            <p:nvPr/>
          </p:nvSpPr>
          <p:spPr>
            <a:xfrm>
              <a:off x="8672513" y="5133209"/>
              <a:ext cx="785700" cy="35190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182850" tIns="91400" rIns="182850" bIns="91400" anchor="ctr" anchorCtr="0">
              <a:noAutofit/>
            </a:bodyPr>
            <a:lstStyle/>
            <a:p>
              <a:pPr algn="ctr">
                <a:spcBef>
                  <a:spcPts val="0"/>
                </a:spcBef>
              </a:pPr>
              <a:endParaRPr sz="3800">
                <a:solidFill>
                  <a:schemeClr val="lt1"/>
                </a:solidFill>
                <a:latin typeface="Calibri"/>
                <a:ea typeface="Calibri"/>
                <a:cs typeface="Calibri"/>
                <a:sym typeface="Calibri"/>
              </a:endParaRPr>
            </a:p>
          </p:txBody>
        </p:sp>
        <p:sp>
          <p:nvSpPr>
            <p:cNvPr id="283" name="Google Shape;283;p35"/>
            <p:cNvSpPr/>
            <p:nvPr/>
          </p:nvSpPr>
          <p:spPr>
            <a:xfrm>
              <a:off x="7158654" y="3076956"/>
              <a:ext cx="785700" cy="35190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182850" tIns="91400" rIns="182850" bIns="91400" anchor="ctr" anchorCtr="0">
              <a:noAutofit/>
            </a:bodyPr>
            <a:lstStyle/>
            <a:p>
              <a:pPr algn="ctr">
                <a:spcBef>
                  <a:spcPts val="0"/>
                </a:spcBef>
              </a:pPr>
              <a:endParaRPr sz="3800">
                <a:solidFill>
                  <a:schemeClr val="lt1"/>
                </a:solidFill>
                <a:latin typeface="Calibri"/>
                <a:ea typeface="Calibri"/>
                <a:cs typeface="Calibri"/>
                <a:sym typeface="Calibri"/>
              </a:endParaRPr>
            </a:p>
          </p:txBody>
        </p:sp>
      </p:grpSp>
      <p:sp>
        <p:nvSpPr>
          <p:cNvPr id="284" name="Google Shape;284;p35"/>
          <p:cNvSpPr txBox="1"/>
          <p:nvPr/>
        </p:nvSpPr>
        <p:spPr>
          <a:xfrm>
            <a:off x="1459534" y="6069100"/>
            <a:ext cx="19920600" cy="1277253"/>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365750" tIns="365750" rIns="365750" bIns="365750" anchor="t" anchorCtr="0">
            <a:spAutoFit/>
          </a:bodyPr>
          <a:lstStyle/>
          <a:p>
            <a:pPr>
              <a:spcBef>
                <a:spcPts val="0"/>
              </a:spcBef>
            </a:pPr>
            <a:r>
              <a:rPr lang="en-US" sz="4200" b="1">
                <a:solidFill>
                  <a:schemeClr val="lt1"/>
                </a:solidFill>
                <a:latin typeface="Poppins"/>
                <a:ea typeface="Poppins"/>
                <a:cs typeface="Poppins"/>
                <a:sym typeface="Poppins"/>
              </a:rPr>
              <a:t>SHARE YOUR STORY AND INVITE OTHERS TO DO THE SAME.</a:t>
            </a:r>
            <a:endParaRPr sz="4200" b="1">
              <a:solidFill>
                <a:schemeClr val="lt1"/>
              </a:solidFill>
              <a:latin typeface="Poppins"/>
              <a:ea typeface="Poppins"/>
              <a:cs typeface="Poppins"/>
              <a:sym typeface="Poppins"/>
            </a:endParaRPr>
          </a:p>
        </p:txBody>
      </p:sp>
      <p:sp>
        <p:nvSpPr>
          <p:cNvPr id="285" name="Google Shape;285;p35"/>
          <p:cNvSpPr txBox="1"/>
          <p:nvPr/>
        </p:nvSpPr>
        <p:spPr>
          <a:xfrm>
            <a:off x="1459534" y="9389534"/>
            <a:ext cx="19920600" cy="1277253"/>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365750" tIns="365750" rIns="365750" bIns="365750" anchor="t" anchorCtr="0">
            <a:spAutoFit/>
          </a:bodyPr>
          <a:lstStyle/>
          <a:p>
            <a:pPr>
              <a:spcBef>
                <a:spcPts val="0"/>
              </a:spcBef>
            </a:pPr>
            <a:r>
              <a:rPr lang="en-US" sz="4200" b="1">
                <a:solidFill>
                  <a:schemeClr val="lt1"/>
                </a:solidFill>
                <a:latin typeface="Poppins"/>
                <a:ea typeface="Poppins"/>
                <a:cs typeface="Poppins"/>
                <a:sym typeface="Poppins"/>
              </a:rPr>
              <a:t>ACKNOWLEDGE OTHERS’ EMOTIONS.</a:t>
            </a:r>
            <a:endParaRPr sz="4200" b="1">
              <a:solidFill>
                <a:schemeClr val="lt1"/>
              </a:solidFill>
              <a:latin typeface="Poppins"/>
              <a:ea typeface="Poppins"/>
              <a:cs typeface="Poppins"/>
              <a:sym typeface="Poppins"/>
            </a:endParaRPr>
          </a:p>
        </p:txBody>
      </p:sp>
      <p:sp>
        <p:nvSpPr>
          <p:cNvPr id="286" name="Google Shape;286;p35"/>
          <p:cNvSpPr txBox="1"/>
          <p:nvPr/>
        </p:nvSpPr>
        <p:spPr>
          <a:xfrm>
            <a:off x="1459534" y="11049734"/>
            <a:ext cx="19920600" cy="1277253"/>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365750" tIns="365750" rIns="365750" bIns="365750" anchor="t" anchorCtr="0">
            <a:spAutoFit/>
          </a:bodyPr>
          <a:lstStyle/>
          <a:p>
            <a:pPr>
              <a:spcBef>
                <a:spcPts val="0"/>
              </a:spcBef>
            </a:pPr>
            <a:r>
              <a:rPr lang="en-US" sz="4200" b="1">
                <a:solidFill>
                  <a:schemeClr val="lt1"/>
                </a:solidFill>
                <a:latin typeface="Poppins"/>
                <a:ea typeface="Poppins"/>
                <a:cs typeface="Poppins"/>
                <a:sym typeface="Poppins"/>
              </a:rPr>
              <a:t>WHEN POSSIBLE, SEEK COMMON GROUND. </a:t>
            </a:r>
            <a:endParaRPr sz="4200" b="1">
              <a:solidFill>
                <a:schemeClr val="lt1"/>
              </a:solidFill>
              <a:latin typeface="Poppins"/>
              <a:ea typeface="Poppins"/>
              <a:cs typeface="Poppins"/>
              <a:sym typeface="Poppins"/>
            </a:endParaRPr>
          </a:p>
        </p:txBody>
      </p:sp>
      <p:sp>
        <p:nvSpPr>
          <p:cNvPr id="2" name="Title 1"/>
          <p:cNvSpPr>
            <a:spLocks noGrp="1"/>
          </p:cNvSpPr>
          <p:nvPr>
            <p:ph type="title"/>
          </p:nvPr>
        </p:nvSpPr>
        <p:spPr>
          <a:xfrm>
            <a:off x="1527049" y="1511313"/>
            <a:ext cx="11967278" cy="5129609"/>
          </a:xfrm>
        </p:spPr>
        <p:txBody>
          <a:bodyPr/>
          <a:lstStyle/>
          <a:p>
            <a:r>
              <a:rPr lang="en-US" dirty="0" smtClean="0"/>
              <a:t>Five principles of constructive dialogue</a:t>
            </a:r>
            <a:endParaRPr lang="en-US" dirty="0"/>
          </a:p>
        </p:txBody>
      </p:sp>
    </p:spTree>
    <p:extLst>
      <p:ext uri="{BB962C8B-B14F-4D97-AF65-F5344CB8AC3E}">
        <p14:creationId xmlns:p14="http://schemas.microsoft.com/office/powerpoint/2010/main" val="77587068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3348" y="1511313"/>
            <a:ext cx="23870652" cy="1506208"/>
          </a:xfrm>
        </p:spPr>
        <p:txBody>
          <a:bodyPr/>
          <a:lstStyle/>
          <a:p>
            <a:r>
              <a:rPr lang="en-US" dirty="0" smtClean="0"/>
              <a:t>Budgeting has been done the same for decades</a:t>
            </a:r>
            <a:endParaRPr lang="en-US" dirty="0"/>
          </a:p>
        </p:txBody>
      </p:sp>
      <p:sp>
        <p:nvSpPr>
          <p:cNvPr id="8" name="Text Placeholder 7"/>
          <p:cNvSpPr>
            <a:spLocks noGrp="1"/>
          </p:cNvSpPr>
          <p:nvPr>
            <p:ph type="body" sz="quarter" idx="13"/>
          </p:nvPr>
        </p:nvSpPr>
        <p:spPr>
          <a:xfrm>
            <a:off x="802908" y="4243150"/>
            <a:ext cx="8575231" cy="5309146"/>
          </a:xfrm>
        </p:spPr>
        <p:txBody>
          <a:bodyPr/>
          <a:lstStyle/>
          <a:p>
            <a:pPr algn="ctr"/>
            <a:r>
              <a:rPr lang="en-US" dirty="0" smtClean="0"/>
              <a:t>Incrementalism is slow to adapt to changing conditions</a:t>
            </a:r>
          </a:p>
          <a:p>
            <a:pPr algn="ctr"/>
            <a:endParaRPr lang="en-US" dirty="0"/>
          </a:p>
          <a:p>
            <a:pPr algn="ctr"/>
            <a:r>
              <a:rPr lang="en-US" dirty="0" smtClean="0"/>
              <a:t>We live in rapidly changing times</a:t>
            </a:r>
            <a:endParaRPr lang="en-US" dirty="0"/>
          </a:p>
        </p:txBody>
      </p:sp>
      <p:pic>
        <p:nvPicPr>
          <p:cNvPr id="3" name="Picture 2"/>
          <p:cNvPicPr>
            <a:picLocks noChangeAspect="1"/>
          </p:cNvPicPr>
          <p:nvPr/>
        </p:nvPicPr>
        <p:blipFill>
          <a:blip r:embed="rId3"/>
          <a:stretch>
            <a:fillRect/>
          </a:stretch>
        </p:blipFill>
        <p:spPr>
          <a:xfrm>
            <a:off x="10378796" y="3017521"/>
            <a:ext cx="13669924" cy="9446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02502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36062" y="434483"/>
            <a:ext cx="21026704" cy="1109471"/>
          </a:xfrm>
        </p:spPr>
        <p:txBody>
          <a:bodyPr/>
          <a:lstStyle/>
          <a:p>
            <a:r>
              <a:rPr lang="en-US" dirty="0" smtClean="0"/>
              <a:t>Results from Our Nationwide Study</a:t>
            </a:r>
            <a:endParaRPr lang="en-US" dirty="0"/>
          </a:p>
        </p:txBody>
      </p:sp>
      <p:sp>
        <p:nvSpPr>
          <p:cNvPr id="4" name="Title 3"/>
          <p:cNvSpPr>
            <a:spLocks noGrp="1"/>
          </p:cNvSpPr>
          <p:nvPr>
            <p:ph type="title"/>
          </p:nvPr>
        </p:nvSpPr>
        <p:spPr>
          <a:xfrm>
            <a:off x="1336062" y="11195220"/>
            <a:ext cx="22194205" cy="2133918"/>
          </a:xfrm>
        </p:spPr>
        <p:txBody>
          <a:bodyPr/>
          <a:lstStyle/>
          <a:p>
            <a:pPr algn="ctr">
              <a:lnSpc>
                <a:spcPct val="100000"/>
              </a:lnSpc>
            </a:pPr>
            <a:r>
              <a:rPr lang="en-US" sz="6600" dirty="0"/>
              <a:t> On average, participants rated their satisfaction with the program as a 9 out of 10.</a:t>
            </a:r>
          </a:p>
        </p:txBody>
      </p:sp>
      <p:pic>
        <p:nvPicPr>
          <p:cNvPr id="2" name="Picture 1"/>
          <p:cNvPicPr>
            <a:picLocks noChangeAspect="1"/>
          </p:cNvPicPr>
          <p:nvPr/>
        </p:nvPicPr>
        <p:blipFill>
          <a:blip r:embed="rId3"/>
          <a:stretch>
            <a:fillRect/>
          </a:stretch>
        </p:blipFill>
        <p:spPr>
          <a:xfrm>
            <a:off x="158894" y="1740671"/>
            <a:ext cx="24114270" cy="9257831"/>
          </a:xfrm>
          <a:prstGeom prst="rect">
            <a:avLst/>
          </a:prstGeom>
        </p:spPr>
      </p:pic>
    </p:spTree>
    <p:extLst>
      <p:ext uri="{BB962C8B-B14F-4D97-AF65-F5344CB8AC3E}">
        <p14:creationId xmlns:p14="http://schemas.microsoft.com/office/powerpoint/2010/main" val="4051633904"/>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8890" y="1537567"/>
            <a:ext cx="10358312" cy="1768342"/>
          </a:xfrm>
        </p:spPr>
        <p:txBody>
          <a:bodyPr/>
          <a:lstStyle/>
          <a:p>
            <a:r>
              <a:rPr lang="en-US" dirty="0" smtClean="0"/>
              <a:t>Take-</a:t>
            </a:r>
            <a:r>
              <a:rPr lang="en-US" dirty="0" err="1" smtClean="0"/>
              <a:t>Aways</a:t>
            </a:r>
            <a:endParaRPr lang="en-US" dirty="0"/>
          </a:p>
        </p:txBody>
      </p:sp>
      <p:sp>
        <p:nvSpPr>
          <p:cNvPr id="2" name="Text Placeholder 1"/>
          <p:cNvSpPr>
            <a:spLocks noGrp="1"/>
          </p:cNvSpPr>
          <p:nvPr>
            <p:ph type="body" sz="quarter" idx="13"/>
          </p:nvPr>
        </p:nvSpPr>
        <p:spPr>
          <a:xfrm>
            <a:off x="1528890" y="3853261"/>
            <a:ext cx="17181141" cy="7284045"/>
          </a:xfrm>
        </p:spPr>
        <p:txBody>
          <a:bodyPr/>
          <a:lstStyle/>
          <a:p>
            <a:pPr marL="857250" indent="-857250">
              <a:buFont typeface="Arial" panose="020B0604020202020204" pitchFamily="34" charset="0"/>
              <a:buChar char="•"/>
            </a:pPr>
            <a:r>
              <a:rPr lang="en-US" dirty="0"/>
              <a:t>Know your own moral foundations. </a:t>
            </a:r>
            <a:r>
              <a:rPr lang="en-US" dirty="0" smtClean="0"/>
              <a:t>Consider </a:t>
            </a:r>
            <a:r>
              <a:rPr lang="en-US" dirty="0"/>
              <a:t>taking the Moral Foundations test at </a:t>
            </a:r>
            <a:r>
              <a:rPr lang="en-US" dirty="0" smtClean="0"/>
              <a:t>yourmorals.org </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r>
              <a:rPr lang="en-US" dirty="0"/>
              <a:t>Recognize the moral foundations in policy conflicts. Look for which foundations are </a:t>
            </a:r>
            <a:r>
              <a:rPr lang="en-US" dirty="0" smtClean="0"/>
              <a:t>operative in arguments </a:t>
            </a:r>
            <a:r>
              <a:rPr lang="en-US" dirty="0"/>
              <a:t>you </a:t>
            </a:r>
            <a:r>
              <a:rPr lang="en-US" dirty="0" smtClean="0"/>
              <a:t>encounter</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r>
              <a:rPr lang="en-US" dirty="0" smtClean="0"/>
              <a:t>Check out the gfoa.org/perspectives</a:t>
            </a:r>
            <a:endParaRPr lang="en-US" dirty="0"/>
          </a:p>
        </p:txBody>
      </p:sp>
    </p:spTree>
    <p:extLst>
      <p:ext uri="{BB962C8B-B14F-4D97-AF65-F5344CB8AC3E}">
        <p14:creationId xmlns:p14="http://schemas.microsoft.com/office/powerpoint/2010/main" val="4053942891"/>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3659846"/>
            <a:ext cx="8485632" cy="6658233"/>
          </a:xfrm>
        </p:spPr>
        <p:txBody>
          <a:bodyPr/>
          <a:lstStyle/>
          <a:p>
            <a:pPr algn="ctr">
              <a:lnSpc>
                <a:spcPct val="100000"/>
              </a:lnSpc>
            </a:pPr>
            <a:r>
              <a:rPr lang="en-US" sz="14200" dirty="0" smtClean="0"/>
              <a:t>Rethinking Strategic planning</a:t>
            </a:r>
            <a:endParaRPr lang="en-US" sz="14200" dirty="0"/>
          </a:p>
        </p:txBody>
      </p:sp>
      <p:sp>
        <p:nvSpPr>
          <p:cNvPr id="4" name="Text Placeholder 3"/>
          <p:cNvSpPr>
            <a:spLocks noGrp="1"/>
          </p:cNvSpPr>
          <p:nvPr>
            <p:ph type="body" sz="half" idx="15"/>
          </p:nvPr>
        </p:nvSpPr>
        <p:spPr>
          <a:xfrm>
            <a:off x="11614622" y="12740670"/>
            <a:ext cx="11747501" cy="718145"/>
          </a:xfrm>
        </p:spPr>
        <p:txBody>
          <a:bodyPr/>
          <a:lstStyle/>
          <a:p>
            <a:pPr marL="0" indent="0" algn="ctr">
              <a:lnSpc>
                <a:spcPct val="100000"/>
              </a:lnSpc>
              <a:buNone/>
            </a:pPr>
            <a:r>
              <a:rPr lang="en-US" dirty="0" smtClean="0"/>
              <a:t>https</a:t>
            </a:r>
            <a:r>
              <a:rPr lang="en-US" dirty="0"/>
              <a:t>://www.gfoa.org/materials/rethinking-strategic-planning</a:t>
            </a:r>
          </a:p>
        </p:txBody>
      </p:sp>
      <p:pic>
        <p:nvPicPr>
          <p:cNvPr id="5" name="Picture 4"/>
          <p:cNvPicPr>
            <a:picLocks noChangeAspect="1"/>
          </p:cNvPicPr>
          <p:nvPr/>
        </p:nvPicPr>
        <p:blipFill>
          <a:blip r:embed="rId3"/>
          <a:stretch>
            <a:fillRect/>
          </a:stretch>
        </p:blipFill>
        <p:spPr>
          <a:xfrm>
            <a:off x="12820131" y="427041"/>
            <a:ext cx="9336485" cy="12313629"/>
          </a:xfrm>
          <a:prstGeom prst="rect">
            <a:avLst/>
          </a:prstGeom>
        </p:spPr>
      </p:pic>
    </p:spTree>
    <p:extLst>
      <p:ext uri="{BB962C8B-B14F-4D97-AF65-F5344CB8AC3E}">
        <p14:creationId xmlns:p14="http://schemas.microsoft.com/office/powerpoint/2010/main" val="3896579373"/>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9528249"/>
          </a:xfrm>
        </p:spPr>
        <p:txBody>
          <a:bodyPr/>
          <a:lstStyle/>
          <a:p>
            <a:r>
              <a:rPr lang="en-US" dirty="0" smtClean="0"/>
              <a:t>Three Unwritten rules of strategic planning</a:t>
            </a:r>
            <a:endParaRPr lang="en-US" dirty="0"/>
          </a:p>
        </p:txBody>
      </p:sp>
    </p:spTree>
    <p:extLst>
      <p:ext uri="{BB962C8B-B14F-4D97-AF65-F5344CB8AC3E}">
        <p14:creationId xmlns:p14="http://schemas.microsoft.com/office/powerpoint/2010/main" val="3863288070"/>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7046" y="2206721"/>
            <a:ext cx="6756401" cy="1359346"/>
          </a:xfrm>
        </p:spPr>
        <p:txBody>
          <a:bodyPr/>
          <a:lstStyle/>
          <a:p>
            <a:pPr algn="ctr"/>
            <a:r>
              <a:rPr lang="en-US" dirty="0" smtClean="0"/>
              <a:t>Rule 1</a:t>
            </a:r>
            <a:endParaRPr lang="en-US" dirty="0"/>
          </a:p>
        </p:txBody>
      </p:sp>
      <p:sp>
        <p:nvSpPr>
          <p:cNvPr id="5" name="Text Placeholder 4"/>
          <p:cNvSpPr>
            <a:spLocks noGrp="1"/>
          </p:cNvSpPr>
          <p:nvPr>
            <p:ph type="body" sz="quarter" idx="14"/>
          </p:nvPr>
        </p:nvSpPr>
        <p:spPr>
          <a:xfrm>
            <a:off x="950141" y="4534272"/>
            <a:ext cx="8575231" cy="7668766"/>
          </a:xfrm>
        </p:spPr>
        <p:txBody>
          <a:bodyPr/>
          <a:lstStyle/>
          <a:p>
            <a:pPr algn="ctr">
              <a:lnSpc>
                <a:spcPct val="100000"/>
              </a:lnSpc>
            </a:pPr>
            <a:r>
              <a:rPr lang="en-US" sz="8000" b="1" dirty="0"/>
              <a:t>Planning involves following prescribed steps, like developing a “vision statement.”</a:t>
            </a:r>
          </a:p>
          <a:p>
            <a:pPr algn="ctr">
              <a:lnSpc>
                <a:spcPct val="100000"/>
              </a:lnSpc>
            </a:pPr>
            <a:endParaRPr lang="en-US" sz="8000" b="1" dirty="0"/>
          </a:p>
        </p:txBody>
      </p:sp>
      <p:sp>
        <p:nvSpPr>
          <p:cNvPr id="6" name="Text Placeholder 5"/>
          <p:cNvSpPr>
            <a:spLocks noGrp="1"/>
          </p:cNvSpPr>
          <p:nvPr>
            <p:ph type="body" sz="half" idx="15"/>
          </p:nvPr>
        </p:nvSpPr>
        <p:spPr>
          <a:xfrm>
            <a:off x="11221026" y="2806525"/>
            <a:ext cx="6464135" cy="3317063"/>
          </a:xfrm>
        </p:spPr>
        <p:txBody>
          <a:bodyPr/>
          <a:lstStyle/>
          <a:p>
            <a:pPr>
              <a:lnSpc>
                <a:spcPct val="100000"/>
              </a:lnSpc>
            </a:pPr>
            <a:r>
              <a:rPr lang="en-US" sz="5400" dirty="0" smtClean="0"/>
              <a:t>Planning becomes too routine</a:t>
            </a:r>
            <a:endParaRPr lang="en-US" sz="5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5162" y="2806526"/>
            <a:ext cx="5685343" cy="3317063"/>
          </a:xfrm>
          <a:prstGeom prst="rect">
            <a:avLst/>
          </a:prstGeom>
        </p:spPr>
      </p:pic>
      <p:sp>
        <p:nvSpPr>
          <p:cNvPr id="8" name="Title 3"/>
          <p:cNvSpPr txBox="1">
            <a:spLocks/>
          </p:cNvSpPr>
          <p:nvPr/>
        </p:nvSpPr>
        <p:spPr>
          <a:xfrm>
            <a:off x="14120828" y="847375"/>
            <a:ext cx="6756401" cy="1359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0" marR="0" indent="0" algn="l" defTabSz="825500" rtl="0" latinLnBrk="0">
              <a:lnSpc>
                <a:spcPts val="9800"/>
              </a:lnSpc>
              <a:spcBef>
                <a:spcPts val="0"/>
              </a:spcBef>
              <a:spcAft>
                <a:spcPts val="0"/>
              </a:spcAft>
              <a:buClrTx/>
              <a:buSzTx/>
              <a:buFontTx/>
              <a:buNone/>
              <a:tabLst/>
              <a:defRPr sz="9800" b="0" i="0" u="none" strike="noStrike" cap="all" spc="-195" baseline="0">
                <a:ln>
                  <a:noFill/>
                </a:ln>
                <a:solidFill>
                  <a:schemeClr val="bg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a:lstStyle>
          <a:p>
            <a:pPr marL="0" marR="0" lvl="0" indent="0" algn="ctr" defTabSz="825500" rtl="0" eaLnBrk="1" fontAlgn="auto" latinLnBrk="0" hangingPunct="1">
              <a:lnSpc>
                <a:spcPts val="9800"/>
              </a:lnSpc>
              <a:spcBef>
                <a:spcPts val="0"/>
              </a:spcBef>
              <a:spcAft>
                <a:spcPts val="0"/>
              </a:spcAft>
              <a:buClrTx/>
              <a:buSzTx/>
              <a:buFontTx/>
              <a:buNone/>
              <a:tabLst/>
              <a:defRPr/>
            </a:pPr>
            <a:r>
              <a:rPr kumimoji="0" lang="en-US" sz="9800" b="0" i="0" u="none" strike="noStrike" kern="0" cap="all" spc="-195" normalizeH="0" baseline="0" noProof="0" dirty="0" smtClean="0">
                <a:ln>
                  <a:noFill/>
                </a:ln>
                <a:solidFill>
                  <a:srgbClr val="383838"/>
                </a:solidFill>
                <a:effectLst/>
                <a:uLnTx/>
                <a:uFillTx/>
                <a:latin typeface="Impact"/>
                <a:sym typeface="Impact"/>
              </a:rPr>
              <a:t>Drawbacks</a:t>
            </a:r>
            <a:endParaRPr kumimoji="0" lang="en-US" sz="9800" b="0" i="0" u="none" strike="noStrike" kern="0" cap="all" spc="-195" normalizeH="0" baseline="0" noProof="0" dirty="0">
              <a:ln>
                <a:noFill/>
              </a:ln>
              <a:solidFill>
                <a:srgbClr val="383838"/>
              </a:solidFill>
              <a:effectLst/>
              <a:uLnTx/>
              <a:uFillTx/>
              <a:latin typeface="Impact"/>
              <a:sym typeface="Impac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5162" y="6723394"/>
            <a:ext cx="2741676" cy="2741676"/>
          </a:xfrm>
          <a:prstGeom prst="rect">
            <a:avLst/>
          </a:prstGeom>
        </p:spPr>
      </p:pic>
      <p:sp>
        <p:nvSpPr>
          <p:cNvPr id="10" name="Text Placeholder 5"/>
          <p:cNvSpPr txBox="1">
            <a:spLocks/>
          </p:cNvSpPr>
          <p:nvPr/>
        </p:nvSpPr>
        <p:spPr>
          <a:xfrm>
            <a:off x="11221025" y="6792544"/>
            <a:ext cx="6464135" cy="2672526"/>
          </a:xfrm>
          <a:prstGeom prst="rect">
            <a:avLst/>
          </a:prstGeom>
          <a:no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900" tIns="88900" rIns="88900" bIns="88900">
            <a:spAutoFit/>
          </a:bodyPr>
          <a:lstStyle>
            <a:lvl1pPr marL="457200" marR="0" indent="-457200" algn="l" defTabSz="825500" rtl="0" latinLnBrk="0">
              <a:lnSpc>
                <a:spcPts val="4700"/>
              </a:lnSpc>
              <a:spcBef>
                <a:spcPts val="1400"/>
              </a:spcBef>
              <a:spcAft>
                <a:spcPts val="0"/>
              </a:spcAft>
              <a:buClr>
                <a:schemeClr val="tx1"/>
              </a:buClr>
              <a:buSzTx/>
              <a:buFont typeface="Arial" panose="020B0604020202020204" pitchFamily="34" charset="0"/>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920750"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1373188"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843088" marR="0" indent="-434975"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2295525" marR="0" indent="-487363"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9pPr>
          </a:lstStyle>
          <a:p>
            <a:pPr marL="457200" marR="0" lvl="0" indent="-457200" algn="l" defTabSz="825500" rtl="0" eaLnBrk="1" fontAlgn="auto" latinLnBrk="0" hangingPunct="1">
              <a:lnSpc>
                <a:spcPct val="100000"/>
              </a:lnSpc>
              <a:spcBef>
                <a:spcPts val="1400"/>
              </a:spcBef>
              <a:spcAft>
                <a:spcPts val="0"/>
              </a:spcAft>
              <a:buClr>
                <a:srgbClr val="383838"/>
              </a:buClr>
              <a:buSzTx/>
              <a:buFont typeface="Arial" panose="020B0604020202020204" pitchFamily="34" charset="0"/>
              <a:buChar char="•"/>
              <a:tabLst/>
              <a:defRPr/>
            </a:pPr>
            <a:r>
              <a:rPr kumimoji="0" lang="en-US" sz="5400" b="0" i="0" u="none" strike="noStrike" kern="0" cap="none" spc="0" normalizeH="0" baseline="0" noProof="0" dirty="0" smtClean="0">
                <a:ln>
                  <a:noFill/>
                </a:ln>
                <a:solidFill>
                  <a:srgbClr val="383838"/>
                </a:solidFill>
                <a:effectLst/>
                <a:uLnTx/>
                <a:uFillTx/>
                <a:latin typeface="Times New Roman"/>
                <a:cs typeface="Times New Roman"/>
                <a:sym typeface="Times New Roman"/>
              </a:rPr>
              <a:t>Routine can lead to cynicism about planning</a:t>
            </a:r>
            <a:endParaRPr kumimoji="0" lang="en-US" sz="5400" b="0" i="0" u="none" strike="noStrike" kern="0" cap="none" spc="0" normalizeH="0" baseline="0" noProof="0" dirty="0">
              <a:ln>
                <a:noFill/>
              </a:ln>
              <a:solidFill>
                <a:srgbClr val="383838"/>
              </a:solidFill>
              <a:effectLst/>
              <a:uLnTx/>
              <a:uFillTx/>
              <a:latin typeface="Times New Roman"/>
              <a:cs typeface="Times New Roman"/>
              <a:sym typeface="Times New Roman"/>
            </a:endParaRPr>
          </a:p>
        </p:txBody>
      </p:sp>
      <p:sp>
        <p:nvSpPr>
          <p:cNvPr id="13" name="Text Placeholder 5"/>
          <p:cNvSpPr txBox="1">
            <a:spLocks/>
          </p:cNvSpPr>
          <p:nvPr/>
        </p:nvSpPr>
        <p:spPr>
          <a:xfrm>
            <a:off x="11221027" y="10233300"/>
            <a:ext cx="6464135" cy="2672526"/>
          </a:xfrm>
          <a:prstGeom prst="rect">
            <a:avLst/>
          </a:prstGeom>
          <a:no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900" tIns="88900" rIns="88900" bIns="88900">
            <a:spAutoFit/>
          </a:bodyPr>
          <a:lstStyle>
            <a:lvl1pPr marL="457200" marR="0" indent="-457200" algn="l" defTabSz="825500" rtl="0" latinLnBrk="0">
              <a:lnSpc>
                <a:spcPts val="4700"/>
              </a:lnSpc>
              <a:spcBef>
                <a:spcPts val="1400"/>
              </a:spcBef>
              <a:spcAft>
                <a:spcPts val="0"/>
              </a:spcAft>
              <a:buClr>
                <a:schemeClr val="tx1"/>
              </a:buClr>
              <a:buSzTx/>
              <a:buFont typeface="Arial" panose="020B0604020202020204" pitchFamily="34" charset="0"/>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920750"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1373188"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843088" marR="0" indent="-434975"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2295525" marR="0" indent="-487363"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9pPr>
          </a:lstStyle>
          <a:p>
            <a:pPr marL="457200" marR="0" lvl="0" indent="-457200" algn="l" defTabSz="825500" rtl="0" eaLnBrk="1" fontAlgn="auto" latinLnBrk="0" hangingPunct="1">
              <a:lnSpc>
                <a:spcPct val="100000"/>
              </a:lnSpc>
              <a:spcBef>
                <a:spcPts val="1400"/>
              </a:spcBef>
              <a:spcAft>
                <a:spcPts val="0"/>
              </a:spcAft>
              <a:buClr>
                <a:srgbClr val="383838"/>
              </a:buClr>
              <a:buSzTx/>
              <a:buFont typeface="Arial" panose="020B0604020202020204" pitchFamily="34" charset="0"/>
              <a:buChar char="•"/>
              <a:tabLst/>
              <a:defRPr/>
            </a:pPr>
            <a:r>
              <a:rPr kumimoji="0" lang="en-US" sz="5400" b="0" i="0" u="none" strike="noStrike" kern="0" cap="none" spc="0" normalizeH="0" baseline="0" noProof="0" dirty="0" smtClean="0">
                <a:ln>
                  <a:noFill/>
                </a:ln>
                <a:solidFill>
                  <a:srgbClr val="383838"/>
                </a:solidFill>
                <a:effectLst/>
                <a:uLnTx/>
                <a:uFillTx/>
                <a:latin typeface="Times New Roman"/>
                <a:cs typeface="Times New Roman"/>
                <a:sym typeface="Times New Roman"/>
              </a:rPr>
              <a:t>Tail (document) might wag the dog (process)</a:t>
            </a:r>
            <a:endParaRPr kumimoji="0" lang="en-US" sz="5400" b="0" i="0" u="none" strike="noStrike" kern="0" cap="none" spc="0" normalizeH="0" baseline="0" noProof="0" dirty="0">
              <a:ln>
                <a:noFill/>
              </a:ln>
              <a:solidFill>
                <a:srgbClr val="383838"/>
              </a:solidFill>
              <a:effectLst/>
              <a:uLnTx/>
              <a:uFillTx/>
              <a:latin typeface="Times New Roman"/>
              <a:cs typeface="Times New Roman"/>
              <a:sym typeface="Times New Roman"/>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85161" y="10184826"/>
            <a:ext cx="4078683" cy="2721000"/>
          </a:xfrm>
          <a:prstGeom prst="rect">
            <a:avLst/>
          </a:prstGeom>
        </p:spPr>
      </p:pic>
    </p:spTree>
    <p:extLst>
      <p:ext uri="{BB962C8B-B14F-4D97-AF65-F5344CB8AC3E}">
        <p14:creationId xmlns:p14="http://schemas.microsoft.com/office/powerpoint/2010/main" val="37915349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animBg="1"/>
      <p:bldP spid="10"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7046" y="2206721"/>
            <a:ext cx="6756401" cy="1359346"/>
          </a:xfrm>
        </p:spPr>
        <p:txBody>
          <a:bodyPr/>
          <a:lstStyle/>
          <a:p>
            <a:pPr algn="ctr"/>
            <a:r>
              <a:rPr lang="en-US" dirty="0" smtClean="0"/>
              <a:t>Rule 2</a:t>
            </a:r>
            <a:endParaRPr lang="en-US" dirty="0"/>
          </a:p>
        </p:txBody>
      </p:sp>
      <p:sp>
        <p:nvSpPr>
          <p:cNvPr id="5" name="Text Placeholder 4"/>
          <p:cNvSpPr>
            <a:spLocks noGrp="1"/>
          </p:cNvSpPr>
          <p:nvPr>
            <p:ph type="body" sz="quarter" idx="14"/>
          </p:nvPr>
        </p:nvSpPr>
        <p:spPr>
          <a:xfrm>
            <a:off x="894721" y="4080333"/>
            <a:ext cx="8575231" cy="7489230"/>
          </a:xfrm>
        </p:spPr>
        <p:txBody>
          <a:bodyPr/>
          <a:lstStyle/>
          <a:p>
            <a:pPr algn="ctr">
              <a:lnSpc>
                <a:spcPct val="100000"/>
              </a:lnSpc>
            </a:pPr>
            <a:r>
              <a:rPr lang="en-US" sz="6000" b="1" dirty="0"/>
              <a:t>Planning </a:t>
            </a:r>
            <a:r>
              <a:rPr lang="en-US" sz="6000" b="1" dirty="0" smtClean="0"/>
              <a:t>is done </a:t>
            </a:r>
            <a:r>
              <a:rPr lang="en-US" sz="6000" b="1" dirty="0"/>
              <a:t>at a certain time, like once per year, as part </a:t>
            </a:r>
            <a:r>
              <a:rPr lang="en-US" sz="6000" b="1" dirty="0" smtClean="0"/>
              <a:t>of a process </a:t>
            </a:r>
            <a:r>
              <a:rPr lang="en-US" sz="6000" b="1" dirty="0"/>
              <a:t>that precedes budgeting. It is done by certain people, like </a:t>
            </a:r>
            <a:r>
              <a:rPr lang="en-US" sz="6000" b="1" dirty="0" smtClean="0"/>
              <a:t>department directors</a:t>
            </a:r>
            <a:r>
              <a:rPr lang="en-US" sz="6000" b="1" dirty="0"/>
              <a:t>, perhaps with support from budget </a:t>
            </a:r>
            <a:r>
              <a:rPr lang="en-US" sz="6000" b="1" dirty="0" smtClean="0"/>
              <a:t>staff</a:t>
            </a:r>
            <a:endParaRPr lang="en-US" sz="6000" b="1" dirty="0"/>
          </a:p>
        </p:txBody>
      </p:sp>
      <p:sp>
        <p:nvSpPr>
          <p:cNvPr id="6" name="Text Placeholder 5"/>
          <p:cNvSpPr>
            <a:spLocks noGrp="1"/>
          </p:cNvSpPr>
          <p:nvPr>
            <p:ph type="body" sz="half" idx="15"/>
          </p:nvPr>
        </p:nvSpPr>
        <p:spPr>
          <a:xfrm>
            <a:off x="11195112" y="2404642"/>
            <a:ext cx="10907072" cy="925496"/>
          </a:xfrm>
        </p:spPr>
        <p:txBody>
          <a:bodyPr/>
          <a:lstStyle/>
          <a:p>
            <a:pPr>
              <a:lnSpc>
                <a:spcPct val="100000"/>
              </a:lnSpc>
            </a:pPr>
            <a:r>
              <a:rPr lang="en-US" sz="5400" dirty="0" smtClean="0"/>
              <a:t>Planning gets compartmentalized</a:t>
            </a:r>
            <a:endParaRPr lang="en-US" sz="5400" dirty="0"/>
          </a:p>
        </p:txBody>
      </p:sp>
      <p:sp>
        <p:nvSpPr>
          <p:cNvPr id="8" name="Title 3"/>
          <p:cNvSpPr txBox="1">
            <a:spLocks/>
          </p:cNvSpPr>
          <p:nvPr/>
        </p:nvSpPr>
        <p:spPr>
          <a:xfrm>
            <a:off x="14120828" y="847375"/>
            <a:ext cx="6756401" cy="1359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0" marR="0" indent="0" algn="l" defTabSz="825500" rtl="0" latinLnBrk="0">
              <a:lnSpc>
                <a:spcPts val="9800"/>
              </a:lnSpc>
              <a:spcBef>
                <a:spcPts val="0"/>
              </a:spcBef>
              <a:spcAft>
                <a:spcPts val="0"/>
              </a:spcAft>
              <a:buClrTx/>
              <a:buSzTx/>
              <a:buFontTx/>
              <a:buNone/>
              <a:tabLst/>
              <a:defRPr sz="9800" b="0" i="0" u="none" strike="noStrike" cap="all" spc="-195" baseline="0">
                <a:ln>
                  <a:noFill/>
                </a:ln>
                <a:solidFill>
                  <a:schemeClr val="bg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a:lstStyle>
          <a:p>
            <a:pPr marL="0" marR="0" lvl="0" indent="0" algn="ctr" defTabSz="825500" rtl="0" eaLnBrk="1" fontAlgn="auto" latinLnBrk="0" hangingPunct="1">
              <a:lnSpc>
                <a:spcPts val="9800"/>
              </a:lnSpc>
              <a:spcBef>
                <a:spcPts val="0"/>
              </a:spcBef>
              <a:spcAft>
                <a:spcPts val="0"/>
              </a:spcAft>
              <a:buClrTx/>
              <a:buSzTx/>
              <a:buFontTx/>
              <a:buNone/>
              <a:tabLst/>
              <a:defRPr/>
            </a:pPr>
            <a:r>
              <a:rPr kumimoji="0" lang="en-US" sz="9800" b="0" i="0" u="none" strike="noStrike" kern="0" cap="all" spc="-195" normalizeH="0" baseline="0" noProof="0" dirty="0" smtClean="0">
                <a:ln>
                  <a:noFill/>
                </a:ln>
                <a:solidFill>
                  <a:srgbClr val="383838"/>
                </a:solidFill>
                <a:effectLst/>
                <a:uLnTx/>
                <a:uFillTx/>
                <a:latin typeface="Impact"/>
                <a:sym typeface="Impact"/>
              </a:rPr>
              <a:t>Drawbacks</a:t>
            </a:r>
            <a:endParaRPr kumimoji="0" lang="en-US" sz="9800" b="0" i="0" u="none" strike="noStrike" kern="0" cap="all" spc="-195" normalizeH="0" baseline="0" noProof="0" dirty="0">
              <a:ln>
                <a:noFill/>
              </a:ln>
              <a:solidFill>
                <a:srgbClr val="383838"/>
              </a:solidFill>
              <a:effectLst/>
              <a:uLnTx/>
              <a:uFillTx/>
              <a:latin typeface="Impact"/>
              <a:sym typeface="Impact"/>
            </a:endParaRPr>
          </a:p>
        </p:txBody>
      </p:sp>
      <p:sp>
        <p:nvSpPr>
          <p:cNvPr id="10" name="Text Placeholder 5"/>
          <p:cNvSpPr txBox="1">
            <a:spLocks/>
          </p:cNvSpPr>
          <p:nvPr/>
        </p:nvSpPr>
        <p:spPr>
          <a:xfrm>
            <a:off x="11179872" y="8897037"/>
            <a:ext cx="6464135" cy="2395528"/>
          </a:xfrm>
          <a:prstGeom prst="rect">
            <a:avLst/>
          </a:prstGeom>
          <a:no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900" tIns="88900" rIns="88900" bIns="88900">
            <a:spAutoFit/>
          </a:bodyPr>
          <a:lstStyle>
            <a:lvl1pPr marL="457200" marR="0" indent="-457200" algn="l" defTabSz="825500" rtl="0" latinLnBrk="0">
              <a:lnSpc>
                <a:spcPts val="4700"/>
              </a:lnSpc>
              <a:spcBef>
                <a:spcPts val="1400"/>
              </a:spcBef>
              <a:spcAft>
                <a:spcPts val="0"/>
              </a:spcAft>
              <a:buClr>
                <a:schemeClr val="tx1"/>
              </a:buClr>
              <a:buSzTx/>
              <a:buFont typeface="Arial" panose="020B0604020202020204" pitchFamily="34" charset="0"/>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920750"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1373188"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843088" marR="0" indent="-434975"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2295525" marR="0" indent="-487363"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9pPr>
          </a:lstStyle>
          <a:p>
            <a:pPr marL="457200" marR="0" lvl="0" indent="-457200" algn="l" defTabSz="825500" rtl="0" eaLnBrk="1" fontAlgn="auto" latinLnBrk="0" hangingPunct="1">
              <a:lnSpc>
                <a:spcPct val="100000"/>
              </a:lnSpc>
              <a:spcBef>
                <a:spcPts val="1400"/>
              </a:spcBef>
              <a:spcAft>
                <a:spcPts val="0"/>
              </a:spcAft>
              <a:buClr>
                <a:srgbClr val="383838"/>
              </a:buClr>
              <a:buSzTx/>
              <a:buFont typeface="Arial" panose="020B0604020202020204" pitchFamily="34" charset="0"/>
              <a:buChar char="•"/>
              <a:tabLst/>
              <a:defRPr/>
            </a:pPr>
            <a:r>
              <a:rPr kumimoji="0" lang="en-US" sz="4800" b="0" i="0" u="none" strike="noStrike" kern="0" cap="none" spc="0" normalizeH="0" baseline="0" noProof="0" dirty="0" smtClean="0">
                <a:ln>
                  <a:noFill/>
                </a:ln>
                <a:solidFill>
                  <a:srgbClr val="383838"/>
                </a:solidFill>
                <a:effectLst/>
                <a:uLnTx/>
                <a:uFillTx/>
                <a:latin typeface="Times New Roman"/>
                <a:cs typeface="Times New Roman"/>
                <a:sym typeface="Times New Roman"/>
              </a:rPr>
              <a:t>Planning can be seen as top down, and expert-driven but….</a:t>
            </a:r>
            <a:endParaRPr kumimoji="0" lang="en-US" sz="4800" b="0" i="0" u="none" strike="noStrike" kern="0" cap="none" spc="0" normalizeH="0" baseline="0" noProof="0" dirty="0">
              <a:ln>
                <a:noFill/>
              </a:ln>
              <a:solidFill>
                <a:srgbClr val="383838"/>
              </a:solidFill>
              <a:effectLst/>
              <a:uLnTx/>
              <a:uFillTx/>
              <a:latin typeface="Times New Roman"/>
              <a:cs typeface="Times New Roman"/>
              <a:sym typeface="Times New Roman"/>
            </a:endParaRPr>
          </a:p>
        </p:txBody>
      </p:sp>
      <p:pic>
        <p:nvPicPr>
          <p:cNvPr id="2" name="Picture 1"/>
          <p:cNvPicPr>
            <a:picLocks noChangeAspect="1"/>
          </p:cNvPicPr>
          <p:nvPr/>
        </p:nvPicPr>
        <p:blipFill>
          <a:blip r:embed="rId3"/>
          <a:stretch>
            <a:fillRect/>
          </a:stretch>
        </p:blipFill>
        <p:spPr>
          <a:xfrm>
            <a:off x="11179872" y="3345378"/>
            <a:ext cx="5461156" cy="4868982"/>
          </a:xfrm>
          <a:prstGeom prst="rect">
            <a:avLst/>
          </a:prstGeom>
        </p:spPr>
      </p:pic>
      <p:sp>
        <p:nvSpPr>
          <p:cNvPr id="3" name="TextBox 2"/>
          <p:cNvSpPr txBox="1"/>
          <p:nvPr/>
        </p:nvSpPr>
        <p:spPr>
          <a:xfrm rot="1205421">
            <a:off x="11570796" y="5700312"/>
            <a:ext cx="3022919" cy="820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ts val="4200"/>
              </a:lnSpc>
              <a:spcBef>
                <a:spcPts val="1400"/>
              </a:spcBef>
              <a:spcAft>
                <a:spcPts val="0"/>
              </a:spcAft>
              <a:buClrTx/>
              <a:buSzTx/>
              <a:buFontTx/>
              <a:buNone/>
              <a:tabLst/>
              <a:defRPr/>
            </a:pPr>
            <a:r>
              <a:rPr kumimoji="0" lang="en-US" sz="4000" b="0" i="0" u="none" strike="noStrike" kern="0" cap="none" spc="0" normalizeH="0" baseline="0" noProof="0" dirty="0" smtClean="0">
                <a:ln>
                  <a:noFill/>
                </a:ln>
                <a:solidFill>
                  <a:srgbClr val="383838"/>
                </a:solidFill>
                <a:effectLst/>
                <a:uLnTx/>
                <a:uFillTx/>
                <a:latin typeface="Times New Roman"/>
                <a:ea typeface="Times New Roman"/>
                <a:cs typeface="Times New Roman"/>
                <a:sym typeface="Times New Roman"/>
              </a:rPr>
              <a:t>Planning</a:t>
            </a:r>
            <a:endParaRPr kumimoji="0" lang="en-US" sz="4000" b="0" i="0" u="none" strike="noStrike" kern="0" cap="none" spc="0" normalizeH="0" baseline="0" noProof="0" dirty="0">
              <a:ln>
                <a:noFill/>
              </a:ln>
              <a:solidFill>
                <a:srgbClr val="383838"/>
              </a:solidFill>
              <a:effectLst/>
              <a:uLnTx/>
              <a:uFillTx/>
              <a:latin typeface="Times New Roman"/>
              <a:ea typeface="Times New Roman"/>
              <a:cs typeface="Times New Roman"/>
              <a:sym typeface="Times New Roman"/>
            </a:endParaRPr>
          </a:p>
        </p:txBody>
      </p:sp>
      <p:pic>
        <p:nvPicPr>
          <p:cNvPr id="15" name="Picture 14"/>
          <p:cNvPicPr>
            <a:picLocks noChangeAspect="1"/>
          </p:cNvPicPr>
          <p:nvPr/>
        </p:nvPicPr>
        <p:blipFill>
          <a:blip r:embed="rId3"/>
          <a:stretch>
            <a:fillRect/>
          </a:stretch>
        </p:blipFill>
        <p:spPr>
          <a:xfrm>
            <a:off x="16641028" y="3330138"/>
            <a:ext cx="5461156" cy="4868982"/>
          </a:xfrm>
          <a:prstGeom prst="rect">
            <a:avLst/>
          </a:prstGeom>
        </p:spPr>
      </p:pic>
      <p:sp>
        <p:nvSpPr>
          <p:cNvPr id="16" name="TextBox 15"/>
          <p:cNvSpPr txBox="1"/>
          <p:nvPr/>
        </p:nvSpPr>
        <p:spPr>
          <a:xfrm rot="1205421">
            <a:off x="17360984" y="5009680"/>
            <a:ext cx="2226497" cy="18979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ts val="4200"/>
              </a:lnSpc>
              <a:spcBef>
                <a:spcPts val="1400"/>
              </a:spcBef>
              <a:spcAft>
                <a:spcPts val="0"/>
              </a:spcAft>
              <a:buClrTx/>
              <a:buSzTx/>
              <a:buFontTx/>
              <a:buNone/>
              <a:tabLst/>
              <a:defRPr/>
            </a:pPr>
            <a:r>
              <a:rPr kumimoji="0" lang="en-US" sz="4000" b="0" i="0" u="none" strike="noStrike" kern="0" cap="none" spc="0" normalizeH="0" baseline="0" noProof="0" dirty="0" smtClean="0">
                <a:ln>
                  <a:noFill/>
                </a:ln>
                <a:solidFill>
                  <a:srgbClr val="383838"/>
                </a:solidFill>
                <a:effectLst/>
                <a:uLnTx/>
                <a:uFillTx/>
                <a:latin typeface="Times New Roman"/>
                <a:ea typeface="Times New Roman"/>
                <a:cs typeface="Times New Roman"/>
                <a:sym typeface="Times New Roman"/>
              </a:rPr>
              <a:t>Day-to-day reality</a:t>
            </a:r>
            <a:endParaRPr kumimoji="0" lang="en-US" sz="4000" b="0" i="0" u="none" strike="noStrike" kern="0" cap="none" spc="0" normalizeH="0" baseline="0" noProof="0" dirty="0">
              <a:ln>
                <a:noFill/>
              </a:ln>
              <a:solidFill>
                <a:srgbClr val="383838"/>
              </a:solidFill>
              <a:effectLst/>
              <a:uLnTx/>
              <a:uFillTx/>
              <a:latin typeface="Times New Roman"/>
              <a:ea typeface="Times New Roman"/>
              <a:cs typeface="Times New Roman"/>
              <a:sym typeface="Times New Roman"/>
            </a:endParaRPr>
          </a:p>
        </p:txBody>
      </p:sp>
      <p:pic>
        <p:nvPicPr>
          <p:cNvPr id="11" name="Picture 10"/>
          <p:cNvPicPr>
            <a:picLocks noChangeAspect="1"/>
          </p:cNvPicPr>
          <p:nvPr/>
        </p:nvPicPr>
        <p:blipFill>
          <a:blip r:embed="rId4"/>
          <a:stretch>
            <a:fillRect/>
          </a:stretch>
        </p:blipFill>
        <p:spPr>
          <a:xfrm>
            <a:off x="17644008" y="8876082"/>
            <a:ext cx="3455148" cy="2416484"/>
          </a:xfrm>
          <a:prstGeom prst="rect">
            <a:avLst/>
          </a:prstGeom>
        </p:spPr>
      </p:pic>
      <p:sp>
        <p:nvSpPr>
          <p:cNvPr id="12" name="Rectangle 11"/>
          <p:cNvSpPr/>
          <p:nvPr/>
        </p:nvSpPr>
        <p:spPr>
          <a:xfrm>
            <a:off x="10683240" y="11569563"/>
            <a:ext cx="12192000" cy="1708160"/>
          </a:xfrm>
          <a:prstGeom prst="rect">
            <a:avLst/>
          </a:prstGeom>
        </p:spPr>
        <p:txBody>
          <a:bodyPr>
            <a:spAutoFit/>
          </a:bodyPr>
          <a:lstStyle/>
          <a:p>
            <a:pPr marL="0" marR="0" lvl="0" indent="0" algn="ctr" defTabSz="825500" rtl="0" eaLnBrk="1" fontAlgn="auto" latinLnBrk="0" hangingPunct="0">
              <a:lnSpc>
                <a:spcPts val="4200"/>
              </a:lnSpc>
              <a:spcBef>
                <a:spcPts val="1400"/>
              </a:spcBef>
              <a:spcAft>
                <a:spcPts val="0"/>
              </a:spcAft>
              <a:buClrTx/>
              <a:buSzTx/>
              <a:buFontTx/>
              <a:buNone/>
              <a:tabLst/>
              <a:defRPr/>
            </a:pPr>
            <a:r>
              <a:rPr kumimoji="0" lang="en-US" sz="4000" b="0" i="1" u="none" strike="noStrike" kern="0" cap="none" spc="0" normalizeH="0" baseline="0" noProof="0" dirty="0" smtClean="0">
                <a:ln>
                  <a:noFill/>
                </a:ln>
                <a:solidFill>
                  <a:srgbClr val="383838"/>
                </a:solidFill>
                <a:effectLst/>
                <a:uLnTx/>
                <a:uFillTx/>
                <a:latin typeface="Times New Roman"/>
                <a:cs typeface="Times New Roman"/>
                <a:sym typeface="Times New Roman"/>
              </a:rPr>
              <a:t>About ½ to ¾ of people think </a:t>
            </a:r>
            <a:r>
              <a:rPr kumimoji="0" lang="en-US" sz="4000" b="0" i="1" u="none" strike="noStrike" kern="0" cap="none" spc="0" normalizeH="0" baseline="0" noProof="0" dirty="0">
                <a:ln>
                  <a:noFill/>
                </a:ln>
                <a:solidFill>
                  <a:srgbClr val="383838"/>
                </a:solidFill>
                <a:effectLst/>
                <a:uLnTx/>
                <a:uFillTx/>
                <a:latin typeface="Times New Roman"/>
                <a:cs typeface="Times New Roman"/>
                <a:sym typeface="Times New Roman"/>
              </a:rPr>
              <a:t>it is better to rely on people with practical experience to solve pressing problems in society than to rely on </a:t>
            </a:r>
            <a:r>
              <a:rPr kumimoji="0" lang="en-US" sz="4000" b="0" i="1" u="none" strike="noStrike" kern="0" cap="none" spc="0" normalizeH="0" baseline="0" noProof="0" dirty="0" smtClean="0">
                <a:ln>
                  <a:noFill/>
                </a:ln>
                <a:solidFill>
                  <a:srgbClr val="383838"/>
                </a:solidFill>
                <a:effectLst/>
                <a:uLnTx/>
                <a:uFillTx/>
                <a:latin typeface="Times New Roman"/>
                <a:cs typeface="Times New Roman"/>
                <a:sym typeface="Times New Roman"/>
              </a:rPr>
              <a:t>experts. </a:t>
            </a:r>
            <a:endParaRPr kumimoji="0" lang="en-US" sz="4000" b="0" i="1" u="none" strike="noStrike" kern="0" cap="none" spc="0" normalizeH="0" baseline="0" noProof="0" dirty="0">
              <a:ln>
                <a:noFill/>
              </a:ln>
              <a:solidFill>
                <a:srgbClr val="383838"/>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2324802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animBg="1"/>
      <p:bldP spid="10" grpId="0" animBg="1"/>
      <p:bldP spid="3" grpId="0"/>
      <p:bldP spid="16"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7046" y="2206721"/>
            <a:ext cx="6756401" cy="1359346"/>
          </a:xfrm>
        </p:spPr>
        <p:txBody>
          <a:bodyPr/>
          <a:lstStyle/>
          <a:p>
            <a:pPr algn="ctr"/>
            <a:r>
              <a:rPr lang="en-US" dirty="0" smtClean="0"/>
              <a:t>Rule 3</a:t>
            </a:r>
            <a:endParaRPr lang="en-US" dirty="0"/>
          </a:p>
        </p:txBody>
      </p:sp>
      <p:sp>
        <p:nvSpPr>
          <p:cNvPr id="5" name="Text Placeholder 4"/>
          <p:cNvSpPr>
            <a:spLocks noGrp="1"/>
          </p:cNvSpPr>
          <p:nvPr>
            <p:ph type="body" sz="quarter" idx="14"/>
          </p:nvPr>
        </p:nvSpPr>
        <p:spPr>
          <a:xfrm>
            <a:off x="782501" y="4013374"/>
            <a:ext cx="8575231" cy="6376104"/>
          </a:xfrm>
        </p:spPr>
        <p:txBody>
          <a:bodyPr/>
          <a:lstStyle/>
          <a:p>
            <a:pPr algn="ctr">
              <a:lnSpc>
                <a:spcPct val="100000"/>
              </a:lnSpc>
            </a:pPr>
            <a:r>
              <a:rPr lang="en-US" sz="6600" b="1" dirty="0"/>
              <a:t>Long-term priorities should be stable over time, should cover all of what the organization</a:t>
            </a:r>
          </a:p>
          <a:p>
            <a:pPr algn="ctr">
              <a:lnSpc>
                <a:spcPct val="100000"/>
              </a:lnSpc>
            </a:pPr>
            <a:r>
              <a:rPr lang="en-US" sz="6600" b="1" dirty="0"/>
              <a:t>does, and drive department actions.</a:t>
            </a:r>
          </a:p>
        </p:txBody>
      </p:sp>
      <p:sp>
        <p:nvSpPr>
          <p:cNvPr id="6" name="Text Placeholder 5"/>
          <p:cNvSpPr>
            <a:spLocks noGrp="1"/>
          </p:cNvSpPr>
          <p:nvPr>
            <p:ph type="body" sz="half" idx="15"/>
          </p:nvPr>
        </p:nvSpPr>
        <p:spPr>
          <a:xfrm>
            <a:off x="11221026" y="2806525"/>
            <a:ext cx="6464135" cy="2672526"/>
          </a:xfrm>
        </p:spPr>
        <p:txBody>
          <a:bodyPr/>
          <a:lstStyle/>
          <a:p>
            <a:pPr>
              <a:lnSpc>
                <a:spcPct val="100000"/>
              </a:lnSpc>
            </a:pPr>
            <a:r>
              <a:rPr lang="en-US" sz="5400" dirty="0" smtClean="0"/>
              <a:t>Local governments are in a volatile environment</a:t>
            </a:r>
            <a:endParaRPr lang="en-US" sz="5400" dirty="0"/>
          </a:p>
        </p:txBody>
      </p:sp>
      <p:sp>
        <p:nvSpPr>
          <p:cNvPr id="8" name="Title 3"/>
          <p:cNvSpPr txBox="1">
            <a:spLocks/>
          </p:cNvSpPr>
          <p:nvPr/>
        </p:nvSpPr>
        <p:spPr>
          <a:xfrm>
            <a:off x="14120828" y="847375"/>
            <a:ext cx="6756401" cy="1359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0" marR="0" indent="0" algn="l" defTabSz="825500" rtl="0" latinLnBrk="0">
              <a:lnSpc>
                <a:spcPts val="9800"/>
              </a:lnSpc>
              <a:spcBef>
                <a:spcPts val="0"/>
              </a:spcBef>
              <a:spcAft>
                <a:spcPts val="0"/>
              </a:spcAft>
              <a:buClrTx/>
              <a:buSzTx/>
              <a:buFontTx/>
              <a:buNone/>
              <a:tabLst/>
              <a:defRPr sz="9800" b="0" i="0" u="none" strike="noStrike" cap="all" spc="-195" baseline="0">
                <a:ln>
                  <a:noFill/>
                </a:ln>
                <a:solidFill>
                  <a:schemeClr val="bg1"/>
                </a:solidFill>
                <a:uFillTx/>
                <a:latin typeface="+mn-lt"/>
                <a:ea typeface="+mn-ea"/>
                <a:cs typeface="+mn-cs"/>
                <a:sym typeface="Impact"/>
              </a:defRPr>
            </a:lvl1pPr>
            <a:lvl2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2pPr>
            <a:lvl3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3pPr>
            <a:lvl4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4pPr>
            <a:lvl5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5pPr>
            <a:lvl6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6pPr>
            <a:lvl7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7pPr>
            <a:lvl8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8pPr>
            <a:lvl9pPr marL="0" marR="0" indent="0" algn="l" defTabSz="825500" rtl="0" latinLnBrk="0">
              <a:lnSpc>
                <a:spcPts val="4900"/>
              </a:lnSpc>
              <a:spcBef>
                <a:spcPts val="0"/>
              </a:spcBef>
              <a:spcAft>
                <a:spcPts val="0"/>
              </a:spcAft>
              <a:buClrTx/>
              <a:buSzTx/>
              <a:buFontTx/>
              <a:buNone/>
              <a:tabLst/>
              <a:defRPr sz="4700" b="0" i="0" u="none" strike="noStrike" cap="all" spc="-94" baseline="0">
                <a:ln>
                  <a:noFill/>
                </a:ln>
                <a:solidFill>
                  <a:schemeClr val="accent4"/>
                </a:solidFill>
                <a:uFillTx/>
                <a:latin typeface="+mn-lt"/>
                <a:ea typeface="+mn-ea"/>
                <a:cs typeface="+mn-cs"/>
                <a:sym typeface="Impact"/>
              </a:defRPr>
            </a:lvl9pPr>
          </a:lstStyle>
          <a:p>
            <a:pPr marL="0" marR="0" lvl="0" indent="0" algn="ctr" defTabSz="825500" rtl="0" eaLnBrk="1" fontAlgn="auto" latinLnBrk="0" hangingPunct="1">
              <a:lnSpc>
                <a:spcPts val="9800"/>
              </a:lnSpc>
              <a:spcBef>
                <a:spcPts val="0"/>
              </a:spcBef>
              <a:spcAft>
                <a:spcPts val="0"/>
              </a:spcAft>
              <a:buClrTx/>
              <a:buSzTx/>
              <a:buFontTx/>
              <a:buNone/>
              <a:tabLst/>
              <a:defRPr/>
            </a:pPr>
            <a:r>
              <a:rPr kumimoji="0" lang="en-US" sz="9800" b="0" i="0" u="none" strike="noStrike" kern="0" cap="all" spc="-195" normalizeH="0" baseline="0" noProof="0" dirty="0" smtClean="0">
                <a:ln>
                  <a:noFill/>
                </a:ln>
                <a:solidFill>
                  <a:srgbClr val="383838"/>
                </a:solidFill>
                <a:effectLst/>
                <a:uLnTx/>
                <a:uFillTx/>
                <a:latin typeface="Impact"/>
                <a:sym typeface="Impact"/>
              </a:rPr>
              <a:t>Drawbacks</a:t>
            </a:r>
            <a:endParaRPr kumimoji="0" lang="en-US" sz="9800" b="0" i="0" u="none" strike="noStrike" kern="0" cap="all" spc="-195" normalizeH="0" baseline="0" noProof="0" dirty="0">
              <a:ln>
                <a:noFill/>
              </a:ln>
              <a:solidFill>
                <a:srgbClr val="383838"/>
              </a:solidFill>
              <a:effectLst/>
              <a:uLnTx/>
              <a:uFillTx/>
              <a:latin typeface="Impact"/>
              <a:sym typeface="Impact"/>
            </a:endParaRPr>
          </a:p>
        </p:txBody>
      </p:sp>
      <p:sp>
        <p:nvSpPr>
          <p:cNvPr id="10" name="Text Placeholder 5"/>
          <p:cNvSpPr txBox="1">
            <a:spLocks/>
          </p:cNvSpPr>
          <p:nvPr/>
        </p:nvSpPr>
        <p:spPr>
          <a:xfrm>
            <a:off x="11221025" y="6792544"/>
            <a:ext cx="7047561" cy="4334520"/>
          </a:xfrm>
          <a:prstGeom prst="rect">
            <a:avLst/>
          </a:prstGeom>
          <a:noFill/>
          <a:ln w="25400">
            <a:solidFill>
              <a:srgbClr val="FFFF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8900" tIns="88900" rIns="88900" bIns="88900">
            <a:spAutoFit/>
          </a:bodyPr>
          <a:lstStyle>
            <a:lvl1pPr marL="457200" marR="0" indent="-457200" algn="l" defTabSz="825500" rtl="0" latinLnBrk="0">
              <a:lnSpc>
                <a:spcPts val="4700"/>
              </a:lnSpc>
              <a:spcBef>
                <a:spcPts val="1400"/>
              </a:spcBef>
              <a:spcAft>
                <a:spcPts val="0"/>
              </a:spcAft>
              <a:buClr>
                <a:schemeClr val="tx1"/>
              </a:buClr>
              <a:buSzTx/>
              <a:buFont typeface="Arial" panose="020B0604020202020204" pitchFamily="34" charset="0"/>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1pPr>
            <a:lvl2pPr marL="920750"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2pPr>
            <a:lvl3pPr marL="1373188" marR="0" indent="-452438"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3pPr>
            <a:lvl4pPr marL="1843088" marR="0" indent="-434975"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4pPr>
            <a:lvl5pPr marL="2295525" marR="0" indent="-487363" algn="l" defTabSz="825500" rtl="0" latinLnBrk="0">
              <a:lnSpc>
                <a:spcPts val="4700"/>
              </a:lnSpc>
              <a:spcBef>
                <a:spcPts val="1400"/>
              </a:spcBef>
              <a:spcAft>
                <a:spcPts val="0"/>
              </a:spcAft>
              <a:buClr>
                <a:schemeClr val="tx1"/>
              </a:buClr>
              <a:buSzTx/>
              <a:buFont typeface="System Font Regular"/>
              <a:buChar char="-"/>
              <a:tabLst/>
              <a:defRPr sz="3500" b="0" i="0" u="none" strike="noStrike" cap="none" spc="0" baseline="0">
                <a:ln>
                  <a:noFill/>
                </a:ln>
                <a:solidFill>
                  <a:schemeClr val="tx1"/>
                </a:solidFill>
                <a:uFillTx/>
                <a:latin typeface="Times New Roman"/>
                <a:ea typeface="Times New Roman"/>
                <a:cs typeface="Times New Roman"/>
                <a:sym typeface="Times New Roman"/>
              </a:defRPr>
            </a:lvl5pPr>
            <a:lvl6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89" baseline="0">
                <a:ln>
                  <a:noFill/>
                </a:ln>
                <a:solidFill>
                  <a:schemeClr val="accent4"/>
                </a:solidFill>
                <a:uFillTx/>
                <a:latin typeface="Times New Roman"/>
                <a:ea typeface="Times New Roman"/>
                <a:cs typeface="Times New Roman"/>
                <a:sym typeface="Times New Roman"/>
              </a:defRPr>
            </a:lvl9pPr>
          </a:lstStyle>
          <a:p>
            <a:pPr marL="457200" marR="0" lvl="0" indent="-457200" algn="l" defTabSz="825500" rtl="0" eaLnBrk="1" fontAlgn="auto" latinLnBrk="0" hangingPunct="1">
              <a:lnSpc>
                <a:spcPct val="100000"/>
              </a:lnSpc>
              <a:spcBef>
                <a:spcPts val="1400"/>
              </a:spcBef>
              <a:spcAft>
                <a:spcPts val="0"/>
              </a:spcAft>
              <a:buClr>
                <a:srgbClr val="383838"/>
              </a:buClr>
              <a:buSzTx/>
              <a:buFont typeface="Arial" panose="020B0604020202020204" pitchFamily="34" charset="0"/>
              <a:buChar char="•"/>
              <a:tabLst/>
              <a:defRPr/>
            </a:pPr>
            <a:r>
              <a:rPr kumimoji="0" lang="en-US" sz="5400" b="0" i="0" u="none" strike="noStrike" kern="0" cap="none" spc="0" normalizeH="0" baseline="0" noProof="0" dirty="0" smtClean="0">
                <a:ln>
                  <a:noFill/>
                </a:ln>
                <a:solidFill>
                  <a:srgbClr val="383838"/>
                </a:solidFill>
                <a:effectLst/>
                <a:uLnTx/>
                <a:uFillTx/>
                <a:latin typeface="Times New Roman"/>
                <a:cs typeface="Times New Roman"/>
                <a:sym typeface="Times New Roman"/>
              </a:rPr>
              <a:t>A strategic plan that tries to be comprehensive of everything risks producing bad strategy</a:t>
            </a:r>
            <a:endParaRPr kumimoji="0" lang="en-US" sz="5400" b="0" i="0" u="none" strike="noStrike" kern="0" cap="none" spc="0" normalizeH="0" baseline="0" noProof="0" dirty="0">
              <a:ln>
                <a:noFill/>
              </a:ln>
              <a:solidFill>
                <a:srgbClr val="383838"/>
              </a:solidFill>
              <a:effectLst/>
              <a:uLnTx/>
              <a:uFillTx/>
              <a:latin typeface="Times New Roman"/>
              <a:cs typeface="Times New Roman"/>
              <a:sym typeface="Times New Roman"/>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5161" y="2806525"/>
            <a:ext cx="4000489" cy="2672526"/>
          </a:xfrm>
          <a:prstGeom prst="rect">
            <a:avLst/>
          </a:prstGeom>
        </p:spPr>
      </p:pic>
      <p:pic>
        <p:nvPicPr>
          <p:cNvPr id="3" name="Picture 2"/>
          <p:cNvPicPr>
            <a:picLocks noChangeAspect="1"/>
          </p:cNvPicPr>
          <p:nvPr/>
        </p:nvPicPr>
        <p:blipFill>
          <a:blip r:embed="rId4"/>
          <a:stretch>
            <a:fillRect/>
          </a:stretch>
        </p:blipFill>
        <p:spPr>
          <a:xfrm>
            <a:off x="18268586" y="6792545"/>
            <a:ext cx="4716626" cy="4334520"/>
          </a:xfrm>
          <a:prstGeom prst="rect">
            <a:avLst/>
          </a:prstGeom>
        </p:spPr>
      </p:pic>
    </p:spTree>
    <p:extLst>
      <p:ext uri="{BB962C8B-B14F-4D97-AF65-F5344CB8AC3E}">
        <p14:creationId xmlns:p14="http://schemas.microsoft.com/office/powerpoint/2010/main" val="30227580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6"/>
            <a:ext cx="11161875" cy="9601490"/>
          </a:xfrm>
        </p:spPr>
        <p:txBody>
          <a:bodyPr/>
          <a:lstStyle/>
          <a:p>
            <a:r>
              <a:rPr lang="en-US" dirty="0" smtClean="0"/>
              <a:t>Design Principles for Rethinking Strategic Planning</a:t>
            </a:r>
            <a:endParaRPr lang="en-US" dirty="0"/>
          </a:p>
        </p:txBody>
      </p:sp>
    </p:spTree>
    <p:extLst>
      <p:ext uri="{BB962C8B-B14F-4D97-AF65-F5344CB8AC3E}">
        <p14:creationId xmlns:p14="http://schemas.microsoft.com/office/powerpoint/2010/main" val="664756495"/>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264751894"/>
              </p:ext>
            </p:extLst>
          </p:nvPr>
        </p:nvGraphicFramePr>
        <p:xfrm>
          <a:off x="140675" y="2810933"/>
          <a:ext cx="24055754" cy="8909498"/>
        </p:xfrm>
        <a:graphic>
          <a:graphicData uri="http://schemas.openxmlformats.org/drawingml/2006/table">
            <a:tbl>
              <a:tblPr firstRow="1" bandRow="1">
                <a:tableStyleId>{5940675A-B579-460E-94D1-54222C63F5DA}</a:tableStyleId>
              </a:tblPr>
              <a:tblGrid>
                <a:gridCol w="12027877">
                  <a:extLst>
                    <a:ext uri="{9D8B030D-6E8A-4147-A177-3AD203B41FA5}">
                      <a16:colId xmlns:a16="http://schemas.microsoft.com/office/drawing/2014/main" val="4276487620"/>
                    </a:ext>
                  </a:extLst>
                </a:gridCol>
                <a:gridCol w="12027877">
                  <a:extLst>
                    <a:ext uri="{9D8B030D-6E8A-4147-A177-3AD203B41FA5}">
                      <a16:colId xmlns:a16="http://schemas.microsoft.com/office/drawing/2014/main" val="1404216908"/>
                    </a:ext>
                  </a:extLst>
                </a:gridCol>
              </a:tblGrid>
              <a:tr h="1684994">
                <a:tc>
                  <a:txBody>
                    <a:bodyPr/>
                    <a:lstStyle/>
                    <a:p>
                      <a:pPr marL="0" marR="0">
                        <a:lnSpc>
                          <a:spcPct val="107000"/>
                        </a:lnSpc>
                        <a:spcBef>
                          <a:spcPts val="0"/>
                        </a:spcBef>
                        <a:spcAft>
                          <a:spcPts val="0"/>
                        </a:spcAft>
                      </a:pPr>
                      <a:r>
                        <a:rPr lang="en-US" sz="8000" b="1">
                          <a:effectLst/>
                          <a:latin typeface="+mn-lt"/>
                          <a:ea typeface="Calibri" panose="020F0502020204030204" pitchFamily="34" charset="0"/>
                          <a:cs typeface="Times New Roman" panose="02020603050405020304" pitchFamily="18" charset="0"/>
                        </a:rPr>
                        <a:t>1. Accept uncertainty</a:t>
                      </a:r>
                      <a:endParaRPr lang="en-US" sz="80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8000" b="1">
                          <a:effectLst/>
                          <a:latin typeface="+mn-lt"/>
                          <a:ea typeface="Calibri" panose="020F0502020204030204" pitchFamily="34" charset="0"/>
                          <a:cs typeface="Times New Roman" panose="02020603050405020304" pitchFamily="18" charset="0"/>
                        </a:rPr>
                        <a:t>4. Develop a rolling planning process</a:t>
                      </a:r>
                      <a:endParaRPr lang="en-US" sz="80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74817183"/>
                  </a:ext>
                </a:extLst>
              </a:tr>
              <a:tr h="3150205">
                <a:tc>
                  <a:txBody>
                    <a:bodyPr/>
                    <a:lstStyle/>
                    <a:p>
                      <a:pPr marL="0" marR="0">
                        <a:lnSpc>
                          <a:spcPct val="107000"/>
                        </a:lnSpc>
                        <a:spcBef>
                          <a:spcPts val="0"/>
                        </a:spcBef>
                        <a:spcAft>
                          <a:spcPts val="0"/>
                        </a:spcAft>
                      </a:pPr>
                      <a:r>
                        <a:rPr lang="en-US" sz="8000" b="1">
                          <a:effectLst/>
                          <a:latin typeface="+mn-lt"/>
                          <a:ea typeface="Calibri" panose="020F0502020204030204" pitchFamily="34" charset="0"/>
                          <a:cs typeface="Times New Roman" panose="02020603050405020304" pitchFamily="18" charset="0"/>
                        </a:rPr>
                        <a:t>2. Define the problem before defining the solution</a:t>
                      </a:r>
                      <a:endParaRPr lang="en-US" sz="80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8000" b="1" dirty="0">
                          <a:effectLst/>
                          <a:latin typeface="+mn-lt"/>
                          <a:ea typeface="Calibri" panose="020F0502020204030204" pitchFamily="34" charset="0"/>
                          <a:cs typeface="Times New Roman" panose="02020603050405020304" pitchFamily="18" charset="0"/>
                        </a:rPr>
                        <a:t>5. Make sure planning is collaborative</a:t>
                      </a:r>
                      <a:endParaRPr lang="en-US" sz="8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2319969"/>
                  </a:ext>
                </a:extLst>
              </a:tr>
              <a:tr h="3150205">
                <a:tc>
                  <a:txBody>
                    <a:bodyPr/>
                    <a:lstStyle/>
                    <a:p>
                      <a:pPr marL="0" marR="0">
                        <a:lnSpc>
                          <a:spcPct val="107000"/>
                        </a:lnSpc>
                        <a:spcBef>
                          <a:spcPts val="0"/>
                        </a:spcBef>
                        <a:spcAft>
                          <a:spcPts val="0"/>
                        </a:spcAft>
                      </a:pPr>
                      <a:r>
                        <a:rPr lang="en-US" sz="8000" b="1">
                          <a:effectLst/>
                          <a:latin typeface="+mn-lt"/>
                          <a:ea typeface="Calibri" panose="020F0502020204030204" pitchFamily="34" charset="0"/>
                          <a:cs typeface="Times New Roman" panose="02020603050405020304" pitchFamily="18" charset="0"/>
                        </a:rPr>
                        <a:t>3. Provide focus by introducing constraints</a:t>
                      </a:r>
                      <a:endParaRPr lang="en-US" sz="80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8000" b="1" dirty="0">
                          <a:effectLst/>
                          <a:latin typeface="+mn-lt"/>
                          <a:ea typeface="Calibri" panose="020F0502020204030204" pitchFamily="34" charset="0"/>
                          <a:cs typeface="Times New Roman" panose="02020603050405020304" pitchFamily="18" charset="0"/>
                        </a:rPr>
                        <a:t>6. Make sure planning is fair</a:t>
                      </a:r>
                      <a:endParaRPr lang="en-US" sz="80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8190083"/>
                  </a:ext>
                </a:extLst>
              </a:tr>
            </a:tbl>
          </a:graphicData>
        </a:graphic>
      </p:graphicFrame>
      <p:sp>
        <p:nvSpPr>
          <p:cNvPr id="8" name="Oval 7"/>
          <p:cNvSpPr/>
          <p:nvPr/>
        </p:nvSpPr>
        <p:spPr>
          <a:xfrm>
            <a:off x="11293642" y="2141622"/>
            <a:ext cx="12512842" cy="2550694"/>
          </a:xfrm>
          <a:prstGeom prst="ellips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
        <p:nvSpPr>
          <p:cNvPr id="10" name="Oval 9"/>
          <p:cNvSpPr/>
          <p:nvPr/>
        </p:nvSpPr>
        <p:spPr>
          <a:xfrm>
            <a:off x="0" y="1989222"/>
            <a:ext cx="12512842" cy="2550694"/>
          </a:xfrm>
          <a:prstGeom prst="ellipse">
            <a:avLst/>
          </a:prstGeom>
          <a:noFill/>
          <a:ln w="25400" cap="flat">
            <a:solidFill>
              <a:srgbClr val="FF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825500" rtl="0" eaLnBrk="1" fontAlgn="auto" latinLnBrk="0" hangingPunct="0">
              <a:lnSpc>
                <a:spcPts val="9800"/>
              </a:lnSpc>
              <a:spcBef>
                <a:spcPts val="0"/>
              </a:spcBef>
              <a:spcAft>
                <a:spcPts val="0"/>
              </a:spcAft>
              <a:buClrTx/>
              <a:buSzTx/>
              <a:buFontTx/>
              <a:buNone/>
              <a:tabLst/>
              <a:defRPr/>
            </a:pPr>
            <a:endParaRPr kumimoji="0" lang="en-US" sz="9800" b="0" i="0" u="none" strike="noStrike" kern="0" cap="all" spc="-195" normalizeH="0" baseline="0" noProof="0">
              <a:ln>
                <a:noFill/>
              </a:ln>
              <a:solidFill>
                <a:srgbClr val="ECE9E5"/>
              </a:solidFill>
              <a:effectLst/>
              <a:uLnTx/>
              <a:uFillTx/>
              <a:latin typeface="Impact"/>
              <a:ea typeface="+mn-ea"/>
              <a:cs typeface="+mn-cs"/>
              <a:sym typeface="Impact"/>
            </a:endParaRPr>
          </a:p>
        </p:txBody>
      </p:sp>
    </p:spTree>
    <p:extLst>
      <p:ext uri="{BB962C8B-B14F-4D97-AF65-F5344CB8AC3E}">
        <p14:creationId xmlns:p14="http://schemas.microsoft.com/office/powerpoint/2010/main" val="36007712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3872855"/>
          </a:xfrm>
        </p:spPr>
        <p:txBody>
          <a:bodyPr/>
          <a:lstStyle/>
          <a:p>
            <a:r>
              <a:rPr lang="en-US" dirty="0" smtClean="0"/>
              <a:t>Accept uncertainty</a:t>
            </a:r>
            <a:endParaRPr lang="en-US" dirty="0"/>
          </a:p>
        </p:txBody>
      </p:sp>
    </p:spTree>
    <p:extLst>
      <p:ext uri="{BB962C8B-B14F-4D97-AF65-F5344CB8AC3E}">
        <p14:creationId xmlns:p14="http://schemas.microsoft.com/office/powerpoint/2010/main" val="27215529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7048" y="3018963"/>
            <a:ext cx="6756401" cy="6381234"/>
          </a:xfrm>
        </p:spPr>
        <p:txBody>
          <a:bodyPr/>
          <a:lstStyle/>
          <a:p>
            <a:pPr algn="ctr">
              <a:lnSpc>
                <a:spcPct val="100000"/>
              </a:lnSpc>
            </a:pPr>
            <a:r>
              <a:rPr lang="en-US" sz="20400" dirty="0" err="1" smtClean="0"/>
              <a:t>WhY</a:t>
            </a:r>
            <a:r>
              <a:rPr lang="en-US" sz="20400" dirty="0" smtClean="0"/>
              <a:t> Now?</a:t>
            </a:r>
            <a:endParaRPr lang="en-US" sz="20400" dirty="0"/>
          </a:p>
        </p:txBody>
      </p:sp>
      <p:sp>
        <p:nvSpPr>
          <p:cNvPr id="3" name="Text Placeholder 2"/>
          <p:cNvSpPr>
            <a:spLocks noGrp="1"/>
          </p:cNvSpPr>
          <p:nvPr>
            <p:ph type="body" sz="half" idx="15"/>
          </p:nvPr>
        </p:nvSpPr>
        <p:spPr>
          <a:xfrm>
            <a:off x="10669808" y="1886872"/>
            <a:ext cx="13024381" cy="4128759"/>
          </a:xfrm>
        </p:spPr>
        <p:txBody>
          <a:bodyPr/>
          <a:lstStyle/>
          <a:p>
            <a:pPr marL="0" indent="0">
              <a:lnSpc>
                <a:spcPct val="150000"/>
              </a:lnSpc>
              <a:buNone/>
            </a:pPr>
            <a:r>
              <a:rPr lang="en-US" sz="5400" dirty="0" smtClean="0"/>
              <a:t>Stagnant or Diminishing Revenues</a:t>
            </a:r>
          </a:p>
          <a:p>
            <a:pPr marL="0" indent="0">
              <a:lnSpc>
                <a:spcPct val="150000"/>
              </a:lnSpc>
              <a:buNone/>
            </a:pPr>
            <a:r>
              <a:rPr lang="en-US" sz="5400" dirty="0" smtClean="0"/>
              <a:t>Conflict</a:t>
            </a:r>
          </a:p>
          <a:p>
            <a:pPr marL="0" indent="0">
              <a:lnSpc>
                <a:spcPct val="150000"/>
              </a:lnSpc>
              <a:buNone/>
            </a:pPr>
            <a:r>
              <a:rPr lang="en-US" sz="5400" dirty="0" smtClean="0"/>
              <a:t>Volatility </a:t>
            </a:r>
            <a:endParaRPr lang="en-US" sz="5400" dirty="0"/>
          </a:p>
        </p:txBody>
      </p:sp>
      <p:sp>
        <p:nvSpPr>
          <p:cNvPr id="9" name="Text Placeholder 7"/>
          <p:cNvSpPr>
            <a:spLocks noGrp="1"/>
          </p:cNvSpPr>
          <p:nvPr>
            <p:ph type="body" sz="quarter" idx="4294967295"/>
          </p:nvPr>
        </p:nvSpPr>
        <p:spPr>
          <a:xfrm>
            <a:off x="10669808" y="709476"/>
            <a:ext cx="8575231" cy="997068"/>
          </a:xfrm>
          <a:prstGeom prst="rect">
            <a:avLst/>
          </a:prstGeom>
          <a:noFill/>
          <a:ln w="25400">
            <a:noFill/>
            <a:miter lim="400000"/>
          </a:ln>
        </p:spPr>
        <p:txBody>
          <a:bodyPr lIns="50800" tIns="50800" rIns="50800" bIns="50800" anchor="b">
            <a:spAutoFit/>
          </a:bodyPr>
          <a:lstStyle/>
          <a:p>
            <a:pPr>
              <a:lnSpc>
                <a:spcPts val="6300"/>
              </a:lnSpc>
            </a:pPr>
            <a:r>
              <a:rPr lang="en-US" sz="9600" i="1" spc="-100" dirty="0"/>
              <a:t>Threats</a:t>
            </a:r>
          </a:p>
        </p:txBody>
      </p:sp>
      <p:sp>
        <p:nvSpPr>
          <p:cNvPr id="10" name="Text Placeholder 2"/>
          <p:cNvSpPr>
            <a:spLocks noGrp="1"/>
          </p:cNvSpPr>
          <p:nvPr>
            <p:ph type="body" sz="half" idx="15"/>
          </p:nvPr>
        </p:nvSpPr>
        <p:spPr>
          <a:xfrm>
            <a:off x="10669807" y="7846514"/>
            <a:ext cx="13024381" cy="5704126"/>
          </a:xfrm>
        </p:spPr>
        <p:txBody>
          <a:bodyPr/>
          <a:lstStyle/>
          <a:p>
            <a:pPr marL="0" indent="0">
              <a:lnSpc>
                <a:spcPct val="150000"/>
              </a:lnSpc>
              <a:buNone/>
            </a:pPr>
            <a:r>
              <a:rPr lang="en-US" sz="5400" dirty="0" smtClean="0"/>
              <a:t>Different mental models</a:t>
            </a:r>
          </a:p>
          <a:p>
            <a:pPr marL="0" indent="0">
              <a:lnSpc>
                <a:spcPct val="150000"/>
              </a:lnSpc>
              <a:buNone/>
            </a:pPr>
            <a:r>
              <a:rPr lang="en-US" sz="5400" dirty="0" smtClean="0"/>
              <a:t>Better understanding of how people decide</a:t>
            </a:r>
          </a:p>
          <a:p>
            <a:pPr marL="0" indent="0">
              <a:lnSpc>
                <a:spcPct val="150000"/>
              </a:lnSpc>
              <a:buNone/>
            </a:pPr>
            <a:r>
              <a:rPr lang="en-US" sz="5400" dirty="0" smtClean="0"/>
              <a:t>Technology</a:t>
            </a:r>
            <a:endParaRPr lang="en-US" sz="5400" dirty="0"/>
          </a:p>
          <a:p>
            <a:pPr marL="0" indent="0">
              <a:lnSpc>
                <a:spcPct val="150000"/>
              </a:lnSpc>
              <a:buNone/>
            </a:pPr>
            <a:r>
              <a:rPr lang="en-US" sz="5400" dirty="0" smtClean="0"/>
              <a:t>More awareness of fairness in the budget </a:t>
            </a:r>
            <a:endParaRPr lang="en-US" sz="5400" dirty="0"/>
          </a:p>
        </p:txBody>
      </p:sp>
      <p:sp>
        <p:nvSpPr>
          <p:cNvPr id="11" name="Text Placeholder 7"/>
          <p:cNvSpPr>
            <a:spLocks noGrp="1"/>
          </p:cNvSpPr>
          <p:nvPr>
            <p:ph type="body" sz="quarter" idx="4294967295"/>
          </p:nvPr>
        </p:nvSpPr>
        <p:spPr>
          <a:xfrm>
            <a:off x="10669808" y="6694493"/>
            <a:ext cx="8575231" cy="997068"/>
          </a:xfrm>
          <a:prstGeom prst="rect">
            <a:avLst/>
          </a:prstGeom>
          <a:noFill/>
          <a:ln w="25400">
            <a:noFill/>
            <a:miter lim="400000"/>
          </a:ln>
        </p:spPr>
        <p:txBody>
          <a:bodyPr lIns="50800" tIns="50800" rIns="50800" bIns="50800" anchor="b">
            <a:spAutoFit/>
          </a:bodyPr>
          <a:lstStyle/>
          <a:p>
            <a:pPr>
              <a:lnSpc>
                <a:spcPts val="6300"/>
              </a:lnSpc>
            </a:pPr>
            <a:r>
              <a:rPr lang="en-US" sz="9600" i="1" spc="-100" dirty="0" smtClean="0"/>
              <a:t>Opportunities</a:t>
            </a:r>
            <a:endParaRPr lang="en-US" sz="9600" i="1" spc="-100" dirty="0"/>
          </a:p>
        </p:txBody>
      </p:sp>
    </p:spTree>
    <p:extLst>
      <p:ext uri="{BB962C8B-B14F-4D97-AF65-F5344CB8AC3E}">
        <p14:creationId xmlns:p14="http://schemas.microsoft.com/office/powerpoint/2010/main" val="28647973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animEffect transition="in" filter="fade">
                                      <p:cBhvr>
                                        <p:cTn id="24" dur="500"/>
                                        <p:tgtEl>
                                          <p:spTgt spid="10">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500"/>
                                        <p:tgtEl>
                                          <p:spTgt spid="10">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500"/>
                                        <p:tgtEl>
                                          <p:spTgt spid="10">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9" grpId="0" build="p"/>
      <p:bldP spid="10" grpId="0" uiExpand="1" build="p" animBg="1"/>
      <p:bldP spid="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12290" name="Title 3"/>
          <p:cNvSpPr>
            <a:spLocks noGrp="1"/>
          </p:cNvSpPr>
          <p:nvPr>
            <p:ph type="title"/>
          </p:nvPr>
        </p:nvSpPr>
        <p:spPr/>
        <p:txBody>
          <a:bodyPr/>
          <a:lstStyle/>
          <a:p>
            <a:r>
              <a:rPr lang="en-US" altLang="en-US" smtClean="0"/>
              <a:t>The Tragedy of the Commons</a:t>
            </a:r>
          </a:p>
        </p:txBody>
      </p:sp>
      <p:sp>
        <p:nvSpPr>
          <p:cNvPr id="12292" name="Slide Number Placeholder 2"/>
          <p:cNvSpPr>
            <a:spLocks noGrp="1"/>
          </p:cNvSpPr>
          <p:nvPr>
            <p:ph type="sldNum" sz="quarter" idx="4294967295"/>
          </p:nvPr>
        </p:nvSpPr>
        <p:spPr bwMode="auto">
          <a:xfrm>
            <a:off x="20116800" y="304800"/>
            <a:ext cx="4267200" cy="730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4E95"/>
              </a:buClr>
              <a:buFont typeface="Wingdings" panose="05000000000000000000" pitchFamily="2" charset="2"/>
              <a:buChar char="§"/>
              <a:defRPr sz="6400">
                <a:solidFill>
                  <a:schemeClr val="tx1"/>
                </a:solidFill>
                <a:latin typeface="Helvetica" panose="020B0604020202020204" pitchFamily="34" charset="0"/>
              </a:defRPr>
            </a:lvl1pPr>
            <a:lvl2pPr marL="1485900" indent="-571500">
              <a:spcBef>
                <a:spcPct val="20000"/>
              </a:spcBef>
              <a:buClr>
                <a:srgbClr val="004E95"/>
              </a:buClr>
              <a:buFont typeface="Arial" panose="020B0604020202020204" pitchFamily="34" charset="0"/>
              <a:buChar char="•"/>
              <a:defRPr sz="5600">
                <a:solidFill>
                  <a:schemeClr val="tx1"/>
                </a:solidFill>
                <a:latin typeface="Helvetica" panose="020B0604020202020204" pitchFamily="34" charset="0"/>
              </a:defRPr>
            </a:lvl2pPr>
            <a:lvl3pPr marL="2286000" indent="-457200">
              <a:spcBef>
                <a:spcPct val="20000"/>
              </a:spcBef>
              <a:buClr>
                <a:srgbClr val="004E95"/>
              </a:buClr>
              <a:buFont typeface="Courier New" panose="02070309020205020404" pitchFamily="49" charset="0"/>
              <a:buChar char="o"/>
              <a:defRPr sz="4800">
                <a:solidFill>
                  <a:schemeClr val="tx1"/>
                </a:solidFill>
                <a:latin typeface="Helvetica" panose="020B0604020202020204" pitchFamily="34" charset="0"/>
              </a:defRPr>
            </a:lvl3pPr>
            <a:lvl4pPr marL="3200400" indent="-457200">
              <a:spcBef>
                <a:spcPct val="20000"/>
              </a:spcBef>
              <a:buClr>
                <a:srgbClr val="004E95"/>
              </a:buClr>
              <a:buFont typeface="Arial" panose="020B0604020202020204" pitchFamily="34" charset="0"/>
              <a:buChar char="–"/>
              <a:defRPr sz="4000">
                <a:solidFill>
                  <a:schemeClr val="tx1"/>
                </a:solidFill>
                <a:latin typeface="Helvetica" panose="020B0604020202020204" pitchFamily="34" charset="0"/>
              </a:defRPr>
            </a:lvl4pPr>
            <a:lvl5pPr marL="4114800" indent="-457200">
              <a:spcBef>
                <a:spcPct val="20000"/>
              </a:spcBef>
              <a:buClr>
                <a:srgbClr val="004E95"/>
              </a:buClr>
              <a:buFont typeface="Arial" panose="020B0604020202020204" pitchFamily="34" charset="0"/>
              <a:buChar char="»"/>
              <a:defRPr sz="4000">
                <a:solidFill>
                  <a:schemeClr val="tx1"/>
                </a:solidFill>
                <a:latin typeface="Helvetica" panose="020B0604020202020204" pitchFamily="34" charset="0"/>
              </a:defRPr>
            </a:lvl5pPr>
            <a:lvl6pPr marL="50292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6pPr>
            <a:lvl7pPr marL="59436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7pPr>
            <a:lvl8pPr marL="68580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8pPr>
            <a:lvl9pPr marL="7772400" indent="-457200" eaLnBrk="0" fontAlgn="base" hangingPunct="0">
              <a:spcBef>
                <a:spcPct val="20000"/>
              </a:spcBef>
              <a:spcAft>
                <a:spcPct val="0"/>
              </a:spcAft>
              <a:buClr>
                <a:srgbClr val="004E95"/>
              </a:buClr>
              <a:buFont typeface="Arial" panose="020B0604020202020204" pitchFamily="34" charset="0"/>
              <a:buChar char="»"/>
              <a:defRPr sz="4000">
                <a:solidFill>
                  <a:schemeClr val="tx1"/>
                </a:solidFill>
                <a:latin typeface="Helvetica" panose="020B0604020202020204" pitchFamily="34" charset="0"/>
              </a:defRPr>
            </a:lvl9pPr>
          </a:lstStyle>
          <a:p>
            <a:pPr marL="0" marR="0" lvl="0" indent="0" algn="l" defTabSz="18288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Arial" panose="020B0604020202020204" pitchFamily="34" charset="0"/>
                <a:sym typeface="Times New Roman"/>
              </a:rPr>
              <a:t>S</a:t>
            </a:r>
            <a:fld id="{77D5764B-9173-4350-90DA-FB1D4338E845}" type="slidenum">
              <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Arial" panose="020B0604020202020204" pitchFamily="34" charset="0"/>
                <a:sym typeface="Times New Roman"/>
              </a:rPr>
              <a:pPr marL="0" marR="0" lvl="0" indent="0" algn="l" defTabSz="1828800" rtl="0" eaLnBrk="0" fontAlgn="base" latinLnBrk="0" hangingPunct="0">
                <a:lnSpc>
                  <a:spcPct val="100000"/>
                </a:lnSpc>
                <a:spcBef>
                  <a:spcPct val="0"/>
                </a:spcBef>
                <a:spcAft>
                  <a:spcPct val="0"/>
                </a:spcAft>
                <a:buClrTx/>
                <a:buSzTx/>
                <a:buFont typeface="Wingdings" panose="05000000000000000000" pitchFamily="2" charset="2"/>
                <a:buNone/>
                <a:tabLst/>
                <a:defRPr/>
              </a:pPr>
              <a:t>60</a:t>
            </a:fld>
            <a:endParaRPr kumimoji="0" lang="en-US" altLang="en-US" sz="2400" b="0" i="0" u="none" strike="noStrike" kern="1200" cap="none" spc="0" normalizeH="0" baseline="0" noProof="0">
              <a:ln>
                <a:noFill/>
              </a:ln>
              <a:solidFill>
                <a:prstClr val="black"/>
              </a:solidFill>
              <a:effectLst/>
              <a:uLnTx/>
              <a:uFillTx/>
              <a:latin typeface="Helvetica" panose="020B0604020202020204" pitchFamily="34" charset="0"/>
              <a:ea typeface="+mn-ea"/>
              <a:cs typeface="Arial" panose="020B0604020202020204" pitchFamily="34" charset="0"/>
              <a:sym typeface="Times New Roman"/>
            </a:endParaRPr>
          </a:p>
        </p:txBody>
      </p:sp>
      <p:pic>
        <p:nvPicPr>
          <p:cNvPr id="3" name="Picture 2"/>
          <p:cNvPicPr>
            <a:picLocks noChangeAspect="1"/>
          </p:cNvPicPr>
          <p:nvPr/>
        </p:nvPicPr>
        <p:blipFill>
          <a:blip r:embed="rId3"/>
          <a:stretch>
            <a:fillRect/>
          </a:stretch>
        </p:blipFill>
        <p:spPr>
          <a:xfrm>
            <a:off x="274320" y="776605"/>
            <a:ext cx="18891884" cy="12237974"/>
          </a:xfrm>
          <a:prstGeom prst="rect">
            <a:avLst/>
          </a:prstGeom>
        </p:spPr>
      </p:pic>
      <p:sp>
        <p:nvSpPr>
          <p:cNvPr id="4" name="TextBox 3"/>
          <p:cNvSpPr txBox="1"/>
          <p:nvPr/>
        </p:nvSpPr>
        <p:spPr>
          <a:xfrm>
            <a:off x="19872960" y="9227201"/>
            <a:ext cx="4267200" cy="40523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ts val="4200"/>
              </a:lnSpc>
              <a:spcBef>
                <a:spcPts val="1400"/>
              </a:spcBef>
              <a:spcAft>
                <a:spcPts val="0"/>
              </a:spcAft>
              <a:buClrTx/>
              <a:buSzTx/>
              <a:buFontTx/>
              <a:buNone/>
              <a:tabLst/>
              <a:defRPr/>
            </a:pPr>
            <a:r>
              <a:rPr kumimoji="0" lang="en-US" sz="3500" b="0" i="0" u="none" strike="noStrike" kern="0" cap="none" spc="0" normalizeH="0" baseline="0" noProof="0" dirty="0" smtClean="0">
                <a:ln>
                  <a:noFill/>
                </a:ln>
                <a:solidFill>
                  <a:srgbClr val="FFFFFF"/>
                </a:solidFill>
                <a:effectLst/>
                <a:uLnTx/>
                <a:uFillTx/>
                <a:latin typeface="Times New Roman"/>
                <a:cs typeface="Times New Roman"/>
                <a:sym typeface="Times New Roman"/>
              </a:rPr>
              <a:t>*Time </a:t>
            </a:r>
            <a:r>
              <a:rPr kumimoji="0" lang="en-US" sz="3500" b="0" i="0" u="none" strike="noStrike" kern="0" cap="none" spc="0" normalizeH="0" baseline="0" noProof="0" dirty="0">
                <a:ln>
                  <a:noFill/>
                </a:ln>
                <a:solidFill>
                  <a:srgbClr val="FFFFFF"/>
                </a:solidFill>
                <a:effectLst/>
                <a:uLnTx/>
                <a:uFillTx/>
                <a:latin typeface="Times New Roman"/>
                <a:cs typeface="Times New Roman"/>
                <a:sym typeface="Times New Roman"/>
              </a:rPr>
              <a:t>cone is originally from: Webb, A. (July 30, 2019). How to do strategic planning like a futurist. </a:t>
            </a:r>
            <a:r>
              <a:rPr kumimoji="0" lang="en-US" sz="3500" b="0" i="1" u="none" strike="noStrike" kern="0" cap="none" spc="0" normalizeH="0" baseline="0" noProof="0" dirty="0">
                <a:ln>
                  <a:noFill/>
                </a:ln>
                <a:solidFill>
                  <a:srgbClr val="FFFFFF"/>
                </a:solidFill>
                <a:effectLst/>
                <a:uLnTx/>
                <a:uFillTx/>
                <a:latin typeface="Times New Roman"/>
                <a:cs typeface="Times New Roman"/>
                <a:sym typeface="Times New Roman"/>
              </a:rPr>
              <a:t>Harvard Business Review.</a:t>
            </a:r>
            <a:r>
              <a:rPr kumimoji="0" lang="en-US" sz="3500" b="0" i="0" u="none" strike="noStrike" kern="0" cap="none" spc="0" normalizeH="0" baseline="0" noProof="0" dirty="0">
                <a:ln>
                  <a:noFill/>
                </a:ln>
                <a:solidFill>
                  <a:srgbClr val="FFFFFF"/>
                </a:solidFill>
                <a:effectLst/>
                <a:uLnTx/>
                <a:uFillTx/>
                <a:latin typeface="Times New Roman"/>
                <a:cs typeface="Times New Roman"/>
                <a:sym typeface="Times New Roman"/>
              </a:rPr>
              <a:t> </a:t>
            </a:r>
          </a:p>
        </p:txBody>
      </p:sp>
    </p:spTree>
    <p:extLst>
      <p:ext uri="{BB962C8B-B14F-4D97-AF65-F5344CB8AC3E}">
        <p14:creationId xmlns:p14="http://schemas.microsoft.com/office/powerpoint/2010/main" val="1775054104"/>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3659846"/>
            <a:ext cx="8485632" cy="3872855"/>
          </a:xfrm>
        </p:spPr>
        <p:txBody>
          <a:bodyPr/>
          <a:lstStyle/>
          <a:p>
            <a:pPr algn="ctr"/>
            <a:r>
              <a:rPr lang="en-US" dirty="0" smtClean="0"/>
              <a:t>Transformative visions in local government</a:t>
            </a:r>
            <a:endParaRPr lang="en-US" dirty="0"/>
          </a:p>
        </p:txBody>
      </p:sp>
      <p:sp>
        <p:nvSpPr>
          <p:cNvPr id="4" name="Text Placeholder 3"/>
          <p:cNvSpPr>
            <a:spLocks noGrp="1"/>
          </p:cNvSpPr>
          <p:nvPr>
            <p:ph type="body" sz="half" idx="15"/>
          </p:nvPr>
        </p:nvSpPr>
        <p:spPr>
          <a:xfrm>
            <a:off x="10798144" y="427041"/>
            <a:ext cx="11747501" cy="1821011"/>
          </a:xfrm>
        </p:spPr>
        <p:txBody>
          <a:bodyPr/>
          <a:lstStyle/>
          <a:p>
            <a:pPr marL="0" indent="0" algn="ctr">
              <a:lnSpc>
                <a:spcPct val="100000"/>
              </a:lnSpc>
              <a:buNone/>
            </a:pPr>
            <a:r>
              <a:rPr lang="en-US" sz="6000" b="1" dirty="0" smtClean="0"/>
              <a:t>Network Enterprises</a:t>
            </a:r>
          </a:p>
          <a:p>
            <a:pPr marL="0" indent="0" algn="ctr">
              <a:lnSpc>
                <a:spcPct val="100000"/>
              </a:lnSpc>
              <a:buNone/>
            </a:pPr>
            <a:r>
              <a:rPr lang="en-US" dirty="0"/>
              <a:t>https://www.gfoa.org/materials/network-enterprises</a:t>
            </a:r>
          </a:p>
        </p:txBody>
      </p:sp>
      <p:pic>
        <p:nvPicPr>
          <p:cNvPr id="3" name="Picture 2"/>
          <p:cNvPicPr>
            <a:picLocks noChangeAspect="1"/>
          </p:cNvPicPr>
          <p:nvPr/>
        </p:nvPicPr>
        <p:blipFill>
          <a:blip r:embed="rId3"/>
          <a:stretch>
            <a:fillRect/>
          </a:stretch>
        </p:blipFill>
        <p:spPr>
          <a:xfrm>
            <a:off x="13009244" y="2570797"/>
            <a:ext cx="7976235" cy="10447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1596271"/>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048" y="1511313"/>
            <a:ext cx="22597872" cy="2616101"/>
          </a:xfrm>
        </p:spPr>
        <p:txBody>
          <a:bodyPr/>
          <a:lstStyle/>
          <a:p>
            <a:r>
              <a:rPr lang="en-US" dirty="0" smtClean="0"/>
              <a:t>Illustration of vision, strategy, tactics</a:t>
            </a:r>
            <a:endParaRPr lang="en-US" dirty="0"/>
          </a:p>
        </p:txBody>
      </p:sp>
      <p:sp>
        <p:nvSpPr>
          <p:cNvPr id="6" name="Text Placeholder 5"/>
          <p:cNvSpPr>
            <a:spLocks noGrp="1"/>
          </p:cNvSpPr>
          <p:nvPr>
            <p:ph type="body" sz="half" idx="1"/>
          </p:nvPr>
        </p:nvSpPr>
        <p:spPr>
          <a:xfrm>
            <a:off x="1527048" y="3194305"/>
            <a:ext cx="17141952" cy="7566174"/>
          </a:xfrm>
        </p:spPr>
        <p:txBody>
          <a:bodyPr/>
          <a:lstStyle/>
          <a:p>
            <a:pPr>
              <a:lnSpc>
                <a:spcPct val="100000"/>
              </a:lnSpc>
              <a:spcBef>
                <a:spcPts val="0"/>
              </a:spcBef>
            </a:pPr>
            <a:r>
              <a:rPr lang="en-US" sz="6000" b="1" dirty="0" smtClean="0"/>
              <a:t>Vision</a:t>
            </a:r>
            <a:r>
              <a:rPr lang="en-US" sz="6000" dirty="0" smtClean="0"/>
              <a:t>: Exceed state average for on-time graduation rates</a:t>
            </a:r>
          </a:p>
          <a:p>
            <a:pPr>
              <a:lnSpc>
                <a:spcPct val="100000"/>
              </a:lnSpc>
              <a:spcBef>
                <a:spcPts val="0"/>
              </a:spcBef>
            </a:pPr>
            <a:endParaRPr lang="en-US" sz="6000" dirty="0"/>
          </a:p>
          <a:p>
            <a:pPr>
              <a:lnSpc>
                <a:spcPct val="100000"/>
              </a:lnSpc>
              <a:spcBef>
                <a:spcPts val="0"/>
              </a:spcBef>
            </a:pPr>
            <a:r>
              <a:rPr lang="en-US" sz="6000" b="1" dirty="0" smtClean="0"/>
              <a:t>Strategy</a:t>
            </a:r>
            <a:r>
              <a:rPr lang="en-US" sz="6000" dirty="0" smtClean="0"/>
              <a:t>: Mitigate summer learning loss</a:t>
            </a:r>
          </a:p>
          <a:p>
            <a:pPr>
              <a:lnSpc>
                <a:spcPct val="100000"/>
              </a:lnSpc>
              <a:spcBef>
                <a:spcPts val="0"/>
              </a:spcBef>
            </a:pPr>
            <a:endParaRPr lang="en-US" sz="6000" dirty="0"/>
          </a:p>
          <a:p>
            <a:pPr>
              <a:lnSpc>
                <a:spcPct val="100000"/>
              </a:lnSpc>
              <a:spcBef>
                <a:spcPts val="0"/>
              </a:spcBef>
            </a:pPr>
            <a:r>
              <a:rPr lang="en-US" sz="6000" b="1" dirty="0" smtClean="0"/>
              <a:t>Tactics</a:t>
            </a:r>
            <a:r>
              <a:rPr lang="en-US" sz="6000" dirty="0"/>
              <a:t>: </a:t>
            </a:r>
            <a:r>
              <a:rPr lang="en-US" sz="6000" dirty="0" smtClean="0"/>
              <a:t>Identify subjects where poor </a:t>
            </a:r>
            <a:r>
              <a:rPr lang="en-US" sz="6000" dirty="0"/>
              <a:t>grades </a:t>
            </a:r>
            <a:r>
              <a:rPr lang="en-US" sz="6000" dirty="0" smtClean="0"/>
              <a:t>predict graduation problems. Concentrate </a:t>
            </a:r>
            <a:r>
              <a:rPr lang="en-US" sz="6000" dirty="0"/>
              <a:t>summer learning </a:t>
            </a:r>
            <a:r>
              <a:rPr lang="en-US" sz="6000" dirty="0" smtClean="0"/>
              <a:t>on </a:t>
            </a:r>
            <a:r>
              <a:rPr lang="en-US" sz="6000" dirty="0"/>
              <a:t>those subjects for students who don’t do well. </a:t>
            </a:r>
            <a:endParaRPr lang="en-US" sz="60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9000" y="3194305"/>
            <a:ext cx="5044116" cy="7566174"/>
          </a:xfrm>
          <a:prstGeom prst="rect">
            <a:avLst/>
          </a:prstGeom>
        </p:spPr>
      </p:pic>
    </p:spTree>
    <p:extLst>
      <p:ext uri="{BB962C8B-B14F-4D97-AF65-F5344CB8AC3E}">
        <p14:creationId xmlns:p14="http://schemas.microsoft.com/office/powerpoint/2010/main" val="30596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8889" y="1537565"/>
            <a:ext cx="10358311" cy="1987724"/>
          </a:xfrm>
        </p:spPr>
        <p:txBody>
          <a:bodyPr/>
          <a:lstStyle/>
          <a:p>
            <a:r>
              <a:rPr lang="en-US" dirty="0" smtClean="0"/>
              <a:t>Rolling Plan</a:t>
            </a:r>
            <a:endParaRPr lang="en-US" dirty="0"/>
          </a:p>
        </p:txBody>
      </p:sp>
    </p:spTree>
    <p:extLst>
      <p:ext uri="{BB962C8B-B14F-4D97-AF65-F5344CB8AC3E}">
        <p14:creationId xmlns:p14="http://schemas.microsoft.com/office/powerpoint/2010/main" val="939072441"/>
      </p:ext>
    </p:extLst>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048" y="1511313"/>
            <a:ext cx="22597872" cy="1359346"/>
          </a:xfrm>
        </p:spPr>
        <p:txBody>
          <a:bodyPr/>
          <a:lstStyle/>
          <a:p>
            <a:r>
              <a:rPr lang="en-US" dirty="0" smtClean="0"/>
              <a:t>Goals of the rolling plan</a:t>
            </a:r>
            <a:endParaRPr lang="en-US" dirty="0"/>
          </a:p>
        </p:txBody>
      </p:sp>
      <p:sp>
        <p:nvSpPr>
          <p:cNvPr id="6" name="Text Placeholder 5"/>
          <p:cNvSpPr>
            <a:spLocks noGrp="1"/>
          </p:cNvSpPr>
          <p:nvPr>
            <p:ph type="body" sz="half" idx="1"/>
          </p:nvPr>
        </p:nvSpPr>
        <p:spPr>
          <a:xfrm>
            <a:off x="1087433" y="4117635"/>
            <a:ext cx="17141952" cy="7566174"/>
          </a:xfrm>
        </p:spPr>
        <p:txBody>
          <a:bodyPr/>
          <a:lstStyle/>
          <a:p>
            <a:pPr>
              <a:lnSpc>
                <a:spcPct val="100000"/>
              </a:lnSpc>
              <a:spcBef>
                <a:spcPts val="0"/>
              </a:spcBef>
            </a:pPr>
            <a:r>
              <a:rPr lang="en-US" sz="6000" b="1" dirty="0" smtClean="0"/>
              <a:t>Refine </a:t>
            </a:r>
            <a:r>
              <a:rPr lang="en-US" sz="6000" b="1" dirty="0"/>
              <a:t>the strategies to consider the changing conditions and </a:t>
            </a:r>
            <a:r>
              <a:rPr lang="en-US" sz="6000" b="1" dirty="0" smtClean="0"/>
              <a:t>priorities.</a:t>
            </a:r>
            <a:endParaRPr lang="en-US" sz="6000" dirty="0"/>
          </a:p>
          <a:p>
            <a:pPr marL="0" indent="0">
              <a:lnSpc>
                <a:spcPct val="100000"/>
              </a:lnSpc>
              <a:spcBef>
                <a:spcPts val="0"/>
              </a:spcBef>
              <a:buNone/>
            </a:pPr>
            <a:endParaRPr lang="en-US" sz="6000" dirty="0" smtClean="0"/>
          </a:p>
          <a:p>
            <a:pPr marL="0" indent="0">
              <a:lnSpc>
                <a:spcPct val="100000"/>
              </a:lnSpc>
              <a:spcBef>
                <a:spcPts val="0"/>
              </a:spcBef>
              <a:buNone/>
            </a:pPr>
            <a:endParaRPr lang="en-US" sz="6000" dirty="0"/>
          </a:p>
          <a:p>
            <a:pPr>
              <a:lnSpc>
                <a:spcPct val="100000"/>
              </a:lnSpc>
              <a:spcBef>
                <a:spcPts val="0"/>
              </a:spcBef>
            </a:pPr>
            <a:r>
              <a:rPr lang="en-US" sz="6000" b="1" dirty="0" smtClean="0"/>
              <a:t>Confirm the tactics that will be addressed in the budget</a:t>
            </a:r>
            <a:endParaRPr lang="en-US" sz="6000" dirty="0" smtClean="0"/>
          </a:p>
          <a:p>
            <a:pPr marL="0" indent="0">
              <a:lnSpc>
                <a:spcPct val="100000"/>
              </a:lnSpc>
              <a:spcBef>
                <a:spcPts val="0"/>
              </a:spcBef>
              <a:buNone/>
            </a:pPr>
            <a:endParaRPr lang="en-US" sz="6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9385" y="4117635"/>
            <a:ext cx="5044116" cy="7566174"/>
          </a:xfrm>
          <a:prstGeom prst="rect">
            <a:avLst/>
          </a:prstGeom>
        </p:spPr>
      </p:pic>
    </p:spTree>
    <p:extLst>
      <p:ext uri="{BB962C8B-B14F-4D97-AF65-F5344CB8AC3E}">
        <p14:creationId xmlns:p14="http://schemas.microsoft.com/office/powerpoint/2010/main" val="5999725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7048" y="1511313"/>
            <a:ext cx="22597872" cy="1359346"/>
          </a:xfrm>
        </p:spPr>
        <p:txBody>
          <a:bodyPr/>
          <a:lstStyle/>
          <a:p>
            <a:r>
              <a:rPr lang="en-US" dirty="0" smtClean="0"/>
              <a:t>What the rolling plan does </a:t>
            </a:r>
            <a:r>
              <a:rPr lang="en-US" u="sng" dirty="0" smtClean="0"/>
              <a:t>not</a:t>
            </a:r>
            <a:r>
              <a:rPr lang="en-US" dirty="0" smtClean="0"/>
              <a:t> do</a:t>
            </a:r>
            <a:endParaRPr lang="en-US" dirty="0"/>
          </a:p>
        </p:txBody>
      </p:sp>
      <p:sp>
        <p:nvSpPr>
          <p:cNvPr id="6" name="Text Placeholder 5"/>
          <p:cNvSpPr>
            <a:spLocks noGrp="1"/>
          </p:cNvSpPr>
          <p:nvPr>
            <p:ph type="body" sz="half" idx="1"/>
          </p:nvPr>
        </p:nvSpPr>
        <p:spPr>
          <a:xfrm>
            <a:off x="1087433" y="4117635"/>
            <a:ext cx="20740936" cy="4796185"/>
          </a:xfrm>
        </p:spPr>
        <p:txBody>
          <a:bodyPr/>
          <a:lstStyle/>
          <a:p>
            <a:pPr>
              <a:lnSpc>
                <a:spcPct val="100000"/>
              </a:lnSpc>
              <a:spcBef>
                <a:spcPts val="0"/>
              </a:spcBef>
            </a:pPr>
            <a:r>
              <a:rPr lang="en-US" sz="6000" b="1" dirty="0" smtClean="0"/>
              <a:t>Change the vision</a:t>
            </a:r>
            <a:endParaRPr lang="en-US" sz="6000" dirty="0"/>
          </a:p>
          <a:p>
            <a:pPr marL="0" indent="0">
              <a:lnSpc>
                <a:spcPct val="100000"/>
              </a:lnSpc>
              <a:spcBef>
                <a:spcPts val="0"/>
              </a:spcBef>
              <a:buNone/>
            </a:pPr>
            <a:endParaRPr lang="en-US" sz="6000" dirty="0" smtClean="0"/>
          </a:p>
          <a:p>
            <a:pPr marL="0" indent="0">
              <a:lnSpc>
                <a:spcPct val="100000"/>
              </a:lnSpc>
              <a:spcBef>
                <a:spcPts val="0"/>
              </a:spcBef>
              <a:buNone/>
            </a:pPr>
            <a:endParaRPr lang="en-US" sz="6000" dirty="0"/>
          </a:p>
          <a:p>
            <a:pPr>
              <a:lnSpc>
                <a:spcPct val="100000"/>
              </a:lnSpc>
              <a:spcBef>
                <a:spcPts val="0"/>
              </a:spcBef>
            </a:pPr>
            <a:r>
              <a:rPr lang="en-US" sz="6000" b="1" dirty="0" smtClean="0"/>
              <a:t>(Re)define the problem</a:t>
            </a:r>
            <a:endParaRPr lang="en-US" sz="6000" dirty="0" smtClean="0"/>
          </a:p>
          <a:p>
            <a:pPr marL="0" indent="0">
              <a:lnSpc>
                <a:spcPct val="100000"/>
              </a:lnSpc>
              <a:spcBef>
                <a:spcPts val="0"/>
              </a:spcBef>
              <a:buNone/>
            </a:pPr>
            <a:endParaRPr lang="en-US" sz="6000" dirty="0"/>
          </a:p>
        </p:txBody>
      </p:sp>
    </p:spTree>
    <p:extLst>
      <p:ext uri="{BB962C8B-B14F-4D97-AF65-F5344CB8AC3E}">
        <p14:creationId xmlns:p14="http://schemas.microsoft.com/office/powerpoint/2010/main" val="3664382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532301" y="0"/>
            <a:ext cx="23721934" cy="13716000"/>
          </a:xfrm>
          <a:prstGeom prst="rect">
            <a:avLst/>
          </a:prstGeom>
        </p:spPr>
      </p:pic>
    </p:spTree>
    <p:extLst>
      <p:ext uri="{BB962C8B-B14F-4D97-AF65-F5344CB8AC3E}">
        <p14:creationId xmlns:p14="http://schemas.microsoft.com/office/powerpoint/2010/main" val="1942558363"/>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8890" y="1537567"/>
            <a:ext cx="10358312" cy="2014526"/>
          </a:xfrm>
        </p:spPr>
        <p:txBody>
          <a:bodyPr/>
          <a:lstStyle/>
          <a:p>
            <a:r>
              <a:rPr lang="en-US" dirty="0" smtClean="0"/>
              <a:t>Take-</a:t>
            </a:r>
            <a:r>
              <a:rPr lang="en-US" dirty="0" err="1" smtClean="0"/>
              <a:t>aways</a:t>
            </a:r>
            <a:endParaRPr lang="en-US" dirty="0"/>
          </a:p>
        </p:txBody>
      </p:sp>
      <p:sp>
        <p:nvSpPr>
          <p:cNvPr id="2" name="Text Placeholder 1"/>
          <p:cNvSpPr>
            <a:spLocks noGrp="1"/>
          </p:cNvSpPr>
          <p:nvPr>
            <p:ph type="body" sz="quarter" idx="13"/>
          </p:nvPr>
        </p:nvSpPr>
        <p:spPr>
          <a:xfrm>
            <a:off x="1528890" y="4165708"/>
            <a:ext cx="16643050" cy="6476132"/>
          </a:xfrm>
        </p:spPr>
        <p:txBody>
          <a:bodyPr/>
          <a:lstStyle/>
          <a:p>
            <a:pPr marL="857250" indent="-857250">
              <a:buFont typeface="Arial" panose="020B0604020202020204" pitchFamily="34" charset="0"/>
              <a:buChar char="•"/>
            </a:pPr>
            <a:r>
              <a:rPr lang="en-US" dirty="0" smtClean="0"/>
              <a:t>Focus planning on a small number of key issues</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r>
              <a:rPr lang="en-US" dirty="0" smtClean="0"/>
              <a:t>In a volatile environment a premium is placed on adaptability </a:t>
            </a:r>
          </a:p>
          <a:p>
            <a:pPr marL="857250" indent="-857250">
              <a:buFont typeface="Arial" panose="020B0604020202020204" pitchFamily="34" charset="0"/>
              <a:buChar char="•"/>
            </a:pPr>
            <a:endParaRPr lang="en-US" dirty="0"/>
          </a:p>
          <a:p>
            <a:pPr marL="857250" indent="-857250">
              <a:buFont typeface="Arial" panose="020B0604020202020204" pitchFamily="34" charset="0"/>
              <a:buChar char="•"/>
            </a:pPr>
            <a:r>
              <a:rPr lang="en-US" dirty="0" smtClean="0"/>
              <a:t>Consider rolling plans as an adaptable, less resource intense type of strategic planning</a:t>
            </a:r>
            <a:endParaRPr lang="en-US" dirty="0"/>
          </a:p>
        </p:txBody>
      </p:sp>
    </p:spTree>
    <p:extLst>
      <p:ext uri="{BB962C8B-B14F-4D97-AF65-F5344CB8AC3E}">
        <p14:creationId xmlns:p14="http://schemas.microsoft.com/office/powerpoint/2010/main" val="671713615"/>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1527048"/>
            <a:ext cx="10349920" cy="5788152"/>
          </a:xfrm>
        </p:spPr>
        <p:txBody>
          <a:bodyPr/>
          <a:lstStyle/>
          <a:p>
            <a:r>
              <a:rPr lang="en-US" dirty="0" smtClean="0"/>
              <a:t>Rethinking Public Engagement</a:t>
            </a:r>
            <a:endParaRPr lang="en-US" dirty="0"/>
          </a:p>
        </p:txBody>
      </p:sp>
      <p:sp>
        <p:nvSpPr>
          <p:cNvPr id="5" name="Text Placeholder 4"/>
          <p:cNvSpPr>
            <a:spLocks noGrp="1"/>
          </p:cNvSpPr>
          <p:nvPr>
            <p:ph type="body" sz="quarter" idx="1"/>
          </p:nvPr>
        </p:nvSpPr>
        <p:spPr>
          <a:xfrm>
            <a:off x="1528791" y="8889560"/>
            <a:ext cx="10358410" cy="1000274"/>
          </a:xfrm>
        </p:spPr>
        <p:txBody>
          <a:bodyPr/>
          <a:lstStyle/>
          <a:p>
            <a:r>
              <a:rPr lang="en-US" dirty="0" smtClean="0"/>
              <a:t>Coming Soon</a:t>
            </a:r>
            <a:endParaRPr lang="en-US" dirty="0"/>
          </a:p>
        </p:txBody>
      </p:sp>
    </p:spTree>
    <p:extLst>
      <p:ext uri="{BB962C8B-B14F-4D97-AF65-F5344CB8AC3E}">
        <p14:creationId xmlns:p14="http://schemas.microsoft.com/office/powerpoint/2010/main" val="3011981646"/>
      </p:ext>
    </p:extLst>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3659846"/>
            <a:ext cx="8485632" cy="3872855"/>
          </a:xfrm>
        </p:spPr>
        <p:txBody>
          <a:bodyPr/>
          <a:lstStyle/>
          <a:p>
            <a:pPr algn="ctr"/>
            <a:r>
              <a:rPr lang="en-US" dirty="0" smtClean="0"/>
              <a:t>Rethinking Public Engagement</a:t>
            </a:r>
            <a:endParaRPr lang="en-US" dirty="0"/>
          </a:p>
        </p:txBody>
      </p:sp>
      <p:pic>
        <p:nvPicPr>
          <p:cNvPr id="3" name="Picture 2"/>
          <p:cNvPicPr>
            <a:picLocks noChangeAspect="1"/>
          </p:cNvPicPr>
          <p:nvPr/>
        </p:nvPicPr>
        <p:blipFill>
          <a:blip r:embed="rId3"/>
          <a:stretch>
            <a:fillRect/>
          </a:stretch>
        </p:blipFill>
        <p:spPr>
          <a:xfrm>
            <a:off x="11471910" y="500062"/>
            <a:ext cx="12211050" cy="8096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Placeholder 5"/>
          <p:cNvSpPr>
            <a:spLocks noGrp="1"/>
          </p:cNvSpPr>
          <p:nvPr>
            <p:ph type="body" sz="half" idx="15"/>
          </p:nvPr>
        </p:nvSpPr>
        <p:spPr>
          <a:xfrm>
            <a:off x="10763826" y="9253045"/>
            <a:ext cx="13162974" cy="3862596"/>
          </a:xfrm>
        </p:spPr>
        <p:txBody>
          <a:bodyPr/>
          <a:lstStyle/>
          <a:p>
            <a:pPr>
              <a:lnSpc>
                <a:spcPct val="100000"/>
              </a:lnSpc>
            </a:pPr>
            <a:r>
              <a:rPr lang="en-US" sz="5400" b="1" dirty="0" smtClean="0"/>
              <a:t>Recognize modern challenges to public engagement</a:t>
            </a:r>
          </a:p>
          <a:p>
            <a:pPr>
              <a:lnSpc>
                <a:spcPct val="100000"/>
              </a:lnSpc>
            </a:pPr>
            <a:endParaRPr lang="en-US" sz="5400" b="1" dirty="0"/>
          </a:p>
          <a:p>
            <a:pPr>
              <a:lnSpc>
                <a:spcPct val="100000"/>
              </a:lnSpc>
            </a:pPr>
            <a:r>
              <a:rPr lang="en-US" sz="5400" b="1" dirty="0" smtClean="0"/>
              <a:t>Explore new solutions</a:t>
            </a:r>
            <a:endParaRPr lang="en-US" sz="5400" dirty="0"/>
          </a:p>
        </p:txBody>
      </p:sp>
    </p:spTree>
    <p:extLst>
      <p:ext uri="{BB962C8B-B14F-4D97-AF65-F5344CB8AC3E}">
        <p14:creationId xmlns:p14="http://schemas.microsoft.com/office/powerpoint/2010/main" val="3807196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518941" y="1503497"/>
            <a:ext cx="21938935" cy="9043501"/>
          </a:xfrm>
        </p:spPr>
        <p:txBody>
          <a:bodyPr/>
          <a:lstStyle/>
          <a:p>
            <a:pPr algn="ctr">
              <a:lnSpc>
                <a:spcPct val="100000"/>
              </a:lnSpc>
            </a:pPr>
            <a:r>
              <a:rPr lang="en-US" sz="9600" b="1" dirty="0" smtClean="0"/>
              <a:t>PREVIEW Discussion Question:</a:t>
            </a:r>
          </a:p>
          <a:p>
            <a:pPr algn="ctr">
              <a:lnSpc>
                <a:spcPct val="100000"/>
              </a:lnSpc>
            </a:pPr>
            <a:endParaRPr lang="en-US" sz="9600" dirty="0"/>
          </a:p>
          <a:p>
            <a:pPr algn="ctr">
              <a:lnSpc>
                <a:spcPct val="100000"/>
              </a:lnSpc>
            </a:pPr>
            <a:r>
              <a:rPr lang="en-US" sz="9600" dirty="0" smtClean="0"/>
              <a:t>Which </a:t>
            </a:r>
            <a:r>
              <a:rPr lang="en-US" sz="9600" dirty="0"/>
              <a:t>of the </a:t>
            </a:r>
            <a:r>
              <a:rPr lang="en-US" sz="9600" dirty="0" smtClean="0"/>
              <a:t>threats or opportunities most </a:t>
            </a:r>
            <a:r>
              <a:rPr lang="en-US" sz="9600" dirty="0"/>
              <a:t>resonate with your personal experience? Are there other threats to the status quo you think require rethinking budgeting?</a:t>
            </a:r>
          </a:p>
        </p:txBody>
      </p:sp>
    </p:spTree>
    <p:extLst>
      <p:ext uri="{BB962C8B-B14F-4D97-AF65-F5344CB8AC3E}">
        <p14:creationId xmlns:p14="http://schemas.microsoft.com/office/powerpoint/2010/main" val="2682658771"/>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4753" y="2209351"/>
            <a:ext cx="23169858" cy="3141886"/>
          </a:xfrm>
        </p:spPr>
        <p:txBody>
          <a:bodyPr/>
          <a:lstStyle/>
          <a:p>
            <a:pPr algn="ctr"/>
            <a:r>
              <a:rPr lang="en-US" sz="7200" b="1" dirty="0" smtClean="0"/>
              <a:t>Group Discussion</a:t>
            </a:r>
          </a:p>
          <a:p>
            <a:pPr algn="ctr"/>
            <a:endParaRPr lang="en-US" sz="7200" dirty="0"/>
          </a:p>
          <a:p>
            <a:pPr algn="ctr"/>
            <a:r>
              <a:rPr lang="en-US" sz="7200" dirty="0" smtClean="0"/>
              <a:t>What are your top challenges with engaging the public?</a:t>
            </a:r>
            <a:endParaRPr lang="en-US" sz="7200" dirty="0"/>
          </a:p>
        </p:txBody>
      </p:sp>
    </p:spTree>
    <p:extLst>
      <p:ext uri="{BB962C8B-B14F-4D97-AF65-F5344CB8AC3E}">
        <p14:creationId xmlns:p14="http://schemas.microsoft.com/office/powerpoint/2010/main" val="2492061814"/>
      </p:ext>
    </p:extLst>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94965"/>
            <a:ext cx="23762282" cy="1359346"/>
          </a:xfrm>
        </p:spPr>
        <p:txBody>
          <a:bodyPr/>
          <a:lstStyle/>
          <a:p>
            <a:pPr algn="ctr"/>
            <a:r>
              <a:rPr lang="en-US" dirty="0" smtClean="0"/>
              <a:t>Resources (linked in @ Shayne Kavanagh)</a:t>
            </a:r>
            <a:endParaRPr lang="en-US" dirty="0"/>
          </a:p>
        </p:txBody>
      </p:sp>
      <p:sp>
        <p:nvSpPr>
          <p:cNvPr id="6" name="Text Placeholder 5"/>
          <p:cNvSpPr>
            <a:spLocks noGrp="1"/>
          </p:cNvSpPr>
          <p:nvPr>
            <p:ph type="body" sz="quarter" idx="13"/>
          </p:nvPr>
        </p:nvSpPr>
        <p:spPr>
          <a:xfrm>
            <a:off x="463132" y="1701872"/>
            <a:ext cx="6941342" cy="1718419"/>
          </a:xfrm>
        </p:spPr>
        <p:txBody>
          <a:bodyPr/>
          <a:lstStyle/>
          <a:p>
            <a:pPr algn="ctr"/>
            <a:r>
              <a:rPr lang="en-US" dirty="0" smtClean="0"/>
              <a:t>Create Psychological Safety</a:t>
            </a:r>
            <a:endParaRPr lang="en-US" dirty="0"/>
          </a:p>
        </p:txBody>
      </p:sp>
      <p:pic>
        <p:nvPicPr>
          <p:cNvPr id="7" name="Picture 6"/>
          <p:cNvPicPr>
            <a:picLocks noChangeAspect="1"/>
          </p:cNvPicPr>
          <p:nvPr/>
        </p:nvPicPr>
        <p:blipFill>
          <a:blip r:embed="rId3"/>
          <a:stretch>
            <a:fillRect/>
          </a:stretch>
        </p:blipFill>
        <p:spPr>
          <a:xfrm>
            <a:off x="1168985" y="3420291"/>
            <a:ext cx="5843549" cy="7568551"/>
          </a:xfrm>
          <a:prstGeom prst="rect">
            <a:avLst/>
          </a:prstGeom>
        </p:spPr>
      </p:pic>
      <p:sp>
        <p:nvSpPr>
          <p:cNvPr id="8" name="Text Placeholder 5"/>
          <p:cNvSpPr>
            <a:spLocks noGrp="1"/>
          </p:cNvSpPr>
          <p:nvPr>
            <p:ph type="body" sz="half" idx="1"/>
          </p:nvPr>
        </p:nvSpPr>
        <p:spPr>
          <a:xfrm>
            <a:off x="463132" y="11444914"/>
            <a:ext cx="6743700" cy="2026196"/>
          </a:xfrm>
        </p:spPr>
        <p:txBody>
          <a:bodyPr/>
          <a:lstStyle/>
          <a:p>
            <a:pPr marL="0" indent="0">
              <a:buNone/>
            </a:pPr>
            <a:r>
              <a:rPr lang="en-US" sz="6000" dirty="0" smtClean="0"/>
              <a:t>gfoa.org/materials/</a:t>
            </a:r>
          </a:p>
          <a:p>
            <a:pPr marL="0" indent="0">
              <a:buNone/>
            </a:pPr>
            <a:r>
              <a:rPr lang="en-US" sz="6000" dirty="0" smtClean="0"/>
              <a:t>accountability-trap</a:t>
            </a:r>
            <a:endParaRPr lang="en-US" sz="6000" dirty="0"/>
          </a:p>
        </p:txBody>
      </p:sp>
      <p:sp>
        <p:nvSpPr>
          <p:cNvPr id="9" name="Text Placeholder 5"/>
          <p:cNvSpPr txBox="1">
            <a:spLocks/>
          </p:cNvSpPr>
          <p:nvPr/>
        </p:nvSpPr>
        <p:spPr>
          <a:xfrm>
            <a:off x="9053678" y="1677809"/>
            <a:ext cx="6941342" cy="1718419"/>
          </a:xfrm>
          <a:prstGeom prst="rect">
            <a:avLst/>
          </a:prstGeom>
          <a:noFill/>
          <a:ln w="25400">
            <a:noFill/>
            <a:miter lim="400000"/>
          </a:ln>
          <a:extLst>
            <a:ext uri="{C572A759-6A51-4108-AA02-DFA0A04FC94B}"/>
          </a:extLst>
        </p:spPr>
        <p:txBody>
          <a:bodyPr lIns="50800" tIns="50800" rIns="50800" bIns="50800" anchor="b">
            <a:spAutoFit/>
          </a:bodyPr>
          <a:lstStyle>
            <a:lvl1pPr algn="l" defTabSz="825500" rtl="0" eaLnBrk="0" fontAlgn="base" hangingPunct="0">
              <a:lnSpc>
                <a:spcPts val="6300"/>
              </a:lnSpc>
              <a:spcBef>
                <a:spcPts val="1400"/>
              </a:spcBef>
              <a:spcAft>
                <a:spcPct val="0"/>
              </a:spcAft>
              <a:buFont typeface="Arial" panose="020B0604020202020204" pitchFamily="34" charset="0"/>
              <a:defRPr sz="6300" i="1" spc="-100" baseline="0">
                <a:solidFill>
                  <a:schemeClr val="tx1"/>
                </a:solidFill>
                <a:latin typeface="Times New Roman"/>
                <a:ea typeface="Times New Roman"/>
                <a:cs typeface="Times New Roman"/>
                <a:sym typeface="Times New Roman" panose="02020603050405020304" pitchFamily="18" charset="0"/>
              </a:defRPr>
            </a:lvl1pPr>
            <a:lvl2pPr marL="415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2pPr>
            <a:lvl3pPr marL="923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3pPr>
            <a:lvl4pPr marL="1377950"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4pPr>
            <a:lvl5pPr marL="183197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a:lstStyle>
          <a:p>
            <a:pPr algn="ctr"/>
            <a:r>
              <a:rPr lang="en-US" dirty="0" smtClean="0"/>
              <a:t>Recognize &amp; Mitigate Cognitive Biases</a:t>
            </a:r>
            <a:endParaRPr lang="en-US" dirty="0"/>
          </a:p>
        </p:txBody>
      </p:sp>
      <p:sp>
        <p:nvSpPr>
          <p:cNvPr id="11" name="Text Placeholder 5"/>
          <p:cNvSpPr txBox="1">
            <a:spLocks/>
          </p:cNvSpPr>
          <p:nvPr/>
        </p:nvSpPr>
        <p:spPr>
          <a:xfrm>
            <a:off x="9053678" y="11420851"/>
            <a:ext cx="6743700" cy="2026196"/>
          </a:xfrm>
          <a:prstGeom prst="rect">
            <a:avLst/>
          </a:prstGeom>
          <a:solidFill>
            <a:schemeClr val="accent4"/>
          </a:solidFill>
          <a:ln w="25400">
            <a:solidFill>
              <a:srgbClr val="FFFFFF"/>
            </a:solidFill>
            <a:miter lim="400000"/>
          </a:ln>
          <a:extLst>
            <a:ext uri="{C572A759-6A51-4108-AA02-DFA0A04FC94B}"/>
          </a:extLst>
        </p:spPr>
        <p:txBody>
          <a:bodyPr lIns="88900" tIns="88900" rIns="88900" bIns="88900">
            <a:spAutoFit/>
          </a:bodyPr>
          <a:lstStyle>
            <a:lvl1pPr marL="457200" indent="-457200" algn="l" defTabSz="825500" rtl="0" eaLnBrk="0" fontAlgn="base" hangingPunct="0">
              <a:lnSpc>
                <a:spcPct val="100000"/>
              </a:lnSpc>
              <a:spcBef>
                <a:spcPts val="0"/>
              </a:spcBef>
              <a:spcAft>
                <a:spcPct val="0"/>
              </a:spcAft>
              <a:buClr>
                <a:schemeClr val="tx1"/>
              </a:buClr>
              <a:buFont typeface="Arial" panose="020B0604020202020204" pitchFamily="34" charset="0"/>
              <a:buChar char="•"/>
              <a:tabLst/>
              <a:defRPr sz="3500" i="0" spc="0">
                <a:solidFill>
                  <a:schemeClr val="tx1"/>
                </a:solidFill>
                <a:latin typeface="Times New Roman"/>
                <a:ea typeface="Times New Roman"/>
                <a:cs typeface="Times New Roman"/>
                <a:sym typeface="Times New Roman" panose="02020603050405020304" pitchFamily="18" charset="0"/>
              </a:defRPr>
            </a:lvl1pPr>
            <a:lvl2pPr marL="920750" indent="-452438"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2pPr>
            <a:lvl3pPr marL="1373188" indent="-452438"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3pPr>
            <a:lvl4pPr marL="1843088" indent="-434976"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4pPr>
            <a:lvl5pPr marL="2295526" indent="-487364"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a:lstStyle>
          <a:p>
            <a:pPr marL="0" indent="0">
              <a:buNone/>
            </a:pPr>
            <a:r>
              <a:rPr lang="en-US" altLang="en-US" sz="6000" dirty="0" smtClean="0"/>
              <a:t>gfoa.org/behavioral-science</a:t>
            </a:r>
            <a:endParaRPr lang="en-US" altLang="en-US" sz="6000" dirty="0"/>
          </a:p>
        </p:txBody>
      </p:sp>
      <p:pic>
        <p:nvPicPr>
          <p:cNvPr id="12" name="Picture 11"/>
          <p:cNvPicPr>
            <a:picLocks noChangeAspect="1"/>
          </p:cNvPicPr>
          <p:nvPr/>
        </p:nvPicPr>
        <p:blipFill>
          <a:blip r:embed="rId4"/>
          <a:stretch>
            <a:fillRect/>
          </a:stretch>
        </p:blipFill>
        <p:spPr>
          <a:xfrm>
            <a:off x="9420598" y="3396228"/>
            <a:ext cx="6009859" cy="7815985"/>
          </a:xfrm>
          <a:prstGeom prst="rect">
            <a:avLst/>
          </a:prstGeom>
        </p:spPr>
      </p:pic>
      <p:sp>
        <p:nvSpPr>
          <p:cNvPr id="13" name="Text Placeholder 5"/>
          <p:cNvSpPr txBox="1">
            <a:spLocks/>
          </p:cNvSpPr>
          <p:nvPr/>
        </p:nvSpPr>
        <p:spPr>
          <a:xfrm>
            <a:off x="16731916" y="1766041"/>
            <a:ext cx="7411452" cy="1718419"/>
          </a:xfrm>
          <a:prstGeom prst="rect">
            <a:avLst/>
          </a:prstGeom>
          <a:noFill/>
          <a:ln w="25400">
            <a:noFill/>
            <a:miter lim="400000"/>
          </a:ln>
          <a:extLst>
            <a:ext uri="{C572A759-6A51-4108-AA02-DFA0A04FC94B}"/>
          </a:extLst>
        </p:spPr>
        <p:txBody>
          <a:bodyPr wrap="square" lIns="50800" tIns="50800" rIns="50800" bIns="50800" anchor="b">
            <a:spAutoFit/>
          </a:bodyPr>
          <a:lstStyle>
            <a:lvl1pPr algn="l" defTabSz="825500" rtl="0" eaLnBrk="0" fontAlgn="base" hangingPunct="0">
              <a:lnSpc>
                <a:spcPts val="6300"/>
              </a:lnSpc>
              <a:spcBef>
                <a:spcPts val="1400"/>
              </a:spcBef>
              <a:spcAft>
                <a:spcPct val="0"/>
              </a:spcAft>
              <a:buFont typeface="Arial" panose="020B0604020202020204" pitchFamily="34" charset="0"/>
              <a:defRPr sz="6300" i="1" spc="-100" baseline="0">
                <a:solidFill>
                  <a:schemeClr val="tx1"/>
                </a:solidFill>
                <a:latin typeface="Times New Roman"/>
                <a:ea typeface="Times New Roman"/>
                <a:cs typeface="Times New Roman"/>
                <a:sym typeface="Times New Roman" panose="02020603050405020304" pitchFamily="18" charset="0"/>
              </a:defRPr>
            </a:lvl1pPr>
            <a:lvl2pPr marL="415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2pPr>
            <a:lvl3pPr marL="92392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3pPr>
            <a:lvl4pPr marL="1377950"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4pPr>
            <a:lvl5pPr marL="1831976" algn="l" defTabSz="825500" rtl="0" eaLnBrk="0" fontAlgn="base" hangingPunct="0">
              <a:lnSpc>
                <a:spcPts val="4800"/>
              </a:lnSpc>
              <a:spcBef>
                <a:spcPts val="1400"/>
              </a:spcBef>
              <a:spcAft>
                <a:spcPct val="0"/>
              </a:spcAft>
              <a:buFont typeface="Arial" panose="020B0604020202020204" pitchFamily="34" charset="0"/>
              <a:defRPr sz="3400">
                <a:solidFill>
                  <a:schemeClr val="tx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a:lstStyle>
          <a:p>
            <a:pPr algn="ctr"/>
            <a:r>
              <a:rPr lang="en-US" dirty="0" smtClean="0"/>
              <a:t>Go Beyond Positions &amp; Understand Interests</a:t>
            </a:r>
            <a:endParaRPr lang="en-US" dirty="0"/>
          </a:p>
        </p:txBody>
      </p:sp>
      <p:sp>
        <p:nvSpPr>
          <p:cNvPr id="14" name="Text Placeholder 5"/>
          <p:cNvSpPr txBox="1">
            <a:spLocks/>
          </p:cNvSpPr>
          <p:nvPr/>
        </p:nvSpPr>
        <p:spPr>
          <a:xfrm>
            <a:off x="17018582" y="11509083"/>
            <a:ext cx="6743700" cy="1102866"/>
          </a:xfrm>
          <a:prstGeom prst="rect">
            <a:avLst/>
          </a:prstGeom>
          <a:solidFill>
            <a:schemeClr val="accent4"/>
          </a:solidFill>
          <a:ln w="25400">
            <a:solidFill>
              <a:srgbClr val="FFFFFF"/>
            </a:solidFill>
            <a:miter lim="400000"/>
          </a:ln>
          <a:extLst>
            <a:ext uri="{C572A759-6A51-4108-AA02-DFA0A04FC94B}"/>
          </a:extLst>
        </p:spPr>
        <p:txBody>
          <a:bodyPr lIns="88900" tIns="88900" rIns="88900" bIns="88900">
            <a:spAutoFit/>
          </a:bodyPr>
          <a:lstStyle>
            <a:lvl1pPr marL="457200" indent="-457200" algn="l" defTabSz="825500" rtl="0" eaLnBrk="0" fontAlgn="base" hangingPunct="0">
              <a:lnSpc>
                <a:spcPct val="100000"/>
              </a:lnSpc>
              <a:spcBef>
                <a:spcPts val="0"/>
              </a:spcBef>
              <a:spcAft>
                <a:spcPct val="0"/>
              </a:spcAft>
              <a:buClr>
                <a:schemeClr val="tx1"/>
              </a:buClr>
              <a:buFont typeface="Arial" panose="020B0604020202020204" pitchFamily="34" charset="0"/>
              <a:buChar char="•"/>
              <a:tabLst/>
              <a:defRPr sz="3500" i="0" spc="0">
                <a:solidFill>
                  <a:schemeClr val="tx1"/>
                </a:solidFill>
                <a:latin typeface="Times New Roman"/>
                <a:ea typeface="Times New Roman"/>
                <a:cs typeface="Times New Roman"/>
                <a:sym typeface="Times New Roman" panose="02020603050405020304" pitchFamily="18" charset="0"/>
              </a:defRPr>
            </a:lvl1pPr>
            <a:lvl2pPr marL="920750" indent="-452438"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2pPr>
            <a:lvl3pPr marL="1373188" indent="-452438"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3pPr>
            <a:lvl4pPr marL="1843088" indent="-434976"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4pPr>
            <a:lvl5pPr marL="2295526" indent="-487364" algn="l" defTabSz="825500" rtl="0" eaLnBrk="0" fontAlgn="base" hangingPunct="0">
              <a:lnSpc>
                <a:spcPct val="100000"/>
              </a:lnSpc>
              <a:spcBef>
                <a:spcPts val="0"/>
              </a:spcBef>
              <a:spcAft>
                <a:spcPct val="0"/>
              </a:spcAft>
              <a:buClr>
                <a:schemeClr val="tx1"/>
              </a:buClr>
              <a:buFont typeface="System Font Regular"/>
              <a:buChar char="-"/>
              <a:tabLst/>
              <a:defRPr sz="3500" i="0" spc="0">
                <a:solidFill>
                  <a:schemeClr val="tx1"/>
                </a:solidFill>
                <a:latin typeface="Times New Roman"/>
                <a:ea typeface="Times New Roman"/>
                <a:cs typeface="Times New Roman"/>
                <a:sym typeface="Times New Roman" panose="02020603050405020304" pitchFamily="18" charset="0"/>
              </a:defRPr>
            </a:lvl5pPr>
            <a:lvl6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6pPr>
            <a:lvl7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7pPr>
            <a:lvl8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8pPr>
            <a:lvl9pPr marL="0" marR="0" indent="0" algn="l" defTabSz="825500" rtl="0" latinLnBrk="0">
              <a:lnSpc>
                <a:spcPts val="7000"/>
              </a:lnSpc>
              <a:spcBef>
                <a:spcPts val="0"/>
              </a:spcBef>
              <a:spcAft>
                <a:spcPts val="0"/>
              </a:spcAft>
              <a:buClrTx/>
              <a:buSzTx/>
              <a:buFontTx/>
              <a:buNone/>
              <a:tabLst/>
              <a:defRPr sz="6300" b="0" i="1" u="none" strike="noStrike" cap="none" spc="-190" baseline="0">
                <a:ln>
                  <a:noFill/>
                </a:ln>
                <a:solidFill>
                  <a:schemeClr val="accent4"/>
                </a:solidFill>
                <a:uFillTx/>
                <a:latin typeface="Times New Roman"/>
                <a:ea typeface="Times New Roman"/>
                <a:cs typeface="Times New Roman"/>
                <a:sym typeface="Times New Roman"/>
              </a:defRPr>
            </a:lvl9pPr>
          </a:lstStyle>
          <a:p>
            <a:pPr marL="0" indent="0" algn="ctr">
              <a:buNone/>
            </a:pPr>
            <a:r>
              <a:rPr lang="en-US" altLang="en-US" sz="6000" dirty="0" smtClean="0"/>
              <a:t>gfoa.org/fairness</a:t>
            </a:r>
            <a:endParaRPr lang="en-US" altLang="en-US" sz="6000" dirty="0"/>
          </a:p>
        </p:txBody>
      </p:sp>
      <p:pic>
        <p:nvPicPr>
          <p:cNvPr id="16" name="Picture 15"/>
          <p:cNvPicPr>
            <a:picLocks noChangeAspect="1"/>
          </p:cNvPicPr>
          <p:nvPr/>
        </p:nvPicPr>
        <p:blipFill>
          <a:blip r:embed="rId5"/>
          <a:stretch>
            <a:fillRect/>
          </a:stretch>
        </p:blipFill>
        <p:spPr>
          <a:xfrm>
            <a:off x="17350453" y="3420291"/>
            <a:ext cx="6079958" cy="7892927"/>
          </a:xfrm>
          <a:prstGeom prst="rect">
            <a:avLst/>
          </a:prstGeom>
        </p:spPr>
      </p:pic>
    </p:spTree>
    <p:extLst>
      <p:ext uri="{BB962C8B-B14F-4D97-AF65-F5344CB8AC3E}">
        <p14:creationId xmlns:p14="http://schemas.microsoft.com/office/powerpoint/2010/main" val="1517126996"/>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84753" y="2209351"/>
            <a:ext cx="23169858" cy="4129336"/>
          </a:xfrm>
        </p:spPr>
        <p:txBody>
          <a:bodyPr/>
          <a:lstStyle/>
          <a:p>
            <a:pPr algn="ctr"/>
            <a:r>
              <a:rPr lang="en-US" sz="7200" b="1" dirty="0" smtClean="0"/>
              <a:t>Group Discussion</a:t>
            </a:r>
          </a:p>
          <a:p>
            <a:pPr algn="ctr"/>
            <a:endParaRPr lang="en-US" sz="7200" dirty="0"/>
          </a:p>
          <a:p>
            <a:pPr algn="ctr"/>
            <a:r>
              <a:rPr lang="en-US" sz="7200" dirty="0" smtClean="0"/>
              <a:t>What </a:t>
            </a:r>
            <a:r>
              <a:rPr lang="en-US" sz="7200" dirty="0" smtClean="0"/>
              <a:t>is your top opportunity to “rethink budgeting” in your community?</a:t>
            </a:r>
            <a:endParaRPr lang="en-US" sz="7200" dirty="0"/>
          </a:p>
        </p:txBody>
      </p:sp>
    </p:spTree>
    <p:extLst>
      <p:ext uri="{BB962C8B-B14F-4D97-AF65-F5344CB8AC3E}">
        <p14:creationId xmlns:p14="http://schemas.microsoft.com/office/powerpoint/2010/main" val="18180388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48" y="4863806"/>
            <a:ext cx="6756401" cy="3872855"/>
          </a:xfrm>
        </p:spPr>
        <p:txBody>
          <a:bodyPr/>
          <a:lstStyle/>
          <a:p>
            <a:r>
              <a:rPr lang="en-US" dirty="0" smtClean="0"/>
              <a:t>Stagnant or diminishing resources</a:t>
            </a:r>
            <a:endParaRPr lang="en-US" dirty="0"/>
          </a:p>
        </p:txBody>
      </p:sp>
      <p:sp>
        <p:nvSpPr>
          <p:cNvPr id="4" name="Text Placeholder 3"/>
          <p:cNvSpPr>
            <a:spLocks noGrp="1"/>
          </p:cNvSpPr>
          <p:nvPr>
            <p:ph type="body" sz="half" idx="15"/>
          </p:nvPr>
        </p:nvSpPr>
        <p:spPr>
          <a:xfrm>
            <a:off x="10798144" y="427041"/>
            <a:ext cx="11747501" cy="1821011"/>
          </a:xfrm>
        </p:spPr>
        <p:txBody>
          <a:bodyPr/>
          <a:lstStyle/>
          <a:p>
            <a:pPr marL="0" indent="0" algn="ctr">
              <a:lnSpc>
                <a:spcPct val="100000"/>
              </a:lnSpc>
              <a:buNone/>
            </a:pPr>
            <a:r>
              <a:rPr lang="en-US" sz="6000" b="1" dirty="0" smtClean="0"/>
              <a:t>The Rethinking Revenue Initiative</a:t>
            </a:r>
          </a:p>
          <a:p>
            <a:pPr marL="0" indent="0" algn="ctr">
              <a:lnSpc>
                <a:spcPct val="100000"/>
              </a:lnSpc>
              <a:buNone/>
            </a:pPr>
            <a:r>
              <a:rPr lang="en-US" dirty="0" smtClean="0"/>
              <a:t>Gfoa.org/rethinking-revenue</a:t>
            </a:r>
            <a:endParaRPr lang="en-US" dirty="0"/>
          </a:p>
        </p:txBody>
      </p:sp>
      <p:pic>
        <p:nvPicPr>
          <p:cNvPr id="5" name="Picture 4"/>
          <p:cNvPicPr>
            <a:picLocks noChangeAspect="1"/>
          </p:cNvPicPr>
          <p:nvPr/>
        </p:nvPicPr>
        <p:blipFill>
          <a:blip r:embed="rId3"/>
          <a:stretch>
            <a:fillRect/>
          </a:stretch>
        </p:blipFill>
        <p:spPr>
          <a:xfrm>
            <a:off x="13510525" y="2903621"/>
            <a:ext cx="7937768" cy="10321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916873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2881" y="1452883"/>
            <a:ext cx="21024255" cy="941155"/>
          </a:xfrm>
        </p:spPr>
        <p:txBody>
          <a:bodyPr/>
          <a:lstStyle/>
          <a:p>
            <a:pPr algn="ctr"/>
            <a:r>
              <a:rPr lang="en-US" sz="13800" dirty="0" smtClean="0"/>
              <a:t>Conflict</a:t>
            </a:r>
            <a:endParaRPr lang="en-US" sz="13800" dirty="0"/>
          </a:p>
        </p:txBody>
      </p:sp>
      <p:pic>
        <p:nvPicPr>
          <p:cNvPr id="2" name="Picture 1"/>
          <p:cNvPicPr>
            <a:picLocks noChangeAspect="1"/>
          </p:cNvPicPr>
          <p:nvPr/>
        </p:nvPicPr>
        <p:blipFill>
          <a:blip r:embed="rId3"/>
          <a:stretch>
            <a:fillRect/>
          </a:stretch>
        </p:blipFill>
        <p:spPr>
          <a:xfrm>
            <a:off x="843319" y="2190749"/>
            <a:ext cx="22923378" cy="11311637"/>
          </a:xfrm>
          <a:prstGeom prst="rect">
            <a:avLst/>
          </a:prstGeom>
        </p:spPr>
      </p:pic>
    </p:spTree>
    <p:extLst>
      <p:ext uri="{BB962C8B-B14F-4D97-AF65-F5344CB8AC3E}">
        <p14:creationId xmlns:p14="http://schemas.microsoft.com/office/powerpoint/2010/main" val="214047532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GFOA FF">
      <a:dk1>
        <a:srgbClr val="383838"/>
      </a:dk1>
      <a:lt1>
        <a:srgbClr val="ECE9E5"/>
      </a:lt1>
      <a:dk2>
        <a:srgbClr val="2C5DAB"/>
      </a:dk2>
      <a:lt2>
        <a:srgbClr val="FFFFFF"/>
      </a:lt2>
      <a:accent1>
        <a:srgbClr val="2C5DAB"/>
      </a:accent1>
      <a:accent2>
        <a:srgbClr val="67C18C"/>
      </a:accent2>
      <a:accent3>
        <a:srgbClr val="A98351"/>
      </a:accent3>
      <a:accent4>
        <a:srgbClr val="ECE9E5"/>
      </a:accent4>
      <a:accent5>
        <a:srgbClr val="919090"/>
      </a:accent5>
      <a:accent6>
        <a:srgbClr val="919090"/>
      </a:accent6>
      <a:hlink>
        <a:srgbClr val="919090"/>
      </a:hlink>
      <a:folHlink>
        <a:srgbClr val="A88352"/>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19GFOA FF PowerPoint Template v3" id="{DBBFDF04-C95C-2947-967C-7310AD5C64FC}" vid="{2999B809-72D8-4D46-94A8-6A0F1DC9BEEC}"/>
    </a:ext>
  </a:extLst>
</a:theme>
</file>

<file path=ppt/theme/theme2.xml><?xml version="1.0" encoding="utf-8"?>
<a:theme xmlns:a="http://schemas.openxmlformats.org/drawingml/2006/main" name="1_White">
  <a:themeElements>
    <a:clrScheme name="GFOA FF">
      <a:dk1>
        <a:srgbClr val="383838"/>
      </a:dk1>
      <a:lt1>
        <a:srgbClr val="ECE9E5"/>
      </a:lt1>
      <a:dk2>
        <a:srgbClr val="2C5DAB"/>
      </a:dk2>
      <a:lt2>
        <a:srgbClr val="FFFFFF"/>
      </a:lt2>
      <a:accent1>
        <a:srgbClr val="2C5DAB"/>
      </a:accent1>
      <a:accent2>
        <a:srgbClr val="67C18C"/>
      </a:accent2>
      <a:accent3>
        <a:srgbClr val="A98351"/>
      </a:accent3>
      <a:accent4>
        <a:srgbClr val="ECE9E5"/>
      </a:accent4>
      <a:accent5>
        <a:srgbClr val="919090"/>
      </a:accent5>
      <a:accent6>
        <a:srgbClr val="919090"/>
      </a:accent6>
      <a:hlink>
        <a:srgbClr val="919090"/>
      </a:hlink>
      <a:folHlink>
        <a:srgbClr val="A88352"/>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19GFOA FF PowerPoint Template v3" id="{DBBFDF04-C95C-2947-967C-7310AD5C64FC}" vid="{2999B809-72D8-4D46-94A8-6A0F1DC9BEEC}"/>
    </a:ext>
  </a:extLst>
</a:theme>
</file>

<file path=ppt/theme/theme3.xml><?xml version="1.0" encoding="utf-8"?>
<a:theme xmlns:a="http://schemas.openxmlformats.org/drawingml/2006/main" name="2_White">
  <a:themeElements>
    <a:clrScheme name="GFOA FF">
      <a:dk1>
        <a:srgbClr val="383838"/>
      </a:dk1>
      <a:lt1>
        <a:srgbClr val="ECE9E5"/>
      </a:lt1>
      <a:dk2>
        <a:srgbClr val="2C5DAB"/>
      </a:dk2>
      <a:lt2>
        <a:srgbClr val="FFFFFF"/>
      </a:lt2>
      <a:accent1>
        <a:srgbClr val="2C5DAB"/>
      </a:accent1>
      <a:accent2>
        <a:srgbClr val="67C18C"/>
      </a:accent2>
      <a:accent3>
        <a:srgbClr val="A98351"/>
      </a:accent3>
      <a:accent4>
        <a:srgbClr val="ECE9E5"/>
      </a:accent4>
      <a:accent5>
        <a:srgbClr val="919090"/>
      </a:accent5>
      <a:accent6>
        <a:srgbClr val="919090"/>
      </a:accent6>
      <a:hlink>
        <a:srgbClr val="919090"/>
      </a:hlink>
      <a:folHlink>
        <a:srgbClr val="A88352"/>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19GFOA FF PowerPoint Template v3" id="{DBBFDF04-C95C-2947-967C-7310AD5C64FC}" vid="{2999B809-72D8-4D46-94A8-6A0F1DC9BEEC}"/>
    </a:ext>
  </a:extLst>
</a:theme>
</file>

<file path=ppt/theme/theme4.xml><?xml version="1.0" encoding="utf-8"?>
<a:theme xmlns:a="http://schemas.openxmlformats.org/drawingml/2006/main" name="White">
  <a:themeElements>
    <a:clrScheme name="White">
      <a:dk1>
        <a:srgbClr val="000000"/>
      </a:dk1>
      <a:lt1>
        <a:srgbClr val="FFFFFF"/>
      </a:lt1>
      <a:dk2>
        <a:srgbClr val="BFBFBF"/>
      </a:dk2>
      <a:lt2>
        <a:srgbClr val="BEBEBE"/>
      </a:lt2>
      <a:accent1>
        <a:srgbClr val="2C5DAB">
          <a:alpha val="50000"/>
        </a:srgbClr>
      </a:accent1>
      <a:accent2>
        <a:srgbClr val="67C18C">
          <a:alpha val="50000"/>
        </a:srgbClr>
      </a:accent2>
      <a:accent3>
        <a:srgbClr val="A98352">
          <a:alpha val="50000"/>
        </a:srgbClr>
      </a:accent3>
      <a:accent4>
        <a:srgbClr val="ECE9E5">
          <a:alpha val="50000"/>
        </a:srgbClr>
      </a:accent4>
      <a:accent5>
        <a:srgbClr val="919090">
          <a:alpha val="50000"/>
        </a:srgbClr>
      </a:accent5>
      <a:accent6>
        <a:srgbClr val="393839">
          <a:alpha val="50000"/>
        </a:srgbClr>
      </a:accent6>
      <a:hlink>
        <a:srgbClr val="0000FF"/>
      </a:hlink>
      <a:folHlink>
        <a:srgbClr val="FF00FF"/>
      </a:folHlink>
    </a:clrScheme>
    <a:fontScheme name="White">
      <a:majorFont>
        <a:latin typeface="Impact"/>
        <a:ea typeface="Impact"/>
        <a:cs typeface="Impact"/>
      </a:majorFont>
      <a:minorFont>
        <a:latin typeface="Impact"/>
        <a:ea typeface="Impact"/>
        <a:cs typeface="Impac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4"/>
          </a:solidFill>
          <a:prstDash val="solid"/>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825500" rtl="0" fontAlgn="auto" latinLnBrk="0" hangingPunct="0">
          <a:lnSpc>
            <a:spcPts val="9800"/>
          </a:lnSpc>
          <a:spcBef>
            <a:spcPts val="0"/>
          </a:spcBef>
          <a:spcAft>
            <a:spcPts val="0"/>
          </a:spcAft>
          <a:buClrTx/>
          <a:buSzTx/>
          <a:buFontTx/>
          <a:buNone/>
          <a:tabLst/>
          <a:defRPr kumimoji="0" sz="9800" b="0" i="0" u="none" strike="noStrike" cap="all" spc="-195" normalizeH="0" baseline="0">
            <a:ln>
              <a:noFill/>
            </a:ln>
            <a:solidFill>
              <a:schemeClr val="accent4"/>
            </a:solidFill>
            <a:effectLst/>
            <a:uFillTx/>
            <a:latin typeface="+mn-lt"/>
            <a:ea typeface="+mn-ea"/>
            <a:cs typeface="+mn-cs"/>
            <a:sym typeface="Impac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ts val="4200"/>
          </a:lnSpc>
          <a:spcBef>
            <a:spcPts val="1400"/>
          </a:spcBef>
          <a:spcAft>
            <a:spcPts val="0"/>
          </a:spcAft>
          <a:buClrTx/>
          <a:buSzTx/>
          <a:buFontTx/>
          <a:buNone/>
          <a:tabLst/>
          <a:defRPr kumimoji="0" sz="3500" b="0" i="0" u="none" strike="noStrike" cap="none" spc="0" normalizeH="0" baseline="0">
            <a:ln>
              <a:noFill/>
            </a:ln>
            <a:solidFill>
              <a:schemeClr val="accent6"/>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2135</TotalTime>
  <Words>5548</Words>
  <Application>Microsoft Office PowerPoint</Application>
  <PresentationFormat>Custom</PresentationFormat>
  <Paragraphs>369</Paragraphs>
  <Slides>72</Slides>
  <Notes>43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72</vt:i4>
      </vt:variant>
    </vt:vector>
  </HeadingPairs>
  <TitlesOfParts>
    <vt:vector size="88" baseType="lpstr">
      <vt:lpstr>Arial</vt:lpstr>
      <vt:lpstr>Calibri</vt:lpstr>
      <vt:lpstr>Helvetica</vt:lpstr>
      <vt:lpstr>Helvetica Neue</vt:lpstr>
      <vt:lpstr>Helvetica Neue Light</vt:lpstr>
      <vt:lpstr>IBM Plex Sans</vt:lpstr>
      <vt:lpstr>IBM Plex Sans Condensed</vt:lpstr>
      <vt:lpstr>Impact</vt:lpstr>
      <vt:lpstr>Montserrat</vt:lpstr>
      <vt:lpstr>Poppins</vt:lpstr>
      <vt:lpstr>System Font Regular</vt:lpstr>
      <vt:lpstr>Times New Roman</vt:lpstr>
      <vt:lpstr>Wingdings</vt:lpstr>
      <vt:lpstr>White</vt:lpstr>
      <vt:lpstr>1_White</vt:lpstr>
      <vt:lpstr>2_White</vt:lpstr>
      <vt:lpstr>Rethinking Budgeting </vt:lpstr>
      <vt:lpstr>Agenda</vt:lpstr>
      <vt:lpstr>About Rethinking Budgeting</vt:lpstr>
      <vt:lpstr>Budgeting has been done the same for decades</vt:lpstr>
      <vt:lpstr>Budgeting has been done the same for decades</vt:lpstr>
      <vt:lpstr>WhY Now?</vt:lpstr>
      <vt:lpstr>PowerPoint Presentation</vt:lpstr>
      <vt:lpstr>Stagnant or diminishing resources</vt:lpstr>
      <vt:lpstr>Conflict</vt:lpstr>
      <vt:lpstr>Volatility</vt:lpstr>
      <vt:lpstr>PowerPoint Presentation</vt:lpstr>
      <vt:lpstr>HOW FINANCIAL FOUNDATIONS ADDRESSES 3 LEVELS OF SYSTEMS CHANGE</vt:lpstr>
      <vt:lpstr>How people make decisions</vt:lpstr>
      <vt:lpstr>More appreciation of Fairness in the budget</vt:lpstr>
      <vt:lpstr>PowerPoint Presentation</vt:lpstr>
      <vt:lpstr>Why We Need to Define the Problem</vt:lpstr>
      <vt:lpstr>PowerPoint Presentation</vt:lpstr>
      <vt:lpstr>Complex problems are often…</vt:lpstr>
      <vt:lpstr>Complex problems are often…</vt:lpstr>
      <vt:lpstr>Complex problems ARE often…</vt:lpstr>
      <vt:lpstr>Design Principles for defining the problem</vt:lpstr>
      <vt:lpstr>PowerPoint Presentation</vt:lpstr>
      <vt:lpstr>Reject zero sum thinking</vt:lpstr>
      <vt:lpstr>PowerPoint Presentation</vt:lpstr>
      <vt:lpstr>The Tragedy of the Commons</vt:lpstr>
      <vt:lpstr>The Tragedy of the Commons</vt:lpstr>
      <vt:lpstr>The Tragedy of Local Government?</vt:lpstr>
      <vt:lpstr>PowerPoint Presentation</vt:lpstr>
      <vt:lpstr>PowerPoint Presentation</vt:lpstr>
      <vt:lpstr>PowerPoint Presentation</vt:lpstr>
      <vt:lpstr>Provide Procedural justice</vt:lpstr>
      <vt:lpstr>PowerPoint Presentation</vt:lpstr>
      <vt:lpstr>Procedural Justice</vt:lpstr>
      <vt:lpstr>PowerPoint Presentation</vt:lpstr>
      <vt:lpstr>PowerPoint Presentation</vt:lpstr>
      <vt:lpstr>PowerPoint Presentation</vt:lpstr>
      <vt:lpstr>PowerPoint Presentation</vt:lpstr>
      <vt:lpstr>Introduce Constraints</vt:lpstr>
      <vt:lpstr>PowerPoint Presentation</vt:lpstr>
      <vt:lpstr>Financial Polices are decision-making Boundaries</vt:lpstr>
      <vt:lpstr>PowerPoint Presentation</vt:lpstr>
      <vt:lpstr>Take-Aways</vt:lpstr>
      <vt:lpstr>Perspectives</vt:lpstr>
      <vt:lpstr>The Problem</vt:lpstr>
      <vt:lpstr>PowerPoint Presentation</vt:lpstr>
      <vt:lpstr>The rider and the Elephant</vt:lpstr>
      <vt:lpstr>The six moral foundations</vt:lpstr>
      <vt:lpstr>The back fire effect</vt:lpstr>
      <vt:lpstr>Five principles of constructive dialogue</vt:lpstr>
      <vt:lpstr> On average, participants rated their satisfaction with the program as a 9 out of 10.</vt:lpstr>
      <vt:lpstr>Take-Aways</vt:lpstr>
      <vt:lpstr>Rethinking Strategic planning</vt:lpstr>
      <vt:lpstr>Three Unwritten rules of strategic planning</vt:lpstr>
      <vt:lpstr>Rule 1</vt:lpstr>
      <vt:lpstr>Rule 2</vt:lpstr>
      <vt:lpstr>Rule 3</vt:lpstr>
      <vt:lpstr>Design Principles for Rethinking Strategic Planning</vt:lpstr>
      <vt:lpstr>PowerPoint Presentation</vt:lpstr>
      <vt:lpstr>Accept uncertainty</vt:lpstr>
      <vt:lpstr>The Tragedy of the Commons</vt:lpstr>
      <vt:lpstr>Transformative visions in local government</vt:lpstr>
      <vt:lpstr>Illustration of vision, strategy, tactics</vt:lpstr>
      <vt:lpstr>Rolling Plan</vt:lpstr>
      <vt:lpstr>Goals of the rolling plan</vt:lpstr>
      <vt:lpstr>What the rolling plan does not do</vt:lpstr>
      <vt:lpstr>PowerPoint Presentation</vt:lpstr>
      <vt:lpstr>Take-aways</vt:lpstr>
      <vt:lpstr>Rethinking Public Engagement</vt:lpstr>
      <vt:lpstr>Rethinking Public Engagement</vt:lpstr>
      <vt:lpstr>PowerPoint Presentation</vt:lpstr>
      <vt:lpstr>Resources (linked in @ Shayne Kavanagh)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Foundations  For Thriving Communities</dc:title>
  <dc:creator>Shayne Kavanagh</dc:creator>
  <cp:lastModifiedBy>Shayne Kavanagh</cp:lastModifiedBy>
  <cp:revision>123</cp:revision>
  <cp:lastPrinted>2019-05-08T20:48:41Z</cp:lastPrinted>
  <dcterms:modified xsi:type="dcterms:W3CDTF">2022-09-05T17:35:31Z</dcterms:modified>
</cp:coreProperties>
</file>