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5"/>
    <p:sldMasterId id="2147483758" r:id="rId6"/>
    <p:sldMasterId id="2147483760" r:id="rId7"/>
    <p:sldMasterId id="2147483777" r:id="rId8"/>
    <p:sldMasterId id="2147483794" r:id="rId9"/>
    <p:sldMasterId id="2147483801" r:id="rId10"/>
  </p:sldMasterIdLst>
  <p:notesMasterIdLst>
    <p:notesMasterId r:id="rId44"/>
  </p:notesMasterIdLst>
  <p:handoutMasterIdLst>
    <p:handoutMasterId r:id="rId45"/>
  </p:handoutMasterIdLst>
  <p:sldIdLst>
    <p:sldId id="2388" r:id="rId11"/>
    <p:sldId id="2389" r:id="rId12"/>
    <p:sldId id="2390" r:id="rId13"/>
    <p:sldId id="264" r:id="rId14"/>
    <p:sldId id="2393" r:id="rId15"/>
    <p:sldId id="2399" r:id="rId16"/>
    <p:sldId id="2400" r:id="rId17"/>
    <p:sldId id="2401" r:id="rId18"/>
    <p:sldId id="2402" r:id="rId19"/>
    <p:sldId id="2403" r:id="rId20"/>
    <p:sldId id="2404" r:id="rId21"/>
    <p:sldId id="2405" r:id="rId22"/>
    <p:sldId id="2406" r:id="rId23"/>
    <p:sldId id="2407" r:id="rId24"/>
    <p:sldId id="2408" r:id="rId25"/>
    <p:sldId id="2409" r:id="rId26"/>
    <p:sldId id="2410" r:id="rId27"/>
    <p:sldId id="2411" r:id="rId28"/>
    <p:sldId id="2412" r:id="rId29"/>
    <p:sldId id="2432" r:id="rId30"/>
    <p:sldId id="2433" r:id="rId31"/>
    <p:sldId id="2413" r:id="rId32"/>
    <p:sldId id="2414" r:id="rId33"/>
    <p:sldId id="2415" r:id="rId34"/>
    <p:sldId id="2417" r:id="rId35"/>
    <p:sldId id="2418" r:id="rId36"/>
    <p:sldId id="2419" r:id="rId37"/>
    <p:sldId id="2424" r:id="rId38"/>
    <p:sldId id="2427" r:id="rId39"/>
    <p:sldId id="2428" r:id="rId40"/>
    <p:sldId id="2429" r:id="rId41"/>
    <p:sldId id="2430" r:id="rId42"/>
    <p:sldId id="2431" r:id="rId43"/>
  </p:sldIdLst>
  <p:sldSz cx="12192000" cy="6858000"/>
  <p:notesSz cx="7010400" cy="92964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F56781-BD7C-721B-6E40-F249604A36D3}" name="Angelica Miranda" initials="AM" userId="Angelica Miranda" providerId="None"/>
  <p188:author id="{C34A81A2-C002-F9CF-D512-2173BE9D8D15}" name="Ng, Tony" initials="NT" userId="Ng, Tony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vera, Melissa" initials="MO" lastIdx="2" clrIdx="0">
    <p:extLst>
      <p:ext uri="{19B8F6BF-5375-455C-9EA6-DF929625EA0E}">
        <p15:presenceInfo xmlns:p15="http://schemas.microsoft.com/office/powerpoint/2012/main" userId="Olvera, Melis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2CF"/>
    <a:srgbClr val="0F636E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00834B-122C-4FD1-A367-3A8A6FD720FF}" v="2" dt="2023-09-07T13:53:56.1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5909" autoAdjust="0"/>
  </p:normalViewPr>
  <p:slideViewPr>
    <p:cSldViewPr>
      <p:cViewPr varScale="1">
        <p:scale>
          <a:sx n="114" d="100"/>
          <a:sy n="114" d="100"/>
        </p:scale>
        <p:origin x="30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16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handoutMaster" Target="handoutMasters/handoutMaster1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52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gs" Target="tags/tag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Intire, Scott" userId="4b5ef9fa-3d72-44a5-8207-09834848c778" providerId="ADAL" clId="{93F3AB6E-D445-4805-BF28-CFB59EFDF8AB}"/>
    <pc:docChg chg="custSel modSld">
      <pc:chgData name="McIntire, Scott" userId="4b5ef9fa-3d72-44a5-8207-09834848c778" providerId="ADAL" clId="{93F3AB6E-D445-4805-BF28-CFB59EFDF8AB}" dt="2023-09-08T13:42:05.401" v="102" actId="5793"/>
      <pc:docMkLst>
        <pc:docMk/>
      </pc:docMkLst>
      <pc:sldChg chg="modSp mod">
        <pc:chgData name="McIntire, Scott" userId="4b5ef9fa-3d72-44a5-8207-09834848c778" providerId="ADAL" clId="{93F3AB6E-D445-4805-BF28-CFB59EFDF8AB}" dt="2023-09-08T13:40:44.806" v="27" actId="33524"/>
        <pc:sldMkLst>
          <pc:docMk/>
          <pc:sldMk cId="1811024365" sldId="2393"/>
        </pc:sldMkLst>
        <pc:spChg chg="mod">
          <ac:chgData name="McIntire, Scott" userId="4b5ef9fa-3d72-44a5-8207-09834848c778" providerId="ADAL" clId="{93F3AB6E-D445-4805-BF28-CFB59EFDF8AB}" dt="2023-09-08T13:40:44.806" v="27" actId="33524"/>
          <ac:spMkLst>
            <pc:docMk/>
            <pc:sldMk cId="1811024365" sldId="2393"/>
            <ac:spMk id="5" creationId="{B4F583AC-BF0E-BAA9-1D8B-19CD2743A3AA}"/>
          </ac:spMkLst>
        </pc:spChg>
      </pc:sldChg>
      <pc:sldChg chg="modSp mod">
        <pc:chgData name="McIntire, Scott" userId="4b5ef9fa-3d72-44a5-8207-09834848c778" providerId="ADAL" clId="{93F3AB6E-D445-4805-BF28-CFB59EFDF8AB}" dt="2023-09-08T13:41:04.687" v="44" actId="20577"/>
        <pc:sldMkLst>
          <pc:docMk/>
          <pc:sldMk cId="2153185165" sldId="2401"/>
        </pc:sldMkLst>
        <pc:spChg chg="mod">
          <ac:chgData name="McIntire, Scott" userId="4b5ef9fa-3d72-44a5-8207-09834848c778" providerId="ADAL" clId="{93F3AB6E-D445-4805-BF28-CFB59EFDF8AB}" dt="2023-09-08T13:41:04.687" v="44" actId="20577"/>
          <ac:spMkLst>
            <pc:docMk/>
            <pc:sldMk cId="2153185165" sldId="2401"/>
            <ac:spMk id="3" creationId="{3CEE6C9B-6A0B-E8C0-5D8E-D58847011B16}"/>
          </ac:spMkLst>
        </pc:spChg>
      </pc:sldChg>
      <pc:sldChg chg="modSp mod">
        <pc:chgData name="McIntire, Scott" userId="4b5ef9fa-3d72-44a5-8207-09834848c778" providerId="ADAL" clId="{93F3AB6E-D445-4805-BF28-CFB59EFDF8AB}" dt="2023-09-08T13:42:05.401" v="102" actId="5793"/>
        <pc:sldMkLst>
          <pc:docMk/>
          <pc:sldMk cId="2785940112" sldId="2418"/>
        </pc:sldMkLst>
        <pc:spChg chg="mod">
          <ac:chgData name="McIntire, Scott" userId="4b5ef9fa-3d72-44a5-8207-09834848c778" providerId="ADAL" clId="{93F3AB6E-D445-4805-BF28-CFB59EFDF8AB}" dt="2023-09-08T13:42:05.401" v="102" actId="5793"/>
          <ac:spMkLst>
            <pc:docMk/>
            <pc:sldMk cId="2785940112" sldId="2418"/>
            <ac:spMk id="3" creationId="{983EBE0E-A65C-7C1D-0305-DE0A631EC17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22B73A-019F-426F-8817-3BA3F3DAB300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B330A9-7843-4C86-A88F-33048D6EB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35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DF53FE-3EAB-4030-85B2-C7B9BE003200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0851C6-4631-460C-B62D-C907B98BB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7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061412" y="2940018"/>
            <a:ext cx="7196085" cy="0"/>
          </a:xfrm>
          <a:prstGeom prst="line">
            <a:avLst/>
          </a:prstGeom>
          <a:noFill/>
          <a:ln w="19050" cap="flat" cmpd="sng" algn="ctr">
            <a:solidFill>
              <a:srgbClr val="009BA9"/>
            </a:solidFill>
            <a:prstDash val="solid"/>
          </a:ln>
          <a:effectLst/>
        </p:spPr>
      </p:cxn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3317" y="3087198"/>
            <a:ext cx="7121180" cy="588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Date, 2020  |  Presented by: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315914" y="1106108"/>
            <a:ext cx="8107292" cy="161993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3600" b="1">
                <a:solidFill>
                  <a:srgbClr val="009B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3983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971"/>
            <a:ext cx="10515600" cy="4639993"/>
          </a:xfrm>
        </p:spPr>
        <p:txBody>
          <a:bodyPr/>
          <a:lstStyle>
            <a:lvl1pPr>
              <a:spcBef>
                <a:spcPts val="1200"/>
              </a:spcBef>
              <a:defRPr b="1"/>
            </a:lvl1pPr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2592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971"/>
            <a:ext cx="10515600" cy="4639993"/>
          </a:xfrm>
        </p:spPr>
        <p:txBody>
          <a:bodyPr/>
          <a:lstStyle>
            <a:lvl1pPr>
              <a:spcBef>
                <a:spcPts val="1200"/>
              </a:spcBef>
              <a:defRPr b="1"/>
            </a:lvl1pPr>
            <a:lvl2pPr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 b="1"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11218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971"/>
            <a:ext cx="7152608" cy="4639993"/>
          </a:xfrm>
        </p:spPr>
        <p:txBody>
          <a:bodyPr/>
          <a:lstStyle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6194745" y="701345"/>
            <a:ext cx="7231987" cy="5384948"/>
          </a:xfrm>
          <a:prstGeom prst="diamond">
            <a:avLst/>
          </a:prstGeom>
          <a:solidFill>
            <a:schemeClr val="bg1"/>
          </a:solidFill>
          <a:ln w="19050">
            <a:solidFill>
              <a:srgbClr val="0099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388484" y="853142"/>
            <a:ext cx="6837461" cy="5081354"/>
          </a:xfrm>
          <a:custGeom>
            <a:avLst/>
            <a:gdLst>
              <a:gd name="connsiteX0" fmla="*/ 1844090 w 3688180"/>
              <a:gd name="connsiteY0" fmla="*/ 0 h 3688180"/>
              <a:gd name="connsiteX1" fmla="*/ 3688180 w 3688180"/>
              <a:gd name="connsiteY1" fmla="*/ 1844090 h 3688180"/>
              <a:gd name="connsiteX2" fmla="*/ 1844090 w 3688180"/>
              <a:gd name="connsiteY2" fmla="*/ 3688180 h 3688180"/>
              <a:gd name="connsiteX3" fmla="*/ 0 w 3688180"/>
              <a:gd name="connsiteY3" fmla="*/ 1844090 h 368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8180" h="3688180">
                <a:moveTo>
                  <a:pt x="1844090" y="0"/>
                </a:moveTo>
                <a:lnTo>
                  <a:pt x="3688180" y="1844090"/>
                </a:lnTo>
                <a:lnTo>
                  <a:pt x="1844090" y="3688180"/>
                </a:lnTo>
                <a:lnTo>
                  <a:pt x="0" y="18440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61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971"/>
            <a:ext cx="7152608" cy="4639993"/>
          </a:xfrm>
        </p:spPr>
        <p:txBody>
          <a:bodyPr/>
          <a:lstStyle>
            <a:lvl1pPr>
              <a:defRPr b="1"/>
            </a:lvl1pPr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6194745" y="701345"/>
            <a:ext cx="7231987" cy="5384948"/>
          </a:xfrm>
          <a:prstGeom prst="diamond">
            <a:avLst/>
          </a:prstGeom>
          <a:solidFill>
            <a:schemeClr val="bg1"/>
          </a:solidFill>
          <a:ln w="19050">
            <a:solidFill>
              <a:srgbClr val="0099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388484" y="853142"/>
            <a:ext cx="6837461" cy="5081354"/>
          </a:xfrm>
          <a:custGeom>
            <a:avLst/>
            <a:gdLst>
              <a:gd name="connsiteX0" fmla="*/ 1844090 w 3688180"/>
              <a:gd name="connsiteY0" fmla="*/ 0 h 3688180"/>
              <a:gd name="connsiteX1" fmla="*/ 3688180 w 3688180"/>
              <a:gd name="connsiteY1" fmla="*/ 1844090 h 3688180"/>
              <a:gd name="connsiteX2" fmla="*/ 1844090 w 3688180"/>
              <a:gd name="connsiteY2" fmla="*/ 3688180 h 3688180"/>
              <a:gd name="connsiteX3" fmla="*/ 0 w 3688180"/>
              <a:gd name="connsiteY3" fmla="*/ 1844090 h 368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8180" h="3688180">
                <a:moveTo>
                  <a:pt x="1844090" y="0"/>
                </a:moveTo>
                <a:lnTo>
                  <a:pt x="3688180" y="1844090"/>
                </a:lnTo>
                <a:lnTo>
                  <a:pt x="1844090" y="3688180"/>
                </a:lnTo>
                <a:lnTo>
                  <a:pt x="0" y="18440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94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90790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3346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>
            <a:lvl1pPr>
              <a:defRPr b="1"/>
            </a:lvl1pPr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>
            <a:lvl1pPr>
              <a:defRPr b="1"/>
            </a:lvl1pPr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0436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977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53632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67355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2699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061412" y="2940018"/>
            <a:ext cx="7196085" cy="0"/>
          </a:xfrm>
          <a:prstGeom prst="line">
            <a:avLst/>
          </a:prstGeom>
          <a:noFill/>
          <a:ln w="19050" cap="flat" cmpd="sng" algn="ctr">
            <a:solidFill>
              <a:srgbClr val="009BA9"/>
            </a:solidFill>
            <a:prstDash val="solid"/>
          </a:ln>
          <a:effectLst/>
        </p:spPr>
      </p:cxn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3317" y="3087198"/>
            <a:ext cx="7121180" cy="588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Date, 2020  |  Presented by: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315914" y="1106108"/>
            <a:ext cx="8107292" cy="161993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3600" b="1">
                <a:solidFill>
                  <a:srgbClr val="009B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65540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1546698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1546698"/>
            <a:ext cx="6172200" cy="43143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3268494"/>
            <a:ext cx="3932767" cy="2600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90418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1605064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1605064"/>
            <a:ext cx="6172200" cy="42559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3375498"/>
            <a:ext cx="3932767" cy="2493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34071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0" y="2057401"/>
            <a:ext cx="9855200" cy="1470025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2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3520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488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56501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6592"/>
            <a:ext cx="10515600" cy="5040372"/>
          </a:xfrm>
        </p:spPr>
        <p:txBody>
          <a:bodyPr/>
          <a:lstStyle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95278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2229"/>
            <a:ext cx="10515600" cy="5014735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68715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6592"/>
            <a:ext cx="10515600" cy="5040372"/>
          </a:xfrm>
        </p:spPr>
        <p:txBody>
          <a:bodyPr/>
          <a:lstStyle>
            <a:lvl1pPr>
              <a:spcBef>
                <a:spcPts val="1200"/>
              </a:spcBef>
              <a:defRPr b="1"/>
            </a:lvl1pPr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23005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3683"/>
            <a:ext cx="10515600" cy="5023281"/>
          </a:xfrm>
        </p:spPr>
        <p:txBody>
          <a:bodyPr/>
          <a:lstStyle>
            <a:lvl1pPr>
              <a:spcBef>
                <a:spcPts val="1200"/>
              </a:spcBef>
              <a:defRPr b="1"/>
            </a:lvl1pPr>
            <a:lvl2pPr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 b="1"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40329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8424"/>
            <a:ext cx="7152608" cy="5008540"/>
          </a:xfrm>
        </p:spPr>
        <p:txBody>
          <a:bodyPr/>
          <a:lstStyle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6194745" y="701345"/>
            <a:ext cx="7231987" cy="5384948"/>
          </a:xfrm>
          <a:prstGeom prst="diamond">
            <a:avLst/>
          </a:prstGeom>
          <a:solidFill>
            <a:schemeClr val="bg1"/>
          </a:solidFill>
          <a:ln w="19050">
            <a:solidFill>
              <a:srgbClr val="0099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388484" y="853142"/>
            <a:ext cx="6837461" cy="5081354"/>
          </a:xfrm>
          <a:custGeom>
            <a:avLst/>
            <a:gdLst>
              <a:gd name="connsiteX0" fmla="*/ 1844090 w 3688180"/>
              <a:gd name="connsiteY0" fmla="*/ 0 h 3688180"/>
              <a:gd name="connsiteX1" fmla="*/ 3688180 w 3688180"/>
              <a:gd name="connsiteY1" fmla="*/ 1844090 h 3688180"/>
              <a:gd name="connsiteX2" fmla="*/ 1844090 w 3688180"/>
              <a:gd name="connsiteY2" fmla="*/ 3688180 h 3688180"/>
              <a:gd name="connsiteX3" fmla="*/ 0 w 3688180"/>
              <a:gd name="connsiteY3" fmla="*/ 1844090 h 368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8180" h="3688180">
                <a:moveTo>
                  <a:pt x="1844090" y="0"/>
                </a:moveTo>
                <a:lnTo>
                  <a:pt x="3688180" y="1844090"/>
                </a:lnTo>
                <a:lnTo>
                  <a:pt x="1844090" y="3688180"/>
                </a:lnTo>
                <a:lnTo>
                  <a:pt x="0" y="18440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55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8424"/>
            <a:ext cx="7152608" cy="5008540"/>
          </a:xfrm>
        </p:spPr>
        <p:txBody>
          <a:bodyPr/>
          <a:lstStyle>
            <a:lvl1pPr>
              <a:defRPr b="1"/>
            </a:lvl1pPr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6194745" y="701345"/>
            <a:ext cx="7231987" cy="5384948"/>
          </a:xfrm>
          <a:prstGeom prst="diamond">
            <a:avLst/>
          </a:prstGeom>
          <a:solidFill>
            <a:schemeClr val="bg1"/>
          </a:solidFill>
          <a:ln w="19050">
            <a:solidFill>
              <a:srgbClr val="0099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388484" y="853142"/>
            <a:ext cx="6837461" cy="5081354"/>
          </a:xfrm>
          <a:custGeom>
            <a:avLst/>
            <a:gdLst>
              <a:gd name="connsiteX0" fmla="*/ 1844090 w 3688180"/>
              <a:gd name="connsiteY0" fmla="*/ 0 h 3688180"/>
              <a:gd name="connsiteX1" fmla="*/ 3688180 w 3688180"/>
              <a:gd name="connsiteY1" fmla="*/ 1844090 h 3688180"/>
              <a:gd name="connsiteX2" fmla="*/ 1844090 w 3688180"/>
              <a:gd name="connsiteY2" fmla="*/ 3688180 h 3688180"/>
              <a:gd name="connsiteX3" fmla="*/ 0 w 3688180"/>
              <a:gd name="connsiteY3" fmla="*/ 1844090 h 368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8180" h="3688180">
                <a:moveTo>
                  <a:pt x="1844090" y="0"/>
                </a:moveTo>
                <a:lnTo>
                  <a:pt x="3688180" y="1844090"/>
                </a:lnTo>
                <a:lnTo>
                  <a:pt x="1844090" y="3688180"/>
                </a:lnTo>
                <a:lnTo>
                  <a:pt x="0" y="18440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0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711701" y="800101"/>
            <a:ext cx="6870700" cy="185737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0AF"/>
                </a:solidFill>
                <a:latin typeface="Arial Black" panose="020B0A0402010209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737101" y="2362201"/>
            <a:ext cx="6845300" cy="17113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000" noProof="0"/>
            </a:lvl1pPr>
            <a:lvl2pPr marL="457200" indent="0" algn="ctr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5720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(Headings)"/>
                <a:ea typeface="+mn-ea"/>
                <a:cs typeface="+mn-cs"/>
              </a:rPr>
              <a:t>Click to edit Master subtitle style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(Headings)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7112000" y="4572000"/>
            <a:ext cx="4775200" cy="1676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rgbClr val="404040"/>
                </a:solidFill>
              </a:defRPr>
            </a:lvl1pPr>
            <a:lvl2pPr marL="457200" indent="0" algn="r">
              <a:buNone/>
              <a:defRPr sz="1400" b="1">
                <a:solidFill>
                  <a:srgbClr val="404040"/>
                </a:solidFill>
              </a:defRPr>
            </a:lvl2pPr>
            <a:lvl3pPr marL="914400" indent="0" algn="r">
              <a:buNone/>
              <a:defRPr sz="1200" b="1">
                <a:solidFill>
                  <a:srgbClr val="4040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8971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97337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3683"/>
            <a:ext cx="5156200" cy="5023281"/>
          </a:xfrm>
        </p:spPr>
        <p:txBody>
          <a:bodyPr/>
          <a:lstStyle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3683"/>
            <a:ext cx="5156200" cy="5023281"/>
          </a:xfrm>
        </p:spPr>
        <p:txBody>
          <a:bodyPr/>
          <a:lstStyle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9744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497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194050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093721"/>
            <a:ext cx="5158316" cy="4095943"/>
          </a:xfrm>
        </p:spPr>
        <p:txBody>
          <a:bodyPr/>
          <a:lstStyle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94050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93721"/>
            <a:ext cx="5183717" cy="4095943"/>
          </a:xfrm>
        </p:spPr>
        <p:txBody>
          <a:bodyPr/>
          <a:lstStyle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75780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58086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07616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1546698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1546698"/>
            <a:ext cx="6172200" cy="43143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3268494"/>
            <a:ext cx="3932767" cy="2600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56944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1605064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1605064"/>
            <a:ext cx="6172200" cy="42559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3375498"/>
            <a:ext cx="3932767" cy="2493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93229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0376" y="2938464"/>
            <a:ext cx="7579291" cy="1915639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009C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59885" y="2412055"/>
            <a:ext cx="7579783" cy="360363"/>
          </a:xfrm>
        </p:spPr>
        <p:txBody>
          <a:bodyPr anchor="b">
            <a:normAutofit/>
          </a:bodyPr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495516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95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3520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488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2192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408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971"/>
            <a:ext cx="10515600" cy="4639993"/>
          </a:xfrm>
        </p:spPr>
        <p:txBody>
          <a:bodyPr/>
          <a:lstStyle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08851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971"/>
            <a:ext cx="10515600" cy="4639993"/>
          </a:xfrm>
        </p:spPr>
        <p:txBody>
          <a:bodyPr/>
          <a:lstStyle>
            <a:lvl1pPr>
              <a:spcBef>
                <a:spcPts val="1200"/>
              </a:spcBef>
              <a:defRPr b="1"/>
            </a:lvl1pPr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47352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971"/>
            <a:ext cx="7152608" cy="4639993"/>
          </a:xfrm>
        </p:spPr>
        <p:txBody>
          <a:bodyPr/>
          <a:lstStyle>
            <a:lvl1pPr>
              <a:defRPr b="1"/>
            </a:lvl1pPr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6194745" y="701345"/>
            <a:ext cx="7231987" cy="5384948"/>
          </a:xfrm>
          <a:prstGeom prst="diamond">
            <a:avLst/>
          </a:prstGeom>
          <a:solidFill>
            <a:schemeClr val="bg1"/>
          </a:solidFill>
          <a:ln w="19050">
            <a:solidFill>
              <a:srgbClr val="0099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388484" y="853142"/>
            <a:ext cx="6837461" cy="5081354"/>
          </a:xfrm>
          <a:custGeom>
            <a:avLst/>
            <a:gdLst>
              <a:gd name="connsiteX0" fmla="*/ 1844090 w 3688180"/>
              <a:gd name="connsiteY0" fmla="*/ 0 h 3688180"/>
              <a:gd name="connsiteX1" fmla="*/ 3688180 w 3688180"/>
              <a:gd name="connsiteY1" fmla="*/ 1844090 h 3688180"/>
              <a:gd name="connsiteX2" fmla="*/ 1844090 w 3688180"/>
              <a:gd name="connsiteY2" fmla="*/ 3688180 h 3688180"/>
              <a:gd name="connsiteX3" fmla="*/ 0 w 3688180"/>
              <a:gd name="connsiteY3" fmla="*/ 1844090 h 368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8180" h="3688180">
                <a:moveTo>
                  <a:pt x="1844090" y="0"/>
                </a:moveTo>
                <a:lnTo>
                  <a:pt x="3688180" y="1844090"/>
                </a:lnTo>
                <a:lnTo>
                  <a:pt x="1844090" y="3688180"/>
                </a:lnTo>
                <a:lnTo>
                  <a:pt x="0" y="18440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01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42353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123540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00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40513" y="2428384"/>
            <a:ext cx="2724144" cy="2512105"/>
          </a:xfrm>
          <a:custGeom>
            <a:avLst/>
            <a:gdLst>
              <a:gd name="connsiteX0" fmla="*/ 1844090 w 3688180"/>
              <a:gd name="connsiteY0" fmla="*/ 0 h 3688180"/>
              <a:gd name="connsiteX1" fmla="*/ 3688180 w 3688180"/>
              <a:gd name="connsiteY1" fmla="*/ 1844090 h 3688180"/>
              <a:gd name="connsiteX2" fmla="*/ 1844090 w 3688180"/>
              <a:gd name="connsiteY2" fmla="*/ 3688180 h 3688180"/>
              <a:gd name="connsiteX3" fmla="*/ 0 w 3688180"/>
              <a:gd name="connsiteY3" fmla="*/ 1844090 h 368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8180" h="3688180">
                <a:moveTo>
                  <a:pt x="1844090" y="0"/>
                </a:moveTo>
                <a:lnTo>
                  <a:pt x="3688180" y="1844090"/>
                </a:lnTo>
                <a:lnTo>
                  <a:pt x="1844090" y="3688180"/>
                </a:lnTo>
                <a:lnTo>
                  <a:pt x="0" y="18440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654992" y="2428384"/>
            <a:ext cx="2724144" cy="2512105"/>
          </a:xfrm>
          <a:custGeom>
            <a:avLst/>
            <a:gdLst>
              <a:gd name="connsiteX0" fmla="*/ 1844090 w 3688180"/>
              <a:gd name="connsiteY0" fmla="*/ 0 h 3688180"/>
              <a:gd name="connsiteX1" fmla="*/ 3688180 w 3688180"/>
              <a:gd name="connsiteY1" fmla="*/ 1844090 h 3688180"/>
              <a:gd name="connsiteX2" fmla="*/ 1844090 w 3688180"/>
              <a:gd name="connsiteY2" fmla="*/ 3688180 h 3688180"/>
              <a:gd name="connsiteX3" fmla="*/ 0 w 3688180"/>
              <a:gd name="connsiteY3" fmla="*/ 1844090 h 368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8180" h="3688180">
                <a:moveTo>
                  <a:pt x="1844090" y="0"/>
                </a:moveTo>
                <a:lnTo>
                  <a:pt x="3688180" y="1844090"/>
                </a:lnTo>
                <a:lnTo>
                  <a:pt x="1844090" y="3688180"/>
                </a:lnTo>
                <a:lnTo>
                  <a:pt x="0" y="18440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930480" y="2428384"/>
            <a:ext cx="2724144" cy="2512105"/>
          </a:xfrm>
          <a:custGeom>
            <a:avLst/>
            <a:gdLst>
              <a:gd name="connsiteX0" fmla="*/ 1844090 w 3688180"/>
              <a:gd name="connsiteY0" fmla="*/ 0 h 3688180"/>
              <a:gd name="connsiteX1" fmla="*/ 3688180 w 3688180"/>
              <a:gd name="connsiteY1" fmla="*/ 1844090 h 3688180"/>
              <a:gd name="connsiteX2" fmla="*/ 1844090 w 3688180"/>
              <a:gd name="connsiteY2" fmla="*/ 3688180 h 3688180"/>
              <a:gd name="connsiteX3" fmla="*/ 0 w 3688180"/>
              <a:gd name="connsiteY3" fmla="*/ 1844090 h 368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8180" h="3688180">
                <a:moveTo>
                  <a:pt x="1844090" y="0"/>
                </a:moveTo>
                <a:lnTo>
                  <a:pt x="3688180" y="1844090"/>
                </a:lnTo>
                <a:lnTo>
                  <a:pt x="1844090" y="3688180"/>
                </a:lnTo>
                <a:lnTo>
                  <a:pt x="0" y="18440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 rot="2700000">
            <a:off x="4381438" y="-762936"/>
            <a:ext cx="1525873" cy="1525873"/>
          </a:xfrm>
          <a:custGeom>
            <a:avLst/>
            <a:gdLst>
              <a:gd name="connsiteX0" fmla="*/ 0 w 1525873"/>
              <a:gd name="connsiteY0" fmla="*/ 1525873 h 1525873"/>
              <a:gd name="connsiteX1" fmla="*/ 161180 w 1525873"/>
              <a:gd name="connsiteY1" fmla="*/ 1364693 h 1525873"/>
              <a:gd name="connsiteX2" fmla="*/ 1364693 w 1525873"/>
              <a:gd name="connsiteY2" fmla="*/ 1364693 h 1525873"/>
              <a:gd name="connsiteX3" fmla="*/ 1364693 w 1525873"/>
              <a:gd name="connsiteY3" fmla="*/ 161180 h 1525873"/>
              <a:gd name="connsiteX4" fmla="*/ 1525873 w 1525873"/>
              <a:gd name="connsiteY4" fmla="*/ 0 h 1525873"/>
              <a:gd name="connsiteX5" fmla="*/ 1525873 w 1525873"/>
              <a:gd name="connsiteY5" fmla="*/ 1525873 h 152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5873" h="1525873">
                <a:moveTo>
                  <a:pt x="0" y="1525873"/>
                </a:moveTo>
                <a:lnTo>
                  <a:pt x="161180" y="1364693"/>
                </a:lnTo>
                <a:lnTo>
                  <a:pt x="1364693" y="1364693"/>
                </a:lnTo>
                <a:lnTo>
                  <a:pt x="1364693" y="161180"/>
                </a:lnTo>
                <a:lnTo>
                  <a:pt x="1525873" y="0"/>
                </a:lnTo>
                <a:lnTo>
                  <a:pt x="1525873" y="15258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675144" y="0"/>
            <a:ext cx="3255336" cy="1627668"/>
          </a:xfrm>
          <a:custGeom>
            <a:avLst/>
            <a:gdLst>
              <a:gd name="connsiteX0" fmla="*/ 0 w 3255336"/>
              <a:gd name="connsiteY0" fmla="*/ 0 h 1627668"/>
              <a:gd name="connsiteX1" fmla="*/ 23813 w 3255336"/>
              <a:gd name="connsiteY1" fmla="*/ 0 h 1627668"/>
              <a:gd name="connsiteX2" fmla="*/ 1627668 w 3255336"/>
              <a:gd name="connsiteY2" fmla="*/ 1603855 h 1627668"/>
              <a:gd name="connsiteX3" fmla="*/ 3231523 w 3255336"/>
              <a:gd name="connsiteY3" fmla="*/ 0 h 1627668"/>
              <a:gd name="connsiteX4" fmla="*/ 3255336 w 3255336"/>
              <a:gd name="connsiteY4" fmla="*/ 0 h 1627668"/>
              <a:gd name="connsiteX5" fmla="*/ 1627668 w 3255336"/>
              <a:gd name="connsiteY5" fmla="*/ 1627668 h 162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5336" h="1627668">
                <a:moveTo>
                  <a:pt x="0" y="0"/>
                </a:moveTo>
                <a:lnTo>
                  <a:pt x="23813" y="0"/>
                </a:lnTo>
                <a:lnTo>
                  <a:pt x="1627668" y="1603855"/>
                </a:lnTo>
                <a:lnTo>
                  <a:pt x="3231523" y="0"/>
                </a:lnTo>
                <a:lnTo>
                  <a:pt x="3255336" y="0"/>
                </a:lnTo>
                <a:lnTo>
                  <a:pt x="1627668" y="1627668"/>
                </a:lnTo>
                <a:close/>
              </a:path>
            </a:pathLst>
          </a:custGeom>
          <a:solidFill>
            <a:srgbClr val="009BA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102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 rot="2700000">
            <a:off x="4381438" y="-762936"/>
            <a:ext cx="1525873" cy="1525873"/>
          </a:xfrm>
          <a:custGeom>
            <a:avLst/>
            <a:gdLst>
              <a:gd name="connsiteX0" fmla="*/ 0 w 1525873"/>
              <a:gd name="connsiteY0" fmla="*/ 1525873 h 1525873"/>
              <a:gd name="connsiteX1" fmla="*/ 161180 w 1525873"/>
              <a:gd name="connsiteY1" fmla="*/ 1364693 h 1525873"/>
              <a:gd name="connsiteX2" fmla="*/ 1364693 w 1525873"/>
              <a:gd name="connsiteY2" fmla="*/ 1364693 h 1525873"/>
              <a:gd name="connsiteX3" fmla="*/ 1364693 w 1525873"/>
              <a:gd name="connsiteY3" fmla="*/ 161180 h 1525873"/>
              <a:gd name="connsiteX4" fmla="*/ 1525873 w 1525873"/>
              <a:gd name="connsiteY4" fmla="*/ 0 h 1525873"/>
              <a:gd name="connsiteX5" fmla="*/ 1525873 w 1525873"/>
              <a:gd name="connsiteY5" fmla="*/ 1525873 h 152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5873" h="1525873">
                <a:moveTo>
                  <a:pt x="0" y="1525873"/>
                </a:moveTo>
                <a:lnTo>
                  <a:pt x="161180" y="1364693"/>
                </a:lnTo>
                <a:lnTo>
                  <a:pt x="1364693" y="1364693"/>
                </a:lnTo>
                <a:lnTo>
                  <a:pt x="1364693" y="161180"/>
                </a:lnTo>
                <a:lnTo>
                  <a:pt x="1525873" y="0"/>
                </a:lnTo>
                <a:lnTo>
                  <a:pt x="1525873" y="15258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675144" y="0"/>
            <a:ext cx="3255336" cy="1627668"/>
          </a:xfrm>
          <a:custGeom>
            <a:avLst/>
            <a:gdLst>
              <a:gd name="connsiteX0" fmla="*/ 0 w 3255336"/>
              <a:gd name="connsiteY0" fmla="*/ 0 h 1627668"/>
              <a:gd name="connsiteX1" fmla="*/ 23813 w 3255336"/>
              <a:gd name="connsiteY1" fmla="*/ 0 h 1627668"/>
              <a:gd name="connsiteX2" fmla="*/ 1627668 w 3255336"/>
              <a:gd name="connsiteY2" fmla="*/ 1603855 h 1627668"/>
              <a:gd name="connsiteX3" fmla="*/ 3231523 w 3255336"/>
              <a:gd name="connsiteY3" fmla="*/ 0 h 1627668"/>
              <a:gd name="connsiteX4" fmla="*/ 3255336 w 3255336"/>
              <a:gd name="connsiteY4" fmla="*/ 0 h 1627668"/>
              <a:gd name="connsiteX5" fmla="*/ 1627668 w 3255336"/>
              <a:gd name="connsiteY5" fmla="*/ 1627668 h 162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5336" h="1627668">
                <a:moveTo>
                  <a:pt x="0" y="0"/>
                </a:moveTo>
                <a:lnTo>
                  <a:pt x="23813" y="0"/>
                </a:lnTo>
                <a:lnTo>
                  <a:pt x="1627668" y="1603855"/>
                </a:lnTo>
                <a:lnTo>
                  <a:pt x="3231523" y="0"/>
                </a:lnTo>
                <a:lnTo>
                  <a:pt x="3255336" y="0"/>
                </a:lnTo>
                <a:lnTo>
                  <a:pt x="1627668" y="1627668"/>
                </a:lnTo>
                <a:close/>
              </a:path>
            </a:pathLst>
          </a:custGeom>
          <a:solidFill>
            <a:srgbClr val="009BA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4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0376" y="2938464"/>
            <a:ext cx="7579291" cy="1915639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009C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59885" y="2412055"/>
            <a:ext cx="7579783" cy="360363"/>
          </a:xfrm>
        </p:spPr>
        <p:txBody>
          <a:bodyPr anchor="b">
            <a:normAutofit/>
          </a:bodyPr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82206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3520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488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7911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971"/>
            <a:ext cx="10515600" cy="4639993"/>
          </a:xfrm>
        </p:spPr>
        <p:txBody>
          <a:bodyPr/>
          <a:lstStyle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7544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971"/>
            <a:ext cx="10515600" cy="4639993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7422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971"/>
            <a:ext cx="10515600" cy="463999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3601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.emf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9128328" y="6056463"/>
            <a:ext cx="2386992" cy="3524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00A0AF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BA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marcumllp.com</a:t>
            </a:r>
          </a:p>
        </p:txBody>
      </p:sp>
      <p:pic>
        <p:nvPicPr>
          <p:cNvPr id="4" name="Picture 2" descr="S:\BUSINESS\Marketing\Common\NATIONAL\LOGOS\Marcum logos\marcum ONLY logo - 2c - PMS 320.eps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632871" y="4979624"/>
            <a:ext cx="2749047" cy="71602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81819"/>
            <a:ext cx="4124526" cy="567618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D3F5665-F534-9718-3EF5-C065301022CD}"/>
              </a:ext>
            </a:extLst>
          </p:cNvPr>
          <p:cNvSpPr txBox="1">
            <a:spLocks/>
          </p:cNvSpPr>
          <p:nvPr userDrawn="1"/>
        </p:nvSpPr>
        <p:spPr>
          <a:xfrm>
            <a:off x="609600" y="1406720"/>
            <a:ext cx="10820400" cy="40796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A9"/>
              </a:buClr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A9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A9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A9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A9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13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377" y="2383280"/>
            <a:ext cx="7579471" cy="3969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Name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377" y="2966936"/>
            <a:ext cx="7501647" cy="1770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9BA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Divider Slide Title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8455" y="2794208"/>
            <a:ext cx="7431392" cy="0"/>
          </a:xfrm>
          <a:prstGeom prst="line">
            <a:avLst/>
          </a:prstGeom>
          <a:ln w="19050">
            <a:solidFill>
              <a:srgbClr val="009B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93387" y="1763954"/>
            <a:ext cx="3701525" cy="5094046"/>
          </a:xfrm>
          <a:prstGeom prst="rect">
            <a:avLst/>
          </a:prstGeom>
        </p:spPr>
      </p:pic>
      <p:pic>
        <p:nvPicPr>
          <p:cNvPr id="11" name="Picture 2" descr="S:\BUSINESS\Marketing\Common\NATIONAL\LOGOS\Marcum logos\marcum ONLY logo - 2c - PMS 320.eps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560" y="5662671"/>
            <a:ext cx="2156559" cy="561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914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hf hdr="0" ftr="0" dt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0" lang="en-US" sz="1200" b="0" i="0" u="none" strike="noStrike" kern="1200" cap="none" spc="0" normalizeH="0" baseline="0" noProof="0">
          <a:ln>
            <a:noFill/>
          </a:ln>
          <a:solidFill>
            <a:prstClr val="white">
              <a:lumMod val="65000"/>
            </a:prstClr>
          </a:solidFill>
          <a:effectLst/>
          <a:uLnTx/>
          <a:uFillTx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9"/>
          <a:srcRect l="-1" r="48659" b="47483"/>
          <a:stretch/>
        </p:blipFill>
        <p:spPr>
          <a:xfrm>
            <a:off x="10708960" y="5291854"/>
            <a:ext cx="1485890" cy="15704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38200" y="6289670"/>
            <a:ext cx="10171251" cy="0"/>
          </a:xfrm>
          <a:prstGeom prst="line">
            <a:avLst/>
          </a:prstGeom>
          <a:ln w="19050">
            <a:solidFill>
              <a:srgbClr val="009B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8200" y="1353655"/>
            <a:ext cx="9563099" cy="0"/>
          </a:xfrm>
          <a:prstGeom prst="line">
            <a:avLst/>
          </a:prstGeom>
          <a:ln w="19050">
            <a:solidFill>
              <a:srgbClr val="009B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17515"/>
            <a:ext cx="10515600" cy="4659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5442" y="6452073"/>
            <a:ext cx="653375" cy="209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727" y="6314451"/>
            <a:ext cx="2129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9BA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marcumllp.com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7684" y="6315708"/>
            <a:ext cx="8136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to NESGFOA |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MARCUM LLP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 rot="2700000">
            <a:off x="9663875" y="-762937"/>
            <a:ext cx="1525873" cy="1525873"/>
          </a:xfrm>
          <a:custGeom>
            <a:avLst/>
            <a:gdLst>
              <a:gd name="connsiteX0" fmla="*/ 0 w 1525873"/>
              <a:gd name="connsiteY0" fmla="*/ 1525873 h 1525873"/>
              <a:gd name="connsiteX1" fmla="*/ 161180 w 1525873"/>
              <a:gd name="connsiteY1" fmla="*/ 1364693 h 1525873"/>
              <a:gd name="connsiteX2" fmla="*/ 1364693 w 1525873"/>
              <a:gd name="connsiteY2" fmla="*/ 1364693 h 1525873"/>
              <a:gd name="connsiteX3" fmla="*/ 1364693 w 1525873"/>
              <a:gd name="connsiteY3" fmla="*/ 161180 h 1525873"/>
              <a:gd name="connsiteX4" fmla="*/ 1525873 w 1525873"/>
              <a:gd name="connsiteY4" fmla="*/ 0 h 1525873"/>
              <a:gd name="connsiteX5" fmla="*/ 1525873 w 1525873"/>
              <a:gd name="connsiteY5" fmla="*/ 1525873 h 152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5873" h="1525873">
                <a:moveTo>
                  <a:pt x="0" y="1525873"/>
                </a:moveTo>
                <a:lnTo>
                  <a:pt x="161180" y="1364693"/>
                </a:lnTo>
                <a:lnTo>
                  <a:pt x="1364693" y="1364693"/>
                </a:lnTo>
                <a:lnTo>
                  <a:pt x="1364693" y="161180"/>
                </a:lnTo>
                <a:lnTo>
                  <a:pt x="1525873" y="0"/>
                </a:lnTo>
                <a:lnTo>
                  <a:pt x="1525873" y="15258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9957580" y="-1"/>
            <a:ext cx="2237270" cy="1627669"/>
          </a:xfrm>
          <a:custGeom>
            <a:avLst/>
            <a:gdLst>
              <a:gd name="connsiteX0" fmla="*/ 0 w 2237270"/>
              <a:gd name="connsiteY0" fmla="*/ 0 h 1627669"/>
              <a:gd name="connsiteX1" fmla="*/ 23813 w 2237270"/>
              <a:gd name="connsiteY1" fmla="*/ 0 h 1627669"/>
              <a:gd name="connsiteX2" fmla="*/ 1627669 w 2237270"/>
              <a:gd name="connsiteY2" fmla="*/ 1603856 h 1627669"/>
              <a:gd name="connsiteX3" fmla="*/ 2237270 w 2237270"/>
              <a:gd name="connsiteY3" fmla="*/ 994255 h 1627669"/>
              <a:gd name="connsiteX4" fmla="*/ 2237270 w 2237270"/>
              <a:gd name="connsiteY4" fmla="*/ 1018068 h 1627669"/>
              <a:gd name="connsiteX5" fmla="*/ 1627669 w 2237270"/>
              <a:gd name="connsiteY5" fmla="*/ 1627669 h 162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7270" h="1627669">
                <a:moveTo>
                  <a:pt x="0" y="0"/>
                </a:moveTo>
                <a:lnTo>
                  <a:pt x="23813" y="0"/>
                </a:lnTo>
                <a:lnTo>
                  <a:pt x="1627669" y="1603856"/>
                </a:lnTo>
                <a:lnTo>
                  <a:pt x="2237270" y="994255"/>
                </a:lnTo>
                <a:lnTo>
                  <a:pt x="2237270" y="1018068"/>
                </a:lnTo>
                <a:lnTo>
                  <a:pt x="1627669" y="1627669"/>
                </a:lnTo>
                <a:close/>
              </a:path>
            </a:pathLst>
          </a:custGeom>
          <a:solidFill>
            <a:srgbClr val="009BA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71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804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9C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39725" indent="-3397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9CA7"/>
        </a:buClr>
        <a:buSzPct val="75000"/>
        <a:buFont typeface="Arial" panose="020B0604020202020204" pitchFamily="34" charset="0"/>
        <a:buChar char="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96925" indent="-3397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SzPct val="75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4125" indent="-3397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9CA7"/>
        </a:buClr>
        <a:buSzPct val="75000"/>
        <a:buFont typeface="Arial" panose="020B0604020202020204" pitchFamily="34" charset="0"/>
        <a:buChar char="►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1325" indent="-3397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SzPct val="75000"/>
        <a:buFont typeface="Arial" panose="020B0604020202020204" pitchFamily="34" charset="0"/>
        <a:buChar char="►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68525" indent="-3397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9CA7"/>
        </a:buClr>
        <a:buSzPct val="75000"/>
        <a:buFont typeface="Arial" panose="020B0604020202020204" pitchFamily="34" charset="0"/>
        <a:buChar char="►"/>
        <a:defRPr lang="en-US" sz="12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8"/>
          <a:srcRect l="-1" r="48659" b="47483"/>
          <a:stretch/>
        </p:blipFill>
        <p:spPr>
          <a:xfrm>
            <a:off x="10708960" y="5291854"/>
            <a:ext cx="1485890" cy="15704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38200" y="6289670"/>
            <a:ext cx="10171251" cy="0"/>
          </a:xfrm>
          <a:prstGeom prst="line">
            <a:avLst/>
          </a:prstGeom>
          <a:ln w="19050">
            <a:solidFill>
              <a:srgbClr val="009B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8200" y="866544"/>
            <a:ext cx="9563099" cy="0"/>
          </a:xfrm>
          <a:prstGeom prst="line">
            <a:avLst/>
          </a:prstGeom>
          <a:ln w="19050">
            <a:solidFill>
              <a:srgbClr val="009B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93942"/>
            <a:ext cx="10515600" cy="538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82767"/>
            <a:ext cx="10515600" cy="5194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5442" y="6452073"/>
            <a:ext cx="653375" cy="209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727" y="6314451"/>
            <a:ext cx="2129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9BA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marcumllp.com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2583" y="6315708"/>
            <a:ext cx="8341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to NESGFOA |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MARCUM LLP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 rot="2700000">
            <a:off x="9663875" y="-762937"/>
            <a:ext cx="1525873" cy="1525873"/>
          </a:xfrm>
          <a:custGeom>
            <a:avLst/>
            <a:gdLst>
              <a:gd name="connsiteX0" fmla="*/ 0 w 1525873"/>
              <a:gd name="connsiteY0" fmla="*/ 1525873 h 1525873"/>
              <a:gd name="connsiteX1" fmla="*/ 161180 w 1525873"/>
              <a:gd name="connsiteY1" fmla="*/ 1364693 h 1525873"/>
              <a:gd name="connsiteX2" fmla="*/ 1364693 w 1525873"/>
              <a:gd name="connsiteY2" fmla="*/ 1364693 h 1525873"/>
              <a:gd name="connsiteX3" fmla="*/ 1364693 w 1525873"/>
              <a:gd name="connsiteY3" fmla="*/ 161180 h 1525873"/>
              <a:gd name="connsiteX4" fmla="*/ 1525873 w 1525873"/>
              <a:gd name="connsiteY4" fmla="*/ 0 h 1525873"/>
              <a:gd name="connsiteX5" fmla="*/ 1525873 w 1525873"/>
              <a:gd name="connsiteY5" fmla="*/ 1525873 h 152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5873" h="1525873">
                <a:moveTo>
                  <a:pt x="0" y="1525873"/>
                </a:moveTo>
                <a:lnTo>
                  <a:pt x="161180" y="1364693"/>
                </a:lnTo>
                <a:lnTo>
                  <a:pt x="1364693" y="1364693"/>
                </a:lnTo>
                <a:lnTo>
                  <a:pt x="1364693" y="161180"/>
                </a:lnTo>
                <a:lnTo>
                  <a:pt x="1525873" y="0"/>
                </a:lnTo>
                <a:lnTo>
                  <a:pt x="1525873" y="15258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9957580" y="-1"/>
            <a:ext cx="2237270" cy="1627669"/>
          </a:xfrm>
          <a:custGeom>
            <a:avLst/>
            <a:gdLst>
              <a:gd name="connsiteX0" fmla="*/ 0 w 2237270"/>
              <a:gd name="connsiteY0" fmla="*/ 0 h 1627669"/>
              <a:gd name="connsiteX1" fmla="*/ 23813 w 2237270"/>
              <a:gd name="connsiteY1" fmla="*/ 0 h 1627669"/>
              <a:gd name="connsiteX2" fmla="*/ 1627669 w 2237270"/>
              <a:gd name="connsiteY2" fmla="*/ 1603856 h 1627669"/>
              <a:gd name="connsiteX3" fmla="*/ 2237270 w 2237270"/>
              <a:gd name="connsiteY3" fmla="*/ 994255 h 1627669"/>
              <a:gd name="connsiteX4" fmla="*/ 2237270 w 2237270"/>
              <a:gd name="connsiteY4" fmla="*/ 1018068 h 1627669"/>
              <a:gd name="connsiteX5" fmla="*/ 1627669 w 2237270"/>
              <a:gd name="connsiteY5" fmla="*/ 1627669 h 162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7270" h="1627669">
                <a:moveTo>
                  <a:pt x="0" y="0"/>
                </a:moveTo>
                <a:lnTo>
                  <a:pt x="23813" y="0"/>
                </a:lnTo>
                <a:lnTo>
                  <a:pt x="1627669" y="1603856"/>
                </a:lnTo>
                <a:lnTo>
                  <a:pt x="2237270" y="994255"/>
                </a:lnTo>
                <a:lnTo>
                  <a:pt x="2237270" y="1018068"/>
                </a:lnTo>
                <a:lnTo>
                  <a:pt x="1627669" y="1627669"/>
                </a:lnTo>
                <a:close/>
              </a:path>
            </a:pathLst>
          </a:custGeom>
          <a:solidFill>
            <a:srgbClr val="009BA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94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9C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39725" indent="-3397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9CA7"/>
        </a:buClr>
        <a:buSzPct val="75000"/>
        <a:buFont typeface="Arial" panose="020B0604020202020204" pitchFamily="34" charset="0"/>
        <a:buChar char="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96925" indent="-3397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SzPct val="75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4125" indent="-3397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9CA7"/>
        </a:buClr>
        <a:buSzPct val="75000"/>
        <a:buFont typeface="Arial" panose="020B0604020202020204" pitchFamily="34" charset="0"/>
        <a:buChar char="►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1325" indent="-3397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SzPct val="75000"/>
        <a:buFont typeface="Arial" panose="020B0604020202020204" pitchFamily="34" charset="0"/>
        <a:buChar char="►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68525" indent="-3397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9CA7"/>
        </a:buClr>
        <a:buSzPct val="75000"/>
        <a:buFont typeface="Arial" panose="020B0604020202020204" pitchFamily="34" charset="0"/>
        <a:buChar char="►"/>
        <a:defRPr lang="en-US" sz="12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-1" r="48659" b="47483"/>
          <a:stretch/>
        </p:blipFill>
        <p:spPr>
          <a:xfrm>
            <a:off x="10708960" y="5291854"/>
            <a:ext cx="1485890" cy="15704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38200" y="6289670"/>
            <a:ext cx="10171251" cy="0"/>
          </a:xfrm>
          <a:prstGeom prst="line">
            <a:avLst/>
          </a:prstGeom>
          <a:ln w="19050">
            <a:solidFill>
              <a:srgbClr val="009B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17515"/>
            <a:ext cx="10515600" cy="4659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5442" y="6452073"/>
            <a:ext cx="653375" cy="209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727" y="6314451"/>
            <a:ext cx="2129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9BA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marcumllp.com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6050" y="6315708"/>
            <a:ext cx="8068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to NESGFOA |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MARCUM LLP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 rot="2700000">
            <a:off x="9663875" y="-762937"/>
            <a:ext cx="1525873" cy="1525873"/>
          </a:xfrm>
          <a:custGeom>
            <a:avLst/>
            <a:gdLst>
              <a:gd name="connsiteX0" fmla="*/ 0 w 1525873"/>
              <a:gd name="connsiteY0" fmla="*/ 1525873 h 1525873"/>
              <a:gd name="connsiteX1" fmla="*/ 161180 w 1525873"/>
              <a:gd name="connsiteY1" fmla="*/ 1364693 h 1525873"/>
              <a:gd name="connsiteX2" fmla="*/ 1364693 w 1525873"/>
              <a:gd name="connsiteY2" fmla="*/ 1364693 h 1525873"/>
              <a:gd name="connsiteX3" fmla="*/ 1364693 w 1525873"/>
              <a:gd name="connsiteY3" fmla="*/ 161180 h 1525873"/>
              <a:gd name="connsiteX4" fmla="*/ 1525873 w 1525873"/>
              <a:gd name="connsiteY4" fmla="*/ 0 h 1525873"/>
              <a:gd name="connsiteX5" fmla="*/ 1525873 w 1525873"/>
              <a:gd name="connsiteY5" fmla="*/ 1525873 h 152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5873" h="1525873">
                <a:moveTo>
                  <a:pt x="0" y="1525873"/>
                </a:moveTo>
                <a:lnTo>
                  <a:pt x="161180" y="1364693"/>
                </a:lnTo>
                <a:lnTo>
                  <a:pt x="1364693" y="1364693"/>
                </a:lnTo>
                <a:lnTo>
                  <a:pt x="1364693" y="161180"/>
                </a:lnTo>
                <a:lnTo>
                  <a:pt x="1525873" y="0"/>
                </a:lnTo>
                <a:lnTo>
                  <a:pt x="1525873" y="15258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9957580" y="-1"/>
            <a:ext cx="2237270" cy="1627669"/>
          </a:xfrm>
          <a:custGeom>
            <a:avLst/>
            <a:gdLst>
              <a:gd name="connsiteX0" fmla="*/ 0 w 2237270"/>
              <a:gd name="connsiteY0" fmla="*/ 0 h 1627669"/>
              <a:gd name="connsiteX1" fmla="*/ 23813 w 2237270"/>
              <a:gd name="connsiteY1" fmla="*/ 0 h 1627669"/>
              <a:gd name="connsiteX2" fmla="*/ 1627669 w 2237270"/>
              <a:gd name="connsiteY2" fmla="*/ 1603856 h 1627669"/>
              <a:gd name="connsiteX3" fmla="*/ 2237270 w 2237270"/>
              <a:gd name="connsiteY3" fmla="*/ 994255 h 1627669"/>
              <a:gd name="connsiteX4" fmla="*/ 2237270 w 2237270"/>
              <a:gd name="connsiteY4" fmla="*/ 1018068 h 1627669"/>
              <a:gd name="connsiteX5" fmla="*/ 1627669 w 2237270"/>
              <a:gd name="connsiteY5" fmla="*/ 1627669 h 162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7270" h="1627669">
                <a:moveTo>
                  <a:pt x="0" y="0"/>
                </a:moveTo>
                <a:lnTo>
                  <a:pt x="23813" y="0"/>
                </a:lnTo>
                <a:lnTo>
                  <a:pt x="1627669" y="1603856"/>
                </a:lnTo>
                <a:lnTo>
                  <a:pt x="2237270" y="994255"/>
                </a:lnTo>
                <a:lnTo>
                  <a:pt x="2237270" y="1018068"/>
                </a:lnTo>
                <a:lnTo>
                  <a:pt x="1627669" y="1627669"/>
                </a:lnTo>
                <a:close/>
              </a:path>
            </a:pathLst>
          </a:custGeom>
          <a:solidFill>
            <a:srgbClr val="009BA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01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9C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39725" indent="-3397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9CA7"/>
        </a:buClr>
        <a:buSzPct val="75000"/>
        <a:buFont typeface="Arial" panose="020B0604020202020204" pitchFamily="34" charset="0"/>
        <a:buChar char="►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96925" indent="-3397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SzPct val="75000"/>
        <a:buFont typeface="Arial" panose="020B0604020202020204" pitchFamily="34" charset="0"/>
        <a:buChar char="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4125" indent="-3397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9CA7"/>
        </a:buClr>
        <a:buSzPct val="75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1325" indent="-3397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SzPct val="75000"/>
        <a:buFont typeface="Arial" panose="020B0604020202020204" pitchFamily="34" charset="0"/>
        <a:buChar char="►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68525" indent="-3397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9CA7"/>
        </a:buClr>
        <a:buSzPct val="75000"/>
        <a:buFont typeface="Arial" panose="020B0604020202020204" pitchFamily="34" charset="0"/>
        <a:buChar char="►"/>
        <a:defRPr lang="en-US" sz="1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-1" r="48659" b="47483"/>
          <a:stretch/>
        </p:blipFill>
        <p:spPr>
          <a:xfrm>
            <a:off x="10708960" y="5291854"/>
            <a:ext cx="1485890" cy="157042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5442" y="6452073"/>
            <a:ext cx="653375" cy="209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6289670"/>
            <a:ext cx="10171251" cy="0"/>
          </a:xfrm>
          <a:prstGeom prst="line">
            <a:avLst/>
          </a:prstGeom>
          <a:ln w="19050">
            <a:solidFill>
              <a:srgbClr val="009B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11465442" y="6452073"/>
            <a:ext cx="653375" cy="209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sz="1000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727" y="6314451"/>
            <a:ext cx="2129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9BA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marcumllp.com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6050" y="6315708"/>
            <a:ext cx="8068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to NESGFOA |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MARCUM LLP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9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9C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39725" indent="-3397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9CA7"/>
        </a:buClr>
        <a:buSzPct val="75000"/>
        <a:buFont typeface="Arial" panose="020B0604020202020204" pitchFamily="34" charset="0"/>
        <a:buChar char="►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96925" indent="-3397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9CA7"/>
        </a:buClr>
        <a:buSzPct val="75000"/>
        <a:buFont typeface="Arial" panose="020B0604020202020204" pitchFamily="34" charset="0"/>
        <a:buChar char="►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4125" indent="-3397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9CA7"/>
        </a:buClr>
        <a:buSzPct val="75000"/>
        <a:buFont typeface="Arial" panose="020B0604020202020204" pitchFamily="34" charset="0"/>
        <a:buChar char="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1325" indent="-3397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9CA7"/>
        </a:buClr>
        <a:buSzPct val="75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68525" indent="-3397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9CA7"/>
        </a:buClr>
        <a:buSzPct val="75000"/>
        <a:buFont typeface="Arial" panose="020B0604020202020204" pitchFamily="34" charset="0"/>
        <a:buChar char="►"/>
        <a:defRPr lang="en-US" sz="16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29B0F4-80DB-082E-2C0B-901F40479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September 11, 2023</a:t>
            </a:r>
          </a:p>
          <a:p>
            <a:r>
              <a:rPr lang="en-US" dirty="0"/>
              <a:t>Scott C. McIntire, CPA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76FA43-403B-EB19-CF54-CFCC94B111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0800" y="1106108"/>
            <a:ext cx="8832406" cy="1619931"/>
          </a:xfrm>
        </p:spPr>
        <p:txBody>
          <a:bodyPr/>
          <a:lstStyle/>
          <a:p>
            <a:r>
              <a:rPr lang="en-US" sz="2000" dirty="0"/>
              <a:t>New England States GFOA 76</a:t>
            </a:r>
            <a:r>
              <a:rPr lang="en-US" sz="2000" baseline="30000" dirty="0"/>
              <a:t>th</a:t>
            </a:r>
            <a:r>
              <a:rPr lang="en-US" sz="2000" dirty="0"/>
              <a:t> Annual Conference</a:t>
            </a:r>
          </a:p>
          <a:p>
            <a:r>
              <a:rPr lang="en-US" dirty="0"/>
              <a:t>Internal Controls in the Finance Office</a:t>
            </a:r>
          </a:p>
        </p:txBody>
      </p:sp>
    </p:spTree>
    <p:extLst>
      <p:ext uri="{BB962C8B-B14F-4D97-AF65-F5344CB8AC3E}">
        <p14:creationId xmlns:p14="http://schemas.microsoft.com/office/powerpoint/2010/main" val="167990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2261-8852-1813-F7E1-0B135E34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Internal Controls – Different 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14B45-60AB-2098-6194-28C079B1B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Internal Controls: </a:t>
            </a:r>
          </a:p>
          <a:p>
            <a:pPr lvl="1"/>
            <a:r>
              <a:rPr lang="en-US" noProof="0" dirty="0"/>
              <a:t>Policies and procedures established by organizations that are designed to prevent material errors in financial reporting </a:t>
            </a:r>
          </a:p>
          <a:p>
            <a:pPr lvl="2"/>
            <a:r>
              <a:rPr lang="en-US" noProof="0" dirty="0"/>
              <a:t>Physical controls</a:t>
            </a:r>
          </a:p>
          <a:p>
            <a:pPr lvl="2"/>
            <a:r>
              <a:rPr lang="en-US" noProof="0" dirty="0"/>
              <a:t>IT controls</a:t>
            </a:r>
          </a:p>
          <a:p>
            <a:pPr lvl="2"/>
            <a:r>
              <a:rPr lang="en-US" dirty="0"/>
              <a:t>Reconciliation controls</a:t>
            </a:r>
          </a:p>
          <a:p>
            <a:pPr lvl="2"/>
            <a:r>
              <a:rPr lang="en-US" noProof="0" dirty="0"/>
              <a:t>Inventory controls</a:t>
            </a:r>
          </a:p>
          <a:p>
            <a:pPr lvl="2"/>
            <a:r>
              <a:rPr lang="en-US" dirty="0"/>
              <a:t>Document standardization</a:t>
            </a:r>
          </a:p>
          <a:p>
            <a:pPr lvl="2"/>
            <a:r>
              <a:rPr lang="en-US" noProof="0" dirty="0"/>
              <a:t>Approval authorization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A51A65-20E2-EA12-7B56-18FEBCE1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4705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9361-7AF0-25E8-03AB-332EE7860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Controls – What are they Not?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82386-B10A-1DCE-C295-6FF8898AD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Governments have plenty of activities they perform simply to record transactions and generate financial statements. Many, if not most, of these activities are really just </a:t>
            </a:r>
            <a:r>
              <a:rPr lang="en-US" b="1" dirty="0"/>
              <a:t>processes</a:t>
            </a:r>
            <a:r>
              <a:rPr lang="en-US" dirty="0"/>
              <a:t> and not controls.  </a:t>
            </a:r>
          </a:p>
          <a:p>
            <a:endParaRPr lang="en-US" dirty="0"/>
          </a:p>
          <a:p>
            <a:r>
              <a:rPr lang="en-US" dirty="0"/>
              <a:t>Processes differ from controls. Processes are the steps taken by personnel to run the business and record its activities.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EBFA3-79CC-98C2-5328-209A50E1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09759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DE57-8BCF-F48E-32B2-7F797224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vs.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5C4A6-2245-CFBD-8A67-F05BAAAF8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– A series of actions that lead to a particular result</a:t>
            </a:r>
          </a:p>
          <a:p>
            <a:pPr lvl="1"/>
            <a:r>
              <a:rPr lang="en-US" dirty="0"/>
              <a:t>May contain specific controls.</a:t>
            </a:r>
          </a:p>
          <a:p>
            <a:pPr lvl="1"/>
            <a:r>
              <a:rPr lang="en-US" dirty="0"/>
              <a:t>Could lead to noncompliance.</a:t>
            </a:r>
          </a:p>
          <a:p>
            <a:pPr lvl="1"/>
            <a:r>
              <a:rPr lang="en-US" dirty="0"/>
              <a:t>Should be evaluated to determine the possibility of noncompliance (i.e. “What Could Go Wrong”).</a:t>
            </a:r>
          </a:p>
          <a:p>
            <a:r>
              <a:rPr lang="en-US" dirty="0"/>
              <a:t>Control – Designed to prevent or timely detect noncompliance</a:t>
            </a:r>
          </a:p>
          <a:p>
            <a:pPr lvl="1"/>
            <a:r>
              <a:rPr lang="en-US" dirty="0"/>
              <a:t>Must first consider the process of “What Could Go Wrong” before designing controls.</a:t>
            </a:r>
          </a:p>
          <a:p>
            <a:pPr lvl="1"/>
            <a:r>
              <a:rPr lang="en-US" dirty="0"/>
              <a:t>May be viewed as part of a process, but need to be separately identified.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6F2CBB-FDE4-49B0-F299-0138F9114022}"/>
              </a:ext>
            </a:extLst>
          </p:cNvPr>
          <p:cNvSpPr txBox="1"/>
          <p:nvPr/>
        </p:nvSpPr>
        <p:spPr>
          <a:xfrm>
            <a:off x="2312041" y="4495800"/>
            <a:ext cx="73660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srgbClr val="009CA7"/>
                </a:solidFill>
                <a:latin typeface="Arial" panose="020B0604020202020204"/>
              </a:rPr>
              <a:t>Analogy:</a:t>
            </a:r>
          </a:p>
          <a:p>
            <a:pPr defTabSz="457200"/>
            <a:r>
              <a:rPr lang="en-US" sz="1600" dirty="0">
                <a:solidFill>
                  <a:srgbClr val="009CA7"/>
                </a:solidFill>
                <a:latin typeface="Arial" panose="020B0604020202020204"/>
              </a:rPr>
              <a:t>Square is to rectangle, as control is to process.</a:t>
            </a:r>
          </a:p>
          <a:p>
            <a:pPr defTabSz="457200"/>
            <a:r>
              <a:rPr lang="en-US" sz="1600" dirty="0">
                <a:solidFill>
                  <a:srgbClr val="009CA7"/>
                </a:solidFill>
                <a:latin typeface="Arial" panose="020B0604020202020204"/>
              </a:rPr>
              <a:t>All squares are rectangles, just like all controls are processes.</a:t>
            </a:r>
          </a:p>
          <a:p>
            <a:pPr defTabSz="457200"/>
            <a:r>
              <a:rPr lang="en-US" sz="1600" dirty="0">
                <a:solidFill>
                  <a:srgbClr val="009CA7"/>
                </a:solidFill>
                <a:latin typeface="Arial" panose="020B0604020202020204"/>
              </a:rPr>
              <a:t>However, not all rectangles are squares, just like all processes are not controls.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C46C82-2866-52E8-5591-19DEA9A9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43219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CFA80-1475-4578-80AD-E6623D640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Internal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65412-9A7B-A1C5-0828-BC54ED612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Controls may be: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Preventative </a:t>
            </a:r>
            <a:r>
              <a:rPr lang="en-US" dirty="0"/>
              <a:t>– Designed to avoid an unintended event or result at the time of the transaction, or 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Detective</a:t>
            </a:r>
            <a:r>
              <a:rPr lang="en-US" dirty="0"/>
              <a:t> – Designed to discover an unintended event or result after the initial processing has occurred but before the ultimate objective has concluded.</a:t>
            </a:r>
          </a:p>
          <a:p>
            <a:pPr lvl="1"/>
            <a:endParaRPr lang="en-US" dirty="0"/>
          </a:p>
          <a:p>
            <a:r>
              <a:rPr lang="en-US" dirty="0"/>
              <a:t>Controls may be: 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Entity-wide </a:t>
            </a:r>
            <a:r>
              <a:rPr lang="en-US" dirty="0"/>
              <a:t>– Controls that apply to most, if not all, types of compliance requirements for one or more programs, or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Specific </a:t>
            </a:r>
            <a:r>
              <a:rPr lang="en-US" dirty="0"/>
              <a:t>– Controls that are considered operational-level controls that apply to individual types of compliance requirements.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3F4902-D1CD-411F-033E-AD5441BD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70961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23C6-165B-68C4-B1DC-D6F3FD357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Effective Internal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6ACF9-05F3-270C-97FD-15EC7278C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internal controls is not one event or circumstance but rather a dynamic and iterative process.</a:t>
            </a:r>
          </a:p>
          <a:p>
            <a:r>
              <a:rPr lang="en-US" dirty="0"/>
              <a:t>Embedded within this process are controls consisting of policies and procedures.</a:t>
            </a:r>
          </a:p>
          <a:p>
            <a:r>
              <a:rPr lang="en-US" dirty="0"/>
              <a:t>Internal controls are required to be established by an entity receiving federal awards and should be in compliance with either: </a:t>
            </a:r>
          </a:p>
          <a:p>
            <a:pPr lvl="1"/>
            <a:r>
              <a:rPr lang="en-US" dirty="0"/>
              <a:t>The “Standards for Internal Control in the Federal Government” issued by the Comptroller General of the United States (the Green  Book), or </a:t>
            </a:r>
          </a:p>
          <a:p>
            <a:pPr lvl="1"/>
            <a:r>
              <a:rPr lang="en-US" dirty="0"/>
              <a:t>The “Internal Control Integrated Framework” issued by the Committee of Sponsoring Organizations of the Treadway Commission (COSO).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8A5BFD-DC15-9132-5B94-A61DA960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72121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0AE6E-816A-D8CE-70D5-8CAE3EDD1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Internal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8295-7F06-13B5-E97A-F02B225E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Green Book and </a:t>
            </a:r>
            <a:r>
              <a:rPr lang="en-US" dirty="0" err="1"/>
              <a:t>COSO</a:t>
            </a:r>
            <a:r>
              <a:rPr lang="en-US" dirty="0"/>
              <a:t> are both organized by five components of internal control: </a:t>
            </a:r>
          </a:p>
          <a:p>
            <a:pPr lvl="1"/>
            <a:r>
              <a:rPr lang="en-US" dirty="0"/>
              <a:t>Control Environment</a:t>
            </a:r>
          </a:p>
          <a:p>
            <a:pPr lvl="1"/>
            <a:r>
              <a:rPr lang="en-US" dirty="0"/>
              <a:t>Risk Assessment</a:t>
            </a:r>
          </a:p>
          <a:p>
            <a:pPr lvl="1"/>
            <a:r>
              <a:rPr lang="en-US" dirty="0"/>
              <a:t>Control Activities</a:t>
            </a:r>
          </a:p>
          <a:p>
            <a:pPr lvl="1"/>
            <a:r>
              <a:rPr lang="en-US" dirty="0"/>
              <a:t>Information and Communication</a:t>
            </a:r>
          </a:p>
          <a:p>
            <a:pPr lvl="1"/>
            <a:r>
              <a:rPr lang="en-US" dirty="0"/>
              <a:t>Monitoring </a:t>
            </a:r>
          </a:p>
          <a:p>
            <a:r>
              <a:rPr lang="en-US" dirty="0"/>
              <a:t>In developing a system of internal controls, all five components MUST be present and functioning for it to be designed effectively 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93369F-EDA1-6D67-3FA0-3C82E9C4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46291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18D04-3D81-03EC-5299-C1704359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Green Book and </a:t>
            </a:r>
            <a:r>
              <a:rPr lang="en-US" dirty="0" err="1"/>
              <a:t>COSO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Components and Principals of Internal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042D-47D3-FFF1-2F28-8E76567C5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971"/>
            <a:ext cx="10515600" cy="596629"/>
          </a:xfrm>
        </p:spPr>
        <p:txBody>
          <a:bodyPr/>
          <a:lstStyle/>
          <a:p>
            <a:r>
              <a:rPr lang="en-US" dirty="0"/>
              <a:t>The five components of internal control can be further broken down into seventeen principles: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9E0926-992C-AEDE-F90E-50581E309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537" y="2133600"/>
            <a:ext cx="8144926" cy="395456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A09596-7381-6D19-A100-70E6F472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07340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69F7D-9D59-0DAB-1A0F-842489031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Controls – Common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2ECE3-7169-7F7E-4A72-5FD79477C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Segregation of Duties Controls</a:t>
            </a:r>
          </a:p>
          <a:p>
            <a:r>
              <a:rPr lang="en-US" dirty="0"/>
              <a:t>Physical Controls </a:t>
            </a:r>
          </a:p>
          <a:p>
            <a:r>
              <a:rPr lang="en-US" dirty="0"/>
              <a:t>Reconciliations</a:t>
            </a:r>
          </a:p>
          <a:p>
            <a:r>
              <a:rPr lang="en-US" dirty="0"/>
              <a:t>Reviews of Transactions (accounting and reporting conclusions)</a:t>
            </a:r>
          </a:p>
          <a:p>
            <a:r>
              <a:rPr lang="en-US" dirty="0"/>
              <a:t>Review of Financial Activity</a:t>
            </a:r>
          </a:p>
          <a:p>
            <a:r>
              <a:rPr lang="en-US" dirty="0"/>
              <a:t>IT Controls</a:t>
            </a:r>
          </a:p>
          <a:p>
            <a:r>
              <a:rPr lang="en-US" dirty="0"/>
              <a:t>Inventory Controls (physical counts)</a:t>
            </a:r>
          </a:p>
          <a:p>
            <a:r>
              <a:rPr lang="en-US" dirty="0"/>
              <a:t>Document Standardization</a:t>
            </a:r>
          </a:p>
          <a:p>
            <a:r>
              <a:rPr lang="en-US" dirty="0"/>
              <a:t>Approval Authorizations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23BB35-E236-6FF8-390D-6B71D67C6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46568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FB03D7-8200-FA28-5C19-FE71AB92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Controls – Common Examples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C2F86B-BA23-D623-4F7A-58C506754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Segregation of Duties (“SOD” Controls)</a:t>
            </a:r>
          </a:p>
          <a:p>
            <a:pPr lvl="1"/>
            <a:r>
              <a:rPr lang="en-US" dirty="0"/>
              <a:t>What risk do SOD Controls aim to prevent?</a:t>
            </a:r>
          </a:p>
          <a:p>
            <a:pPr lvl="2"/>
            <a:r>
              <a:rPr lang="en-US" b="1" dirty="0">
                <a:solidFill>
                  <a:schemeClr val="accent6"/>
                </a:solidFill>
              </a:rPr>
              <a:t>Risk of Incompatible Duties</a:t>
            </a:r>
          </a:p>
          <a:p>
            <a:pPr lvl="1"/>
            <a:r>
              <a:rPr lang="en-US" dirty="0"/>
              <a:t>Examples of Incompatible Duties</a:t>
            </a:r>
          </a:p>
          <a:p>
            <a:pPr lvl="2"/>
            <a:r>
              <a:rPr lang="en-US" dirty="0"/>
              <a:t>Recording and Approving/Reviewing Transactions</a:t>
            </a:r>
          </a:p>
          <a:p>
            <a:pPr lvl="2"/>
            <a:r>
              <a:rPr lang="en-US" dirty="0"/>
              <a:t>Asset Custody and Recordkeeping</a:t>
            </a:r>
          </a:p>
          <a:p>
            <a:pPr lvl="2"/>
            <a:r>
              <a:rPr lang="en-US" dirty="0"/>
              <a:t>Sales Personnel extending credit terms to customers</a:t>
            </a:r>
          </a:p>
          <a:p>
            <a:pPr lvl="2"/>
            <a:r>
              <a:rPr lang="en-US" dirty="0"/>
              <a:t>Setting up vendors and paying (or approving payment of) invoices to those vendors</a:t>
            </a:r>
          </a:p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03D38C-44DC-6F74-D169-DCC00755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29854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7B48A8-F5B0-9D4F-B913-B1405C0BF5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7430" y="914400"/>
            <a:ext cx="9377139" cy="52948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D9B2E-24D1-22A6-6292-52F83C3B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14435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A2286B-FCAD-4429-FB1F-1E2F3EC8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Internal Controls?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22F94D-FF37-C638-4C1E-09C0AB600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Internal control is defined as </a:t>
            </a:r>
            <a:r>
              <a:rPr lang="en-US" dirty="0"/>
              <a:t>– a process for assuring achievement of an organization’s objectives in operational effectiveness and efficiency, reliable financial reporting, and compliance with laws, regulations and policies.</a:t>
            </a:r>
          </a:p>
          <a:p>
            <a:endParaRPr lang="en-US" dirty="0"/>
          </a:p>
          <a:p>
            <a:r>
              <a:rPr lang="en-US" dirty="0"/>
              <a:t>1992 the Committee of Sponsoring Organizations of the Treadway Commission (</a:t>
            </a:r>
            <a:r>
              <a:rPr lang="en-US" dirty="0" err="1"/>
              <a:t>COSO</a:t>
            </a:r>
            <a:r>
              <a:rPr lang="en-US" dirty="0"/>
              <a:t>) produced the internal control framework which is used to develop and assess the internal control system.  The Framework has five elements:</a:t>
            </a:r>
          </a:p>
          <a:p>
            <a:pPr lvl="1"/>
            <a:r>
              <a:rPr lang="en-US" dirty="0"/>
              <a:t>Control Environment</a:t>
            </a:r>
          </a:p>
          <a:p>
            <a:pPr lvl="1"/>
            <a:r>
              <a:rPr lang="en-US" dirty="0"/>
              <a:t>Risk Assessment</a:t>
            </a:r>
          </a:p>
          <a:p>
            <a:pPr lvl="1"/>
            <a:r>
              <a:rPr lang="en-US" dirty="0"/>
              <a:t>Control Activities</a:t>
            </a:r>
          </a:p>
          <a:p>
            <a:pPr lvl="1"/>
            <a:r>
              <a:rPr lang="en-US" dirty="0"/>
              <a:t>Information and Communication</a:t>
            </a:r>
          </a:p>
          <a:p>
            <a:pPr lvl="1"/>
            <a:r>
              <a:rPr lang="en-US" dirty="0"/>
              <a:t>Monitoring Activities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6F3AAB-6B7C-D274-4DB7-E61B18D5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05253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02A1E-6168-A9E9-CA05-45B95633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SOD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C7D569-E016-02F5-F0A2-125BCC52140E}"/>
              </a:ext>
            </a:extLst>
          </p:cNvPr>
          <p:cNvGraphicFramePr>
            <a:graphicFrameLocks noGrp="1"/>
          </p:cNvGraphicFramePr>
          <p:nvPr/>
        </p:nvGraphicFramePr>
        <p:xfrm>
          <a:off x="1661160" y="1676400"/>
          <a:ext cx="8869680" cy="4258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584132669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308842091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1845126813"/>
                    </a:ext>
                  </a:extLst>
                </a:gridCol>
              </a:tblGrid>
              <a:tr h="413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Process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Type of Access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Conflicted with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272953"/>
                  </a:ext>
                </a:extLst>
              </a:tr>
              <a:tr h="413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Inventory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Receive Goods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Inventory Processing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146644"/>
                  </a:ext>
                </a:extLst>
              </a:tr>
              <a:tr h="413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Fixed Assets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Fixed Assets Set Up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Fixed Assets Master File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319584"/>
                  </a:ext>
                </a:extLst>
              </a:tr>
              <a:tr h="73088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Cash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Initiate Wire Transfers or Check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Approve Wire Transfers or Signs Check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94683"/>
                  </a:ext>
                </a:extLst>
              </a:tr>
              <a:tr h="7308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Cash Receipts or Disbursements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Bank Reconciliation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515248"/>
                  </a:ext>
                </a:extLst>
              </a:tr>
              <a:tr h="41310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Financial Accounting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Create GL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Post GL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834144"/>
                  </a:ext>
                </a:extLst>
              </a:tr>
              <a:tr h="73088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Execute Opening &amp; Closing of GL Periods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897443082"/>
                  </a:ext>
                </a:extLst>
              </a:tr>
              <a:tr h="41310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Chart of Accounts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090267357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AF21A7-44D9-AB9A-1635-0D530576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B75F2-422D-42DB-B5CB-9FDA1BE186B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353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A3AFC-DC1E-1CFF-651A-8C56FDB1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SOD Cont’d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15D99C-FD39-6C69-AD88-5E5488A7445A}"/>
              </a:ext>
            </a:extLst>
          </p:cNvPr>
          <p:cNvGraphicFramePr>
            <a:graphicFrameLocks noGrp="1"/>
          </p:cNvGraphicFramePr>
          <p:nvPr/>
        </p:nvGraphicFramePr>
        <p:xfrm>
          <a:off x="1191187" y="1524000"/>
          <a:ext cx="9809625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0">
                  <a:extLst>
                    <a:ext uri="{9D8B030D-6E8A-4147-A177-3AD203B41FA5}">
                      <a16:colId xmlns:a16="http://schemas.microsoft.com/office/drawing/2014/main" val="1901969797"/>
                    </a:ext>
                  </a:extLst>
                </a:gridCol>
                <a:gridCol w="3081061">
                  <a:extLst>
                    <a:ext uri="{9D8B030D-6E8A-4147-A177-3AD203B41FA5}">
                      <a16:colId xmlns:a16="http://schemas.microsoft.com/office/drawing/2014/main" val="1465482252"/>
                    </a:ext>
                  </a:extLst>
                </a:gridCol>
                <a:gridCol w="2888084">
                  <a:extLst>
                    <a:ext uri="{9D8B030D-6E8A-4147-A177-3AD203B41FA5}">
                      <a16:colId xmlns:a16="http://schemas.microsoft.com/office/drawing/2014/main" val="3599943001"/>
                    </a:ext>
                  </a:extLst>
                </a:gridCol>
              </a:tblGrid>
              <a:tr h="386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Process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Type of Access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Conflicted with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347634"/>
                  </a:ext>
                </a:extLst>
              </a:tr>
              <a:tr h="386086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Accounts Payable (Expenditure, Purchase-to-Pay)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Create/Maintain Vendor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Create Requisition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275516"/>
                  </a:ext>
                </a:extLst>
              </a:tr>
              <a:tr h="386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Create PO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609048"/>
                  </a:ext>
                </a:extLst>
              </a:tr>
              <a:tr h="386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Process Payments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063640"/>
                  </a:ext>
                </a:extLst>
              </a:tr>
              <a:tr h="386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Process Invoice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662252"/>
                  </a:ext>
                </a:extLst>
              </a:tr>
              <a:tr h="38608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Process Invoice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Receive Goods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604206"/>
                  </a:ext>
                </a:extLst>
              </a:tr>
              <a:tr h="38608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Payroll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Enter Time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Run Payroll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842602"/>
                  </a:ext>
                </a:extLst>
              </a:tr>
              <a:tr h="386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Edit Payroll Master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655464"/>
                  </a:ext>
                </a:extLst>
              </a:tr>
              <a:tr h="38608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Accounts Receivable and Sales (Revenue, Order-to-Cash)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Cash Receipts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Maintain A/R Records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40496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Maintain A/R Records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Customer Master File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90272"/>
                  </a:ext>
                </a:extLst>
              </a:tr>
              <a:tr h="683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GITCs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Create change in Development/Test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D5E9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Move change to Production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084272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60309-4E84-C280-5C84-C09D8F624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B75F2-422D-42DB-B5CB-9FDA1BE186B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444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E23C4-1EB4-3D87-A704-BC70B57C2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Controls – Common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C06EE-A638-2410-C072-B4E45BFED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Controls</a:t>
            </a:r>
          </a:p>
          <a:p>
            <a:pPr lvl="1"/>
            <a:r>
              <a:rPr lang="en-US" dirty="0"/>
              <a:t>Controlling access to cash or petty cash</a:t>
            </a:r>
          </a:p>
          <a:p>
            <a:pPr lvl="1"/>
            <a:r>
              <a:rPr lang="en-US" dirty="0"/>
              <a:t>Controlling access to physical inventory</a:t>
            </a:r>
          </a:p>
          <a:p>
            <a:pPr lvl="1"/>
            <a:r>
              <a:rPr lang="en-US" dirty="0"/>
              <a:t>Controlling access to valuable/vulnerable assets</a:t>
            </a:r>
          </a:p>
          <a:p>
            <a:pPr lvl="1"/>
            <a:endParaRPr lang="en-US" dirty="0"/>
          </a:p>
          <a:p>
            <a:r>
              <a:rPr lang="en-US" dirty="0"/>
              <a:t>Reconciliation Controls</a:t>
            </a:r>
          </a:p>
          <a:p>
            <a:pPr lvl="1"/>
            <a:r>
              <a:rPr lang="en-US" dirty="0"/>
              <a:t>Reconciliation of Balance Sheet Accounts</a:t>
            </a:r>
          </a:p>
          <a:p>
            <a:pPr lvl="2"/>
            <a:r>
              <a:rPr lang="en-US" dirty="0"/>
              <a:t>Comparison of balance sheet general ledger account to the details making up the total of the account</a:t>
            </a:r>
          </a:p>
          <a:p>
            <a:pPr lvl="2"/>
            <a:r>
              <a:rPr lang="en-US" dirty="0"/>
              <a:t>Objective is to ensure the detailed activity is accurately reflected in GL balance</a:t>
            </a:r>
          </a:p>
          <a:p>
            <a:pPr lvl="2"/>
            <a:r>
              <a:rPr lang="en-US" dirty="0"/>
              <a:t>Cash</a:t>
            </a:r>
          </a:p>
          <a:p>
            <a:pPr lvl="2"/>
            <a:r>
              <a:rPr lang="en-US" dirty="0"/>
              <a:t>Accounts Receivable</a:t>
            </a:r>
          </a:p>
          <a:p>
            <a:pPr lvl="2"/>
            <a:r>
              <a:rPr lang="en-US" dirty="0"/>
              <a:t>Accrued Liabilities </a:t>
            </a:r>
          </a:p>
          <a:p>
            <a:pPr lvl="2"/>
            <a:r>
              <a:rPr lang="en-US" dirty="0"/>
              <a:t>Prepaid Expenses</a:t>
            </a:r>
          </a:p>
          <a:p>
            <a:pPr lvl="2"/>
            <a:r>
              <a:rPr lang="en-US" dirty="0"/>
              <a:t>Inventory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8F2A61-5CB0-3285-1658-097FA39C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5020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ED8B-89CD-AD25-3C9A-6A585DF5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Controls – Common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83D29-5777-222D-E5FE-FA33EC6DD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Controls</a:t>
            </a:r>
          </a:p>
          <a:p>
            <a:pPr lvl="1"/>
            <a:r>
              <a:rPr lang="en-US" dirty="0"/>
              <a:t>Impairment Considerations</a:t>
            </a:r>
          </a:p>
          <a:p>
            <a:pPr lvl="1"/>
            <a:r>
              <a:rPr lang="en-US" dirty="0"/>
              <a:t>Technical Accounting Matters</a:t>
            </a:r>
          </a:p>
          <a:p>
            <a:pPr lvl="1"/>
            <a:r>
              <a:rPr lang="en-US" dirty="0"/>
              <a:t>Budget/Forecast to Actual Results</a:t>
            </a:r>
          </a:p>
          <a:p>
            <a:pPr lvl="1"/>
            <a:r>
              <a:rPr lang="en-US" dirty="0"/>
              <a:t>Going Concern Evaluation</a:t>
            </a:r>
          </a:p>
          <a:p>
            <a:pPr lvl="2"/>
            <a:r>
              <a:rPr lang="en-US" b="1" i="1" dirty="0"/>
              <a:t>Review controls may be of greater importance at smaller entities with smaller volumes of transactions</a:t>
            </a:r>
          </a:p>
          <a:p>
            <a:pPr lvl="1"/>
            <a:endParaRPr lang="en-US" dirty="0"/>
          </a:p>
          <a:p>
            <a:r>
              <a:rPr lang="en-US" dirty="0"/>
              <a:t>IT Controls</a:t>
            </a:r>
          </a:p>
          <a:p>
            <a:pPr lvl="1"/>
            <a:r>
              <a:rPr lang="en-US" dirty="0"/>
              <a:t>Access to GL and other financially relevant systems</a:t>
            </a:r>
          </a:p>
          <a:p>
            <a:pPr lvl="2"/>
            <a:r>
              <a:rPr lang="en-US" dirty="0"/>
              <a:t>Controls over granting access and removing access</a:t>
            </a:r>
          </a:p>
          <a:p>
            <a:pPr lvl="2"/>
            <a:r>
              <a:rPr lang="en-US" dirty="0"/>
              <a:t>Controls relative to extent of access granted / roles in system</a:t>
            </a:r>
          </a:p>
          <a:p>
            <a:pPr lvl="1"/>
            <a:r>
              <a:rPr lang="en-US" dirty="0"/>
              <a:t>Changes to GL and other financially relevant systems</a:t>
            </a:r>
          </a:p>
          <a:p>
            <a:pPr lvl="2"/>
            <a:r>
              <a:rPr lang="en-US" dirty="0"/>
              <a:t>Controls to ensure any changes are properly implemented, approved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D5B553-612E-123A-D31A-98EBDC9E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19395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A2AE-2F97-E397-7ACF-455407B9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Controls – Common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12F73-3299-2C7C-B9ED-66BB07A7E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Inventory Controls</a:t>
            </a:r>
          </a:p>
          <a:p>
            <a:pPr lvl="1"/>
            <a:r>
              <a:rPr lang="en-US" dirty="0"/>
              <a:t>Full physical counts</a:t>
            </a:r>
          </a:p>
          <a:p>
            <a:pPr lvl="1"/>
            <a:r>
              <a:rPr lang="en-US" dirty="0"/>
              <a:t>Cycle Counts</a:t>
            </a:r>
          </a:p>
          <a:p>
            <a:pPr marL="457200" lvl="1" indent="0">
              <a:buNone/>
            </a:pPr>
            <a:br>
              <a:rPr lang="en-US" dirty="0"/>
            </a:br>
            <a:r>
              <a:rPr lang="en-US" dirty="0"/>
              <a:t>Regardless of the frequency or extent of the counts, these counts by management are generally structured as a control to ensure the accuracy of the physical count of the inventory recorded in the GL – existence assertion.</a:t>
            </a:r>
          </a:p>
          <a:p>
            <a:pPr lvl="1"/>
            <a:endParaRPr lang="en-US" dirty="0"/>
          </a:p>
          <a:p>
            <a:r>
              <a:rPr lang="en-US" dirty="0"/>
              <a:t>Approval Authorizations / Policies</a:t>
            </a:r>
          </a:p>
          <a:p>
            <a:pPr lvl="1"/>
            <a:r>
              <a:rPr lang="en-US" dirty="0"/>
              <a:t>Authority over approval of cash disbursements</a:t>
            </a:r>
          </a:p>
          <a:p>
            <a:pPr lvl="2"/>
            <a:r>
              <a:rPr lang="en-US" dirty="0"/>
              <a:t>Example – Checks up to $1,000 require Accounting Manager approval, checks up to $5,000 require Controller approval, checks over $5,000 require CFO approval.</a:t>
            </a:r>
          </a:p>
          <a:p>
            <a:pPr lvl="2"/>
            <a:r>
              <a:rPr lang="en-US" dirty="0"/>
              <a:t>Authority may be based on written policies or “governed by IT system.”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1FDAB1C-6CBC-38B7-3D94-8DFD5CF9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46738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7CBD1-6774-F1C2-DE5B-8276BE508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Controls – </a:t>
            </a:r>
            <a:br>
              <a:rPr lang="en-US" dirty="0"/>
            </a:br>
            <a:r>
              <a:rPr lang="en-US" dirty="0"/>
              <a:t>Reminder – Two parts of </a:t>
            </a:r>
            <a:r>
              <a:rPr lang="en-US"/>
              <a:t>a control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52F2-9C1C-E9E2-63BB-293C57848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control properly </a:t>
            </a:r>
            <a:r>
              <a:rPr lang="en-US" i="1" dirty="0">
                <a:solidFill>
                  <a:schemeClr val="accent6"/>
                </a:solidFill>
              </a:rPr>
              <a:t>designed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If properly executed, will the control appropriately achieve its objective?  </a:t>
            </a:r>
          </a:p>
          <a:p>
            <a:pPr lvl="2"/>
            <a:r>
              <a:rPr lang="en-US" dirty="0"/>
              <a:t>Will the control actually address the risk/WCGW (what could go wrong)?</a:t>
            </a:r>
          </a:p>
          <a:p>
            <a:pPr lvl="2"/>
            <a:endParaRPr lang="en-US" dirty="0"/>
          </a:p>
          <a:p>
            <a:r>
              <a:rPr lang="en-US" dirty="0"/>
              <a:t>Has the control been properly </a:t>
            </a:r>
            <a:r>
              <a:rPr lang="en-US" i="1" dirty="0">
                <a:solidFill>
                  <a:schemeClr val="accent6"/>
                </a:solidFill>
              </a:rPr>
              <a:t>implemented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Is the control in place and is that control being used?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A1A9BC-EEA8-7C17-E1FB-3EE5642D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39607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36FA-0780-690A-7DF9-1D518A6C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Deficiencies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EBE0E-A65C-7C1D-0305-DE0A631EC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control problems are called “Control Deficiencies”.  </a:t>
            </a:r>
          </a:p>
          <a:p>
            <a:r>
              <a:rPr lang="en-US" dirty="0"/>
              <a:t>When we identify a deficiency, we have to evaluate the extent of the deficiency.  </a:t>
            </a:r>
          </a:p>
          <a:p>
            <a:r>
              <a:rPr lang="en-US" dirty="0"/>
              <a:t>There are three levels to describe the extent of a control deficiency: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Control Deficiency </a:t>
            </a:r>
            <a:r>
              <a:rPr lang="en-US" dirty="0"/>
              <a:t>– Basic control problem that could not reasonably lead to a material error.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Significant Deficiency </a:t>
            </a:r>
            <a:r>
              <a:rPr lang="en-US" dirty="0"/>
              <a:t>– Same as control deficiency but we as auditors believe the deficiency is important enough to communicate to TCWG (those charged </a:t>
            </a:r>
            <a:r>
              <a:rPr lang="en-US"/>
              <a:t>with governance).</a:t>
            </a:r>
            <a:endParaRPr lang="en-US" dirty="0"/>
          </a:p>
          <a:p>
            <a:pPr lvl="1"/>
            <a:r>
              <a:rPr lang="en-US" b="1" dirty="0">
                <a:solidFill>
                  <a:schemeClr val="tx2"/>
                </a:solidFill>
              </a:rPr>
              <a:t>Material Weakness </a:t>
            </a:r>
            <a:r>
              <a:rPr lang="en-US" dirty="0"/>
              <a:t>– Control problem that COULD reasonably lead to material error.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0E495F-82C7-5835-4034-6E0989C8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85940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AF525-4F3F-EABB-DBE4-98B9F33F2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Policies and Procedures</a:t>
            </a:r>
            <a:br>
              <a:rPr lang="en-US" dirty="0"/>
            </a:br>
            <a:r>
              <a:rPr lang="en-US" dirty="0"/>
              <a:t>Over Federal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91DDC-3B1F-50CD-8ED3-C483A8AC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federal grants policies and procedures manual is required and should – </a:t>
            </a:r>
          </a:p>
          <a:p>
            <a:pPr lvl="1"/>
            <a:r>
              <a:rPr lang="en-US" dirty="0"/>
              <a:t>Be applicable to all federal grant awards of the entity.</a:t>
            </a:r>
          </a:p>
          <a:p>
            <a:pPr lvl="1"/>
            <a:r>
              <a:rPr lang="en-US" dirty="0"/>
              <a:t>Contain the internal controls and grant management standards used by the entity to ensure that all federal funds are lawfully expended.</a:t>
            </a:r>
          </a:p>
          <a:p>
            <a:pPr lvl="1"/>
            <a:r>
              <a:rPr lang="en-US" dirty="0"/>
              <a:t>Be reviewed periodically to ensure it is still in compliance with Uniform Guidance requirements.</a:t>
            </a:r>
          </a:p>
          <a:p>
            <a:pPr lvl="1"/>
            <a:endParaRPr lang="en-US" dirty="0"/>
          </a:p>
          <a:p>
            <a:r>
              <a:rPr lang="en-US" dirty="0"/>
              <a:t>All employees who deal with federal grants must be familiar with the policies and procedures and comply with all requirements.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07695DB-FF66-698D-40DA-2DFFA4E2C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07356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AF525-4F3F-EABB-DBE4-98B9F33F2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Policies and Procedures</a:t>
            </a:r>
            <a:br>
              <a:rPr lang="en-US" dirty="0"/>
            </a:br>
            <a:r>
              <a:rPr lang="en-US" dirty="0"/>
              <a:t>Over Federal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91DDC-3B1F-50CD-8ED3-C483A8AC2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971"/>
            <a:ext cx="10515600" cy="47876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federal grants policies and procedures manual is required to document – </a:t>
            </a:r>
          </a:p>
          <a:p>
            <a:pPr lvl="1"/>
            <a:r>
              <a:rPr lang="en-US" dirty="0"/>
              <a:t>The entity’s financial management system</a:t>
            </a:r>
          </a:p>
          <a:p>
            <a:pPr lvl="1"/>
            <a:r>
              <a:rPr lang="en-US" dirty="0"/>
              <a:t>Cash management procedures</a:t>
            </a:r>
          </a:p>
          <a:p>
            <a:pPr lvl="1"/>
            <a:r>
              <a:rPr lang="en-US" dirty="0"/>
              <a:t>Procurement policies</a:t>
            </a:r>
          </a:p>
          <a:p>
            <a:pPr lvl="1"/>
            <a:r>
              <a:rPr lang="en-US" dirty="0"/>
              <a:t>Procedures for determining the allowability of federal expenditures</a:t>
            </a:r>
          </a:p>
          <a:p>
            <a:pPr lvl="1"/>
            <a:r>
              <a:rPr lang="en-US" dirty="0"/>
              <a:t>Monitoring responsibilities (for subrecipients)</a:t>
            </a:r>
          </a:p>
          <a:p>
            <a:pPr lvl="3"/>
            <a:endParaRPr lang="en-US" dirty="0"/>
          </a:p>
          <a:p>
            <a:r>
              <a:rPr lang="en-US" dirty="0"/>
              <a:t>Financial Management System (2 CFR 200.302)</a:t>
            </a:r>
          </a:p>
          <a:p>
            <a:pPr lvl="1"/>
            <a:r>
              <a:rPr lang="en-US" dirty="0"/>
              <a:t>Federal regulations require grantees to use fiscal control and fund accounting procedures that insure proper disbursement of and accounting for federal funds</a:t>
            </a:r>
          </a:p>
          <a:p>
            <a:pPr lvl="1"/>
            <a:r>
              <a:rPr lang="en-US" dirty="0"/>
              <a:t>Implementing and maintaining a proper accounting system is a fiduciary responsibility associated with receiving a federal award</a:t>
            </a:r>
          </a:p>
          <a:p>
            <a:pPr lvl="3"/>
            <a:endParaRPr lang="en-US" dirty="0"/>
          </a:p>
          <a:p>
            <a:r>
              <a:rPr lang="en-US" dirty="0"/>
              <a:t>Cash Management (2 CFR 200.305)</a:t>
            </a:r>
          </a:p>
          <a:p>
            <a:pPr lvl="1"/>
            <a:r>
              <a:rPr lang="en-US" dirty="0"/>
              <a:t>Entity’s must minimize the time elapsing between the transfer of funds and the disbursement </a:t>
            </a:r>
          </a:p>
          <a:p>
            <a:pPr lvl="1"/>
            <a:r>
              <a:rPr lang="en-US" dirty="0"/>
              <a:t>Interest earned amounts up to $500 per year may be retained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1D22C9-5C64-4E8D-3ABC-078F8E5F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56628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FE504C-1C1D-7563-9405-AAFCB170A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IT General Controls (</a:t>
            </a:r>
            <a:r>
              <a:rPr lang="en-US" dirty="0" err="1"/>
              <a:t>ITGCs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6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E71982-3849-6F71-913E-A79C58B6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Controls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B7D1BE-4975-F468-5D6F-0944185A1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According to </a:t>
            </a:r>
            <a:r>
              <a:rPr lang="en-US" b="1" dirty="0" err="1"/>
              <a:t>COSO</a:t>
            </a:r>
            <a:r>
              <a:rPr lang="en-US" b="1" dirty="0"/>
              <a:t> </a:t>
            </a:r>
            <a:r>
              <a:rPr lang="en-US" dirty="0"/>
              <a:t>– the three primary objectives of an internal control system are to ensure (1) efficient and effective operations (2) accurate financial reporting and (3) compliance with laws and regulations.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Control Environment </a:t>
            </a:r>
            <a:r>
              <a:rPr lang="en-US" dirty="0"/>
              <a:t>– Provide the foundation for the internal control system – fundamental discipline and structure.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Risk Assessment </a:t>
            </a:r>
            <a:r>
              <a:rPr lang="en-US" dirty="0"/>
              <a:t>– Analysis </a:t>
            </a:r>
            <a:r>
              <a:rPr lang="en-US" b="1" u="sng" dirty="0"/>
              <a:t>by Management (not the auditor) </a:t>
            </a:r>
            <a:r>
              <a:rPr lang="en-US" dirty="0"/>
              <a:t>of relevant risks that interfere with achieving the objective.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Control Activities </a:t>
            </a:r>
            <a:r>
              <a:rPr lang="en-US" dirty="0"/>
              <a:t>– policies, procedures, and practices that ensure managements objectives are achieved and risk is mitigated.  Segregation of duties, review and verification procedures, etc.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Information and Communication </a:t>
            </a:r>
            <a:r>
              <a:rPr lang="en-US" dirty="0"/>
              <a:t>– Supports all other control components by communicating control responsibilities to employees and by providing information in a timely manner so that employees can carry out the assigned tasks to mitigate risk.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Monitoring</a:t>
            </a:r>
            <a:r>
              <a:rPr lang="en-US" dirty="0"/>
              <a:t> – internal and external oversight by management or others to ensure that controls are effective and that processes and procedures are being complied adhered to.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542431-4482-97DE-B628-4BF79610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05158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39A5-D14E-71FB-3ED4-E136F2509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IT General Controls?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2DC14-7CB2-7D3D-EF61-2F28256B9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general controls (ITGCs) are the basic controls that apply to all the system components (such as applications, operating systems, databases), data, processes, and supporting IT infrastructure. The objectives of </a:t>
            </a:r>
            <a:r>
              <a:rPr lang="en-US" dirty="0" err="1"/>
              <a:t>ITGCs</a:t>
            </a:r>
            <a:r>
              <a:rPr lang="en-US" dirty="0"/>
              <a:t> are to ensure the integrity of the data and processes that the systems support.</a:t>
            </a:r>
          </a:p>
          <a:p>
            <a:endParaRPr lang="en-US" dirty="0"/>
          </a:p>
          <a:p>
            <a:r>
              <a:rPr lang="en-US" b="1" i="1" dirty="0"/>
              <a:t>These controls determine whether the key system or application in scope for the audit are ‘tuned up’. </a:t>
            </a:r>
            <a:r>
              <a:rPr lang="en-US" b="1" i="1" dirty="0" err="1"/>
              <a:t>ITGC</a:t>
            </a:r>
            <a:r>
              <a:rPr lang="en-US" b="1" i="1" dirty="0"/>
              <a:t> are essentially baseline controls that need to be designed and operating effectiveness before the auditor can effectively rely on the system/application or its output for the financial statement audit.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BE7B66-392D-1626-ADC6-D92572F70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4863258"/>
            <a:ext cx="1223869" cy="91554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8BB892-B716-EBFB-7ED2-CB41547F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70196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1004-14D3-F506-3E74-F14635EE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IT General Controls?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FAB90-89AF-7D2B-06B4-FAFEBC5AE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 </a:t>
            </a:r>
            <a:r>
              <a:rPr lang="en-US" dirty="0" err="1"/>
              <a:t>ITGC’s</a:t>
            </a:r>
            <a:r>
              <a:rPr lang="en-US" dirty="0"/>
              <a:t> include the following:</a:t>
            </a:r>
          </a:p>
          <a:p>
            <a:pPr lvl="1"/>
            <a:r>
              <a:rPr lang="en-US" dirty="0"/>
              <a:t>Logical Access Controls</a:t>
            </a:r>
          </a:p>
          <a:p>
            <a:pPr lvl="2"/>
            <a:r>
              <a:rPr lang="en-US" dirty="0"/>
              <a:t>Is the new assigned user access appropriate and approved by right individuals?</a:t>
            </a:r>
          </a:p>
          <a:p>
            <a:pPr lvl="2"/>
            <a:r>
              <a:rPr lang="en-US" dirty="0"/>
              <a:t>Is access disabled for terminated employees in a timely manner?</a:t>
            </a:r>
          </a:p>
          <a:p>
            <a:pPr lvl="2"/>
            <a:r>
              <a:rPr lang="en-US" dirty="0"/>
              <a:t>Is access modified appropriately for employees who transition to new roles within the Company?</a:t>
            </a:r>
          </a:p>
          <a:p>
            <a:pPr lvl="2"/>
            <a:r>
              <a:rPr lang="en-US" dirty="0"/>
              <a:t>Is elevated/superuser access appropriate?</a:t>
            </a:r>
          </a:p>
          <a:p>
            <a:pPr lvl="2"/>
            <a:r>
              <a:rPr lang="en-US" dirty="0"/>
              <a:t>Is access reviewed periodically for appropriateness?</a:t>
            </a:r>
          </a:p>
          <a:p>
            <a:pPr lvl="1"/>
            <a:r>
              <a:rPr lang="en-US" dirty="0"/>
              <a:t>Computer Operations Controls</a:t>
            </a:r>
          </a:p>
          <a:p>
            <a:pPr lvl="2"/>
            <a:r>
              <a:rPr lang="en-US" dirty="0"/>
              <a:t>Is backup of the database / software occurring based on predefined schedules?</a:t>
            </a:r>
          </a:p>
          <a:p>
            <a:pPr lvl="2"/>
            <a:r>
              <a:rPr lang="en-US" dirty="0"/>
              <a:t>Is critical job / interface program working appropriately?</a:t>
            </a:r>
          </a:p>
          <a:p>
            <a:pPr lvl="1"/>
            <a:r>
              <a:rPr lang="en-US" dirty="0"/>
              <a:t>Change Management Controls</a:t>
            </a:r>
          </a:p>
          <a:p>
            <a:pPr lvl="2"/>
            <a:r>
              <a:rPr lang="en-US" dirty="0"/>
              <a:t>Are system changes requested, tested, and approved by appropriate personnel?</a:t>
            </a:r>
          </a:p>
          <a:p>
            <a:pPr lvl="2"/>
            <a:r>
              <a:rPr lang="en-US" dirty="0"/>
              <a:t>Is appropriate segregation of duties considerations maintained by management throughout the process?	</a:t>
            </a:r>
          </a:p>
          <a:p>
            <a:pPr lvl="2"/>
            <a:r>
              <a:rPr lang="en-US" dirty="0"/>
              <a:t>Is new system development and implementation process (application, database or other infrastructure) adequately tested and approved prior to implementation? 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E63E0B-B801-5C38-5599-EF623B7E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86336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F7DE3-27C5-F9ED-6F2A-E4666DC3FC5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24000" y="2166144"/>
            <a:ext cx="7578725" cy="19161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tx2"/>
                </a:solidFill>
              </a:rPr>
              <a:t>Questions</a:t>
            </a:r>
          </a:p>
        </p:txBody>
      </p:sp>
      <p:pic>
        <p:nvPicPr>
          <p:cNvPr id="7" name="Picture 6" descr="Back of people's heads and raised hands at corporate presentation with speaker and whiteboard out of focus in background">
            <a:extLst>
              <a:ext uri="{FF2B5EF4-FFF2-40B4-BE49-F238E27FC236}">
                <a16:creationId xmlns:a16="http://schemas.microsoft.com/office/drawing/2014/main" id="{29750C3A-43EE-2C84-0EC4-2313B79A1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24200"/>
            <a:ext cx="3829419" cy="254880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599A903-10AE-3B72-D68C-078D1663FAE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9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209307C-9796-FA26-1BFC-03137BBD7E87}"/>
              </a:ext>
            </a:extLst>
          </p:cNvPr>
          <p:cNvSpPr txBox="1"/>
          <p:nvPr/>
        </p:nvSpPr>
        <p:spPr>
          <a:xfrm>
            <a:off x="5076956" y="4846294"/>
            <a:ext cx="203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>
                <a:solidFill>
                  <a:srgbClr val="009B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marcumllp.com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A0B010-0C6B-06BC-713F-67C386567D7A}"/>
              </a:ext>
            </a:extLst>
          </p:cNvPr>
          <p:cNvSpPr txBox="1"/>
          <p:nvPr/>
        </p:nvSpPr>
        <p:spPr>
          <a:xfrm>
            <a:off x="2128837" y="2321004"/>
            <a:ext cx="7934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6600" b="1" spc="-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sz="6600" b="1" spc="-400" dirty="0">
                <a:solidFill>
                  <a:srgbClr val="0099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You!</a:t>
            </a:r>
          </a:p>
        </p:txBody>
      </p:sp>
      <p:pic>
        <p:nvPicPr>
          <p:cNvPr id="10" name="Picture 9" descr="S:\BUSINESS\Marketing\Common\NATIONAL\LOGOS\Marcum logos\marcum ONLY logo - 2c - PMS 320.eps">
            <a:extLst>
              <a:ext uri="{FF2B5EF4-FFF2-40B4-BE49-F238E27FC236}">
                <a16:creationId xmlns:a16="http://schemas.microsoft.com/office/drawing/2014/main" id="{BA18387B-B9BD-A296-CB39-D8C72117B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07109" y="3983499"/>
            <a:ext cx="2377779" cy="619327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67DB82-37E4-A006-9380-9BC8442875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US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9EAB-D021-A533-7FF3-F305F2D1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COSO</a:t>
            </a:r>
            <a:r>
              <a:rPr lang="en-US" dirty="0"/>
              <a:t> 1992 Framework for Internal Controls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2286000" y="1295400"/>
            <a:ext cx="7696200" cy="4495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42900" indent="-342900" algn="just">
              <a:buClr>
                <a:srgbClr val="00A5AF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just">
              <a:buClr>
                <a:srgbClr val="00A5AF"/>
              </a:buClr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just">
              <a:buClr>
                <a:srgbClr val="00A5AF"/>
              </a:buClr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0" name="Picture 6" descr="http://media.caspianpublishing.co.uk/image/f0435eb888accab9fc1862b30fe7e775.jpg/crop:434x250:50: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905000"/>
            <a:ext cx="7086600" cy="403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D6FAA-7C2D-41F7-626D-DCF27BFF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925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9E3EDD-669E-CE37-37E9-AFDB3BB8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Begin?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F583AC-BF0E-BAA9-1D8B-19CD2743A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Establish/identify your goal and objective –</a:t>
            </a:r>
          </a:p>
          <a:p>
            <a:pPr lvl="1"/>
            <a:r>
              <a:rPr lang="en-US" dirty="0"/>
              <a:t>Perhaps safeguarding of assets, completeness and accuracy of internal financial records/general ledger, and compliance with Organization’s Charter and budget ordinance.</a:t>
            </a:r>
          </a:p>
          <a:p>
            <a:r>
              <a:rPr lang="en-US" dirty="0"/>
              <a:t>Identify the high-risk areas within your community that may result in misappropriation of assets, or material misstatement to financial reporting.</a:t>
            </a:r>
          </a:p>
          <a:p>
            <a:pPr lvl="1"/>
            <a:r>
              <a:rPr lang="en-US" dirty="0"/>
              <a:t>Collections – centralized and decentralized</a:t>
            </a:r>
          </a:p>
          <a:p>
            <a:pPr lvl="1"/>
            <a:r>
              <a:rPr lang="en-US" dirty="0"/>
              <a:t>Assessments</a:t>
            </a:r>
          </a:p>
          <a:p>
            <a:pPr lvl="1"/>
            <a:r>
              <a:rPr lang="en-US" dirty="0"/>
              <a:t>Payroll processing</a:t>
            </a:r>
          </a:p>
          <a:p>
            <a:pPr lvl="1"/>
            <a:r>
              <a:rPr lang="en-US" dirty="0"/>
              <a:t>Cash Disbursements</a:t>
            </a:r>
          </a:p>
          <a:p>
            <a:pPr lvl="1"/>
            <a:r>
              <a:rPr lang="en-US" dirty="0"/>
              <a:t>Account reconciliations</a:t>
            </a:r>
          </a:p>
          <a:p>
            <a:pPr lvl="1"/>
            <a:r>
              <a:rPr lang="en-US" dirty="0"/>
              <a:t>Journal Entries</a:t>
            </a:r>
          </a:p>
          <a:p>
            <a:pPr lvl="1"/>
            <a:r>
              <a:rPr lang="en-US" dirty="0"/>
              <a:t>Compensated Absences, Long-term Debt Liabilities, and Capital Asset records.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5640D-1387-CF88-B4F1-3D4F8DF4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1102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C83F-F840-BE38-36B8-FDCDD2D45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Begin?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E6FAE-1578-688E-FE65-16E1B6BA0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7876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Collections – centralized and decentralized</a:t>
            </a:r>
          </a:p>
          <a:p>
            <a:pPr lvl="1"/>
            <a:r>
              <a:rPr lang="en-US" dirty="0"/>
              <a:t>What controls are in place to reconcile collections to source documents?  Receipts, permits issued, licenses issued, etc.  </a:t>
            </a:r>
          </a:p>
          <a:p>
            <a:pPr lvl="1"/>
            <a:r>
              <a:rPr lang="en-US" dirty="0"/>
              <a:t>Reconciling deposits to computer reports noting composition of receipts – cash versus check (lapping of funds). </a:t>
            </a:r>
          </a:p>
          <a:p>
            <a:pPr lvl="1"/>
            <a:r>
              <a:rPr lang="en-US" dirty="0"/>
              <a:t>Review system for voided transactions and establishing protocols for voiding transactions.</a:t>
            </a:r>
          </a:p>
          <a:p>
            <a:r>
              <a:rPr lang="en-US" dirty="0"/>
              <a:t>Assessments</a:t>
            </a:r>
          </a:p>
          <a:p>
            <a:pPr lvl="1"/>
            <a:r>
              <a:rPr lang="en-US" dirty="0"/>
              <a:t>Controls to ensure proper assessment of taxes, fees, etc.</a:t>
            </a:r>
          </a:p>
          <a:p>
            <a:pPr lvl="1"/>
            <a:r>
              <a:rPr lang="en-US" dirty="0"/>
              <a:t>Who has controls to remove/abate assessments.</a:t>
            </a:r>
          </a:p>
          <a:p>
            <a:pPr lvl="1"/>
            <a:r>
              <a:rPr lang="en-US" dirty="0"/>
              <a:t>Ability to review reports reflecting changes to valuations and assessments.</a:t>
            </a:r>
          </a:p>
          <a:p>
            <a:r>
              <a:rPr lang="en-US" dirty="0"/>
              <a:t>Payroll processing</a:t>
            </a:r>
          </a:p>
          <a:p>
            <a:pPr lvl="1"/>
            <a:r>
              <a:rPr lang="en-US" dirty="0"/>
              <a:t>Approval of time reports/cards.</a:t>
            </a:r>
          </a:p>
          <a:p>
            <a:pPr lvl="1"/>
            <a:r>
              <a:rPr lang="en-US" dirty="0"/>
              <a:t>Approval of payroll once processed – approving payroll registers.</a:t>
            </a:r>
          </a:p>
          <a:p>
            <a:pPr lvl="1"/>
            <a:r>
              <a:rPr lang="en-US" dirty="0"/>
              <a:t>Controls over who can add personnel.</a:t>
            </a:r>
          </a:p>
          <a:p>
            <a:pPr lvl="1"/>
            <a:r>
              <a:rPr lang="en-US" dirty="0"/>
              <a:t>Controls over who can change pay rates.</a:t>
            </a:r>
          </a:p>
          <a:p>
            <a:pPr lvl="1"/>
            <a:r>
              <a:rPr lang="en-US" dirty="0"/>
              <a:t>Applying date extraction software to search for duplicate direct deposit accounts, fictitious social security numbers, or other unusual items.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A686160-6DFA-DCC8-A6FA-4CE8738E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3672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5408C-E9BE-CB75-121C-3F3B6965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Begin?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E1E7B-423F-351A-697B-96FF797C3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Cash Disbursements</a:t>
            </a:r>
          </a:p>
          <a:p>
            <a:pPr lvl="1"/>
            <a:r>
              <a:rPr lang="en-US" dirty="0"/>
              <a:t>Approval of vendor invoices.</a:t>
            </a:r>
          </a:p>
          <a:p>
            <a:pPr lvl="1"/>
            <a:r>
              <a:rPr lang="en-US" dirty="0"/>
              <a:t>Process for adding vendors to the system.</a:t>
            </a:r>
          </a:p>
          <a:p>
            <a:pPr lvl="1"/>
            <a:r>
              <a:rPr lang="en-US" dirty="0"/>
              <a:t>Maintenance of check stock.</a:t>
            </a:r>
          </a:p>
          <a:p>
            <a:pPr lvl="1"/>
            <a:r>
              <a:rPr lang="en-US" dirty="0"/>
              <a:t>Maintenance of electronic signature key for electronically signed checks.</a:t>
            </a:r>
          </a:p>
          <a:p>
            <a:pPr lvl="1"/>
            <a:r>
              <a:rPr lang="en-US" dirty="0"/>
              <a:t>Control over disbursing checks once processed.</a:t>
            </a:r>
          </a:p>
          <a:p>
            <a:pPr lvl="1"/>
            <a:r>
              <a:rPr lang="en-US" dirty="0"/>
              <a:t>Process to ensure no missing checks (maintain a check log).</a:t>
            </a:r>
          </a:p>
          <a:p>
            <a:r>
              <a:rPr lang="en-US" dirty="0"/>
              <a:t>Account reconciliations</a:t>
            </a:r>
          </a:p>
          <a:p>
            <a:pPr lvl="1"/>
            <a:r>
              <a:rPr lang="en-US" dirty="0"/>
              <a:t>As foolish and as simple as it may sound – reconcile cash accounts on a </a:t>
            </a:r>
            <a:r>
              <a:rPr lang="en-US" b="1" i="1" u="sng" dirty="0"/>
              <a:t>monthly basis.  </a:t>
            </a:r>
          </a:p>
          <a:p>
            <a:pPr lvl="1"/>
            <a:r>
              <a:rPr lang="en-US" dirty="0"/>
              <a:t>Reconciliation should be completed by someone independent of the cash disbursement function.</a:t>
            </a:r>
          </a:p>
          <a:p>
            <a:pPr lvl="1"/>
            <a:r>
              <a:rPr lang="en-US" dirty="0"/>
              <a:t>Reconciliations should be compared to the General Ledger, signed by preparer, and also approved and signed by the Finance Director or other responsible party.</a:t>
            </a:r>
          </a:p>
          <a:p>
            <a:pPr lvl="1"/>
            <a:r>
              <a:rPr lang="en-US" dirty="0"/>
              <a:t>Reconciliation of other significant balance sheet accounts should also be completed on a monthly or at a minimum, quarterly, basis – receivables, payables, </a:t>
            </a:r>
            <a:r>
              <a:rPr lang="en-US" b="1" i="1" u="sng" dirty="0"/>
              <a:t>interfund transactions</a:t>
            </a:r>
            <a:r>
              <a:rPr lang="en-US" dirty="0"/>
              <a:t>, accruals, etc.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56585-B85D-82DC-E591-7C7B7F83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60729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1AC5-19A2-36C6-6296-ABF0DF1D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Begin</a:t>
            </a:r>
            <a:r>
              <a:rPr lang="en-US"/>
              <a:t>?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6C9B-6A0B-E8C0-5D8E-D58847011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Journal Entries</a:t>
            </a:r>
          </a:p>
          <a:p>
            <a:pPr lvl="1"/>
            <a:r>
              <a:rPr lang="en-US" dirty="0"/>
              <a:t>Journal entries are a way that management or others may try to manage/manipulate the bottom line or cover up a fraud/misappropriation.</a:t>
            </a:r>
          </a:p>
          <a:p>
            <a:pPr lvl="1"/>
            <a:r>
              <a:rPr lang="en-US" dirty="0"/>
              <a:t>When possible, journal entries should be kept to a minimal.</a:t>
            </a:r>
          </a:p>
          <a:p>
            <a:pPr lvl="1"/>
            <a:r>
              <a:rPr lang="en-US" dirty="0"/>
              <a:t>Utilize all modules within the accounting system to their potential.</a:t>
            </a:r>
          </a:p>
          <a:p>
            <a:pPr lvl="1"/>
            <a:r>
              <a:rPr lang="en-US" dirty="0"/>
              <a:t>All journal entries should be signed by the preparer and approved by someone independent of the preparation process. Documentation should be maintained to support all journal entries.</a:t>
            </a:r>
          </a:p>
          <a:p>
            <a:pPr lvl="1"/>
            <a:r>
              <a:rPr lang="en-US" dirty="0"/>
              <a:t>In order to monitor the controls over journal entries management should generate a report of journal entries, review the report on a periodic basis, and select entries to review supporting documentation.  </a:t>
            </a:r>
          </a:p>
          <a:p>
            <a:pPr lvl="1"/>
            <a:r>
              <a:rPr lang="en-US" dirty="0"/>
              <a:t>Management should save the reports to document the monitoring of the control activities.</a:t>
            </a:r>
          </a:p>
          <a:p>
            <a:pPr lvl="1"/>
            <a:r>
              <a:rPr lang="en-US" dirty="0"/>
              <a:t>Compensated Absences, Long-term Debt Liabilities, and Capital Asset records.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A4369D-B492-0128-A30C-92D0222E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3185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6ABA74-8827-0F91-EB5A-22B94094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Lack of strong internal controls </a:t>
            </a:r>
            <a:br>
              <a:rPr lang="en-US" dirty="0"/>
            </a:br>
            <a:r>
              <a:rPr lang="en-US" dirty="0"/>
              <a:t>will eventually catch up to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FBA0C8-BE85-0A1E-ED4F-DFC2B1F17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2133600"/>
            <a:ext cx="6781800" cy="33909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AC407C-9FEE-DFFE-30B7-044E5F19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8B75F2-422D-42DB-B5CB-9FDA1BE186BF}" type="slidenum">
              <a:rPr lang="en-US" b="0" smtClean="0">
                <a:solidFill>
                  <a:prstClr val="white"/>
                </a:solidFill>
                <a:latin typeface="Arial" panose="020B0604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b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09748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3"/>
  <p:tag name="ARTICULATE_PROJECT_OPEN" val="0"/>
</p:tagLst>
</file>

<file path=ppt/theme/theme1.xml><?xml version="1.0" encoding="utf-8"?>
<a:theme xmlns:a="http://schemas.openxmlformats.org/drawingml/2006/main" name="Marcum Presentations 2020 (wide)">
  <a:themeElements>
    <a:clrScheme name="Custom 7">
      <a:dk1>
        <a:sysClr val="windowText" lastClr="000000"/>
      </a:dk1>
      <a:lt1>
        <a:sysClr val="window" lastClr="FFFFFF"/>
      </a:lt1>
      <a:dk2>
        <a:srgbClr val="00808E"/>
      </a:dk2>
      <a:lt2>
        <a:srgbClr val="E5E5E5"/>
      </a:lt2>
      <a:accent1>
        <a:srgbClr val="00A1B4"/>
      </a:accent1>
      <a:accent2>
        <a:srgbClr val="4F4F4F"/>
      </a:accent2>
      <a:accent3>
        <a:srgbClr val="00B4B6"/>
      </a:accent3>
      <a:accent4>
        <a:srgbClr val="7F7F7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cum Presentations 2020 (wide)" id="{331E6106-6632-43D5-B3F3-8E91C1664FDC}" vid="{EBFD5E0B-C3EF-4BB1-9DF9-344A487FF5FF}"/>
    </a:ext>
  </a:extLst>
</a:theme>
</file>

<file path=ppt/theme/theme2.xml><?xml version="1.0" encoding="utf-8"?>
<a:theme xmlns:a="http://schemas.openxmlformats.org/drawingml/2006/main" name="1_Divider Slide">
  <a:themeElements>
    <a:clrScheme name="Custom 7">
      <a:dk1>
        <a:sysClr val="windowText" lastClr="000000"/>
      </a:dk1>
      <a:lt1>
        <a:sysClr val="window" lastClr="FFFFFF"/>
      </a:lt1>
      <a:dk2>
        <a:srgbClr val="00808E"/>
      </a:dk2>
      <a:lt2>
        <a:srgbClr val="E5E5E5"/>
      </a:lt2>
      <a:accent1>
        <a:srgbClr val="00A1B4"/>
      </a:accent1>
      <a:accent2>
        <a:srgbClr val="4F4F4F"/>
      </a:accent2>
      <a:accent3>
        <a:srgbClr val="00B4B6"/>
      </a:accent3>
      <a:accent4>
        <a:srgbClr val="7F7F7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tent Slide">
  <a:themeElements>
    <a:clrScheme name="Custom 7">
      <a:dk1>
        <a:sysClr val="windowText" lastClr="000000"/>
      </a:dk1>
      <a:lt1>
        <a:sysClr val="window" lastClr="FFFFFF"/>
      </a:lt1>
      <a:dk2>
        <a:srgbClr val="00808E"/>
      </a:dk2>
      <a:lt2>
        <a:srgbClr val="E5E5E5"/>
      </a:lt2>
      <a:accent1>
        <a:srgbClr val="00A1B4"/>
      </a:accent1>
      <a:accent2>
        <a:srgbClr val="4F4F4F"/>
      </a:accent2>
      <a:accent3>
        <a:srgbClr val="00B4B6"/>
      </a:accent3>
      <a:accent4>
        <a:srgbClr val="7F7F7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tent Slide">
  <a:themeElements>
    <a:clrScheme name="Custom 7">
      <a:dk1>
        <a:sysClr val="windowText" lastClr="000000"/>
      </a:dk1>
      <a:lt1>
        <a:sysClr val="window" lastClr="FFFFFF"/>
      </a:lt1>
      <a:dk2>
        <a:srgbClr val="00808E"/>
      </a:dk2>
      <a:lt2>
        <a:srgbClr val="E5E5E5"/>
      </a:lt2>
      <a:accent1>
        <a:srgbClr val="00A1B4"/>
      </a:accent1>
      <a:accent2>
        <a:srgbClr val="4F4F4F"/>
      </a:accent2>
      <a:accent3>
        <a:srgbClr val="00B4B6"/>
      </a:accent3>
      <a:accent4>
        <a:srgbClr val="7F7F7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ontent Slide">
  <a:themeElements>
    <a:clrScheme name="Custom 7">
      <a:dk1>
        <a:sysClr val="windowText" lastClr="000000"/>
      </a:dk1>
      <a:lt1>
        <a:sysClr val="window" lastClr="FFFFFF"/>
      </a:lt1>
      <a:dk2>
        <a:srgbClr val="00808E"/>
      </a:dk2>
      <a:lt2>
        <a:srgbClr val="E5E5E5"/>
      </a:lt2>
      <a:accent1>
        <a:srgbClr val="00A1B4"/>
      </a:accent1>
      <a:accent2>
        <a:srgbClr val="4F4F4F"/>
      </a:accent2>
      <a:accent3>
        <a:srgbClr val="00B4B6"/>
      </a:accent3>
      <a:accent4>
        <a:srgbClr val="7F7F7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Blank Slide">
  <a:themeElements>
    <a:clrScheme name="Custom 7">
      <a:dk1>
        <a:sysClr val="windowText" lastClr="000000"/>
      </a:dk1>
      <a:lt1>
        <a:sysClr val="window" lastClr="FFFFFF"/>
      </a:lt1>
      <a:dk2>
        <a:srgbClr val="00808E"/>
      </a:dk2>
      <a:lt2>
        <a:srgbClr val="E5E5E5"/>
      </a:lt2>
      <a:accent1>
        <a:srgbClr val="00A1B4"/>
      </a:accent1>
      <a:accent2>
        <a:srgbClr val="4F4F4F"/>
      </a:accent2>
      <a:accent3>
        <a:srgbClr val="00B4B6"/>
      </a:accent3>
      <a:accent4>
        <a:srgbClr val="7F7F7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cialtyExTaxHTField0 xmlns="bcc9b15d-c4a5-4d1b-9272-68bbb523d932">
      <Terms xmlns="http://schemas.microsoft.com/office/infopath/2007/PartnerControls"/>
    </SpecialtyExTaxHTField0>
    <DocumentTypeExTaxHTField0 xmlns="bcc9b15d-c4a5-4d1b-9272-68bbb523d932">
      <Terms xmlns="http://schemas.microsoft.com/office/infopath/2007/PartnerControls"/>
    </DocumentTypeExTaxHTField0>
    <_dlc_DocId xmlns="bcc9b15d-c4a5-4d1b-9272-68bbb523d932">MGDL-1248609821-708</_dlc_DocId>
    <DepartmentNameExTaxHTField0 xmlns="bcc9b15d-c4a5-4d1b-9272-68bbb523d9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Marcum University</TermName>
          <TermId xmlns="http://schemas.microsoft.com/office/infopath/2007/PartnerControls">349d023a-48e2-4d31-a171-866a77041bcf</TermId>
        </TermInfo>
      </Terms>
    </DepartmentNameExTaxHTField0>
    <TaxCatchAll xmlns="bcc9b15d-c4a5-4d1b-9272-68bbb523d932">
      <Value>1</Value>
    </TaxCatchAll>
    <Specialty xmlns="bcc9b15d-c4a5-4d1b-9272-68bbb523d932" xsi:nil="true"/>
    <EmailOptions xmlns="bcc9b15d-c4a5-4d1b-9272-68bbb523d932" xsi:nil="true"/>
    <DepartmentName xmlns="bcc9b15d-c4a5-4d1b-9272-68bbb523d932">5</DepartmentName>
    <Worktype xmlns="a181627d-dd0b-42eb-8573-f6b76335437f"/>
    <_dlc_DocIdPersistId xmlns="bcc9b15d-c4a5-4d1b-9272-68bbb523d932" xsi:nil="true"/>
    <ServiceLineExTaxHTField0 xmlns="bcc9b15d-c4a5-4d1b-9272-68bbb523d932">
      <Terms xmlns="http://schemas.microsoft.com/office/infopath/2007/PartnerControls"/>
    </ServiceLineExTaxHTField0>
    <MarcumU_Doc_Type xmlns="a181627d-dd0b-42eb-8573-f6b76335437f">Facilitator's Corner</MarcumU_Doc_Type>
    <_dlc_DocIdUrl xmlns="bcc9b15d-c4a5-4d1b-9272-68bbb523d932">
      <Url>http://intranet.marcumllp.com/sites/University/_layouts/15/DocIdRedir.aspx?ID=MGDL-1248609821-708</Url>
      <Description>MGDL-1248609821-708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FA9A58391A74C9A14134A00054873" ma:contentTypeVersion="32" ma:contentTypeDescription="Create a new document." ma:contentTypeScope="" ma:versionID="a78cf05a99165a622e978cebd920d575">
  <xsd:schema xmlns:xsd="http://www.w3.org/2001/XMLSchema" xmlns:xs="http://www.w3.org/2001/XMLSchema" xmlns:p="http://schemas.microsoft.com/office/2006/metadata/properties" xmlns:ns2="bcc9b15d-c4a5-4d1b-9272-68bbb523d932" xmlns:ns3="a181627d-dd0b-42eb-8573-f6b76335437f" targetNamespace="http://schemas.microsoft.com/office/2006/metadata/properties" ma:root="true" ma:fieldsID="391366c338e3fbe3b51202190e6b17ab" ns2:_="" ns3:_="">
    <xsd:import namespace="bcc9b15d-c4a5-4d1b-9272-68bbb523d932"/>
    <xsd:import namespace="a181627d-dd0b-42eb-8573-f6b76335437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3:Worktype" minOccurs="0"/>
                <xsd:element ref="ns3:Worktype_x003a_Name" minOccurs="0"/>
                <xsd:element ref="ns3:MarcumU_Doc_Type" minOccurs="0"/>
                <xsd:element ref="ns2:DepartmentNameExTaxHTField0" minOccurs="0"/>
                <xsd:element ref="ns2:DepartmentName" minOccurs="0"/>
                <xsd:element ref="ns2:DocumentTypeExTaxHTField0" minOccurs="0"/>
                <xsd:element ref="ns2:EmailOptions" minOccurs="0"/>
                <xsd:element ref="ns2:ServiceLineExTaxHTField0" minOccurs="0"/>
                <xsd:element ref="ns2:Specialty" minOccurs="0"/>
                <xsd:element ref="ns2:SpecialtyEx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9b15d-c4a5-4d1b-9272-68bbb523d93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TaxCatchAll" ma:index="11" nillable="true" ma:displayName="Taxonomy Catch All Column" ma:hidden="true" ma:list="{2b3c998c-af3e-4994-bc43-c5a90a19f2eb}" ma:internalName="TaxCatchAll" ma:showField="CatchAllData" ma:web="bcc9b15d-c4a5-4d1b-9272-68bbb523d9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epartmentNameExTaxHTField0" ma:index="16" nillable="true" ma:taxonomy="true" ma:internalName="DepartmentNameExTaxHTField0" ma:taxonomyFieldName="DepartmentNameEx" ma:displayName="Department" ma:readOnly="false" ma:fieldId="{31f36050-7ac1-4111-a990-2b2d056c4275}" ma:sspId="dd7dce6a-4aa4-4960-a173-488819ec0488" ma:termSetId="8ed8c9ea-7052-4c1d-a4d7-b9c10bffea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partmentName" ma:index="18" nillable="true" ma:displayName="Department Name" ma:list="{74dc52f6-fc7b-4218-9879-d7e972d7722e}" ma:internalName="DepartmentName" ma:readOnly="false" ma:showField="Title" ma:web="bcc9b15d-c4a5-4d1b-9272-68bbb523d932">
      <xsd:simpleType>
        <xsd:restriction base="dms:Lookup"/>
      </xsd:simpleType>
    </xsd:element>
    <xsd:element name="DocumentTypeExTaxHTField0" ma:index="19" nillable="true" ma:taxonomy="true" ma:internalName="DocumentTypeExTaxHTField0" ma:taxonomyFieldName="DocumentTypeEx" ma:displayName="Document Type Tag" ma:readOnly="false" ma:fieldId="{7578978a-78cf-4067-8572-f33bc56d5261}" ma:sspId="dd7dce6a-4aa4-4960-a173-488819ec0488" ma:termSetId="85902818-5d24-43ec-bf60-a3539121e1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mailOptions" ma:index="21" nillable="true" ma:displayName="Email Options" ma:format="Dropdown" ma:internalName="EmailOptions" ma:readOnly="false">
      <xsd:simpleType>
        <xsd:restriction base="dms:Choice">
          <xsd:enumeration value="Internal Only"/>
          <xsd:enumeration value="Internal And External"/>
        </xsd:restriction>
      </xsd:simpleType>
    </xsd:element>
    <xsd:element name="ServiceLineExTaxHTField0" ma:index="22" nillable="true" ma:taxonomy="true" ma:internalName="ServiceLineExTaxHTField0" ma:taxonomyFieldName="ServiceLineEx" ma:displayName="Service Line Tag" ma:readOnly="false" ma:fieldId="{0bbbe6d8-0e7b-4303-be30-92be0c094e70}" ma:sspId="dd7dce6a-4aa4-4960-a173-488819ec0488" ma:termSetId="a0bf9139-cd27-4d5e-b9a3-803e0bbeeb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pecialty" ma:index="24" nillable="true" ma:displayName="Specialty" ma:list="{bbfb1de2-e169-438b-9728-9045b0312763}" ma:internalName="Specialty" ma:readOnly="false" ma:showField="Title" ma:web="bcc9b15d-c4a5-4d1b-9272-68bbb523d932">
      <xsd:simpleType>
        <xsd:restriction base="dms:Lookup"/>
      </xsd:simpleType>
    </xsd:element>
    <xsd:element name="SpecialtyExTaxHTField0" ma:index="25" nillable="true" ma:taxonomy="true" ma:internalName="SpecialtyExTaxHTField0" ma:taxonomyFieldName="SpecialtyEx" ma:displayName="Specialty Tag" ma:readOnly="false" ma:fieldId="{69b14750-aec9-4918-be09-0c3ce55f2f5c}" ma:sspId="dd7dce6a-4aa4-4960-a173-488819ec0488" ma:termSetId="10dfd29f-7e66-4354-a1fd-c6d2324502c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1627d-dd0b-42eb-8573-f6b76335437f" elementFormDefault="qualified">
    <xsd:import namespace="http://schemas.microsoft.com/office/2006/documentManagement/types"/>
    <xsd:import namespace="http://schemas.microsoft.com/office/infopath/2007/PartnerControls"/>
    <xsd:element name="Worktype" ma:index="12" nillable="true" ma:displayName="Worktype" ma:list="{7e102f45-44f0-448f-a65c-f63366acc479}" ma:internalName="Worktype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Worktype_x003a_Name" ma:index="13" nillable="true" ma:displayName="Worktype:Name" ma:list="{7e102f45-44f0-448f-a65c-f63366acc479}" ma:internalName="Worktype_x003a_Name" ma:readOnly="true" ma:showField="Name" ma:web="bcc9b15d-c4a5-4d1b-9272-68bbb523d9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rcumU_Doc_Type" ma:index="14" nillable="true" ma:displayName="MarcumU_Doc_Type" ma:internalName="MarcumU_Doc_Type">
      <xsd:simpleType>
        <xsd:restriction base="dms:Choice">
          <xsd:enumeration value="Facilitator's Corner"/>
          <xsd:enumeration value="Remote Learning"/>
          <xsd:enumeration value="Certified Trainer"/>
          <xsd:enumeration value="Coaching Resources"/>
          <xsd:enumeration value="Goal Setting"/>
          <xsd:enumeration value="Birkman"/>
          <xsd:enumeration value="Badges"/>
          <xsd:enumeration value="CPE Resources"/>
          <xsd:enumeration value="Learning Committee"/>
          <xsd:enumeration value="Webex"/>
          <xsd:enumeration value="Trusted Adviso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DAE2FD-EC68-4B1F-8191-9DFEEF5A4A10}">
  <ds:schemaRefs>
    <ds:schemaRef ds:uri="a181627d-dd0b-42eb-8573-f6b76335437f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bcc9b15d-c4a5-4d1b-9272-68bbb523d932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FCD9334-9EF5-4652-BC02-2E489AA3BE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74F102-ED31-4E21-A3EE-B8602D3F8BB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027E1BB-9C7E-4D4A-AE20-759E01AC4F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c9b15d-c4a5-4d1b-9272-68bbb523d932"/>
    <ds:schemaRef ds:uri="a181627d-dd0b-42eb-8573-f6b7633543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template_triangle_blank</Template>
  <TotalTime>22032</TotalTime>
  <Words>2493</Words>
  <Application>Microsoft Office PowerPoint</Application>
  <PresentationFormat>Widescreen</PresentationFormat>
  <Paragraphs>312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Arial Black</vt:lpstr>
      <vt:lpstr>Calibri</vt:lpstr>
      <vt:lpstr>Calibri (Headings)</vt:lpstr>
      <vt:lpstr>Wingdings</vt:lpstr>
      <vt:lpstr>Marcum Presentations 2020 (wide)</vt:lpstr>
      <vt:lpstr>1_Divider Slide</vt:lpstr>
      <vt:lpstr>2_Content Slide</vt:lpstr>
      <vt:lpstr>3_Content Slide</vt:lpstr>
      <vt:lpstr>4_Content Slide</vt:lpstr>
      <vt:lpstr>1_Blank Slide</vt:lpstr>
      <vt:lpstr>PowerPoint Presentation</vt:lpstr>
      <vt:lpstr>What are Internal Controls?</vt:lpstr>
      <vt:lpstr>Internal Controls</vt:lpstr>
      <vt:lpstr>COSO 1992 Framework for Internal Controls</vt:lpstr>
      <vt:lpstr>Where to Begin?  </vt:lpstr>
      <vt:lpstr>Where to Begin?  </vt:lpstr>
      <vt:lpstr>Where to Begin?  </vt:lpstr>
      <vt:lpstr>Where to Begin?  </vt:lpstr>
      <vt:lpstr>Lack of strong internal controls  will eventually catch up to you.</vt:lpstr>
      <vt:lpstr>Internal Controls – Different Types</vt:lpstr>
      <vt:lpstr>Internal Controls – What are they Not?</vt:lpstr>
      <vt:lpstr>Process vs. Control</vt:lpstr>
      <vt:lpstr>Understanding Internal Controls</vt:lpstr>
      <vt:lpstr>Implementing Effective Internal Controls</vt:lpstr>
      <vt:lpstr>Components of Internal Control</vt:lpstr>
      <vt:lpstr>Summary of Green Book and COSO  Components and Principals of Internal Controls</vt:lpstr>
      <vt:lpstr>Internal Controls – Common Examples</vt:lpstr>
      <vt:lpstr>Internal Controls – Common Examples</vt:lpstr>
      <vt:lpstr>PowerPoint Presentation</vt:lpstr>
      <vt:lpstr>Examples of SOD</vt:lpstr>
      <vt:lpstr>Examples of SOD Cont’d</vt:lpstr>
      <vt:lpstr>Internal Controls – Common Examples</vt:lpstr>
      <vt:lpstr>Internal Controls – Common Examples</vt:lpstr>
      <vt:lpstr>Internal Controls – Common Examples</vt:lpstr>
      <vt:lpstr>Internal Controls –  Reminder – Two parts of a control</vt:lpstr>
      <vt:lpstr>Control Deficiencies</vt:lpstr>
      <vt:lpstr>Developing Policies and Procedures Over Federal Grants</vt:lpstr>
      <vt:lpstr>Developing Policies and Procedures Over Federal Grants</vt:lpstr>
      <vt:lpstr>PowerPoint Presentation</vt:lpstr>
      <vt:lpstr>What are IT General Controls?</vt:lpstr>
      <vt:lpstr>What are IT General Controls? Cont’d</vt:lpstr>
      <vt:lpstr>PowerPoint Presentation</vt:lpstr>
      <vt:lpstr>PowerPoint Presentation</vt:lpstr>
    </vt:vector>
  </TitlesOfParts>
  <Company>Marcum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Rossi, Amy</dc:creator>
  <cp:lastModifiedBy>McIntire, Scott</cp:lastModifiedBy>
  <cp:revision>171</cp:revision>
  <cp:lastPrinted>2023-09-07T13:54:00Z</cp:lastPrinted>
  <dcterms:created xsi:type="dcterms:W3CDTF">2020-05-15T18:43:53Z</dcterms:created>
  <dcterms:modified xsi:type="dcterms:W3CDTF">2023-09-08T13:42:15Z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F20B564C-538E-414A-BC68-FB64AF92B38A</vt:lpwstr>
  </property>
  <property fmtid="{D5CDD505-2E9C-101B-9397-08002B2CF9AE}" pid="3" name="ArticulatePath">
    <vt:lpwstr>MU PowerPoint Template - Essential Skills</vt:lpwstr>
  </property>
  <property fmtid="{D5CDD505-2E9C-101B-9397-08002B2CF9AE}" pid="4" name="ServiceLineEx">
    <vt:lpwstr/>
  </property>
  <property fmtid="{D5CDD505-2E9C-101B-9397-08002B2CF9AE}" pid="5" name="DepartmentNameEx">
    <vt:lpwstr>1;#Marcum University|349d023a-48e2-4d31-a171-866a77041bcf</vt:lpwstr>
  </property>
  <property fmtid="{D5CDD505-2E9C-101B-9397-08002B2CF9AE}" pid="6" name="DocumentTypeEx">
    <vt:lpwstr/>
  </property>
  <property fmtid="{D5CDD505-2E9C-101B-9397-08002B2CF9AE}" pid="7" name="ContentTypeId">
    <vt:lpwstr>0x010100CEFFA9A58391A74C9A14134A00054873</vt:lpwstr>
  </property>
  <property fmtid="{D5CDD505-2E9C-101B-9397-08002B2CF9AE}" pid="8" name="_dlc_DocIdItemGuid">
    <vt:lpwstr>824c67e6-99d0-4a0d-87ea-89afb29a4aae</vt:lpwstr>
  </property>
  <property fmtid="{D5CDD505-2E9C-101B-9397-08002B2CF9AE}" pid="9" name="SpecialtyEx">
    <vt:lpwstr/>
  </property>
</Properties>
</file>