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10.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11.xml" ContentType="application/vnd.openxmlformats-officedocument.themeOverride+xml"/>
  <Override PartName="/ppt/drawings/drawing12.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theme/themeOverride13.xml" ContentType="application/vnd.openxmlformats-officedocument.themeOverride+xml"/>
  <Override PartName="/ppt/drawings/drawing14.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drawings/drawing15.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theme/themeOverride16.xml" ContentType="application/vnd.openxmlformats-officedocument.themeOverride+xml"/>
  <Override PartName="/ppt/drawings/drawing17.xml" ContentType="application/vnd.openxmlformats-officedocument.drawingml.chartshapes+xml"/>
  <Override PartName="/ppt/notesSlides/notesSlide16.xml" ContentType="application/vnd.openxmlformats-officedocument.presentationml.notesSl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7.xml" ContentType="application/vnd.openxmlformats-officedocument.themeOverride+xml"/>
  <Override PartName="/ppt/drawings/drawing18.xml" ContentType="application/vnd.openxmlformats-officedocument.drawingml.chartshapes+xml"/>
  <Override PartName="/ppt/notesSlides/notesSlide17.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drawings/drawing19.xml" ContentType="application/vnd.openxmlformats-officedocument.drawingml.chartshapes+xml"/>
  <Override PartName="/ppt/notesSlides/notesSlide18.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0.xml" ContentType="application/vnd.openxmlformats-officedocument.drawingml.chartshapes+xml"/>
  <Override PartName="/ppt/notesSlides/notesSlide19.xml" ContentType="application/vnd.openxmlformats-officedocument.presentationml.notesSlide+xml"/>
  <Override PartName="/ppt/charts/chart21.xml" ContentType="application/vnd.openxmlformats-officedocument.drawingml.chart+xml"/>
  <Override PartName="/ppt/theme/themeOverride19.xml" ContentType="application/vnd.openxmlformats-officedocument.themeOverride+xml"/>
  <Override PartName="/ppt/drawings/drawing21.xml" ContentType="application/vnd.openxmlformats-officedocument.drawingml.chartshapes+xml"/>
  <Override PartName="/ppt/notesSlides/notesSlide20.xml" ContentType="application/vnd.openxmlformats-officedocument.presentationml.notesSlide+xml"/>
  <Override PartName="/ppt/charts/chart22.xml" ContentType="application/vnd.openxmlformats-officedocument.drawingml.chart+xml"/>
  <Override PartName="/ppt/drawings/drawing22.xml" ContentType="application/vnd.openxmlformats-officedocument.drawingml.chartshapes+xml"/>
  <Override PartName="/ppt/notesSlides/notesSlide21.xml" ContentType="application/vnd.openxmlformats-officedocument.presentationml.notesSlide+xml"/>
  <Override PartName="/ppt/charts/chart23.xml" ContentType="application/vnd.openxmlformats-officedocument.drawingml.chart+xml"/>
  <Override PartName="/ppt/theme/themeOverride20.xml" ContentType="application/vnd.openxmlformats-officedocument.themeOverride+xml"/>
  <Override PartName="/ppt/drawings/drawing23.xml" ContentType="application/vnd.openxmlformats-officedocument.drawingml.chartshape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2" r:id="rId1"/>
  </p:sldMasterIdLst>
  <p:notesMasterIdLst>
    <p:notesMasterId r:id="rId24"/>
  </p:notesMasterIdLst>
  <p:handoutMasterIdLst>
    <p:handoutMasterId r:id="rId25"/>
  </p:handoutMasterIdLst>
  <p:sldIdLst>
    <p:sldId id="3550" r:id="rId2"/>
    <p:sldId id="3732" r:id="rId3"/>
    <p:sldId id="3910" r:id="rId4"/>
    <p:sldId id="3757" r:id="rId5"/>
    <p:sldId id="3748" r:id="rId6"/>
    <p:sldId id="3765" r:id="rId7"/>
    <p:sldId id="3925" r:id="rId8"/>
    <p:sldId id="3911" r:id="rId9"/>
    <p:sldId id="3743" r:id="rId10"/>
    <p:sldId id="3926" r:id="rId11"/>
    <p:sldId id="3912" r:id="rId12"/>
    <p:sldId id="3872" r:id="rId13"/>
    <p:sldId id="3763" r:id="rId14"/>
    <p:sldId id="3936" r:id="rId15"/>
    <p:sldId id="3817" r:id="rId16"/>
    <p:sldId id="3819" r:id="rId17"/>
    <p:sldId id="3596" r:id="rId18"/>
    <p:sldId id="3929" r:id="rId19"/>
    <p:sldId id="3781" r:id="rId20"/>
    <p:sldId id="3764" r:id="rId21"/>
    <p:sldId id="3821" r:id="rId22"/>
    <p:sldId id="539" r:id="rId23"/>
  </p:sldIdLst>
  <p:sldSz cx="12188825" cy="6858000"/>
  <p:notesSz cx="7010400" cy="9296400"/>
  <p:defaultTextStyle>
    <a:defPPr>
      <a:defRPr lang="en-US"/>
    </a:defPPr>
    <a:lvl1pPr marL="0" algn="l" defTabSz="914248" rtl="0" eaLnBrk="1" latinLnBrk="0" hangingPunct="1">
      <a:defRPr sz="1900" kern="1200">
        <a:solidFill>
          <a:schemeClr val="tx1"/>
        </a:solidFill>
        <a:latin typeface="+mn-lt"/>
        <a:ea typeface="+mn-ea"/>
        <a:cs typeface="+mn-cs"/>
      </a:defRPr>
    </a:lvl1pPr>
    <a:lvl2pPr marL="457123" algn="l" defTabSz="914248" rtl="0" eaLnBrk="1" latinLnBrk="0" hangingPunct="1">
      <a:defRPr sz="1900" kern="1200">
        <a:solidFill>
          <a:schemeClr val="tx1"/>
        </a:solidFill>
        <a:latin typeface="+mn-lt"/>
        <a:ea typeface="+mn-ea"/>
        <a:cs typeface="+mn-cs"/>
      </a:defRPr>
    </a:lvl2pPr>
    <a:lvl3pPr marL="914248" algn="l" defTabSz="914248" rtl="0" eaLnBrk="1" latinLnBrk="0" hangingPunct="1">
      <a:defRPr sz="1900" kern="1200">
        <a:solidFill>
          <a:schemeClr val="tx1"/>
        </a:solidFill>
        <a:latin typeface="+mn-lt"/>
        <a:ea typeface="+mn-ea"/>
        <a:cs typeface="+mn-cs"/>
      </a:defRPr>
    </a:lvl3pPr>
    <a:lvl4pPr marL="1371373" algn="l" defTabSz="914248" rtl="0" eaLnBrk="1" latinLnBrk="0" hangingPunct="1">
      <a:defRPr sz="1900" kern="1200">
        <a:solidFill>
          <a:schemeClr val="tx1"/>
        </a:solidFill>
        <a:latin typeface="+mn-lt"/>
        <a:ea typeface="+mn-ea"/>
        <a:cs typeface="+mn-cs"/>
      </a:defRPr>
    </a:lvl4pPr>
    <a:lvl5pPr marL="1828499" algn="l" defTabSz="914248" rtl="0" eaLnBrk="1" latinLnBrk="0" hangingPunct="1">
      <a:defRPr sz="1900" kern="1200">
        <a:solidFill>
          <a:schemeClr val="tx1"/>
        </a:solidFill>
        <a:latin typeface="+mn-lt"/>
        <a:ea typeface="+mn-ea"/>
        <a:cs typeface="+mn-cs"/>
      </a:defRPr>
    </a:lvl5pPr>
    <a:lvl6pPr marL="2285622" algn="l" defTabSz="914248" rtl="0" eaLnBrk="1" latinLnBrk="0" hangingPunct="1">
      <a:defRPr sz="1900" kern="1200">
        <a:solidFill>
          <a:schemeClr val="tx1"/>
        </a:solidFill>
        <a:latin typeface="+mn-lt"/>
        <a:ea typeface="+mn-ea"/>
        <a:cs typeface="+mn-cs"/>
      </a:defRPr>
    </a:lvl6pPr>
    <a:lvl7pPr marL="2742747" algn="l" defTabSz="914248" rtl="0" eaLnBrk="1" latinLnBrk="0" hangingPunct="1">
      <a:defRPr sz="1900" kern="1200">
        <a:solidFill>
          <a:schemeClr val="tx1"/>
        </a:solidFill>
        <a:latin typeface="+mn-lt"/>
        <a:ea typeface="+mn-ea"/>
        <a:cs typeface="+mn-cs"/>
      </a:defRPr>
    </a:lvl7pPr>
    <a:lvl8pPr marL="3199872" algn="l" defTabSz="914248" rtl="0" eaLnBrk="1" latinLnBrk="0" hangingPunct="1">
      <a:defRPr sz="1900" kern="1200">
        <a:solidFill>
          <a:schemeClr val="tx1"/>
        </a:solidFill>
        <a:latin typeface="+mn-lt"/>
        <a:ea typeface="+mn-ea"/>
        <a:cs typeface="+mn-cs"/>
      </a:defRPr>
    </a:lvl8pPr>
    <a:lvl9pPr marL="3656998" algn="l" defTabSz="91424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3F96BC-FF6E-487F-9C82-87081E527BDE}">
          <p14:sldIdLst>
            <p14:sldId id="3550"/>
            <p14:sldId id="3732"/>
            <p14:sldId id="3910"/>
            <p14:sldId id="3757"/>
            <p14:sldId id="3748"/>
            <p14:sldId id="3765"/>
            <p14:sldId id="3925"/>
            <p14:sldId id="3911"/>
            <p14:sldId id="3743"/>
            <p14:sldId id="3926"/>
            <p14:sldId id="3912"/>
            <p14:sldId id="3872"/>
            <p14:sldId id="3763"/>
            <p14:sldId id="3936"/>
            <p14:sldId id="3817"/>
            <p14:sldId id="3819"/>
            <p14:sldId id="3596"/>
            <p14:sldId id="3929"/>
            <p14:sldId id="3781"/>
            <p14:sldId id="3764"/>
            <p14:sldId id="3821"/>
            <p14:sldId id="539"/>
          </p14:sldIdLst>
        </p14:section>
      </p14:sectionLst>
    </p:ext>
    <p:ext uri="{EFAFB233-063F-42B5-8137-9DF3F51BA10A}">
      <p15:sldGuideLst xmlns:p15="http://schemas.microsoft.com/office/powerpoint/2012/main">
        <p15:guide id="1" orient="horz" pos="240">
          <p15:clr>
            <a:srgbClr val="A4A3A4"/>
          </p15:clr>
        </p15:guide>
        <p15:guide id="2" orient="horz" pos="960" userDrawn="1">
          <p15:clr>
            <a:srgbClr val="A4A3A4"/>
          </p15:clr>
        </p15:guide>
        <p15:guide id="3" orient="horz" pos="720" userDrawn="1">
          <p15:clr>
            <a:srgbClr val="A4A3A4"/>
          </p15:clr>
        </p15:guide>
        <p15:guide id="4" orient="horz" pos="3888">
          <p15:clr>
            <a:srgbClr val="A4A3A4"/>
          </p15:clr>
        </p15:guide>
        <p15:guide id="5" orient="horz" pos="2160">
          <p15:clr>
            <a:srgbClr val="A4A3A4"/>
          </p15:clr>
        </p15:guide>
        <p15:guide id="6" pos="320">
          <p15:clr>
            <a:srgbClr val="A4A3A4"/>
          </p15:clr>
        </p15:guide>
        <p15:guide id="7" pos="575" userDrawn="1">
          <p15:clr>
            <a:srgbClr val="A4A3A4"/>
          </p15:clr>
        </p15:guide>
        <p15:guide id="8" pos="7103" userDrawn="1">
          <p15:clr>
            <a:srgbClr val="A4A3A4"/>
          </p15:clr>
        </p15:guide>
        <p15:guide id="9" pos="3839">
          <p15:clr>
            <a:srgbClr val="A4A3A4"/>
          </p15:clr>
        </p15:guide>
        <p15:guide id="10" pos="239" userDrawn="1">
          <p15:clr>
            <a:srgbClr val="A4A3A4"/>
          </p15:clr>
        </p15:guide>
        <p15:guide id="11" pos="432">
          <p15:clr>
            <a:srgbClr val="A4A3A4"/>
          </p15:clr>
        </p15:guide>
        <p15:guide id="12" pos="5327" userDrawn="1">
          <p15:clr>
            <a:srgbClr val="A4A3A4"/>
          </p15:clr>
        </p15:guide>
        <p15:guide id="13" pos="2879" userDrawn="1">
          <p15:clr>
            <a:srgbClr val="A4A3A4"/>
          </p15:clr>
        </p15:guide>
        <p15:guide id="14" pos="427">
          <p15:clr>
            <a:srgbClr val="A4A3A4"/>
          </p15:clr>
        </p15:guide>
        <p15:guide id="15" pos="767" userDrawn="1">
          <p15:clr>
            <a:srgbClr val="A4A3A4"/>
          </p15:clr>
        </p15:guide>
        <p15:guide id="16" pos="9468">
          <p15:clr>
            <a:srgbClr val="A4A3A4"/>
          </p15:clr>
        </p15:guide>
        <p15:guide id="17" pos="513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guide id="3" orient="horz" pos="2929" userDrawn="1">
          <p15:clr>
            <a:srgbClr val="A4A3A4"/>
          </p15:clr>
        </p15:guide>
        <p15:guide id="4" pos="2212" userDrawn="1">
          <p15:clr>
            <a:srgbClr val="A4A3A4"/>
          </p15:clr>
        </p15:guide>
        <p15:guide id="5" pos="2213" userDrawn="1">
          <p15:clr>
            <a:srgbClr val="A4A3A4"/>
          </p15:clr>
        </p15:guide>
        <p15:guide id="6" pos="221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C0483C-0F6A-708E-52CB-B6D5A42BFFA7}" name="Attia, Tarek" initials="AT" userId="S::Tarek.Attia@td.com::605a7520-3d4f-4afd-adc2-a81f6fc77dcb" providerId="AD"/>
  <p188:author id="{9B96A753-69AF-8DBF-2DB4-EA156F2DEA50}" name="Hencic, Andrew" initials="HA" userId="S::Andrew.Hencic@td.com::c0ce0aa9-bd79-4214-a4a6-a50c882abe46" providerId="AD"/>
  <p188:author id="{C9D8176A-8028-19B7-20FF-E889039C6912}" name="Palucci, Matt" initials="PM" userId="S::Matthew.Palucci@td.com::10bd3dcb-b584-4e85-b277-aa70d01118db" providerId="AD"/>
  <p188:author id="{7DBB126F-551D-9220-4800-8C219A6DC197}" name="Feltmate, Thomas" initials="FT" userId="S::Thomas.Feltmate@td.com::ece7750f-29bf-4075-88db-3fa1176fbb7c" providerId="AD"/>
  <p188:author id="{20933871-4FE2-AD53-06BD-5A753AE2DAB5}" name="Economics Generic - News and Data Service for US, TD" initials="EG-NaDSfUT" userId="S-1-5-21-3088935761-3292726799-943891260-43865" providerId="AD"/>
  <p188:author id="{5B12D09B-7C9E-34A3-30C6-1B0DDAE03FC5}" name="Zivkovic, Nikolina" initials="ZN" userId="S::Nikolina.Zivkovic@td.com::8b1fd639-e2ef-48b6-a787-034cb20c22d0" providerId="AD"/>
  <p188:author id="{901B47E0-2194-EDBF-BCAE-AFB13880B8A6}" name="Preston, Leslie A" initials="PLA" userId="S::Leslie.Preston@td.com::9ff0b9d5-d9fe-47d3-9224-9190124ddf5f" providerId="AD"/>
  <p188:author id="{B6D7E5F6-554E-83FE-2C0E-2A176BC1272F}" name="Orlando, James" initials="OJ" userId="S::James.Orlando@td.com::436fded6-df59-4a00-bbfb-ca66aee151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anci, Beata" initials="CB" lastIdx="20" clrIdx="0"/>
  <p:cmAuthor id="1" name="Bakri, Mohamed" initials="BM" lastIdx="1" clrIdx="1">
    <p:extLst>
      <p:ext uri="{19B8F6BF-5375-455C-9EA6-DF929625EA0E}">
        <p15:presenceInfo xmlns:p15="http://schemas.microsoft.com/office/powerpoint/2012/main" userId="S-1-5-21-3088935761-3292726799-943891260-1062793" providerId="AD"/>
      </p:ext>
    </p:extLst>
  </p:cmAuthor>
  <p:cmAuthor id="2" name="Johary R." initials="JR" lastIdx="1" clrIdx="2">
    <p:extLst>
      <p:ext uri="{19B8F6BF-5375-455C-9EA6-DF929625EA0E}">
        <p15:presenceInfo xmlns:p15="http://schemas.microsoft.com/office/powerpoint/2012/main" userId="Johary R." providerId="None"/>
      </p:ext>
    </p:extLst>
  </p:cmAuthor>
  <p:cmAuthor id="3" name="El Baba, Yasmine" initials="EBY" lastIdx="1" clrIdx="3">
    <p:extLst>
      <p:ext uri="{19B8F6BF-5375-455C-9EA6-DF929625EA0E}">
        <p15:presenceInfo xmlns:p15="http://schemas.microsoft.com/office/powerpoint/2012/main" userId="S-1-5-21-3088935761-3292726799-943891260-984021" providerId="AD"/>
      </p:ext>
    </p:extLst>
  </p:cmAuthor>
  <p:cmAuthor id="4" name="Preston, Leslie" initials="PL" lastIdx="29" clrIdx="4">
    <p:extLst>
      <p:ext uri="{19B8F6BF-5375-455C-9EA6-DF929625EA0E}">
        <p15:presenceInfo xmlns:p15="http://schemas.microsoft.com/office/powerpoint/2012/main" userId="S::Leslie.Preston@td.com::9ff0b9d5-d9fe-47d3-9224-9190124ddf5f" providerId="AD"/>
      </p:ext>
    </p:extLst>
  </p:cmAuthor>
  <p:cmAuthor id="5" name="Marple, James" initials="MJ" lastIdx="9" clrIdx="5">
    <p:extLst>
      <p:ext uri="{19B8F6BF-5375-455C-9EA6-DF929625EA0E}">
        <p15:presenceInfo xmlns:p15="http://schemas.microsoft.com/office/powerpoint/2012/main" userId="S::james.marple@td.com::3b47f4be-9a70-49da-9552-b6dbd88b3dfb" providerId="AD"/>
      </p:ext>
    </p:extLst>
  </p:cmAuthor>
  <p:cmAuthor id="6" name="El Baba, Yasmine" initials="EBY [2]" lastIdx="1" clrIdx="6">
    <p:extLst>
      <p:ext uri="{19B8F6BF-5375-455C-9EA6-DF929625EA0E}">
        <p15:presenceInfo xmlns:p15="http://schemas.microsoft.com/office/powerpoint/2012/main" userId="S::Yasmine.ElBaba@td.com::0c40e3e2-3c85-4af9-8443-6e80e1de30d2" providerId="AD"/>
      </p:ext>
    </p:extLst>
  </p:cmAuthor>
  <p:cmAuthor id="7" name="Rai, Vikram (Pronouns: he/him/his)" initials="RV(h" lastIdx="1" clrIdx="7">
    <p:extLst>
      <p:ext uri="{19B8F6BF-5375-455C-9EA6-DF929625EA0E}">
        <p15:presenceInfo xmlns:p15="http://schemas.microsoft.com/office/powerpoint/2012/main" userId="S::Vikram.Rai@td.com::b8fab2f4-8c49-417a-a542-b5da6555196b" providerId="AD"/>
      </p:ext>
    </p:extLst>
  </p:cmAuthor>
  <p:cmAuthor id="8" name="Feltmate, TC" initials="FT" lastIdx="6" clrIdx="8">
    <p:extLst>
      <p:ext uri="{19B8F6BF-5375-455C-9EA6-DF929625EA0E}">
        <p15:presenceInfo xmlns:p15="http://schemas.microsoft.com/office/powerpoint/2012/main" userId="S::Thomas.Feltmate@td.com::ece7750f-29bf-4075-88db-3fa1176fbb7c" providerId="AD"/>
      </p:ext>
    </p:extLst>
  </p:cmAuthor>
  <p:cmAuthor id="9" name="Caranci, Beata R" initials="CBR" lastIdx="8" clrIdx="9">
    <p:extLst>
      <p:ext uri="{19B8F6BF-5375-455C-9EA6-DF929625EA0E}">
        <p15:presenceInfo xmlns:p15="http://schemas.microsoft.com/office/powerpoint/2012/main" userId="S::beata.caranci@td.com::02276136-68c5-4dc8-b5c8-683c72f7989a" providerId="AD"/>
      </p:ext>
    </p:extLst>
  </p:cmAuthor>
  <p:cmAuthor id="10" name="Zivkovic, Nikolina (Pronouns: she/her/hers)" initials="ZN(s" lastIdx="13" clrIdx="10">
    <p:extLst>
      <p:ext uri="{19B8F6BF-5375-455C-9EA6-DF929625EA0E}">
        <p15:presenceInfo xmlns:p15="http://schemas.microsoft.com/office/powerpoint/2012/main" userId="S::Nikolina.Zivkovic@td.com::8b1fd639-e2ef-48b6-a787-034cb20c22d0" providerId="AD"/>
      </p:ext>
    </p:extLst>
  </p:cmAuthor>
  <p:cmAuthor id="11" name="Hencic, Andrew" initials="HA" lastIdx="1" clrIdx="11">
    <p:extLst>
      <p:ext uri="{19B8F6BF-5375-455C-9EA6-DF929625EA0E}">
        <p15:presenceInfo xmlns:p15="http://schemas.microsoft.com/office/powerpoint/2012/main" userId="S::Andrew.Hencic@td.com::c0ce0aa9-bd79-4214-a4a6-a50c882abe46" providerId="AD"/>
      </p:ext>
    </p:extLst>
  </p:cmAuthor>
  <p:cmAuthor id="12" name="Attia, Tarek" initials="AT" lastIdx="2" clrIdx="12">
    <p:extLst>
      <p:ext uri="{19B8F6BF-5375-455C-9EA6-DF929625EA0E}">
        <p15:presenceInfo xmlns:p15="http://schemas.microsoft.com/office/powerpoint/2012/main" userId="S::Tarek.Attia@td.com::605a7520-3d4f-4afd-adc2-a81f6fc77d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00"/>
    <a:srgbClr val="0F8B44"/>
    <a:srgbClr val="000000"/>
    <a:srgbClr val="72BD57"/>
    <a:srgbClr val="163D22"/>
    <a:srgbClr val="BCBBBF"/>
    <a:srgbClr val="00B624"/>
    <a:srgbClr val="008A00"/>
    <a:srgbClr val="8064A2"/>
    <a:srgbClr val="75A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94441" autoAdjust="0"/>
  </p:normalViewPr>
  <p:slideViewPr>
    <p:cSldViewPr showGuides="1">
      <p:cViewPr varScale="1">
        <p:scale>
          <a:sx n="78" d="100"/>
          <a:sy n="78" d="100"/>
        </p:scale>
        <p:origin x="720" y="58"/>
      </p:cViewPr>
      <p:guideLst>
        <p:guide orient="horz" pos="240"/>
        <p:guide orient="horz" pos="960"/>
        <p:guide orient="horz" pos="720"/>
        <p:guide orient="horz" pos="3888"/>
        <p:guide orient="horz" pos="2160"/>
        <p:guide pos="320"/>
        <p:guide pos="575"/>
        <p:guide pos="7103"/>
        <p:guide pos="3839"/>
        <p:guide pos="239"/>
        <p:guide pos="432"/>
        <p:guide pos="5327"/>
        <p:guide pos="2879"/>
        <p:guide pos="427"/>
        <p:guide pos="767"/>
        <p:guide pos="9468"/>
        <p:guide pos="5135"/>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0062"/>
    </p:cViewPr>
  </p:sorterViewPr>
  <p:notesViewPr>
    <p:cSldViewPr>
      <p:cViewPr varScale="1">
        <p:scale>
          <a:sx n="58" d="100"/>
          <a:sy n="58" d="100"/>
        </p:scale>
        <p:origin x="3216" y="72"/>
      </p:cViewPr>
      <p:guideLst>
        <p:guide orient="horz" pos="2928"/>
        <p:guide pos="2209"/>
        <p:guide orient="horz" pos="2929"/>
        <p:guide pos="2212"/>
        <p:guide pos="2213"/>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ABDC01SDPRS01\C01133_SHARE_S_01\TOR1\tdecon\Personal\Andrew\2023Q4\board_deck_charts_23Q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NABDC01SDPRS01\C01133_SHARE_S_01\TOR1\tdecon\Personal\Andrew\Research\SOE_Analysis\productivity_analysis.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NABDC01SDPRS01\C01133_SHARE_S_01\TOR1\tdecon\Personal\Thomas\Board%20Deck\Feb2024\US_Productivity.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NABDC01SDPRS01\C01133_SHARE_S_01\TOR1\tdecon\Personal\Thomas\Board%20Deck\Feb2024\US_Productivity.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NABDC01SDPRS01\C01133_SHARE_S_01\TOR1\tdecon\Personal\z-Archived%20economists%20directory\Shernette\My%20Files\Research%20Reports\Rising%20Credit%20Delinquency\Rising%20Credit%20Delinquency%20-%20Graphs.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NABDC01SDPRS01\C01133_SHARE_S_01\TOR1\tdecon\Personal\z-Archived%20economists%20directory\Shernette\My%20Files\Research%20Reports\Rising%20Credit%20Delinquency\Rising%20Credit%20Delinquency%20-%20Graphs.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Nabdc01sdprs01\c01133_share_s_01\TOR1\tdecon\Personal\z-Archived%20economists%20directory\Shernette\My%20Files\US%20Excess%20Savings\US%20Households%20Excess%20Deposits.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NABDC01SDPRS01\C01133_SHARE_S_01\TOR1\tdecon\Personal\Tarek\2024\Decks\Q1\Board%20Deck\BD_Charts\Charts-BoardDeck_2024Q1.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NABDC01SDPRS01\C01133_SHARE_S_01\TOR1\tdecon\Personal\Admir\Commentaries\US_Existing_home_sales\Existing_home_sales_Aug_2023.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8.xml"/><Relationship Id="rId4" Type="http://schemas.openxmlformats.org/officeDocument/2006/relationships/oleObject" Target="file:///\\NABDC01SDPRS01\C01133_SHARE_S_01\TOR1\tdecon\US_Regional\Maine\Maine_graphs.xlsx" TargetMode="Externa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NABDC01SDPRS01\C01133_SHARE_S_01\TOR1\tdecon\Personal\Admir\US_FILE_STATES\Notes_and_others\SC_NC_Presentation_Aug16_2023\CRE.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NABDC01SDPRS01\C01133_SHARE_S_01\TOR1\tdecon\Personal\Andrew\Dashboards\G7_Inflation_Comparison.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file:///\\NABDC01SDPRS01\C01133_SHARE_S_01\TOR1\tdecon\Personal\Matt\2024\Priority%20Charts\Chart%20-%20US%20-%20FFR%20Futur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NABDC01SDPRS01\C01133_SHARE_S_01\TOR1\tdecon\Personal\Thomas\Board%20Deck\Feb2024\Charts.xlsx"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NABDC01SDPRS01\C01133_SHARE_S_01\TOR1\tdecon\US_Regional\Maine\Maine_graphs.xlsx" TargetMode="Externa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NABDC01SDPRS01\C01133_SHARE_S_01\TOR1\tdecon\US_Regional\Maine\Maine_Pop_Age_2024.xlsx"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MARPLJ2\AppData\Local\Microsoft\Windows\INetCache\Content.Outlook\JE5IHZUD\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NABDC01SDPRS01\C01133_SHARE_S_01\TOR1\tdecon\Personal\Andrew\Dashboards\freightos_rates_update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BDC01SDPRS01\C01133_SHARE_S_01\TOR1\tdecon\US_Regional\Maine\Maine_graphs.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NABDC01SDPRS01\C01133_SHARE_S_01\TOR1\tdecon\IFRS9\2024\March%202024\Charts.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NABDC01SDPRS01\C01133_SHARE_S_01\TOR1\tdecon\Personal\Thomas\Board%20Deck\August2023\Charts_BoardDeck.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8.xml"/><Relationship Id="rId4" Type="http://schemas.openxmlformats.org/officeDocument/2006/relationships/oleObject" Target="file:///\\NABDC01SDPRS01\C01133_SHARE_S_01\TOR1\tdecon\US_Regional\New%20England\TD_Footprint_Employment.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Book2"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50140394992955E-2"/>
          <c:y val="6.1114072279426598E-2"/>
          <c:w val="0.8935145922597133"/>
          <c:h val="0.73916212396527348"/>
        </c:manualLayout>
      </c:layout>
      <c:barChart>
        <c:barDir val="col"/>
        <c:grouping val="clustered"/>
        <c:varyColors val="0"/>
        <c:ser>
          <c:idx val="0"/>
          <c:order val="0"/>
          <c:tx>
            <c:strRef>
              <c:f>interim_forecast!$D$33</c:f>
              <c:strCache>
                <c:ptCount val="1"/>
                <c:pt idx="0">
                  <c:v>U.S.</c:v>
                </c:pt>
              </c:strCache>
            </c:strRef>
          </c:tx>
          <c:spPr>
            <a:solidFill>
              <a:srgbClr val="00B624"/>
            </a:solidFill>
          </c:spPr>
          <c:invertIfNegative val="0"/>
          <c:cat>
            <c:strRef>
              <c:f>interim_forecast!$E$32:$H$32</c:f>
              <c:strCache>
                <c:ptCount val="4"/>
                <c:pt idx="0">
                  <c:v>H1 2023</c:v>
                </c:pt>
                <c:pt idx="1">
                  <c:v>H2 2023</c:v>
                </c:pt>
                <c:pt idx="2">
                  <c:v>H1 2024</c:v>
                </c:pt>
                <c:pt idx="3">
                  <c:v>H2 2024</c:v>
                </c:pt>
              </c:strCache>
            </c:strRef>
          </c:cat>
          <c:val>
            <c:numRef>
              <c:f>interim_forecast!$E$33:$H$33</c:f>
              <c:numCache>
                <c:formatCode>0.0</c:formatCode>
                <c:ptCount val="4"/>
                <c:pt idx="0">
                  <c:v>2.1542710740609206</c:v>
                </c:pt>
                <c:pt idx="1">
                  <c:v>4.1234318806405712</c:v>
                </c:pt>
                <c:pt idx="2">
                  <c:v>1.7239309552647741</c:v>
                </c:pt>
                <c:pt idx="3">
                  <c:v>1.3827740213373518</c:v>
                </c:pt>
              </c:numCache>
            </c:numRef>
          </c:val>
          <c:extLst>
            <c:ext xmlns:c16="http://schemas.microsoft.com/office/drawing/2014/chart" uri="{C3380CC4-5D6E-409C-BE32-E72D297353CC}">
              <c16:uniqueId val="{00000000-5DE7-4AB7-A609-0682BF12D51E}"/>
            </c:ext>
          </c:extLst>
        </c:ser>
        <c:ser>
          <c:idx val="1"/>
          <c:order val="1"/>
          <c:tx>
            <c:strRef>
              <c:f>interim_forecast!$D$34</c:f>
              <c:strCache>
                <c:ptCount val="1"/>
                <c:pt idx="0">
                  <c:v>Canada</c:v>
                </c:pt>
              </c:strCache>
            </c:strRef>
          </c:tx>
          <c:spPr>
            <a:solidFill>
              <a:srgbClr val="163D22"/>
            </a:solidFill>
          </c:spPr>
          <c:invertIfNegative val="0"/>
          <c:cat>
            <c:strRef>
              <c:f>interim_forecast!$E$32:$H$32</c:f>
              <c:strCache>
                <c:ptCount val="4"/>
                <c:pt idx="0">
                  <c:v>H1 2023</c:v>
                </c:pt>
                <c:pt idx="1">
                  <c:v>H2 2023</c:v>
                </c:pt>
                <c:pt idx="2">
                  <c:v>H1 2024</c:v>
                </c:pt>
                <c:pt idx="3">
                  <c:v>H2 2024</c:v>
                </c:pt>
              </c:strCache>
            </c:strRef>
          </c:cat>
          <c:val>
            <c:numRef>
              <c:f>interim_forecast!$E$34:$H$34</c:f>
              <c:numCache>
                <c:formatCode>0.0</c:formatCode>
                <c:ptCount val="4"/>
                <c:pt idx="0">
                  <c:v>1.6167619589213533</c:v>
                </c:pt>
                <c:pt idx="1">
                  <c:v>0.24263348903983406</c:v>
                </c:pt>
                <c:pt idx="2">
                  <c:v>1.8220378483521982</c:v>
                </c:pt>
                <c:pt idx="3">
                  <c:v>1.2698124727884785</c:v>
                </c:pt>
              </c:numCache>
            </c:numRef>
          </c:val>
          <c:extLst>
            <c:ext xmlns:c16="http://schemas.microsoft.com/office/drawing/2014/chart" uri="{C3380CC4-5D6E-409C-BE32-E72D297353CC}">
              <c16:uniqueId val="{00000001-5DE7-4AB7-A609-0682BF12D51E}"/>
            </c:ext>
          </c:extLst>
        </c:ser>
        <c:ser>
          <c:idx val="2"/>
          <c:order val="2"/>
          <c:tx>
            <c:strRef>
              <c:f>interim_forecast!$D$36</c:f>
              <c:strCache>
                <c:ptCount val="1"/>
                <c:pt idx="0">
                  <c:v>U.K.</c:v>
                </c:pt>
              </c:strCache>
            </c:strRef>
          </c:tx>
          <c:spPr>
            <a:solidFill>
              <a:srgbClr val="BCBBBF"/>
            </a:solidFill>
          </c:spPr>
          <c:invertIfNegative val="0"/>
          <c:cat>
            <c:strRef>
              <c:f>interim_forecast!$E$32:$H$32</c:f>
              <c:strCache>
                <c:ptCount val="4"/>
                <c:pt idx="0">
                  <c:v>H1 2023</c:v>
                </c:pt>
                <c:pt idx="1">
                  <c:v>H2 2023</c:v>
                </c:pt>
                <c:pt idx="2">
                  <c:v>H1 2024</c:v>
                </c:pt>
                <c:pt idx="3">
                  <c:v>H2 2024</c:v>
                </c:pt>
              </c:strCache>
            </c:strRef>
          </c:cat>
          <c:val>
            <c:numRef>
              <c:f>interim_forecast!$E$36:$H$36</c:f>
              <c:numCache>
                <c:formatCode>0.0</c:formatCode>
                <c:ptCount val="4"/>
                <c:pt idx="0">
                  <c:v>0.36721594867921148</c:v>
                </c:pt>
                <c:pt idx="1">
                  <c:v>-0.8591914260496214</c:v>
                </c:pt>
                <c:pt idx="2">
                  <c:v>4.998750624609638E-2</c:v>
                </c:pt>
                <c:pt idx="3">
                  <c:v>0.89980178374975406</c:v>
                </c:pt>
              </c:numCache>
            </c:numRef>
          </c:val>
          <c:extLst>
            <c:ext xmlns:c16="http://schemas.microsoft.com/office/drawing/2014/chart" uri="{C3380CC4-5D6E-409C-BE32-E72D297353CC}">
              <c16:uniqueId val="{00000002-5DE7-4AB7-A609-0682BF12D51E}"/>
            </c:ext>
          </c:extLst>
        </c:ser>
        <c:ser>
          <c:idx val="3"/>
          <c:order val="3"/>
          <c:tx>
            <c:strRef>
              <c:f>interim_forecast!$D$35</c:f>
              <c:strCache>
                <c:ptCount val="1"/>
                <c:pt idx="0">
                  <c:v>Eurozone</c:v>
                </c:pt>
              </c:strCache>
            </c:strRef>
          </c:tx>
          <c:spPr>
            <a:solidFill>
              <a:srgbClr val="619ABC">
                <a:lumMod val="75000"/>
              </a:srgbClr>
            </a:solidFill>
          </c:spPr>
          <c:invertIfNegative val="0"/>
          <c:cat>
            <c:strRef>
              <c:f>interim_forecast!$E$32:$H$32</c:f>
              <c:strCache>
                <c:ptCount val="4"/>
                <c:pt idx="0">
                  <c:v>H1 2023</c:v>
                </c:pt>
                <c:pt idx="1">
                  <c:v>H2 2023</c:v>
                </c:pt>
                <c:pt idx="2">
                  <c:v>H1 2024</c:v>
                </c:pt>
                <c:pt idx="3">
                  <c:v>H2 2024</c:v>
                </c:pt>
              </c:strCache>
            </c:strRef>
          </c:cat>
          <c:val>
            <c:numRef>
              <c:f>interim_forecast!$E$35:$H$35</c:f>
              <c:numCache>
                <c:formatCode>0.0</c:formatCode>
                <c:ptCount val="4"/>
                <c:pt idx="0">
                  <c:v>0.35874262061179607</c:v>
                </c:pt>
                <c:pt idx="1">
                  <c:v>-0.215847756041887</c:v>
                </c:pt>
                <c:pt idx="2">
                  <c:v>0.24988778048584681</c:v>
                </c:pt>
                <c:pt idx="3">
                  <c:v>1.1498887789798795</c:v>
                </c:pt>
              </c:numCache>
            </c:numRef>
          </c:val>
          <c:extLst>
            <c:ext xmlns:c16="http://schemas.microsoft.com/office/drawing/2014/chart" uri="{C3380CC4-5D6E-409C-BE32-E72D297353CC}">
              <c16:uniqueId val="{00000003-5DE7-4AB7-A609-0682BF12D51E}"/>
            </c:ext>
          </c:extLst>
        </c:ser>
        <c:dLbls>
          <c:showLegendKey val="0"/>
          <c:showVal val="0"/>
          <c:showCatName val="0"/>
          <c:showSerName val="0"/>
          <c:showPercent val="0"/>
          <c:showBubbleSize val="0"/>
        </c:dLbls>
        <c:gapWidth val="150"/>
        <c:axId val="54801920"/>
        <c:axId val="54803456"/>
      </c:barChart>
      <c:catAx>
        <c:axId val="54801920"/>
        <c:scaling>
          <c:orientation val="minMax"/>
        </c:scaling>
        <c:delete val="0"/>
        <c:axPos val="b"/>
        <c:numFmt formatCode="General" sourceLinked="1"/>
        <c:majorTickMark val="none"/>
        <c:minorTickMark val="none"/>
        <c:tickLblPos val="low"/>
        <c:spPr>
          <a:ln w="12700">
            <a:solidFill>
              <a:sysClr val="windowText" lastClr="000000"/>
            </a:solidFill>
          </a:ln>
        </c:spPr>
        <c:txPr>
          <a:bodyPr/>
          <a:lstStyle/>
          <a:p>
            <a:pPr>
              <a:defRPr sz="1600">
                <a:latin typeface="Arial" panose="020B0604020202020204" pitchFamily="34" charset="0"/>
                <a:cs typeface="Arial" panose="020B0604020202020204" pitchFamily="34" charset="0"/>
              </a:defRPr>
            </a:pPr>
            <a:endParaRPr lang="en-US"/>
          </a:p>
        </c:txPr>
        <c:crossAx val="54803456"/>
        <c:crosses val="autoZero"/>
        <c:auto val="1"/>
        <c:lblAlgn val="ctr"/>
        <c:lblOffset val="100"/>
        <c:noMultiLvlLbl val="0"/>
      </c:catAx>
      <c:valAx>
        <c:axId val="54803456"/>
        <c:scaling>
          <c:orientation val="minMax"/>
        </c:scaling>
        <c:delete val="0"/>
        <c:axPos val="l"/>
        <c:numFmt formatCode="#,##0.0" sourceLinked="0"/>
        <c:majorTickMark val="none"/>
        <c:minorTickMark val="none"/>
        <c:tickLblPos val="nextTo"/>
        <c:spPr>
          <a:ln w="12700">
            <a:solidFill>
              <a:sysClr val="windowText" lastClr="000000"/>
            </a:solidFill>
          </a:ln>
        </c:spPr>
        <c:txPr>
          <a:bodyPr/>
          <a:lstStyle/>
          <a:p>
            <a:pPr>
              <a:defRPr sz="1600">
                <a:latin typeface="Arial" panose="020B0604020202020204" pitchFamily="34" charset="0"/>
                <a:cs typeface="Arial" panose="020B0604020202020204" pitchFamily="34" charset="0"/>
              </a:defRPr>
            </a:pPr>
            <a:endParaRPr lang="en-US"/>
          </a:p>
        </c:txPr>
        <c:crossAx val="54801920"/>
        <c:crosses val="autoZero"/>
        <c:crossBetween val="between"/>
      </c:valAx>
    </c:plotArea>
    <c:legend>
      <c:legendPos val="r"/>
      <c:layout>
        <c:manualLayout>
          <c:xMode val="edge"/>
          <c:yMode val="edge"/>
          <c:x val="0.51162560788263023"/>
          <c:y val="2.2142741772663024E-2"/>
          <c:w val="0.4377883019897324"/>
          <c:h val="0.19772526617309039"/>
        </c:manualLayout>
      </c:layout>
      <c:overlay val="1"/>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45024848580566E-2"/>
          <c:y val="0.1336309990681023"/>
          <c:w val="0.89394195092636086"/>
          <c:h val="0.63840618294183826"/>
        </c:manualLayout>
      </c:layout>
      <c:barChart>
        <c:barDir val="col"/>
        <c:grouping val="clustered"/>
        <c:varyColors val="0"/>
        <c:ser>
          <c:idx val="0"/>
          <c:order val="0"/>
          <c:tx>
            <c:v>2019Q4 - 2023Q4</c:v>
          </c:tx>
          <c:spPr>
            <a:solidFill>
              <a:srgbClr val="00B624"/>
            </a:solidFill>
          </c:spPr>
          <c:invertIfNegative val="0"/>
          <c:cat>
            <c:strRef>
              <c:f>non_ppp_data!$AK$6:$AP$6</c:f>
              <c:strCache>
                <c:ptCount val="6"/>
                <c:pt idx="0">
                  <c:v>UK*</c:v>
                </c:pt>
                <c:pt idx="1">
                  <c:v>EA20</c:v>
                </c:pt>
                <c:pt idx="2">
                  <c:v>Germany</c:v>
                </c:pt>
                <c:pt idx="3">
                  <c:v>France</c:v>
                </c:pt>
                <c:pt idx="4">
                  <c:v>Canada</c:v>
                </c:pt>
                <c:pt idx="5">
                  <c:v>U.S.</c:v>
                </c:pt>
              </c:strCache>
            </c:strRef>
          </c:cat>
          <c:val>
            <c:numRef>
              <c:f>non_ppp_data!$AB$34:$AG$34</c:f>
              <c:numCache>
                <c:formatCode>0.0</c:formatCode>
                <c:ptCount val="6"/>
                <c:pt idx="0">
                  <c:v>0.45141218705755382</c:v>
                </c:pt>
                <c:pt idx="1">
                  <c:v>0.20445293650539487</c:v>
                </c:pt>
                <c:pt idx="2">
                  <c:v>0.16253292587269375</c:v>
                </c:pt>
                <c:pt idx="3">
                  <c:v>-1.0024807790637746</c:v>
                </c:pt>
                <c:pt idx="4">
                  <c:v>-0.15675498355584017</c:v>
                </c:pt>
                <c:pt idx="5">
                  <c:v>1.561889802276184</c:v>
                </c:pt>
              </c:numCache>
            </c:numRef>
          </c:val>
          <c:extLst>
            <c:ext xmlns:c16="http://schemas.microsoft.com/office/drawing/2014/chart" uri="{C3380CC4-5D6E-409C-BE32-E72D297353CC}">
              <c16:uniqueId val="{00000000-D5AA-4FEF-90E3-D4764837608F}"/>
            </c:ext>
          </c:extLst>
        </c:ser>
        <c:dLbls>
          <c:showLegendKey val="0"/>
          <c:showVal val="0"/>
          <c:showCatName val="0"/>
          <c:showSerName val="0"/>
          <c:showPercent val="0"/>
          <c:showBubbleSize val="0"/>
        </c:dLbls>
        <c:gapWidth val="150"/>
        <c:axId val="54801920"/>
        <c:axId val="54803456"/>
      </c:barChart>
      <c:scatterChart>
        <c:scatterStyle val="lineMarker"/>
        <c:varyColors val="0"/>
        <c:ser>
          <c:idx val="1"/>
          <c:order val="1"/>
          <c:tx>
            <c:v>2009 - 2019 Average</c:v>
          </c:tx>
          <c:spPr>
            <a:ln w="28575">
              <a:noFill/>
            </a:ln>
          </c:spPr>
          <c:marker>
            <c:symbol val="diamond"/>
            <c:size val="17"/>
            <c:spPr>
              <a:solidFill>
                <a:srgbClr val="163D22"/>
              </a:solidFill>
              <a:ln>
                <a:solidFill>
                  <a:srgbClr val="163D22"/>
                </a:solidFill>
              </a:ln>
            </c:spPr>
          </c:marker>
          <c:xVal>
            <c:strRef>
              <c:f>non_ppp_data!$AK$6:$AP$6</c:f>
              <c:strCache>
                <c:ptCount val="6"/>
                <c:pt idx="0">
                  <c:v>UK*</c:v>
                </c:pt>
                <c:pt idx="1">
                  <c:v>EA20</c:v>
                </c:pt>
                <c:pt idx="2">
                  <c:v>Germany</c:v>
                </c:pt>
                <c:pt idx="3">
                  <c:v>France</c:v>
                </c:pt>
                <c:pt idx="4">
                  <c:v>Canada</c:v>
                </c:pt>
                <c:pt idx="5">
                  <c:v>U.S.</c:v>
                </c:pt>
              </c:strCache>
            </c:strRef>
          </c:xVal>
          <c:yVal>
            <c:numRef>
              <c:f>non_ppp_data!$AK$33:$AP$33</c:f>
              <c:numCache>
                <c:formatCode>0.0</c:formatCode>
                <c:ptCount val="6"/>
                <c:pt idx="0">
                  <c:v>0.62886680135580963</c:v>
                </c:pt>
                <c:pt idx="1">
                  <c:v>0.98342127085475628</c:v>
                </c:pt>
                <c:pt idx="2">
                  <c:v>1.1568653049014888</c:v>
                </c:pt>
                <c:pt idx="3">
                  <c:v>0.8712989856520359</c:v>
                </c:pt>
                <c:pt idx="4">
                  <c:v>0.98756055428008693</c:v>
                </c:pt>
                <c:pt idx="5">
                  <c:v>0.98196513514687833</c:v>
                </c:pt>
              </c:numCache>
            </c:numRef>
          </c:yVal>
          <c:smooth val="0"/>
          <c:extLst>
            <c:ext xmlns:c16="http://schemas.microsoft.com/office/drawing/2014/chart" uri="{C3380CC4-5D6E-409C-BE32-E72D297353CC}">
              <c16:uniqueId val="{00000001-D5AA-4FEF-90E3-D4764837608F}"/>
            </c:ext>
          </c:extLst>
        </c:ser>
        <c:dLbls>
          <c:showLegendKey val="0"/>
          <c:showVal val="0"/>
          <c:showCatName val="0"/>
          <c:showSerName val="0"/>
          <c:showPercent val="0"/>
          <c:showBubbleSize val="0"/>
        </c:dLbls>
        <c:axId val="54801920"/>
        <c:axId val="54803456"/>
      </c:scatterChart>
      <c:catAx>
        <c:axId val="54801920"/>
        <c:scaling>
          <c:orientation val="minMax"/>
        </c:scaling>
        <c:delete val="0"/>
        <c:axPos val="b"/>
        <c:numFmt formatCode="General" sourceLinked="1"/>
        <c:majorTickMark val="none"/>
        <c:minorTickMark val="none"/>
        <c:tickLblPos val="low"/>
        <c:spPr>
          <a:ln>
            <a:solidFill>
              <a:schemeClr val="tx1"/>
            </a:solidFill>
          </a:ln>
        </c:spPr>
        <c:txPr>
          <a:bodyPr/>
          <a:lstStyle/>
          <a:p>
            <a:pPr>
              <a:defRPr sz="1600">
                <a:latin typeface="Arial" panose="020B0604020202020204" pitchFamily="34" charset="0"/>
                <a:cs typeface="Arial" panose="020B0604020202020204" pitchFamily="34" charset="0"/>
              </a:defRPr>
            </a:pPr>
            <a:endParaRPr lang="en-US"/>
          </a:p>
        </c:txPr>
        <c:crossAx val="54803456"/>
        <c:crosses val="autoZero"/>
        <c:auto val="1"/>
        <c:lblAlgn val="ctr"/>
        <c:lblOffset val="100"/>
        <c:noMultiLvlLbl val="0"/>
      </c:catAx>
      <c:valAx>
        <c:axId val="54803456"/>
        <c:scaling>
          <c:orientation val="minMax"/>
        </c:scaling>
        <c:delete val="0"/>
        <c:axPos val="l"/>
        <c:numFmt formatCode="#,##0.0" sourceLinked="0"/>
        <c:majorTickMark val="none"/>
        <c:minorTickMark val="none"/>
        <c:tickLblPos val="nextTo"/>
        <c:spPr>
          <a:ln>
            <a:solidFill>
              <a:schemeClr val="tx1"/>
            </a:solidFill>
          </a:ln>
        </c:spPr>
        <c:txPr>
          <a:bodyPr/>
          <a:lstStyle/>
          <a:p>
            <a:pPr>
              <a:defRPr sz="1600">
                <a:latin typeface="Arial" panose="020B0604020202020204" pitchFamily="34" charset="0"/>
                <a:cs typeface="Arial" panose="020B0604020202020204" pitchFamily="34" charset="0"/>
              </a:defRPr>
            </a:pPr>
            <a:endParaRPr lang="en-US"/>
          </a:p>
        </c:txPr>
        <c:crossAx val="54801920"/>
        <c:crosses val="autoZero"/>
        <c:crossBetween val="between"/>
      </c:valAx>
    </c:plotArea>
    <c:legend>
      <c:legendPos val="r"/>
      <c:layout>
        <c:manualLayout>
          <c:xMode val="edge"/>
          <c:yMode val="edge"/>
          <c:x val="0.5795786714470017"/>
          <c:y val="0.10803119938325588"/>
          <c:w val="0.20933640135726531"/>
          <c:h val="0.13588789803600979"/>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89702763777704"/>
          <c:y val="0.14423347144789017"/>
          <c:w val="0.85100744747811596"/>
          <c:h val="0.60641314318318063"/>
        </c:manualLayout>
      </c:layout>
      <c:barChart>
        <c:barDir val="col"/>
        <c:grouping val="clustered"/>
        <c:varyColors val="0"/>
        <c:ser>
          <c:idx val="1"/>
          <c:order val="1"/>
          <c:tx>
            <c:v>Recession</c:v>
          </c:tx>
          <c:spPr>
            <a:solidFill>
              <a:srgbClr val="E7E6E6"/>
            </a:solidFill>
            <a:ln w="41275">
              <a:noFill/>
              <a:prstDash val="dash"/>
            </a:ln>
            <a:effectLst/>
          </c:spPr>
          <c:invertIfNegative val="0"/>
          <c:cat>
            <c:strRef>
              <c:f>Sheet6!$E$44:$E$67</c:f>
              <c:strCache>
                <c:ptCount val="24"/>
                <c:pt idx="0">
                  <c:v>1990</c:v>
                </c:pt>
                <c:pt idx="1">
                  <c:v>1990</c:v>
                </c:pt>
                <c:pt idx="2">
                  <c:v>1990</c:v>
                </c:pt>
                <c:pt idx="3">
                  <c:v>1990</c:v>
                </c:pt>
                <c:pt idx="4">
                  <c:v>1991</c:v>
                </c:pt>
                <c:pt idx="5">
                  <c:v>1991</c:v>
                </c:pt>
                <c:pt idx="6">
                  <c:v>1991</c:v>
                </c:pt>
                <c:pt idx="7">
                  <c:v>1991</c:v>
                </c:pt>
                <c:pt idx="8">
                  <c:v>1992</c:v>
                </c:pt>
                <c:pt idx="9">
                  <c:v>1992</c:v>
                </c:pt>
                <c:pt idx="10">
                  <c:v>1992</c:v>
                </c:pt>
                <c:pt idx="11">
                  <c:v>1992</c:v>
                </c:pt>
                <c:pt idx="12">
                  <c:v>1993</c:v>
                </c:pt>
                <c:pt idx="13">
                  <c:v>1993</c:v>
                </c:pt>
                <c:pt idx="14">
                  <c:v>1993</c:v>
                </c:pt>
                <c:pt idx="15">
                  <c:v>1993</c:v>
                </c:pt>
                <c:pt idx="16">
                  <c:v>1994</c:v>
                </c:pt>
                <c:pt idx="17">
                  <c:v>1994</c:v>
                </c:pt>
                <c:pt idx="18">
                  <c:v>1994</c:v>
                </c:pt>
                <c:pt idx="19">
                  <c:v>1994</c:v>
                </c:pt>
                <c:pt idx="20">
                  <c:v>1995</c:v>
                </c:pt>
                <c:pt idx="21">
                  <c:v>1995</c:v>
                </c:pt>
                <c:pt idx="22">
                  <c:v>1995</c:v>
                </c:pt>
                <c:pt idx="23">
                  <c:v>1995</c:v>
                </c:pt>
              </c:strCache>
            </c:strRef>
          </c:cat>
          <c:val>
            <c:numRef>
              <c:f>Sheet6!$C$44:$C$83</c:f>
              <c:numCache>
                <c:formatCode>0</c:formatCode>
                <c:ptCount val="40"/>
                <c:pt idx="0">
                  <c:v>0</c:v>
                </c:pt>
                <c:pt idx="1">
                  <c:v>0</c:v>
                </c:pt>
                <c:pt idx="2">
                  <c:v>0</c:v>
                </c:pt>
                <c:pt idx="3">
                  <c:v>1</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0-30FB-42CE-99CF-7FBF383B5649}"/>
            </c:ext>
          </c:extLst>
        </c:ser>
        <c:dLbls>
          <c:showLegendKey val="0"/>
          <c:showVal val="0"/>
          <c:showCatName val="0"/>
          <c:showSerName val="0"/>
          <c:showPercent val="0"/>
          <c:showBubbleSize val="0"/>
        </c:dLbls>
        <c:gapWidth val="0"/>
        <c:overlap val="-100"/>
        <c:axId val="1431492800"/>
        <c:axId val="1431498560"/>
      </c:barChart>
      <c:lineChart>
        <c:grouping val="standard"/>
        <c:varyColors val="0"/>
        <c:ser>
          <c:idx val="0"/>
          <c:order val="0"/>
          <c:tx>
            <c:v>Output per Working Hour</c:v>
          </c:tx>
          <c:spPr>
            <a:ln w="41275">
              <a:solidFill>
                <a:srgbClr val="00B624"/>
              </a:solidFill>
            </a:ln>
            <a:effectLst/>
          </c:spPr>
          <c:marker>
            <c:symbol val="none"/>
          </c:marker>
          <c:cat>
            <c:strRef>
              <c:f>Sheet6!$E$44:$E$83</c:f>
              <c:strCache>
                <c:ptCount val="40"/>
                <c:pt idx="0">
                  <c:v>1990</c:v>
                </c:pt>
                <c:pt idx="1">
                  <c:v>1990</c:v>
                </c:pt>
                <c:pt idx="2">
                  <c:v>1990</c:v>
                </c:pt>
                <c:pt idx="3">
                  <c:v>1990</c:v>
                </c:pt>
                <c:pt idx="4">
                  <c:v>1991</c:v>
                </c:pt>
                <c:pt idx="5">
                  <c:v>1991</c:v>
                </c:pt>
                <c:pt idx="6">
                  <c:v>1991</c:v>
                </c:pt>
                <c:pt idx="7">
                  <c:v>1991</c:v>
                </c:pt>
                <c:pt idx="8">
                  <c:v>1992</c:v>
                </c:pt>
                <c:pt idx="9">
                  <c:v>1992</c:v>
                </c:pt>
                <c:pt idx="10">
                  <c:v>1992</c:v>
                </c:pt>
                <c:pt idx="11">
                  <c:v>1992</c:v>
                </c:pt>
                <c:pt idx="12">
                  <c:v>1993</c:v>
                </c:pt>
                <c:pt idx="13">
                  <c:v>1993</c:v>
                </c:pt>
                <c:pt idx="14">
                  <c:v>1993</c:v>
                </c:pt>
                <c:pt idx="15">
                  <c:v>1993</c:v>
                </c:pt>
                <c:pt idx="16">
                  <c:v>1994</c:v>
                </c:pt>
                <c:pt idx="17">
                  <c:v>1994</c:v>
                </c:pt>
                <c:pt idx="18">
                  <c:v>1994</c:v>
                </c:pt>
                <c:pt idx="19">
                  <c:v>1994</c:v>
                </c:pt>
                <c:pt idx="20">
                  <c:v>1995</c:v>
                </c:pt>
                <c:pt idx="21">
                  <c:v>1995</c:v>
                </c:pt>
                <c:pt idx="22">
                  <c:v>1995</c:v>
                </c:pt>
                <c:pt idx="23">
                  <c:v>1995</c:v>
                </c:pt>
                <c:pt idx="24">
                  <c:v>1996</c:v>
                </c:pt>
                <c:pt idx="25">
                  <c:v>1996</c:v>
                </c:pt>
                <c:pt idx="26">
                  <c:v>1996</c:v>
                </c:pt>
                <c:pt idx="27">
                  <c:v>1996</c:v>
                </c:pt>
                <c:pt idx="28">
                  <c:v>1997</c:v>
                </c:pt>
                <c:pt idx="29">
                  <c:v>1997</c:v>
                </c:pt>
                <c:pt idx="30">
                  <c:v>1997</c:v>
                </c:pt>
                <c:pt idx="31">
                  <c:v>1997</c:v>
                </c:pt>
                <c:pt idx="32">
                  <c:v>1998</c:v>
                </c:pt>
                <c:pt idx="33">
                  <c:v>1998</c:v>
                </c:pt>
                <c:pt idx="34">
                  <c:v>1998</c:v>
                </c:pt>
                <c:pt idx="35">
                  <c:v>1998</c:v>
                </c:pt>
                <c:pt idx="36">
                  <c:v>1999</c:v>
                </c:pt>
                <c:pt idx="37">
                  <c:v>1999</c:v>
                </c:pt>
                <c:pt idx="38">
                  <c:v>1999</c:v>
                </c:pt>
                <c:pt idx="39">
                  <c:v>1999</c:v>
                </c:pt>
              </c:strCache>
            </c:strRef>
          </c:cat>
          <c:val>
            <c:numRef>
              <c:f>Sheet6!$F$44:$F$83</c:f>
              <c:numCache>
                <c:formatCode>0.000</c:formatCode>
                <c:ptCount val="40"/>
                <c:pt idx="0">
                  <c:v>1.7206637346463165</c:v>
                </c:pt>
                <c:pt idx="1">
                  <c:v>2.1332727653924168</c:v>
                </c:pt>
                <c:pt idx="2">
                  <c:v>1.9877223797019297</c:v>
                </c:pt>
                <c:pt idx="3">
                  <c:v>0.91985602253559684</c:v>
                </c:pt>
                <c:pt idx="4">
                  <c:v>0.28250047370506515</c:v>
                </c:pt>
                <c:pt idx="5">
                  <c:v>1.2128573139230479</c:v>
                </c:pt>
                <c:pt idx="6">
                  <c:v>1.751185076561063</c:v>
                </c:pt>
                <c:pt idx="7">
                  <c:v>3.3012853647610254</c:v>
                </c:pt>
                <c:pt idx="8">
                  <c:v>5.0208701925554422</c:v>
                </c:pt>
                <c:pt idx="9">
                  <c:v>4.2152587634790253</c:v>
                </c:pt>
                <c:pt idx="10">
                  <c:v>4.2548556298493478</c:v>
                </c:pt>
                <c:pt idx="11">
                  <c:v>4.3850285218667606</c:v>
                </c:pt>
                <c:pt idx="12">
                  <c:v>1.4753025842329097</c:v>
                </c:pt>
                <c:pt idx="13">
                  <c:v>3.5679532922487149E-2</c:v>
                </c:pt>
                <c:pt idx="14">
                  <c:v>-0.41631839516492047</c:v>
                </c:pt>
                <c:pt idx="15">
                  <c:v>-0.61837879296294596</c:v>
                </c:pt>
                <c:pt idx="16">
                  <c:v>0.52706231262692715</c:v>
                </c:pt>
                <c:pt idx="17">
                  <c:v>1.2061865698258807</c:v>
                </c:pt>
                <c:pt idx="18">
                  <c:v>0.19530934740851147</c:v>
                </c:pt>
                <c:pt idx="19">
                  <c:v>0.85053701202650245</c:v>
                </c:pt>
                <c:pt idx="20">
                  <c:v>0.64455097885167478</c:v>
                </c:pt>
                <c:pt idx="21">
                  <c:v>1.0220100599109314</c:v>
                </c:pt>
                <c:pt idx="22">
                  <c:v>1.5868157360569635</c:v>
                </c:pt>
                <c:pt idx="23">
                  <c:v>1.0809087285771179</c:v>
                </c:pt>
                <c:pt idx="24">
                  <c:v>1.6281403832980172</c:v>
                </c:pt>
                <c:pt idx="25">
                  <c:v>2.1406824812888519</c:v>
                </c:pt>
                <c:pt idx="26">
                  <c:v>2.5198623511314779</c:v>
                </c:pt>
                <c:pt idx="27">
                  <c:v>2.0566850149046494</c:v>
                </c:pt>
                <c:pt idx="28">
                  <c:v>1.2242722555766288</c:v>
                </c:pt>
                <c:pt idx="29">
                  <c:v>1.7325426149594803</c:v>
                </c:pt>
                <c:pt idx="30">
                  <c:v>2.1887761415666476</c:v>
                </c:pt>
                <c:pt idx="31">
                  <c:v>2.5855007958953466</c:v>
                </c:pt>
                <c:pt idx="32">
                  <c:v>3.7337008703193257</c:v>
                </c:pt>
                <c:pt idx="33">
                  <c:v>2.7483595299862689</c:v>
                </c:pt>
                <c:pt idx="34">
                  <c:v>3.3059352436310756</c:v>
                </c:pt>
                <c:pt idx="35">
                  <c:v>3.6004820729135294</c:v>
                </c:pt>
                <c:pt idx="36">
                  <c:v>4.0815107859968567</c:v>
                </c:pt>
                <c:pt idx="37">
                  <c:v>3.9238983529132136</c:v>
                </c:pt>
                <c:pt idx="38">
                  <c:v>3.4668190543174053</c:v>
                </c:pt>
                <c:pt idx="39">
                  <c:v>4.1907808637487349</c:v>
                </c:pt>
              </c:numCache>
            </c:numRef>
          </c:val>
          <c:smooth val="0"/>
          <c:extLst>
            <c:ext xmlns:c16="http://schemas.microsoft.com/office/drawing/2014/chart" uri="{C3380CC4-5D6E-409C-BE32-E72D297353CC}">
              <c16:uniqueId val="{00000001-30FB-42CE-99CF-7FBF383B5649}"/>
            </c:ext>
          </c:extLst>
        </c:ser>
        <c:dLbls>
          <c:showLegendKey val="0"/>
          <c:showVal val="0"/>
          <c:showCatName val="0"/>
          <c:showSerName val="0"/>
          <c:showPercent val="0"/>
          <c:showBubbleSize val="0"/>
        </c:dLbls>
        <c:marker val="1"/>
        <c:smooth val="0"/>
        <c:axId val="55412608"/>
        <c:axId val="55414144"/>
      </c:lineChart>
      <c:catAx>
        <c:axId val="55412608"/>
        <c:scaling>
          <c:orientation val="minMax"/>
        </c:scaling>
        <c:delete val="0"/>
        <c:axPos val="b"/>
        <c:numFmt formatCode="#,##0" sourceLinked="0"/>
        <c:majorTickMark val="none"/>
        <c:minorTickMark val="none"/>
        <c:tickLblPos val="low"/>
        <c:spPr>
          <a:noFill/>
          <a:ln w="12700">
            <a:solidFill>
              <a:srgbClr val="163D22"/>
            </a:solidFill>
          </a:ln>
        </c:spPr>
        <c:txPr>
          <a:bodyPr/>
          <a:lstStyle/>
          <a:p>
            <a:pPr>
              <a:defRPr sz="1400"/>
            </a:pPr>
            <a:endParaRPr lang="en-US"/>
          </a:p>
        </c:txPr>
        <c:crossAx val="55414144"/>
        <c:crosses val="autoZero"/>
        <c:auto val="1"/>
        <c:lblAlgn val="l"/>
        <c:lblOffset val="100"/>
        <c:tickLblSkip val="4"/>
        <c:noMultiLvlLbl val="0"/>
      </c:catAx>
      <c:valAx>
        <c:axId val="55414144"/>
        <c:scaling>
          <c:orientation val="minMax"/>
          <c:max val="6"/>
        </c:scaling>
        <c:delete val="0"/>
        <c:axPos val="l"/>
        <c:numFmt formatCode="#,##0" sourceLinked="0"/>
        <c:majorTickMark val="none"/>
        <c:minorTickMark val="none"/>
        <c:tickLblPos val="nextTo"/>
        <c:spPr>
          <a:noFill/>
          <a:ln w="12700">
            <a:solidFill>
              <a:srgbClr val="163D22"/>
            </a:solidFill>
          </a:ln>
        </c:spPr>
        <c:txPr>
          <a:bodyPr/>
          <a:lstStyle/>
          <a:p>
            <a:pPr>
              <a:defRPr sz="1400"/>
            </a:pPr>
            <a:endParaRPr lang="en-US"/>
          </a:p>
        </c:txPr>
        <c:crossAx val="55412608"/>
        <c:crosses val="autoZero"/>
        <c:crossBetween val="between"/>
      </c:valAx>
      <c:valAx>
        <c:axId val="1431498560"/>
        <c:scaling>
          <c:orientation val="minMax"/>
          <c:max val="1"/>
        </c:scaling>
        <c:delete val="0"/>
        <c:axPos val="r"/>
        <c:numFmt formatCode="0" sourceLinked="1"/>
        <c:majorTickMark val="none"/>
        <c:minorTickMark val="none"/>
        <c:tickLblPos val="none"/>
        <c:spPr>
          <a:ln>
            <a:noFill/>
          </a:ln>
        </c:spPr>
        <c:crossAx val="1431492800"/>
        <c:crosses val="max"/>
        <c:crossBetween val="between"/>
      </c:valAx>
      <c:catAx>
        <c:axId val="1431492800"/>
        <c:scaling>
          <c:orientation val="minMax"/>
        </c:scaling>
        <c:delete val="1"/>
        <c:axPos val="b"/>
        <c:numFmt formatCode="General" sourceLinked="1"/>
        <c:majorTickMark val="out"/>
        <c:minorTickMark val="none"/>
        <c:tickLblPos val="nextTo"/>
        <c:crossAx val="1431498560"/>
        <c:crosses val="autoZero"/>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14580033397887E-2"/>
          <c:y val="0.15572441920497479"/>
          <c:w val="0.84265648988524111"/>
          <c:h val="0.60608651073118802"/>
        </c:manualLayout>
      </c:layout>
      <c:barChart>
        <c:barDir val="col"/>
        <c:grouping val="clustered"/>
        <c:varyColors val="0"/>
        <c:ser>
          <c:idx val="1"/>
          <c:order val="1"/>
          <c:spPr>
            <a:solidFill>
              <a:srgbClr val="A5A5A5">
                <a:lumMod val="20000"/>
                <a:lumOff val="80000"/>
              </a:srgbClr>
            </a:solidFill>
          </c:spPr>
          <c:invertIfNegative val="0"/>
          <c:cat>
            <c:strRef>
              <c:f>Sheet6!$E$112:$E$143</c:f>
              <c:strCache>
                <c:ptCount val="32"/>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strCache>
            </c:strRef>
          </c:cat>
          <c:val>
            <c:numRef>
              <c:f>Sheet6!$C$112:$C$151</c:f>
              <c:numCache>
                <c:formatCode>0</c:formatCode>
                <c:ptCount val="40"/>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0-9E7A-4B80-84B6-7F47EC7170A3}"/>
            </c:ext>
          </c:extLst>
        </c:ser>
        <c:dLbls>
          <c:showLegendKey val="0"/>
          <c:showVal val="0"/>
          <c:showCatName val="0"/>
          <c:showSerName val="0"/>
          <c:showPercent val="0"/>
          <c:showBubbleSize val="0"/>
        </c:dLbls>
        <c:gapWidth val="0"/>
        <c:overlap val="100"/>
        <c:axId val="1676872320"/>
        <c:axId val="1676875920"/>
      </c:barChart>
      <c:lineChart>
        <c:grouping val="standard"/>
        <c:varyColors val="0"/>
        <c:ser>
          <c:idx val="0"/>
          <c:order val="0"/>
          <c:tx>
            <c:v>Output per Working Hour</c:v>
          </c:tx>
          <c:spPr>
            <a:ln w="41275">
              <a:solidFill>
                <a:srgbClr val="00B624"/>
              </a:solidFill>
            </a:ln>
          </c:spPr>
          <c:marker>
            <c:symbol val="none"/>
          </c:marker>
          <c:cat>
            <c:strRef>
              <c:f>Sheet6!$E$112:$E$1521</c:f>
              <c:strCache>
                <c:ptCount val="6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pt idx="28">
                  <c:v>2014</c:v>
                </c:pt>
                <c:pt idx="29">
                  <c:v>2014</c:v>
                </c:pt>
                <c:pt idx="30">
                  <c:v>2014</c:v>
                </c:pt>
                <c:pt idx="31">
                  <c:v>2014</c:v>
                </c:pt>
                <c:pt idx="32">
                  <c:v>2015</c:v>
                </c:pt>
                <c:pt idx="33">
                  <c:v>2015</c:v>
                </c:pt>
                <c:pt idx="34">
                  <c:v>2015</c:v>
                </c:pt>
                <c:pt idx="35">
                  <c:v>2015</c:v>
                </c:pt>
                <c:pt idx="36">
                  <c:v>2016</c:v>
                </c:pt>
                <c:pt idx="37">
                  <c:v>2016</c:v>
                </c:pt>
                <c:pt idx="38">
                  <c:v>2016</c:v>
                </c:pt>
                <c:pt idx="39">
                  <c:v>2016</c:v>
                </c:pt>
                <c:pt idx="40">
                  <c:v>2017</c:v>
                </c:pt>
                <c:pt idx="41">
                  <c:v>2017</c:v>
                </c:pt>
                <c:pt idx="42">
                  <c:v>2017</c:v>
                </c:pt>
                <c:pt idx="43">
                  <c:v>2017</c:v>
                </c:pt>
                <c:pt idx="44">
                  <c:v>2018</c:v>
                </c:pt>
                <c:pt idx="45">
                  <c:v>2018</c:v>
                </c:pt>
                <c:pt idx="46">
                  <c:v>2018</c:v>
                </c:pt>
                <c:pt idx="47">
                  <c:v>2018</c:v>
                </c:pt>
                <c:pt idx="48">
                  <c:v>2019</c:v>
                </c:pt>
                <c:pt idx="49">
                  <c:v>2019</c:v>
                </c:pt>
                <c:pt idx="50">
                  <c:v>2019</c:v>
                </c:pt>
                <c:pt idx="51">
                  <c:v>2019</c:v>
                </c:pt>
                <c:pt idx="52">
                  <c:v>2020</c:v>
                </c:pt>
                <c:pt idx="53">
                  <c:v>2020</c:v>
                </c:pt>
                <c:pt idx="54">
                  <c:v>2020</c:v>
                </c:pt>
                <c:pt idx="55">
                  <c:v>2020</c:v>
                </c:pt>
                <c:pt idx="56">
                  <c:v>2021</c:v>
                </c:pt>
                <c:pt idx="57">
                  <c:v>2021</c:v>
                </c:pt>
                <c:pt idx="58">
                  <c:v>2021</c:v>
                </c:pt>
                <c:pt idx="59">
                  <c:v>2021</c:v>
                </c:pt>
                <c:pt idx="60">
                  <c:v>2022</c:v>
                </c:pt>
                <c:pt idx="61">
                  <c:v>2022</c:v>
                </c:pt>
                <c:pt idx="62">
                  <c:v>2022</c:v>
                </c:pt>
                <c:pt idx="63">
                  <c:v>2022</c:v>
                </c:pt>
                <c:pt idx="64">
                  <c:v>2023</c:v>
                </c:pt>
                <c:pt idx="65">
                  <c:v>2023</c:v>
                </c:pt>
                <c:pt idx="66">
                  <c:v>2023</c:v>
                </c:pt>
                <c:pt idx="67">
                  <c:v>2023</c:v>
                </c:pt>
              </c:strCache>
            </c:strRef>
          </c:cat>
          <c:val>
            <c:numRef>
              <c:f>Sheet6!$F$112:$F$151</c:f>
              <c:numCache>
                <c:formatCode>0.000</c:formatCode>
                <c:ptCount val="40"/>
                <c:pt idx="0">
                  <c:v>0.43314303060020676</c:v>
                </c:pt>
                <c:pt idx="1">
                  <c:v>0.86212947149240193</c:v>
                </c:pt>
                <c:pt idx="2">
                  <c:v>2.1034365510206436</c:v>
                </c:pt>
                <c:pt idx="3">
                  <c:v>2.2740239628331604</c:v>
                </c:pt>
                <c:pt idx="4">
                  <c:v>1.4089091416348964</c:v>
                </c:pt>
                <c:pt idx="5">
                  <c:v>2.324205838349402</c:v>
                </c:pt>
                <c:pt idx="6">
                  <c:v>1.6065133263668006</c:v>
                </c:pt>
                <c:pt idx="7">
                  <c:v>0.42237806821803714</c:v>
                </c:pt>
                <c:pt idx="8">
                  <c:v>2.1034893851162293</c:v>
                </c:pt>
                <c:pt idx="9">
                  <c:v>3.1554966166819587</c:v>
                </c:pt>
                <c:pt idx="10">
                  <c:v>4.3387355620352146</c:v>
                </c:pt>
                <c:pt idx="11">
                  <c:v>6.2058566780414299</c:v>
                </c:pt>
                <c:pt idx="12">
                  <c:v>5.4282538648943071</c:v>
                </c:pt>
                <c:pt idx="13">
                  <c:v>3.4347496456472348</c:v>
                </c:pt>
                <c:pt idx="14">
                  <c:v>2.6960279892982144</c:v>
                </c:pt>
                <c:pt idx="15">
                  <c:v>1.5093775685571262</c:v>
                </c:pt>
                <c:pt idx="16">
                  <c:v>0.50476007922815314</c:v>
                </c:pt>
                <c:pt idx="17">
                  <c:v>0.26344582895142682</c:v>
                </c:pt>
                <c:pt idx="18">
                  <c:v>-0.68030798438982809</c:v>
                </c:pt>
                <c:pt idx="19">
                  <c:v>-0.41642567958357518</c:v>
                </c:pt>
                <c:pt idx="20">
                  <c:v>0.7554566645475822</c:v>
                </c:pt>
                <c:pt idx="21">
                  <c:v>1.2268898659744676</c:v>
                </c:pt>
                <c:pt idx="22">
                  <c:v>1.2053310678065001</c:v>
                </c:pt>
                <c:pt idx="23">
                  <c:v>0.23125904180615245</c:v>
                </c:pt>
                <c:pt idx="24">
                  <c:v>0.4995110050161361</c:v>
                </c:pt>
                <c:pt idx="25">
                  <c:v>-0.26061563903165008</c:v>
                </c:pt>
                <c:pt idx="26">
                  <c:v>0.55299055613851111</c:v>
                </c:pt>
                <c:pt idx="27">
                  <c:v>1.9132303672643631</c:v>
                </c:pt>
                <c:pt idx="28">
                  <c:v>0.23438807969195102</c:v>
                </c:pt>
                <c:pt idx="29">
                  <c:v>1.4145696476168479</c:v>
                </c:pt>
                <c:pt idx="30">
                  <c:v>1.7416803197428667</c:v>
                </c:pt>
                <c:pt idx="31">
                  <c:v>0.30909504414167366</c:v>
                </c:pt>
                <c:pt idx="32">
                  <c:v>2.0774177384332666</c:v>
                </c:pt>
                <c:pt idx="33">
                  <c:v>1.5407379814159521</c:v>
                </c:pt>
                <c:pt idx="34">
                  <c:v>1.0226060556330516</c:v>
                </c:pt>
                <c:pt idx="35">
                  <c:v>0.93782527593704879</c:v>
                </c:pt>
                <c:pt idx="36">
                  <c:v>0.42952690679266298</c:v>
                </c:pt>
                <c:pt idx="37">
                  <c:v>6.7257033964804702E-2</c:v>
                </c:pt>
                <c:pt idx="38">
                  <c:v>0.24062623739759068</c:v>
                </c:pt>
                <c:pt idx="39">
                  <c:v>1.4488018541396495</c:v>
                </c:pt>
              </c:numCache>
            </c:numRef>
          </c:val>
          <c:smooth val="0"/>
          <c:extLst>
            <c:ext xmlns:c16="http://schemas.microsoft.com/office/drawing/2014/chart" uri="{C3380CC4-5D6E-409C-BE32-E72D297353CC}">
              <c16:uniqueId val="{00000002-9E7A-4B80-84B6-7F47EC7170A3}"/>
            </c:ext>
          </c:extLst>
        </c:ser>
        <c:dLbls>
          <c:showLegendKey val="0"/>
          <c:showVal val="0"/>
          <c:showCatName val="0"/>
          <c:showSerName val="0"/>
          <c:showPercent val="0"/>
          <c:showBubbleSize val="0"/>
        </c:dLbls>
        <c:marker val="1"/>
        <c:smooth val="0"/>
        <c:axId val="55412608"/>
        <c:axId val="55414144"/>
      </c:lineChart>
      <c:catAx>
        <c:axId val="55412608"/>
        <c:scaling>
          <c:orientation val="minMax"/>
        </c:scaling>
        <c:delete val="0"/>
        <c:axPos val="b"/>
        <c:numFmt formatCode="#,##0" sourceLinked="0"/>
        <c:majorTickMark val="none"/>
        <c:minorTickMark val="none"/>
        <c:tickLblPos val="low"/>
        <c:spPr>
          <a:noFill/>
          <a:ln w="12700">
            <a:solidFill>
              <a:srgbClr val="163D22"/>
            </a:solidFill>
          </a:ln>
        </c:spPr>
        <c:txPr>
          <a:bodyPr/>
          <a:lstStyle/>
          <a:p>
            <a:pPr>
              <a:defRPr sz="1400"/>
            </a:pPr>
            <a:endParaRPr lang="en-US"/>
          </a:p>
        </c:txPr>
        <c:crossAx val="55414144"/>
        <c:crosses val="autoZero"/>
        <c:auto val="1"/>
        <c:lblAlgn val="ctr"/>
        <c:lblOffset val="100"/>
        <c:tickLblSkip val="4"/>
        <c:noMultiLvlLbl val="0"/>
      </c:catAx>
      <c:valAx>
        <c:axId val="55414144"/>
        <c:scaling>
          <c:orientation val="minMax"/>
          <c:max val="7"/>
        </c:scaling>
        <c:delete val="0"/>
        <c:axPos val="l"/>
        <c:numFmt formatCode="#,##0" sourceLinked="0"/>
        <c:majorTickMark val="none"/>
        <c:minorTickMark val="none"/>
        <c:tickLblPos val="nextTo"/>
        <c:spPr>
          <a:noFill/>
          <a:ln w="12700">
            <a:solidFill>
              <a:srgbClr val="163D22"/>
            </a:solidFill>
          </a:ln>
        </c:spPr>
        <c:txPr>
          <a:bodyPr/>
          <a:lstStyle/>
          <a:p>
            <a:pPr>
              <a:defRPr sz="1400"/>
            </a:pPr>
            <a:endParaRPr lang="en-US"/>
          </a:p>
        </c:txPr>
        <c:crossAx val="55412608"/>
        <c:crosses val="autoZero"/>
        <c:crossBetween val="between"/>
      </c:valAx>
      <c:valAx>
        <c:axId val="1676875920"/>
        <c:scaling>
          <c:orientation val="minMax"/>
          <c:max val="1"/>
        </c:scaling>
        <c:delete val="0"/>
        <c:axPos val="r"/>
        <c:numFmt formatCode="0" sourceLinked="1"/>
        <c:majorTickMark val="none"/>
        <c:minorTickMark val="none"/>
        <c:tickLblPos val="none"/>
        <c:spPr>
          <a:ln>
            <a:noFill/>
          </a:ln>
        </c:spPr>
        <c:crossAx val="1676872320"/>
        <c:crosses val="max"/>
        <c:crossBetween val="between"/>
      </c:valAx>
      <c:catAx>
        <c:axId val="1676872320"/>
        <c:scaling>
          <c:orientation val="minMax"/>
        </c:scaling>
        <c:delete val="1"/>
        <c:axPos val="b"/>
        <c:numFmt formatCode="General" sourceLinked="1"/>
        <c:majorTickMark val="out"/>
        <c:minorTickMark val="none"/>
        <c:tickLblPos val="nextTo"/>
        <c:crossAx val="1676875920"/>
        <c:crosses val="autoZero"/>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94704338428283E-2"/>
          <c:y val="0.11883985583891564"/>
          <c:w val="0.90433606508295528"/>
          <c:h val="0.68077192776276096"/>
        </c:manualLayout>
      </c:layout>
      <c:lineChart>
        <c:grouping val="standard"/>
        <c:varyColors val="0"/>
        <c:ser>
          <c:idx val="0"/>
          <c:order val="0"/>
          <c:tx>
            <c:strRef>
              <c:f>sa_equifax!$BA$1</c:f>
              <c:strCache>
                <c:ptCount val="1"/>
                <c:pt idx="0">
                  <c:v>Auto Loans</c:v>
                </c:pt>
              </c:strCache>
            </c:strRef>
          </c:tx>
          <c:spPr>
            <a:ln w="41275">
              <a:solidFill>
                <a:srgbClr val="00B624"/>
              </a:solidFill>
            </a:ln>
          </c:spPr>
          <c:marker>
            <c:symbol val="none"/>
          </c:marker>
          <c:cat>
            <c:numRef>
              <c:f>sa_equifax!$A$117:$A$223</c:f>
              <c:numCache>
                <c:formatCode>mmm\ yyyy</c:formatCode>
                <c:ptCount val="10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45231</c:v>
                </c:pt>
              </c:numCache>
            </c:numRef>
          </c:cat>
          <c:val>
            <c:numRef>
              <c:f>sa_equifax!$BA$117:$BA$223</c:f>
              <c:numCache>
                <c:formatCode>0.0</c:formatCode>
                <c:ptCount val="107"/>
                <c:pt idx="0">
                  <c:v>2.8096674302625071</c:v>
                </c:pt>
                <c:pt idx="1">
                  <c:v>2.7443192018367131</c:v>
                </c:pt>
                <c:pt idx="2">
                  <c:v>2.7545549476669997</c:v>
                </c:pt>
                <c:pt idx="3">
                  <c:v>2.8070281713358454</c:v>
                </c:pt>
                <c:pt idx="4">
                  <c:v>2.787984305679692</c:v>
                </c:pt>
                <c:pt idx="5">
                  <c:v>2.8191266840748277</c:v>
                </c:pt>
                <c:pt idx="6">
                  <c:v>2.8412931098986105</c:v>
                </c:pt>
                <c:pt idx="7">
                  <c:v>2.8088991194848072</c:v>
                </c:pt>
                <c:pt idx="8">
                  <c:v>2.8909261237869575</c:v>
                </c:pt>
                <c:pt idx="9">
                  <c:v>2.9179772469202589</c:v>
                </c:pt>
                <c:pt idx="10">
                  <c:v>2.9041586600574476</c:v>
                </c:pt>
                <c:pt idx="11">
                  <c:v>2.9256143364452916</c:v>
                </c:pt>
                <c:pt idx="12">
                  <c:v>2.9130892873286052</c:v>
                </c:pt>
                <c:pt idx="13">
                  <c:v>3.0150554291780236</c:v>
                </c:pt>
                <c:pt idx="14">
                  <c:v>2.9641714249662505</c:v>
                </c:pt>
                <c:pt idx="15">
                  <c:v>2.9264581129331266</c:v>
                </c:pt>
                <c:pt idx="16">
                  <c:v>2.9603605459268829</c:v>
                </c:pt>
                <c:pt idx="17">
                  <c:v>3.0076366274251205</c:v>
                </c:pt>
                <c:pt idx="18">
                  <c:v>3.0285129330125451</c:v>
                </c:pt>
                <c:pt idx="19">
                  <c:v>3.0486133631954759</c:v>
                </c:pt>
                <c:pt idx="20">
                  <c:v>3.0341382493698985</c:v>
                </c:pt>
                <c:pt idx="21">
                  <c:v>2.9807859268131405</c:v>
                </c:pt>
                <c:pt idx="22">
                  <c:v>3.055849158799846</c:v>
                </c:pt>
                <c:pt idx="23">
                  <c:v>3.0511428422905635</c:v>
                </c:pt>
                <c:pt idx="24">
                  <c:v>2.9922302161973064</c:v>
                </c:pt>
                <c:pt idx="25">
                  <c:v>2.9686540575837053</c:v>
                </c:pt>
                <c:pt idx="26">
                  <c:v>2.9101966559972752</c:v>
                </c:pt>
                <c:pt idx="27">
                  <c:v>2.8067034219486389</c:v>
                </c:pt>
                <c:pt idx="28">
                  <c:v>3.1596274183613318</c:v>
                </c:pt>
                <c:pt idx="29">
                  <c:v>3.130113181257498</c:v>
                </c:pt>
                <c:pt idx="30">
                  <c:v>3.065795361986702</c:v>
                </c:pt>
                <c:pt idx="31">
                  <c:v>3.0963749411301422</c:v>
                </c:pt>
                <c:pt idx="32">
                  <c:v>3.1053359632598565</c:v>
                </c:pt>
                <c:pt idx="33">
                  <c:v>3.0416709817290726</c:v>
                </c:pt>
                <c:pt idx="34">
                  <c:v>2.9862927133701067</c:v>
                </c:pt>
                <c:pt idx="35">
                  <c:v>2.9184057730634647</c:v>
                </c:pt>
                <c:pt idx="36">
                  <c:v>2.9800306469521436</c:v>
                </c:pt>
                <c:pt idx="37">
                  <c:v>3.0375111914350583</c:v>
                </c:pt>
                <c:pt idx="38">
                  <c:v>2.9830688934857257</c:v>
                </c:pt>
                <c:pt idx="39">
                  <c:v>2.7814727315673968</c:v>
                </c:pt>
                <c:pt idx="40">
                  <c:v>2.9255740815158431</c:v>
                </c:pt>
                <c:pt idx="41">
                  <c:v>2.9536722708682577</c:v>
                </c:pt>
                <c:pt idx="42">
                  <c:v>2.9457786682004006</c:v>
                </c:pt>
                <c:pt idx="43">
                  <c:v>2.9809921009684506</c:v>
                </c:pt>
                <c:pt idx="44">
                  <c:v>2.9201397962058584</c:v>
                </c:pt>
                <c:pt idx="45">
                  <c:v>2.9961712790276143</c:v>
                </c:pt>
                <c:pt idx="46">
                  <c:v>2.9440036975225028</c:v>
                </c:pt>
                <c:pt idx="47">
                  <c:v>2.8769258754428337</c:v>
                </c:pt>
                <c:pt idx="48">
                  <c:v>2.8993125717481432</c:v>
                </c:pt>
                <c:pt idx="49">
                  <c:v>2.8539055587219453</c:v>
                </c:pt>
                <c:pt idx="50">
                  <c:v>2.9263571858780209</c:v>
                </c:pt>
                <c:pt idx="51">
                  <c:v>2.9353967596094601</c:v>
                </c:pt>
                <c:pt idx="52">
                  <c:v>3.0037239974662144</c:v>
                </c:pt>
                <c:pt idx="53">
                  <c:v>2.9526696834859831</c:v>
                </c:pt>
                <c:pt idx="54">
                  <c:v>3.0397275960872885</c:v>
                </c:pt>
                <c:pt idx="55">
                  <c:v>3.0392491636729617</c:v>
                </c:pt>
                <c:pt idx="56">
                  <c:v>2.9754007477447262</c:v>
                </c:pt>
                <c:pt idx="57">
                  <c:v>2.9979372732265879</c:v>
                </c:pt>
                <c:pt idx="58">
                  <c:v>2.9803678439746157</c:v>
                </c:pt>
                <c:pt idx="59">
                  <c:v>2.9198490895991305</c:v>
                </c:pt>
                <c:pt idx="60">
                  <c:v>2.8710426413203933</c:v>
                </c:pt>
                <c:pt idx="61">
                  <c:v>2.8192433130371217</c:v>
                </c:pt>
                <c:pt idx="62">
                  <c:v>2.9363659509638467</c:v>
                </c:pt>
                <c:pt idx="63">
                  <c:v>3.0108819390100447</c:v>
                </c:pt>
                <c:pt idx="64">
                  <c:v>2.5832063129329099</c:v>
                </c:pt>
                <c:pt idx="65">
                  <c:v>2.1774777039888256</c:v>
                </c:pt>
                <c:pt idx="66">
                  <c:v>2.1338521378759063</c:v>
                </c:pt>
                <c:pt idx="67">
                  <c:v>2.1050764764093604</c:v>
                </c:pt>
                <c:pt idx="68">
                  <c:v>2.2194096182403866</c:v>
                </c:pt>
                <c:pt idx="69">
                  <c:v>2.1845846928118235</c:v>
                </c:pt>
                <c:pt idx="70">
                  <c:v>2.2206055995238905</c:v>
                </c:pt>
                <c:pt idx="71">
                  <c:v>2.2971230206468136</c:v>
                </c:pt>
                <c:pt idx="72">
                  <c:v>2.3025518141357977</c:v>
                </c:pt>
                <c:pt idx="73">
                  <c:v>2.1945323358138977</c:v>
                </c:pt>
                <c:pt idx="74">
                  <c:v>2.3868423143031685</c:v>
                </c:pt>
                <c:pt idx="75">
                  <c:v>2.0256049819357047</c:v>
                </c:pt>
                <c:pt idx="76">
                  <c:v>1.9382033678198556</c:v>
                </c:pt>
                <c:pt idx="77">
                  <c:v>2.070576140428702</c:v>
                </c:pt>
                <c:pt idx="78">
                  <c:v>2.0944747361881122</c:v>
                </c:pt>
                <c:pt idx="79">
                  <c:v>2.1221856149863658</c:v>
                </c:pt>
                <c:pt idx="80">
                  <c:v>2.2190735396752959</c:v>
                </c:pt>
                <c:pt idx="81">
                  <c:v>2.2706198603019723</c:v>
                </c:pt>
                <c:pt idx="82">
                  <c:v>2.2770301985975836</c:v>
                </c:pt>
                <c:pt idx="83">
                  <c:v>2.3241485882328381</c:v>
                </c:pt>
                <c:pt idx="84">
                  <c:v>2.3574918071363498</c:v>
                </c:pt>
                <c:pt idx="85">
                  <c:v>2.5095296810021881</c:v>
                </c:pt>
                <c:pt idx="86">
                  <c:v>2.5494738348771668</c:v>
                </c:pt>
                <c:pt idx="87">
                  <c:v>2.7193751687785226</c:v>
                </c:pt>
                <c:pt idx="88">
                  <c:v>2.7710410790979592</c:v>
                </c:pt>
                <c:pt idx="89">
                  <c:v>2.9293882508463804</c:v>
                </c:pt>
                <c:pt idx="90">
                  <c:v>3.0457689153331557</c:v>
                </c:pt>
                <c:pt idx="91">
                  <c:v>3.0933484855483213</c:v>
                </c:pt>
                <c:pt idx="92">
                  <c:v>3.0646758113200265</c:v>
                </c:pt>
                <c:pt idx="93">
                  <c:v>3.0232602117640952</c:v>
                </c:pt>
                <c:pt idx="94">
                  <c:v>3.0970945443918327</c:v>
                </c:pt>
                <c:pt idx="95">
                  <c:v>3.0776567048256607</c:v>
                </c:pt>
                <c:pt idx="96">
                  <c:v>3.1105284452077568</c:v>
                </c:pt>
                <c:pt idx="97">
                  <c:v>3.1457865831188423</c:v>
                </c:pt>
                <c:pt idx="98">
                  <c:v>3.1448766455294868</c:v>
                </c:pt>
                <c:pt idx="99">
                  <c:v>3.3985319675666403</c:v>
                </c:pt>
                <c:pt idx="100">
                  <c:v>3.522562114940464</c:v>
                </c:pt>
                <c:pt idx="101">
                  <c:v>3.5650423800732542</c:v>
                </c:pt>
                <c:pt idx="102">
                  <c:v>3.5461678498418649</c:v>
                </c:pt>
                <c:pt idx="103">
                  <c:v>3.5899219138165877</c:v>
                </c:pt>
                <c:pt idx="104">
                  <c:v>3.5334558086275996</c:v>
                </c:pt>
                <c:pt idx="105">
                  <c:v>3.5359457997589381</c:v>
                </c:pt>
                <c:pt idx="106">
                  <c:v>3.5065389339457584</c:v>
                </c:pt>
              </c:numCache>
            </c:numRef>
          </c:val>
          <c:smooth val="0"/>
          <c:extLst>
            <c:ext xmlns:c16="http://schemas.microsoft.com/office/drawing/2014/chart" uri="{C3380CC4-5D6E-409C-BE32-E72D297353CC}">
              <c16:uniqueId val="{00000000-38C4-4238-A29C-1155DADB8EEA}"/>
            </c:ext>
          </c:extLst>
        </c:ser>
        <c:ser>
          <c:idx val="1"/>
          <c:order val="1"/>
          <c:tx>
            <c:strRef>
              <c:f>sa_equifax!$AZ$1</c:f>
              <c:strCache>
                <c:ptCount val="1"/>
                <c:pt idx="0">
                  <c:v>Credit Cards</c:v>
                </c:pt>
              </c:strCache>
            </c:strRef>
          </c:tx>
          <c:spPr>
            <a:ln w="41275">
              <a:solidFill>
                <a:srgbClr val="FFC000"/>
              </a:solidFill>
            </a:ln>
          </c:spPr>
          <c:marker>
            <c:symbol val="none"/>
          </c:marker>
          <c:cat>
            <c:numRef>
              <c:f>sa_equifax!$A$117:$A$223</c:f>
              <c:numCache>
                <c:formatCode>mmm\ yyyy</c:formatCode>
                <c:ptCount val="10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45231</c:v>
                </c:pt>
              </c:numCache>
            </c:numRef>
          </c:cat>
          <c:val>
            <c:numRef>
              <c:f>sa_equifax!$AZ$117:$AZ$223</c:f>
              <c:numCache>
                <c:formatCode>0.0</c:formatCode>
                <c:ptCount val="107"/>
                <c:pt idx="0">
                  <c:v>2.4357093002879293</c:v>
                </c:pt>
                <c:pt idx="1">
                  <c:v>2.4089492634497418</c:v>
                </c:pt>
                <c:pt idx="2">
                  <c:v>2.4243619562890584</c:v>
                </c:pt>
                <c:pt idx="3">
                  <c:v>2.4208558539026988</c:v>
                </c:pt>
                <c:pt idx="4">
                  <c:v>2.4242014357164194</c:v>
                </c:pt>
                <c:pt idx="5">
                  <c:v>2.4430971030314721</c:v>
                </c:pt>
                <c:pt idx="6">
                  <c:v>2.4522459455088046</c:v>
                </c:pt>
                <c:pt idx="7">
                  <c:v>2.4431732928694374</c:v>
                </c:pt>
                <c:pt idx="8">
                  <c:v>2.4981041571295841</c:v>
                </c:pt>
                <c:pt idx="9">
                  <c:v>2.4744906201747252</c:v>
                </c:pt>
                <c:pt idx="10">
                  <c:v>2.4731118784668573</c:v>
                </c:pt>
                <c:pt idx="11">
                  <c:v>2.4783899867449626</c:v>
                </c:pt>
                <c:pt idx="12">
                  <c:v>2.4675003143663563</c:v>
                </c:pt>
                <c:pt idx="13">
                  <c:v>2.4838100992620804</c:v>
                </c:pt>
                <c:pt idx="14">
                  <c:v>2.4830521375832708</c:v>
                </c:pt>
                <c:pt idx="15">
                  <c:v>2.4970729615329499</c:v>
                </c:pt>
                <c:pt idx="16">
                  <c:v>2.5193712594378086</c:v>
                </c:pt>
                <c:pt idx="17">
                  <c:v>2.5631045322908892</c:v>
                </c:pt>
                <c:pt idx="18">
                  <c:v>2.5862515325264108</c:v>
                </c:pt>
                <c:pt idx="19">
                  <c:v>2.6453639986065398</c:v>
                </c:pt>
                <c:pt idx="20">
                  <c:v>2.6755807304319803</c:v>
                </c:pt>
                <c:pt idx="21">
                  <c:v>2.6734349820762242</c:v>
                </c:pt>
                <c:pt idx="22">
                  <c:v>2.771841426305687</c:v>
                </c:pt>
                <c:pt idx="23">
                  <c:v>2.7567274216513402</c:v>
                </c:pt>
                <c:pt idx="24">
                  <c:v>2.7963754374034306</c:v>
                </c:pt>
                <c:pt idx="25">
                  <c:v>2.8186523386628957</c:v>
                </c:pt>
                <c:pt idx="26">
                  <c:v>2.8350502270063158</c:v>
                </c:pt>
                <c:pt idx="27">
                  <c:v>2.8514241581354294</c:v>
                </c:pt>
                <c:pt idx="28">
                  <c:v>2.8998923361335143</c:v>
                </c:pt>
                <c:pt idx="29">
                  <c:v>2.9187225316854755</c:v>
                </c:pt>
                <c:pt idx="30">
                  <c:v>2.9483944085129292</c:v>
                </c:pt>
                <c:pt idx="31">
                  <c:v>3.0187076265945558</c:v>
                </c:pt>
                <c:pt idx="32">
                  <c:v>3.0321636308339186</c:v>
                </c:pt>
                <c:pt idx="33">
                  <c:v>3.0423877894210136</c:v>
                </c:pt>
                <c:pt idx="34">
                  <c:v>3.0415790593971836</c:v>
                </c:pt>
                <c:pt idx="35">
                  <c:v>2.9833355614286532</c:v>
                </c:pt>
                <c:pt idx="36">
                  <c:v>3.0326226636877864</c:v>
                </c:pt>
                <c:pt idx="37">
                  <c:v>3.0275795759591815</c:v>
                </c:pt>
                <c:pt idx="38">
                  <c:v>3.0204687644798884</c:v>
                </c:pt>
                <c:pt idx="39">
                  <c:v>3.0188920345267181</c:v>
                </c:pt>
                <c:pt idx="40">
                  <c:v>3.0421582689592936</c:v>
                </c:pt>
                <c:pt idx="41">
                  <c:v>3.0310837061104507</c:v>
                </c:pt>
                <c:pt idx="42">
                  <c:v>3.0999785153668564</c:v>
                </c:pt>
                <c:pt idx="43">
                  <c:v>3.0955595427524982</c:v>
                </c:pt>
                <c:pt idx="44">
                  <c:v>3.1080999963724221</c:v>
                </c:pt>
                <c:pt idx="45">
                  <c:v>3.1367469246438922</c:v>
                </c:pt>
                <c:pt idx="46">
                  <c:v>3.1402950325551147</c:v>
                </c:pt>
                <c:pt idx="47">
                  <c:v>3.1194542319888736</c:v>
                </c:pt>
                <c:pt idx="48">
                  <c:v>3.1416632841084042</c:v>
                </c:pt>
                <c:pt idx="49">
                  <c:v>3.1066442806017069</c:v>
                </c:pt>
                <c:pt idx="50">
                  <c:v>3.1100071575336985</c:v>
                </c:pt>
                <c:pt idx="51">
                  <c:v>3.1402121241689596</c:v>
                </c:pt>
                <c:pt idx="52">
                  <c:v>3.168862775035731</c:v>
                </c:pt>
                <c:pt idx="53">
                  <c:v>3.2791713197726544</c:v>
                </c:pt>
                <c:pt idx="54">
                  <c:v>3.2844488958750828</c:v>
                </c:pt>
                <c:pt idx="55">
                  <c:v>3.3392223573476278</c:v>
                </c:pt>
                <c:pt idx="56">
                  <c:v>3.3331696387914231</c:v>
                </c:pt>
                <c:pt idx="57">
                  <c:v>3.3740988013117117</c:v>
                </c:pt>
                <c:pt idx="58">
                  <c:v>3.3420504834653411</c:v>
                </c:pt>
                <c:pt idx="59">
                  <c:v>3.2967097124456708</c:v>
                </c:pt>
                <c:pt idx="60">
                  <c:v>3.2212729561546536</c:v>
                </c:pt>
                <c:pt idx="61">
                  <c:v>3.1968235491168904</c:v>
                </c:pt>
                <c:pt idx="62">
                  <c:v>3.1746673767927622</c:v>
                </c:pt>
                <c:pt idx="63">
                  <c:v>3.3363562086865075</c:v>
                </c:pt>
                <c:pt idx="64">
                  <c:v>3.3364855696971882</c:v>
                </c:pt>
                <c:pt idx="65">
                  <c:v>2.9006269459957861</c:v>
                </c:pt>
                <c:pt idx="66">
                  <c:v>2.7583677020093815</c:v>
                </c:pt>
                <c:pt idx="67">
                  <c:v>2.5361086519131639</c:v>
                </c:pt>
                <c:pt idx="68">
                  <c:v>2.5829086358600049</c:v>
                </c:pt>
                <c:pt idx="69">
                  <c:v>2.4986395526756366</c:v>
                </c:pt>
                <c:pt idx="70">
                  <c:v>2.4414295815286753</c:v>
                </c:pt>
                <c:pt idx="71">
                  <c:v>2.5259355668381902</c:v>
                </c:pt>
                <c:pt idx="72">
                  <c:v>2.4676583259704765</c:v>
                </c:pt>
                <c:pt idx="73">
                  <c:v>2.4407791228871001</c:v>
                </c:pt>
                <c:pt idx="74">
                  <c:v>2.3310983674667725</c:v>
                </c:pt>
                <c:pt idx="75">
                  <c:v>2.2145831388943318</c:v>
                </c:pt>
                <c:pt idx="76">
                  <c:v>2.084522883156843</c:v>
                </c:pt>
                <c:pt idx="77">
                  <c:v>2.045981746735801</c:v>
                </c:pt>
                <c:pt idx="78">
                  <c:v>2.0264244877323039</c:v>
                </c:pt>
                <c:pt idx="79">
                  <c:v>2.0032432628179864</c:v>
                </c:pt>
                <c:pt idx="80">
                  <c:v>2.0330749891771158</c:v>
                </c:pt>
                <c:pt idx="81">
                  <c:v>2.0327307806067383</c:v>
                </c:pt>
                <c:pt idx="82">
                  <c:v>2.0753878885693475</c:v>
                </c:pt>
                <c:pt idx="83">
                  <c:v>2.0466208186420762</c:v>
                </c:pt>
                <c:pt idx="84">
                  <c:v>2.0616002267746696</c:v>
                </c:pt>
                <c:pt idx="85">
                  <c:v>2.1328416328772466</c:v>
                </c:pt>
                <c:pt idx="86">
                  <c:v>2.1914571304225241</c:v>
                </c:pt>
                <c:pt idx="87">
                  <c:v>2.2466219035695025</c:v>
                </c:pt>
                <c:pt idx="88">
                  <c:v>2.3428625066289368</c:v>
                </c:pt>
                <c:pt idx="89">
                  <c:v>2.4522187547532175</c:v>
                </c:pt>
                <c:pt idx="90">
                  <c:v>2.5536674735068225</c:v>
                </c:pt>
                <c:pt idx="91">
                  <c:v>2.6974691744263612</c:v>
                </c:pt>
                <c:pt idx="92">
                  <c:v>2.7460011449711246</c:v>
                </c:pt>
                <c:pt idx="93">
                  <c:v>2.7827778412731297</c:v>
                </c:pt>
                <c:pt idx="94">
                  <c:v>2.8609919543974178</c:v>
                </c:pt>
                <c:pt idx="95">
                  <c:v>2.906044537886364</c:v>
                </c:pt>
                <c:pt idx="96">
                  <c:v>3.0142069585501847</c:v>
                </c:pt>
                <c:pt idx="97">
                  <c:v>3.0650416047980156</c:v>
                </c:pt>
                <c:pt idx="98">
                  <c:v>3.1166579942227646</c:v>
                </c:pt>
                <c:pt idx="99">
                  <c:v>3.2878615667954949</c:v>
                </c:pt>
                <c:pt idx="100">
                  <c:v>3.4678077002393328</c:v>
                </c:pt>
                <c:pt idx="101">
                  <c:v>3.6276585487582134</c:v>
                </c:pt>
                <c:pt idx="102">
                  <c:v>3.807312792862219</c:v>
                </c:pt>
                <c:pt idx="103">
                  <c:v>3.8473491286376236</c:v>
                </c:pt>
                <c:pt idx="104">
                  <c:v>3.914942376176501</c:v>
                </c:pt>
                <c:pt idx="105">
                  <c:v>4.0008471192524073</c:v>
                </c:pt>
                <c:pt idx="106">
                  <c:v>3.9671048076124711</c:v>
                </c:pt>
              </c:numCache>
            </c:numRef>
          </c:val>
          <c:smooth val="0"/>
          <c:extLst>
            <c:ext xmlns:c16="http://schemas.microsoft.com/office/drawing/2014/chart" uri="{C3380CC4-5D6E-409C-BE32-E72D297353CC}">
              <c16:uniqueId val="{00000001-38C4-4238-A29C-1155DADB8EEA}"/>
            </c:ext>
          </c:extLst>
        </c:ser>
        <c:ser>
          <c:idx val="2"/>
          <c:order val="2"/>
          <c:tx>
            <c:strRef>
              <c:f>sa_equifax!$BB$1</c:f>
              <c:strCache>
                <c:ptCount val="1"/>
                <c:pt idx="0">
                  <c:v>Consumer Finance Loans</c:v>
                </c:pt>
              </c:strCache>
            </c:strRef>
          </c:tx>
          <c:spPr>
            <a:ln w="44450" cmpd="dbl">
              <a:solidFill>
                <a:srgbClr val="163D22"/>
              </a:solidFill>
            </a:ln>
          </c:spPr>
          <c:marker>
            <c:symbol val="none"/>
          </c:marker>
          <c:cat>
            <c:numRef>
              <c:f>sa_equifax!$A$117:$A$223</c:f>
              <c:numCache>
                <c:formatCode>mmm\ yyyy</c:formatCode>
                <c:ptCount val="10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45231</c:v>
                </c:pt>
              </c:numCache>
            </c:numRef>
          </c:cat>
          <c:val>
            <c:numRef>
              <c:f>sa_equifax!$BB$117:$BB$223</c:f>
              <c:numCache>
                <c:formatCode>0.0</c:formatCode>
                <c:ptCount val="107"/>
                <c:pt idx="0">
                  <c:v>4.6695656351171797</c:v>
                </c:pt>
                <c:pt idx="1">
                  <c:v>4.6288992316515385</c:v>
                </c:pt>
                <c:pt idx="2">
                  <c:v>4.6114334701294784</c:v>
                </c:pt>
                <c:pt idx="3">
                  <c:v>4.5285486142999192</c:v>
                </c:pt>
                <c:pt idx="4">
                  <c:v>4.5194973407774501</c:v>
                </c:pt>
                <c:pt idx="5">
                  <c:v>4.4854223933394977</c:v>
                </c:pt>
                <c:pt idx="6">
                  <c:v>4.4814487517253223</c:v>
                </c:pt>
                <c:pt idx="7">
                  <c:v>4.4244396716762679</c:v>
                </c:pt>
                <c:pt idx="8">
                  <c:v>4.5041397459463504</c:v>
                </c:pt>
                <c:pt idx="9">
                  <c:v>4.5793111503256956</c:v>
                </c:pt>
                <c:pt idx="10">
                  <c:v>4.5905835589998043</c:v>
                </c:pt>
                <c:pt idx="11">
                  <c:v>4.6470859549911472</c:v>
                </c:pt>
                <c:pt idx="12">
                  <c:v>4.5574443917908329</c:v>
                </c:pt>
                <c:pt idx="13">
                  <c:v>4.5928258269496842</c:v>
                </c:pt>
                <c:pt idx="14">
                  <c:v>4.5317732330795044</c:v>
                </c:pt>
                <c:pt idx="15">
                  <c:v>4.5888507301870334</c:v>
                </c:pt>
                <c:pt idx="16">
                  <c:v>4.6489548998232371</c:v>
                </c:pt>
                <c:pt idx="17">
                  <c:v>4.6510408974335364</c:v>
                </c:pt>
                <c:pt idx="18">
                  <c:v>4.7168967639020005</c:v>
                </c:pt>
                <c:pt idx="19">
                  <c:v>4.7227810756616906</c:v>
                </c:pt>
                <c:pt idx="20">
                  <c:v>4.8145981677337772</c:v>
                </c:pt>
                <c:pt idx="21">
                  <c:v>4.8257691540583254</c:v>
                </c:pt>
                <c:pt idx="22">
                  <c:v>4.8281974670167918</c:v>
                </c:pt>
                <c:pt idx="23">
                  <c:v>4.8204899645593384</c:v>
                </c:pt>
                <c:pt idx="24">
                  <c:v>4.7612034433077719</c:v>
                </c:pt>
                <c:pt idx="25">
                  <c:v>4.7351203297320152</c:v>
                </c:pt>
                <c:pt idx="26">
                  <c:v>4.7769594555393669</c:v>
                </c:pt>
                <c:pt idx="27">
                  <c:v>4.7372542528176051</c:v>
                </c:pt>
                <c:pt idx="28">
                  <c:v>4.8676082158718437</c:v>
                </c:pt>
                <c:pt idx="29">
                  <c:v>4.7174826359993274</c:v>
                </c:pt>
                <c:pt idx="30">
                  <c:v>4.8084092591038212</c:v>
                </c:pt>
                <c:pt idx="31">
                  <c:v>4.6866905807911907</c:v>
                </c:pt>
                <c:pt idx="32">
                  <c:v>4.6151303861946289</c:v>
                </c:pt>
                <c:pt idx="33">
                  <c:v>4.5846143536231319</c:v>
                </c:pt>
                <c:pt idx="34">
                  <c:v>4.5157209394493725</c:v>
                </c:pt>
                <c:pt idx="35">
                  <c:v>4.6163937780116333</c:v>
                </c:pt>
                <c:pt idx="36">
                  <c:v>4.6113042449121924</c:v>
                </c:pt>
                <c:pt idx="37">
                  <c:v>4.7008634663534812</c:v>
                </c:pt>
                <c:pt idx="38">
                  <c:v>4.7214393598859505</c:v>
                </c:pt>
                <c:pt idx="39">
                  <c:v>4.6626097562279005</c:v>
                </c:pt>
                <c:pt idx="40">
                  <c:v>4.6264239830311515</c:v>
                </c:pt>
                <c:pt idx="41">
                  <c:v>4.6781541208885704</c:v>
                </c:pt>
                <c:pt idx="42">
                  <c:v>4.6895820594984396</c:v>
                </c:pt>
                <c:pt idx="43">
                  <c:v>4.7264982051275295</c:v>
                </c:pt>
                <c:pt idx="44">
                  <c:v>4.7286438112943756</c:v>
                </c:pt>
                <c:pt idx="45">
                  <c:v>4.6695091193872367</c:v>
                </c:pt>
                <c:pt idx="46">
                  <c:v>4.6811647507764818</c:v>
                </c:pt>
                <c:pt idx="47">
                  <c:v>4.5798924597747526</c:v>
                </c:pt>
                <c:pt idx="48">
                  <c:v>4.5843702732507463</c:v>
                </c:pt>
                <c:pt idx="49">
                  <c:v>4.5031934208716899</c:v>
                </c:pt>
                <c:pt idx="50">
                  <c:v>4.5010857000095452</c:v>
                </c:pt>
                <c:pt idx="51">
                  <c:v>4.6089058863378156</c:v>
                </c:pt>
                <c:pt idx="52">
                  <c:v>4.607829496962097</c:v>
                </c:pt>
                <c:pt idx="53">
                  <c:v>4.6436858059554762</c:v>
                </c:pt>
                <c:pt idx="54">
                  <c:v>4.6145505541215703</c:v>
                </c:pt>
                <c:pt idx="55">
                  <c:v>4.6068207175853884</c:v>
                </c:pt>
                <c:pt idx="56">
                  <c:v>4.6292694895240514</c:v>
                </c:pt>
                <c:pt idx="57">
                  <c:v>4.5900534622652112</c:v>
                </c:pt>
                <c:pt idx="58">
                  <c:v>4.5244232134815752</c:v>
                </c:pt>
                <c:pt idx="59">
                  <c:v>4.271225280676803</c:v>
                </c:pt>
                <c:pt idx="60">
                  <c:v>4.3147462321287797</c:v>
                </c:pt>
                <c:pt idx="61">
                  <c:v>4.1660209350269497</c:v>
                </c:pt>
                <c:pt idx="62">
                  <c:v>4.0378735178739431</c:v>
                </c:pt>
                <c:pt idx="63">
                  <c:v>3.9883333510353771</c:v>
                </c:pt>
                <c:pt idx="64">
                  <c:v>3.8100317246305924</c:v>
                </c:pt>
                <c:pt idx="65">
                  <c:v>3.8013169547192063</c:v>
                </c:pt>
                <c:pt idx="66">
                  <c:v>3.5872509531305963</c:v>
                </c:pt>
                <c:pt idx="67">
                  <c:v>3.3136020030486013</c:v>
                </c:pt>
                <c:pt idx="68">
                  <c:v>3.2879756239224838</c:v>
                </c:pt>
                <c:pt idx="69">
                  <c:v>3.1891757789967814</c:v>
                </c:pt>
                <c:pt idx="70">
                  <c:v>3.2345978226902354</c:v>
                </c:pt>
                <c:pt idx="71">
                  <c:v>3.3097145069094629</c:v>
                </c:pt>
                <c:pt idx="72">
                  <c:v>3.4467172739961596</c:v>
                </c:pt>
                <c:pt idx="73">
                  <c:v>3.2972896248769694</c:v>
                </c:pt>
                <c:pt idx="74">
                  <c:v>3.2594517087185868</c:v>
                </c:pt>
                <c:pt idx="75">
                  <c:v>3.1299860905525612</c:v>
                </c:pt>
                <c:pt idx="76">
                  <c:v>2.9554928761310424</c:v>
                </c:pt>
                <c:pt idx="77">
                  <c:v>2.9395676956070451</c:v>
                </c:pt>
                <c:pt idx="78">
                  <c:v>2.9879706084847584</c:v>
                </c:pt>
                <c:pt idx="79">
                  <c:v>3.0553609005441515</c:v>
                </c:pt>
                <c:pt idx="80">
                  <c:v>3.1760261889814299</c:v>
                </c:pt>
                <c:pt idx="81">
                  <c:v>3.2471767565901146</c:v>
                </c:pt>
                <c:pt idx="82">
                  <c:v>3.3507504121276002</c:v>
                </c:pt>
                <c:pt idx="83">
                  <c:v>3.3874710063993279</c:v>
                </c:pt>
                <c:pt idx="84">
                  <c:v>3.4890386795382056</c:v>
                </c:pt>
                <c:pt idx="85">
                  <c:v>3.6957654842091103</c:v>
                </c:pt>
                <c:pt idx="86">
                  <c:v>3.7695280213740938</c:v>
                </c:pt>
                <c:pt idx="87">
                  <c:v>3.9897958701409095</c:v>
                </c:pt>
                <c:pt idx="88">
                  <c:v>4.1734034912246925</c:v>
                </c:pt>
                <c:pt idx="89">
                  <c:v>4.3769934180433232</c:v>
                </c:pt>
                <c:pt idx="90">
                  <c:v>4.5489371902989824</c:v>
                </c:pt>
                <c:pt idx="91">
                  <c:v>4.7378775022488027</c:v>
                </c:pt>
                <c:pt idx="92">
                  <c:v>4.7748174851824396</c:v>
                </c:pt>
                <c:pt idx="93">
                  <c:v>4.7777190278956931</c:v>
                </c:pt>
                <c:pt idx="94">
                  <c:v>4.759792743423465</c:v>
                </c:pt>
                <c:pt idx="95">
                  <c:v>4.8056665293363467</c:v>
                </c:pt>
                <c:pt idx="96">
                  <c:v>4.8015047626394383</c:v>
                </c:pt>
                <c:pt idx="97">
                  <c:v>4.7532526882777253</c:v>
                </c:pt>
                <c:pt idx="98">
                  <c:v>4.8229639693327639</c:v>
                </c:pt>
                <c:pt idx="99">
                  <c:v>4.9024725422155164</c:v>
                </c:pt>
                <c:pt idx="100">
                  <c:v>5.1664464053913779</c:v>
                </c:pt>
                <c:pt idx="101">
                  <c:v>5.2477962567512177</c:v>
                </c:pt>
                <c:pt idx="102">
                  <c:v>5.3870611482631476</c:v>
                </c:pt>
                <c:pt idx="103">
                  <c:v>5.3037008258760521</c:v>
                </c:pt>
                <c:pt idx="104">
                  <c:v>5.3278535699289735</c:v>
                </c:pt>
                <c:pt idx="105">
                  <c:v>5.3751152836369194</c:v>
                </c:pt>
                <c:pt idx="106">
                  <c:v>5.3498941331131329</c:v>
                </c:pt>
              </c:numCache>
            </c:numRef>
          </c:val>
          <c:smooth val="0"/>
          <c:extLst>
            <c:ext xmlns:c16="http://schemas.microsoft.com/office/drawing/2014/chart" uri="{C3380CC4-5D6E-409C-BE32-E72D297353CC}">
              <c16:uniqueId val="{00000002-38C4-4238-A29C-1155DADB8EEA}"/>
            </c:ext>
          </c:extLst>
        </c:ser>
        <c:dLbls>
          <c:showLegendKey val="0"/>
          <c:showVal val="0"/>
          <c:showCatName val="0"/>
          <c:showSerName val="0"/>
          <c:showPercent val="0"/>
          <c:showBubbleSize val="0"/>
        </c:dLbls>
        <c:smooth val="0"/>
        <c:axId val="135609344"/>
        <c:axId val="135648000"/>
      </c:lineChart>
      <c:dateAx>
        <c:axId val="135609344"/>
        <c:scaling>
          <c:orientation val="minMax"/>
        </c:scaling>
        <c:delete val="0"/>
        <c:axPos val="b"/>
        <c:numFmt formatCode="yyyy" sourceLinked="0"/>
        <c:majorTickMark val="none"/>
        <c:minorTickMark val="none"/>
        <c:tickLblPos val="low"/>
        <c:spPr>
          <a:noFill/>
          <a:ln>
            <a:solidFill>
              <a:srgbClr val="EDF5E0">
                <a:lumMod val="10000"/>
              </a:srgbClr>
            </a:solidFill>
          </a:ln>
        </c:spPr>
        <c:txPr>
          <a:bodyPr/>
          <a:lstStyle/>
          <a:p>
            <a:pPr>
              <a:defRPr sz="1400">
                <a:latin typeface="Arial "/>
              </a:defRPr>
            </a:pPr>
            <a:endParaRPr lang="en-US"/>
          </a:p>
        </c:txPr>
        <c:crossAx val="135648000"/>
        <c:crosses val="autoZero"/>
        <c:auto val="1"/>
        <c:lblOffset val="100"/>
        <c:baseTimeUnit val="months"/>
        <c:majorUnit val="14"/>
      </c:dateAx>
      <c:valAx>
        <c:axId val="135648000"/>
        <c:scaling>
          <c:orientation val="minMax"/>
          <c:min val="1.5"/>
        </c:scaling>
        <c:delete val="0"/>
        <c:axPos val="l"/>
        <c:numFmt formatCode="#,##0.0" sourceLinked="0"/>
        <c:majorTickMark val="none"/>
        <c:minorTickMark val="none"/>
        <c:tickLblPos val="nextTo"/>
        <c:spPr>
          <a:noFill/>
          <a:ln>
            <a:solidFill>
              <a:srgbClr val="EDF5E0">
                <a:lumMod val="10000"/>
              </a:srgbClr>
            </a:solidFill>
          </a:ln>
        </c:spPr>
        <c:txPr>
          <a:bodyPr/>
          <a:lstStyle/>
          <a:p>
            <a:pPr>
              <a:defRPr sz="1400">
                <a:latin typeface="Arial "/>
              </a:defRPr>
            </a:pPr>
            <a:endParaRPr lang="en-US"/>
          </a:p>
        </c:txPr>
        <c:crossAx val="135609344"/>
        <c:crosses val="autoZero"/>
        <c:crossBetween val="between"/>
      </c:valAx>
      <c:spPr>
        <a:noFill/>
        <a:ln w="12700">
          <a:noFill/>
        </a:ln>
      </c:spPr>
    </c:plotArea>
    <c:legend>
      <c:legendPos val="r"/>
      <c:layout>
        <c:manualLayout>
          <c:xMode val="edge"/>
          <c:yMode val="edge"/>
          <c:x val="0.39523815037826154"/>
          <c:y val="9.0616993771300988E-2"/>
          <c:w val="0.47195016983171223"/>
          <c:h val="0.1750967602930231"/>
        </c:manualLayout>
      </c:layout>
      <c:overlay val="0"/>
      <c:txPr>
        <a:bodyPr/>
        <a:lstStyle/>
        <a:p>
          <a:pPr>
            <a:defRPr sz="1400">
              <a:latin typeface="Arial "/>
            </a:defRPr>
          </a:pPr>
          <a:endParaRPr lang="en-US"/>
        </a:p>
      </c:txPr>
    </c:legend>
    <c:plotVisOnly val="1"/>
    <c:dispBlanksAs val="gap"/>
    <c:showDLblsOverMax val="0"/>
  </c:chart>
  <c:spPr>
    <a:noFill/>
    <a:ln w="25400">
      <a:noFill/>
    </a:ln>
  </c:spPr>
  <c:txPr>
    <a:bodyPr/>
    <a:lstStyle/>
    <a:p>
      <a:pPr>
        <a:defRPr sz="600">
          <a:latin typeface="TD Graphik Regular" panose="020B0503030202060203"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51790094923204E-2"/>
          <c:y val="0.124203781167979"/>
          <c:w val="0.90433606508295528"/>
          <c:h val="0.71052226870078738"/>
        </c:manualLayout>
      </c:layout>
      <c:lineChart>
        <c:grouping val="standard"/>
        <c:varyColors val="0"/>
        <c:ser>
          <c:idx val="0"/>
          <c:order val="0"/>
          <c:tx>
            <c:strRef>
              <c:f>AutoPymts!$B$3</c:f>
              <c:strCache>
                <c:ptCount val="1"/>
                <c:pt idx="0">
                  <c:v>New</c:v>
                </c:pt>
              </c:strCache>
            </c:strRef>
          </c:tx>
          <c:spPr>
            <a:ln w="41275">
              <a:solidFill>
                <a:srgbClr val="00B624"/>
              </a:solidFill>
            </a:ln>
          </c:spPr>
          <c:marker>
            <c:symbol val="none"/>
          </c:marker>
          <c:cat>
            <c:numRef>
              <c:f>AutoPymts!$A$4:$A$22</c:f>
              <c:numCache>
                <c:formatCode>mmm\-yy</c:formatCode>
                <c:ptCount val="19"/>
                <c:pt idx="0">
                  <c:v>43525</c:v>
                </c:pt>
                <c:pt idx="1">
                  <c:v>43617</c:v>
                </c:pt>
                <c:pt idx="2">
                  <c:v>43709</c:v>
                </c:pt>
                <c:pt idx="3">
                  <c:v>43800</c:v>
                </c:pt>
                <c:pt idx="4">
                  <c:v>43891</c:v>
                </c:pt>
                <c:pt idx="5">
                  <c:v>43983</c:v>
                </c:pt>
                <c:pt idx="6">
                  <c:v>44075</c:v>
                </c:pt>
                <c:pt idx="7">
                  <c:v>44166</c:v>
                </c:pt>
                <c:pt idx="8">
                  <c:v>44256</c:v>
                </c:pt>
                <c:pt idx="9">
                  <c:v>44348</c:v>
                </c:pt>
                <c:pt idx="10">
                  <c:v>44440</c:v>
                </c:pt>
                <c:pt idx="11">
                  <c:v>44531</c:v>
                </c:pt>
                <c:pt idx="12">
                  <c:v>44621</c:v>
                </c:pt>
                <c:pt idx="13">
                  <c:v>44713</c:v>
                </c:pt>
                <c:pt idx="14">
                  <c:v>44805</c:v>
                </c:pt>
                <c:pt idx="15">
                  <c:v>44896</c:v>
                </c:pt>
                <c:pt idx="16">
                  <c:v>44986</c:v>
                </c:pt>
                <c:pt idx="17">
                  <c:v>45078</c:v>
                </c:pt>
                <c:pt idx="18">
                  <c:v>45170</c:v>
                </c:pt>
              </c:numCache>
            </c:numRef>
          </c:cat>
          <c:val>
            <c:numRef>
              <c:f>AutoPymts!$B$4:$B$22</c:f>
              <c:numCache>
                <c:formatCode>General</c:formatCode>
                <c:ptCount val="19"/>
                <c:pt idx="0">
                  <c:v>4.2</c:v>
                </c:pt>
                <c:pt idx="1">
                  <c:v>4.3</c:v>
                </c:pt>
                <c:pt idx="2">
                  <c:v>4.0999999999999996</c:v>
                </c:pt>
                <c:pt idx="3">
                  <c:v>5.0999999999999996</c:v>
                </c:pt>
                <c:pt idx="4">
                  <c:v>5.2</c:v>
                </c:pt>
                <c:pt idx="5">
                  <c:v>5.2</c:v>
                </c:pt>
                <c:pt idx="6">
                  <c:v>5.4</c:v>
                </c:pt>
                <c:pt idx="7">
                  <c:v>6.7</c:v>
                </c:pt>
                <c:pt idx="8">
                  <c:v>6.2</c:v>
                </c:pt>
                <c:pt idx="9">
                  <c:v>6.7</c:v>
                </c:pt>
                <c:pt idx="10">
                  <c:v>8.3000000000000007</c:v>
                </c:pt>
                <c:pt idx="11">
                  <c:v>10.5</c:v>
                </c:pt>
                <c:pt idx="12">
                  <c:v>10.3</c:v>
                </c:pt>
                <c:pt idx="13">
                  <c:v>12.2</c:v>
                </c:pt>
                <c:pt idx="14">
                  <c:v>14.4</c:v>
                </c:pt>
                <c:pt idx="15">
                  <c:v>15.7</c:v>
                </c:pt>
                <c:pt idx="16">
                  <c:v>16.8</c:v>
                </c:pt>
                <c:pt idx="17">
                  <c:v>17.100000000000001</c:v>
                </c:pt>
                <c:pt idx="18">
                  <c:v>17.5</c:v>
                </c:pt>
              </c:numCache>
            </c:numRef>
          </c:val>
          <c:smooth val="0"/>
          <c:extLst>
            <c:ext xmlns:c16="http://schemas.microsoft.com/office/drawing/2014/chart" uri="{C3380CC4-5D6E-409C-BE32-E72D297353CC}">
              <c16:uniqueId val="{00000000-7BA8-45D3-9D8C-56471DEADCBD}"/>
            </c:ext>
          </c:extLst>
        </c:ser>
        <c:ser>
          <c:idx val="1"/>
          <c:order val="1"/>
          <c:tx>
            <c:strRef>
              <c:f>AutoPymts!$C$3</c:f>
              <c:strCache>
                <c:ptCount val="1"/>
                <c:pt idx="0">
                  <c:v>Used</c:v>
                </c:pt>
              </c:strCache>
            </c:strRef>
          </c:tx>
          <c:spPr>
            <a:ln w="41275">
              <a:solidFill>
                <a:srgbClr val="163D22"/>
              </a:solidFill>
              <a:prstDash val="sysDash"/>
            </a:ln>
          </c:spPr>
          <c:marker>
            <c:symbol val="none"/>
          </c:marker>
          <c:cat>
            <c:numRef>
              <c:f>AutoPymts!$A$4:$A$22</c:f>
              <c:numCache>
                <c:formatCode>mmm\-yy</c:formatCode>
                <c:ptCount val="19"/>
                <c:pt idx="0">
                  <c:v>43525</c:v>
                </c:pt>
                <c:pt idx="1">
                  <c:v>43617</c:v>
                </c:pt>
                <c:pt idx="2">
                  <c:v>43709</c:v>
                </c:pt>
                <c:pt idx="3">
                  <c:v>43800</c:v>
                </c:pt>
                <c:pt idx="4">
                  <c:v>43891</c:v>
                </c:pt>
                <c:pt idx="5">
                  <c:v>43983</c:v>
                </c:pt>
                <c:pt idx="6">
                  <c:v>44075</c:v>
                </c:pt>
                <c:pt idx="7">
                  <c:v>44166</c:v>
                </c:pt>
                <c:pt idx="8">
                  <c:v>44256</c:v>
                </c:pt>
                <c:pt idx="9">
                  <c:v>44348</c:v>
                </c:pt>
                <c:pt idx="10">
                  <c:v>44440</c:v>
                </c:pt>
                <c:pt idx="11">
                  <c:v>44531</c:v>
                </c:pt>
                <c:pt idx="12">
                  <c:v>44621</c:v>
                </c:pt>
                <c:pt idx="13">
                  <c:v>44713</c:v>
                </c:pt>
                <c:pt idx="14">
                  <c:v>44805</c:v>
                </c:pt>
                <c:pt idx="15">
                  <c:v>44896</c:v>
                </c:pt>
                <c:pt idx="16">
                  <c:v>44986</c:v>
                </c:pt>
                <c:pt idx="17">
                  <c:v>45078</c:v>
                </c:pt>
                <c:pt idx="18">
                  <c:v>45170</c:v>
                </c:pt>
              </c:numCache>
            </c:numRef>
          </c:cat>
          <c:val>
            <c:numRef>
              <c:f>AutoPymts!$C$4:$C$22</c:f>
              <c:numCache>
                <c:formatCode>General</c:formatCode>
                <c:ptCount val="19"/>
                <c:pt idx="0">
                  <c:v>1</c:v>
                </c:pt>
                <c:pt idx="1">
                  <c:v>1</c:v>
                </c:pt>
                <c:pt idx="2">
                  <c:v>1.1000000000000001</c:v>
                </c:pt>
                <c:pt idx="3">
                  <c:v>1.1000000000000001</c:v>
                </c:pt>
                <c:pt idx="4">
                  <c:v>1</c:v>
                </c:pt>
                <c:pt idx="5">
                  <c:v>0.9</c:v>
                </c:pt>
                <c:pt idx="6">
                  <c:v>1.2</c:v>
                </c:pt>
                <c:pt idx="7">
                  <c:v>1.5</c:v>
                </c:pt>
                <c:pt idx="8">
                  <c:v>1.5</c:v>
                </c:pt>
                <c:pt idx="9">
                  <c:v>2.4</c:v>
                </c:pt>
                <c:pt idx="10">
                  <c:v>3.2</c:v>
                </c:pt>
                <c:pt idx="11">
                  <c:v>3.9</c:v>
                </c:pt>
                <c:pt idx="12">
                  <c:v>4.2</c:v>
                </c:pt>
                <c:pt idx="13">
                  <c:v>4.8</c:v>
                </c:pt>
                <c:pt idx="14">
                  <c:v>5.3</c:v>
                </c:pt>
                <c:pt idx="15">
                  <c:v>5.4</c:v>
                </c:pt>
                <c:pt idx="16">
                  <c:v>4.8</c:v>
                </c:pt>
                <c:pt idx="17">
                  <c:v>5.9</c:v>
                </c:pt>
                <c:pt idx="18">
                  <c:v>5.6</c:v>
                </c:pt>
              </c:numCache>
            </c:numRef>
          </c:val>
          <c:smooth val="0"/>
          <c:extLst>
            <c:ext xmlns:c16="http://schemas.microsoft.com/office/drawing/2014/chart" uri="{C3380CC4-5D6E-409C-BE32-E72D297353CC}">
              <c16:uniqueId val="{00000001-7BA8-45D3-9D8C-56471DEADCBD}"/>
            </c:ext>
          </c:extLst>
        </c:ser>
        <c:dLbls>
          <c:showLegendKey val="0"/>
          <c:showVal val="0"/>
          <c:showCatName val="0"/>
          <c:showSerName val="0"/>
          <c:showPercent val="0"/>
          <c:showBubbleSize val="0"/>
        </c:dLbls>
        <c:smooth val="0"/>
        <c:axId val="135609344"/>
        <c:axId val="135648000"/>
      </c:lineChart>
      <c:dateAx>
        <c:axId val="135609344"/>
        <c:scaling>
          <c:orientation val="minMax"/>
        </c:scaling>
        <c:delete val="0"/>
        <c:axPos val="b"/>
        <c:numFmt formatCode="yyyy" sourceLinked="0"/>
        <c:majorTickMark val="none"/>
        <c:minorTickMark val="none"/>
        <c:tickLblPos val="low"/>
        <c:spPr>
          <a:noFill/>
          <a:ln>
            <a:solidFill>
              <a:srgbClr val="EDF5E0">
                <a:lumMod val="10000"/>
              </a:srgbClr>
            </a:solidFill>
          </a:ln>
        </c:spPr>
        <c:txPr>
          <a:bodyPr/>
          <a:lstStyle/>
          <a:p>
            <a:pPr>
              <a:defRPr sz="1400">
                <a:latin typeface="Arial "/>
              </a:defRPr>
            </a:pPr>
            <a:endParaRPr lang="en-US"/>
          </a:p>
        </c:txPr>
        <c:crossAx val="135648000"/>
        <c:crosses val="autoZero"/>
        <c:auto val="1"/>
        <c:lblOffset val="100"/>
        <c:baseTimeUnit val="months"/>
        <c:majorUnit val="12"/>
        <c:majorTimeUnit val="months"/>
      </c:dateAx>
      <c:valAx>
        <c:axId val="135648000"/>
        <c:scaling>
          <c:orientation val="minMax"/>
        </c:scaling>
        <c:delete val="0"/>
        <c:axPos val="l"/>
        <c:numFmt formatCode="#,##0" sourceLinked="0"/>
        <c:majorTickMark val="none"/>
        <c:minorTickMark val="none"/>
        <c:tickLblPos val="nextTo"/>
        <c:spPr>
          <a:noFill/>
          <a:ln>
            <a:solidFill>
              <a:srgbClr val="EDF5E0">
                <a:lumMod val="10000"/>
              </a:srgbClr>
            </a:solidFill>
          </a:ln>
        </c:spPr>
        <c:txPr>
          <a:bodyPr/>
          <a:lstStyle/>
          <a:p>
            <a:pPr>
              <a:defRPr sz="1400">
                <a:latin typeface="Arial "/>
              </a:defRPr>
            </a:pPr>
            <a:endParaRPr lang="en-US"/>
          </a:p>
        </c:txPr>
        <c:crossAx val="135609344"/>
        <c:crosses val="autoZero"/>
        <c:crossBetween val="between"/>
      </c:valAx>
      <c:spPr>
        <a:noFill/>
        <a:ln w="12700">
          <a:noFill/>
        </a:ln>
      </c:spPr>
    </c:plotArea>
    <c:legend>
      <c:legendPos val="r"/>
      <c:layout>
        <c:manualLayout>
          <c:xMode val="edge"/>
          <c:yMode val="edge"/>
          <c:x val="7.9874190726159255E-2"/>
          <c:y val="0.15919718368537267"/>
          <c:w val="0.23383926796377613"/>
          <c:h val="0.10341165687622381"/>
        </c:manualLayout>
      </c:layout>
      <c:overlay val="0"/>
      <c:txPr>
        <a:bodyPr/>
        <a:lstStyle/>
        <a:p>
          <a:pPr>
            <a:defRPr sz="1400">
              <a:latin typeface="Arial "/>
            </a:defRPr>
          </a:pPr>
          <a:endParaRPr lang="en-US"/>
        </a:p>
      </c:txPr>
    </c:legend>
    <c:plotVisOnly val="1"/>
    <c:dispBlanksAs val="gap"/>
    <c:showDLblsOverMax val="0"/>
  </c:chart>
  <c:spPr>
    <a:noFill/>
    <a:ln w="25400">
      <a:noFill/>
    </a:ln>
  </c:spPr>
  <c:txPr>
    <a:bodyPr/>
    <a:lstStyle/>
    <a:p>
      <a:pPr>
        <a:defRPr sz="600">
          <a:latin typeface="TD Graphik Regular" panose="020B0503030202060203" pitchFamily="34" charset="0"/>
          <a:cs typeface="Arial" panose="020B0604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91605359138843E-2"/>
          <c:y val="0.13298486180620275"/>
          <c:w val="0.89736409353355173"/>
          <c:h val="0.65768086220046373"/>
        </c:manualLayout>
      </c:layout>
      <c:barChart>
        <c:barDir val="col"/>
        <c:grouping val="clustered"/>
        <c:varyColors val="0"/>
        <c:ser>
          <c:idx val="0"/>
          <c:order val="0"/>
          <c:tx>
            <c:strRef>
              <c:f>'HH Deposits US'!$K$2</c:f>
              <c:strCache>
                <c:ptCount val="1"/>
                <c:pt idx="0">
                  <c:v>Total Deposits Held by Households</c:v>
                </c:pt>
              </c:strCache>
            </c:strRef>
          </c:tx>
          <c:spPr>
            <a:solidFill>
              <a:srgbClr val="00B624"/>
            </a:solidFill>
            <a:ln>
              <a:noFill/>
            </a:ln>
            <a:effectLst/>
          </c:spPr>
          <c:invertIfNegative val="0"/>
          <c:cat>
            <c:numRef>
              <c:f>'HH Deposits US'!$B$89:$B$144</c:f>
              <c:numCache>
                <c:formatCode>mmm\ yyyy</c:formatCode>
                <c:ptCount val="28"/>
                <c:pt idx="0">
                  <c:v>42825</c:v>
                </c:pt>
                <c:pt idx="1">
                  <c:v>42916</c:v>
                </c:pt>
                <c:pt idx="2">
                  <c:v>43008</c:v>
                </c:pt>
                <c:pt idx="3">
                  <c:v>43100</c:v>
                </c:pt>
                <c:pt idx="4">
                  <c:v>43190</c:v>
                </c:pt>
                <c:pt idx="5">
                  <c:v>43281</c:v>
                </c:pt>
                <c:pt idx="6">
                  <c:v>43373</c:v>
                </c:pt>
                <c:pt idx="7">
                  <c:v>43465</c:v>
                </c:pt>
                <c:pt idx="8">
                  <c:v>43555</c:v>
                </c:pt>
                <c:pt idx="9">
                  <c:v>43646</c:v>
                </c:pt>
                <c:pt idx="10">
                  <c:v>43738</c:v>
                </c:pt>
                <c:pt idx="11">
                  <c:v>43830</c:v>
                </c:pt>
                <c:pt idx="12">
                  <c:v>43921</c:v>
                </c:pt>
                <c:pt idx="13">
                  <c:v>44012</c:v>
                </c:pt>
                <c:pt idx="14">
                  <c:v>44104</c:v>
                </c:pt>
                <c:pt idx="15">
                  <c:v>44196</c:v>
                </c:pt>
                <c:pt idx="16">
                  <c:v>44286</c:v>
                </c:pt>
                <c:pt idx="17">
                  <c:v>44377</c:v>
                </c:pt>
                <c:pt idx="18">
                  <c:v>44469</c:v>
                </c:pt>
                <c:pt idx="19">
                  <c:v>44561</c:v>
                </c:pt>
                <c:pt idx="20">
                  <c:v>44651</c:v>
                </c:pt>
                <c:pt idx="21">
                  <c:v>44742</c:v>
                </c:pt>
                <c:pt idx="22">
                  <c:v>44834</c:v>
                </c:pt>
                <c:pt idx="23">
                  <c:v>44926</c:v>
                </c:pt>
                <c:pt idx="24">
                  <c:v>45016</c:v>
                </c:pt>
                <c:pt idx="25">
                  <c:v>45107</c:v>
                </c:pt>
                <c:pt idx="26">
                  <c:v>45199</c:v>
                </c:pt>
                <c:pt idx="27">
                  <c:v>45291</c:v>
                </c:pt>
              </c:numCache>
              <c:extLst/>
            </c:numRef>
          </c:cat>
          <c:val>
            <c:numRef>
              <c:f>'HH Deposits US'!$K$89:$K$144</c:f>
              <c:numCache>
                <c:formatCode>0.00</c:formatCode>
                <c:ptCount val="28"/>
                <c:pt idx="0">
                  <c:v>9.6840799999999998</c:v>
                </c:pt>
                <c:pt idx="1">
                  <c:v>9.5913789999999999</c:v>
                </c:pt>
                <c:pt idx="2">
                  <c:v>9.6326879999999999</c:v>
                </c:pt>
                <c:pt idx="3">
                  <c:v>9.7712780000000006</c:v>
                </c:pt>
                <c:pt idx="4">
                  <c:v>10.071764</c:v>
                </c:pt>
                <c:pt idx="5">
                  <c:v>9.9970280000000002</c:v>
                </c:pt>
                <c:pt idx="6">
                  <c:v>9.8585759999999993</c:v>
                </c:pt>
                <c:pt idx="7">
                  <c:v>10.034554999999999</c:v>
                </c:pt>
                <c:pt idx="8">
                  <c:v>10.265953</c:v>
                </c:pt>
                <c:pt idx="9">
                  <c:v>10.126563000000001</c:v>
                </c:pt>
                <c:pt idx="10">
                  <c:v>10.112311999999999</c:v>
                </c:pt>
                <c:pt idx="11">
                  <c:v>10.530587000000001</c:v>
                </c:pt>
                <c:pt idx="12">
                  <c:v>10.972739000000001</c:v>
                </c:pt>
                <c:pt idx="13">
                  <c:v>11.895842</c:v>
                </c:pt>
                <c:pt idx="14">
                  <c:v>12.187384</c:v>
                </c:pt>
                <c:pt idx="15">
                  <c:v>12.906381</c:v>
                </c:pt>
                <c:pt idx="16">
                  <c:v>13.768280000000001</c:v>
                </c:pt>
                <c:pt idx="17">
                  <c:v>13.846403</c:v>
                </c:pt>
                <c:pt idx="18">
                  <c:v>14.029648</c:v>
                </c:pt>
                <c:pt idx="19">
                  <c:v>14.547383999999999</c:v>
                </c:pt>
                <c:pt idx="20">
                  <c:v>14.806571999999999</c:v>
                </c:pt>
                <c:pt idx="21">
                  <c:v>14.674198000000001</c:v>
                </c:pt>
                <c:pt idx="22">
                  <c:v>14.413022</c:v>
                </c:pt>
                <c:pt idx="23">
                  <c:v>14.071844</c:v>
                </c:pt>
                <c:pt idx="24">
                  <c:v>13.665238</c:v>
                </c:pt>
                <c:pt idx="25">
                  <c:v>13.429916</c:v>
                </c:pt>
                <c:pt idx="26">
                  <c:v>13.248756999999999</c:v>
                </c:pt>
                <c:pt idx="27">
                  <c:v>13.384043</c:v>
                </c:pt>
              </c:numCache>
              <c:extLst/>
            </c:numRef>
          </c:val>
          <c:extLst>
            <c:ext xmlns:c16="http://schemas.microsoft.com/office/drawing/2014/chart" uri="{C3380CC4-5D6E-409C-BE32-E72D297353CC}">
              <c16:uniqueId val="{00000000-DA4A-4FCD-A693-5A87B6197D42}"/>
            </c:ext>
          </c:extLst>
        </c:ser>
        <c:dLbls>
          <c:showLegendKey val="0"/>
          <c:showVal val="0"/>
          <c:showCatName val="0"/>
          <c:showSerName val="0"/>
          <c:showPercent val="0"/>
          <c:showBubbleSize val="0"/>
        </c:dLbls>
        <c:gapWidth val="150"/>
        <c:axId val="51990912"/>
        <c:axId val="51992448"/>
      </c:barChart>
      <c:lineChart>
        <c:grouping val="standard"/>
        <c:varyColors val="0"/>
        <c:ser>
          <c:idx val="1"/>
          <c:order val="1"/>
          <c:tx>
            <c:strRef>
              <c:f>'HH Deposits US'!$M$2</c:f>
              <c:strCache>
                <c:ptCount val="1"/>
                <c:pt idx="0">
                  <c:v>2010-2019 Trend</c:v>
                </c:pt>
              </c:strCache>
            </c:strRef>
          </c:tx>
          <c:spPr>
            <a:ln w="41275">
              <a:solidFill>
                <a:srgbClr val="FF0000"/>
              </a:solidFill>
              <a:prstDash val="dash"/>
            </a:ln>
            <a:effectLst/>
          </c:spPr>
          <c:marker>
            <c:symbol val="none"/>
          </c:marker>
          <c:cat>
            <c:numRef>
              <c:f>'HH Deposits US'!$B$89:$B$144</c:f>
              <c:numCache>
                <c:formatCode>mmm\ yyyy</c:formatCode>
                <c:ptCount val="28"/>
                <c:pt idx="0">
                  <c:v>42825</c:v>
                </c:pt>
                <c:pt idx="1">
                  <c:v>42916</c:v>
                </c:pt>
                <c:pt idx="2">
                  <c:v>43008</c:v>
                </c:pt>
                <c:pt idx="3">
                  <c:v>43100</c:v>
                </c:pt>
                <c:pt idx="4">
                  <c:v>43190</c:v>
                </c:pt>
                <c:pt idx="5">
                  <c:v>43281</c:v>
                </c:pt>
                <c:pt idx="6">
                  <c:v>43373</c:v>
                </c:pt>
                <c:pt idx="7">
                  <c:v>43465</c:v>
                </c:pt>
                <c:pt idx="8">
                  <c:v>43555</c:v>
                </c:pt>
                <c:pt idx="9">
                  <c:v>43646</c:v>
                </c:pt>
                <c:pt idx="10">
                  <c:v>43738</c:v>
                </c:pt>
                <c:pt idx="11">
                  <c:v>43830</c:v>
                </c:pt>
                <c:pt idx="12">
                  <c:v>43921</c:v>
                </c:pt>
                <c:pt idx="13">
                  <c:v>44012</c:v>
                </c:pt>
                <c:pt idx="14">
                  <c:v>44104</c:v>
                </c:pt>
                <c:pt idx="15">
                  <c:v>44196</c:v>
                </c:pt>
                <c:pt idx="16">
                  <c:v>44286</c:v>
                </c:pt>
                <c:pt idx="17">
                  <c:v>44377</c:v>
                </c:pt>
                <c:pt idx="18">
                  <c:v>44469</c:v>
                </c:pt>
                <c:pt idx="19">
                  <c:v>44561</c:v>
                </c:pt>
                <c:pt idx="20">
                  <c:v>44651</c:v>
                </c:pt>
                <c:pt idx="21">
                  <c:v>44742</c:v>
                </c:pt>
                <c:pt idx="22">
                  <c:v>44834</c:v>
                </c:pt>
                <c:pt idx="23">
                  <c:v>44926</c:v>
                </c:pt>
                <c:pt idx="24">
                  <c:v>45016</c:v>
                </c:pt>
                <c:pt idx="25">
                  <c:v>45107</c:v>
                </c:pt>
                <c:pt idx="26">
                  <c:v>45199</c:v>
                </c:pt>
                <c:pt idx="27">
                  <c:v>45291</c:v>
                </c:pt>
              </c:numCache>
              <c:extLst/>
            </c:numRef>
          </c:cat>
          <c:val>
            <c:numRef>
              <c:f>'HH Deposits US'!$M$89:$M$144</c:f>
              <c:numCache>
                <c:formatCode>0.00</c:formatCode>
                <c:ptCount val="28"/>
                <c:pt idx="0">
                  <c:v>9.3320532542450287</c:v>
                </c:pt>
                <c:pt idx="1">
                  <c:v>9.445006695468269</c:v>
                </c:pt>
                <c:pt idx="2">
                  <c:v>9.55920138329836</c:v>
                </c:pt>
                <c:pt idx="3">
                  <c:v>9.673396071128451</c:v>
                </c:pt>
                <c:pt idx="4">
                  <c:v>9.7851082657448423</c:v>
                </c:pt>
                <c:pt idx="5">
                  <c:v>9.8980617069680843</c:v>
                </c:pt>
                <c:pt idx="6">
                  <c:v>10.012256394798175</c:v>
                </c:pt>
                <c:pt idx="7">
                  <c:v>10.126451082628265</c:v>
                </c:pt>
                <c:pt idx="8">
                  <c:v>10.238163277244658</c:v>
                </c:pt>
                <c:pt idx="9">
                  <c:v>10.351116718467907</c:v>
                </c:pt>
                <c:pt idx="10">
                  <c:v>10.465311406297996</c:v>
                </c:pt>
                <c:pt idx="11">
                  <c:v>10.579506094128087</c:v>
                </c:pt>
                <c:pt idx="12">
                  <c:v>10.692459535351329</c:v>
                </c:pt>
                <c:pt idx="13">
                  <c:v>10.805412976574569</c:v>
                </c:pt>
                <c:pt idx="14">
                  <c:v>10.91960766440466</c:v>
                </c:pt>
                <c:pt idx="15">
                  <c:v>11.033802352234751</c:v>
                </c:pt>
                <c:pt idx="16">
                  <c:v>11.145514546851143</c:v>
                </c:pt>
                <c:pt idx="17">
                  <c:v>11.258467988074385</c:v>
                </c:pt>
                <c:pt idx="18">
                  <c:v>11.372662675904476</c:v>
                </c:pt>
                <c:pt idx="19">
                  <c:v>11.486857363734567</c:v>
                </c:pt>
                <c:pt idx="20">
                  <c:v>11.598569558350958</c:v>
                </c:pt>
                <c:pt idx="21">
                  <c:v>11.7115229995742</c:v>
                </c:pt>
                <c:pt idx="22">
                  <c:v>11.825717687404298</c:v>
                </c:pt>
                <c:pt idx="23">
                  <c:v>11.939912375234387</c:v>
                </c:pt>
                <c:pt idx="24">
                  <c:v>12.05162456985078</c:v>
                </c:pt>
                <c:pt idx="25">
                  <c:v>12.164578011074022</c:v>
                </c:pt>
                <c:pt idx="26">
                  <c:v>12.278772698904111</c:v>
                </c:pt>
                <c:pt idx="27">
                  <c:v>12.392967386734203</c:v>
                </c:pt>
              </c:numCache>
              <c:extLst/>
            </c:numRef>
          </c:val>
          <c:smooth val="0"/>
          <c:extLst>
            <c:ext xmlns:c16="http://schemas.microsoft.com/office/drawing/2014/chart" uri="{C3380CC4-5D6E-409C-BE32-E72D297353CC}">
              <c16:uniqueId val="{00000001-DA4A-4FCD-A693-5A87B6197D42}"/>
            </c:ext>
          </c:extLst>
        </c:ser>
        <c:dLbls>
          <c:showLegendKey val="0"/>
          <c:showVal val="0"/>
          <c:showCatName val="0"/>
          <c:showSerName val="0"/>
          <c:showPercent val="0"/>
          <c:showBubbleSize val="0"/>
        </c:dLbls>
        <c:marker val="1"/>
        <c:smooth val="0"/>
        <c:axId val="51990912"/>
        <c:axId val="51992448"/>
      </c:lineChart>
      <c:catAx>
        <c:axId val="51990912"/>
        <c:scaling>
          <c:orientation val="minMax"/>
        </c:scaling>
        <c:delete val="0"/>
        <c:axPos val="b"/>
        <c:numFmt formatCode="yyyy" sourceLinked="0"/>
        <c:majorTickMark val="none"/>
        <c:minorTickMark val="none"/>
        <c:tickLblPos val="nextTo"/>
        <c:spPr>
          <a:noFill/>
          <a:ln w="12700">
            <a:solidFill>
              <a:srgbClr val="163D22"/>
            </a:solidFill>
          </a:ln>
        </c:spPr>
        <c:txPr>
          <a:bodyPr/>
          <a:lstStyle/>
          <a:p>
            <a:pPr>
              <a:defRPr sz="1600"/>
            </a:pPr>
            <a:endParaRPr lang="en-US"/>
          </a:p>
        </c:txPr>
        <c:crossAx val="51992448"/>
        <c:crosses val="autoZero"/>
        <c:auto val="0"/>
        <c:lblAlgn val="ctr"/>
        <c:lblOffset val="100"/>
        <c:tickLblSkip val="4"/>
        <c:tickMarkSkip val="4"/>
        <c:noMultiLvlLbl val="0"/>
      </c:catAx>
      <c:valAx>
        <c:axId val="51992448"/>
        <c:scaling>
          <c:orientation val="minMax"/>
        </c:scaling>
        <c:delete val="0"/>
        <c:axPos val="l"/>
        <c:numFmt formatCode="#,##0" sourceLinked="0"/>
        <c:majorTickMark val="none"/>
        <c:minorTickMark val="none"/>
        <c:tickLblPos val="nextTo"/>
        <c:spPr>
          <a:noFill/>
          <a:ln w="12700">
            <a:solidFill>
              <a:srgbClr val="163D22"/>
            </a:solidFill>
          </a:ln>
        </c:spPr>
        <c:txPr>
          <a:bodyPr/>
          <a:lstStyle/>
          <a:p>
            <a:pPr>
              <a:defRPr sz="1600"/>
            </a:pPr>
            <a:endParaRPr lang="en-US"/>
          </a:p>
        </c:txPr>
        <c:crossAx val="51990912"/>
        <c:crosses val="autoZero"/>
        <c:crossBetween val="between"/>
      </c:valAx>
      <c:spPr>
        <a:noFill/>
      </c:spPr>
    </c:plotArea>
    <c:legend>
      <c:legendPos val="r"/>
      <c:layout>
        <c:manualLayout>
          <c:xMode val="edge"/>
          <c:yMode val="edge"/>
          <c:x val="1.1396423477769471E-2"/>
          <c:y val="0.16039003259798401"/>
          <c:w val="0.44023668035535751"/>
          <c:h val="0.13220641615825257"/>
        </c:manualLayout>
      </c:layout>
      <c:overlay val="0"/>
      <c:spPr>
        <a:noFill/>
        <a:ln>
          <a:noFill/>
        </a:ln>
      </c:spPr>
      <c:txPr>
        <a:bodyPr/>
        <a:lstStyle/>
        <a:p>
          <a:pPr>
            <a:defRPr sz="1600"/>
          </a:pPr>
          <a:endParaRPr lang="en-US"/>
        </a:p>
      </c:txPr>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43980614155696E-2"/>
          <c:y val="8.2749992123191243E-2"/>
          <c:w val="0.8820419944009531"/>
          <c:h val="0.75354254943570731"/>
        </c:manualLayout>
      </c:layout>
      <c:lineChart>
        <c:grouping val="standard"/>
        <c:varyColors val="0"/>
        <c:ser>
          <c:idx val="1"/>
          <c:order val="1"/>
          <c:tx>
            <c:v>New</c:v>
          </c:tx>
          <c:spPr>
            <a:ln w="41275">
              <a:solidFill>
                <a:srgbClr val="00B624"/>
              </a:solidFill>
              <a:prstDash val="solid"/>
            </a:ln>
            <a:effectLst/>
          </c:spPr>
          <c:marker>
            <c:symbol val="none"/>
          </c:marker>
          <c:cat>
            <c:numRef>
              <c:f>US_SingleFamPrices!$D$7:$D$69</c:f>
              <c:numCache>
                <c:formatCode>mmm\-yy</c:formatCode>
                <c:ptCount val="63"/>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numCache>
            </c:numRef>
          </c:cat>
          <c:val>
            <c:numRef>
              <c:f>US_SingleFamPrices!$F$7:$F$69</c:f>
              <c:numCache>
                <c:formatCode>0</c:formatCode>
                <c:ptCount val="63"/>
                <c:pt idx="0">
                  <c:v>314533.33333333331</c:v>
                </c:pt>
                <c:pt idx="1">
                  <c:v>318633.33333333331</c:v>
                </c:pt>
                <c:pt idx="2">
                  <c:v>312266.66666666669</c:v>
                </c:pt>
                <c:pt idx="3">
                  <c:v>323466.66666666669</c:v>
                </c:pt>
                <c:pt idx="4">
                  <c:v>320766.66666666669</c:v>
                </c:pt>
                <c:pt idx="5">
                  <c:v>321166.66666666669</c:v>
                </c:pt>
                <c:pt idx="6">
                  <c:v>310933.33333333331</c:v>
                </c:pt>
                <c:pt idx="7">
                  <c:v>315700</c:v>
                </c:pt>
                <c:pt idx="8">
                  <c:v>317000</c:v>
                </c:pt>
                <c:pt idx="9">
                  <c:v>321700</c:v>
                </c:pt>
                <c:pt idx="10">
                  <c:v>322033.33333333331</c:v>
                </c:pt>
                <c:pt idx="11">
                  <c:v>326633.33333333331</c:v>
                </c:pt>
                <c:pt idx="12">
                  <c:v>328800</c:v>
                </c:pt>
                <c:pt idx="13">
                  <c:v>330066.66666666669</c:v>
                </c:pt>
                <c:pt idx="14">
                  <c:v>329633.33333333331</c:v>
                </c:pt>
                <c:pt idx="15">
                  <c:v>323366.66666666669</c:v>
                </c:pt>
                <c:pt idx="16">
                  <c:v>318466.66666666669</c:v>
                </c:pt>
                <c:pt idx="17">
                  <c:v>322766.66666666669</c:v>
                </c:pt>
                <c:pt idx="18">
                  <c:v>329333.33333333331</c:v>
                </c:pt>
                <c:pt idx="19">
                  <c:v>332133.33333333331</c:v>
                </c:pt>
                <c:pt idx="20">
                  <c:v>333233.33333333331</c:v>
                </c:pt>
                <c:pt idx="21">
                  <c:v>338933.33333333331</c:v>
                </c:pt>
                <c:pt idx="22">
                  <c:v>347366.66666666669</c:v>
                </c:pt>
                <c:pt idx="23">
                  <c:v>354333.33333333331</c:v>
                </c:pt>
                <c:pt idx="24">
                  <c:v>363100</c:v>
                </c:pt>
                <c:pt idx="25">
                  <c:v>366833.33333333331</c:v>
                </c:pt>
                <c:pt idx="26">
                  <c:v>364933.33333333331</c:v>
                </c:pt>
                <c:pt idx="27">
                  <c:v>366066.66666666669</c:v>
                </c:pt>
                <c:pt idx="28">
                  <c:v>375533.33333333331</c:v>
                </c:pt>
                <c:pt idx="29">
                  <c:v>380566.66666666669</c:v>
                </c:pt>
                <c:pt idx="30">
                  <c:v>390366.66666666669</c:v>
                </c:pt>
                <c:pt idx="31">
                  <c:v>395000</c:v>
                </c:pt>
                <c:pt idx="32">
                  <c:v>407833.33333333331</c:v>
                </c:pt>
                <c:pt idx="33">
                  <c:v>414933.33333333331</c:v>
                </c:pt>
                <c:pt idx="34">
                  <c:v>423600</c:v>
                </c:pt>
                <c:pt idx="35">
                  <c:v>422533.33333333331</c:v>
                </c:pt>
                <c:pt idx="36">
                  <c:v>423600</c:v>
                </c:pt>
                <c:pt idx="37">
                  <c:v>422633.33333333331</c:v>
                </c:pt>
                <c:pt idx="38">
                  <c:v>431266.66666666669</c:v>
                </c:pt>
                <c:pt idx="39">
                  <c:v>440500</c:v>
                </c:pt>
                <c:pt idx="40">
                  <c:v>448266.66666666669</c:v>
                </c:pt>
                <c:pt idx="41">
                  <c:v>447200</c:v>
                </c:pt>
                <c:pt idx="42">
                  <c:v>453866.66666666669</c:v>
                </c:pt>
                <c:pt idx="43">
                  <c:v>450400</c:v>
                </c:pt>
                <c:pt idx="44">
                  <c:v>465400</c:v>
                </c:pt>
                <c:pt idx="45">
                  <c:v>471600</c:v>
                </c:pt>
                <c:pt idx="46">
                  <c:v>478933.33333333331</c:v>
                </c:pt>
                <c:pt idx="47">
                  <c:v>479533.33333333331</c:v>
                </c:pt>
                <c:pt idx="48">
                  <c:v>457966.66666666669</c:v>
                </c:pt>
                <c:pt idx="49">
                  <c:v>448300</c:v>
                </c:pt>
                <c:pt idx="50">
                  <c:v>434766.66666666669</c:v>
                </c:pt>
                <c:pt idx="51">
                  <c:v>429800</c:v>
                </c:pt>
                <c:pt idx="52">
                  <c:v>425766.66666666669</c:v>
                </c:pt>
                <c:pt idx="53">
                  <c:v>418666.66666666669</c:v>
                </c:pt>
                <c:pt idx="54">
                  <c:v>424866.66666666669</c:v>
                </c:pt>
                <c:pt idx="55">
                  <c:v>431433.33333333331</c:v>
                </c:pt>
                <c:pt idx="56">
                  <c:v>434266.66666666669</c:v>
                </c:pt>
                <c:pt idx="57">
                  <c:v>428166.66666666669</c:v>
                </c:pt>
                <c:pt idx="58">
                  <c:v>424400</c:v>
                </c:pt>
                <c:pt idx="59">
                  <c:v>422300</c:v>
                </c:pt>
                <c:pt idx="60">
                  <c:v>421433.33333333331</c:v>
                </c:pt>
                <c:pt idx="61">
                  <c:v>411733.33333333331</c:v>
                </c:pt>
              </c:numCache>
            </c:numRef>
          </c:val>
          <c:smooth val="0"/>
          <c:extLst>
            <c:ext xmlns:c16="http://schemas.microsoft.com/office/drawing/2014/chart" uri="{C3380CC4-5D6E-409C-BE32-E72D297353CC}">
              <c16:uniqueId val="{00000000-A293-4328-BCB8-8B87AA2FCAF1}"/>
            </c:ext>
          </c:extLst>
        </c:ser>
        <c:dLbls>
          <c:showLegendKey val="0"/>
          <c:showVal val="0"/>
          <c:showCatName val="0"/>
          <c:showSerName val="0"/>
          <c:showPercent val="0"/>
          <c:showBubbleSize val="0"/>
        </c:dLbls>
        <c:marker val="1"/>
        <c:smooth val="0"/>
        <c:axId val="55412608"/>
        <c:axId val="55414144"/>
      </c:lineChart>
      <c:lineChart>
        <c:grouping val="standard"/>
        <c:varyColors val="0"/>
        <c:ser>
          <c:idx val="0"/>
          <c:order val="0"/>
          <c:tx>
            <c:v>Existing</c:v>
          </c:tx>
          <c:spPr>
            <a:ln w="41275">
              <a:solidFill>
                <a:srgbClr val="163D22"/>
              </a:solidFill>
              <a:prstDash val="sysDash"/>
            </a:ln>
            <a:effectLst/>
          </c:spPr>
          <c:marker>
            <c:symbol val="none"/>
          </c:marker>
          <c:cat>
            <c:numRef>
              <c:f>US_SingleFamPrices!$D$7:$D$69</c:f>
              <c:numCache>
                <c:formatCode>mmm\-yy</c:formatCode>
                <c:ptCount val="63"/>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numCache>
            </c:numRef>
          </c:cat>
          <c:val>
            <c:numRef>
              <c:f>US_SingleFamPrices!$E$7:$E$69</c:f>
              <c:numCache>
                <c:formatCode>0</c:formatCode>
                <c:ptCount val="63"/>
                <c:pt idx="0">
                  <c:v>258783.33333333334</c:v>
                </c:pt>
                <c:pt idx="1">
                  <c:v>256083.33333333334</c:v>
                </c:pt>
                <c:pt idx="2">
                  <c:v>256450</c:v>
                </c:pt>
                <c:pt idx="3">
                  <c:v>258350</c:v>
                </c:pt>
                <c:pt idx="4">
                  <c:v>261850</c:v>
                </c:pt>
                <c:pt idx="5">
                  <c:v>267200</c:v>
                </c:pt>
                <c:pt idx="6">
                  <c:v>272600</c:v>
                </c:pt>
                <c:pt idx="7">
                  <c:v>277583.33333333331</c:v>
                </c:pt>
                <c:pt idx="8">
                  <c:v>279733.33333333331</c:v>
                </c:pt>
                <c:pt idx="9">
                  <c:v>280516.66666666669</c:v>
                </c:pt>
                <c:pt idx="10">
                  <c:v>279383.33333333331</c:v>
                </c:pt>
                <c:pt idx="11">
                  <c:v>277466.66666666669</c:v>
                </c:pt>
                <c:pt idx="12">
                  <c:v>274950</c:v>
                </c:pt>
                <c:pt idx="13">
                  <c:v>273433.33333333331</c:v>
                </c:pt>
                <c:pt idx="14">
                  <c:v>274800</c:v>
                </c:pt>
                <c:pt idx="15">
                  <c:v>277283.33333333331</c:v>
                </c:pt>
                <c:pt idx="16">
                  <c:v>279366.66666666669</c:v>
                </c:pt>
                <c:pt idx="17">
                  <c:v>282850</c:v>
                </c:pt>
                <c:pt idx="18">
                  <c:v>289683.33333333331</c:v>
                </c:pt>
                <c:pt idx="19">
                  <c:v>296683.33333333331</c:v>
                </c:pt>
                <c:pt idx="20">
                  <c:v>302250</c:v>
                </c:pt>
                <c:pt idx="21">
                  <c:v>307100</c:v>
                </c:pt>
                <c:pt idx="22">
                  <c:v>311933.33333333331</c:v>
                </c:pt>
                <c:pt idx="23">
                  <c:v>314566.66666666669</c:v>
                </c:pt>
                <c:pt idx="24">
                  <c:v>314966.66666666669</c:v>
                </c:pt>
                <c:pt idx="25">
                  <c:v>315716.66666666669</c:v>
                </c:pt>
                <c:pt idx="26">
                  <c:v>319066.66666666669</c:v>
                </c:pt>
                <c:pt idx="27">
                  <c:v>324650</c:v>
                </c:pt>
                <c:pt idx="28">
                  <c:v>332266.66666666669</c:v>
                </c:pt>
                <c:pt idx="29">
                  <c:v>342266.66666666669</c:v>
                </c:pt>
                <c:pt idx="30">
                  <c:v>352183.33333333331</c:v>
                </c:pt>
                <c:pt idx="31">
                  <c:v>360333.33333333331</c:v>
                </c:pt>
                <c:pt idx="32">
                  <c:v>364616.66666666669</c:v>
                </c:pt>
                <c:pt idx="33">
                  <c:v>366500</c:v>
                </c:pt>
                <c:pt idx="34">
                  <c:v>367116.66666666669</c:v>
                </c:pt>
                <c:pt idx="35">
                  <c:v>365716.66666666669</c:v>
                </c:pt>
                <c:pt idx="36">
                  <c:v>363933.33333333331</c:v>
                </c:pt>
                <c:pt idx="37">
                  <c:v>364233.33333333331</c:v>
                </c:pt>
                <c:pt idx="38">
                  <c:v>368166.66666666669</c:v>
                </c:pt>
                <c:pt idx="39">
                  <c:v>374683.33333333331</c:v>
                </c:pt>
                <c:pt idx="40">
                  <c:v>383083.33333333331</c:v>
                </c:pt>
                <c:pt idx="41">
                  <c:v>392350</c:v>
                </c:pt>
                <c:pt idx="42">
                  <c:v>399866.66666666669</c:v>
                </c:pt>
                <c:pt idx="43">
                  <c:v>404666.66666666669</c:v>
                </c:pt>
                <c:pt idx="44">
                  <c:v>405366.66666666669</c:v>
                </c:pt>
                <c:pt idx="45">
                  <c:v>402516.66666666669</c:v>
                </c:pt>
                <c:pt idx="46">
                  <c:v>396400</c:v>
                </c:pt>
                <c:pt idx="47">
                  <c:v>388250</c:v>
                </c:pt>
                <c:pt idx="48">
                  <c:v>381516.66666666669</c:v>
                </c:pt>
                <c:pt idx="49">
                  <c:v>376400</c:v>
                </c:pt>
                <c:pt idx="50">
                  <c:v>374716.66666666669</c:v>
                </c:pt>
                <c:pt idx="51">
                  <c:v>375650</c:v>
                </c:pt>
                <c:pt idx="52">
                  <c:v>379450</c:v>
                </c:pt>
                <c:pt idx="53">
                  <c:v>386733.33333333331</c:v>
                </c:pt>
                <c:pt idx="54">
                  <c:v>394366.66666666669</c:v>
                </c:pt>
                <c:pt idx="55">
                  <c:v>401383.33333333331</c:v>
                </c:pt>
                <c:pt idx="56">
                  <c:v>404366.66666666669</c:v>
                </c:pt>
                <c:pt idx="57">
                  <c:v>405333.33333333331</c:v>
                </c:pt>
                <c:pt idx="58">
                  <c:v>403783.33333333331</c:v>
                </c:pt>
                <c:pt idx="59">
                  <c:v>398800</c:v>
                </c:pt>
                <c:pt idx="60">
                  <c:v>394083.33333333331</c:v>
                </c:pt>
                <c:pt idx="61">
                  <c:v>390500</c:v>
                </c:pt>
              </c:numCache>
            </c:numRef>
          </c:val>
          <c:smooth val="0"/>
          <c:extLst>
            <c:ext xmlns:c16="http://schemas.microsoft.com/office/drawing/2014/chart" uri="{C3380CC4-5D6E-409C-BE32-E72D297353CC}">
              <c16:uniqueId val="{00000001-A293-4328-BCB8-8B87AA2FCAF1}"/>
            </c:ext>
          </c:extLst>
        </c:ser>
        <c:dLbls>
          <c:showLegendKey val="0"/>
          <c:showVal val="0"/>
          <c:showCatName val="0"/>
          <c:showSerName val="0"/>
          <c:showPercent val="0"/>
          <c:showBubbleSize val="0"/>
        </c:dLbls>
        <c:marker val="1"/>
        <c:smooth val="0"/>
        <c:axId val="330830199"/>
        <c:axId val="330817239"/>
      </c:lineChart>
      <c:dateAx>
        <c:axId val="55412608"/>
        <c:scaling>
          <c:orientation val="minMax"/>
        </c:scaling>
        <c:delete val="0"/>
        <c:axPos val="b"/>
        <c:numFmt formatCode="yyyy" sourceLinked="0"/>
        <c:majorTickMark val="none"/>
        <c:minorTickMark val="none"/>
        <c:tickLblPos val="nextTo"/>
        <c:spPr>
          <a:noFill/>
          <a:ln w="12700">
            <a:solidFill>
              <a:srgbClr val="163D22"/>
            </a:solidFill>
          </a:ln>
        </c:spPr>
        <c:txPr>
          <a:bodyPr/>
          <a:lstStyle/>
          <a:p>
            <a:pPr>
              <a:defRPr sz="1400"/>
            </a:pPr>
            <a:endParaRPr lang="en-US"/>
          </a:p>
        </c:txPr>
        <c:crossAx val="55414144"/>
        <c:crosses val="autoZero"/>
        <c:auto val="1"/>
        <c:lblOffset val="100"/>
        <c:baseTimeUnit val="days"/>
        <c:majorUnit val="367"/>
        <c:majorTimeUnit val="days"/>
      </c:dateAx>
      <c:valAx>
        <c:axId val="55414144"/>
        <c:scaling>
          <c:orientation val="minMax"/>
          <c:max val="480000"/>
          <c:min val="280000"/>
        </c:scaling>
        <c:delete val="0"/>
        <c:axPos val="l"/>
        <c:numFmt formatCode="#,##0" sourceLinked="0"/>
        <c:majorTickMark val="none"/>
        <c:minorTickMark val="none"/>
        <c:tickLblPos val="nextTo"/>
        <c:spPr>
          <a:noFill/>
          <a:ln w="12700">
            <a:solidFill>
              <a:srgbClr val="163D22"/>
            </a:solidFill>
          </a:ln>
        </c:spPr>
        <c:txPr>
          <a:bodyPr/>
          <a:lstStyle/>
          <a:p>
            <a:pPr>
              <a:defRPr sz="1400"/>
            </a:pPr>
            <a:endParaRPr lang="en-US"/>
          </a:p>
        </c:txPr>
        <c:crossAx val="55412608"/>
        <c:crosses val="autoZero"/>
        <c:crossBetween val="between"/>
        <c:dispUnits>
          <c:builtInUnit val="thousands"/>
          <c:dispUnitsLbl/>
        </c:dispUnits>
      </c:valAx>
      <c:valAx>
        <c:axId val="330817239"/>
        <c:scaling>
          <c:orientation val="minMax"/>
          <c:max val="410000"/>
          <c:min val="250000"/>
        </c:scaling>
        <c:delete val="0"/>
        <c:axPos val="r"/>
        <c:numFmt formatCode="0" sourceLinked="1"/>
        <c:majorTickMark val="none"/>
        <c:minorTickMark val="none"/>
        <c:tickLblPos val="nextTo"/>
        <c:spPr>
          <a:ln w="12700">
            <a:solidFill>
              <a:srgbClr val="1A5336"/>
            </a:solidFill>
          </a:ln>
        </c:spPr>
        <c:txPr>
          <a:bodyPr/>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30830199"/>
        <c:crosses val="max"/>
        <c:crossBetween val="between"/>
        <c:dispUnits>
          <c:builtInUnit val="thousands"/>
          <c:dispUnitsLbl/>
        </c:dispUnits>
      </c:valAx>
      <c:dateAx>
        <c:axId val="330830199"/>
        <c:scaling>
          <c:orientation val="minMax"/>
        </c:scaling>
        <c:delete val="1"/>
        <c:axPos val="b"/>
        <c:numFmt formatCode="mmm\-yy" sourceLinked="1"/>
        <c:majorTickMark val="out"/>
        <c:minorTickMark val="none"/>
        <c:tickLblPos val="nextTo"/>
        <c:crossAx val="330817239"/>
        <c:crosses val="autoZero"/>
        <c:auto val="1"/>
        <c:lblOffset val="100"/>
        <c:baseTimeUnit val="days"/>
        <c:majorUnit val="1"/>
        <c:minorUnit val="1"/>
      </c:dateAx>
      <c:spPr>
        <a:noFill/>
      </c:spPr>
    </c:plotArea>
    <c:legend>
      <c:legendPos val="r"/>
      <c:layout>
        <c:manualLayout>
          <c:xMode val="edge"/>
          <c:yMode val="edge"/>
          <c:x val="0.10588650963001706"/>
          <c:y val="0.10374787616672919"/>
          <c:w val="0.32059494763744878"/>
          <c:h val="0.19468013418479954"/>
        </c:manualLayout>
      </c:layout>
      <c:overlay val="0"/>
      <c:spPr>
        <a:noFill/>
        <a:ln>
          <a:noFill/>
        </a:ln>
      </c:spPr>
      <c:txPr>
        <a:bodyPr/>
        <a:lstStyle/>
        <a:p>
          <a:pPr>
            <a:defRPr sz="1600"/>
          </a:pPr>
          <a:endParaRPr lang="en-US"/>
        </a:p>
      </c:txPr>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788468155086317E-2"/>
          <c:y val="8.0168429793471635E-2"/>
          <c:w val="0.94721153184491369"/>
          <c:h val="0.77718312618242191"/>
        </c:manualLayout>
      </c:layout>
      <c:lineChart>
        <c:grouping val="standard"/>
        <c:varyColors val="0"/>
        <c:ser>
          <c:idx val="0"/>
          <c:order val="0"/>
          <c:tx>
            <c:v>Existing Home Sales</c:v>
          </c:tx>
          <c:spPr>
            <a:ln w="41275">
              <a:solidFill>
                <a:srgbClr val="00B624"/>
              </a:solidFill>
            </a:ln>
            <a:effectLst/>
          </c:spPr>
          <c:marker>
            <c:symbol val="none"/>
          </c:marker>
          <c:cat>
            <c:numRef>
              <c:f>Data_chart_10_Inventory!$B$15:$B$317</c:f>
              <c:numCache>
                <c:formatCode>d\-mmm\-yy</c:formatCode>
                <c:ptCount val="3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42338</c:v>
                </c:pt>
                <c:pt idx="203">
                  <c:v>42369</c:v>
                </c:pt>
                <c:pt idx="204">
                  <c:v>42400</c:v>
                </c:pt>
                <c:pt idx="205">
                  <c:v>42429</c:v>
                </c:pt>
                <c:pt idx="206">
                  <c:v>42460</c:v>
                </c:pt>
                <c:pt idx="207">
                  <c:v>42490</c:v>
                </c:pt>
                <c:pt idx="208">
                  <c:v>42521</c:v>
                </c:pt>
                <c:pt idx="209">
                  <c:v>42551</c:v>
                </c:pt>
                <c:pt idx="210">
                  <c:v>42582</c:v>
                </c:pt>
                <c:pt idx="211">
                  <c:v>42613</c:v>
                </c:pt>
                <c:pt idx="212">
                  <c:v>42643</c:v>
                </c:pt>
                <c:pt idx="213">
                  <c:v>42674</c:v>
                </c:pt>
                <c:pt idx="214">
                  <c:v>42704</c:v>
                </c:pt>
                <c:pt idx="215">
                  <c:v>42735</c:v>
                </c:pt>
                <c:pt idx="216">
                  <c:v>42766</c:v>
                </c:pt>
                <c:pt idx="217">
                  <c:v>42794</c:v>
                </c:pt>
                <c:pt idx="218">
                  <c:v>42825</c:v>
                </c:pt>
                <c:pt idx="219">
                  <c:v>42855</c:v>
                </c:pt>
                <c:pt idx="220">
                  <c:v>42886</c:v>
                </c:pt>
                <c:pt idx="221">
                  <c:v>42916</c:v>
                </c:pt>
                <c:pt idx="222">
                  <c:v>42947</c:v>
                </c:pt>
                <c:pt idx="223">
                  <c:v>42978</c:v>
                </c:pt>
                <c:pt idx="224">
                  <c:v>43008</c:v>
                </c:pt>
                <c:pt idx="225">
                  <c:v>43039</c:v>
                </c:pt>
                <c:pt idx="226">
                  <c:v>43069</c:v>
                </c:pt>
                <c:pt idx="227">
                  <c:v>43100</c:v>
                </c:pt>
                <c:pt idx="228">
                  <c:v>43131</c:v>
                </c:pt>
                <c:pt idx="229">
                  <c:v>43159</c:v>
                </c:pt>
                <c:pt idx="230">
                  <c:v>43190</c:v>
                </c:pt>
                <c:pt idx="231">
                  <c:v>43220</c:v>
                </c:pt>
                <c:pt idx="232">
                  <c:v>43251</c:v>
                </c:pt>
                <c:pt idx="233">
                  <c:v>43281</c:v>
                </c:pt>
                <c:pt idx="234">
                  <c:v>43312</c:v>
                </c:pt>
                <c:pt idx="235">
                  <c:v>43343</c:v>
                </c:pt>
                <c:pt idx="236">
                  <c:v>43373</c:v>
                </c:pt>
                <c:pt idx="237">
                  <c:v>43404</c:v>
                </c:pt>
                <c:pt idx="238">
                  <c:v>43434</c:v>
                </c:pt>
                <c:pt idx="239">
                  <c:v>43465</c:v>
                </c:pt>
                <c:pt idx="240">
                  <c:v>43496</c:v>
                </c:pt>
                <c:pt idx="241">
                  <c:v>43524</c:v>
                </c:pt>
                <c:pt idx="242">
                  <c:v>43555</c:v>
                </c:pt>
                <c:pt idx="243">
                  <c:v>43585</c:v>
                </c:pt>
                <c:pt idx="244">
                  <c:v>43616</c:v>
                </c:pt>
                <c:pt idx="245">
                  <c:v>43646</c:v>
                </c:pt>
                <c:pt idx="246">
                  <c:v>43677</c:v>
                </c:pt>
                <c:pt idx="247">
                  <c:v>43708</c:v>
                </c:pt>
                <c:pt idx="248">
                  <c:v>43738</c:v>
                </c:pt>
                <c:pt idx="249">
                  <c:v>43769</c:v>
                </c:pt>
                <c:pt idx="250">
                  <c:v>43799</c:v>
                </c:pt>
                <c:pt idx="251">
                  <c:v>43830</c:v>
                </c:pt>
                <c:pt idx="252">
                  <c:v>43861</c:v>
                </c:pt>
                <c:pt idx="253">
                  <c:v>43890</c:v>
                </c:pt>
                <c:pt idx="254">
                  <c:v>43921</c:v>
                </c:pt>
                <c:pt idx="255">
                  <c:v>43951</c:v>
                </c:pt>
                <c:pt idx="256">
                  <c:v>43982</c:v>
                </c:pt>
                <c:pt idx="257">
                  <c:v>44012</c:v>
                </c:pt>
                <c:pt idx="258">
                  <c:v>44043</c:v>
                </c:pt>
                <c:pt idx="259">
                  <c:v>44074</c:v>
                </c:pt>
                <c:pt idx="260">
                  <c:v>44104</c:v>
                </c:pt>
                <c:pt idx="261">
                  <c:v>44135</c:v>
                </c:pt>
                <c:pt idx="262">
                  <c:v>44165</c:v>
                </c:pt>
                <c:pt idx="263">
                  <c:v>44196</c:v>
                </c:pt>
                <c:pt idx="264">
                  <c:v>44227</c:v>
                </c:pt>
                <c:pt idx="265">
                  <c:v>44255</c:v>
                </c:pt>
                <c:pt idx="266">
                  <c:v>44286</c:v>
                </c:pt>
                <c:pt idx="267">
                  <c:v>44316</c:v>
                </c:pt>
                <c:pt idx="268">
                  <c:v>44347</c:v>
                </c:pt>
                <c:pt idx="269">
                  <c:v>44377</c:v>
                </c:pt>
                <c:pt idx="270">
                  <c:v>44408</c:v>
                </c:pt>
                <c:pt idx="271">
                  <c:v>44439</c:v>
                </c:pt>
                <c:pt idx="272">
                  <c:v>44469</c:v>
                </c:pt>
                <c:pt idx="273">
                  <c:v>44500</c:v>
                </c:pt>
                <c:pt idx="274">
                  <c:v>44530</c:v>
                </c:pt>
                <c:pt idx="275">
                  <c:v>44561</c:v>
                </c:pt>
                <c:pt idx="276">
                  <c:v>44592</c:v>
                </c:pt>
                <c:pt idx="277">
                  <c:v>44620</c:v>
                </c:pt>
                <c:pt idx="278">
                  <c:v>44651</c:v>
                </c:pt>
                <c:pt idx="279">
                  <c:v>44681</c:v>
                </c:pt>
                <c:pt idx="280">
                  <c:v>44712</c:v>
                </c:pt>
                <c:pt idx="281">
                  <c:v>44742</c:v>
                </c:pt>
                <c:pt idx="282">
                  <c:v>44773</c:v>
                </c:pt>
                <c:pt idx="283">
                  <c:v>44804</c:v>
                </c:pt>
                <c:pt idx="284">
                  <c:v>44834</c:v>
                </c:pt>
                <c:pt idx="285">
                  <c:v>44865</c:v>
                </c:pt>
                <c:pt idx="286">
                  <c:v>44895</c:v>
                </c:pt>
                <c:pt idx="287">
                  <c:v>44926</c:v>
                </c:pt>
                <c:pt idx="288">
                  <c:v>44957</c:v>
                </c:pt>
                <c:pt idx="289">
                  <c:v>44985</c:v>
                </c:pt>
                <c:pt idx="290">
                  <c:v>45016</c:v>
                </c:pt>
                <c:pt idx="291">
                  <c:v>45046</c:v>
                </c:pt>
                <c:pt idx="292">
                  <c:v>45077</c:v>
                </c:pt>
                <c:pt idx="293">
                  <c:v>45107</c:v>
                </c:pt>
                <c:pt idx="294">
                  <c:v>45138</c:v>
                </c:pt>
                <c:pt idx="295">
                  <c:v>45169</c:v>
                </c:pt>
                <c:pt idx="296">
                  <c:v>45199</c:v>
                </c:pt>
                <c:pt idx="297">
                  <c:v>45230</c:v>
                </c:pt>
                <c:pt idx="298">
                  <c:v>45260</c:v>
                </c:pt>
                <c:pt idx="299">
                  <c:v>45291</c:v>
                </c:pt>
                <c:pt idx="300">
                  <c:v>45322</c:v>
                </c:pt>
                <c:pt idx="301">
                  <c:v>45351</c:v>
                </c:pt>
                <c:pt idx="302">
                  <c:v>45382</c:v>
                </c:pt>
              </c:numCache>
            </c:numRef>
          </c:cat>
          <c:val>
            <c:numRef>
              <c:f>Data_chart_10_Inventory!$C$15:$C$317</c:f>
              <c:numCache>
                <c:formatCode>General</c:formatCode>
                <c:ptCount val="303"/>
                <c:pt idx="0">
                  <c:v>5230</c:v>
                </c:pt>
                <c:pt idx="1">
                  <c:v>5100</c:v>
                </c:pt>
                <c:pt idx="2">
                  <c:v>5150</c:v>
                </c:pt>
                <c:pt idx="3">
                  <c:v>5080</c:v>
                </c:pt>
                <c:pt idx="4">
                  <c:v>5190</c:v>
                </c:pt>
                <c:pt idx="5">
                  <c:v>5430</c:v>
                </c:pt>
                <c:pt idx="6">
                  <c:v>5250</c:v>
                </c:pt>
                <c:pt idx="7">
                  <c:v>5230</c:v>
                </c:pt>
                <c:pt idx="8">
                  <c:v>5120</c:v>
                </c:pt>
                <c:pt idx="9">
                  <c:v>5110</c:v>
                </c:pt>
                <c:pt idx="10">
                  <c:v>5090</c:v>
                </c:pt>
                <c:pt idx="11">
                  <c:v>5080</c:v>
                </c:pt>
                <c:pt idx="12">
                  <c:v>5230</c:v>
                </c:pt>
                <c:pt idx="13">
                  <c:v>5120</c:v>
                </c:pt>
                <c:pt idx="14">
                  <c:v>5190</c:v>
                </c:pt>
                <c:pt idx="15">
                  <c:v>5200</c:v>
                </c:pt>
                <c:pt idx="16">
                  <c:v>5110</c:v>
                </c:pt>
                <c:pt idx="17">
                  <c:v>5130</c:v>
                </c:pt>
                <c:pt idx="18">
                  <c:v>5110</c:v>
                </c:pt>
                <c:pt idx="19">
                  <c:v>5170</c:v>
                </c:pt>
                <c:pt idx="20">
                  <c:v>5290</c:v>
                </c:pt>
                <c:pt idx="21">
                  <c:v>5250</c:v>
                </c:pt>
                <c:pt idx="22">
                  <c:v>5350</c:v>
                </c:pt>
                <c:pt idx="23">
                  <c:v>5100</c:v>
                </c:pt>
                <c:pt idx="24">
                  <c:v>5100</c:v>
                </c:pt>
                <c:pt idx="25">
                  <c:v>5230</c:v>
                </c:pt>
                <c:pt idx="26">
                  <c:v>5450</c:v>
                </c:pt>
                <c:pt idx="27">
                  <c:v>5320</c:v>
                </c:pt>
                <c:pt idx="28">
                  <c:v>5270</c:v>
                </c:pt>
                <c:pt idx="29">
                  <c:v>5430</c:v>
                </c:pt>
                <c:pt idx="30">
                  <c:v>5430</c:v>
                </c:pt>
                <c:pt idx="31">
                  <c:v>5480</c:v>
                </c:pt>
                <c:pt idx="32">
                  <c:v>5230</c:v>
                </c:pt>
                <c:pt idx="33">
                  <c:v>5250</c:v>
                </c:pt>
                <c:pt idx="34">
                  <c:v>5240</c:v>
                </c:pt>
                <c:pt idx="35">
                  <c:v>5490</c:v>
                </c:pt>
                <c:pt idx="36">
                  <c:v>5860</c:v>
                </c:pt>
                <c:pt idx="37">
                  <c:v>5900</c:v>
                </c:pt>
                <c:pt idx="38">
                  <c:v>5630</c:v>
                </c:pt>
                <c:pt idx="39">
                  <c:v>5670</c:v>
                </c:pt>
                <c:pt idx="40">
                  <c:v>5640</c:v>
                </c:pt>
                <c:pt idx="41">
                  <c:v>5510</c:v>
                </c:pt>
                <c:pt idx="42">
                  <c:v>5410</c:v>
                </c:pt>
                <c:pt idx="43">
                  <c:v>5360</c:v>
                </c:pt>
                <c:pt idx="44">
                  <c:v>5520</c:v>
                </c:pt>
                <c:pt idx="45">
                  <c:v>5680</c:v>
                </c:pt>
                <c:pt idx="46">
                  <c:v>5730</c:v>
                </c:pt>
                <c:pt idx="47">
                  <c:v>5970</c:v>
                </c:pt>
                <c:pt idx="48">
                  <c:v>6030</c:v>
                </c:pt>
                <c:pt idx="49">
                  <c:v>6020</c:v>
                </c:pt>
                <c:pt idx="50">
                  <c:v>5860</c:v>
                </c:pt>
                <c:pt idx="51">
                  <c:v>5840</c:v>
                </c:pt>
                <c:pt idx="52">
                  <c:v>5940</c:v>
                </c:pt>
                <c:pt idx="53">
                  <c:v>5940</c:v>
                </c:pt>
                <c:pt idx="54">
                  <c:v>6270</c:v>
                </c:pt>
                <c:pt idx="55">
                  <c:v>6520</c:v>
                </c:pt>
                <c:pt idx="56">
                  <c:v>6580</c:v>
                </c:pt>
                <c:pt idx="57">
                  <c:v>6390</c:v>
                </c:pt>
                <c:pt idx="58">
                  <c:v>6230</c:v>
                </c:pt>
                <c:pt idx="59">
                  <c:v>6490</c:v>
                </c:pt>
                <c:pt idx="60">
                  <c:v>6230</c:v>
                </c:pt>
                <c:pt idx="61">
                  <c:v>6410</c:v>
                </c:pt>
                <c:pt idx="62">
                  <c:v>6660</c:v>
                </c:pt>
                <c:pt idx="63">
                  <c:v>6730</c:v>
                </c:pt>
                <c:pt idx="64">
                  <c:v>6850</c:v>
                </c:pt>
                <c:pt idx="65">
                  <c:v>6920</c:v>
                </c:pt>
                <c:pt idx="66">
                  <c:v>6840</c:v>
                </c:pt>
                <c:pt idx="67">
                  <c:v>6700</c:v>
                </c:pt>
                <c:pt idx="68">
                  <c:v>6680</c:v>
                </c:pt>
                <c:pt idx="69">
                  <c:v>6850</c:v>
                </c:pt>
                <c:pt idx="70">
                  <c:v>6960</c:v>
                </c:pt>
                <c:pt idx="71">
                  <c:v>6890</c:v>
                </c:pt>
                <c:pt idx="72">
                  <c:v>7100</c:v>
                </c:pt>
                <c:pt idx="73">
                  <c:v>6880</c:v>
                </c:pt>
                <c:pt idx="74">
                  <c:v>6960</c:v>
                </c:pt>
                <c:pt idx="75">
                  <c:v>7120</c:v>
                </c:pt>
                <c:pt idx="76">
                  <c:v>7080</c:v>
                </c:pt>
                <c:pt idx="77">
                  <c:v>7180</c:v>
                </c:pt>
                <c:pt idx="78">
                  <c:v>7140</c:v>
                </c:pt>
                <c:pt idx="79">
                  <c:v>7230</c:v>
                </c:pt>
                <c:pt idx="80">
                  <c:v>7250</c:v>
                </c:pt>
                <c:pt idx="81">
                  <c:v>7100</c:v>
                </c:pt>
                <c:pt idx="82">
                  <c:v>7030</c:v>
                </c:pt>
                <c:pt idx="83">
                  <c:v>6840</c:v>
                </c:pt>
                <c:pt idx="84">
                  <c:v>6720</c:v>
                </c:pt>
                <c:pt idx="85">
                  <c:v>6840</c:v>
                </c:pt>
                <c:pt idx="86">
                  <c:v>6830</c:v>
                </c:pt>
                <c:pt idx="87">
                  <c:v>6700</c:v>
                </c:pt>
                <c:pt idx="88">
                  <c:v>6580</c:v>
                </c:pt>
                <c:pt idx="89">
                  <c:v>6480</c:v>
                </c:pt>
                <c:pt idx="90">
                  <c:v>6320</c:v>
                </c:pt>
                <c:pt idx="91">
                  <c:v>6340</c:v>
                </c:pt>
                <c:pt idx="92">
                  <c:v>6280</c:v>
                </c:pt>
                <c:pt idx="93">
                  <c:v>6360</c:v>
                </c:pt>
                <c:pt idx="94">
                  <c:v>6340</c:v>
                </c:pt>
                <c:pt idx="95">
                  <c:v>6400</c:v>
                </c:pt>
                <c:pt idx="96">
                  <c:v>5740</c:v>
                </c:pt>
                <c:pt idx="97">
                  <c:v>5790</c:v>
                </c:pt>
                <c:pt idx="98">
                  <c:v>5460</c:v>
                </c:pt>
                <c:pt idx="99">
                  <c:v>5290</c:v>
                </c:pt>
                <c:pt idx="100">
                  <c:v>5270</c:v>
                </c:pt>
                <c:pt idx="101">
                  <c:v>5120</c:v>
                </c:pt>
                <c:pt idx="102">
                  <c:v>5070</c:v>
                </c:pt>
                <c:pt idx="103">
                  <c:v>4870</c:v>
                </c:pt>
                <c:pt idx="104">
                  <c:v>4580</c:v>
                </c:pt>
                <c:pt idx="105">
                  <c:v>4430</c:v>
                </c:pt>
                <c:pt idx="106">
                  <c:v>4460</c:v>
                </c:pt>
                <c:pt idx="107">
                  <c:v>4410</c:v>
                </c:pt>
                <c:pt idx="108">
                  <c:v>4170</c:v>
                </c:pt>
                <c:pt idx="109">
                  <c:v>4120</c:v>
                </c:pt>
                <c:pt idx="110">
                  <c:v>4160</c:v>
                </c:pt>
                <c:pt idx="111">
                  <c:v>4110</c:v>
                </c:pt>
                <c:pt idx="112">
                  <c:v>4140</c:v>
                </c:pt>
                <c:pt idx="113">
                  <c:v>4090</c:v>
                </c:pt>
                <c:pt idx="114">
                  <c:v>4150</c:v>
                </c:pt>
                <c:pt idx="115">
                  <c:v>4190</c:v>
                </c:pt>
                <c:pt idx="116">
                  <c:v>4270</c:v>
                </c:pt>
                <c:pt idx="117">
                  <c:v>4090</c:v>
                </c:pt>
                <c:pt idx="118">
                  <c:v>3770</c:v>
                </c:pt>
                <c:pt idx="119">
                  <c:v>4010</c:v>
                </c:pt>
                <c:pt idx="120">
                  <c:v>3820</c:v>
                </c:pt>
                <c:pt idx="121">
                  <c:v>3970</c:v>
                </c:pt>
                <c:pt idx="122">
                  <c:v>3860</c:v>
                </c:pt>
                <c:pt idx="123">
                  <c:v>3900</c:v>
                </c:pt>
                <c:pt idx="124">
                  <c:v>4000</c:v>
                </c:pt>
                <c:pt idx="125">
                  <c:v>4100</c:v>
                </c:pt>
                <c:pt idx="126">
                  <c:v>4370</c:v>
                </c:pt>
                <c:pt idx="127">
                  <c:v>4450</c:v>
                </c:pt>
                <c:pt idx="128">
                  <c:v>4620</c:v>
                </c:pt>
                <c:pt idx="129">
                  <c:v>5020</c:v>
                </c:pt>
                <c:pt idx="130">
                  <c:v>5440</c:v>
                </c:pt>
                <c:pt idx="131">
                  <c:v>4400</c:v>
                </c:pt>
                <c:pt idx="132">
                  <c:v>4190</c:v>
                </c:pt>
                <c:pt idx="133">
                  <c:v>4270</c:v>
                </c:pt>
                <c:pt idx="134">
                  <c:v>4490</c:v>
                </c:pt>
                <c:pt idx="135">
                  <c:v>4820</c:v>
                </c:pt>
                <c:pt idx="136">
                  <c:v>4880</c:v>
                </c:pt>
                <c:pt idx="137">
                  <c:v>4450</c:v>
                </c:pt>
                <c:pt idx="138">
                  <c:v>3450</c:v>
                </c:pt>
                <c:pt idx="139">
                  <c:v>3680</c:v>
                </c:pt>
                <c:pt idx="140">
                  <c:v>3840</c:v>
                </c:pt>
                <c:pt idx="141">
                  <c:v>3830</c:v>
                </c:pt>
                <c:pt idx="142">
                  <c:v>4020</c:v>
                </c:pt>
                <c:pt idx="143">
                  <c:v>4270</c:v>
                </c:pt>
                <c:pt idx="144">
                  <c:v>4450</c:v>
                </c:pt>
                <c:pt idx="145">
                  <c:v>4150</c:v>
                </c:pt>
                <c:pt idx="146">
                  <c:v>4240</c:v>
                </c:pt>
                <c:pt idx="147">
                  <c:v>4150</c:v>
                </c:pt>
                <c:pt idx="148">
                  <c:v>4130</c:v>
                </c:pt>
                <c:pt idx="149">
                  <c:v>4190</c:v>
                </c:pt>
                <c:pt idx="150">
                  <c:v>4150</c:v>
                </c:pt>
                <c:pt idx="151">
                  <c:v>4410</c:v>
                </c:pt>
                <c:pt idx="152">
                  <c:v>4340</c:v>
                </c:pt>
                <c:pt idx="153">
                  <c:v>4350</c:v>
                </c:pt>
                <c:pt idx="154">
                  <c:v>4400</c:v>
                </c:pt>
                <c:pt idx="155">
                  <c:v>4370</c:v>
                </c:pt>
                <c:pt idx="156">
                  <c:v>4480</c:v>
                </c:pt>
                <c:pt idx="157">
                  <c:v>4580</c:v>
                </c:pt>
                <c:pt idx="158">
                  <c:v>4520</c:v>
                </c:pt>
                <c:pt idx="159">
                  <c:v>4590</c:v>
                </c:pt>
                <c:pt idx="160">
                  <c:v>4600</c:v>
                </c:pt>
                <c:pt idx="161">
                  <c:v>4470</c:v>
                </c:pt>
                <c:pt idx="162">
                  <c:v>4530</c:v>
                </c:pt>
                <c:pt idx="163">
                  <c:v>4760</c:v>
                </c:pt>
                <c:pt idx="164">
                  <c:v>4710</c:v>
                </c:pt>
                <c:pt idx="165">
                  <c:v>4790</c:v>
                </c:pt>
                <c:pt idx="166">
                  <c:v>4960</c:v>
                </c:pt>
                <c:pt idx="167">
                  <c:v>4890</c:v>
                </c:pt>
                <c:pt idx="168">
                  <c:v>4980</c:v>
                </c:pt>
                <c:pt idx="169">
                  <c:v>5060</c:v>
                </c:pt>
                <c:pt idx="170">
                  <c:v>5070</c:v>
                </c:pt>
                <c:pt idx="171">
                  <c:v>5090</c:v>
                </c:pt>
                <c:pt idx="172">
                  <c:v>5140</c:v>
                </c:pt>
                <c:pt idx="173">
                  <c:v>5110</c:v>
                </c:pt>
                <c:pt idx="174">
                  <c:v>5270</c:v>
                </c:pt>
                <c:pt idx="175">
                  <c:v>5260</c:v>
                </c:pt>
                <c:pt idx="176">
                  <c:v>5140</c:v>
                </c:pt>
                <c:pt idx="177">
                  <c:v>5040</c:v>
                </c:pt>
                <c:pt idx="178">
                  <c:v>4920</c:v>
                </c:pt>
                <c:pt idx="179">
                  <c:v>4860</c:v>
                </c:pt>
                <c:pt idx="180">
                  <c:v>4740</c:v>
                </c:pt>
                <c:pt idx="181">
                  <c:v>4720</c:v>
                </c:pt>
                <c:pt idx="182">
                  <c:v>4740</c:v>
                </c:pt>
                <c:pt idx="183">
                  <c:v>4780</c:v>
                </c:pt>
                <c:pt idx="184">
                  <c:v>4900</c:v>
                </c:pt>
                <c:pt idx="185">
                  <c:v>4970</c:v>
                </c:pt>
                <c:pt idx="186">
                  <c:v>4990</c:v>
                </c:pt>
                <c:pt idx="187">
                  <c:v>4960</c:v>
                </c:pt>
                <c:pt idx="188">
                  <c:v>5030</c:v>
                </c:pt>
                <c:pt idx="189">
                  <c:v>5140</c:v>
                </c:pt>
                <c:pt idx="190">
                  <c:v>5040</c:v>
                </c:pt>
                <c:pt idx="191">
                  <c:v>5070</c:v>
                </c:pt>
                <c:pt idx="192">
                  <c:v>4920</c:v>
                </c:pt>
                <c:pt idx="193">
                  <c:v>5080</c:v>
                </c:pt>
                <c:pt idx="194">
                  <c:v>5250</c:v>
                </c:pt>
                <c:pt idx="195">
                  <c:v>5170</c:v>
                </c:pt>
                <c:pt idx="196">
                  <c:v>5250</c:v>
                </c:pt>
                <c:pt idx="197">
                  <c:v>5360</c:v>
                </c:pt>
                <c:pt idx="198">
                  <c:v>5440</c:v>
                </c:pt>
                <c:pt idx="199">
                  <c:v>5360</c:v>
                </c:pt>
                <c:pt idx="200">
                  <c:v>5410</c:v>
                </c:pt>
                <c:pt idx="201">
                  <c:v>5280</c:v>
                </c:pt>
                <c:pt idx="202">
                  <c:v>4780</c:v>
                </c:pt>
                <c:pt idx="203">
                  <c:v>5440</c:v>
                </c:pt>
                <c:pt idx="204">
                  <c:v>5430</c:v>
                </c:pt>
                <c:pt idx="205">
                  <c:v>5260</c:v>
                </c:pt>
                <c:pt idx="206">
                  <c:v>5340</c:v>
                </c:pt>
                <c:pt idx="207">
                  <c:v>5470</c:v>
                </c:pt>
                <c:pt idx="208">
                  <c:v>5440</c:v>
                </c:pt>
                <c:pt idx="209">
                  <c:v>5470</c:v>
                </c:pt>
                <c:pt idx="210">
                  <c:v>5370</c:v>
                </c:pt>
                <c:pt idx="211">
                  <c:v>5400</c:v>
                </c:pt>
                <c:pt idx="212">
                  <c:v>5470</c:v>
                </c:pt>
                <c:pt idx="213">
                  <c:v>5560</c:v>
                </c:pt>
                <c:pt idx="214">
                  <c:v>5510</c:v>
                </c:pt>
                <c:pt idx="215">
                  <c:v>5520</c:v>
                </c:pt>
                <c:pt idx="216">
                  <c:v>5670</c:v>
                </c:pt>
                <c:pt idx="217">
                  <c:v>5450</c:v>
                </c:pt>
                <c:pt idx="218">
                  <c:v>5610</c:v>
                </c:pt>
                <c:pt idx="219">
                  <c:v>5560</c:v>
                </c:pt>
                <c:pt idx="220">
                  <c:v>5590</c:v>
                </c:pt>
                <c:pt idx="221">
                  <c:v>5490</c:v>
                </c:pt>
                <c:pt idx="222">
                  <c:v>5460</c:v>
                </c:pt>
                <c:pt idx="223">
                  <c:v>5390</c:v>
                </c:pt>
                <c:pt idx="224">
                  <c:v>5450</c:v>
                </c:pt>
                <c:pt idx="225">
                  <c:v>5460</c:v>
                </c:pt>
                <c:pt idx="226">
                  <c:v>5620</c:v>
                </c:pt>
                <c:pt idx="227">
                  <c:v>5570</c:v>
                </c:pt>
                <c:pt idx="228">
                  <c:v>5410</c:v>
                </c:pt>
                <c:pt idx="229">
                  <c:v>5480</c:v>
                </c:pt>
                <c:pt idx="230">
                  <c:v>5530</c:v>
                </c:pt>
                <c:pt idx="231">
                  <c:v>5470</c:v>
                </c:pt>
                <c:pt idx="232">
                  <c:v>5430</c:v>
                </c:pt>
                <c:pt idx="233">
                  <c:v>5450</c:v>
                </c:pt>
                <c:pt idx="234">
                  <c:v>5380</c:v>
                </c:pt>
                <c:pt idx="235">
                  <c:v>5310</c:v>
                </c:pt>
                <c:pt idx="236">
                  <c:v>5200</c:v>
                </c:pt>
                <c:pt idx="237">
                  <c:v>5160</c:v>
                </c:pt>
                <c:pt idx="238">
                  <c:v>5180</c:v>
                </c:pt>
                <c:pt idx="239">
                  <c:v>5010</c:v>
                </c:pt>
                <c:pt idx="240">
                  <c:v>4970</c:v>
                </c:pt>
                <c:pt idx="241">
                  <c:v>5310</c:v>
                </c:pt>
                <c:pt idx="242">
                  <c:v>5250</c:v>
                </c:pt>
                <c:pt idx="243">
                  <c:v>5310</c:v>
                </c:pt>
                <c:pt idx="244">
                  <c:v>5460</c:v>
                </c:pt>
                <c:pt idx="245">
                  <c:v>5390</c:v>
                </c:pt>
                <c:pt idx="246">
                  <c:v>5430</c:v>
                </c:pt>
                <c:pt idx="247">
                  <c:v>5470</c:v>
                </c:pt>
                <c:pt idx="248">
                  <c:v>5310</c:v>
                </c:pt>
                <c:pt idx="249">
                  <c:v>5290</c:v>
                </c:pt>
                <c:pt idx="250">
                  <c:v>5260</c:v>
                </c:pt>
                <c:pt idx="251">
                  <c:v>5450</c:v>
                </c:pt>
                <c:pt idx="252">
                  <c:v>5350</c:v>
                </c:pt>
                <c:pt idx="253">
                  <c:v>5630</c:v>
                </c:pt>
                <c:pt idx="254">
                  <c:v>5340</c:v>
                </c:pt>
                <c:pt idx="255">
                  <c:v>4460</c:v>
                </c:pt>
                <c:pt idx="256">
                  <c:v>4090</c:v>
                </c:pt>
                <c:pt idx="257">
                  <c:v>4870</c:v>
                </c:pt>
                <c:pt idx="258">
                  <c:v>5960</c:v>
                </c:pt>
                <c:pt idx="259">
                  <c:v>6040</c:v>
                </c:pt>
                <c:pt idx="260">
                  <c:v>6350</c:v>
                </c:pt>
                <c:pt idx="261">
                  <c:v>6560</c:v>
                </c:pt>
                <c:pt idx="262">
                  <c:v>6470</c:v>
                </c:pt>
                <c:pt idx="263">
                  <c:v>6510</c:v>
                </c:pt>
                <c:pt idx="264">
                  <c:v>6600</c:v>
                </c:pt>
                <c:pt idx="265">
                  <c:v>6130</c:v>
                </c:pt>
                <c:pt idx="266">
                  <c:v>5980</c:v>
                </c:pt>
                <c:pt idx="267">
                  <c:v>5940</c:v>
                </c:pt>
                <c:pt idx="268">
                  <c:v>5880</c:v>
                </c:pt>
                <c:pt idx="269">
                  <c:v>5990</c:v>
                </c:pt>
                <c:pt idx="270">
                  <c:v>6070</c:v>
                </c:pt>
                <c:pt idx="271">
                  <c:v>5990</c:v>
                </c:pt>
                <c:pt idx="272">
                  <c:v>6170</c:v>
                </c:pt>
                <c:pt idx="273">
                  <c:v>6210</c:v>
                </c:pt>
                <c:pt idx="274">
                  <c:v>6430</c:v>
                </c:pt>
                <c:pt idx="275">
                  <c:v>6210</c:v>
                </c:pt>
                <c:pt idx="276">
                  <c:v>6430</c:v>
                </c:pt>
                <c:pt idx="277">
                  <c:v>5890</c:v>
                </c:pt>
                <c:pt idx="278">
                  <c:v>5630</c:v>
                </c:pt>
                <c:pt idx="279">
                  <c:v>5530</c:v>
                </c:pt>
                <c:pt idx="280">
                  <c:v>5350</c:v>
                </c:pt>
                <c:pt idx="281">
                  <c:v>5100</c:v>
                </c:pt>
                <c:pt idx="282">
                  <c:v>4860</c:v>
                </c:pt>
                <c:pt idx="283">
                  <c:v>4750</c:v>
                </c:pt>
                <c:pt idx="284">
                  <c:v>4700</c:v>
                </c:pt>
                <c:pt idx="285">
                  <c:v>4490</c:v>
                </c:pt>
                <c:pt idx="286">
                  <c:v>4190</c:v>
                </c:pt>
                <c:pt idx="287">
                  <c:v>4120</c:v>
                </c:pt>
                <c:pt idx="288">
                  <c:v>4070</c:v>
                </c:pt>
                <c:pt idx="289">
                  <c:v>4530</c:v>
                </c:pt>
                <c:pt idx="290">
                  <c:v>4350</c:v>
                </c:pt>
                <c:pt idx="291">
                  <c:v>4220</c:v>
                </c:pt>
                <c:pt idx="292">
                  <c:v>4230</c:v>
                </c:pt>
                <c:pt idx="293">
                  <c:v>4110</c:v>
                </c:pt>
                <c:pt idx="294">
                  <c:v>4050</c:v>
                </c:pt>
                <c:pt idx="295">
                  <c:v>4030</c:v>
                </c:pt>
                <c:pt idx="296">
                  <c:v>3980</c:v>
                </c:pt>
                <c:pt idx="297">
                  <c:v>3850</c:v>
                </c:pt>
                <c:pt idx="298">
                  <c:v>3910</c:v>
                </c:pt>
                <c:pt idx="299">
                  <c:v>3880</c:v>
                </c:pt>
                <c:pt idx="300">
                  <c:v>4000</c:v>
                </c:pt>
                <c:pt idx="301">
                  <c:v>4380</c:v>
                </c:pt>
              </c:numCache>
            </c:numRef>
          </c:val>
          <c:smooth val="0"/>
          <c:extLst>
            <c:ext xmlns:c16="http://schemas.microsoft.com/office/drawing/2014/chart" uri="{C3380CC4-5D6E-409C-BE32-E72D297353CC}">
              <c16:uniqueId val="{00000000-7F07-4410-A7AD-D1A121B44905}"/>
            </c:ext>
          </c:extLst>
        </c:ser>
        <c:ser>
          <c:idx val="1"/>
          <c:order val="1"/>
          <c:tx>
            <c:v>Existing Inventory</c:v>
          </c:tx>
          <c:spPr>
            <a:ln w="41275">
              <a:solidFill>
                <a:srgbClr val="163D22"/>
              </a:solidFill>
              <a:prstDash val="sysDash"/>
            </a:ln>
            <a:effectLst/>
          </c:spPr>
          <c:marker>
            <c:symbol val="none"/>
          </c:marker>
          <c:cat>
            <c:numRef>
              <c:f>Data_chart_10_Inventory!$B$15:$B$317</c:f>
              <c:numCache>
                <c:formatCode>d\-mmm\-yy</c:formatCode>
                <c:ptCount val="303"/>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42338</c:v>
                </c:pt>
                <c:pt idx="203">
                  <c:v>42369</c:v>
                </c:pt>
                <c:pt idx="204">
                  <c:v>42400</c:v>
                </c:pt>
                <c:pt idx="205">
                  <c:v>42429</c:v>
                </c:pt>
                <c:pt idx="206">
                  <c:v>42460</c:v>
                </c:pt>
                <c:pt idx="207">
                  <c:v>42490</c:v>
                </c:pt>
                <c:pt idx="208">
                  <c:v>42521</c:v>
                </c:pt>
                <c:pt idx="209">
                  <c:v>42551</c:v>
                </c:pt>
                <c:pt idx="210">
                  <c:v>42582</c:v>
                </c:pt>
                <c:pt idx="211">
                  <c:v>42613</c:v>
                </c:pt>
                <c:pt idx="212">
                  <c:v>42643</c:v>
                </c:pt>
                <c:pt idx="213">
                  <c:v>42674</c:v>
                </c:pt>
                <c:pt idx="214">
                  <c:v>42704</c:v>
                </c:pt>
                <c:pt idx="215">
                  <c:v>42735</c:v>
                </c:pt>
                <c:pt idx="216">
                  <c:v>42766</c:v>
                </c:pt>
                <c:pt idx="217">
                  <c:v>42794</c:v>
                </c:pt>
                <c:pt idx="218">
                  <c:v>42825</c:v>
                </c:pt>
                <c:pt idx="219">
                  <c:v>42855</c:v>
                </c:pt>
                <c:pt idx="220">
                  <c:v>42886</c:v>
                </c:pt>
                <c:pt idx="221">
                  <c:v>42916</c:v>
                </c:pt>
                <c:pt idx="222">
                  <c:v>42947</c:v>
                </c:pt>
                <c:pt idx="223">
                  <c:v>42978</c:v>
                </c:pt>
                <c:pt idx="224">
                  <c:v>43008</c:v>
                </c:pt>
                <c:pt idx="225">
                  <c:v>43039</c:v>
                </c:pt>
                <c:pt idx="226">
                  <c:v>43069</c:v>
                </c:pt>
                <c:pt idx="227">
                  <c:v>43100</c:v>
                </c:pt>
                <c:pt idx="228">
                  <c:v>43131</c:v>
                </c:pt>
                <c:pt idx="229">
                  <c:v>43159</c:v>
                </c:pt>
                <c:pt idx="230">
                  <c:v>43190</c:v>
                </c:pt>
                <c:pt idx="231">
                  <c:v>43220</c:v>
                </c:pt>
                <c:pt idx="232">
                  <c:v>43251</c:v>
                </c:pt>
                <c:pt idx="233">
                  <c:v>43281</c:v>
                </c:pt>
                <c:pt idx="234">
                  <c:v>43312</c:v>
                </c:pt>
                <c:pt idx="235">
                  <c:v>43343</c:v>
                </c:pt>
                <c:pt idx="236">
                  <c:v>43373</c:v>
                </c:pt>
                <c:pt idx="237">
                  <c:v>43404</c:v>
                </c:pt>
                <c:pt idx="238">
                  <c:v>43434</c:v>
                </c:pt>
                <c:pt idx="239">
                  <c:v>43465</c:v>
                </c:pt>
                <c:pt idx="240">
                  <c:v>43496</c:v>
                </c:pt>
                <c:pt idx="241">
                  <c:v>43524</c:v>
                </c:pt>
                <c:pt idx="242">
                  <c:v>43555</c:v>
                </c:pt>
                <c:pt idx="243">
                  <c:v>43585</c:v>
                </c:pt>
                <c:pt idx="244">
                  <c:v>43616</c:v>
                </c:pt>
                <c:pt idx="245">
                  <c:v>43646</c:v>
                </c:pt>
                <c:pt idx="246">
                  <c:v>43677</c:v>
                </c:pt>
                <c:pt idx="247">
                  <c:v>43708</c:v>
                </c:pt>
                <c:pt idx="248">
                  <c:v>43738</c:v>
                </c:pt>
                <c:pt idx="249">
                  <c:v>43769</c:v>
                </c:pt>
                <c:pt idx="250">
                  <c:v>43799</c:v>
                </c:pt>
                <c:pt idx="251">
                  <c:v>43830</c:v>
                </c:pt>
                <c:pt idx="252">
                  <c:v>43861</c:v>
                </c:pt>
                <c:pt idx="253">
                  <c:v>43890</c:v>
                </c:pt>
                <c:pt idx="254">
                  <c:v>43921</c:v>
                </c:pt>
                <c:pt idx="255">
                  <c:v>43951</c:v>
                </c:pt>
                <c:pt idx="256">
                  <c:v>43982</c:v>
                </c:pt>
                <c:pt idx="257">
                  <c:v>44012</c:v>
                </c:pt>
                <c:pt idx="258">
                  <c:v>44043</c:v>
                </c:pt>
                <c:pt idx="259">
                  <c:v>44074</c:v>
                </c:pt>
                <c:pt idx="260">
                  <c:v>44104</c:v>
                </c:pt>
                <c:pt idx="261">
                  <c:v>44135</c:v>
                </c:pt>
                <c:pt idx="262">
                  <c:v>44165</c:v>
                </c:pt>
                <c:pt idx="263">
                  <c:v>44196</c:v>
                </c:pt>
                <c:pt idx="264">
                  <c:v>44227</c:v>
                </c:pt>
                <c:pt idx="265">
                  <c:v>44255</c:v>
                </c:pt>
                <c:pt idx="266">
                  <c:v>44286</c:v>
                </c:pt>
                <c:pt idx="267">
                  <c:v>44316</c:v>
                </c:pt>
                <c:pt idx="268">
                  <c:v>44347</c:v>
                </c:pt>
                <c:pt idx="269">
                  <c:v>44377</c:v>
                </c:pt>
                <c:pt idx="270">
                  <c:v>44408</c:v>
                </c:pt>
                <c:pt idx="271">
                  <c:v>44439</c:v>
                </c:pt>
                <c:pt idx="272">
                  <c:v>44469</c:v>
                </c:pt>
                <c:pt idx="273">
                  <c:v>44500</c:v>
                </c:pt>
                <c:pt idx="274">
                  <c:v>44530</c:v>
                </c:pt>
                <c:pt idx="275">
                  <c:v>44561</c:v>
                </c:pt>
                <c:pt idx="276">
                  <c:v>44592</c:v>
                </c:pt>
                <c:pt idx="277">
                  <c:v>44620</c:v>
                </c:pt>
                <c:pt idx="278">
                  <c:v>44651</c:v>
                </c:pt>
                <c:pt idx="279">
                  <c:v>44681</c:v>
                </c:pt>
                <c:pt idx="280">
                  <c:v>44712</c:v>
                </c:pt>
                <c:pt idx="281">
                  <c:v>44742</c:v>
                </c:pt>
                <c:pt idx="282">
                  <c:v>44773</c:v>
                </c:pt>
                <c:pt idx="283">
                  <c:v>44804</c:v>
                </c:pt>
                <c:pt idx="284">
                  <c:v>44834</c:v>
                </c:pt>
                <c:pt idx="285">
                  <c:v>44865</c:v>
                </c:pt>
                <c:pt idx="286">
                  <c:v>44895</c:v>
                </c:pt>
                <c:pt idx="287">
                  <c:v>44926</c:v>
                </c:pt>
                <c:pt idx="288">
                  <c:v>44957</c:v>
                </c:pt>
                <c:pt idx="289">
                  <c:v>44985</c:v>
                </c:pt>
                <c:pt idx="290">
                  <c:v>45016</c:v>
                </c:pt>
                <c:pt idx="291">
                  <c:v>45046</c:v>
                </c:pt>
                <c:pt idx="292">
                  <c:v>45077</c:v>
                </c:pt>
                <c:pt idx="293">
                  <c:v>45107</c:v>
                </c:pt>
                <c:pt idx="294">
                  <c:v>45138</c:v>
                </c:pt>
                <c:pt idx="295">
                  <c:v>45169</c:v>
                </c:pt>
                <c:pt idx="296">
                  <c:v>45199</c:v>
                </c:pt>
                <c:pt idx="297">
                  <c:v>45230</c:v>
                </c:pt>
                <c:pt idx="298">
                  <c:v>45260</c:v>
                </c:pt>
                <c:pt idx="299">
                  <c:v>45291</c:v>
                </c:pt>
                <c:pt idx="300">
                  <c:v>45322</c:v>
                </c:pt>
                <c:pt idx="301">
                  <c:v>45351</c:v>
                </c:pt>
                <c:pt idx="302">
                  <c:v>45382</c:v>
                </c:pt>
              </c:numCache>
            </c:numRef>
          </c:cat>
          <c:val>
            <c:numRef>
              <c:f>Data_chart_10_Inventory!$D$15:$D$317</c:f>
              <c:numCache>
                <c:formatCode>General</c:formatCode>
                <c:ptCount val="303"/>
                <c:pt idx="0">
                  <c:v>2264.4832417603802</c:v>
                </c:pt>
                <c:pt idx="1">
                  <c:v>2125.88847768196</c:v>
                </c:pt>
                <c:pt idx="2">
                  <c:v>2133.1094446017901</c:v>
                </c:pt>
                <c:pt idx="3">
                  <c:v>2082.3444287621101</c:v>
                </c:pt>
                <c:pt idx="4">
                  <c:v>2156.16717042343</c:v>
                </c:pt>
                <c:pt idx="5">
                  <c:v>2072.0688423414199</c:v>
                </c:pt>
                <c:pt idx="6">
                  <c:v>2071.79954458459</c:v>
                </c:pt>
                <c:pt idx="7">
                  <c:v>1999.05221456155</c:v>
                </c:pt>
                <c:pt idx="8">
                  <c:v>1981.9425533011699</c:v>
                </c:pt>
                <c:pt idx="9">
                  <c:v>2039.95514283279</c:v>
                </c:pt>
                <c:pt idx="10">
                  <c:v>1909.83268891736</c:v>
                </c:pt>
                <c:pt idx="11">
                  <c:v>1916.9415703300299</c:v>
                </c:pt>
                <c:pt idx="12">
                  <c:v>1898.8711868124799</c:v>
                </c:pt>
                <c:pt idx="13">
                  <c:v>1996.07769739587</c:v>
                </c:pt>
                <c:pt idx="14">
                  <c:v>1794.7344703230999</c:v>
                </c:pt>
                <c:pt idx="15">
                  <c:v>1915.9259557867099</c:v>
                </c:pt>
                <c:pt idx="16">
                  <c:v>1916.71989320788</c:v>
                </c:pt>
                <c:pt idx="17">
                  <c:v>1962.2194742875499</c:v>
                </c:pt>
                <c:pt idx="18">
                  <c:v>1993.8110159196999</c:v>
                </c:pt>
                <c:pt idx="19">
                  <c:v>1945.04687300914</c:v>
                </c:pt>
                <c:pt idx="20">
                  <c:v>1950.4101310583001</c:v>
                </c:pt>
                <c:pt idx="21">
                  <c:v>1930.05363952993</c:v>
                </c:pt>
                <c:pt idx="22">
                  <c:v>1883.9690770636801</c:v>
                </c:pt>
                <c:pt idx="23">
                  <c:v>2084.0861163476602</c:v>
                </c:pt>
                <c:pt idx="24">
                  <c:v>1826.64072261001</c:v>
                </c:pt>
                <c:pt idx="25">
                  <c:v>1941.0057794204899</c:v>
                </c:pt>
                <c:pt idx="26">
                  <c:v>2013.00577735865</c:v>
                </c:pt>
                <c:pt idx="27">
                  <c:v>2015.45678718156</c:v>
                </c:pt>
                <c:pt idx="28">
                  <c:v>2000.0482262887999</c:v>
                </c:pt>
                <c:pt idx="29">
                  <c:v>2043.2760607090299</c:v>
                </c:pt>
                <c:pt idx="30">
                  <c:v>2034.0108874413199</c:v>
                </c:pt>
                <c:pt idx="31">
                  <c:v>2140.6159767028198</c:v>
                </c:pt>
                <c:pt idx="32">
                  <c:v>2181.0317967283199</c:v>
                </c:pt>
                <c:pt idx="33">
                  <c:v>1995.3095725451301</c:v>
                </c:pt>
                <c:pt idx="34">
                  <c:v>2163.6723460415701</c:v>
                </c:pt>
                <c:pt idx="35">
                  <c:v>2098.9940709621601</c:v>
                </c:pt>
                <c:pt idx="36">
                  <c:v>2140.3293121006</c:v>
                </c:pt>
                <c:pt idx="37">
                  <c:v>2218.6338927229799</c:v>
                </c:pt>
                <c:pt idx="38">
                  <c:v>2180.8209549021299</c:v>
                </c:pt>
                <c:pt idx="39">
                  <c:v>2194.2098034914802</c:v>
                </c:pt>
                <c:pt idx="40">
                  <c:v>2177.5443922880199</c:v>
                </c:pt>
                <c:pt idx="41">
                  <c:v>2155.2018537470599</c:v>
                </c:pt>
                <c:pt idx="42">
                  <c:v>2117.4088213161899</c:v>
                </c:pt>
                <c:pt idx="43">
                  <c:v>2160.4399878528002</c:v>
                </c:pt>
                <c:pt idx="44">
                  <c:v>2232.5632904837698</c:v>
                </c:pt>
                <c:pt idx="45">
                  <c:v>2288.6785258998598</c:v>
                </c:pt>
                <c:pt idx="46">
                  <c:v>2340.2846032316102</c:v>
                </c:pt>
                <c:pt idx="47">
                  <c:v>2375.8691926270699</c:v>
                </c:pt>
                <c:pt idx="48">
                  <c:v>2363.0555444577799</c:v>
                </c:pt>
                <c:pt idx="49">
                  <c:v>2346.3374274256398</c:v>
                </c:pt>
                <c:pt idx="50">
                  <c:v>2313.6834329940002</c:v>
                </c:pt>
                <c:pt idx="51">
                  <c:v>2354.6827111054399</c:v>
                </c:pt>
                <c:pt idx="52">
                  <c:v>2358.95781632218</c:v>
                </c:pt>
                <c:pt idx="53">
                  <c:v>2371.1688583178802</c:v>
                </c:pt>
                <c:pt idx="54">
                  <c:v>2424.8473159090599</c:v>
                </c:pt>
                <c:pt idx="55">
                  <c:v>2379.2442903555998</c:v>
                </c:pt>
                <c:pt idx="56">
                  <c:v>2352.60553146439</c:v>
                </c:pt>
                <c:pt idx="57">
                  <c:v>2405.39211039767</c:v>
                </c:pt>
                <c:pt idx="58">
                  <c:v>2478.0021623657999</c:v>
                </c:pt>
                <c:pt idx="59">
                  <c:v>2521.9670793812802</c:v>
                </c:pt>
                <c:pt idx="60">
                  <c:v>2530.2955948510498</c:v>
                </c:pt>
                <c:pt idx="61">
                  <c:v>2533.0190556011498</c:v>
                </c:pt>
                <c:pt idx="62">
                  <c:v>2590.5186843145898</c:v>
                </c:pt>
                <c:pt idx="63">
                  <c:v>2386.1085327453102</c:v>
                </c:pt>
                <c:pt idx="64">
                  <c:v>2348.9428859496302</c:v>
                </c:pt>
                <c:pt idx="65">
                  <c:v>2240.8500976103101</c:v>
                </c:pt>
                <c:pt idx="66">
                  <c:v>2295.5565926961399</c:v>
                </c:pt>
                <c:pt idx="67">
                  <c:v>2356.2936779791498</c:v>
                </c:pt>
                <c:pt idx="68">
                  <c:v>2305.8627697258098</c:v>
                </c:pt>
                <c:pt idx="69">
                  <c:v>2372.7055970782699</c:v>
                </c:pt>
                <c:pt idx="70">
                  <c:v>2463.8208400141898</c:v>
                </c:pt>
                <c:pt idx="71">
                  <c:v>2383.7414428064699</c:v>
                </c:pt>
                <c:pt idx="72">
                  <c:v>2430.4305894438598</c:v>
                </c:pt>
                <c:pt idx="73">
                  <c:v>2477.93128305036</c:v>
                </c:pt>
                <c:pt idx="74">
                  <c:v>2438.4775925244999</c:v>
                </c:pt>
                <c:pt idx="75">
                  <c:v>2462.7582142098099</c:v>
                </c:pt>
                <c:pt idx="76">
                  <c:v>2480.9787912911202</c:v>
                </c:pt>
                <c:pt idx="77">
                  <c:v>2557.0088362554502</c:v>
                </c:pt>
                <c:pt idx="78">
                  <c:v>2586.3980939610501</c:v>
                </c:pt>
                <c:pt idx="79">
                  <c:v>2684.4650537669399</c:v>
                </c:pt>
                <c:pt idx="80">
                  <c:v>2711.2480927538099</c:v>
                </c:pt>
                <c:pt idx="81">
                  <c:v>2759.6610173505701</c:v>
                </c:pt>
                <c:pt idx="82">
                  <c:v>2849.1013255673802</c:v>
                </c:pt>
                <c:pt idx="83">
                  <c:v>3024.0992912281499</c:v>
                </c:pt>
                <c:pt idx="84">
                  <c:v>3260.9617649904199</c:v>
                </c:pt>
                <c:pt idx="85">
                  <c:v>3188.3999434053799</c:v>
                </c:pt>
                <c:pt idx="86">
                  <c:v>3404.79513796531</c:v>
                </c:pt>
                <c:pt idx="87">
                  <c:v>3380.45989178429</c:v>
                </c:pt>
                <c:pt idx="88">
                  <c:v>3480.0868327713301</c:v>
                </c:pt>
                <c:pt idx="89">
                  <c:v>3570.2355191009401</c:v>
                </c:pt>
                <c:pt idx="90">
                  <c:v>3616.6963888872901</c:v>
                </c:pt>
                <c:pt idx="91">
                  <c:v>3651.1538251390498</c:v>
                </c:pt>
                <c:pt idx="92">
                  <c:v>3686.9118005957898</c:v>
                </c:pt>
                <c:pt idx="93">
                  <c:v>3712.7998420502399</c:v>
                </c:pt>
                <c:pt idx="94">
                  <c:v>3712.9322140620902</c:v>
                </c:pt>
                <c:pt idx="95">
                  <c:v>3668.7983913799299</c:v>
                </c:pt>
                <c:pt idx="96">
                  <c:v>3560.2166446420601</c:v>
                </c:pt>
                <c:pt idx="97">
                  <c:v>3629.8234091126201</c:v>
                </c:pt>
                <c:pt idx="98">
                  <c:v>3602.1313373192802</c:v>
                </c:pt>
                <c:pt idx="99">
                  <c:v>3698.92025179541</c:v>
                </c:pt>
                <c:pt idx="100">
                  <c:v>3784.0763984964501</c:v>
                </c:pt>
                <c:pt idx="101">
                  <c:v>3696.9904783684201</c:v>
                </c:pt>
                <c:pt idx="102">
                  <c:v>3775.3623398978598</c:v>
                </c:pt>
                <c:pt idx="103">
                  <c:v>3716.1004872735698</c:v>
                </c:pt>
                <c:pt idx="104">
                  <c:v>3777.4501931253099</c:v>
                </c:pt>
                <c:pt idx="105">
                  <c:v>3761.7854478118402</c:v>
                </c:pt>
                <c:pt idx="106">
                  <c:v>3608.0454938266298</c:v>
                </c:pt>
                <c:pt idx="107">
                  <c:v>3739.4122629748399</c:v>
                </c:pt>
                <c:pt idx="108">
                  <c:v>3943.1665359220801</c:v>
                </c:pt>
                <c:pt idx="109">
                  <c:v>3643.1057334347902</c:v>
                </c:pt>
                <c:pt idx="110">
                  <c:v>3636.1227960518199</c:v>
                </c:pt>
                <c:pt idx="111">
                  <c:v>3750.0236404595898</c:v>
                </c:pt>
                <c:pt idx="112">
                  <c:v>3605.5214212351002</c:v>
                </c:pt>
                <c:pt idx="113">
                  <c:v>3602.83847026374</c:v>
                </c:pt>
                <c:pt idx="114">
                  <c:v>3564.7830727301298</c:v>
                </c:pt>
                <c:pt idx="115">
                  <c:v>3461.7811160470001</c:v>
                </c:pt>
                <c:pt idx="116">
                  <c:v>3498.8127185712701</c:v>
                </c:pt>
                <c:pt idx="117">
                  <c:v>3424.6666749146498</c:v>
                </c:pt>
                <c:pt idx="118">
                  <c:v>3383.6263623047998</c:v>
                </c:pt>
                <c:pt idx="119">
                  <c:v>3324.1654529002299</c:v>
                </c:pt>
                <c:pt idx="120">
                  <c:v>3389.59984749059</c:v>
                </c:pt>
                <c:pt idx="121">
                  <c:v>3351.7193957301201</c:v>
                </c:pt>
                <c:pt idx="122">
                  <c:v>3206.1796775289399</c:v>
                </c:pt>
                <c:pt idx="123">
                  <c:v>3152.9915546595498</c:v>
                </c:pt>
                <c:pt idx="124">
                  <c:v>3077.27507089656</c:v>
                </c:pt>
                <c:pt idx="125">
                  <c:v>3088.26390381891</c:v>
                </c:pt>
                <c:pt idx="126">
                  <c:v>3130.4197464537001</c:v>
                </c:pt>
                <c:pt idx="127">
                  <c:v>3072.15273303806</c:v>
                </c:pt>
                <c:pt idx="128">
                  <c:v>3015.8807934190199</c:v>
                </c:pt>
                <c:pt idx="129">
                  <c:v>2980.6139677159699</c:v>
                </c:pt>
                <c:pt idx="130">
                  <c:v>3048.8906229886402</c:v>
                </c:pt>
                <c:pt idx="131">
                  <c:v>3078.6728151398702</c:v>
                </c:pt>
                <c:pt idx="132">
                  <c:v>3076.3694985475699</c:v>
                </c:pt>
                <c:pt idx="133">
                  <c:v>3142.2369334969899</c:v>
                </c:pt>
                <c:pt idx="134">
                  <c:v>3206.1796775289399</c:v>
                </c:pt>
                <c:pt idx="135">
                  <c:v>3238.20754262332</c:v>
                </c:pt>
                <c:pt idx="136">
                  <c:v>3163.2858648036099</c:v>
                </c:pt>
                <c:pt idx="137">
                  <c:v>3174.5818390188201</c:v>
                </c:pt>
                <c:pt idx="138">
                  <c:v>3158.2045371027002</c:v>
                </c:pt>
                <c:pt idx="139">
                  <c:v>3276.9629152406001</c:v>
                </c:pt>
                <c:pt idx="140">
                  <c:v>3296.2030466534802</c:v>
                </c:pt>
                <c:pt idx="141">
                  <c:v>3301.7575601971498</c:v>
                </c:pt>
                <c:pt idx="142">
                  <c:v>3255.5950720048199</c:v>
                </c:pt>
                <c:pt idx="143">
                  <c:v>3393.28171595708</c:v>
                </c:pt>
                <c:pt idx="144">
                  <c:v>3255.3582693721601</c:v>
                </c:pt>
                <c:pt idx="145">
                  <c:v>3152.7110566086499</c:v>
                </c:pt>
                <c:pt idx="146">
                  <c:v>3143.9237614604099</c:v>
                </c:pt>
                <c:pt idx="147">
                  <c:v>3029.90179426743</c:v>
                </c:pt>
                <c:pt idx="148">
                  <c:v>2991.2642769895101</c:v>
                </c:pt>
                <c:pt idx="149">
                  <c:v>3030.7186136856399</c:v>
                </c:pt>
                <c:pt idx="150">
                  <c:v>2917.4030181447201</c:v>
                </c:pt>
                <c:pt idx="151">
                  <c:v>2811.48522841665</c:v>
                </c:pt>
                <c:pt idx="152">
                  <c:v>2803.2225323446</c:v>
                </c:pt>
                <c:pt idx="153">
                  <c:v>2749.79201062012</c:v>
                </c:pt>
                <c:pt idx="154">
                  <c:v>2707.8282821119501</c:v>
                </c:pt>
                <c:pt idx="155">
                  <c:v>2606.7594639140498</c:v>
                </c:pt>
                <c:pt idx="156">
                  <c:v>2606.52397513303</c:v>
                </c:pt>
                <c:pt idx="157">
                  <c:v>2513.78954679759</c:v>
                </c:pt>
                <c:pt idx="158">
                  <c:v>2407.22875464956</c:v>
                </c:pt>
                <c:pt idx="159">
                  <c:v>2367.1107767714302</c:v>
                </c:pt>
                <c:pt idx="160">
                  <c:v>2360.5184550045101</c:v>
                </c:pt>
                <c:pt idx="161">
                  <c:v>2273.0389602642299</c:v>
                </c:pt>
                <c:pt idx="162">
                  <c:v>2222.78325191979</c:v>
                </c:pt>
                <c:pt idx="163">
                  <c:v>2234.2928967549501</c:v>
                </c:pt>
                <c:pt idx="164">
                  <c:v>2097.5837569613</c:v>
                </c:pt>
                <c:pt idx="165">
                  <c:v>2117.5405629227898</c:v>
                </c:pt>
                <c:pt idx="166">
                  <c:v>2056.7092677109799</c:v>
                </c:pt>
                <c:pt idx="167">
                  <c:v>2056.1938874839302</c:v>
                </c:pt>
                <c:pt idx="168">
                  <c:v>1980.0632772469801</c:v>
                </c:pt>
                <c:pt idx="169">
                  <c:v>1990.08339121476</c:v>
                </c:pt>
                <c:pt idx="170">
                  <c:v>2002.5653002041599</c:v>
                </c:pt>
                <c:pt idx="171">
                  <c:v>2035.7152680234301</c:v>
                </c:pt>
                <c:pt idx="172">
                  <c:v>2054.7022988905601</c:v>
                </c:pt>
                <c:pt idx="173">
                  <c:v>2071.63044479778</c:v>
                </c:pt>
                <c:pt idx="174">
                  <c:v>2074.5977017917999</c:v>
                </c:pt>
                <c:pt idx="175">
                  <c:v>2057.4113757618502</c:v>
                </c:pt>
                <c:pt idx="176">
                  <c:v>2097.5837569613</c:v>
                </c:pt>
                <c:pt idx="177">
                  <c:v>2117.5405629227898</c:v>
                </c:pt>
                <c:pt idx="178">
                  <c:v>2118.7206024158399</c:v>
                </c:pt>
                <c:pt idx="179">
                  <c:v>2089.9019840000601</c:v>
                </c:pt>
                <c:pt idx="180">
                  <c:v>2134.0213241290198</c:v>
                </c:pt>
                <c:pt idx="181">
                  <c:v>2092.38481638244</c:v>
                </c:pt>
                <c:pt idx="182">
                  <c:v>2045.03684427864</c:v>
                </c:pt>
                <c:pt idx="183">
                  <c:v>2121.8140651174599</c:v>
                </c:pt>
                <c:pt idx="184">
                  <c:v>2097.23914870209</c:v>
                </c:pt>
                <c:pt idx="185">
                  <c:v>2141.3505736498</c:v>
                </c:pt>
                <c:pt idx="186">
                  <c:v>2175.3697459523</c:v>
                </c:pt>
                <c:pt idx="187">
                  <c:v>2176.93016406177</c:v>
                </c:pt>
                <c:pt idx="188">
                  <c:v>2167.8767621021402</c:v>
                </c:pt>
                <c:pt idx="189">
                  <c:v>2159.4569506238699</c:v>
                </c:pt>
                <c:pt idx="190">
                  <c:v>2155.0936193108</c:v>
                </c:pt>
                <c:pt idx="191">
                  <c:v>2177.0981525366401</c:v>
                </c:pt>
                <c:pt idx="192">
                  <c:v>2110.9911575422898</c:v>
                </c:pt>
                <c:pt idx="193">
                  <c:v>2090.0321370041802</c:v>
                </c:pt>
                <c:pt idx="194">
                  <c:v>2097.9261289476099</c:v>
                </c:pt>
                <c:pt idx="195">
                  <c:v>2115.2894596487399</c:v>
                </c:pt>
                <c:pt idx="196">
                  <c:v>2124.74244418014</c:v>
                </c:pt>
                <c:pt idx="197">
                  <c:v>2102.4660996112798</c:v>
                </c:pt>
                <c:pt idx="198">
                  <c:v>2091.9187442665402</c:v>
                </c:pt>
                <c:pt idx="199">
                  <c:v>2121.81882344925</c:v>
                </c:pt>
                <c:pt idx="200">
                  <c:v>2081.3393982448401</c:v>
                </c:pt>
                <c:pt idx="201">
                  <c:v>2034.98469297362</c:v>
                </c:pt>
                <c:pt idx="202">
                  <c:v>2112.9532433551499</c:v>
                </c:pt>
                <c:pt idx="203">
                  <c:v>2061.3611335444798</c:v>
                </c:pt>
                <c:pt idx="204">
                  <c:v>2064.7541679175001</c:v>
                </c:pt>
                <c:pt idx="205">
                  <c:v>2053.1803779013999</c:v>
                </c:pt>
                <c:pt idx="206">
                  <c:v>2047.4550697531099</c:v>
                </c:pt>
                <c:pt idx="207">
                  <c:v>2024.17307364207</c:v>
                </c:pt>
                <c:pt idx="208">
                  <c:v>1994.00663216762</c:v>
                </c:pt>
                <c:pt idx="209">
                  <c:v>1969.54723859612</c:v>
                </c:pt>
                <c:pt idx="210">
                  <c:v>1952.4221319855301</c:v>
                </c:pt>
                <c:pt idx="211">
                  <c:v>1879.10806832104</c:v>
                </c:pt>
                <c:pt idx="212">
                  <c:v>1928.42339934356</c:v>
                </c:pt>
                <c:pt idx="213">
                  <c:v>1939.9913498595399</c:v>
                </c:pt>
                <c:pt idx="214">
                  <c:v>1915.2301041672299</c:v>
                </c:pt>
                <c:pt idx="215">
                  <c:v>1934.3454634084901</c:v>
                </c:pt>
                <c:pt idx="216">
                  <c:v>1905.8892047572001</c:v>
                </c:pt>
                <c:pt idx="217">
                  <c:v>1897.2840783558599</c:v>
                </c:pt>
                <c:pt idx="218">
                  <c:v>1879.81843637628</c:v>
                </c:pt>
                <c:pt idx="219">
                  <c:v>1836.4522338439001</c:v>
                </c:pt>
                <c:pt idx="220">
                  <c:v>1832.7494596249801</c:v>
                </c:pt>
                <c:pt idx="221">
                  <c:v>1809.3271395702</c:v>
                </c:pt>
                <c:pt idx="222">
                  <c:v>1778.2938139190601</c:v>
                </c:pt>
                <c:pt idx="223">
                  <c:v>1750.24754666115</c:v>
                </c:pt>
                <c:pt idx="224">
                  <c:v>1765.8088878825199</c:v>
                </c:pt>
                <c:pt idx="225">
                  <c:v>1737.0835245563301</c:v>
                </c:pt>
                <c:pt idx="226">
                  <c:v>1729.6149113972899</c:v>
                </c:pt>
                <c:pt idx="227">
                  <c:v>1712.3171889570201</c:v>
                </c:pt>
                <c:pt idx="228">
                  <c:v>1743.2634575872</c:v>
                </c:pt>
                <c:pt idx="229">
                  <c:v>1744.91893148292</c:v>
                </c:pt>
                <c:pt idx="230">
                  <c:v>1769.58247637268</c:v>
                </c:pt>
                <c:pt idx="231">
                  <c:v>1802.1200445949801</c:v>
                </c:pt>
                <c:pt idx="232">
                  <c:v>1766.3128676809299</c:v>
                </c:pt>
                <c:pt idx="233">
                  <c:v>1778.89309708875</c:v>
                </c:pt>
                <c:pt idx="234">
                  <c:v>1766.9057184532301</c:v>
                </c:pt>
                <c:pt idx="235">
                  <c:v>1767.21492858791</c:v>
                </c:pt>
                <c:pt idx="236">
                  <c:v>1740.88451948138</c:v>
                </c:pt>
                <c:pt idx="237">
                  <c:v>1737.3076762892099</c:v>
                </c:pt>
                <c:pt idx="238">
                  <c:v>1752.1452656324</c:v>
                </c:pt>
                <c:pt idx="239">
                  <c:v>1790.0037083863299</c:v>
                </c:pt>
                <c:pt idx="240">
                  <c:v>1829.41069965202</c:v>
                </c:pt>
                <c:pt idx="241">
                  <c:v>1806.97043562617</c:v>
                </c:pt>
                <c:pt idx="242">
                  <c:v>1811.59313764479</c:v>
                </c:pt>
                <c:pt idx="243">
                  <c:v>1840.0143227304</c:v>
                </c:pt>
                <c:pt idx="244">
                  <c:v>1806.8170293777</c:v>
                </c:pt>
                <c:pt idx="245">
                  <c:v>1774.0642680406299</c:v>
                </c:pt>
                <c:pt idx="246">
                  <c:v>1739.9609737190301</c:v>
                </c:pt>
                <c:pt idx="247">
                  <c:v>1683.7129429250599</c:v>
                </c:pt>
                <c:pt idx="248">
                  <c:v>1675.18924490172</c:v>
                </c:pt>
                <c:pt idx="249">
                  <c:v>1649.50677960495</c:v>
                </c:pt>
                <c:pt idx="250">
                  <c:v>1641.8886074593499</c:v>
                </c:pt>
                <c:pt idx="251">
                  <c:v>1630.95537475213</c:v>
                </c:pt>
                <c:pt idx="252">
                  <c:v>1625.4296881928101</c:v>
                </c:pt>
                <c:pt idx="253">
                  <c:v>1634.3538544544101</c:v>
                </c:pt>
                <c:pt idx="254">
                  <c:v>1633.0518850706101</c:v>
                </c:pt>
                <c:pt idx="255">
                  <c:v>1482.18538703541</c:v>
                </c:pt>
                <c:pt idx="256">
                  <c:v>1471.8113923169501</c:v>
                </c:pt>
                <c:pt idx="257">
                  <c:v>1423.0074839533299</c:v>
                </c:pt>
                <c:pt idx="258">
                  <c:v>1359.93481296191</c:v>
                </c:pt>
                <c:pt idx="259">
                  <c:v>1354.89269483507</c:v>
                </c:pt>
                <c:pt idx="260">
                  <c:v>1333.3726252945</c:v>
                </c:pt>
                <c:pt idx="261">
                  <c:v>1310.0207889542301</c:v>
                </c:pt>
                <c:pt idx="262">
                  <c:v>1275.1809524658499</c:v>
                </c:pt>
                <c:pt idx="263">
                  <c:v>1249.17821064642</c:v>
                </c:pt>
                <c:pt idx="264">
                  <c:v>1206.68441951098</c:v>
                </c:pt>
                <c:pt idx="265">
                  <c:v>1172.6631356043199</c:v>
                </c:pt>
                <c:pt idx="266">
                  <c:v>1166.53826377411</c:v>
                </c:pt>
                <c:pt idx="267">
                  <c:v>1176.7261022627199</c:v>
                </c:pt>
                <c:pt idx="268">
                  <c:v>1154.8024378432999</c:v>
                </c:pt>
                <c:pt idx="269">
                  <c:v>1138.31220165287</c:v>
                </c:pt>
                <c:pt idx="270">
                  <c:v>1169.7846102860599</c:v>
                </c:pt>
                <c:pt idx="271">
                  <c:v>1149.98044314499</c:v>
                </c:pt>
                <c:pt idx="272">
                  <c:v>1142.0469654688</c:v>
                </c:pt>
                <c:pt idx="273">
                  <c:v>1126.69210226072</c:v>
                </c:pt>
                <c:pt idx="274">
                  <c:v>1100.9539622904399</c:v>
                </c:pt>
                <c:pt idx="275">
                  <c:v>1042.9178174644001</c:v>
                </c:pt>
                <c:pt idx="276">
                  <c:v>1003.12844657138</c:v>
                </c:pt>
                <c:pt idx="277">
                  <c:v>980.88970193109401</c:v>
                </c:pt>
                <c:pt idx="278">
                  <c:v>1043.59449054061</c:v>
                </c:pt>
                <c:pt idx="279">
                  <c:v>1062.18624415973</c:v>
                </c:pt>
                <c:pt idx="280">
                  <c:v>1101.76956780451</c:v>
                </c:pt>
                <c:pt idx="281">
                  <c:v>1154.0986493339601</c:v>
                </c:pt>
                <c:pt idx="282">
                  <c:v>1148.4905451332299</c:v>
                </c:pt>
                <c:pt idx="283">
                  <c:v>1139.4146453922201</c:v>
                </c:pt>
                <c:pt idx="284">
                  <c:v>1110.5242244610299</c:v>
                </c:pt>
                <c:pt idx="285">
                  <c:v>1115.96107938969</c:v>
                </c:pt>
                <c:pt idx="286">
                  <c:v>1112.0574690240701</c:v>
                </c:pt>
                <c:pt idx="287">
                  <c:v>1138.5394427861199</c:v>
                </c:pt>
                <c:pt idx="288">
                  <c:v>1158.6317622987899</c:v>
                </c:pt>
                <c:pt idx="289">
                  <c:v>1128.0684917311901</c:v>
                </c:pt>
                <c:pt idx="290">
                  <c:v>1093.99682882566</c:v>
                </c:pt>
                <c:pt idx="291">
                  <c:v>1074.99303087252</c:v>
                </c:pt>
                <c:pt idx="292">
                  <c:v>1036.2096494703801</c:v>
                </c:pt>
                <c:pt idx="293">
                  <c:v>987.86471897437104</c:v>
                </c:pt>
                <c:pt idx="294">
                  <c:v>975.16910958952701</c:v>
                </c:pt>
                <c:pt idx="295">
                  <c:v>976.18424355824402</c:v>
                </c:pt>
                <c:pt idx="296">
                  <c:v>1018.3171635084</c:v>
                </c:pt>
                <c:pt idx="297">
                  <c:v>1053.52823911839</c:v>
                </c:pt>
                <c:pt idx="298">
                  <c:v>1122.9216949069501</c:v>
                </c:pt>
                <c:pt idx="299">
                  <c:v>1173.9369400135299</c:v>
                </c:pt>
                <c:pt idx="300">
                  <c:v>1195.17671426159</c:v>
                </c:pt>
                <c:pt idx="301">
                  <c:v>1249.21896402385</c:v>
                </c:pt>
              </c:numCache>
            </c:numRef>
          </c:val>
          <c:smooth val="0"/>
          <c:extLst>
            <c:ext xmlns:c16="http://schemas.microsoft.com/office/drawing/2014/chart" uri="{C3380CC4-5D6E-409C-BE32-E72D297353CC}">
              <c16:uniqueId val="{00000001-7F07-4410-A7AD-D1A121B44905}"/>
            </c:ext>
          </c:extLst>
        </c:ser>
        <c:dLbls>
          <c:showLegendKey val="0"/>
          <c:showVal val="0"/>
          <c:showCatName val="0"/>
          <c:showSerName val="0"/>
          <c:showPercent val="0"/>
          <c:showBubbleSize val="0"/>
        </c:dLbls>
        <c:smooth val="0"/>
        <c:axId val="55412608"/>
        <c:axId val="55414144"/>
      </c:lineChart>
      <c:dateAx>
        <c:axId val="55412608"/>
        <c:scaling>
          <c:orientation val="minMax"/>
        </c:scaling>
        <c:delete val="0"/>
        <c:axPos val="b"/>
        <c:numFmt formatCode="yyyy" sourceLinked="0"/>
        <c:majorTickMark val="none"/>
        <c:minorTickMark val="none"/>
        <c:tickLblPos val="nextTo"/>
        <c:spPr>
          <a:noFill/>
          <a:ln w="12700">
            <a:solidFill>
              <a:srgbClr val="163D22"/>
            </a:solidFill>
          </a:ln>
        </c:spPr>
        <c:txPr>
          <a:bodyPr/>
          <a:lstStyle/>
          <a:p>
            <a:pPr>
              <a:defRPr sz="1600"/>
            </a:pPr>
            <a:endParaRPr lang="en-US"/>
          </a:p>
        </c:txPr>
        <c:crossAx val="55414144"/>
        <c:crosses val="autoZero"/>
        <c:auto val="1"/>
        <c:lblOffset val="100"/>
        <c:baseTimeUnit val="months"/>
        <c:majorUnit val="32"/>
        <c:majorTimeUnit val="months"/>
      </c:dateAx>
      <c:valAx>
        <c:axId val="55414144"/>
        <c:scaling>
          <c:orientation val="minMax"/>
        </c:scaling>
        <c:delete val="0"/>
        <c:axPos val="l"/>
        <c:numFmt formatCode="#,##0" sourceLinked="0"/>
        <c:majorTickMark val="none"/>
        <c:minorTickMark val="none"/>
        <c:tickLblPos val="nextTo"/>
        <c:spPr>
          <a:noFill/>
          <a:ln w="12700">
            <a:solidFill>
              <a:srgbClr val="163D22"/>
            </a:solidFill>
          </a:ln>
        </c:spPr>
        <c:txPr>
          <a:bodyPr/>
          <a:lstStyle/>
          <a:p>
            <a:pPr>
              <a:defRPr sz="1600"/>
            </a:pPr>
            <a:endParaRPr lang="en-US"/>
          </a:p>
        </c:txPr>
        <c:crossAx val="55412608"/>
        <c:crosses val="autoZero"/>
        <c:crossBetween val="between"/>
        <c:dispUnits>
          <c:builtInUnit val="thousands"/>
        </c:dispUnits>
      </c:valAx>
      <c:spPr>
        <a:noFill/>
      </c:spPr>
    </c:plotArea>
    <c:legend>
      <c:legendPos val="r"/>
      <c:layout>
        <c:manualLayout>
          <c:xMode val="edge"/>
          <c:yMode val="edge"/>
          <c:x val="0.34071570510891996"/>
          <c:y val="8.2358029370294489E-2"/>
          <c:w val="0.54391409756871067"/>
          <c:h val="0.19468013418479954"/>
        </c:manualLayout>
      </c:layout>
      <c:overlay val="0"/>
      <c:spPr>
        <a:noFill/>
        <a:ln>
          <a:noFill/>
        </a:ln>
      </c:spPr>
      <c:txPr>
        <a:bodyPr/>
        <a:lstStyle/>
        <a:p>
          <a:pPr>
            <a:defRPr sz="1600"/>
          </a:pPr>
          <a:endParaRPr lang="en-US"/>
        </a:p>
      </c:txPr>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294896235202202E-2"/>
          <c:y val="7.4660528689490413E-2"/>
          <c:w val="0.93105956249082422"/>
          <c:h val="0.78388270059276388"/>
        </c:manualLayout>
      </c:layout>
      <c:barChart>
        <c:barDir val="col"/>
        <c:grouping val="clustered"/>
        <c:varyColors val="0"/>
        <c:ser>
          <c:idx val="0"/>
          <c:order val="0"/>
          <c:tx>
            <c:strRef>
              <c:f>ME_HP_Mth!$B$585</c:f>
              <c:strCache>
                <c:ptCount val="1"/>
                <c:pt idx="0">
                  <c:v>2019-2023</c:v>
                </c:pt>
              </c:strCache>
            </c:strRef>
          </c:tx>
          <c:spPr>
            <a:solidFill>
              <a:srgbClr val="00B050">
                <a:alpha val="85000"/>
              </a:srgbClr>
            </a:solidFill>
            <a:ln>
              <a:noFill/>
            </a:ln>
            <a:effectLst/>
          </c:spPr>
          <c:invertIfNegative val="0"/>
          <c:cat>
            <c:strRef>
              <c:f>ME_HP_Mth!$C$584:$I$584</c:f>
              <c:strCache>
                <c:ptCount val="7"/>
                <c:pt idx="0">
                  <c:v>United States</c:v>
                </c:pt>
                <c:pt idx="1">
                  <c:v>Massachusetts</c:v>
                </c:pt>
                <c:pt idx="2">
                  <c:v>Connecticut</c:v>
                </c:pt>
                <c:pt idx="3">
                  <c:v>New Hampshire</c:v>
                </c:pt>
                <c:pt idx="4">
                  <c:v>Rhode Island</c:v>
                </c:pt>
                <c:pt idx="5">
                  <c:v>Vermont</c:v>
                </c:pt>
                <c:pt idx="6">
                  <c:v>Maine</c:v>
                </c:pt>
              </c:strCache>
            </c:strRef>
          </c:cat>
          <c:val>
            <c:numRef>
              <c:f>ME_HP_Mth!$C$585:$I$585</c:f>
              <c:numCache>
                <c:formatCode>0.0</c:formatCode>
                <c:ptCount val="7"/>
                <c:pt idx="0">
                  <c:v>9.7098219314099445</c:v>
                </c:pt>
                <c:pt idx="1">
                  <c:v>8.4661085012317283</c:v>
                </c:pt>
                <c:pt idx="2">
                  <c:v>10.696127903588582</c:v>
                </c:pt>
                <c:pt idx="3">
                  <c:v>12.201797138641911</c:v>
                </c:pt>
                <c:pt idx="4">
                  <c:v>12.300551219746492</c:v>
                </c:pt>
                <c:pt idx="5">
                  <c:v>12.922265957144496</c:v>
                </c:pt>
                <c:pt idx="6">
                  <c:v>12.896703664240473</c:v>
                </c:pt>
              </c:numCache>
            </c:numRef>
          </c:val>
          <c:extLst>
            <c:ext xmlns:c16="http://schemas.microsoft.com/office/drawing/2014/chart" uri="{C3380CC4-5D6E-409C-BE32-E72D297353CC}">
              <c16:uniqueId val="{00000000-598F-4B29-B152-20A646367CF1}"/>
            </c:ext>
          </c:extLst>
        </c:ser>
        <c:ser>
          <c:idx val="1"/>
          <c:order val="1"/>
          <c:tx>
            <c:strRef>
              <c:f>ME_HP_Mth!$B$586</c:f>
              <c:strCache>
                <c:ptCount val="1"/>
                <c:pt idx="0">
                  <c:v>Latest*</c:v>
                </c:pt>
              </c:strCache>
            </c:strRef>
          </c:tx>
          <c:spPr>
            <a:solidFill>
              <a:srgbClr val="005C2A"/>
            </a:solidFill>
            <a:ln>
              <a:noFill/>
            </a:ln>
            <a:effectLst/>
          </c:spPr>
          <c:invertIfNegative val="0"/>
          <c:cat>
            <c:strRef>
              <c:f>ME_HP_Mth!$C$584:$I$584</c:f>
              <c:strCache>
                <c:ptCount val="7"/>
                <c:pt idx="0">
                  <c:v>United States</c:v>
                </c:pt>
                <c:pt idx="1">
                  <c:v>Massachusetts</c:v>
                </c:pt>
                <c:pt idx="2">
                  <c:v>Connecticut</c:v>
                </c:pt>
                <c:pt idx="3">
                  <c:v>New Hampshire</c:v>
                </c:pt>
                <c:pt idx="4">
                  <c:v>Rhode Island</c:v>
                </c:pt>
                <c:pt idx="5">
                  <c:v>Vermont</c:v>
                </c:pt>
                <c:pt idx="6">
                  <c:v>Maine</c:v>
                </c:pt>
              </c:strCache>
            </c:strRef>
          </c:cat>
          <c:val>
            <c:numRef>
              <c:f>ME_HP_Mth!$C$586:$I$586</c:f>
              <c:numCache>
                <c:formatCode>0.0;[Red]\-0.0</c:formatCode>
                <c:ptCount val="7"/>
                <c:pt idx="0">
                  <c:v>5.5235513385292867</c:v>
                </c:pt>
                <c:pt idx="1">
                  <c:v>7.6544943820224809</c:v>
                </c:pt>
                <c:pt idx="2">
                  <c:v>9.9855976956312986</c:v>
                </c:pt>
                <c:pt idx="3">
                  <c:v>9.1608157806753567</c:v>
                </c:pt>
                <c:pt idx="4">
                  <c:v>11.559633027522942</c:v>
                </c:pt>
                <c:pt idx="5">
                  <c:v>5.3265694356372961</c:v>
                </c:pt>
                <c:pt idx="6">
                  <c:v>11.444708680142689</c:v>
                </c:pt>
              </c:numCache>
            </c:numRef>
          </c:val>
          <c:extLst>
            <c:ext xmlns:c16="http://schemas.microsoft.com/office/drawing/2014/chart" uri="{C3380CC4-5D6E-409C-BE32-E72D297353CC}">
              <c16:uniqueId val="{00000001-598F-4B29-B152-20A646367CF1}"/>
            </c:ext>
          </c:extLst>
        </c:ser>
        <c:dLbls>
          <c:showLegendKey val="0"/>
          <c:showVal val="0"/>
          <c:showCatName val="0"/>
          <c:showSerName val="0"/>
          <c:showPercent val="0"/>
          <c:showBubbleSize val="0"/>
        </c:dLbls>
        <c:gapWidth val="219"/>
        <c:overlap val="-27"/>
        <c:axId val="2136742520"/>
        <c:axId val="2136745760"/>
      </c:barChart>
      <c:catAx>
        <c:axId val="21367425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6745760"/>
        <c:crosses val="autoZero"/>
        <c:auto val="1"/>
        <c:lblAlgn val="ctr"/>
        <c:lblOffset val="100"/>
        <c:noMultiLvlLbl val="0"/>
      </c:catAx>
      <c:valAx>
        <c:axId val="2136745760"/>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6742520"/>
        <c:crosses val="autoZero"/>
        <c:crossBetween val="between"/>
      </c:valAx>
      <c:spPr>
        <a:noFill/>
        <a:ln>
          <a:noFill/>
        </a:ln>
        <a:effectLst/>
      </c:spPr>
    </c:plotArea>
    <c:legend>
      <c:legendPos val="b"/>
      <c:layout>
        <c:manualLayout>
          <c:xMode val="edge"/>
          <c:yMode val="edge"/>
          <c:x val="0.27044542287276385"/>
          <c:y val="8.7441389902404534E-2"/>
          <c:w val="0.17107171460152881"/>
          <c:h val="0.1488598964724237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43980614155696E-2"/>
          <c:y val="0.102792909742824"/>
          <c:w val="0.8357151954564902"/>
          <c:h val="0.75801747713014211"/>
        </c:manualLayout>
      </c:layout>
      <c:lineChart>
        <c:grouping val="standard"/>
        <c:varyColors val="0"/>
        <c:ser>
          <c:idx val="3"/>
          <c:order val="0"/>
          <c:tx>
            <c:strRef>
              <c:f>Vacancy!$BY$44</c:f>
              <c:strCache>
                <c:ptCount val="1"/>
                <c:pt idx="0">
                  <c:v>Industrial</c:v>
                </c:pt>
              </c:strCache>
            </c:strRef>
          </c:tx>
          <c:spPr>
            <a:ln w="41275">
              <a:solidFill>
                <a:srgbClr val="163D22"/>
              </a:solidFill>
              <a:prstDash val="dash"/>
            </a:ln>
          </c:spPr>
          <c:marker>
            <c:symbol val="none"/>
          </c:marker>
          <c:cat>
            <c:numRef>
              <c:f>Vacancy!$BZ$40:$FO$40</c:f>
              <c:numCache>
                <c:formatCode>mmm\-yy</c:formatCode>
                <c:ptCount val="94"/>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pt idx="88">
                  <c:v>44621</c:v>
                </c:pt>
                <c:pt idx="89">
                  <c:v>44713</c:v>
                </c:pt>
                <c:pt idx="90">
                  <c:v>44805</c:v>
                </c:pt>
                <c:pt idx="91">
                  <c:v>44896</c:v>
                </c:pt>
                <c:pt idx="92">
                  <c:v>44986</c:v>
                </c:pt>
                <c:pt idx="93">
                  <c:v>45078</c:v>
                </c:pt>
              </c:numCache>
            </c:numRef>
          </c:cat>
          <c:val>
            <c:numRef>
              <c:f>Vacancy!$BZ$44:$FO$44</c:f>
              <c:numCache>
                <c:formatCode>General</c:formatCode>
                <c:ptCount val="94"/>
                <c:pt idx="3" formatCode="0.0">
                  <c:v>5.87878189980984</c:v>
                </c:pt>
                <c:pt idx="4" formatCode="0.0">
                  <c:v>6.0616072267293903</c:v>
                </c:pt>
                <c:pt idx="5" formatCode="0.0">
                  <c:v>6.5708093345165297</c:v>
                </c:pt>
                <c:pt idx="6" formatCode="0.0">
                  <c:v>7.0508517324924496</c:v>
                </c:pt>
                <c:pt idx="7" formatCode="0.0">
                  <c:v>7.5776368379592896</c:v>
                </c:pt>
                <c:pt idx="8" formatCode="0.0">
                  <c:v>7.9379662871360805</c:v>
                </c:pt>
                <c:pt idx="9" formatCode="0.0">
                  <c:v>8.2279331982135808</c:v>
                </c:pt>
                <c:pt idx="10" formatCode="0.0">
                  <c:v>8.3745360374450701</c:v>
                </c:pt>
                <c:pt idx="11" formatCode="0.0">
                  <c:v>8.5618138313293493</c:v>
                </c:pt>
                <c:pt idx="12" formatCode="0.0">
                  <c:v>8.6457505822181702</c:v>
                </c:pt>
                <c:pt idx="13" formatCode="0.0">
                  <c:v>8.7506100535392797</c:v>
                </c:pt>
                <c:pt idx="14" formatCode="0.0">
                  <c:v>8.7676659226417506</c:v>
                </c:pt>
                <c:pt idx="15" formatCode="0.0">
                  <c:v>8.8759884238243103</c:v>
                </c:pt>
                <c:pt idx="16" formatCode="0.0">
                  <c:v>9.0179421007633191</c:v>
                </c:pt>
                <c:pt idx="17" formatCode="0.0">
                  <c:v>8.995514363050459</c:v>
                </c:pt>
                <c:pt idx="18" formatCode="0.0">
                  <c:v>8.8246896862983704</c:v>
                </c:pt>
                <c:pt idx="19" formatCode="0.0">
                  <c:v>8.6434677243232692</c:v>
                </c:pt>
                <c:pt idx="20" formatCode="0.0">
                  <c:v>8.6112849414348602</c:v>
                </c:pt>
                <c:pt idx="21" formatCode="0.0">
                  <c:v>8.4362201392650604</c:v>
                </c:pt>
                <c:pt idx="22" formatCode="0.0">
                  <c:v>8.4041349589824712</c:v>
                </c:pt>
                <c:pt idx="23" formatCode="0.0">
                  <c:v>8.246880024671551</c:v>
                </c:pt>
                <c:pt idx="24" formatCode="0.0">
                  <c:v>8.2239359617233312</c:v>
                </c:pt>
                <c:pt idx="25" formatCode="0.0">
                  <c:v>8.0586053431034106</c:v>
                </c:pt>
                <c:pt idx="26" formatCode="0.0">
                  <c:v>7.9146459698677107</c:v>
                </c:pt>
                <c:pt idx="27" formatCode="0.0">
                  <c:v>7.9913876950740796</c:v>
                </c:pt>
                <c:pt idx="28" formatCode="0.0">
                  <c:v>7.9887740314006805</c:v>
                </c:pt>
                <c:pt idx="29" formatCode="0.0">
                  <c:v>8.0466434359550512</c:v>
                </c:pt>
                <c:pt idx="30" formatCode="0.0">
                  <c:v>7.8838281333446503</c:v>
                </c:pt>
                <c:pt idx="31" formatCode="0.0">
                  <c:v>7.9330116510391191</c:v>
                </c:pt>
                <c:pt idx="32" formatCode="0.0">
                  <c:v>7.7060289680957794</c:v>
                </c:pt>
                <c:pt idx="33" formatCode="0.0">
                  <c:v>8.3498023450374603</c:v>
                </c:pt>
                <c:pt idx="34" formatCode="0.0">
                  <c:v>8.2983806729316694</c:v>
                </c:pt>
                <c:pt idx="35" formatCode="0.0">
                  <c:v>8.6801357567310298</c:v>
                </c:pt>
                <c:pt idx="36" formatCode="0.0">
                  <c:v>9.2067681252956408</c:v>
                </c:pt>
                <c:pt idx="37" formatCode="0.0">
                  <c:v>9.7371622920036298</c:v>
                </c:pt>
                <c:pt idx="38" formatCode="0.0">
                  <c:v>10.1026564836502</c:v>
                </c:pt>
                <c:pt idx="39" formatCode="0.0">
                  <c:v>10.285469889640799</c:v>
                </c:pt>
                <c:pt idx="40" formatCode="0.0">
                  <c:v>10.388840734958601</c:v>
                </c:pt>
                <c:pt idx="41" formatCode="0.0">
                  <c:v>10.4288473725319</c:v>
                </c:pt>
                <c:pt idx="42" formatCode="0.0">
                  <c:v>10.391631722450299</c:v>
                </c:pt>
                <c:pt idx="43" formatCode="0.0">
                  <c:v>10.196733474731399</c:v>
                </c:pt>
                <c:pt idx="44" formatCode="0.0">
                  <c:v>10.051341354847001</c:v>
                </c:pt>
                <c:pt idx="45" formatCode="0.0">
                  <c:v>9.9200613796711004</c:v>
                </c:pt>
                <c:pt idx="46" formatCode="0.0">
                  <c:v>9.6858188509941101</c:v>
                </c:pt>
                <c:pt idx="47" formatCode="0.0">
                  <c:v>9.4832114875316602</c:v>
                </c:pt>
                <c:pt idx="48" formatCode="0.0">
                  <c:v>9.3642383813857997</c:v>
                </c:pt>
                <c:pt idx="49" formatCode="0.0">
                  <c:v>9.1993317008018494</c:v>
                </c:pt>
                <c:pt idx="50" formatCode="0.0">
                  <c:v>9.0250834822654689</c:v>
                </c:pt>
                <c:pt idx="51" formatCode="0.0">
                  <c:v>8.7378725409507787</c:v>
                </c:pt>
                <c:pt idx="52" formatCode="0.0">
                  <c:v>8.4447018802166003</c:v>
                </c:pt>
                <c:pt idx="53" formatCode="0.0">
                  <c:v>8.2929313182830793</c:v>
                </c:pt>
                <c:pt idx="54" formatCode="0.0">
                  <c:v>8.1005878746509588</c:v>
                </c:pt>
                <c:pt idx="55" formatCode="0.0">
                  <c:v>7.7766440808772996</c:v>
                </c:pt>
                <c:pt idx="56" formatCode="0.0">
                  <c:v>7.5640134513378099</c:v>
                </c:pt>
                <c:pt idx="57" formatCode="0.0">
                  <c:v>7.278081029653551</c:v>
                </c:pt>
                <c:pt idx="58" formatCode="0.0">
                  <c:v>7.04022496938705</c:v>
                </c:pt>
                <c:pt idx="59" formatCode="0.0">
                  <c:v>6.7395590245723698</c:v>
                </c:pt>
                <c:pt idx="60" formatCode="0.0">
                  <c:v>6.5930180251598403</c:v>
                </c:pt>
                <c:pt idx="61" formatCode="0.0">
                  <c:v>6.4287364482879594</c:v>
                </c:pt>
                <c:pt idx="62" formatCode="0.0">
                  <c:v>6.2147501856088594</c:v>
                </c:pt>
                <c:pt idx="63" formatCode="0.0">
                  <c:v>5.9621054679155394</c:v>
                </c:pt>
                <c:pt idx="64" formatCode="0.0">
                  <c:v>5.8193795382976496</c:v>
                </c:pt>
                <c:pt idx="65" formatCode="0.0">
                  <c:v>5.6844599545002001</c:v>
                </c:pt>
                <c:pt idx="66" formatCode="0.0">
                  <c:v>5.3907468914985701</c:v>
                </c:pt>
                <c:pt idx="67" formatCode="0.0">
                  <c:v>5.2514616400003398</c:v>
                </c:pt>
                <c:pt idx="68" formatCode="0.0">
                  <c:v>5.22424168884754</c:v>
                </c:pt>
                <c:pt idx="69" formatCode="0.0">
                  <c:v>5.1121145486831701</c:v>
                </c:pt>
                <c:pt idx="70" formatCode="0.0">
                  <c:v>5.0635930150747299</c:v>
                </c:pt>
                <c:pt idx="71" formatCode="0.0">
                  <c:v>5.0028707832097998</c:v>
                </c:pt>
                <c:pt idx="72" formatCode="0.0">
                  <c:v>4.8595964908599898</c:v>
                </c:pt>
                <c:pt idx="73" formatCode="0.0">
                  <c:v>4.8239666968584105</c:v>
                </c:pt>
                <c:pt idx="74" formatCode="0.0">
                  <c:v>4.6081185340881303</c:v>
                </c:pt>
                <c:pt idx="75" formatCode="0.0">
                  <c:v>4.6866673976182902</c:v>
                </c:pt>
                <c:pt idx="76" formatCode="0.0">
                  <c:v>4.75688688457012</c:v>
                </c:pt>
                <c:pt idx="77" formatCode="0.0">
                  <c:v>4.8772450536489504</c:v>
                </c:pt>
                <c:pt idx="78" formatCode="0.0">
                  <c:v>4.9221966415643701</c:v>
                </c:pt>
                <c:pt idx="79" formatCode="0.0">
                  <c:v>5.0626926124095899</c:v>
                </c:pt>
                <c:pt idx="80" formatCode="0.0">
                  <c:v>5.2144821733236295</c:v>
                </c:pt>
                <c:pt idx="81" formatCode="0.0">
                  <c:v>5.3672201931476602</c:v>
                </c:pt>
                <c:pt idx="82" formatCode="0.0">
                  <c:v>5.4884817451238597</c:v>
                </c:pt>
                <c:pt idx="83" formatCode="0.0">
                  <c:v>5.4307457059621793</c:v>
                </c:pt>
                <c:pt idx="84" formatCode="0.0">
                  <c:v>5.2341680973768199</c:v>
                </c:pt>
                <c:pt idx="85" formatCode="0.0">
                  <c:v>4.99776415526867</c:v>
                </c:pt>
                <c:pt idx="86" formatCode="0.0">
                  <c:v>4.4747337698936498</c:v>
                </c:pt>
                <c:pt idx="87" formatCode="0.0">
                  <c:v>4.1283413767814601</c:v>
                </c:pt>
                <c:pt idx="88" formatCode="0.0">
                  <c:v>4.02257144451141</c:v>
                </c:pt>
                <c:pt idx="89" formatCode="0.0">
                  <c:v>3.8248062133789098</c:v>
                </c:pt>
                <c:pt idx="90" formatCode="0.0">
                  <c:v>3.8979873061180101</c:v>
                </c:pt>
                <c:pt idx="91" formatCode="0.0">
                  <c:v>3.9454877376556405</c:v>
                </c:pt>
                <c:pt idx="92" formatCode="0.0">
                  <c:v>4.2923949658870697</c:v>
                </c:pt>
                <c:pt idx="93" formatCode="0.0">
                  <c:v>4.6474028378725096</c:v>
                </c:pt>
              </c:numCache>
            </c:numRef>
          </c:val>
          <c:smooth val="0"/>
          <c:extLst>
            <c:ext xmlns:c16="http://schemas.microsoft.com/office/drawing/2014/chart" uri="{C3380CC4-5D6E-409C-BE32-E72D297353CC}">
              <c16:uniqueId val="{00000003-641C-45FA-B143-8909691F8D0F}"/>
            </c:ext>
          </c:extLst>
        </c:ser>
        <c:ser>
          <c:idx val="1"/>
          <c:order val="1"/>
          <c:tx>
            <c:strRef>
              <c:f>Vacancy!$BY$42</c:f>
              <c:strCache>
                <c:ptCount val="1"/>
                <c:pt idx="0">
                  <c:v>Retail</c:v>
                </c:pt>
              </c:strCache>
            </c:strRef>
          </c:tx>
          <c:spPr>
            <a:ln w="41275">
              <a:solidFill>
                <a:srgbClr val="808083"/>
              </a:solidFill>
              <a:prstDash val="sysDot"/>
            </a:ln>
            <a:effectLst/>
          </c:spPr>
          <c:marker>
            <c:symbol val="none"/>
          </c:marker>
          <c:cat>
            <c:numRef>
              <c:f>Vacancy!$BZ$40:$FO$40</c:f>
              <c:numCache>
                <c:formatCode>mmm\-yy</c:formatCode>
                <c:ptCount val="94"/>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pt idx="88">
                  <c:v>44621</c:v>
                </c:pt>
                <c:pt idx="89">
                  <c:v>44713</c:v>
                </c:pt>
                <c:pt idx="90">
                  <c:v>44805</c:v>
                </c:pt>
                <c:pt idx="91">
                  <c:v>44896</c:v>
                </c:pt>
                <c:pt idx="92">
                  <c:v>44986</c:v>
                </c:pt>
                <c:pt idx="93">
                  <c:v>45078</c:v>
                </c:pt>
              </c:numCache>
            </c:numRef>
          </c:cat>
          <c:val>
            <c:numRef>
              <c:f>Vacancy!$BZ$42:$FO$42</c:f>
              <c:numCache>
                <c:formatCode>General</c:formatCode>
                <c:ptCount val="94"/>
                <c:pt idx="31" formatCode="0.0">
                  <c:v>5.7332586497068396</c:v>
                </c:pt>
                <c:pt idx="32" formatCode="0.0">
                  <c:v>5.8564487844705599</c:v>
                </c:pt>
                <c:pt idx="33" formatCode="0.0">
                  <c:v>5.9577334672212601</c:v>
                </c:pt>
                <c:pt idx="34" formatCode="0.0">
                  <c:v>6.0414355248212797</c:v>
                </c:pt>
                <c:pt idx="35" formatCode="0.0">
                  <c:v>6.2831275165080998</c:v>
                </c:pt>
                <c:pt idx="36" formatCode="0.0">
                  <c:v>6.6880255937576294</c:v>
                </c:pt>
                <c:pt idx="37" formatCode="0.0">
                  <c:v>6.9435350596904799</c:v>
                </c:pt>
                <c:pt idx="38" formatCode="0.0">
                  <c:v>7.0818282663822201</c:v>
                </c:pt>
                <c:pt idx="39" formatCode="0.0">
                  <c:v>7.1368642151355699</c:v>
                </c:pt>
                <c:pt idx="40" formatCode="0.0">
                  <c:v>7.1945123374462101</c:v>
                </c:pt>
                <c:pt idx="41" formatCode="0.0">
                  <c:v>7.1327127516269702</c:v>
                </c:pt>
                <c:pt idx="42" formatCode="0.0">
                  <c:v>7.0927731692791003</c:v>
                </c:pt>
                <c:pt idx="43" formatCode="0.0">
                  <c:v>6.9816194474697095</c:v>
                </c:pt>
                <c:pt idx="44" formatCode="0.0">
                  <c:v>6.9771714508533504</c:v>
                </c:pt>
                <c:pt idx="45" formatCode="0.0">
                  <c:v>6.9623559713363603</c:v>
                </c:pt>
                <c:pt idx="46" formatCode="0.0">
                  <c:v>6.8588748574256897</c:v>
                </c:pt>
                <c:pt idx="47" formatCode="0.0">
                  <c:v>6.7928239703178406</c:v>
                </c:pt>
                <c:pt idx="48" formatCode="0.0">
                  <c:v>6.6780656576156598</c:v>
                </c:pt>
                <c:pt idx="49" formatCode="0.0">
                  <c:v>6.6997483372688293</c:v>
                </c:pt>
                <c:pt idx="50" formatCode="0.0">
                  <c:v>6.6740371286868996</c:v>
                </c:pt>
                <c:pt idx="51" formatCode="0.0">
                  <c:v>6.5593026578426405</c:v>
                </c:pt>
                <c:pt idx="52" formatCode="0.0">
                  <c:v>6.4645491540432003</c:v>
                </c:pt>
                <c:pt idx="53" formatCode="0.0">
                  <c:v>6.37557581067085</c:v>
                </c:pt>
                <c:pt idx="54" formatCode="0.0">
                  <c:v>6.3065096735954302</c:v>
                </c:pt>
                <c:pt idx="55" formatCode="0.0">
                  <c:v>6.2144029885530498</c:v>
                </c:pt>
                <c:pt idx="56" formatCode="0.0">
                  <c:v>6.0707598924636796</c:v>
                </c:pt>
                <c:pt idx="57" formatCode="0.0">
                  <c:v>5.9378262609243402</c:v>
                </c:pt>
                <c:pt idx="58" formatCode="0.0">
                  <c:v>5.7801619172096297</c:v>
                </c:pt>
                <c:pt idx="59" formatCode="0.0">
                  <c:v>5.5952828377485302</c:v>
                </c:pt>
                <c:pt idx="60" formatCode="0.0">
                  <c:v>5.5465947836637497</c:v>
                </c:pt>
                <c:pt idx="61" formatCode="0.0">
                  <c:v>5.4111558943986902</c:v>
                </c:pt>
                <c:pt idx="62" formatCode="0.0">
                  <c:v>5.2632786333560899</c:v>
                </c:pt>
                <c:pt idx="63" formatCode="0.0">
                  <c:v>5.1712594926357296</c:v>
                </c:pt>
                <c:pt idx="64" formatCode="0.0">
                  <c:v>5.0971418619155902</c:v>
                </c:pt>
                <c:pt idx="65" formatCode="0.0">
                  <c:v>4.8721756786107999</c:v>
                </c:pt>
                <c:pt idx="66" formatCode="0.0">
                  <c:v>4.6484176069498098</c:v>
                </c:pt>
                <c:pt idx="67" formatCode="0.0">
                  <c:v>4.5852061361074403</c:v>
                </c:pt>
                <c:pt idx="68" formatCode="0.0">
                  <c:v>4.55375127494335</c:v>
                </c:pt>
                <c:pt idx="69" formatCode="0.0">
                  <c:v>4.5597203075885799</c:v>
                </c:pt>
                <c:pt idx="70" formatCode="0.0">
                  <c:v>4.5550525188446001</c:v>
                </c:pt>
                <c:pt idx="71" formatCode="0.0">
                  <c:v>4.4318594038486498</c:v>
                </c:pt>
                <c:pt idx="72" formatCode="0.0">
                  <c:v>4.4406723231077203</c:v>
                </c:pt>
                <c:pt idx="73" formatCode="0.0">
                  <c:v>4.4305883347988102</c:v>
                </c:pt>
                <c:pt idx="74" formatCode="0.0">
                  <c:v>4.2910847812890998</c:v>
                </c:pt>
                <c:pt idx="75" formatCode="0.0">
                  <c:v>4.3679405003786105</c:v>
                </c:pt>
                <c:pt idx="76" formatCode="0.0">
                  <c:v>4.4169995933771098</c:v>
                </c:pt>
                <c:pt idx="77" formatCode="0.0">
                  <c:v>4.4108469039201701</c:v>
                </c:pt>
                <c:pt idx="78" formatCode="0.0">
                  <c:v>4.42906282842159</c:v>
                </c:pt>
                <c:pt idx="79" formatCode="0.0">
                  <c:v>4.4851642102003098</c:v>
                </c:pt>
                <c:pt idx="80" formatCode="0.0">
                  <c:v>4.5928545296192196</c:v>
                </c:pt>
                <c:pt idx="81" formatCode="0.0">
                  <c:v>4.7378350049257296</c:v>
                </c:pt>
                <c:pt idx="82" formatCode="0.0">
                  <c:v>4.9686044454574603</c:v>
                </c:pt>
                <c:pt idx="83" formatCode="0.0">
                  <c:v>5.0847969949245497</c:v>
                </c:pt>
                <c:pt idx="84" formatCode="0.0">
                  <c:v>5.0863888114690798</c:v>
                </c:pt>
                <c:pt idx="85" formatCode="0.0">
                  <c:v>5.0222527235746401</c:v>
                </c:pt>
                <c:pt idx="86" formatCode="0.0">
                  <c:v>4.7862865030765498</c:v>
                </c:pt>
                <c:pt idx="87" formatCode="0.0">
                  <c:v>4.6290390193462398</c:v>
                </c:pt>
                <c:pt idx="88" formatCode="0.0">
                  <c:v>4.4954493641853297</c:v>
                </c:pt>
                <c:pt idx="89" formatCode="0.0">
                  <c:v>4.3709609657525998</c:v>
                </c:pt>
                <c:pt idx="90" formatCode="0.0">
                  <c:v>4.3183334171772003</c:v>
                </c:pt>
                <c:pt idx="91" formatCode="0.0">
                  <c:v>4.1974361985921904</c:v>
                </c:pt>
                <c:pt idx="92" formatCode="0.0">
                  <c:v>4.1914697736501703</c:v>
                </c:pt>
                <c:pt idx="93" formatCode="0.0">
                  <c:v>4.1787546128034601</c:v>
                </c:pt>
              </c:numCache>
            </c:numRef>
          </c:val>
          <c:smooth val="0"/>
          <c:extLst>
            <c:ext xmlns:c16="http://schemas.microsoft.com/office/drawing/2014/chart" uri="{C3380CC4-5D6E-409C-BE32-E72D297353CC}">
              <c16:uniqueId val="{00000001-641C-45FA-B143-8909691F8D0F}"/>
            </c:ext>
          </c:extLst>
        </c:ser>
        <c:ser>
          <c:idx val="2"/>
          <c:order val="2"/>
          <c:tx>
            <c:strRef>
              <c:f>Vacancy!$BY$43</c:f>
              <c:strCache>
                <c:ptCount val="1"/>
                <c:pt idx="0">
                  <c:v>Multi-Family</c:v>
                </c:pt>
              </c:strCache>
            </c:strRef>
          </c:tx>
          <c:spPr>
            <a:ln w="41275">
              <a:solidFill>
                <a:srgbClr val="00B050"/>
              </a:solidFill>
              <a:prstDash val="sysDash"/>
            </a:ln>
          </c:spPr>
          <c:marker>
            <c:symbol val="none"/>
          </c:marker>
          <c:cat>
            <c:numRef>
              <c:f>Vacancy!$BZ$40:$FO$40</c:f>
              <c:numCache>
                <c:formatCode>mmm\-yy</c:formatCode>
                <c:ptCount val="94"/>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pt idx="88">
                  <c:v>44621</c:v>
                </c:pt>
                <c:pt idx="89">
                  <c:v>44713</c:v>
                </c:pt>
                <c:pt idx="90">
                  <c:v>44805</c:v>
                </c:pt>
                <c:pt idx="91">
                  <c:v>44896</c:v>
                </c:pt>
                <c:pt idx="92">
                  <c:v>44986</c:v>
                </c:pt>
                <c:pt idx="93">
                  <c:v>45078</c:v>
                </c:pt>
              </c:numCache>
            </c:numRef>
          </c:cat>
          <c:val>
            <c:numRef>
              <c:f>Vacancy!$BZ$43:$FO$43</c:f>
              <c:numCache>
                <c:formatCode>0.0</c:formatCode>
                <c:ptCount val="94"/>
                <c:pt idx="0">
                  <c:v>5.3823750466108304</c:v>
                </c:pt>
                <c:pt idx="1">
                  <c:v>5.3408186882734299</c:v>
                </c:pt>
                <c:pt idx="2">
                  <c:v>5.3356129676103601</c:v>
                </c:pt>
                <c:pt idx="3">
                  <c:v>5.5180117487907401</c:v>
                </c:pt>
                <c:pt idx="4">
                  <c:v>5.7505447417497599</c:v>
                </c:pt>
                <c:pt idx="5">
                  <c:v>5.8820676058530799</c:v>
                </c:pt>
                <c:pt idx="6">
                  <c:v>6.08024410903454</c:v>
                </c:pt>
                <c:pt idx="7">
                  <c:v>6.4818382263183594</c:v>
                </c:pt>
                <c:pt idx="8">
                  <c:v>6.7649111151695296</c:v>
                </c:pt>
                <c:pt idx="9">
                  <c:v>6.8573646247386906</c:v>
                </c:pt>
                <c:pt idx="10">
                  <c:v>6.9552809000015303</c:v>
                </c:pt>
                <c:pt idx="11">
                  <c:v>7.1663975715637189</c:v>
                </c:pt>
                <c:pt idx="12">
                  <c:v>7.3021508753299695</c:v>
                </c:pt>
                <c:pt idx="13">
                  <c:v>7.3147013783454895</c:v>
                </c:pt>
                <c:pt idx="14">
                  <c:v>7.3648363351821899</c:v>
                </c:pt>
                <c:pt idx="15">
                  <c:v>7.5164936482906297</c:v>
                </c:pt>
                <c:pt idx="16">
                  <c:v>7.63686522841454</c:v>
                </c:pt>
                <c:pt idx="17">
                  <c:v>7.6074235141277295</c:v>
                </c:pt>
                <c:pt idx="18">
                  <c:v>7.54380002617836</c:v>
                </c:pt>
                <c:pt idx="19">
                  <c:v>7.5603581964969591</c:v>
                </c:pt>
                <c:pt idx="20">
                  <c:v>7.4172891676425907</c:v>
                </c:pt>
                <c:pt idx="21">
                  <c:v>7.1732543408870697</c:v>
                </c:pt>
                <c:pt idx="22">
                  <c:v>6.9327235221862811</c:v>
                </c:pt>
                <c:pt idx="23">
                  <c:v>6.7743480205535906</c:v>
                </c:pt>
                <c:pt idx="24">
                  <c:v>6.6389352083206203</c:v>
                </c:pt>
                <c:pt idx="25">
                  <c:v>6.5259657800197601</c:v>
                </c:pt>
                <c:pt idx="26">
                  <c:v>6.45881667733192</c:v>
                </c:pt>
                <c:pt idx="27">
                  <c:v>6.5690301358699799</c:v>
                </c:pt>
                <c:pt idx="28">
                  <c:v>6.7144230008125305</c:v>
                </c:pt>
                <c:pt idx="29">
                  <c:v>6.7787431180477098</c:v>
                </c:pt>
                <c:pt idx="30">
                  <c:v>6.8020895123481804</c:v>
                </c:pt>
                <c:pt idx="31">
                  <c:v>6.9576181471347791</c:v>
                </c:pt>
                <c:pt idx="32">
                  <c:v>7.1301318705081895</c:v>
                </c:pt>
                <c:pt idx="33">
                  <c:v>7.1536920964717909</c:v>
                </c:pt>
                <c:pt idx="34">
                  <c:v>7.1798302233219102</c:v>
                </c:pt>
                <c:pt idx="35">
                  <c:v>7.4567347764968899</c:v>
                </c:pt>
                <c:pt idx="36">
                  <c:v>7.6516285538673401</c:v>
                </c:pt>
                <c:pt idx="37">
                  <c:v>7.7214173972606703</c:v>
                </c:pt>
                <c:pt idx="38">
                  <c:v>7.7122867107391402</c:v>
                </c:pt>
                <c:pt idx="39">
                  <c:v>7.7377997338771802</c:v>
                </c:pt>
                <c:pt idx="40">
                  <c:v>7.5982786715030697</c:v>
                </c:pt>
                <c:pt idx="41">
                  <c:v>7.3798567056655902</c:v>
                </c:pt>
                <c:pt idx="42">
                  <c:v>7.1695536375045803</c:v>
                </c:pt>
                <c:pt idx="43">
                  <c:v>7.0530921220779401</c:v>
                </c:pt>
                <c:pt idx="44">
                  <c:v>6.9517344236373901</c:v>
                </c:pt>
                <c:pt idx="45">
                  <c:v>6.8774707615375501</c:v>
                </c:pt>
                <c:pt idx="46">
                  <c:v>6.8136155605316207</c:v>
                </c:pt>
                <c:pt idx="47">
                  <c:v>6.7729435861110705</c:v>
                </c:pt>
                <c:pt idx="48">
                  <c:v>6.7009277641773197</c:v>
                </c:pt>
                <c:pt idx="49">
                  <c:v>6.5794490277767199</c:v>
                </c:pt>
                <c:pt idx="50">
                  <c:v>6.4332164824008897</c:v>
                </c:pt>
                <c:pt idx="51">
                  <c:v>6.3010439276695296</c:v>
                </c:pt>
                <c:pt idx="52">
                  <c:v>6.2606915831565901</c:v>
                </c:pt>
                <c:pt idx="53">
                  <c:v>6.0725852847099295</c:v>
                </c:pt>
                <c:pt idx="54">
                  <c:v>6.0535460710525495</c:v>
                </c:pt>
                <c:pt idx="55">
                  <c:v>6.2071897089481398</c:v>
                </c:pt>
                <c:pt idx="56">
                  <c:v>6.1527498066425306</c:v>
                </c:pt>
                <c:pt idx="57">
                  <c:v>5.9961915016174299</c:v>
                </c:pt>
                <c:pt idx="58">
                  <c:v>6.0210112482309297</c:v>
                </c:pt>
                <c:pt idx="59">
                  <c:v>6.2793754041194898</c:v>
                </c:pt>
                <c:pt idx="60">
                  <c:v>6.1904385685920698</c:v>
                </c:pt>
                <c:pt idx="61">
                  <c:v>6.1700057238340396</c:v>
                </c:pt>
                <c:pt idx="62">
                  <c:v>6.1555054038763002</c:v>
                </c:pt>
                <c:pt idx="63">
                  <c:v>6.16392530500889</c:v>
                </c:pt>
                <c:pt idx="64">
                  <c:v>6.0599606484174702</c:v>
                </c:pt>
                <c:pt idx="65">
                  <c:v>6.1156637966632799</c:v>
                </c:pt>
                <c:pt idx="66">
                  <c:v>6.2373217195272401</c:v>
                </c:pt>
                <c:pt idx="67">
                  <c:v>6.5050087869167301</c:v>
                </c:pt>
                <c:pt idx="68">
                  <c:v>6.4663365483283997</c:v>
                </c:pt>
                <c:pt idx="69">
                  <c:v>6.3968606293201402</c:v>
                </c:pt>
                <c:pt idx="70">
                  <c:v>6.5140798687934902</c:v>
                </c:pt>
                <c:pt idx="71">
                  <c:v>6.7389279603958103</c:v>
                </c:pt>
                <c:pt idx="72">
                  <c:v>6.62491247057915</c:v>
                </c:pt>
                <c:pt idx="73">
                  <c:v>6.2597550451755497</c:v>
                </c:pt>
                <c:pt idx="74">
                  <c:v>6.2803342938423201</c:v>
                </c:pt>
                <c:pt idx="75">
                  <c:v>6.4756423234939602</c:v>
                </c:pt>
                <c:pt idx="76">
                  <c:v>6.3646204769611403</c:v>
                </c:pt>
                <c:pt idx="77">
                  <c:v>6.1731453984975797</c:v>
                </c:pt>
                <c:pt idx="78">
                  <c:v>6.2116146087646502</c:v>
                </c:pt>
                <c:pt idx="79">
                  <c:v>6.5019324421882603</c:v>
                </c:pt>
                <c:pt idx="80">
                  <c:v>6.68638348579407</c:v>
                </c:pt>
                <c:pt idx="81">
                  <c:v>6.7810788750648499</c:v>
                </c:pt>
                <c:pt idx="82">
                  <c:v>6.6855542361736298</c:v>
                </c:pt>
                <c:pt idx="83">
                  <c:v>6.6624194383621198</c:v>
                </c:pt>
                <c:pt idx="84">
                  <c:v>6.0828264802694303</c:v>
                </c:pt>
                <c:pt idx="85">
                  <c:v>5.2049513906240499</c:v>
                </c:pt>
                <c:pt idx="86">
                  <c:v>4.7556418925523802</c:v>
                </c:pt>
                <c:pt idx="87">
                  <c:v>4.9388393759727496</c:v>
                </c:pt>
                <c:pt idx="88">
                  <c:v>5.08315861225128</c:v>
                </c:pt>
                <c:pt idx="89">
                  <c:v>5.2879098802804902</c:v>
                </c:pt>
                <c:pt idx="90">
                  <c:v>5.8677077293396005</c:v>
                </c:pt>
                <c:pt idx="91">
                  <c:v>6.4342975616455105</c:v>
                </c:pt>
                <c:pt idx="92">
                  <c:v>6.7020371556281999</c:v>
                </c:pt>
                <c:pt idx="93">
                  <c:v>6.8848729133606001</c:v>
                </c:pt>
              </c:numCache>
            </c:numRef>
          </c:val>
          <c:smooth val="0"/>
          <c:extLst>
            <c:ext xmlns:c16="http://schemas.microsoft.com/office/drawing/2014/chart" uri="{C3380CC4-5D6E-409C-BE32-E72D297353CC}">
              <c16:uniqueId val="{00000002-641C-45FA-B143-8909691F8D0F}"/>
            </c:ext>
          </c:extLst>
        </c:ser>
        <c:ser>
          <c:idx val="0"/>
          <c:order val="3"/>
          <c:tx>
            <c:strRef>
              <c:f>Vacancy!$BY$41</c:f>
              <c:strCache>
                <c:ptCount val="1"/>
                <c:pt idx="0">
                  <c:v>Office</c:v>
                </c:pt>
              </c:strCache>
            </c:strRef>
          </c:tx>
          <c:spPr>
            <a:ln w="41275">
              <a:solidFill>
                <a:srgbClr val="E8B400"/>
              </a:solidFill>
              <a:prstDash val="solid"/>
            </a:ln>
            <a:effectLst/>
          </c:spPr>
          <c:marker>
            <c:symbol val="none"/>
          </c:marker>
          <c:cat>
            <c:numRef>
              <c:f>Vacancy!$BZ$40:$FO$40</c:f>
              <c:numCache>
                <c:formatCode>mmm\-yy</c:formatCode>
                <c:ptCount val="94"/>
                <c:pt idx="0">
                  <c:v>36586</c:v>
                </c:pt>
                <c:pt idx="1">
                  <c:v>36678</c:v>
                </c:pt>
                <c:pt idx="2">
                  <c:v>36770</c:v>
                </c:pt>
                <c:pt idx="3">
                  <c:v>36861</c:v>
                </c:pt>
                <c:pt idx="4">
                  <c:v>36951</c:v>
                </c:pt>
                <c:pt idx="5">
                  <c:v>37043</c:v>
                </c:pt>
                <c:pt idx="6">
                  <c:v>37135</c:v>
                </c:pt>
                <c:pt idx="7">
                  <c:v>37226</c:v>
                </c:pt>
                <c:pt idx="8">
                  <c:v>37316</c:v>
                </c:pt>
                <c:pt idx="9">
                  <c:v>37408</c:v>
                </c:pt>
                <c:pt idx="10">
                  <c:v>37500</c:v>
                </c:pt>
                <c:pt idx="11">
                  <c:v>37591</c:v>
                </c:pt>
                <c:pt idx="12">
                  <c:v>37681</c:v>
                </c:pt>
                <c:pt idx="13">
                  <c:v>37773</c:v>
                </c:pt>
                <c:pt idx="14">
                  <c:v>37865</c:v>
                </c:pt>
                <c:pt idx="15">
                  <c:v>37956</c:v>
                </c:pt>
                <c:pt idx="16">
                  <c:v>38047</c:v>
                </c:pt>
                <c:pt idx="17">
                  <c:v>38139</c:v>
                </c:pt>
                <c:pt idx="18">
                  <c:v>38231</c:v>
                </c:pt>
                <c:pt idx="19">
                  <c:v>38322</c:v>
                </c:pt>
                <c:pt idx="20">
                  <c:v>38412</c:v>
                </c:pt>
                <c:pt idx="21">
                  <c:v>38504</c:v>
                </c:pt>
                <c:pt idx="22">
                  <c:v>38596</c:v>
                </c:pt>
                <c:pt idx="23">
                  <c:v>38687</c:v>
                </c:pt>
                <c:pt idx="24">
                  <c:v>38777</c:v>
                </c:pt>
                <c:pt idx="25">
                  <c:v>38869</c:v>
                </c:pt>
                <c:pt idx="26">
                  <c:v>38961</c:v>
                </c:pt>
                <c:pt idx="27">
                  <c:v>39052</c:v>
                </c:pt>
                <c:pt idx="28">
                  <c:v>39142</c:v>
                </c:pt>
                <c:pt idx="29">
                  <c:v>39234</c:v>
                </c:pt>
                <c:pt idx="30">
                  <c:v>39326</c:v>
                </c:pt>
                <c:pt idx="31">
                  <c:v>39417</c:v>
                </c:pt>
                <c:pt idx="32">
                  <c:v>39508</c:v>
                </c:pt>
                <c:pt idx="33">
                  <c:v>39600</c:v>
                </c:pt>
                <c:pt idx="34">
                  <c:v>39692</c:v>
                </c:pt>
                <c:pt idx="35">
                  <c:v>39783</c:v>
                </c:pt>
                <c:pt idx="36">
                  <c:v>39873</c:v>
                </c:pt>
                <c:pt idx="37">
                  <c:v>39965</c:v>
                </c:pt>
                <c:pt idx="38">
                  <c:v>40057</c:v>
                </c:pt>
                <c:pt idx="39">
                  <c:v>40148</c:v>
                </c:pt>
                <c:pt idx="40">
                  <c:v>40238</c:v>
                </c:pt>
                <c:pt idx="41">
                  <c:v>40330</c:v>
                </c:pt>
                <c:pt idx="42">
                  <c:v>40422</c:v>
                </c:pt>
                <c:pt idx="43">
                  <c:v>40513</c:v>
                </c:pt>
                <c:pt idx="44">
                  <c:v>40603</c:v>
                </c:pt>
                <c:pt idx="45">
                  <c:v>40695</c:v>
                </c:pt>
                <c:pt idx="46">
                  <c:v>40787</c:v>
                </c:pt>
                <c:pt idx="47">
                  <c:v>40878</c:v>
                </c:pt>
                <c:pt idx="48">
                  <c:v>40969</c:v>
                </c:pt>
                <c:pt idx="49">
                  <c:v>41061</c:v>
                </c:pt>
                <c:pt idx="50">
                  <c:v>41153</c:v>
                </c:pt>
                <c:pt idx="51">
                  <c:v>41244</c:v>
                </c:pt>
                <c:pt idx="52">
                  <c:v>41334</c:v>
                </c:pt>
                <c:pt idx="53">
                  <c:v>41426</c:v>
                </c:pt>
                <c:pt idx="54">
                  <c:v>41518</c:v>
                </c:pt>
                <c:pt idx="55">
                  <c:v>41609</c:v>
                </c:pt>
                <c:pt idx="56">
                  <c:v>41699</c:v>
                </c:pt>
                <c:pt idx="57">
                  <c:v>41791</c:v>
                </c:pt>
                <c:pt idx="58">
                  <c:v>41883</c:v>
                </c:pt>
                <c:pt idx="59">
                  <c:v>41974</c:v>
                </c:pt>
                <c:pt idx="60">
                  <c:v>42064</c:v>
                </c:pt>
                <c:pt idx="61">
                  <c:v>42156</c:v>
                </c:pt>
                <c:pt idx="62">
                  <c:v>42248</c:v>
                </c:pt>
                <c:pt idx="63">
                  <c:v>42339</c:v>
                </c:pt>
                <c:pt idx="64">
                  <c:v>42430</c:v>
                </c:pt>
                <c:pt idx="65">
                  <c:v>42522</c:v>
                </c:pt>
                <c:pt idx="66">
                  <c:v>42614</c:v>
                </c:pt>
                <c:pt idx="67">
                  <c:v>42705</c:v>
                </c:pt>
                <c:pt idx="68">
                  <c:v>42795</c:v>
                </c:pt>
                <c:pt idx="69">
                  <c:v>42887</c:v>
                </c:pt>
                <c:pt idx="70">
                  <c:v>42979</c:v>
                </c:pt>
                <c:pt idx="71">
                  <c:v>43070</c:v>
                </c:pt>
                <c:pt idx="72">
                  <c:v>43160</c:v>
                </c:pt>
                <c:pt idx="73">
                  <c:v>43252</c:v>
                </c:pt>
                <c:pt idx="74">
                  <c:v>43344</c:v>
                </c:pt>
                <c:pt idx="75">
                  <c:v>43435</c:v>
                </c:pt>
                <c:pt idx="76">
                  <c:v>43525</c:v>
                </c:pt>
                <c:pt idx="77">
                  <c:v>43617</c:v>
                </c:pt>
                <c:pt idx="78">
                  <c:v>43709</c:v>
                </c:pt>
                <c:pt idx="79">
                  <c:v>43800</c:v>
                </c:pt>
                <c:pt idx="80">
                  <c:v>43891</c:v>
                </c:pt>
                <c:pt idx="81">
                  <c:v>43983</c:v>
                </c:pt>
                <c:pt idx="82">
                  <c:v>44075</c:v>
                </c:pt>
                <c:pt idx="83">
                  <c:v>44166</c:v>
                </c:pt>
                <c:pt idx="84">
                  <c:v>44256</c:v>
                </c:pt>
                <c:pt idx="85">
                  <c:v>44348</c:v>
                </c:pt>
                <c:pt idx="86">
                  <c:v>44440</c:v>
                </c:pt>
                <c:pt idx="87">
                  <c:v>44531</c:v>
                </c:pt>
                <c:pt idx="88">
                  <c:v>44621</c:v>
                </c:pt>
                <c:pt idx="89">
                  <c:v>44713</c:v>
                </c:pt>
                <c:pt idx="90">
                  <c:v>44805</c:v>
                </c:pt>
                <c:pt idx="91">
                  <c:v>44896</c:v>
                </c:pt>
                <c:pt idx="92">
                  <c:v>44986</c:v>
                </c:pt>
                <c:pt idx="93">
                  <c:v>45078</c:v>
                </c:pt>
              </c:numCache>
            </c:numRef>
          </c:cat>
          <c:val>
            <c:numRef>
              <c:f>Vacancy!$BZ$41:$FO$41</c:f>
              <c:numCache>
                <c:formatCode>0.0</c:formatCode>
                <c:ptCount val="94"/>
                <c:pt idx="0">
                  <c:v>6.5278984606265995</c:v>
                </c:pt>
                <c:pt idx="1">
                  <c:v>6.0900408774614299</c:v>
                </c:pt>
                <c:pt idx="2">
                  <c:v>7.1445479989051801</c:v>
                </c:pt>
                <c:pt idx="3">
                  <c:v>7.3480367660522505</c:v>
                </c:pt>
                <c:pt idx="4">
                  <c:v>8.0796025693416595</c:v>
                </c:pt>
                <c:pt idx="5">
                  <c:v>9.1070853173732793</c:v>
                </c:pt>
                <c:pt idx="6">
                  <c:v>9.642051160335539</c:v>
                </c:pt>
                <c:pt idx="7">
                  <c:v>10.3768192231655</c:v>
                </c:pt>
                <c:pt idx="8">
                  <c:v>10.957758873701099</c:v>
                </c:pt>
                <c:pt idx="9">
                  <c:v>10.985254496335999</c:v>
                </c:pt>
                <c:pt idx="10">
                  <c:v>11.224589496850999</c:v>
                </c:pt>
                <c:pt idx="11">
                  <c:v>11.550495028495799</c:v>
                </c:pt>
                <c:pt idx="12">
                  <c:v>11.695049703121201</c:v>
                </c:pt>
                <c:pt idx="13">
                  <c:v>11.9275078177452</c:v>
                </c:pt>
                <c:pt idx="14">
                  <c:v>11.8950307369232</c:v>
                </c:pt>
                <c:pt idx="15">
                  <c:v>11.8877097964287</c:v>
                </c:pt>
                <c:pt idx="16">
                  <c:v>11.9213156402111</c:v>
                </c:pt>
                <c:pt idx="17">
                  <c:v>11.761762946844099</c:v>
                </c:pt>
                <c:pt idx="18">
                  <c:v>11.565297096967701</c:v>
                </c:pt>
                <c:pt idx="19">
                  <c:v>11.2938746809959</c:v>
                </c:pt>
                <c:pt idx="20">
                  <c:v>11.221780627965899</c:v>
                </c:pt>
                <c:pt idx="21">
                  <c:v>10.8631692826748</c:v>
                </c:pt>
                <c:pt idx="22">
                  <c:v>10.567877441644701</c:v>
                </c:pt>
                <c:pt idx="23">
                  <c:v>10.302352160215399</c:v>
                </c:pt>
                <c:pt idx="24">
                  <c:v>10.151283442974099</c:v>
                </c:pt>
                <c:pt idx="25">
                  <c:v>10.043948888778701</c:v>
                </c:pt>
                <c:pt idx="26">
                  <c:v>9.8547942936420405</c:v>
                </c:pt>
                <c:pt idx="27">
                  <c:v>9.8296992480754888</c:v>
                </c:pt>
                <c:pt idx="28">
                  <c:v>9.9684014916420001</c:v>
                </c:pt>
                <c:pt idx="29">
                  <c:v>9.9213004112243688</c:v>
                </c:pt>
                <c:pt idx="30">
                  <c:v>9.9370025098323786</c:v>
                </c:pt>
                <c:pt idx="31">
                  <c:v>10.013697296381</c:v>
                </c:pt>
                <c:pt idx="32">
                  <c:v>10.247991979122199</c:v>
                </c:pt>
                <c:pt idx="33">
                  <c:v>10.458362102508501</c:v>
                </c:pt>
                <c:pt idx="34">
                  <c:v>10.704068094491999</c:v>
                </c:pt>
                <c:pt idx="35">
                  <c:v>10.959694534540199</c:v>
                </c:pt>
                <c:pt idx="36">
                  <c:v>11.446031183004401</c:v>
                </c:pt>
                <c:pt idx="37">
                  <c:v>11.904314160347001</c:v>
                </c:pt>
                <c:pt idx="38">
                  <c:v>12.2749015688896</c:v>
                </c:pt>
                <c:pt idx="39">
                  <c:v>12.451711297035201</c:v>
                </c:pt>
                <c:pt idx="40">
                  <c:v>12.6793637871742</c:v>
                </c:pt>
                <c:pt idx="41">
                  <c:v>12.737207114696499</c:v>
                </c:pt>
                <c:pt idx="42">
                  <c:v>12.795563042163799</c:v>
                </c:pt>
                <c:pt idx="43">
                  <c:v>12.647624313831299</c:v>
                </c:pt>
                <c:pt idx="44">
                  <c:v>12.681399285793299</c:v>
                </c:pt>
                <c:pt idx="45">
                  <c:v>12.652911245822901</c:v>
                </c:pt>
                <c:pt idx="46">
                  <c:v>12.4419346451759</c:v>
                </c:pt>
                <c:pt idx="47">
                  <c:v>12.3232908546925</c:v>
                </c:pt>
                <c:pt idx="48">
                  <c:v>12.2400052845478</c:v>
                </c:pt>
                <c:pt idx="49">
                  <c:v>12.147160619497301</c:v>
                </c:pt>
                <c:pt idx="50">
                  <c:v>12.071267515420899</c:v>
                </c:pt>
                <c:pt idx="51">
                  <c:v>11.930013448</c:v>
                </c:pt>
                <c:pt idx="52">
                  <c:v>11.8491165339947</c:v>
                </c:pt>
                <c:pt idx="53">
                  <c:v>11.738886684179301</c:v>
                </c:pt>
                <c:pt idx="54">
                  <c:v>11.624655127525301</c:v>
                </c:pt>
                <c:pt idx="55">
                  <c:v>11.498183012008701</c:v>
                </c:pt>
                <c:pt idx="56">
                  <c:v>11.3961018621922</c:v>
                </c:pt>
                <c:pt idx="57">
                  <c:v>11.262784898281101</c:v>
                </c:pt>
                <c:pt idx="58">
                  <c:v>11.062122881412501</c:v>
                </c:pt>
                <c:pt idx="59">
                  <c:v>10.8220420777798</c:v>
                </c:pt>
                <c:pt idx="60">
                  <c:v>10.8037799596787</c:v>
                </c:pt>
                <c:pt idx="61">
                  <c:v>10.6171682476997</c:v>
                </c:pt>
                <c:pt idx="62">
                  <c:v>10.442024469375601</c:v>
                </c:pt>
                <c:pt idx="63">
                  <c:v>10.224373638629899</c:v>
                </c:pt>
                <c:pt idx="64">
                  <c:v>10.216962546110201</c:v>
                </c:pt>
                <c:pt idx="65">
                  <c:v>10.066582262516</c:v>
                </c:pt>
                <c:pt idx="66">
                  <c:v>9.9557854235172307</c:v>
                </c:pt>
                <c:pt idx="67">
                  <c:v>9.8569348454475403</c:v>
                </c:pt>
                <c:pt idx="68">
                  <c:v>9.8363243043422699</c:v>
                </c:pt>
                <c:pt idx="69">
                  <c:v>9.7495466470718402</c:v>
                </c:pt>
                <c:pt idx="70">
                  <c:v>9.7866185009479487</c:v>
                </c:pt>
                <c:pt idx="71">
                  <c:v>9.7050882875919307</c:v>
                </c:pt>
                <c:pt idx="72">
                  <c:v>9.65433269739151</c:v>
                </c:pt>
                <c:pt idx="73">
                  <c:v>9.6450433135032689</c:v>
                </c:pt>
                <c:pt idx="74">
                  <c:v>9.4230048358440399</c:v>
                </c:pt>
                <c:pt idx="75">
                  <c:v>9.4155803322792089</c:v>
                </c:pt>
                <c:pt idx="76">
                  <c:v>9.457989782094959</c:v>
                </c:pt>
                <c:pt idx="77">
                  <c:v>9.3823932111263311</c:v>
                </c:pt>
                <c:pt idx="78">
                  <c:v>9.4161406159400904</c:v>
                </c:pt>
                <c:pt idx="79">
                  <c:v>9.4906024634838104</c:v>
                </c:pt>
                <c:pt idx="80">
                  <c:v>9.5567159354686702</c:v>
                </c:pt>
                <c:pt idx="81">
                  <c:v>9.7548499703407305</c:v>
                </c:pt>
                <c:pt idx="82">
                  <c:v>10.3033684194088</c:v>
                </c:pt>
                <c:pt idx="83">
                  <c:v>10.827811062336</c:v>
                </c:pt>
                <c:pt idx="84">
                  <c:v>11.489105969667399</c:v>
                </c:pt>
                <c:pt idx="85">
                  <c:v>11.852990090846999</c:v>
                </c:pt>
                <c:pt idx="86">
                  <c:v>11.9184158742428</c:v>
                </c:pt>
                <c:pt idx="87">
                  <c:v>11.8817158043385</c:v>
                </c:pt>
                <c:pt idx="88">
                  <c:v>11.963574588298801</c:v>
                </c:pt>
                <c:pt idx="89">
                  <c:v>12.1351845562458</c:v>
                </c:pt>
                <c:pt idx="90">
                  <c:v>12.239641696214699</c:v>
                </c:pt>
                <c:pt idx="91">
                  <c:v>12.4461486935616</c:v>
                </c:pt>
                <c:pt idx="92">
                  <c:v>12.777343392372101</c:v>
                </c:pt>
                <c:pt idx="93">
                  <c:v>13.096784055232998</c:v>
                </c:pt>
              </c:numCache>
            </c:numRef>
          </c:val>
          <c:smooth val="0"/>
          <c:extLst>
            <c:ext xmlns:c16="http://schemas.microsoft.com/office/drawing/2014/chart" uri="{C3380CC4-5D6E-409C-BE32-E72D297353CC}">
              <c16:uniqueId val="{00000000-641C-45FA-B143-8909691F8D0F}"/>
            </c:ext>
          </c:extLst>
        </c:ser>
        <c:dLbls>
          <c:showLegendKey val="0"/>
          <c:showVal val="0"/>
          <c:showCatName val="0"/>
          <c:showSerName val="0"/>
          <c:showPercent val="0"/>
          <c:showBubbleSize val="0"/>
        </c:dLbls>
        <c:smooth val="0"/>
        <c:axId val="55412608"/>
        <c:axId val="55414144"/>
      </c:lineChart>
      <c:dateAx>
        <c:axId val="55412608"/>
        <c:scaling>
          <c:orientation val="minMax"/>
        </c:scaling>
        <c:delete val="0"/>
        <c:axPos val="b"/>
        <c:numFmt formatCode="yyyy" sourceLinked="0"/>
        <c:majorTickMark val="none"/>
        <c:minorTickMark val="none"/>
        <c:tickLblPos val="nextTo"/>
        <c:spPr>
          <a:noFill/>
          <a:ln w="12700">
            <a:solidFill>
              <a:srgbClr val="000000"/>
            </a:solidFill>
          </a:ln>
        </c:spPr>
        <c:crossAx val="55414144"/>
        <c:crosses val="autoZero"/>
        <c:auto val="1"/>
        <c:lblOffset val="100"/>
        <c:baseTimeUnit val="months"/>
        <c:majorUnit val="3"/>
        <c:majorTimeUnit val="years"/>
      </c:dateAx>
      <c:valAx>
        <c:axId val="55414144"/>
        <c:scaling>
          <c:orientation val="minMax"/>
          <c:max val="13.5"/>
          <c:min val="3.5"/>
        </c:scaling>
        <c:delete val="0"/>
        <c:axPos val="l"/>
        <c:numFmt formatCode="#,##0.0" sourceLinked="0"/>
        <c:majorTickMark val="none"/>
        <c:minorTickMark val="none"/>
        <c:tickLblPos val="nextTo"/>
        <c:spPr>
          <a:noFill/>
          <a:ln w="12700">
            <a:solidFill>
              <a:srgbClr val="000000"/>
            </a:solidFill>
          </a:ln>
        </c:spPr>
        <c:crossAx val="55412608"/>
        <c:crosses val="autoZero"/>
        <c:crossBetween val="between"/>
        <c:majorUnit val="2"/>
      </c:valAx>
      <c:spPr>
        <a:noFill/>
      </c:spPr>
    </c:plotArea>
    <c:legend>
      <c:legendPos val="r"/>
      <c:layout>
        <c:manualLayout>
          <c:xMode val="edge"/>
          <c:yMode val="edge"/>
          <c:x val="0.53589062788387976"/>
          <c:y val="4.8518427268498684E-2"/>
          <c:w val="0.28176198687016168"/>
          <c:h val="0.15650641243183933"/>
        </c:manualLayout>
      </c:layout>
      <c:overlay val="0"/>
      <c:spPr>
        <a:noFill/>
        <a:ln>
          <a:noFill/>
        </a:ln>
      </c:spPr>
    </c:legend>
    <c:plotVisOnly val="1"/>
    <c:dispBlanksAs val="gap"/>
    <c:showDLblsOverMax val="0"/>
  </c:chart>
  <c:spPr>
    <a:noFill/>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961897788526641E-2"/>
          <c:y val="0.11834637070548405"/>
          <c:w val="0.91561248351867053"/>
          <c:h val="0.63658864036800911"/>
        </c:manualLayout>
      </c:layout>
      <c:barChart>
        <c:barDir val="col"/>
        <c:grouping val="clustered"/>
        <c:varyColors val="0"/>
        <c:ser>
          <c:idx val="0"/>
          <c:order val="0"/>
          <c:tx>
            <c:v>Current</c:v>
          </c:tx>
          <c:spPr>
            <a:solidFill>
              <a:srgbClr val="00B624"/>
            </a:solidFill>
          </c:spPr>
          <c:invertIfNegative val="0"/>
          <c:cat>
            <c:strRef>
              <c:f>Dashboard!$O$5:$O$9</c:f>
              <c:strCache>
                <c:ptCount val="5"/>
                <c:pt idx="0">
                  <c:v>U.S.</c:v>
                </c:pt>
                <c:pt idx="1">
                  <c:v>Canada</c:v>
                </c:pt>
                <c:pt idx="2">
                  <c:v>Euro Area</c:v>
                </c:pt>
                <c:pt idx="3">
                  <c:v>U.K.</c:v>
                </c:pt>
                <c:pt idx="4">
                  <c:v>Japan</c:v>
                </c:pt>
              </c:strCache>
            </c:strRef>
          </c:cat>
          <c:val>
            <c:numRef>
              <c:f>Dashboard!$P$5:$P$9</c:f>
              <c:numCache>
                <c:formatCode>0.0</c:formatCode>
                <c:ptCount val="5"/>
                <c:pt idx="0">
                  <c:v>4.2291964150480865</c:v>
                </c:pt>
                <c:pt idx="1">
                  <c:v>2.44304998679441</c:v>
                </c:pt>
                <c:pt idx="2">
                  <c:v>2.5520359379930468</c:v>
                </c:pt>
                <c:pt idx="3">
                  <c:v>2.5900636831259538</c:v>
                </c:pt>
                <c:pt idx="4">
                  <c:v>1.3922298741527506</c:v>
                </c:pt>
              </c:numCache>
            </c:numRef>
          </c:val>
          <c:extLst>
            <c:ext xmlns:c16="http://schemas.microsoft.com/office/drawing/2014/chart" uri="{C3380CC4-5D6E-409C-BE32-E72D297353CC}">
              <c16:uniqueId val="{00000000-F34D-4460-8FA5-9181B9B219AD}"/>
            </c:ext>
          </c:extLst>
        </c:ser>
        <c:dLbls>
          <c:showLegendKey val="0"/>
          <c:showVal val="0"/>
          <c:showCatName val="0"/>
          <c:showSerName val="0"/>
          <c:showPercent val="0"/>
          <c:showBubbleSize val="0"/>
        </c:dLbls>
        <c:gapWidth val="150"/>
        <c:axId val="54801920"/>
        <c:axId val="54803456"/>
      </c:barChart>
      <c:scatterChart>
        <c:scatterStyle val="lineMarker"/>
        <c:varyColors val="0"/>
        <c:ser>
          <c:idx val="1"/>
          <c:order val="1"/>
          <c:tx>
            <c:v>Peak</c:v>
          </c:tx>
          <c:spPr>
            <a:ln w="28575">
              <a:noFill/>
            </a:ln>
          </c:spPr>
          <c:marker>
            <c:symbol val="diamond"/>
            <c:size val="15"/>
            <c:spPr>
              <a:solidFill>
                <a:srgbClr val="163D22"/>
              </a:solidFill>
              <a:ln>
                <a:solidFill>
                  <a:srgbClr val="163D22"/>
                </a:solidFill>
              </a:ln>
            </c:spPr>
          </c:marker>
          <c:xVal>
            <c:strRef>
              <c:f>Dashboard!$O$5:$O$9</c:f>
              <c:strCache>
                <c:ptCount val="5"/>
                <c:pt idx="0">
                  <c:v>U.S.</c:v>
                </c:pt>
                <c:pt idx="1">
                  <c:v>Canada</c:v>
                </c:pt>
                <c:pt idx="2">
                  <c:v>Euro Area</c:v>
                </c:pt>
                <c:pt idx="3">
                  <c:v>U.K.</c:v>
                </c:pt>
                <c:pt idx="4">
                  <c:v>Japan</c:v>
                </c:pt>
              </c:strCache>
            </c:strRef>
          </c:xVal>
          <c:yVal>
            <c:numRef>
              <c:f>Dashboard!$Q$5:$Q$9</c:f>
              <c:numCache>
                <c:formatCode>General</c:formatCode>
                <c:ptCount val="5"/>
                <c:pt idx="0">
                  <c:v>7.9486560720944066</c:v>
                </c:pt>
                <c:pt idx="1">
                  <c:v>7.0596285894600985</c:v>
                </c:pt>
                <c:pt idx="2">
                  <c:v>8.0040391466996716</c:v>
                </c:pt>
                <c:pt idx="3">
                  <c:v>9.328532058548733</c:v>
                </c:pt>
                <c:pt idx="4">
                  <c:v>4.0830954379986517</c:v>
                </c:pt>
              </c:numCache>
            </c:numRef>
          </c:yVal>
          <c:smooth val="0"/>
          <c:extLst>
            <c:ext xmlns:c16="http://schemas.microsoft.com/office/drawing/2014/chart" uri="{C3380CC4-5D6E-409C-BE32-E72D297353CC}">
              <c16:uniqueId val="{00000001-F34D-4460-8FA5-9181B9B219AD}"/>
            </c:ext>
          </c:extLst>
        </c:ser>
        <c:dLbls>
          <c:showLegendKey val="0"/>
          <c:showVal val="0"/>
          <c:showCatName val="0"/>
          <c:showSerName val="0"/>
          <c:showPercent val="0"/>
          <c:showBubbleSize val="0"/>
        </c:dLbls>
        <c:axId val="54801920"/>
        <c:axId val="54803456"/>
      </c:scatterChart>
      <c:catAx>
        <c:axId val="54801920"/>
        <c:scaling>
          <c:orientation val="minMax"/>
        </c:scaling>
        <c:delete val="0"/>
        <c:axPos val="b"/>
        <c:numFmt formatCode="General" sourceLinked="1"/>
        <c:majorTickMark val="none"/>
        <c:minorTickMark val="none"/>
        <c:tickLblPos val="nextTo"/>
        <c:spPr>
          <a:ln w="12700">
            <a:solidFill>
              <a:srgbClr val="000000"/>
            </a:solidFill>
          </a:ln>
        </c:spPr>
        <c:txPr>
          <a:bodyPr/>
          <a:lstStyle/>
          <a:p>
            <a:pPr>
              <a:defRPr sz="1600">
                <a:latin typeface="Arial" panose="020B0604020202020204" pitchFamily="34" charset="0"/>
                <a:cs typeface="Arial" panose="020B0604020202020204" pitchFamily="34" charset="0"/>
              </a:defRPr>
            </a:pPr>
            <a:endParaRPr lang="en-US"/>
          </a:p>
        </c:txPr>
        <c:crossAx val="54803456"/>
        <c:crosses val="autoZero"/>
        <c:auto val="1"/>
        <c:lblAlgn val="ctr"/>
        <c:lblOffset val="100"/>
        <c:noMultiLvlLbl val="0"/>
      </c:catAx>
      <c:valAx>
        <c:axId val="54803456"/>
        <c:scaling>
          <c:orientation val="minMax"/>
        </c:scaling>
        <c:delete val="0"/>
        <c:axPos val="l"/>
        <c:numFmt formatCode="#,##0" sourceLinked="0"/>
        <c:majorTickMark val="none"/>
        <c:minorTickMark val="none"/>
        <c:tickLblPos val="nextTo"/>
        <c:spPr>
          <a:ln w="12700">
            <a:solidFill>
              <a:srgbClr val="000000"/>
            </a:solidFill>
          </a:ln>
        </c:spPr>
        <c:txPr>
          <a:bodyPr/>
          <a:lstStyle/>
          <a:p>
            <a:pPr>
              <a:defRPr sz="1600">
                <a:latin typeface="Arial" panose="020B0604020202020204" pitchFamily="34" charset="0"/>
                <a:cs typeface="Arial" panose="020B0604020202020204" pitchFamily="34" charset="0"/>
              </a:defRPr>
            </a:pPr>
            <a:endParaRPr lang="en-US"/>
          </a:p>
        </c:txPr>
        <c:crossAx val="54801920"/>
        <c:crosses val="autoZero"/>
        <c:crossBetween val="between"/>
        <c:majorUnit val="2"/>
      </c:valAx>
    </c:plotArea>
    <c:legend>
      <c:legendPos val="r"/>
      <c:layout>
        <c:manualLayout>
          <c:xMode val="edge"/>
          <c:yMode val="edge"/>
          <c:x val="0.7468481635873947"/>
          <c:y val="0.1327436748410418"/>
          <c:w val="0.21611479937556824"/>
          <c:h val="0.2150205572126373"/>
        </c:manualLayout>
      </c:layout>
      <c:overlay val="1"/>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48036213498829E-2"/>
          <c:y val="8.712431329664666E-2"/>
          <c:w val="0.89333762688364138"/>
          <c:h val="0.64271140658256587"/>
        </c:manualLayout>
      </c:layout>
      <c:lineChart>
        <c:grouping val="standard"/>
        <c:varyColors val="0"/>
        <c:ser>
          <c:idx val="1"/>
          <c:order val="0"/>
          <c:tx>
            <c:strRef>
              <c:f>Data!$D$1</c:f>
              <c:strCache>
                <c:ptCount val="1"/>
                <c:pt idx="0">
                  <c:v>Market View (April 11th)</c:v>
                </c:pt>
              </c:strCache>
            </c:strRef>
          </c:tx>
          <c:spPr>
            <a:ln w="41275" cap="rnd">
              <a:solidFill>
                <a:schemeClr val="bg2"/>
              </a:solidFill>
              <a:prstDash val="solid"/>
              <a:round/>
            </a:ln>
            <a:effectLst/>
          </c:spPr>
          <c:marker>
            <c:symbol val="none"/>
          </c:marker>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96-4A5F-B304-B120CE1A3E77}"/>
                </c:ext>
              </c:extLst>
            </c:dLbl>
            <c:dLbl>
              <c:idx val="23"/>
              <c:layout>
                <c:manualLayout>
                  <c:x val="-4.1688365679839589E-3"/>
                  <c:y val="-2.8571428571428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96-4A5F-B304-B120CE1A3E77}"/>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Data!$A$15:$A$35</c:f>
              <c:numCache>
                <c:formatCode>mmm\-yy</c:formatCode>
                <c:ptCount val="21"/>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pt idx="12">
                  <c:v>45748</c:v>
                </c:pt>
                <c:pt idx="13">
                  <c:v>45778</c:v>
                </c:pt>
                <c:pt idx="14">
                  <c:v>45809</c:v>
                </c:pt>
                <c:pt idx="15">
                  <c:v>45839</c:v>
                </c:pt>
                <c:pt idx="16">
                  <c:v>45870</c:v>
                </c:pt>
                <c:pt idx="17">
                  <c:v>45901</c:v>
                </c:pt>
                <c:pt idx="18">
                  <c:v>45931</c:v>
                </c:pt>
                <c:pt idx="19">
                  <c:v>45962</c:v>
                </c:pt>
                <c:pt idx="20">
                  <c:v>45992</c:v>
                </c:pt>
              </c:numCache>
            </c:numRef>
          </c:cat>
          <c:val>
            <c:numRef>
              <c:f>Data!$D$15:$D$35</c:f>
              <c:numCache>
                <c:formatCode>General</c:formatCode>
                <c:ptCount val="21"/>
                <c:pt idx="0">
                  <c:v>5.3275000000000006</c:v>
                </c:pt>
                <c:pt idx="1">
                  <c:v>5.3199999999999932</c:v>
                </c:pt>
                <c:pt idx="2">
                  <c:v>5.2900000000000063</c:v>
                </c:pt>
                <c:pt idx="3">
                  <c:v>5.2650000000000006</c:v>
                </c:pt>
                <c:pt idx="4">
                  <c:v>5.1850000000000023</c:v>
                </c:pt>
                <c:pt idx="5">
                  <c:v>5.1350000000000051</c:v>
                </c:pt>
                <c:pt idx="6">
                  <c:v>5.0699999999999932</c:v>
                </c:pt>
                <c:pt idx="7">
                  <c:v>5.0150000000000006</c:v>
                </c:pt>
                <c:pt idx="8">
                  <c:v>4.9449999999999932</c:v>
                </c:pt>
                <c:pt idx="9">
                  <c:v>4.8700000000000045</c:v>
                </c:pt>
                <c:pt idx="10">
                  <c:v>4.7900000000000063</c:v>
                </c:pt>
                <c:pt idx="11">
                  <c:v>4.75</c:v>
                </c:pt>
                <c:pt idx="12">
                  <c:v>4.6800000000000068</c:v>
                </c:pt>
                <c:pt idx="13">
                  <c:v>4.6149999999999949</c:v>
                </c:pt>
                <c:pt idx="14">
                  <c:v>4.5849999999999937</c:v>
                </c:pt>
                <c:pt idx="15">
                  <c:v>4.5699999999999932</c:v>
                </c:pt>
                <c:pt idx="16">
                  <c:v>4.4699999999999989</c:v>
                </c:pt>
                <c:pt idx="17">
                  <c:v>4.4449999999999932</c:v>
                </c:pt>
                <c:pt idx="18">
                  <c:v>4.3900000000000006</c:v>
                </c:pt>
                <c:pt idx="19">
                  <c:v>4.355000000000004</c:v>
                </c:pt>
                <c:pt idx="20">
                  <c:v>4.4749999999999943</c:v>
                </c:pt>
              </c:numCache>
            </c:numRef>
          </c:val>
          <c:smooth val="0"/>
          <c:extLst>
            <c:ext xmlns:c16="http://schemas.microsoft.com/office/drawing/2014/chart" uri="{C3380CC4-5D6E-409C-BE32-E72D297353CC}">
              <c16:uniqueId val="{00000005-BA96-4A5F-B304-B120CE1A3E77}"/>
            </c:ext>
          </c:extLst>
        </c:ser>
        <c:ser>
          <c:idx val="0"/>
          <c:order val="1"/>
          <c:tx>
            <c:v>Market View (Post December FOMC)</c:v>
          </c:tx>
          <c:spPr>
            <a:ln w="41275" cap="rnd">
              <a:solidFill>
                <a:srgbClr val="163D22"/>
              </a:solidFill>
              <a:prstDash val="solid"/>
              <a:round/>
            </a:ln>
            <a:effectLst/>
          </c:spPr>
          <c:marker>
            <c:symbol val="none"/>
          </c:marker>
          <c:cat>
            <c:numRef>
              <c:f>Data!$A$15:$A$35</c:f>
              <c:numCache>
                <c:formatCode>mmm\-yy</c:formatCode>
                <c:ptCount val="21"/>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pt idx="12">
                  <c:v>45748</c:v>
                </c:pt>
                <c:pt idx="13">
                  <c:v>45778</c:v>
                </c:pt>
                <c:pt idx="14">
                  <c:v>45809</c:v>
                </c:pt>
                <c:pt idx="15">
                  <c:v>45839</c:v>
                </c:pt>
                <c:pt idx="16">
                  <c:v>45870</c:v>
                </c:pt>
                <c:pt idx="17">
                  <c:v>45901</c:v>
                </c:pt>
                <c:pt idx="18">
                  <c:v>45931</c:v>
                </c:pt>
                <c:pt idx="19">
                  <c:v>45962</c:v>
                </c:pt>
                <c:pt idx="20">
                  <c:v>45992</c:v>
                </c:pt>
              </c:numCache>
            </c:numRef>
          </c:cat>
          <c:val>
            <c:numRef>
              <c:f>Data!$F$15:$F$35</c:f>
              <c:numCache>
                <c:formatCode>General</c:formatCode>
                <c:ptCount val="21"/>
                <c:pt idx="0">
                  <c:v>5.1149999999999949</c:v>
                </c:pt>
                <c:pt idx="1">
                  <c:v>4.894999999999996</c:v>
                </c:pt>
                <c:pt idx="2">
                  <c:v>4.7450000000000045</c:v>
                </c:pt>
                <c:pt idx="3">
                  <c:v>4.6500000000000057</c:v>
                </c:pt>
                <c:pt idx="4">
                  <c:v>4.4399999999999977</c:v>
                </c:pt>
                <c:pt idx="5">
                  <c:v>4.355000000000004</c:v>
                </c:pt>
                <c:pt idx="6">
                  <c:v>4.2249999999999943</c:v>
                </c:pt>
                <c:pt idx="7">
                  <c:v>4.0849999999999937</c:v>
                </c:pt>
                <c:pt idx="8">
                  <c:v>3.9749999999999943</c:v>
                </c:pt>
                <c:pt idx="9">
                  <c:v>3.8649999999999949</c:v>
                </c:pt>
                <c:pt idx="10">
                  <c:v>3.6949999999999932</c:v>
                </c:pt>
                <c:pt idx="11">
                  <c:v>3.6299999999999955</c:v>
                </c:pt>
                <c:pt idx="12">
                  <c:v>3.5499999999999972</c:v>
                </c:pt>
                <c:pt idx="13">
                  <c:v>3.4249999999999972</c:v>
                </c:pt>
                <c:pt idx="14">
                  <c:v>3.3649999999999949</c:v>
                </c:pt>
                <c:pt idx="15">
                  <c:v>3.3250000000000028</c:v>
                </c:pt>
                <c:pt idx="16">
                  <c:v>3.2849999999999966</c:v>
                </c:pt>
                <c:pt idx="17">
                  <c:v>3.2849999999999966</c:v>
                </c:pt>
                <c:pt idx="18">
                  <c:v>3.2099999999999937</c:v>
                </c:pt>
                <c:pt idx="19">
                  <c:v>3.2099999999999937</c:v>
                </c:pt>
                <c:pt idx="20">
                  <c:v>3.3299999999999983</c:v>
                </c:pt>
              </c:numCache>
            </c:numRef>
          </c:val>
          <c:smooth val="0"/>
          <c:extLst>
            <c:ext xmlns:c16="http://schemas.microsoft.com/office/drawing/2014/chart" uri="{C3380CC4-5D6E-409C-BE32-E72D297353CC}">
              <c16:uniqueId val="{00000007-BA96-4A5F-B304-B120CE1A3E77}"/>
            </c:ext>
          </c:extLst>
        </c:ser>
        <c:dLbls>
          <c:showLegendKey val="0"/>
          <c:showVal val="0"/>
          <c:showCatName val="0"/>
          <c:showSerName val="0"/>
          <c:showPercent val="0"/>
          <c:showBubbleSize val="0"/>
        </c:dLbls>
        <c:smooth val="0"/>
        <c:axId val="1602575792"/>
        <c:axId val="1602575464"/>
      </c:lineChart>
      <c:dateAx>
        <c:axId val="1602575792"/>
        <c:scaling>
          <c:orientation val="minMax"/>
        </c:scaling>
        <c:delete val="0"/>
        <c:axPos val="b"/>
        <c:numFmt formatCode="mmm\ yy" sourceLinked="0"/>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02575464"/>
        <c:crosses val="autoZero"/>
        <c:auto val="1"/>
        <c:lblOffset val="100"/>
        <c:baseTimeUnit val="months"/>
        <c:majorUnit val="2"/>
        <c:majorTimeUnit val="months"/>
      </c:dateAx>
      <c:valAx>
        <c:axId val="1602575464"/>
        <c:scaling>
          <c:orientation val="minMax"/>
          <c:min val="2"/>
        </c:scaling>
        <c:delete val="0"/>
        <c:axPos val="l"/>
        <c:numFmt formatCode="0.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02575792"/>
        <c:crosses val="autoZero"/>
        <c:crossBetween val="between"/>
      </c:valAx>
      <c:spPr>
        <a:noFill/>
        <a:ln>
          <a:noFill/>
        </a:ln>
        <a:effectLst/>
      </c:spPr>
    </c:plotArea>
    <c:legend>
      <c:legendPos val="b"/>
      <c:layout>
        <c:manualLayout>
          <c:xMode val="edge"/>
          <c:yMode val="edge"/>
          <c:x val="1.7712946079708258E-2"/>
          <c:y val="0.51767313792147318"/>
          <c:w val="0.42996761377737402"/>
          <c:h val="0.1826100829790181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819420635151244E-2"/>
          <c:y val="8.8741405511644944E-2"/>
          <c:w val="0.93018057936484877"/>
          <c:h val="0.73821320525346368"/>
        </c:manualLayout>
      </c:layout>
      <c:barChart>
        <c:barDir val="col"/>
        <c:grouping val="stacked"/>
        <c:varyColors val="0"/>
        <c:ser>
          <c:idx val="0"/>
          <c:order val="0"/>
          <c:tx>
            <c:strRef>
              <c:f>Sheet12!$M$12</c:f>
              <c:strCache>
                <c:ptCount val="1"/>
                <c:pt idx="0">
                  <c:v>CBO Baseline</c:v>
                </c:pt>
              </c:strCache>
            </c:strRef>
          </c:tx>
          <c:spPr>
            <a:solidFill>
              <a:sysClr val="windowText" lastClr="000000"/>
            </a:solidFill>
          </c:spPr>
          <c:invertIfNegative val="0"/>
          <c:cat>
            <c:strRef>
              <c:f>Sheet12!$L$13:$L$21</c:f>
              <c:strCache>
                <c:ptCount val="9"/>
                <c:pt idx="0">
                  <c:v>2010/19 Avg.</c:v>
                </c:pt>
                <c:pt idx="1">
                  <c:v>2023</c:v>
                </c:pt>
                <c:pt idx="2">
                  <c:v>2024</c:v>
                </c:pt>
                <c:pt idx="3">
                  <c:v>2025</c:v>
                </c:pt>
                <c:pt idx="4">
                  <c:v>2026</c:v>
                </c:pt>
                <c:pt idx="5">
                  <c:v>2027</c:v>
                </c:pt>
                <c:pt idx="6">
                  <c:v>2028</c:v>
                </c:pt>
                <c:pt idx="7">
                  <c:v>2029</c:v>
                </c:pt>
                <c:pt idx="8">
                  <c:v>2030</c:v>
                </c:pt>
              </c:strCache>
            </c:strRef>
          </c:cat>
          <c:val>
            <c:numRef>
              <c:f>Sheet12!$Q$13:$Q$21</c:f>
              <c:numCache>
                <c:formatCode>0.0</c:formatCode>
                <c:ptCount val="9"/>
                <c:pt idx="0">
                  <c:v>4.82</c:v>
                </c:pt>
                <c:pt idx="1">
                  <c:v>5.7381266638330244</c:v>
                </c:pt>
                <c:pt idx="2">
                  <c:v>5.656878454530724</c:v>
                </c:pt>
                <c:pt idx="3">
                  <c:v>6.0729163792865624</c:v>
                </c:pt>
                <c:pt idx="4">
                  <c:v>5.7</c:v>
                </c:pt>
                <c:pt idx="5">
                  <c:v>5.5</c:v>
                </c:pt>
                <c:pt idx="6">
                  <c:v>5.9000000000000012</c:v>
                </c:pt>
                <c:pt idx="7">
                  <c:v>5.5</c:v>
                </c:pt>
                <c:pt idx="8">
                  <c:v>6.1000000000000005</c:v>
                </c:pt>
              </c:numCache>
            </c:numRef>
          </c:val>
          <c:extLst>
            <c:ext xmlns:c16="http://schemas.microsoft.com/office/drawing/2014/chart" uri="{C3380CC4-5D6E-409C-BE32-E72D297353CC}">
              <c16:uniqueId val="{00000000-65D5-428B-A76D-C808BFE7DB5B}"/>
            </c:ext>
          </c:extLst>
        </c:ser>
        <c:ser>
          <c:idx val="1"/>
          <c:order val="1"/>
          <c:tx>
            <c:strRef>
              <c:f>Sheet12!$N$12</c:f>
              <c:strCache>
                <c:ptCount val="1"/>
                <c:pt idx="0">
                  <c:v>Permanent Extension of TCJA</c:v>
                </c:pt>
              </c:strCache>
            </c:strRef>
          </c:tx>
          <c:spPr>
            <a:solidFill>
              <a:srgbClr val="00B050"/>
            </a:solidFill>
          </c:spPr>
          <c:invertIfNegative val="0"/>
          <c:cat>
            <c:strRef>
              <c:f>Sheet12!$L$13:$L$21</c:f>
              <c:strCache>
                <c:ptCount val="9"/>
                <c:pt idx="0">
                  <c:v>2010/19 Avg.</c:v>
                </c:pt>
                <c:pt idx="1">
                  <c:v>2023</c:v>
                </c:pt>
                <c:pt idx="2">
                  <c:v>2024</c:v>
                </c:pt>
                <c:pt idx="3">
                  <c:v>2025</c:v>
                </c:pt>
                <c:pt idx="4">
                  <c:v>2026</c:v>
                </c:pt>
                <c:pt idx="5">
                  <c:v>2027</c:v>
                </c:pt>
                <c:pt idx="6">
                  <c:v>2028</c:v>
                </c:pt>
                <c:pt idx="7">
                  <c:v>2029</c:v>
                </c:pt>
                <c:pt idx="8">
                  <c:v>2030</c:v>
                </c:pt>
              </c:strCache>
            </c:strRef>
          </c:cat>
          <c:val>
            <c:numRef>
              <c:f>Sheet12!$R$13:$R$21</c:f>
              <c:numCache>
                <c:formatCode>General</c:formatCode>
                <c:ptCount val="9"/>
                <c:pt idx="4" formatCode="0.0">
                  <c:v>1.1612339930151343</c:v>
                </c:pt>
                <c:pt idx="5" formatCode="0.0">
                  <c:v>1.1263897015798712</c:v>
                </c:pt>
                <c:pt idx="6" formatCode="0.0">
                  <c:v>1.067735263702172</c:v>
                </c:pt>
                <c:pt idx="7" formatCode="0.0">
                  <c:v>1.0377358490566033</c:v>
                </c:pt>
                <c:pt idx="8" formatCode="0.0">
                  <c:v>1.0042333019755407</c:v>
                </c:pt>
              </c:numCache>
            </c:numRef>
          </c:val>
          <c:extLst>
            <c:ext xmlns:c16="http://schemas.microsoft.com/office/drawing/2014/chart" uri="{C3380CC4-5D6E-409C-BE32-E72D297353CC}">
              <c16:uniqueId val="{00000001-65D5-428B-A76D-C808BFE7DB5B}"/>
            </c:ext>
          </c:extLst>
        </c:ser>
        <c:ser>
          <c:idx val="2"/>
          <c:order val="2"/>
          <c:tx>
            <c:strRef>
              <c:f>Sheet12!$O$12</c:f>
              <c:strCache>
                <c:ptCount val="1"/>
                <c:pt idx="0">
                  <c:v>Permanent Extension of TCJA + 15% Corporate Tax Rate</c:v>
                </c:pt>
              </c:strCache>
            </c:strRef>
          </c:tx>
          <c:spPr>
            <a:solidFill>
              <a:srgbClr val="E8B400"/>
            </a:solidFill>
          </c:spPr>
          <c:invertIfNegative val="0"/>
          <c:cat>
            <c:strRef>
              <c:f>Sheet12!$L$13:$L$21</c:f>
              <c:strCache>
                <c:ptCount val="9"/>
                <c:pt idx="0">
                  <c:v>2010/19 Avg.</c:v>
                </c:pt>
                <c:pt idx="1">
                  <c:v>2023</c:v>
                </c:pt>
                <c:pt idx="2">
                  <c:v>2024</c:v>
                </c:pt>
                <c:pt idx="3">
                  <c:v>2025</c:v>
                </c:pt>
                <c:pt idx="4">
                  <c:v>2026</c:v>
                </c:pt>
                <c:pt idx="5">
                  <c:v>2027</c:v>
                </c:pt>
                <c:pt idx="6">
                  <c:v>2028</c:v>
                </c:pt>
                <c:pt idx="7">
                  <c:v>2029</c:v>
                </c:pt>
                <c:pt idx="8">
                  <c:v>2030</c:v>
                </c:pt>
              </c:strCache>
            </c:strRef>
          </c:cat>
          <c:val>
            <c:numRef>
              <c:f>Sheet12!$S$13:$S$21</c:f>
              <c:numCache>
                <c:formatCode>General</c:formatCode>
                <c:ptCount val="9"/>
                <c:pt idx="4" formatCode="0.0">
                  <c:v>0.43131548311990642</c:v>
                </c:pt>
                <c:pt idx="5" formatCode="0.0">
                  <c:v>0.41837331772966646</c:v>
                </c:pt>
                <c:pt idx="6" formatCode="0.0">
                  <c:v>0.39658738366080648</c:v>
                </c:pt>
                <c:pt idx="7" formatCode="0.0">
                  <c:v>0.38544474393531036</c:v>
                </c:pt>
                <c:pt idx="8" formatCode="0.0">
                  <c:v>0.37300094073377199</c:v>
                </c:pt>
              </c:numCache>
            </c:numRef>
          </c:val>
          <c:extLst>
            <c:ext xmlns:c16="http://schemas.microsoft.com/office/drawing/2014/chart" uri="{C3380CC4-5D6E-409C-BE32-E72D297353CC}">
              <c16:uniqueId val="{00000002-65D5-428B-A76D-C808BFE7DB5B}"/>
            </c:ext>
          </c:extLst>
        </c:ser>
        <c:dLbls>
          <c:showLegendKey val="0"/>
          <c:showVal val="0"/>
          <c:showCatName val="0"/>
          <c:showSerName val="0"/>
          <c:showPercent val="0"/>
          <c:showBubbleSize val="0"/>
        </c:dLbls>
        <c:gapWidth val="150"/>
        <c:overlap val="100"/>
        <c:axId val="55412608"/>
        <c:axId val="55414144"/>
      </c:barChart>
      <c:catAx>
        <c:axId val="55412608"/>
        <c:scaling>
          <c:orientation val="minMax"/>
        </c:scaling>
        <c:delete val="0"/>
        <c:axPos val="b"/>
        <c:numFmt formatCode="General" sourceLinked="1"/>
        <c:majorTickMark val="none"/>
        <c:minorTickMark val="none"/>
        <c:tickLblPos val="low"/>
        <c:spPr>
          <a:noFill/>
          <a:ln w="12700">
            <a:solidFill>
              <a:srgbClr val="000000"/>
            </a:solidFill>
          </a:ln>
        </c:spPr>
        <c:txPr>
          <a:bodyPr/>
          <a:lstStyle/>
          <a:p>
            <a:pPr>
              <a:defRPr sz="1400"/>
            </a:pPr>
            <a:endParaRPr lang="en-US"/>
          </a:p>
        </c:txPr>
        <c:crossAx val="55414144"/>
        <c:crosses val="autoZero"/>
        <c:auto val="1"/>
        <c:lblAlgn val="ctr"/>
        <c:lblOffset val="100"/>
        <c:noMultiLvlLbl val="0"/>
      </c:catAx>
      <c:valAx>
        <c:axId val="55414144"/>
        <c:scaling>
          <c:orientation val="minMax"/>
          <c:min val="2"/>
        </c:scaling>
        <c:delete val="0"/>
        <c:axPos val="l"/>
        <c:numFmt formatCode="#,##0" sourceLinked="0"/>
        <c:majorTickMark val="none"/>
        <c:minorTickMark val="none"/>
        <c:tickLblPos val="nextTo"/>
        <c:spPr>
          <a:noFill/>
          <a:ln w="12700">
            <a:solidFill>
              <a:srgbClr val="000000"/>
            </a:solidFill>
          </a:ln>
        </c:spPr>
        <c:txPr>
          <a:bodyPr/>
          <a:lstStyle/>
          <a:p>
            <a:pPr>
              <a:defRPr sz="1400"/>
            </a:pPr>
            <a:endParaRPr lang="en-US"/>
          </a:p>
        </c:txPr>
        <c:crossAx val="55412608"/>
        <c:crosses val="autoZero"/>
        <c:crossBetween val="between"/>
      </c:valAx>
      <c:spPr>
        <a:noFill/>
        <a:ln w="25400">
          <a:noFill/>
        </a:ln>
      </c:spPr>
    </c:plotArea>
    <c:legend>
      <c:legendPos val="r"/>
      <c:layout>
        <c:manualLayout>
          <c:xMode val="edge"/>
          <c:yMode val="edge"/>
          <c:x val="8.6611994072696638E-2"/>
          <c:y val="6.9447532057018799E-2"/>
          <c:w val="0.69460042207646866"/>
          <c:h val="0.17423103246344362"/>
        </c:manualLayout>
      </c:layout>
      <c:overlay val="0"/>
      <c:spPr>
        <a:noFill/>
        <a:ln>
          <a:noFill/>
        </a:ln>
      </c:spPr>
      <c:txPr>
        <a:bodyPr/>
        <a:lstStyle/>
        <a:p>
          <a:pPr>
            <a:defRPr sz="1400"/>
          </a:pPr>
          <a:endParaRPr lang="en-US"/>
        </a:p>
      </c:txPr>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57749507798809E-2"/>
          <c:y val="7.7747989276139406E-2"/>
          <c:w val="0.8989976681736791"/>
          <c:h val="0.77385522807860807"/>
        </c:manualLayout>
      </c:layout>
      <c:lineChart>
        <c:grouping val="standard"/>
        <c:varyColors val="0"/>
        <c:ser>
          <c:idx val="0"/>
          <c:order val="0"/>
          <c:tx>
            <c:strRef>
              <c:f>LFPART!$AG$18</c:f>
              <c:strCache>
                <c:ptCount val="1"/>
                <c:pt idx="0">
                  <c:v>United States</c:v>
                </c:pt>
              </c:strCache>
            </c:strRef>
          </c:tx>
          <c:spPr>
            <a:ln w="38100">
              <a:solidFill>
                <a:srgbClr val="00B050">
                  <a:alpha val="85000"/>
                </a:srgbClr>
              </a:solidFill>
              <a:prstDash val="solid"/>
            </a:ln>
          </c:spPr>
          <c:marker>
            <c:symbol val="none"/>
          </c:marker>
          <c:cat>
            <c:numRef>
              <c:f>LFPART!$AF$31:$AF$80</c:f>
              <c:numCache>
                <c:formatCode>[$-409]mmm\-yy;@</c:formatCode>
                <c:ptCount val="50"/>
                <c:pt idx="0">
                  <c:v>45351</c:v>
                </c:pt>
                <c:pt idx="1">
                  <c:v>45322</c:v>
                </c:pt>
                <c:pt idx="2">
                  <c:v>45291</c:v>
                </c:pt>
                <c:pt idx="3">
                  <c:v>45260</c:v>
                </c:pt>
                <c:pt idx="4">
                  <c:v>45230</c:v>
                </c:pt>
                <c:pt idx="5">
                  <c:v>45199</c:v>
                </c:pt>
                <c:pt idx="6">
                  <c:v>45169</c:v>
                </c:pt>
                <c:pt idx="7">
                  <c:v>45138</c:v>
                </c:pt>
                <c:pt idx="8">
                  <c:v>45107</c:v>
                </c:pt>
                <c:pt idx="9">
                  <c:v>45077</c:v>
                </c:pt>
                <c:pt idx="10">
                  <c:v>45046</c:v>
                </c:pt>
                <c:pt idx="11">
                  <c:v>45016</c:v>
                </c:pt>
                <c:pt idx="12">
                  <c:v>44985</c:v>
                </c:pt>
                <c:pt idx="13">
                  <c:v>44957</c:v>
                </c:pt>
                <c:pt idx="14">
                  <c:v>44926</c:v>
                </c:pt>
                <c:pt idx="15">
                  <c:v>44895</c:v>
                </c:pt>
                <c:pt idx="16">
                  <c:v>44865</c:v>
                </c:pt>
                <c:pt idx="17">
                  <c:v>44834</c:v>
                </c:pt>
                <c:pt idx="18">
                  <c:v>44804</c:v>
                </c:pt>
                <c:pt idx="19">
                  <c:v>44773</c:v>
                </c:pt>
                <c:pt idx="20">
                  <c:v>44742</c:v>
                </c:pt>
                <c:pt idx="21">
                  <c:v>44712</c:v>
                </c:pt>
                <c:pt idx="22">
                  <c:v>44681</c:v>
                </c:pt>
                <c:pt idx="23">
                  <c:v>44651</c:v>
                </c:pt>
                <c:pt idx="24">
                  <c:v>44620</c:v>
                </c:pt>
                <c:pt idx="25">
                  <c:v>44592</c:v>
                </c:pt>
                <c:pt idx="26">
                  <c:v>44561</c:v>
                </c:pt>
                <c:pt idx="27">
                  <c:v>44530</c:v>
                </c:pt>
                <c:pt idx="28">
                  <c:v>44500</c:v>
                </c:pt>
                <c:pt idx="29">
                  <c:v>44469</c:v>
                </c:pt>
                <c:pt idx="30">
                  <c:v>44439</c:v>
                </c:pt>
                <c:pt idx="31">
                  <c:v>44408</c:v>
                </c:pt>
                <c:pt idx="32">
                  <c:v>44377</c:v>
                </c:pt>
                <c:pt idx="33">
                  <c:v>44347</c:v>
                </c:pt>
                <c:pt idx="34">
                  <c:v>44316</c:v>
                </c:pt>
                <c:pt idx="35">
                  <c:v>44286</c:v>
                </c:pt>
                <c:pt idx="36">
                  <c:v>44255</c:v>
                </c:pt>
                <c:pt idx="37">
                  <c:v>44227</c:v>
                </c:pt>
                <c:pt idx="38">
                  <c:v>44196</c:v>
                </c:pt>
                <c:pt idx="39">
                  <c:v>44165</c:v>
                </c:pt>
                <c:pt idx="40">
                  <c:v>44135</c:v>
                </c:pt>
                <c:pt idx="41">
                  <c:v>44104</c:v>
                </c:pt>
                <c:pt idx="42">
                  <c:v>44074</c:v>
                </c:pt>
                <c:pt idx="43">
                  <c:v>44043</c:v>
                </c:pt>
                <c:pt idx="44">
                  <c:v>44012</c:v>
                </c:pt>
                <c:pt idx="45">
                  <c:v>43982</c:v>
                </c:pt>
                <c:pt idx="46">
                  <c:v>43951</c:v>
                </c:pt>
                <c:pt idx="47">
                  <c:v>43921</c:v>
                </c:pt>
                <c:pt idx="48">
                  <c:v>43890</c:v>
                </c:pt>
                <c:pt idx="49">
                  <c:v>43861</c:v>
                </c:pt>
              </c:numCache>
            </c:numRef>
          </c:cat>
          <c:val>
            <c:numRef>
              <c:f>LFPART!$AL$31:$AL$80</c:f>
              <c:numCache>
                <c:formatCode>0.0</c:formatCode>
                <c:ptCount val="50"/>
                <c:pt idx="0">
                  <c:v>101.85989808999886</c:v>
                </c:pt>
                <c:pt idx="1">
                  <c:v>102.00209337422717</c:v>
                </c:pt>
                <c:pt idx="2">
                  <c:v>102.09276568813593</c:v>
                </c:pt>
                <c:pt idx="3">
                  <c:v>102.18323515570485</c:v>
                </c:pt>
                <c:pt idx="4">
                  <c:v>102.12501825617059</c:v>
                </c:pt>
                <c:pt idx="5">
                  <c:v>102.0012819888678</c:v>
                </c:pt>
                <c:pt idx="6">
                  <c:v>101.81932882203073</c:v>
                </c:pt>
                <c:pt idx="7">
                  <c:v>101.6130340944128</c:v>
                </c:pt>
                <c:pt idx="8">
                  <c:v>101.52479593658212</c:v>
                </c:pt>
                <c:pt idx="9">
                  <c:v>101.46191357123153</c:v>
                </c:pt>
                <c:pt idx="10">
                  <c:v>101.34831962092075</c:v>
                </c:pt>
                <c:pt idx="11">
                  <c:v>101.18462262466936</c:v>
                </c:pt>
                <c:pt idx="12">
                  <c:v>100.84140661765899</c:v>
                </c:pt>
                <c:pt idx="13">
                  <c:v>100.47182058646935</c:v>
                </c:pt>
                <c:pt idx="14">
                  <c:v>100.23002774937927</c:v>
                </c:pt>
                <c:pt idx="15">
                  <c:v>100.15923437677489</c:v>
                </c:pt>
                <c:pt idx="16">
                  <c:v>100.22008827872708</c:v>
                </c:pt>
                <c:pt idx="17">
                  <c:v>100.09554062606495</c:v>
                </c:pt>
                <c:pt idx="18">
                  <c:v>99.984177985492423</c:v>
                </c:pt>
                <c:pt idx="19">
                  <c:v>99.890665822825895</c:v>
                </c:pt>
                <c:pt idx="20">
                  <c:v>99.861658796228667</c:v>
                </c:pt>
                <c:pt idx="21">
                  <c:v>99.884377586290825</c:v>
                </c:pt>
                <c:pt idx="22">
                  <c:v>99.788431267546216</c:v>
                </c:pt>
                <c:pt idx="23">
                  <c:v>99.726157441215136</c:v>
                </c:pt>
                <c:pt idx="24">
                  <c:v>99.364482417279248</c:v>
                </c:pt>
                <c:pt idx="25">
                  <c:v>99.04682504908881</c:v>
                </c:pt>
                <c:pt idx="26">
                  <c:v>98.668110932606339</c:v>
                </c:pt>
                <c:pt idx="27">
                  <c:v>98.493460234003535</c:v>
                </c:pt>
                <c:pt idx="28">
                  <c:v>98.354916183892371</c:v>
                </c:pt>
                <c:pt idx="29">
                  <c:v>98.316375379322665</c:v>
                </c:pt>
                <c:pt idx="30">
                  <c:v>98.260795482206319</c:v>
                </c:pt>
                <c:pt idx="31">
                  <c:v>98.094258637197157</c:v>
                </c:pt>
                <c:pt idx="32">
                  <c:v>97.95754020414455</c:v>
                </c:pt>
                <c:pt idx="33">
                  <c:v>97.775181344627811</c:v>
                </c:pt>
                <c:pt idx="34">
                  <c:v>97.652662155364069</c:v>
                </c:pt>
                <c:pt idx="35">
                  <c:v>97.476185839702694</c:v>
                </c:pt>
                <c:pt idx="36">
                  <c:v>97.550427600084376</c:v>
                </c:pt>
                <c:pt idx="37">
                  <c:v>97.650633691965666</c:v>
                </c:pt>
                <c:pt idx="38">
                  <c:v>97.842729175794744</c:v>
                </c:pt>
                <c:pt idx="39">
                  <c:v>97.738466157116648</c:v>
                </c:pt>
                <c:pt idx="40">
                  <c:v>97.765241873975611</c:v>
                </c:pt>
                <c:pt idx="41">
                  <c:v>97.606413189880385</c:v>
                </c:pt>
                <c:pt idx="42">
                  <c:v>97.556918682959292</c:v>
                </c:pt>
                <c:pt idx="43">
                  <c:v>97.01065348976843</c:v>
                </c:pt>
                <c:pt idx="44">
                  <c:v>96.219147071710239</c:v>
                </c:pt>
                <c:pt idx="45">
                  <c:v>96.742084935819435</c:v>
                </c:pt>
                <c:pt idx="46">
                  <c:v>98.029347808448136</c:v>
                </c:pt>
                <c:pt idx="47">
                  <c:v>99.662666536844995</c:v>
                </c:pt>
                <c:pt idx="48">
                  <c:v>100.09229508462749</c:v>
                </c:pt>
                <c:pt idx="49">
                  <c:v>100.10933417717409</c:v>
                </c:pt>
              </c:numCache>
            </c:numRef>
          </c:val>
          <c:smooth val="0"/>
          <c:extLst>
            <c:ext xmlns:c16="http://schemas.microsoft.com/office/drawing/2014/chart" uri="{C3380CC4-5D6E-409C-BE32-E72D297353CC}">
              <c16:uniqueId val="{00000000-A17D-4A15-AC85-F2EFBBF068A0}"/>
            </c:ext>
          </c:extLst>
        </c:ser>
        <c:ser>
          <c:idx val="2"/>
          <c:order val="1"/>
          <c:tx>
            <c:strRef>
              <c:f>LFPART!$AP$18</c:f>
              <c:strCache>
                <c:ptCount val="1"/>
                <c:pt idx="0">
                  <c:v>New England</c:v>
                </c:pt>
              </c:strCache>
            </c:strRef>
          </c:tx>
          <c:spPr>
            <a:ln w="38100">
              <a:solidFill>
                <a:schemeClr val="tx2"/>
              </a:solidFill>
              <a:prstDash val="sysDash"/>
            </a:ln>
          </c:spPr>
          <c:marker>
            <c:symbol val="none"/>
          </c:marker>
          <c:cat>
            <c:numRef>
              <c:f>LFPART!$AF$31:$AF$80</c:f>
              <c:numCache>
                <c:formatCode>[$-409]mmm\-yy;@</c:formatCode>
                <c:ptCount val="50"/>
                <c:pt idx="0">
                  <c:v>45351</c:v>
                </c:pt>
                <c:pt idx="1">
                  <c:v>45322</c:v>
                </c:pt>
                <c:pt idx="2">
                  <c:v>45291</c:v>
                </c:pt>
                <c:pt idx="3">
                  <c:v>45260</c:v>
                </c:pt>
                <c:pt idx="4">
                  <c:v>45230</c:v>
                </c:pt>
                <c:pt idx="5">
                  <c:v>45199</c:v>
                </c:pt>
                <c:pt idx="6">
                  <c:v>45169</c:v>
                </c:pt>
                <c:pt idx="7">
                  <c:v>45138</c:v>
                </c:pt>
                <c:pt idx="8">
                  <c:v>45107</c:v>
                </c:pt>
                <c:pt idx="9">
                  <c:v>45077</c:v>
                </c:pt>
                <c:pt idx="10">
                  <c:v>45046</c:v>
                </c:pt>
                <c:pt idx="11">
                  <c:v>45016</c:v>
                </c:pt>
                <c:pt idx="12">
                  <c:v>44985</c:v>
                </c:pt>
                <c:pt idx="13">
                  <c:v>44957</c:v>
                </c:pt>
                <c:pt idx="14">
                  <c:v>44926</c:v>
                </c:pt>
                <c:pt idx="15">
                  <c:v>44895</c:v>
                </c:pt>
                <c:pt idx="16">
                  <c:v>44865</c:v>
                </c:pt>
                <c:pt idx="17">
                  <c:v>44834</c:v>
                </c:pt>
                <c:pt idx="18">
                  <c:v>44804</c:v>
                </c:pt>
                <c:pt idx="19">
                  <c:v>44773</c:v>
                </c:pt>
                <c:pt idx="20">
                  <c:v>44742</c:v>
                </c:pt>
                <c:pt idx="21">
                  <c:v>44712</c:v>
                </c:pt>
                <c:pt idx="22">
                  <c:v>44681</c:v>
                </c:pt>
                <c:pt idx="23">
                  <c:v>44651</c:v>
                </c:pt>
                <c:pt idx="24">
                  <c:v>44620</c:v>
                </c:pt>
                <c:pt idx="25">
                  <c:v>44592</c:v>
                </c:pt>
                <c:pt idx="26">
                  <c:v>44561</c:v>
                </c:pt>
                <c:pt idx="27">
                  <c:v>44530</c:v>
                </c:pt>
                <c:pt idx="28">
                  <c:v>44500</c:v>
                </c:pt>
                <c:pt idx="29">
                  <c:v>44469</c:v>
                </c:pt>
                <c:pt idx="30">
                  <c:v>44439</c:v>
                </c:pt>
                <c:pt idx="31">
                  <c:v>44408</c:v>
                </c:pt>
                <c:pt idx="32">
                  <c:v>44377</c:v>
                </c:pt>
                <c:pt idx="33">
                  <c:v>44347</c:v>
                </c:pt>
                <c:pt idx="34">
                  <c:v>44316</c:v>
                </c:pt>
                <c:pt idx="35">
                  <c:v>44286</c:v>
                </c:pt>
                <c:pt idx="36">
                  <c:v>44255</c:v>
                </c:pt>
                <c:pt idx="37">
                  <c:v>44227</c:v>
                </c:pt>
                <c:pt idx="38">
                  <c:v>44196</c:v>
                </c:pt>
                <c:pt idx="39">
                  <c:v>44165</c:v>
                </c:pt>
                <c:pt idx="40">
                  <c:v>44135</c:v>
                </c:pt>
                <c:pt idx="41">
                  <c:v>44104</c:v>
                </c:pt>
                <c:pt idx="42">
                  <c:v>44074</c:v>
                </c:pt>
                <c:pt idx="43">
                  <c:v>44043</c:v>
                </c:pt>
                <c:pt idx="44">
                  <c:v>44012</c:v>
                </c:pt>
                <c:pt idx="45">
                  <c:v>43982</c:v>
                </c:pt>
                <c:pt idx="46">
                  <c:v>43951</c:v>
                </c:pt>
                <c:pt idx="47">
                  <c:v>43921</c:v>
                </c:pt>
                <c:pt idx="48">
                  <c:v>43890</c:v>
                </c:pt>
                <c:pt idx="49">
                  <c:v>43861</c:v>
                </c:pt>
              </c:numCache>
            </c:numRef>
          </c:cat>
          <c:val>
            <c:numRef>
              <c:f>LFPART!$AP$31:$AP$80</c:f>
              <c:numCache>
                <c:formatCode>0.0</c:formatCode>
                <c:ptCount val="50"/>
                <c:pt idx="0">
                  <c:v>98.389252518775194</c:v>
                </c:pt>
                <c:pt idx="1">
                  <c:v>98.338914747845095</c:v>
                </c:pt>
                <c:pt idx="2">
                  <c:v>98.327146152291334</c:v>
                </c:pt>
                <c:pt idx="3">
                  <c:v>98.323307591315228</c:v>
                </c:pt>
                <c:pt idx="4">
                  <c:v>98.288279192694745</c:v>
                </c:pt>
                <c:pt idx="5">
                  <c:v>98.199674109844437</c:v>
                </c:pt>
                <c:pt idx="6">
                  <c:v>98.119215261074146</c:v>
                </c:pt>
                <c:pt idx="7">
                  <c:v>98.051312300385135</c:v>
                </c:pt>
                <c:pt idx="8">
                  <c:v>97.984416910961897</c:v>
                </c:pt>
                <c:pt idx="9">
                  <c:v>97.93626153123499</c:v>
                </c:pt>
                <c:pt idx="10">
                  <c:v>97.872070675209386</c:v>
                </c:pt>
                <c:pt idx="11">
                  <c:v>97.802674714183226</c:v>
                </c:pt>
                <c:pt idx="12">
                  <c:v>97.707812083471765</c:v>
                </c:pt>
                <c:pt idx="13">
                  <c:v>97.640598513648825</c:v>
                </c:pt>
                <c:pt idx="14">
                  <c:v>97.635279190043235</c:v>
                </c:pt>
                <c:pt idx="15">
                  <c:v>97.671767955113708</c:v>
                </c:pt>
                <c:pt idx="16">
                  <c:v>97.765272200272506</c:v>
                </c:pt>
                <c:pt idx="17">
                  <c:v>97.887335175924179</c:v>
                </c:pt>
                <c:pt idx="18">
                  <c:v>98.057920662533178</c:v>
                </c:pt>
                <c:pt idx="19">
                  <c:v>98.211618112541629</c:v>
                </c:pt>
                <c:pt idx="20">
                  <c:v>98.333799386034215</c:v>
                </c:pt>
                <c:pt idx="21">
                  <c:v>98.383765946497959</c:v>
                </c:pt>
                <c:pt idx="22">
                  <c:v>98.405222727299616</c:v>
                </c:pt>
                <c:pt idx="23">
                  <c:v>98.412112556724324</c:v>
                </c:pt>
                <c:pt idx="24">
                  <c:v>98.29148955134319</c:v>
                </c:pt>
                <c:pt idx="25">
                  <c:v>98.065968994951746</c:v>
                </c:pt>
                <c:pt idx="26">
                  <c:v>97.775719123396669</c:v>
                </c:pt>
                <c:pt idx="27">
                  <c:v>97.539796515475913</c:v>
                </c:pt>
                <c:pt idx="28">
                  <c:v>97.361044398607433</c:v>
                </c:pt>
                <c:pt idx="29">
                  <c:v>97.189765441896498</c:v>
                </c:pt>
                <c:pt idx="30">
                  <c:v>97.056509042952115</c:v>
                </c:pt>
                <c:pt idx="31">
                  <c:v>96.819268841837612</c:v>
                </c:pt>
                <c:pt idx="32">
                  <c:v>96.647561565357819</c:v>
                </c:pt>
                <c:pt idx="33">
                  <c:v>96.45340217451826</c:v>
                </c:pt>
                <c:pt idx="34">
                  <c:v>96.383565656015563</c:v>
                </c:pt>
                <c:pt idx="35">
                  <c:v>96.322226185879771</c:v>
                </c:pt>
                <c:pt idx="36">
                  <c:v>96.427123736890081</c:v>
                </c:pt>
                <c:pt idx="37">
                  <c:v>96.560641206931663</c:v>
                </c:pt>
                <c:pt idx="38">
                  <c:v>96.694285133285973</c:v>
                </c:pt>
                <c:pt idx="39">
                  <c:v>96.927609267942358</c:v>
                </c:pt>
                <c:pt idx="40">
                  <c:v>97.034982915140262</c:v>
                </c:pt>
                <c:pt idx="41">
                  <c:v>97.451823714189146</c:v>
                </c:pt>
                <c:pt idx="42">
                  <c:v>97.569411768065251</c:v>
                </c:pt>
                <c:pt idx="43">
                  <c:v>97.605814869181955</c:v>
                </c:pt>
                <c:pt idx="44">
                  <c:v>96.020738019437161</c:v>
                </c:pt>
                <c:pt idx="45">
                  <c:v>96.453063597939092</c:v>
                </c:pt>
                <c:pt idx="46">
                  <c:v>97.260091468706449</c:v>
                </c:pt>
                <c:pt idx="47">
                  <c:v>99.51444855155512</c:v>
                </c:pt>
                <c:pt idx="48">
                  <c:v>99.944640689684576</c:v>
                </c:pt>
                <c:pt idx="49">
                  <c:v>100.2305298580691</c:v>
                </c:pt>
              </c:numCache>
            </c:numRef>
          </c:val>
          <c:smooth val="0"/>
          <c:extLst>
            <c:ext xmlns:c16="http://schemas.microsoft.com/office/drawing/2014/chart" uri="{C3380CC4-5D6E-409C-BE32-E72D297353CC}">
              <c16:uniqueId val="{00000001-A17D-4A15-AC85-F2EFBBF068A0}"/>
            </c:ext>
          </c:extLst>
        </c:ser>
        <c:dLbls>
          <c:showLegendKey val="0"/>
          <c:showVal val="0"/>
          <c:showCatName val="0"/>
          <c:showSerName val="0"/>
          <c:showPercent val="0"/>
          <c:showBubbleSize val="0"/>
        </c:dLbls>
        <c:smooth val="0"/>
        <c:axId val="1276768640"/>
        <c:axId val="1276770176"/>
      </c:lineChart>
      <c:dateAx>
        <c:axId val="1276768640"/>
        <c:scaling>
          <c:orientation val="minMax"/>
        </c:scaling>
        <c:delete val="0"/>
        <c:axPos val="b"/>
        <c:numFmt formatCode="yyyy" sourceLinked="0"/>
        <c:majorTickMark val="none"/>
        <c:minorTickMark val="none"/>
        <c:tickLblPos val="low"/>
        <c:spPr>
          <a:ln w="12700">
            <a:solidFill>
              <a:srgbClr val="000000"/>
            </a:solidFill>
            <a:prstDash val="solid"/>
          </a:ln>
        </c:spPr>
        <c:txPr>
          <a:bodyPr rot="0" vert="horz"/>
          <a:lstStyle/>
          <a:p>
            <a:pPr>
              <a:defRPr/>
            </a:pPr>
            <a:endParaRPr lang="en-US"/>
          </a:p>
        </c:txPr>
        <c:crossAx val="1276770176"/>
        <c:crossesAt val="100"/>
        <c:auto val="0"/>
        <c:lblOffset val="100"/>
        <c:baseTimeUnit val="months"/>
        <c:majorUnit val="1"/>
        <c:majorTimeUnit val="years"/>
        <c:minorUnit val="6"/>
        <c:minorTimeUnit val="months"/>
      </c:dateAx>
      <c:valAx>
        <c:axId val="1276770176"/>
        <c:scaling>
          <c:orientation val="minMax"/>
          <c:min val="96"/>
        </c:scaling>
        <c:delete val="0"/>
        <c:axPos val="l"/>
        <c:numFmt formatCode="#,##0" sourceLinked="0"/>
        <c:majorTickMark val="none"/>
        <c:minorTickMark val="none"/>
        <c:tickLblPos val="nextTo"/>
        <c:spPr>
          <a:ln w="12700">
            <a:solidFill>
              <a:srgbClr val="000000"/>
            </a:solidFill>
            <a:prstDash val="solid"/>
          </a:ln>
        </c:spPr>
        <c:txPr>
          <a:bodyPr rot="0" vert="horz"/>
          <a:lstStyle/>
          <a:p>
            <a:pPr>
              <a:defRPr/>
            </a:pPr>
            <a:endParaRPr lang="en-US"/>
          </a:p>
        </c:txPr>
        <c:crossAx val="1276768640"/>
        <c:crosses val="autoZero"/>
        <c:crossBetween val="between"/>
      </c:valAx>
      <c:spPr>
        <a:noFill/>
        <a:ln w="25400">
          <a:noFill/>
        </a:ln>
      </c:spPr>
    </c:plotArea>
    <c:legend>
      <c:legendPos val="r"/>
      <c:layout>
        <c:manualLayout>
          <c:xMode val="edge"/>
          <c:yMode val="edge"/>
          <c:x val="0.12191441356335486"/>
          <c:y val="8.6908796634739854E-2"/>
          <c:w val="0.39959839357429716"/>
          <c:h val="0.21447721179624665"/>
        </c:manualLayout>
      </c:layout>
      <c:overlay val="0"/>
      <c:spPr>
        <a:noFill/>
        <a:ln w="25400">
          <a:noFill/>
        </a:ln>
      </c:spPr>
    </c:legend>
    <c:plotVisOnly val="0"/>
    <c:dispBlanksAs val="gap"/>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38346821548219E-2"/>
          <c:y val="6.0697303716050824E-2"/>
          <c:w val="0.94299001115460024"/>
          <c:h val="0.80472204516621715"/>
        </c:manualLayout>
      </c:layout>
      <c:barChart>
        <c:barDir val="col"/>
        <c:grouping val="clustered"/>
        <c:varyColors val="0"/>
        <c:ser>
          <c:idx val="0"/>
          <c:order val="0"/>
          <c:tx>
            <c:v>United States</c:v>
          </c:tx>
          <c:spPr>
            <a:solidFill>
              <a:srgbClr val="00B050"/>
            </a:solidFill>
            <a:ln w="38100" cmpd="sng">
              <a:noFill/>
              <a:prstDash val="sysDash"/>
            </a:ln>
          </c:spPr>
          <c:invertIfNegative val="0"/>
          <c:cat>
            <c:strRef>
              <c:f>US!$AV$7:$BM$7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US!$AV$62:$BM$62</c:f>
              <c:numCache>
                <c:formatCode>0.0</c:formatCode>
                <c:ptCount val="18"/>
                <c:pt idx="0">
                  <c:v>5.5622697609440008</c:v>
                </c:pt>
                <c:pt idx="1">
                  <c:v>6.0035829660451441</c:v>
                </c:pt>
                <c:pt idx="2">
                  <c:v>6.2678124524162788</c:v>
                </c:pt>
                <c:pt idx="3">
                  <c:v>6.4916290889311545</c:v>
                </c:pt>
                <c:pt idx="4">
                  <c:v>6.8126692770591495</c:v>
                </c:pt>
                <c:pt idx="5">
                  <c:v>6.6588636550868898</c:v>
                </c:pt>
                <c:pt idx="6">
                  <c:v>6.9934011967929548</c:v>
                </c:pt>
                <c:pt idx="7">
                  <c:v>6.6813022365548456</c:v>
                </c:pt>
                <c:pt idx="8">
                  <c:v>6.4291077029317369</c:v>
                </c:pt>
                <c:pt idx="9">
                  <c:v>5.8880379983702786</c:v>
                </c:pt>
                <c:pt idx="10">
                  <c:v>6.2431214616272035</c:v>
                </c:pt>
                <c:pt idx="11">
                  <c:v>6.2909681323626492</c:v>
                </c:pt>
                <c:pt idx="12">
                  <c:v>6.3363970710733746</c:v>
                </c:pt>
                <c:pt idx="13">
                  <c:v>5.5901942957924469</c:v>
                </c:pt>
                <c:pt idx="14">
                  <c:v>4.5477296351630674</c:v>
                </c:pt>
                <c:pt idx="15">
                  <c:v>3.2587475205382481</c:v>
                </c:pt>
                <c:pt idx="16">
                  <c:v>1.9981379022799826</c:v>
                </c:pt>
                <c:pt idx="17">
                  <c:v>1.9460276460306021</c:v>
                </c:pt>
              </c:numCache>
            </c:numRef>
          </c:val>
          <c:extLst>
            <c:ext xmlns:c16="http://schemas.microsoft.com/office/drawing/2014/chart" uri="{C3380CC4-5D6E-409C-BE32-E72D297353CC}">
              <c16:uniqueId val="{00000000-B42C-44DC-AC09-9033CCB53B39}"/>
            </c:ext>
          </c:extLst>
        </c:ser>
        <c:ser>
          <c:idx val="2"/>
          <c:order val="1"/>
          <c:tx>
            <c:v>New England</c:v>
          </c:tx>
          <c:spPr>
            <a:solidFill>
              <a:srgbClr val="005426"/>
            </a:solidFill>
          </c:spPr>
          <c:invertIfNegative val="0"/>
          <c:val>
            <c:numRef>
              <c:f>CNEC!$CL$62:$DC$62</c:f>
              <c:numCache>
                <c:formatCode>0.0</c:formatCode>
                <c:ptCount val="18"/>
                <c:pt idx="0">
                  <c:v>4.8262182055934533</c:v>
                </c:pt>
                <c:pt idx="1">
                  <c:v>5.171839898984425</c:v>
                </c:pt>
                <c:pt idx="2">
                  <c:v>5.5182150848128453</c:v>
                </c:pt>
                <c:pt idx="3">
                  <c:v>6.4068536614576992</c:v>
                </c:pt>
                <c:pt idx="4">
                  <c:v>6.796039114982154</c:v>
                </c:pt>
                <c:pt idx="5">
                  <c:v>6.4919189918958589</c:v>
                </c:pt>
                <c:pt idx="6">
                  <c:v>6.7514376503514857</c:v>
                </c:pt>
                <c:pt idx="7">
                  <c:v>6.5608305020083897</c:v>
                </c:pt>
                <c:pt idx="8">
                  <c:v>6.1518823959578972</c:v>
                </c:pt>
                <c:pt idx="9">
                  <c:v>5.7164959587688946</c:v>
                </c:pt>
                <c:pt idx="10">
                  <c:v>6.5465273648624551</c:v>
                </c:pt>
                <c:pt idx="11">
                  <c:v>7.0458284675788079</c:v>
                </c:pt>
                <c:pt idx="12">
                  <c:v>7.0897227068515214</c:v>
                </c:pt>
                <c:pt idx="13">
                  <c:v>6.1308044364577192</c:v>
                </c:pt>
                <c:pt idx="14">
                  <c:v>4.8996837182445905</c:v>
                </c:pt>
                <c:pt idx="15">
                  <c:v>3.5459684585421862</c:v>
                </c:pt>
                <c:pt idx="16">
                  <c:v>2.131689591784236</c:v>
                </c:pt>
                <c:pt idx="17">
                  <c:v>2.2180437908653983</c:v>
                </c:pt>
              </c:numCache>
            </c:numRef>
          </c:val>
          <c:extLst>
            <c:ext xmlns:c16="http://schemas.microsoft.com/office/drawing/2014/chart" uri="{C3380CC4-5D6E-409C-BE32-E72D297353CC}">
              <c16:uniqueId val="{00000001-B42C-44DC-AC09-9033CCB53B39}"/>
            </c:ext>
          </c:extLst>
        </c:ser>
        <c:dLbls>
          <c:showLegendKey val="0"/>
          <c:showVal val="0"/>
          <c:showCatName val="0"/>
          <c:showSerName val="0"/>
          <c:showPercent val="0"/>
          <c:showBubbleSize val="0"/>
        </c:dLbls>
        <c:gapWidth val="114"/>
        <c:axId val="693796864"/>
        <c:axId val="693798400"/>
      </c:barChart>
      <c:catAx>
        <c:axId val="693796864"/>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500"/>
            </a:pPr>
            <a:endParaRPr lang="en-US"/>
          </a:p>
        </c:txPr>
        <c:crossAx val="693798400"/>
        <c:crosses val="autoZero"/>
        <c:auto val="1"/>
        <c:lblAlgn val="ctr"/>
        <c:lblOffset val="100"/>
        <c:noMultiLvlLbl val="0"/>
      </c:catAx>
      <c:valAx>
        <c:axId val="693798400"/>
        <c:scaling>
          <c:orientation val="minMax"/>
          <c:max val="8"/>
        </c:scaling>
        <c:delete val="0"/>
        <c:axPos val="l"/>
        <c:numFmt formatCode="0" sourceLinked="0"/>
        <c:majorTickMark val="none"/>
        <c:minorTickMark val="none"/>
        <c:tickLblPos val="nextTo"/>
        <c:spPr>
          <a:ln w="12700">
            <a:solidFill>
              <a:schemeClr val="tx1"/>
            </a:solidFill>
          </a:ln>
        </c:spPr>
        <c:crossAx val="693796864"/>
        <c:crosses val="autoZero"/>
        <c:crossBetween val="between"/>
      </c:valAx>
    </c:plotArea>
    <c:legend>
      <c:legendPos val="r"/>
      <c:layout>
        <c:manualLayout>
          <c:xMode val="edge"/>
          <c:yMode val="edge"/>
          <c:x val="0.80364901328481997"/>
          <c:y val="2.8027660598020858E-2"/>
          <c:w val="0.18790942805781335"/>
          <c:h val="0.18380124141662946"/>
        </c:manualLayout>
      </c:layout>
      <c:overlay val="0"/>
    </c:legend>
    <c:plotVisOnly val="1"/>
    <c:dispBlanksAs val="gap"/>
    <c:showDLblsOverMax val="0"/>
  </c:chart>
  <c:spPr>
    <a:noFill/>
    <a:ln>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43980614155696E-2"/>
          <c:y val="8.0168429793471635E-2"/>
          <c:w val="0.91915952576125015"/>
          <c:h val="0.73964205378018533"/>
        </c:manualLayout>
      </c:layout>
      <c:lineChart>
        <c:grouping val="standard"/>
        <c:varyColors val="0"/>
        <c:ser>
          <c:idx val="0"/>
          <c:order val="0"/>
          <c:tx>
            <c:v>3-month</c:v>
          </c:tx>
          <c:spPr>
            <a:ln w="41275">
              <a:solidFill>
                <a:sysClr val="window" lastClr="FFFFFF">
                  <a:lumMod val="50000"/>
                </a:sysClr>
              </a:solidFill>
              <a:prstDash val="sysDash"/>
            </a:ln>
            <a:effectLst/>
          </c:spPr>
          <c:marker>
            <c:symbol val="none"/>
          </c:marker>
          <c:cat>
            <c:strRef>
              <c:f>Chart1_data!$E$256:$E$413</c:f>
              <c:strCache>
                <c:ptCount val="158"/>
                <c:pt idx="0">
                  <c:v>2011</c:v>
                </c:pt>
                <c:pt idx="1">
                  <c:v>2011</c:v>
                </c:pt>
                <c:pt idx="2">
                  <c:v>2011</c:v>
                </c:pt>
                <c:pt idx="3">
                  <c:v>2011</c:v>
                </c:pt>
                <c:pt idx="4">
                  <c:v>2011</c:v>
                </c:pt>
                <c:pt idx="5">
                  <c:v>2011</c:v>
                </c:pt>
                <c:pt idx="6">
                  <c:v>2011</c:v>
                </c:pt>
                <c:pt idx="7">
                  <c:v>2011</c:v>
                </c:pt>
                <c:pt idx="8">
                  <c:v>2011</c:v>
                </c:pt>
                <c:pt idx="9">
                  <c:v>2011</c:v>
                </c:pt>
                <c:pt idx="10">
                  <c:v>2011</c:v>
                </c:pt>
                <c:pt idx="11">
                  <c:v>2011</c:v>
                </c:pt>
                <c:pt idx="12">
                  <c:v>2012</c:v>
                </c:pt>
                <c:pt idx="13">
                  <c:v>2012</c:v>
                </c:pt>
                <c:pt idx="14">
                  <c:v>2012</c:v>
                </c:pt>
                <c:pt idx="15">
                  <c:v>2012</c:v>
                </c:pt>
                <c:pt idx="16">
                  <c:v>2012</c:v>
                </c:pt>
                <c:pt idx="17">
                  <c:v>2012</c:v>
                </c:pt>
                <c:pt idx="18">
                  <c:v>2012</c:v>
                </c:pt>
                <c:pt idx="19">
                  <c:v>2012</c:v>
                </c:pt>
                <c:pt idx="20">
                  <c:v>2012</c:v>
                </c:pt>
                <c:pt idx="21">
                  <c:v>2012</c:v>
                </c:pt>
                <c:pt idx="22">
                  <c:v>2012</c:v>
                </c:pt>
                <c:pt idx="23">
                  <c:v>2012</c:v>
                </c:pt>
                <c:pt idx="24">
                  <c:v>2013</c:v>
                </c:pt>
                <c:pt idx="25">
                  <c:v>2013</c:v>
                </c:pt>
                <c:pt idx="26">
                  <c:v>2013</c:v>
                </c:pt>
                <c:pt idx="27">
                  <c:v>2013</c:v>
                </c:pt>
                <c:pt idx="28">
                  <c:v>2013</c:v>
                </c:pt>
                <c:pt idx="29">
                  <c:v>2013</c:v>
                </c:pt>
                <c:pt idx="30">
                  <c:v>2013</c:v>
                </c:pt>
                <c:pt idx="31">
                  <c:v>2013</c:v>
                </c:pt>
                <c:pt idx="32">
                  <c:v>2013</c:v>
                </c:pt>
                <c:pt idx="33">
                  <c:v>2013</c:v>
                </c:pt>
                <c:pt idx="34">
                  <c:v>2013</c:v>
                </c:pt>
                <c:pt idx="35">
                  <c:v>2013</c:v>
                </c:pt>
                <c:pt idx="36">
                  <c:v>2014</c:v>
                </c:pt>
                <c:pt idx="37">
                  <c:v>2014</c:v>
                </c:pt>
                <c:pt idx="38">
                  <c:v>2014</c:v>
                </c:pt>
                <c:pt idx="39">
                  <c:v>2014</c:v>
                </c:pt>
                <c:pt idx="40">
                  <c:v>2014</c:v>
                </c:pt>
                <c:pt idx="41">
                  <c:v>2014</c:v>
                </c:pt>
                <c:pt idx="42">
                  <c:v>2014</c:v>
                </c:pt>
                <c:pt idx="43">
                  <c:v>2014</c:v>
                </c:pt>
                <c:pt idx="44">
                  <c:v>2014</c:v>
                </c:pt>
                <c:pt idx="45">
                  <c:v>2014</c:v>
                </c:pt>
                <c:pt idx="46">
                  <c:v>2014</c:v>
                </c:pt>
                <c:pt idx="47">
                  <c:v>2014</c:v>
                </c:pt>
                <c:pt idx="48">
                  <c:v>2015</c:v>
                </c:pt>
                <c:pt idx="49">
                  <c:v>2015</c:v>
                </c:pt>
                <c:pt idx="50">
                  <c:v>2015</c:v>
                </c:pt>
                <c:pt idx="51">
                  <c:v>2015</c:v>
                </c:pt>
                <c:pt idx="52">
                  <c:v>2015</c:v>
                </c:pt>
                <c:pt idx="53">
                  <c:v>2015</c:v>
                </c:pt>
                <c:pt idx="54">
                  <c:v>2015</c:v>
                </c:pt>
                <c:pt idx="55">
                  <c:v>2015</c:v>
                </c:pt>
                <c:pt idx="56">
                  <c:v>2015</c:v>
                </c:pt>
                <c:pt idx="57">
                  <c:v>2015</c:v>
                </c:pt>
                <c:pt idx="58">
                  <c:v>2015</c:v>
                </c:pt>
                <c:pt idx="59">
                  <c:v>2015</c:v>
                </c:pt>
                <c:pt idx="60">
                  <c:v>2016</c:v>
                </c:pt>
                <c:pt idx="61">
                  <c:v>2016</c:v>
                </c:pt>
                <c:pt idx="62">
                  <c:v>2016</c:v>
                </c:pt>
                <c:pt idx="63">
                  <c:v>2016</c:v>
                </c:pt>
                <c:pt idx="64">
                  <c:v>2016</c:v>
                </c:pt>
                <c:pt idx="65">
                  <c:v>2016</c:v>
                </c:pt>
                <c:pt idx="66">
                  <c:v>2016</c:v>
                </c:pt>
                <c:pt idx="67">
                  <c:v>2016</c:v>
                </c:pt>
                <c:pt idx="68">
                  <c:v>2016</c:v>
                </c:pt>
                <c:pt idx="69">
                  <c:v>2016</c:v>
                </c:pt>
                <c:pt idx="70">
                  <c:v>2016</c:v>
                </c:pt>
                <c:pt idx="71">
                  <c:v>2016</c:v>
                </c:pt>
                <c:pt idx="72">
                  <c:v>2017</c:v>
                </c:pt>
                <c:pt idx="73">
                  <c:v>2017</c:v>
                </c:pt>
                <c:pt idx="74">
                  <c:v>2017</c:v>
                </c:pt>
                <c:pt idx="75">
                  <c:v>2017</c:v>
                </c:pt>
                <c:pt idx="76">
                  <c:v>2017</c:v>
                </c:pt>
                <c:pt idx="77">
                  <c:v>2017</c:v>
                </c:pt>
                <c:pt idx="78">
                  <c:v>2017</c:v>
                </c:pt>
                <c:pt idx="79">
                  <c:v>2017</c:v>
                </c:pt>
                <c:pt idx="80">
                  <c:v>2017</c:v>
                </c:pt>
                <c:pt idx="81">
                  <c:v>2017</c:v>
                </c:pt>
                <c:pt idx="82">
                  <c:v>2017</c:v>
                </c:pt>
                <c:pt idx="83">
                  <c:v>2017</c:v>
                </c:pt>
                <c:pt idx="84">
                  <c:v>2018</c:v>
                </c:pt>
                <c:pt idx="85">
                  <c:v>2018</c:v>
                </c:pt>
                <c:pt idx="86">
                  <c:v>2018</c:v>
                </c:pt>
                <c:pt idx="87">
                  <c:v>2018</c:v>
                </c:pt>
                <c:pt idx="88">
                  <c:v>2018</c:v>
                </c:pt>
                <c:pt idx="89">
                  <c:v>2018</c:v>
                </c:pt>
                <c:pt idx="90">
                  <c:v>2018</c:v>
                </c:pt>
                <c:pt idx="91">
                  <c:v>2018</c:v>
                </c:pt>
                <c:pt idx="92">
                  <c:v>2018</c:v>
                </c:pt>
                <c:pt idx="93">
                  <c:v>2018</c:v>
                </c:pt>
                <c:pt idx="94">
                  <c:v>2018</c:v>
                </c:pt>
                <c:pt idx="95">
                  <c:v>2018</c:v>
                </c:pt>
                <c:pt idx="96">
                  <c:v>2019</c:v>
                </c:pt>
                <c:pt idx="97">
                  <c:v>2019</c:v>
                </c:pt>
                <c:pt idx="98">
                  <c:v>2019</c:v>
                </c:pt>
                <c:pt idx="99">
                  <c:v>2019</c:v>
                </c:pt>
                <c:pt idx="100">
                  <c:v>2019</c:v>
                </c:pt>
                <c:pt idx="101">
                  <c:v>2019</c:v>
                </c:pt>
                <c:pt idx="102">
                  <c:v>2019</c:v>
                </c:pt>
                <c:pt idx="103">
                  <c:v>2019</c:v>
                </c:pt>
                <c:pt idx="104">
                  <c:v>2019</c:v>
                </c:pt>
                <c:pt idx="105">
                  <c:v>2019</c:v>
                </c:pt>
                <c:pt idx="106">
                  <c:v>2019</c:v>
                </c:pt>
                <c:pt idx="107">
                  <c:v>2019</c:v>
                </c:pt>
                <c:pt idx="108">
                  <c:v>2020</c:v>
                </c:pt>
                <c:pt idx="109">
                  <c:v>2020</c:v>
                </c:pt>
                <c:pt idx="110">
                  <c:v>2020</c:v>
                </c:pt>
                <c:pt idx="111">
                  <c:v>2020</c:v>
                </c:pt>
                <c:pt idx="112">
                  <c:v>2020</c:v>
                </c:pt>
                <c:pt idx="113">
                  <c:v>2020</c:v>
                </c:pt>
                <c:pt idx="114">
                  <c:v>2020</c:v>
                </c:pt>
                <c:pt idx="115">
                  <c:v>2020</c:v>
                </c:pt>
                <c:pt idx="116">
                  <c:v>2020</c:v>
                </c:pt>
                <c:pt idx="117">
                  <c:v>2020</c:v>
                </c:pt>
                <c:pt idx="118">
                  <c:v>2020</c:v>
                </c:pt>
                <c:pt idx="119">
                  <c:v>2020</c:v>
                </c:pt>
                <c:pt idx="120">
                  <c:v>2021</c:v>
                </c:pt>
                <c:pt idx="121">
                  <c:v>2021</c:v>
                </c:pt>
                <c:pt idx="122">
                  <c:v>2021</c:v>
                </c:pt>
                <c:pt idx="123">
                  <c:v>2021</c:v>
                </c:pt>
                <c:pt idx="124">
                  <c:v>2021</c:v>
                </c:pt>
                <c:pt idx="125">
                  <c:v>2021</c:v>
                </c:pt>
                <c:pt idx="126">
                  <c:v>2021</c:v>
                </c:pt>
                <c:pt idx="127">
                  <c:v>2021</c:v>
                </c:pt>
                <c:pt idx="128">
                  <c:v>2021</c:v>
                </c:pt>
                <c:pt idx="129">
                  <c:v>2021</c:v>
                </c:pt>
                <c:pt idx="130">
                  <c:v>2021</c:v>
                </c:pt>
                <c:pt idx="131">
                  <c:v>2021</c:v>
                </c:pt>
                <c:pt idx="132">
                  <c:v>2022</c:v>
                </c:pt>
                <c:pt idx="133">
                  <c:v>2022</c:v>
                </c:pt>
                <c:pt idx="134">
                  <c:v>2022</c:v>
                </c:pt>
                <c:pt idx="135">
                  <c:v>2022</c:v>
                </c:pt>
                <c:pt idx="136">
                  <c:v>2022</c:v>
                </c:pt>
                <c:pt idx="137">
                  <c:v>2022</c:v>
                </c:pt>
                <c:pt idx="138">
                  <c:v>2022</c:v>
                </c:pt>
                <c:pt idx="139">
                  <c:v>2022</c:v>
                </c:pt>
                <c:pt idx="140">
                  <c:v>2022</c:v>
                </c:pt>
                <c:pt idx="141">
                  <c:v>2022</c:v>
                </c:pt>
                <c:pt idx="142">
                  <c:v>2022</c:v>
                </c:pt>
                <c:pt idx="143">
                  <c:v>2022</c:v>
                </c:pt>
                <c:pt idx="144">
                  <c:v>2023</c:v>
                </c:pt>
                <c:pt idx="145">
                  <c:v>2023</c:v>
                </c:pt>
                <c:pt idx="146">
                  <c:v>2023</c:v>
                </c:pt>
                <c:pt idx="147">
                  <c:v>2023</c:v>
                </c:pt>
                <c:pt idx="148">
                  <c:v>2023</c:v>
                </c:pt>
                <c:pt idx="149">
                  <c:v>2023</c:v>
                </c:pt>
                <c:pt idx="150">
                  <c:v>2023</c:v>
                </c:pt>
                <c:pt idx="151">
                  <c:v>2023</c:v>
                </c:pt>
                <c:pt idx="152">
                  <c:v>2023</c:v>
                </c:pt>
                <c:pt idx="153">
                  <c:v>2023</c:v>
                </c:pt>
                <c:pt idx="154">
                  <c:v>2023</c:v>
                </c:pt>
                <c:pt idx="155">
                  <c:v>2023</c:v>
                </c:pt>
                <c:pt idx="156">
                  <c:v>2024</c:v>
                </c:pt>
                <c:pt idx="157">
                  <c:v>2024</c:v>
                </c:pt>
              </c:strCache>
            </c:strRef>
          </c:cat>
          <c:val>
            <c:numRef>
              <c:f>Chart1_data!$B$256:$B$413</c:f>
              <c:numCache>
                <c:formatCode>0.00</c:formatCode>
                <c:ptCount val="158"/>
                <c:pt idx="0">
                  <c:v>1.4695536640436435</c:v>
                </c:pt>
                <c:pt idx="1">
                  <c:v>1.6516586301828173</c:v>
                </c:pt>
                <c:pt idx="2">
                  <c:v>2.1822175813716704</c:v>
                </c:pt>
                <c:pt idx="3">
                  <c:v>2.2450097952950943</c:v>
                </c:pt>
                <c:pt idx="4">
                  <c:v>2.5018721652439346</c:v>
                </c:pt>
                <c:pt idx="5">
                  <c:v>2.3318743469812331</c:v>
                </c:pt>
                <c:pt idx="6">
                  <c:v>1.9999713779293771</c:v>
                </c:pt>
                <c:pt idx="7">
                  <c:v>1.8437482854268827</c:v>
                </c:pt>
                <c:pt idx="8">
                  <c:v>1.672837464150434</c:v>
                </c:pt>
                <c:pt idx="9">
                  <c:v>1.267394585212922</c:v>
                </c:pt>
                <c:pt idx="10">
                  <c:v>1.3178236126596854</c:v>
                </c:pt>
                <c:pt idx="11">
                  <c:v>1.7145292931124878</c:v>
                </c:pt>
                <c:pt idx="12">
                  <c:v>2.7390691310589244</c:v>
                </c:pt>
                <c:pt idx="13">
                  <c:v>2.4445417598104591</c:v>
                </c:pt>
                <c:pt idx="14">
                  <c:v>2.4626118423576759</c:v>
                </c:pt>
                <c:pt idx="15">
                  <c:v>1.8602934113928216</c:v>
                </c:pt>
                <c:pt idx="16">
                  <c:v>1.7040830455088418</c:v>
                </c:pt>
                <c:pt idx="17">
                  <c:v>1.4299846516503623</c:v>
                </c:pt>
                <c:pt idx="18">
                  <c:v>1.2359787689457225</c:v>
                </c:pt>
                <c:pt idx="19">
                  <c:v>1.082475530296878</c:v>
                </c:pt>
                <c:pt idx="20">
                  <c:v>1.163904180330011</c:v>
                </c:pt>
                <c:pt idx="21">
                  <c:v>1.7282147081306709</c:v>
                </c:pt>
                <c:pt idx="22">
                  <c:v>1.9058427928043242</c:v>
                </c:pt>
                <c:pt idx="23">
                  <c:v>1.7075803275191648</c:v>
                </c:pt>
                <c:pt idx="24">
                  <c:v>1.5429419551630685</c:v>
                </c:pt>
                <c:pt idx="25">
                  <c:v>1.5499415331051036</c:v>
                </c:pt>
                <c:pt idx="26">
                  <c:v>1.6223707103656171</c:v>
                </c:pt>
                <c:pt idx="27">
                  <c:v>1.0026487759581926</c:v>
                </c:pt>
                <c:pt idx="28">
                  <c:v>1.0359280902475287</c:v>
                </c:pt>
                <c:pt idx="29">
                  <c:v>1.3616606708435341</c:v>
                </c:pt>
                <c:pt idx="30">
                  <c:v>1.6796813312766279</c:v>
                </c:pt>
                <c:pt idx="31">
                  <c:v>1.6432560473525593</c:v>
                </c:pt>
                <c:pt idx="32">
                  <c:v>1.4256829031823903</c:v>
                </c:pt>
                <c:pt idx="33">
                  <c:v>1.5953955367454586</c:v>
                </c:pt>
                <c:pt idx="34">
                  <c:v>1.8296207152142641</c:v>
                </c:pt>
                <c:pt idx="35">
                  <c:v>1.7802706297261217</c:v>
                </c:pt>
                <c:pt idx="36">
                  <c:v>1.533507507813292</c:v>
                </c:pt>
                <c:pt idx="37">
                  <c:v>1.0541097396491006</c:v>
                </c:pt>
                <c:pt idx="38">
                  <c:v>1.2229103442183753</c:v>
                </c:pt>
                <c:pt idx="39">
                  <c:v>1.4765908735611344</c:v>
                </c:pt>
                <c:pt idx="40">
                  <c:v>1.9700398278768905</c:v>
                </c:pt>
                <c:pt idx="41">
                  <c:v>1.8265526803649346</c:v>
                </c:pt>
                <c:pt idx="42">
                  <c:v>1.8361601984344889</c:v>
                </c:pt>
                <c:pt idx="43">
                  <c:v>1.3079762174310394</c:v>
                </c:pt>
                <c:pt idx="44">
                  <c:v>1.3909472824773728</c:v>
                </c:pt>
                <c:pt idx="45">
                  <c:v>1.0389958491751949</c:v>
                </c:pt>
                <c:pt idx="46">
                  <c:v>1.2405421698971741</c:v>
                </c:pt>
                <c:pt idx="47">
                  <c:v>0.98683119536997488</c:v>
                </c:pt>
                <c:pt idx="48">
                  <c:v>0.49208093212540494</c:v>
                </c:pt>
                <c:pt idx="49">
                  <c:v>0.59603967752361875</c:v>
                </c:pt>
                <c:pt idx="50">
                  <c:v>0.92161926742262423</c:v>
                </c:pt>
                <c:pt idx="51">
                  <c:v>1.8165562480430886</c:v>
                </c:pt>
                <c:pt idx="52">
                  <c:v>1.848144230622073</c:v>
                </c:pt>
                <c:pt idx="53">
                  <c:v>1.719277914099826</c:v>
                </c:pt>
                <c:pt idx="54">
                  <c:v>1.372792006229151</c:v>
                </c:pt>
                <c:pt idx="55">
                  <c:v>1.2041678563640579</c:v>
                </c:pt>
                <c:pt idx="56">
                  <c:v>1.3027387481907793</c:v>
                </c:pt>
                <c:pt idx="57">
                  <c:v>1.0351559181193126</c:v>
                </c:pt>
                <c:pt idx="58">
                  <c:v>1.1423488840660134</c:v>
                </c:pt>
                <c:pt idx="59">
                  <c:v>0.82562309812754808</c:v>
                </c:pt>
                <c:pt idx="60">
                  <c:v>1.4019709804398595</c:v>
                </c:pt>
                <c:pt idx="61">
                  <c:v>1.6706625452086898</c:v>
                </c:pt>
                <c:pt idx="62">
                  <c:v>1.9859545491675235</c:v>
                </c:pt>
                <c:pt idx="63">
                  <c:v>2.2739990060911541</c:v>
                </c:pt>
                <c:pt idx="64">
                  <c:v>2.2617097392185759</c:v>
                </c:pt>
                <c:pt idx="65">
                  <c:v>2.1006172352138197</c:v>
                </c:pt>
                <c:pt idx="66">
                  <c:v>1.6902363357631067</c:v>
                </c:pt>
                <c:pt idx="67">
                  <c:v>1.7161980245855579</c:v>
                </c:pt>
                <c:pt idx="68">
                  <c:v>1.8338757428704167</c:v>
                </c:pt>
                <c:pt idx="69">
                  <c:v>1.7653664084789744</c:v>
                </c:pt>
                <c:pt idx="70">
                  <c:v>1.2295021074721024</c:v>
                </c:pt>
                <c:pt idx="71">
                  <c:v>1.1625303499567696</c:v>
                </c:pt>
                <c:pt idx="72">
                  <c:v>1.7248521902252012</c:v>
                </c:pt>
                <c:pt idx="73">
                  <c:v>2.2653449907973577</c:v>
                </c:pt>
                <c:pt idx="74">
                  <c:v>1.6199180307451044</c:v>
                </c:pt>
                <c:pt idx="75">
                  <c:v>1.3673217364134294</c:v>
                </c:pt>
                <c:pt idx="76">
                  <c:v>0.97581890132607541</c:v>
                </c:pt>
                <c:pt idx="77">
                  <c:v>1.6906958841715225</c:v>
                </c:pt>
                <c:pt idx="78">
                  <c:v>1.1561679684332971</c:v>
                </c:pt>
                <c:pt idx="79">
                  <c:v>1.2684767123280594</c:v>
                </c:pt>
                <c:pt idx="80">
                  <c:v>1.2182906854289799</c:v>
                </c:pt>
                <c:pt idx="81">
                  <c:v>1.9174446389810251</c:v>
                </c:pt>
                <c:pt idx="82">
                  <c:v>1.6764717729626399</c:v>
                </c:pt>
                <c:pt idx="83">
                  <c:v>1.779510569676046</c:v>
                </c:pt>
                <c:pt idx="84">
                  <c:v>2.0901058711491505</c:v>
                </c:pt>
                <c:pt idx="85">
                  <c:v>2.6640963999397638</c:v>
                </c:pt>
                <c:pt idx="86">
                  <c:v>2.9562477134718934</c:v>
                </c:pt>
                <c:pt idx="87">
                  <c:v>2.3771742933881734</c:v>
                </c:pt>
                <c:pt idx="88">
                  <c:v>2.3203620201926789</c:v>
                </c:pt>
                <c:pt idx="89">
                  <c:v>1.7986535664709313</c:v>
                </c:pt>
                <c:pt idx="90">
                  <c:v>1.6000316197823938</c:v>
                </c:pt>
                <c:pt idx="91">
                  <c:v>0.93072155168989479</c:v>
                </c:pt>
                <c:pt idx="92">
                  <c:v>1.3139482118803558</c:v>
                </c:pt>
                <c:pt idx="93">
                  <c:v>1.4191724334117639</c:v>
                </c:pt>
                <c:pt idx="94">
                  <c:v>2.134185668751476</c:v>
                </c:pt>
                <c:pt idx="95">
                  <c:v>2.0904529816158313</c:v>
                </c:pt>
                <c:pt idx="96">
                  <c:v>2.0157243613843079</c:v>
                </c:pt>
                <c:pt idx="97">
                  <c:v>1.5811133363191621</c:v>
                </c:pt>
                <c:pt idx="98">
                  <c:v>1.2281793092200566</c:v>
                </c:pt>
                <c:pt idx="99">
                  <c:v>1.5486005145430415</c:v>
                </c:pt>
                <c:pt idx="100">
                  <c:v>1.6495948318084652</c:v>
                </c:pt>
                <c:pt idx="101">
                  <c:v>2.1007953624361031</c:v>
                </c:pt>
                <c:pt idx="102">
                  <c:v>1.6837468538920985</c:v>
                </c:pt>
                <c:pt idx="103">
                  <c:v>1.6741576947661985</c:v>
                </c:pt>
                <c:pt idx="104">
                  <c:v>1.1751860482399845</c:v>
                </c:pt>
                <c:pt idx="105">
                  <c:v>1.3256532339507077</c:v>
                </c:pt>
                <c:pt idx="106">
                  <c:v>0.98618106996217758</c:v>
                </c:pt>
                <c:pt idx="107">
                  <c:v>1.5100793930707956</c:v>
                </c:pt>
                <c:pt idx="108">
                  <c:v>1.6516828035010089</c:v>
                </c:pt>
                <c:pt idx="109">
                  <c:v>2.3184296640983204</c:v>
                </c:pt>
                <c:pt idx="110">
                  <c:v>1.182820649995997</c:v>
                </c:pt>
                <c:pt idx="111">
                  <c:v>-0.90811378062225501</c:v>
                </c:pt>
                <c:pt idx="112">
                  <c:v>-1.1416059817436097</c:v>
                </c:pt>
                <c:pt idx="113">
                  <c:v>-0.22546074370709546</c:v>
                </c:pt>
                <c:pt idx="114">
                  <c:v>2.6194326070101637</c:v>
                </c:pt>
                <c:pt idx="115">
                  <c:v>3.356765216242974</c:v>
                </c:pt>
                <c:pt idx="116">
                  <c:v>3.3436208862655636</c:v>
                </c:pt>
                <c:pt idx="117">
                  <c:v>2.140636622936487</c:v>
                </c:pt>
                <c:pt idx="118">
                  <c:v>1.2334630811490888</c:v>
                </c:pt>
                <c:pt idx="119">
                  <c:v>1.9459126977248609</c:v>
                </c:pt>
                <c:pt idx="120">
                  <c:v>3.0570951873963637</c:v>
                </c:pt>
                <c:pt idx="121">
                  <c:v>3.6373387774677024</c:v>
                </c:pt>
                <c:pt idx="122">
                  <c:v>4.0098578521431172</c:v>
                </c:pt>
                <c:pt idx="123">
                  <c:v>5.0893081371728321</c:v>
                </c:pt>
                <c:pt idx="124">
                  <c:v>6.413571534929674</c:v>
                </c:pt>
                <c:pt idx="125">
                  <c:v>6.5508516426980412</c:v>
                </c:pt>
                <c:pt idx="126">
                  <c:v>5.7950176334782499</c:v>
                </c:pt>
                <c:pt idx="127">
                  <c:v>4.860251500585</c:v>
                </c:pt>
                <c:pt idx="128">
                  <c:v>3.842289741088778</c:v>
                </c:pt>
                <c:pt idx="129">
                  <c:v>4.082307955784481</c:v>
                </c:pt>
                <c:pt idx="130">
                  <c:v>4.9117294214868989</c:v>
                </c:pt>
                <c:pt idx="131">
                  <c:v>6.5822346285669298</c:v>
                </c:pt>
                <c:pt idx="132">
                  <c:v>6.5268078130601648</c:v>
                </c:pt>
                <c:pt idx="133">
                  <c:v>6.1224986948057447</c:v>
                </c:pt>
                <c:pt idx="134">
                  <c:v>5.2470813514696735</c:v>
                </c:pt>
                <c:pt idx="135">
                  <c:v>4.6330554530956913</c:v>
                </c:pt>
                <c:pt idx="136">
                  <c:v>4.4114008217303935</c:v>
                </c:pt>
                <c:pt idx="137">
                  <c:v>5.1166042606989537</c:v>
                </c:pt>
                <c:pt idx="138">
                  <c:v>4.6202008685730434</c:v>
                </c:pt>
                <c:pt idx="139">
                  <c:v>5.3918395532209784</c:v>
                </c:pt>
                <c:pt idx="140">
                  <c:v>4.9503507344698772</c:v>
                </c:pt>
                <c:pt idx="141">
                  <c:v>5.5350301762466803</c:v>
                </c:pt>
                <c:pt idx="142">
                  <c:v>4.4453620165595398</c:v>
                </c:pt>
                <c:pt idx="143">
                  <c:v>4.1499887734746554</c:v>
                </c:pt>
                <c:pt idx="144">
                  <c:v>4.8190992861397941</c:v>
                </c:pt>
                <c:pt idx="145">
                  <c:v>5.1330113919804354</c:v>
                </c:pt>
                <c:pt idx="146">
                  <c:v>4.9175471728687414</c:v>
                </c:pt>
                <c:pt idx="147">
                  <c:v>4.0828225878422497</c:v>
                </c:pt>
                <c:pt idx="148">
                  <c:v>3.788573058220801</c:v>
                </c:pt>
                <c:pt idx="149">
                  <c:v>3.1131674536228227</c:v>
                </c:pt>
                <c:pt idx="150">
                  <c:v>2.3466992852064106</c:v>
                </c:pt>
                <c:pt idx="151">
                  <c:v>1.5724231852105142</c:v>
                </c:pt>
                <c:pt idx="152">
                  <c:v>2.2095529206048514</c:v>
                </c:pt>
                <c:pt idx="153">
                  <c:v>2.3091414216409589</c:v>
                </c:pt>
                <c:pt idx="154">
                  <c:v>2.2727996806251705</c:v>
                </c:pt>
                <c:pt idx="155">
                  <c:v>1.5543467656678134</c:v>
                </c:pt>
                <c:pt idx="156">
                  <c:v>2.808761263219095</c:v>
                </c:pt>
                <c:pt idx="157">
                  <c:v>3.5186330764446883</c:v>
                </c:pt>
              </c:numCache>
            </c:numRef>
          </c:val>
          <c:smooth val="0"/>
          <c:extLst>
            <c:ext xmlns:c16="http://schemas.microsoft.com/office/drawing/2014/chart" uri="{C3380CC4-5D6E-409C-BE32-E72D297353CC}">
              <c16:uniqueId val="{00000000-B599-48DA-8092-038C381D6DC3}"/>
            </c:ext>
          </c:extLst>
        </c:ser>
        <c:ser>
          <c:idx val="1"/>
          <c:order val="1"/>
          <c:tx>
            <c:v>6-month</c:v>
          </c:tx>
          <c:spPr>
            <a:ln w="41275">
              <a:solidFill>
                <a:srgbClr val="163D22"/>
              </a:solidFill>
              <a:prstDash val="dash"/>
            </a:ln>
            <a:effectLst/>
          </c:spPr>
          <c:marker>
            <c:symbol val="none"/>
          </c:marker>
          <c:cat>
            <c:strRef>
              <c:f>Chart1_data!$E$256:$E$413</c:f>
              <c:strCache>
                <c:ptCount val="158"/>
                <c:pt idx="0">
                  <c:v>2011</c:v>
                </c:pt>
                <c:pt idx="1">
                  <c:v>2011</c:v>
                </c:pt>
                <c:pt idx="2">
                  <c:v>2011</c:v>
                </c:pt>
                <c:pt idx="3">
                  <c:v>2011</c:v>
                </c:pt>
                <c:pt idx="4">
                  <c:v>2011</c:v>
                </c:pt>
                <c:pt idx="5">
                  <c:v>2011</c:v>
                </c:pt>
                <c:pt idx="6">
                  <c:v>2011</c:v>
                </c:pt>
                <c:pt idx="7">
                  <c:v>2011</c:v>
                </c:pt>
                <c:pt idx="8">
                  <c:v>2011</c:v>
                </c:pt>
                <c:pt idx="9">
                  <c:v>2011</c:v>
                </c:pt>
                <c:pt idx="10">
                  <c:v>2011</c:v>
                </c:pt>
                <c:pt idx="11">
                  <c:v>2011</c:v>
                </c:pt>
                <c:pt idx="12">
                  <c:v>2012</c:v>
                </c:pt>
                <c:pt idx="13">
                  <c:v>2012</c:v>
                </c:pt>
                <c:pt idx="14">
                  <c:v>2012</c:v>
                </c:pt>
                <c:pt idx="15">
                  <c:v>2012</c:v>
                </c:pt>
                <c:pt idx="16">
                  <c:v>2012</c:v>
                </c:pt>
                <c:pt idx="17">
                  <c:v>2012</c:v>
                </c:pt>
                <c:pt idx="18">
                  <c:v>2012</c:v>
                </c:pt>
                <c:pt idx="19">
                  <c:v>2012</c:v>
                </c:pt>
                <c:pt idx="20">
                  <c:v>2012</c:v>
                </c:pt>
                <c:pt idx="21">
                  <c:v>2012</c:v>
                </c:pt>
                <c:pt idx="22">
                  <c:v>2012</c:v>
                </c:pt>
                <c:pt idx="23">
                  <c:v>2012</c:v>
                </c:pt>
                <c:pt idx="24">
                  <c:v>2013</c:v>
                </c:pt>
                <c:pt idx="25">
                  <c:v>2013</c:v>
                </c:pt>
                <c:pt idx="26">
                  <c:v>2013</c:v>
                </c:pt>
                <c:pt idx="27">
                  <c:v>2013</c:v>
                </c:pt>
                <c:pt idx="28">
                  <c:v>2013</c:v>
                </c:pt>
                <c:pt idx="29">
                  <c:v>2013</c:v>
                </c:pt>
                <c:pt idx="30">
                  <c:v>2013</c:v>
                </c:pt>
                <c:pt idx="31">
                  <c:v>2013</c:v>
                </c:pt>
                <c:pt idx="32">
                  <c:v>2013</c:v>
                </c:pt>
                <c:pt idx="33">
                  <c:v>2013</c:v>
                </c:pt>
                <c:pt idx="34">
                  <c:v>2013</c:v>
                </c:pt>
                <c:pt idx="35">
                  <c:v>2013</c:v>
                </c:pt>
                <c:pt idx="36">
                  <c:v>2014</c:v>
                </c:pt>
                <c:pt idx="37">
                  <c:v>2014</c:v>
                </c:pt>
                <c:pt idx="38">
                  <c:v>2014</c:v>
                </c:pt>
                <c:pt idx="39">
                  <c:v>2014</c:v>
                </c:pt>
                <c:pt idx="40">
                  <c:v>2014</c:v>
                </c:pt>
                <c:pt idx="41">
                  <c:v>2014</c:v>
                </c:pt>
                <c:pt idx="42">
                  <c:v>2014</c:v>
                </c:pt>
                <c:pt idx="43">
                  <c:v>2014</c:v>
                </c:pt>
                <c:pt idx="44">
                  <c:v>2014</c:v>
                </c:pt>
                <c:pt idx="45">
                  <c:v>2014</c:v>
                </c:pt>
                <c:pt idx="46">
                  <c:v>2014</c:v>
                </c:pt>
                <c:pt idx="47">
                  <c:v>2014</c:v>
                </c:pt>
                <c:pt idx="48">
                  <c:v>2015</c:v>
                </c:pt>
                <c:pt idx="49">
                  <c:v>2015</c:v>
                </c:pt>
                <c:pt idx="50">
                  <c:v>2015</c:v>
                </c:pt>
                <c:pt idx="51">
                  <c:v>2015</c:v>
                </c:pt>
                <c:pt idx="52">
                  <c:v>2015</c:v>
                </c:pt>
                <c:pt idx="53">
                  <c:v>2015</c:v>
                </c:pt>
                <c:pt idx="54">
                  <c:v>2015</c:v>
                </c:pt>
                <c:pt idx="55">
                  <c:v>2015</c:v>
                </c:pt>
                <c:pt idx="56">
                  <c:v>2015</c:v>
                </c:pt>
                <c:pt idx="57">
                  <c:v>2015</c:v>
                </c:pt>
                <c:pt idx="58">
                  <c:v>2015</c:v>
                </c:pt>
                <c:pt idx="59">
                  <c:v>2015</c:v>
                </c:pt>
                <c:pt idx="60">
                  <c:v>2016</c:v>
                </c:pt>
                <c:pt idx="61">
                  <c:v>2016</c:v>
                </c:pt>
                <c:pt idx="62">
                  <c:v>2016</c:v>
                </c:pt>
                <c:pt idx="63">
                  <c:v>2016</c:v>
                </c:pt>
                <c:pt idx="64">
                  <c:v>2016</c:v>
                </c:pt>
                <c:pt idx="65">
                  <c:v>2016</c:v>
                </c:pt>
                <c:pt idx="66">
                  <c:v>2016</c:v>
                </c:pt>
                <c:pt idx="67">
                  <c:v>2016</c:v>
                </c:pt>
                <c:pt idx="68">
                  <c:v>2016</c:v>
                </c:pt>
                <c:pt idx="69">
                  <c:v>2016</c:v>
                </c:pt>
                <c:pt idx="70">
                  <c:v>2016</c:v>
                </c:pt>
                <c:pt idx="71">
                  <c:v>2016</c:v>
                </c:pt>
                <c:pt idx="72">
                  <c:v>2017</c:v>
                </c:pt>
                <c:pt idx="73">
                  <c:v>2017</c:v>
                </c:pt>
                <c:pt idx="74">
                  <c:v>2017</c:v>
                </c:pt>
                <c:pt idx="75">
                  <c:v>2017</c:v>
                </c:pt>
                <c:pt idx="76">
                  <c:v>2017</c:v>
                </c:pt>
                <c:pt idx="77">
                  <c:v>2017</c:v>
                </c:pt>
                <c:pt idx="78">
                  <c:v>2017</c:v>
                </c:pt>
                <c:pt idx="79">
                  <c:v>2017</c:v>
                </c:pt>
                <c:pt idx="80">
                  <c:v>2017</c:v>
                </c:pt>
                <c:pt idx="81">
                  <c:v>2017</c:v>
                </c:pt>
                <c:pt idx="82">
                  <c:v>2017</c:v>
                </c:pt>
                <c:pt idx="83">
                  <c:v>2017</c:v>
                </c:pt>
                <c:pt idx="84">
                  <c:v>2018</c:v>
                </c:pt>
                <c:pt idx="85">
                  <c:v>2018</c:v>
                </c:pt>
                <c:pt idx="86">
                  <c:v>2018</c:v>
                </c:pt>
                <c:pt idx="87">
                  <c:v>2018</c:v>
                </c:pt>
                <c:pt idx="88">
                  <c:v>2018</c:v>
                </c:pt>
                <c:pt idx="89">
                  <c:v>2018</c:v>
                </c:pt>
                <c:pt idx="90">
                  <c:v>2018</c:v>
                </c:pt>
                <c:pt idx="91">
                  <c:v>2018</c:v>
                </c:pt>
                <c:pt idx="92">
                  <c:v>2018</c:v>
                </c:pt>
                <c:pt idx="93">
                  <c:v>2018</c:v>
                </c:pt>
                <c:pt idx="94">
                  <c:v>2018</c:v>
                </c:pt>
                <c:pt idx="95">
                  <c:v>2018</c:v>
                </c:pt>
                <c:pt idx="96">
                  <c:v>2019</c:v>
                </c:pt>
                <c:pt idx="97">
                  <c:v>2019</c:v>
                </c:pt>
                <c:pt idx="98">
                  <c:v>2019</c:v>
                </c:pt>
                <c:pt idx="99">
                  <c:v>2019</c:v>
                </c:pt>
                <c:pt idx="100">
                  <c:v>2019</c:v>
                </c:pt>
                <c:pt idx="101">
                  <c:v>2019</c:v>
                </c:pt>
                <c:pt idx="102">
                  <c:v>2019</c:v>
                </c:pt>
                <c:pt idx="103">
                  <c:v>2019</c:v>
                </c:pt>
                <c:pt idx="104">
                  <c:v>2019</c:v>
                </c:pt>
                <c:pt idx="105">
                  <c:v>2019</c:v>
                </c:pt>
                <c:pt idx="106">
                  <c:v>2019</c:v>
                </c:pt>
                <c:pt idx="107">
                  <c:v>2019</c:v>
                </c:pt>
                <c:pt idx="108">
                  <c:v>2020</c:v>
                </c:pt>
                <c:pt idx="109">
                  <c:v>2020</c:v>
                </c:pt>
                <c:pt idx="110">
                  <c:v>2020</c:v>
                </c:pt>
                <c:pt idx="111">
                  <c:v>2020</c:v>
                </c:pt>
                <c:pt idx="112">
                  <c:v>2020</c:v>
                </c:pt>
                <c:pt idx="113">
                  <c:v>2020</c:v>
                </c:pt>
                <c:pt idx="114">
                  <c:v>2020</c:v>
                </c:pt>
                <c:pt idx="115">
                  <c:v>2020</c:v>
                </c:pt>
                <c:pt idx="116">
                  <c:v>2020</c:v>
                </c:pt>
                <c:pt idx="117">
                  <c:v>2020</c:v>
                </c:pt>
                <c:pt idx="118">
                  <c:v>2020</c:v>
                </c:pt>
                <c:pt idx="119">
                  <c:v>2020</c:v>
                </c:pt>
                <c:pt idx="120">
                  <c:v>2021</c:v>
                </c:pt>
                <c:pt idx="121">
                  <c:v>2021</c:v>
                </c:pt>
                <c:pt idx="122">
                  <c:v>2021</c:v>
                </c:pt>
                <c:pt idx="123">
                  <c:v>2021</c:v>
                </c:pt>
                <c:pt idx="124">
                  <c:v>2021</c:v>
                </c:pt>
                <c:pt idx="125">
                  <c:v>2021</c:v>
                </c:pt>
                <c:pt idx="126">
                  <c:v>2021</c:v>
                </c:pt>
                <c:pt idx="127">
                  <c:v>2021</c:v>
                </c:pt>
                <c:pt idx="128">
                  <c:v>2021</c:v>
                </c:pt>
                <c:pt idx="129">
                  <c:v>2021</c:v>
                </c:pt>
                <c:pt idx="130">
                  <c:v>2021</c:v>
                </c:pt>
                <c:pt idx="131">
                  <c:v>2021</c:v>
                </c:pt>
                <c:pt idx="132">
                  <c:v>2022</c:v>
                </c:pt>
                <c:pt idx="133">
                  <c:v>2022</c:v>
                </c:pt>
                <c:pt idx="134">
                  <c:v>2022</c:v>
                </c:pt>
                <c:pt idx="135">
                  <c:v>2022</c:v>
                </c:pt>
                <c:pt idx="136">
                  <c:v>2022</c:v>
                </c:pt>
                <c:pt idx="137">
                  <c:v>2022</c:v>
                </c:pt>
                <c:pt idx="138">
                  <c:v>2022</c:v>
                </c:pt>
                <c:pt idx="139">
                  <c:v>2022</c:v>
                </c:pt>
                <c:pt idx="140">
                  <c:v>2022</c:v>
                </c:pt>
                <c:pt idx="141">
                  <c:v>2022</c:v>
                </c:pt>
                <c:pt idx="142">
                  <c:v>2022</c:v>
                </c:pt>
                <c:pt idx="143">
                  <c:v>2022</c:v>
                </c:pt>
                <c:pt idx="144">
                  <c:v>2023</c:v>
                </c:pt>
                <c:pt idx="145">
                  <c:v>2023</c:v>
                </c:pt>
                <c:pt idx="146">
                  <c:v>2023</c:v>
                </c:pt>
                <c:pt idx="147">
                  <c:v>2023</c:v>
                </c:pt>
                <c:pt idx="148">
                  <c:v>2023</c:v>
                </c:pt>
                <c:pt idx="149">
                  <c:v>2023</c:v>
                </c:pt>
                <c:pt idx="150">
                  <c:v>2023</c:v>
                </c:pt>
                <c:pt idx="151">
                  <c:v>2023</c:v>
                </c:pt>
                <c:pt idx="152">
                  <c:v>2023</c:v>
                </c:pt>
                <c:pt idx="153">
                  <c:v>2023</c:v>
                </c:pt>
                <c:pt idx="154">
                  <c:v>2023</c:v>
                </c:pt>
                <c:pt idx="155">
                  <c:v>2023</c:v>
                </c:pt>
                <c:pt idx="156">
                  <c:v>2024</c:v>
                </c:pt>
                <c:pt idx="157">
                  <c:v>2024</c:v>
                </c:pt>
              </c:strCache>
            </c:strRef>
          </c:cat>
          <c:val>
            <c:numRef>
              <c:f>Chart1_data!$C$256:$C$413</c:f>
              <c:numCache>
                <c:formatCode>0.00</c:formatCode>
                <c:ptCount val="158"/>
                <c:pt idx="0">
                  <c:v>1.3479603162269482</c:v>
                </c:pt>
                <c:pt idx="1">
                  <c:v>1.5080637353645843</c:v>
                </c:pt>
                <c:pt idx="2">
                  <c:v>1.7000438296308706</c:v>
                </c:pt>
                <c:pt idx="3">
                  <c:v>1.8565437677146024</c:v>
                </c:pt>
                <c:pt idx="4">
                  <c:v>2.0758801984877229</c:v>
                </c:pt>
                <c:pt idx="5">
                  <c:v>2.2570185856835678</c:v>
                </c:pt>
                <c:pt idx="6">
                  <c:v>2.1224170917248486</c:v>
                </c:pt>
                <c:pt idx="7">
                  <c:v>2.1722803287765657</c:v>
                </c:pt>
                <c:pt idx="8">
                  <c:v>2.001823649788248</c:v>
                </c:pt>
                <c:pt idx="9">
                  <c:v>1.6330229266511509</c:v>
                </c:pt>
                <c:pt idx="10">
                  <c:v>1.5804455829712794</c:v>
                </c:pt>
                <c:pt idx="11">
                  <c:v>1.6936812420574876</c:v>
                </c:pt>
                <c:pt idx="12">
                  <c:v>2.000577709209117</c:v>
                </c:pt>
                <c:pt idx="13">
                  <c:v>1.8796251077722648</c:v>
                </c:pt>
                <c:pt idx="14">
                  <c:v>2.0878853424259436</c:v>
                </c:pt>
                <c:pt idx="15">
                  <c:v>2.2987376584043373</c:v>
                </c:pt>
                <c:pt idx="16">
                  <c:v>2.0736409789464449</c:v>
                </c:pt>
                <c:pt idx="17">
                  <c:v>1.9449907868863914</c:v>
                </c:pt>
                <c:pt idx="18">
                  <c:v>1.5476563057678305</c:v>
                </c:pt>
                <c:pt idx="19">
                  <c:v>1.3928029289008492</c:v>
                </c:pt>
                <c:pt idx="20">
                  <c:v>1.2968570505121457</c:v>
                </c:pt>
                <c:pt idx="21">
                  <c:v>1.4817982910978911</c:v>
                </c:pt>
                <c:pt idx="22">
                  <c:v>1.4933242164129723</c:v>
                </c:pt>
                <c:pt idx="23">
                  <c:v>1.4353780032704488</c:v>
                </c:pt>
                <c:pt idx="24">
                  <c:v>1.6355361146389358</c:v>
                </c:pt>
                <c:pt idx="25">
                  <c:v>1.7277365200419892</c:v>
                </c:pt>
                <c:pt idx="26">
                  <c:v>1.6649665917293222</c:v>
                </c:pt>
                <c:pt idx="27">
                  <c:v>1.2724350550279206</c:v>
                </c:pt>
                <c:pt idx="28">
                  <c:v>1.2926087644485884</c:v>
                </c:pt>
                <c:pt idx="29">
                  <c:v>1.4919319774273854</c:v>
                </c:pt>
                <c:pt idx="30">
                  <c:v>1.3405996684166199</c:v>
                </c:pt>
                <c:pt idx="31">
                  <c:v>1.3391371033863342</c:v>
                </c:pt>
                <c:pt idx="32">
                  <c:v>1.3936667338791731</c:v>
                </c:pt>
                <c:pt idx="33">
                  <c:v>1.6375296969641795</c:v>
                </c:pt>
                <c:pt idx="34">
                  <c:v>1.736395707540761</c:v>
                </c:pt>
                <c:pt idx="35">
                  <c:v>1.6028220803471438</c:v>
                </c:pt>
                <c:pt idx="36">
                  <c:v>1.5644468083660046</c:v>
                </c:pt>
                <c:pt idx="37">
                  <c:v>1.4411241385962947</c:v>
                </c:pt>
                <c:pt idx="38">
                  <c:v>1.5012079177535886</c:v>
                </c:pt>
                <c:pt idx="39">
                  <c:v>1.5050452013495752</c:v>
                </c:pt>
                <c:pt idx="40">
                  <c:v>1.5110417389293529</c:v>
                </c:pt>
                <c:pt idx="41">
                  <c:v>1.5242828717612733</c:v>
                </c:pt>
                <c:pt idx="42">
                  <c:v>1.6562165565439768</c:v>
                </c:pt>
                <c:pt idx="43">
                  <c:v>1.6384689464232993</c:v>
                </c:pt>
                <c:pt idx="44">
                  <c:v>1.6085165464553297</c:v>
                </c:pt>
                <c:pt idx="45">
                  <c:v>1.4367949394378021</c:v>
                </c:pt>
                <c:pt idx="46">
                  <c:v>1.2742535809954436</c:v>
                </c:pt>
                <c:pt idx="47">
                  <c:v>1.1886874999087915</c:v>
                </c:pt>
                <c:pt idx="48">
                  <c:v>0.76516733562248529</c:v>
                </c:pt>
                <c:pt idx="49">
                  <c:v>0.91777641772026186</c:v>
                </c:pt>
                <c:pt idx="50">
                  <c:v>0.95421996589646341</c:v>
                </c:pt>
                <c:pt idx="51">
                  <c:v>1.1521507962567012</c:v>
                </c:pt>
                <c:pt idx="52">
                  <c:v>1.2201558885669872</c:v>
                </c:pt>
                <c:pt idx="53">
                  <c:v>1.319663628557044</c:v>
                </c:pt>
                <c:pt idx="54">
                  <c:v>1.5944318322781204</c:v>
                </c:pt>
                <c:pt idx="55">
                  <c:v>1.525645452639468</c:v>
                </c:pt>
                <c:pt idx="56">
                  <c:v>1.5107946781359294</c:v>
                </c:pt>
                <c:pt idx="57">
                  <c:v>1.2038331596409213</c:v>
                </c:pt>
                <c:pt idx="58">
                  <c:v>1.1732536486296352</c:v>
                </c:pt>
                <c:pt idx="59">
                  <c:v>1.0638993698202981</c:v>
                </c:pt>
                <c:pt idx="60">
                  <c:v>1.2183972823782474</c:v>
                </c:pt>
                <c:pt idx="61">
                  <c:v>1.4061616590512305</c:v>
                </c:pt>
                <c:pt idx="62">
                  <c:v>1.404129179620317</c:v>
                </c:pt>
                <c:pt idx="63">
                  <c:v>1.8370516033785478</c:v>
                </c:pt>
                <c:pt idx="64">
                  <c:v>1.9657578905397433</c:v>
                </c:pt>
                <c:pt idx="65">
                  <c:v>2.0432697868530081</c:v>
                </c:pt>
                <c:pt idx="66">
                  <c:v>1.9816999756966602</c:v>
                </c:pt>
                <c:pt idx="67">
                  <c:v>1.988589156665177</c:v>
                </c:pt>
                <c:pt idx="68">
                  <c:v>1.9671592661144155</c:v>
                </c:pt>
                <c:pt idx="69">
                  <c:v>1.7277944362982689</c:v>
                </c:pt>
                <c:pt idx="70">
                  <c:v>1.4725582721448749</c:v>
                </c:pt>
                <c:pt idx="71">
                  <c:v>1.497647980097816</c:v>
                </c:pt>
                <c:pt idx="72">
                  <c:v>1.7451072827909364</c:v>
                </c:pt>
                <c:pt idx="73">
                  <c:v>1.7461053616661726</c:v>
                </c:pt>
                <c:pt idx="74">
                  <c:v>1.3909662738519124</c:v>
                </c:pt>
                <c:pt idx="75">
                  <c:v>1.5459296109679777</c:v>
                </c:pt>
                <c:pt idx="76">
                  <c:v>1.6185364767293597</c:v>
                </c:pt>
                <c:pt idx="77">
                  <c:v>1.655300797542969</c:v>
                </c:pt>
                <c:pt idx="78">
                  <c:v>1.2616898144547806</c:v>
                </c:pt>
                <c:pt idx="79">
                  <c:v>1.1220419340768339</c:v>
                </c:pt>
                <c:pt idx="80">
                  <c:v>1.4542183253492214</c:v>
                </c:pt>
                <c:pt idx="81">
                  <c:v>1.5360928380360184</c:v>
                </c:pt>
                <c:pt idx="82">
                  <c:v>1.4722691868667592</c:v>
                </c:pt>
                <c:pt idx="83">
                  <c:v>1.4985127312817204</c:v>
                </c:pt>
                <c:pt idx="84">
                  <c:v>2.0037387222181513</c:v>
                </c:pt>
                <c:pt idx="85">
                  <c:v>2.1690907256455505</c:v>
                </c:pt>
                <c:pt idx="86">
                  <c:v>2.3661882770258158</c:v>
                </c:pt>
                <c:pt idx="87">
                  <c:v>2.2335393224801381</c:v>
                </c:pt>
                <c:pt idx="88">
                  <c:v>2.4920851096210228</c:v>
                </c:pt>
                <c:pt idx="89">
                  <c:v>2.375814494867301</c:v>
                </c:pt>
                <c:pt idx="90">
                  <c:v>1.9878627354853906</c:v>
                </c:pt>
                <c:pt idx="91">
                  <c:v>1.6231664933157752</c:v>
                </c:pt>
                <c:pt idx="92">
                  <c:v>1.5560117150756669</c:v>
                </c:pt>
                <c:pt idx="93">
                  <c:v>1.5095617470925582</c:v>
                </c:pt>
                <c:pt idx="94">
                  <c:v>1.5306705121233222</c:v>
                </c:pt>
                <c:pt idx="95">
                  <c:v>1.7014595092264662</c:v>
                </c:pt>
                <c:pt idx="96">
                  <c:v>1.7170110646524739</c:v>
                </c:pt>
                <c:pt idx="97">
                  <c:v>1.8572741139782467</c:v>
                </c:pt>
                <c:pt idx="98">
                  <c:v>1.6584019163320196</c:v>
                </c:pt>
                <c:pt idx="99">
                  <c:v>1.7818944575898499</c:v>
                </c:pt>
                <c:pt idx="100">
                  <c:v>1.6153483151086778</c:v>
                </c:pt>
                <c:pt idx="101">
                  <c:v>1.6635510916408025</c:v>
                </c:pt>
                <c:pt idx="102">
                  <c:v>1.6161512166634751</c:v>
                </c:pt>
                <c:pt idx="103">
                  <c:v>1.6618755214479863</c:v>
                </c:pt>
                <c:pt idx="104">
                  <c:v>1.6369370183288545</c:v>
                </c:pt>
                <c:pt idx="105">
                  <c:v>1.5045421311100426</c:v>
                </c:pt>
                <c:pt idx="106">
                  <c:v>1.3295855073904406</c:v>
                </c:pt>
                <c:pt idx="107">
                  <c:v>1.342494385946269</c:v>
                </c:pt>
                <c:pt idx="108">
                  <c:v>1.4885370985073143</c:v>
                </c:pt>
                <c:pt idx="109">
                  <c:v>1.6501227980213695</c:v>
                </c:pt>
                <c:pt idx="110">
                  <c:v>1.3463179271745229</c:v>
                </c:pt>
                <c:pt idx="111">
                  <c:v>0.36362382045000974</c:v>
                </c:pt>
                <c:pt idx="112">
                  <c:v>0.57353347209534444</c:v>
                </c:pt>
                <c:pt idx="113">
                  <c:v>0.47621266252759753</c:v>
                </c:pt>
                <c:pt idx="114">
                  <c:v>0.84023571864038082</c:v>
                </c:pt>
                <c:pt idx="115">
                  <c:v>1.0825594264399774</c:v>
                </c:pt>
                <c:pt idx="116">
                  <c:v>1.5434003714872802</c:v>
                </c:pt>
                <c:pt idx="117">
                  <c:v>2.3797547192048185</c:v>
                </c:pt>
                <c:pt idx="118">
                  <c:v>2.2896049249655048</c:v>
                </c:pt>
                <c:pt idx="119">
                  <c:v>2.6423876999069451</c:v>
                </c:pt>
                <c:pt idx="120">
                  <c:v>2.5978426232794893</c:v>
                </c:pt>
                <c:pt idx="121">
                  <c:v>2.4283491468905405</c:v>
                </c:pt>
                <c:pt idx="122">
                  <c:v>2.9727142902300718</c:v>
                </c:pt>
                <c:pt idx="123">
                  <c:v>4.0682412259871237</c:v>
                </c:pt>
                <c:pt idx="124">
                  <c:v>5.016281421909996</c:v>
                </c:pt>
                <c:pt idx="125">
                  <c:v>5.272688449482521</c:v>
                </c:pt>
                <c:pt idx="126">
                  <c:v>5.4415724819306011</c:v>
                </c:pt>
                <c:pt idx="127">
                  <c:v>5.6340564128265269</c:v>
                </c:pt>
                <c:pt idx="128">
                  <c:v>5.187852950998173</c:v>
                </c:pt>
                <c:pt idx="129">
                  <c:v>4.9351685828699532</c:v>
                </c:pt>
                <c:pt idx="130">
                  <c:v>4.8859873028730405</c:v>
                </c:pt>
                <c:pt idx="131">
                  <c:v>5.2033425778494902</c:v>
                </c:pt>
                <c:pt idx="132">
                  <c:v>5.2974644345513244</c:v>
                </c:pt>
                <c:pt idx="133">
                  <c:v>5.5153774034929937</c:v>
                </c:pt>
                <c:pt idx="134">
                  <c:v>5.9125541122213354</c:v>
                </c:pt>
                <c:pt idx="135">
                  <c:v>5.5756855963776886</c:v>
                </c:pt>
                <c:pt idx="136">
                  <c:v>5.2634729971747118</c:v>
                </c:pt>
                <c:pt idx="137">
                  <c:v>5.1818225741312229</c:v>
                </c:pt>
                <c:pt idx="138">
                  <c:v>4.6266279634176621</c:v>
                </c:pt>
                <c:pt idx="139">
                  <c:v>4.9004747507410018</c:v>
                </c:pt>
                <c:pt idx="140">
                  <c:v>5.0334446030254387</c:v>
                </c:pt>
                <c:pt idx="141">
                  <c:v>5.0766199290301017</c:v>
                </c:pt>
                <c:pt idx="142">
                  <c:v>4.9175335000176235</c:v>
                </c:pt>
                <c:pt idx="143">
                  <c:v>4.5494038757144972</c:v>
                </c:pt>
                <c:pt idx="144">
                  <c:v>5.1764555697222603</c:v>
                </c:pt>
                <c:pt idx="145">
                  <c:v>4.7886226397048981</c:v>
                </c:pt>
                <c:pt idx="146">
                  <c:v>4.5330634784744861</c:v>
                </c:pt>
                <c:pt idx="147">
                  <c:v>4.4503121815186564</c:v>
                </c:pt>
                <c:pt idx="148">
                  <c:v>4.4586292925927529</c:v>
                </c:pt>
                <c:pt idx="149">
                  <c:v>4.0114446128856729</c:v>
                </c:pt>
                <c:pt idx="150">
                  <c:v>3.2111105654492045</c:v>
                </c:pt>
                <c:pt idx="151">
                  <c:v>2.6745190612487812</c:v>
                </c:pt>
                <c:pt idx="152">
                  <c:v>2.6603659922477263</c:v>
                </c:pt>
                <c:pt idx="153">
                  <c:v>2.3279186302953558</c:v>
                </c:pt>
                <c:pt idx="154">
                  <c:v>1.9220098383892603</c:v>
                </c:pt>
                <c:pt idx="155">
                  <c:v>1.88142313524573</c:v>
                </c:pt>
                <c:pt idx="156">
                  <c:v>2.5586471023404833</c:v>
                </c:pt>
                <c:pt idx="157">
                  <c:v>2.8938308346976083</c:v>
                </c:pt>
              </c:numCache>
            </c:numRef>
          </c:val>
          <c:smooth val="0"/>
          <c:extLst>
            <c:ext xmlns:c16="http://schemas.microsoft.com/office/drawing/2014/chart" uri="{C3380CC4-5D6E-409C-BE32-E72D297353CC}">
              <c16:uniqueId val="{00000001-B599-48DA-8092-038C381D6DC3}"/>
            </c:ext>
          </c:extLst>
        </c:ser>
        <c:ser>
          <c:idx val="2"/>
          <c:order val="2"/>
          <c:tx>
            <c:v>12-month</c:v>
          </c:tx>
          <c:spPr>
            <a:ln w="44450">
              <a:solidFill>
                <a:srgbClr val="00B624"/>
              </a:solidFill>
              <a:prstDash val="solid"/>
            </a:ln>
          </c:spPr>
          <c:marker>
            <c:symbol val="none"/>
          </c:marker>
          <c:cat>
            <c:strRef>
              <c:f>Chart1_data!$E$256:$E$413</c:f>
              <c:strCache>
                <c:ptCount val="158"/>
                <c:pt idx="0">
                  <c:v>2011</c:v>
                </c:pt>
                <c:pt idx="1">
                  <c:v>2011</c:v>
                </c:pt>
                <c:pt idx="2">
                  <c:v>2011</c:v>
                </c:pt>
                <c:pt idx="3">
                  <c:v>2011</c:v>
                </c:pt>
                <c:pt idx="4">
                  <c:v>2011</c:v>
                </c:pt>
                <c:pt idx="5">
                  <c:v>2011</c:v>
                </c:pt>
                <c:pt idx="6">
                  <c:v>2011</c:v>
                </c:pt>
                <c:pt idx="7">
                  <c:v>2011</c:v>
                </c:pt>
                <c:pt idx="8">
                  <c:v>2011</c:v>
                </c:pt>
                <c:pt idx="9">
                  <c:v>2011</c:v>
                </c:pt>
                <c:pt idx="10">
                  <c:v>2011</c:v>
                </c:pt>
                <c:pt idx="11">
                  <c:v>2011</c:v>
                </c:pt>
                <c:pt idx="12">
                  <c:v>2012</c:v>
                </c:pt>
                <c:pt idx="13">
                  <c:v>2012</c:v>
                </c:pt>
                <c:pt idx="14">
                  <c:v>2012</c:v>
                </c:pt>
                <c:pt idx="15">
                  <c:v>2012</c:v>
                </c:pt>
                <c:pt idx="16">
                  <c:v>2012</c:v>
                </c:pt>
                <c:pt idx="17">
                  <c:v>2012</c:v>
                </c:pt>
                <c:pt idx="18">
                  <c:v>2012</c:v>
                </c:pt>
                <c:pt idx="19">
                  <c:v>2012</c:v>
                </c:pt>
                <c:pt idx="20">
                  <c:v>2012</c:v>
                </c:pt>
                <c:pt idx="21">
                  <c:v>2012</c:v>
                </c:pt>
                <c:pt idx="22">
                  <c:v>2012</c:v>
                </c:pt>
                <c:pt idx="23">
                  <c:v>2012</c:v>
                </c:pt>
                <c:pt idx="24">
                  <c:v>2013</c:v>
                </c:pt>
                <c:pt idx="25">
                  <c:v>2013</c:v>
                </c:pt>
                <c:pt idx="26">
                  <c:v>2013</c:v>
                </c:pt>
                <c:pt idx="27">
                  <c:v>2013</c:v>
                </c:pt>
                <c:pt idx="28">
                  <c:v>2013</c:v>
                </c:pt>
                <c:pt idx="29">
                  <c:v>2013</c:v>
                </c:pt>
                <c:pt idx="30">
                  <c:v>2013</c:v>
                </c:pt>
                <c:pt idx="31">
                  <c:v>2013</c:v>
                </c:pt>
                <c:pt idx="32">
                  <c:v>2013</c:v>
                </c:pt>
                <c:pt idx="33">
                  <c:v>2013</c:v>
                </c:pt>
                <c:pt idx="34">
                  <c:v>2013</c:v>
                </c:pt>
                <c:pt idx="35">
                  <c:v>2013</c:v>
                </c:pt>
                <c:pt idx="36">
                  <c:v>2014</c:v>
                </c:pt>
                <c:pt idx="37">
                  <c:v>2014</c:v>
                </c:pt>
                <c:pt idx="38">
                  <c:v>2014</c:v>
                </c:pt>
                <c:pt idx="39">
                  <c:v>2014</c:v>
                </c:pt>
                <c:pt idx="40">
                  <c:v>2014</c:v>
                </c:pt>
                <c:pt idx="41">
                  <c:v>2014</c:v>
                </c:pt>
                <c:pt idx="42">
                  <c:v>2014</c:v>
                </c:pt>
                <c:pt idx="43">
                  <c:v>2014</c:v>
                </c:pt>
                <c:pt idx="44">
                  <c:v>2014</c:v>
                </c:pt>
                <c:pt idx="45">
                  <c:v>2014</c:v>
                </c:pt>
                <c:pt idx="46">
                  <c:v>2014</c:v>
                </c:pt>
                <c:pt idx="47">
                  <c:v>2014</c:v>
                </c:pt>
                <c:pt idx="48">
                  <c:v>2015</c:v>
                </c:pt>
                <c:pt idx="49">
                  <c:v>2015</c:v>
                </c:pt>
                <c:pt idx="50">
                  <c:v>2015</c:v>
                </c:pt>
                <c:pt idx="51">
                  <c:v>2015</c:v>
                </c:pt>
                <c:pt idx="52">
                  <c:v>2015</c:v>
                </c:pt>
                <c:pt idx="53">
                  <c:v>2015</c:v>
                </c:pt>
                <c:pt idx="54">
                  <c:v>2015</c:v>
                </c:pt>
                <c:pt idx="55">
                  <c:v>2015</c:v>
                </c:pt>
                <c:pt idx="56">
                  <c:v>2015</c:v>
                </c:pt>
                <c:pt idx="57">
                  <c:v>2015</c:v>
                </c:pt>
                <c:pt idx="58">
                  <c:v>2015</c:v>
                </c:pt>
                <c:pt idx="59">
                  <c:v>2015</c:v>
                </c:pt>
                <c:pt idx="60">
                  <c:v>2016</c:v>
                </c:pt>
                <c:pt idx="61">
                  <c:v>2016</c:v>
                </c:pt>
                <c:pt idx="62">
                  <c:v>2016</c:v>
                </c:pt>
                <c:pt idx="63">
                  <c:v>2016</c:v>
                </c:pt>
                <c:pt idx="64">
                  <c:v>2016</c:v>
                </c:pt>
                <c:pt idx="65">
                  <c:v>2016</c:v>
                </c:pt>
                <c:pt idx="66">
                  <c:v>2016</c:v>
                </c:pt>
                <c:pt idx="67">
                  <c:v>2016</c:v>
                </c:pt>
                <c:pt idx="68">
                  <c:v>2016</c:v>
                </c:pt>
                <c:pt idx="69">
                  <c:v>2016</c:v>
                </c:pt>
                <c:pt idx="70">
                  <c:v>2016</c:v>
                </c:pt>
                <c:pt idx="71">
                  <c:v>2016</c:v>
                </c:pt>
                <c:pt idx="72">
                  <c:v>2017</c:v>
                </c:pt>
                <c:pt idx="73">
                  <c:v>2017</c:v>
                </c:pt>
                <c:pt idx="74">
                  <c:v>2017</c:v>
                </c:pt>
                <c:pt idx="75">
                  <c:v>2017</c:v>
                </c:pt>
                <c:pt idx="76">
                  <c:v>2017</c:v>
                </c:pt>
                <c:pt idx="77">
                  <c:v>2017</c:v>
                </c:pt>
                <c:pt idx="78">
                  <c:v>2017</c:v>
                </c:pt>
                <c:pt idx="79">
                  <c:v>2017</c:v>
                </c:pt>
                <c:pt idx="80">
                  <c:v>2017</c:v>
                </c:pt>
                <c:pt idx="81">
                  <c:v>2017</c:v>
                </c:pt>
                <c:pt idx="82">
                  <c:v>2017</c:v>
                </c:pt>
                <c:pt idx="83">
                  <c:v>2017</c:v>
                </c:pt>
                <c:pt idx="84">
                  <c:v>2018</c:v>
                </c:pt>
                <c:pt idx="85">
                  <c:v>2018</c:v>
                </c:pt>
                <c:pt idx="86">
                  <c:v>2018</c:v>
                </c:pt>
                <c:pt idx="87">
                  <c:v>2018</c:v>
                </c:pt>
                <c:pt idx="88">
                  <c:v>2018</c:v>
                </c:pt>
                <c:pt idx="89">
                  <c:v>2018</c:v>
                </c:pt>
                <c:pt idx="90">
                  <c:v>2018</c:v>
                </c:pt>
                <c:pt idx="91">
                  <c:v>2018</c:v>
                </c:pt>
                <c:pt idx="92">
                  <c:v>2018</c:v>
                </c:pt>
                <c:pt idx="93">
                  <c:v>2018</c:v>
                </c:pt>
                <c:pt idx="94">
                  <c:v>2018</c:v>
                </c:pt>
                <c:pt idx="95">
                  <c:v>2018</c:v>
                </c:pt>
                <c:pt idx="96">
                  <c:v>2019</c:v>
                </c:pt>
                <c:pt idx="97">
                  <c:v>2019</c:v>
                </c:pt>
                <c:pt idx="98">
                  <c:v>2019</c:v>
                </c:pt>
                <c:pt idx="99">
                  <c:v>2019</c:v>
                </c:pt>
                <c:pt idx="100">
                  <c:v>2019</c:v>
                </c:pt>
                <c:pt idx="101">
                  <c:v>2019</c:v>
                </c:pt>
                <c:pt idx="102">
                  <c:v>2019</c:v>
                </c:pt>
                <c:pt idx="103">
                  <c:v>2019</c:v>
                </c:pt>
                <c:pt idx="104">
                  <c:v>2019</c:v>
                </c:pt>
                <c:pt idx="105">
                  <c:v>2019</c:v>
                </c:pt>
                <c:pt idx="106">
                  <c:v>2019</c:v>
                </c:pt>
                <c:pt idx="107">
                  <c:v>2019</c:v>
                </c:pt>
                <c:pt idx="108">
                  <c:v>2020</c:v>
                </c:pt>
                <c:pt idx="109">
                  <c:v>2020</c:v>
                </c:pt>
                <c:pt idx="110">
                  <c:v>2020</c:v>
                </c:pt>
                <c:pt idx="111">
                  <c:v>2020</c:v>
                </c:pt>
                <c:pt idx="112">
                  <c:v>2020</c:v>
                </c:pt>
                <c:pt idx="113">
                  <c:v>2020</c:v>
                </c:pt>
                <c:pt idx="114">
                  <c:v>2020</c:v>
                </c:pt>
                <c:pt idx="115">
                  <c:v>2020</c:v>
                </c:pt>
                <c:pt idx="116">
                  <c:v>2020</c:v>
                </c:pt>
                <c:pt idx="117">
                  <c:v>2020</c:v>
                </c:pt>
                <c:pt idx="118">
                  <c:v>2020</c:v>
                </c:pt>
                <c:pt idx="119">
                  <c:v>2020</c:v>
                </c:pt>
                <c:pt idx="120">
                  <c:v>2021</c:v>
                </c:pt>
                <c:pt idx="121">
                  <c:v>2021</c:v>
                </c:pt>
                <c:pt idx="122">
                  <c:v>2021</c:v>
                </c:pt>
                <c:pt idx="123">
                  <c:v>2021</c:v>
                </c:pt>
                <c:pt idx="124">
                  <c:v>2021</c:v>
                </c:pt>
                <c:pt idx="125">
                  <c:v>2021</c:v>
                </c:pt>
                <c:pt idx="126">
                  <c:v>2021</c:v>
                </c:pt>
                <c:pt idx="127">
                  <c:v>2021</c:v>
                </c:pt>
                <c:pt idx="128">
                  <c:v>2021</c:v>
                </c:pt>
                <c:pt idx="129">
                  <c:v>2021</c:v>
                </c:pt>
                <c:pt idx="130">
                  <c:v>2021</c:v>
                </c:pt>
                <c:pt idx="131">
                  <c:v>2021</c:v>
                </c:pt>
                <c:pt idx="132">
                  <c:v>2022</c:v>
                </c:pt>
                <c:pt idx="133">
                  <c:v>2022</c:v>
                </c:pt>
                <c:pt idx="134">
                  <c:v>2022</c:v>
                </c:pt>
                <c:pt idx="135">
                  <c:v>2022</c:v>
                </c:pt>
                <c:pt idx="136">
                  <c:v>2022</c:v>
                </c:pt>
                <c:pt idx="137">
                  <c:v>2022</c:v>
                </c:pt>
                <c:pt idx="138">
                  <c:v>2022</c:v>
                </c:pt>
                <c:pt idx="139">
                  <c:v>2022</c:v>
                </c:pt>
                <c:pt idx="140">
                  <c:v>2022</c:v>
                </c:pt>
                <c:pt idx="141">
                  <c:v>2022</c:v>
                </c:pt>
                <c:pt idx="142">
                  <c:v>2022</c:v>
                </c:pt>
                <c:pt idx="143">
                  <c:v>2022</c:v>
                </c:pt>
                <c:pt idx="144">
                  <c:v>2023</c:v>
                </c:pt>
                <c:pt idx="145">
                  <c:v>2023</c:v>
                </c:pt>
                <c:pt idx="146">
                  <c:v>2023</c:v>
                </c:pt>
                <c:pt idx="147">
                  <c:v>2023</c:v>
                </c:pt>
                <c:pt idx="148">
                  <c:v>2023</c:v>
                </c:pt>
                <c:pt idx="149">
                  <c:v>2023</c:v>
                </c:pt>
                <c:pt idx="150">
                  <c:v>2023</c:v>
                </c:pt>
                <c:pt idx="151">
                  <c:v>2023</c:v>
                </c:pt>
                <c:pt idx="152">
                  <c:v>2023</c:v>
                </c:pt>
                <c:pt idx="153">
                  <c:v>2023</c:v>
                </c:pt>
                <c:pt idx="154">
                  <c:v>2023</c:v>
                </c:pt>
                <c:pt idx="155">
                  <c:v>2023</c:v>
                </c:pt>
                <c:pt idx="156">
                  <c:v>2024</c:v>
                </c:pt>
                <c:pt idx="157">
                  <c:v>2024</c:v>
                </c:pt>
              </c:strCache>
            </c:strRef>
          </c:cat>
          <c:val>
            <c:numRef>
              <c:f>Chart1_data!$D$256:$D$413</c:f>
              <c:numCache>
                <c:formatCode>0.00</c:formatCode>
                <c:ptCount val="158"/>
                <c:pt idx="0">
                  <c:v>1.1234446334258408</c:v>
                </c:pt>
                <c:pt idx="1">
                  <c:v>1.2119043892404369</c:v>
                </c:pt>
                <c:pt idx="2">
                  <c:v>1.2145703792183493</c:v>
                </c:pt>
                <c:pt idx="3">
                  <c:v>1.3947001394700065</c:v>
                </c:pt>
                <c:pt idx="4">
                  <c:v>1.5235611430609364</c:v>
                </c:pt>
                <c:pt idx="5">
                  <c:v>1.5863290518787654</c:v>
                </c:pt>
                <c:pt idx="6">
                  <c:v>1.7344517595160758</c:v>
                </c:pt>
                <c:pt idx="7">
                  <c:v>1.8396305158310478</c:v>
                </c:pt>
                <c:pt idx="8">
                  <c:v>1.8508219696126815</c:v>
                </c:pt>
                <c:pt idx="9">
                  <c:v>1.744721966171725</c:v>
                </c:pt>
                <c:pt idx="10">
                  <c:v>1.8278615794143915</c:v>
                </c:pt>
                <c:pt idx="11">
                  <c:v>1.9749609110768507</c:v>
                </c:pt>
                <c:pt idx="12">
                  <c:v>2.0614792192271914</c:v>
                </c:pt>
                <c:pt idx="13">
                  <c:v>2.0258477852645562</c:v>
                </c:pt>
                <c:pt idx="14">
                  <c:v>2.0448454233624069</c:v>
                </c:pt>
                <c:pt idx="15">
                  <c:v>1.9653370013755112</c:v>
                </c:pt>
                <c:pt idx="16">
                  <c:v>1.826744683887549</c:v>
                </c:pt>
                <c:pt idx="17">
                  <c:v>1.8192584794552102</c:v>
                </c:pt>
                <c:pt idx="18">
                  <c:v>1.7738650548584145</c:v>
                </c:pt>
                <c:pt idx="19">
                  <c:v>1.6359225422913903</c:v>
                </c:pt>
                <c:pt idx="20">
                  <c:v>1.6916020530741482</c:v>
                </c:pt>
                <c:pt idx="21">
                  <c:v>1.8894492108193051</c:v>
                </c:pt>
                <c:pt idx="22">
                  <c:v>1.7830690135935745</c:v>
                </c:pt>
                <c:pt idx="23">
                  <c:v>1.6898651587646807</c:v>
                </c:pt>
                <c:pt idx="24">
                  <c:v>1.5915867078657886</c:v>
                </c:pt>
                <c:pt idx="25">
                  <c:v>1.5601316530249987</c:v>
                </c:pt>
                <c:pt idx="26">
                  <c:v>1.4807449119659477</c:v>
                </c:pt>
                <c:pt idx="27">
                  <c:v>1.3770626261318197</c:v>
                </c:pt>
                <c:pt idx="28">
                  <c:v>1.3929168238908884</c:v>
                </c:pt>
                <c:pt idx="29">
                  <c:v>1.4636510500807942</c:v>
                </c:pt>
                <c:pt idx="30">
                  <c:v>1.4879607514040272</c:v>
                </c:pt>
                <c:pt idx="31">
                  <c:v>1.5332509004892136</c:v>
                </c:pt>
                <c:pt idx="32">
                  <c:v>1.5292260440941341</c:v>
                </c:pt>
                <c:pt idx="33">
                  <c:v>1.4548181477315403</c:v>
                </c:pt>
                <c:pt idx="34">
                  <c:v>1.5142597249719225</c:v>
                </c:pt>
                <c:pt idx="35">
                  <c:v>1.5473618923369736</c:v>
                </c:pt>
                <c:pt idx="36">
                  <c:v>1.4524615006989983</c:v>
                </c:pt>
                <c:pt idx="37">
                  <c:v>1.3901177975587542</c:v>
                </c:pt>
                <c:pt idx="38">
                  <c:v>1.4474230756941431</c:v>
                </c:pt>
                <c:pt idx="39">
                  <c:v>1.5712658483877373</c:v>
                </c:pt>
                <c:pt idx="40">
                  <c:v>1.6236562569778901</c:v>
                </c:pt>
                <c:pt idx="41">
                  <c:v>1.5635448842467259</c:v>
                </c:pt>
                <c:pt idx="42">
                  <c:v>1.6103213221808854</c:v>
                </c:pt>
                <c:pt idx="43">
                  <c:v>1.5397485995065185</c:v>
                </c:pt>
                <c:pt idx="44">
                  <c:v>1.5548480585553692</c:v>
                </c:pt>
                <c:pt idx="45">
                  <c:v>1.4709143321753215</c:v>
                </c:pt>
                <c:pt idx="46">
                  <c:v>1.392578536791067</c:v>
                </c:pt>
                <c:pt idx="47">
                  <c:v>1.3563462895293865</c:v>
                </c:pt>
                <c:pt idx="48">
                  <c:v>1.2097113523521053</c:v>
                </c:pt>
                <c:pt idx="49">
                  <c:v>1.2774816263445121</c:v>
                </c:pt>
                <c:pt idx="50">
                  <c:v>1.2808398950131306</c:v>
                </c:pt>
                <c:pt idx="51">
                  <c:v>1.2943728841981805</c:v>
                </c:pt>
                <c:pt idx="52">
                  <c:v>1.2472011216439594</c:v>
                </c:pt>
                <c:pt idx="53">
                  <c:v>1.2541543864049709</c:v>
                </c:pt>
                <c:pt idx="54">
                  <c:v>1.1789500041732737</c:v>
                </c:pt>
                <c:pt idx="55">
                  <c:v>1.2212546279397163</c:v>
                </c:pt>
                <c:pt idx="56">
                  <c:v>1.2321248164310905</c:v>
                </c:pt>
                <c:pt idx="57">
                  <c:v>1.1779886779886617</c:v>
                </c:pt>
                <c:pt idx="58">
                  <c:v>1.1967020513407034</c:v>
                </c:pt>
                <c:pt idx="59">
                  <c:v>1.1917006929942131</c:v>
                </c:pt>
                <c:pt idx="60">
                  <c:v>1.4062402560957699</c:v>
                </c:pt>
                <c:pt idx="61">
                  <c:v>1.4658859681907055</c:v>
                </c:pt>
                <c:pt idx="62">
                  <c:v>1.4574479112677619</c:v>
                </c:pt>
                <c:pt idx="63">
                  <c:v>1.5199486797450534</c:v>
                </c:pt>
                <c:pt idx="64">
                  <c:v>1.5687328193787042</c:v>
                </c:pt>
                <c:pt idx="65">
                  <c:v>1.5524039553270974</c:v>
                </c:pt>
                <c:pt idx="66">
                  <c:v>1.5993318072140106</c:v>
                </c:pt>
                <c:pt idx="67">
                  <c:v>1.6969584569733076</c:v>
                </c:pt>
                <c:pt idx="68">
                  <c:v>1.6852545372237682</c:v>
                </c:pt>
                <c:pt idx="69">
                  <c:v>1.7824083597317797</c:v>
                </c:pt>
                <c:pt idx="70">
                  <c:v>1.7188591624542893</c:v>
                </c:pt>
                <c:pt idx="71">
                  <c:v>1.770093227647962</c:v>
                </c:pt>
                <c:pt idx="72">
                  <c:v>1.863334939067518</c:v>
                </c:pt>
                <c:pt idx="73">
                  <c:v>1.8672751084554351</c:v>
                </c:pt>
                <c:pt idx="74">
                  <c:v>1.6786546242183897</c:v>
                </c:pt>
                <c:pt idx="75">
                  <c:v>1.6368213459441172</c:v>
                </c:pt>
                <c:pt idx="76">
                  <c:v>1.545521142810613</c:v>
                </c:pt>
                <c:pt idx="77">
                  <c:v>1.5764438029800987</c:v>
                </c:pt>
                <c:pt idx="78">
                  <c:v>1.5031107592688553</c:v>
                </c:pt>
                <c:pt idx="79">
                  <c:v>1.4335937104241969</c:v>
                </c:pt>
                <c:pt idx="80">
                  <c:v>1.4225873687192525</c:v>
                </c:pt>
                <c:pt idx="81">
                  <c:v>1.5410111053849596</c:v>
                </c:pt>
                <c:pt idx="82">
                  <c:v>1.5453764961365524</c:v>
                </c:pt>
                <c:pt idx="83">
                  <c:v>1.5768765133171936</c:v>
                </c:pt>
                <c:pt idx="84">
                  <c:v>1.6320370277204788</c:v>
                </c:pt>
                <c:pt idx="85">
                  <c:v>1.6442181175359671</c:v>
                </c:pt>
                <c:pt idx="86">
                  <c:v>1.9091831710527529</c:v>
                </c:pt>
                <c:pt idx="87">
                  <c:v>1.8842192874261698</c:v>
                </c:pt>
                <c:pt idx="88">
                  <c:v>1.9809023776840462</c:v>
                </c:pt>
                <c:pt idx="89">
                  <c:v>1.9362198184856405</c:v>
                </c:pt>
                <c:pt idx="90">
                  <c:v>1.9958004199579937</c:v>
                </c:pt>
                <c:pt idx="91">
                  <c:v>1.8957629996604108</c:v>
                </c:pt>
                <c:pt idx="92">
                  <c:v>1.9602952913008842</c:v>
                </c:pt>
                <c:pt idx="93">
                  <c:v>1.8709073900841755</c:v>
                </c:pt>
                <c:pt idx="94">
                  <c:v>2.0102451882429095</c:v>
                </c:pt>
                <c:pt idx="95">
                  <c:v>2.0380799141860972</c:v>
                </c:pt>
                <c:pt idx="96">
                  <c:v>1.8523468670488041</c:v>
                </c:pt>
                <c:pt idx="97">
                  <c:v>1.7401529674499594</c:v>
                </c:pt>
                <c:pt idx="98">
                  <c:v>1.6071939182993322</c:v>
                </c:pt>
                <c:pt idx="99">
                  <c:v>1.6456368969114843</c:v>
                </c:pt>
                <c:pt idx="100">
                  <c:v>1.5730005895067789</c:v>
                </c:pt>
                <c:pt idx="101">
                  <c:v>1.6825035338464023</c:v>
                </c:pt>
                <c:pt idx="102">
                  <c:v>1.6665686332176577</c:v>
                </c:pt>
                <c:pt idx="103">
                  <c:v>1.7595279171894518</c:v>
                </c:pt>
                <c:pt idx="104">
                  <c:v>1.647668900738708</c:v>
                </c:pt>
                <c:pt idx="105">
                  <c:v>1.6431236934138393</c:v>
                </c:pt>
                <c:pt idx="106">
                  <c:v>1.4723663169390333</c:v>
                </c:pt>
                <c:pt idx="107">
                  <c:v>1.5028957998734604</c:v>
                </c:pt>
                <c:pt idx="108">
                  <c:v>1.552324112055059</c:v>
                </c:pt>
                <c:pt idx="109">
                  <c:v>1.6559989898891736</c:v>
                </c:pt>
                <c:pt idx="110">
                  <c:v>1.4915234500092023</c:v>
                </c:pt>
                <c:pt idx="111">
                  <c:v>0.93247090264731991</c:v>
                </c:pt>
                <c:pt idx="112">
                  <c:v>0.95085170389144213</c:v>
                </c:pt>
                <c:pt idx="113">
                  <c:v>0.90842391829011326</c:v>
                </c:pt>
                <c:pt idx="114">
                  <c:v>1.1638670858002298</c:v>
                </c:pt>
                <c:pt idx="115">
                  <c:v>1.3659438787797074</c:v>
                </c:pt>
                <c:pt idx="116">
                  <c:v>1.4448112889718923</c:v>
                </c:pt>
                <c:pt idx="117">
                  <c:v>1.3666769183453775</c:v>
                </c:pt>
                <c:pt idx="118">
                  <c:v>1.4279399611784926</c:v>
                </c:pt>
                <c:pt idx="119">
                  <c:v>1.5535246789861956</c:v>
                </c:pt>
                <c:pt idx="120">
                  <c:v>1.7152428810720322</c:v>
                </c:pt>
                <c:pt idx="121">
                  <c:v>1.7532293816402866</c:v>
                </c:pt>
                <c:pt idx="122">
                  <c:v>2.2555600175931723</c:v>
                </c:pt>
                <c:pt idx="123">
                  <c:v>3.2205454876867101</c:v>
                </c:pt>
                <c:pt idx="124">
                  <c:v>3.6439768502548819</c:v>
                </c:pt>
                <c:pt idx="125">
                  <c:v>3.9492188621121915</c:v>
                </c:pt>
                <c:pt idx="126">
                  <c:v>4.0099892291708406</c:v>
                </c:pt>
                <c:pt idx="127">
                  <c:v>4.0188541181613413</c:v>
                </c:pt>
                <c:pt idx="128">
                  <c:v>4.0743903596166531</c:v>
                </c:pt>
                <c:pt idx="129">
                  <c:v>4.5008059163743175</c:v>
                </c:pt>
                <c:pt idx="130">
                  <c:v>4.9511141427921679</c:v>
                </c:pt>
                <c:pt idx="131">
                  <c:v>5.238009801792276</c:v>
                </c:pt>
                <c:pt idx="132">
                  <c:v>5.3694938221649169</c:v>
                </c:pt>
                <c:pt idx="133">
                  <c:v>5.5747002319270766</c:v>
                </c:pt>
                <c:pt idx="134">
                  <c:v>5.5495815606152687</c:v>
                </c:pt>
                <c:pt idx="135">
                  <c:v>5.2549398665353131</c:v>
                </c:pt>
                <c:pt idx="136">
                  <c:v>5.0745606330951265</c:v>
                </c:pt>
                <c:pt idx="137">
                  <c:v>5.1925820256776056</c:v>
                </c:pt>
                <c:pt idx="138">
                  <c:v>4.9615102639296138</c:v>
                </c:pt>
                <c:pt idx="139">
                  <c:v>5.207476840431946</c:v>
                </c:pt>
                <c:pt idx="140">
                  <c:v>5.4720834396995155</c:v>
                </c:pt>
                <c:pt idx="141">
                  <c:v>5.3258571726684689</c:v>
                </c:pt>
                <c:pt idx="142">
                  <c:v>5.0903609019841367</c:v>
                </c:pt>
                <c:pt idx="143">
                  <c:v>4.8651364786533424</c:v>
                </c:pt>
                <c:pt idx="144">
                  <c:v>4.901181534834298</c:v>
                </c:pt>
                <c:pt idx="145">
                  <c:v>4.8445337792166088</c:v>
                </c:pt>
                <c:pt idx="146">
                  <c:v>4.7829553508150324</c:v>
                </c:pt>
                <c:pt idx="147">
                  <c:v>4.7629980220401213</c:v>
                </c:pt>
                <c:pt idx="148">
                  <c:v>4.6878299429858439</c:v>
                </c:pt>
                <c:pt idx="149">
                  <c:v>4.2800773423624427</c:v>
                </c:pt>
                <c:pt idx="150">
                  <c:v>4.1891490736375214</c:v>
                </c:pt>
                <c:pt idx="151">
                  <c:v>3.726184893798079</c:v>
                </c:pt>
                <c:pt idx="152">
                  <c:v>3.5924831008073532</c:v>
                </c:pt>
                <c:pt idx="153">
                  <c:v>3.383669144693191</c:v>
                </c:pt>
                <c:pt idx="154">
                  <c:v>3.182524888976701</c:v>
                </c:pt>
                <c:pt idx="155">
                  <c:v>2.9409248040524361</c:v>
                </c:pt>
                <c:pt idx="156">
                  <c:v>2.8843616178987119</c:v>
                </c:pt>
                <c:pt idx="157">
                  <c:v>2.7841164544506025</c:v>
                </c:pt>
              </c:numCache>
            </c:numRef>
          </c:val>
          <c:smooth val="0"/>
          <c:extLst>
            <c:ext xmlns:c16="http://schemas.microsoft.com/office/drawing/2014/chart" uri="{C3380CC4-5D6E-409C-BE32-E72D297353CC}">
              <c16:uniqueId val="{00000002-B599-48DA-8092-038C381D6DC3}"/>
            </c:ext>
          </c:extLst>
        </c:ser>
        <c:dLbls>
          <c:showLegendKey val="0"/>
          <c:showVal val="0"/>
          <c:showCatName val="0"/>
          <c:showSerName val="0"/>
          <c:showPercent val="0"/>
          <c:showBubbleSize val="0"/>
        </c:dLbls>
        <c:smooth val="0"/>
        <c:axId val="55412608"/>
        <c:axId val="55414144"/>
      </c:lineChart>
      <c:catAx>
        <c:axId val="55412608"/>
        <c:scaling>
          <c:orientation val="minMax"/>
        </c:scaling>
        <c:delete val="0"/>
        <c:axPos val="b"/>
        <c:numFmt formatCode="General" sourceLinked="1"/>
        <c:majorTickMark val="none"/>
        <c:minorTickMark val="none"/>
        <c:tickLblPos val="low"/>
        <c:spPr>
          <a:noFill/>
          <a:ln w="12700">
            <a:solidFill>
              <a:srgbClr val="163D22"/>
            </a:solidFill>
          </a:ln>
        </c:spPr>
        <c:txPr>
          <a:bodyPr/>
          <a:lstStyle/>
          <a:p>
            <a:pPr>
              <a:defRPr sz="1600"/>
            </a:pPr>
            <a:endParaRPr lang="en-US"/>
          </a:p>
        </c:txPr>
        <c:crossAx val="55414144"/>
        <c:crosses val="autoZero"/>
        <c:auto val="1"/>
        <c:lblAlgn val="ctr"/>
        <c:lblOffset val="100"/>
        <c:tickLblSkip val="12"/>
        <c:noMultiLvlLbl val="0"/>
      </c:catAx>
      <c:valAx>
        <c:axId val="55414144"/>
        <c:scaling>
          <c:orientation val="minMax"/>
        </c:scaling>
        <c:delete val="0"/>
        <c:axPos val="l"/>
        <c:numFmt formatCode="#,##0" sourceLinked="0"/>
        <c:majorTickMark val="none"/>
        <c:minorTickMark val="none"/>
        <c:tickLblPos val="nextTo"/>
        <c:spPr>
          <a:noFill/>
          <a:ln w="12700">
            <a:solidFill>
              <a:srgbClr val="163D22"/>
            </a:solidFill>
          </a:ln>
        </c:spPr>
        <c:txPr>
          <a:bodyPr/>
          <a:lstStyle/>
          <a:p>
            <a:pPr>
              <a:defRPr sz="1600"/>
            </a:pPr>
            <a:endParaRPr lang="en-US"/>
          </a:p>
        </c:txPr>
        <c:crossAx val="55412608"/>
        <c:crosses val="autoZero"/>
        <c:crossBetween val="between"/>
      </c:valAx>
      <c:spPr>
        <a:noFill/>
      </c:spPr>
    </c:plotArea>
    <c:legend>
      <c:legendPos val="r"/>
      <c:layout>
        <c:manualLayout>
          <c:xMode val="edge"/>
          <c:yMode val="edge"/>
          <c:x val="9.866278614711281E-2"/>
          <c:y val="8.7525178039233001E-2"/>
          <c:w val="0.16555526778488269"/>
          <c:h val="0.2061678104439118"/>
        </c:manualLayout>
      </c:layout>
      <c:overlay val="0"/>
      <c:spPr>
        <a:noFill/>
        <a:ln>
          <a:noFill/>
        </a:ln>
      </c:spPr>
      <c:txPr>
        <a:bodyPr/>
        <a:lstStyle/>
        <a:p>
          <a:pPr>
            <a:defRPr sz="1600"/>
          </a:pPr>
          <a:endParaRPr lang="en-US"/>
        </a:p>
      </c:txPr>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47310276102597E-2"/>
          <c:y val="8.0302658973795821E-2"/>
          <c:w val="0.85491761593045035"/>
          <c:h val="0.76797611918778519"/>
        </c:manualLayout>
      </c:layout>
      <c:lineChart>
        <c:grouping val="standard"/>
        <c:varyColors val="0"/>
        <c:ser>
          <c:idx val="0"/>
          <c:order val="0"/>
          <c:tx>
            <c:strRef>
              <c:f>[freightos_rates_updated.xlsx]Sheet1!$H$1</c:f>
              <c:strCache>
                <c:ptCount val="1"/>
                <c:pt idx="0">
                  <c:v>China to Europe</c:v>
                </c:pt>
              </c:strCache>
            </c:strRef>
          </c:tx>
          <c:spPr>
            <a:ln w="47625">
              <a:solidFill>
                <a:srgbClr val="00B624"/>
              </a:solidFill>
            </a:ln>
          </c:spPr>
          <c:marker>
            <c:symbol val="none"/>
          </c:marker>
          <c:cat>
            <c:numRef>
              <c:f>[freightos_rates_updated.xlsx]Sheet1!$G$212:$G$432</c:f>
              <c:numCache>
                <c:formatCode>m/d/yyyy</c:formatCode>
                <c:ptCount val="221"/>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pt idx="20">
                  <c:v>43975</c:v>
                </c:pt>
                <c:pt idx="21">
                  <c:v>43982</c:v>
                </c:pt>
                <c:pt idx="22">
                  <c:v>43989</c:v>
                </c:pt>
                <c:pt idx="23">
                  <c:v>43996</c:v>
                </c:pt>
                <c:pt idx="24">
                  <c:v>44003</c:v>
                </c:pt>
                <c:pt idx="25">
                  <c:v>44010</c:v>
                </c:pt>
                <c:pt idx="26">
                  <c:v>44017</c:v>
                </c:pt>
                <c:pt idx="27">
                  <c:v>44024</c:v>
                </c:pt>
                <c:pt idx="28">
                  <c:v>44031</c:v>
                </c:pt>
                <c:pt idx="29">
                  <c:v>44038</c:v>
                </c:pt>
                <c:pt idx="30">
                  <c:v>44045</c:v>
                </c:pt>
                <c:pt idx="31">
                  <c:v>44052</c:v>
                </c:pt>
                <c:pt idx="32">
                  <c:v>44059</c:v>
                </c:pt>
                <c:pt idx="33">
                  <c:v>44066</c:v>
                </c:pt>
                <c:pt idx="34">
                  <c:v>44073</c:v>
                </c:pt>
                <c:pt idx="35">
                  <c:v>44080</c:v>
                </c:pt>
                <c:pt idx="36">
                  <c:v>44087</c:v>
                </c:pt>
                <c:pt idx="37">
                  <c:v>44094</c:v>
                </c:pt>
                <c:pt idx="38">
                  <c:v>44101</c:v>
                </c:pt>
                <c:pt idx="39">
                  <c:v>44108</c:v>
                </c:pt>
                <c:pt idx="40">
                  <c:v>44115</c:v>
                </c:pt>
                <c:pt idx="41">
                  <c:v>44122</c:v>
                </c:pt>
                <c:pt idx="42">
                  <c:v>44129</c:v>
                </c:pt>
                <c:pt idx="43">
                  <c:v>44136</c:v>
                </c:pt>
                <c:pt idx="44">
                  <c:v>44143</c:v>
                </c:pt>
                <c:pt idx="45">
                  <c:v>44150</c:v>
                </c:pt>
                <c:pt idx="46">
                  <c:v>44157</c:v>
                </c:pt>
                <c:pt idx="47">
                  <c:v>44164</c:v>
                </c:pt>
                <c:pt idx="48">
                  <c:v>44171</c:v>
                </c:pt>
                <c:pt idx="49">
                  <c:v>44178</c:v>
                </c:pt>
                <c:pt idx="50">
                  <c:v>44185</c:v>
                </c:pt>
                <c:pt idx="51">
                  <c:v>44192</c:v>
                </c:pt>
                <c:pt idx="52">
                  <c:v>44199</c:v>
                </c:pt>
                <c:pt idx="53">
                  <c:v>44206</c:v>
                </c:pt>
                <c:pt idx="54">
                  <c:v>44213</c:v>
                </c:pt>
                <c:pt idx="55">
                  <c:v>44220</c:v>
                </c:pt>
                <c:pt idx="56">
                  <c:v>44227</c:v>
                </c:pt>
                <c:pt idx="57">
                  <c:v>44234</c:v>
                </c:pt>
                <c:pt idx="58">
                  <c:v>44241</c:v>
                </c:pt>
                <c:pt idx="59">
                  <c:v>44248</c:v>
                </c:pt>
                <c:pt idx="60">
                  <c:v>44255</c:v>
                </c:pt>
                <c:pt idx="61">
                  <c:v>44262</c:v>
                </c:pt>
                <c:pt idx="62">
                  <c:v>44269</c:v>
                </c:pt>
                <c:pt idx="63">
                  <c:v>44276</c:v>
                </c:pt>
                <c:pt idx="64">
                  <c:v>44283</c:v>
                </c:pt>
                <c:pt idx="65">
                  <c:v>44290</c:v>
                </c:pt>
                <c:pt idx="66">
                  <c:v>44297</c:v>
                </c:pt>
                <c:pt idx="67">
                  <c:v>44304</c:v>
                </c:pt>
                <c:pt idx="68">
                  <c:v>44311</c:v>
                </c:pt>
                <c:pt idx="69">
                  <c:v>44318</c:v>
                </c:pt>
                <c:pt idx="70">
                  <c:v>44325</c:v>
                </c:pt>
                <c:pt idx="71">
                  <c:v>44332</c:v>
                </c:pt>
                <c:pt idx="72">
                  <c:v>44339</c:v>
                </c:pt>
                <c:pt idx="73">
                  <c:v>44346</c:v>
                </c:pt>
                <c:pt idx="74">
                  <c:v>44353</c:v>
                </c:pt>
                <c:pt idx="75">
                  <c:v>44360</c:v>
                </c:pt>
                <c:pt idx="76">
                  <c:v>44367</c:v>
                </c:pt>
                <c:pt idx="77">
                  <c:v>44374</c:v>
                </c:pt>
                <c:pt idx="78">
                  <c:v>44381</c:v>
                </c:pt>
                <c:pt idx="79">
                  <c:v>44388</c:v>
                </c:pt>
                <c:pt idx="80">
                  <c:v>44395</c:v>
                </c:pt>
                <c:pt idx="81">
                  <c:v>44402</c:v>
                </c:pt>
                <c:pt idx="82">
                  <c:v>44409</c:v>
                </c:pt>
                <c:pt idx="83">
                  <c:v>44416</c:v>
                </c:pt>
                <c:pt idx="84">
                  <c:v>44423</c:v>
                </c:pt>
                <c:pt idx="85">
                  <c:v>44430</c:v>
                </c:pt>
                <c:pt idx="86">
                  <c:v>44437</c:v>
                </c:pt>
                <c:pt idx="87">
                  <c:v>44444</c:v>
                </c:pt>
                <c:pt idx="88">
                  <c:v>44451</c:v>
                </c:pt>
                <c:pt idx="89">
                  <c:v>44458</c:v>
                </c:pt>
                <c:pt idx="90">
                  <c:v>44465</c:v>
                </c:pt>
                <c:pt idx="91">
                  <c:v>44472</c:v>
                </c:pt>
                <c:pt idx="92">
                  <c:v>44479</c:v>
                </c:pt>
                <c:pt idx="93">
                  <c:v>44486</c:v>
                </c:pt>
                <c:pt idx="94">
                  <c:v>44493</c:v>
                </c:pt>
                <c:pt idx="95">
                  <c:v>44500</c:v>
                </c:pt>
                <c:pt idx="96">
                  <c:v>44507</c:v>
                </c:pt>
                <c:pt idx="97">
                  <c:v>44514</c:v>
                </c:pt>
                <c:pt idx="98">
                  <c:v>44521</c:v>
                </c:pt>
                <c:pt idx="99">
                  <c:v>44528</c:v>
                </c:pt>
                <c:pt idx="100">
                  <c:v>44535</c:v>
                </c:pt>
                <c:pt idx="101">
                  <c:v>44542</c:v>
                </c:pt>
                <c:pt idx="102">
                  <c:v>44549</c:v>
                </c:pt>
                <c:pt idx="103">
                  <c:v>44556</c:v>
                </c:pt>
                <c:pt idx="104">
                  <c:v>44563</c:v>
                </c:pt>
                <c:pt idx="105">
                  <c:v>44570</c:v>
                </c:pt>
                <c:pt idx="106">
                  <c:v>44577</c:v>
                </c:pt>
                <c:pt idx="107">
                  <c:v>44584</c:v>
                </c:pt>
                <c:pt idx="108">
                  <c:v>44591</c:v>
                </c:pt>
                <c:pt idx="109">
                  <c:v>44598</c:v>
                </c:pt>
                <c:pt idx="110">
                  <c:v>44605</c:v>
                </c:pt>
                <c:pt idx="111">
                  <c:v>44612</c:v>
                </c:pt>
                <c:pt idx="112">
                  <c:v>44619</c:v>
                </c:pt>
                <c:pt idx="113">
                  <c:v>44626</c:v>
                </c:pt>
                <c:pt idx="114">
                  <c:v>44633</c:v>
                </c:pt>
                <c:pt idx="115">
                  <c:v>44640</c:v>
                </c:pt>
                <c:pt idx="116">
                  <c:v>44647</c:v>
                </c:pt>
                <c:pt idx="117">
                  <c:v>44654</c:v>
                </c:pt>
                <c:pt idx="118">
                  <c:v>44661</c:v>
                </c:pt>
                <c:pt idx="119">
                  <c:v>44668</c:v>
                </c:pt>
                <c:pt idx="120">
                  <c:v>44675</c:v>
                </c:pt>
                <c:pt idx="121">
                  <c:v>44682</c:v>
                </c:pt>
                <c:pt idx="122">
                  <c:v>44689</c:v>
                </c:pt>
                <c:pt idx="123">
                  <c:v>44696</c:v>
                </c:pt>
                <c:pt idx="124">
                  <c:v>44703</c:v>
                </c:pt>
                <c:pt idx="125">
                  <c:v>44710</c:v>
                </c:pt>
                <c:pt idx="126">
                  <c:v>44717</c:v>
                </c:pt>
                <c:pt idx="127">
                  <c:v>44724</c:v>
                </c:pt>
                <c:pt idx="128">
                  <c:v>44731</c:v>
                </c:pt>
                <c:pt idx="129">
                  <c:v>44738</c:v>
                </c:pt>
                <c:pt idx="130">
                  <c:v>44745</c:v>
                </c:pt>
                <c:pt idx="131">
                  <c:v>44752</c:v>
                </c:pt>
                <c:pt idx="132">
                  <c:v>44759</c:v>
                </c:pt>
                <c:pt idx="133">
                  <c:v>44766</c:v>
                </c:pt>
                <c:pt idx="134">
                  <c:v>44773</c:v>
                </c:pt>
                <c:pt idx="135">
                  <c:v>44780</c:v>
                </c:pt>
                <c:pt idx="136">
                  <c:v>44787</c:v>
                </c:pt>
                <c:pt idx="137">
                  <c:v>44794</c:v>
                </c:pt>
                <c:pt idx="138">
                  <c:v>44801</c:v>
                </c:pt>
                <c:pt idx="139">
                  <c:v>44808</c:v>
                </c:pt>
                <c:pt idx="140">
                  <c:v>44815</c:v>
                </c:pt>
                <c:pt idx="141">
                  <c:v>44822</c:v>
                </c:pt>
                <c:pt idx="142">
                  <c:v>44829</c:v>
                </c:pt>
                <c:pt idx="143">
                  <c:v>44836</c:v>
                </c:pt>
                <c:pt idx="144">
                  <c:v>44843</c:v>
                </c:pt>
                <c:pt idx="145">
                  <c:v>44850</c:v>
                </c:pt>
                <c:pt idx="146">
                  <c:v>44857</c:v>
                </c:pt>
                <c:pt idx="147">
                  <c:v>44864</c:v>
                </c:pt>
                <c:pt idx="148">
                  <c:v>44871</c:v>
                </c:pt>
                <c:pt idx="149">
                  <c:v>44878</c:v>
                </c:pt>
                <c:pt idx="150">
                  <c:v>44885</c:v>
                </c:pt>
                <c:pt idx="151">
                  <c:v>44892</c:v>
                </c:pt>
                <c:pt idx="152">
                  <c:v>44899</c:v>
                </c:pt>
                <c:pt idx="153">
                  <c:v>44906</c:v>
                </c:pt>
                <c:pt idx="154">
                  <c:v>44913</c:v>
                </c:pt>
                <c:pt idx="155">
                  <c:v>44920</c:v>
                </c:pt>
                <c:pt idx="156">
                  <c:v>44927</c:v>
                </c:pt>
                <c:pt idx="157">
                  <c:v>44934</c:v>
                </c:pt>
                <c:pt idx="158">
                  <c:v>44941</c:v>
                </c:pt>
                <c:pt idx="159">
                  <c:v>44948</c:v>
                </c:pt>
                <c:pt idx="160">
                  <c:v>44955</c:v>
                </c:pt>
                <c:pt idx="161">
                  <c:v>44962</c:v>
                </c:pt>
                <c:pt idx="162">
                  <c:v>44969</c:v>
                </c:pt>
                <c:pt idx="163">
                  <c:v>44976</c:v>
                </c:pt>
                <c:pt idx="164">
                  <c:v>44983</c:v>
                </c:pt>
                <c:pt idx="165">
                  <c:v>44990</c:v>
                </c:pt>
                <c:pt idx="166">
                  <c:v>44997</c:v>
                </c:pt>
                <c:pt idx="167">
                  <c:v>45004</c:v>
                </c:pt>
                <c:pt idx="168">
                  <c:v>45011</c:v>
                </c:pt>
                <c:pt idx="169">
                  <c:v>45018</c:v>
                </c:pt>
                <c:pt idx="170">
                  <c:v>45025</c:v>
                </c:pt>
                <c:pt idx="171">
                  <c:v>45032</c:v>
                </c:pt>
                <c:pt idx="172">
                  <c:v>45039</c:v>
                </c:pt>
                <c:pt idx="173">
                  <c:v>45046</c:v>
                </c:pt>
                <c:pt idx="174">
                  <c:v>45053</c:v>
                </c:pt>
                <c:pt idx="175">
                  <c:v>45060</c:v>
                </c:pt>
                <c:pt idx="176">
                  <c:v>45067</c:v>
                </c:pt>
                <c:pt idx="177">
                  <c:v>45074</c:v>
                </c:pt>
                <c:pt idx="178">
                  <c:v>45081</c:v>
                </c:pt>
                <c:pt idx="179">
                  <c:v>45088</c:v>
                </c:pt>
                <c:pt idx="180">
                  <c:v>45095</c:v>
                </c:pt>
                <c:pt idx="181">
                  <c:v>45102</c:v>
                </c:pt>
                <c:pt idx="182">
                  <c:v>45109</c:v>
                </c:pt>
                <c:pt idx="183">
                  <c:v>45116</c:v>
                </c:pt>
                <c:pt idx="184">
                  <c:v>45123</c:v>
                </c:pt>
                <c:pt idx="185">
                  <c:v>45130</c:v>
                </c:pt>
                <c:pt idx="186">
                  <c:v>45137</c:v>
                </c:pt>
                <c:pt idx="187">
                  <c:v>45144</c:v>
                </c:pt>
                <c:pt idx="188">
                  <c:v>45151</c:v>
                </c:pt>
                <c:pt idx="189">
                  <c:v>45158</c:v>
                </c:pt>
                <c:pt idx="190">
                  <c:v>45165</c:v>
                </c:pt>
                <c:pt idx="191">
                  <c:v>45172</c:v>
                </c:pt>
                <c:pt idx="192">
                  <c:v>45179</c:v>
                </c:pt>
                <c:pt idx="193">
                  <c:v>45186</c:v>
                </c:pt>
                <c:pt idx="194">
                  <c:v>45193</c:v>
                </c:pt>
                <c:pt idx="195">
                  <c:v>45200</c:v>
                </c:pt>
                <c:pt idx="196">
                  <c:v>45207</c:v>
                </c:pt>
                <c:pt idx="197">
                  <c:v>45214</c:v>
                </c:pt>
                <c:pt idx="198">
                  <c:v>45221</c:v>
                </c:pt>
                <c:pt idx="199">
                  <c:v>45228</c:v>
                </c:pt>
                <c:pt idx="200">
                  <c:v>45235</c:v>
                </c:pt>
                <c:pt idx="201">
                  <c:v>45242</c:v>
                </c:pt>
                <c:pt idx="202">
                  <c:v>45249</c:v>
                </c:pt>
                <c:pt idx="203">
                  <c:v>45256</c:v>
                </c:pt>
                <c:pt idx="204">
                  <c:v>45263</c:v>
                </c:pt>
                <c:pt idx="205">
                  <c:v>45270</c:v>
                </c:pt>
                <c:pt idx="206">
                  <c:v>45277</c:v>
                </c:pt>
                <c:pt idx="207">
                  <c:v>45284</c:v>
                </c:pt>
                <c:pt idx="208">
                  <c:v>45291</c:v>
                </c:pt>
                <c:pt idx="209">
                  <c:v>45298</c:v>
                </c:pt>
                <c:pt idx="210">
                  <c:v>45305</c:v>
                </c:pt>
                <c:pt idx="211">
                  <c:v>45312</c:v>
                </c:pt>
                <c:pt idx="212">
                  <c:v>45319</c:v>
                </c:pt>
                <c:pt idx="213">
                  <c:v>45326</c:v>
                </c:pt>
                <c:pt idx="214">
                  <c:v>45333</c:v>
                </c:pt>
                <c:pt idx="215">
                  <c:v>45340</c:v>
                </c:pt>
                <c:pt idx="216">
                  <c:v>45347</c:v>
                </c:pt>
                <c:pt idx="217">
                  <c:v>45354</c:v>
                </c:pt>
                <c:pt idx="218">
                  <c:v>45361</c:v>
                </c:pt>
                <c:pt idx="219">
                  <c:v>45368</c:v>
                </c:pt>
                <c:pt idx="220">
                  <c:v>45375</c:v>
                </c:pt>
              </c:numCache>
            </c:numRef>
          </c:cat>
          <c:val>
            <c:numRef>
              <c:f>[freightos_rates_updated.xlsx]Sheet1!$H$212:$H$432</c:f>
              <c:numCache>
                <c:formatCode>General</c:formatCode>
                <c:ptCount val="221"/>
                <c:pt idx="0">
                  <c:v>1888</c:v>
                </c:pt>
                <c:pt idx="1">
                  <c:v>2010</c:v>
                </c:pt>
                <c:pt idx="2">
                  <c:v>2095</c:v>
                </c:pt>
                <c:pt idx="3">
                  <c:v>2014</c:v>
                </c:pt>
                <c:pt idx="4">
                  <c:v>2051</c:v>
                </c:pt>
                <c:pt idx="5">
                  <c:v>1822</c:v>
                </c:pt>
                <c:pt idx="6">
                  <c:v>1752</c:v>
                </c:pt>
                <c:pt idx="7">
                  <c:v>1638</c:v>
                </c:pt>
                <c:pt idx="8">
                  <c:v>1600</c:v>
                </c:pt>
                <c:pt idx="9">
                  <c:v>1532</c:v>
                </c:pt>
                <c:pt idx="10">
                  <c:v>1453</c:v>
                </c:pt>
                <c:pt idx="11">
                  <c:v>1448</c:v>
                </c:pt>
                <c:pt idx="12">
                  <c:v>1478</c:v>
                </c:pt>
                <c:pt idx="13">
                  <c:v>1437</c:v>
                </c:pt>
                <c:pt idx="14">
                  <c:v>1399</c:v>
                </c:pt>
                <c:pt idx="15">
                  <c:v>1412</c:v>
                </c:pt>
                <c:pt idx="16">
                  <c:v>1381</c:v>
                </c:pt>
                <c:pt idx="17">
                  <c:v>1406</c:v>
                </c:pt>
                <c:pt idx="18">
                  <c:v>1441</c:v>
                </c:pt>
                <c:pt idx="19">
                  <c:v>1415</c:v>
                </c:pt>
                <c:pt idx="20">
                  <c:v>1475</c:v>
                </c:pt>
                <c:pt idx="21">
                  <c:v>1470</c:v>
                </c:pt>
                <c:pt idx="22">
                  <c:v>1584</c:v>
                </c:pt>
                <c:pt idx="23">
                  <c:v>1650</c:v>
                </c:pt>
                <c:pt idx="24">
                  <c:v>1630</c:v>
                </c:pt>
                <c:pt idx="25">
                  <c:v>1614</c:v>
                </c:pt>
                <c:pt idx="26">
                  <c:v>1680</c:v>
                </c:pt>
                <c:pt idx="27">
                  <c:v>1732</c:v>
                </c:pt>
                <c:pt idx="28">
                  <c:v>1724</c:v>
                </c:pt>
                <c:pt idx="29">
                  <c:v>1697</c:v>
                </c:pt>
                <c:pt idx="30">
                  <c:v>1679</c:v>
                </c:pt>
                <c:pt idx="31">
                  <c:v>1704</c:v>
                </c:pt>
                <c:pt idx="32">
                  <c:v>1695</c:v>
                </c:pt>
                <c:pt idx="33">
                  <c:v>1705</c:v>
                </c:pt>
                <c:pt idx="34">
                  <c:v>1705</c:v>
                </c:pt>
                <c:pt idx="35">
                  <c:v>1781</c:v>
                </c:pt>
                <c:pt idx="36">
                  <c:v>1867</c:v>
                </c:pt>
                <c:pt idx="37">
                  <c:v>2052</c:v>
                </c:pt>
                <c:pt idx="38">
                  <c:v>2205</c:v>
                </c:pt>
                <c:pt idx="39">
                  <c:v>2218</c:v>
                </c:pt>
                <c:pt idx="40">
                  <c:v>2160</c:v>
                </c:pt>
                <c:pt idx="41">
                  <c:v>2146</c:v>
                </c:pt>
                <c:pt idx="42">
                  <c:v>2121</c:v>
                </c:pt>
                <c:pt idx="43">
                  <c:v>2119</c:v>
                </c:pt>
                <c:pt idx="44">
                  <c:v>2214</c:v>
                </c:pt>
                <c:pt idx="45">
                  <c:v>2265</c:v>
                </c:pt>
                <c:pt idx="46">
                  <c:v>2504</c:v>
                </c:pt>
                <c:pt idx="47">
                  <c:v>2706</c:v>
                </c:pt>
                <c:pt idx="48">
                  <c:v>3443</c:v>
                </c:pt>
                <c:pt idx="49">
                  <c:v>3787</c:v>
                </c:pt>
                <c:pt idx="50">
                  <c:v>4434</c:v>
                </c:pt>
                <c:pt idx="51">
                  <c:v>4961</c:v>
                </c:pt>
                <c:pt idx="52">
                  <c:v>5923</c:v>
                </c:pt>
                <c:pt idx="53">
                  <c:v>7294</c:v>
                </c:pt>
                <c:pt idx="54">
                  <c:v>7701</c:v>
                </c:pt>
                <c:pt idx="55">
                  <c:v>7793</c:v>
                </c:pt>
                <c:pt idx="56">
                  <c:v>7827</c:v>
                </c:pt>
                <c:pt idx="57">
                  <c:v>7939</c:v>
                </c:pt>
                <c:pt idx="58">
                  <c:v>8159</c:v>
                </c:pt>
                <c:pt idx="59">
                  <c:v>8430</c:v>
                </c:pt>
                <c:pt idx="60">
                  <c:v>8308</c:v>
                </c:pt>
                <c:pt idx="61">
                  <c:v>8004</c:v>
                </c:pt>
                <c:pt idx="62">
                  <c:v>7946</c:v>
                </c:pt>
                <c:pt idx="63">
                  <c:v>7665</c:v>
                </c:pt>
                <c:pt idx="64">
                  <c:v>7485</c:v>
                </c:pt>
                <c:pt idx="65">
                  <c:v>7373</c:v>
                </c:pt>
                <c:pt idx="66">
                  <c:v>7294</c:v>
                </c:pt>
                <c:pt idx="67">
                  <c:v>7354</c:v>
                </c:pt>
                <c:pt idx="68">
                  <c:v>7779</c:v>
                </c:pt>
                <c:pt idx="69">
                  <c:v>7740</c:v>
                </c:pt>
                <c:pt idx="70">
                  <c:v>8151</c:v>
                </c:pt>
                <c:pt idx="71">
                  <c:v>8303</c:v>
                </c:pt>
                <c:pt idx="72">
                  <c:v>8880</c:v>
                </c:pt>
                <c:pt idx="73">
                  <c:v>9478</c:v>
                </c:pt>
                <c:pt idx="74">
                  <c:v>10492</c:v>
                </c:pt>
                <c:pt idx="75">
                  <c:v>11006</c:v>
                </c:pt>
                <c:pt idx="76">
                  <c:v>11068</c:v>
                </c:pt>
                <c:pt idx="77">
                  <c:v>10979</c:v>
                </c:pt>
                <c:pt idx="78">
                  <c:v>11359</c:v>
                </c:pt>
                <c:pt idx="79">
                  <c:v>12377</c:v>
                </c:pt>
                <c:pt idx="80">
                  <c:v>13188</c:v>
                </c:pt>
                <c:pt idx="81">
                  <c:v>13208</c:v>
                </c:pt>
                <c:pt idx="82">
                  <c:v>13706</c:v>
                </c:pt>
                <c:pt idx="83">
                  <c:v>13819</c:v>
                </c:pt>
                <c:pt idx="84">
                  <c:v>14146</c:v>
                </c:pt>
                <c:pt idx="85">
                  <c:v>14057</c:v>
                </c:pt>
                <c:pt idx="86">
                  <c:v>13889</c:v>
                </c:pt>
                <c:pt idx="87">
                  <c:v>13869</c:v>
                </c:pt>
                <c:pt idx="88">
                  <c:v>14221</c:v>
                </c:pt>
                <c:pt idx="89">
                  <c:v>14378</c:v>
                </c:pt>
                <c:pt idx="90">
                  <c:v>14626</c:v>
                </c:pt>
                <c:pt idx="91">
                  <c:v>14703</c:v>
                </c:pt>
                <c:pt idx="92">
                  <c:v>14493</c:v>
                </c:pt>
                <c:pt idx="93">
                  <c:v>14469</c:v>
                </c:pt>
                <c:pt idx="94">
                  <c:v>14255</c:v>
                </c:pt>
                <c:pt idx="95">
                  <c:v>14255</c:v>
                </c:pt>
                <c:pt idx="96">
                  <c:v>14219</c:v>
                </c:pt>
                <c:pt idx="97">
                  <c:v>14219</c:v>
                </c:pt>
                <c:pt idx="98">
                  <c:v>14335</c:v>
                </c:pt>
                <c:pt idx="99">
                  <c:v>14368</c:v>
                </c:pt>
                <c:pt idx="100">
                  <c:v>14345</c:v>
                </c:pt>
                <c:pt idx="101">
                  <c:v>14498</c:v>
                </c:pt>
                <c:pt idx="102">
                  <c:v>14496</c:v>
                </c:pt>
                <c:pt idx="103">
                  <c:v>14495</c:v>
                </c:pt>
                <c:pt idx="104">
                  <c:v>14365</c:v>
                </c:pt>
                <c:pt idx="105">
                  <c:v>14269</c:v>
                </c:pt>
                <c:pt idx="106">
                  <c:v>14432</c:v>
                </c:pt>
                <c:pt idx="107">
                  <c:v>14578</c:v>
                </c:pt>
                <c:pt idx="108">
                  <c:v>14999</c:v>
                </c:pt>
                <c:pt idx="109">
                  <c:v>14728</c:v>
                </c:pt>
                <c:pt idx="110">
                  <c:v>14483</c:v>
                </c:pt>
                <c:pt idx="111">
                  <c:v>14312</c:v>
                </c:pt>
                <c:pt idx="112">
                  <c:v>14225</c:v>
                </c:pt>
                <c:pt idx="113">
                  <c:v>13585</c:v>
                </c:pt>
                <c:pt idx="114">
                  <c:v>13382</c:v>
                </c:pt>
                <c:pt idx="115">
                  <c:v>12739</c:v>
                </c:pt>
                <c:pt idx="116">
                  <c:v>12314</c:v>
                </c:pt>
                <c:pt idx="117">
                  <c:v>12086</c:v>
                </c:pt>
                <c:pt idx="118">
                  <c:v>12031</c:v>
                </c:pt>
                <c:pt idx="119">
                  <c:v>11882</c:v>
                </c:pt>
                <c:pt idx="120">
                  <c:v>11638</c:v>
                </c:pt>
                <c:pt idx="121">
                  <c:v>11050</c:v>
                </c:pt>
                <c:pt idx="122">
                  <c:v>10565</c:v>
                </c:pt>
                <c:pt idx="123">
                  <c:v>10565</c:v>
                </c:pt>
                <c:pt idx="124">
                  <c:v>10583</c:v>
                </c:pt>
                <c:pt idx="125">
                  <c:v>10583</c:v>
                </c:pt>
                <c:pt idx="126">
                  <c:v>10599</c:v>
                </c:pt>
                <c:pt idx="127">
                  <c:v>10697</c:v>
                </c:pt>
                <c:pt idx="128">
                  <c:v>10643</c:v>
                </c:pt>
                <c:pt idx="129">
                  <c:v>10587</c:v>
                </c:pt>
                <c:pt idx="130">
                  <c:v>10604</c:v>
                </c:pt>
                <c:pt idx="131">
                  <c:v>10471</c:v>
                </c:pt>
                <c:pt idx="132">
                  <c:v>10393</c:v>
                </c:pt>
                <c:pt idx="133">
                  <c:v>10219</c:v>
                </c:pt>
                <c:pt idx="134">
                  <c:v>9641</c:v>
                </c:pt>
                <c:pt idx="135">
                  <c:v>10463</c:v>
                </c:pt>
                <c:pt idx="136">
                  <c:v>9986</c:v>
                </c:pt>
                <c:pt idx="137">
                  <c:v>10051</c:v>
                </c:pt>
                <c:pt idx="138">
                  <c:v>9979</c:v>
                </c:pt>
                <c:pt idx="139">
                  <c:v>9128</c:v>
                </c:pt>
                <c:pt idx="140">
                  <c:v>7854</c:v>
                </c:pt>
                <c:pt idx="141">
                  <c:v>7632</c:v>
                </c:pt>
                <c:pt idx="142">
                  <c:v>7278</c:v>
                </c:pt>
                <c:pt idx="143">
                  <c:v>7079</c:v>
                </c:pt>
                <c:pt idx="144">
                  <c:v>6361</c:v>
                </c:pt>
                <c:pt idx="145">
                  <c:v>5484</c:v>
                </c:pt>
                <c:pt idx="146">
                  <c:v>5148</c:v>
                </c:pt>
                <c:pt idx="147">
                  <c:v>4853</c:v>
                </c:pt>
                <c:pt idx="148">
                  <c:v>4755</c:v>
                </c:pt>
                <c:pt idx="149">
                  <c:v>4837</c:v>
                </c:pt>
                <c:pt idx="150">
                  <c:v>4267</c:v>
                </c:pt>
                <c:pt idx="151">
                  <c:v>4074</c:v>
                </c:pt>
                <c:pt idx="152">
                  <c:v>3974</c:v>
                </c:pt>
                <c:pt idx="153">
                  <c:v>3259</c:v>
                </c:pt>
                <c:pt idx="154">
                  <c:v>2168</c:v>
                </c:pt>
                <c:pt idx="155">
                  <c:v>2405</c:v>
                </c:pt>
                <c:pt idx="156">
                  <c:v>2741</c:v>
                </c:pt>
                <c:pt idx="157">
                  <c:v>2712</c:v>
                </c:pt>
                <c:pt idx="158">
                  <c:v>2978</c:v>
                </c:pt>
                <c:pt idx="159">
                  <c:v>3420</c:v>
                </c:pt>
                <c:pt idx="160">
                  <c:v>3420</c:v>
                </c:pt>
                <c:pt idx="161">
                  <c:v>2920</c:v>
                </c:pt>
                <c:pt idx="162">
                  <c:v>2920</c:v>
                </c:pt>
                <c:pt idx="163">
                  <c:v>2682</c:v>
                </c:pt>
                <c:pt idx="164">
                  <c:v>2617</c:v>
                </c:pt>
                <c:pt idx="165">
                  <c:v>2179</c:v>
                </c:pt>
                <c:pt idx="166">
                  <c:v>1515</c:v>
                </c:pt>
                <c:pt idx="167">
                  <c:v>1414</c:v>
                </c:pt>
                <c:pt idx="168">
                  <c:v>1335</c:v>
                </c:pt>
                <c:pt idx="169">
                  <c:v>1344</c:v>
                </c:pt>
                <c:pt idx="170">
                  <c:v>1427</c:v>
                </c:pt>
                <c:pt idx="171">
                  <c:v>1429</c:v>
                </c:pt>
                <c:pt idx="172">
                  <c:v>1410</c:v>
                </c:pt>
                <c:pt idx="173">
                  <c:v>1399</c:v>
                </c:pt>
                <c:pt idx="174">
                  <c:v>1392</c:v>
                </c:pt>
                <c:pt idx="175">
                  <c:v>1379</c:v>
                </c:pt>
                <c:pt idx="176">
                  <c:v>1385</c:v>
                </c:pt>
                <c:pt idx="177">
                  <c:v>1420</c:v>
                </c:pt>
                <c:pt idx="178">
                  <c:v>1319</c:v>
                </c:pt>
                <c:pt idx="179">
                  <c:v>1201</c:v>
                </c:pt>
                <c:pt idx="180">
                  <c:v>1325</c:v>
                </c:pt>
                <c:pt idx="181">
                  <c:v>1266</c:v>
                </c:pt>
                <c:pt idx="182">
                  <c:v>1297</c:v>
                </c:pt>
                <c:pt idx="183">
                  <c:v>1300</c:v>
                </c:pt>
                <c:pt idx="184">
                  <c:v>1286</c:v>
                </c:pt>
                <c:pt idx="185">
                  <c:v>1285</c:v>
                </c:pt>
                <c:pt idx="186">
                  <c:v>1264</c:v>
                </c:pt>
                <c:pt idx="187">
                  <c:v>1655</c:v>
                </c:pt>
                <c:pt idx="188">
                  <c:v>1789</c:v>
                </c:pt>
                <c:pt idx="189">
                  <c:v>1708</c:v>
                </c:pt>
                <c:pt idx="190">
                  <c:v>1747</c:v>
                </c:pt>
                <c:pt idx="191">
                  <c:v>1744</c:v>
                </c:pt>
                <c:pt idx="192">
                  <c:v>1608</c:v>
                </c:pt>
                <c:pt idx="193">
                  <c:v>1517</c:v>
                </c:pt>
                <c:pt idx="194">
                  <c:v>996</c:v>
                </c:pt>
                <c:pt idx="195">
                  <c:v>1020</c:v>
                </c:pt>
                <c:pt idx="196">
                  <c:v>917</c:v>
                </c:pt>
                <c:pt idx="197">
                  <c:v>946</c:v>
                </c:pt>
                <c:pt idx="198">
                  <c:v>978</c:v>
                </c:pt>
                <c:pt idx="199">
                  <c:v>1056</c:v>
                </c:pt>
                <c:pt idx="200">
                  <c:v>1249</c:v>
                </c:pt>
                <c:pt idx="201">
                  <c:v>1381</c:v>
                </c:pt>
                <c:pt idx="202">
                  <c:v>1291</c:v>
                </c:pt>
                <c:pt idx="203">
                  <c:v>1211</c:v>
                </c:pt>
                <c:pt idx="204">
                  <c:v>1243</c:v>
                </c:pt>
                <c:pt idx="205">
                  <c:v>1466</c:v>
                </c:pt>
                <c:pt idx="206">
                  <c:v>1467</c:v>
                </c:pt>
                <c:pt idx="207">
                  <c:v>1621</c:v>
                </c:pt>
                <c:pt idx="208">
                  <c:v>1605</c:v>
                </c:pt>
                <c:pt idx="209">
                  <c:v>3835</c:v>
                </c:pt>
                <c:pt idx="210">
                  <c:v>4757</c:v>
                </c:pt>
                <c:pt idx="211">
                  <c:v>5492</c:v>
                </c:pt>
                <c:pt idx="212">
                  <c:v>5456</c:v>
                </c:pt>
                <c:pt idx="213">
                  <c:v>5097</c:v>
                </c:pt>
                <c:pt idx="214">
                  <c:v>4697</c:v>
                </c:pt>
                <c:pt idx="215">
                  <c:v>4587</c:v>
                </c:pt>
                <c:pt idx="216">
                  <c:v>4553</c:v>
                </c:pt>
                <c:pt idx="217">
                  <c:v>4501</c:v>
                </c:pt>
                <c:pt idx="218">
                  <c:v>4313</c:v>
                </c:pt>
                <c:pt idx="219">
                  <c:v>3871</c:v>
                </c:pt>
                <c:pt idx="220">
                  <c:v>3189</c:v>
                </c:pt>
              </c:numCache>
            </c:numRef>
          </c:val>
          <c:smooth val="0"/>
          <c:extLst>
            <c:ext xmlns:c16="http://schemas.microsoft.com/office/drawing/2014/chart" uri="{C3380CC4-5D6E-409C-BE32-E72D297353CC}">
              <c16:uniqueId val="{00000000-0523-4A12-BC76-992C855BCBE2}"/>
            </c:ext>
          </c:extLst>
        </c:ser>
        <c:ser>
          <c:idx val="1"/>
          <c:order val="1"/>
          <c:tx>
            <c:strRef>
              <c:f>[freightos_rates_updated.xlsx]Sheet1!$E$1</c:f>
              <c:strCache>
                <c:ptCount val="1"/>
                <c:pt idx="0">
                  <c:v>Freightos Global Index</c:v>
                </c:pt>
              </c:strCache>
            </c:strRef>
          </c:tx>
          <c:spPr>
            <a:ln w="41275">
              <a:solidFill>
                <a:srgbClr val="FFC000"/>
              </a:solidFill>
              <a:prstDash val="sysDash"/>
            </a:ln>
          </c:spPr>
          <c:marker>
            <c:symbol val="none"/>
          </c:marker>
          <c:cat>
            <c:numRef>
              <c:f>[freightos_rates_updated.xlsx]Sheet1!$G$212:$G$432</c:f>
              <c:numCache>
                <c:formatCode>m/d/yyyy</c:formatCode>
                <c:ptCount val="221"/>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pt idx="20">
                  <c:v>43975</c:v>
                </c:pt>
                <c:pt idx="21">
                  <c:v>43982</c:v>
                </c:pt>
                <c:pt idx="22">
                  <c:v>43989</c:v>
                </c:pt>
                <c:pt idx="23">
                  <c:v>43996</c:v>
                </c:pt>
                <c:pt idx="24">
                  <c:v>44003</c:v>
                </c:pt>
                <c:pt idx="25">
                  <c:v>44010</c:v>
                </c:pt>
                <c:pt idx="26">
                  <c:v>44017</c:v>
                </c:pt>
                <c:pt idx="27">
                  <c:v>44024</c:v>
                </c:pt>
                <c:pt idx="28">
                  <c:v>44031</c:v>
                </c:pt>
                <c:pt idx="29">
                  <c:v>44038</c:v>
                </c:pt>
                <c:pt idx="30">
                  <c:v>44045</c:v>
                </c:pt>
                <c:pt idx="31">
                  <c:v>44052</c:v>
                </c:pt>
                <c:pt idx="32">
                  <c:v>44059</c:v>
                </c:pt>
                <c:pt idx="33">
                  <c:v>44066</c:v>
                </c:pt>
                <c:pt idx="34">
                  <c:v>44073</c:v>
                </c:pt>
                <c:pt idx="35">
                  <c:v>44080</c:v>
                </c:pt>
                <c:pt idx="36">
                  <c:v>44087</c:v>
                </c:pt>
                <c:pt idx="37">
                  <c:v>44094</c:v>
                </c:pt>
                <c:pt idx="38">
                  <c:v>44101</c:v>
                </c:pt>
                <c:pt idx="39">
                  <c:v>44108</c:v>
                </c:pt>
                <c:pt idx="40">
                  <c:v>44115</c:v>
                </c:pt>
                <c:pt idx="41">
                  <c:v>44122</c:v>
                </c:pt>
                <c:pt idx="42">
                  <c:v>44129</c:v>
                </c:pt>
                <c:pt idx="43">
                  <c:v>44136</c:v>
                </c:pt>
                <c:pt idx="44">
                  <c:v>44143</c:v>
                </c:pt>
                <c:pt idx="45">
                  <c:v>44150</c:v>
                </c:pt>
                <c:pt idx="46">
                  <c:v>44157</c:v>
                </c:pt>
                <c:pt idx="47">
                  <c:v>44164</c:v>
                </c:pt>
                <c:pt idx="48">
                  <c:v>44171</c:v>
                </c:pt>
                <c:pt idx="49">
                  <c:v>44178</c:v>
                </c:pt>
                <c:pt idx="50">
                  <c:v>44185</c:v>
                </c:pt>
                <c:pt idx="51">
                  <c:v>44192</c:v>
                </c:pt>
                <c:pt idx="52">
                  <c:v>44199</c:v>
                </c:pt>
                <c:pt idx="53">
                  <c:v>44206</c:v>
                </c:pt>
                <c:pt idx="54">
                  <c:v>44213</c:v>
                </c:pt>
                <c:pt idx="55">
                  <c:v>44220</c:v>
                </c:pt>
                <c:pt idx="56">
                  <c:v>44227</c:v>
                </c:pt>
                <c:pt idx="57">
                  <c:v>44234</c:v>
                </c:pt>
                <c:pt idx="58">
                  <c:v>44241</c:v>
                </c:pt>
                <c:pt idx="59">
                  <c:v>44248</c:v>
                </c:pt>
                <c:pt idx="60">
                  <c:v>44255</c:v>
                </c:pt>
                <c:pt idx="61">
                  <c:v>44262</c:v>
                </c:pt>
                <c:pt idx="62">
                  <c:v>44269</c:v>
                </c:pt>
                <c:pt idx="63">
                  <c:v>44276</c:v>
                </c:pt>
                <c:pt idx="64">
                  <c:v>44283</c:v>
                </c:pt>
                <c:pt idx="65">
                  <c:v>44290</c:v>
                </c:pt>
                <c:pt idx="66">
                  <c:v>44297</c:v>
                </c:pt>
                <c:pt idx="67">
                  <c:v>44304</c:v>
                </c:pt>
                <c:pt idx="68">
                  <c:v>44311</c:v>
                </c:pt>
                <c:pt idx="69">
                  <c:v>44318</c:v>
                </c:pt>
                <c:pt idx="70">
                  <c:v>44325</c:v>
                </c:pt>
                <c:pt idx="71">
                  <c:v>44332</c:v>
                </c:pt>
                <c:pt idx="72">
                  <c:v>44339</c:v>
                </c:pt>
                <c:pt idx="73">
                  <c:v>44346</c:v>
                </c:pt>
                <c:pt idx="74">
                  <c:v>44353</c:v>
                </c:pt>
                <c:pt idx="75">
                  <c:v>44360</c:v>
                </c:pt>
                <c:pt idx="76">
                  <c:v>44367</c:v>
                </c:pt>
                <c:pt idx="77">
                  <c:v>44374</c:v>
                </c:pt>
                <c:pt idx="78">
                  <c:v>44381</c:v>
                </c:pt>
                <c:pt idx="79">
                  <c:v>44388</c:v>
                </c:pt>
                <c:pt idx="80">
                  <c:v>44395</c:v>
                </c:pt>
                <c:pt idx="81">
                  <c:v>44402</c:v>
                </c:pt>
                <c:pt idx="82">
                  <c:v>44409</c:v>
                </c:pt>
                <c:pt idx="83">
                  <c:v>44416</c:v>
                </c:pt>
                <c:pt idx="84">
                  <c:v>44423</c:v>
                </c:pt>
                <c:pt idx="85">
                  <c:v>44430</c:v>
                </c:pt>
                <c:pt idx="86">
                  <c:v>44437</c:v>
                </c:pt>
                <c:pt idx="87">
                  <c:v>44444</c:v>
                </c:pt>
                <c:pt idx="88">
                  <c:v>44451</c:v>
                </c:pt>
                <c:pt idx="89">
                  <c:v>44458</c:v>
                </c:pt>
                <c:pt idx="90">
                  <c:v>44465</c:v>
                </c:pt>
                <c:pt idx="91">
                  <c:v>44472</c:v>
                </c:pt>
                <c:pt idx="92">
                  <c:v>44479</c:v>
                </c:pt>
                <c:pt idx="93">
                  <c:v>44486</c:v>
                </c:pt>
                <c:pt idx="94">
                  <c:v>44493</c:v>
                </c:pt>
                <c:pt idx="95">
                  <c:v>44500</c:v>
                </c:pt>
                <c:pt idx="96">
                  <c:v>44507</c:v>
                </c:pt>
                <c:pt idx="97">
                  <c:v>44514</c:v>
                </c:pt>
                <c:pt idx="98">
                  <c:v>44521</c:v>
                </c:pt>
                <c:pt idx="99">
                  <c:v>44528</c:v>
                </c:pt>
                <c:pt idx="100">
                  <c:v>44535</c:v>
                </c:pt>
                <c:pt idx="101">
                  <c:v>44542</c:v>
                </c:pt>
                <c:pt idx="102">
                  <c:v>44549</c:v>
                </c:pt>
                <c:pt idx="103">
                  <c:v>44556</c:v>
                </c:pt>
                <c:pt idx="104">
                  <c:v>44563</c:v>
                </c:pt>
                <c:pt idx="105">
                  <c:v>44570</c:v>
                </c:pt>
                <c:pt idx="106">
                  <c:v>44577</c:v>
                </c:pt>
                <c:pt idx="107">
                  <c:v>44584</c:v>
                </c:pt>
                <c:pt idx="108">
                  <c:v>44591</c:v>
                </c:pt>
                <c:pt idx="109">
                  <c:v>44598</c:v>
                </c:pt>
                <c:pt idx="110">
                  <c:v>44605</c:v>
                </c:pt>
                <c:pt idx="111">
                  <c:v>44612</c:v>
                </c:pt>
                <c:pt idx="112">
                  <c:v>44619</c:v>
                </c:pt>
                <c:pt idx="113">
                  <c:v>44626</c:v>
                </c:pt>
                <c:pt idx="114">
                  <c:v>44633</c:v>
                </c:pt>
                <c:pt idx="115">
                  <c:v>44640</c:v>
                </c:pt>
                <c:pt idx="116">
                  <c:v>44647</c:v>
                </c:pt>
                <c:pt idx="117">
                  <c:v>44654</c:v>
                </c:pt>
                <c:pt idx="118">
                  <c:v>44661</c:v>
                </c:pt>
                <c:pt idx="119">
                  <c:v>44668</c:v>
                </c:pt>
                <c:pt idx="120">
                  <c:v>44675</c:v>
                </c:pt>
                <c:pt idx="121">
                  <c:v>44682</c:v>
                </c:pt>
                <c:pt idx="122">
                  <c:v>44689</c:v>
                </c:pt>
                <c:pt idx="123">
                  <c:v>44696</c:v>
                </c:pt>
                <c:pt idx="124">
                  <c:v>44703</c:v>
                </c:pt>
                <c:pt idx="125">
                  <c:v>44710</c:v>
                </c:pt>
                <c:pt idx="126">
                  <c:v>44717</c:v>
                </c:pt>
                <c:pt idx="127">
                  <c:v>44724</c:v>
                </c:pt>
                <c:pt idx="128">
                  <c:v>44731</c:v>
                </c:pt>
                <c:pt idx="129">
                  <c:v>44738</c:v>
                </c:pt>
                <c:pt idx="130">
                  <c:v>44745</c:v>
                </c:pt>
                <c:pt idx="131">
                  <c:v>44752</c:v>
                </c:pt>
                <c:pt idx="132">
                  <c:v>44759</c:v>
                </c:pt>
                <c:pt idx="133">
                  <c:v>44766</c:v>
                </c:pt>
                <c:pt idx="134">
                  <c:v>44773</c:v>
                </c:pt>
                <c:pt idx="135">
                  <c:v>44780</c:v>
                </c:pt>
                <c:pt idx="136">
                  <c:v>44787</c:v>
                </c:pt>
                <c:pt idx="137">
                  <c:v>44794</c:v>
                </c:pt>
                <c:pt idx="138">
                  <c:v>44801</c:v>
                </c:pt>
                <c:pt idx="139">
                  <c:v>44808</c:v>
                </c:pt>
                <c:pt idx="140">
                  <c:v>44815</c:v>
                </c:pt>
                <c:pt idx="141">
                  <c:v>44822</c:v>
                </c:pt>
                <c:pt idx="142">
                  <c:v>44829</c:v>
                </c:pt>
                <c:pt idx="143">
                  <c:v>44836</c:v>
                </c:pt>
                <c:pt idx="144">
                  <c:v>44843</c:v>
                </c:pt>
                <c:pt idx="145">
                  <c:v>44850</c:v>
                </c:pt>
                <c:pt idx="146">
                  <c:v>44857</c:v>
                </c:pt>
                <c:pt idx="147">
                  <c:v>44864</c:v>
                </c:pt>
                <c:pt idx="148">
                  <c:v>44871</c:v>
                </c:pt>
                <c:pt idx="149">
                  <c:v>44878</c:v>
                </c:pt>
                <c:pt idx="150">
                  <c:v>44885</c:v>
                </c:pt>
                <c:pt idx="151">
                  <c:v>44892</c:v>
                </c:pt>
                <c:pt idx="152">
                  <c:v>44899</c:v>
                </c:pt>
                <c:pt idx="153">
                  <c:v>44906</c:v>
                </c:pt>
                <c:pt idx="154">
                  <c:v>44913</c:v>
                </c:pt>
                <c:pt idx="155">
                  <c:v>44920</c:v>
                </c:pt>
                <c:pt idx="156">
                  <c:v>44927</c:v>
                </c:pt>
                <c:pt idx="157">
                  <c:v>44934</c:v>
                </c:pt>
                <c:pt idx="158">
                  <c:v>44941</c:v>
                </c:pt>
                <c:pt idx="159">
                  <c:v>44948</c:v>
                </c:pt>
                <c:pt idx="160">
                  <c:v>44955</c:v>
                </c:pt>
                <c:pt idx="161">
                  <c:v>44962</c:v>
                </c:pt>
                <c:pt idx="162">
                  <c:v>44969</c:v>
                </c:pt>
                <c:pt idx="163">
                  <c:v>44976</c:v>
                </c:pt>
                <c:pt idx="164">
                  <c:v>44983</c:v>
                </c:pt>
                <c:pt idx="165">
                  <c:v>44990</c:v>
                </c:pt>
                <c:pt idx="166">
                  <c:v>44997</c:v>
                </c:pt>
                <c:pt idx="167">
                  <c:v>45004</c:v>
                </c:pt>
                <c:pt idx="168">
                  <c:v>45011</c:v>
                </c:pt>
                <c:pt idx="169">
                  <c:v>45018</c:v>
                </c:pt>
                <c:pt idx="170">
                  <c:v>45025</c:v>
                </c:pt>
                <c:pt idx="171">
                  <c:v>45032</c:v>
                </c:pt>
                <c:pt idx="172">
                  <c:v>45039</c:v>
                </c:pt>
                <c:pt idx="173">
                  <c:v>45046</c:v>
                </c:pt>
                <c:pt idx="174">
                  <c:v>45053</c:v>
                </c:pt>
                <c:pt idx="175">
                  <c:v>45060</c:v>
                </c:pt>
                <c:pt idx="176">
                  <c:v>45067</c:v>
                </c:pt>
                <c:pt idx="177">
                  <c:v>45074</c:v>
                </c:pt>
                <c:pt idx="178">
                  <c:v>45081</c:v>
                </c:pt>
                <c:pt idx="179">
                  <c:v>45088</c:v>
                </c:pt>
                <c:pt idx="180">
                  <c:v>45095</c:v>
                </c:pt>
                <c:pt idx="181">
                  <c:v>45102</c:v>
                </c:pt>
                <c:pt idx="182">
                  <c:v>45109</c:v>
                </c:pt>
                <c:pt idx="183">
                  <c:v>45116</c:v>
                </c:pt>
                <c:pt idx="184">
                  <c:v>45123</c:v>
                </c:pt>
                <c:pt idx="185">
                  <c:v>45130</c:v>
                </c:pt>
                <c:pt idx="186">
                  <c:v>45137</c:v>
                </c:pt>
                <c:pt idx="187">
                  <c:v>45144</c:v>
                </c:pt>
                <c:pt idx="188">
                  <c:v>45151</c:v>
                </c:pt>
                <c:pt idx="189">
                  <c:v>45158</c:v>
                </c:pt>
                <c:pt idx="190">
                  <c:v>45165</c:v>
                </c:pt>
                <c:pt idx="191">
                  <c:v>45172</c:v>
                </c:pt>
                <c:pt idx="192">
                  <c:v>45179</c:v>
                </c:pt>
                <c:pt idx="193">
                  <c:v>45186</c:v>
                </c:pt>
                <c:pt idx="194">
                  <c:v>45193</c:v>
                </c:pt>
                <c:pt idx="195">
                  <c:v>45200</c:v>
                </c:pt>
                <c:pt idx="196">
                  <c:v>45207</c:v>
                </c:pt>
                <c:pt idx="197">
                  <c:v>45214</c:v>
                </c:pt>
                <c:pt idx="198">
                  <c:v>45221</c:v>
                </c:pt>
                <c:pt idx="199">
                  <c:v>45228</c:v>
                </c:pt>
                <c:pt idx="200">
                  <c:v>45235</c:v>
                </c:pt>
                <c:pt idx="201">
                  <c:v>45242</c:v>
                </c:pt>
                <c:pt idx="202">
                  <c:v>45249</c:v>
                </c:pt>
                <c:pt idx="203">
                  <c:v>45256</c:v>
                </c:pt>
                <c:pt idx="204">
                  <c:v>45263</c:v>
                </c:pt>
                <c:pt idx="205">
                  <c:v>45270</c:v>
                </c:pt>
                <c:pt idx="206">
                  <c:v>45277</c:v>
                </c:pt>
                <c:pt idx="207">
                  <c:v>45284</c:v>
                </c:pt>
                <c:pt idx="208">
                  <c:v>45291</c:v>
                </c:pt>
                <c:pt idx="209">
                  <c:v>45298</c:v>
                </c:pt>
                <c:pt idx="210">
                  <c:v>45305</c:v>
                </c:pt>
                <c:pt idx="211">
                  <c:v>45312</c:v>
                </c:pt>
                <c:pt idx="212">
                  <c:v>45319</c:v>
                </c:pt>
                <c:pt idx="213">
                  <c:v>45326</c:v>
                </c:pt>
                <c:pt idx="214">
                  <c:v>45333</c:v>
                </c:pt>
                <c:pt idx="215">
                  <c:v>45340</c:v>
                </c:pt>
                <c:pt idx="216">
                  <c:v>45347</c:v>
                </c:pt>
                <c:pt idx="217">
                  <c:v>45354</c:v>
                </c:pt>
                <c:pt idx="218">
                  <c:v>45361</c:v>
                </c:pt>
                <c:pt idx="219">
                  <c:v>45368</c:v>
                </c:pt>
                <c:pt idx="220">
                  <c:v>45375</c:v>
                </c:pt>
              </c:numCache>
            </c:numRef>
          </c:cat>
          <c:val>
            <c:numRef>
              <c:f>[freightos_rates_updated.xlsx]Sheet1!$E$173:$E$393</c:f>
              <c:numCache>
                <c:formatCode>General</c:formatCode>
                <c:ptCount val="221"/>
                <c:pt idx="0">
                  <c:v>1462</c:v>
                </c:pt>
                <c:pt idx="1">
                  <c:v>1555</c:v>
                </c:pt>
                <c:pt idx="2">
                  <c:v>1581</c:v>
                </c:pt>
                <c:pt idx="3">
                  <c:v>1549</c:v>
                </c:pt>
                <c:pt idx="4">
                  <c:v>1514</c:v>
                </c:pt>
                <c:pt idx="5">
                  <c:v>1468</c:v>
                </c:pt>
                <c:pt idx="6">
                  <c:v>1443</c:v>
                </c:pt>
                <c:pt idx="7">
                  <c:v>1350</c:v>
                </c:pt>
                <c:pt idx="8">
                  <c:v>1331</c:v>
                </c:pt>
                <c:pt idx="9">
                  <c:v>1358</c:v>
                </c:pt>
                <c:pt idx="10">
                  <c:v>1344</c:v>
                </c:pt>
                <c:pt idx="11">
                  <c:v>1377</c:v>
                </c:pt>
                <c:pt idx="12">
                  <c:v>1400</c:v>
                </c:pt>
                <c:pt idx="13">
                  <c:v>1433</c:v>
                </c:pt>
                <c:pt idx="14">
                  <c:v>1473</c:v>
                </c:pt>
                <c:pt idx="15">
                  <c:v>1467</c:v>
                </c:pt>
                <c:pt idx="16">
                  <c:v>1439</c:v>
                </c:pt>
                <c:pt idx="17">
                  <c:v>1451</c:v>
                </c:pt>
                <c:pt idx="18">
                  <c:v>1487</c:v>
                </c:pt>
                <c:pt idx="19">
                  <c:v>1487</c:v>
                </c:pt>
                <c:pt idx="20">
                  <c:v>1471</c:v>
                </c:pt>
                <c:pt idx="21">
                  <c:v>1459</c:v>
                </c:pt>
                <c:pt idx="22">
                  <c:v>1556</c:v>
                </c:pt>
                <c:pt idx="23">
                  <c:v>1674</c:v>
                </c:pt>
                <c:pt idx="24">
                  <c:v>1768</c:v>
                </c:pt>
                <c:pt idx="25">
                  <c:v>1785</c:v>
                </c:pt>
                <c:pt idx="26">
                  <c:v>1812</c:v>
                </c:pt>
                <c:pt idx="27">
                  <c:v>1859</c:v>
                </c:pt>
                <c:pt idx="28">
                  <c:v>1816</c:v>
                </c:pt>
                <c:pt idx="29">
                  <c:v>1779</c:v>
                </c:pt>
                <c:pt idx="30">
                  <c:v>1762</c:v>
                </c:pt>
                <c:pt idx="31">
                  <c:v>1828</c:v>
                </c:pt>
                <c:pt idx="32">
                  <c:v>1848</c:v>
                </c:pt>
                <c:pt idx="33">
                  <c:v>1913</c:v>
                </c:pt>
                <c:pt idx="34">
                  <c:v>1946</c:v>
                </c:pt>
                <c:pt idx="35">
                  <c:v>2032</c:v>
                </c:pt>
                <c:pt idx="36">
                  <c:v>2112</c:v>
                </c:pt>
                <c:pt idx="37">
                  <c:v>2174</c:v>
                </c:pt>
                <c:pt idx="38">
                  <c:v>2247</c:v>
                </c:pt>
                <c:pt idx="39">
                  <c:v>2250</c:v>
                </c:pt>
                <c:pt idx="40">
                  <c:v>2242</c:v>
                </c:pt>
                <c:pt idx="41">
                  <c:v>2232</c:v>
                </c:pt>
                <c:pt idx="42">
                  <c:v>2230</c:v>
                </c:pt>
                <c:pt idx="43">
                  <c:v>2231</c:v>
                </c:pt>
                <c:pt idx="44">
                  <c:v>2264</c:v>
                </c:pt>
                <c:pt idx="45">
                  <c:v>2291</c:v>
                </c:pt>
                <c:pt idx="46">
                  <c:v>2375</c:v>
                </c:pt>
                <c:pt idx="47">
                  <c:v>2443</c:v>
                </c:pt>
                <c:pt idx="48">
                  <c:v>2652</c:v>
                </c:pt>
                <c:pt idx="49">
                  <c:v>2782</c:v>
                </c:pt>
                <c:pt idx="50">
                  <c:v>3004</c:v>
                </c:pt>
                <c:pt idx="51">
                  <c:v>3143</c:v>
                </c:pt>
                <c:pt idx="52">
                  <c:v>3452</c:v>
                </c:pt>
                <c:pt idx="53">
                  <c:v>3854</c:v>
                </c:pt>
                <c:pt idx="54">
                  <c:v>4277</c:v>
                </c:pt>
                <c:pt idx="55">
                  <c:v>4204</c:v>
                </c:pt>
                <c:pt idx="56">
                  <c:v>4398</c:v>
                </c:pt>
                <c:pt idx="57">
                  <c:v>4438</c:v>
                </c:pt>
                <c:pt idx="58">
                  <c:v>4386</c:v>
                </c:pt>
                <c:pt idx="59">
                  <c:v>4578</c:v>
                </c:pt>
                <c:pt idx="60">
                  <c:v>4530</c:v>
                </c:pt>
                <c:pt idx="61">
                  <c:v>4347</c:v>
                </c:pt>
                <c:pt idx="62">
                  <c:v>4481</c:v>
                </c:pt>
                <c:pt idx="63">
                  <c:v>4300</c:v>
                </c:pt>
                <c:pt idx="64">
                  <c:v>4367</c:v>
                </c:pt>
                <c:pt idx="65">
                  <c:v>4442</c:v>
                </c:pt>
                <c:pt idx="66">
                  <c:v>4495</c:v>
                </c:pt>
                <c:pt idx="67">
                  <c:v>4591</c:v>
                </c:pt>
                <c:pt idx="68">
                  <c:v>4702</c:v>
                </c:pt>
                <c:pt idx="69">
                  <c:v>4686</c:v>
                </c:pt>
                <c:pt idx="70">
                  <c:v>4957</c:v>
                </c:pt>
                <c:pt idx="71">
                  <c:v>5379</c:v>
                </c:pt>
                <c:pt idx="72">
                  <c:v>5545</c:v>
                </c:pt>
                <c:pt idx="73">
                  <c:v>5908</c:v>
                </c:pt>
                <c:pt idx="74">
                  <c:v>6251</c:v>
                </c:pt>
                <c:pt idx="75">
                  <c:v>6576</c:v>
                </c:pt>
                <c:pt idx="76">
                  <c:v>6811</c:v>
                </c:pt>
                <c:pt idx="77">
                  <c:v>6753</c:v>
                </c:pt>
                <c:pt idx="78">
                  <c:v>6970</c:v>
                </c:pt>
                <c:pt idx="79">
                  <c:v>7629</c:v>
                </c:pt>
                <c:pt idx="80">
                  <c:v>7998</c:v>
                </c:pt>
                <c:pt idx="81">
                  <c:v>8999</c:v>
                </c:pt>
                <c:pt idx="82">
                  <c:v>10176</c:v>
                </c:pt>
                <c:pt idx="83">
                  <c:v>10380</c:v>
                </c:pt>
                <c:pt idx="84">
                  <c:v>9568</c:v>
                </c:pt>
                <c:pt idx="85">
                  <c:v>10024</c:v>
                </c:pt>
                <c:pt idx="86">
                  <c:v>10323</c:v>
                </c:pt>
                <c:pt idx="87">
                  <c:v>10519</c:v>
                </c:pt>
                <c:pt idx="88">
                  <c:v>11109</c:v>
                </c:pt>
                <c:pt idx="89">
                  <c:v>10996</c:v>
                </c:pt>
                <c:pt idx="90">
                  <c:v>10839</c:v>
                </c:pt>
                <c:pt idx="91">
                  <c:v>10517</c:v>
                </c:pt>
                <c:pt idx="92">
                  <c:v>9949</c:v>
                </c:pt>
                <c:pt idx="93">
                  <c:v>10396</c:v>
                </c:pt>
                <c:pt idx="94">
                  <c:v>10215</c:v>
                </c:pt>
                <c:pt idx="95">
                  <c:v>10321</c:v>
                </c:pt>
                <c:pt idx="96">
                  <c:v>10525</c:v>
                </c:pt>
                <c:pt idx="97">
                  <c:v>9411</c:v>
                </c:pt>
                <c:pt idx="98">
                  <c:v>9202</c:v>
                </c:pt>
                <c:pt idx="99">
                  <c:v>9351</c:v>
                </c:pt>
                <c:pt idx="100">
                  <c:v>9425</c:v>
                </c:pt>
                <c:pt idx="101">
                  <c:v>9550</c:v>
                </c:pt>
                <c:pt idx="102">
                  <c:v>9513</c:v>
                </c:pt>
                <c:pt idx="103">
                  <c:v>9437</c:v>
                </c:pt>
                <c:pt idx="104">
                  <c:v>9293</c:v>
                </c:pt>
                <c:pt idx="105">
                  <c:v>9167</c:v>
                </c:pt>
                <c:pt idx="106">
                  <c:v>9526</c:v>
                </c:pt>
                <c:pt idx="107">
                  <c:v>9680</c:v>
                </c:pt>
                <c:pt idx="108">
                  <c:v>9806</c:v>
                </c:pt>
                <c:pt idx="109">
                  <c:v>9660</c:v>
                </c:pt>
                <c:pt idx="110">
                  <c:v>9628</c:v>
                </c:pt>
                <c:pt idx="111">
                  <c:v>9745</c:v>
                </c:pt>
                <c:pt idx="112">
                  <c:v>9789</c:v>
                </c:pt>
                <c:pt idx="113">
                  <c:v>9757</c:v>
                </c:pt>
                <c:pt idx="114">
                  <c:v>9777</c:v>
                </c:pt>
                <c:pt idx="115">
                  <c:v>9488</c:v>
                </c:pt>
                <c:pt idx="116">
                  <c:v>9430</c:v>
                </c:pt>
                <c:pt idx="117">
                  <c:v>9416</c:v>
                </c:pt>
                <c:pt idx="118">
                  <c:v>9280</c:v>
                </c:pt>
                <c:pt idx="119">
                  <c:v>9232</c:v>
                </c:pt>
                <c:pt idx="120">
                  <c:v>9142</c:v>
                </c:pt>
                <c:pt idx="121">
                  <c:v>8955</c:v>
                </c:pt>
                <c:pt idx="122">
                  <c:v>8710</c:v>
                </c:pt>
                <c:pt idx="123">
                  <c:v>8236</c:v>
                </c:pt>
                <c:pt idx="124">
                  <c:v>8466</c:v>
                </c:pt>
                <c:pt idx="125">
                  <c:v>7851</c:v>
                </c:pt>
                <c:pt idx="126">
                  <c:v>7370</c:v>
                </c:pt>
                <c:pt idx="127">
                  <c:v>7261</c:v>
                </c:pt>
                <c:pt idx="128">
                  <c:v>7098</c:v>
                </c:pt>
                <c:pt idx="129">
                  <c:v>7032</c:v>
                </c:pt>
                <c:pt idx="130">
                  <c:v>6577</c:v>
                </c:pt>
                <c:pt idx="131">
                  <c:v>6495</c:v>
                </c:pt>
                <c:pt idx="132">
                  <c:v>6414</c:v>
                </c:pt>
                <c:pt idx="133">
                  <c:v>6319</c:v>
                </c:pt>
                <c:pt idx="134">
                  <c:v>6120</c:v>
                </c:pt>
                <c:pt idx="135">
                  <c:v>6139</c:v>
                </c:pt>
                <c:pt idx="136">
                  <c:v>5956</c:v>
                </c:pt>
                <c:pt idx="137">
                  <c:v>5820</c:v>
                </c:pt>
                <c:pt idx="138">
                  <c:v>5703</c:v>
                </c:pt>
                <c:pt idx="139">
                  <c:v>5286</c:v>
                </c:pt>
                <c:pt idx="140">
                  <c:v>4862</c:v>
                </c:pt>
                <c:pt idx="141">
                  <c:v>4653</c:v>
                </c:pt>
                <c:pt idx="142">
                  <c:v>4262</c:v>
                </c:pt>
                <c:pt idx="143">
                  <c:v>4060</c:v>
                </c:pt>
                <c:pt idx="144">
                  <c:v>3699</c:v>
                </c:pt>
                <c:pt idx="145">
                  <c:v>3540</c:v>
                </c:pt>
                <c:pt idx="146">
                  <c:v>3429</c:v>
                </c:pt>
                <c:pt idx="147">
                  <c:v>3340</c:v>
                </c:pt>
                <c:pt idx="148">
                  <c:v>3364</c:v>
                </c:pt>
                <c:pt idx="149">
                  <c:v>3185</c:v>
                </c:pt>
                <c:pt idx="150">
                  <c:v>3040</c:v>
                </c:pt>
                <c:pt idx="151">
                  <c:v>2786</c:v>
                </c:pt>
                <c:pt idx="152">
                  <c:v>2528</c:v>
                </c:pt>
                <c:pt idx="153">
                  <c:v>2325</c:v>
                </c:pt>
                <c:pt idx="154">
                  <c:v>2127</c:v>
                </c:pt>
                <c:pt idx="155">
                  <c:v>2126</c:v>
                </c:pt>
                <c:pt idx="156">
                  <c:v>2246</c:v>
                </c:pt>
                <c:pt idx="157">
                  <c:v>2168</c:v>
                </c:pt>
                <c:pt idx="158">
                  <c:v>2238</c:v>
                </c:pt>
                <c:pt idx="159">
                  <c:v>2178</c:v>
                </c:pt>
                <c:pt idx="160">
                  <c:v>2214</c:v>
                </c:pt>
                <c:pt idx="161">
                  <c:v>2062</c:v>
                </c:pt>
                <c:pt idx="162">
                  <c:v>2005</c:v>
                </c:pt>
                <c:pt idx="163">
                  <c:v>1991</c:v>
                </c:pt>
                <c:pt idx="164">
                  <c:v>1984</c:v>
                </c:pt>
                <c:pt idx="165">
                  <c:v>1790</c:v>
                </c:pt>
                <c:pt idx="166">
                  <c:v>1568</c:v>
                </c:pt>
                <c:pt idx="167">
                  <c:v>1463</c:v>
                </c:pt>
                <c:pt idx="168">
                  <c:v>1492</c:v>
                </c:pt>
                <c:pt idx="169">
                  <c:v>1481</c:v>
                </c:pt>
                <c:pt idx="170">
                  <c:v>1416</c:v>
                </c:pt>
                <c:pt idx="171">
                  <c:v>1406</c:v>
                </c:pt>
                <c:pt idx="172">
                  <c:v>1599</c:v>
                </c:pt>
                <c:pt idx="173">
                  <c:v>1576</c:v>
                </c:pt>
                <c:pt idx="174">
                  <c:v>1497</c:v>
                </c:pt>
                <c:pt idx="175">
                  <c:v>1437</c:v>
                </c:pt>
                <c:pt idx="176">
                  <c:v>1446</c:v>
                </c:pt>
                <c:pt idx="177">
                  <c:v>1407</c:v>
                </c:pt>
                <c:pt idx="178">
                  <c:v>1380</c:v>
                </c:pt>
                <c:pt idx="179">
                  <c:v>1441</c:v>
                </c:pt>
                <c:pt idx="180">
                  <c:v>1399</c:v>
                </c:pt>
                <c:pt idx="181">
                  <c:v>1297</c:v>
                </c:pt>
                <c:pt idx="182">
                  <c:v>1277</c:v>
                </c:pt>
                <c:pt idx="183">
                  <c:v>1290</c:v>
                </c:pt>
                <c:pt idx="184">
                  <c:v>1270</c:v>
                </c:pt>
                <c:pt idx="185">
                  <c:v>1290</c:v>
                </c:pt>
                <c:pt idx="186">
                  <c:v>1323</c:v>
                </c:pt>
                <c:pt idx="187">
                  <c:v>1442</c:v>
                </c:pt>
                <c:pt idx="188">
                  <c:v>1533</c:v>
                </c:pt>
                <c:pt idx="189">
                  <c:v>1501</c:v>
                </c:pt>
                <c:pt idx="190">
                  <c:v>1530</c:v>
                </c:pt>
                <c:pt idx="191">
                  <c:v>1527</c:v>
                </c:pt>
                <c:pt idx="192">
                  <c:v>1455</c:v>
                </c:pt>
                <c:pt idx="193">
                  <c:v>1389</c:v>
                </c:pt>
                <c:pt idx="194">
                  <c:v>1251</c:v>
                </c:pt>
                <c:pt idx="195">
                  <c:v>1176</c:v>
                </c:pt>
                <c:pt idx="196">
                  <c:v>1089</c:v>
                </c:pt>
                <c:pt idx="197">
                  <c:v>1073</c:v>
                </c:pt>
                <c:pt idx="198">
                  <c:v>1048</c:v>
                </c:pt>
                <c:pt idx="199">
                  <c:v>1095</c:v>
                </c:pt>
                <c:pt idx="200">
                  <c:v>1167</c:v>
                </c:pt>
                <c:pt idx="201">
                  <c:v>1217</c:v>
                </c:pt>
                <c:pt idx="202">
                  <c:v>1157</c:v>
                </c:pt>
                <c:pt idx="203">
                  <c:v>1156</c:v>
                </c:pt>
                <c:pt idx="204">
                  <c:v>1179</c:v>
                </c:pt>
                <c:pt idx="205">
                  <c:v>1270</c:v>
                </c:pt>
                <c:pt idx="206">
                  <c:v>1281</c:v>
                </c:pt>
                <c:pt idx="207">
                  <c:v>1346</c:v>
                </c:pt>
                <c:pt idx="208">
                  <c:v>1365</c:v>
                </c:pt>
                <c:pt idx="209">
                  <c:v>2307</c:v>
                </c:pt>
                <c:pt idx="210">
                  <c:v>2613</c:v>
                </c:pt>
                <c:pt idx="211">
                  <c:v>3094</c:v>
                </c:pt>
                <c:pt idx="212">
                  <c:v>3411</c:v>
                </c:pt>
                <c:pt idx="213">
                  <c:v>3393</c:v>
                </c:pt>
                <c:pt idx="214">
                  <c:v>3393</c:v>
                </c:pt>
                <c:pt idx="215">
                  <c:v>3423</c:v>
                </c:pt>
                <c:pt idx="216">
                  <c:v>3351</c:v>
                </c:pt>
                <c:pt idx="217">
                  <c:v>3300</c:v>
                </c:pt>
                <c:pt idx="218">
                  <c:v>3070</c:v>
                </c:pt>
                <c:pt idx="219">
                  <c:v>2868</c:v>
                </c:pt>
                <c:pt idx="220">
                  <c:v>2624</c:v>
                </c:pt>
              </c:numCache>
            </c:numRef>
          </c:val>
          <c:smooth val="0"/>
          <c:extLst>
            <c:ext xmlns:c16="http://schemas.microsoft.com/office/drawing/2014/chart" uri="{C3380CC4-5D6E-409C-BE32-E72D297353CC}">
              <c16:uniqueId val="{00000001-0523-4A12-BC76-992C855BCBE2}"/>
            </c:ext>
          </c:extLst>
        </c:ser>
        <c:ser>
          <c:idx val="2"/>
          <c:order val="2"/>
          <c:tx>
            <c:strRef>
              <c:f>[freightos_rates_updated.xlsx]Sheet1!$B$1</c:f>
              <c:strCache>
                <c:ptCount val="1"/>
                <c:pt idx="0">
                  <c:v>China to U.S. West Coast</c:v>
                </c:pt>
              </c:strCache>
            </c:strRef>
          </c:tx>
          <c:spPr>
            <a:ln w="41275">
              <a:solidFill>
                <a:srgbClr val="163D22"/>
              </a:solidFill>
              <a:prstDash val="sysDot"/>
            </a:ln>
          </c:spPr>
          <c:marker>
            <c:symbol val="none"/>
          </c:marker>
          <c:cat>
            <c:numRef>
              <c:f>[freightos_rates_updated.xlsx]Sheet1!$G$212:$G$432</c:f>
              <c:numCache>
                <c:formatCode>m/d/yyyy</c:formatCode>
                <c:ptCount val="221"/>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pt idx="20">
                  <c:v>43975</c:v>
                </c:pt>
                <c:pt idx="21">
                  <c:v>43982</c:v>
                </c:pt>
                <c:pt idx="22">
                  <c:v>43989</c:v>
                </c:pt>
                <c:pt idx="23">
                  <c:v>43996</c:v>
                </c:pt>
                <c:pt idx="24">
                  <c:v>44003</c:v>
                </c:pt>
                <c:pt idx="25">
                  <c:v>44010</c:v>
                </c:pt>
                <c:pt idx="26">
                  <c:v>44017</c:v>
                </c:pt>
                <c:pt idx="27">
                  <c:v>44024</c:v>
                </c:pt>
                <c:pt idx="28">
                  <c:v>44031</c:v>
                </c:pt>
                <c:pt idx="29">
                  <c:v>44038</c:v>
                </c:pt>
                <c:pt idx="30">
                  <c:v>44045</c:v>
                </c:pt>
                <c:pt idx="31">
                  <c:v>44052</c:v>
                </c:pt>
                <c:pt idx="32">
                  <c:v>44059</c:v>
                </c:pt>
                <c:pt idx="33">
                  <c:v>44066</c:v>
                </c:pt>
                <c:pt idx="34">
                  <c:v>44073</c:v>
                </c:pt>
                <c:pt idx="35">
                  <c:v>44080</c:v>
                </c:pt>
                <c:pt idx="36">
                  <c:v>44087</c:v>
                </c:pt>
                <c:pt idx="37">
                  <c:v>44094</c:v>
                </c:pt>
                <c:pt idx="38">
                  <c:v>44101</c:v>
                </c:pt>
                <c:pt idx="39">
                  <c:v>44108</c:v>
                </c:pt>
                <c:pt idx="40">
                  <c:v>44115</c:v>
                </c:pt>
                <c:pt idx="41">
                  <c:v>44122</c:v>
                </c:pt>
                <c:pt idx="42">
                  <c:v>44129</c:v>
                </c:pt>
                <c:pt idx="43">
                  <c:v>44136</c:v>
                </c:pt>
                <c:pt idx="44">
                  <c:v>44143</c:v>
                </c:pt>
                <c:pt idx="45">
                  <c:v>44150</c:v>
                </c:pt>
                <c:pt idx="46">
                  <c:v>44157</c:v>
                </c:pt>
                <c:pt idx="47">
                  <c:v>44164</c:v>
                </c:pt>
                <c:pt idx="48">
                  <c:v>44171</c:v>
                </c:pt>
                <c:pt idx="49">
                  <c:v>44178</c:v>
                </c:pt>
                <c:pt idx="50">
                  <c:v>44185</c:v>
                </c:pt>
                <c:pt idx="51">
                  <c:v>44192</c:v>
                </c:pt>
                <c:pt idx="52">
                  <c:v>44199</c:v>
                </c:pt>
                <c:pt idx="53">
                  <c:v>44206</c:v>
                </c:pt>
                <c:pt idx="54">
                  <c:v>44213</c:v>
                </c:pt>
                <c:pt idx="55">
                  <c:v>44220</c:v>
                </c:pt>
                <c:pt idx="56">
                  <c:v>44227</c:v>
                </c:pt>
                <c:pt idx="57">
                  <c:v>44234</c:v>
                </c:pt>
                <c:pt idx="58">
                  <c:v>44241</c:v>
                </c:pt>
                <c:pt idx="59">
                  <c:v>44248</c:v>
                </c:pt>
                <c:pt idx="60">
                  <c:v>44255</c:v>
                </c:pt>
                <c:pt idx="61">
                  <c:v>44262</c:v>
                </c:pt>
                <c:pt idx="62">
                  <c:v>44269</c:v>
                </c:pt>
                <c:pt idx="63">
                  <c:v>44276</c:v>
                </c:pt>
                <c:pt idx="64">
                  <c:v>44283</c:v>
                </c:pt>
                <c:pt idx="65">
                  <c:v>44290</c:v>
                </c:pt>
                <c:pt idx="66">
                  <c:v>44297</c:v>
                </c:pt>
                <c:pt idx="67">
                  <c:v>44304</c:v>
                </c:pt>
                <c:pt idx="68">
                  <c:v>44311</c:v>
                </c:pt>
                <c:pt idx="69">
                  <c:v>44318</c:v>
                </c:pt>
                <c:pt idx="70">
                  <c:v>44325</c:v>
                </c:pt>
                <c:pt idx="71">
                  <c:v>44332</c:v>
                </c:pt>
                <c:pt idx="72">
                  <c:v>44339</c:v>
                </c:pt>
                <c:pt idx="73">
                  <c:v>44346</c:v>
                </c:pt>
                <c:pt idx="74">
                  <c:v>44353</c:v>
                </c:pt>
                <c:pt idx="75">
                  <c:v>44360</c:v>
                </c:pt>
                <c:pt idx="76">
                  <c:v>44367</c:v>
                </c:pt>
                <c:pt idx="77">
                  <c:v>44374</c:v>
                </c:pt>
                <c:pt idx="78">
                  <c:v>44381</c:v>
                </c:pt>
                <c:pt idx="79">
                  <c:v>44388</c:v>
                </c:pt>
                <c:pt idx="80">
                  <c:v>44395</c:v>
                </c:pt>
                <c:pt idx="81">
                  <c:v>44402</c:v>
                </c:pt>
                <c:pt idx="82">
                  <c:v>44409</c:v>
                </c:pt>
                <c:pt idx="83">
                  <c:v>44416</c:v>
                </c:pt>
                <c:pt idx="84">
                  <c:v>44423</c:v>
                </c:pt>
                <c:pt idx="85">
                  <c:v>44430</c:v>
                </c:pt>
                <c:pt idx="86">
                  <c:v>44437</c:v>
                </c:pt>
                <c:pt idx="87">
                  <c:v>44444</c:v>
                </c:pt>
                <c:pt idx="88">
                  <c:v>44451</c:v>
                </c:pt>
                <c:pt idx="89">
                  <c:v>44458</c:v>
                </c:pt>
                <c:pt idx="90">
                  <c:v>44465</c:v>
                </c:pt>
                <c:pt idx="91">
                  <c:v>44472</c:v>
                </c:pt>
                <c:pt idx="92">
                  <c:v>44479</c:v>
                </c:pt>
                <c:pt idx="93">
                  <c:v>44486</c:v>
                </c:pt>
                <c:pt idx="94">
                  <c:v>44493</c:v>
                </c:pt>
                <c:pt idx="95">
                  <c:v>44500</c:v>
                </c:pt>
                <c:pt idx="96">
                  <c:v>44507</c:v>
                </c:pt>
                <c:pt idx="97">
                  <c:v>44514</c:v>
                </c:pt>
                <c:pt idx="98">
                  <c:v>44521</c:v>
                </c:pt>
                <c:pt idx="99">
                  <c:v>44528</c:v>
                </c:pt>
                <c:pt idx="100">
                  <c:v>44535</c:v>
                </c:pt>
                <c:pt idx="101">
                  <c:v>44542</c:v>
                </c:pt>
                <c:pt idx="102">
                  <c:v>44549</c:v>
                </c:pt>
                <c:pt idx="103">
                  <c:v>44556</c:v>
                </c:pt>
                <c:pt idx="104">
                  <c:v>44563</c:v>
                </c:pt>
                <c:pt idx="105">
                  <c:v>44570</c:v>
                </c:pt>
                <c:pt idx="106">
                  <c:v>44577</c:v>
                </c:pt>
                <c:pt idx="107">
                  <c:v>44584</c:v>
                </c:pt>
                <c:pt idx="108">
                  <c:v>44591</c:v>
                </c:pt>
                <c:pt idx="109">
                  <c:v>44598</c:v>
                </c:pt>
                <c:pt idx="110">
                  <c:v>44605</c:v>
                </c:pt>
                <c:pt idx="111">
                  <c:v>44612</c:v>
                </c:pt>
                <c:pt idx="112">
                  <c:v>44619</c:v>
                </c:pt>
                <c:pt idx="113">
                  <c:v>44626</c:v>
                </c:pt>
                <c:pt idx="114">
                  <c:v>44633</c:v>
                </c:pt>
                <c:pt idx="115">
                  <c:v>44640</c:v>
                </c:pt>
                <c:pt idx="116">
                  <c:v>44647</c:v>
                </c:pt>
                <c:pt idx="117">
                  <c:v>44654</c:v>
                </c:pt>
                <c:pt idx="118">
                  <c:v>44661</c:v>
                </c:pt>
                <c:pt idx="119">
                  <c:v>44668</c:v>
                </c:pt>
                <c:pt idx="120">
                  <c:v>44675</c:v>
                </c:pt>
                <c:pt idx="121">
                  <c:v>44682</c:v>
                </c:pt>
                <c:pt idx="122">
                  <c:v>44689</c:v>
                </c:pt>
                <c:pt idx="123">
                  <c:v>44696</c:v>
                </c:pt>
                <c:pt idx="124">
                  <c:v>44703</c:v>
                </c:pt>
                <c:pt idx="125">
                  <c:v>44710</c:v>
                </c:pt>
                <c:pt idx="126">
                  <c:v>44717</c:v>
                </c:pt>
                <c:pt idx="127">
                  <c:v>44724</c:v>
                </c:pt>
                <c:pt idx="128">
                  <c:v>44731</c:v>
                </c:pt>
                <c:pt idx="129">
                  <c:v>44738</c:v>
                </c:pt>
                <c:pt idx="130">
                  <c:v>44745</c:v>
                </c:pt>
                <c:pt idx="131">
                  <c:v>44752</c:v>
                </c:pt>
                <c:pt idx="132">
                  <c:v>44759</c:v>
                </c:pt>
                <c:pt idx="133">
                  <c:v>44766</c:v>
                </c:pt>
                <c:pt idx="134">
                  <c:v>44773</c:v>
                </c:pt>
                <c:pt idx="135">
                  <c:v>44780</c:v>
                </c:pt>
                <c:pt idx="136">
                  <c:v>44787</c:v>
                </c:pt>
                <c:pt idx="137">
                  <c:v>44794</c:v>
                </c:pt>
                <c:pt idx="138">
                  <c:v>44801</c:v>
                </c:pt>
                <c:pt idx="139">
                  <c:v>44808</c:v>
                </c:pt>
                <c:pt idx="140">
                  <c:v>44815</c:v>
                </c:pt>
                <c:pt idx="141">
                  <c:v>44822</c:v>
                </c:pt>
                <c:pt idx="142">
                  <c:v>44829</c:v>
                </c:pt>
                <c:pt idx="143">
                  <c:v>44836</c:v>
                </c:pt>
                <c:pt idx="144">
                  <c:v>44843</c:v>
                </c:pt>
                <c:pt idx="145">
                  <c:v>44850</c:v>
                </c:pt>
                <c:pt idx="146">
                  <c:v>44857</c:v>
                </c:pt>
                <c:pt idx="147">
                  <c:v>44864</c:v>
                </c:pt>
                <c:pt idx="148">
                  <c:v>44871</c:v>
                </c:pt>
                <c:pt idx="149">
                  <c:v>44878</c:v>
                </c:pt>
                <c:pt idx="150">
                  <c:v>44885</c:v>
                </c:pt>
                <c:pt idx="151">
                  <c:v>44892</c:v>
                </c:pt>
                <c:pt idx="152">
                  <c:v>44899</c:v>
                </c:pt>
                <c:pt idx="153">
                  <c:v>44906</c:v>
                </c:pt>
                <c:pt idx="154">
                  <c:v>44913</c:v>
                </c:pt>
                <c:pt idx="155">
                  <c:v>44920</c:v>
                </c:pt>
                <c:pt idx="156">
                  <c:v>44927</c:v>
                </c:pt>
                <c:pt idx="157">
                  <c:v>44934</c:v>
                </c:pt>
                <c:pt idx="158">
                  <c:v>44941</c:v>
                </c:pt>
                <c:pt idx="159">
                  <c:v>44948</c:v>
                </c:pt>
                <c:pt idx="160">
                  <c:v>44955</c:v>
                </c:pt>
                <c:pt idx="161">
                  <c:v>44962</c:v>
                </c:pt>
                <c:pt idx="162">
                  <c:v>44969</c:v>
                </c:pt>
                <c:pt idx="163">
                  <c:v>44976</c:v>
                </c:pt>
                <c:pt idx="164">
                  <c:v>44983</c:v>
                </c:pt>
                <c:pt idx="165">
                  <c:v>44990</c:v>
                </c:pt>
                <c:pt idx="166">
                  <c:v>44997</c:v>
                </c:pt>
                <c:pt idx="167">
                  <c:v>45004</c:v>
                </c:pt>
                <c:pt idx="168">
                  <c:v>45011</c:v>
                </c:pt>
                <c:pt idx="169">
                  <c:v>45018</c:v>
                </c:pt>
                <c:pt idx="170">
                  <c:v>45025</c:v>
                </c:pt>
                <c:pt idx="171">
                  <c:v>45032</c:v>
                </c:pt>
                <c:pt idx="172">
                  <c:v>45039</c:v>
                </c:pt>
                <c:pt idx="173">
                  <c:v>45046</c:v>
                </c:pt>
                <c:pt idx="174">
                  <c:v>45053</c:v>
                </c:pt>
                <c:pt idx="175">
                  <c:v>45060</c:v>
                </c:pt>
                <c:pt idx="176">
                  <c:v>45067</c:v>
                </c:pt>
                <c:pt idx="177">
                  <c:v>45074</c:v>
                </c:pt>
                <c:pt idx="178">
                  <c:v>45081</c:v>
                </c:pt>
                <c:pt idx="179">
                  <c:v>45088</c:v>
                </c:pt>
                <c:pt idx="180">
                  <c:v>45095</c:v>
                </c:pt>
                <c:pt idx="181">
                  <c:v>45102</c:v>
                </c:pt>
                <c:pt idx="182">
                  <c:v>45109</c:v>
                </c:pt>
                <c:pt idx="183">
                  <c:v>45116</c:v>
                </c:pt>
                <c:pt idx="184">
                  <c:v>45123</c:v>
                </c:pt>
                <c:pt idx="185">
                  <c:v>45130</c:v>
                </c:pt>
                <c:pt idx="186">
                  <c:v>45137</c:v>
                </c:pt>
                <c:pt idx="187">
                  <c:v>45144</c:v>
                </c:pt>
                <c:pt idx="188">
                  <c:v>45151</c:v>
                </c:pt>
                <c:pt idx="189">
                  <c:v>45158</c:v>
                </c:pt>
                <c:pt idx="190">
                  <c:v>45165</c:v>
                </c:pt>
                <c:pt idx="191">
                  <c:v>45172</c:v>
                </c:pt>
                <c:pt idx="192">
                  <c:v>45179</c:v>
                </c:pt>
                <c:pt idx="193">
                  <c:v>45186</c:v>
                </c:pt>
                <c:pt idx="194">
                  <c:v>45193</c:v>
                </c:pt>
                <c:pt idx="195">
                  <c:v>45200</c:v>
                </c:pt>
                <c:pt idx="196">
                  <c:v>45207</c:v>
                </c:pt>
                <c:pt idx="197">
                  <c:v>45214</c:v>
                </c:pt>
                <c:pt idx="198">
                  <c:v>45221</c:v>
                </c:pt>
                <c:pt idx="199">
                  <c:v>45228</c:v>
                </c:pt>
                <c:pt idx="200">
                  <c:v>45235</c:v>
                </c:pt>
                <c:pt idx="201">
                  <c:v>45242</c:v>
                </c:pt>
                <c:pt idx="202">
                  <c:v>45249</c:v>
                </c:pt>
                <c:pt idx="203">
                  <c:v>45256</c:v>
                </c:pt>
                <c:pt idx="204">
                  <c:v>45263</c:v>
                </c:pt>
                <c:pt idx="205">
                  <c:v>45270</c:v>
                </c:pt>
                <c:pt idx="206">
                  <c:v>45277</c:v>
                </c:pt>
                <c:pt idx="207">
                  <c:v>45284</c:v>
                </c:pt>
                <c:pt idx="208">
                  <c:v>45291</c:v>
                </c:pt>
                <c:pt idx="209">
                  <c:v>45298</c:v>
                </c:pt>
                <c:pt idx="210">
                  <c:v>45305</c:v>
                </c:pt>
                <c:pt idx="211">
                  <c:v>45312</c:v>
                </c:pt>
                <c:pt idx="212">
                  <c:v>45319</c:v>
                </c:pt>
                <c:pt idx="213">
                  <c:v>45326</c:v>
                </c:pt>
                <c:pt idx="214">
                  <c:v>45333</c:v>
                </c:pt>
                <c:pt idx="215">
                  <c:v>45340</c:v>
                </c:pt>
                <c:pt idx="216">
                  <c:v>45347</c:v>
                </c:pt>
                <c:pt idx="217">
                  <c:v>45354</c:v>
                </c:pt>
                <c:pt idx="218">
                  <c:v>45361</c:v>
                </c:pt>
                <c:pt idx="219">
                  <c:v>45368</c:v>
                </c:pt>
                <c:pt idx="220">
                  <c:v>45375</c:v>
                </c:pt>
              </c:numCache>
            </c:numRef>
          </c:cat>
          <c:val>
            <c:numRef>
              <c:f>[freightos_rates_updated.xlsx]Sheet1!$B$212:$B$432</c:f>
              <c:numCache>
                <c:formatCode>General</c:formatCode>
                <c:ptCount val="221"/>
                <c:pt idx="0">
                  <c:v>1371</c:v>
                </c:pt>
                <c:pt idx="1">
                  <c:v>1520</c:v>
                </c:pt>
                <c:pt idx="2">
                  <c:v>1573</c:v>
                </c:pt>
                <c:pt idx="3">
                  <c:v>1515</c:v>
                </c:pt>
                <c:pt idx="4">
                  <c:v>1519</c:v>
                </c:pt>
                <c:pt idx="5">
                  <c:v>1507</c:v>
                </c:pt>
                <c:pt idx="6">
                  <c:v>1486</c:v>
                </c:pt>
                <c:pt idx="7">
                  <c:v>1344</c:v>
                </c:pt>
                <c:pt idx="8">
                  <c:v>1300</c:v>
                </c:pt>
                <c:pt idx="9">
                  <c:v>1331</c:v>
                </c:pt>
                <c:pt idx="10">
                  <c:v>1324</c:v>
                </c:pt>
                <c:pt idx="11">
                  <c:v>1460</c:v>
                </c:pt>
                <c:pt idx="12">
                  <c:v>1502</c:v>
                </c:pt>
                <c:pt idx="13">
                  <c:v>1530</c:v>
                </c:pt>
                <c:pt idx="14">
                  <c:v>1607</c:v>
                </c:pt>
                <c:pt idx="15">
                  <c:v>1584</c:v>
                </c:pt>
                <c:pt idx="16">
                  <c:v>1515</c:v>
                </c:pt>
                <c:pt idx="17">
                  <c:v>1535</c:v>
                </c:pt>
                <c:pt idx="18">
                  <c:v>1645</c:v>
                </c:pt>
                <c:pt idx="19">
                  <c:v>1723</c:v>
                </c:pt>
                <c:pt idx="20">
                  <c:v>1669</c:v>
                </c:pt>
                <c:pt idx="21">
                  <c:v>1638</c:v>
                </c:pt>
                <c:pt idx="22">
                  <c:v>1866</c:v>
                </c:pt>
                <c:pt idx="23">
                  <c:v>2167</c:v>
                </c:pt>
                <c:pt idx="24">
                  <c:v>2464</c:v>
                </c:pt>
                <c:pt idx="25">
                  <c:v>2604</c:v>
                </c:pt>
                <c:pt idx="26">
                  <c:v>2634</c:v>
                </c:pt>
                <c:pt idx="27">
                  <c:v>2811</c:v>
                </c:pt>
                <c:pt idx="28">
                  <c:v>2763</c:v>
                </c:pt>
                <c:pt idx="29">
                  <c:v>2711</c:v>
                </c:pt>
                <c:pt idx="30">
                  <c:v>2672</c:v>
                </c:pt>
                <c:pt idx="31">
                  <c:v>2912</c:v>
                </c:pt>
                <c:pt idx="32">
                  <c:v>3064</c:v>
                </c:pt>
                <c:pt idx="33">
                  <c:v>3270</c:v>
                </c:pt>
                <c:pt idx="34">
                  <c:v>3335</c:v>
                </c:pt>
                <c:pt idx="35">
                  <c:v>3500</c:v>
                </c:pt>
                <c:pt idx="36">
                  <c:v>3716</c:v>
                </c:pt>
                <c:pt idx="37">
                  <c:v>3744</c:v>
                </c:pt>
                <c:pt idx="38">
                  <c:v>3884</c:v>
                </c:pt>
                <c:pt idx="39">
                  <c:v>3887</c:v>
                </c:pt>
                <c:pt idx="40">
                  <c:v>3863</c:v>
                </c:pt>
                <c:pt idx="41">
                  <c:v>3847</c:v>
                </c:pt>
                <c:pt idx="42">
                  <c:v>3844</c:v>
                </c:pt>
                <c:pt idx="43">
                  <c:v>3843</c:v>
                </c:pt>
                <c:pt idx="44">
                  <c:v>3852</c:v>
                </c:pt>
                <c:pt idx="45">
                  <c:v>3846</c:v>
                </c:pt>
                <c:pt idx="46">
                  <c:v>3874</c:v>
                </c:pt>
                <c:pt idx="47">
                  <c:v>3870</c:v>
                </c:pt>
                <c:pt idx="48">
                  <c:v>3874</c:v>
                </c:pt>
                <c:pt idx="49">
                  <c:v>3878</c:v>
                </c:pt>
                <c:pt idx="50">
                  <c:v>3879</c:v>
                </c:pt>
                <c:pt idx="51">
                  <c:v>3876</c:v>
                </c:pt>
                <c:pt idx="52">
                  <c:v>4222</c:v>
                </c:pt>
                <c:pt idx="53">
                  <c:v>4317</c:v>
                </c:pt>
                <c:pt idx="54">
                  <c:v>5205</c:v>
                </c:pt>
                <c:pt idx="55">
                  <c:v>4810</c:v>
                </c:pt>
                <c:pt idx="56">
                  <c:v>5581</c:v>
                </c:pt>
                <c:pt idx="57">
                  <c:v>5532</c:v>
                </c:pt>
                <c:pt idx="58">
                  <c:v>5291</c:v>
                </c:pt>
                <c:pt idx="59">
                  <c:v>5705</c:v>
                </c:pt>
                <c:pt idx="60">
                  <c:v>5563</c:v>
                </c:pt>
                <c:pt idx="61">
                  <c:v>5185</c:v>
                </c:pt>
                <c:pt idx="62">
                  <c:v>5680</c:v>
                </c:pt>
                <c:pt idx="63">
                  <c:v>5224</c:v>
                </c:pt>
                <c:pt idx="64">
                  <c:v>5637</c:v>
                </c:pt>
                <c:pt idx="65">
                  <c:v>5898</c:v>
                </c:pt>
                <c:pt idx="66">
                  <c:v>5893</c:v>
                </c:pt>
                <c:pt idx="67">
                  <c:v>5900</c:v>
                </c:pt>
                <c:pt idx="68">
                  <c:v>5939</c:v>
                </c:pt>
                <c:pt idx="69">
                  <c:v>5939</c:v>
                </c:pt>
                <c:pt idx="70">
                  <c:v>6186</c:v>
                </c:pt>
                <c:pt idx="71">
                  <c:v>7148</c:v>
                </c:pt>
                <c:pt idx="72">
                  <c:v>7285</c:v>
                </c:pt>
                <c:pt idx="73">
                  <c:v>7947</c:v>
                </c:pt>
                <c:pt idx="74">
                  <c:v>8062</c:v>
                </c:pt>
                <c:pt idx="75">
                  <c:v>8545</c:v>
                </c:pt>
                <c:pt idx="76">
                  <c:v>9070</c:v>
                </c:pt>
                <c:pt idx="77">
                  <c:v>8852</c:v>
                </c:pt>
                <c:pt idx="78">
                  <c:v>8981</c:v>
                </c:pt>
                <c:pt idx="79">
                  <c:v>10140</c:v>
                </c:pt>
                <c:pt idx="80">
                  <c:v>10737</c:v>
                </c:pt>
                <c:pt idx="81">
                  <c:v>14402</c:v>
                </c:pt>
                <c:pt idx="82">
                  <c:v>18346</c:v>
                </c:pt>
                <c:pt idx="83">
                  <c:v>18555</c:v>
                </c:pt>
                <c:pt idx="84">
                  <c:v>15809</c:v>
                </c:pt>
                <c:pt idx="85">
                  <c:v>17507</c:v>
                </c:pt>
                <c:pt idx="86">
                  <c:v>18425</c:v>
                </c:pt>
                <c:pt idx="87">
                  <c:v>19040</c:v>
                </c:pt>
                <c:pt idx="88">
                  <c:v>20586</c:v>
                </c:pt>
                <c:pt idx="89">
                  <c:v>20143</c:v>
                </c:pt>
                <c:pt idx="90">
                  <c:v>19175</c:v>
                </c:pt>
                <c:pt idx="91">
                  <c:v>17970</c:v>
                </c:pt>
                <c:pt idx="92">
                  <c:v>16004</c:v>
                </c:pt>
                <c:pt idx="93">
                  <c:v>17377</c:v>
                </c:pt>
                <c:pt idx="94">
                  <c:v>16884</c:v>
                </c:pt>
                <c:pt idx="95">
                  <c:v>17478</c:v>
                </c:pt>
                <c:pt idx="96">
                  <c:v>18730</c:v>
                </c:pt>
                <c:pt idx="97">
                  <c:v>14885</c:v>
                </c:pt>
                <c:pt idx="98">
                  <c:v>14185</c:v>
                </c:pt>
                <c:pt idx="99">
                  <c:v>14677</c:v>
                </c:pt>
                <c:pt idx="100">
                  <c:v>14825</c:v>
                </c:pt>
                <c:pt idx="101">
                  <c:v>14924</c:v>
                </c:pt>
                <c:pt idx="102">
                  <c:v>14862</c:v>
                </c:pt>
                <c:pt idx="103">
                  <c:v>14616</c:v>
                </c:pt>
                <c:pt idx="104">
                  <c:v>14070</c:v>
                </c:pt>
                <c:pt idx="105">
                  <c:v>13633</c:v>
                </c:pt>
                <c:pt idx="106">
                  <c:v>14637</c:v>
                </c:pt>
                <c:pt idx="107">
                  <c:v>15145</c:v>
                </c:pt>
                <c:pt idx="108">
                  <c:v>15485</c:v>
                </c:pt>
                <c:pt idx="109">
                  <c:v>15218</c:v>
                </c:pt>
                <c:pt idx="110">
                  <c:v>15218</c:v>
                </c:pt>
                <c:pt idx="111">
                  <c:v>15615</c:v>
                </c:pt>
                <c:pt idx="112">
                  <c:v>15898</c:v>
                </c:pt>
                <c:pt idx="113">
                  <c:v>16155</c:v>
                </c:pt>
                <c:pt idx="114">
                  <c:v>16353</c:v>
                </c:pt>
                <c:pt idx="115">
                  <c:v>16024</c:v>
                </c:pt>
                <c:pt idx="116">
                  <c:v>15889</c:v>
                </c:pt>
                <c:pt idx="117">
                  <c:v>15834</c:v>
                </c:pt>
                <c:pt idx="118">
                  <c:v>15817</c:v>
                </c:pt>
                <c:pt idx="119">
                  <c:v>15764</c:v>
                </c:pt>
                <c:pt idx="120">
                  <c:v>15552</c:v>
                </c:pt>
                <c:pt idx="121">
                  <c:v>15255</c:v>
                </c:pt>
                <c:pt idx="122">
                  <c:v>14226</c:v>
                </c:pt>
                <c:pt idx="123">
                  <c:v>12512</c:v>
                </c:pt>
                <c:pt idx="124">
                  <c:v>13698</c:v>
                </c:pt>
                <c:pt idx="125">
                  <c:v>11440</c:v>
                </c:pt>
                <c:pt idx="126">
                  <c:v>10076</c:v>
                </c:pt>
                <c:pt idx="127">
                  <c:v>9585</c:v>
                </c:pt>
                <c:pt idx="128">
                  <c:v>9195</c:v>
                </c:pt>
                <c:pt idx="129">
                  <c:v>8934</c:v>
                </c:pt>
                <c:pt idx="130">
                  <c:v>7568</c:v>
                </c:pt>
                <c:pt idx="131">
                  <c:v>7409</c:v>
                </c:pt>
                <c:pt idx="132">
                  <c:v>7234</c:v>
                </c:pt>
                <c:pt idx="133">
                  <c:v>6957</c:v>
                </c:pt>
                <c:pt idx="134">
                  <c:v>6593</c:v>
                </c:pt>
                <c:pt idx="135">
                  <c:v>6632</c:v>
                </c:pt>
                <c:pt idx="136">
                  <c:v>6149</c:v>
                </c:pt>
                <c:pt idx="137">
                  <c:v>5759</c:v>
                </c:pt>
                <c:pt idx="138">
                  <c:v>5419</c:v>
                </c:pt>
                <c:pt idx="139">
                  <c:v>4797</c:v>
                </c:pt>
                <c:pt idx="140">
                  <c:v>4314</c:v>
                </c:pt>
                <c:pt idx="141">
                  <c:v>3942</c:v>
                </c:pt>
                <c:pt idx="142">
                  <c:v>3441</c:v>
                </c:pt>
                <c:pt idx="143">
                  <c:v>2951</c:v>
                </c:pt>
                <c:pt idx="144">
                  <c:v>2435</c:v>
                </c:pt>
                <c:pt idx="145">
                  <c:v>2720</c:v>
                </c:pt>
                <c:pt idx="146">
                  <c:v>2546</c:v>
                </c:pt>
                <c:pt idx="147">
                  <c:v>2479</c:v>
                </c:pt>
                <c:pt idx="148">
                  <c:v>2702</c:v>
                </c:pt>
                <c:pt idx="149">
                  <c:v>2652</c:v>
                </c:pt>
                <c:pt idx="150">
                  <c:v>2563</c:v>
                </c:pt>
                <c:pt idx="151">
                  <c:v>1935</c:v>
                </c:pt>
                <c:pt idx="152">
                  <c:v>1426</c:v>
                </c:pt>
                <c:pt idx="153">
                  <c:v>1403</c:v>
                </c:pt>
                <c:pt idx="154">
                  <c:v>1415</c:v>
                </c:pt>
                <c:pt idx="155">
                  <c:v>1377</c:v>
                </c:pt>
                <c:pt idx="156">
                  <c:v>1382</c:v>
                </c:pt>
                <c:pt idx="157">
                  <c:v>1396</c:v>
                </c:pt>
                <c:pt idx="158">
                  <c:v>1361</c:v>
                </c:pt>
                <c:pt idx="159">
                  <c:v>1323</c:v>
                </c:pt>
                <c:pt idx="160">
                  <c:v>1325</c:v>
                </c:pt>
                <c:pt idx="161">
                  <c:v>1307</c:v>
                </c:pt>
                <c:pt idx="162">
                  <c:v>1295</c:v>
                </c:pt>
                <c:pt idx="163">
                  <c:v>1238</c:v>
                </c:pt>
                <c:pt idx="164">
                  <c:v>1164</c:v>
                </c:pt>
                <c:pt idx="165">
                  <c:v>1071</c:v>
                </c:pt>
                <c:pt idx="166">
                  <c:v>1040</c:v>
                </c:pt>
                <c:pt idx="167">
                  <c:v>1028</c:v>
                </c:pt>
                <c:pt idx="168">
                  <c:v>1016</c:v>
                </c:pt>
                <c:pt idx="169">
                  <c:v>1006</c:v>
                </c:pt>
                <c:pt idx="170">
                  <c:v>1000</c:v>
                </c:pt>
                <c:pt idx="171">
                  <c:v>1008</c:v>
                </c:pt>
                <c:pt idx="172">
                  <c:v>1725</c:v>
                </c:pt>
                <c:pt idx="173">
                  <c:v>1697</c:v>
                </c:pt>
                <c:pt idx="174">
                  <c:v>1516</c:v>
                </c:pt>
                <c:pt idx="175">
                  <c:v>1430</c:v>
                </c:pt>
                <c:pt idx="176">
                  <c:v>1540</c:v>
                </c:pt>
                <c:pt idx="177">
                  <c:v>1309</c:v>
                </c:pt>
                <c:pt idx="178">
                  <c:v>1324</c:v>
                </c:pt>
                <c:pt idx="179">
                  <c:v>1569</c:v>
                </c:pt>
                <c:pt idx="180">
                  <c:v>1427</c:v>
                </c:pt>
                <c:pt idx="181">
                  <c:v>1209</c:v>
                </c:pt>
                <c:pt idx="182">
                  <c:v>1192</c:v>
                </c:pt>
                <c:pt idx="183">
                  <c:v>1319</c:v>
                </c:pt>
                <c:pt idx="184">
                  <c:v>1343</c:v>
                </c:pt>
                <c:pt idx="185">
                  <c:v>1366</c:v>
                </c:pt>
                <c:pt idx="186">
                  <c:v>1527</c:v>
                </c:pt>
                <c:pt idx="187">
                  <c:v>1672</c:v>
                </c:pt>
                <c:pt idx="188">
                  <c:v>1908</c:v>
                </c:pt>
                <c:pt idx="189">
                  <c:v>1936</c:v>
                </c:pt>
                <c:pt idx="190">
                  <c:v>2029</c:v>
                </c:pt>
                <c:pt idx="191">
                  <c:v>1927</c:v>
                </c:pt>
                <c:pt idx="192">
                  <c:v>1887</c:v>
                </c:pt>
                <c:pt idx="193">
                  <c:v>1866</c:v>
                </c:pt>
                <c:pt idx="194">
                  <c:v>1778</c:v>
                </c:pt>
                <c:pt idx="195">
                  <c:v>1687</c:v>
                </c:pt>
                <c:pt idx="196">
                  <c:v>1499</c:v>
                </c:pt>
                <c:pt idx="197">
                  <c:v>1548</c:v>
                </c:pt>
                <c:pt idx="198">
                  <c:v>1499</c:v>
                </c:pt>
                <c:pt idx="199">
                  <c:v>1564</c:v>
                </c:pt>
                <c:pt idx="200">
                  <c:v>1609</c:v>
                </c:pt>
                <c:pt idx="201">
                  <c:v>1711</c:v>
                </c:pt>
                <c:pt idx="202">
                  <c:v>1573</c:v>
                </c:pt>
                <c:pt idx="203">
                  <c:v>1613</c:v>
                </c:pt>
                <c:pt idx="204">
                  <c:v>1620</c:v>
                </c:pt>
                <c:pt idx="205">
                  <c:v>1603</c:v>
                </c:pt>
                <c:pt idx="206">
                  <c:v>1556</c:v>
                </c:pt>
                <c:pt idx="207">
                  <c:v>1659</c:v>
                </c:pt>
                <c:pt idx="208">
                  <c:v>1575</c:v>
                </c:pt>
                <c:pt idx="209">
                  <c:v>2713</c:v>
                </c:pt>
                <c:pt idx="210">
                  <c:v>2588</c:v>
                </c:pt>
                <c:pt idx="211">
                  <c:v>2966</c:v>
                </c:pt>
                <c:pt idx="212">
                  <c:v>4099</c:v>
                </c:pt>
                <c:pt idx="213">
                  <c:v>4367</c:v>
                </c:pt>
                <c:pt idx="214">
                  <c:v>4860</c:v>
                </c:pt>
                <c:pt idx="215">
                  <c:v>4889</c:v>
                </c:pt>
                <c:pt idx="216">
                  <c:v>4809</c:v>
                </c:pt>
                <c:pt idx="217">
                  <c:v>4754</c:v>
                </c:pt>
                <c:pt idx="218">
                  <c:v>4419</c:v>
                </c:pt>
                <c:pt idx="219">
                  <c:v>4244</c:v>
                </c:pt>
                <c:pt idx="220">
                  <c:v>3728</c:v>
                </c:pt>
              </c:numCache>
            </c:numRef>
          </c:val>
          <c:smooth val="0"/>
          <c:extLst>
            <c:ext xmlns:c16="http://schemas.microsoft.com/office/drawing/2014/chart" uri="{C3380CC4-5D6E-409C-BE32-E72D297353CC}">
              <c16:uniqueId val="{00000002-0523-4A12-BC76-992C855BCBE2}"/>
            </c:ext>
          </c:extLst>
        </c:ser>
        <c:dLbls>
          <c:showLegendKey val="0"/>
          <c:showVal val="0"/>
          <c:showCatName val="0"/>
          <c:showSerName val="0"/>
          <c:showPercent val="0"/>
          <c:showBubbleSize val="0"/>
        </c:dLbls>
        <c:smooth val="0"/>
        <c:axId val="135609344"/>
        <c:axId val="135648000"/>
      </c:lineChart>
      <c:dateAx>
        <c:axId val="135609344"/>
        <c:scaling>
          <c:orientation val="minMax"/>
        </c:scaling>
        <c:delete val="0"/>
        <c:axPos val="b"/>
        <c:numFmt formatCode="yyyy" sourceLinked="0"/>
        <c:majorTickMark val="none"/>
        <c:minorTickMark val="none"/>
        <c:tickLblPos val="nextTo"/>
        <c:spPr>
          <a:noFill/>
          <a:ln w="12700">
            <a:solidFill>
              <a:srgbClr val="EDF5E0">
                <a:lumMod val="10000"/>
              </a:srgbClr>
            </a:solidFill>
          </a:ln>
        </c:spPr>
        <c:txPr>
          <a:bodyPr/>
          <a:lstStyle/>
          <a:p>
            <a:pPr>
              <a:defRPr sz="1400"/>
            </a:pPr>
            <a:endParaRPr lang="en-US"/>
          </a:p>
        </c:txPr>
        <c:crossAx val="135648000"/>
        <c:crosses val="autoZero"/>
        <c:auto val="1"/>
        <c:lblOffset val="100"/>
        <c:baseTimeUnit val="days"/>
        <c:majorUnit val="12"/>
        <c:majorTimeUnit val="months"/>
      </c:dateAx>
      <c:valAx>
        <c:axId val="135648000"/>
        <c:scaling>
          <c:orientation val="minMax"/>
        </c:scaling>
        <c:delete val="0"/>
        <c:axPos val="l"/>
        <c:numFmt formatCode="#,##0" sourceLinked="0"/>
        <c:majorTickMark val="none"/>
        <c:minorTickMark val="none"/>
        <c:tickLblPos val="nextTo"/>
        <c:spPr>
          <a:noFill/>
          <a:ln w="12700">
            <a:solidFill>
              <a:srgbClr val="EDF5E0">
                <a:lumMod val="10000"/>
              </a:srgbClr>
            </a:solidFill>
          </a:ln>
        </c:spPr>
        <c:txPr>
          <a:bodyPr/>
          <a:lstStyle/>
          <a:p>
            <a:pPr>
              <a:defRPr sz="1400"/>
            </a:pPr>
            <a:endParaRPr lang="en-US"/>
          </a:p>
        </c:txPr>
        <c:crossAx val="135609344"/>
        <c:crosses val="autoZero"/>
        <c:crossBetween val="between"/>
        <c:dispUnits>
          <c:builtInUnit val="thousands"/>
        </c:dispUnits>
      </c:valAx>
      <c:spPr>
        <a:noFill/>
        <a:ln w="12700">
          <a:noFill/>
        </a:ln>
      </c:spPr>
    </c:plotArea>
    <c:legend>
      <c:legendPos val="r"/>
      <c:layout>
        <c:manualLayout>
          <c:xMode val="edge"/>
          <c:yMode val="edge"/>
          <c:x val="0.4854183210120806"/>
          <c:y val="0.12713710112509341"/>
          <c:w val="0.4791044922440722"/>
          <c:h val="0.13797152483649852"/>
        </c:manualLayout>
      </c:layout>
      <c:overlay val="1"/>
      <c:spPr>
        <a:noFill/>
        <a:ln>
          <a:noFill/>
        </a:ln>
      </c:spPr>
      <c:txPr>
        <a:bodyPr/>
        <a:lstStyle/>
        <a:p>
          <a:pPr>
            <a:defRPr sz="1400"/>
          </a:pPr>
          <a:endParaRPr lang="en-US"/>
        </a:p>
      </c:txPr>
    </c:legend>
    <c:plotVisOnly val="1"/>
    <c:dispBlanksAs val="gap"/>
    <c:showDLblsOverMax val="0"/>
  </c:chart>
  <c:spPr>
    <a:noFill/>
    <a:ln w="25400">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00803212851405E-2"/>
          <c:y val="8.5790884718498661E-2"/>
          <c:w val="0.92168674698795183"/>
          <c:h val="0.77484102422670975"/>
        </c:manualLayout>
      </c:layout>
      <c:areaChart>
        <c:grouping val="stacked"/>
        <c:varyColors val="0"/>
        <c:ser>
          <c:idx val="0"/>
          <c:order val="0"/>
          <c:tx>
            <c:strRef>
              <c:f>UR!$AC$30</c:f>
              <c:strCache>
                <c:ptCount val="1"/>
                <c:pt idx="0">
                  <c:v>United States</c:v>
                </c:pt>
              </c:strCache>
            </c:strRef>
          </c:tx>
          <c:spPr>
            <a:solidFill>
              <a:srgbClr val="00B050">
                <a:alpha val="50000"/>
              </a:srgbClr>
            </a:solidFill>
            <a:ln w="25400">
              <a:noFill/>
            </a:ln>
          </c:spPr>
          <c:cat>
            <c:numRef>
              <c:f>UR!$AB$31:$AB$92</c:f>
              <c:numCache>
                <c:formatCode>[$-409]mmm\-yy;@</c:formatCode>
                <c:ptCount val="62"/>
                <c:pt idx="0">
                  <c:v>45351</c:v>
                </c:pt>
                <c:pt idx="1">
                  <c:v>45322</c:v>
                </c:pt>
                <c:pt idx="2">
                  <c:v>45291</c:v>
                </c:pt>
                <c:pt idx="3">
                  <c:v>45260</c:v>
                </c:pt>
                <c:pt idx="4">
                  <c:v>45230</c:v>
                </c:pt>
                <c:pt idx="5">
                  <c:v>45199</c:v>
                </c:pt>
                <c:pt idx="6">
                  <c:v>45169</c:v>
                </c:pt>
                <c:pt idx="7">
                  <c:v>45138</c:v>
                </c:pt>
                <c:pt idx="8">
                  <c:v>45107</c:v>
                </c:pt>
                <c:pt idx="9">
                  <c:v>45077</c:v>
                </c:pt>
                <c:pt idx="10">
                  <c:v>45046</c:v>
                </c:pt>
                <c:pt idx="11">
                  <c:v>45016</c:v>
                </c:pt>
                <c:pt idx="12">
                  <c:v>44985</c:v>
                </c:pt>
                <c:pt idx="13">
                  <c:v>44957</c:v>
                </c:pt>
                <c:pt idx="14">
                  <c:v>44926</c:v>
                </c:pt>
                <c:pt idx="15">
                  <c:v>44895</c:v>
                </c:pt>
                <c:pt idx="16">
                  <c:v>44865</c:v>
                </c:pt>
                <c:pt idx="17">
                  <c:v>44834</c:v>
                </c:pt>
                <c:pt idx="18">
                  <c:v>44804</c:v>
                </c:pt>
                <c:pt idx="19">
                  <c:v>44773</c:v>
                </c:pt>
                <c:pt idx="20">
                  <c:v>44742</c:v>
                </c:pt>
                <c:pt idx="21">
                  <c:v>44712</c:v>
                </c:pt>
                <c:pt idx="22">
                  <c:v>44681</c:v>
                </c:pt>
                <c:pt idx="23">
                  <c:v>44651</c:v>
                </c:pt>
                <c:pt idx="24">
                  <c:v>44620</c:v>
                </c:pt>
                <c:pt idx="25">
                  <c:v>44592</c:v>
                </c:pt>
                <c:pt idx="26">
                  <c:v>44561</c:v>
                </c:pt>
                <c:pt idx="27">
                  <c:v>44530</c:v>
                </c:pt>
                <c:pt idx="28">
                  <c:v>44500</c:v>
                </c:pt>
                <c:pt idx="29">
                  <c:v>44469</c:v>
                </c:pt>
                <c:pt idx="30">
                  <c:v>44439</c:v>
                </c:pt>
                <c:pt idx="31">
                  <c:v>44408</c:v>
                </c:pt>
                <c:pt idx="32">
                  <c:v>44377</c:v>
                </c:pt>
                <c:pt idx="33">
                  <c:v>44347</c:v>
                </c:pt>
                <c:pt idx="34">
                  <c:v>44316</c:v>
                </c:pt>
                <c:pt idx="35">
                  <c:v>44286</c:v>
                </c:pt>
                <c:pt idx="36">
                  <c:v>44255</c:v>
                </c:pt>
                <c:pt idx="37">
                  <c:v>44227</c:v>
                </c:pt>
                <c:pt idx="38">
                  <c:v>44196</c:v>
                </c:pt>
                <c:pt idx="39">
                  <c:v>44165</c:v>
                </c:pt>
                <c:pt idx="40">
                  <c:v>44135</c:v>
                </c:pt>
                <c:pt idx="41">
                  <c:v>44104</c:v>
                </c:pt>
                <c:pt idx="42">
                  <c:v>44074</c:v>
                </c:pt>
                <c:pt idx="43">
                  <c:v>44043</c:v>
                </c:pt>
                <c:pt idx="44">
                  <c:v>44012</c:v>
                </c:pt>
                <c:pt idx="45">
                  <c:v>43982</c:v>
                </c:pt>
                <c:pt idx="46">
                  <c:v>43951</c:v>
                </c:pt>
                <c:pt idx="47">
                  <c:v>43921</c:v>
                </c:pt>
                <c:pt idx="48">
                  <c:v>43890</c:v>
                </c:pt>
                <c:pt idx="49">
                  <c:v>43861</c:v>
                </c:pt>
                <c:pt idx="50">
                  <c:v>43830</c:v>
                </c:pt>
                <c:pt idx="51">
                  <c:v>43799</c:v>
                </c:pt>
                <c:pt idx="52">
                  <c:v>43769</c:v>
                </c:pt>
                <c:pt idx="53">
                  <c:v>43738</c:v>
                </c:pt>
                <c:pt idx="54">
                  <c:v>43708</c:v>
                </c:pt>
                <c:pt idx="55">
                  <c:v>43677</c:v>
                </c:pt>
                <c:pt idx="56">
                  <c:v>43646</c:v>
                </c:pt>
                <c:pt idx="57">
                  <c:v>43616</c:v>
                </c:pt>
                <c:pt idx="58">
                  <c:v>43585</c:v>
                </c:pt>
                <c:pt idx="59">
                  <c:v>43555</c:v>
                </c:pt>
                <c:pt idx="60">
                  <c:v>43524</c:v>
                </c:pt>
                <c:pt idx="61">
                  <c:v>43496</c:v>
                </c:pt>
              </c:numCache>
            </c:numRef>
          </c:cat>
          <c:val>
            <c:numRef>
              <c:f>UR!$AC$31:$AC$92</c:f>
              <c:numCache>
                <c:formatCode>0.0</c:formatCode>
                <c:ptCount val="62"/>
                <c:pt idx="0">
                  <c:v>3.9</c:v>
                </c:pt>
                <c:pt idx="1">
                  <c:v>3.7</c:v>
                </c:pt>
                <c:pt idx="2">
                  <c:v>3.7</c:v>
                </c:pt>
                <c:pt idx="3">
                  <c:v>3.7</c:v>
                </c:pt>
                <c:pt idx="4">
                  <c:v>3.8</c:v>
                </c:pt>
                <c:pt idx="5">
                  <c:v>3.8</c:v>
                </c:pt>
                <c:pt idx="6">
                  <c:v>3.8</c:v>
                </c:pt>
                <c:pt idx="7">
                  <c:v>3.5</c:v>
                </c:pt>
                <c:pt idx="8">
                  <c:v>3.6</c:v>
                </c:pt>
                <c:pt idx="9">
                  <c:v>3.7</c:v>
                </c:pt>
                <c:pt idx="10">
                  <c:v>3.4</c:v>
                </c:pt>
                <c:pt idx="11">
                  <c:v>3.5</c:v>
                </c:pt>
                <c:pt idx="12">
                  <c:v>3.6</c:v>
                </c:pt>
                <c:pt idx="13">
                  <c:v>3.4</c:v>
                </c:pt>
                <c:pt idx="14">
                  <c:v>3.5</c:v>
                </c:pt>
                <c:pt idx="15">
                  <c:v>3.6</c:v>
                </c:pt>
                <c:pt idx="16">
                  <c:v>3.6</c:v>
                </c:pt>
                <c:pt idx="17">
                  <c:v>3.5</c:v>
                </c:pt>
                <c:pt idx="18">
                  <c:v>3.6</c:v>
                </c:pt>
                <c:pt idx="19">
                  <c:v>3.5</c:v>
                </c:pt>
                <c:pt idx="20">
                  <c:v>3.6</c:v>
                </c:pt>
                <c:pt idx="21">
                  <c:v>3.6</c:v>
                </c:pt>
                <c:pt idx="22">
                  <c:v>3.7</c:v>
                </c:pt>
                <c:pt idx="23">
                  <c:v>3.6</c:v>
                </c:pt>
                <c:pt idx="24">
                  <c:v>3.8</c:v>
                </c:pt>
                <c:pt idx="25">
                  <c:v>4</c:v>
                </c:pt>
                <c:pt idx="26">
                  <c:v>3.9</c:v>
                </c:pt>
                <c:pt idx="27">
                  <c:v>4.0999999999999996</c:v>
                </c:pt>
                <c:pt idx="28">
                  <c:v>4.5</c:v>
                </c:pt>
                <c:pt idx="29">
                  <c:v>4.7</c:v>
                </c:pt>
                <c:pt idx="30">
                  <c:v>5.0999999999999996</c:v>
                </c:pt>
                <c:pt idx="31">
                  <c:v>5.4</c:v>
                </c:pt>
                <c:pt idx="32">
                  <c:v>5.9</c:v>
                </c:pt>
                <c:pt idx="33">
                  <c:v>5.8</c:v>
                </c:pt>
                <c:pt idx="34">
                  <c:v>6.1</c:v>
                </c:pt>
                <c:pt idx="35">
                  <c:v>6.1</c:v>
                </c:pt>
                <c:pt idx="36">
                  <c:v>6.2</c:v>
                </c:pt>
                <c:pt idx="37">
                  <c:v>6.4</c:v>
                </c:pt>
                <c:pt idx="38">
                  <c:v>6.7</c:v>
                </c:pt>
                <c:pt idx="39">
                  <c:v>6.7</c:v>
                </c:pt>
                <c:pt idx="40">
                  <c:v>6.8</c:v>
                </c:pt>
                <c:pt idx="41">
                  <c:v>7.8</c:v>
                </c:pt>
                <c:pt idx="42">
                  <c:v>8.4</c:v>
                </c:pt>
                <c:pt idx="43">
                  <c:v>10.199999999999999</c:v>
                </c:pt>
                <c:pt idx="44">
                  <c:v>11</c:v>
                </c:pt>
                <c:pt idx="45">
                  <c:v>13.2</c:v>
                </c:pt>
                <c:pt idx="46">
                  <c:v>14.8</c:v>
                </c:pt>
                <c:pt idx="47">
                  <c:v>4.4000000000000004</c:v>
                </c:pt>
                <c:pt idx="48">
                  <c:v>3.5</c:v>
                </c:pt>
                <c:pt idx="49">
                  <c:v>3.6</c:v>
                </c:pt>
                <c:pt idx="50">
                  <c:v>3.6</c:v>
                </c:pt>
                <c:pt idx="51">
                  <c:v>3.6</c:v>
                </c:pt>
                <c:pt idx="52">
                  <c:v>3.6</c:v>
                </c:pt>
                <c:pt idx="53">
                  <c:v>3.5</c:v>
                </c:pt>
                <c:pt idx="54">
                  <c:v>3.6</c:v>
                </c:pt>
                <c:pt idx="55">
                  <c:v>3.7</c:v>
                </c:pt>
                <c:pt idx="56">
                  <c:v>3.6</c:v>
                </c:pt>
                <c:pt idx="57">
                  <c:v>3.6</c:v>
                </c:pt>
                <c:pt idx="58">
                  <c:v>3.7</c:v>
                </c:pt>
                <c:pt idx="59">
                  <c:v>3.8</c:v>
                </c:pt>
                <c:pt idx="60">
                  <c:v>3.8</c:v>
                </c:pt>
                <c:pt idx="61">
                  <c:v>4</c:v>
                </c:pt>
              </c:numCache>
            </c:numRef>
          </c:val>
          <c:extLst>
            <c:ext xmlns:c16="http://schemas.microsoft.com/office/drawing/2014/chart" uri="{C3380CC4-5D6E-409C-BE32-E72D297353CC}">
              <c16:uniqueId val="{00000000-FA8B-4207-BFBB-E43C35532559}"/>
            </c:ext>
          </c:extLst>
        </c:ser>
        <c:dLbls>
          <c:showLegendKey val="0"/>
          <c:showVal val="0"/>
          <c:showCatName val="0"/>
          <c:showSerName val="0"/>
          <c:showPercent val="0"/>
          <c:showBubbleSize val="0"/>
        </c:dLbls>
        <c:axId val="1263927680"/>
        <c:axId val="1263929216"/>
      </c:areaChart>
      <c:lineChart>
        <c:grouping val="standard"/>
        <c:varyColors val="0"/>
        <c:ser>
          <c:idx val="2"/>
          <c:order val="1"/>
          <c:tx>
            <c:strRef>
              <c:f>UR!$AG$30</c:f>
              <c:strCache>
                <c:ptCount val="1"/>
                <c:pt idx="0">
                  <c:v>New England</c:v>
                </c:pt>
              </c:strCache>
            </c:strRef>
          </c:tx>
          <c:spPr>
            <a:ln w="38100">
              <a:solidFill>
                <a:schemeClr val="tx2"/>
              </a:solidFill>
              <a:prstDash val="solid"/>
            </a:ln>
          </c:spPr>
          <c:marker>
            <c:symbol val="none"/>
          </c:marker>
          <c:cat>
            <c:numRef>
              <c:f>UR!$AB$31:$AB$92</c:f>
              <c:numCache>
                <c:formatCode>[$-409]mmm\-yy;@</c:formatCode>
                <c:ptCount val="62"/>
                <c:pt idx="0">
                  <c:v>45351</c:v>
                </c:pt>
                <c:pt idx="1">
                  <c:v>45322</c:v>
                </c:pt>
                <c:pt idx="2">
                  <c:v>45291</c:v>
                </c:pt>
                <c:pt idx="3">
                  <c:v>45260</c:v>
                </c:pt>
                <c:pt idx="4">
                  <c:v>45230</c:v>
                </c:pt>
                <c:pt idx="5">
                  <c:v>45199</c:v>
                </c:pt>
                <c:pt idx="6">
                  <c:v>45169</c:v>
                </c:pt>
                <c:pt idx="7">
                  <c:v>45138</c:v>
                </c:pt>
                <c:pt idx="8">
                  <c:v>45107</c:v>
                </c:pt>
                <c:pt idx="9">
                  <c:v>45077</c:v>
                </c:pt>
                <c:pt idx="10">
                  <c:v>45046</c:v>
                </c:pt>
                <c:pt idx="11">
                  <c:v>45016</c:v>
                </c:pt>
                <c:pt idx="12">
                  <c:v>44985</c:v>
                </c:pt>
                <c:pt idx="13">
                  <c:v>44957</c:v>
                </c:pt>
                <c:pt idx="14">
                  <c:v>44926</c:v>
                </c:pt>
                <c:pt idx="15">
                  <c:v>44895</c:v>
                </c:pt>
                <c:pt idx="16">
                  <c:v>44865</c:v>
                </c:pt>
                <c:pt idx="17">
                  <c:v>44834</c:v>
                </c:pt>
                <c:pt idx="18">
                  <c:v>44804</c:v>
                </c:pt>
                <c:pt idx="19">
                  <c:v>44773</c:v>
                </c:pt>
                <c:pt idx="20">
                  <c:v>44742</c:v>
                </c:pt>
                <c:pt idx="21">
                  <c:v>44712</c:v>
                </c:pt>
                <c:pt idx="22">
                  <c:v>44681</c:v>
                </c:pt>
                <c:pt idx="23">
                  <c:v>44651</c:v>
                </c:pt>
                <c:pt idx="24">
                  <c:v>44620</c:v>
                </c:pt>
                <c:pt idx="25">
                  <c:v>44592</c:v>
                </c:pt>
                <c:pt idx="26">
                  <c:v>44561</c:v>
                </c:pt>
                <c:pt idx="27">
                  <c:v>44530</c:v>
                </c:pt>
                <c:pt idx="28">
                  <c:v>44500</c:v>
                </c:pt>
                <c:pt idx="29">
                  <c:v>44469</c:v>
                </c:pt>
                <c:pt idx="30">
                  <c:v>44439</c:v>
                </c:pt>
                <c:pt idx="31">
                  <c:v>44408</c:v>
                </c:pt>
                <c:pt idx="32">
                  <c:v>44377</c:v>
                </c:pt>
                <c:pt idx="33">
                  <c:v>44347</c:v>
                </c:pt>
                <c:pt idx="34">
                  <c:v>44316</c:v>
                </c:pt>
                <c:pt idx="35">
                  <c:v>44286</c:v>
                </c:pt>
                <c:pt idx="36">
                  <c:v>44255</c:v>
                </c:pt>
                <c:pt idx="37">
                  <c:v>44227</c:v>
                </c:pt>
                <c:pt idx="38">
                  <c:v>44196</c:v>
                </c:pt>
                <c:pt idx="39">
                  <c:v>44165</c:v>
                </c:pt>
                <c:pt idx="40">
                  <c:v>44135</c:v>
                </c:pt>
                <c:pt idx="41">
                  <c:v>44104</c:v>
                </c:pt>
                <c:pt idx="42">
                  <c:v>44074</c:v>
                </c:pt>
                <c:pt idx="43">
                  <c:v>44043</c:v>
                </c:pt>
                <c:pt idx="44">
                  <c:v>44012</c:v>
                </c:pt>
                <c:pt idx="45">
                  <c:v>43982</c:v>
                </c:pt>
                <c:pt idx="46">
                  <c:v>43951</c:v>
                </c:pt>
                <c:pt idx="47">
                  <c:v>43921</c:v>
                </c:pt>
                <c:pt idx="48">
                  <c:v>43890</c:v>
                </c:pt>
                <c:pt idx="49">
                  <c:v>43861</c:v>
                </c:pt>
                <c:pt idx="50">
                  <c:v>43830</c:v>
                </c:pt>
                <c:pt idx="51">
                  <c:v>43799</c:v>
                </c:pt>
                <c:pt idx="52">
                  <c:v>43769</c:v>
                </c:pt>
                <c:pt idx="53">
                  <c:v>43738</c:v>
                </c:pt>
                <c:pt idx="54">
                  <c:v>43708</c:v>
                </c:pt>
                <c:pt idx="55">
                  <c:v>43677</c:v>
                </c:pt>
                <c:pt idx="56">
                  <c:v>43646</c:v>
                </c:pt>
                <c:pt idx="57">
                  <c:v>43616</c:v>
                </c:pt>
                <c:pt idx="58">
                  <c:v>43585</c:v>
                </c:pt>
                <c:pt idx="59">
                  <c:v>43555</c:v>
                </c:pt>
                <c:pt idx="60">
                  <c:v>43524</c:v>
                </c:pt>
                <c:pt idx="61">
                  <c:v>43496</c:v>
                </c:pt>
              </c:numCache>
            </c:numRef>
          </c:cat>
          <c:val>
            <c:numRef>
              <c:f>UR!$AG$31:$AG$92</c:f>
              <c:numCache>
                <c:formatCode>0.0</c:formatCode>
                <c:ptCount val="62"/>
                <c:pt idx="0">
                  <c:v>3.3393298981819752</c:v>
                </c:pt>
                <c:pt idx="1">
                  <c:v>3.340045071964032</c:v>
                </c:pt>
                <c:pt idx="2">
                  <c:v>3.3714895257218158</c:v>
                </c:pt>
                <c:pt idx="3">
                  <c:v>3.4181968013559576</c:v>
                </c:pt>
                <c:pt idx="4">
                  <c:v>3.4649293507133354</c:v>
                </c:pt>
                <c:pt idx="5">
                  <c:v>3.3256170259709901</c:v>
                </c:pt>
                <c:pt idx="6">
                  <c:v>3.2164331761750735</c:v>
                </c:pt>
                <c:pt idx="7">
                  <c:v>3.0632694720934182</c:v>
                </c:pt>
                <c:pt idx="8">
                  <c:v>3.0248464629274894</c:v>
                </c:pt>
                <c:pt idx="9">
                  <c:v>2.9696415537365994</c:v>
                </c:pt>
                <c:pt idx="10">
                  <c:v>2.9213262128616022</c:v>
                </c:pt>
                <c:pt idx="11">
                  <c:v>3.0902273413087218</c:v>
                </c:pt>
                <c:pt idx="12">
                  <c:v>3.1816729296735922</c:v>
                </c:pt>
                <c:pt idx="13">
                  <c:v>3.1919907877999489</c:v>
                </c:pt>
                <c:pt idx="14">
                  <c:v>3.2674372906590996</c:v>
                </c:pt>
                <c:pt idx="15">
                  <c:v>3.3675070555787689</c:v>
                </c:pt>
                <c:pt idx="16">
                  <c:v>3.43550457740823</c:v>
                </c:pt>
                <c:pt idx="17">
                  <c:v>3.380419231534082</c:v>
                </c:pt>
                <c:pt idx="18">
                  <c:v>3.4041233793790782</c:v>
                </c:pt>
                <c:pt idx="19">
                  <c:v>3.3784449207016731</c:v>
                </c:pt>
                <c:pt idx="20">
                  <c:v>3.382003643572685</c:v>
                </c:pt>
                <c:pt idx="21">
                  <c:v>3.4546913694985122</c:v>
                </c:pt>
                <c:pt idx="22">
                  <c:v>3.4651557033310034</c:v>
                </c:pt>
                <c:pt idx="23">
                  <c:v>3.5140840857089377</c:v>
                </c:pt>
                <c:pt idx="24">
                  <c:v>3.7098505995550606</c:v>
                </c:pt>
                <c:pt idx="25">
                  <c:v>3.8823802102722</c:v>
                </c:pt>
                <c:pt idx="26">
                  <c:v>3.9778853840185326</c:v>
                </c:pt>
                <c:pt idx="27">
                  <c:v>4.2453490261650693</c:v>
                </c:pt>
                <c:pt idx="28">
                  <c:v>4.5311805272866748</c:v>
                </c:pt>
                <c:pt idx="29">
                  <c:v>4.7740305427602419</c:v>
                </c:pt>
                <c:pt idx="30">
                  <c:v>5.0993527763119193</c:v>
                </c:pt>
                <c:pt idx="31">
                  <c:v>5.318460530744578</c:v>
                </c:pt>
                <c:pt idx="32">
                  <c:v>5.6374345583785157</c:v>
                </c:pt>
                <c:pt idx="33">
                  <c:v>5.6662170422153357</c:v>
                </c:pt>
                <c:pt idx="34">
                  <c:v>5.9567610026213673</c:v>
                </c:pt>
                <c:pt idx="35">
                  <c:v>5.9820171989716302</c:v>
                </c:pt>
                <c:pt idx="36">
                  <c:v>6.1543672121413753</c:v>
                </c:pt>
                <c:pt idx="37">
                  <c:v>6.3434169070938173</c:v>
                </c:pt>
                <c:pt idx="38">
                  <c:v>6.7859534204207579</c:v>
                </c:pt>
                <c:pt idx="39">
                  <c:v>6.9507835932865634</c:v>
                </c:pt>
                <c:pt idx="40">
                  <c:v>7.3695310775464637</c:v>
                </c:pt>
                <c:pt idx="41">
                  <c:v>8.486639000278954</c:v>
                </c:pt>
                <c:pt idx="42">
                  <c:v>9.1336171158028492</c:v>
                </c:pt>
                <c:pt idx="43">
                  <c:v>11.182022530423438</c:v>
                </c:pt>
                <c:pt idx="44">
                  <c:v>12.307848459436558</c:v>
                </c:pt>
                <c:pt idx="45">
                  <c:v>13.209176857483957</c:v>
                </c:pt>
                <c:pt idx="46">
                  <c:v>14.266314744416556</c:v>
                </c:pt>
                <c:pt idx="47">
                  <c:v>3.2164880357921857</c:v>
                </c:pt>
                <c:pt idx="48">
                  <c:v>3.1794247897763457</c:v>
                </c:pt>
                <c:pt idx="49">
                  <c:v>3.1677965211868373</c:v>
                </c:pt>
                <c:pt idx="50">
                  <c:v>3.0814313793967716</c:v>
                </c:pt>
                <c:pt idx="51">
                  <c:v>3.0785139358809674</c:v>
                </c:pt>
                <c:pt idx="52">
                  <c:v>3.0461780884335186</c:v>
                </c:pt>
                <c:pt idx="53">
                  <c:v>3.0915110002455082</c:v>
                </c:pt>
                <c:pt idx="54">
                  <c:v>3.0785772590909204</c:v>
                </c:pt>
                <c:pt idx="55">
                  <c:v>3.0453551747703802</c:v>
                </c:pt>
                <c:pt idx="56">
                  <c:v>3.0324180460889321</c:v>
                </c:pt>
                <c:pt idx="57">
                  <c:v>3.0366182696215263</c:v>
                </c:pt>
                <c:pt idx="58">
                  <c:v>3.1016579885906128</c:v>
                </c:pt>
                <c:pt idx="59">
                  <c:v>3.145013546599666</c:v>
                </c:pt>
                <c:pt idx="60">
                  <c:v>3.2119759656845637</c:v>
                </c:pt>
                <c:pt idx="61">
                  <c:v>3.2554932783026804</c:v>
                </c:pt>
              </c:numCache>
            </c:numRef>
          </c:val>
          <c:smooth val="0"/>
          <c:extLst>
            <c:ext xmlns:c16="http://schemas.microsoft.com/office/drawing/2014/chart" uri="{C3380CC4-5D6E-409C-BE32-E72D297353CC}">
              <c16:uniqueId val="{00000001-FA8B-4207-BFBB-E43C35532559}"/>
            </c:ext>
          </c:extLst>
        </c:ser>
        <c:dLbls>
          <c:showLegendKey val="0"/>
          <c:showVal val="0"/>
          <c:showCatName val="0"/>
          <c:showSerName val="0"/>
          <c:showPercent val="0"/>
          <c:showBubbleSize val="0"/>
        </c:dLbls>
        <c:marker val="1"/>
        <c:smooth val="0"/>
        <c:axId val="1263927680"/>
        <c:axId val="1263929216"/>
      </c:lineChart>
      <c:dateAx>
        <c:axId val="1263927680"/>
        <c:scaling>
          <c:orientation val="minMax"/>
        </c:scaling>
        <c:delete val="0"/>
        <c:axPos val="b"/>
        <c:numFmt formatCode="yyyy" sourceLinked="0"/>
        <c:majorTickMark val="none"/>
        <c:minorTickMark val="none"/>
        <c:tickLblPos val="nextTo"/>
        <c:spPr>
          <a:ln w="12700">
            <a:solidFill>
              <a:srgbClr val="000000"/>
            </a:solidFill>
            <a:prstDash val="solid"/>
          </a:ln>
        </c:spPr>
        <c:txPr>
          <a:bodyPr rot="0" vert="horz"/>
          <a:lstStyle/>
          <a:p>
            <a:pPr>
              <a:defRPr/>
            </a:pPr>
            <a:endParaRPr lang="en-US"/>
          </a:p>
        </c:txPr>
        <c:crossAx val="1263929216"/>
        <c:crosses val="autoZero"/>
        <c:auto val="0"/>
        <c:lblOffset val="100"/>
        <c:baseTimeUnit val="months"/>
        <c:majorUnit val="1"/>
        <c:majorTimeUnit val="years"/>
      </c:dateAx>
      <c:valAx>
        <c:axId val="1263929216"/>
        <c:scaling>
          <c:orientation val="minMax"/>
        </c:scaling>
        <c:delete val="0"/>
        <c:axPos val="l"/>
        <c:numFmt formatCode="#,##0" sourceLinked="0"/>
        <c:majorTickMark val="none"/>
        <c:minorTickMark val="none"/>
        <c:tickLblPos val="nextTo"/>
        <c:spPr>
          <a:ln w="12700">
            <a:solidFill>
              <a:srgbClr val="000000"/>
            </a:solidFill>
            <a:prstDash val="solid"/>
          </a:ln>
        </c:spPr>
        <c:txPr>
          <a:bodyPr rot="0" vert="horz"/>
          <a:lstStyle/>
          <a:p>
            <a:pPr>
              <a:defRPr/>
            </a:pPr>
            <a:endParaRPr lang="en-US"/>
          </a:p>
        </c:txPr>
        <c:crossAx val="1263927680"/>
        <c:crosses val="autoZero"/>
        <c:crossBetween val="midCat"/>
      </c:valAx>
      <c:spPr>
        <a:noFill/>
        <a:ln w="25400">
          <a:noFill/>
        </a:ln>
      </c:spPr>
    </c:plotArea>
    <c:legend>
      <c:legendPos val="r"/>
      <c:layout>
        <c:manualLayout>
          <c:xMode val="edge"/>
          <c:yMode val="edge"/>
          <c:x val="0.57255982692243945"/>
          <c:y val="0.21892935663896224"/>
          <c:w val="0.18806485064432318"/>
          <c:h val="0.22551207470513357"/>
        </c:manualLayout>
      </c:layout>
      <c:overlay val="0"/>
    </c:legend>
    <c:plotVisOnly val="0"/>
    <c:dispBlanksAs val="gap"/>
    <c:showDLblsOverMax val="0"/>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684052810668788E-2"/>
          <c:y val="0.11481874548290159"/>
          <c:w val="0.89391668187868811"/>
          <c:h val="0.65399806002510552"/>
        </c:manualLayout>
      </c:layout>
      <c:lineChart>
        <c:grouping val="standard"/>
        <c:varyColors val="0"/>
        <c:ser>
          <c:idx val="1"/>
          <c:order val="0"/>
          <c:tx>
            <c:v>CBO</c:v>
          </c:tx>
          <c:spPr>
            <a:ln w="41275">
              <a:solidFill>
                <a:srgbClr val="163D22"/>
              </a:solidFill>
              <a:prstDash val="sysDash"/>
            </a:ln>
          </c:spPr>
          <c:marker>
            <c:symbol val="none"/>
          </c:marker>
          <c:cat>
            <c:numRef>
              <c:f>Sheet2!$B$3:$B$20</c:f>
              <c:numCache>
                <c:formatCode>0.00</c:formatCod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numCache>
            </c:numRef>
          </c:cat>
          <c:val>
            <c:numRef>
              <c:f>Sheet2!$C$3:$C$20</c:f>
              <c:numCache>
                <c:formatCode>0.0</c:formatCode>
                <c:ptCount val="18"/>
                <c:pt idx="0">
                  <c:v>0.80200000000000005</c:v>
                </c:pt>
                <c:pt idx="1">
                  <c:v>0.72899999999999998</c:v>
                </c:pt>
                <c:pt idx="2">
                  <c:v>0.65400000000000003</c:v>
                </c:pt>
                <c:pt idx="3">
                  <c:v>0.81699999999999995</c:v>
                </c:pt>
                <c:pt idx="4">
                  <c:v>1.639</c:v>
                </c:pt>
                <c:pt idx="5">
                  <c:v>1.478</c:v>
                </c:pt>
                <c:pt idx="6">
                  <c:v>0.88600000000000001</c:v>
                </c:pt>
                <c:pt idx="7">
                  <c:v>1.099</c:v>
                </c:pt>
                <c:pt idx="8">
                  <c:v>0.67200000000000004</c:v>
                </c:pt>
                <c:pt idx="9">
                  <c:v>0.41499999999999998</c:v>
                </c:pt>
                <c:pt idx="10">
                  <c:v>0.80800000000000005</c:v>
                </c:pt>
                <c:pt idx="11">
                  <c:v>1.171</c:v>
                </c:pt>
                <c:pt idx="12">
                  <c:v>2.6739999999999999</c:v>
                </c:pt>
                <c:pt idx="13">
                  <c:v>3.2970000000000002</c:v>
                </c:pt>
                <c:pt idx="14">
                  <c:v>3.2989999999999999</c:v>
                </c:pt>
                <c:pt idx="15">
                  <c:v>2.601</c:v>
                </c:pt>
                <c:pt idx="16">
                  <c:v>1.804</c:v>
                </c:pt>
                <c:pt idx="17">
                  <c:v>1.1060000000000001</c:v>
                </c:pt>
              </c:numCache>
            </c:numRef>
          </c:val>
          <c:smooth val="0"/>
          <c:extLst>
            <c:ext xmlns:c16="http://schemas.microsoft.com/office/drawing/2014/chart" uri="{C3380CC4-5D6E-409C-BE32-E72D297353CC}">
              <c16:uniqueId val="{00000000-2FE5-4385-B025-5603E53B543C}"/>
            </c:ext>
          </c:extLst>
        </c:ser>
        <c:ser>
          <c:idx val="2"/>
          <c:order val="1"/>
          <c:tx>
            <c:v>Census</c:v>
          </c:tx>
          <c:spPr>
            <a:ln w="41275">
              <a:solidFill>
                <a:srgbClr val="00B624"/>
              </a:solidFill>
            </a:ln>
          </c:spPr>
          <c:marker>
            <c:symbol val="none"/>
          </c:marker>
          <c:cat>
            <c:numRef>
              <c:f>Sheet2!$B$3:$B$20</c:f>
              <c:numCache>
                <c:formatCode>0.00</c:formatCod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numCache>
            </c:numRef>
          </c:cat>
          <c:val>
            <c:numRef>
              <c:f>Sheet2!$D$3:$D$20</c:f>
              <c:numCache>
                <c:formatCode>General</c:formatCode>
                <c:ptCount val="18"/>
                <c:pt idx="0">
                  <c:v>0.88631435182880547</c:v>
                </c:pt>
                <c:pt idx="1">
                  <c:v>0.79529499999999997</c:v>
                </c:pt>
                <c:pt idx="2">
                  <c:v>0.85873599999999994</c:v>
                </c:pt>
                <c:pt idx="3">
                  <c:v>0.84972799999999993</c:v>
                </c:pt>
                <c:pt idx="4">
                  <c:v>0.945635</c:v>
                </c:pt>
                <c:pt idx="5">
                  <c:v>1.0601149999999999</c:v>
                </c:pt>
                <c:pt idx="6">
                  <c:v>1.0650170000000001</c:v>
                </c:pt>
                <c:pt idx="7">
                  <c:v>0.94839200000000001</c:v>
                </c:pt>
                <c:pt idx="8">
                  <c:v>0.71987099999999993</c:v>
                </c:pt>
                <c:pt idx="9">
                  <c:v>0.56863900000000001</c:v>
                </c:pt>
                <c:pt idx="10">
                  <c:v>0.52252655997085118</c:v>
                </c:pt>
                <c:pt idx="11">
                  <c:v>0.37600800000000001</c:v>
                </c:pt>
                <c:pt idx="12">
                  <c:v>0.99926700000000002</c:v>
                </c:pt>
                <c:pt idx="13">
                  <c:v>1.138989</c:v>
                </c:pt>
                <c:pt idx="14">
                  <c:v>1.0719996096</c:v>
                </c:pt>
                <c:pt idx="15">
                  <c:v>1.0777884074918402</c:v>
                </c:pt>
                <c:pt idx="16">
                  <c:v>1.0836102460709445</c:v>
                </c:pt>
                <c:pt idx="17">
                  <c:v>1.0893510584354091</c:v>
                </c:pt>
              </c:numCache>
            </c:numRef>
          </c:val>
          <c:smooth val="0"/>
          <c:extLst>
            <c:ext xmlns:c16="http://schemas.microsoft.com/office/drawing/2014/chart" uri="{C3380CC4-5D6E-409C-BE32-E72D297353CC}">
              <c16:uniqueId val="{00000001-2FE5-4385-B025-5603E53B543C}"/>
            </c:ext>
          </c:extLst>
        </c:ser>
        <c:dLbls>
          <c:showLegendKey val="0"/>
          <c:showVal val="0"/>
          <c:showCatName val="0"/>
          <c:showSerName val="0"/>
          <c:showPercent val="0"/>
          <c:showBubbleSize val="0"/>
        </c:dLbls>
        <c:smooth val="0"/>
        <c:axId val="135609344"/>
        <c:axId val="135648000"/>
      </c:lineChart>
      <c:catAx>
        <c:axId val="135609344"/>
        <c:scaling>
          <c:orientation val="minMax"/>
        </c:scaling>
        <c:delete val="0"/>
        <c:axPos val="b"/>
        <c:numFmt formatCode="0" sourceLinked="0"/>
        <c:majorTickMark val="none"/>
        <c:minorTickMark val="none"/>
        <c:tickLblPos val="low"/>
        <c:spPr>
          <a:noFill/>
          <a:ln>
            <a:solidFill>
              <a:srgbClr val="EDF5E0">
                <a:lumMod val="10000"/>
              </a:srgbClr>
            </a:solidFill>
          </a:ln>
        </c:spPr>
        <c:crossAx val="135648000"/>
        <c:crosses val="autoZero"/>
        <c:auto val="1"/>
        <c:lblAlgn val="ctr"/>
        <c:lblOffset val="100"/>
        <c:tickLblSkip val="2"/>
        <c:noMultiLvlLbl val="0"/>
      </c:catAx>
      <c:valAx>
        <c:axId val="135648000"/>
        <c:scaling>
          <c:orientation val="minMax"/>
        </c:scaling>
        <c:delete val="0"/>
        <c:axPos val="l"/>
        <c:numFmt formatCode="#,##0.0" sourceLinked="0"/>
        <c:majorTickMark val="none"/>
        <c:minorTickMark val="none"/>
        <c:tickLblPos val="nextTo"/>
        <c:spPr>
          <a:noFill/>
          <a:ln>
            <a:solidFill>
              <a:srgbClr val="EDF5E0">
                <a:lumMod val="10000"/>
              </a:srgbClr>
            </a:solidFill>
          </a:ln>
        </c:spPr>
        <c:crossAx val="135609344"/>
        <c:crosses val="autoZero"/>
        <c:crossBetween val="between"/>
      </c:valAx>
      <c:spPr>
        <a:noFill/>
        <a:ln w="12700">
          <a:noFill/>
        </a:ln>
      </c:spPr>
    </c:plotArea>
    <c:legend>
      <c:legendPos val="r"/>
      <c:layout>
        <c:manualLayout>
          <c:xMode val="edge"/>
          <c:yMode val="edge"/>
          <c:x val="7.6326799342840673E-2"/>
          <c:y val="0.19049298185552893"/>
          <c:w val="0.28269722471198"/>
          <c:h val="0.11647038685381716"/>
        </c:manualLayout>
      </c:layout>
      <c:overlay val="0"/>
    </c:legend>
    <c:plotVisOnly val="1"/>
    <c:dispBlanksAs val="gap"/>
    <c:showDLblsOverMax val="0"/>
  </c:chart>
  <c:spPr>
    <a:noFill/>
    <a:ln w="25400">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98820435932086E-2"/>
          <c:y val="0.12462429620536053"/>
          <c:w val="0.89319634993528907"/>
          <c:h val="0.65718139388480068"/>
        </c:manualLayout>
      </c:layout>
      <c:barChart>
        <c:barDir val="col"/>
        <c:grouping val="clustered"/>
        <c:varyColors val="0"/>
        <c:ser>
          <c:idx val="0"/>
          <c:order val="0"/>
          <c:tx>
            <c:v>Three-Month Moving Average</c:v>
          </c:tx>
          <c:spPr>
            <a:solidFill>
              <a:srgbClr val="00B624"/>
            </a:solidFill>
            <a:ln>
              <a:noFill/>
            </a:ln>
            <a:effectLst/>
          </c:spPr>
          <c:invertIfNegative val="0"/>
          <c:cat>
            <c:numRef>
              <c:f>Chart3_data!$A$27:$A$42</c:f>
              <c:numCache>
                <c:formatCode>mmm\-yy</c:formatCode>
                <c:ptCount val="16"/>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pt idx="12">
                  <c:v>45261</c:v>
                </c:pt>
                <c:pt idx="13">
                  <c:v>45292</c:v>
                </c:pt>
                <c:pt idx="14">
                  <c:v>45323</c:v>
                </c:pt>
                <c:pt idx="15">
                  <c:v>45352</c:v>
                </c:pt>
              </c:numCache>
              <c:extLst/>
            </c:numRef>
          </c:cat>
          <c:val>
            <c:numRef>
              <c:f>Chart3_data!$C$27:$C$42</c:f>
              <c:numCache>
                <c:formatCode>0</c:formatCode>
                <c:ptCount val="16"/>
                <c:pt idx="0">
                  <c:v>252</c:v>
                </c:pt>
                <c:pt idx="1">
                  <c:v>292</c:v>
                </c:pt>
                <c:pt idx="2">
                  <c:v>302</c:v>
                </c:pt>
                <c:pt idx="3">
                  <c:v>305</c:v>
                </c:pt>
                <c:pt idx="4">
                  <c:v>237</c:v>
                </c:pt>
                <c:pt idx="5">
                  <c:v>242</c:v>
                </c:pt>
                <c:pt idx="6">
                  <c:v>274</c:v>
                </c:pt>
                <c:pt idx="7">
                  <c:v>242</c:v>
                </c:pt>
                <c:pt idx="8">
                  <c:v>211</c:v>
                </c:pt>
                <c:pt idx="9">
                  <c:v>213</c:v>
                </c:pt>
                <c:pt idx="10">
                  <c:v>207</c:v>
                </c:pt>
                <c:pt idx="11">
                  <c:v>198</c:v>
                </c:pt>
                <c:pt idx="12">
                  <c:v>212</c:v>
                </c:pt>
                <c:pt idx="13">
                  <c:v>243</c:v>
                </c:pt>
                <c:pt idx="14">
                  <c:v>272</c:v>
                </c:pt>
                <c:pt idx="15">
                  <c:v>276</c:v>
                </c:pt>
              </c:numCache>
              <c:extLst/>
            </c:numRef>
          </c:val>
          <c:extLst>
            <c:ext xmlns:c16="http://schemas.microsoft.com/office/drawing/2014/chart" uri="{C3380CC4-5D6E-409C-BE32-E72D297353CC}">
              <c16:uniqueId val="{00000000-351B-4BB8-B715-67ECA40A880D}"/>
            </c:ext>
          </c:extLst>
        </c:ser>
        <c:dLbls>
          <c:showLegendKey val="0"/>
          <c:showVal val="0"/>
          <c:showCatName val="0"/>
          <c:showSerName val="0"/>
          <c:showPercent val="0"/>
          <c:showBubbleSize val="0"/>
        </c:dLbls>
        <c:gapWidth val="150"/>
        <c:axId val="51990912"/>
        <c:axId val="51992448"/>
      </c:barChart>
      <c:lineChart>
        <c:grouping val="standard"/>
        <c:varyColors val="0"/>
        <c:ser>
          <c:idx val="1"/>
          <c:order val="1"/>
          <c:tx>
            <c:v>Trend Growth in Labor Force</c:v>
          </c:tx>
          <c:spPr>
            <a:ln w="38100">
              <a:solidFill>
                <a:srgbClr val="000000"/>
              </a:solidFill>
              <a:prstDash val="solid"/>
            </a:ln>
            <a:effectLst/>
          </c:spPr>
          <c:marker>
            <c:symbol val="none"/>
          </c:marker>
          <c:cat>
            <c:numRef>
              <c:f>Chart3_data!$A$27:$A$42</c:f>
              <c:numCache>
                <c:formatCode>mmm\-yy</c:formatCode>
                <c:ptCount val="16"/>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pt idx="12">
                  <c:v>45261</c:v>
                </c:pt>
                <c:pt idx="13">
                  <c:v>45292</c:v>
                </c:pt>
                <c:pt idx="14">
                  <c:v>45323</c:v>
                </c:pt>
                <c:pt idx="15">
                  <c:v>45352</c:v>
                </c:pt>
              </c:numCache>
              <c:extLst/>
            </c:numRef>
          </c:cat>
          <c:val>
            <c:numRef>
              <c:f>Chart3_data!$D$27:$D$42</c:f>
              <c:numCache>
                <c:formatCode>General</c:formatCode>
                <c:ptCount val="16"/>
                <c:pt idx="0">
                  <c:v>85</c:v>
                </c:pt>
                <c:pt idx="1">
                  <c:v>85</c:v>
                </c:pt>
                <c:pt idx="2">
                  <c:v>85</c:v>
                </c:pt>
                <c:pt idx="3">
                  <c:v>85</c:v>
                </c:pt>
                <c:pt idx="4">
                  <c:v>85</c:v>
                </c:pt>
                <c:pt idx="5">
                  <c:v>85</c:v>
                </c:pt>
                <c:pt idx="6">
                  <c:v>85</c:v>
                </c:pt>
                <c:pt idx="7">
                  <c:v>85</c:v>
                </c:pt>
                <c:pt idx="8">
                  <c:v>85</c:v>
                </c:pt>
                <c:pt idx="9">
                  <c:v>85</c:v>
                </c:pt>
                <c:pt idx="10">
                  <c:v>85</c:v>
                </c:pt>
                <c:pt idx="11">
                  <c:v>85</c:v>
                </c:pt>
                <c:pt idx="12">
                  <c:v>85</c:v>
                </c:pt>
                <c:pt idx="13">
                  <c:v>85</c:v>
                </c:pt>
                <c:pt idx="14">
                  <c:v>85</c:v>
                </c:pt>
                <c:pt idx="15">
                  <c:v>85</c:v>
                </c:pt>
              </c:numCache>
              <c:extLst/>
            </c:numRef>
          </c:val>
          <c:smooth val="0"/>
          <c:extLst>
            <c:ext xmlns:c16="http://schemas.microsoft.com/office/drawing/2014/chart" uri="{C3380CC4-5D6E-409C-BE32-E72D297353CC}">
              <c16:uniqueId val="{00000001-351B-4BB8-B715-67ECA40A880D}"/>
            </c:ext>
          </c:extLst>
        </c:ser>
        <c:ser>
          <c:idx val="2"/>
          <c:order val="2"/>
          <c:tx>
            <c:v>Labor Force Growth With Revised Immigration Figures</c:v>
          </c:tx>
          <c:spPr>
            <a:ln w="38100">
              <a:solidFill>
                <a:srgbClr val="FF0000"/>
              </a:solidFill>
              <a:prstDash val="sysDash"/>
            </a:ln>
          </c:spPr>
          <c:marker>
            <c:symbol val="none"/>
          </c:marker>
          <c:cat>
            <c:strLit>
              <c:ptCount val="15"/>
              <c:pt idx="0">
                <c:v>Jan-23</c:v>
              </c:pt>
              <c:pt idx="1">
                <c:v>Feb-23</c:v>
              </c:pt>
              <c:pt idx="2">
                <c:v>Mar-23</c:v>
              </c:pt>
              <c:pt idx="3">
                <c:v>Apr-23</c:v>
              </c:pt>
              <c:pt idx="4">
                <c:v>May-23</c:v>
              </c:pt>
              <c:pt idx="5">
                <c:v>Jun-23</c:v>
              </c:pt>
              <c:pt idx="6">
                <c:v>Jul-23</c:v>
              </c:pt>
              <c:pt idx="7">
                <c:v>Aug-23</c:v>
              </c:pt>
              <c:pt idx="8">
                <c:v>Sep-23</c:v>
              </c:pt>
              <c:pt idx="9">
                <c:v>Oct-23</c:v>
              </c:pt>
              <c:pt idx="10">
                <c:v>Nov-23</c:v>
              </c:pt>
              <c:pt idx="11">
                <c:v>Dec-23</c:v>
              </c:pt>
              <c:pt idx="12">
                <c:v>Jan-24</c:v>
              </c:pt>
              <c:pt idx="13">
                <c:v>Feb-24</c:v>
              </c:pt>
              <c:pt idx="14">
                <c:v>Mar-24</c:v>
              </c:pt>
              <c:extLst>
                <c:ext xmlns:c15="http://schemas.microsoft.com/office/drawing/2012/chart" uri="{02D57815-91ED-43cb-92C2-25804820EDAC}">
                  <c15:autoCat val="1"/>
                </c:ext>
              </c:extLst>
            </c:strLit>
          </c:cat>
          <c:val>
            <c:numRef>
              <c:f>Chart3_data!$E$27:$E$42</c:f>
              <c:numCache>
                <c:formatCode>General</c:formatCode>
                <c:ptCount val="16"/>
                <c:pt idx="0">
                  <c:v>185</c:v>
                </c:pt>
                <c:pt idx="1">
                  <c:v>185</c:v>
                </c:pt>
                <c:pt idx="2">
                  <c:v>185</c:v>
                </c:pt>
                <c:pt idx="3">
                  <c:v>185</c:v>
                </c:pt>
                <c:pt idx="4">
                  <c:v>185</c:v>
                </c:pt>
                <c:pt idx="5">
                  <c:v>185</c:v>
                </c:pt>
                <c:pt idx="6">
                  <c:v>185</c:v>
                </c:pt>
                <c:pt idx="7">
                  <c:v>185</c:v>
                </c:pt>
                <c:pt idx="8">
                  <c:v>185</c:v>
                </c:pt>
                <c:pt idx="9">
                  <c:v>185</c:v>
                </c:pt>
                <c:pt idx="10">
                  <c:v>185</c:v>
                </c:pt>
                <c:pt idx="11">
                  <c:v>185</c:v>
                </c:pt>
                <c:pt idx="12">
                  <c:v>185</c:v>
                </c:pt>
                <c:pt idx="13">
                  <c:v>185</c:v>
                </c:pt>
                <c:pt idx="14">
                  <c:v>185</c:v>
                </c:pt>
                <c:pt idx="15">
                  <c:v>185</c:v>
                </c:pt>
              </c:numCache>
            </c:numRef>
          </c:val>
          <c:smooth val="0"/>
          <c:extLst>
            <c:ext xmlns:c16="http://schemas.microsoft.com/office/drawing/2014/chart" uri="{C3380CC4-5D6E-409C-BE32-E72D297353CC}">
              <c16:uniqueId val="{00000000-4CF9-4E86-B45C-38E7410EF2F1}"/>
            </c:ext>
          </c:extLst>
        </c:ser>
        <c:dLbls>
          <c:showLegendKey val="0"/>
          <c:showVal val="0"/>
          <c:showCatName val="0"/>
          <c:showSerName val="0"/>
          <c:showPercent val="0"/>
          <c:showBubbleSize val="0"/>
        </c:dLbls>
        <c:marker val="1"/>
        <c:smooth val="0"/>
        <c:axId val="51990912"/>
        <c:axId val="51992448"/>
      </c:lineChart>
      <c:dateAx>
        <c:axId val="51990912"/>
        <c:scaling>
          <c:orientation val="minMax"/>
        </c:scaling>
        <c:delete val="0"/>
        <c:axPos val="b"/>
        <c:numFmt formatCode="mmm\ yy" sourceLinked="0"/>
        <c:majorTickMark val="none"/>
        <c:minorTickMark val="none"/>
        <c:tickLblPos val="low"/>
        <c:spPr>
          <a:noFill/>
          <a:ln w="12700">
            <a:solidFill>
              <a:srgbClr val="163D22"/>
            </a:solidFill>
          </a:ln>
        </c:spPr>
        <c:txPr>
          <a:bodyPr/>
          <a:lstStyle/>
          <a:p>
            <a:pPr>
              <a:defRPr sz="1600"/>
            </a:pPr>
            <a:endParaRPr lang="en-US"/>
          </a:p>
        </c:txPr>
        <c:crossAx val="51992448"/>
        <c:crosses val="autoZero"/>
        <c:auto val="1"/>
        <c:lblOffset val="100"/>
        <c:baseTimeUnit val="months"/>
        <c:majorUnit val="2"/>
        <c:majorTimeUnit val="months"/>
      </c:dateAx>
      <c:valAx>
        <c:axId val="51992448"/>
        <c:scaling>
          <c:orientation val="minMax"/>
        </c:scaling>
        <c:delete val="0"/>
        <c:axPos val="l"/>
        <c:numFmt formatCode="#,##0" sourceLinked="0"/>
        <c:majorTickMark val="none"/>
        <c:minorTickMark val="none"/>
        <c:tickLblPos val="nextTo"/>
        <c:spPr>
          <a:noFill/>
          <a:ln w="12700">
            <a:solidFill>
              <a:srgbClr val="163D22"/>
            </a:solidFill>
          </a:ln>
        </c:spPr>
        <c:txPr>
          <a:bodyPr/>
          <a:lstStyle/>
          <a:p>
            <a:pPr>
              <a:defRPr sz="1600"/>
            </a:pPr>
            <a:endParaRPr lang="en-US"/>
          </a:p>
        </c:txPr>
        <c:crossAx val="51990912"/>
        <c:crosses val="autoZero"/>
        <c:crossBetween val="between"/>
      </c:valAx>
      <c:spPr>
        <a:noFill/>
      </c:spPr>
    </c:plotArea>
    <c:legend>
      <c:legendPos val="r"/>
      <c:layout>
        <c:manualLayout>
          <c:xMode val="edge"/>
          <c:yMode val="edge"/>
          <c:x val="0.29984309398157738"/>
          <c:y val="5.1697263877629289E-2"/>
          <c:w val="0.59871931872022111"/>
          <c:h val="0.17328564146792233"/>
        </c:manualLayout>
      </c:layout>
      <c:overlay val="0"/>
      <c:spPr>
        <a:noFill/>
        <a:ln>
          <a:noFill/>
        </a:ln>
      </c:spPr>
      <c:txPr>
        <a:bodyPr/>
        <a:lstStyle/>
        <a:p>
          <a:pPr>
            <a:defRPr sz="1500"/>
          </a:pPr>
          <a:endParaRPr lang="en-US"/>
        </a:p>
      </c:txPr>
    </c:legend>
    <c:plotVisOnly val="1"/>
    <c:dispBlanksAs val="gap"/>
    <c:showDLblsOverMax val="0"/>
  </c:chart>
  <c:spPr>
    <a:noFill/>
    <a:ln w="31750">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007732141590412E-2"/>
          <c:y val="8.229671920267656E-2"/>
          <c:w val="0.93216313754699598"/>
          <c:h val="0.77110756652704671"/>
        </c:manualLayout>
      </c:layout>
      <c:barChart>
        <c:barDir val="col"/>
        <c:grouping val="clustered"/>
        <c:varyColors val="0"/>
        <c:ser>
          <c:idx val="2"/>
          <c:order val="0"/>
          <c:tx>
            <c:strRef>
              <c:f>TD_Total_JOR!$J$481</c:f>
              <c:strCache>
                <c:ptCount val="1"/>
                <c:pt idx="0">
                  <c:v>2019</c:v>
                </c:pt>
              </c:strCache>
            </c:strRef>
          </c:tx>
          <c:spPr>
            <a:solidFill>
              <a:schemeClr val="accent3"/>
            </a:solidFill>
            <a:ln>
              <a:noFill/>
            </a:ln>
            <a:effectLst/>
          </c:spPr>
          <c:invertIfNegative val="0"/>
          <c:cat>
            <c:strRef>
              <c:f>TD_Total_JOR!$G$482:$G$488</c:f>
              <c:strCache>
                <c:ptCount val="7"/>
                <c:pt idx="0">
                  <c:v>VT</c:v>
                </c:pt>
                <c:pt idx="1">
                  <c:v>NH</c:v>
                </c:pt>
                <c:pt idx="2">
                  <c:v>MA</c:v>
                </c:pt>
                <c:pt idx="3">
                  <c:v>ME</c:v>
                </c:pt>
                <c:pt idx="4">
                  <c:v>RI</c:v>
                </c:pt>
                <c:pt idx="5">
                  <c:v>CT</c:v>
                </c:pt>
                <c:pt idx="6">
                  <c:v>U.S.</c:v>
                </c:pt>
              </c:strCache>
            </c:strRef>
          </c:cat>
          <c:val>
            <c:numRef>
              <c:f>TD_Total_JOR!$J$482:$J$488</c:f>
              <c:numCache>
                <c:formatCode>0.0</c:formatCode>
                <c:ptCount val="7"/>
                <c:pt idx="0">
                  <c:v>2.2087397603340237</c:v>
                </c:pt>
                <c:pt idx="1">
                  <c:v>1.5829976412680766</c:v>
                </c:pt>
                <c:pt idx="2">
                  <c:v>1.4523478795387099</c:v>
                </c:pt>
                <c:pt idx="3">
                  <c:v>1.533613701144275</c:v>
                </c:pt>
                <c:pt idx="4">
                  <c:v>1.1860932208695285</c:v>
                </c:pt>
                <c:pt idx="5">
                  <c:v>0.94358132956318208</c:v>
                </c:pt>
                <c:pt idx="6">
                  <c:v>1.1930238928757964</c:v>
                </c:pt>
              </c:numCache>
            </c:numRef>
          </c:val>
          <c:extLst>
            <c:ext xmlns:c16="http://schemas.microsoft.com/office/drawing/2014/chart" uri="{C3380CC4-5D6E-409C-BE32-E72D297353CC}">
              <c16:uniqueId val="{00000000-8D22-4B6A-9719-964FF3C5E5A8}"/>
            </c:ext>
          </c:extLst>
        </c:ser>
        <c:ser>
          <c:idx val="1"/>
          <c:order val="1"/>
          <c:tx>
            <c:strRef>
              <c:f>TD_Total_JOR!$I$481</c:f>
              <c:strCache>
                <c:ptCount val="1"/>
                <c:pt idx="0">
                  <c:v>Max</c:v>
                </c:pt>
              </c:strCache>
            </c:strRef>
          </c:tx>
          <c:spPr>
            <a:solidFill>
              <a:srgbClr val="00B050">
                <a:alpha val="75000"/>
              </a:srgbClr>
            </a:solidFill>
            <a:ln>
              <a:noFill/>
            </a:ln>
            <a:effectLst/>
          </c:spPr>
          <c:invertIfNegative val="0"/>
          <c:cat>
            <c:strRef>
              <c:f>TD_Total_JOR!$G$482:$G$488</c:f>
              <c:strCache>
                <c:ptCount val="7"/>
                <c:pt idx="0">
                  <c:v>VT</c:v>
                </c:pt>
                <c:pt idx="1">
                  <c:v>NH</c:v>
                </c:pt>
                <c:pt idx="2">
                  <c:v>MA</c:v>
                </c:pt>
                <c:pt idx="3">
                  <c:v>ME</c:v>
                </c:pt>
                <c:pt idx="4">
                  <c:v>RI</c:v>
                </c:pt>
                <c:pt idx="5">
                  <c:v>CT</c:v>
                </c:pt>
                <c:pt idx="6">
                  <c:v>U.S.</c:v>
                </c:pt>
              </c:strCache>
            </c:strRef>
          </c:cat>
          <c:val>
            <c:numRef>
              <c:f>TD_Total_JOR!$I$482:$I$488</c:f>
              <c:numCache>
                <c:formatCode>0.0</c:formatCode>
                <c:ptCount val="7"/>
                <c:pt idx="0">
                  <c:v>3.5737921906022505</c:v>
                </c:pt>
                <c:pt idx="1">
                  <c:v>3.5784707514788581</c:v>
                </c:pt>
                <c:pt idx="2">
                  <c:v>2.4502750392619572</c:v>
                </c:pt>
                <c:pt idx="3">
                  <c:v>3.0070573795642832</c:v>
                </c:pt>
                <c:pt idx="4">
                  <c:v>2.4277326106594401</c:v>
                </c:pt>
                <c:pt idx="5">
                  <c:v>1.890727095787571</c:v>
                </c:pt>
                <c:pt idx="6">
                  <c:v>2.0327048222926747</c:v>
                </c:pt>
              </c:numCache>
            </c:numRef>
          </c:val>
          <c:extLst>
            <c:ext xmlns:c16="http://schemas.microsoft.com/office/drawing/2014/chart" uri="{C3380CC4-5D6E-409C-BE32-E72D297353CC}">
              <c16:uniqueId val="{00000001-8D22-4B6A-9719-964FF3C5E5A8}"/>
            </c:ext>
          </c:extLst>
        </c:ser>
        <c:ser>
          <c:idx val="0"/>
          <c:order val="2"/>
          <c:tx>
            <c:strRef>
              <c:f>TD_Total_JOR!$H$481</c:f>
              <c:strCache>
                <c:ptCount val="1"/>
                <c:pt idx="0">
                  <c:v>Current</c:v>
                </c:pt>
              </c:strCache>
            </c:strRef>
          </c:tx>
          <c:spPr>
            <a:solidFill>
              <a:srgbClr val="004C22"/>
            </a:solidFill>
            <a:ln>
              <a:noFill/>
            </a:ln>
            <a:effectLst/>
          </c:spPr>
          <c:invertIfNegative val="0"/>
          <c:cat>
            <c:strRef>
              <c:f>TD_Total_JOR!$G$482:$G$488</c:f>
              <c:strCache>
                <c:ptCount val="7"/>
                <c:pt idx="0">
                  <c:v>VT</c:v>
                </c:pt>
                <c:pt idx="1">
                  <c:v>NH</c:v>
                </c:pt>
                <c:pt idx="2">
                  <c:v>MA</c:v>
                </c:pt>
                <c:pt idx="3">
                  <c:v>ME</c:v>
                </c:pt>
                <c:pt idx="4">
                  <c:v>RI</c:v>
                </c:pt>
                <c:pt idx="5">
                  <c:v>CT</c:v>
                </c:pt>
                <c:pt idx="6">
                  <c:v>U.S.</c:v>
                </c:pt>
              </c:strCache>
            </c:strRef>
          </c:cat>
          <c:val>
            <c:numRef>
              <c:f>TD_Total_JOR!$H$482:$H$488</c:f>
              <c:numCache>
                <c:formatCode>0.0</c:formatCode>
                <c:ptCount val="7"/>
                <c:pt idx="0">
                  <c:v>2.2383285251916076</c:v>
                </c:pt>
                <c:pt idx="1">
                  <c:v>2.0153994157462836</c:v>
                </c:pt>
                <c:pt idx="2">
                  <c:v>1.874601355629349</c:v>
                </c:pt>
                <c:pt idx="3">
                  <c:v>1.8078655259475571</c:v>
                </c:pt>
                <c:pt idx="4">
                  <c:v>1.4772790237713955</c:v>
                </c:pt>
                <c:pt idx="5">
                  <c:v>1.1153847908087933</c:v>
                </c:pt>
                <c:pt idx="6">
                  <c:v>1.4242851616169308</c:v>
                </c:pt>
              </c:numCache>
            </c:numRef>
          </c:val>
          <c:extLst>
            <c:ext xmlns:c16="http://schemas.microsoft.com/office/drawing/2014/chart" uri="{C3380CC4-5D6E-409C-BE32-E72D297353CC}">
              <c16:uniqueId val="{00000002-8D22-4B6A-9719-964FF3C5E5A8}"/>
            </c:ext>
          </c:extLst>
        </c:ser>
        <c:dLbls>
          <c:showLegendKey val="0"/>
          <c:showVal val="0"/>
          <c:showCatName val="0"/>
          <c:showSerName val="0"/>
          <c:showPercent val="0"/>
          <c:showBubbleSize val="0"/>
        </c:dLbls>
        <c:gapWidth val="54"/>
        <c:overlap val="-5"/>
        <c:axId val="2014073696"/>
        <c:axId val="2014074056"/>
      </c:barChart>
      <c:catAx>
        <c:axId val="2014073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4074056"/>
        <c:crosses val="autoZero"/>
        <c:auto val="1"/>
        <c:lblAlgn val="ctr"/>
        <c:lblOffset val="100"/>
        <c:noMultiLvlLbl val="0"/>
      </c:catAx>
      <c:valAx>
        <c:axId val="2014074056"/>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14073696"/>
        <c:crosses val="autoZero"/>
        <c:crossBetween val="between"/>
      </c:valAx>
      <c:spPr>
        <a:noFill/>
        <a:ln>
          <a:noFill/>
        </a:ln>
        <a:effectLst/>
      </c:spPr>
    </c:plotArea>
    <c:legend>
      <c:legendPos val="b"/>
      <c:layout>
        <c:manualLayout>
          <c:xMode val="edge"/>
          <c:yMode val="edge"/>
          <c:x val="0.58506009262784697"/>
          <c:y val="8.1995897756573857E-2"/>
          <c:w val="0.16280151643769777"/>
          <c:h val="0.2144503314002437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75737612116027E-2"/>
          <c:y val="0.1143382401689451"/>
          <c:w val="0.89408330991707563"/>
          <c:h val="0.63888079102998352"/>
        </c:manualLayout>
      </c:layout>
      <c:lineChart>
        <c:grouping val="standard"/>
        <c:varyColors val="0"/>
        <c:ser>
          <c:idx val="0"/>
          <c:order val="0"/>
          <c:tx>
            <c:v>Effective Funds Rate</c:v>
          </c:tx>
          <c:spPr>
            <a:ln w="41275">
              <a:solidFill>
                <a:srgbClr val="00B624"/>
              </a:solidFill>
            </a:ln>
          </c:spPr>
          <c:marker>
            <c:symbol val="none"/>
          </c:marker>
          <c:cat>
            <c:numRef>
              <c:f>'[Book2]Data-FFR'!$A$474:$A$584</c:f>
              <c:numCache>
                <c:formatCode>m/d/yyyy</c:formatCode>
                <c:ptCount val="111"/>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numCache>
            </c:numRef>
          </c:cat>
          <c:val>
            <c:numRef>
              <c:f>'[Book2]Data-FFR'!$B$474:$B$584</c:f>
              <c:numCache>
                <c:formatCode>General</c:formatCode>
                <c:ptCount val="111"/>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0.54</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2.42</c:v>
                </c:pt>
                <c:pt idx="52">
                  <c:v>2.39</c:v>
                </c:pt>
                <c:pt idx="53">
                  <c:v>2.38</c:v>
                </c:pt>
                <c:pt idx="54">
                  <c:v>2.4</c:v>
                </c:pt>
                <c:pt idx="55">
                  <c:v>2.13</c:v>
                </c:pt>
                <c:pt idx="56">
                  <c:v>2.04</c:v>
                </c:pt>
                <c:pt idx="57">
                  <c:v>1.83</c:v>
                </c:pt>
                <c:pt idx="58">
                  <c:v>1.55</c:v>
                </c:pt>
                <c:pt idx="59">
                  <c:v>1.55</c:v>
                </c:pt>
                <c:pt idx="60">
                  <c:v>1.55</c:v>
                </c:pt>
                <c:pt idx="61">
                  <c:v>1.58</c:v>
                </c:pt>
                <c:pt idx="62">
                  <c:v>0.65</c:v>
                </c:pt>
                <c:pt idx="63">
                  <c:v>0.05</c:v>
                </c:pt>
                <c:pt idx="64">
                  <c:v>0.05</c:v>
                </c:pt>
                <c:pt idx="65">
                  <c:v>0.08</c:v>
                </c:pt>
                <c:pt idx="66">
                  <c:v>0.09</c:v>
                </c:pt>
                <c:pt idx="67">
                  <c:v>0.1</c:v>
                </c:pt>
                <c:pt idx="68">
                  <c:v>0.09</c:v>
                </c:pt>
                <c:pt idx="69">
                  <c:v>0.09</c:v>
                </c:pt>
                <c:pt idx="70">
                  <c:v>0.09</c:v>
                </c:pt>
                <c:pt idx="71">
                  <c:v>0.09</c:v>
                </c:pt>
                <c:pt idx="72">
                  <c:v>0.09</c:v>
                </c:pt>
                <c:pt idx="73">
                  <c:v>0.08</c:v>
                </c:pt>
                <c:pt idx="74">
                  <c:v>7.0000000000000007E-2</c:v>
                </c:pt>
                <c:pt idx="75">
                  <c:v>7.0000000000000007E-2</c:v>
                </c:pt>
                <c:pt idx="76">
                  <c:v>0.06</c:v>
                </c:pt>
                <c:pt idx="77">
                  <c:v>0.08</c:v>
                </c:pt>
                <c:pt idx="78">
                  <c:v>0.1</c:v>
                </c:pt>
                <c:pt idx="79">
                  <c:v>0.09</c:v>
                </c:pt>
                <c:pt idx="80">
                  <c:v>0.08</c:v>
                </c:pt>
                <c:pt idx="81">
                  <c:v>0.08</c:v>
                </c:pt>
                <c:pt idx="82">
                  <c:v>0.08</c:v>
                </c:pt>
                <c:pt idx="83">
                  <c:v>0.08</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numCache>
            </c:numRef>
          </c:val>
          <c:smooth val="0"/>
          <c:extLst>
            <c:ext xmlns:c16="http://schemas.microsoft.com/office/drawing/2014/chart" uri="{C3380CC4-5D6E-409C-BE32-E72D297353CC}">
              <c16:uniqueId val="{00000000-E8C3-40AF-B32F-47BCA10CA771}"/>
            </c:ext>
          </c:extLst>
        </c:ser>
        <c:ser>
          <c:idx val="1"/>
          <c:order val="1"/>
          <c:tx>
            <c:v>Proxy Funds Rate</c:v>
          </c:tx>
          <c:spPr>
            <a:ln w="41275">
              <a:solidFill>
                <a:srgbClr val="163D22"/>
              </a:solidFill>
              <a:prstDash val="sysDash"/>
            </a:ln>
          </c:spPr>
          <c:marker>
            <c:symbol val="none"/>
          </c:marker>
          <c:cat>
            <c:numRef>
              <c:f>'[Book2]Data-FFR'!$A$474:$A$584</c:f>
              <c:numCache>
                <c:formatCode>m/d/yyyy</c:formatCode>
                <c:ptCount val="111"/>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numCache>
            </c:numRef>
          </c:cat>
          <c:val>
            <c:numRef>
              <c:f>'[Book2]Data-FFR'!$C$474:$C$584</c:f>
              <c:numCache>
                <c:formatCode>General</c:formatCode>
                <c:ptCount val="111"/>
                <c:pt idx="0">
                  <c:v>0.28640434856166702</c:v>
                </c:pt>
                <c:pt idx="1">
                  <c:v>0.24468727001130078</c:v>
                </c:pt>
                <c:pt idx="2">
                  <c:v>0.2369755222383701</c:v>
                </c:pt>
                <c:pt idx="3">
                  <c:v>0.14706473193939115</c:v>
                </c:pt>
                <c:pt idx="4">
                  <c:v>-4.9604810361880428E-2</c:v>
                </c:pt>
                <c:pt idx="5">
                  <c:v>-5.3079348405913732E-2</c:v>
                </c:pt>
                <c:pt idx="6">
                  <c:v>4.731946144885367E-2</c:v>
                </c:pt>
                <c:pt idx="7">
                  <c:v>0.23400462187287735</c:v>
                </c:pt>
                <c:pt idx="8">
                  <c:v>0.22692623996676137</c:v>
                </c:pt>
                <c:pt idx="9">
                  <c:v>0.22584948617001399</c:v>
                </c:pt>
                <c:pt idx="10">
                  <c:v>0.48378602260250886</c:v>
                </c:pt>
                <c:pt idx="11">
                  <c:v>0.73914982122327078</c:v>
                </c:pt>
                <c:pt idx="12">
                  <c:v>0.7583317411286421</c:v>
                </c:pt>
                <c:pt idx="13">
                  <c:v>0.74835646411855739</c:v>
                </c:pt>
                <c:pt idx="14">
                  <c:v>0.86442188294205347</c:v>
                </c:pt>
                <c:pt idx="15">
                  <c:v>0.72616365396811233</c:v>
                </c:pt>
                <c:pt idx="16">
                  <c:v>0.78600398020769768</c:v>
                </c:pt>
                <c:pt idx="17">
                  <c:v>0.91558226012764798</c:v>
                </c:pt>
                <c:pt idx="18">
                  <c:v>0.94725282161405133</c:v>
                </c:pt>
                <c:pt idx="19">
                  <c:v>0.97039926867569481</c:v>
                </c:pt>
                <c:pt idx="20">
                  <c:v>0.91239642667803522</c:v>
                </c:pt>
                <c:pt idx="21">
                  <c:v>0.77313072225724222</c:v>
                </c:pt>
                <c:pt idx="22">
                  <c:v>0.63373087830456387</c:v>
                </c:pt>
                <c:pt idx="23">
                  <c:v>0.7882024051084161</c:v>
                </c:pt>
                <c:pt idx="24">
                  <c:v>0.86476614856909317</c:v>
                </c:pt>
                <c:pt idx="25">
                  <c:v>0.8478903058875471</c:v>
                </c:pt>
                <c:pt idx="26">
                  <c:v>0.96767121261603883</c:v>
                </c:pt>
                <c:pt idx="27">
                  <c:v>1.0178095815056694</c:v>
                </c:pt>
                <c:pt idx="28">
                  <c:v>1.0919308180510994</c:v>
                </c:pt>
                <c:pt idx="29">
                  <c:v>1.2739574757994194</c:v>
                </c:pt>
                <c:pt idx="30">
                  <c:v>1.1933749825255417</c:v>
                </c:pt>
                <c:pt idx="31">
                  <c:v>1.2351828419462005</c:v>
                </c:pt>
                <c:pt idx="32">
                  <c:v>1.2565333670424057</c:v>
                </c:pt>
                <c:pt idx="33">
                  <c:v>1.3926681688445073</c:v>
                </c:pt>
                <c:pt idx="34">
                  <c:v>1.6924627510354195</c:v>
                </c:pt>
                <c:pt idx="35">
                  <c:v>1.9221085503558344</c:v>
                </c:pt>
                <c:pt idx="36">
                  <c:v>2.0351842555346238</c:v>
                </c:pt>
                <c:pt idx="37">
                  <c:v>2.0594056836658039</c:v>
                </c:pt>
                <c:pt idx="38">
                  <c:v>2.340753496089838</c:v>
                </c:pt>
                <c:pt idx="39">
                  <c:v>2.5029244548588876</c:v>
                </c:pt>
                <c:pt idx="40">
                  <c:v>2.6544649410516246</c:v>
                </c:pt>
                <c:pt idx="41">
                  <c:v>2.7861268714465042</c:v>
                </c:pt>
                <c:pt idx="42">
                  <c:v>2.9285329040920867</c:v>
                </c:pt>
                <c:pt idx="43">
                  <c:v>2.9689923365327036</c:v>
                </c:pt>
                <c:pt idx="44">
                  <c:v>3.069946176639029</c:v>
                </c:pt>
                <c:pt idx="45">
                  <c:v>3.117824965515068</c:v>
                </c:pt>
                <c:pt idx="46">
                  <c:v>3.1959171861280637</c:v>
                </c:pt>
                <c:pt idx="47">
                  <c:v>3.1796113725645321</c:v>
                </c:pt>
                <c:pt idx="48">
                  <c:v>2.9678648396946379</c:v>
                </c:pt>
                <c:pt idx="49">
                  <c:v>2.8708438275427506</c:v>
                </c:pt>
                <c:pt idx="50">
                  <c:v>2.8229461759636578</c:v>
                </c:pt>
                <c:pt idx="51">
                  <c:v>2.675073765061847</c:v>
                </c:pt>
                <c:pt idx="52">
                  <c:v>2.6215564796295401</c:v>
                </c:pt>
                <c:pt idx="53">
                  <c:v>2.2405253353523156</c:v>
                </c:pt>
                <c:pt idx="54">
                  <c:v>2.2927305185502047</c:v>
                </c:pt>
                <c:pt idx="55">
                  <c:v>2.3956864720366084</c:v>
                </c:pt>
                <c:pt idx="56">
                  <c:v>2.4835225043428037</c:v>
                </c:pt>
                <c:pt idx="57">
                  <c:v>2.3900740793039303</c:v>
                </c:pt>
                <c:pt idx="58">
                  <c:v>2.3304791948812729</c:v>
                </c:pt>
                <c:pt idx="59">
                  <c:v>2.2881008336216948</c:v>
                </c:pt>
                <c:pt idx="60">
                  <c:v>2.2201803674595082</c:v>
                </c:pt>
                <c:pt idx="61">
                  <c:v>2.186113424404581</c:v>
                </c:pt>
                <c:pt idx="62">
                  <c:v>1.6133129174779721</c:v>
                </c:pt>
                <c:pt idx="63">
                  <c:v>1.5269391286555343</c:v>
                </c:pt>
                <c:pt idx="64">
                  <c:v>1.32386119812237</c:v>
                </c:pt>
                <c:pt idx="65">
                  <c:v>1.2061048416090658</c:v>
                </c:pt>
                <c:pt idx="66">
                  <c:v>1.2118392826485982</c:v>
                </c:pt>
                <c:pt idx="67">
                  <c:v>1.0566471878625276</c:v>
                </c:pt>
                <c:pt idx="68">
                  <c:v>0.93267499221947847</c:v>
                </c:pt>
                <c:pt idx="69">
                  <c:v>0.74173687694974111</c:v>
                </c:pt>
                <c:pt idx="70">
                  <c:v>0.62107977963910332</c:v>
                </c:pt>
                <c:pt idx="71">
                  <c:v>0.40927254775842381</c:v>
                </c:pt>
                <c:pt idx="72">
                  <c:v>0.18201168808933513</c:v>
                </c:pt>
                <c:pt idx="73">
                  <c:v>-7.9975856453224498E-2</c:v>
                </c:pt>
                <c:pt idx="74">
                  <c:v>-0.35982632954087462</c:v>
                </c:pt>
                <c:pt idx="75">
                  <c:v>-0.37415207213744395</c:v>
                </c:pt>
                <c:pt idx="76">
                  <c:v>-0.43463642421602577</c:v>
                </c:pt>
                <c:pt idx="77">
                  <c:v>-0.16118187892879809</c:v>
                </c:pt>
                <c:pt idx="78">
                  <c:v>0.11323891291162164</c:v>
                </c:pt>
                <c:pt idx="79">
                  <c:v>0.14746552190693102</c:v>
                </c:pt>
                <c:pt idx="80">
                  <c:v>0.10144304929767989</c:v>
                </c:pt>
                <c:pt idx="81">
                  <c:v>0.1690819904944203</c:v>
                </c:pt>
                <c:pt idx="82">
                  <c:v>0.44697350827050597</c:v>
                </c:pt>
                <c:pt idx="83">
                  <c:v>0.90580638487320475</c:v>
                </c:pt>
                <c:pt idx="84">
                  <c:v>1.2374840730164456</c:v>
                </c:pt>
                <c:pt idx="85">
                  <c:v>1.9769839314598594</c:v>
                </c:pt>
                <c:pt idx="86">
                  <c:v>2.8162268885659856</c:v>
                </c:pt>
                <c:pt idx="87">
                  <c:v>3.5590108718725002</c:v>
                </c:pt>
                <c:pt idx="88">
                  <c:v>3.6142510896866913</c:v>
                </c:pt>
                <c:pt idx="89">
                  <c:v>4.1453586477126239</c:v>
                </c:pt>
                <c:pt idx="90">
                  <c:v>4.4859292697760944</c:v>
                </c:pt>
                <c:pt idx="91">
                  <c:v>4.6758299667897312</c:v>
                </c:pt>
                <c:pt idx="92">
                  <c:v>5.4437366553612119</c:v>
                </c:pt>
                <c:pt idx="93">
                  <c:v>6.2583896761497524</c:v>
                </c:pt>
                <c:pt idx="94">
                  <c:v>6.535724297008942</c:v>
                </c:pt>
                <c:pt idx="95">
                  <c:v>6.2487529862119544</c:v>
                </c:pt>
                <c:pt idx="96">
                  <c:v>6.19214164129545</c:v>
                </c:pt>
                <c:pt idx="97">
                  <c:v>6.3679022975202022</c:v>
                </c:pt>
                <c:pt idx="98">
                  <c:v>6.3472031197933552</c:v>
                </c:pt>
                <c:pt idx="99">
                  <c:v>6.0211199113557292</c:v>
                </c:pt>
                <c:pt idx="100">
                  <c:v>6.0720989630000481</c:v>
                </c:pt>
                <c:pt idx="101">
                  <c:v>6.9154044724416996</c:v>
                </c:pt>
                <c:pt idx="102">
                  <c:v>7.1346891136333772</c:v>
                </c:pt>
                <c:pt idx="103">
                  <c:v>6.9984649537516272</c:v>
                </c:pt>
                <c:pt idx="104">
                  <c:v>6.9643968077746843</c:v>
                </c:pt>
                <c:pt idx="105">
                  <c:v>6.7096337378443591</c:v>
                </c:pt>
                <c:pt idx="106">
                  <c:v>6.7357261378094506</c:v>
                </c:pt>
                <c:pt idx="107">
                  <c:v>6.3120351402079988</c:v>
                </c:pt>
                <c:pt idx="108">
                  <c:v>5.850261676862333</c:v>
                </c:pt>
                <c:pt idx="109">
                  <c:v>6.0858608984186544</c:v>
                </c:pt>
                <c:pt idx="110">
                  <c:v>6.1912335348445993</c:v>
                </c:pt>
              </c:numCache>
            </c:numRef>
          </c:val>
          <c:smooth val="0"/>
          <c:extLst>
            <c:ext xmlns:c16="http://schemas.microsoft.com/office/drawing/2014/chart" uri="{C3380CC4-5D6E-409C-BE32-E72D297353CC}">
              <c16:uniqueId val="{00000001-E8C3-40AF-B32F-47BCA10CA771}"/>
            </c:ext>
          </c:extLst>
        </c:ser>
        <c:dLbls>
          <c:showLegendKey val="0"/>
          <c:showVal val="0"/>
          <c:showCatName val="0"/>
          <c:showSerName val="0"/>
          <c:showPercent val="0"/>
          <c:showBubbleSize val="0"/>
        </c:dLbls>
        <c:smooth val="0"/>
        <c:axId val="135609344"/>
        <c:axId val="135648000"/>
      </c:lineChart>
      <c:dateAx>
        <c:axId val="135609344"/>
        <c:scaling>
          <c:orientation val="minMax"/>
        </c:scaling>
        <c:delete val="0"/>
        <c:axPos val="b"/>
        <c:numFmt formatCode="yyyy" sourceLinked="0"/>
        <c:majorTickMark val="none"/>
        <c:minorTickMark val="none"/>
        <c:tickLblPos val="low"/>
        <c:spPr>
          <a:noFill/>
          <a:ln>
            <a:solidFill>
              <a:srgbClr val="EDF5E0">
                <a:lumMod val="10000"/>
              </a:srgbClr>
            </a:solidFill>
          </a:ln>
        </c:spPr>
        <c:txPr>
          <a:bodyPr/>
          <a:lstStyle/>
          <a:p>
            <a:pPr>
              <a:defRPr sz="1600"/>
            </a:pPr>
            <a:endParaRPr lang="en-US"/>
          </a:p>
        </c:txPr>
        <c:crossAx val="135648000"/>
        <c:crosses val="autoZero"/>
        <c:auto val="1"/>
        <c:lblOffset val="100"/>
        <c:baseTimeUnit val="months"/>
        <c:majorUnit val="12"/>
        <c:majorTimeUnit val="months"/>
      </c:dateAx>
      <c:valAx>
        <c:axId val="135648000"/>
        <c:scaling>
          <c:orientation val="minMax"/>
        </c:scaling>
        <c:delete val="0"/>
        <c:axPos val="l"/>
        <c:numFmt formatCode="#,##0" sourceLinked="0"/>
        <c:majorTickMark val="none"/>
        <c:minorTickMark val="none"/>
        <c:tickLblPos val="nextTo"/>
        <c:spPr>
          <a:noFill/>
          <a:ln>
            <a:solidFill>
              <a:srgbClr val="EDF5E0">
                <a:lumMod val="10000"/>
              </a:srgbClr>
            </a:solidFill>
          </a:ln>
        </c:spPr>
        <c:txPr>
          <a:bodyPr/>
          <a:lstStyle/>
          <a:p>
            <a:pPr>
              <a:defRPr sz="1600"/>
            </a:pPr>
            <a:endParaRPr lang="en-US"/>
          </a:p>
        </c:txPr>
        <c:crossAx val="135609344"/>
        <c:crosses val="autoZero"/>
        <c:crossBetween val="between"/>
      </c:valAx>
      <c:spPr>
        <a:noFill/>
        <a:ln w="12700">
          <a:noFill/>
        </a:ln>
      </c:spPr>
    </c:plotArea>
    <c:legend>
      <c:legendPos val="r"/>
      <c:layout>
        <c:manualLayout>
          <c:xMode val="edge"/>
          <c:yMode val="edge"/>
          <c:x val="7.4732141941491484E-2"/>
          <c:y val="0.15652244254991934"/>
          <c:w val="0.39537101612298464"/>
          <c:h val="0.13570523026176903"/>
        </c:manualLayout>
      </c:layout>
      <c:overlay val="0"/>
      <c:txPr>
        <a:bodyPr/>
        <a:lstStyle/>
        <a:p>
          <a:pPr>
            <a:defRPr sz="1400"/>
          </a:pPr>
          <a:endParaRPr lang="en-US"/>
        </a:p>
      </c:txPr>
    </c:legend>
    <c:plotVisOnly val="1"/>
    <c:dispBlanksAs val="gap"/>
    <c:showDLblsOverMax val="0"/>
  </c:chart>
  <c:spPr>
    <a:noFill/>
    <a:ln w="25400">
      <a:noFill/>
    </a:ln>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0.03113</cdr:x>
      <cdr:y>0.92801</cdr:y>
    </cdr:from>
    <cdr:to>
      <cdr:x>0.94785</cdr:x>
      <cdr:y>0.9856</cdr:y>
    </cdr:to>
    <cdr:sp macro="" textlink="">
      <cdr:nvSpPr>
        <cdr:cNvPr id="2" name="TextBox 1"/>
        <cdr:cNvSpPr txBox="1"/>
      </cdr:nvSpPr>
      <cdr:spPr>
        <a:xfrm xmlns:a="http://schemas.openxmlformats.org/drawingml/2006/main">
          <a:off x="379413" y="4911743"/>
          <a:ext cx="11173766" cy="30480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Forecast as of March 2024. Source: The Bureau of Economic Analysis, Statistics Canada, Eurostat, Office for National Statistics, TD Economics. </a:t>
          </a:r>
        </a:p>
      </cdr:txBody>
    </cdr:sp>
  </cdr:relSizeAnchor>
  <cdr:relSizeAnchor xmlns:cdr="http://schemas.openxmlformats.org/drawingml/2006/chartDrawing">
    <cdr:from>
      <cdr:x>0.05662</cdr:x>
      <cdr:y>0</cdr:y>
    </cdr:from>
    <cdr:to>
      <cdr:x>0.88563</cdr:x>
      <cdr:y>0.08814</cdr:y>
    </cdr:to>
    <cdr:sp macro="" textlink="">
      <cdr:nvSpPr>
        <cdr:cNvPr id="3" name="TextBox 2"/>
        <cdr:cNvSpPr txBox="1"/>
      </cdr:nvSpPr>
      <cdr:spPr>
        <a:xfrm xmlns:a="http://schemas.openxmlformats.org/drawingml/2006/main">
          <a:off x="690131" y="0"/>
          <a:ext cx="10104658" cy="43656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1600" b="0" dirty="0">
              <a:latin typeface="Arial" panose="020B0604020202020204" pitchFamily="34" charset="0"/>
              <a:cs typeface="Arial" panose="020B0604020202020204" pitchFamily="34" charset="0"/>
            </a:rPr>
            <a:t>Real GDP, % Change (Annualized)</a:t>
          </a:r>
        </a:p>
        <a:p xmlns:a="http://schemas.openxmlformats.org/drawingml/2006/main">
          <a:pPr algn="l"/>
          <a:endParaRPr lang="en-US" sz="16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cdr:x>
      <cdr:y>0</cdr:y>
    </cdr:from>
    <cdr:to>
      <cdr:x>0.5</cdr:x>
      <cdr:y>0.84823</cdr:y>
    </cdr:to>
    <cdr:cxnSp macro="">
      <cdr:nvCxnSpPr>
        <cdr:cNvPr id="4" name="Straight Connector 3">
          <a:extLst xmlns:a="http://schemas.openxmlformats.org/drawingml/2006/main">
            <a:ext uri="{FF2B5EF4-FFF2-40B4-BE49-F238E27FC236}">
              <a16:creationId xmlns:a16="http://schemas.microsoft.com/office/drawing/2014/main" id="{4E6BBCA5-3FAF-3A7B-826C-E76EC12F1765}"/>
            </a:ext>
          </a:extLst>
        </cdr:cNvPr>
        <cdr:cNvCxnSpPr/>
      </cdr:nvCxnSpPr>
      <cdr:spPr>
        <a:xfrm xmlns:a="http://schemas.openxmlformats.org/drawingml/2006/main">
          <a:off x="6094412" y="0"/>
          <a:ext cx="0" cy="4489486"/>
        </a:xfrm>
        <a:prstGeom xmlns:a="http://schemas.openxmlformats.org/drawingml/2006/main" prst="line">
          <a:avLst/>
        </a:prstGeom>
        <a:ln xmlns:a="http://schemas.openxmlformats.org/drawingml/2006/main" w="12700">
          <a:solidFill>
            <a:srgbClr val="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0.05626</cdr:x>
      <cdr:y>0.88658</cdr:y>
    </cdr:from>
    <cdr:to>
      <cdr:x>0.93477</cdr:x>
      <cdr:y>0.9858</cdr:y>
    </cdr:to>
    <cdr:sp macro="" textlink="">
      <cdr:nvSpPr>
        <cdr:cNvPr id="2" name="TextBox 1"/>
        <cdr:cNvSpPr txBox="1"/>
      </cdr:nvSpPr>
      <cdr:spPr>
        <a:xfrm xmlns:a="http://schemas.openxmlformats.org/drawingml/2006/main">
          <a:off x="685801" y="4758755"/>
          <a:ext cx="10707947" cy="53256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endParaRPr lang="en-US" sz="1200" dirty="0">
            <a:latin typeface="Arial" panose="020B0604020202020204" pitchFamily="34" charset="0"/>
            <a:cs typeface="Arial" panose="020B0604020202020204" pitchFamily="34" charset="0"/>
          </a:endParaRPr>
        </a:p>
        <a:p xmlns:a="http://schemas.openxmlformats.org/drawingml/2006/main">
          <a:pPr algn="l"/>
          <a:r>
            <a:rPr lang="en-US" sz="1200" dirty="0">
              <a:latin typeface="Arial" panose="020B0604020202020204" pitchFamily="34" charset="0"/>
              <a:cs typeface="Arial" panose="020B0604020202020204" pitchFamily="34" charset="0"/>
            </a:rPr>
            <a:t>*To 2023Q3 (Latest Available Data). Source: National Statistical Agencies, TD Economics.</a:t>
          </a:r>
        </a:p>
      </cdr:txBody>
    </cdr:sp>
  </cdr:relSizeAnchor>
  <cdr:relSizeAnchor xmlns:cdr="http://schemas.openxmlformats.org/drawingml/2006/chartDrawing">
    <cdr:from>
      <cdr:x>0.05626</cdr:x>
      <cdr:y>0.07738</cdr:y>
    </cdr:from>
    <cdr:to>
      <cdr:x>0.90808</cdr:x>
      <cdr:y>0.22546</cdr:y>
    </cdr:to>
    <cdr:sp macro="" textlink="">
      <cdr:nvSpPr>
        <cdr:cNvPr id="3" name="TextBox 2"/>
        <cdr:cNvSpPr txBox="1"/>
      </cdr:nvSpPr>
      <cdr:spPr>
        <a:xfrm xmlns:a="http://schemas.openxmlformats.org/drawingml/2006/main">
          <a:off x="685800" y="415337"/>
          <a:ext cx="10382627" cy="79482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1600" b="0" dirty="0">
              <a:latin typeface="Arial" panose="020B0604020202020204" pitchFamily="34" charset="0"/>
              <a:cs typeface="Arial" panose="020B0604020202020204" pitchFamily="34" charset="0"/>
            </a:rPr>
            <a:t>Output</a:t>
          </a:r>
          <a:r>
            <a:rPr lang="en-US" sz="1600" b="0" baseline="0" dirty="0">
              <a:latin typeface="Arial" panose="020B0604020202020204" pitchFamily="34" charset="0"/>
              <a:cs typeface="Arial" panose="020B0604020202020204" pitchFamily="34" charset="0"/>
            </a:rPr>
            <a:t> Per Working Hour,</a:t>
          </a:r>
          <a:r>
            <a:rPr lang="en-US" sz="1600" b="0" dirty="0">
              <a:latin typeface="Arial" panose="020B0604020202020204" pitchFamily="34" charset="0"/>
              <a:cs typeface="Arial" panose="020B0604020202020204" pitchFamily="34" charset="0"/>
            </a:rPr>
            <a:t> </a:t>
          </a:r>
          <a:r>
            <a:rPr lang="en-US" sz="1600" b="0" baseline="0" dirty="0">
              <a:latin typeface="Arial" panose="020B0604020202020204" pitchFamily="34" charset="0"/>
              <a:cs typeface="Arial" panose="020B0604020202020204" pitchFamily="34" charset="0"/>
            </a:rPr>
            <a:t>Annual </a:t>
          </a:r>
          <a:r>
            <a:rPr lang="en-US" sz="1600" b="0" dirty="0">
              <a:latin typeface="Arial" panose="020B0604020202020204" pitchFamily="34" charset="0"/>
              <a:cs typeface="Arial" panose="020B0604020202020204" pitchFamily="34" charset="0"/>
            </a:rPr>
            <a:t>% Change</a:t>
          </a:r>
        </a:p>
        <a:p xmlns:a="http://schemas.openxmlformats.org/drawingml/2006/main">
          <a:pPr algn="l"/>
          <a:endParaRPr lang="en-US" sz="1600" b="1"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0.11253</cdr:x>
      <cdr:y>0.08906</cdr:y>
    </cdr:from>
    <cdr:to>
      <cdr:x>0.92939</cdr:x>
      <cdr:y>0.19327</cdr:y>
    </cdr:to>
    <cdr:sp macro="" textlink="">
      <cdr:nvSpPr>
        <cdr:cNvPr id="3" name="TextBox 1"/>
        <cdr:cNvSpPr txBox="1"/>
      </cdr:nvSpPr>
      <cdr:spPr>
        <a:xfrm xmlns:a="http://schemas.openxmlformats.org/drawingml/2006/main">
          <a:off x="685800" y="492153"/>
          <a:ext cx="4978286" cy="575874"/>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latin typeface="Arial" panose="020B0604020202020204" pitchFamily="34" charset="0"/>
              <a:cs typeface="Arial" panose="020B0604020202020204" pitchFamily="34" charset="0"/>
            </a:rPr>
            <a:t>U.S. Real Output Per Hour, </a:t>
          </a:r>
          <a:r>
            <a:rPr lang="en-US" sz="1400" b="0" dirty="0">
              <a:latin typeface="Arial" panose="020B0604020202020204" pitchFamily="34" charset="0"/>
              <a:cs typeface="Arial" panose="020B0604020202020204" pitchFamily="34" charset="0"/>
            </a:rPr>
            <a:t>Year/Year</a:t>
          </a:r>
          <a:r>
            <a:rPr lang="en-US" sz="1400" b="0" baseline="0" dirty="0">
              <a:latin typeface="Arial" panose="020B0604020202020204" pitchFamily="34" charset="0"/>
              <a:cs typeface="Arial" panose="020B0604020202020204" pitchFamily="34" charset="0"/>
            </a:rPr>
            <a:t> % Change</a:t>
          </a:r>
          <a:endParaRPr lang="en-US" sz="14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0.11253</cdr:x>
      <cdr:y>0.90262</cdr:y>
    </cdr:from>
    <cdr:to>
      <cdr:x>0.90181</cdr:x>
      <cdr:y>0.97156</cdr:y>
    </cdr:to>
    <cdr:sp macro="" textlink="">
      <cdr:nvSpPr>
        <cdr:cNvPr id="4" name="TextBox 3"/>
        <cdr:cNvSpPr txBox="1"/>
      </cdr:nvSpPr>
      <cdr:spPr>
        <a:xfrm xmlns:a="http://schemas.openxmlformats.org/drawingml/2006/main">
          <a:off x="685800" y="4987958"/>
          <a:ext cx="4810202" cy="38096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000" dirty="0">
              <a:latin typeface="Arial" panose="020B0604020202020204" pitchFamily="34" charset="0"/>
              <a:cs typeface="Arial" panose="020B0604020202020204" pitchFamily="34" charset="0"/>
            </a:rPr>
            <a:t>Source: Bureau of Labor</a:t>
          </a:r>
          <a:r>
            <a:rPr lang="en-CA" sz="1000" baseline="0" dirty="0">
              <a:latin typeface="Arial" panose="020B0604020202020204" pitchFamily="34" charset="0"/>
              <a:cs typeface="Arial" panose="020B0604020202020204" pitchFamily="34" charset="0"/>
            </a:rPr>
            <a:t> Statistics, </a:t>
          </a:r>
          <a:r>
            <a:rPr lang="en-CA" sz="1000" dirty="0">
              <a:latin typeface="Arial" panose="020B0604020202020204" pitchFamily="34" charset="0"/>
              <a:cs typeface="Arial" panose="020B0604020202020204" pitchFamily="34" charset="0"/>
            </a:rPr>
            <a:t>TD Economics.</a:t>
          </a:r>
        </a:p>
      </cdr:txBody>
    </cdr:sp>
  </cdr:relSizeAnchor>
  <cdr:relSizeAnchor xmlns:cdr="http://schemas.openxmlformats.org/drawingml/2006/chartDrawing">
    <cdr:from>
      <cdr:x>0.5</cdr:x>
      <cdr:y>0.22695</cdr:y>
    </cdr:from>
    <cdr:to>
      <cdr:x>0.89647</cdr:x>
      <cdr:y>0.5</cdr:y>
    </cdr:to>
    <cdr:cxnSp macro="">
      <cdr:nvCxnSpPr>
        <cdr:cNvPr id="5" name="Straight Arrow Connector 4">
          <a:extLst xmlns:a="http://schemas.openxmlformats.org/drawingml/2006/main">
            <a:ext uri="{FF2B5EF4-FFF2-40B4-BE49-F238E27FC236}">
              <a16:creationId xmlns:a16="http://schemas.microsoft.com/office/drawing/2014/main" id="{9982C558-4CFC-077D-8230-82E1E6FEA427}"/>
            </a:ext>
          </a:extLst>
        </cdr:cNvPr>
        <cdr:cNvCxnSpPr/>
      </cdr:nvCxnSpPr>
      <cdr:spPr>
        <a:xfrm xmlns:a="http://schemas.openxmlformats.org/drawingml/2006/main" flipV="1">
          <a:off x="3047206" y="1254144"/>
          <a:ext cx="2416254" cy="1508900"/>
        </a:xfrm>
        <a:prstGeom xmlns:a="http://schemas.openxmlformats.org/drawingml/2006/main" prst="straightConnector1">
          <a:avLst/>
        </a:prstGeom>
        <a:ln xmlns:a="http://schemas.openxmlformats.org/drawingml/2006/main" w="158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0.05336</cdr:x>
      <cdr:y>0.10236</cdr:y>
    </cdr:from>
    <cdr:to>
      <cdr:x>0.79156</cdr:x>
      <cdr:y>0.33439</cdr:y>
    </cdr:to>
    <cdr:sp macro="" textlink="">
      <cdr:nvSpPr>
        <cdr:cNvPr id="3" name="TextBox 1"/>
        <cdr:cNvSpPr txBox="1"/>
      </cdr:nvSpPr>
      <cdr:spPr>
        <a:xfrm xmlns:a="http://schemas.openxmlformats.org/drawingml/2006/main">
          <a:off x="322025" y="565639"/>
          <a:ext cx="4455382" cy="1282211"/>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latin typeface="Arial" panose="020B0604020202020204" pitchFamily="34" charset="0"/>
              <a:cs typeface="Arial" panose="020B0604020202020204" pitchFamily="34" charset="0"/>
            </a:rPr>
            <a:t> U.S. Real Output Per Hour, </a:t>
          </a:r>
          <a:r>
            <a:rPr lang="en-US" sz="1400" b="0" dirty="0">
              <a:latin typeface="Arial" panose="020B0604020202020204" pitchFamily="34" charset="0"/>
              <a:cs typeface="Arial" panose="020B0604020202020204" pitchFamily="34" charset="0"/>
            </a:rPr>
            <a:t>Year/Year</a:t>
          </a:r>
          <a:r>
            <a:rPr lang="en-US" sz="1400" b="0" baseline="0" dirty="0">
              <a:latin typeface="Arial" panose="020B0604020202020204" pitchFamily="34" charset="0"/>
              <a:cs typeface="Arial" panose="020B0604020202020204" pitchFamily="34" charset="0"/>
            </a:rPr>
            <a:t> % Change</a:t>
          </a:r>
          <a:endParaRPr lang="en-US" sz="14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0.4408</cdr:x>
      <cdr:y>0.45849</cdr:y>
    </cdr:from>
    <cdr:to>
      <cdr:x>0.89027</cdr:x>
      <cdr:y>0.45849</cdr:y>
    </cdr:to>
    <cdr:cxnSp macro="">
      <cdr:nvCxnSpPr>
        <cdr:cNvPr id="5" name="Straight Arrow Connector 4">
          <a:extLst xmlns:a="http://schemas.openxmlformats.org/drawingml/2006/main">
            <a:ext uri="{FF2B5EF4-FFF2-40B4-BE49-F238E27FC236}">
              <a16:creationId xmlns:a16="http://schemas.microsoft.com/office/drawing/2014/main" id="{01B388E7-AD88-B8BC-96A9-920609ADA46A}"/>
            </a:ext>
          </a:extLst>
        </cdr:cNvPr>
        <cdr:cNvCxnSpPr/>
      </cdr:nvCxnSpPr>
      <cdr:spPr>
        <a:xfrm xmlns:a="http://schemas.openxmlformats.org/drawingml/2006/main">
          <a:off x="2660403" y="2533651"/>
          <a:ext cx="2712748" cy="0"/>
        </a:xfrm>
        <a:prstGeom xmlns:a="http://schemas.openxmlformats.org/drawingml/2006/main" prst="straightConnector1">
          <a:avLst/>
        </a:prstGeom>
        <a:ln xmlns:a="http://schemas.openxmlformats.org/drawingml/2006/main" w="158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0.01471</cdr:x>
      <cdr:y>0.03077</cdr:y>
    </cdr:from>
    <cdr:to>
      <cdr:x>0.46587</cdr:x>
      <cdr:y>0.11851</cdr:y>
    </cdr:to>
    <cdr:sp macro="" textlink="">
      <cdr:nvSpPr>
        <cdr:cNvPr id="3" name="TextBox 1"/>
        <cdr:cNvSpPr txBox="1"/>
      </cdr:nvSpPr>
      <cdr:spPr>
        <a:xfrm xmlns:a="http://schemas.openxmlformats.org/drawingml/2006/main">
          <a:off x="76200" y="152400"/>
          <a:ext cx="2337730" cy="4345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0" baseline="0" dirty="0">
              <a:latin typeface="Arial "/>
              <a:cs typeface="Arial" panose="020B0604020202020204" pitchFamily="34" charset="0"/>
            </a:rPr>
            <a:t>Delinquency Rate</a:t>
          </a:r>
          <a:r>
            <a:rPr lang="en-US" sz="1400" b="0" dirty="0">
              <a:latin typeface="Arial "/>
              <a:cs typeface="Arial" panose="020B0604020202020204" pitchFamily="34" charset="0"/>
            </a:rPr>
            <a:t>, %</a:t>
          </a:r>
        </a:p>
      </cdr:txBody>
    </cdr:sp>
  </cdr:relSizeAnchor>
  <cdr:relSizeAnchor xmlns:cdr="http://schemas.openxmlformats.org/drawingml/2006/chartDrawing">
    <cdr:from>
      <cdr:x>0.04966</cdr:x>
      <cdr:y>0.92224</cdr:y>
    </cdr:from>
    <cdr:to>
      <cdr:x>0.99732</cdr:x>
      <cdr:y>1</cdr:y>
    </cdr:to>
    <cdr:sp macro="" textlink="">
      <cdr:nvSpPr>
        <cdr:cNvPr id="4" name="TextBox 3"/>
        <cdr:cNvSpPr txBox="1"/>
      </cdr:nvSpPr>
      <cdr:spPr>
        <a:xfrm xmlns:a="http://schemas.openxmlformats.org/drawingml/2006/main">
          <a:off x="156633" y="2158999"/>
          <a:ext cx="2988748" cy="182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000" dirty="0">
              <a:latin typeface="Arial "/>
              <a:cs typeface="Arial" panose="020B0604020202020204" pitchFamily="34" charset="0"/>
            </a:rPr>
            <a:t>Source: Equifax, TD Economics. </a:t>
          </a:r>
        </a:p>
      </cdr:txBody>
    </cdr:sp>
  </cdr:relSizeAnchor>
</c:userShapes>
</file>

<file path=ppt/drawings/drawing14.xml><?xml version="1.0" encoding="utf-8"?>
<c:userShapes xmlns:c="http://schemas.openxmlformats.org/drawingml/2006/chart">
  <cdr:relSizeAnchor xmlns:cdr="http://schemas.openxmlformats.org/drawingml/2006/chartDrawing">
    <cdr:from>
      <cdr:x>0.02667</cdr:x>
      <cdr:y>0.03175</cdr:y>
    </cdr:from>
    <cdr:to>
      <cdr:x>0.86042</cdr:x>
      <cdr:y>0.13028</cdr:y>
    </cdr:to>
    <cdr:sp macro="" textlink="">
      <cdr:nvSpPr>
        <cdr:cNvPr id="3" name="TextBox 1"/>
        <cdr:cNvSpPr txBox="1"/>
      </cdr:nvSpPr>
      <cdr:spPr>
        <a:xfrm xmlns:a="http://schemas.openxmlformats.org/drawingml/2006/main">
          <a:off x="152400" y="152400"/>
          <a:ext cx="4764919" cy="473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0" dirty="0">
              <a:latin typeface="Arial "/>
              <a:cs typeface="Arial" panose="020B0604020202020204" pitchFamily="34" charset="0"/>
            </a:rPr>
            <a:t>Share</a:t>
          </a:r>
          <a:r>
            <a:rPr lang="en-US" sz="1400" b="0" baseline="0" dirty="0">
              <a:latin typeface="Arial "/>
              <a:cs typeface="Arial" panose="020B0604020202020204" pitchFamily="34" charset="0"/>
            </a:rPr>
            <a:t> of Car Loans with Payments more than $1000</a:t>
          </a:r>
          <a:r>
            <a:rPr lang="en-US" sz="1400" b="0" dirty="0">
              <a:latin typeface="Arial "/>
              <a:cs typeface="Arial" panose="020B0604020202020204" pitchFamily="34" charset="0"/>
            </a:rPr>
            <a:t>, %</a:t>
          </a:r>
        </a:p>
      </cdr:txBody>
    </cdr:sp>
  </cdr:relSizeAnchor>
  <cdr:relSizeAnchor xmlns:cdr="http://schemas.openxmlformats.org/drawingml/2006/chartDrawing">
    <cdr:from>
      <cdr:x>0.04966</cdr:x>
      <cdr:y>0.92224</cdr:y>
    </cdr:from>
    <cdr:to>
      <cdr:x>0.99732</cdr:x>
      <cdr:y>1</cdr:y>
    </cdr:to>
    <cdr:sp macro="" textlink="">
      <cdr:nvSpPr>
        <cdr:cNvPr id="4" name="TextBox 3"/>
        <cdr:cNvSpPr txBox="1"/>
      </cdr:nvSpPr>
      <cdr:spPr>
        <a:xfrm xmlns:a="http://schemas.openxmlformats.org/drawingml/2006/main">
          <a:off x="156633" y="2158999"/>
          <a:ext cx="2988748" cy="182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000" dirty="0">
              <a:latin typeface="Arial "/>
              <a:cs typeface="Arial" panose="020B0604020202020204" pitchFamily="34" charset="0"/>
            </a:rPr>
            <a:t>Source: Edmunds, TD Economics. </a:t>
          </a:r>
        </a:p>
      </cdr:txBody>
    </cdr:sp>
  </cdr:relSizeAnchor>
</c:userShapes>
</file>

<file path=ppt/drawings/drawing15.xml><?xml version="1.0" encoding="utf-8"?>
<c:userShapes xmlns:c="http://schemas.openxmlformats.org/drawingml/2006/chart">
  <cdr:relSizeAnchor xmlns:cdr="http://schemas.openxmlformats.org/drawingml/2006/chartDrawing">
    <cdr:from>
      <cdr:x>0.05561</cdr:x>
      <cdr:y>0.0762</cdr:y>
    </cdr:from>
    <cdr:to>
      <cdr:x>0.63239</cdr:x>
      <cdr:y>0.14929</cdr:y>
    </cdr:to>
    <cdr:sp macro="" textlink="">
      <cdr:nvSpPr>
        <cdr:cNvPr id="3" name="TextBox 1"/>
        <cdr:cNvSpPr txBox="1"/>
      </cdr:nvSpPr>
      <cdr:spPr>
        <a:xfrm xmlns:a="http://schemas.openxmlformats.org/drawingml/2006/main">
          <a:off x="677861" y="415944"/>
          <a:ext cx="7030197" cy="39894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Total Deposits Held by U.S. Households, Trillion $</a:t>
          </a:r>
        </a:p>
      </cdr:txBody>
    </cdr:sp>
  </cdr:relSizeAnchor>
  <cdr:relSizeAnchor xmlns:cdr="http://schemas.openxmlformats.org/drawingml/2006/chartDrawing">
    <cdr:from>
      <cdr:x>0.05561</cdr:x>
      <cdr:y>0.89986</cdr:y>
    </cdr:from>
    <cdr:to>
      <cdr:x>0.94876</cdr:x>
      <cdr:y>1</cdr:y>
    </cdr:to>
    <cdr:sp macro="" textlink="">
      <cdr:nvSpPr>
        <cdr:cNvPr id="4" name="TextBox 3"/>
        <cdr:cNvSpPr txBox="1"/>
      </cdr:nvSpPr>
      <cdr:spPr>
        <a:xfrm xmlns:a="http://schemas.openxmlformats.org/drawingml/2006/main">
          <a:off x="677821" y="4911744"/>
          <a:ext cx="10886448" cy="54656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Note: Data to Q4 2023.     </a:t>
          </a:r>
        </a:p>
        <a:p xmlns:a="http://schemas.openxmlformats.org/drawingml/2006/main">
          <a:r>
            <a:rPr lang="en-CA" sz="1200" dirty="0">
              <a:latin typeface="Arial" panose="020B0604020202020204" pitchFamily="34" charset="0"/>
              <a:cs typeface="Arial" panose="020B0604020202020204" pitchFamily="34" charset="0"/>
            </a:rPr>
            <a:t>Source: Federal Reserve Board, TD Economics. </a:t>
          </a:r>
        </a:p>
      </cdr:txBody>
    </cdr:sp>
  </cdr:relSizeAnchor>
</c:userShapes>
</file>

<file path=ppt/drawings/drawing16.xml><?xml version="1.0" encoding="utf-8"?>
<c:userShapes xmlns:c="http://schemas.openxmlformats.org/drawingml/2006/chart">
  <cdr:relSizeAnchor xmlns:cdr="http://schemas.openxmlformats.org/drawingml/2006/chartDrawing">
    <cdr:from>
      <cdr:x>0.04788</cdr:x>
      <cdr:y>0.00558</cdr:y>
    </cdr:from>
    <cdr:to>
      <cdr:x>1</cdr:x>
      <cdr:y>0.0656</cdr:y>
    </cdr:to>
    <cdr:sp macro="" textlink="">
      <cdr:nvSpPr>
        <cdr:cNvPr id="3" name="TextBox 1"/>
        <cdr:cNvSpPr txBox="1"/>
      </cdr:nvSpPr>
      <cdr:spPr>
        <a:xfrm xmlns:a="http://schemas.openxmlformats.org/drawingml/2006/main">
          <a:off x="280047" y="27451"/>
          <a:ext cx="5568888" cy="2952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Median Single-Family</a:t>
          </a:r>
          <a:r>
            <a:rPr lang="en-US" sz="1600" b="0" baseline="0" dirty="0">
              <a:latin typeface="Arial" panose="020B0604020202020204" pitchFamily="34" charset="0"/>
              <a:cs typeface="Arial" panose="020B0604020202020204" pitchFamily="34" charset="0"/>
            </a:rPr>
            <a:t> Home Price*, $Thousands**</a:t>
          </a:r>
          <a:endParaRPr lang="en-US" sz="16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0.04111</cdr:x>
      <cdr:y>0.90845</cdr:y>
    </cdr:from>
    <cdr:to>
      <cdr:x>1</cdr:x>
      <cdr:y>1</cdr:y>
    </cdr:to>
    <cdr:sp macro="" textlink="">
      <cdr:nvSpPr>
        <cdr:cNvPr id="4" name="TextBox 3"/>
        <cdr:cNvSpPr txBox="1"/>
      </cdr:nvSpPr>
      <cdr:spPr>
        <a:xfrm xmlns:a="http://schemas.openxmlformats.org/drawingml/2006/main">
          <a:off x="221676" y="4724399"/>
          <a:ext cx="5170059" cy="476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*3-Month moving</a:t>
          </a:r>
          <a:r>
            <a:rPr lang="en-CA" sz="1200" baseline="0" dirty="0">
              <a:latin typeface="Arial" panose="020B0604020202020204" pitchFamily="34" charset="0"/>
              <a:cs typeface="Arial" panose="020B0604020202020204" pitchFamily="34" charset="0"/>
            </a:rPr>
            <a:t> average. **Seasonally adjusted.</a:t>
          </a:r>
        </a:p>
        <a:p xmlns:a="http://schemas.openxmlformats.org/drawingml/2006/main">
          <a:r>
            <a:rPr lang="en-CA" sz="1200" dirty="0">
              <a:latin typeface="Arial" panose="020B0604020202020204" pitchFamily="34" charset="0"/>
              <a:cs typeface="Arial" panose="020B0604020202020204" pitchFamily="34" charset="0"/>
            </a:rPr>
            <a:t>Source: National Association of Realtors, Census Bureau, TD Economics.</a:t>
          </a:r>
        </a:p>
      </cdr:txBody>
    </cdr:sp>
  </cdr:relSizeAnchor>
</c:userShapes>
</file>

<file path=ppt/drawings/drawing17.xml><?xml version="1.0" encoding="utf-8"?>
<c:userShapes xmlns:c="http://schemas.openxmlformats.org/drawingml/2006/chart">
  <cdr:relSizeAnchor xmlns:cdr="http://schemas.openxmlformats.org/drawingml/2006/chartDrawing">
    <cdr:from>
      <cdr:x>0.04334</cdr:x>
      <cdr:y>0</cdr:y>
    </cdr:from>
    <cdr:to>
      <cdr:x>0.79896</cdr:x>
      <cdr:y>0.06585</cdr:y>
    </cdr:to>
    <cdr:sp macro="" textlink="">
      <cdr:nvSpPr>
        <cdr:cNvPr id="3" name="TextBox 1"/>
        <cdr:cNvSpPr txBox="1"/>
      </cdr:nvSpPr>
      <cdr:spPr>
        <a:xfrm xmlns:a="http://schemas.openxmlformats.org/drawingml/2006/main">
          <a:off x="253464" y="0"/>
          <a:ext cx="4419600" cy="3424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Single-Family Homes</a:t>
          </a:r>
          <a:r>
            <a:rPr lang="en-US" sz="1600" b="0" baseline="0" dirty="0">
              <a:latin typeface="Arial" panose="020B0604020202020204" pitchFamily="34" charset="0"/>
              <a:cs typeface="Arial" panose="020B0604020202020204" pitchFamily="34" charset="0"/>
            </a:rPr>
            <a:t> (Thousands)</a:t>
          </a:r>
          <a:endParaRPr lang="en-US" sz="16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0.94526</cdr:y>
    </cdr:from>
    <cdr:to>
      <cdr:x>0.95357</cdr:x>
      <cdr:y>0.99285</cdr:y>
    </cdr:to>
    <cdr:sp macro="" textlink="">
      <cdr:nvSpPr>
        <cdr:cNvPr id="4" name="TextBox 3"/>
        <cdr:cNvSpPr txBox="1"/>
      </cdr:nvSpPr>
      <cdr:spPr>
        <a:xfrm xmlns:a="http://schemas.openxmlformats.org/drawingml/2006/main">
          <a:off x="0" y="4960435"/>
          <a:ext cx="5577369" cy="249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National Association of Realtors, Census Bureau, TD Economics.</a:t>
          </a:r>
        </a:p>
      </cdr:txBody>
    </cdr:sp>
  </cdr:relSizeAnchor>
</c:userShapes>
</file>

<file path=ppt/drawings/drawing18.xml><?xml version="1.0" encoding="utf-8"?>
<c:userShapes xmlns:c="http://schemas.openxmlformats.org/drawingml/2006/chart">
  <cdr:relSizeAnchor xmlns:cdr="http://schemas.openxmlformats.org/drawingml/2006/chartDrawing">
    <cdr:from>
      <cdr:x>0.05579</cdr:x>
      <cdr:y>0.00911</cdr:y>
    </cdr:from>
    <cdr:to>
      <cdr:x>0.94718</cdr:x>
      <cdr:y>0.13204</cdr:y>
    </cdr:to>
    <cdr:sp macro="" textlink="">
      <cdr:nvSpPr>
        <cdr:cNvPr id="2" name="TextBox 1">
          <a:extLst xmlns:a="http://schemas.openxmlformats.org/drawingml/2006/main">
            <a:ext uri="{FF2B5EF4-FFF2-40B4-BE49-F238E27FC236}">
              <a16:creationId xmlns:a16="http://schemas.microsoft.com/office/drawing/2014/main" id="{9510FFA7-B233-1CBB-A357-C1D27852420F}"/>
            </a:ext>
          </a:extLst>
        </cdr:cNvPr>
        <cdr:cNvSpPr txBox="1"/>
      </cdr:nvSpPr>
      <cdr:spPr>
        <a:xfrm xmlns:a="http://schemas.openxmlformats.org/drawingml/2006/main">
          <a:off x="504265" y="44824"/>
          <a:ext cx="8057029" cy="605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Arial" panose="020B0604020202020204" pitchFamily="34" charset="0"/>
              <a:cs typeface="Arial" panose="020B0604020202020204" pitchFamily="34" charset="0"/>
            </a:rPr>
            <a:t>Core</a:t>
          </a:r>
          <a:r>
            <a:rPr lang="en-US" sz="1600" baseline="0">
              <a:latin typeface="Arial" panose="020B0604020202020204" pitchFamily="34" charset="0"/>
              <a:cs typeface="Arial" panose="020B0604020202020204" pitchFamily="34" charset="0"/>
            </a:rPr>
            <a:t> Logic Home Price Index; Annual % Change</a:t>
          </a:r>
          <a:endParaRPr lang="en-US" sz="16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0.01802</cdr:x>
      <cdr:y>0.93565</cdr:y>
    </cdr:from>
    <cdr:to>
      <cdr:x>0.9094</cdr:x>
      <cdr:y>1</cdr:y>
    </cdr:to>
    <cdr:sp macro="" textlink="">
      <cdr:nvSpPr>
        <cdr:cNvPr id="3" name="TextBox 1">
          <a:extLst xmlns:a="http://schemas.openxmlformats.org/drawingml/2006/main">
            <a:ext uri="{FF2B5EF4-FFF2-40B4-BE49-F238E27FC236}">
              <a16:creationId xmlns:a16="http://schemas.microsoft.com/office/drawing/2014/main" id="{DA480A98-309D-78B6-FD0F-DBB14C3F747E}"/>
            </a:ext>
          </a:extLst>
        </cdr:cNvPr>
        <cdr:cNvSpPr txBox="1"/>
      </cdr:nvSpPr>
      <cdr:spPr>
        <a:xfrm xmlns:a="http://schemas.openxmlformats.org/drawingml/2006/main">
          <a:off x="162858" y="4605618"/>
          <a:ext cx="8057029" cy="3167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Arial" panose="020B0604020202020204" pitchFamily="34" charset="0"/>
              <a:cs typeface="Arial" panose="020B0604020202020204" pitchFamily="34" charset="0"/>
            </a:rPr>
            <a:t>*Year-over-year</a:t>
          </a:r>
          <a:r>
            <a:rPr lang="en-US" sz="1200" baseline="0">
              <a:latin typeface="Arial" panose="020B0604020202020204" pitchFamily="34" charset="0"/>
              <a:cs typeface="Arial" panose="020B0604020202020204" pitchFamily="34" charset="0"/>
            </a:rPr>
            <a:t> to February 2024. Source: CoreLogic, TD Economics</a:t>
          </a:r>
          <a:endParaRPr lang="en-US" sz="12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0.18472</cdr:x>
      <cdr:y>0.09288</cdr:y>
    </cdr:from>
    <cdr:to>
      <cdr:x>0.18472</cdr:x>
      <cdr:y>0.81955</cdr:y>
    </cdr:to>
    <cdr:cxnSp macro="">
      <cdr:nvCxnSpPr>
        <cdr:cNvPr id="5" name="Straight Connector 4">
          <a:extLst xmlns:a="http://schemas.openxmlformats.org/drawingml/2006/main">
            <a:ext uri="{FF2B5EF4-FFF2-40B4-BE49-F238E27FC236}">
              <a16:creationId xmlns:a16="http://schemas.microsoft.com/office/drawing/2014/main" id="{E8AE4F50-76F8-A5B0-25EF-A5AE0FA84547}"/>
            </a:ext>
          </a:extLst>
        </cdr:cNvPr>
        <cdr:cNvCxnSpPr/>
      </cdr:nvCxnSpPr>
      <cdr:spPr>
        <a:xfrm xmlns:a="http://schemas.openxmlformats.org/drawingml/2006/main">
          <a:off x="1669640" y="457200"/>
          <a:ext cx="0" cy="357692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0.0719</cdr:x>
      <cdr:y>0.01415</cdr:y>
    </cdr:from>
    <cdr:to>
      <cdr:x>0.51297</cdr:x>
      <cdr:y>0.06999</cdr:y>
    </cdr:to>
    <cdr:sp macro="" textlink="">
      <cdr:nvSpPr>
        <cdr:cNvPr id="3" name="TextBox 1"/>
        <cdr:cNvSpPr txBox="1"/>
      </cdr:nvSpPr>
      <cdr:spPr>
        <a:xfrm xmlns:a="http://schemas.openxmlformats.org/drawingml/2006/main">
          <a:off x="838199" y="79425"/>
          <a:ext cx="5142258" cy="313452"/>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Vacancy Rate, %</a:t>
          </a:r>
        </a:p>
      </cdr:txBody>
    </cdr:sp>
  </cdr:relSizeAnchor>
  <cdr:relSizeAnchor xmlns:cdr="http://schemas.openxmlformats.org/drawingml/2006/chartDrawing">
    <cdr:from>
      <cdr:x>0.02614</cdr:x>
      <cdr:y>0.95411</cdr:y>
    </cdr:from>
    <cdr:to>
      <cdr:x>0.85581</cdr:x>
      <cdr:y>0.9866</cdr:y>
    </cdr:to>
    <cdr:sp macro="" textlink="">
      <cdr:nvSpPr>
        <cdr:cNvPr id="4" name="TextBox 3"/>
        <cdr:cNvSpPr txBox="1"/>
      </cdr:nvSpPr>
      <cdr:spPr>
        <a:xfrm xmlns:a="http://schemas.openxmlformats.org/drawingml/2006/main">
          <a:off x="304799" y="5355777"/>
          <a:ext cx="9672790" cy="18237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050" dirty="0">
              <a:latin typeface="Arial" panose="020B0604020202020204" pitchFamily="34" charset="0"/>
              <a:cs typeface="Arial" panose="020B0604020202020204" pitchFamily="34" charset="0"/>
            </a:rPr>
            <a:t>Source: CoStar, TD Economics.</a:t>
          </a:r>
        </a:p>
      </cdr:txBody>
    </cdr:sp>
  </cdr:relSizeAnchor>
</c:userShapes>
</file>

<file path=ppt/drawings/drawing2.xml><?xml version="1.0" encoding="utf-8"?>
<c:userShapes xmlns:c="http://schemas.openxmlformats.org/drawingml/2006/chart">
  <cdr:relSizeAnchor xmlns:cdr="http://schemas.openxmlformats.org/drawingml/2006/chartDrawing">
    <cdr:from>
      <cdr:x>0.0459</cdr:x>
      <cdr:y>0.86891</cdr:y>
    </cdr:from>
    <cdr:to>
      <cdr:x>1</cdr:x>
      <cdr:y>1</cdr:y>
    </cdr:to>
    <cdr:sp macro="" textlink="">
      <cdr:nvSpPr>
        <cdr:cNvPr id="2" name="TextBox 1"/>
        <cdr:cNvSpPr txBox="1"/>
      </cdr:nvSpPr>
      <cdr:spPr>
        <a:xfrm xmlns:a="http://schemas.openxmlformats.org/drawingml/2006/main">
          <a:off x="546100" y="4682552"/>
          <a:ext cx="11352212" cy="706443"/>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Core Ex. Food and Energy: Canada, U.S., Japan.</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Core Ex. Food, Energy, Alcohol and Tobacco: U.K., Euro Area. </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mn-ea"/>
              <a:cs typeface="Arial" panose="020B0604020202020204" pitchFamily="34" charset="0"/>
            </a:rPr>
            <a:t>Source: National Statistics Agencies, Haver Analytics, TD Economics. </a:t>
          </a:r>
          <a:endParaRPr lang="en-US" sz="1200"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0.0459</cdr:x>
      <cdr:y>0.06294</cdr:y>
    </cdr:from>
    <cdr:to>
      <cdr:x>0.96724</cdr:x>
      <cdr:y>0.19191</cdr:y>
    </cdr:to>
    <cdr:sp macro="" textlink="">
      <cdr:nvSpPr>
        <cdr:cNvPr id="3" name="TextBox 2"/>
        <cdr:cNvSpPr txBox="1"/>
      </cdr:nvSpPr>
      <cdr:spPr>
        <a:xfrm xmlns:a="http://schemas.openxmlformats.org/drawingml/2006/main">
          <a:off x="546099" y="339157"/>
          <a:ext cx="10962423" cy="69504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1600" b="0" dirty="0">
              <a:latin typeface="Arial" panose="020B0604020202020204" pitchFamily="34" charset="0"/>
              <a:cs typeface="Arial" panose="020B0604020202020204" pitchFamily="34" charset="0"/>
            </a:rPr>
            <a:t>Core Inflation</a:t>
          </a:r>
          <a:r>
            <a:rPr lang="en-US" sz="1600" dirty="0">
              <a:latin typeface="Arial" panose="020B0604020202020204" pitchFamily="34" charset="0"/>
              <a:cs typeface="Arial" panose="020B0604020202020204" pitchFamily="34" charset="0"/>
            </a:rPr>
            <a:t>, Three-Month Moving Average </a:t>
          </a:r>
          <a:r>
            <a:rPr lang="en-US" sz="1600" b="0" dirty="0">
              <a:latin typeface="Arial" panose="020B0604020202020204" pitchFamily="34" charset="0"/>
              <a:cs typeface="Arial" panose="020B0604020202020204" pitchFamily="34" charset="0"/>
            </a:rPr>
            <a:t>% Change (Annualized)</a:t>
          </a:r>
        </a:p>
        <a:p xmlns:a="http://schemas.openxmlformats.org/drawingml/2006/main">
          <a:pPr algn="l"/>
          <a:endParaRPr lang="en-US" sz="1600" b="1" dirty="0">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0.05667</cdr:x>
      <cdr:y>0.88298</cdr:y>
    </cdr:from>
    <cdr:to>
      <cdr:x>0.55001</cdr:x>
      <cdr:y>0.91972</cdr:y>
    </cdr:to>
    <cdr:sp macro="" textlink="">
      <cdr:nvSpPr>
        <cdr:cNvPr id="2" name="TextBox 1">
          <a:extLst xmlns:a="http://schemas.openxmlformats.org/drawingml/2006/main">
            <a:ext uri="{FF2B5EF4-FFF2-40B4-BE49-F238E27FC236}">
              <a16:creationId xmlns:a16="http://schemas.microsoft.com/office/drawing/2014/main" id="{5C48F1A1-3C99-445F-9C78-C2E55C87294D}"/>
            </a:ext>
          </a:extLst>
        </cdr:cNvPr>
        <cdr:cNvSpPr txBox="1"/>
      </cdr:nvSpPr>
      <cdr:spPr>
        <a:xfrm xmlns:a="http://schemas.openxmlformats.org/drawingml/2006/main">
          <a:off x="690701" y="4709816"/>
          <a:ext cx="6013311" cy="195948"/>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Source: Bloomberg, TD</a:t>
          </a:r>
          <a:r>
            <a:rPr lang="en-US" sz="1200" baseline="0" dirty="0">
              <a:latin typeface="Arial" panose="020B0604020202020204" pitchFamily="34" charset="0"/>
              <a:cs typeface="Arial" panose="020B0604020202020204" pitchFamily="34" charset="0"/>
            </a:rPr>
            <a:t> Economics.</a:t>
          </a:r>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0.05626</cdr:x>
      <cdr:y>0.02992</cdr:y>
    </cdr:from>
    <cdr:to>
      <cdr:x>0.6971</cdr:x>
      <cdr:y>0.10992</cdr:y>
    </cdr:to>
    <cdr:sp macro="" textlink="">
      <cdr:nvSpPr>
        <cdr:cNvPr id="3" name="TextBox 1">
          <a:extLst xmlns:a="http://schemas.openxmlformats.org/drawingml/2006/main">
            <a:ext uri="{FF2B5EF4-FFF2-40B4-BE49-F238E27FC236}">
              <a16:creationId xmlns:a16="http://schemas.microsoft.com/office/drawing/2014/main" id="{4776310D-420E-418B-A133-AC65EE0506AC}"/>
            </a:ext>
          </a:extLst>
        </cdr:cNvPr>
        <cdr:cNvSpPr txBox="1"/>
      </cdr:nvSpPr>
      <cdr:spPr>
        <a:xfrm xmlns:a="http://schemas.openxmlformats.org/drawingml/2006/main">
          <a:off x="685800" y="159590"/>
          <a:ext cx="7811086" cy="42672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rial" panose="020B0604020202020204" pitchFamily="34" charset="0"/>
              <a:cs typeface="Arial" panose="020B0604020202020204" pitchFamily="34" charset="0"/>
            </a:rPr>
            <a:t>Federal Funds Rate Futures, Yields (%)</a:t>
          </a:r>
        </a:p>
      </cdr:txBody>
    </cdr:sp>
  </cdr:relSizeAnchor>
</c:userShapes>
</file>

<file path=ppt/drawings/drawing21.xml><?xml version="1.0" encoding="utf-8"?>
<c:userShapes xmlns:c="http://schemas.openxmlformats.org/drawingml/2006/chart">
  <cdr:relSizeAnchor xmlns:cdr="http://schemas.openxmlformats.org/drawingml/2006/chartDrawing">
    <cdr:from>
      <cdr:x>0.05927</cdr:x>
      <cdr:y>0.01663</cdr:y>
    </cdr:from>
    <cdr:to>
      <cdr:x>0.7786</cdr:x>
      <cdr:y>0.08902</cdr:y>
    </cdr:to>
    <cdr:sp macro="" textlink="">
      <cdr:nvSpPr>
        <cdr:cNvPr id="3" name="TextBox 1"/>
        <cdr:cNvSpPr txBox="1"/>
      </cdr:nvSpPr>
      <cdr:spPr>
        <a:xfrm xmlns:a="http://schemas.openxmlformats.org/drawingml/2006/main">
          <a:off x="407965" y="87549"/>
          <a:ext cx="4951436" cy="38098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0" dirty="0">
              <a:latin typeface="Arial" panose="020B0604020202020204" pitchFamily="34" charset="0"/>
              <a:cs typeface="Arial" panose="020B0604020202020204" pitchFamily="34" charset="0"/>
            </a:rPr>
            <a:t>U.S. Federal Budget Deficit, % of</a:t>
          </a:r>
          <a:r>
            <a:rPr lang="en-US" sz="1400" b="0" baseline="0" dirty="0">
              <a:latin typeface="Arial" panose="020B0604020202020204" pitchFamily="34" charset="0"/>
              <a:cs typeface="Arial" panose="020B0604020202020204" pitchFamily="34" charset="0"/>
            </a:rPr>
            <a:t> GDP</a:t>
          </a:r>
          <a:endParaRPr lang="en-US" sz="14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0.0559</cdr:x>
      <cdr:y>0.95571</cdr:y>
    </cdr:from>
    <cdr:to>
      <cdr:x>0.8893</cdr:x>
      <cdr:y>0.99914</cdr:y>
    </cdr:to>
    <cdr:sp macro="" textlink="">
      <cdr:nvSpPr>
        <cdr:cNvPr id="4" name="TextBox 3"/>
        <cdr:cNvSpPr txBox="1"/>
      </cdr:nvSpPr>
      <cdr:spPr>
        <a:xfrm xmlns:a="http://schemas.openxmlformats.org/drawingml/2006/main">
          <a:off x="384774" y="5029846"/>
          <a:ext cx="5736626" cy="22857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CBO, TD Economics.</a:t>
          </a:r>
        </a:p>
      </cdr:txBody>
    </cdr:sp>
  </cdr:relSizeAnchor>
  <cdr:relSizeAnchor xmlns:cdr="http://schemas.openxmlformats.org/drawingml/2006/chartDrawing">
    <cdr:from>
      <cdr:x>0.26937</cdr:x>
      <cdr:y>0.2418</cdr:y>
    </cdr:from>
    <cdr:to>
      <cdr:x>0.26937</cdr:x>
      <cdr:y>0.82588</cdr:y>
    </cdr:to>
    <cdr:cxnSp macro="">
      <cdr:nvCxnSpPr>
        <cdr:cNvPr id="6" name="Straight Connector 5">
          <a:extLst xmlns:a="http://schemas.openxmlformats.org/drawingml/2006/main">
            <a:ext uri="{FF2B5EF4-FFF2-40B4-BE49-F238E27FC236}">
              <a16:creationId xmlns:a16="http://schemas.microsoft.com/office/drawing/2014/main" id="{5655AC0C-B36D-BCC2-49C1-85DD1F086382}"/>
            </a:ext>
          </a:extLst>
        </cdr:cNvPr>
        <cdr:cNvCxnSpPr/>
      </cdr:nvCxnSpPr>
      <cdr:spPr>
        <a:xfrm xmlns:a="http://schemas.openxmlformats.org/drawingml/2006/main" flipV="1">
          <a:off x="1854200" y="1272564"/>
          <a:ext cx="0" cy="3074011"/>
        </a:xfrm>
        <a:prstGeom xmlns:a="http://schemas.openxmlformats.org/drawingml/2006/main" prst="line">
          <a:avLst/>
        </a:prstGeom>
        <a:ln xmlns:a="http://schemas.openxmlformats.org/drawingml/2006/main">
          <a:solidFill>
            <a:srgbClr val="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0.06275</cdr:x>
      <cdr:y>0.02425</cdr:y>
    </cdr:from>
    <cdr:to>
      <cdr:x>0.76275</cdr:x>
      <cdr:y>0.06925</cdr:y>
    </cdr:to>
    <cdr:sp macro="" textlink="">
      <cdr:nvSpPr>
        <cdr:cNvPr id="65541" name="Text Box 5"/>
        <cdr:cNvSpPr txBox="1">
          <a:spLocks xmlns:a="http://schemas.openxmlformats.org/drawingml/2006/main" noChangeArrowheads="1"/>
        </cdr:cNvSpPr>
      </cdr:nvSpPr>
      <cdr:spPr bwMode="auto">
        <a:xfrm xmlns:a="http://schemas.openxmlformats.org/drawingml/2006/main">
          <a:off x="566272" y="119054"/>
          <a:ext cx="6316980" cy="2209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600" b="0" i="0" u="none" strike="noStrike" baseline="0">
              <a:solidFill>
                <a:srgbClr val="000000"/>
              </a:solidFill>
              <a:latin typeface="Arial"/>
              <a:cs typeface="Arial"/>
            </a:rPr>
            <a:t>Labor Force Indexed* (January 2020=100)</a:t>
          </a:r>
        </a:p>
      </cdr:txBody>
    </cdr:sp>
  </cdr:relSizeAnchor>
  <cdr:relSizeAnchor xmlns:cdr="http://schemas.openxmlformats.org/drawingml/2006/chartDrawing">
    <cdr:from>
      <cdr:x>0.00603</cdr:x>
      <cdr:y>0.93126</cdr:y>
    </cdr:from>
    <cdr:to>
      <cdr:x>1</cdr:x>
      <cdr:y>0.99975</cdr:y>
    </cdr:to>
    <cdr:sp macro="" textlink="">
      <cdr:nvSpPr>
        <cdr:cNvPr id="65542" name="Text Box 6"/>
        <cdr:cNvSpPr txBox="1">
          <a:spLocks xmlns:a="http://schemas.openxmlformats.org/drawingml/2006/main" noChangeArrowheads="1"/>
        </cdr:cNvSpPr>
      </cdr:nvSpPr>
      <cdr:spPr bwMode="auto">
        <a:xfrm xmlns:a="http://schemas.openxmlformats.org/drawingml/2006/main">
          <a:off x="54416" y="4572000"/>
          <a:ext cx="8969841" cy="3362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*Three month moving average. Sources: Bureau of Labor Statistics, Moody's Analytics</a:t>
          </a:r>
        </a:p>
      </cdr:txBody>
    </cdr:sp>
  </cdr:relSizeAnchor>
</c:userShapes>
</file>

<file path=ppt/drawings/drawing23.xml><?xml version="1.0" encoding="utf-8"?>
<c:userShapes xmlns:c="http://schemas.openxmlformats.org/drawingml/2006/chart">
  <cdr:relSizeAnchor xmlns:cdr="http://schemas.openxmlformats.org/drawingml/2006/chartDrawing">
    <cdr:from>
      <cdr:x>0.02756</cdr:x>
      <cdr:y>0.00362</cdr:y>
    </cdr:from>
    <cdr:to>
      <cdr:x>0.99041</cdr:x>
      <cdr:y>0.09438</cdr:y>
    </cdr:to>
    <cdr:sp macro="" textlink="">
      <cdr:nvSpPr>
        <cdr:cNvPr id="2" name="TextBox 1"/>
        <cdr:cNvSpPr txBox="1"/>
      </cdr:nvSpPr>
      <cdr:spPr>
        <a:xfrm xmlns:a="http://schemas.openxmlformats.org/drawingml/2006/main">
          <a:off x="130079" y="12830"/>
          <a:ext cx="4543829" cy="321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Arial" panose="020B0604020202020204" pitchFamily="34" charset="0"/>
              <a:cs typeface="Arial" panose="020B0604020202020204" pitchFamily="34" charset="0"/>
            </a:rPr>
            <a:t>Share of Total Population (2022); Percent</a:t>
          </a:r>
          <a:r>
            <a:rPr lang="en-US" sz="1600" baseline="0">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0.00535</cdr:x>
      <cdr:y>0.93646</cdr:y>
    </cdr:from>
    <cdr:to>
      <cdr:x>0.9682</cdr:x>
      <cdr:y>1</cdr:y>
    </cdr:to>
    <cdr:sp macro="" textlink="">
      <cdr:nvSpPr>
        <cdr:cNvPr id="3" name="TextBox 1"/>
        <cdr:cNvSpPr txBox="1"/>
      </cdr:nvSpPr>
      <cdr:spPr>
        <a:xfrm xmlns:a="http://schemas.openxmlformats.org/drawingml/2006/main">
          <a:off x="48334" y="4599862"/>
          <a:ext cx="8691424" cy="3121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Arial" panose="020B0604020202020204" pitchFamily="34" charset="0"/>
              <a:cs typeface="Arial" panose="020B0604020202020204" pitchFamily="34" charset="0"/>
            </a:rPr>
            <a:t>Source: U.S.</a:t>
          </a:r>
          <a:r>
            <a:rPr lang="en-US" sz="1200" baseline="0">
              <a:latin typeface="Arial" panose="020B0604020202020204" pitchFamily="34" charset="0"/>
              <a:cs typeface="Arial" panose="020B0604020202020204" pitchFamily="34" charset="0"/>
            </a:rPr>
            <a:t> Census Bureau</a:t>
          </a:r>
          <a:endParaRPr lang="en-US" sz="120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0.06257</cdr:x>
      <cdr:y>0.00558</cdr:y>
    </cdr:from>
    <cdr:to>
      <cdr:x>0.54922</cdr:x>
      <cdr:y>0.0656</cdr:y>
    </cdr:to>
    <cdr:sp macro="" textlink="">
      <cdr:nvSpPr>
        <cdr:cNvPr id="3" name="TextBox 1"/>
        <cdr:cNvSpPr txBox="1"/>
      </cdr:nvSpPr>
      <cdr:spPr>
        <a:xfrm xmlns:a="http://schemas.openxmlformats.org/drawingml/2006/main">
          <a:off x="565076" y="27441"/>
          <a:ext cx="4394979" cy="2951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a:latin typeface="Arial" panose="020B0604020202020204" pitchFamily="34" charset="0"/>
              <a:cs typeface="Arial" panose="020B0604020202020204" pitchFamily="34" charset="0"/>
            </a:rPr>
            <a:t>Core PCE Inflation, Annualized </a:t>
          </a:r>
          <a:r>
            <a:rPr lang="en-US" sz="1600" b="0" baseline="0">
              <a:latin typeface="Arial" panose="020B0604020202020204" pitchFamily="34" charset="0"/>
              <a:cs typeface="Arial" panose="020B0604020202020204" pitchFamily="34" charset="0"/>
            </a:rPr>
            <a:t>% Change</a:t>
          </a:r>
          <a:endParaRPr lang="en-US" sz="1600" b="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0.03316</cdr:x>
      <cdr:y>0.93791</cdr:y>
    </cdr:from>
    <cdr:to>
      <cdr:x>0.86283</cdr:x>
      <cdr:y>0.98397</cdr:y>
    </cdr:to>
    <cdr:sp macro="" textlink="">
      <cdr:nvSpPr>
        <cdr:cNvPr id="4" name="TextBox 3"/>
        <cdr:cNvSpPr txBox="1"/>
      </cdr:nvSpPr>
      <cdr:spPr>
        <a:xfrm xmlns:a="http://schemas.openxmlformats.org/drawingml/2006/main">
          <a:off x="374078" y="5100299"/>
          <a:ext cx="9359435" cy="250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Bureau of Economic</a:t>
          </a:r>
          <a:r>
            <a:rPr lang="en-CA" sz="1200" baseline="0" dirty="0">
              <a:latin typeface="Arial" panose="020B0604020202020204" pitchFamily="34" charset="0"/>
              <a:cs typeface="Arial" panose="020B0604020202020204" pitchFamily="34" charset="0"/>
            </a:rPr>
            <a:t> Analysis, </a:t>
          </a:r>
          <a:r>
            <a:rPr lang="en-CA" sz="1200" dirty="0">
              <a:latin typeface="Arial" panose="020B0604020202020204" pitchFamily="34" charset="0"/>
              <a:cs typeface="Arial" panose="020B0604020202020204" pitchFamily="34" charset="0"/>
            </a:rPr>
            <a:t>TD Economics</a:t>
          </a:r>
        </a:p>
      </cdr:txBody>
    </cdr:sp>
  </cdr:relSizeAnchor>
</c:userShapes>
</file>

<file path=ppt/drawings/drawing4.xml><?xml version="1.0" encoding="utf-8"?>
<c:userShapes xmlns:c="http://schemas.openxmlformats.org/drawingml/2006/chart">
  <cdr:relSizeAnchor xmlns:cdr="http://schemas.openxmlformats.org/drawingml/2006/chartDrawing">
    <cdr:from>
      <cdr:x>0.01498</cdr:x>
      <cdr:y>0.9425</cdr:y>
    </cdr:from>
    <cdr:to>
      <cdr:x>0.92991</cdr:x>
      <cdr:y>1</cdr:y>
    </cdr:to>
    <cdr:sp macro="" textlink="">
      <cdr:nvSpPr>
        <cdr:cNvPr id="2" name="TextBox 1"/>
        <cdr:cNvSpPr txBox="1"/>
      </cdr:nvSpPr>
      <cdr:spPr>
        <a:xfrm xmlns:a="http://schemas.openxmlformats.org/drawingml/2006/main">
          <a:off x="174396" y="5333999"/>
          <a:ext cx="10650334" cy="32543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dirty="0">
              <a:latin typeface="Arial" panose="020B0604020202020204" pitchFamily="34" charset="0"/>
              <a:cs typeface="Arial" panose="020B0604020202020204" pitchFamily="34" charset="0"/>
            </a:rPr>
            <a:t>Source: Freightos, Bloomberg, TD Economics. Last Observation: April 7, 2024. </a:t>
          </a:r>
        </a:p>
      </cdr:txBody>
    </cdr:sp>
  </cdr:relSizeAnchor>
  <cdr:relSizeAnchor xmlns:cdr="http://schemas.openxmlformats.org/drawingml/2006/chartDrawing">
    <cdr:from>
      <cdr:x>0.04857</cdr:x>
      <cdr:y>0.03474</cdr:y>
    </cdr:from>
    <cdr:to>
      <cdr:x>0.71612</cdr:x>
      <cdr:y>0.18805</cdr:y>
    </cdr:to>
    <cdr:sp macro="" textlink="">
      <cdr:nvSpPr>
        <cdr:cNvPr id="3" name="TextBox 2"/>
        <cdr:cNvSpPr txBox="1"/>
      </cdr:nvSpPr>
      <cdr:spPr>
        <a:xfrm xmlns:a="http://schemas.openxmlformats.org/drawingml/2006/main">
          <a:off x="565332" y="196618"/>
          <a:ext cx="7770683" cy="86764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1400" b="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P</a:t>
          </a:r>
          <a:r>
            <a:rPr lang="en-US" sz="1400" b="0" dirty="0">
              <a:latin typeface="Arial" panose="020B0604020202020204" pitchFamily="34" charset="0"/>
              <a:cs typeface="Arial" panose="020B0604020202020204" pitchFamily="34" charset="0"/>
            </a:rPr>
            <a:t>er 40</a:t>
          </a:r>
          <a:r>
            <a:rPr lang="en-US" sz="1400" b="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Foot</a:t>
          </a:r>
          <a:r>
            <a:rPr lang="en-US" sz="1400" b="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a:t>
          </a:r>
          <a:r>
            <a:rPr lang="en-US" sz="1400" b="0" baseline="0" dirty="0">
              <a:latin typeface="Arial" panose="020B0604020202020204" pitchFamily="34" charset="0"/>
              <a:cs typeface="Arial" panose="020B0604020202020204" pitchFamily="34" charset="0"/>
            </a:rPr>
            <a:t>ontainer, Thousands</a:t>
          </a:r>
          <a:endParaRPr lang="en-US" sz="1400" b="0" dirty="0">
            <a:latin typeface="Arial" panose="020B0604020202020204" pitchFamily="34" charset="0"/>
            <a:cs typeface="Arial" panose="020B0604020202020204" pitchFamily="34" charset="0"/>
          </a:endParaRPr>
        </a:p>
        <a:p xmlns:a="http://schemas.openxmlformats.org/drawingml/2006/main">
          <a:pPr algn="l"/>
          <a:endParaRPr lang="en-US" sz="14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0.05025</cdr:x>
      <cdr:y>0.024</cdr:y>
    </cdr:from>
    <cdr:to>
      <cdr:x>0.749</cdr:x>
      <cdr:y>0.069</cdr:y>
    </cdr:to>
    <cdr:sp macro="" textlink="">
      <cdr:nvSpPr>
        <cdr:cNvPr id="355329" name="Text Box 1"/>
        <cdr:cNvSpPr txBox="1">
          <a:spLocks xmlns:a="http://schemas.openxmlformats.org/drawingml/2006/main" noChangeArrowheads="1"/>
        </cdr:cNvSpPr>
      </cdr:nvSpPr>
      <cdr:spPr bwMode="auto">
        <a:xfrm xmlns:a="http://schemas.openxmlformats.org/drawingml/2006/main">
          <a:off x="453469" y="117827"/>
          <a:ext cx="6305699" cy="22092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600" b="0" i="0" u="none" strike="noStrike" baseline="0" dirty="0">
              <a:solidFill>
                <a:srgbClr val="000000"/>
              </a:solidFill>
              <a:latin typeface="Arial"/>
              <a:cs typeface="Arial"/>
            </a:rPr>
            <a:t>Unemployment rate; %</a:t>
          </a:r>
        </a:p>
      </cdr:txBody>
    </cdr:sp>
  </cdr:relSizeAnchor>
  <cdr:relSizeAnchor xmlns:cdr="http://schemas.openxmlformats.org/drawingml/2006/chartDrawing">
    <cdr:from>
      <cdr:x>0.02474</cdr:x>
      <cdr:y>0.94085</cdr:y>
    </cdr:from>
    <cdr:to>
      <cdr:x>0.96024</cdr:x>
      <cdr:y>1</cdr:y>
    </cdr:to>
    <cdr:sp macro="" textlink="">
      <cdr:nvSpPr>
        <cdr:cNvPr id="355330" name="Text Box 2"/>
        <cdr:cNvSpPr txBox="1">
          <a:spLocks xmlns:a="http://schemas.openxmlformats.org/drawingml/2006/main" noChangeArrowheads="1"/>
        </cdr:cNvSpPr>
      </cdr:nvSpPr>
      <cdr:spPr bwMode="auto">
        <a:xfrm xmlns:a="http://schemas.openxmlformats.org/drawingml/2006/main">
          <a:off x="257303" y="5057026"/>
          <a:ext cx="9728247" cy="3179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0" i="0" u="none" strike="noStrike" baseline="0">
              <a:solidFill>
                <a:srgbClr val="000000"/>
              </a:solidFill>
              <a:latin typeface="Arial"/>
              <a:cs typeface="Arial"/>
            </a:rPr>
            <a:t>Sources: Bureau of Labor Statistics, TD Economics</a:t>
          </a:r>
        </a:p>
      </cdr:txBody>
    </cdr:sp>
  </cdr:relSizeAnchor>
</c:userShapes>
</file>

<file path=ppt/drawings/drawing6.xml><?xml version="1.0" encoding="utf-8"?>
<c:userShapes xmlns:c="http://schemas.openxmlformats.org/drawingml/2006/chart">
  <cdr:relSizeAnchor xmlns:cdr="http://schemas.openxmlformats.org/drawingml/2006/chartDrawing">
    <cdr:from>
      <cdr:x>0.05561</cdr:x>
      <cdr:y>0.05797</cdr:y>
    </cdr:from>
    <cdr:to>
      <cdr:x>0.50982</cdr:x>
      <cdr:y>0.18919</cdr:y>
    </cdr:to>
    <cdr:sp macro="" textlink="">
      <cdr:nvSpPr>
        <cdr:cNvPr id="3" name="TextBox 1"/>
        <cdr:cNvSpPr txBox="1"/>
      </cdr:nvSpPr>
      <cdr:spPr>
        <a:xfrm xmlns:a="http://schemas.openxmlformats.org/drawingml/2006/main">
          <a:off x="677863" y="304800"/>
          <a:ext cx="5536263" cy="689919"/>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U.S.</a:t>
          </a:r>
          <a:r>
            <a:rPr lang="en-US" sz="1600" b="0" baseline="0" dirty="0">
              <a:latin typeface="Arial" panose="020B0604020202020204" pitchFamily="34" charset="0"/>
              <a:cs typeface="Arial" panose="020B0604020202020204" pitchFamily="34" charset="0"/>
            </a:rPr>
            <a:t> Net Immigration, Millions</a:t>
          </a:r>
          <a:endParaRPr lang="en-US" sz="16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0.05626</cdr:x>
      <cdr:y>0.92754</cdr:y>
    </cdr:from>
    <cdr:to>
      <cdr:x>1</cdr:x>
      <cdr:y>1</cdr:y>
    </cdr:to>
    <cdr:sp macro="" textlink="">
      <cdr:nvSpPr>
        <cdr:cNvPr id="4" name="TextBox 3"/>
        <cdr:cNvSpPr txBox="1"/>
      </cdr:nvSpPr>
      <cdr:spPr>
        <a:xfrm xmlns:a="http://schemas.openxmlformats.org/drawingml/2006/main">
          <a:off x="685799" y="4876800"/>
          <a:ext cx="11503025" cy="38100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CBO, Census Bureau, TD Economics. </a:t>
          </a:r>
        </a:p>
      </cdr:txBody>
    </cdr:sp>
  </cdr:relSizeAnchor>
  <cdr:relSizeAnchor xmlns:cdr="http://schemas.openxmlformats.org/drawingml/2006/chartDrawing">
    <cdr:from>
      <cdr:x>0.66747</cdr:x>
      <cdr:y>0.0555</cdr:y>
    </cdr:from>
    <cdr:to>
      <cdr:x>0.84782</cdr:x>
      <cdr:y>0.15833</cdr:y>
    </cdr:to>
    <cdr:sp macro="" textlink="">
      <cdr:nvSpPr>
        <cdr:cNvPr id="7" name="TextBox 3">
          <a:extLst xmlns:a="http://schemas.openxmlformats.org/drawingml/2006/main">
            <a:ext uri="{FF2B5EF4-FFF2-40B4-BE49-F238E27FC236}">
              <a16:creationId xmlns:a16="http://schemas.microsoft.com/office/drawing/2014/main" id="{59F47393-C93D-40AD-9D16-5CD8AD047974}"/>
            </a:ext>
          </a:extLst>
        </cdr:cNvPr>
        <cdr:cNvSpPr txBox="1"/>
      </cdr:nvSpPr>
      <cdr:spPr>
        <a:xfrm xmlns:a="http://schemas.openxmlformats.org/drawingml/2006/main">
          <a:off x="8135634" y="291830"/>
          <a:ext cx="2198254" cy="540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1600" i="1" dirty="0">
              <a:latin typeface="Arial" panose="020B0604020202020204" pitchFamily="34" charset="0"/>
              <a:cs typeface="Arial" panose="020B0604020202020204" pitchFamily="34" charset="0"/>
            </a:rPr>
            <a:t>Forecast</a:t>
          </a:r>
        </a:p>
      </cdr:txBody>
    </cdr:sp>
  </cdr:relSizeAnchor>
  <cdr:relSizeAnchor xmlns:cdr="http://schemas.openxmlformats.org/drawingml/2006/chartDrawing">
    <cdr:from>
      <cdr:x>0.72506</cdr:x>
      <cdr:y>0.11594</cdr:y>
    </cdr:from>
    <cdr:to>
      <cdr:x>0.72506</cdr:x>
      <cdr:y>0.76812</cdr:y>
    </cdr:to>
    <cdr:cxnSp macro="">
      <cdr:nvCxnSpPr>
        <cdr:cNvPr id="12" name="Straight Connector 11">
          <a:extLst xmlns:a="http://schemas.openxmlformats.org/drawingml/2006/main">
            <a:ext uri="{FF2B5EF4-FFF2-40B4-BE49-F238E27FC236}">
              <a16:creationId xmlns:a16="http://schemas.microsoft.com/office/drawing/2014/main" id="{3CE16AAB-272A-412A-A068-291AA81DE67F}"/>
            </a:ext>
          </a:extLst>
        </cdr:cNvPr>
        <cdr:cNvCxnSpPr/>
      </cdr:nvCxnSpPr>
      <cdr:spPr>
        <a:xfrm xmlns:a="http://schemas.openxmlformats.org/drawingml/2006/main">
          <a:off x="8837612" y="609600"/>
          <a:ext cx="0" cy="3429000"/>
        </a:xfrm>
        <a:prstGeom xmlns:a="http://schemas.openxmlformats.org/drawingml/2006/main" prst="line">
          <a:avLst/>
        </a:prstGeom>
        <a:ln xmlns:a="http://schemas.openxmlformats.org/drawingml/2006/main" w="12700">
          <a:solidFill>
            <a:srgbClr val="00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0.05626</cdr:x>
      <cdr:y>0.06513</cdr:y>
    </cdr:from>
    <cdr:to>
      <cdr:x>0.95535</cdr:x>
      <cdr:y>0.34267</cdr:y>
    </cdr:to>
    <cdr:sp macro="" textlink="">
      <cdr:nvSpPr>
        <cdr:cNvPr id="3" name="TextBox 1"/>
        <cdr:cNvSpPr txBox="1"/>
      </cdr:nvSpPr>
      <cdr:spPr>
        <a:xfrm xmlns:a="http://schemas.openxmlformats.org/drawingml/2006/main">
          <a:off x="685800" y="339743"/>
          <a:ext cx="10958794" cy="14478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U.S.</a:t>
          </a:r>
          <a:r>
            <a:rPr lang="en-US" sz="1600" b="0" baseline="0" dirty="0">
              <a:latin typeface="Arial" panose="020B0604020202020204" pitchFamily="34" charset="0"/>
              <a:cs typeface="Arial" panose="020B0604020202020204" pitchFamily="34" charset="0"/>
            </a:rPr>
            <a:t> Non-Farm Payrolls, Thousands</a:t>
          </a:r>
        </a:p>
        <a:p xmlns:a="http://schemas.openxmlformats.org/drawingml/2006/main">
          <a:pPr algn="l"/>
          <a:endParaRPr lang="en-US" sz="1600" b="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0.05626</cdr:x>
      <cdr:y>0.93007</cdr:y>
    </cdr:from>
    <cdr:to>
      <cdr:x>0.91685</cdr:x>
      <cdr:y>1</cdr:y>
    </cdr:to>
    <cdr:sp macro="" textlink="">
      <cdr:nvSpPr>
        <cdr:cNvPr id="4" name="TextBox 3"/>
        <cdr:cNvSpPr txBox="1"/>
      </cdr:nvSpPr>
      <cdr:spPr>
        <a:xfrm xmlns:a="http://schemas.openxmlformats.org/drawingml/2006/main">
          <a:off x="685800" y="4851750"/>
          <a:ext cx="10489524" cy="364793"/>
        </a:xfrm>
        <a:prstGeom xmlns:a="http://schemas.openxmlformats.org/drawingml/2006/main" prst="rect">
          <a:avLst/>
        </a:prstGeom>
      </cdr:spPr>
      <cdr:txBody>
        <a:bodyPr xmlns:a="http://schemas.openxmlformats.org/drawingml/2006/main" vertOverflow="clip" wrap="square" lIns="0"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Bureau of Labor Statistics, TD Economics.</a:t>
          </a:r>
        </a:p>
      </cdr:txBody>
    </cdr:sp>
  </cdr:relSizeAnchor>
</c:userShapes>
</file>

<file path=ppt/drawings/drawing8.xml><?xml version="1.0" encoding="utf-8"?>
<c:userShapes xmlns:c="http://schemas.openxmlformats.org/drawingml/2006/chart">
  <cdr:relSizeAnchor xmlns:cdr="http://schemas.openxmlformats.org/drawingml/2006/chartDrawing">
    <cdr:from>
      <cdr:x>0.0553</cdr:x>
      <cdr:y>0.01695</cdr:y>
    </cdr:from>
    <cdr:to>
      <cdr:x>0.84178</cdr:x>
      <cdr:y>0.20621</cdr:y>
    </cdr:to>
    <cdr:sp macro="" textlink="">
      <cdr:nvSpPr>
        <cdr:cNvPr id="2" name="TextBox 1">
          <a:extLst xmlns:a="http://schemas.openxmlformats.org/drawingml/2006/main">
            <a:ext uri="{FF2B5EF4-FFF2-40B4-BE49-F238E27FC236}">
              <a16:creationId xmlns:a16="http://schemas.microsoft.com/office/drawing/2014/main" id="{049BE115-6B03-4C2F-83F2-3C33E144D17F}"/>
            </a:ext>
          </a:extLst>
        </cdr:cNvPr>
        <cdr:cNvSpPr txBox="1"/>
      </cdr:nvSpPr>
      <cdr:spPr>
        <a:xfrm xmlns:a="http://schemas.openxmlformats.org/drawingml/2006/main">
          <a:off x="498764" y="83127"/>
          <a:ext cx="7093527" cy="9282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Arial" panose="020B0604020202020204" pitchFamily="34" charset="0"/>
              <a:cs typeface="Arial" panose="020B0604020202020204" pitchFamily="34" charset="0"/>
            </a:rPr>
            <a:t>Ratio of Job Openings to Unemployed</a:t>
          </a:r>
        </a:p>
      </cdr:txBody>
    </cdr:sp>
  </cdr:relSizeAnchor>
  <cdr:relSizeAnchor xmlns:cdr="http://schemas.openxmlformats.org/drawingml/2006/chartDrawing">
    <cdr:from>
      <cdr:x>0.0169</cdr:x>
      <cdr:y>0.9435</cdr:y>
    </cdr:from>
    <cdr:to>
      <cdr:x>0.80338</cdr:x>
      <cdr:y>1</cdr:y>
    </cdr:to>
    <cdr:sp macro="" textlink="">
      <cdr:nvSpPr>
        <cdr:cNvPr id="4" name="TextBox 1">
          <a:extLst xmlns:a="http://schemas.openxmlformats.org/drawingml/2006/main">
            <a:ext uri="{FF2B5EF4-FFF2-40B4-BE49-F238E27FC236}">
              <a16:creationId xmlns:a16="http://schemas.microsoft.com/office/drawing/2014/main" id="{334B2A7C-C1A2-FC16-2EAD-FDEB2AC38451}"/>
            </a:ext>
          </a:extLst>
        </cdr:cNvPr>
        <cdr:cNvSpPr txBox="1"/>
      </cdr:nvSpPr>
      <cdr:spPr>
        <a:xfrm xmlns:a="http://schemas.openxmlformats.org/drawingml/2006/main">
          <a:off x="152400" y="4627418"/>
          <a:ext cx="7093527" cy="2770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Arial" panose="020B0604020202020204" pitchFamily="34" charset="0"/>
              <a:cs typeface="Arial" panose="020B0604020202020204" pitchFamily="34" charset="0"/>
            </a:rPr>
            <a:t>Source: Bureau of Labor Statistics,</a:t>
          </a:r>
          <a:r>
            <a:rPr lang="en-US" sz="1200" baseline="0">
              <a:latin typeface="Arial" panose="020B0604020202020204" pitchFamily="34" charset="0"/>
              <a:cs typeface="Arial" panose="020B0604020202020204" pitchFamily="34" charset="0"/>
            </a:rPr>
            <a:t> TD Economics</a:t>
          </a:r>
          <a:endParaRPr lang="en-US" sz="12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0.85463</cdr:x>
      <cdr:y>0.02405</cdr:y>
    </cdr:from>
    <cdr:to>
      <cdr:x>0.85463</cdr:x>
      <cdr:y>0.91</cdr:y>
    </cdr:to>
    <cdr:cxnSp macro="">
      <cdr:nvCxnSpPr>
        <cdr:cNvPr id="5" name="Straight Connector 4">
          <a:extLst xmlns:a="http://schemas.openxmlformats.org/drawingml/2006/main">
            <a:ext uri="{FF2B5EF4-FFF2-40B4-BE49-F238E27FC236}">
              <a16:creationId xmlns:a16="http://schemas.microsoft.com/office/drawing/2014/main" id="{5295EEC5-A671-FF89-577B-E969CAC70BE1}"/>
            </a:ext>
          </a:extLst>
        </cdr:cNvPr>
        <cdr:cNvCxnSpPr/>
      </cdr:nvCxnSpPr>
      <cdr:spPr>
        <a:xfrm xmlns:a="http://schemas.openxmlformats.org/drawingml/2006/main" flipV="1">
          <a:off x="8763000" y="127691"/>
          <a:ext cx="0" cy="4703771"/>
        </a:xfrm>
        <a:prstGeom xmlns:a="http://schemas.openxmlformats.org/drawingml/2006/main" prst="line">
          <a:avLst/>
        </a:prstGeom>
        <a:ln xmlns:a="http://schemas.openxmlformats.org/drawingml/2006/main">
          <a:solidFill>
            <a:schemeClr val="tx2"/>
          </a:solidFill>
          <a:miter lim="800000"/>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0.05626</cdr:x>
      <cdr:y>0.05646</cdr:y>
    </cdr:from>
    <cdr:to>
      <cdr:x>0.56582</cdr:x>
      <cdr:y>0.14995</cdr:y>
    </cdr:to>
    <cdr:sp macro="" textlink="">
      <cdr:nvSpPr>
        <cdr:cNvPr id="3" name="TextBox 1"/>
        <cdr:cNvSpPr txBox="1"/>
      </cdr:nvSpPr>
      <cdr:spPr>
        <a:xfrm xmlns:a="http://schemas.openxmlformats.org/drawingml/2006/main">
          <a:off x="685800" y="302215"/>
          <a:ext cx="6210881" cy="500427"/>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0" dirty="0">
              <a:latin typeface="Arial" panose="020B0604020202020204" pitchFamily="34" charset="0"/>
              <a:cs typeface="Arial" panose="020B0604020202020204" pitchFamily="34" charset="0"/>
            </a:rPr>
            <a:t>Policy Rate %</a:t>
          </a:r>
        </a:p>
      </cdr:txBody>
    </cdr:sp>
  </cdr:relSizeAnchor>
  <cdr:relSizeAnchor xmlns:cdr="http://schemas.openxmlformats.org/drawingml/2006/chartDrawing">
    <cdr:from>
      <cdr:x>0.05626</cdr:x>
      <cdr:y>0.9103</cdr:y>
    </cdr:from>
    <cdr:to>
      <cdr:x>0.94503</cdr:x>
      <cdr:y>1</cdr:y>
    </cdr:to>
    <cdr:sp macro="" textlink="">
      <cdr:nvSpPr>
        <cdr:cNvPr id="4" name="TextBox 3"/>
        <cdr:cNvSpPr txBox="1"/>
      </cdr:nvSpPr>
      <cdr:spPr>
        <a:xfrm xmlns:a="http://schemas.openxmlformats.org/drawingml/2006/main">
          <a:off x="685800" y="4872594"/>
          <a:ext cx="10833062" cy="48014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CA" sz="1200" dirty="0">
              <a:latin typeface="Arial" panose="020B0604020202020204" pitchFamily="34" charset="0"/>
              <a:cs typeface="Arial" panose="020B0604020202020204" pitchFamily="34" charset="0"/>
            </a:rPr>
            <a:t>Source: Federal Reserve Board, TD Economics. </a:t>
          </a:r>
        </a:p>
      </cdr:txBody>
    </cdr:sp>
  </cdr:relSizeAnchor>
  <cdr:relSizeAnchor xmlns:cdr="http://schemas.openxmlformats.org/drawingml/2006/chartDrawing">
    <cdr:from>
      <cdr:x>0.05626</cdr:x>
      <cdr:y>0.39824</cdr:y>
    </cdr:from>
    <cdr:to>
      <cdr:x>0.95012</cdr:x>
      <cdr:y>0.48363</cdr:y>
    </cdr:to>
    <cdr:sp macro="" textlink="">
      <cdr:nvSpPr>
        <cdr:cNvPr id="2" name="Rectangle 1">
          <a:extLst xmlns:a="http://schemas.openxmlformats.org/drawingml/2006/main">
            <a:ext uri="{FF2B5EF4-FFF2-40B4-BE49-F238E27FC236}">
              <a16:creationId xmlns:a16="http://schemas.microsoft.com/office/drawing/2014/main" id="{1AF91F5B-9300-099C-B2A7-ACF833F02369}"/>
            </a:ext>
          </a:extLst>
        </cdr:cNvPr>
        <cdr:cNvSpPr/>
      </cdr:nvSpPr>
      <cdr:spPr>
        <a:xfrm xmlns:a="http://schemas.openxmlformats.org/drawingml/2006/main">
          <a:off x="685800" y="2131695"/>
          <a:ext cx="10895012" cy="457070"/>
        </a:xfrm>
        <a:prstGeom xmlns:a="http://schemas.openxmlformats.org/drawingml/2006/main" prst="rect">
          <a:avLst/>
        </a:prstGeom>
        <a:solidFill xmlns:a="http://schemas.openxmlformats.org/drawingml/2006/main">
          <a:schemeClr val="bg1">
            <a:lumMod val="85000"/>
            <a:alpha val="3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0.14991</cdr:x>
      <cdr:y>0.41</cdr:y>
    </cdr:from>
    <cdr:to>
      <cdr:x>0.36246</cdr:x>
      <cdr:y>0.4709</cdr:y>
    </cdr:to>
    <cdr:sp macro="" textlink="">
      <cdr:nvSpPr>
        <cdr:cNvPr id="5" name="TextBox 4">
          <a:extLst xmlns:a="http://schemas.openxmlformats.org/drawingml/2006/main">
            <a:ext uri="{FF2B5EF4-FFF2-40B4-BE49-F238E27FC236}">
              <a16:creationId xmlns:a16="http://schemas.microsoft.com/office/drawing/2014/main" id="{81CF0595-06FB-EEF5-3BB1-C2CC6F584583}"/>
            </a:ext>
          </a:extLst>
        </cdr:cNvPr>
        <cdr:cNvSpPr txBox="1"/>
      </cdr:nvSpPr>
      <cdr:spPr>
        <a:xfrm xmlns:a="http://schemas.openxmlformats.org/drawingml/2006/main">
          <a:off x="1827212" y="2194643"/>
          <a:ext cx="2590799" cy="325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FF0000"/>
              </a:solidFill>
              <a:latin typeface="Arial" panose="020B0604020202020204" pitchFamily="34" charset="0"/>
              <a:cs typeface="Arial" panose="020B0604020202020204" pitchFamily="34" charset="0"/>
            </a:rPr>
            <a:t>Neutral Rate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6953" tIns="43481" rIns="86953" bIns="43481" rtlCol="0"/>
          <a:lstStyle>
            <a:lvl1pPr algn="l">
              <a:defRPr sz="13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86953" tIns="43481" rIns="86953" bIns="43481" rtlCol="0" anchor="b"/>
          <a:lstStyle>
            <a:lvl1pPr algn="r">
              <a:defRPr sz="1300"/>
            </a:lvl1pPr>
          </a:lstStyle>
          <a:p>
            <a:endParaRPr dirty="0"/>
          </a:p>
        </p:txBody>
      </p:sp>
    </p:spTree>
    <p:extLst>
      <p:ext uri="{BB962C8B-B14F-4D97-AF65-F5344CB8AC3E}">
        <p14:creationId xmlns:p14="http://schemas.microsoft.com/office/powerpoint/2010/main" val="16322588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6953" tIns="43481" rIns="86953" bIns="43481" rtlCol="0"/>
          <a:lstStyle>
            <a:lvl1pPr algn="l">
              <a:defRPr sz="13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86953" tIns="43481" rIns="86953" bIns="43481" rtlCol="0" anchor="b"/>
          <a:lstStyle>
            <a:lvl1pPr algn="r">
              <a:defRPr sz="1300"/>
            </a:lvl1pPr>
          </a:lstStyle>
          <a:p>
            <a:fld id="{60625642-F0AF-4361-B339-24EC26CA9B06}" type="slidenum">
              <a:rPr/>
              <a:pPr/>
              <a:t>‹#›</a:t>
            </a:fld>
            <a:endParaRPr dirty="0"/>
          </a:p>
        </p:txBody>
      </p:sp>
      <p:sp>
        <p:nvSpPr>
          <p:cNvPr id="9" name="Slide Image Placeholder 8"/>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0744" tIns="45372" rIns="90744" bIns="45372" rtlCol="0" anchor="ctr"/>
          <a:lstStyle/>
          <a:p>
            <a:endParaRPr lang="en-US" dirty="0"/>
          </a:p>
        </p:txBody>
      </p:sp>
      <p:sp>
        <p:nvSpPr>
          <p:cNvPr id="5" name="Notes Placeholder 4">
            <a:extLst>
              <a:ext uri="{FF2B5EF4-FFF2-40B4-BE49-F238E27FC236}">
                <a16:creationId xmlns:a16="http://schemas.microsoft.com/office/drawing/2014/main" id="{3F06DE2C-48C8-4A2E-BEC9-45766FCC6FD4}"/>
              </a:ext>
            </a:extLst>
          </p:cNvPr>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3994554"/>
      </p:ext>
    </p:extLst>
  </p:cSld>
  <p:clrMap bg1="lt1" tx1="dk1" bg2="lt2" tx2="dk2" accent1="accent1" accent2="accent2" accent3="accent3" accent4="accent4" accent5="accent5" accent6="accent6" hlink="hlink" folHlink="folHlink"/>
  <p:hf sldNum="0" hdr="0" ftr="0" dt="0"/>
  <p:notesStyle>
    <a:lvl1pPr marL="0" algn="l" defTabSz="914248" rtl="0" eaLnBrk="1" latinLnBrk="0" hangingPunct="1">
      <a:defRPr sz="1200" kern="1200">
        <a:solidFill>
          <a:schemeClr val="tx1"/>
        </a:solidFill>
        <a:latin typeface="+mn-lt"/>
        <a:ea typeface="+mn-ea"/>
        <a:cs typeface="+mn-cs"/>
      </a:defRPr>
    </a:lvl1pPr>
    <a:lvl2pPr marL="457123" algn="l" defTabSz="914248" rtl="0" eaLnBrk="1" latinLnBrk="0" hangingPunct="1">
      <a:defRPr sz="1200" kern="1200">
        <a:solidFill>
          <a:schemeClr val="tx1"/>
        </a:solidFill>
        <a:latin typeface="+mn-lt"/>
        <a:ea typeface="+mn-ea"/>
        <a:cs typeface="+mn-cs"/>
      </a:defRPr>
    </a:lvl2pPr>
    <a:lvl3pPr marL="914248" algn="l" defTabSz="914248" rtl="0" eaLnBrk="1" latinLnBrk="0" hangingPunct="1">
      <a:defRPr sz="1200" kern="1200">
        <a:solidFill>
          <a:schemeClr val="tx1"/>
        </a:solidFill>
        <a:latin typeface="+mn-lt"/>
        <a:ea typeface="+mn-ea"/>
        <a:cs typeface="+mn-cs"/>
      </a:defRPr>
    </a:lvl3pPr>
    <a:lvl4pPr marL="1371373" algn="l" defTabSz="914248" rtl="0" eaLnBrk="1" latinLnBrk="0" hangingPunct="1">
      <a:defRPr sz="1200" kern="1200">
        <a:solidFill>
          <a:schemeClr val="tx1"/>
        </a:solidFill>
        <a:latin typeface="+mn-lt"/>
        <a:ea typeface="+mn-ea"/>
        <a:cs typeface="+mn-cs"/>
      </a:defRPr>
    </a:lvl4pPr>
    <a:lvl5pPr marL="1828499" algn="l" defTabSz="914248" rtl="0" eaLnBrk="1" latinLnBrk="0" hangingPunct="1">
      <a:defRPr sz="1200" kern="1200">
        <a:solidFill>
          <a:schemeClr val="tx1"/>
        </a:solidFill>
        <a:latin typeface="+mn-lt"/>
        <a:ea typeface="+mn-ea"/>
        <a:cs typeface="+mn-cs"/>
      </a:defRPr>
    </a:lvl5pPr>
    <a:lvl6pPr marL="2285622" algn="l" defTabSz="914248" rtl="0" eaLnBrk="1" latinLnBrk="0" hangingPunct="1">
      <a:defRPr sz="1200" kern="1200">
        <a:solidFill>
          <a:schemeClr val="tx1"/>
        </a:solidFill>
        <a:latin typeface="+mn-lt"/>
        <a:ea typeface="+mn-ea"/>
        <a:cs typeface="+mn-cs"/>
      </a:defRPr>
    </a:lvl6pPr>
    <a:lvl7pPr marL="2742747" algn="l" defTabSz="914248" rtl="0" eaLnBrk="1" latinLnBrk="0" hangingPunct="1">
      <a:defRPr sz="1200" kern="1200">
        <a:solidFill>
          <a:schemeClr val="tx1"/>
        </a:solidFill>
        <a:latin typeface="+mn-lt"/>
        <a:ea typeface="+mn-ea"/>
        <a:cs typeface="+mn-cs"/>
      </a:defRPr>
    </a:lvl7pPr>
    <a:lvl8pPr marL="3199872" algn="l" defTabSz="914248" rtl="0" eaLnBrk="1" latinLnBrk="0" hangingPunct="1">
      <a:defRPr sz="1200" kern="1200">
        <a:solidFill>
          <a:schemeClr val="tx1"/>
        </a:solidFill>
        <a:latin typeface="+mn-lt"/>
        <a:ea typeface="+mn-ea"/>
        <a:cs typeface="+mn-cs"/>
      </a:defRPr>
    </a:lvl8pPr>
    <a:lvl9pPr marL="3656998" algn="l" defTabSz="9142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58173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290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2159054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617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84376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282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u="sng" dirty="0">
              <a:solidFill>
                <a:srgbClr val="0563C1"/>
              </a:solidFill>
              <a:effectLst/>
              <a:latin typeface="Calibri" panose="020F0502020204030204" pitchFamily="34" charset="0"/>
            </a:endParaRPr>
          </a:p>
          <a:p>
            <a:endParaRPr lang="en-US" sz="1800" u="sng" dirty="0">
              <a:solidFill>
                <a:srgbClr val="0563C1"/>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0625642-F0AF-4361-B339-24EC26CA9B06}" type="slidenum">
              <a:rPr lang="en-US" smtClean="0"/>
              <a:pPr/>
              <a:t>15</a:t>
            </a:fld>
            <a:endParaRPr lang="en-US" dirty="0"/>
          </a:p>
        </p:txBody>
      </p:sp>
    </p:spTree>
    <p:extLst>
      <p:ext uri="{BB962C8B-B14F-4D97-AF65-F5344CB8AC3E}">
        <p14:creationId xmlns:p14="http://schemas.microsoft.com/office/powerpoint/2010/main" val="117818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0625642-F0AF-4361-B339-24EC26CA9B06}" type="slidenum">
              <a:rPr lang="en-US" smtClean="0"/>
              <a:pPr/>
              <a:t>16</a:t>
            </a:fld>
            <a:endParaRPr lang="en-US" dirty="0"/>
          </a:p>
        </p:txBody>
      </p:sp>
    </p:spTree>
    <p:extLst>
      <p:ext uri="{BB962C8B-B14F-4D97-AF65-F5344CB8AC3E}">
        <p14:creationId xmlns:p14="http://schemas.microsoft.com/office/powerpoint/2010/main" val="242467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0625642-F0AF-4361-B339-24EC26CA9B06}" type="slidenum">
              <a:rPr lang="en-US" smtClean="0"/>
              <a:pPr/>
              <a:t>17</a:t>
            </a:fld>
            <a:endParaRPr lang="en-US" dirty="0"/>
          </a:p>
        </p:txBody>
      </p:sp>
    </p:spTree>
    <p:extLst>
      <p:ext uri="{BB962C8B-B14F-4D97-AF65-F5344CB8AC3E}">
        <p14:creationId xmlns:p14="http://schemas.microsoft.com/office/powerpoint/2010/main" val="54576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4804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1369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307251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30775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67407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720725"/>
            <a:ext cx="6242050" cy="3511550"/>
          </a:xfrm>
        </p:spPr>
      </p:sp>
      <p:sp>
        <p:nvSpPr>
          <p:cNvPr id="4" name="Slide Number Placeholder 3"/>
          <p:cNvSpPr>
            <a:spLocks noGrp="1"/>
          </p:cNvSpPr>
          <p:nvPr>
            <p:ph type="sldNum" sz="quarter" idx="10"/>
          </p:nvPr>
        </p:nvSpPr>
        <p:spPr/>
        <p:txBody>
          <a:bodyPr/>
          <a:lstStyle/>
          <a:p>
            <a:fld id="{60625642-F0AF-4361-B339-24EC26CA9B06}" type="slidenum">
              <a:rPr lang="en-US" smtClean="0"/>
              <a:pPr/>
              <a:t>22</a:t>
            </a:fld>
            <a:endParaRPr lang="en-US" dirty="0"/>
          </a:p>
        </p:txBody>
      </p:sp>
    </p:spTree>
    <p:extLst>
      <p:ext uri="{BB962C8B-B14F-4D97-AF65-F5344CB8AC3E}">
        <p14:creationId xmlns:p14="http://schemas.microsoft.com/office/powerpoint/2010/main" val="74225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1875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9613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7923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3724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73122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60638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248933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Ref idx="1001">
        <a:schemeClr val="bg1"/>
      </p:bgRef>
    </p:bg>
    <p:spTree>
      <p:nvGrpSpPr>
        <p:cNvPr id="1" name=""/>
        <p:cNvGrpSpPr/>
        <p:nvPr/>
      </p:nvGrpSpPr>
      <p:grpSpPr>
        <a:xfrm>
          <a:off x="0" y="0"/>
          <a:ext cx="0" cy="0"/>
          <a:chOff x="0" y="0"/>
          <a:chExt cx="0" cy="0"/>
        </a:xfrm>
      </p:grpSpPr>
      <p:sp>
        <p:nvSpPr>
          <p:cNvPr id="4" name="Rectangle 3"/>
          <p:cNvSpPr/>
          <p:nvPr/>
        </p:nvSpPr>
        <p:spPr bwMode="gray">
          <a:xfrm>
            <a:off x="411483" y="1586839"/>
            <a:ext cx="11365990" cy="48737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dirty="0"/>
          </a:p>
        </p:txBody>
      </p:sp>
      <p:pic>
        <p:nvPicPr>
          <p:cNvPr id="2662" name="Picture 5" descr="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 name="Picture 6" descr="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547" t="3462" r="4294" b="3415"/>
          <a:stretch/>
        </p:blipFill>
        <p:spPr>
          <a:xfrm>
            <a:off x="6780218" y="1984883"/>
            <a:ext cx="4419599" cy="4381417"/>
          </a:xfrm>
          <a:prstGeom prst="rect">
            <a:avLst/>
          </a:prstGeom>
        </p:spPr>
      </p:pic>
      <p:sp>
        <p:nvSpPr>
          <p:cNvPr id="2" name="Title 1"/>
          <p:cNvSpPr>
            <a:spLocks noGrp="1"/>
          </p:cNvSpPr>
          <p:nvPr>
            <p:ph type="ctrTitle" hasCustomPrompt="1"/>
          </p:nvPr>
        </p:nvSpPr>
        <p:spPr>
          <a:xfrm>
            <a:off x="914402" y="1984251"/>
            <a:ext cx="6399211" cy="642939"/>
          </a:xfrm>
        </p:spPr>
        <p:txBody>
          <a:bodyPr lIns="0" tIns="0" rIns="0" bIns="0" anchor="b">
            <a:noAutofit/>
          </a:bodyPr>
          <a:lstStyle>
            <a:lvl1pPr>
              <a:lnSpc>
                <a:spcPct val="90000"/>
              </a:lnSpc>
              <a:defRPr sz="3200">
                <a:solidFill>
                  <a:schemeClr val="bg2"/>
                </a:solidFill>
              </a:defRPr>
            </a:lvl1pPr>
          </a:lstStyle>
          <a:p>
            <a:r>
              <a:t>Type Title Here</a:t>
            </a:r>
          </a:p>
        </p:txBody>
      </p:sp>
      <p:sp>
        <p:nvSpPr>
          <p:cNvPr id="3" name="Subtitle 2"/>
          <p:cNvSpPr>
            <a:spLocks noGrp="1"/>
          </p:cNvSpPr>
          <p:nvPr>
            <p:ph type="subTitle" idx="1" hasCustomPrompt="1"/>
          </p:nvPr>
        </p:nvSpPr>
        <p:spPr>
          <a:xfrm>
            <a:off x="914400" y="2779782"/>
            <a:ext cx="5969442" cy="569343"/>
          </a:xfrm>
        </p:spPr>
        <p:txBody>
          <a:bodyPr lIns="0" tIns="0" rIns="0" bIns="0">
            <a:noAutofit/>
          </a:bodyPr>
          <a:lstStyle>
            <a:lvl1pPr marL="0" indent="0" algn="l">
              <a:spcBef>
                <a:spcPts val="0"/>
              </a:spcBef>
              <a:buNone/>
              <a:defRPr>
                <a:solidFill>
                  <a:srgbClr val="163D22"/>
                </a:solidFill>
              </a:defRPr>
            </a:lvl1pPr>
            <a:lvl2pPr marL="457141" indent="0" algn="ctr">
              <a:buNone/>
              <a:defRPr>
                <a:solidFill>
                  <a:schemeClr val="tx1">
                    <a:tint val="75000"/>
                  </a:schemeClr>
                </a:solidFill>
              </a:defRPr>
            </a:lvl2pPr>
            <a:lvl3pPr marL="914285" indent="0" algn="ctr">
              <a:buNone/>
              <a:defRPr>
                <a:solidFill>
                  <a:schemeClr val="tx1">
                    <a:tint val="75000"/>
                  </a:schemeClr>
                </a:solidFill>
              </a:defRPr>
            </a:lvl3pPr>
            <a:lvl4pPr marL="1371428" indent="0" algn="ctr">
              <a:buNone/>
              <a:defRPr>
                <a:solidFill>
                  <a:schemeClr val="tx1">
                    <a:tint val="75000"/>
                  </a:schemeClr>
                </a:solidFill>
              </a:defRPr>
            </a:lvl4pPr>
            <a:lvl5pPr marL="1828572" indent="0" algn="ctr">
              <a:buNone/>
              <a:defRPr>
                <a:solidFill>
                  <a:schemeClr val="tx1">
                    <a:tint val="75000"/>
                  </a:schemeClr>
                </a:solidFill>
              </a:defRPr>
            </a:lvl5pPr>
            <a:lvl6pPr marL="2285713"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4" indent="0" algn="ctr">
              <a:buNone/>
              <a:defRPr>
                <a:solidFill>
                  <a:schemeClr val="tx1">
                    <a:tint val="75000"/>
                  </a:schemeClr>
                </a:solidFill>
              </a:defRPr>
            </a:lvl9pPr>
          </a:lstStyle>
          <a:p>
            <a:r>
              <a:t>Type Subtitle/Sub-brand/Business Here</a:t>
            </a:r>
          </a:p>
        </p:txBody>
      </p:sp>
      <p:sp>
        <p:nvSpPr>
          <p:cNvPr id="5" name="Date Placeholder 4">
            <a:extLst>
              <a:ext uri="{FF2B5EF4-FFF2-40B4-BE49-F238E27FC236}">
                <a16:creationId xmlns:a16="http://schemas.microsoft.com/office/drawing/2014/main" id="{EF18FDBA-ED35-9379-991A-FD117C71E5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6AA177F-9D5E-3CCA-83DC-B175F707F9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A2D549-FF7B-49E8-28CD-C1ABF0EBB74B}"/>
              </a:ext>
            </a:extLst>
          </p:cNvPr>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91DC3B5-70D6-45C9-B2D0-C9933856BEAF}"/>
              </a:ext>
            </a:extLst>
          </p:cNvPr>
          <p:cNvSpPr/>
          <p:nvPr userDrawn="1"/>
        </p:nvSpPr>
        <p:spPr>
          <a:xfrm>
            <a:off x="0" y="6562544"/>
            <a:ext cx="12188825" cy="53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a:extLst>
              <a:ext uri="{FF2B5EF4-FFF2-40B4-BE49-F238E27FC236}">
                <a16:creationId xmlns:a16="http://schemas.microsoft.com/office/drawing/2014/main" id="{D2507D4C-571C-4EB9-8560-D98AE0FB1069}"/>
              </a:ext>
            </a:extLst>
          </p:cNvPr>
          <p:cNvGrpSpPr/>
          <p:nvPr userDrawn="1"/>
        </p:nvGrpSpPr>
        <p:grpSpPr>
          <a:xfrm>
            <a:off x="8761482" y="-228886"/>
            <a:ext cx="1989886" cy="1177482"/>
            <a:chOff x="0" y="0"/>
            <a:chExt cx="3577753" cy="2116524"/>
          </a:xfrm>
        </p:grpSpPr>
        <p:sp>
          <p:nvSpPr>
            <p:cNvPr id="3" name="Freeform 3">
              <a:extLst>
                <a:ext uri="{FF2B5EF4-FFF2-40B4-BE49-F238E27FC236}">
                  <a16:creationId xmlns:a16="http://schemas.microsoft.com/office/drawing/2014/main" id="{7D2CF933-DEDB-46A2-AD91-F4EBCC86A634}"/>
                </a:ext>
              </a:extLst>
            </p:cNvPr>
            <p:cNvSpPr/>
            <p:nvPr/>
          </p:nvSpPr>
          <p:spPr>
            <a:xfrm>
              <a:off x="0" y="0"/>
              <a:ext cx="3577753" cy="2116524"/>
            </a:xfrm>
            <a:custGeom>
              <a:avLst/>
              <a:gdLst/>
              <a:ahLst/>
              <a:cxnLst/>
              <a:rect l="l" t="t" r="r" b="b"/>
              <a:pathLst>
                <a:path w="3577753" h="2116524">
                  <a:moveTo>
                    <a:pt x="0" y="0"/>
                  </a:moveTo>
                  <a:lnTo>
                    <a:pt x="0" y="2116524"/>
                  </a:lnTo>
                  <a:lnTo>
                    <a:pt x="3577753" y="2116524"/>
                  </a:lnTo>
                  <a:lnTo>
                    <a:pt x="3577753" y="0"/>
                  </a:lnTo>
                  <a:lnTo>
                    <a:pt x="0" y="0"/>
                  </a:lnTo>
                  <a:close/>
                  <a:moveTo>
                    <a:pt x="3516793" y="2055564"/>
                  </a:moveTo>
                  <a:lnTo>
                    <a:pt x="59690" y="2055564"/>
                  </a:lnTo>
                  <a:lnTo>
                    <a:pt x="59690" y="59690"/>
                  </a:lnTo>
                  <a:lnTo>
                    <a:pt x="3516793" y="59690"/>
                  </a:lnTo>
                  <a:lnTo>
                    <a:pt x="3516793" y="2055564"/>
                  </a:lnTo>
                  <a:close/>
                </a:path>
              </a:pathLst>
            </a:custGeom>
            <a:solidFill>
              <a:srgbClr val="D9D9D9"/>
            </a:solidFill>
          </p:spPr>
        </p:sp>
      </p:grpSp>
      <p:grpSp>
        <p:nvGrpSpPr>
          <p:cNvPr id="4" name="Group 4">
            <a:extLst>
              <a:ext uri="{FF2B5EF4-FFF2-40B4-BE49-F238E27FC236}">
                <a16:creationId xmlns:a16="http://schemas.microsoft.com/office/drawing/2014/main" id="{0BC8EB7A-B24F-4A4B-A7D9-6768BC442E7F}"/>
              </a:ext>
            </a:extLst>
          </p:cNvPr>
          <p:cNvGrpSpPr/>
          <p:nvPr userDrawn="1"/>
        </p:nvGrpSpPr>
        <p:grpSpPr>
          <a:xfrm>
            <a:off x="780752" y="6400523"/>
            <a:ext cx="4300832" cy="727057"/>
            <a:chOff x="0" y="0"/>
            <a:chExt cx="7732761" cy="1306886"/>
          </a:xfrm>
        </p:grpSpPr>
        <p:sp>
          <p:nvSpPr>
            <p:cNvPr id="5" name="Freeform 5">
              <a:extLst>
                <a:ext uri="{FF2B5EF4-FFF2-40B4-BE49-F238E27FC236}">
                  <a16:creationId xmlns:a16="http://schemas.microsoft.com/office/drawing/2014/main" id="{CF2AD475-DDE8-466E-BFC1-E62DFE0B73A6}"/>
                </a:ext>
              </a:extLst>
            </p:cNvPr>
            <p:cNvSpPr/>
            <p:nvPr/>
          </p:nvSpPr>
          <p:spPr>
            <a:xfrm>
              <a:off x="0" y="0"/>
              <a:ext cx="7732761" cy="1306886"/>
            </a:xfrm>
            <a:custGeom>
              <a:avLst/>
              <a:gdLst/>
              <a:ahLst/>
              <a:cxnLst/>
              <a:rect l="l" t="t" r="r" b="b"/>
              <a:pathLst>
                <a:path w="7732761" h="1306886">
                  <a:moveTo>
                    <a:pt x="0" y="0"/>
                  </a:moveTo>
                  <a:lnTo>
                    <a:pt x="0" y="1306886"/>
                  </a:lnTo>
                  <a:lnTo>
                    <a:pt x="7732761" y="1306886"/>
                  </a:lnTo>
                  <a:lnTo>
                    <a:pt x="7732761" y="0"/>
                  </a:lnTo>
                  <a:lnTo>
                    <a:pt x="0" y="0"/>
                  </a:lnTo>
                  <a:close/>
                  <a:moveTo>
                    <a:pt x="7671801" y="1245926"/>
                  </a:moveTo>
                  <a:lnTo>
                    <a:pt x="59690" y="1245926"/>
                  </a:lnTo>
                  <a:lnTo>
                    <a:pt x="59690" y="59690"/>
                  </a:lnTo>
                  <a:lnTo>
                    <a:pt x="7671801" y="59690"/>
                  </a:lnTo>
                  <a:lnTo>
                    <a:pt x="7671801" y="1245926"/>
                  </a:lnTo>
                  <a:close/>
                </a:path>
              </a:pathLst>
            </a:custGeom>
            <a:solidFill>
              <a:srgbClr val="008A00"/>
            </a:solidFill>
          </p:spPr>
        </p:sp>
      </p:grpSp>
      <p:grpSp>
        <p:nvGrpSpPr>
          <p:cNvPr id="6" name="Group 6">
            <a:extLst>
              <a:ext uri="{FF2B5EF4-FFF2-40B4-BE49-F238E27FC236}">
                <a16:creationId xmlns:a16="http://schemas.microsoft.com/office/drawing/2014/main" id="{60E78B2A-E177-4C79-B14A-CF90EFCC89BC}"/>
              </a:ext>
            </a:extLst>
          </p:cNvPr>
          <p:cNvGrpSpPr/>
          <p:nvPr userDrawn="1"/>
        </p:nvGrpSpPr>
        <p:grpSpPr>
          <a:xfrm>
            <a:off x="6977462" y="-222536"/>
            <a:ext cx="5320816" cy="719564"/>
            <a:chOff x="0" y="0"/>
            <a:chExt cx="9566659" cy="1293417"/>
          </a:xfrm>
        </p:grpSpPr>
        <p:sp>
          <p:nvSpPr>
            <p:cNvPr id="7" name="Freeform 7">
              <a:extLst>
                <a:ext uri="{FF2B5EF4-FFF2-40B4-BE49-F238E27FC236}">
                  <a16:creationId xmlns:a16="http://schemas.microsoft.com/office/drawing/2014/main" id="{801186DF-5016-409C-AF05-4A2E73F724ED}"/>
                </a:ext>
              </a:extLst>
            </p:cNvPr>
            <p:cNvSpPr/>
            <p:nvPr/>
          </p:nvSpPr>
          <p:spPr>
            <a:xfrm>
              <a:off x="0" y="0"/>
              <a:ext cx="9566659" cy="1293417"/>
            </a:xfrm>
            <a:custGeom>
              <a:avLst/>
              <a:gdLst/>
              <a:ahLst/>
              <a:cxnLst/>
              <a:rect l="l" t="t" r="r" b="b"/>
              <a:pathLst>
                <a:path w="9566659" h="1293417">
                  <a:moveTo>
                    <a:pt x="0" y="0"/>
                  </a:moveTo>
                  <a:lnTo>
                    <a:pt x="0" y="1293417"/>
                  </a:lnTo>
                  <a:lnTo>
                    <a:pt x="9566659" y="1293417"/>
                  </a:lnTo>
                  <a:lnTo>
                    <a:pt x="9566659" y="0"/>
                  </a:lnTo>
                  <a:lnTo>
                    <a:pt x="0" y="0"/>
                  </a:lnTo>
                  <a:close/>
                  <a:moveTo>
                    <a:pt x="9505700" y="1232457"/>
                  </a:moveTo>
                  <a:lnTo>
                    <a:pt x="59690" y="1232457"/>
                  </a:lnTo>
                  <a:lnTo>
                    <a:pt x="59690" y="59690"/>
                  </a:lnTo>
                  <a:lnTo>
                    <a:pt x="9505700" y="59690"/>
                  </a:lnTo>
                  <a:lnTo>
                    <a:pt x="9505700" y="1232457"/>
                  </a:lnTo>
                  <a:close/>
                </a:path>
              </a:pathLst>
            </a:custGeom>
            <a:solidFill>
              <a:srgbClr val="008A00"/>
            </a:solidFill>
          </p:spPr>
        </p:sp>
      </p:grpSp>
      <p:grpSp>
        <p:nvGrpSpPr>
          <p:cNvPr id="8" name="Group 8">
            <a:extLst>
              <a:ext uri="{FF2B5EF4-FFF2-40B4-BE49-F238E27FC236}">
                <a16:creationId xmlns:a16="http://schemas.microsoft.com/office/drawing/2014/main" id="{CD369002-2DB9-499C-ACA2-8098FDAC7977}"/>
              </a:ext>
            </a:extLst>
          </p:cNvPr>
          <p:cNvGrpSpPr/>
          <p:nvPr userDrawn="1"/>
        </p:nvGrpSpPr>
        <p:grpSpPr>
          <a:xfrm>
            <a:off x="11733212" y="921138"/>
            <a:ext cx="921184" cy="2337914"/>
            <a:chOff x="0" y="0"/>
            <a:chExt cx="1656260" cy="4202401"/>
          </a:xfrm>
        </p:grpSpPr>
        <p:sp>
          <p:nvSpPr>
            <p:cNvPr id="9" name="Freeform 9">
              <a:extLst>
                <a:ext uri="{FF2B5EF4-FFF2-40B4-BE49-F238E27FC236}">
                  <a16:creationId xmlns:a16="http://schemas.microsoft.com/office/drawing/2014/main" id="{1CE56598-1E06-4968-936A-7586E4B81290}"/>
                </a:ext>
              </a:extLst>
            </p:cNvPr>
            <p:cNvSpPr/>
            <p:nvPr/>
          </p:nvSpPr>
          <p:spPr>
            <a:xfrm>
              <a:off x="0" y="0"/>
              <a:ext cx="1656260" cy="4202401"/>
            </a:xfrm>
            <a:custGeom>
              <a:avLst/>
              <a:gdLst/>
              <a:ahLst/>
              <a:cxnLst/>
              <a:rect l="l" t="t" r="r" b="b"/>
              <a:pathLst>
                <a:path w="1656260" h="4202401">
                  <a:moveTo>
                    <a:pt x="0" y="0"/>
                  </a:moveTo>
                  <a:lnTo>
                    <a:pt x="0" y="4202401"/>
                  </a:lnTo>
                  <a:lnTo>
                    <a:pt x="1656260" y="4202401"/>
                  </a:lnTo>
                  <a:lnTo>
                    <a:pt x="1656260" y="0"/>
                  </a:lnTo>
                  <a:lnTo>
                    <a:pt x="0" y="0"/>
                  </a:lnTo>
                  <a:close/>
                  <a:moveTo>
                    <a:pt x="1595300" y="4141441"/>
                  </a:moveTo>
                  <a:lnTo>
                    <a:pt x="59690" y="4141441"/>
                  </a:lnTo>
                  <a:lnTo>
                    <a:pt x="59690" y="59690"/>
                  </a:lnTo>
                  <a:lnTo>
                    <a:pt x="1595300" y="59690"/>
                  </a:lnTo>
                  <a:lnTo>
                    <a:pt x="1595300" y="4141441"/>
                  </a:lnTo>
                  <a:close/>
                </a:path>
              </a:pathLst>
            </a:custGeom>
            <a:solidFill>
              <a:srgbClr val="D9D9D9"/>
            </a:solidFill>
          </p:spPr>
        </p:sp>
      </p:grpSp>
      <p:grpSp>
        <p:nvGrpSpPr>
          <p:cNvPr id="10" name="Group 10">
            <a:extLst>
              <a:ext uri="{FF2B5EF4-FFF2-40B4-BE49-F238E27FC236}">
                <a16:creationId xmlns:a16="http://schemas.microsoft.com/office/drawing/2014/main" id="{52A0CAE1-BE06-4620-ACAF-CE8899662FA9}"/>
              </a:ext>
            </a:extLst>
          </p:cNvPr>
          <p:cNvGrpSpPr/>
          <p:nvPr userDrawn="1"/>
        </p:nvGrpSpPr>
        <p:grpSpPr>
          <a:xfrm>
            <a:off x="-231969" y="5934080"/>
            <a:ext cx="2573133" cy="1193501"/>
            <a:chOff x="0" y="0"/>
            <a:chExt cx="4626412" cy="2145318"/>
          </a:xfrm>
        </p:grpSpPr>
        <p:sp>
          <p:nvSpPr>
            <p:cNvPr id="11" name="Freeform 11">
              <a:extLst>
                <a:ext uri="{FF2B5EF4-FFF2-40B4-BE49-F238E27FC236}">
                  <a16:creationId xmlns:a16="http://schemas.microsoft.com/office/drawing/2014/main" id="{3B2768F0-0941-4341-B87C-19ADAC894199}"/>
                </a:ext>
              </a:extLst>
            </p:cNvPr>
            <p:cNvSpPr/>
            <p:nvPr/>
          </p:nvSpPr>
          <p:spPr>
            <a:xfrm>
              <a:off x="0" y="0"/>
              <a:ext cx="4626413" cy="2145318"/>
            </a:xfrm>
            <a:custGeom>
              <a:avLst/>
              <a:gdLst/>
              <a:ahLst/>
              <a:cxnLst/>
              <a:rect l="l" t="t" r="r" b="b"/>
              <a:pathLst>
                <a:path w="4626413" h="2145318">
                  <a:moveTo>
                    <a:pt x="0" y="0"/>
                  </a:moveTo>
                  <a:lnTo>
                    <a:pt x="0" y="2145318"/>
                  </a:lnTo>
                  <a:lnTo>
                    <a:pt x="4626413" y="2145318"/>
                  </a:lnTo>
                  <a:lnTo>
                    <a:pt x="4626413" y="0"/>
                  </a:lnTo>
                  <a:lnTo>
                    <a:pt x="0" y="0"/>
                  </a:lnTo>
                  <a:close/>
                  <a:moveTo>
                    <a:pt x="4565452" y="2084358"/>
                  </a:moveTo>
                  <a:lnTo>
                    <a:pt x="59690" y="2084358"/>
                  </a:lnTo>
                  <a:lnTo>
                    <a:pt x="59690" y="59690"/>
                  </a:lnTo>
                  <a:lnTo>
                    <a:pt x="4565452" y="59690"/>
                  </a:lnTo>
                  <a:lnTo>
                    <a:pt x="4565452" y="2084358"/>
                  </a:lnTo>
                  <a:close/>
                </a:path>
              </a:pathLst>
            </a:custGeom>
            <a:solidFill>
              <a:srgbClr val="D9D9D9"/>
            </a:solidFill>
          </p:spPr>
        </p:sp>
      </p:grpSp>
      <p:grpSp>
        <p:nvGrpSpPr>
          <p:cNvPr id="12" name="Group 12">
            <a:extLst>
              <a:ext uri="{FF2B5EF4-FFF2-40B4-BE49-F238E27FC236}">
                <a16:creationId xmlns:a16="http://schemas.microsoft.com/office/drawing/2014/main" id="{E95C1A83-19CB-4C34-BFAC-7BBAE2AC69A8}"/>
              </a:ext>
            </a:extLst>
          </p:cNvPr>
          <p:cNvGrpSpPr/>
          <p:nvPr userDrawn="1"/>
        </p:nvGrpSpPr>
        <p:grpSpPr>
          <a:xfrm>
            <a:off x="10932380" y="167173"/>
            <a:ext cx="1258032" cy="1585427"/>
            <a:chOff x="0" y="0"/>
            <a:chExt cx="2261902" cy="2849807"/>
          </a:xfrm>
        </p:grpSpPr>
        <p:sp>
          <p:nvSpPr>
            <p:cNvPr id="13" name="Freeform 13">
              <a:extLst>
                <a:ext uri="{FF2B5EF4-FFF2-40B4-BE49-F238E27FC236}">
                  <a16:creationId xmlns:a16="http://schemas.microsoft.com/office/drawing/2014/main" id="{F9ED8636-DA75-44A7-9C18-FF695905E8A6}"/>
                </a:ext>
              </a:extLst>
            </p:cNvPr>
            <p:cNvSpPr/>
            <p:nvPr/>
          </p:nvSpPr>
          <p:spPr>
            <a:xfrm>
              <a:off x="0" y="0"/>
              <a:ext cx="2261902" cy="2849807"/>
            </a:xfrm>
            <a:custGeom>
              <a:avLst/>
              <a:gdLst/>
              <a:ahLst/>
              <a:cxnLst/>
              <a:rect l="l" t="t" r="r" b="b"/>
              <a:pathLst>
                <a:path w="2261902" h="2849807">
                  <a:moveTo>
                    <a:pt x="0" y="0"/>
                  </a:moveTo>
                  <a:lnTo>
                    <a:pt x="0" y="2849807"/>
                  </a:lnTo>
                  <a:lnTo>
                    <a:pt x="2261902" y="2849807"/>
                  </a:lnTo>
                  <a:lnTo>
                    <a:pt x="2261902" y="0"/>
                  </a:lnTo>
                  <a:lnTo>
                    <a:pt x="0" y="0"/>
                  </a:lnTo>
                  <a:close/>
                  <a:moveTo>
                    <a:pt x="2200942" y="2788847"/>
                  </a:moveTo>
                  <a:lnTo>
                    <a:pt x="59690" y="2788847"/>
                  </a:lnTo>
                  <a:lnTo>
                    <a:pt x="59690" y="59690"/>
                  </a:lnTo>
                  <a:lnTo>
                    <a:pt x="2200942" y="59690"/>
                  </a:lnTo>
                  <a:lnTo>
                    <a:pt x="2200942" y="2788847"/>
                  </a:lnTo>
                  <a:close/>
                </a:path>
              </a:pathLst>
            </a:custGeom>
            <a:solidFill>
              <a:srgbClr val="008A00"/>
            </a:solidFill>
          </p:spPr>
        </p:sp>
      </p:grpSp>
      <p:sp>
        <p:nvSpPr>
          <p:cNvPr id="14" name="Text Placeholder 21">
            <a:extLst>
              <a:ext uri="{FF2B5EF4-FFF2-40B4-BE49-F238E27FC236}">
                <a16:creationId xmlns:a16="http://schemas.microsoft.com/office/drawing/2014/main" id="{BF5C961B-D4DA-4D3B-9935-19531F4C0C05}"/>
              </a:ext>
            </a:extLst>
          </p:cNvPr>
          <p:cNvSpPr>
            <a:spLocks noGrp="1"/>
          </p:cNvSpPr>
          <p:nvPr>
            <p:ph type="body" sz="quarter" idx="10" hasCustomPrompt="1"/>
          </p:nvPr>
        </p:nvSpPr>
        <p:spPr>
          <a:xfrm>
            <a:off x="780751" y="736600"/>
            <a:ext cx="3961368" cy="727057"/>
          </a:xfrm>
        </p:spPr>
        <p:txBody>
          <a:bodyPr>
            <a:normAutofit/>
          </a:bodyPr>
          <a:lstStyle>
            <a:lvl1pPr marL="0" indent="0">
              <a:buNone/>
              <a:defRPr sz="2666">
                <a:solidFill>
                  <a:srgbClr val="163D22"/>
                </a:solidFill>
                <a:latin typeface="TD Graphik Medium" panose="020B0503030202060203" pitchFamily="34" charset="0"/>
              </a:defRPr>
            </a:lvl1pPr>
          </a:lstStyle>
          <a:p>
            <a:pPr lvl="0"/>
            <a:r>
              <a:rPr lang="en-US" dirty="0"/>
              <a:t>Title Here</a:t>
            </a:r>
          </a:p>
        </p:txBody>
      </p:sp>
      <p:sp>
        <p:nvSpPr>
          <p:cNvPr id="15" name="Date Placeholder 14">
            <a:extLst>
              <a:ext uri="{FF2B5EF4-FFF2-40B4-BE49-F238E27FC236}">
                <a16:creationId xmlns:a16="http://schemas.microsoft.com/office/drawing/2014/main" id="{0E7609D5-7030-D8B7-626F-C23DADE51EDE}"/>
              </a:ext>
            </a:extLst>
          </p:cNvPr>
          <p:cNvSpPr>
            <a:spLocks noGrp="1"/>
          </p:cNvSpPr>
          <p:nvPr>
            <p:ph type="dt" sz="half" idx="11"/>
          </p:nvPr>
        </p:nvSpPr>
        <p:spPr/>
        <p:txBody>
          <a:bodyPr/>
          <a:lstStyle/>
          <a:p>
            <a:endParaRPr lang="en-US" dirty="0"/>
          </a:p>
        </p:txBody>
      </p:sp>
      <p:sp>
        <p:nvSpPr>
          <p:cNvPr id="17" name="Footer Placeholder 16">
            <a:extLst>
              <a:ext uri="{FF2B5EF4-FFF2-40B4-BE49-F238E27FC236}">
                <a16:creationId xmlns:a16="http://schemas.microsoft.com/office/drawing/2014/main" id="{6C54B41A-B6E7-BF14-2C58-A3FD88294D67}"/>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1F284666-D86C-905D-54A5-A76E2A16C2E3}"/>
              </a:ext>
            </a:extLst>
          </p:cNvPr>
          <p:cNvSpPr>
            <a:spLocks noGrp="1"/>
          </p:cNvSpPr>
          <p:nvPr>
            <p:ph type="sldNum" sz="quarter" idx="13"/>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82376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36510992-51D2-44AB-ABC7-388E6747194D}"/>
              </a:ext>
            </a:extLst>
          </p:cNvPr>
          <p:cNvSpPr/>
          <p:nvPr userDrawn="1"/>
        </p:nvSpPr>
        <p:spPr>
          <a:xfrm>
            <a:off x="-50787" y="5207000"/>
            <a:ext cx="3413788" cy="0"/>
          </a:xfrm>
          <a:prstGeom prst="line">
            <a:avLst/>
          </a:prstGeom>
          <a:ln w="28575" cap="flat">
            <a:solidFill>
              <a:srgbClr val="008A00"/>
            </a:solidFill>
            <a:prstDash val="solid"/>
            <a:headEnd type="none" w="sm" len="sm"/>
            <a:tailEnd type="none" w="sm" len="sm"/>
          </a:ln>
        </p:spPr>
      </p:sp>
      <p:pic>
        <p:nvPicPr>
          <p:cNvPr id="7" name="Picture 3">
            <a:extLst>
              <a:ext uri="{FF2B5EF4-FFF2-40B4-BE49-F238E27FC236}">
                <a16:creationId xmlns:a16="http://schemas.microsoft.com/office/drawing/2014/main" id="{5F303284-11C2-4A6C-888D-F6CD71EB0359}"/>
              </a:ext>
            </a:extLst>
          </p:cNvPr>
          <p:cNvPicPr>
            <a:picLocks noChangeAspect="1"/>
          </p:cNvPicPr>
          <p:nvPr userDrawn="1"/>
        </p:nvPicPr>
        <p:blipFill>
          <a:blip r:embed="rId2"/>
          <a:srcRect/>
          <a:stretch>
            <a:fillRect/>
          </a:stretch>
        </p:blipFill>
        <p:spPr>
          <a:xfrm>
            <a:off x="-18140" y="3167887"/>
            <a:ext cx="6094413" cy="1348740"/>
          </a:xfrm>
          <a:prstGeom prst="rect">
            <a:avLst/>
          </a:prstGeom>
        </p:spPr>
      </p:pic>
      <p:grpSp>
        <p:nvGrpSpPr>
          <p:cNvPr id="8" name="Group 4">
            <a:extLst>
              <a:ext uri="{FF2B5EF4-FFF2-40B4-BE49-F238E27FC236}">
                <a16:creationId xmlns:a16="http://schemas.microsoft.com/office/drawing/2014/main" id="{79E3DE1D-39F4-4A9E-AA42-0D6C862200A3}"/>
              </a:ext>
            </a:extLst>
          </p:cNvPr>
          <p:cNvGrpSpPr/>
          <p:nvPr userDrawn="1"/>
        </p:nvGrpSpPr>
        <p:grpSpPr>
          <a:xfrm>
            <a:off x="1" y="2556169"/>
            <a:ext cx="6923550" cy="1954280"/>
            <a:chOff x="0" y="0"/>
            <a:chExt cx="3789581" cy="847073"/>
          </a:xfrm>
        </p:grpSpPr>
        <p:sp>
          <p:nvSpPr>
            <p:cNvPr id="9" name="Freeform 5">
              <a:extLst>
                <a:ext uri="{FF2B5EF4-FFF2-40B4-BE49-F238E27FC236}">
                  <a16:creationId xmlns:a16="http://schemas.microsoft.com/office/drawing/2014/main" id="{0EEADD33-2814-42BF-B7F5-2A3A577D7A4E}"/>
                </a:ext>
              </a:extLst>
            </p:cNvPr>
            <p:cNvSpPr/>
            <p:nvPr/>
          </p:nvSpPr>
          <p:spPr>
            <a:xfrm>
              <a:off x="0" y="0"/>
              <a:ext cx="3789581" cy="847073"/>
            </a:xfrm>
            <a:custGeom>
              <a:avLst/>
              <a:gdLst/>
              <a:ahLst/>
              <a:cxnLst/>
              <a:rect l="l" t="t" r="r" b="b"/>
              <a:pathLst>
                <a:path w="3789581" h="847073">
                  <a:moveTo>
                    <a:pt x="0" y="0"/>
                  </a:moveTo>
                  <a:lnTo>
                    <a:pt x="3789581" y="0"/>
                  </a:lnTo>
                  <a:lnTo>
                    <a:pt x="3789581" y="847073"/>
                  </a:lnTo>
                  <a:lnTo>
                    <a:pt x="0" y="847073"/>
                  </a:lnTo>
                  <a:close/>
                </a:path>
              </a:pathLst>
            </a:custGeom>
            <a:solidFill>
              <a:srgbClr val="008A00"/>
            </a:solidFill>
          </p:spPr>
        </p:sp>
      </p:grpSp>
      <p:grpSp>
        <p:nvGrpSpPr>
          <p:cNvPr id="10" name="Group 6">
            <a:extLst>
              <a:ext uri="{FF2B5EF4-FFF2-40B4-BE49-F238E27FC236}">
                <a16:creationId xmlns:a16="http://schemas.microsoft.com/office/drawing/2014/main" id="{1E7D7B17-1D38-4B6B-B987-6BE0BC8E4104}"/>
              </a:ext>
            </a:extLst>
          </p:cNvPr>
          <p:cNvGrpSpPr/>
          <p:nvPr userDrawn="1"/>
        </p:nvGrpSpPr>
        <p:grpSpPr>
          <a:xfrm>
            <a:off x="-18140" y="2976026"/>
            <a:ext cx="469874" cy="708289"/>
            <a:chOff x="0" y="0"/>
            <a:chExt cx="280910" cy="423335"/>
          </a:xfrm>
        </p:grpSpPr>
        <p:sp>
          <p:nvSpPr>
            <p:cNvPr id="11" name="Freeform 7">
              <a:extLst>
                <a:ext uri="{FF2B5EF4-FFF2-40B4-BE49-F238E27FC236}">
                  <a16:creationId xmlns:a16="http://schemas.microsoft.com/office/drawing/2014/main" id="{6A8169B8-B1BC-4213-9AE4-9B08DC54DC25}"/>
                </a:ext>
              </a:extLst>
            </p:cNvPr>
            <p:cNvSpPr/>
            <p:nvPr/>
          </p:nvSpPr>
          <p:spPr>
            <a:xfrm>
              <a:off x="0" y="0"/>
              <a:ext cx="280910" cy="423335"/>
            </a:xfrm>
            <a:custGeom>
              <a:avLst/>
              <a:gdLst/>
              <a:ahLst/>
              <a:cxnLst/>
              <a:rect l="l" t="t" r="r" b="b"/>
              <a:pathLst>
                <a:path w="280910" h="423335">
                  <a:moveTo>
                    <a:pt x="0" y="0"/>
                  </a:moveTo>
                  <a:lnTo>
                    <a:pt x="280910" y="0"/>
                  </a:lnTo>
                  <a:lnTo>
                    <a:pt x="280910" y="423335"/>
                  </a:lnTo>
                  <a:lnTo>
                    <a:pt x="0" y="423335"/>
                  </a:lnTo>
                  <a:close/>
                </a:path>
              </a:pathLst>
            </a:custGeom>
            <a:solidFill>
              <a:srgbClr val="FFFFFF"/>
            </a:solidFill>
          </p:spPr>
        </p:sp>
      </p:grpSp>
      <p:sp>
        <p:nvSpPr>
          <p:cNvPr id="12" name="TextBox 8">
            <a:extLst>
              <a:ext uri="{FF2B5EF4-FFF2-40B4-BE49-F238E27FC236}">
                <a16:creationId xmlns:a16="http://schemas.microsoft.com/office/drawing/2014/main" id="{0187880D-0148-40CB-AD91-65082725FE70}"/>
              </a:ext>
            </a:extLst>
          </p:cNvPr>
          <p:cNvSpPr txBox="1"/>
          <p:nvPr userDrawn="1"/>
        </p:nvSpPr>
        <p:spPr>
          <a:xfrm>
            <a:off x="705936" y="5308600"/>
            <a:ext cx="3212023" cy="240900"/>
          </a:xfrm>
          <a:prstGeom prst="rect">
            <a:avLst/>
          </a:prstGeom>
        </p:spPr>
        <p:txBody>
          <a:bodyPr lIns="0" tIns="0" rIns="0" bIns="0" rtlCol="0" anchor="t">
            <a:spAutoFit/>
          </a:bodyPr>
          <a:lstStyle/>
          <a:p>
            <a:pPr>
              <a:lnSpc>
                <a:spcPts val="2145"/>
              </a:lnSpc>
            </a:pPr>
            <a:r>
              <a:rPr lang="en-US" sz="1532" dirty="0">
                <a:solidFill>
                  <a:srgbClr val="000000"/>
                </a:solidFill>
                <a:latin typeface="TD Graphik Regular" panose="020B0503030202060203" pitchFamily="34" charset="0"/>
              </a:rPr>
              <a:t>TD Economics</a:t>
            </a:r>
          </a:p>
        </p:txBody>
      </p:sp>
      <p:grpSp>
        <p:nvGrpSpPr>
          <p:cNvPr id="15" name="Group 11">
            <a:extLst>
              <a:ext uri="{FF2B5EF4-FFF2-40B4-BE49-F238E27FC236}">
                <a16:creationId xmlns:a16="http://schemas.microsoft.com/office/drawing/2014/main" id="{2CEAEE8D-C14B-4D3E-AB33-43A350216F49}"/>
              </a:ext>
            </a:extLst>
          </p:cNvPr>
          <p:cNvGrpSpPr/>
          <p:nvPr userDrawn="1"/>
        </p:nvGrpSpPr>
        <p:grpSpPr>
          <a:xfrm rot="2700000">
            <a:off x="7426477" y="5362556"/>
            <a:ext cx="4109559" cy="4108489"/>
            <a:chOff x="0" y="0"/>
            <a:chExt cx="1913890" cy="1913890"/>
          </a:xfrm>
        </p:grpSpPr>
        <p:sp>
          <p:nvSpPr>
            <p:cNvPr id="16" name="Freeform 12">
              <a:extLst>
                <a:ext uri="{FF2B5EF4-FFF2-40B4-BE49-F238E27FC236}">
                  <a16:creationId xmlns:a16="http://schemas.microsoft.com/office/drawing/2014/main" id="{30FDE295-63D2-4510-B1E3-DD6C804E797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008A00"/>
            </a:solidFill>
          </p:spPr>
        </p:sp>
      </p:grpSp>
      <p:grpSp>
        <p:nvGrpSpPr>
          <p:cNvPr id="17" name="Group 13">
            <a:extLst>
              <a:ext uri="{FF2B5EF4-FFF2-40B4-BE49-F238E27FC236}">
                <a16:creationId xmlns:a16="http://schemas.microsoft.com/office/drawing/2014/main" id="{A3FA4178-7872-441A-91FB-9BE4CE2136C7}"/>
              </a:ext>
            </a:extLst>
          </p:cNvPr>
          <p:cNvGrpSpPr/>
          <p:nvPr userDrawn="1"/>
        </p:nvGrpSpPr>
        <p:grpSpPr>
          <a:xfrm rot="2700000">
            <a:off x="7740721" y="-2652116"/>
            <a:ext cx="3700089" cy="3389390"/>
            <a:chOff x="0" y="0"/>
            <a:chExt cx="1913890" cy="1913890"/>
          </a:xfrm>
        </p:grpSpPr>
        <p:sp>
          <p:nvSpPr>
            <p:cNvPr id="18" name="Freeform 14">
              <a:extLst>
                <a:ext uri="{FF2B5EF4-FFF2-40B4-BE49-F238E27FC236}">
                  <a16:creationId xmlns:a16="http://schemas.microsoft.com/office/drawing/2014/main" id="{69633DA5-CB43-40D8-BD92-084811164622}"/>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008A00"/>
            </a:solidFill>
          </p:spPr>
        </p:sp>
      </p:grpSp>
      <p:grpSp>
        <p:nvGrpSpPr>
          <p:cNvPr id="19" name="Group 15">
            <a:extLst>
              <a:ext uri="{FF2B5EF4-FFF2-40B4-BE49-F238E27FC236}">
                <a16:creationId xmlns:a16="http://schemas.microsoft.com/office/drawing/2014/main" id="{B2C2C72E-E2DD-48FC-A198-70710493B590}"/>
              </a:ext>
            </a:extLst>
          </p:cNvPr>
          <p:cNvGrpSpPr/>
          <p:nvPr userDrawn="1"/>
        </p:nvGrpSpPr>
        <p:grpSpPr>
          <a:xfrm rot="5400000">
            <a:off x="-1015" y="1014"/>
            <a:ext cx="1090643" cy="1088614"/>
            <a:chOff x="0" y="0"/>
            <a:chExt cx="6350000" cy="6339840"/>
          </a:xfrm>
        </p:grpSpPr>
        <p:sp>
          <p:nvSpPr>
            <p:cNvPr id="20" name="Freeform 16">
              <a:extLst>
                <a:ext uri="{FF2B5EF4-FFF2-40B4-BE49-F238E27FC236}">
                  <a16:creationId xmlns:a16="http://schemas.microsoft.com/office/drawing/2014/main" id="{89287FA3-6C05-41C5-9C25-5A939DCABC1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8A00"/>
            </a:solidFill>
          </p:spPr>
        </p:sp>
      </p:grpSp>
      <p:sp>
        <p:nvSpPr>
          <p:cNvPr id="22" name="Text Placeholder 21">
            <a:extLst>
              <a:ext uri="{FF2B5EF4-FFF2-40B4-BE49-F238E27FC236}">
                <a16:creationId xmlns:a16="http://schemas.microsoft.com/office/drawing/2014/main" id="{FCA2303F-E1A6-4EFE-B464-203C943B0F33}"/>
              </a:ext>
            </a:extLst>
          </p:cNvPr>
          <p:cNvSpPr>
            <a:spLocks noGrp="1"/>
          </p:cNvSpPr>
          <p:nvPr>
            <p:ph type="body" sz="quarter" idx="10" hasCustomPrompt="1"/>
          </p:nvPr>
        </p:nvSpPr>
        <p:spPr>
          <a:xfrm>
            <a:off x="914162" y="2870200"/>
            <a:ext cx="3961368" cy="708025"/>
          </a:xfrm>
        </p:spPr>
        <p:txBody>
          <a:bodyPr>
            <a:normAutofit/>
          </a:bodyPr>
          <a:lstStyle>
            <a:lvl1pPr marL="0" indent="0">
              <a:buNone/>
              <a:defRPr sz="3333">
                <a:solidFill>
                  <a:schemeClr val="bg1"/>
                </a:solidFill>
                <a:latin typeface="TD Graphik Regular" panose="020B0503030202060203" pitchFamily="34" charset="0"/>
              </a:defRPr>
            </a:lvl1pPr>
          </a:lstStyle>
          <a:p>
            <a:pPr lvl="0"/>
            <a:r>
              <a:rPr lang="en-US" dirty="0"/>
              <a:t>Title Here</a:t>
            </a:r>
          </a:p>
        </p:txBody>
      </p:sp>
      <p:sp>
        <p:nvSpPr>
          <p:cNvPr id="24" name="Text Placeholder 23">
            <a:extLst>
              <a:ext uri="{FF2B5EF4-FFF2-40B4-BE49-F238E27FC236}">
                <a16:creationId xmlns:a16="http://schemas.microsoft.com/office/drawing/2014/main" id="{716243CE-C00A-453A-B03D-D1A4C52CB5E4}"/>
              </a:ext>
            </a:extLst>
          </p:cNvPr>
          <p:cNvSpPr>
            <a:spLocks noGrp="1"/>
          </p:cNvSpPr>
          <p:nvPr>
            <p:ph type="body" sz="quarter" idx="11" hasCustomPrompt="1"/>
          </p:nvPr>
        </p:nvSpPr>
        <p:spPr>
          <a:xfrm>
            <a:off x="914162" y="3937000"/>
            <a:ext cx="4164515" cy="410338"/>
          </a:xfrm>
        </p:spPr>
        <p:txBody>
          <a:bodyPr/>
          <a:lstStyle>
            <a:lvl1pPr marL="0" indent="0">
              <a:buNone/>
              <a:defRPr>
                <a:solidFill>
                  <a:schemeClr val="bg1"/>
                </a:solidFill>
                <a:latin typeface="TD Graphik Regular" panose="020B0503030202060203" pitchFamily="34" charset="0"/>
              </a:defRPr>
            </a:lvl1pPr>
          </a:lstStyle>
          <a:p>
            <a:pPr lvl="0"/>
            <a:r>
              <a:rPr lang="en-US" dirty="0"/>
              <a:t>Subtitle Here</a:t>
            </a:r>
          </a:p>
        </p:txBody>
      </p:sp>
      <p:sp>
        <p:nvSpPr>
          <p:cNvPr id="26" name="TextBox 8">
            <a:extLst>
              <a:ext uri="{FF2B5EF4-FFF2-40B4-BE49-F238E27FC236}">
                <a16:creationId xmlns:a16="http://schemas.microsoft.com/office/drawing/2014/main" id="{34A16296-4C35-4D2B-81F6-AAE3D7DA1BB2}"/>
              </a:ext>
            </a:extLst>
          </p:cNvPr>
          <p:cNvSpPr txBox="1"/>
          <p:nvPr userDrawn="1"/>
        </p:nvSpPr>
        <p:spPr>
          <a:xfrm>
            <a:off x="705936" y="4836019"/>
            <a:ext cx="3212023" cy="240900"/>
          </a:xfrm>
          <a:prstGeom prst="rect">
            <a:avLst/>
          </a:prstGeom>
        </p:spPr>
        <p:txBody>
          <a:bodyPr lIns="0" tIns="0" rIns="0" bIns="0" rtlCol="0" anchor="t">
            <a:spAutoFit/>
          </a:bodyPr>
          <a:lstStyle/>
          <a:p>
            <a:pPr>
              <a:lnSpc>
                <a:spcPts val="2145"/>
              </a:lnSpc>
            </a:pPr>
            <a:r>
              <a:rPr lang="en-US" sz="1532" dirty="0">
                <a:solidFill>
                  <a:srgbClr val="000000"/>
                </a:solidFill>
                <a:latin typeface="TD Graphik Regular" panose="020B0503030202060203" pitchFamily="34" charset="0"/>
              </a:rPr>
              <a:t>Beata Caranci, Chief Economist</a:t>
            </a:r>
          </a:p>
        </p:txBody>
      </p:sp>
      <p:sp>
        <p:nvSpPr>
          <p:cNvPr id="2" name="Date Placeholder 1">
            <a:extLst>
              <a:ext uri="{FF2B5EF4-FFF2-40B4-BE49-F238E27FC236}">
                <a16:creationId xmlns:a16="http://schemas.microsoft.com/office/drawing/2014/main" id="{B04F5E22-7B21-2240-DDF3-8CEFA247721B}"/>
              </a:ext>
            </a:extLst>
          </p:cNvPr>
          <p:cNvSpPr>
            <a:spLocks noGrp="1"/>
          </p:cNvSpPr>
          <p:nvPr>
            <p:ph type="dt" sz="half" idx="12"/>
          </p:nvPr>
        </p:nvSpPr>
        <p:spPr/>
        <p:txBody>
          <a:bodyPr/>
          <a:lstStyle/>
          <a:p>
            <a:endParaRPr lang="en-US" dirty="0"/>
          </a:p>
        </p:txBody>
      </p:sp>
      <p:sp>
        <p:nvSpPr>
          <p:cNvPr id="3" name="Footer Placeholder 2">
            <a:extLst>
              <a:ext uri="{FF2B5EF4-FFF2-40B4-BE49-F238E27FC236}">
                <a16:creationId xmlns:a16="http://schemas.microsoft.com/office/drawing/2014/main" id="{DE3B6DC6-8589-50B7-47D3-71EF0A36CD48}"/>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00722761-9EFD-5155-3C16-A51AB812C685}"/>
              </a:ext>
            </a:extLst>
          </p:cNvPr>
          <p:cNvSpPr>
            <a:spLocks noGrp="1"/>
          </p:cNvSpPr>
          <p:nvPr>
            <p:ph type="sldNum" sz="quarter" idx="14"/>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1546510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068FA3F3-7C58-4359-9B34-017F73E746C0}"/>
              </a:ext>
            </a:extLst>
          </p:cNvPr>
          <p:cNvSpPr/>
          <p:nvPr userDrawn="1"/>
        </p:nvSpPr>
        <p:spPr>
          <a:xfrm>
            <a:off x="10220795" y="0"/>
            <a:ext cx="1968030" cy="6858000"/>
          </a:xfrm>
          <a:prstGeom prst="rect">
            <a:avLst/>
          </a:prstGeom>
          <a:solidFill>
            <a:srgbClr val="008A00"/>
          </a:solidFill>
        </p:spPr>
      </p:sp>
      <p:sp>
        <p:nvSpPr>
          <p:cNvPr id="8" name="AutoShape 4">
            <a:extLst>
              <a:ext uri="{FF2B5EF4-FFF2-40B4-BE49-F238E27FC236}">
                <a16:creationId xmlns:a16="http://schemas.microsoft.com/office/drawing/2014/main" id="{333256A4-A5FF-48D0-9824-7093D80320EB}"/>
              </a:ext>
            </a:extLst>
          </p:cNvPr>
          <p:cNvSpPr/>
          <p:nvPr userDrawn="1"/>
        </p:nvSpPr>
        <p:spPr>
          <a:xfrm rot="16200000">
            <a:off x="604388" y="3917514"/>
            <a:ext cx="3057315" cy="0"/>
          </a:xfrm>
          <a:prstGeom prst="line">
            <a:avLst/>
          </a:prstGeom>
          <a:ln w="47625" cap="rnd">
            <a:solidFill>
              <a:srgbClr val="008A00"/>
            </a:solidFill>
            <a:prstDash val="solid"/>
            <a:headEnd type="none" w="sm" len="sm"/>
            <a:tailEnd type="none" w="sm" len="sm"/>
          </a:ln>
        </p:spPr>
      </p:sp>
      <p:grpSp>
        <p:nvGrpSpPr>
          <p:cNvPr id="9" name="Group 5">
            <a:extLst>
              <a:ext uri="{FF2B5EF4-FFF2-40B4-BE49-F238E27FC236}">
                <a16:creationId xmlns:a16="http://schemas.microsoft.com/office/drawing/2014/main" id="{7DC8D676-008C-4C37-A55A-0F26C1E1A560}"/>
              </a:ext>
            </a:extLst>
          </p:cNvPr>
          <p:cNvGrpSpPr/>
          <p:nvPr userDrawn="1"/>
        </p:nvGrpSpPr>
        <p:grpSpPr>
          <a:xfrm>
            <a:off x="9861489" y="5481550"/>
            <a:ext cx="660254" cy="660426"/>
            <a:chOff x="0" y="0"/>
            <a:chExt cx="1913890" cy="1913890"/>
          </a:xfrm>
        </p:grpSpPr>
        <p:sp>
          <p:nvSpPr>
            <p:cNvPr id="10" name="Freeform 6">
              <a:extLst>
                <a:ext uri="{FF2B5EF4-FFF2-40B4-BE49-F238E27FC236}">
                  <a16:creationId xmlns:a16="http://schemas.microsoft.com/office/drawing/2014/main" id="{FB1DEA30-7890-4CCB-999D-7B04AEED4E38}"/>
                </a:ext>
              </a:extLst>
            </p:cNvPr>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FFFFF"/>
            </a:solidFill>
          </p:spPr>
        </p:sp>
      </p:grpSp>
      <p:pic>
        <p:nvPicPr>
          <p:cNvPr id="11" name="Picture 7">
            <a:extLst>
              <a:ext uri="{FF2B5EF4-FFF2-40B4-BE49-F238E27FC236}">
                <a16:creationId xmlns:a16="http://schemas.microsoft.com/office/drawing/2014/main" id="{5E4F889D-4A41-487D-8358-3A67CC72F5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995980" y="5613188"/>
            <a:ext cx="391271" cy="397149"/>
          </a:xfrm>
          <a:prstGeom prst="rect">
            <a:avLst/>
          </a:prstGeom>
        </p:spPr>
      </p:pic>
      <p:pic>
        <p:nvPicPr>
          <p:cNvPr id="12" name="Picture 8">
            <a:extLst>
              <a:ext uri="{FF2B5EF4-FFF2-40B4-BE49-F238E27FC236}">
                <a16:creationId xmlns:a16="http://schemas.microsoft.com/office/drawing/2014/main" id="{4C9CE3C2-D86D-45A8-B042-420B31613A3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0" y="2055016"/>
            <a:ext cx="685621" cy="799131"/>
          </a:xfrm>
          <a:prstGeom prst="rect">
            <a:avLst/>
          </a:prstGeom>
        </p:spPr>
      </p:pic>
      <p:sp>
        <p:nvSpPr>
          <p:cNvPr id="13" name="AutoShape 11">
            <a:extLst>
              <a:ext uri="{FF2B5EF4-FFF2-40B4-BE49-F238E27FC236}">
                <a16:creationId xmlns:a16="http://schemas.microsoft.com/office/drawing/2014/main" id="{7CA94188-3A0D-4C35-89E2-BF5F4F78926D}"/>
              </a:ext>
            </a:extLst>
          </p:cNvPr>
          <p:cNvSpPr/>
          <p:nvPr userDrawn="1"/>
        </p:nvSpPr>
        <p:spPr>
          <a:xfrm>
            <a:off x="-1" y="1134534"/>
            <a:ext cx="10220782" cy="0"/>
          </a:xfrm>
          <a:prstGeom prst="line">
            <a:avLst/>
          </a:prstGeom>
          <a:ln w="47625" cap="rnd">
            <a:solidFill>
              <a:srgbClr val="008A00"/>
            </a:solidFill>
            <a:prstDash val="solid"/>
            <a:headEnd type="none" w="sm" len="sm"/>
            <a:tailEnd type="none" w="sm" len="sm"/>
          </a:ln>
        </p:spPr>
      </p:sp>
      <p:sp>
        <p:nvSpPr>
          <p:cNvPr id="16" name="TextBox 15">
            <a:extLst>
              <a:ext uri="{FF2B5EF4-FFF2-40B4-BE49-F238E27FC236}">
                <a16:creationId xmlns:a16="http://schemas.microsoft.com/office/drawing/2014/main" id="{CF2A53C8-E257-4DDF-BC81-027A12C216EA}"/>
              </a:ext>
            </a:extLst>
          </p:cNvPr>
          <p:cNvSpPr txBox="1"/>
          <p:nvPr userDrawn="1"/>
        </p:nvSpPr>
        <p:spPr>
          <a:xfrm>
            <a:off x="2625544" y="2411082"/>
            <a:ext cx="2950807" cy="243656"/>
          </a:xfrm>
          <a:prstGeom prst="rect">
            <a:avLst/>
          </a:prstGeom>
        </p:spPr>
        <p:txBody>
          <a:bodyPr lIns="0" tIns="0" rIns="0" bIns="0" rtlCol="0" anchor="t">
            <a:spAutoFit/>
          </a:bodyPr>
          <a:lstStyle/>
          <a:p>
            <a:pPr>
              <a:lnSpc>
                <a:spcPts val="1919"/>
              </a:lnSpc>
            </a:pPr>
            <a:r>
              <a:rPr lang="en-US" sz="1600" dirty="0">
                <a:solidFill>
                  <a:srgbClr val="000000"/>
                </a:solidFill>
                <a:latin typeface="TD Graphik Regular" panose="020B0503030202060203" pitchFamily="34" charset="0"/>
                <a:cs typeface="TD Graphik Regular" panose="020B0604020202020204" charset="0"/>
              </a:rPr>
              <a:t>TD ECONOMICS</a:t>
            </a:r>
          </a:p>
        </p:txBody>
      </p:sp>
      <p:sp>
        <p:nvSpPr>
          <p:cNvPr id="17" name="TextBox 16">
            <a:extLst>
              <a:ext uri="{FF2B5EF4-FFF2-40B4-BE49-F238E27FC236}">
                <a16:creationId xmlns:a16="http://schemas.microsoft.com/office/drawing/2014/main" id="{C3D1D13C-9692-41ED-8A34-7D7302215C02}"/>
              </a:ext>
            </a:extLst>
          </p:cNvPr>
          <p:cNvSpPr txBox="1"/>
          <p:nvPr userDrawn="1"/>
        </p:nvSpPr>
        <p:spPr>
          <a:xfrm>
            <a:off x="2578406" y="5398074"/>
            <a:ext cx="3967365" cy="199093"/>
          </a:xfrm>
          <a:prstGeom prst="rect">
            <a:avLst/>
          </a:prstGeom>
        </p:spPr>
        <p:txBody>
          <a:bodyPr lIns="0" tIns="0" rIns="0" bIns="0" rtlCol="0" anchor="t">
            <a:spAutoFit/>
          </a:bodyPr>
          <a:lstStyle/>
          <a:p>
            <a:pPr>
              <a:lnSpc>
                <a:spcPts val="1736"/>
              </a:lnSpc>
            </a:pPr>
            <a:r>
              <a:rPr lang="en-US" sz="1400" dirty="0">
                <a:solidFill>
                  <a:srgbClr val="000000"/>
                </a:solidFill>
                <a:latin typeface="TD Graphik Regular" panose="020B0503030202060203" pitchFamily="34" charset="0"/>
              </a:rPr>
              <a:t>August 2023</a:t>
            </a:r>
          </a:p>
        </p:txBody>
      </p:sp>
      <p:pic>
        <p:nvPicPr>
          <p:cNvPr id="21" name="Picture 12">
            <a:extLst>
              <a:ext uri="{FF2B5EF4-FFF2-40B4-BE49-F238E27FC236}">
                <a16:creationId xmlns:a16="http://schemas.microsoft.com/office/drawing/2014/main" id="{2B2B130F-F530-42B3-89A3-115EEBB83DC9}"/>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9124504" y="876610"/>
            <a:ext cx="548846" cy="491345"/>
          </a:xfrm>
          <a:prstGeom prst="rect">
            <a:avLst/>
          </a:prstGeom>
        </p:spPr>
      </p:pic>
      <p:sp>
        <p:nvSpPr>
          <p:cNvPr id="23" name="Text Placeholder 21">
            <a:extLst>
              <a:ext uri="{FF2B5EF4-FFF2-40B4-BE49-F238E27FC236}">
                <a16:creationId xmlns:a16="http://schemas.microsoft.com/office/drawing/2014/main" id="{0ED6F0EC-40A7-4D64-937B-943AEC1E7866}"/>
              </a:ext>
            </a:extLst>
          </p:cNvPr>
          <p:cNvSpPr>
            <a:spLocks noGrp="1"/>
          </p:cNvSpPr>
          <p:nvPr>
            <p:ph type="body" sz="quarter" idx="10" hasCustomPrompt="1"/>
          </p:nvPr>
        </p:nvSpPr>
        <p:spPr>
          <a:xfrm>
            <a:off x="2562088" y="2970615"/>
            <a:ext cx="3961368" cy="708025"/>
          </a:xfrm>
        </p:spPr>
        <p:txBody>
          <a:bodyPr>
            <a:noAutofit/>
          </a:bodyPr>
          <a:lstStyle>
            <a:lvl1pPr marL="0" indent="0">
              <a:buNone/>
              <a:defRPr sz="4666">
                <a:solidFill>
                  <a:srgbClr val="000000"/>
                </a:solidFill>
                <a:latin typeface="TD Graphik Regular" panose="020B0503030202060203" pitchFamily="34" charset="0"/>
              </a:defRPr>
            </a:lvl1pPr>
          </a:lstStyle>
          <a:p>
            <a:pPr lvl="0"/>
            <a:r>
              <a:rPr lang="en-US" dirty="0"/>
              <a:t>Title Here</a:t>
            </a:r>
          </a:p>
        </p:txBody>
      </p:sp>
      <p:sp>
        <p:nvSpPr>
          <p:cNvPr id="24" name="TextBox 8">
            <a:extLst>
              <a:ext uri="{FF2B5EF4-FFF2-40B4-BE49-F238E27FC236}">
                <a16:creationId xmlns:a16="http://schemas.microsoft.com/office/drawing/2014/main" id="{0779BC1B-8EFA-4D95-9A4B-E5134DE5E569}"/>
              </a:ext>
            </a:extLst>
          </p:cNvPr>
          <p:cNvSpPr txBox="1"/>
          <p:nvPr userDrawn="1"/>
        </p:nvSpPr>
        <p:spPr>
          <a:xfrm>
            <a:off x="2562088" y="5002782"/>
            <a:ext cx="3212023" cy="240900"/>
          </a:xfrm>
          <a:prstGeom prst="rect">
            <a:avLst/>
          </a:prstGeom>
        </p:spPr>
        <p:txBody>
          <a:bodyPr lIns="0" tIns="0" rIns="0" bIns="0" rtlCol="0" anchor="t">
            <a:spAutoFit/>
          </a:bodyPr>
          <a:lstStyle/>
          <a:p>
            <a:pPr>
              <a:lnSpc>
                <a:spcPts val="2145"/>
              </a:lnSpc>
            </a:pPr>
            <a:r>
              <a:rPr lang="en-US" sz="1532" dirty="0">
                <a:solidFill>
                  <a:srgbClr val="000000"/>
                </a:solidFill>
                <a:latin typeface="TD Graphik Regular" panose="020B0503030202060203" pitchFamily="34" charset="0"/>
              </a:rPr>
              <a:t>Beata Caranci, Chief Economist</a:t>
            </a:r>
          </a:p>
        </p:txBody>
      </p:sp>
      <p:sp>
        <p:nvSpPr>
          <p:cNvPr id="2" name="Date Placeholder 1">
            <a:extLst>
              <a:ext uri="{FF2B5EF4-FFF2-40B4-BE49-F238E27FC236}">
                <a16:creationId xmlns:a16="http://schemas.microsoft.com/office/drawing/2014/main" id="{EDDD9192-2B19-DFB5-421F-549966F787F9}"/>
              </a:ext>
            </a:extLst>
          </p:cNvPr>
          <p:cNvSpPr>
            <a:spLocks noGrp="1"/>
          </p:cNvSpPr>
          <p:nvPr>
            <p:ph type="dt" sz="half" idx="11"/>
          </p:nvPr>
        </p:nvSpPr>
        <p:spPr/>
        <p:txBody>
          <a:bodyPr/>
          <a:lstStyle/>
          <a:p>
            <a:endParaRPr lang="en-US" dirty="0"/>
          </a:p>
        </p:txBody>
      </p:sp>
      <p:sp>
        <p:nvSpPr>
          <p:cNvPr id="3" name="Footer Placeholder 2">
            <a:extLst>
              <a:ext uri="{FF2B5EF4-FFF2-40B4-BE49-F238E27FC236}">
                <a16:creationId xmlns:a16="http://schemas.microsoft.com/office/drawing/2014/main" id="{48277B31-5A89-169F-A669-9D4495C901BE}"/>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361C49B3-5EC7-6F2F-2F50-70031FE1A527}"/>
              </a:ext>
            </a:extLst>
          </p:cNvPr>
          <p:cNvSpPr>
            <a:spLocks noGrp="1"/>
          </p:cNvSpPr>
          <p:nvPr>
            <p:ph type="sldNum" sz="quarter" idx="13"/>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177310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8012" y="1482726"/>
            <a:ext cx="7239000" cy="4689475"/>
          </a:xfrm>
        </p:spPr>
        <p:txBody>
          <a:bodyPr>
            <a:noAutofit/>
          </a:bodyPr>
          <a:lstStyle>
            <a:lvl1pPr>
              <a:defRPr sz="20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51308" y="1482726"/>
            <a:ext cx="3705319" cy="4689475"/>
          </a:xfrm>
        </p:spPr>
        <p:txBody>
          <a:bodyPr>
            <a:noAutofit/>
          </a:bodyPr>
          <a:lstStyle>
            <a:lvl1pPr marL="0" indent="0">
              <a:buNone/>
              <a:defRPr sz="1500"/>
            </a:lvl1pPr>
            <a:lvl2pPr marL="457141" indent="0">
              <a:buNone/>
              <a:defRPr sz="1200"/>
            </a:lvl2pPr>
            <a:lvl3pPr marL="914285" indent="0">
              <a:buNone/>
              <a:defRPr sz="1100"/>
            </a:lvl3pPr>
            <a:lvl4pPr marL="1371428" indent="0">
              <a:buNone/>
              <a:defRPr sz="900"/>
            </a:lvl4pPr>
            <a:lvl5pPr marL="1828572" indent="0">
              <a:buNone/>
              <a:defRPr sz="900"/>
            </a:lvl5pPr>
            <a:lvl6pPr marL="2285713" indent="0">
              <a:buNone/>
              <a:defRPr sz="900"/>
            </a:lvl6pPr>
            <a:lvl7pPr marL="2742857" indent="0">
              <a:buNone/>
              <a:defRPr sz="900"/>
            </a:lvl7pPr>
            <a:lvl8pPr marL="3200000" indent="0">
              <a:buNone/>
              <a:defRPr sz="900"/>
            </a:lvl8pPr>
            <a:lvl9pPr marL="3657144"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DBD4D-7B7B-4EC0-AB6E-424933B04FED}"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1302" y="1482730"/>
            <a:ext cx="11091673" cy="4308475"/>
          </a:xfrm>
        </p:spPr>
        <p:txBody>
          <a:bodyPr/>
          <a:lstStyle>
            <a:lvl1pPr marL="0" indent="0">
              <a:buNone/>
              <a:defRPr sz="3200"/>
            </a:lvl1pPr>
            <a:lvl2pPr marL="457141" indent="0">
              <a:buNone/>
              <a:defRPr sz="2800"/>
            </a:lvl2pPr>
            <a:lvl3pPr marL="914285" indent="0">
              <a:buNone/>
              <a:defRPr sz="2400"/>
            </a:lvl3pPr>
            <a:lvl4pPr marL="1371428" indent="0">
              <a:buNone/>
              <a:defRPr sz="2000"/>
            </a:lvl4pPr>
            <a:lvl5pPr marL="1828572" indent="0">
              <a:buNone/>
              <a:defRPr sz="2000"/>
            </a:lvl5pPr>
            <a:lvl6pPr marL="2285713" indent="0">
              <a:buNone/>
              <a:defRPr sz="2000"/>
            </a:lvl6pPr>
            <a:lvl7pPr marL="2742857" indent="0">
              <a:buNone/>
              <a:defRPr sz="2000"/>
            </a:lvl7pPr>
            <a:lvl8pPr marL="3200000" indent="0">
              <a:buNone/>
              <a:defRPr sz="2000"/>
            </a:lvl8pPr>
            <a:lvl9pPr marL="3657144"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51302" y="5867400"/>
            <a:ext cx="11091673" cy="304800"/>
          </a:xfrm>
        </p:spPr>
        <p:txBody>
          <a:bodyPr>
            <a:noAutofit/>
          </a:bodyPr>
          <a:lstStyle>
            <a:lvl1pPr marL="0" indent="0">
              <a:buNone/>
              <a:defRPr sz="1500"/>
            </a:lvl1pPr>
            <a:lvl2pPr marL="457141" indent="0">
              <a:buNone/>
              <a:defRPr sz="1200"/>
            </a:lvl2pPr>
            <a:lvl3pPr marL="914285" indent="0">
              <a:buNone/>
              <a:defRPr sz="1100"/>
            </a:lvl3pPr>
            <a:lvl4pPr marL="1371428" indent="0">
              <a:buNone/>
              <a:defRPr sz="900"/>
            </a:lvl4pPr>
            <a:lvl5pPr marL="1828572" indent="0">
              <a:buNone/>
              <a:defRPr sz="900"/>
            </a:lvl5pPr>
            <a:lvl6pPr marL="2285713" indent="0">
              <a:buNone/>
              <a:defRPr sz="900"/>
            </a:lvl6pPr>
            <a:lvl7pPr marL="2742857" indent="0">
              <a:buNone/>
              <a:defRPr sz="900"/>
            </a:lvl7pPr>
            <a:lvl8pPr marL="3200000" indent="0">
              <a:buNone/>
              <a:defRPr sz="900"/>
            </a:lvl8pPr>
            <a:lvl9pPr marL="3657144"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DBD4D-7B7B-4EC0-AB6E-424933B04FED}"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3947" y="1189041"/>
            <a:ext cx="1726750" cy="4983163"/>
          </a:xfrm>
        </p:spPr>
        <p:txBody>
          <a:bodyPr vert="eaVert" anchor="b"/>
          <a:lstStyle/>
          <a:p>
            <a:r>
              <a:rPr lang="en-US"/>
              <a:t>Click to edit Master title style</a:t>
            </a:r>
            <a:endParaRPr/>
          </a:p>
        </p:txBody>
      </p:sp>
      <p:sp>
        <p:nvSpPr>
          <p:cNvPr id="3" name="Vertical Text Placeholder 2"/>
          <p:cNvSpPr>
            <a:spLocks noGrp="1"/>
          </p:cNvSpPr>
          <p:nvPr>
            <p:ph type="body" orient="vert" idx="1"/>
          </p:nvPr>
        </p:nvSpPr>
        <p:spPr>
          <a:xfrm>
            <a:off x="551305" y="1189041"/>
            <a:ext cx="9200711"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with Date">
    <p:spTree>
      <p:nvGrpSpPr>
        <p:cNvPr id="1" name=""/>
        <p:cNvGrpSpPr/>
        <p:nvPr/>
      </p:nvGrpSpPr>
      <p:grpSpPr>
        <a:xfrm>
          <a:off x="0" y="0"/>
          <a:ext cx="0" cy="0"/>
          <a:chOff x="0" y="0"/>
          <a:chExt cx="0" cy="0"/>
        </a:xfrm>
      </p:grpSpPr>
      <p:pic>
        <p:nvPicPr>
          <p:cNvPr id="22" name="Picture 2" descr="Glob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412" y="2133600"/>
            <a:ext cx="5943599" cy="45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4" name="Picture 5" descr="TD Logo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01" y="419103"/>
            <a:ext cx="601665" cy="53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 name="Picture 6" descr="T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415000" y="419100"/>
            <a:ext cx="1007030" cy="67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a:spLocks noGrp="1" noChangeArrowheads="1"/>
          </p:cNvSpPr>
          <p:nvPr>
            <p:ph type="ctrTitle" sz="quarter"/>
          </p:nvPr>
        </p:nvSpPr>
        <p:spPr>
          <a:xfrm>
            <a:off x="411164" y="1322394"/>
            <a:ext cx="7714719" cy="1252537"/>
          </a:xfrm>
        </p:spPr>
        <p:txBody>
          <a:bodyPr lIns="0" tIns="0" rIns="0" bIns="0" anchor="b"/>
          <a:lstStyle>
            <a:lvl1pPr>
              <a:lnSpc>
                <a:spcPct val="90000"/>
              </a:lnSpc>
              <a:defRPr sz="3200"/>
            </a:lvl1pPr>
          </a:lstStyle>
          <a:p>
            <a:pPr lvl="0"/>
            <a:r>
              <a:rPr lang="en-US" noProof="0" dirty="0"/>
              <a:t>Click to edit Master title style</a:t>
            </a:r>
          </a:p>
        </p:txBody>
      </p:sp>
      <p:sp>
        <p:nvSpPr>
          <p:cNvPr id="21" name="Rectangle 4"/>
          <p:cNvSpPr>
            <a:spLocks noGrp="1" noChangeArrowheads="1"/>
          </p:cNvSpPr>
          <p:nvPr>
            <p:ph type="subTitle" sz="quarter" idx="1"/>
          </p:nvPr>
        </p:nvSpPr>
        <p:spPr>
          <a:xfrm>
            <a:off x="411164" y="2698759"/>
            <a:ext cx="5480101" cy="714375"/>
          </a:xfrm>
        </p:spPr>
        <p:txBody>
          <a:bodyPr lIns="0" tIns="0" rIns="0" bIns="0"/>
          <a:lstStyle>
            <a:lvl1pPr marL="0" indent="0">
              <a:spcBef>
                <a:spcPct val="30000"/>
              </a:spcBef>
              <a:buFont typeface="Wingdings" pitchFamily="2" charset="2"/>
              <a:buNone/>
              <a:defRPr/>
            </a:lvl1pPr>
          </a:lstStyle>
          <a:p>
            <a:pPr lvl="0"/>
            <a:r>
              <a:rPr lang="en-US" noProof="0" dirty="0"/>
              <a:t>Click to edit Master subtitle style</a:t>
            </a:r>
          </a:p>
        </p:txBody>
      </p:sp>
      <p:sp>
        <p:nvSpPr>
          <p:cNvPr id="2" name="Date Placeholder 1">
            <a:extLst>
              <a:ext uri="{FF2B5EF4-FFF2-40B4-BE49-F238E27FC236}">
                <a16:creationId xmlns:a16="http://schemas.microsoft.com/office/drawing/2014/main" id="{F06FD94A-9EA2-28EF-7F17-1BC2E4A9A7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FB6B234-70E7-F56C-F9B3-88B1DE1B3E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EB3C7D-A738-1230-1CD9-CBFA5B026B3D}"/>
              </a:ext>
            </a:extLst>
          </p:cNvPr>
          <p:cNvSpPr>
            <a:spLocks noGrp="1"/>
          </p:cNvSpPr>
          <p:nvPr>
            <p:ph type="sldNum" sz="quarter" idx="12"/>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81333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73812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4FE12-2567-4F78-ACAB-5C169D38DF50}"/>
              </a:ext>
            </a:extLst>
          </p:cNvPr>
          <p:cNvSpPr/>
          <p:nvPr userDrawn="1"/>
        </p:nvSpPr>
        <p:spPr>
          <a:xfrm>
            <a:off x="0" y="6324609"/>
            <a:ext cx="12188825" cy="53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utoShape 5">
            <a:extLst>
              <a:ext uri="{FF2B5EF4-FFF2-40B4-BE49-F238E27FC236}">
                <a16:creationId xmlns:a16="http://schemas.microsoft.com/office/drawing/2014/main" id="{7FBE7300-E43D-40E7-87B5-72DF4248B9B9}"/>
              </a:ext>
            </a:extLst>
          </p:cNvPr>
          <p:cNvSpPr/>
          <p:nvPr userDrawn="1"/>
        </p:nvSpPr>
        <p:spPr>
          <a:xfrm>
            <a:off x="575467" y="916199"/>
            <a:ext cx="10243346" cy="0"/>
          </a:xfrm>
          <a:prstGeom prst="line">
            <a:avLst/>
          </a:prstGeom>
          <a:ln w="76200" cap="flat">
            <a:solidFill>
              <a:srgbClr val="008A00"/>
            </a:solidFill>
            <a:prstDash val="solid"/>
            <a:headEnd type="none" w="sm" len="sm"/>
            <a:tailEnd type="none" w="sm" len="sm"/>
          </a:ln>
        </p:spPr>
      </p:sp>
      <p:sp>
        <p:nvSpPr>
          <p:cNvPr id="20" name="Text Placeholder 21">
            <a:extLst>
              <a:ext uri="{FF2B5EF4-FFF2-40B4-BE49-F238E27FC236}">
                <a16:creationId xmlns:a16="http://schemas.microsoft.com/office/drawing/2014/main" id="{9A12604E-8F6E-4136-B772-9FA11174F427}"/>
              </a:ext>
            </a:extLst>
          </p:cNvPr>
          <p:cNvSpPr>
            <a:spLocks noGrp="1"/>
          </p:cNvSpPr>
          <p:nvPr>
            <p:ph type="body" sz="quarter" idx="10" hasCustomPrompt="1"/>
          </p:nvPr>
        </p:nvSpPr>
        <p:spPr>
          <a:xfrm>
            <a:off x="565308" y="381000"/>
            <a:ext cx="3961368" cy="727057"/>
          </a:xfrm>
        </p:spPr>
        <p:txBody>
          <a:bodyPr>
            <a:normAutofit/>
          </a:bodyPr>
          <a:lstStyle>
            <a:lvl1pPr marL="0" indent="0">
              <a:buNone/>
              <a:defRPr sz="2500">
                <a:solidFill>
                  <a:srgbClr val="163D22"/>
                </a:solidFill>
                <a:latin typeface="TD Graphik Medium" panose="020B0503030202060203" pitchFamily="34" charset="0"/>
              </a:defRPr>
            </a:lvl1pPr>
          </a:lstStyle>
          <a:p>
            <a:pPr lvl="0"/>
            <a:r>
              <a:rPr lang="en-US" dirty="0"/>
              <a:t>Title Here</a:t>
            </a:r>
          </a:p>
        </p:txBody>
      </p:sp>
      <p:sp>
        <p:nvSpPr>
          <p:cNvPr id="3" name="Date Placeholder 2">
            <a:extLst>
              <a:ext uri="{FF2B5EF4-FFF2-40B4-BE49-F238E27FC236}">
                <a16:creationId xmlns:a16="http://schemas.microsoft.com/office/drawing/2014/main" id="{D3EA7FA4-B878-8FB6-9AEB-AE2E93A0DBE4}"/>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D5C64DA3-2991-4894-2A6B-A3111793058B}"/>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24851588-2418-D87A-CD5F-0E41579BFC6F}"/>
              </a:ext>
            </a:extLst>
          </p:cNvPr>
          <p:cNvSpPr>
            <a:spLocks noGrp="1"/>
          </p:cNvSpPr>
          <p:nvPr>
            <p:ph type="sldNum" sz="quarter" idx="13"/>
          </p:nvPr>
        </p:nvSpPr>
        <p:spPr/>
        <p:txBody>
          <a:bodyPr/>
          <a:lstStyle/>
          <a:p>
            <a:fld id="{5CBDBD4D-7B7B-4EC0-AB6E-424933B04FED}" type="slidenum">
              <a:rPr lang="en-US" smtClean="0"/>
              <a:pPr/>
              <a:t>‹#›</a:t>
            </a:fld>
            <a:endParaRPr lang="en-US" dirty="0"/>
          </a:p>
        </p:txBody>
      </p:sp>
      <p:sp>
        <p:nvSpPr>
          <p:cNvPr id="6" name="Title 5">
            <a:extLst>
              <a:ext uri="{FF2B5EF4-FFF2-40B4-BE49-F238E27FC236}">
                <a16:creationId xmlns:a16="http://schemas.microsoft.com/office/drawing/2014/main" id="{FD628AED-3806-952E-50AF-18B4AEA6BC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9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Date">
    <p:spTree>
      <p:nvGrpSpPr>
        <p:cNvPr id="1" name=""/>
        <p:cNvGrpSpPr/>
        <p:nvPr/>
      </p:nvGrpSpPr>
      <p:grpSpPr>
        <a:xfrm>
          <a:off x="0" y="0"/>
          <a:ext cx="0" cy="0"/>
          <a:chOff x="0" y="0"/>
          <a:chExt cx="0" cy="0"/>
        </a:xfrm>
      </p:grpSpPr>
      <p:pic>
        <p:nvPicPr>
          <p:cNvPr id="22" name="Picture 2" descr="Glob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588" y="-8164"/>
            <a:ext cx="9140826"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4" name="Picture 5" descr="TD Logo 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5" name="Picture 6" descr="T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TD Logo 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6"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TD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415926"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p:cNvSpPr>
            <a:spLocks noGrp="1" noChangeArrowheads="1"/>
          </p:cNvSpPr>
          <p:nvPr>
            <p:ph type="ctrTitle" sz="quarter"/>
          </p:nvPr>
        </p:nvSpPr>
        <p:spPr>
          <a:xfrm>
            <a:off x="415000" y="1447802"/>
            <a:ext cx="4664074" cy="1252537"/>
          </a:xfrm>
        </p:spPr>
        <p:txBody>
          <a:bodyPr lIns="0" tIns="0" rIns="0" bIns="0" anchor="b"/>
          <a:lstStyle>
            <a:lvl1pPr>
              <a:lnSpc>
                <a:spcPct val="90000"/>
              </a:lnSpc>
              <a:defRPr sz="3200"/>
            </a:lvl1pPr>
          </a:lstStyle>
          <a:p>
            <a:pPr lvl="0"/>
            <a:r>
              <a:rPr lang="en-US" noProof="0"/>
              <a:t>Click to edit Master title style</a:t>
            </a:r>
          </a:p>
        </p:txBody>
      </p:sp>
      <p:sp>
        <p:nvSpPr>
          <p:cNvPr id="21" name="Rectangle 4"/>
          <p:cNvSpPr>
            <a:spLocks noGrp="1" noChangeArrowheads="1"/>
          </p:cNvSpPr>
          <p:nvPr>
            <p:ph type="subTitle" sz="quarter" idx="1"/>
          </p:nvPr>
        </p:nvSpPr>
        <p:spPr>
          <a:xfrm>
            <a:off x="411167" y="2698758"/>
            <a:ext cx="4664074" cy="714375"/>
          </a:xfrm>
        </p:spPr>
        <p:txBody>
          <a:bodyPr lIns="0" tIns="0" rIns="0" bIns="0"/>
          <a:lstStyle>
            <a:lvl1pPr marL="0" indent="0">
              <a:spcBef>
                <a:spcPct val="30000"/>
              </a:spcBef>
              <a:buFont typeface="Wingdings" pitchFamily="2" charset="2"/>
              <a:buNone/>
              <a:defRPr/>
            </a:lvl1pPr>
          </a:lstStyle>
          <a:p>
            <a:pPr lvl="0"/>
            <a:r>
              <a:rPr lang="en-US" noProof="0"/>
              <a:t>Click to edit Master subtitle style</a:t>
            </a:r>
          </a:p>
        </p:txBody>
      </p:sp>
      <p:pic>
        <p:nvPicPr>
          <p:cNvPr id="9" name="Picture 2" descr="Glob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377" y="2133600"/>
            <a:ext cx="6329160" cy="45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5723369-EA54-FA98-9C55-31258D66C4C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A685C2A-6BDD-9451-71F5-A739522B4C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3EFA1B-F852-4645-1E0A-5A8FDAAFBE78}"/>
              </a:ext>
            </a:extLst>
          </p:cNvPr>
          <p:cNvSpPr>
            <a:spLocks noGrp="1"/>
          </p:cNvSpPr>
          <p:nvPr>
            <p:ph type="sldNum" sz="quarter" idx="12"/>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81333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999" y="1322397"/>
            <a:ext cx="8654912" cy="1252537"/>
          </a:xfrm>
        </p:spPr>
        <p:txBody>
          <a:bodyPr lIns="0" tIns="0" rIns="0" bIns="0" anchor="b" anchorCtr="0">
            <a:noAutofit/>
          </a:bodyPr>
          <a:lstStyle>
            <a:lvl1pPr algn="l">
              <a:lnSpc>
                <a:spcPct val="90000"/>
              </a:lnSpc>
              <a:defRPr sz="3200" b="1" cap="none" baseline="0"/>
            </a:lvl1pPr>
          </a:lstStyle>
          <a:p>
            <a:r>
              <a:t>Type Section Title Here</a:t>
            </a:r>
          </a:p>
        </p:txBody>
      </p:sp>
      <p:sp>
        <p:nvSpPr>
          <p:cNvPr id="3" name="Text Placeholder 2"/>
          <p:cNvSpPr>
            <a:spLocks noGrp="1"/>
          </p:cNvSpPr>
          <p:nvPr>
            <p:ph type="body" idx="1" hasCustomPrompt="1"/>
          </p:nvPr>
        </p:nvSpPr>
        <p:spPr>
          <a:xfrm>
            <a:off x="414999" y="2698759"/>
            <a:ext cx="8654912" cy="714375"/>
          </a:xfrm>
        </p:spPr>
        <p:txBody>
          <a:bodyPr lIns="0" tIns="0" rIns="0" bIns="0" anchor="t">
            <a:noAutofit/>
          </a:bodyPr>
          <a:lstStyle>
            <a:lvl1pPr marL="0" indent="0">
              <a:spcBef>
                <a:spcPts val="0"/>
              </a:spcBef>
              <a:buNone/>
              <a:defRPr sz="2000" baseline="0">
                <a:solidFill>
                  <a:schemeClr val="tx1"/>
                </a:solidFill>
              </a:defRPr>
            </a:lvl1pPr>
            <a:lvl2pPr marL="457141" indent="0">
              <a:buNone/>
              <a:defRPr sz="1900">
                <a:solidFill>
                  <a:schemeClr val="tx1">
                    <a:tint val="75000"/>
                  </a:schemeClr>
                </a:solidFill>
              </a:defRPr>
            </a:lvl2pPr>
            <a:lvl3pPr marL="914285" indent="0">
              <a:buNone/>
              <a:defRPr sz="1600">
                <a:solidFill>
                  <a:schemeClr val="tx1">
                    <a:tint val="75000"/>
                  </a:schemeClr>
                </a:solidFill>
              </a:defRPr>
            </a:lvl3pPr>
            <a:lvl4pPr marL="1371428" indent="0">
              <a:buNone/>
              <a:defRPr sz="1500">
                <a:solidFill>
                  <a:schemeClr val="tx1">
                    <a:tint val="75000"/>
                  </a:schemeClr>
                </a:solidFill>
              </a:defRPr>
            </a:lvl4pPr>
            <a:lvl5pPr marL="1828572" indent="0">
              <a:buNone/>
              <a:defRPr sz="1500">
                <a:solidFill>
                  <a:schemeClr val="tx1">
                    <a:tint val="75000"/>
                  </a:schemeClr>
                </a:solidFill>
              </a:defRPr>
            </a:lvl5pPr>
            <a:lvl6pPr marL="2285713" indent="0">
              <a:buNone/>
              <a:defRPr sz="1500">
                <a:solidFill>
                  <a:schemeClr val="tx1">
                    <a:tint val="75000"/>
                  </a:schemeClr>
                </a:solidFill>
              </a:defRPr>
            </a:lvl6pPr>
            <a:lvl7pPr marL="2742857" indent="0">
              <a:buNone/>
              <a:defRPr sz="1500">
                <a:solidFill>
                  <a:schemeClr val="tx1">
                    <a:tint val="75000"/>
                  </a:schemeClr>
                </a:solidFill>
              </a:defRPr>
            </a:lvl7pPr>
            <a:lvl8pPr marL="3200000" indent="0">
              <a:buNone/>
              <a:defRPr sz="1500">
                <a:solidFill>
                  <a:schemeClr val="tx1">
                    <a:tint val="75000"/>
                  </a:schemeClr>
                </a:solidFill>
              </a:defRPr>
            </a:lvl8pPr>
            <a:lvl9pPr marL="3657144" indent="0">
              <a:buNone/>
              <a:defRPr sz="1500">
                <a:solidFill>
                  <a:schemeClr val="tx1">
                    <a:tint val="75000"/>
                  </a:schemeClr>
                </a:solidFill>
              </a:defRPr>
            </a:lvl9pPr>
          </a:lstStyle>
          <a:p>
            <a:pPr lvl="0"/>
            <a:r>
              <a:t>Section #1</a:t>
            </a:r>
          </a:p>
        </p:txBody>
      </p:sp>
      <p:sp>
        <p:nvSpPr>
          <p:cNvPr id="6" name="Slide Number Placeholder 5"/>
          <p:cNvSpPr>
            <a:spLocks noGrp="1"/>
          </p:cNvSpPr>
          <p:nvPr>
            <p:ph type="sldNum" sz="quarter" idx="12"/>
          </p:nvPr>
        </p:nvSpPr>
        <p:spPr/>
        <p:txBody>
          <a:bodyPr/>
          <a:lstStyle/>
          <a:p>
            <a:fld id="{5CBDBD4D-7B7B-4EC0-AB6E-424933B04FED}" type="slidenum">
              <a:rPr lang="en-US" smtClean="0"/>
              <a:pPr/>
              <a:t>‹#›</a:t>
            </a:fld>
            <a:endParaRPr lang="en-US" dirty="0"/>
          </a:p>
        </p:txBody>
      </p:sp>
      <p:pic>
        <p:nvPicPr>
          <p:cNvPr id="9" name="Picture 5" descr="TD Logo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414998" y="419100"/>
            <a:ext cx="925514"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51302" y="1482733"/>
            <a:ext cx="5486400" cy="4689475"/>
          </a:xfrm>
        </p:spPr>
        <p:txBody>
          <a:bodyPr/>
          <a:lstStyle>
            <a:lvl1pPr>
              <a:defRPr sz="2000"/>
            </a:lvl1pPr>
            <a:lvl2pPr>
              <a:defRPr sz="19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54297" y="1482733"/>
            <a:ext cx="5486400" cy="4689475"/>
          </a:xfrm>
        </p:spPr>
        <p:txBody>
          <a:bodyPr/>
          <a:lstStyle>
            <a:lvl1pPr>
              <a:defRPr sz="2000"/>
            </a:lvl1pPr>
            <a:lvl2pPr>
              <a:defRPr sz="19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5CBDBD4D-7B7B-4EC0-AB6E-424933B04F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302" y="1482728"/>
            <a:ext cx="5486400" cy="639763"/>
          </a:xfrm>
        </p:spPr>
        <p:txBody>
          <a:bodyPr anchor="b">
            <a:noAutofit/>
          </a:bodyPr>
          <a:lstStyle>
            <a:lvl1pPr marL="0" indent="0">
              <a:buNone/>
              <a:defRPr sz="2000" b="1"/>
            </a:lvl1pPr>
            <a:lvl2pPr marL="457141" indent="0">
              <a:buNone/>
              <a:defRPr sz="2000" b="1"/>
            </a:lvl2pPr>
            <a:lvl3pPr marL="914285" indent="0">
              <a:buNone/>
              <a:defRPr sz="1900" b="1"/>
            </a:lvl3pPr>
            <a:lvl4pPr marL="1371428" indent="0">
              <a:buNone/>
              <a:defRPr sz="1600" b="1"/>
            </a:lvl4pPr>
            <a:lvl5pPr marL="1828572" indent="0">
              <a:buNone/>
              <a:defRPr sz="1600" b="1"/>
            </a:lvl5pPr>
            <a:lvl6pPr marL="2285713" indent="0">
              <a:buNone/>
              <a:defRPr sz="1600" b="1"/>
            </a:lvl6pPr>
            <a:lvl7pPr marL="2742857" indent="0">
              <a:buNone/>
              <a:defRPr sz="1600" b="1"/>
            </a:lvl7pPr>
            <a:lvl8pPr marL="3200000" indent="0">
              <a:buNone/>
              <a:defRPr sz="1600" b="1"/>
            </a:lvl8pPr>
            <a:lvl9pPr marL="3657144" indent="0">
              <a:buNone/>
              <a:defRPr sz="1600" b="1"/>
            </a:lvl9pPr>
          </a:lstStyle>
          <a:p>
            <a:pPr lvl="0"/>
            <a:r>
              <a:rPr lang="en-US"/>
              <a:t>Click to edit Master text styles</a:t>
            </a:r>
          </a:p>
        </p:txBody>
      </p:sp>
      <p:sp>
        <p:nvSpPr>
          <p:cNvPr id="4" name="Content Placeholder 3"/>
          <p:cNvSpPr>
            <a:spLocks noGrp="1"/>
          </p:cNvSpPr>
          <p:nvPr>
            <p:ph sz="half" idx="2"/>
          </p:nvPr>
        </p:nvSpPr>
        <p:spPr>
          <a:xfrm>
            <a:off x="551302" y="2220912"/>
            <a:ext cx="5486400" cy="3951288"/>
          </a:xfrm>
        </p:spPr>
        <p:txBody>
          <a:bodyPr>
            <a:noAutofit/>
          </a:bodyPr>
          <a:lstStyle>
            <a:lvl1pPr>
              <a:defRPr sz="20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53912" y="1482728"/>
            <a:ext cx="5486400" cy="639763"/>
          </a:xfrm>
        </p:spPr>
        <p:txBody>
          <a:bodyPr anchor="b">
            <a:noAutofit/>
          </a:bodyPr>
          <a:lstStyle>
            <a:lvl1pPr marL="0" indent="0">
              <a:buNone/>
              <a:defRPr sz="2000" b="1"/>
            </a:lvl1pPr>
            <a:lvl2pPr marL="457141" indent="0">
              <a:buNone/>
              <a:defRPr sz="2000" b="1"/>
            </a:lvl2pPr>
            <a:lvl3pPr marL="914285" indent="0">
              <a:buNone/>
              <a:defRPr sz="1900" b="1"/>
            </a:lvl3pPr>
            <a:lvl4pPr marL="1371428" indent="0">
              <a:buNone/>
              <a:defRPr sz="1600" b="1"/>
            </a:lvl4pPr>
            <a:lvl5pPr marL="1828572" indent="0">
              <a:buNone/>
              <a:defRPr sz="1600" b="1"/>
            </a:lvl5pPr>
            <a:lvl6pPr marL="2285713" indent="0">
              <a:buNone/>
              <a:defRPr sz="1600" b="1"/>
            </a:lvl6pPr>
            <a:lvl7pPr marL="2742857" indent="0">
              <a:buNone/>
              <a:defRPr sz="1600" b="1"/>
            </a:lvl7pPr>
            <a:lvl8pPr marL="3200000" indent="0">
              <a:buNone/>
              <a:defRPr sz="1600" b="1"/>
            </a:lvl8pPr>
            <a:lvl9pPr marL="36571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3912" y="2220912"/>
            <a:ext cx="5486400" cy="3951288"/>
          </a:xfrm>
        </p:spPr>
        <p:txBody>
          <a:bodyPr>
            <a:noAutofit/>
          </a:bodyPr>
          <a:lstStyle>
            <a:lvl1pPr>
              <a:defRPr sz="20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5CBDBD4D-7B7B-4EC0-AB6E-424933B04FED}"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a:xfrm>
            <a:off x="10930794" y="6573839"/>
            <a:ext cx="925802" cy="182880"/>
          </a:xfrm>
        </p:spPr>
        <p:txBody>
          <a:bodyPr/>
          <a:lstStyle/>
          <a:p>
            <a:fld id="{5CBDBD4D-7B7B-4EC0-AB6E-424933B04F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73812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4FE12-2567-4F78-ACAB-5C169D38DF50}"/>
              </a:ext>
            </a:extLst>
          </p:cNvPr>
          <p:cNvSpPr/>
          <p:nvPr userDrawn="1"/>
        </p:nvSpPr>
        <p:spPr>
          <a:xfrm>
            <a:off x="0" y="6324609"/>
            <a:ext cx="12188825" cy="53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utoShape 5">
            <a:extLst>
              <a:ext uri="{FF2B5EF4-FFF2-40B4-BE49-F238E27FC236}">
                <a16:creationId xmlns:a16="http://schemas.microsoft.com/office/drawing/2014/main" id="{7FBE7300-E43D-40E7-87B5-72DF4248B9B9}"/>
              </a:ext>
            </a:extLst>
          </p:cNvPr>
          <p:cNvSpPr/>
          <p:nvPr userDrawn="1"/>
        </p:nvSpPr>
        <p:spPr>
          <a:xfrm>
            <a:off x="575467" y="916199"/>
            <a:ext cx="10243346" cy="0"/>
          </a:xfrm>
          <a:prstGeom prst="line">
            <a:avLst/>
          </a:prstGeom>
          <a:ln w="76200" cap="flat">
            <a:solidFill>
              <a:srgbClr val="008A00"/>
            </a:solidFill>
            <a:prstDash val="solid"/>
            <a:headEnd type="none" w="sm" len="sm"/>
            <a:tailEnd type="none" w="sm" len="sm"/>
          </a:ln>
        </p:spPr>
      </p:sp>
      <p:sp>
        <p:nvSpPr>
          <p:cNvPr id="20" name="Text Placeholder 21">
            <a:extLst>
              <a:ext uri="{FF2B5EF4-FFF2-40B4-BE49-F238E27FC236}">
                <a16:creationId xmlns:a16="http://schemas.microsoft.com/office/drawing/2014/main" id="{9A12604E-8F6E-4136-B772-9FA11174F427}"/>
              </a:ext>
            </a:extLst>
          </p:cNvPr>
          <p:cNvSpPr>
            <a:spLocks noGrp="1"/>
          </p:cNvSpPr>
          <p:nvPr>
            <p:ph type="body" sz="quarter" idx="10" hasCustomPrompt="1"/>
          </p:nvPr>
        </p:nvSpPr>
        <p:spPr>
          <a:xfrm>
            <a:off x="565308" y="381000"/>
            <a:ext cx="3961368" cy="727057"/>
          </a:xfrm>
        </p:spPr>
        <p:txBody>
          <a:bodyPr>
            <a:normAutofit/>
          </a:bodyPr>
          <a:lstStyle>
            <a:lvl1pPr marL="0" indent="0">
              <a:buNone/>
              <a:defRPr sz="2500">
                <a:solidFill>
                  <a:srgbClr val="163D22"/>
                </a:solidFill>
                <a:latin typeface="TD Graphik Medium" panose="020B0503030202060203" pitchFamily="34" charset="0"/>
              </a:defRPr>
            </a:lvl1pPr>
          </a:lstStyle>
          <a:p>
            <a:pPr lvl="0"/>
            <a:r>
              <a:rPr lang="en-US" dirty="0"/>
              <a:t>Title Here</a:t>
            </a:r>
          </a:p>
        </p:txBody>
      </p:sp>
      <p:sp>
        <p:nvSpPr>
          <p:cNvPr id="3" name="Date Placeholder 2">
            <a:extLst>
              <a:ext uri="{FF2B5EF4-FFF2-40B4-BE49-F238E27FC236}">
                <a16:creationId xmlns:a16="http://schemas.microsoft.com/office/drawing/2014/main" id="{FD681868-AC00-CB5E-80D0-4F326D89704B}"/>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82EF6D5F-0EB9-4A8A-FA9F-09FFF0D50480}"/>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E9E013A2-AA98-50EC-CC4F-77C552396060}"/>
              </a:ext>
            </a:extLst>
          </p:cNvPr>
          <p:cNvSpPr>
            <a:spLocks noGrp="1"/>
          </p:cNvSpPr>
          <p:nvPr>
            <p:ph type="sldNum" sz="quarter" idx="13"/>
          </p:nvPr>
        </p:nvSpPr>
        <p:spPr/>
        <p:txBody>
          <a:bodyPr/>
          <a:lstStyle/>
          <a:p>
            <a:fld id="{5CBDBD4D-7B7B-4EC0-AB6E-424933B04FED}" type="slidenum">
              <a:rPr lang="en-US" smtClean="0"/>
              <a:pPr/>
              <a:t>‹#›</a:t>
            </a:fld>
            <a:endParaRPr lang="en-US" dirty="0"/>
          </a:p>
        </p:txBody>
      </p:sp>
    </p:spTree>
    <p:extLst>
      <p:ext uri="{BB962C8B-B14F-4D97-AF65-F5344CB8AC3E}">
        <p14:creationId xmlns:p14="http://schemas.microsoft.com/office/powerpoint/2010/main" val="235799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Rectangle 155"/>
          <p:cNvSpPr/>
          <p:nvPr/>
        </p:nvSpPr>
        <p:spPr>
          <a:xfrm>
            <a:off x="0" y="6766560"/>
            <a:ext cx="12188825" cy="91440"/>
          </a:xfrm>
          <a:prstGeom prst="rect">
            <a:avLst/>
          </a:prstGeom>
          <a:solidFill>
            <a:srgbClr val="00B6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dirty="0"/>
          </a:p>
        </p:txBody>
      </p:sp>
      <p:sp>
        <p:nvSpPr>
          <p:cNvPr id="2" name="Title Placeholder 1"/>
          <p:cNvSpPr>
            <a:spLocks noGrp="1"/>
          </p:cNvSpPr>
          <p:nvPr>
            <p:ph type="title"/>
          </p:nvPr>
        </p:nvSpPr>
        <p:spPr>
          <a:xfrm>
            <a:off x="551300" y="381007"/>
            <a:ext cx="10058400" cy="808039"/>
          </a:xfrm>
          <a:prstGeom prst="rect">
            <a:avLst/>
          </a:prstGeom>
        </p:spPr>
        <p:txBody>
          <a:bodyPr vert="horz" lIns="91428" tIns="45715" rIns="91428" bIns="45715"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551302" y="1482729"/>
            <a:ext cx="11089399" cy="4689475"/>
          </a:xfrm>
          <a:prstGeom prst="rect">
            <a:avLst/>
          </a:prstGeom>
        </p:spPr>
        <p:txBody>
          <a:bodyPr vert="horz" lIns="91428" tIns="45715" rIns="91428" bIns="45715"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751062" y="6573839"/>
            <a:ext cx="1179734" cy="182880"/>
          </a:xfrm>
          <a:prstGeom prst="rect">
            <a:avLst/>
          </a:prstGeom>
        </p:spPr>
        <p:txBody>
          <a:bodyPr vert="horz" lIns="91428" tIns="45715" rIns="91428" bIns="45715" rtlCol="0" anchor="ctr"/>
          <a:lstStyle>
            <a:lvl1pPr algn="l">
              <a:defRPr sz="1100">
                <a:solidFill>
                  <a:srgbClr val="6A737B"/>
                </a:solidFill>
              </a:defRPr>
            </a:lvl1pPr>
          </a:lstStyle>
          <a:p>
            <a:endParaRPr lang="en-US" dirty="0"/>
          </a:p>
        </p:txBody>
      </p:sp>
      <p:sp>
        <p:nvSpPr>
          <p:cNvPr id="5" name="Footer Placeholder 4"/>
          <p:cNvSpPr>
            <a:spLocks noGrp="1"/>
          </p:cNvSpPr>
          <p:nvPr>
            <p:ph type="ftr" sz="quarter" idx="3"/>
          </p:nvPr>
        </p:nvSpPr>
        <p:spPr>
          <a:xfrm>
            <a:off x="-1587" y="6573839"/>
            <a:ext cx="6805427" cy="182880"/>
          </a:xfrm>
          <a:prstGeom prst="rect">
            <a:avLst/>
          </a:prstGeom>
        </p:spPr>
        <p:txBody>
          <a:bodyPr vert="horz" lIns="91428" tIns="45715" rIns="91428" bIns="45715" rtlCol="0" anchor="ctr"/>
          <a:lstStyle>
            <a:lvl1pPr algn="l">
              <a:defRPr sz="1100" b="0">
                <a:solidFill>
                  <a:srgbClr val="6A737B"/>
                </a:solidFill>
              </a:defRPr>
            </a:lvl1pPr>
          </a:lstStyle>
          <a:p>
            <a:endParaRPr lang="en-US" dirty="0"/>
          </a:p>
        </p:txBody>
      </p:sp>
      <p:sp>
        <p:nvSpPr>
          <p:cNvPr id="6" name="Slide Number Placeholder 5"/>
          <p:cNvSpPr>
            <a:spLocks noGrp="1"/>
          </p:cNvSpPr>
          <p:nvPr>
            <p:ph type="sldNum" sz="quarter" idx="4"/>
          </p:nvPr>
        </p:nvSpPr>
        <p:spPr>
          <a:xfrm>
            <a:off x="10930794" y="6573839"/>
            <a:ext cx="925802" cy="182880"/>
          </a:xfrm>
          <a:prstGeom prst="rect">
            <a:avLst/>
          </a:prstGeom>
        </p:spPr>
        <p:txBody>
          <a:bodyPr vert="horz" lIns="91428" tIns="45715" rIns="91428" bIns="45715" rtlCol="0" anchor="ctr"/>
          <a:lstStyle>
            <a:lvl1pPr algn="r">
              <a:defRPr sz="1100">
                <a:solidFill>
                  <a:srgbClr val="163D22"/>
                </a:solidFill>
              </a:defRPr>
            </a:lvl1pPr>
          </a:lstStyle>
          <a:p>
            <a:fld id="{5CBDBD4D-7B7B-4EC0-AB6E-424933B04FED}" type="slidenum">
              <a:rPr lang="en-US" smtClean="0"/>
              <a:pPr/>
              <a:t>‹#›</a:t>
            </a:fld>
            <a:endParaRPr lang="en-US" dirty="0"/>
          </a:p>
        </p:txBody>
      </p:sp>
      <p:pic>
        <p:nvPicPr>
          <p:cNvPr id="76" name="Picture 14" descr="TD Logo B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46993" y="555632"/>
            <a:ext cx="4937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TD 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hidden">
          <a:xfrm>
            <a:off x="11146993" y="555632"/>
            <a:ext cx="4937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 descr=" ">
            <a:extLst>
              <a:ext uri="{FF2B5EF4-FFF2-40B4-BE49-F238E27FC236}">
                <a16:creationId xmlns:a16="http://schemas.microsoft.com/office/drawing/2014/main" id="{85DEA604-5F1D-4AAA-B5A4-8768FE7171CE}"/>
              </a:ext>
            </a:extLst>
          </p:cNvPr>
          <p:cNvSpPr txBox="1"/>
          <p:nvPr userDrawn="1"/>
        </p:nvSpPr>
        <p:spPr>
          <a:xfrm>
            <a:off x="0" y="6544437"/>
            <a:ext cx="12188825" cy="216598"/>
          </a:xfrm>
          <a:prstGeom prst="rect">
            <a:avLst/>
          </a:prstGeom>
          <a:noFill/>
        </p:spPr>
        <p:txBody>
          <a:bodyPr vert="horz" wrap="none" rtlCol="0">
            <a:spAutoFit/>
          </a:bodyPr>
          <a:lstStyle/>
          <a:p>
            <a:pPr algn="l">
              <a:lnSpc>
                <a:spcPct val="95000"/>
              </a:lnSpc>
            </a:pPr>
            <a:r>
              <a:rPr lang="en-US" sz="850" b="0" i="0" u="none" baseline="0" dirty="0">
                <a:solidFill>
                  <a:srgbClr val="000000"/>
                </a:solidFill>
                <a:latin typeface="Microsoft Sans Serif"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6" r:id="rId9"/>
    <p:sldLayoutId id="2147483677" r:id="rId10"/>
    <p:sldLayoutId id="2147483678" r:id="rId11"/>
    <p:sldLayoutId id="2147483679" r:id="rId12"/>
    <p:sldLayoutId id="2147483671" r:id="rId13"/>
    <p:sldLayoutId id="2147483672" r:id="rId14"/>
    <p:sldLayoutId id="2147483673" r:id="rId15"/>
    <p:sldLayoutId id="2147483674" r:id="rId16"/>
    <p:sldLayoutId id="2147483675" r:id="rId17"/>
    <p:sldLayoutId id="2147483660" r:id="rId18"/>
    <p:sldLayoutId id="2147483661" r:id="rId19"/>
    <p:sldLayoutId id="2147483680" r:id="rId20"/>
  </p:sldLayoutIdLst>
  <p:hf hdr="0" ftr="0" dt="0"/>
  <p:txStyles>
    <p:titleStyle>
      <a:lvl1pPr algn="l" defTabSz="914285"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p:titleStyle>
    <p:bodyStyle>
      <a:lvl1pPr marL="237714" indent="-237714" algn="l" defTabSz="914285" rtl="0" eaLnBrk="1" latinLnBrk="0" hangingPunct="1">
        <a:lnSpc>
          <a:spcPct val="95000"/>
        </a:lnSpc>
        <a:spcBef>
          <a:spcPts val="2600"/>
        </a:spcBef>
        <a:buClr>
          <a:schemeClr val="tx1"/>
        </a:buClr>
        <a:buSzPct val="80000"/>
        <a:buFont typeface="Wingdings" pitchFamily="2" charset="2"/>
        <a:buChar char="n"/>
        <a:defRPr sz="2000" kern="1200">
          <a:solidFill>
            <a:schemeClr val="tx1"/>
          </a:solidFill>
          <a:latin typeface="Arial" pitchFamily="34" charset="0"/>
          <a:ea typeface="+mn-ea"/>
          <a:cs typeface="Arial" pitchFamily="34" charset="0"/>
        </a:defRPr>
      </a:lvl1pPr>
      <a:lvl2pPr marL="411428" indent="-173712" algn="l" defTabSz="914285" rtl="0" eaLnBrk="1" latinLnBrk="0" hangingPunct="1">
        <a:lnSpc>
          <a:spcPct val="95000"/>
        </a:lnSpc>
        <a:spcBef>
          <a:spcPts val="900"/>
        </a:spcBef>
        <a:buClr>
          <a:schemeClr val="tx1"/>
        </a:buClr>
        <a:buSzPct val="100000"/>
        <a:buFont typeface="Arial" pitchFamily="34" charset="0"/>
        <a:buChar char="–"/>
        <a:defRPr sz="1900" kern="1200">
          <a:solidFill>
            <a:schemeClr val="tx1"/>
          </a:solidFill>
          <a:latin typeface="+mn-lt"/>
          <a:ea typeface="+mn-ea"/>
          <a:cs typeface="Arial" pitchFamily="34" charset="0"/>
        </a:defRPr>
      </a:lvl2pPr>
      <a:lvl3pPr marL="576001" indent="-164571" algn="l" defTabSz="914285" rtl="0" eaLnBrk="1" latinLnBrk="0" hangingPunct="1">
        <a:lnSpc>
          <a:spcPct val="95000"/>
        </a:lnSpc>
        <a:spcBef>
          <a:spcPts val="900"/>
        </a:spcBef>
        <a:buClr>
          <a:schemeClr val="tx1"/>
        </a:buClr>
        <a:buSzPct val="100000"/>
        <a:buFont typeface="Arial" pitchFamily="34" charset="0"/>
        <a:buChar char="–"/>
        <a:defRPr sz="1900" kern="1200">
          <a:solidFill>
            <a:schemeClr val="tx1"/>
          </a:solidFill>
          <a:latin typeface="+mn-lt"/>
          <a:ea typeface="+mn-ea"/>
          <a:cs typeface="Arial" pitchFamily="34" charset="0"/>
        </a:defRPr>
      </a:lvl3pPr>
      <a:lvl4pPr marL="749714" indent="-173712" algn="l" defTabSz="914285" rtl="0" eaLnBrk="1" latinLnBrk="0" hangingPunct="1">
        <a:lnSpc>
          <a:spcPct val="95000"/>
        </a:lnSpc>
        <a:spcBef>
          <a:spcPts val="900"/>
        </a:spcBef>
        <a:buClr>
          <a:schemeClr val="tx1"/>
        </a:buClr>
        <a:buSzPct val="100000"/>
        <a:buFont typeface="Arial" pitchFamily="34" charset="0"/>
        <a:buChar char="–"/>
        <a:defRPr sz="1900" kern="1200">
          <a:solidFill>
            <a:schemeClr val="tx1"/>
          </a:solidFill>
          <a:latin typeface="+mn-lt"/>
          <a:ea typeface="+mn-ea"/>
          <a:cs typeface="Arial" pitchFamily="34" charset="0"/>
        </a:defRPr>
      </a:lvl4pPr>
      <a:lvl5pPr marL="914285" indent="-164571" algn="l" defTabSz="914285" rtl="0" eaLnBrk="1" latinLnBrk="0" hangingPunct="1">
        <a:lnSpc>
          <a:spcPct val="95000"/>
        </a:lnSpc>
        <a:spcBef>
          <a:spcPts val="900"/>
        </a:spcBef>
        <a:buClr>
          <a:schemeClr val="tx1"/>
        </a:buClr>
        <a:buSzPct val="100000"/>
        <a:buFont typeface="Arial" pitchFamily="34" charset="0"/>
        <a:buChar char="–"/>
        <a:defRPr sz="1900" kern="1200">
          <a:solidFill>
            <a:schemeClr val="tx1"/>
          </a:solidFill>
          <a:latin typeface="+mn-lt"/>
          <a:ea typeface="+mn-ea"/>
          <a:cs typeface="Arial" pitchFamily="34" charset="0"/>
        </a:defRPr>
      </a:lvl5pPr>
      <a:lvl6pPr marL="914285" indent="-164571" algn="l" defTabSz="914285" rtl="0" eaLnBrk="1" latinLnBrk="0" hangingPunct="1">
        <a:lnSpc>
          <a:spcPct val="95000"/>
        </a:lnSpc>
        <a:spcBef>
          <a:spcPts val="900"/>
        </a:spcBef>
        <a:buFont typeface="Arial" pitchFamily="34" charset="0"/>
        <a:buChar char="–"/>
        <a:defRPr sz="1900" kern="1200">
          <a:solidFill>
            <a:schemeClr val="tx1"/>
          </a:solidFill>
          <a:latin typeface="+mn-lt"/>
          <a:ea typeface="+mn-ea"/>
          <a:cs typeface="+mn-cs"/>
        </a:defRPr>
      </a:lvl6pPr>
      <a:lvl7pPr marL="914285" indent="-164571" algn="l" defTabSz="914285" rtl="0" eaLnBrk="1" latinLnBrk="0" hangingPunct="1">
        <a:lnSpc>
          <a:spcPct val="95000"/>
        </a:lnSpc>
        <a:spcBef>
          <a:spcPts val="900"/>
        </a:spcBef>
        <a:buFont typeface="Arial" pitchFamily="34" charset="0"/>
        <a:buChar char="–"/>
        <a:defRPr sz="1900" kern="1200">
          <a:solidFill>
            <a:schemeClr val="tx1"/>
          </a:solidFill>
          <a:latin typeface="+mn-lt"/>
          <a:ea typeface="+mn-ea"/>
          <a:cs typeface="+mn-cs"/>
        </a:defRPr>
      </a:lvl7pPr>
      <a:lvl8pPr marL="914285" indent="-164571" algn="l" defTabSz="914285" rtl="0" eaLnBrk="1" latinLnBrk="0" hangingPunct="1">
        <a:lnSpc>
          <a:spcPct val="95000"/>
        </a:lnSpc>
        <a:spcBef>
          <a:spcPts val="900"/>
        </a:spcBef>
        <a:buFont typeface="Arial" pitchFamily="34" charset="0"/>
        <a:buChar char="–"/>
        <a:defRPr sz="1900" kern="1200" baseline="0">
          <a:solidFill>
            <a:schemeClr val="tx1"/>
          </a:solidFill>
          <a:latin typeface="+mn-lt"/>
          <a:ea typeface="+mn-ea"/>
          <a:cs typeface="+mn-cs"/>
        </a:defRPr>
      </a:lvl8pPr>
      <a:lvl9pPr marL="914285" indent="-164571" algn="l" defTabSz="914285" rtl="0" eaLnBrk="1" latinLnBrk="0" hangingPunct="1">
        <a:lnSpc>
          <a:spcPct val="95000"/>
        </a:lnSpc>
        <a:spcBef>
          <a:spcPts val="900"/>
        </a:spcBef>
        <a:buFont typeface="Arial" pitchFamily="34" charset="0"/>
        <a:buChar char="–"/>
        <a:defRPr sz="1900" kern="1200" baseline="0">
          <a:solidFill>
            <a:schemeClr val="tx1"/>
          </a:solidFill>
          <a:latin typeface="+mn-lt"/>
          <a:ea typeface="+mn-ea"/>
          <a:cs typeface="+mn-cs"/>
        </a:defRPr>
      </a:lvl9pPr>
    </p:bodyStyle>
    <p:otherStyle>
      <a:defPPr>
        <a:defRPr/>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C45497A-4092-430F-9C67-3E6552333154}"/>
              </a:ext>
            </a:extLst>
          </p:cNvPr>
          <p:cNvSpPr>
            <a:spLocks noGrp="1"/>
          </p:cNvSpPr>
          <p:nvPr>
            <p:ph type="body" sz="quarter" idx="10"/>
          </p:nvPr>
        </p:nvSpPr>
        <p:spPr>
          <a:xfrm>
            <a:off x="2486829" y="3232115"/>
            <a:ext cx="7340412" cy="1350470"/>
          </a:xfrm>
        </p:spPr>
        <p:txBody>
          <a:bodyPr/>
          <a:lstStyle/>
          <a:p>
            <a:pPr>
              <a:lnSpc>
                <a:spcPct val="100000"/>
              </a:lnSpc>
              <a:spcBef>
                <a:spcPts val="0"/>
              </a:spcBef>
            </a:pPr>
            <a:r>
              <a:rPr lang="en-US" sz="4399" dirty="0">
                <a:solidFill>
                  <a:schemeClr val="tx2"/>
                </a:solidFill>
              </a:rPr>
              <a:t>Landing The Plane</a:t>
            </a:r>
            <a:endParaRPr lang="en-US" dirty="0">
              <a:solidFill>
                <a:schemeClr val="tx2"/>
              </a:solidFill>
            </a:endParaRPr>
          </a:p>
        </p:txBody>
      </p:sp>
      <p:sp>
        <p:nvSpPr>
          <p:cNvPr id="2" name="Oval 1">
            <a:extLst>
              <a:ext uri="{FF2B5EF4-FFF2-40B4-BE49-F238E27FC236}">
                <a16:creationId xmlns:a16="http://schemas.microsoft.com/office/drawing/2014/main" id="{7BE71D8B-E606-07DA-5567-34C6270E012A}"/>
              </a:ext>
            </a:extLst>
          </p:cNvPr>
          <p:cNvSpPr/>
          <p:nvPr/>
        </p:nvSpPr>
        <p:spPr>
          <a:xfrm>
            <a:off x="2361584" y="4582585"/>
            <a:ext cx="3504287" cy="1447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dirty="0"/>
          </a:p>
        </p:txBody>
      </p:sp>
      <p:sp>
        <p:nvSpPr>
          <p:cNvPr id="4" name="TextBox 3">
            <a:extLst>
              <a:ext uri="{FF2B5EF4-FFF2-40B4-BE49-F238E27FC236}">
                <a16:creationId xmlns:a16="http://schemas.microsoft.com/office/drawing/2014/main" id="{ACE4D244-D40F-1B0F-CFE6-69230A09FE2F}"/>
              </a:ext>
            </a:extLst>
          </p:cNvPr>
          <p:cNvSpPr txBox="1"/>
          <p:nvPr/>
        </p:nvSpPr>
        <p:spPr>
          <a:xfrm>
            <a:off x="2430566" y="4582585"/>
            <a:ext cx="7249586" cy="1042465"/>
          </a:xfrm>
          <a:prstGeom prst="rect">
            <a:avLst/>
          </a:prstGeom>
          <a:noFill/>
        </p:spPr>
        <p:txBody>
          <a:bodyPr wrap="square" rtlCol="0">
            <a:spAutoFit/>
          </a:bodyPr>
          <a:lstStyle/>
          <a:p>
            <a:pPr>
              <a:lnSpc>
                <a:spcPct val="95000"/>
              </a:lnSpc>
            </a:pPr>
            <a:r>
              <a:rPr lang="en-US" sz="1899" dirty="0">
                <a:solidFill>
                  <a:schemeClr val="tx2"/>
                </a:solidFill>
                <a:latin typeface="TD Graphik Regular" panose="020B0503030202060203" pitchFamily="34" charset="0"/>
              </a:rPr>
              <a:t>James Marple, Associate Vice President, Senior Economist</a:t>
            </a:r>
          </a:p>
          <a:p>
            <a:pPr>
              <a:lnSpc>
                <a:spcPct val="95000"/>
              </a:lnSpc>
            </a:pPr>
            <a:endParaRPr lang="en-US" sz="400" dirty="0">
              <a:solidFill>
                <a:schemeClr val="tx2"/>
              </a:solidFill>
              <a:latin typeface="TD Graphik Regular" panose="020B0503030202060203" pitchFamily="34" charset="0"/>
            </a:endParaRPr>
          </a:p>
          <a:p>
            <a:pPr>
              <a:lnSpc>
                <a:spcPct val="95000"/>
              </a:lnSpc>
            </a:pPr>
            <a:r>
              <a:rPr lang="en-US" sz="1400" dirty="0">
                <a:solidFill>
                  <a:schemeClr val="tx2"/>
                </a:solidFill>
                <a:latin typeface="TD Graphik Regular" panose="020B0503030202060203" pitchFamily="34" charset="0"/>
              </a:rPr>
              <a:t>Economic Outlook </a:t>
            </a:r>
          </a:p>
          <a:p>
            <a:pPr>
              <a:lnSpc>
                <a:spcPct val="95000"/>
              </a:lnSpc>
            </a:pPr>
            <a:r>
              <a:rPr lang="en-US" sz="1400" dirty="0">
                <a:solidFill>
                  <a:schemeClr val="tx2"/>
                </a:solidFill>
                <a:latin typeface="TD Graphik Regular" panose="020B0503030202060203" pitchFamily="34" charset="0"/>
              </a:rPr>
              <a:t>Presentation to New England States Government Finance Officers</a:t>
            </a:r>
          </a:p>
          <a:p>
            <a:pPr>
              <a:lnSpc>
                <a:spcPct val="95000"/>
              </a:lnSpc>
            </a:pPr>
            <a:r>
              <a:rPr lang="en-US" sz="1400" dirty="0">
                <a:solidFill>
                  <a:schemeClr val="tx2"/>
                </a:solidFill>
                <a:latin typeface="TD Graphik Regular" panose="020B0503030202060203" pitchFamily="34" charset="0"/>
              </a:rPr>
              <a:t>April 17, 2024</a:t>
            </a:r>
          </a:p>
        </p:txBody>
      </p:sp>
      <p:sp>
        <p:nvSpPr>
          <p:cNvPr id="5" name="Oval 4">
            <a:extLst>
              <a:ext uri="{FF2B5EF4-FFF2-40B4-BE49-F238E27FC236}">
                <a16:creationId xmlns:a16="http://schemas.microsoft.com/office/drawing/2014/main" id="{5744DEAD-65CA-A20A-F49E-E44C9E9F5B65}"/>
              </a:ext>
            </a:extLst>
          </p:cNvPr>
          <p:cNvSpPr/>
          <p:nvPr/>
        </p:nvSpPr>
        <p:spPr>
          <a:xfrm>
            <a:off x="2361586" y="2001354"/>
            <a:ext cx="2160160" cy="7843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9" dirty="0"/>
          </a:p>
        </p:txBody>
      </p:sp>
      <p:sp>
        <p:nvSpPr>
          <p:cNvPr id="6" name="TextBox 5">
            <a:extLst>
              <a:ext uri="{FF2B5EF4-FFF2-40B4-BE49-F238E27FC236}">
                <a16:creationId xmlns:a16="http://schemas.microsoft.com/office/drawing/2014/main" id="{19B32539-9863-6D5C-7E68-7F70E909D4FB}"/>
              </a:ext>
            </a:extLst>
          </p:cNvPr>
          <p:cNvSpPr txBox="1"/>
          <p:nvPr/>
        </p:nvSpPr>
        <p:spPr>
          <a:xfrm>
            <a:off x="2486829" y="2262258"/>
            <a:ext cx="7249586" cy="369877"/>
          </a:xfrm>
          <a:prstGeom prst="rect">
            <a:avLst/>
          </a:prstGeom>
          <a:noFill/>
        </p:spPr>
        <p:txBody>
          <a:bodyPr wrap="square" rtlCol="0">
            <a:spAutoFit/>
          </a:bodyPr>
          <a:lstStyle/>
          <a:p>
            <a:pPr>
              <a:lnSpc>
                <a:spcPct val="95000"/>
              </a:lnSpc>
            </a:pPr>
            <a:r>
              <a:rPr lang="en-US" sz="1899" dirty="0">
                <a:solidFill>
                  <a:schemeClr val="tx2"/>
                </a:solidFill>
                <a:latin typeface="TD Graphik Regular" panose="020B0503030202060203" pitchFamily="34" charset="0"/>
              </a:rPr>
              <a:t>TD ECONOMICS</a:t>
            </a:r>
            <a:endParaRPr lang="en-US" sz="1400" dirty="0">
              <a:solidFill>
                <a:schemeClr val="tx2"/>
              </a:solidFill>
              <a:latin typeface="TD Graphik Regular" panose="020B0503030202060203" pitchFamily="34" charset="0"/>
            </a:endParaRPr>
          </a:p>
        </p:txBody>
      </p:sp>
    </p:spTree>
    <p:extLst>
      <p:ext uri="{BB962C8B-B14F-4D97-AF65-F5344CB8AC3E}">
        <p14:creationId xmlns:p14="http://schemas.microsoft.com/office/powerpoint/2010/main" val="181380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D150-CAD5-0E31-6E3F-28A110872B21}"/>
              </a:ext>
            </a:extLst>
          </p:cNvPr>
          <p:cNvSpPr>
            <a:spLocks noGrp="1"/>
          </p:cNvSpPr>
          <p:nvPr>
            <p:ph type="body" sz="quarter" idx="10"/>
          </p:nvPr>
        </p:nvSpPr>
        <p:spPr>
          <a:xfrm>
            <a:off x="565308" y="381000"/>
            <a:ext cx="10365486" cy="727057"/>
          </a:xfrm>
        </p:spPr>
        <p:txBody>
          <a:bodyPr>
            <a:normAutofit/>
          </a:bodyPr>
          <a:lstStyle/>
          <a:p>
            <a:r>
              <a:rPr lang="en-US" sz="2300" dirty="0"/>
              <a:t>Resilient Economic Growth Despite High Policy Rates</a:t>
            </a:r>
          </a:p>
        </p:txBody>
      </p:sp>
      <p:sp>
        <p:nvSpPr>
          <p:cNvPr id="3" name="Slide Number Placeholder 2">
            <a:extLst>
              <a:ext uri="{FF2B5EF4-FFF2-40B4-BE49-F238E27FC236}">
                <a16:creationId xmlns:a16="http://schemas.microsoft.com/office/drawing/2014/main" id="{95464492-F183-3292-6EC8-6D0FEA315ADE}"/>
              </a:ext>
            </a:extLst>
          </p:cNvPr>
          <p:cNvSpPr>
            <a:spLocks noGrp="1"/>
          </p:cNvSpPr>
          <p:nvPr>
            <p:ph type="sldNum" sz="quarter" idx="13"/>
          </p:nvPr>
        </p:nvSpPr>
        <p:spPr/>
        <p:txBody>
          <a:bodyPr/>
          <a:lstStyle/>
          <a:p>
            <a:fld id="{5CBDBD4D-7B7B-4EC0-AB6E-424933B04FED}" type="slidenum">
              <a:rPr lang="en-US" smtClean="0"/>
              <a:pPr/>
              <a:t>10</a:t>
            </a:fld>
            <a:endParaRPr lang="en-US" dirty="0"/>
          </a:p>
        </p:txBody>
      </p:sp>
      <p:graphicFrame>
        <p:nvGraphicFramePr>
          <p:cNvPr id="6" name="Chart 5">
            <a:extLst>
              <a:ext uri="{FF2B5EF4-FFF2-40B4-BE49-F238E27FC236}">
                <a16:creationId xmlns:a16="http://schemas.microsoft.com/office/drawing/2014/main" id="{01502532-EBD4-731A-F5DA-7817CFAF2940}"/>
              </a:ext>
            </a:extLst>
          </p:cNvPr>
          <p:cNvGraphicFramePr>
            <a:graphicFrameLocks noGrp="1"/>
          </p:cNvGraphicFramePr>
          <p:nvPr/>
        </p:nvGraphicFramePr>
        <p:xfrm>
          <a:off x="0" y="1221105"/>
          <a:ext cx="12188825" cy="5352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896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CCAF1-BDF1-C1BA-5AE1-B203478033A4}"/>
              </a:ext>
            </a:extLst>
          </p:cNvPr>
          <p:cNvSpPr>
            <a:spLocks noGrp="1"/>
          </p:cNvSpPr>
          <p:nvPr>
            <p:ph type="body" sz="quarter" idx="10"/>
          </p:nvPr>
        </p:nvSpPr>
        <p:spPr>
          <a:xfrm>
            <a:off x="566748" y="381795"/>
            <a:ext cx="10403194" cy="726868"/>
          </a:xfrm>
        </p:spPr>
        <p:txBody>
          <a:bodyPr>
            <a:normAutofit/>
          </a:bodyPr>
          <a:lstStyle/>
          <a:p>
            <a:r>
              <a:rPr lang="en-US" sz="2300" dirty="0"/>
              <a:t>Strong Labor Productivity Growth Helps</a:t>
            </a:r>
          </a:p>
        </p:txBody>
      </p:sp>
      <p:sp>
        <p:nvSpPr>
          <p:cNvPr id="4" name="Slide Number Placeholder 3">
            <a:extLst>
              <a:ext uri="{FF2B5EF4-FFF2-40B4-BE49-F238E27FC236}">
                <a16:creationId xmlns:a16="http://schemas.microsoft.com/office/drawing/2014/main" id="{7F85C479-B406-9194-8625-1A1526861671}"/>
              </a:ext>
            </a:extLst>
          </p:cNvPr>
          <p:cNvSpPr>
            <a:spLocks noGrp="1"/>
          </p:cNvSpPr>
          <p:nvPr>
            <p:ph type="sldNum" sz="quarter" idx="13"/>
          </p:nvPr>
        </p:nvSpPr>
        <p:spPr/>
        <p:txBody>
          <a:bodyPr/>
          <a:lstStyle/>
          <a:p>
            <a:fld id="{5CBDBD4D-7B7B-4EC0-AB6E-424933B04FED}" type="slidenum">
              <a:rPr lang="en-US" smtClean="0"/>
              <a:pPr/>
              <a:t>11</a:t>
            </a:fld>
            <a:endParaRPr lang="en-US" dirty="0"/>
          </a:p>
        </p:txBody>
      </p:sp>
      <p:graphicFrame>
        <p:nvGraphicFramePr>
          <p:cNvPr id="7" name="Chart 6">
            <a:extLst>
              <a:ext uri="{FF2B5EF4-FFF2-40B4-BE49-F238E27FC236}">
                <a16:creationId xmlns:a16="http://schemas.microsoft.com/office/drawing/2014/main" id="{AFB301D6-C2E2-2DD5-7895-5CBC039FC2B3}"/>
              </a:ext>
            </a:extLst>
          </p:cNvPr>
          <p:cNvGraphicFramePr>
            <a:graphicFrameLocks noGrp="1"/>
          </p:cNvGraphicFramePr>
          <p:nvPr>
            <p:extLst>
              <p:ext uri="{D42A27DB-BD31-4B8C-83A1-F6EECF244321}">
                <p14:modId xmlns:p14="http://schemas.microsoft.com/office/powerpoint/2010/main" val="2427127721"/>
              </p:ext>
            </p:extLst>
          </p:nvPr>
        </p:nvGraphicFramePr>
        <p:xfrm>
          <a:off x="-1" y="1108663"/>
          <a:ext cx="12188825" cy="5367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558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A13CC-4A1D-0C48-F7B1-2DEF3D2BF8D9}"/>
              </a:ext>
            </a:extLst>
          </p:cNvPr>
          <p:cNvSpPr>
            <a:spLocks noGrp="1"/>
          </p:cNvSpPr>
          <p:nvPr>
            <p:ph type="body" sz="quarter" idx="10"/>
          </p:nvPr>
        </p:nvSpPr>
        <p:spPr>
          <a:xfrm>
            <a:off x="565308" y="381000"/>
            <a:ext cx="9796304" cy="727057"/>
          </a:xfrm>
        </p:spPr>
        <p:txBody>
          <a:bodyPr>
            <a:normAutofit/>
          </a:bodyPr>
          <a:lstStyle/>
          <a:p>
            <a:r>
              <a:rPr lang="en-US" sz="2300" dirty="0"/>
              <a:t>Where to From Here? Tech Boom 90s or Post-GFC Slump</a:t>
            </a:r>
          </a:p>
        </p:txBody>
      </p:sp>
      <p:sp>
        <p:nvSpPr>
          <p:cNvPr id="3" name="Slide Number Placeholder 2">
            <a:extLst>
              <a:ext uri="{FF2B5EF4-FFF2-40B4-BE49-F238E27FC236}">
                <a16:creationId xmlns:a16="http://schemas.microsoft.com/office/drawing/2014/main" id="{4FC5142B-B6AA-7718-C0B7-1B1B7DD8A1AB}"/>
              </a:ext>
            </a:extLst>
          </p:cNvPr>
          <p:cNvSpPr>
            <a:spLocks noGrp="1"/>
          </p:cNvSpPr>
          <p:nvPr>
            <p:ph type="sldNum" sz="quarter" idx="13"/>
          </p:nvPr>
        </p:nvSpPr>
        <p:spPr/>
        <p:txBody>
          <a:bodyPr/>
          <a:lstStyle/>
          <a:p>
            <a:fld id="{5CBDBD4D-7B7B-4EC0-AB6E-424933B04FED}" type="slidenum">
              <a:rPr lang="en-US" smtClean="0"/>
              <a:pPr/>
              <a:t>12</a:t>
            </a:fld>
            <a:endParaRPr lang="en-US" dirty="0"/>
          </a:p>
        </p:txBody>
      </p:sp>
      <p:graphicFrame>
        <p:nvGraphicFramePr>
          <p:cNvPr id="6" name="Chart 5">
            <a:extLst>
              <a:ext uri="{FF2B5EF4-FFF2-40B4-BE49-F238E27FC236}">
                <a16:creationId xmlns:a16="http://schemas.microsoft.com/office/drawing/2014/main" id="{3E719D1B-7243-928A-DD65-955E18542515}"/>
              </a:ext>
            </a:extLst>
          </p:cNvPr>
          <p:cNvGraphicFramePr>
            <a:graphicFrameLocks noGrp="1"/>
          </p:cNvGraphicFramePr>
          <p:nvPr/>
        </p:nvGraphicFramePr>
        <p:xfrm>
          <a:off x="0" y="1108056"/>
          <a:ext cx="6094412" cy="5526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5966D23-538B-75B9-0A0F-0A2DA5C92599}"/>
              </a:ext>
            </a:extLst>
          </p:cNvPr>
          <p:cNvGraphicFramePr>
            <a:graphicFrameLocks noGrp="1"/>
          </p:cNvGraphicFramePr>
          <p:nvPr/>
        </p:nvGraphicFramePr>
        <p:xfrm>
          <a:off x="6153387" y="1047749"/>
          <a:ext cx="6035438" cy="552608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a:extLst>
              <a:ext uri="{FF2B5EF4-FFF2-40B4-BE49-F238E27FC236}">
                <a16:creationId xmlns:a16="http://schemas.microsoft.com/office/drawing/2014/main" id="{E447B0BE-F1C8-98EA-440C-A67DCC942531}"/>
              </a:ext>
            </a:extLst>
          </p:cNvPr>
          <p:cNvSpPr txBox="1"/>
          <p:nvPr/>
        </p:nvSpPr>
        <p:spPr>
          <a:xfrm>
            <a:off x="6551612" y="6096000"/>
            <a:ext cx="4930723" cy="38100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000" dirty="0">
                <a:solidFill>
                  <a:schemeClr val="tx2"/>
                </a:solidFill>
                <a:latin typeface="Arial" panose="020B0604020202020204" pitchFamily="34" charset="0"/>
                <a:cs typeface="Arial" panose="020B0604020202020204" pitchFamily="34" charset="0"/>
              </a:rPr>
              <a:t>Source: Bureau of Labor</a:t>
            </a:r>
            <a:r>
              <a:rPr lang="en-CA" sz="1000" baseline="0" dirty="0">
                <a:solidFill>
                  <a:schemeClr val="tx2"/>
                </a:solidFill>
                <a:latin typeface="Arial" panose="020B0604020202020204" pitchFamily="34" charset="0"/>
                <a:cs typeface="Arial" panose="020B0604020202020204" pitchFamily="34" charset="0"/>
              </a:rPr>
              <a:t> Statistics, </a:t>
            </a:r>
            <a:r>
              <a:rPr lang="en-CA" sz="1000" dirty="0">
                <a:solidFill>
                  <a:schemeClr val="tx2"/>
                </a:solidFill>
                <a:latin typeface="Arial" panose="020B0604020202020204" pitchFamily="34" charset="0"/>
                <a:cs typeface="Arial" panose="020B0604020202020204" pitchFamily="34" charset="0"/>
              </a:rPr>
              <a:t>TD Economics.</a:t>
            </a:r>
          </a:p>
        </p:txBody>
      </p:sp>
    </p:spTree>
    <p:extLst>
      <p:ext uri="{BB962C8B-B14F-4D97-AF65-F5344CB8AC3E}">
        <p14:creationId xmlns:p14="http://schemas.microsoft.com/office/powerpoint/2010/main" val="404514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E18A50-D3B6-1B1F-8044-497E97193B9E}"/>
              </a:ext>
            </a:extLst>
          </p:cNvPr>
          <p:cNvSpPr>
            <a:spLocks noGrp="1"/>
          </p:cNvSpPr>
          <p:nvPr>
            <p:ph type="body" sz="quarter" idx="10"/>
          </p:nvPr>
        </p:nvSpPr>
        <p:spPr>
          <a:xfrm>
            <a:off x="531812" y="447675"/>
            <a:ext cx="10287000" cy="727057"/>
          </a:xfrm>
        </p:spPr>
        <p:txBody>
          <a:bodyPr>
            <a:normAutofit/>
          </a:bodyPr>
          <a:lstStyle/>
          <a:p>
            <a:r>
              <a:rPr lang="en-US" sz="2300" dirty="0"/>
              <a:t>Higher Interest Rates Are Weighing On Consumers</a:t>
            </a:r>
          </a:p>
        </p:txBody>
      </p:sp>
      <p:sp>
        <p:nvSpPr>
          <p:cNvPr id="3" name="Slide Number Placeholder 2">
            <a:extLst>
              <a:ext uri="{FF2B5EF4-FFF2-40B4-BE49-F238E27FC236}">
                <a16:creationId xmlns:a16="http://schemas.microsoft.com/office/drawing/2014/main" id="{33834B62-CBEB-4C62-AC40-91C38E5E4276}"/>
              </a:ext>
            </a:extLst>
          </p:cNvPr>
          <p:cNvSpPr>
            <a:spLocks noGrp="1"/>
          </p:cNvSpPr>
          <p:nvPr>
            <p:ph type="sldNum" sz="quarter" idx="13"/>
          </p:nvPr>
        </p:nvSpPr>
        <p:spPr/>
        <p:txBody>
          <a:bodyPr/>
          <a:lstStyle/>
          <a:p>
            <a:fld id="{5CBDBD4D-7B7B-4EC0-AB6E-424933B04FED}" type="slidenum">
              <a:rPr lang="en-US" smtClean="0"/>
              <a:pPr/>
              <a:t>13</a:t>
            </a:fld>
            <a:endParaRPr lang="en-US" dirty="0"/>
          </a:p>
        </p:txBody>
      </p:sp>
      <p:graphicFrame>
        <p:nvGraphicFramePr>
          <p:cNvPr id="5" name="Chart 4">
            <a:extLst>
              <a:ext uri="{FF2B5EF4-FFF2-40B4-BE49-F238E27FC236}">
                <a16:creationId xmlns:a16="http://schemas.microsoft.com/office/drawing/2014/main" id="{50A50F28-0483-45AC-8B92-720BC8DE4226}"/>
              </a:ext>
            </a:extLst>
          </p:cNvPr>
          <p:cNvGraphicFramePr>
            <a:graphicFrameLocks/>
          </p:cNvGraphicFramePr>
          <p:nvPr>
            <p:extLst>
              <p:ext uri="{D42A27DB-BD31-4B8C-83A1-F6EECF244321}">
                <p14:modId xmlns:p14="http://schemas.microsoft.com/office/powerpoint/2010/main" val="632587664"/>
              </p:ext>
            </p:extLst>
          </p:nvPr>
        </p:nvGraphicFramePr>
        <p:xfrm>
          <a:off x="303212" y="1295400"/>
          <a:ext cx="518160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A0C12C8-815C-08C7-AFB8-D5C0BC6A9A8C}"/>
              </a:ext>
            </a:extLst>
          </p:cNvPr>
          <p:cNvGraphicFramePr>
            <a:graphicFrameLocks/>
          </p:cNvGraphicFramePr>
          <p:nvPr>
            <p:extLst>
              <p:ext uri="{D42A27DB-BD31-4B8C-83A1-F6EECF244321}">
                <p14:modId xmlns:p14="http://schemas.microsoft.com/office/powerpoint/2010/main" val="3584108805"/>
              </p:ext>
            </p:extLst>
          </p:nvPr>
        </p:nvGraphicFramePr>
        <p:xfrm>
          <a:off x="5865812" y="1295400"/>
          <a:ext cx="57912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575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E8255F-4C85-0C7E-EDD7-53533A240E8D}"/>
              </a:ext>
            </a:extLst>
          </p:cNvPr>
          <p:cNvSpPr>
            <a:spLocks noGrp="1"/>
          </p:cNvSpPr>
          <p:nvPr>
            <p:ph type="body" sz="quarter" idx="10"/>
          </p:nvPr>
        </p:nvSpPr>
        <p:spPr>
          <a:xfrm>
            <a:off x="565308" y="381000"/>
            <a:ext cx="7205504" cy="727057"/>
          </a:xfrm>
        </p:spPr>
        <p:txBody>
          <a:bodyPr>
            <a:normAutofit/>
          </a:bodyPr>
          <a:lstStyle/>
          <a:p>
            <a:r>
              <a:rPr lang="en-US" dirty="0"/>
              <a:t>Excess Deposits Largely Drawn Down…</a:t>
            </a:r>
          </a:p>
        </p:txBody>
      </p:sp>
      <p:sp>
        <p:nvSpPr>
          <p:cNvPr id="3" name="Slide Number Placeholder 2">
            <a:extLst>
              <a:ext uri="{FF2B5EF4-FFF2-40B4-BE49-F238E27FC236}">
                <a16:creationId xmlns:a16="http://schemas.microsoft.com/office/drawing/2014/main" id="{84BF0992-44BB-C025-D571-0AC1B10F4B40}"/>
              </a:ext>
            </a:extLst>
          </p:cNvPr>
          <p:cNvSpPr>
            <a:spLocks noGrp="1"/>
          </p:cNvSpPr>
          <p:nvPr>
            <p:ph type="sldNum" sz="quarter" idx="13"/>
          </p:nvPr>
        </p:nvSpPr>
        <p:spPr/>
        <p:txBody>
          <a:bodyPr/>
          <a:lstStyle/>
          <a:p>
            <a:fld id="{5CBDBD4D-7B7B-4EC0-AB6E-424933B04FED}" type="slidenum">
              <a:rPr lang="en-US" smtClean="0"/>
              <a:pPr/>
              <a:t>14</a:t>
            </a:fld>
            <a:endParaRPr lang="en-US" dirty="0"/>
          </a:p>
        </p:txBody>
      </p:sp>
      <p:graphicFrame>
        <p:nvGraphicFramePr>
          <p:cNvPr id="4" name="Chart 3">
            <a:extLst>
              <a:ext uri="{FF2B5EF4-FFF2-40B4-BE49-F238E27FC236}">
                <a16:creationId xmlns:a16="http://schemas.microsoft.com/office/drawing/2014/main" id="{20E76929-5DE4-EE69-C89A-10DFD41FF9FC}"/>
              </a:ext>
            </a:extLst>
          </p:cNvPr>
          <p:cNvGraphicFramePr>
            <a:graphicFrameLocks noGrp="1"/>
          </p:cNvGraphicFramePr>
          <p:nvPr/>
        </p:nvGraphicFramePr>
        <p:xfrm>
          <a:off x="1" y="1108056"/>
          <a:ext cx="12188824" cy="545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281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4D8F07-B2FB-47C8-8BAD-3FFEA56EF8EB}"/>
              </a:ext>
            </a:extLst>
          </p:cNvPr>
          <p:cNvSpPr>
            <a:spLocks noGrp="1"/>
          </p:cNvSpPr>
          <p:nvPr>
            <p:ph type="body" sz="quarter" idx="10"/>
          </p:nvPr>
        </p:nvSpPr>
        <p:spPr>
          <a:xfrm>
            <a:off x="508000" y="381795"/>
            <a:ext cx="10656995" cy="555314"/>
          </a:xfrm>
        </p:spPr>
        <p:txBody>
          <a:bodyPr>
            <a:normAutofit/>
          </a:bodyPr>
          <a:lstStyle/>
          <a:p>
            <a:r>
              <a:rPr lang="en-US" sz="2300" dirty="0"/>
              <a:t>Limited Supply Keeping Upward Pressure on Home Prices</a:t>
            </a:r>
          </a:p>
        </p:txBody>
      </p:sp>
      <p:sp>
        <p:nvSpPr>
          <p:cNvPr id="5" name="Slide Number Placeholder 2">
            <a:extLst>
              <a:ext uri="{FF2B5EF4-FFF2-40B4-BE49-F238E27FC236}">
                <a16:creationId xmlns:a16="http://schemas.microsoft.com/office/drawing/2014/main" id="{3FB85C0E-CDF8-4197-B0C3-D71FE210DDA4}"/>
              </a:ext>
            </a:extLst>
          </p:cNvPr>
          <p:cNvSpPr txBox="1">
            <a:spLocks/>
          </p:cNvSpPr>
          <p:nvPr/>
        </p:nvSpPr>
        <p:spPr>
          <a:xfrm>
            <a:off x="11259278" y="6571383"/>
            <a:ext cx="924789" cy="182418"/>
          </a:xfrm>
          <a:prstGeom prst="rect">
            <a:avLst/>
          </a:prstGeom>
        </p:spPr>
        <p:txBody>
          <a:bodyPr vert="horz" lIns="91404" tIns="45703" rIns="91404" bIns="45703" rtlCol="0" anchor="ctr"/>
          <a:lstStyle>
            <a:defPPr>
              <a:defRPr lang="en-US"/>
            </a:defPPr>
            <a:lvl1pPr marL="0" algn="r" defTabSz="914248" rtl="0" eaLnBrk="1" latinLnBrk="0" hangingPunct="1">
              <a:defRPr sz="1100" kern="1200">
                <a:solidFill>
                  <a:srgbClr val="163D22"/>
                </a:solidFill>
                <a:latin typeface="+mn-lt"/>
                <a:ea typeface="+mn-ea"/>
                <a:cs typeface="+mn-cs"/>
              </a:defRPr>
            </a:lvl1pPr>
            <a:lvl2pPr marL="457123" algn="l" defTabSz="914248" rtl="0" eaLnBrk="1" latinLnBrk="0" hangingPunct="1">
              <a:defRPr sz="1900" kern="1200">
                <a:solidFill>
                  <a:schemeClr val="tx1"/>
                </a:solidFill>
                <a:latin typeface="+mn-lt"/>
                <a:ea typeface="+mn-ea"/>
                <a:cs typeface="+mn-cs"/>
              </a:defRPr>
            </a:lvl2pPr>
            <a:lvl3pPr marL="914248" algn="l" defTabSz="914248" rtl="0" eaLnBrk="1" latinLnBrk="0" hangingPunct="1">
              <a:defRPr sz="1900" kern="1200">
                <a:solidFill>
                  <a:schemeClr val="tx1"/>
                </a:solidFill>
                <a:latin typeface="+mn-lt"/>
                <a:ea typeface="+mn-ea"/>
                <a:cs typeface="+mn-cs"/>
              </a:defRPr>
            </a:lvl3pPr>
            <a:lvl4pPr marL="1371373" algn="l" defTabSz="914248" rtl="0" eaLnBrk="1" latinLnBrk="0" hangingPunct="1">
              <a:defRPr sz="1900" kern="1200">
                <a:solidFill>
                  <a:schemeClr val="tx1"/>
                </a:solidFill>
                <a:latin typeface="+mn-lt"/>
                <a:ea typeface="+mn-ea"/>
                <a:cs typeface="+mn-cs"/>
              </a:defRPr>
            </a:lvl4pPr>
            <a:lvl5pPr marL="1828499" algn="l" defTabSz="914248" rtl="0" eaLnBrk="1" latinLnBrk="0" hangingPunct="1">
              <a:defRPr sz="1900" kern="1200">
                <a:solidFill>
                  <a:schemeClr val="tx1"/>
                </a:solidFill>
                <a:latin typeface="+mn-lt"/>
                <a:ea typeface="+mn-ea"/>
                <a:cs typeface="+mn-cs"/>
              </a:defRPr>
            </a:lvl5pPr>
            <a:lvl6pPr marL="2285622" algn="l" defTabSz="914248" rtl="0" eaLnBrk="1" latinLnBrk="0" hangingPunct="1">
              <a:defRPr sz="1900" kern="1200">
                <a:solidFill>
                  <a:schemeClr val="tx1"/>
                </a:solidFill>
                <a:latin typeface="+mn-lt"/>
                <a:ea typeface="+mn-ea"/>
                <a:cs typeface="+mn-cs"/>
              </a:defRPr>
            </a:lvl6pPr>
            <a:lvl7pPr marL="2742747" algn="l" defTabSz="914248" rtl="0" eaLnBrk="1" latinLnBrk="0" hangingPunct="1">
              <a:defRPr sz="1900" kern="1200">
                <a:solidFill>
                  <a:schemeClr val="tx1"/>
                </a:solidFill>
                <a:latin typeface="+mn-lt"/>
                <a:ea typeface="+mn-ea"/>
                <a:cs typeface="+mn-cs"/>
              </a:defRPr>
            </a:lvl7pPr>
            <a:lvl8pPr marL="3199872" algn="l" defTabSz="914248" rtl="0" eaLnBrk="1" latinLnBrk="0" hangingPunct="1">
              <a:defRPr sz="1900" kern="1200">
                <a:solidFill>
                  <a:schemeClr val="tx1"/>
                </a:solidFill>
                <a:latin typeface="+mn-lt"/>
                <a:ea typeface="+mn-ea"/>
                <a:cs typeface="+mn-cs"/>
              </a:defRPr>
            </a:lvl8pPr>
            <a:lvl9pPr marL="3656998" algn="l" defTabSz="914248" rtl="0" eaLnBrk="1" latinLnBrk="0" hangingPunct="1">
              <a:defRPr sz="1900" kern="1200">
                <a:solidFill>
                  <a:schemeClr val="tx1"/>
                </a:solidFill>
                <a:latin typeface="+mn-lt"/>
                <a:ea typeface="+mn-ea"/>
                <a:cs typeface="+mn-cs"/>
              </a:defRPr>
            </a:lvl9pPr>
          </a:lstStyle>
          <a:p>
            <a:fld id="{5CBDBD4D-7B7B-4EC0-AB6E-424933B04FED}" type="slidenum">
              <a:rPr lang="en-US"/>
              <a:pPr/>
              <a:t>15</a:t>
            </a:fld>
            <a:endParaRPr lang="en-US" dirty="0"/>
          </a:p>
        </p:txBody>
      </p:sp>
      <p:graphicFrame>
        <p:nvGraphicFramePr>
          <p:cNvPr id="2" name="Chart 1">
            <a:extLst>
              <a:ext uri="{FF2B5EF4-FFF2-40B4-BE49-F238E27FC236}">
                <a16:creationId xmlns:a16="http://schemas.microsoft.com/office/drawing/2014/main" id="{9AEAEDD1-84C6-1820-EA07-A809793B0465}"/>
              </a:ext>
            </a:extLst>
          </p:cNvPr>
          <p:cNvGraphicFramePr>
            <a:graphicFrameLocks noGrp="1"/>
          </p:cNvGraphicFramePr>
          <p:nvPr>
            <p:extLst>
              <p:ext uri="{D42A27DB-BD31-4B8C-83A1-F6EECF244321}">
                <p14:modId xmlns:p14="http://schemas.microsoft.com/office/powerpoint/2010/main" val="4231012483"/>
              </p:ext>
            </p:extLst>
          </p:nvPr>
        </p:nvGraphicFramePr>
        <p:xfrm>
          <a:off x="245477" y="1219201"/>
          <a:ext cx="5391735" cy="5257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F1B4D34-FF02-8394-3372-9E0A27BDD82F}"/>
              </a:ext>
            </a:extLst>
          </p:cNvPr>
          <p:cNvGraphicFramePr>
            <a:graphicFrameLocks noGrp="1"/>
          </p:cNvGraphicFramePr>
          <p:nvPr>
            <p:extLst>
              <p:ext uri="{D42A27DB-BD31-4B8C-83A1-F6EECF244321}">
                <p14:modId xmlns:p14="http://schemas.microsoft.com/office/powerpoint/2010/main" val="2872818522"/>
              </p:ext>
            </p:extLst>
          </p:nvPr>
        </p:nvGraphicFramePr>
        <p:xfrm>
          <a:off x="5872737" y="1219202"/>
          <a:ext cx="5848935" cy="524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174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4D8F07-B2FB-47C8-8BAD-3FFEA56EF8EB}"/>
              </a:ext>
            </a:extLst>
          </p:cNvPr>
          <p:cNvSpPr>
            <a:spLocks noGrp="1"/>
          </p:cNvSpPr>
          <p:nvPr>
            <p:ph type="body" sz="quarter" idx="10"/>
          </p:nvPr>
        </p:nvSpPr>
        <p:spPr>
          <a:xfrm>
            <a:off x="508000" y="381795"/>
            <a:ext cx="10656995" cy="555314"/>
          </a:xfrm>
        </p:spPr>
        <p:txBody>
          <a:bodyPr>
            <a:normAutofit/>
          </a:bodyPr>
          <a:lstStyle/>
          <a:p>
            <a:r>
              <a:rPr lang="en-US" sz="2300" dirty="0"/>
              <a:t>Home Price Growth Has Exceeded the Nation in New England</a:t>
            </a:r>
          </a:p>
        </p:txBody>
      </p:sp>
      <p:sp>
        <p:nvSpPr>
          <p:cNvPr id="5" name="Slide Number Placeholder 2">
            <a:extLst>
              <a:ext uri="{FF2B5EF4-FFF2-40B4-BE49-F238E27FC236}">
                <a16:creationId xmlns:a16="http://schemas.microsoft.com/office/drawing/2014/main" id="{3FB85C0E-CDF8-4197-B0C3-D71FE210DDA4}"/>
              </a:ext>
            </a:extLst>
          </p:cNvPr>
          <p:cNvSpPr txBox="1">
            <a:spLocks/>
          </p:cNvSpPr>
          <p:nvPr/>
        </p:nvSpPr>
        <p:spPr>
          <a:xfrm>
            <a:off x="11259278" y="6571383"/>
            <a:ext cx="924789" cy="182418"/>
          </a:xfrm>
          <a:prstGeom prst="rect">
            <a:avLst/>
          </a:prstGeom>
        </p:spPr>
        <p:txBody>
          <a:bodyPr vert="horz" lIns="91404" tIns="45703" rIns="91404" bIns="45703" rtlCol="0" anchor="ctr"/>
          <a:lstStyle>
            <a:defPPr>
              <a:defRPr lang="en-US"/>
            </a:defPPr>
            <a:lvl1pPr marL="0" algn="r" defTabSz="914248" rtl="0" eaLnBrk="1" latinLnBrk="0" hangingPunct="1">
              <a:defRPr sz="1100" kern="1200">
                <a:solidFill>
                  <a:srgbClr val="163D22"/>
                </a:solidFill>
                <a:latin typeface="+mn-lt"/>
                <a:ea typeface="+mn-ea"/>
                <a:cs typeface="+mn-cs"/>
              </a:defRPr>
            </a:lvl1pPr>
            <a:lvl2pPr marL="457123" algn="l" defTabSz="914248" rtl="0" eaLnBrk="1" latinLnBrk="0" hangingPunct="1">
              <a:defRPr sz="1900" kern="1200">
                <a:solidFill>
                  <a:schemeClr val="tx1"/>
                </a:solidFill>
                <a:latin typeface="+mn-lt"/>
                <a:ea typeface="+mn-ea"/>
                <a:cs typeface="+mn-cs"/>
              </a:defRPr>
            </a:lvl2pPr>
            <a:lvl3pPr marL="914248" algn="l" defTabSz="914248" rtl="0" eaLnBrk="1" latinLnBrk="0" hangingPunct="1">
              <a:defRPr sz="1900" kern="1200">
                <a:solidFill>
                  <a:schemeClr val="tx1"/>
                </a:solidFill>
                <a:latin typeface="+mn-lt"/>
                <a:ea typeface="+mn-ea"/>
                <a:cs typeface="+mn-cs"/>
              </a:defRPr>
            </a:lvl3pPr>
            <a:lvl4pPr marL="1371373" algn="l" defTabSz="914248" rtl="0" eaLnBrk="1" latinLnBrk="0" hangingPunct="1">
              <a:defRPr sz="1900" kern="1200">
                <a:solidFill>
                  <a:schemeClr val="tx1"/>
                </a:solidFill>
                <a:latin typeface="+mn-lt"/>
                <a:ea typeface="+mn-ea"/>
                <a:cs typeface="+mn-cs"/>
              </a:defRPr>
            </a:lvl4pPr>
            <a:lvl5pPr marL="1828499" algn="l" defTabSz="914248" rtl="0" eaLnBrk="1" latinLnBrk="0" hangingPunct="1">
              <a:defRPr sz="1900" kern="1200">
                <a:solidFill>
                  <a:schemeClr val="tx1"/>
                </a:solidFill>
                <a:latin typeface="+mn-lt"/>
                <a:ea typeface="+mn-ea"/>
                <a:cs typeface="+mn-cs"/>
              </a:defRPr>
            </a:lvl5pPr>
            <a:lvl6pPr marL="2285622" algn="l" defTabSz="914248" rtl="0" eaLnBrk="1" latinLnBrk="0" hangingPunct="1">
              <a:defRPr sz="1900" kern="1200">
                <a:solidFill>
                  <a:schemeClr val="tx1"/>
                </a:solidFill>
                <a:latin typeface="+mn-lt"/>
                <a:ea typeface="+mn-ea"/>
                <a:cs typeface="+mn-cs"/>
              </a:defRPr>
            </a:lvl6pPr>
            <a:lvl7pPr marL="2742747" algn="l" defTabSz="914248" rtl="0" eaLnBrk="1" latinLnBrk="0" hangingPunct="1">
              <a:defRPr sz="1900" kern="1200">
                <a:solidFill>
                  <a:schemeClr val="tx1"/>
                </a:solidFill>
                <a:latin typeface="+mn-lt"/>
                <a:ea typeface="+mn-ea"/>
                <a:cs typeface="+mn-cs"/>
              </a:defRPr>
            </a:lvl7pPr>
            <a:lvl8pPr marL="3199872" algn="l" defTabSz="914248" rtl="0" eaLnBrk="1" latinLnBrk="0" hangingPunct="1">
              <a:defRPr sz="1900" kern="1200">
                <a:solidFill>
                  <a:schemeClr val="tx1"/>
                </a:solidFill>
                <a:latin typeface="+mn-lt"/>
                <a:ea typeface="+mn-ea"/>
                <a:cs typeface="+mn-cs"/>
              </a:defRPr>
            </a:lvl8pPr>
            <a:lvl9pPr marL="3656998" algn="l" defTabSz="914248" rtl="0" eaLnBrk="1" latinLnBrk="0" hangingPunct="1">
              <a:defRPr sz="1900" kern="1200">
                <a:solidFill>
                  <a:schemeClr val="tx1"/>
                </a:solidFill>
                <a:latin typeface="+mn-lt"/>
                <a:ea typeface="+mn-ea"/>
                <a:cs typeface="+mn-cs"/>
              </a:defRPr>
            </a:lvl9pPr>
          </a:lstStyle>
          <a:p>
            <a:fld id="{5CBDBD4D-7B7B-4EC0-AB6E-424933B04FED}" type="slidenum">
              <a:rPr lang="en-US"/>
              <a:pPr/>
              <a:t>16</a:t>
            </a:fld>
            <a:endParaRPr lang="en-US" dirty="0"/>
          </a:p>
        </p:txBody>
      </p:sp>
      <p:graphicFrame>
        <p:nvGraphicFramePr>
          <p:cNvPr id="2" name="Chart 1">
            <a:extLst>
              <a:ext uri="{FF2B5EF4-FFF2-40B4-BE49-F238E27FC236}">
                <a16:creationId xmlns:a16="http://schemas.microsoft.com/office/drawing/2014/main" id="{C8C0DF8B-F36B-660F-9CD8-E47C989042FC}"/>
              </a:ext>
            </a:extLst>
          </p:cNvPr>
          <p:cNvGraphicFramePr>
            <a:graphicFrameLocks noGrp="1"/>
          </p:cNvGraphicFramePr>
          <p:nvPr>
            <p:extLst>
              <p:ext uri="{D42A27DB-BD31-4B8C-83A1-F6EECF244321}">
                <p14:modId xmlns:p14="http://schemas.microsoft.com/office/powerpoint/2010/main" val="3801265204"/>
              </p:ext>
            </p:extLst>
          </p:nvPr>
        </p:nvGraphicFramePr>
        <p:xfrm>
          <a:off x="379412" y="1066799"/>
          <a:ext cx="10515600" cy="5409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89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D5865-99EF-42DC-B5AE-4A48E29C83C7}"/>
              </a:ext>
            </a:extLst>
          </p:cNvPr>
          <p:cNvSpPr>
            <a:spLocks noGrp="1"/>
          </p:cNvSpPr>
          <p:nvPr>
            <p:ph type="body" sz="quarter" idx="10"/>
          </p:nvPr>
        </p:nvSpPr>
        <p:spPr>
          <a:xfrm>
            <a:off x="585517" y="381795"/>
            <a:ext cx="10208141" cy="726868"/>
          </a:xfrm>
        </p:spPr>
        <p:txBody>
          <a:bodyPr>
            <a:normAutofit/>
          </a:bodyPr>
          <a:lstStyle/>
          <a:p>
            <a:r>
              <a:rPr lang="en-US" sz="2300" dirty="0"/>
              <a:t>Commercial Real Estate Faces Structural Challenges</a:t>
            </a:r>
          </a:p>
        </p:txBody>
      </p:sp>
      <p:sp>
        <p:nvSpPr>
          <p:cNvPr id="7" name="Slide Number Placeholder 2">
            <a:extLst>
              <a:ext uri="{FF2B5EF4-FFF2-40B4-BE49-F238E27FC236}">
                <a16:creationId xmlns:a16="http://schemas.microsoft.com/office/drawing/2014/main" id="{BBF2AA3B-5362-405F-A761-D1F2DE139092}"/>
              </a:ext>
            </a:extLst>
          </p:cNvPr>
          <p:cNvSpPr txBox="1">
            <a:spLocks/>
          </p:cNvSpPr>
          <p:nvPr/>
        </p:nvSpPr>
        <p:spPr>
          <a:xfrm>
            <a:off x="11259278" y="6571383"/>
            <a:ext cx="924789" cy="182418"/>
          </a:xfrm>
          <a:prstGeom prst="rect">
            <a:avLst/>
          </a:prstGeom>
        </p:spPr>
        <p:txBody>
          <a:bodyPr vert="horz" lIns="91404" tIns="45703" rIns="91404" bIns="45703" rtlCol="0" anchor="ctr"/>
          <a:lstStyle>
            <a:defPPr>
              <a:defRPr lang="en-US"/>
            </a:defPPr>
            <a:lvl1pPr marL="0" algn="r" defTabSz="914248" rtl="0" eaLnBrk="1" latinLnBrk="0" hangingPunct="1">
              <a:defRPr sz="1100" kern="1200">
                <a:solidFill>
                  <a:srgbClr val="163D22"/>
                </a:solidFill>
                <a:latin typeface="+mn-lt"/>
                <a:ea typeface="+mn-ea"/>
                <a:cs typeface="+mn-cs"/>
              </a:defRPr>
            </a:lvl1pPr>
            <a:lvl2pPr marL="457123" algn="l" defTabSz="914248" rtl="0" eaLnBrk="1" latinLnBrk="0" hangingPunct="1">
              <a:defRPr sz="1900" kern="1200">
                <a:solidFill>
                  <a:schemeClr val="tx1"/>
                </a:solidFill>
                <a:latin typeface="+mn-lt"/>
                <a:ea typeface="+mn-ea"/>
                <a:cs typeface="+mn-cs"/>
              </a:defRPr>
            </a:lvl2pPr>
            <a:lvl3pPr marL="914248" algn="l" defTabSz="914248" rtl="0" eaLnBrk="1" latinLnBrk="0" hangingPunct="1">
              <a:defRPr sz="1900" kern="1200">
                <a:solidFill>
                  <a:schemeClr val="tx1"/>
                </a:solidFill>
                <a:latin typeface="+mn-lt"/>
                <a:ea typeface="+mn-ea"/>
                <a:cs typeface="+mn-cs"/>
              </a:defRPr>
            </a:lvl3pPr>
            <a:lvl4pPr marL="1371373" algn="l" defTabSz="914248" rtl="0" eaLnBrk="1" latinLnBrk="0" hangingPunct="1">
              <a:defRPr sz="1900" kern="1200">
                <a:solidFill>
                  <a:schemeClr val="tx1"/>
                </a:solidFill>
                <a:latin typeface="+mn-lt"/>
                <a:ea typeface="+mn-ea"/>
                <a:cs typeface="+mn-cs"/>
              </a:defRPr>
            </a:lvl4pPr>
            <a:lvl5pPr marL="1828499" algn="l" defTabSz="914248" rtl="0" eaLnBrk="1" latinLnBrk="0" hangingPunct="1">
              <a:defRPr sz="1900" kern="1200">
                <a:solidFill>
                  <a:schemeClr val="tx1"/>
                </a:solidFill>
                <a:latin typeface="+mn-lt"/>
                <a:ea typeface="+mn-ea"/>
                <a:cs typeface="+mn-cs"/>
              </a:defRPr>
            </a:lvl5pPr>
            <a:lvl6pPr marL="2285622" algn="l" defTabSz="914248" rtl="0" eaLnBrk="1" latinLnBrk="0" hangingPunct="1">
              <a:defRPr sz="1900" kern="1200">
                <a:solidFill>
                  <a:schemeClr val="tx1"/>
                </a:solidFill>
                <a:latin typeface="+mn-lt"/>
                <a:ea typeface="+mn-ea"/>
                <a:cs typeface="+mn-cs"/>
              </a:defRPr>
            </a:lvl6pPr>
            <a:lvl7pPr marL="2742747" algn="l" defTabSz="914248" rtl="0" eaLnBrk="1" latinLnBrk="0" hangingPunct="1">
              <a:defRPr sz="1900" kern="1200">
                <a:solidFill>
                  <a:schemeClr val="tx1"/>
                </a:solidFill>
                <a:latin typeface="+mn-lt"/>
                <a:ea typeface="+mn-ea"/>
                <a:cs typeface="+mn-cs"/>
              </a:defRPr>
            </a:lvl7pPr>
            <a:lvl8pPr marL="3199872" algn="l" defTabSz="914248" rtl="0" eaLnBrk="1" latinLnBrk="0" hangingPunct="1">
              <a:defRPr sz="1900" kern="1200">
                <a:solidFill>
                  <a:schemeClr val="tx1"/>
                </a:solidFill>
                <a:latin typeface="+mn-lt"/>
                <a:ea typeface="+mn-ea"/>
                <a:cs typeface="+mn-cs"/>
              </a:defRPr>
            </a:lvl8pPr>
            <a:lvl9pPr marL="3656998" algn="l" defTabSz="914248" rtl="0" eaLnBrk="1" latinLnBrk="0" hangingPunct="1">
              <a:defRPr sz="1900" kern="1200">
                <a:solidFill>
                  <a:schemeClr val="tx1"/>
                </a:solidFill>
                <a:latin typeface="+mn-lt"/>
                <a:ea typeface="+mn-ea"/>
                <a:cs typeface="+mn-cs"/>
              </a:defRPr>
            </a:lvl9pPr>
          </a:lstStyle>
          <a:p>
            <a:fld id="{5CBDBD4D-7B7B-4EC0-AB6E-424933B04FED}" type="slidenum">
              <a:rPr lang="en-US"/>
              <a:pPr/>
              <a:t>17</a:t>
            </a:fld>
            <a:endParaRPr lang="en-US" dirty="0"/>
          </a:p>
        </p:txBody>
      </p:sp>
      <p:graphicFrame>
        <p:nvGraphicFramePr>
          <p:cNvPr id="5" name="Chart 4">
            <a:extLst>
              <a:ext uri="{FF2B5EF4-FFF2-40B4-BE49-F238E27FC236}">
                <a16:creationId xmlns:a16="http://schemas.microsoft.com/office/drawing/2014/main" id="{2C125B73-3892-5FA4-E237-517BDFB64D81}"/>
              </a:ext>
            </a:extLst>
          </p:cNvPr>
          <p:cNvGraphicFramePr>
            <a:graphicFrameLocks noGrp="1"/>
          </p:cNvGraphicFramePr>
          <p:nvPr>
            <p:extLst>
              <p:ext uri="{D42A27DB-BD31-4B8C-83A1-F6EECF244321}">
                <p14:modId xmlns:p14="http://schemas.microsoft.com/office/powerpoint/2010/main" val="4175872240"/>
              </p:ext>
            </p:extLst>
          </p:nvPr>
        </p:nvGraphicFramePr>
        <p:xfrm>
          <a:off x="379413" y="1029238"/>
          <a:ext cx="11658600" cy="5613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912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79C83-30B4-2FC9-0374-9597094DEB8E}"/>
              </a:ext>
            </a:extLst>
          </p:cNvPr>
          <p:cNvSpPr>
            <a:spLocks noGrp="1"/>
          </p:cNvSpPr>
          <p:nvPr>
            <p:ph type="body" sz="quarter" idx="10"/>
          </p:nvPr>
        </p:nvSpPr>
        <p:spPr>
          <a:xfrm>
            <a:off x="565308" y="381000"/>
            <a:ext cx="10365486" cy="727057"/>
          </a:xfrm>
        </p:spPr>
        <p:txBody>
          <a:bodyPr>
            <a:normAutofit/>
          </a:bodyPr>
          <a:lstStyle/>
          <a:p>
            <a:r>
              <a:rPr lang="en-US" dirty="0"/>
              <a:t>Investors Reconsidering Interest Rate Trajectory</a:t>
            </a:r>
          </a:p>
        </p:txBody>
      </p:sp>
      <p:sp>
        <p:nvSpPr>
          <p:cNvPr id="3" name="Slide Number Placeholder 2">
            <a:extLst>
              <a:ext uri="{FF2B5EF4-FFF2-40B4-BE49-F238E27FC236}">
                <a16:creationId xmlns:a16="http://schemas.microsoft.com/office/drawing/2014/main" id="{9BE9AA22-43F9-F3B1-E64C-7D1152AFA5FB}"/>
              </a:ext>
            </a:extLst>
          </p:cNvPr>
          <p:cNvSpPr>
            <a:spLocks noGrp="1"/>
          </p:cNvSpPr>
          <p:nvPr>
            <p:ph type="sldNum" sz="quarter" idx="13"/>
          </p:nvPr>
        </p:nvSpPr>
        <p:spPr/>
        <p:txBody>
          <a:bodyPr/>
          <a:lstStyle/>
          <a:p>
            <a:fld id="{5CBDBD4D-7B7B-4EC0-AB6E-424933B04FED}" type="slidenum">
              <a:rPr lang="en-US" smtClean="0"/>
              <a:pPr/>
              <a:t>18</a:t>
            </a:fld>
            <a:endParaRPr lang="en-US" dirty="0"/>
          </a:p>
        </p:txBody>
      </p:sp>
      <p:graphicFrame>
        <p:nvGraphicFramePr>
          <p:cNvPr id="5" name="Chart 4">
            <a:extLst>
              <a:ext uri="{FF2B5EF4-FFF2-40B4-BE49-F238E27FC236}">
                <a16:creationId xmlns:a16="http://schemas.microsoft.com/office/drawing/2014/main" id="{00000000-0008-0000-0F00-000003000000}"/>
              </a:ext>
            </a:extLst>
          </p:cNvPr>
          <p:cNvGraphicFramePr>
            <a:graphicFrameLocks noGrp="1"/>
          </p:cNvGraphicFramePr>
          <p:nvPr/>
        </p:nvGraphicFramePr>
        <p:xfrm>
          <a:off x="0" y="1364410"/>
          <a:ext cx="12188825" cy="533399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62506AA9-D833-48BB-1B45-D26F60FAE367}"/>
              </a:ext>
            </a:extLst>
          </p:cNvPr>
          <p:cNvCxnSpPr>
            <a:cxnSpLocks/>
          </p:cNvCxnSpPr>
          <p:nvPr/>
        </p:nvCxnSpPr>
        <p:spPr>
          <a:xfrm flipV="1">
            <a:off x="9904412" y="3048000"/>
            <a:ext cx="0"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9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89217-8B4B-50AC-429B-167F8FCDEA45}"/>
              </a:ext>
            </a:extLst>
          </p:cNvPr>
          <p:cNvSpPr>
            <a:spLocks noGrp="1"/>
          </p:cNvSpPr>
          <p:nvPr>
            <p:ph type="body" sz="quarter" idx="10"/>
          </p:nvPr>
        </p:nvSpPr>
        <p:spPr>
          <a:xfrm>
            <a:off x="565308" y="381000"/>
            <a:ext cx="10177304" cy="727057"/>
          </a:xfrm>
        </p:spPr>
        <p:txBody>
          <a:bodyPr/>
          <a:lstStyle/>
          <a:p>
            <a:r>
              <a:rPr lang="en-US" dirty="0"/>
              <a:t>Tax Battle Looms: +$6 Trillion At Stake </a:t>
            </a:r>
          </a:p>
        </p:txBody>
      </p:sp>
      <p:sp>
        <p:nvSpPr>
          <p:cNvPr id="3" name="Slide Number Placeholder 2">
            <a:extLst>
              <a:ext uri="{FF2B5EF4-FFF2-40B4-BE49-F238E27FC236}">
                <a16:creationId xmlns:a16="http://schemas.microsoft.com/office/drawing/2014/main" id="{65FC0E72-25E8-979C-A98D-536304E80C97}"/>
              </a:ext>
            </a:extLst>
          </p:cNvPr>
          <p:cNvSpPr>
            <a:spLocks noGrp="1"/>
          </p:cNvSpPr>
          <p:nvPr>
            <p:ph type="sldNum" sz="quarter" idx="13"/>
          </p:nvPr>
        </p:nvSpPr>
        <p:spPr/>
        <p:txBody>
          <a:bodyPr/>
          <a:lstStyle/>
          <a:p>
            <a:fld id="{5CBDBD4D-7B7B-4EC0-AB6E-424933B04FED}" type="slidenum">
              <a:rPr lang="en-US" smtClean="0"/>
              <a:pPr/>
              <a:t>19</a:t>
            </a:fld>
            <a:endParaRPr lang="en-US" dirty="0"/>
          </a:p>
        </p:txBody>
      </p:sp>
      <p:sp>
        <p:nvSpPr>
          <p:cNvPr id="5" name="TextBox 4">
            <a:extLst>
              <a:ext uri="{FF2B5EF4-FFF2-40B4-BE49-F238E27FC236}">
                <a16:creationId xmlns:a16="http://schemas.microsoft.com/office/drawing/2014/main" id="{3A36EE22-0E39-3B38-DD67-4DBEBCBEDEA1}"/>
              </a:ext>
            </a:extLst>
          </p:cNvPr>
          <p:cNvSpPr txBox="1"/>
          <p:nvPr/>
        </p:nvSpPr>
        <p:spPr>
          <a:xfrm>
            <a:off x="6849967" y="1600200"/>
            <a:ext cx="5123218" cy="4068806"/>
          </a:xfrm>
          <a:prstGeom prst="rect">
            <a:avLst/>
          </a:prstGeom>
          <a:noFill/>
        </p:spPr>
        <p:txBody>
          <a:bodyPr wrap="square" rtlCol="0">
            <a:spAutoFit/>
          </a:bodyPr>
          <a:lstStyle/>
          <a:p>
            <a:pPr lvl="4">
              <a:lnSpc>
                <a:spcPct val="95000"/>
              </a:lnSpc>
            </a:pPr>
            <a:r>
              <a:rPr lang="en-US" b="1" dirty="0">
                <a:solidFill>
                  <a:srgbClr val="0070C0"/>
                </a:solidFill>
              </a:rPr>
              <a:t>Biden</a:t>
            </a:r>
          </a:p>
          <a:p>
            <a:pPr marL="342900" indent="-342900">
              <a:lnSpc>
                <a:spcPct val="95000"/>
              </a:lnSpc>
              <a:buFont typeface="Arial" panose="020B0604020202020204" pitchFamily="34" charset="0"/>
              <a:buChar char="•"/>
            </a:pPr>
            <a:r>
              <a:rPr lang="en-US" sz="1800" dirty="0">
                <a:solidFill>
                  <a:schemeClr val="tx2"/>
                </a:solidFill>
              </a:rPr>
              <a:t>Maintain tax cuts for households earning &lt;$400k; allow tax breaks for higher income earners to expire </a:t>
            </a:r>
          </a:p>
          <a:p>
            <a:pPr marL="342900" indent="-342900">
              <a:lnSpc>
                <a:spcPct val="95000"/>
              </a:lnSpc>
              <a:buFont typeface="Arial" panose="020B0604020202020204" pitchFamily="34" charset="0"/>
              <a:buChar char="•"/>
            </a:pPr>
            <a:r>
              <a:rPr lang="en-US" sz="1800" dirty="0">
                <a:solidFill>
                  <a:schemeClr val="tx2"/>
                </a:solidFill>
              </a:rPr>
              <a:t>Increase corporate tax rate from 21% to 28% (estimated to educe deficit by ~$3T over next decade).</a:t>
            </a:r>
          </a:p>
          <a:p>
            <a:pPr marL="342900" indent="-342900">
              <a:lnSpc>
                <a:spcPct val="95000"/>
              </a:lnSpc>
              <a:buFont typeface="Arial" panose="020B0604020202020204" pitchFamily="34" charset="0"/>
              <a:buChar char="•"/>
            </a:pPr>
            <a:r>
              <a:rPr lang="en-US" sz="1800" dirty="0">
                <a:solidFill>
                  <a:schemeClr val="tx2"/>
                </a:solidFill>
              </a:rPr>
              <a:t>De-risk but not decouple U.S. trade linkages with China</a:t>
            </a:r>
            <a:endParaRPr lang="en-US" dirty="0"/>
          </a:p>
          <a:p>
            <a:pPr lvl="4">
              <a:lnSpc>
                <a:spcPct val="95000"/>
              </a:lnSpc>
            </a:pPr>
            <a:r>
              <a:rPr lang="en-US" b="1" dirty="0">
                <a:solidFill>
                  <a:srgbClr val="FF0000"/>
                </a:solidFill>
              </a:rPr>
              <a:t>Trump</a:t>
            </a:r>
          </a:p>
          <a:p>
            <a:pPr marL="342900" indent="-342900">
              <a:lnSpc>
                <a:spcPct val="95000"/>
              </a:lnSpc>
              <a:buFont typeface="Arial" panose="020B0604020202020204" pitchFamily="34" charset="0"/>
              <a:buChar char="•"/>
            </a:pPr>
            <a:r>
              <a:rPr lang="en-US" sz="1800" dirty="0">
                <a:solidFill>
                  <a:schemeClr val="tx2"/>
                </a:solidFill>
              </a:rPr>
              <a:t>Make permanent 2017 tax breaks for  households and businesses, requiring ~$3.5T of revenue offsets</a:t>
            </a:r>
          </a:p>
          <a:p>
            <a:pPr marL="342900" indent="-342900">
              <a:lnSpc>
                <a:spcPct val="95000"/>
              </a:lnSpc>
              <a:buFont typeface="Arial" panose="020B0604020202020204" pitchFamily="34" charset="0"/>
              <a:buChar char="•"/>
            </a:pPr>
            <a:r>
              <a:rPr lang="en-US" sz="1800" dirty="0">
                <a:solidFill>
                  <a:schemeClr val="tx2"/>
                </a:solidFill>
              </a:rPr>
              <a:t>Potentially lower corporate tax rate to 15%</a:t>
            </a:r>
          </a:p>
          <a:p>
            <a:pPr marL="342900" indent="-342900">
              <a:lnSpc>
                <a:spcPct val="95000"/>
              </a:lnSpc>
              <a:buFont typeface="Arial" panose="020B0604020202020204" pitchFamily="34" charset="0"/>
              <a:buChar char="•"/>
            </a:pPr>
            <a:r>
              <a:rPr lang="en-US" sz="1800" dirty="0">
                <a:solidFill>
                  <a:schemeClr val="tx2"/>
                </a:solidFill>
              </a:rPr>
              <a:t>Automatic 10% tariff on all imports</a:t>
            </a:r>
            <a:endParaRPr lang="en-US" sz="1800" dirty="0"/>
          </a:p>
        </p:txBody>
      </p:sp>
      <p:graphicFrame>
        <p:nvGraphicFramePr>
          <p:cNvPr id="6" name="Chart 5">
            <a:extLst>
              <a:ext uri="{FF2B5EF4-FFF2-40B4-BE49-F238E27FC236}">
                <a16:creationId xmlns:a16="http://schemas.microsoft.com/office/drawing/2014/main" id="{12044434-B96C-9E86-A86E-F7B1FE210F45}"/>
              </a:ext>
            </a:extLst>
          </p:cNvPr>
          <p:cNvGraphicFramePr>
            <a:graphicFrameLocks noGrp="1"/>
          </p:cNvGraphicFramePr>
          <p:nvPr>
            <p:extLst>
              <p:ext uri="{D42A27DB-BD31-4B8C-83A1-F6EECF244321}">
                <p14:modId xmlns:p14="http://schemas.microsoft.com/office/powerpoint/2010/main" val="2191657130"/>
              </p:ext>
            </p:extLst>
          </p:nvPr>
        </p:nvGraphicFramePr>
        <p:xfrm>
          <a:off x="0" y="1310873"/>
          <a:ext cx="6883400" cy="52629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2298368-A9D8-09F9-957E-EC28A2CC8FA0}"/>
              </a:ext>
            </a:extLst>
          </p:cNvPr>
          <p:cNvSpPr txBox="1"/>
          <p:nvPr/>
        </p:nvSpPr>
        <p:spPr>
          <a:xfrm>
            <a:off x="1827212" y="2590800"/>
            <a:ext cx="1295400" cy="3831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i="1" dirty="0">
                <a:solidFill>
                  <a:schemeClr val="tx2"/>
                </a:solidFill>
                <a:latin typeface="Arial" panose="020B0604020202020204" pitchFamily="34" charset="0"/>
                <a:cs typeface="Arial" panose="020B0604020202020204" pitchFamily="34" charset="0"/>
              </a:rPr>
              <a:t>Projection</a:t>
            </a:r>
          </a:p>
        </p:txBody>
      </p:sp>
    </p:spTree>
    <p:extLst>
      <p:ext uri="{BB962C8B-B14F-4D97-AF65-F5344CB8AC3E}">
        <p14:creationId xmlns:p14="http://schemas.microsoft.com/office/powerpoint/2010/main" val="8340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CCAF1-BDF1-C1BA-5AE1-B203478033A4}"/>
              </a:ext>
            </a:extLst>
          </p:cNvPr>
          <p:cNvSpPr>
            <a:spLocks noGrp="1"/>
          </p:cNvSpPr>
          <p:nvPr>
            <p:ph type="body" sz="quarter" idx="10"/>
          </p:nvPr>
        </p:nvSpPr>
        <p:spPr>
          <a:xfrm>
            <a:off x="524890" y="411480"/>
            <a:ext cx="10405904" cy="727057"/>
          </a:xfrm>
        </p:spPr>
        <p:txBody>
          <a:bodyPr>
            <a:normAutofit/>
          </a:bodyPr>
          <a:lstStyle/>
          <a:p>
            <a:r>
              <a:rPr lang="en-US" sz="2300" dirty="0"/>
              <a:t>America Exceptionalism: U.S. Growth Leads Advanced Economies</a:t>
            </a:r>
          </a:p>
        </p:txBody>
      </p:sp>
      <p:sp>
        <p:nvSpPr>
          <p:cNvPr id="4" name="Slide Number Placeholder 3">
            <a:extLst>
              <a:ext uri="{FF2B5EF4-FFF2-40B4-BE49-F238E27FC236}">
                <a16:creationId xmlns:a16="http://schemas.microsoft.com/office/drawing/2014/main" id="{7F85C479-B406-9194-8625-1A1526861671}"/>
              </a:ext>
            </a:extLst>
          </p:cNvPr>
          <p:cNvSpPr>
            <a:spLocks noGrp="1"/>
          </p:cNvSpPr>
          <p:nvPr>
            <p:ph type="sldNum" sz="quarter" idx="13"/>
          </p:nvPr>
        </p:nvSpPr>
        <p:spPr/>
        <p:txBody>
          <a:bodyPr/>
          <a:lstStyle/>
          <a:p>
            <a:fld id="{5CBDBD4D-7B7B-4EC0-AB6E-424933B04FED}" type="slidenum">
              <a:rPr lang="en-US" smtClean="0"/>
              <a:pPr/>
              <a:t>2</a:t>
            </a:fld>
            <a:endParaRPr lang="en-US" dirty="0"/>
          </a:p>
        </p:txBody>
      </p:sp>
      <p:graphicFrame>
        <p:nvGraphicFramePr>
          <p:cNvPr id="3" name="Chart 2">
            <a:extLst>
              <a:ext uri="{FF2B5EF4-FFF2-40B4-BE49-F238E27FC236}">
                <a16:creationId xmlns:a16="http://schemas.microsoft.com/office/drawing/2014/main" id="{15D86692-AFBB-80B0-C124-8F47D8952186}"/>
              </a:ext>
            </a:extLst>
          </p:cNvPr>
          <p:cNvGraphicFramePr>
            <a:graphicFrameLocks noGrp="1"/>
          </p:cNvGraphicFramePr>
          <p:nvPr>
            <p:extLst>
              <p:ext uri="{D42A27DB-BD31-4B8C-83A1-F6EECF244321}">
                <p14:modId xmlns:p14="http://schemas.microsoft.com/office/powerpoint/2010/main" val="606329496"/>
              </p:ext>
            </p:extLst>
          </p:nvPr>
        </p:nvGraphicFramePr>
        <p:xfrm>
          <a:off x="0" y="1184257"/>
          <a:ext cx="12188825" cy="52927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DCD4237-3877-0325-27AB-70B345A71305}"/>
              </a:ext>
            </a:extLst>
          </p:cNvPr>
          <p:cNvSpPr txBox="1"/>
          <p:nvPr/>
        </p:nvSpPr>
        <p:spPr>
          <a:xfrm>
            <a:off x="6551612" y="1281096"/>
            <a:ext cx="4572000" cy="1027974"/>
          </a:xfrm>
          <a:prstGeom prst="rect">
            <a:avLst/>
          </a:prstGeom>
          <a:noFill/>
        </p:spPr>
        <p:txBody>
          <a:bodyPr wrap="square" rtlCol="0">
            <a:spAutoFit/>
          </a:bodyPr>
          <a:lstStyle/>
          <a:p>
            <a:pPr>
              <a:lnSpc>
                <a:spcPct val="95000"/>
              </a:lnSpc>
            </a:pPr>
            <a:r>
              <a:rPr lang="en-US" sz="1600" u="sng" dirty="0">
                <a:solidFill>
                  <a:srgbClr val="0F8B44"/>
                </a:solidFill>
              </a:rPr>
              <a:t> </a:t>
            </a:r>
            <a:r>
              <a:rPr lang="en-US" sz="1600" u="sng" dirty="0">
                <a:solidFill>
                  <a:schemeClr val="tx2"/>
                </a:solidFill>
              </a:rPr>
              <a:t>2024 Annual Average Percent Change</a:t>
            </a:r>
            <a:r>
              <a:rPr lang="en-US" sz="1600" b="1" dirty="0">
                <a:solidFill>
                  <a:srgbClr val="0F8B44"/>
                </a:solidFill>
              </a:rPr>
              <a:t> </a:t>
            </a:r>
          </a:p>
          <a:p>
            <a:pPr>
              <a:lnSpc>
                <a:spcPct val="95000"/>
              </a:lnSpc>
            </a:pPr>
            <a:endParaRPr lang="en-US" sz="1600" b="1" dirty="0">
              <a:solidFill>
                <a:srgbClr val="0F8B44"/>
              </a:solidFill>
            </a:endParaRPr>
          </a:p>
          <a:p>
            <a:pPr>
              <a:lnSpc>
                <a:spcPct val="95000"/>
              </a:lnSpc>
            </a:pPr>
            <a:endParaRPr lang="en-US" sz="1600" b="1" dirty="0">
              <a:solidFill>
                <a:srgbClr val="0F8B44"/>
              </a:solidFill>
            </a:endParaRPr>
          </a:p>
          <a:p>
            <a:pPr>
              <a:lnSpc>
                <a:spcPct val="95000"/>
              </a:lnSpc>
            </a:pPr>
            <a:r>
              <a:rPr lang="en-US" sz="1600" b="1" dirty="0">
                <a:solidFill>
                  <a:srgbClr val="0F8B44"/>
                </a:solidFill>
              </a:rPr>
              <a:t>  2.3%            </a:t>
            </a:r>
            <a:r>
              <a:rPr lang="en-US" sz="1600" b="1" dirty="0">
                <a:solidFill>
                  <a:schemeClr val="tx2"/>
                </a:solidFill>
              </a:rPr>
              <a:t>1.2%               </a:t>
            </a:r>
            <a:r>
              <a:rPr lang="en-US" sz="1600" b="1" dirty="0">
                <a:solidFill>
                  <a:schemeClr val="accent1"/>
                </a:solidFill>
              </a:rPr>
              <a:t>0.2%          </a:t>
            </a:r>
            <a:r>
              <a:rPr lang="en-US" sz="1600" b="1" dirty="0">
                <a:solidFill>
                  <a:schemeClr val="accent4">
                    <a:lumMod val="75000"/>
                  </a:schemeClr>
                </a:solidFill>
              </a:rPr>
              <a:t>0.3%</a:t>
            </a:r>
          </a:p>
        </p:txBody>
      </p:sp>
    </p:spTree>
    <p:extLst>
      <p:ext uri="{BB962C8B-B14F-4D97-AF65-F5344CB8AC3E}">
        <p14:creationId xmlns:p14="http://schemas.microsoft.com/office/powerpoint/2010/main" val="160916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0CF73-20F8-576D-5345-A97A011246D1}"/>
              </a:ext>
            </a:extLst>
          </p:cNvPr>
          <p:cNvSpPr>
            <a:spLocks noGrp="1"/>
          </p:cNvSpPr>
          <p:nvPr>
            <p:ph type="body" sz="quarter" idx="10"/>
          </p:nvPr>
        </p:nvSpPr>
        <p:spPr>
          <a:xfrm>
            <a:off x="531812" y="442704"/>
            <a:ext cx="10253504" cy="586728"/>
          </a:xfrm>
        </p:spPr>
        <p:txBody>
          <a:bodyPr>
            <a:normAutofit/>
          </a:bodyPr>
          <a:lstStyle/>
          <a:p>
            <a:r>
              <a:rPr lang="en-US" sz="2300" dirty="0"/>
              <a:t>New England's Labor Force Is Smaller than It was Pre-Covid</a:t>
            </a:r>
          </a:p>
        </p:txBody>
      </p:sp>
      <p:sp>
        <p:nvSpPr>
          <p:cNvPr id="3" name="Slide Number Placeholder 2">
            <a:extLst>
              <a:ext uri="{FF2B5EF4-FFF2-40B4-BE49-F238E27FC236}">
                <a16:creationId xmlns:a16="http://schemas.microsoft.com/office/drawing/2014/main" id="{27018ECA-EFAC-2500-CEC8-E6CDE1830BCA}"/>
              </a:ext>
            </a:extLst>
          </p:cNvPr>
          <p:cNvSpPr>
            <a:spLocks noGrp="1"/>
          </p:cNvSpPr>
          <p:nvPr>
            <p:ph type="sldNum" sz="quarter" idx="13"/>
          </p:nvPr>
        </p:nvSpPr>
        <p:spPr/>
        <p:txBody>
          <a:bodyPr/>
          <a:lstStyle/>
          <a:p>
            <a:fld id="{5CBDBD4D-7B7B-4EC0-AB6E-424933B04FED}" type="slidenum">
              <a:rPr lang="en-US" smtClean="0"/>
              <a:pPr/>
              <a:t>20</a:t>
            </a:fld>
            <a:endParaRPr lang="en-US" dirty="0"/>
          </a:p>
        </p:txBody>
      </p:sp>
      <p:graphicFrame>
        <p:nvGraphicFramePr>
          <p:cNvPr id="4" name="Chart 3">
            <a:extLst>
              <a:ext uri="{FF2B5EF4-FFF2-40B4-BE49-F238E27FC236}">
                <a16:creationId xmlns:a16="http://schemas.microsoft.com/office/drawing/2014/main" id="{E2FE6E37-34F1-F934-6DCA-807C885441FE}"/>
              </a:ext>
            </a:extLst>
          </p:cNvPr>
          <p:cNvGraphicFramePr>
            <a:graphicFrameLocks noGrp="1"/>
          </p:cNvGraphicFramePr>
          <p:nvPr>
            <p:extLst>
              <p:ext uri="{D42A27DB-BD31-4B8C-83A1-F6EECF244321}">
                <p14:modId xmlns:p14="http://schemas.microsoft.com/office/powerpoint/2010/main" val="384409229"/>
              </p:ext>
            </p:extLst>
          </p:nvPr>
        </p:nvGraphicFramePr>
        <p:xfrm>
          <a:off x="531812" y="1029432"/>
          <a:ext cx="10398982" cy="5544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72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0CF73-20F8-576D-5345-A97A011246D1}"/>
              </a:ext>
            </a:extLst>
          </p:cNvPr>
          <p:cNvSpPr>
            <a:spLocks noGrp="1"/>
          </p:cNvSpPr>
          <p:nvPr>
            <p:ph type="body" sz="quarter" idx="10"/>
          </p:nvPr>
        </p:nvSpPr>
        <p:spPr>
          <a:xfrm>
            <a:off x="531812" y="442704"/>
            <a:ext cx="10253504" cy="586728"/>
          </a:xfrm>
        </p:spPr>
        <p:txBody>
          <a:bodyPr>
            <a:normAutofit/>
          </a:bodyPr>
          <a:lstStyle/>
          <a:p>
            <a:r>
              <a:rPr lang="en-US" sz="2300" dirty="0"/>
              <a:t>Age Matters</a:t>
            </a:r>
          </a:p>
        </p:txBody>
      </p:sp>
      <p:sp>
        <p:nvSpPr>
          <p:cNvPr id="3" name="Slide Number Placeholder 2">
            <a:extLst>
              <a:ext uri="{FF2B5EF4-FFF2-40B4-BE49-F238E27FC236}">
                <a16:creationId xmlns:a16="http://schemas.microsoft.com/office/drawing/2014/main" id="{27018ECA-EFAC-2500-CEC8-E6CDE1830BCA}"/>
              </a:ext>
            </a:extLst>
          </p:cNvPr>
          <p:cNvSpPr>
            <a:spLocks noGrp="1"/>
          </p:cNvSpPr>
          <p:nvPr>
            <p:ph type="sldNum" sz="quarter" idx="13"/>
          </p:nvPr>
        </p:nvSpPr>
        <p:spPr/>
        <p:txBody>
          <a:bodyPr/>
          <a:lstStyle/>
          <a:p>
            <a:fld id="{5CBDBD4D-7B7B-4EC0-AB6E-424933B04FED}" type="slidenum">
              <a:rPr lang="en-US" smtClean="0"/>
              <a:pPr/>
              <a:t>21</a:t>
            </a:fld>
            <a:endParaRPr lang="en-US" dirty="0"/>
          </a:p>
        </p:txBody>
      </p:sp>
      <p:graphicFrame>
        <p:nvGraphicFramePr>
          <p:cNvPr id="4" name="Chart 3">
            <a:extLst>
              <a:ext uri="{FF2B5EF4-FFF2-40B4-BE49-F238E27FC236}">
                <a16:creationId xmlns:a16="http://schemas.microsoft.com/office/drawing/2014/main" id="{3C65072C-DF2B-5F3A-C3FF-3A04748A0EE0}"/>
              </a:ext>
            </a:extLst>
          </p:cNvPr>
          <p:cNvGraphicFramePr>
            <a:graphicFrameLocks noGrp="1"/>
          </p:cNvGraphicFramePr>
          <p:nvPr>
            <p:extLst>
              <p:ext uri="{D42A27DB-BD31-4B8C-83A1-F6EECF244321}">
                <p14:modId xmlns:p14="http://schemas.microsoft.com/office/powerpoint/2010/main" val="3184650339"/>
              </p:ext>
            </p:extLst>
          </p:nvPr>
        </p:nvGraphicFramePr>
        <p:xfrm>
          <a:off x="551995" y="1219200"/>
          <a:ext cx="10253504" cy="5196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40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49440" y="4800600"/>
            <a:ext cx="1196181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p>
            <a:pPr marL="380952" indent="-380952"/>
            <a:r>
              <a:rPr lang="en-US" sz="1200" dirty="0"/>
              <a:t>	This report</a:t>
            </a:r>
            <a:r>
              <a:rPr lang="en-US" sz="1200" i="1" dirty="0"/>
              <a:t> </a:t>
            </a:r>
            <a:r>
              <a:rPr lang="en-US" sz="1200" dirty="0"/>
              <a:t>is provided by TD Economics</a:t>
            </a:r>
            <a:r>
              <a:rPr lang="en-US" sz="1200" b="1" dirty="0"/>
              <a:t> </a:t>
            </a:r>
            <a:r>
              <a:rPr lang="en-US" sz="1200" dirty="0"/>
              <a:t>for customers of TD Bank Group. It is for information purposes only and may not be appropriate for other purposes. The report does not provide material information about the business and affairs of TD Bank Group and the members of TD Economics are not spokespersons for TD Bank Group with respect to its business and affairs. The information contained in this report has been drawn from sources believed to be reliable but is not guaranteed to be accurate or complete. The report contains economic analysis and views, including about future economic and financial markets performance. These are based on certain assumptions and other factors and are subject to inherent risks and uncertainties. The actual outcome may be materially different. The Toronto-Dominion Bank and its affiliates and related entities that comprise TD Bank Group are not liable for any errors or omissions in the information, analysis or views contained in this report, or for any loss or damage suffered.  </a:t>
            </a:r>
          </a:p>
        </p:txBody>
      </p:sp>
      <p:sp>
        <p:nvSpPr>
          <p:cNvPr id="10" name="Slide Number Placeholder 9"/>
          <p:cNvSpPr>
            <a:spLocks noGrp="1"/>
          </p:cNvSpPr>
          <p:nvPr>
            <p:ph type="sldNum" sz="quarter" idx="12"/>
          </p:nvPr>
        </p:nvSpPr>
        <p:spPr/>
        <p:txBody>
          <a:bodyPr/>
          <a:lstStyle/>
          <a:p>
            <a:fld id="{5CBDBD4D-7B7B-4EC0-AB6E-424933B04FED}" type="slidenum">
              <a:rPr lang="en-US" smtClean="0"/>
              <a:pPr/>
              <a:t>22</a:t>
            </a:fld>
            <a:endParaRPr lang="en-US" dirty="0"/>
          </a:p>
        </p:txBody>
      </p:sp>
      <p:sp>
        <p:nvSpPr>
          <p:cNvPr id="2" name="Title 1">
            <a:extLst>
              <a:ext uri="{FF2B5EF4-FFF2-40B4-BE49-F238E27FC236}">
                <a16:creationId xmlns:a16="http://schemas.microsoft.com/office/drawing/2014/main" id="{1039BEAD-9B35-4B37-9481-08FD7FDDED9B}"/>
              </a:ext>
            </a:extLst>
          </p:cNvPr>
          <p:cNvSpPr>
            <a:spLocks noGrp="1"/>
          </p:cNvSpPr>
          <p:nvPr>
            <p:ph type="title"/>
          </p:nvPr>
        </p:nvSpPr>
        <p:spPr>
          <a:xfrm>
            <a:off x="-1" y="2256637"/>
            <a:ext cx="12188825" cy="1447793"/>
          </a:xfrm>
        </p:spPr>
        <p:txBody>
          <a:bodyPr/>
          <a:lstStyle/>
          <a:p>
            <a:pPr algn="ctr">
              <a:lnSpc>
                <a:spcPct val="150000"/>
              </a:lnSpc>
            </a:pPr>
            <a:r>
              <a:rPr lang="en-CA" sz="3600" i="1" u="sng" dirty="0"/>
              <a:t>Website: economics.td.com</a:t>
            </a:r>
          </a:p>
        </p:txBody>
      </p:sp>
    </p:spTree>
    <p:extLst>
      <p:ext uri="{BB962C8B-B14F-4D97-AF65-F5344CB8AC3E}">
        <p14:creationId xmlns:p14="http://schemas.microsoft.com/office/powerpoint/2010/main" val="44650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CCAF1-BDF1-C1BA-5AE1-B203478033A4}"/>
              </a:ext>
            </a:extLst>
          </p:cNvPr>
          <p:cNvSpPr>
            <a:spLocks noGrp="1"/>
          </p:cNvSpPr>
          <p:nvPr>
            <p:ph type="body" sz="quarter" idx="10"/>
          </p:nvPr>
        </p:nvSpPr>
        <p:spPr>
          <a:xfrm>
            <a:off x="587635" y="381000"/>
            <a:ext cx="10403194" cy="803843"/>
          </a:xfrm>
        </p:spPr>
        <p:txBody>
          <a:bodyPr>
            <a:normAutofit/>
          </a:bodyPr>
          <a:lstStyle/>
          <a:p>
            <a:r>
              <a:rPr lang="en-US" sz="2299" dirty="0"/>
              <a:t>U.S. Inflation Has Eased Alongside Others…</a:t>
            </a:r>
          </a:p>
        </p:txBody>
      </p:sp>
      <p:sp>
        <p:nvSpPr>
          <p:cNvPr id="4" name="Slide Number Placeholder 3">
            <a:extLst>
              <a:ext uri="{FF2B5EF4-FFF2-40B4-BE49-F238E27FC236}">
                <a16:creationId xmlns:a16="http://schemas.microsoft.com/office/drawing/2014/main" id="{7F85C479-B406-9194-8625-1A1526861671}"/>
              </a:ext>
            </a:extLst>
          </p:cNvPr>
          <p:cNvSpPr>
            <a:spLocks noGrp="1"/>
          </p:cNvSpPr>
          <p:nvPr>
            <p:ph type="sldNum" sz="quarter" idx="13"/>
          </p:nvPr>
        </p:nvSpPr>
        <p:spPr/>
        <p:txBody>
          <a:bodyPr/>
          <a:lstStyle/>
          <a:p>
            <a:fld id="{5CBDBD4D-7B7B-4EC0-AB6E-424933B04FED}" type="slidenum">
              <a:rPr lang="en-US" smtClean="0"/>
              <a:pPr/>
              <a:t>3</a:t>
            </a:fld>
            <a:endParaRPr lang="en-US" dirty="0"/>
          </a:p>
        </p:txBody>
      </p:sp>
      <p:graphicFrame>
        <p:nvGraphicFramePr>
          <p:cNvPr id="5" name="Chart 4">
            <a:extLst>
              <a:ext uri="{FF2B5EF4-FFF2-40B4-BE49-F238E27FC236}">
                <a16:creationId xmlns:a16="http://schemas.microsoft.com/office/drawing/2014/main" id="{C36118EB-851A-EC38-A0EE-1A202E25A059}"/>
              </a:ext>
            </a:extLst>
          </p:cNvPr>
          <p:cNvGraphicFramePr>
            <a:graphicFrameLocks/>
          </p:cNvGraphicFramePr>
          <p:nvPr/>
        </p:nvGraphicFramePr>
        <p:xfrm>
          <a:off x="139700" y="1184843"/>
          <a:ext cx="11898312" cy="5388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25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CCAF1-BDF1-C1BA-5AE1-B203478033A4}"/>
              </a:ext>
            </a:extLst>
          </p:cNvPr>
          <p:cNvSpPr>
            <a:spLocks noGrp="1"/>
          </p:cNvSpPr>
          <p:nvPr>
            <p:ph type="body" sz="quarter" idx="10"/>
          </p:nvPr>
        </p:nvSpPr>
        <p:spPr>
          <a:xfrm>
            <a:off x="524890" y="381000"/>
            <a:ext cx="10405904" cy="678766"/>
          </a:xfrm>
        </p:spPr>
        <p:txBody>
          <a:bodyPr>
            <a:normAutofit/>
          </a:bodyPr>
          <a:lstStyle/>
          <a:p>
            <a:r>
              <a:rPr lang="en-US" sz="2300" dirty="0"/>
              <a:t>…But Progress Has Slowed</a:t>
            </a:r>
          </a:p>
        </p:txBody>
      </p:sp>
      <p:sp>
        <p:nvSpPr>
          <p:cNvPr id="4" name="Slide Number Placeholder 3">
            <a:extLst>
              <a:ext uri="{FF2B5EF4-FFF2-40B4-BE49-F238E27FC236}">
                <a16:creationId xmlns:a16="http://schemas.microsoft.com/office/drawing/2014/main" id="{7F85C479-B406-9194-8625-1A1526861671}"/>
              </a:ext>
            </a:extLst>
          </p:cNvPr>
          <p:cNvSpPr>
            <a:spLocks noGrp="1"/>
          </p:cNvSpPr>
          <p:nvPr>
            <p:ph type="sldNum" sz="quarter" idx="13"/>
          </p:nvPr>
        </p:nvSpPr>
        <p:spPr/>
        <p:txBody>
          <a:bodyPr/>
          <a:lstStyle/>
          <a:p>
            <a:fld id="{5CBDBD4D-7B7B-4EC0-AB6E-424933B04FED}" type="slidenum">
              <a:rPr lang="en-US" smtClean="0"/>
              <a:pPr/>
              <a:t>4</a:t>
            </a:fld>
            <a:endParaRPr lang="en-US" dirty="0"/>
          </a:p>
        </p:txBody>
      </p:sp>
      <p:graphicFrame>
        <p:nvGraphicFramePr>
          <p:cNvPr id="3" name="Chart 2">
            <a:extLst>
              <a:ext uri="{FF2B5EF4-FFF2-40B4-BE49-F238E27FC236}">
                <a16:creationId xmlns:a16="http://schemas.microsoft.com/office/drawing/2014/main" id="{F4D271FB-7529-F40B-59D7-053FFD5C7B80}"/>
              </a:ext>
            </a:extLst>
          </p:cNvPr>
          <p:cNvGraphicFramePr>
            <a:graphicFrameLocks noGrp="1"/>
          </p:cNvGraphicFramePr>
          <p:nvPr>
            <p:extLst>
              <p:ext uri="{D42A27DB-BD31-4B8C-83A1-F6EECF244321}">
                <p14:modId xmlns:p14="http://schemas.microsoft.com/office/powerpoint/2010/main" val="4039692596"/>
              </p:ext>
            </p:extLst>
          </p:nvPr>
        </p:nvGraphicFramePr>
        <p:xfrm>
          <a:off x="150812" y="1059766"/>
          <a:ext cx="11280913" cy="5437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25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5FE52A-CED6-E9A2-8442-7B306BCE32ED}"/>
              </a:ext>
            </a:extLst>
          </p:cNvPr>
          <p:cNvSpPr>
            <a:spLocks noGrp="1"/>
          </p:cNvSpPr>
          <p:nvPr>
            <p:ph type="sldNum" sz="quarter" idx="13"/>
          </p:nvPr>
        </p:nvSpPr>
        <p:spPr/>
        <p:txBody>
          <a:bodyPr/>
          <a:lstStyle/>
          <a:p>
            <a:fld id="{5CBDBD4D-7B7B-4EC0-AB6E-424933B04FED}" type="slidenum">
              <a:rPr lang="en-US" smtClean="0"/>
              <a:pPr/>
              <a:t>5</a:t>
            </a:fld>
            <a:endParaRPr lang="en-US" dirty="0"/>
          </a:p>
        </p:txBody>
      </p:sp>
      <p:graphicFrame>
        <p:nvGraphicFramePr>
          <p:cNvPr id="4" name="Chart 3">
            <a:extLst>
              <a:ext uri="{FF2B5EF4-FFF2-40B4-BE49-F238E27FC236}">
                <a16:creationId xmlns:a16="http://schemas.microsoft.com/office/drawing/2014/main" id="{586BA10C-B58B-B66F-2DD0-BE2C3D0445C7}"/>
              </a:ext>
            </a:extLst>
          </p:cNvPr>
          <p:cNvGraphicFramePr>
            <a:graphicFrameLocks noGrp="1"/>
          </p:cNvGraphicFramePr>
          <p:nvPr>
            <p:extLst>
              <p:ext uri="{D42A27DB-BD31-4B8C-83A1-F6EECF244321}">
                <p14:modId xmlns:p14="http://schemas.microsoft.com/office/powerpoint/2010/main" val="1900694436"/>
              </p:ext>
            </p:extLst>
          </p:nvPr>
        </p:nvGraphicFramePr>
        <p:xfrm>
          <a:off x="347480" y="914400"/>
          <a:ext cx="11640600" cy="56594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BBEB4A08-3B02-FE4D-01F4-6B2F39B82586}"/>
              </a:ext>
            </a:extLst>
          </p:cNvPr>
          <p:cNvSpPr>
            <a:spLocks noGrp="1"/>
          </p:cNvSpPr>
          <p:nvPr>
            <p:ph type="body" sz="quarter" idx="10"/>
          </p:nvPr>
        </p:nvSpPr>
        <p:spPr>
          <a:xfrm>
            <a:off x="565308" y="381000"/>
            <a:ext cx="10253504" cy="727057"/>
          </a:xfrm>
        </p:spPr>
        <p:txBody>
          <a:bodyPr>
            <a:normAutofit/>
          </a:bodyPr>
          <a:lstStyle/>
          <a:p>
            <a:r>
              <a:rPr lang="en-US" sz="2300" dirty="0"/>
              <a:t>Geopolitical Flashpoints Present Upside Risk to Inflation</a:t>
            </a:r>
          </a:p>
          <a:p>
            <a:endParaRPr lang="en-US" dirty="0"/>
          </a:p>
        </p:txBody>
      </p:sp>
    </p:spTree>
    <p:extLst>
      <p:ext uri="{BB962C8B-B14F-4D97-AF65-F5344CB8AC3E}">
        <p14:creationId xmlns:p14="http://schemas.microsoft.com/office/powerpoint/2010/main" val="383594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018ECA-EFAC-2500-CEC8-E6CDE1830BCA}"/>
              </a:ext>
            </a:extLst>
          </p:cNvPr>
          <p:cNvSpPr>
            <a:spLocks noGrp="1"/>
          </p:cNvSpPr>
          <p:nvPr>
            <p:ph type="sldNum" sz="quarter" idx="13"/>
          </p:nvPr>
        </p:nvSpPr>
        <p:spPr/>
        <p:txBody>
          <a:bodyPr/>
          <a:lstStyle/>
          <a:p>
            <a:fld id="{5CBDBD4D-7B7B-4EC0-AB6E-424933B04FED}" type="slidenum">
              <a:rPr lang="en-US" smtClean="0"/>
              <a:pPr/>
              <a:t>6</a:t>
            </a:fld>
            <a:endParaRPr lang="en-US" dirty="0"/>
          </a:p>
        </p:txBody>
      </p:sp>
      <p:graphicFrame>
        <p:nvGraphicFramePr>
          <p:cNvPr id="5" name="Chart 4">
            <a:extLst>
              <a:ext uri="{FF2B5EF4-FFF2-40B4-BE49-F238E27FC236}">
                <a16:creationId xmlns:a16="http://schemas.microsoft.com/office/drawing/2014/main" id="{3C552832-2B52-2F93-0740-2F680B2B68CD}"/>
              </a:ext>
            </a:extLst>
          </p:cNvPr>
          <p:cNvGraphicFramePr>
            <a:graphicFrameLocks noGrp="1"/>
          </p:cNvGraphicFramePr>
          <p:nvPr>
            <p:extLst>
              <p:ext uri="{D42A27DB-BD31-4B8C-83A1-F6EECF244321}">
                <p14:modId xmlns:p14="http://schemas.microsoft.com/office/powerpoint/2010/main" val="3308727887"/>
              </p:ext>
            </p:extLst>
          </p:nvPr>
        </p:nvGraphicFramePr>
        <p:xfrm>
          <a:off x="459073" y="1040318"/>
          <a:ext cx="10398982" cy="537497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1BFB8DE8-BE2D-A453-58B4-8F67018FE111}"/>
              </a:ext>
            </a:extLst>
          </p:cNvPr>
          <p:cNvSpPr>
            <a:spLocks noGrp="1"/>
          </p:cNvSpPr>
          <p:nvPr>
            <p:ph type="title"/>
          </p:nvPr>
        </p:nvSpPr>
        <p:spPr/>
        <p:txBody>
          <a:bodyPr/>
          <a:lstStyle/>
          <a:p>
            <a:pPr rtl="0" eaLnBrk="1" latinLnBrk="0" hangingPunct="1"/>
            <a:r>
              <a:rPr lang="en-US" sz="2300" kern="1200" dirty="0">
                <a:solidFill>
                  <a:srgbClr val="163D22"/>
                </a:solidFill>
                <a:effectLst/>
                <a:latin typeface="TD Graphik Medium" panose="020B0503030202060203" pitchFamily="34" charset="0"/>
                <a:ea typeface="+mn-ea"/>
                <a:cs typeface="Arial" panose="020B0604020202020204" pitchFamily="34" charset="0"/>
              </a:rPr>
              <a:t>Unemployment Rate Has Normalized</a:t>
            </a:r>
            <a:endParaRPr lang="en-US" dirty="0">
              <a:effectLst/>
            </a:endParaRPr>
          </a:p>
          <a:p>
            <a:endParaRPr lang="en-US" dirty="0"/>
          </a:p>
        </p:txBody>
      </p:sp>
    </p:spTree>
    <p:extLst>
      <p:ext uri="{BB962C8B-B14F-4D97-AF65-F5344CB8AC3E}">
        <p14:creationId xmlns:p14="http://schemas.microsoft.com/office/powerpoint/2010/main" val="261999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7283F-58BD-C110-DF05-5596BC248331}"/>
              </a:ext>
            </a:extLst>
          </p:cNvPr>
          <p:cNvSpPr>
            <a:spLocks noGrp="1"/>
          </p:cNvSpPr>
          <p:nvPr>
            <p:ph type="body" sz="quarter" idx="10"/>
          </p:nvPr>
        </p:nvSpPr>
        <p:spPr>
          <a:xfrm>
            <a:off x="379412" y="381000"/>
            <a:ext cx="10363200" cy="727057"/>
          </a:xfrm>
        </p:spPr>
        <p:txBody>
          <a:bodyPr>
            <a:normAutofit/>
          </a:bodyPr>
          <a:lstStyle/>
          <a:p>
            <a:r>
              <a:rPr lang="en-US" sz="2300" dirty="0"/>
              <a:t>U.S. Population Growth Likely Higher Than Officially Estimated</a:t>
            </a:r>
          </a:p>
        </p:txBody>
      </p:sp>
      <p:sp>
        <p:nvSpPr>
          <p:cNvPr id="3" name="Slide Number Placeholder 2">
            <a:extLst>
              <a:ext uri="{FF2B5EF4-FFF2-40B4-BE49-F238E27FC236}">
                <a16:creationId xmlns:a16="http://schemas.microsoft.com/office/drawing/2014/main" id="{646D99FC-1BE8-E9A2-F19D-E2C4029D2898}"/>
              </a:ext>
            </a:extLst>
          </p:cNvPr>
          <p:cNvSpPr>
            <a:spLocks noGrp="1"/>
          </p:cNvSpPr>
          <p:nvPr>
            <p:ph type="sldNum" sz="quarter" idx="13"/>
          </p:nvPr>
        </p:nvSpPr>
        <p:spPr/>
        <p:txBody>
          <a:bodyPr/>
          <a:lstStyle/>
          <a:p>
            <a:fld id="{5CBDBD4D-7B7B-4EC0-AB6E-424933B04FED}" type="slidenum">
              <a:rPr lang="en-US" smtClean="0"/>
              <a:pPr/>
              <a:t>7</a:t>
            </a:fld>
            <a:endParaRPr lang="en-US" dirty="0"/>
          </a:p>
        </p:txBody>
      </p:sp>
      <p:graphicFrame>
        <p:nvGraphicFramePr>
          <p:cNvPr id="4" name="Chart 3">
            <a:extLst>
              <a:ext uri="{FF2B5EF4-FFF2-40B4-BE49-F238E27FC236}">
                <a16:creationId xmlns:a16="http://schemas.microsoft.com/office/drawing/2014/main" id="{346DC019-FDF3-4390-BB7F-2AF7821A83B5}"/>
              </a:ext>
            </a:extLst>
          </p:cNvPr>
          <p:cNvGraphicFramePr>
            <a:graphicFrameLocks noGrp="1"/>
          </p:cNvGraphicFramePr>
          <p:nvPr/>
        </p:nvGraphicFramePr>
        <p:xfrm>
          <a:off x="0" y="1219200"/>
          <a:ext cx="12188825"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34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6B9092-CA30-6704-9A8F-52074CE0D54B}"/>
              </a:ext>
            </a:extLst>
          </p:cNvPr>
          <p:cNvSpPr>
            <a:spLocks noGrp="1"/>
          </p:cNvSpPr>
          <p:nvPr>
            <p:ph type="body" sz="quarter" idx="10"/>
          </p:nvPr>
        </p:nvSpPr>
        <p:spPr>
          <a:xfrm>
            <a:off x="588828" y="457200"/>
            <a:ext cx="8858383" cy="727057"/>
          </a:xfrm>
        </p:spPr>
        <p:txBody>
          <a:bodyPr>
            <a:normAutofit/>
          </a:bodyPr>
          <a:lstStyle/>
          <a:p>
            <a:r>
              <a:rPr lang="en-US" sz="2300" dirty="0"/>
              <a:t>Job Growth Running Above Trend</a:t>
            </a:r>
          </a:p>
        </p:txBody>
      </p:sp>
      <p:sp>
        <p:nvSpPr>
          <p:cNvPr id="3" name="Slide Number Placeholder 2">
            <a:extLst>
              <a:ext uri="{FF2B5EF4-FFF2-40B4-BE49-F238E27FC236}">
                <a16:creationId xmlns:a16="http://schemas.microsoft.com/office/drawing/2014/main" id="{385BF321-BD83-926D-3A7A-339721EF9B0F}"/>
              </a:ext>
            </a:extLst>
          </p:cNvPr>
          <p:cNvSpPr>
            <a:spLocks noGrp="1"/>
          </p:cNvSpPr>
          <p:nvPr>
            <p:ph type="sldNum" sz="quarter" idx="13"/>
          </p:nvPr>
        </p:nvSpPr>
        <p:spPr/>
        <p:txBody>
          <a:bodyPr/>
          <a:lstStyle/>
          <a:p>
            <a:fld id="{5CBDBD4D-7B7B-4EC0-AB6E-424933B04FED}" type="slidenum">
              <a:rPr lang="en-US" smtClean="0"/>
              <a:pPr/>
              <a:t>8</a:t>
            </a:fld>
            <a:endParaRPr lang="en-US" dirty="0"/>
          </a:p>
        </p:txBody>
      </p:sp>
      <p:graphicFrame>
        <p:nvGraphicFramePr>
          <p:cNvPr id="5" name="Chart 4">
            <a:extLst>
              <a:ext uri="{FF2B5EF4-FFF2-40B4-BE49-F238E27FC236}">
                <a16:creationId xmlns:a16="http://schemas.microsoft.com/office/drawing/2014/main" id="{C80D8EC6-0B0F-7F9D-1ADD-AF982E336110}"/>
              </a:ext>
            </a:extLst>
          </p:cNvPr>
          <p:cNvGraphicFramePr>
            <a:graphicFrameLocks noGrp="1"/>
          </p:cNvGraphicFramePr>
          <p:nvPr>
            <p:extLst>
              <p:ext uri="{D42A27DB-BD31-4B8C-83A1-F6EECF244321}">
                <p14:modId xmlns:p14="http://schemas.microsoft.com/office/powerpoint/2010/main" val="2291030065"/>
              </p:ext>
            </p:extLst>
          </p:nvPr>
        </p:nvGraphicFramePr>
        <p:xfrm>
          <a:off x="0" y="1184257"/>
          <a:ext cx="12188825" cy="521654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33D03492-AC82-31A7-BE53-2E6961E41BBA}"/>
              </a:ext>
            </a:extLst>
          </p:cNvPr>
          <p:cNvCxnSpPr>
            <a:cxnSpLocks/>
          </p:cNvCxnSpPr>
          <p:nvPr/>
        </p:nvCxnSpPr>
        <p:spPr>
          <a:xfrm flipV="1">
            <a:off x="11580812" y="3429000"/>
            <a:ext cx="0" cy="990600"/>
          </a:xfrm>
          <a:prstGeom prst="straightConnector1">
            <a:avLst/>
          </a:prstGeom>
          <a:ln w="317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9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C4F885-AF87-9EFE-694D-A7B6DC872FC5}"/>
              </a:ext>
            </a:extLst>
          </p:cNvPr>
          <p:cNvSpPr>
            <a:spLocks noGrp="1"/>
          </p:cNvSpPr>
          <p:nvPr>
            <p:ph type="body" sz="quarter" idx="10"/>
          </p:nvPr>
        </p:nvSpPr>
        <p:spPr>
          <a:xfrm>
            <a:off x="531812" y="457201"/>
            <a:ext cx="10253504" cy="727057"/>
          </a:xfrm>
        </p:spPr>
        <p:txBody>
          <a:bodyPr>
            <a:normAutofit/>
          </a:bodyPr>
          <a:lstStyle/>
          <a:p>
            <a:r>
              <a:rPr lang="en-US" sz="2300" dirty="0"/>
              <a:t>More Jobs Available Than People to Fill them</a:t>
            </a:r>
          </a:p>
        </p:txBody>
      </p:sp>
      <p:sp>
        <p:nvSpPr>
          <p:cNvPr id="3" name="Slide Number Placeholder 2">
            <a:extLst>
              <a:ext uri="{FF2B5EF4-FFF2-40B4-BE49-F238E27FC236}">
                <a16:creationId xmlns:a16="http://schemas.microsoft.com/office/drawing/2014/main" id="{ECC277EF-E6FB-7105-52F1-93CB01D9AB64}"/>
              </a:ext>
            </a:extLst>
          </p:cNvPr>
          <p:cNvSpPr>
            <a:spLocks noGrp="1"/>
          </p:cNvSpPr>
          <p:nvPr>
            <p:ph type="sldNum" sz="quarter" idx="13"/>
          </p:nvPr>
        </p:nvSpPr>
        <p:spPr/>
        <p:txBody>
          <a:bodyPr/>
          <a:lstStyle/>
          <a:p>
            <a:fld id="{5CBDBD4D-7B7B-4EC0-AB6E-424933B04FED}" type="slidenum">
              <a:rPr lang="en-US" smtClean="0"/>
              <a:pPr/>
              <a:t>9</a:t>
            </a:fld>
            <a:endParaRPr lang="en-US" dirty="0"/>
          </a:p>
        </p:txBody>
      </p:sp>
      <p:graphicFrame>
        <p:nvGraphicFramePr>
          <p:cNvPr id="7" name="Chart 6">
            <a:extLst>
              <a:ext uri="{FF2B5EF4-FFF2-40B4-BE49-F238E27FC236}">
                <a16:creationId xmlns:a16="http://schemas.microsoft.com/office/drawing/2014/main" id="{032ABEDB-12CA-75CB-9A99-79B1D9F40579}"/>
              </a:ext>
            </a:extLst>
          </p:cNvPr>
          <p:cNvGraphicFramePr>
            <a:graphicFrameLocks noGrp="1"/>
          </p:cNvGraphicFramePr>
          <p:nvPr>
            <p:extLst>
              <p:ext uri="{D42A27DB-BD31-4B8C-83A1-F6EECF244321}">
                <p14:modId xmlns:p14="http://schemas.microsoft.com/office/powerpoint/2010/main" val="1075798196"/>
              </p:ext>
            </p:extLst>
          </p:nvPr>
        </p:nvGraphicFramePr>
        <p:xfrm>
          <a:off x="531812" y="1091509"/>
          <a:ext cx="10253504" cy="5309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080682"/>
      </p:ext>
    </p:extLst>
  </p:cSld>
  <p:clrMapOvr>
    <a:masterClrMapping/>
  </p:clrMapOvr>
</p:sld>
</file>

<file path=ppt/theme/theme1.xml><?xml version="1.0" encoding="utf-8"?>
<a:theme xmlns:a="http://schemas.openxmlformats.org/drawingml/2006/main" name="TD_chair">
  <a:themeElements>
    <a:clrScheme name="TDI">
      <a:dk1>
        <a:srgbClr val="6A737B"/>
      </a:dk1>
      <a:lt1>
        <a:sysClr val="window" lastClr="FFFFFF"/>
      </a:lt1>
      <a:dk2>
        <a:srgbClr val="000000"/>
      </a:dk2>
      <a:lt2>
        <a:srgbClr val="00B624"/>
      </a:lt2>
      <a:accent1>
        <a:srgbClr val="808083"/>
      </a:accent1>
      <a:accent2>
        <a:srgbClr val="E8B400"/>
      </a:accent2>
      <a:accent3>
        <a:srgbClr val="8CC63F"/>
      </a:accent3>
      <a:accent4>
        <a:srgbClr val="619ABC"/>
      </a:accent4>
      <a:accent5>
        <a:srgbClr val="9D9DA1"/>
      </a:accent5>
      <a:accent6>
        <a:srgbClr val="EDC45F"/>
      </a:accent6>
      <a:hlink>
        <a:srgbClr val="00B624"/>
      </a:hlink>
      <a:folHlink>
        <a:srgbClr val="86CA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theme>
</file>

<file path=ppt/theme/theme2.xml><?xml version="1.0" encoding="utf-8"?>
<a:theme xmlns:a="http://schemas.openxmlformats.org/drawingml/2006/main" name="Office Theme">
  <a:themeElements>
    <a:clrScheme name="TDI">
      <a:dk1>
        <a:srgbClr val="6A737B"/>
      </a:dk1>
      <a:lt1>
        <a:sysClr val="window" lastClr="FFFFFF"/>
      </a:lt1>
      <a:dk2>
        <a:srgbClr val="000000"/>
      </a:dk2>
      <a:lt2>
        <a:srgbClr val="00B624"/>
      </a:lt2>
      <a:accent1>
        <a:srgbClr val="808083"/>
      </a:accent1>
      <a:accent2>
        <a:srgbClr val="E8B400"/>
      </a:accent2>
      <a:accent3>
        <a:srgbClr val="8CC63F"/>
      </a:accent3>
      <a:accent4>
        <a:srgbClr val="619ABC"/>
      </a:accent4>
      <a:accent5>
        <a:srgbClr val="9D9DA1"/>
      </a:accent5>
      <a:accent6>
        <a:srgbClr val="EDC45F"/>
      </a:accent6>
      <a:hlink>
        <a:srgbClr val="00B624"/>
      </a:hlink>
      <a:folHlink>
        <a:srgbClr val="86CA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theme>
</file>

<file path=ppt/theme/theme3.xml><?xml version="1.0" encoding="utf-8"?>
<a:theme xmlns:a="http://schemas.openxmlformats.org/drawingml/2006/main" name="Office Theme">
  <a:themeElements>
    <a:clrScheme name="TDI">
      <a:dk1>
        <a:srgbClr val="6A737B"/>
      </a:dk1>
      <a:lt1>
        <a:sysClr val="window" lastClr="FFFFFF"/>
      </a:lt1>
      <a:dk2>
        <a:srgbClr val="000000"/>
      </a:dk2>
      <a:lt2>
        <a:srgbClr val="00B624"/>
      </a:lt2>
      <a:accent1>
        <a:srgbClr val="808083"/>
      </a:accent1>
      <a:accent2>
        <a:srgbClr val="E8B400"/>
      </a:accent2>
      <a:accent3>
        <a:srgbClr val="8CC63F"/>
      </a:accent3>
      <a:accent4>
        <a:srgbClr val="619ABC"/>
      </a:accent4>
      <a:accent5>
        <a:srgbClr val="9D9DA1"/>
      </a:accent5>
      <a:accent6>
        <a:srgbClr val="EDC45F"/>
      </a:accent6>
      <a:hlink>
        <a:srgbClr val="00B624"/>
      </a:hlink>
      <a:folHlink>
        <a:srgbClr val="86CA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DI">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custClrLst>
    <a:custClr name="Grey 100%">
      <a:srgbClr val="808083"/>
    </a:custClr>
    <a:custClr name="Orange 100%">
      <a:srgbClr val="E8B400"/>
    </a:custClr>
    <a:custClr name="Fresh Green 100%">
      <a:srgbClr val="8CC63F"/>
    </a:custClr>
    <a:custClr name="Blue 100%">
      <a:srgbClr val="619ABC"/>
    </a:custClr>
    <a:custClr name="blank">
      <a:srgbClr val="FFFFFF"/>
    </a:custClr>
    <a:custClr name="Logo Green 100%">
      <a:srgbClr val="00B624"/>
    </a:custClr>
    <a:custClr name="Dark Green 100%">
      <a:srgbClr val="163D22"/>
    </a:custClr>
    <a:custClr name="blank">
      <a:srgbClr val="FFFFFF"/>
    </a:custClr>
    <a:custClr name="blank">
      <a:srgbClr val="FFFFFF"/>
    </a:custClr>
    <a:custClr name="blank">
      <a:srgbClr val="FFFFFF"/>
    </a:custClr>
    <a:custClr name="Grey 75%">
      <a:srgbClr val="9D9DA1"/>
    </a:custClr>
    <a:custClr name="Orange 75%">
      <a:srgbClr val="EDC45F"/>
    </a:custClr>
    <a:custClr name="Fresh Green 75%">
      <a:srgbClr val="AAD572"/>
    </a:custClr>
    <a:custClr name="Blue 75%">
      <a:srgbClr val="83AECB"/>
    </a:custClr>
    <a:custClr name="blank">
      <a:srgbClr val="FFFFFF"/>
    </a:custClr>
    <a:custClr name="Logo Green 75%">
      <a:srgbClr val="86CA72"/>
    </a:custClr>
    <a:custClr name="Dark Green 75%">
      <a:srgbClr val="3E6856"/>
    </a:custClr>
    <a:custClr name="blank">
      <a:srgbClr val="FFFFFF"/>
    </a:custClr>
    <a:custClr name="blank">
      <a:srgbClr val="FFFFFF"/>
    </a:custClr>
    <a:custClr name="blank">
      <a:srgbClr val="FFFFFF"/>
    </a:custClr>
    <a:custClr name="Grey 50%">
      <a:srgbClr val="BCBBBF"/>
    </a:custClr>
    <a:custClr name="Orange 50%">
      <a:srgbClr val="F2D58F"/>
    </a:custClr>
    <a:custClr name="Fresh Green 50%">
      <a:srgbClr val="C5E19D"/>
    </a:custClr>
    <a:custClr name="Blue 50%">
      <a:srgbClr val="A7C4DA"/>
    </a:custClr>
    <a:custClr name="blank">
      <a:srgbClr val="FFFFFF"/>
    </a:custClr>
    <a:custClr name="Logo Green 50%">
      <a:srgbClr val="AED99E"/>
    </a:custClr>
    <a:custClr name="Dark Green 50%">
      <a:srgbClr val="739283"/>
    </a:custClr>
    <a:custClr name="blank">
      <a:srgbClr val="FFFFFF"/>
    </a:custClr>
    <a:custClr name="blank">
      <a:srgbClr val="FFFFFF"/>
    </a:custClr>
    <a:custClr name="blank">
      <a:srgbClr val="FFFFFF"/>
    </a:custClr>
    <a:custClr name="Grey 25%">
      <a:srgbClr val="DCDCDE"/>
    </a:custClr>
    <a:custClr name="Orange 25%">
      <a:srgbClr val="F8E7C2"/>
    </a:custClr>
    <a:custClr name="Fresh Green 20%">
      <a:srgbClr val="EDF5E0"/>
    </a:custClr>
    <a:custClr name="Blue 25%">
      <a:srgbClr val="CEDDEA"/>
    </a:custClr>
    <a:custClr name="blank">
      <a:srgbClr val="FFFFFF"/>
    </a:custClr>
    <a:custClr name="Logo Green 20%">
      <a:srgbClr val="E6F1E0"/>
    </a:custClr>
    <a:custClr name="Dark Green 10%">
      <a:srgbClr val="E0EBE7"/>
    </a:custClr>
    <a:custClr name="blank">
      <a:srgbClr val="FFFFFF"/>
    </a:custClr>
    <a:custClr name="blank">
      <a:srgbClr val="FFFFFF"/>
    </a:custClr>
    <a:custClr name="blank">
      <a:srgbClr val="FFFFFF"/>
    </a:custClr>
    <a:custClr name="Font">
      <a:srgbClr val="6A737B"/>
    </a:custClr>
    <a:custClr name="Lines (Black)">
      <a:srgbClr val="000000"/>
    </a:custClr>
    <a:custClr name="Background (White)">
      <a:srgbClr val="FFFFFF"/>
    </a:custClr>
  </a:custClr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TD_chair</Template>
  <TotalTime>193560</TotalTime>
  <Words>978</Words>
  <Application>Microsoft Office PowerPoint</Application>
  <PresentationFormat>Custom</PresentationFormat>
  <Paragraphs>121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vt:lpstr>
      <vt:lpstr>Calibri</vt:lpstr>
      <vt:lpstr>Microsoft Sans Serif</vt:lpstr>
      <vt:lpstr>TD Graphik Medium</vt:lpstr>
      <vt:lpstr>TD Graphik Regular</vt:lpstr>
      <vt:lpstr>Wingdings</vt:lpstr>
      <vt:lpstr>TD_chair</vt:lpstr>
      <vt:lpstr>PowerPoint Presentation</vt:lpstr>
      <vt:lpstr>PowerPoint Presentation</vt:lpstr>
      <vt:lpstr>PowerPoint Presentation</vt:lpstr>
      <vt:lpstr>PowerPoint Presentation</vt:lpstr>
      <vt:lpstr>PowerPoint Presentation</vt:lpstr>
      <vt:lpstr>Unemployment Rate Has Normalized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 economics.td.com</vt:lpstr>
    </vt:vector>
  </TitlesOfParts>
  <Company>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Tarek.Attia@td.com</dc:creator>
  <cp:keywords>Public</cp:keywords>
  <cp:lastModifiedBy>David Delano</cp:lastModifiedBy>
  <cp:revision>11408</cp:revision>
  <cp:lastPrinted>2023-02-21T16:45:44Z</cp:lastPrinted>
  <dcterms:created xsi:type="dcterms:W3CDTF">2015-11-04T18:40:33Z</dcterms:created>
  <dcterms:modified xsi:type="dcterms:W3CDTF">2024-04-15T17:02:00Z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63e67580-8ed4-4ad7-9529-d7a2dc48d033</vt:lpwstr>
  </property>
  <property fmtid="{D5CDD505-2E9C-101B-9397-08002B2CF9AE}" pid="3" name="TDDCSClassification">
    <vt:lpwstr>Public</vt:lpwstr>
  </property>
  <property fmtid="{D5CDD505-2E9C-101B-9397-08002B2CF9AE}" pid="4" name="kjhasxiQ">
    <vt:lpwstr>Public</vt:lpwstr>
  </property>
  <property fmtid="{D5CDD505-2E9C-101B-9397-08002B2CF9AE}" pid="5" name="TD_Classification">
    <vt:lpwstr>Public</vt:lpwstr>
  </property>
  <property fmtid="{D5CDD505-2E9C-101B-9397-08002B2CF9AE}" pid="6" name="Classification">
    <vt:lpwstr>Public</vt:lpwstr>
  </property>
  <property fmtid="{D5CDD505-2E9C-101B-9397-08002B2CF9AE}" pid="7" name="MSIP_Label_96de02f7-b21c-43fa-bf93-05c5d6c0c759_Enabled">
    <vt:lpwstr>true</vt:lpwstr>
  </property>
  <property fmtid="{D5CDD505-2E9C-101B-9397-08002B2CF9AE}" pid="8" name="MSIP_Label_96de02f7-b21c-43fa-bf93-05c5d6c0c759_SetDate">
    <vt:lpwstr>2022-05-12T17:28:51Z</vt:lpwstr>
  </property>
  <property fmtid="{D5CDD505-2E9C-101B-9397-08002B2CF9AE}" pid="9" name="MSIP_Label_96de02f7-b21c-43fa-bf93-05c5d6c0c759_Method">
    <vt:lpwstr>Privileged</vt:lpwstr>
  </property>
  <property fmtid="{D5CDD505-2E9C-101B-9397-08002B2CF9AE}" pid="10" name="MSIP_Label_96de02f7-b21c-43fa-bf93-05c5d6c0c759_Name">
    <vt:lpwstr>96de02f7-b21c-43fa-bf93-05c5d6c0c759</vt:lpwstr>
  </property>
  <property fmtid="{D5CDD505-2E9C-101B-9397-08002B2CF9AE}" pid="11" name="MSIP_Label_96de02f7-b21c-43fa-bf93-05c5d6c0c759_SiteId">
    <vt:lpwstr>d9da684f-2c03-432a-a7b6-ed714ffc7683</vt:lpwstr>
  </property>
  <property fmtid="{D5CDD505-2E9C-101B-9397-08002B2CF9AE}" pid="12" name="MSIP_Label_96de02f7-b21c-43fa-bf93-05c5d6c0c759_ActionId">
    <vt:lpwstr>db72937c-f277-4251-bb63-c7fd1308d7e0</vt:lpwstr>
  </property>
  <property fmtid="{D5CDD505-2E9C-101B-9397-08002B2CF9AE}" pid="13" name="MSIP_Label_96de02f7-b21c-43fa-bf93-05c5d6c0c759_ContentBits">
    <vt:lpwstr>2</vt:lpwstr>
  </property>
  <property fmtid="{D5CDD505-2E9C-101B-9397-08002B2CF9AE}" pid="14" name="MSIP_Label_3db7c0f8-6d74-4949-a071-f96ae6f0ad08_Enabled">
    <vt:lpwstr>true</vt:lpwstr>
  </property>
  <property fmtid="{D5CDD505-2E9C-101B-9397-08002B2CF9AE}" pid="15" name="MSIP_Label_3db7c0f8-6d74-4949-a071-f96ae6f0ad08_SetDate">
    <vt:lpwstr>2022-08-25T14:04:50Z</vt:lpwstr>
  </property>
  <property fmtid="{D5CDD505-2E9C-101B-9397-08002B2CF9AE}" pid="16" name="MSIP_Label_3db7c0f8-6d74-4949-a071-f96ae6f0ad08_Method">
    <vt:lpwstr>Privileged</vt:lpwstr>
  </property>
  <property fmtid="{D5CDD505-2E9C-101B-9397-08002B2CF9AE}" pid="17" name="MSIP_Label_3db7c0f8-6d74-4949-a071-f96ae6f0ad08_Name">
    <vt:lpwstr>3db7c0f8-6d74-4949-a071-f96ae6f0ad08</vt:lpwstr>
  </property>
  <property fmtid="{D5CDD505-2E9C-101B-9397-08002B2CF9AE}" pid="18" name="MSIP_Label_3db7c0f8-6d74-4949-a071-f96ae6f0ad08_SiteId">
    <vt:lpwstr>d9da684f-2c03-432a-a7b6-ed714ffc7683</vt:lpwstr>
  </property>
  <property fmtid="{D5CDD505-2E9C-101B-9397-08002B2CF9AE}" pid="19" name="MSIP_Label_3db7c0f8-6d74-4949-a071-f96ae6f0ad08_ActionId">
    <vt:lpwstr/>
  </property>
  <property fmtid="{D5CDD505-2E9C-101B-9397-08002B2CF9AE}" pid="20" name="MSIP_Label_3db7c0f8-6d74-4949-a071-f96ae6f0ad08_ContentBits">
    <vt:lpwstr>0</vt:lpwstr>
  </property>
</Properties>
</file>