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86" r:id="rId2"/>
    <p:sldMasterId id="2147483799" r:id="rId3"/>
  </p:sldMasterIdLst>
  <p:notesMasterIdLst>
    <p:notesMasterId r:id="rId30"/>
  </p:notesMasterIdLst>
  <p:handoutMasterIdLst>
    <p:handoutMasterId r:id="rId31"/>
  </p:handoutMasterIdLst>
  <p:sldIdLst>
    <p:sldId id="546" r:id="rId4"/>
    <p:sldId id="538" r:id="rId5"/>
    <p:sldId id="486" r:id="rId6"/>
    <p:sldId id="564" r:id="rId7"/>
    <p:sldId id="565" r:id="rId8"/>
    <p:sldId id="566" r:id="rId9"/>
    <p:sldId id="567" r:id="rId10"/>
    <p:sldId id="554" r:id="rId11"/>
    <p:sldId id="562" r:id="rId12"/>
    <p:sldId id="293" r:id="rId13"/>
    <p:sldId id="563" r:id="rId14"/>
    <p:sldId id="571" r:id="rId15"/>
    <p:sldId id="295" r:id="rId16"/>
    <p:sldId id="556" r:id="rId17"/>
    <p:sldId id="557" r:id="rId18"/>
    <p:sldId id="551" r:id="rId19"/>
    <p:sldId id="558" r:id="rId20"/>
    <p:sldId id="559" r:id="rId21"/>
    <p:sldId id="282" r:id="rId22"/>
    <p:sldId id="570" r:id="rId23"/>
    <p:sldId id="569" r:id="rId24"/>
    <p:sldId id="560" r:id="rId25"/>
    <p:sldId id="555" r:id="rId26"/>
    <p:sldId id="561" r:id="rId27"/>
    <p:sldId id="502" r:id="rId28"/>
    <p:sldId id="552" r:id="rId29"/>
  </p:sldIdLst>
  <p:sldSz cx="12192000" cy="6858000"/>
  <p:notesSz cx="7010400" cy="9236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5F66D3-F0F3-D780-1B56-AB162292FF87}" name="Miranda, Rossana" initials="MR" userId="Miranda, Rossan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CB5"/>
    <a:srgbClr val="3DFFF8"/>
    <a:srgbClr val="FF00FF"/>
    <a:srgbClr val="598AA1"/>
    <a:srgbClr val="199EBE"/>
    <a:srgbClr val="76BD22"/>
    <a:srgbClr val="0B3148"/>
    <a:srgbClr val="1D5D7C"/>
    <a:srgbClr val="F28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41EDD2-67DD-4823-959F-78AFCDF16AE4}" v="4" dt="2024-04-15T18:38:10.781"/>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95" autoAdjust="0"/>
    <p:restoredTop sz="92155" autoAdjust="0"/>
  </p:normalViewPr>
  <p:slideViewPr>
    <p:cSldViewPr snapToGrid="0" showGuides="1">
      <p:cViewPr varScale="1">
        <p:scale>
          <a:sx n="76" d="100"/>
          <a:sy n="76" d="100"/>
        </p:scale>
        <p:origin x="355" y="58"/>
      </p:cViewPr>
      <p:guideLst/>
    </p:cSldViewPr>
  </p:slideViewPr>
  <p:notesTextViewPr>
    <p:cViewPr>
      <p:scale>
        <a:sx n="3" d="2"/>
        <a:sy n="3" d="2"/>
      </p:scale>
      <p:origin x="0" y="0"/>
    </p:cViewPr>
  </p:notesTextViewPr>
  <p:sorterViewPr>
    <p:cViewPr>
      <p:scale>
        <a:sx n="100" d="100"/>
        <a:sy n="100" d="100"/>
      </p:scale>
      <p:origin x="0" y="-17568"/>
    </p:cViewPr>
  </p:sorterViewPr>
  <p:notesViewPr>
    <p:cSldViewPr snapToGrid="0" showGuides="1">
      <p:cViewPr varScale="1">
        <p:scale>
          <a:sx n="172" d="100"/>
          <a:sy n="172" d="100"/>
        </p:scale>
        <p:origin x="5344"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NAME OF GOVERNMENT</a:t>
            </a:r>
            <a:r>
              <a:rPr lang="en-US" baseline="0" dirty="0"/>
              <a:t> Net Position</a:t>
            </a:r>
          </a:p>
          <a:p>
            <a:pPr>
              <a:defRPr/>
            </a:pPr>
            <a:r>
              <a:rPr lang="en-US" baseline="0" dirty="0"/>
              <a:t>June 30, 2026 and 2027</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2027</c:v>
                </c:pt>
              </c:strCache>
            </c:strRef>
          </c:tx>
          <c:spPr>
            <a:solidFill>
              <a:schemeClr val="accent1">
                <a:shade val="76000"/>
              </a:schemeClr>
            </a:solidFill>
            <a:ln>
              <a:noFill/>
            </a:ln>
            <a:effectLst/>
            <a:sp3d/>
          </c:spPr>
          <c:invertIfNegative val="0"/>
          <c:cat>
            <c:strRef>
              <c:f>Sheet1!$A$2:$A$4</c:f>
              <c:strCache>
                <c:ptCount val="3"/>
                <c:pt idx="0">
                  <c:v>Unrestricted</c:v>
                </c:pt>
                <c:pt idx="1">
                  <c:v>Restricted</c:v>
                </c:pt>
                <c:pt idx="2">
                  <c:v>Net investment in capital assets</c:v>
                </c:pt>
              </c:strCache>
            </c:strRef>
          </c:cat>
          <c:val>
            <c:numRef>
              <c:f>Sheet1!$B$2:$B$4</c:f>
              <c:numCache>
                <c:formatCode>"$"#,##0_);[Red]\("$"#,##0\)</c:formatCode>
                <c:ptCount val="3"/>
                <c:pt idx="0">
                  <c:v>-70000000</c:v>
                </c:pt>
                <c:pt idx="1">
                  <c:v>10000000</c:v>
                </c:pt>
                <c:pt idx="2">
                  <c:v>215000000</c:v>
                </c:pt>
              </c:numCache>
            </c:numRef>
          </c:val>
          <c:extLst>
            <c:ext xmlns:c16="http://schemas.microsoft.com/office/drawing/2014/chart" uri="{C3380CC4-5D6E-409C-BE32-E72D297353CC}">
              <c16:uniqueId val="{00000000-4D7F-411E-B3AE-16B091B252E3}"/>
            </c:ext>
          </c:extLst>
        </c:ser>
        <c:ser>
          <c:idx val="1"/>
          <c:order val="1"/>
          <c:tx>
            <c:strRef>
              <c:f>Sheet1!$C$1</c:f>
              <c:strCache>
                <c:ptCount val="1"/>
                <c:pt idx="0">
                  <c:v>2026</c:v>
                </c:pt>
              </c:strCache>
            </c:strRef>
          </c:tx>
          <c:spPr>
            <a:solidFill>
              <a:schemeClr val="accent1">
                <a:tint val="77000"/>
              </a:schemeClr>
            </a:solidFill>
            <a:ln>
              <a:noFill/>
            </a:ln>
            <a:effectLst/>
            <a:sp3d/>
          </c:spPr>
          <c:invertIfNegative val="0"/>
          <c:cat>
            <c:strRef>
              <c:f>Sheet1!$A$2:$A$4</c:f>
              <c:strCache>
                <c:ptCount val="3"/>
                <c:pt idx="0">
                  <c:v>Unrestricted</c:v>
                </c:pt>
                <c:pt idx="1">
                  <c:v>Restricted</c:v>
                </c:pt>
                <c:pt idx="2">
                  <c:v>Net investment in capital assets</c:v>
                </c:pt>
              </c:strCache>
            </c:strRef>
          </c:cat>
          <c:val>
            <c:numRef>
              <c:f>Sheet1!$C$2:$C$4</c:f>
              <c:numCache>
                <c:formatCode>General</c:formatCode>
                <c:ptCount val="3"/>
                <c:pt idx="0" formatCode="&quot;$&quot;#,##0_);[Red]\(&quot;$&quot;#,##0\)">
                  <c:v>-60000000</c:v>
                </c:pt>
                <c:pt idx="1">
                  <c:v>10000000</c:v>
                </c:pt>
                <c:pt idx="2">
                  <c:v>225000000</c:v>
                </c:pt>
              </c:numCache>
            </c:numRef>
          </c:val>
          <c:extLst>
            <c:ext xmlns:c16="http://schemas.microsoft.com/office/drawing/2014/chart" uri="{C3380CC4-5D6E-409C-BE32-E72D297353CC}">
              <c16:uniqueId val="{00000001-4D7F-411E-B3AE-16B091B252E3}"/>
            </c:ext>
          </c:extLst>
        </c:ser>
        <c:dLbls>
          <c:showLegendKey val="0"/>
          <c:showVal val="0"/>
          <c:showCatName val="0"/>
          <c:showSerName val="0"/>
          <c:showPercent val="0"/>
          <c:showBubbleSize val="0"/>
        </c:dLbls>
        <c:gapWidth val="150"/>
        <c:shape val="box"/>
        <c:axId val="600693088"/>
        <c:axId val="1403825536"/>
        <c:axId val="0"/>
      </c:bar3DChart>
      <c:catAx>
        <c:axId val="600693088"/>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3825536"/>
        <c:crossesAt val="0"/>
        <c:auto val="0"/>
        <c:lblAlgn val="ctr"/>
        <c:lblOffset val="100"/>
        <c:tickLblSkip val="1"/>
        <c:noMultiLvlLbl val="0"/>
      </c:catAx>
      <c:valAx>
        <c:axId val="1403825536"/>
        <c:scaling>
          <c:orientation val="minMax"/>
        </c:scaling>
        <c:delete val="0"/>
        <c:axPos val="b"/>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0693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Expenses and Program Revenues – Government Activities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Expenses</c:v>
                </c:pt>
              </c:strCache>
            </c:strRef>
          </c:tx>
          <c:spPr>
            <a:solidFill>
              <a:schemeClr val="accent1">
                <a:shade val="76000"/>
              </a:schemeClr>
            </a:solidFill>
            <a:ln>
              <a:noFill/>
            </a:ln>
            <a:effectLst/>
          </c:spPr>
          <c:invertIfNegative val="0"/>
          <c:cat>
            <c:strRef>
              <c:f>Sheet1!$A$2:$A$7</c:f>
              <c:strCache>
                <c:ptCount val="6"/>
                <c:pt idx="0">
                  <c:v>General Government</c:v>
                </c:pt>
                <c:pt idx="1">
                  <c:v>Public Safety</c:v>
                </c:pt>
                <c:pt idx="2">
                  <c:v>Highways and streets</c:v>
                </c:pt>
                <c:pt idx="3">
                  <c:v>Sanitation</c:v>
                </c:pt>
                <c:pt idx="4">
                  <c:v>Culture and recreation</c:v>
                </c:pt>
                <c:pt idx="5">
                  <c:v>Interest on long-term debt</c:v>
                </c:pt>
              </c:strCache>
            </c:strRef>
          </c:cat>
          <c:val>
            <c:numRef>
              <c:f>Sheet1!$B$2:$B$7</c:f>
              <c:numCache>
                <c:formatCode>General</c:formatCode>
                <c:ptCount val="6"/>
                <c:pt idx="0">
                  <c:v>32000000</c:v>
                </c:pt>
                <c:pt idx="1">
                  <c:v>60000000</c:v>
                </c:pt>
                <c:pt idx="2">
                  <c:v>35000000</c:v>
                </c:pt>
                <c:pt idx="3">
                  <c:v>11000000</c:v>
                </c:pt>
                <c:pt idx="4">
                  <c:v>24000000</c:v>
                </c:pt>
                <c:pt idx="5">
                  <c:v>0</c:v>
                </c:pt>
              </c:numCache>
            </c:numRef>
          </c:val>
          <c:extLst>
            <c:ext xmlns:c16="http://schemas.microsoft.com/office/drawing/2014/chart" uri="{C3380CC4-5D6E-409C-BE32-E72D297353CC}">
              <c16:uniqueId val="{00000000-FD5E-4D58-A6E9-34A1AA204244}"/>
            </c:ext>
          </c:extLst>
        </c:ser>
        <c:ser>
          <c:idx val="1"/>
          <c:order val="1"/>
          <c:tx>
            <c:strRef>
              <c:f>Sheet1!$C$1</c:f>
              <c:strCache>
                <c:ptCount val="1"/>
                <c:pt idx="0">
                  <c:v>Program Revenues</c:v>
                </c:pt>
              </c:strCache>
            </c:strRef>
          </c:tx>
          <c:spPr>
            <a:solidFill>
              <a:schemeClr val="accent1">
                <a:tint val="77000"/>
              </a:schemeClr>
            </a:solidFill>
            <a:ln>
              <a:noFill/>
            </a:ln>
            <a:effectLst/>
          </c:spPr>
          <c:invertIfNegative val="0"/>
          <c:cat>
            <c:strRef>
              <c:f>Sheet1!$A$2:$A$7</c:f>
              <c:strCache>
                <c:ptCount val="6"/>
                <c:pt idx="0">
                  <c:v>General Government</c:v>
                </c:pt>
                <c:pt idx="1">
                  <c:v>Public Safety</c:v>
                </c:pt>
                <c:pt idx="2">
                  <c:v>Highways and streets</c:v>
                </c:pt>
                <c:pt idx="3">
                  <c:v>Sanitation</c:v>
                </c:pt>
                <c:pt idx="4">
                  <c:v>Culture and recreation</c:v>
                </c:pt>
                <c:pt idx="5">
                  <c:v>Interest on long-term debt</c:v>
                </c:pt>
              </c:strCache>
            </c:strRef>
          </c:cat>
          <c:val>
            <c:numRef>
              <c:f>Sheet1!$C$2:$C$7</c:f>
              <c:numCache>
                <c:formatCode>General</c:formatCode>
                <c:ptCount val="6"/>
                <c:pt idx="0">
                  <c:v>8000000</c:v>
                </c:pt>
                <c:pt idx="1">
                  <c:v>20000000</c:v>
                </c:pt>
                <c:pt idx="2">
                  <c:v>12000000</c:v>
                </c:pt>
                <c:pt idx="3">
                  <c:v>2000000</c:v>
                </c:pt>
                <c:pt idx="4">
                  <c:v>10500000</c:v>
                </c:pt>
                <c:pt idx="5">
                  <c:v>3000000</c:v>
                </c:pt>
              </c:numCache>
            </c:numRef>
          </c:val>
          <c:extLst>
            <c:ext xmlns:c16="http://schemas.microsoft.com/office/drawing/2014/chart" uri="{C3380CC4-5D6E-409C-BE32-E72D297353CC}">
              <c16:uniqueId val="{00000001-FD5E-4D58-A6E9-34A1AA204244}"/>
            </c:ext>
          </c:extLst>
        </c:ser>
        <c:dLbls>
          <c:showLegendKey val="0"/>
          <c:showVal val="0"/>
          <c:showCatName val="0"/>
          <c:showSerName val="0"/>
          <c:showPercent val="0"/>
          <c:showBubbleSize val="0"/>
        </c:dLbls>
        <c:gapWidth val="219"/>
        <c:overlap val="-27"/>
        <c:axId val="993062672"/>
        <c:axId val="1458598688"/>
      </c:barChart>
      <c:catAx>
        <c:axId val="99306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58598688"/>
        <c:crosses val="autoZero"/>
        <c:auto val="1"/>
        <c:lblAlgn val="ctr"/>
        <c:lblOffset val="100"/>
        <c:noMultiLvlLbl val="0"/>
      </c:catAx>
      <c:valAx>
        <c:axId val="14585986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306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General Fund</a:t>
            </a:r>
          </a:p>
          <a:p>
            <a:pPr>
              <a:defRPr/>
            </a:pPr>
            <a:r>
              <a:rPr lang="en-US" dirty="0"/>
              <a:t>Components</a:t>
            </a:r>
            <a:r>
              <a:rPr lang="en-US" baseline="0" dirty="0"/>
              <a:t> of Fund Balance</a:t>
            </a:r>
          </a:p>
          <a:p>
            <a:pPr>
              <a:defRPr/>
            </a:pPr>
            <a:r>
              <a:rPr lang="en-US" baseline="0" dirty="0"/>
              <a:t>June 30, 2026 and 2027</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2027</c:v>
                </c:pt>
              </c:strCache>
            </c:strRef>
          </c:tx>
          <c:spPr>
            <a:solidFill>
              <a:schemeClr val="accent1">
                <a:shade val="76000"/>
              </a:schemeClr>
            </a:solidFill>
            <a:ln>
              <a:noFill/>
            </a:ln>
            <a:effectLst/>
          </c:spPr>
          <c:invertIfNegative val="0"/>
          <c:cat>
            <c:strRef>
              <c:f>Sheet1!$A$2:$A$6</c:f>
              <c:strCache>
                <c:ptCount val="5"/>
                <c:pt idx="0">
                  <c:v>Nonspendable</c:v>
                </c:pt>
                <c:pt idx="1">
                  <c:v>Restricted</c:v>
                </c:pt>
                <c:pt idx="2">
                  <c:v>Committed</c:v>
                </c:pt>
                <c:pt idx="3">
                  <c:v>Assigned</c:v>
                </c:pt>
                <c:pt idx="4">
                  <c:v>Unassigned</c:v>
                </c:pt>
              </c:strCache>
            </c:strRef>
          </c:cat>
          <c:val>
            <c:numRef>
              <c:f>Sheet1!$B$2:$B$6</c:f>
              <c:numCache>
                <c:formatCode>General</c:formatCode>
                <c:ptCount val="5"/>
                <c:pt idx="0">
                  <c:v>1000000</c:v>
                </c:pt>
                <c:pt idx="1">
                  <c:v>1500000</c:v>
                </c:pt>
                <c:pt idx="2">
                  <c:v>500000</c:v>
                </c:pt>
                <c:pt idx="3">
                  <c:v>2500000</c:v>
                </c:pt>
                <c:pt idx="4">
                  <c:v>16000000</c:v>
                </c:pt>
              </c:numCache>
            </c:numRef>
          </c:val>
          <c:extLst>
            <c:ext xmlns:c16="http://schemas.microsoft.com/office/drawing/2014/chart" uri="{C3380CC4-5D6E-409C-BE32-E72D297353CC}">
              <c16:uniqueId val="{00000000-CB76-4939-B7BD-510E02A17901}"/>
            </c:ext>
          </c:extLst>
        </c:ser>
        <c:ser>
          <c:idx val="1"/>
          <c:order val="1"/>
          <c:tx>
            <c:strRef>
              <c:f>Sheet1!$C$1</c:f>
              <c:strCache>
                <c:ptCount val="1"/>
                <c:pt idx="0">
                  <c:v>2026</c:v>
                </c:pt>
              </c:strCache>
            </c:strRef>
          </c:tx>
          <c:spPr>
            <a:solidFill>
              <a:schemeClr val="accent1">
                <a:tint val="77000"/>
              </a:schemeClr>
            </a:solidFill>
            <a:ln>
              <a:noFill/>
            </a:ln>
            <a:effectLst/>
          </c:spPr>
          <c:invertIfNegative val="0"/>
          <c:cat>
            <c:strRef>
              <c:f>Sheet1!$A$2:$A$6</c:f>
              <c:strCache>
                <c:ptCount val="5"/>
                <c:pt idx="0">
                  <c:v>Nonspendable</c:v>
                </c:pt>
                <c:pt idx="1">
                  <c:v>Restricted</c:v>
                </c:pt>
                <c:pt idx="2">
                  <c:v>Committed</c:v>
                </c:pt>
                <c:pt idx="3">
                  <c:v>Assigned</c:v>
                </c:pt>
                <c:pt idx="4">
                  <c:v>Unassigned</c:v>
                </c:pt>
              </c:strCache>
            </c:strRef>
          </c:cat>
          <c:val>
            <c:numRef>
              <c:f>Sheet1!$C$2:$C$6</c:f>
              <c:numCache>
                <c:formatCode>General</c:formatCode>
                <c:ptCount val="5"/>
                <c:pt idx="0">
                  <c:v>850000</c:v>
                </c:pt>
                <c:pt idx="1">
                  <c:v>0</c:v>
                </c:pt>
                <c:pt idx="2">
                  <c:v>0</c:v>
                </c:pt>
                <c:pt idx="3">
                  <c:v>6000000</c:v>
                </c:pt>
                <c:pt idx="4">
                  <c:v>21000000</c:v>
                </c:pt>
              </c:numCache>
            </c:numRef>
          </c:val>
          <c:extLst>
            <c:ext xmlns:c16="http://schemas.microsoft.com/office/drawing/2014/chart" uri="{C3380CC4-5D6E-409C-BE32-E72D297353CC}">
              <c16:uniqueId val="{00000001-CB76-4939-B7BD-510E02A17901}"/>
            </c:ext>
          </c:extLst>
        </c:ser>
        <c:dLbls>
          <c:showLegendKey val="0"/>
          <c:showVal val="0"/>
          <c:showCatName val="0"/>
          <c:showSerName val="0"/>
          <c:showPercent val="0"/>
          <c:showBubbleSize val="0"/>
        </c:dLbls>
        <c:gapWidth val="182"/>
        <c:axId val="992374400"/>
        <c:axId val="1462092112"/>
      </c:barChart>
      <c:catAx>
        <c:axId val="992374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2092112"/>
        <c:crosses val="autoZero"/>
        <c:auto val="1"/>
        <c:lblAlgn val="ctr"/>
        <c:lblOffset val="100"/>
        <c:noMultiLvlLbl val="0"/>
      </c:catAx>
      <c:valAx>
        <c:axId val="1462092112"/>
        <c:scaling>
          <c:orientation val="minMax"/>
        </c:scaling>
        <c:delete val="0"/>
        <c:axPos val="b"/>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237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3407"/>
          </a:xfrm>
          <a:prstGeom prst="rect">
            <a:avLst/>
          </a:prstGeom>
        </p:spPr>
        <p:txBody>
          <a:bodyPr vert="horz" lIns="93177" tIns="46589" rIns="93177" bIns="46589" rtlCol="0"/>
          <a:lstStyle>
            <a:lvl1pPr algn="r">
              <a:defRPr sz="1200"/>
            </a:lvl1pPr>
          </a:lstStyle>
          <a:p>
            <a:fld id="{30633AB0-1EBE-4C79-8263-F13158242427}" type="datetimeFigureOut">
              <a:rPr lang="en-US" smtClean="0">
                <a:latin typeface="Arial" panose="020B0604020202020204" pitchFamily="34" charset="0"/>
              </a:rPr>
              <a:t>4/15/2024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26863FE4-611E-4007-9D1B-9B868432C099}"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3064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3177" tIns="46589" rIns="93177" bIns="46589" rtlCol="0"/>
          <a:lstStyle>
            <a:lvl1pPr algn="r">
              <a:defRPr sz="1200" b="0" i="0">
                <a:latin typeface="Arial" panose="020B0604020202020204" pitchFamily="34" charset="0"/>
              </a:defRPr>
            </a:lvl1pPr>
          </a:lstStyle>
          <a:p>
            <a:fld id="{273BA750-251D-4D1C-B561-83377566EE96}" type="datetimeFigureOut">
              <a:rPr lang="en-US" smtClean="0"/>
              <a:pPr/>
              <a:t>4/15/2024</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3177" tIns="46589" rIns="93177" bIns="46589"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3177" tIns="46589" rIns="93177" bIns="46589" rtlCol="0" anchor="b"/>
          <a:lstStyle>
            <a:lvl1pPr algn="r">
              <a:defRPr sz="1200" b="0" i="0">
                <a:latin typeface="Arial" panose="020B0604020202020204" pitchFamily="34" charset="0"/>
              </a:defRPr>
            </a:lvl1pPr>
          </a:lstStyle>
          <a:p>
            <a:fld id="{A15BB363-4395-469B-8D47-BDF0EAA77A28}" type="slidenum">
              <a:rPr lang="en-US" smtClean="0"/>
              <a:pPr/>
              <a:t>‹#›</a:t>
            </a:fld>
            <a:endParaRPr lang="en-US" dirty="0"/>
          </a:p>
        </p:txBody>
      </p:sp>
    </p:spTree>
    <p:extLst>
      <p:ext uri="{BB962C8B-B14F-4D97-AF65-F5344CB8AC3E}">
        <p14:creationId xmlns:p14="http://schemas.microsoft.com/office/powerpoint/2010/main" val="629269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5BB363-4395-469B-8D47-BDF0EAA77A28}" type="slidenum">
              <a:rPr lang="en-US" smtClean="0"/>
              <a:pPr/>
              <a:t>25</a:t>
            </a:fld>
            <a:endParaRPr lang="en-US" dirty="0"/>
          </a:p>
        </p:txBody>
      </p:sp>
    </p:spTree>
    <p:extLst>
      <p:ext uri="{BB962C8B-B14F-4D97-AF65-F5344CB8AC3E}">
        <p14:creationId xmlns:p14="http://schemas.microsoft.com/office/powerpoint/2010/main" val="141297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5BB363-4395-469B-8D47-BDF0EAA77A28}" type="slidenum">
              <a:rPr lang="en-US" smtClean="0"/>
              <a:pPr/>
              <a:t>26</a:t>
            </a:fld>
            <a:endParaRPr lang="en-US" dirty="0"/>
          </a:p>
        </p:txBody>
      </p:sp>
    </p:spTree>
    <p:extLst>
      <p:ext uri="{BB962C8B-B14F-4D97-AF65-F5344CB8AC3E}">
        <p14:creationId xmlns:p14="http://schemas.microsoft.com/office/powerpoint/2010/main" val="36372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imary - 1 column">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DFF4048-32D9-1948-7EA4-A7A4EF92295D}"/>
              </a:ext>
            </a:extLst>
          </p:cNvPr>
          <p:cNvSpPr>
            <a:spLocks noGrp="1"/>
          </p:cNvSpPr>
          <p:nvPr>
            <p:ph type="title"/>
          </p:nvPr>
        </p:nvSpPr>
        <p:spPr/>
        <p:txBody>
          <a:bodyPr/>
          <a:lstStyle/>
          <a:p>
            <a:endParaRPr lang="en-US" dirty="0"/>
          </a:p>
        </p:txBody>
      </p:sp>
      <p:sp>
        <p:nvSpPr>
          <p:cNvPr id="11" name="Slide Number Placeholder 10">
            <a:extLst>
              <a:ext uri="{FF2B5EF4-FFF2-40B4-BE49-F238E27FC236}">
                <a16:creationId xmlns:a16="http://schemas.microsoft.com/office/drawing/2014/main" id="{956CF664-A768-3DD3-D350-9A98127C74D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
        <p:nvSpPr>
          <p:cNvPr id="13" name="Text Placeholder 12">
            <a:extLst>
              <a:ext uri="{FF2B5EF4-FFF2-40B4-BE49-F238E27FC236}">
                <a16:creationId xmlns:a16="http://schemas.microsoft.com/office/drawing/2014/main" id="{24986ABA-9C4D-B1F6-6F5B-587F650E6066}"/>
              </a:ext>
            </a:extLst>
          </p:cNvPr>
          <p:cNvSpPr>
            <a:spLocks noGrp="1"/>
          </p:cNvSpPr>
          <p:nvPr>
            <p:ph type="body" sz="quarter" idx="11"/>
          </p:nvPr>
        </p:nvSpPr>
        <p:spPr>
          <a:xfrm>
            <a:off x="609600" y="1600200"/>
            <a:ext cx="10972800" cy="4535488"/>
          </a:xfrm>
        </p:spPr>
        <p:txBody>
          <a:bodyPr/>
          <a:lstStyle>
            <a:lvl2pPr>
              <a:buClr>
                <a:schemeClr val="accent1"/>
              </a:buClr>
              <a:defRPr/>
            </a:lvl2pPr>
            <a:lvl3pPr>
              <a:buClr>
                <a:schemeClr val="accent1"/>
              </a:buClr>
              <a:defRPr/>
            </a:lvl3pPr>
            <a:lvl4pPr>
              <a:buClr>
                <a:schemeClr val="accent1"/>
              </a:buClr>
              <a:defRPr/>
            </a:lvl4pPr>
            <a:lvl5pPr marL="2114550" indent="-285750">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021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536971"/>
            <a:ext cx="10515600" cy="4639993"/>
          </a:xfrm>
        </p:spPr>
        <p:txBody>
          <a:bodyPr/>
          <a:lstStyle>
            <a:lvl2pPr>
              <a:buClr>
                <a:schemeClr val="tx1">
                  <a:lumMod val="50000"/>
                  <a:lumOff val="50000"/>
                </a:schemeClr>
              </a:buClr>
              <a:defRPr/>
            </a:lvl2pPr>
            <a:lvl4pPr>
              <a:buClr>
                <a:schemeClr val="tx1">
                  <a:lumMod val="50000"/>
                  <a:lumOff val="50000"/>
                </a:schemeClr>
              </a:buClr>
              <a:defRPr/>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88B75F2-422D-42DB-B5CB-9FDA1BE186BF}" type="slidenum">
              <a:rPr lang="en-US" smtClean="0"/>
              <a:t>‹#›</a:t>
            </a:fld>
            <a:endParaRPr lang="en-US"/>
          </a:p>
        </p:txBody>
      </p:sp>
    </p:spTree>
    <p:extLst>
      <p:ext uri="{BB962C8B-B14F-4D97-AF65-F5344CB8AC3E}">
        <p14:creationId xmlns:p14="http://schemas.microsoft.com/office/powerpoint/2010/main" val="281701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ondary - 1 column">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756551D-98A1-DA86-311E-40D5BE1213DB}"/>
              </a:ext>
            </a:extLst>
          </p:cNvPr>
          <p:cNvSpPr>
            <a:spLocks noGrp="1"/>
          </p:cNvSpPr>
          <p:nvPr>
            <p:ph type="body" sz="quarter" idx="11"/>
          </p:nvPr>
        </p:nvSpPr>
        <p:spPr>
          <a:xfrm>
            <a:off x="4300396" y="1600200"/>
            <a:ext cx="7282005" cy="4538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a:xfrm>
            <a:off x="609601" y="431561"/>
            <a:ext cx="2261786" cy="4665539"/>
          </a:xfrm>
        </p:spPr>
        <p:txBody>
          <a:bodyPr/>
          <a:lstStyle/>
          <a:p>
            <a:r>
              <a:rPr lang="en-US" dirty="0"/>
              <a:t>Click to edit Master title style</a:t>
            </a:r>
          </a:p>
        </p:txBody>
      </p:sp>
      <p:sp>
        <p:nvSpPr>
          <p:cNvPr id="10" name="Slide Number Placeholder 9">
            <a:extLst>
              <a:ext uri="{FF2B5EF4-FFF2-40B4-BE49-F238E27FC236}">
                <a16:creationId xmlns:a16="http://schemas.microsoft.com/office/drawing/2014/main" id="{3EFEA075-BAAE-FAB3-8CC4-401D20396E97}"/>
              </a:ext>
            </a:extLst>
          </p:cNvPr>
          <p:cNvSpPr>
            <a:spLocks noGrp="1"/>
          </p:cNvSpPr>
          <p:nvPr>
            <p:ph type="sldNum" sz="quarter" idx="12"/>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156728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ondary - 2 column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756551D-98A1-DA86-311E-40D5BE1213DB}"/>
              </a:ext>
            </a:extLst>
          </p:cNvPr>
          <p:cNvSpPr>
            <a:spLocks noGrp="1"/>
          </p:cNvSpPr>
          <p:nvPr>
            <p:ph type="body" sz="quarter" idx="11"/>
          </p:nvPr>
        </p:nvSpPr>
        <p:spPr>
          <a:xfrm>
            <a:off x="4686301" y="1600200"/>
            <a:ext cx="3260558" cy="4592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p:txBody>
          <a:bodyPr/>
          <a:lstStyle/>
          <a:p>
            <a:r>
              <a:rPr lang="en-US" dirty="0"/>
              <a:t>Click to edit Master title style</a:t>
            </a:r>
          </a:p>
        </p:txBody>
      </p:sp>
      <p:sp>
        <p:nvSpPr>
          <p:cNvPr id="10" name="Slide Number Placeholder 9">
            <a:extLst>
              <a:ext uri="{FF2B5EF4-FFF2-40B4-BE49-F238E27FC236}">
                <a16:creationId xmlns:a16="http://schemas.microsoft.com/office/drawing/2014/main" id="{3EFEA075-BAAE-FAB3-8CC4-401D20396E97}"/>
              </a:ext>
            </a:extLst>
          </p:cNvPr>
          <p:cNvSpPr>
            <a:spLocks noGrp="1"/>
          </p:cNvSpPr>
          <p:nvPr>
            <p:ph type="sldNum" sz="quarter" idx="12"/>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2" name="Text Placeholder 7">
            <a:extLst>
              <a:ext uri="{FF2B5EF4-FFF2-40B4-BE49-F238E27FC236}">
                <a16:creationId xmlns:a16="http://schemas.microsoft.com/office/drawing/2014/main" id="{9C1BAD62-D36F-5F2E-E419-AC04AEF09025}"/>
              </a:ext>
            </a:extLst>
          </p:cNvPr>
          <p:cNvSpPr>
            <a:spLocks noGrp="1"/>
          </p:cNvSpPr>
          <p:nvPr>
            <p:ph type="body" sz="quarter" idx="13"/>
          </p:nvPr>
        </p:nvSpPr>
        <p:spPr>
          <a:xfrm>
            <a:off x="8321842" y="1600200"/>
            <a:ext cx="3260558" cy="4592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115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ondary - 1 profi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a:xfrm>
            <a:off x="609601" y="431562"/>
            <a:ext cx="2261786" cy="2997438"/>
          </a:xfrm>
        </p:spPr>
        <p:txBody>
          <a:bodyPr/>
          <a:lstStyle>
            <a:lvl1pPr>
              <a:defRPr/>
            </a:lvl1pPr>
          </a:lstStyle>
          <a:p>
            <a:endParaRPr lang="en-US" dirty="0"/>
          </a:p>
        </p:txBody>
      </p:sp>
      <p:sp>
        <p:nvSpPr>
          <p:cNvPr id="2" name="Text Placeholder 6">
            <a:extLst>
              <a:ext uri="{FF2B5EF4-FFF2-40B4-BE49-F238E27FC236}">
                <a16:creationId xmlns:a16="http://schemas.microsoft.com/office/drawing/2014/main" id="{35322268-600F-4E20-38F5-E4FD20116B66}"/>
              </a:ext>
            </a:extLst>
          </p:cNvPr>
          <p:cNvSpPr>
            <a:spLocks noGrp="1"/>
          </p:cNvSpPr>
          <p:nvPr>
            <p:ph type="body" sz="quarter" idx="151" hasCustomPrompt="1"/>
          </p:nvPr>
        </p:nvSpPr>
        <p:spPr>
          <a:xfrm>
            <a:off x="4686300" y="1600200"/>
            <a:ext cx="4722620"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4" name="Picture Placeholder 2">
            <a:extLst>
              <a:ext uri="{FF2B5EF4-FFF2-40B4-BE49-F238E27FC236}">
                <a16:creationId xmlns:a16="http://schemas.microsoft.com/office/drawing/2014/main" id="{1F4719C8-3E88-4935-E86F-E2C901BFC911}"/>
              </a:ext>
            </a:extLst>
          </p:cNvPr>
          <p:cNvSpPr>
            <a:spLocks noGrp="1"/>
          </p:cNvSpPr>
          <p:nvPr>
            <p:ph type="pic" sz="quarter" idx="152"/>
          </p:nvPr>
        </p:nvSpPr>
        <p:spPr>
          <a:xfrm>
            <a:off x="1923796"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5" name="Text Placeholder 6">
            <a:extLst>
              <a:ext uri="{FF2B5EF4-FFF2-40B4-BE49-F238E27FC236}">
                <a16:creationId xmlns:a16="http://schemas.microsoft.com/office/drawing/2014/main" id="{E5ACEB40-24B2-3872-7893-A5C93653632F}"/>
              </a:ext>
            </a:extLst>
          </p:cNvPr>
          <p:cNvSpPr>
            <a:spLocks noGrp="1"/>
          </p:cNvSpPr>
          <p:nvPr>
            <p:ph type="body" sz="quarter" idx="153" hasCustomPrompt="1"/>
          </p:nvPr>
        </p:nvSpPr>
        <p:spPr>
          <a:xfrm>
            <a:off x="4686300" y="1907958"/>
            <a:ext cx="4722620"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title here</a:t>
            </a:r>
          </a:p>
        </p:txBody>
      </p:sp>
      <p:sp>
        <p:nvSpPr>
          <p:cNvPr id="6" name="Marcador de contenido 2">
            <a:extLst>
              <a:ext uri="{FF2B5EF4-FFF2-40B4-BE49-F238E27FC236}">
                <a16:creationId xmlns:a16="http://schemas.microsoft.com/office/drawing/2014/main" id="{6CB4E9F6-FD21-2DC8-7200-2427B382B6D7}"/>
              </a:ext>
            </a:extLst>
          </p:cNvPr>
          <p:cNvSpPr>
            <a:spLocks noGrp="1"/>
          </p:cNvSpPr>
          <p:nvPr>
            <p:ph idx="154" hasCustomPrompt="1"/>
          </p:nvPr>
        </p:nvSpPr>
        <p:spPr>
          <a:xfrm>
            <a:off x="4686300" y="2479714"/>
            <a:ext cx="6896100" cy="3767178"/>
          </a:xfrm>
          <a:prstGeom prst="rect">
            <a:avLst/>
          </a:prstGeom>
        </p:spPr>
        <p:txBody>
          <a:bodyPr>
            <a:normAutofit/>
          </a:bodyPr>
          <a:lstStyle>
            <a:lvl1pPr marL="0" indent="0">
              <a:buNone/>
              <a:defRPr sz="14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s-ES" dirty="0" err="1"/>
              <a:t>Insert</a:t>
            </a:r>
            <a:r>
              <a:rPr lang="es-ES" dirty="0"/>
              <a:t> bio </a:t>
            </a:r>
            <a:r>
              <a:rPr lang="es-ES" dirty="0" err="1"/>
              <a:t>text</a:t>
            </a:r>
            <a:r>
              <a:rPr lang="es-ES" dirty="0"/>
              <a:t> </a:t>
            </a:r>
            <a:r>
              <a:rPr lang="es-ES" dirty="0" err="1"/>
              <a:t>here</a:t>
            </a:r>
            <a:r>
              <a:rPr lang="es-ES" dirty="0"/>
              <a:t>.</a:t>
            </a:r>
          </a:p>
        </p:txBody>
      </p:sp>
      <p:sp>
        <p:nvSpPr>
          <p:cNvPr id="7" name="Slide Number Placeholder 6">
            <a:extLst>
              <a:ext uri="{FF2B5EF4-FFF2-40B4-BE49-F238E27FC236}">
                <a16:creationId xmlns:a16="http://schemas.microsoft.com/office/drawing/2014/main" id="{7FAE4ABF-F00B-7162-4E58-3A254FD65994}"/>
              </a:ext>
            </a:extLst>
          </p:cNvPr>
          <p:cNvSpPr>
            <a:spLocks noGrp="1"/>
          </p:cNvSpPr>
          <p:nvPr>
            <p:ph type="sldNum" sz="quarter" idx="155"/>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666882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ondary - 3 headshot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a:xfrm>
            <a:off x="609601" y="431561"/>
            <a:ext cx="2261786" cy="3515749"/>
          </a:xfrm>
        </p:spPr>
        <p:txBody>
          <a:bodyPr/>
          <a:lstStyle>
            <a:lvl1pPr>
              <a:defRPr/>
            </a:lvl1pPr>
          </a:lstStyle>
          <a:p>
            <a:endParaRPr lang="en-US" dirty="0"/>
          </a:p>
        </p:txBody>
      </p:sp>
      <p:sp>
        <p:nvSpPr>
          <p:cNvPr id="13" name="Slide Number Placeholder 12">
            <a:extLst>
              <a:ext uri="{FF2B5EF4-FFF2-40B4-BE49-F238E27FC236}">
                <a16:creationId xmlns:a16="http://schemas.microsoft.com/office/drawing/2014/main" id="{D9EFE388-AD1A-4BD9-0257-3B7BC43BC324}"/>
              </a:ext>
            </a:extLst>
          </p:cNvPr>
          <p:cNvSpPr>
            <a:spLocks noGrp="1"/>
          </p:cNvSpPr>
          <p:nvPr>
            <p:ph type="sldNum" sz="quarter" idx="160"/>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14" name="Text Placeholder 6">
            <a:extLst>
              <a:ext uri="{FF2B5EF4-FFF2-40B4-BE49-F238E27FC236}">
                <a16:creationId xmlns:a16="http://schemas.microsoft.com/office/drawing/2014/main" id="{68300D75-AE3F-E678-D71B-8F253E6826C6}"/>
              </a:ext>
            </a:extLst>
          </p:cNvPr>
          <p:cNvSpPr>
            <a:spLocks noGrp="1"/>
          </p:cNvSpPr>
          <p:nvPr>
            <p:ph type="body" sz="quarter" idx="154" hasCustomPrompt="1"/>
          </p:nvPr>
        </p:nvSpPr>
        <p:spPr>
          <a:xfrm>
            <a:off x="3435321"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5" name="Picture Placeholder 2">
            <a:extLst>
              <a:ext uri="{FF2B5EF4-FFF2-40B4-BE49-F238E27FC236}">
                <a16:creationId xmlns:a16="http://schemas.microsoft.com/office/drawing/2014/main" id="{0872F97E-AC9B-C02A-33DB-B1262F946B25}"/>
              </a:ext>
            </a:extLst>
          </p:cNvPr>
          <p:cNvSpPr>
            <a:spLocks noGrp="1"/>
          </p:cNvSpPr>
          <p:nvPr>
            <p:ph type="pic" sz="quarter" idx="155"/>
          </p:nvPr>
        </p:nvSpPr>
        <p:spPr>
          <a:xfrm>
            <a:off x="3435321"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6" name="Text Placeholder 6">
            <a:extLst>
              <a:ext uri="{FF2B5EF4-FFF2-40B4-BE49-F238E27FC236}">
                <a16:creationId xmlns:a16="http://schemas.microsoft.com/office/drawing/2014/main" id="{3DF88D26-216D-210E-6A7E-D11A353F31D1}"/>
              </a:ext>
            </a:extLst>
          </p:cNvPr>
          <p:cNvSpPr>
            <a:spLocks noGrp="1"/>
          </p:cNvSpPr>
          <p:nvPr>
            <p:ph type="body" sz="quarter" idx="156" hasCustomPrompt="1"/>
          </p:nvPr>
        </p:nvSpPr>
        <p:spPr>
          <a:xfrm>
            <a:off x="3435321"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7" name="Text Placeholder 6">
            <a:extLst>
              <a:ext uri="{FF2B5EF4-FFF2-40B4-BE49-F238E27FC236}">
                <a16:creationId xmlns:a16="http://schemas.microsoft.com/office/drawing/2014/main" id="{615F31AE-5836-8D36-5279-7B31A29F846E}"/>
              </a:ext>
            </a:extLst>
          </p:cNvPr>
          <p:cNvSpPr>
            <a:spLocks noGrp="1"/>
          </p:cNvSpPr>
          <p:nvPr>
            <p:ph type="body" sz="quarter" idx="157" hasCustomPrompt="1"/>
          </p:nvPr>
        </p:nvSpPr>
        <p:spPr>
          <a:xfrm>
            <a:off x="6261042"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8" name="Picture Placeholder 2">
            <a:extLst>
              <a:ext uri="{FF2B5EF4-FFF2-40B4-BE49-F238E27FC236}">
                <a16:creationId xmlns:a16="http://schemas.microsoft.com/office/drawing/2014/main" id="{39541919-455F-A750-2565-B77AF5719202}"/>
              </a:ext>
            </a:extLst>
          </p:cNvPr>
          <p:cNvSpPr>
            <a:spLocks noGrp="1"/>
          </p:cNvSpPr>
          <p:nvPr>
            <p:ph type="pic" sz="quarter" idx="158"/>
          </p:nvPr>
        </p:nvSpPr>
        <p:spPr>
          <a:xfrm>
            <a:off x="6261042"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9" name="Text Placeholder 6">
            <a:extLst>
              <a:ext uri="{FF2B5EF4-FFF2-40B4-BE49-F238E27FC236}">
                <a16:creationId xmlns:a16="http://schemas.microsoft.com/office/drawing/2014/main" id="{9ED5A7FF-5BAB-07AE-BBE2-08155A4988C5}"/>
              </a:ext>
            </a:extLst>
          </p:cNvPr>
          <p:cNvSpPr>
            <a:spLocks noGrp="1"/>
          </p:cNvSpPr>
          <p:nvPr>
            <p:ph type="body" sz="quarter" idx="159" hasCustomPrompt="1"/>
          </p:nvPr>
        </p:nvSpPr>
        <p:spPr>
          <a:xfrm>
            <a:off x="6261042"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0" name="Text Placeholder 6">
            <a:extLst>
              <a:ext uri="{FF2B5EF4-FFF2-40B4-BE49-F238E27FC236}">
                <a16:creationId xmlns:a16="http://schemas.microsoft.com/office/drawing/2014/main" id="{FDA2F63F-BB9E-AA08-CDA7-61BE9485B11A}"/>
              </a:ext>
            </a:extLst>
          </p:cNvPr>
          <p:cNvSpPr>
            <a:spLocks noGrp="1"/>
          </p:cNvSpPr>
          <p:nvPr>
            <p:ph type="body" sz="quarter" idx="161" hasCustomPrompt="1"/>
          </p:nvPr>
        </p:nvSpPr>
        <p:spPr>
          <a:xfrm>
            <a:off x="9086764"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1" name="Picture Placeholder 2">
            <a:extLst>
              <a:ext uri="{FF2B5EF4-FFF2-40B4-BE49-F238E27FC236}">
                <a16:creationId xmlns:a16="http://schemas.microsoft.com/office/drawing/2014/main" id="{C8693CE1-3F70-07FC-CE5A-27100C366FC9}"/>
              </a:ext>
            </a:extLst>
          </p:cNvPr>
          <p:cNvSpPr>
            <a:spLocks noGrp="1"/>
          </p:cNvSpPr>
          <p:nvPr>
            <p:ph type="pic" sz="quarter" idx="162"/>
          </p:nvPr>
        </p:nvSpPr>
        <p:spPr>
          <a:xfrm>
            <a:off x="9086764"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2" name="Text Placeholder 6">
            <a:extLst>
              <a:ext uri="{FF2B5EF4-FFF2-40B4-BE49-F238E27FC236}">
                <a16:creationId xmlns:a16="http://schemas.microsoft.com/office/drawing/2014/main" id="{4282947F-B506-1C77-D02B-03E74F695C6A}"/>
              </a:ext>
            </a:extLst>
          </p:cNvPr>
          <p:cNvSpPr>
            <a:spLocks noGrp="1"/>
          </p:cNvSpPr>
          <p:nvPr>
            <p:ph type="body" sz="quarter" idx="163" hasCustomPrompt="1"/>
          </p:nvPr>
        </p:nvSpPr>
        <p:spPr>
          <a:xfrm>
            <a:off x="9086764"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Tree>
    <p:extLst>
      <p:ext uri="{BB962C8B-B14F-4D97-AF65-F5344CB8AC3E}">
        <p14:creationId xmlns:p14="http://schemas.microsoft.com/office/powerpoint/2010/main" val="4051008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ondary - 1 column with imag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756551D-98A1-DA86-311E-40D5BE1213DB}"/>
              </a:ext>
            </a:extLst>
          </p:cNvPr>
          <p:cNvSpPr>
            <a:spLocks noGrp="1"/>
          </p:cNvSpPr>
          <p:nvPr>
            <p:ph type="body" sz="quarter" idx="11"/>
          </p:nvPr>
        </p:nvSpPr>
        <p:spPr>
          <a:xfrm>
            <a:off x="4686301" y="1600200"/>
            <a:ext cx="3671486" cy="480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515CBA0F-F1FA-4765-C264-8B3E60804BA6}"/>
              </a:ext>
            </a:extLst>
          </p:cNvPr>
          <p:cNvSpPr>
            <a:spLocks noGrp="1"/>
          </p:cNvSpPr>
          <p:nvPr>
            <p:ph type="title"/>
          </p:nvPr>
        </p:nvSpPr>
        <p:spPr>
          <a:xfrm>
            <a:off x="609601" y="431561"/>
            <a:ext cx="2261786" cy="3678711"/>
          </a:xfrm>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04F6EA58-D7AE-D0FA-9925-2D70EB2F6D3F}"/>
              </a:ext>
            </a:extLst>
          </p:cNvPr>
          <p:cNvSpPr>
            <a:spLocks noGrp="1"/>
          </p:cNvSpPr>
          <p:nvPr>
            <p:ph type="sldNum" sz="quarter" idx="13"/>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2" name="Marcador de posición de imagen 15">
            <a:extLst>
              <a:ext uri="{FF2B5EF4-FFF2-40B4-BE49-F238E27FC236}">
                <a16:creationId xmlns:a16="http://schemas.microsoft.com/office/drawing/2014/main" id="{92F20514-D860-9D81-3BDE-90A5C10D6533}"/>
              </a:ext>
            </a:extLst>
          </p:cNvPr>
          <p:cNvSpPr>
            <a:spLocks noGrp="1"/>
          </p:cNvSpPr>
          <p:nvPr>
            <p:ph type="pic" sz="quarter" idx="15"/>
          </p:nvPr>
        </p:nvSpPr>
        <p:spPr>
          <a:xfrm>
            <a:off x="7707881" y="583987"/>
            <a:ext cx="6241466" cy="5663465"/>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Tree>
    <p:extLst>
      <p:ext uri="{BB962C8B-B14F-4D97-AF65-F5344CB8AC3E}">
        <p14:creationId xmlns:p14="http://schemas.microsoft.com/office/powerpoint/2010/main" val="817744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ondary - 1 image ">
    <p:spTree>
      <p:nvGrpSpPr>
        <p:cNvPr id="1" name=""/>
        <p:cNvGrpSpPr/>
        <p:nvPr/>
      </p:nvGrpSpPr>
      <p:grpSpPr>
        <a:xfrm>
          <a:off x="0" y="0"/>
          <a:ext cx="0" cy="0"/>
          <a:chOff x="0" y="0"/>
          <a:chExt cx="0" cy="0"/>
        </a:xfrm>
      </p:grpSpPr>
      <p:sp>
        <p:nvSpPr>
          <p:cNvPr id="3" name="Marcador de posición de imagen 15">
            <a:extLst>
              <a:ext uri="{FF2B5EF4-FFF2-40B4-BE49-F238E27FC236}">
                <a16:creationId xmlns:a16="http://schemas.microsoft.com/office/drawing/2014/main" id="{D46B70D8-5517-172C-FC8C-14396A15D20D}"/>
              </a:ext>
            </a:extLst>
          </p:cNvPr>
          <p:cNvSpPr>
            <a:spLocks noGrp="1"/>
          </p:cNvSpPr>
          <p:nvPr>
            <p:ph type="pic" sz="quarter" idx="12"/>
          </p:nvPr>
        </p:nvSpPr>
        <p:spPr>
          <a:xfrm>
            <a:off x="5343605" y="431562"/>
            <a:ext cx="6533990" cy="59288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4" name="Title 3">
            <a:extLst>
              <a:ext uri="{FF2B5EF4-FFF2-40B4-BE49-F238E27FC236}">
                <a16:creationId xmlns:a16="http://schemas.microsoft.com/office/drawing/2014/main" id="{2DF80DF4-9535-6046-9181-51F466335FE6}"/>
              </a:ext>
            </a:extLst>
          </p:cNvPr>
          <p:cNvSpPr>
            <a:spLocks noGrp="1"/>
          </p:cNvSpPr>
          <p:nvPr>
            <p:ph type="title"/>
          </p:nvPr>
        </p:nvSpPr>
        <p:spPr>
          <a:xfrm>
            <a:off x="609601" y="431561"/>
            <a:ext cx="2261786" cy="3579123"/>
          </a:xfrm>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26EBD932-F1C4-ED21-FC32-91B79BA1A45A}"/>
              </a:ext>
            </a:extLst>
          </p:cNvPr>
          <p:cNvSpPr>
            <a:spLocks noGrp="1"/>
          </p:cNvSpPr>
          <p:nvPr>
            <p:ph type="sldNum" sz="quarter" idx="13"/>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2721678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ondary - 2 imag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34CBD-6638-0F2B-A9C4-1DCAEDDE343B}"/>
              </a:ext>
            </a:extLst>
          </p:cNvPr>
          <p:cNvSpPr>
            <a:spLocks noGrp="1"/>
          </p:cNvSpPr>
          <p:nvPr>
            <p:ph type="title"/>
          </p:nvPr>
        </p:nvSpPr>
        <p:spPr>
          <a:xfrm>
            <a:off x="609601" y="431562"/>
            <a:ext cx="2261786" cy="3660604"/>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9293EA28-FD76-6B4B-EB00-6324E3776078}"/>
              </a:ext>
            </a:extLst>
          </p:cNvPr>
          <p:cNvSpPr>
            <a:spLocks noGrp="1"/>
          </p:cNvSpPr>
          <p:nvPr>
            <p:ph type="sldNum" sz="quarter" idx="14"/>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2" name="Marcador de posición de imagen 15">
            <a:extLst>
              <a:ext uri="{FF2B5EF4-FFF2-40B4-BE49-F238E27FC236}">
                <a16:creationId xmlns:a16="http://schemas.microsoft.com/office/drawing/2014/main" id="{F7D28AF8-51E8-4E8F-5D14-17092E1C9C1A}"/>
              </a:ext>
            </a:extLst>
          </p:cNvPr>
          <p:cNvSpPr>
            <a:spLocks noGrp="1"/>
          </p:cNvSpPr>
          <p:nvPr>
            <p:ph type="pic" sz="quarter" idx="15"/>
          </p:nvPr>
        </p:nvSpPr>
        <p:spPr>
          <a:xfrm>
            <a:off x="2200835" y="633661"/>
            <a:ext cx="6533990" cy="59288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7" name="Marcador de posición de imagen 15">
            <a:extLst>
              <a:ext uri="{FF2B5EF4-FFF2-40B4-BE49-F238E27FC236}">
                <a16:creationId xmlns:a16="http://schemas.microsoft.com/office/drawing/2014/main" id="{BF9304E1-08B2-0709-D250-FA81376AB4BA}"/>
              </a:ext>
            </a:extLst>
          </p:cNvPr>
          <p:cNvSpPr>
            <a:spLocks noGrp="1"/>
          </p:cNvSpPr>
          <p:nvPr>
            <p:ph type="pic" sz="quarter" idx="16"/>
          </p:nvPr>
        </p:nvSpPr>
        <p:spPr>
          <a:xfrm>
            <a:off x="6922354" y="287484"/>
            <a:ext cx="6533990" cy="59288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Tree>
    <p:extLst>
      <p:ext uri="{BB962C8B-B14F-4D97-AF65-F5344CB8AC3E}">
        <p14:creationId xmlns:p14="http://schemas.microsoft.com/office/powerpoint/2010/main" val="270411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1D9FC07-3FDB-5107-46D6-082B7D2FAF61}"/>
              </a:ext>
            </a:extLst>
          </p:cNvPr>
          <p:cNvSpPr/>
          <p:nvPr userDrawn="1"/>
        </p:nvSpPr>
        <p:spPr>
          <a:xfrm>
            <a:off x="0" y="0"/>
            <a:ext cx="12192000" cy="6857996"/>
          </a:xfrm>
          <a:prstGeom prst="rect">
            <a:avLst/>
          </a:prstGeom>
          <a:gradFill>
            <a:gsLst>
              <a:gs pos="14000">
                <a:schemeClr val="tx2">
                  <a:lumMod val="50000"/>
                  <a:alpha val="50000"/>
                </a:schemeClr>
              </a:gs>
              <a:gs pos="56000">
                <a:schemeClr val="tx2">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7F68A74-A849-E914-6E6F-EFE0367C4B5F}"/>
              </a:ext>
            </a:extLst>
          </p:cNvPr>
          <p:cNvSpPr>
            <a:spLocks noGrp="1"/>
          </p:cNvSpPr>
          <p:nvPr>
            <p:ph type="title"/>
          </p:nvPr>
        </p:nvSpPr>
        <p:spPr>
          <a:xfrm>
            <a:off x="7646068" y="1973656"/>
            <a:ext cx="3936332" cy="2579874"/>
          </a:xfrm>
          <a:prstGeom prst="rect">
            <a:avLst/>
          </a:prstGeom>
        </p:spPr>
        <p:txBody>
          <a:bodyPr lIns="0" tIns="0" rIns="0" bIns="0" anchor="b"/>
          <a:lstStyle>
            <a:lvl1pPr algn="r">
              <a:defRPr sz="2800" cap="all" baseline="0">
                <a:solidFill>
                  <a:srgbClr val="00BCB5"/>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8C14A2D3-EF0D-4FEC-EF18-D65D58DEF97C}"/>
              </a:ext>
            </a:extLst>
          </p:cNvPr>
          <p:cNvSpPr>
            <a:spLocks noGrp="1"/>
          </p:cNvSpPr>
          <p:nvPr>
            <p:ph type="body" sz="quarter" idx="10"/>
          </p:nvPr>
        </p:nvSpPr>
        <p:spPr>
          <a:xfrm>
            <a:off x="7646068" y="4760720"/>
            <a:ext cx="3936332" cy="896596"/>
          </a:xfrm>
          <a:prstGeom prst="rect">
            <a:avLst/>
          </a:prstGeom>
        </p:spPr>
        <p:txBody>
          <a:bodyPr lIns="0" tIns="0" rIns="0" bIns="0"/>
          <a:lstStyle>
            <a:lvl1pPr marL="0" indent="0" algn="r">
              <a:buNone/>
              <a:defRPr sz="1800" b="1">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Click to edit Master text styles</a:t>
            </a:r>
          </a:p>
        </p:txBody>
      </p:sp>
      <p:sp>
        <p:nvSpPr>
          <p:cNvPr id="14" name="Text Placeholder 8">
            <a:extLst>
              <a:ext uri="{FF2B5EF4-FFF2-40B4-BE49-F238E27FC236}">
                <a16:creationId xmlns:a16="http://schemas.microsoft.com/office/drawing/2014/main" id="{AC594DB4-9700-F9E0-90F3-1479BBFFEDC7}"/>
              </a:ext>
            </a:extLst>
          </p:cNvPr>
          <p:cNvSpPr>
            <a:spLocks noGrp="1"/>
          </p:cNvSpPr>
          <p:nvPr>
            <p:ph type="body" sz="quarter" idx="11" hasCustomPrompt="1"/>
          </p:nvPr>
        </p:nvSpPr>
        <p:spPr>
          <a:xfrm>
            <a:off x="8067230" y="5504204"/>
            <a:ext cx="3515170" cy="896596"/>
          </a:xfrm>
          <a:prstGeom prst="rect">
            <a:avLst/>
          </a:prstGeom>
        </p:spPr>
        <p:txBody>
          <a:bodyPr lIns="0" tIns="0" rIns="0" bIns="0" anchor="b"/>
          <a:lstStyle>
            <a:lvl1pPr marL="0" indent="0" algn="r">
              <a:buNone/>
              <a:defRPr sz="1200" b="0">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Insert Dates</a:t>
            </a:r>
          </a:p>
        </p:txBody>
      </p:sp>
      <p:sp>
        <p:nvSpPr>
          <p:cNvPr id="2" name="Marcador de posición de imagen 15">
            <a:extLst>
              <a:ext uri="{FF2B5EF4-FFF2-40B4-BE49-F238E27FC236}">
                <a16:creationId xmlns:a16="http://schemas.microsoft.com/office/drawing/2014/main" id="{91F49112-95BB-A125-950F-0BE33EA44743}"/>
              </a:ext>
            </a:extLst>
          </p:cNvPr>
          <p:cNvSpPr>
            <a:spLocks noGrp="1"/>
          </p:cNvSpPr>
          <p:nvPr>
            <p:ph type="pic" sz="quarter" idx="12"/>
          </p:nvPr>
        </p:nvSpPr>
        <p:spPr>
          <a:xfrm>
            <a:off x="-633" y="-2018"/>
            <a:ext cx="8083843" cy="6862993"/>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 name="connsiteX0" fmla="*/ 109442 w 5002588"/>
              <a:gd name="connsiteY0" fmla="*/ 0 h 4175404"/>
              <a:gd name="connsiteX1" fmla="*/ 5002588 w 5002588"/>
              <a:gd name="connsiteY1" fmla="*/ 4311 h 4175404"/>
              <a:gd name="connsiteX2" fmla="*/ 3442899 w 5002588"/>
              <a:gd name="connsiteY2" fmla="*/ 4175404 h 4175404"/>
              <a:gd name="connsiteX3" fmla="*/ 554815 w 5002588"/>
              <a:gd name="connsiteY3" fmla="*/ 4175404 h 4175404"/>
              <a:gd name="connsiteX4" fmla="*/ 109442 w 5002588"/>
              <a:gd name="connsiteY4" fmla="*/ 0 h 4175404"/>
              <a:gd name="connsiteX0" fmla="*/ 543 w 4893689"/>
              <a:gd name="connsiteY0" fmla="*/ 0 h 4175404"/>
              <a:gd name="connsiteX1" fmla="*/ 4893689 w 4893689"/>
              <a:gd name="connsiteY1" fmla="*/ 4311 h 4175404"/>
              <a:gd name="connsiteX2" fmla="*/ 3334000 w 4893689"/>
              <a:gd name="connsiteY2" fmla="*/ 4175404 h 4175404"/>
              <a:gd name="connsiteX3" fmla="*/ 445916 w 4893689"/>
              <a:gd name="connsiteY3" fmla="*/ 4175404 h 4175404"/>
              <a:gd name="connsiteX4" fmla="*/ 543 w 4893689"/>
              <a:gd name="connsiteY4" fmla="*/ 0 h 4175404"/>
              <a:gd name="connsiteX0" fmla="*/ 20238 w 4913384"/>
              <a:gd name="connsiteY0" fmla="*/ 0 h 4179715"/>
              <a:gd name="connsiteX1" fmla="*/ 4913384 w 4913384"/>
              <a:gd name="connsiteY1" fmla="*/ 4311 h 4179715"/>
              <a:gd name="connsiteX2" fmla="*/ 3353695 w 4913384"/>
              <a:gd name="connsiteY2" fmla="*/ 4175404 h 4179715"/>
              <a:gd name="connsiteX3" fmla="*/ 0 w 4913384"/>
              <a:gd name="connsiteY3" fmla="*/ 4179715 h 4179715"/>
              <a:gd name="connsiteX4" fmla="*/ 20238 w 4913384"/>
              <a:gd name="connsiteY4" fmla="*/ 0 h 4179715"/>
              <a:gd name="connsiteX0" fmla="*/ 22433 w 4915579"/>
              <a:gd name="connsiteY0" fmla="*/ 0 h 4179715"/>
              <a:gd name="connsiteX1" fmla="*/ 4915579 w 4915579"/>
              <a:gd name="connsiteY1" fmla="*/ 4311 h 4179715"/>
              <a:gd name="connsiteX2" fmla="*/ 3355890 w 4915579"/>
              <a:gd name="connsiteY2" fmla="*/ 4175404 h 4179715"/>
              <a:gd name="connsiteX3" fmla="*/ 2195 w 4915579"/>
              <a:gd name="connsiteY3" fmla="*/ 4179715 h 4179715"/>
              <a:gd name="connsiteX4" fmla="*/ 22433 w 4915579"/>
              <a:gd name="connsiteY4" fmla="*/ 0 h 4179715"/>
              <a:gd name="connsiteX0" fmla="*/ 12139 w 4927595"/>
              <a:gd name="connsiteY0" fmla="*/ 0 h 4184496"/>
              <a:gd name="connsiteX1" fmla="*/ 4927595 w 4927595"/>
              <a:gd name="connsiteY1" fmla="*/ 9092 h 4184496"/>
              <a:gd name="connsiteX2" fmla="*/ 3367906 w 4927595"/>
              <a:gd name="connsiteY2" fmla="*/ 4180185 h 4184496"/>
              <a:gd name="connsiteX3" fmla="*/ 14211 w 4927595"/>
              <a:gd name="connsiteY3" fmla="*/ 4184496 h 4184496"/>
              <a:gd name="connsiteX4" fmla="*/ 12139 w 4927595"/>
              <a:gd name="connsiteY4" fmla="*/ 0 h 4184496"/>
              <a:gd name="connsiteX0" fmla="*/ 11169 w 4926625"/>
              <a:gd name="connsiteY0" fmla="*/ 0 h 4184496"/>
              <a:gd name="connsiteX1" fmla="*/ 4926625 w 4926625"/>
              <a:gd name="connsiteY1" fmla="*/ 9092 h 4184496"/>
              <a:gd name="connsiteX2" fmla="*/ 3366936 w 4926625"/>
              <a:gd name="connsiteY2" fmla="*/ 4180185 h 4184496"/>
              <a:gd name="connsiteX3" fmla="*/ 13241 w 4926625"/>
              <a:gd name="connsiteY3" fmla="*/ 4184496 h 4184496"/>
              <a:gd name="connsiteX4" fmla="*/ 11169 w 4926625"/>
              <a:gd name="connsiteY4" fmla="*/ 0 h 4184496"/>
              <a:gd name="connsiteX0" fmla="*/ 11169 w 4926625"/>
              <a:gd name="connsiteY0" fmla="*/ 0 h 4189079"/>
              <a:gd name="connsiteX1" fmla="*/ 4926625 w 4926625"/>
              <a:gd name="connsiteY1" fmla="*/ 9092 h 4189079"/>
              <a:gd name="connsiteX2" fmla="*/ 3366936 w 4926625"/>
              <a:gd name="connsiteY2" fmla="*/ 4180185 h 4189079"/>
              <a:gd name="connsiteX3" fmla="*/ 13241 w 4926625"/>
              <a:gd name="connsiteY3" fmla="*/ 4189079 h 4189079"/>
              <a:gd name="connsiteX4" fmla="*/ 11169 w 4926625"/>
              <a:gd name="connsiteY4" fmla="*/ 0 h 4189079"/>
              <a:gd name="connsiteX0" fmla="*/ 0 w 4915456"/>
              <a:gd name="connsiteY0" fmla="*/ 0 h 4189079"/>
              <a:gd name="connsiteX1" fmla="*/ 4915456 w 4915456"/>
              <a:gd name="connsiteY1" fmla="*/ 9092 h 4189079"/>
              <a:gd name="connsiteX2" fmla="*/ 3355767 w 4915456"/>
              <a:gd name="connsiteY2" fmla="*/ 4180185 h 4189079"/>
              <a:gd name="connsiteX3" fmla="*/ 2072 w 4915456"/>
              <a:gd name="connsiteY3" fmla="*/ 4189079 h 4189079"/>
              <a:gd name="connsiteX4" fmla="*/ 0 w 4915456"/>
              <a:gd name="connsiteY4" fmla="*/ 0 h 4189079"/>
              <a:gd name="connsiteX0" fmla="*/ 984 w 4913384"/>
              <a:gd name="connsiteY0" fmla="*/ 0 h 4182967"/>
              <a:gd name="connsiteX1" fmla="*/ 4913384 w 4913384"/>
              <a:gd name="connsiteY1" fmla="*/ 2980 h 4182967"/>
              <a:gd name="connsiteX2" fmla="*/ 3353695 w 4913384"/>
              <a:gd name="connsiteY2" fmla="*/ 4174073 h 4182967"/>
              <a:gd name="connsiteX3" fmla="*/ 0 w 4913384"/>
              <a:gd name="connsiteY3" fmla="*/ 4182967 h 4182967"/>
              <a:gd name="connsiteX4" fmla="*/ 984 w 4913384"/>
              <a:gd name="connsiteY4" fmla="*/ 0 h 4182967"/>
              <a:gd name="connsiteX0" fmla="*/ 984 w 4913384"/>
              <a:gd name="connsiteY0" fmla="*/ 0 h 4182967"/>
              <a:gd name="connsiteX1" fmla="*/ 4913384 w 4913384"/>
              <a:gd name="connsiteY1" fmla="*/ 2980 h 4182967"/>
              <a:gd name="connsiteX2" fmla="*/ 3353695 w 4913384"/>
              <a:gd name="connsiteY2" fmla="*/ 4174073 h 4182967"/>
              <a:gd name="connsiteX3" fmla="*/ 0 w 4913384"/>
              <a:gd name="connsiteY3" fmla="*/ 4182967 h 4182967"/>
              <a:gd name="connsiteX4" fmla="*/ 984 w 4913384"/>
              <a:gd name="connsiteY4" fmla="*/ 0 h 4182967"/>
              <a:gd name="connsiteX0" fmla="*/ 2512 w 4913384"/>
              <a:gd name="connsiteY0" fmla="*/ 0 h 4186023"/>
              <a:gd name="connsiteX1" fmla="*/ 4913384 w 4913384"/>
              <a:gd name="connsiteY1" fmla="*/ 6036 h 4186023"/>
              <a:gd name="connsiteX2" fmla="*/ 3353695 w 4913384"/>
              <a:gd name="connsiteY2" fmla="*/ 4177129 h 4186023"/>
              <a:gd name="connsiteX3" fmla="*/ 0 w 4913384"/>
              <a:gd name="connsiteY3" fmla="*/ 4186023 h 4186023"/>
              <a:gd name="connsiteX4" fmla="*/ 2512 w 4913384"/>
              <a:gd name="connsiteY4" fmla="*/ 0 h 4186023"/>
              <a:gd name="connsiteX0" fmla="*/ 2512 w 4913384"/>
              <a:gd name="connsiteY0" fmla="*/ 0 h 4186023"/>
              <a:gd name="connsiteX1" fmla="*/ 4913384 w 4913384"/>
              <a:gd name="connsiteY1" fmla="*/ 6036 h 4186023"/>
              <a:gd name="connsiteX2" fmla="*/ 3348817 w 4913384"/>
              <a:gd name="connsiteY2" fmla="*/ 4182025 h 4186023"/>
              <a:gd name="connsiteX3" fmla="*/ 0 w 4913384"/>
              <a:gd name="connsiteY3" fmla="*/ 4186023 h 4186023"/>
              <a:gd name="connsiteX4" fmla="*/ 2512 w 4913384"/>
              <a:gd name="connsiteY4" fmla="*/ 0 h 4186023"/>
              <a:gd name="connsiteX0" fmla="*/ 2512 w 4913384"/>
              <a:gd name="connsiteY0" fmla="*/ 0 h 4187839"/>
              <a:gd name="connsiteX1" fmla="*/ 4913384 w 4913384"/>
              <a:gd name="connsiteY1" fmla="*/ 6036 h 4187839"/>
              <a:gd name="connsiteX2" fmla="*/ 3347369 w 4913384"/>
              <a:gd name="connsiteY2" fmla="*/ 4187839 h 4187839"/>
              <a:gd name="connsiteX3" fmla="*/ 0 w 4913384"/>
              <a:gd name="connsiteY3" fmla="*/ 4186023 h 4187839"/>
              <a:gd name="connsiteX4" fmla="*/ 2512 w 4913384"/>
              <a:gd name="connsiteY4" fmla="*/ 0 h 4187839"/>
              <a:gd name="connsiteX0" fmla="*/ 0 w 4913769"/>
              <a:gd name="connsiteY0" fmla="*/ 0 h 4187839"/>
              <a:gd name="connsiteX1" fmla="*/ 4913769 w 4913769"/>
              <a:gd name="connsiteY1" fmla="*/ 6036 h 4187839"/>
              <a:gd name="connsiteX2" fmla="*/ 3347754 w 4913769"/>
              <a:gd name="connsiteY2" fmla="*/ 4187839 h 4187839"/>
              <a:gd name="connsiteX3" fmla="*/ 385 w 4913769"/>
              <a:gd name="connsiteY3" fmla="*/ 4186023 h 4187839"/>
              <a:gd name="connsiteX4" fmla="*/ 0 w 4913769"/>
              <a:gd name="connsiteY4" fmla="*/ 0 h 4187839"/>
              <a:gd name="connsiteX0" fmla="*/ 0 w 4916666"/>
              <a:gd name="connsiteY0" fmla="*/ 1232 h 4189071"/>
              <a:gd name="connsiteX1" fmla="*/ 4916666 w 4916666"/>
              <a:gd name="connsiteY1" fmla="*/ 0 h 4189071"/>
              <a:gd name="connsiteX2" fmla="*/ 3347754 w 4916666"/>
              <a:gd name="connsiteY2" fmla="*/ 4189071 h 4189071"/>
              <a:gd name="connsiteX3" fmla="*/ 385 w 4916666"/>
              <a:gd name="connsiteY3" fmla="*/ 4187255 h 4189071"/>
              <a:gd name="connsiteX4" fmla="*/ 0 w 4916666"/>
              <a:gd name="connsiteY4" fmla="*/ 1232 h 4189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16666" h="4189071">
                <a:moveTo>
                  <a:pt x="0" y="1232"/>
                </a:moveTo>
                <a:lnTo>
                  <a:pt x="4916666" y="0"/>
                </a:lnTo>
                <a:lnTo>
                  <a:pt x="3347754" y="4189071"/>
                </a:lnTo>
                <a:lnTo>
                  <a:pt x="385" y="4187255"/>
                </a:lnTo>
                <a:cubicBezTo>
                  <a:pt x="1655" y="2807041"/>
                  <a:pt x="2166" y="1395908"/>
                  <a:pt x="0" y="1232"/>
                </a:cubicBezTo>
                <a:close/>
              </a:path>
            </a:pathLst>
          </a:custGeom>
          <a:noFill/>
          <a:ln>
            <a:noFill/>
          </a:ln>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pic>
        <p:nvPicPr>
          <p:cNvPr id="3" name="Picture 9">
            <a:extLst>
              <a:ext uri="{FF2B5EF4-FFF2-40B4-BE49-F238E27FC236}">
                <a16:creationId xmlns:a16="http://schemas.microsoft.com/office/drawing/2014/main" id="{C28B44A6-E516-AA15-5AE3-C39A7BFB3F9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9120435" y="371733"/>
            <a:ext cx="2536514" cy="762792"/>
          </a:xfrm>
          <a:prstGeom prst="rect">
            <a:avLst/>
          </a:prstGeom>
        </p:spPr>
      </p:pic>
    </p:spTree>
    <p:extLst>
      <p:ext uri="{BB962C8B-B14F-4D97-AF65-F5344CB8AC3E}">
        <p14:creationId xmlns:p14="http://schemas.microsoft.com/office/powerpoint/2010/main" val="557658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4 images">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1D9FC07-3FDB-5107-46D6-082B7D2FAF61}"/>
              </a:ext>
            </a:extLst>
          </p:cNvPr>
          <p:cNvSpPr/>
          <p:nvPr userDrawn="1"/>
        </p:nvSpPr>
        <p:spPr>
          <a:xfrm>
            <a:off x="0" y="0"/>
            <a:ext cx="12192000" cy="6857996"/>
          </a:xfrm>
          <a:prstGeom prst="rect">
            <a:avLst/>
          </a:prstGeom>
          <a:gradFill>
            <a:gsLst>
              <a:gs pos="14000">
                <a:schemeClr val="tx2">
                  <a:lumMod val="50000"/>
                  <a:alpha val="50000"/>
                </a:schemeClr>
              </a:gs>
              <a:gs pos="56000">
                <a:schemeClr val="tx2">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7F68A74-A849-E914-6E6F-EFE0367C4B5F}"/>
              </a:ext>
            </a:extLst>
          </p:cNvPr>
          <p:cNvSpPr>
            <a:spLocks noGrp="1"/>
          </p:cNvSpPr>
          <p:nvPr>
            <p:ph type="title"/>
          </p:nvPr>
        </p:nvSpPr>
        <p:spPr>
          <a:xfrm>
            <a:off x="7646068" y="1783534"/>
            <a:ext cx="3936332" cy="2769996"/>
          </a:xfrm>
          <a:prstGeom prst="rect">
            <a:avLst/>
          </a:prstGeom>
        </p:spPr>
        <p:txBody>
          <a:bodyPr lIns="0" tIns="0" rIns="0" bIns="0" anchor="b"/>
          <a:lstStyle>
            <a:lvl1pPr algn="r">
              <a:defRPr sz="2800" cap="all" baseline="0">
                <a:solidFill>
                  <a:srgbClr val="00BCB5"/>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8C14A2D3-EF0D-4FEC-EF18-D65D58DEF97C}"/>
              </a:ext>
            </a:extLst>
          </p:cNvPr>
          <p:cNvSpPr>
            <a:spLocks noGrp="1"/>
          </p:cNvSpPr>
          <p:nvPr>
            <p:ph type="body" sz="quarter" idx="10"/>
          </p:nvPr>
        </p:nvSpPr>
        <p:spPr>
          <a:xfrm>
            <a:off x="7646068" y="4760720"/>
            <a:ext cx="3936332" cy="896596"/>
          </a:xfrm>
          <a:prstGeom prst="rect">
            <a:avLst/>
          </a:prstGeom>
        </p:spPr>
        <p:txBody>
          <a:bodyPr lIns="0" tIns="0" rIns="0" bIns="0"/>
          <a:lstStyle>
            <a:lvl1pPr marL="0" indent="0" algn="r">
              <a:buNone/>
              <a:defRPr sz="1800" b="1">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Click to edit Master text styles</a:t>
            </a:r>
          </a:p>
        </p:txBody>
      </p:sp>
      <p:sp>
        <p:nvSpPr>
          <p:cNvPr id="14" name="Text Placeholder 8">
            <a:extLst>
              <a:ext uri="{FF2B5EF4-FFF2-40B4-BE49-F238E27FC236}">
                <a16:creationId xmlns:a16="http://schemas.microsoft.com/office/drawing/2014/main" id="{AC594DB4-9700-F9E0-90F3-1479BBFFEDC7}"/>
              </a:ext>
            </a:extLst>
          </p:cNvPr>
          <p:cNvSpPr>
            <a:spLocks noGrp="1"/>
          </p:cNvSpPr>
          <p:nvPr>
            <p:ph type="body" sz="quarter" idx="11" hasCustomPrompt="1"/>
          </p:nvPr>
        </p:nvSpPr>
        <p:spPr>
          <a:xfrm>
            <a:off x="8067230" y="5504204"/>
            <a:ext cx="3515170" cy="896596"/>
          </a:xfrm>
          <a:prstGeom prst="rect">
            <a:avLst/>
          </a:prstGeom>
        </p:spPr>
        <p:txBody>
          <a:bodyPr lIns="0" tIns="0" rIns="0" bIns="0" anchor="b"/>
          <a:lstStyle>
            <a:lvl1pPr marL="0" indent="0" algn="r">
              <a:buNone/>
              <a:defRPr sz="1200" b="0">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Insert Dates</a:t>
            </a:r>
          </a:p>
        </p:txBody>
      </p:sp>
      <p:sp>
        <p:nvSpPr>
          <p:cNvPr id="3" name="Marcador de posición de imagen 15">
            <a:extLst>
              <a:ext uri="{FF2B5EF4-FFF2-40B4-BE49-F238E27FC236}">
                <a16:creationId xmlns:a16="http://schemas.microsoft.com/office/drawing/2014/main" id="{50ACFA50-231A-D29B-523B-C0750F724755}"/>
              </a:ext>
            </a:extLst>
          </p:cNvPr>
          <p:cNvSpPr>
            <a:spLocks noGrp="1"/>
          </p:cNvSpPr>
          <p:nvPr>
            <p:ph type="pic" sz="quarter" idx="13"/>
          </p:nvPr>
        </p:nvSpPr>
        <p:spPr>
          <a:xfrm>
            <a:off x="846766" y="3477505"/>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sp>
        <p:nvSpPr>
          <p:cNvPr id="4" name="Marcador de posición de imagen 15">
            <a:extLst>
              <a:ext uri="{FF2B5EF4-FFF2-40B4-BE49-F238E27FC236}">
                <a16:creationId xmlns:a16="http://schemas.microsoft.com/office/drawing/2014/main" id="{FBBCD30E-4C07-58F5-6FB5-27C5C4CF19C1}"/>
              </a:ext>
            </a:extLst>
          </p:cNvPr>
          <p:cNvSpPr>
            <a:spLocks noGrp="1"/>
          </p:cNvSpPr>
          <p:nvPr>
            <p:ph type="pic" sz="quarter" idx="14"/>
          </p:nvPr>
        </p:nvSpPr>
        <p:spPr>
          <a:xfrm>
            <a:off x="2133307" y="-3"/>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sp>
        <p:nvSpPr>
          <p:cNvPr id="5" name="Marcador de posición de imagen 15">
            <a:extLst>
              <a:ext uri="{FF2B5EF4-FFF2-40B4-BE49-F238E27FC236}">
                <a16:creationId xmlns:a16="http://schemas.microsoft.com/office/drawing/2014/main" id="{23AED415-3567-B4BB-6C31-F2EBD9D2874B}"/>
              </a:ext>
            </a:extLst>
          </p:cNvPr>
          <p:cNvSpPr>
            <a:spLocks noGrp="1"/>
          </p:cNvSpPr>
          <p:nvPr>
            <p:ph type="pic" sz="quarter" idx="15"/>
          </p:nvPr>
        </p:nvSpPr>
        <p:spPr>
          <a:xfrm>
            <a:off x="3284182" y="3477497"/>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sp>
        <p:nvSpPr>
          <p:cNvPr id="6" name="Marcador de posición de imagen 15">
            <a:extLst>
              <a:ext uri="{FF2B5EF4-FFF2-40B4-BE49-F238E27FC236}">
                <a16:creationId xmlns:a16="http://schemas.microsoft.com/office/drawing/2014/main" id="{57F44C66-D5D8-FBC9-DDB1-4C8341C1A3B2}"/>
              </a:ext>
            </a:extLst>
          </p:cNvPr>
          <p:cNvSpPr>
            <a:spLocks noGrp="1"/>
          </p:cNvSpPr>
          <p:nvPr>
            <p:ph type="pic" sz="quarter" idx="16"/>
          </p:nvPr>
        </p:nvSpPr>
        <p:spPr>
          <a:xfrm>
            <a:off x="4570723" y="-11"/>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pic>
        <p:nvPicPr>
          <p:cNvPr id="2" name="Picture 9">
            <a:extLst>
              <a:ext uri="{FF2B5EF4-FFF2-40B4-BE49-F238E27FC236}">
                <a16:creationId xmlns:a16="http://schemas.microsoft.com/office/drawing/2014/main" id="{E2811673-1832-D70E-EE7F-3D0FE039D48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9120435" y="371733"/>
            <a:ext cx="2536514" cy="762792"/>
          </a:xfrm>
          <a:prstGeom prst="rect">
            <a:avLst/>
          </a:prstGeom>
        </p:spPr>
      </p:pic>
    </p:spTree>
    <p:extLst>
      <p:ext uri="{BB962C8B-B14F-4D97-AF65-F5344CB8AC3E}">
        <p14:creationId xmlns:p14="http://schemas.microsoft.com/office/powerpoint/2010/main" val="86775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imary - 1 column with sidebar">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DFF4048-32D9-1948-7EA4-A7A4EF92295D}"/>
              </a:ext>
            </a:extLst>
          </p:cNvPr>
          <p:cNvSpPr>
            <a:spLocks noGrp="1"/>
          </p:cNvSpPr>
          <p:nvPr>
            <p:ph type="title"/>
          </p:nvPr>
        </p:nvSpPr>
        <p:spPr/>
        <p:txBody>
          <a:bodyPr/>
          <a:lstStyle/>
          <a:p>
            <a:endParaRPr lang="en-US" dirty="0"/>
          </a:p>
        </p:txBody>
      </p:sp>
      <p:sp>
        <p:nvSpPr>
          <p:cNvPr id="11" name="Slide Number Placeholder 10">
            <a:extLst>
              <a:ext uri="{FF2B5EF4-FFF2-40B4-BE49-F238E27FC236}">
                <a16:creationId xmlns:a16="http://schemas.microsoft.com/office/drawing/2014/main" id="{956CF664-A768-3DD3-D350-9A98127C74D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
        <p:nvSpPr>
          <p:cNvPr id="13" name="Text Placeholder 12">
            <a:extLst>
              <a:ext uri="{FF2B5EF4-FFF2-40B4-BE49-F238E27FC236}">
                <a16:creationId xmlns:a16="http://schemas.microsoft.com/office/drawing/2014/main" id="{24986ABA-9C4D-B1F6-6F5B-587F650E6066}"/>
              </a:ext>
            </a:extLst>
          </p:cNvPr>
          <p:cNvSpPr>
            <a:spLocks noGrp="1"/>
          </p:cNvSpPr>
          <p:nvPr>
            <p:ph type="body" sz="quarter" idx="11"/>
          </p:nvPr>
        </p:nvSpPr>
        <p:spPr>
          <a:xfrm>
            <a:off x="609600" y="1600200"/>
            <a:ext cx="7151274" cy="4535488"/>
          </a:xfrm>
        </p:spPr>
        <p:txBody>
          <a:bodyPr/>
          <a:lstStyle>
            <a:lvl2pPr>
              <a:buClr>
                <a:schemeClr val="accent1"/>
              </a:buClr>
              <a:defRPr/>
            </a:lvl2pPr>
            <a:lvl3pPr>
              <a:buClr>
                <a:schemeClr val="accent1"/>
              </a:buClr>
              <a:defRPr/>
            </a:lvl3pPr>
            <a:lvl4pPr>
              <a:buClr>
                <a:schemeClr val="accent1"/>
              </a:buClr>
              <a:defRPr/>
            </a:lvl4pPr>
            <a:lvl5pPr marL="2114550" indent="-285750">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12">
            <a:extLst>
              <a:ext uri="{FF2B5EF4-FFF2-40B4-BE49-F238E27FC236}">
                <a16:creationId xmlns:a16="http://schemas.microsoft.com/office/drawing/2014/main" id="{B41E4B35-CDC2-505E-09B5-8728D09B496E}"/>
              </a:ext>
            </a:extLst>
          </p:cNvPr>
          <p:cNvSpPr>
            <a:spLocks noGrp="1"/>
          </p:cNvSpPr>
          <p:nvPr>
            <p:ph type="body" sz="quarter" idx="12" hasCustomPrompt="1"/>
          </p:nvPr>
        </p:nvSpPr>
        <p:spPr>
          <a:xfrm>
            <a:off x="8198864" y="1600200"/>
            <a:ext cx="3383536" cy="4535488"/>
          </a:xfrm>
        </p:spPr>
        <p:txBody>
          <a:bodyPr>
            <a:normAutofit/>
          </a:bodyPr>
          <a:lstStyle>
            <a:lvl1pPr marL="0" indent="0" algn="ctr">
              <a:buNone/>
              <a:defRPr lang="en-US" sz="2800" i="0" dirty="0">
                <a:solidFill>
                  <a:schemeClr val="accent2"/>
                </a:solidFill>
              </a:defRPr>
            </a:lvl1pPr>
            <a:lvl2pPr marL="457200" indent="0">
              <a:buClr>
                <a:schemeClr val="accent1"/>
              </a:buClr>
              <a:buNone/>
              <a:defRPr lang="en-US" dirty="0"/>
            </a:lvl2pPr>
            <a:lvl3pPr marL="914400" indent="0">
              <a:buClr>
                <a:schemeClr val="accent1"/>
              </a:buClr>
              <a:buNone/>
              <a:defRPr lang="en-US" dirty="0"/>
            </a:lvl3pPr>
            <a:lvl4pPr marL="1371600" indent="0">
              <a:buClr>
                <a:schemeClr val="accent1"/>
              </a:buClr>
              <a:buNone/>
              <a:defRPr lang="en-US" dirty="0"/>
            </a:lvl4pPr>
            <a:lvl5pPr marL="1828800" indent="0">
              <a:buClr>
                <a:schemeClr val="accent1"/>
              </a:buClr>
              <a:buFont typeface="Arial" panose="020B0604020202020204" pitchFamily="34" charset="0"/>
              <a:buNone/>
              <a:defRPr lang="en-US" dirty="0"/>
            </a:lvl5pPr>
          </a:lstStyle>
          <a:p>
            <a:pPr lvl="0"/>
            <a:r>
              <a:rPr lang="en-US" dirty="0"/>
              <a:t>Callout Text Container</a:t>
            </a:r>
          </a:p>
        </p:txBody>
      </p:sp>
    </p:spTree>
    <p:extLst>
      <p:ext uri="{BB962C8B-B14F-4D97-AF65-F5344CB8AC3E}">
        <p14:creationId xmlns:p14="http://schemas.microsoft.com/office/powerpoint/2010/main" val="2570364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7F68A74-A849-E914-6E6F-EFE0367C4B5F}"/>
              </a:ext>
            </a:extLst>
          </p:cNvPr>
          <p:cNvSpPr>
            <a:spLocks noGrp="1"/>
          </p:cNvSpPr>
          <p:nvPr>
            <p:ph type="title"/>
          </p:nvPr>
        </p:nvSpPr>
        <p:spPr>
          <a:xfrm>
            <a:off x="4843604" y="2562132"/>
            <a:ext cx="6738795" cy="1990308"/>
          </a:xfrm>
          <a:prstGeom prst="rect">
            <a:avLst/>
          </a:prstGeom>
        </p:spPr>
        <p:txBody>
          <a:bodyPr lIns="0" tIns="0" rIns="0" bIns="0" anchor="b"/>
          <a:lstStyle>
            <a:lvl1pPr algn="r">
              <a:defRPr sz="2800" cap="all" baseline="0">
                <a:solidFill>
                  <a:schemeClr val="accent1"/>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8C14A2D3-EF0D-4FEC-EF18-D65D58DEF97C}"/>
              </a:ext>
            </a:extLst>
          </p:cNvPr>
          <p:cNvSpPr>
            <a:spLocks noGrp="1"/>
          </p:cNvSpPr>
          <p:nvPr>
            <p:ph type="body" sz="quarter" idx="10"/>
          </p:nvPr>
        </p:nvSpPr>
        <p:spPr>
          <a:xfrm>
            <a:off x="6096000" y="4759630"/>
            <a:ext cx="5486400" cy="896596"/>
          </a:xfrm>
          <a:prstGeom prst="rect">
            <a:avLst/>
          </a:prstGeom>
        </p:spPr>
        <p:txBody>
          <a:bodyPr lIns="0" tIns="0" rIns="0" bIns="0"/>
          <a:lstStyle>
            <a:lvl1pPr marL="0" indent="0" algn="r">
              <a:buNone/>
              <a:defRPr sz="1800" b="1">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Click to edit Master text styles</a:t>
            </a:r>
          </a:p>
        </p:txBody>
      </p:sp>
      <p:sp>
        <p:nvSpPr>
          <p:cNvPr id="2" name="TextBox 1">
            <a:extLst>
              <a:ext uri="{FF2B5EF4-FFF2-40B4-BE49-F238E27FC236}">
                <a16:creationId xmlns:a16="http://schemas.microsoft.com/office/drawing/2014/main" id="{4AB38D89-33F2-FA9D-A862-5881B16D4046}"/>
              </a:ext>
            </a:extLst>
          </p:cNvPr>
          <p:cNvSpPr txBox="1"/>
          <p:nvPr userDrawn="1"/>
        </p:nvSpPr>
        <p:spPr>
          <a:xfrm>
            <a:off x="609600" y="6483433"/>
            <a:ext cx="3223260" cy="138499"/>
          </a:xfrm>
          <a:prstGeom prst="rect">
            <a:avLst/>
          </a:prstGeom>
          <a:noFill/>
        </p:spPr>
        <p:txBody>
          <a:bodyPr wrap="square" lIns="0" tIns="0" rIns="0" bIns="0" rtlCol="0" anchor="b">
            <a:spAutoFit/>
          </a:bodyPr>
          <a:lstStyle/>
          <a:p>
            <a:r>
              <a:rPr lang="en-US" sz="900" dirty="0">
                <a:solidFill>
                  <a:schemeClr val="bg1">
                    <a:lumMod val="85000"/>
                  </a:schemeClr>
                </a:solidFill>
              </a:rPr>
              <a:t>Edit Master Slides to add Footer text and/or file number</a:t>
            </a:r>
          </a:p>
        </p:txBody>
      </p:sp>
      <p:sp>
        <p:nvSpPr>
          <p:cNvPr id="8" name="Parallelogram 7">
            <a:extLst>
              <a:ext uri="{FF2B5EF4-FFF2-40B4-BE49-F238E27FC236}">
                <a16:creationId xmlns:a16="http://schemas.microsoft.com/office/drawing/2014/main" id="{B2ADC1B5-94DE-3986-E49F-7C36665C9657}"/>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7">
            <a:extLst>
              <a:ext uri="{FF2B5EF4-FFF2-40B4-BE49-F238E27FC236}">
                <a16:creationId xmlns:a16="http://schemas.microsoft.com/office/drawing/2014/main" id="{824AC809-68DF-5E3A-F17A-F493951E0065}"/>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11" name="TextBox 2">
            <a:extLst>
              <a:ext uri="{FF2B5EF4-FFF2-40B4-BE49-F238E27FC236}">
                <a16:creationId xmlns:a16="http://schemas.microsoft.com/office/drawing/2014/main" id="{805CD6A9-8E41-C2D7-B54D-64F20BA11F15}"/>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Tree>
    <p:extLst>
      <p:ext uri="{BB962C8B-B14F-4D97-AF65-F5344CB8AC3E}">
        <p14:creationId xmlns:p14="http://schemas.microsoft.com/office/powerpoint/2010/main" val="3487365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lone quote or statement">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AB38D89-33F2-FA9D-A862-5881B16D4046}"/>
              </a:ext>
            </a:extLst>
          </p:cNvPr>
          <p:cNvSpPr txBox="1"/>
          <p:nvPr userDrawn="1"/>
        </p:nvSpPr>
        <p:spPr>
          <a:xfrm>
            <a:off x="609600" y="6483433"/>
            <a:ext cx="3223260" cy="138499"/>
          </a:xfrm>
          <a:prstGeom prst="rect">
            <a:avLst/>
          </a:prstGeom>
          <a:noFill/>
        </p:spPr>
        <p:txBody>
          <a:bodyPr wrap="square" lIns="0" tIns="0" rIns="0" bIns="0" rtlCol="0" anchor="b">
            <a:spAutoFit/>
          </a:bodyPr>
          <a:lstStyle/>
          <a:p>
            <a:r>
              <a:rPr lang="en-US" sz="900" dirty="0">
                <a:solidFill>
                  <a:schemeClr val="bg1">
                    <a:lumMod val="85000"/>
                  </a:schemeClr>
                </a:solidFill>
              </a:rPr>
              <a:t>Edit Master Slides to add Footer text and/or file number</a:t>
            </a:r>
          </a:p>
        </p:txBody>
      </p:sp>
      <p:sp>
        <p:nvSpPr>
          <p:cNvPr id="5" name="Text Placeholder 3">
            <a:extLst>
              <a:ext uri="{FF2B5EF4-FFF2-40B4-BE49-F238E27FC236}">
                <a16:creationId xmlns:a16="http://schemas.microsoft.com/office/drawing/2014/main" id="{798D906E-E0AF-A607-F56F-7076996E3CBA}"/>
              </a:ext>
            </a:extLst>
          </p:cNvPr>
          <p:cNvSpPr>
            <a:spLocks noGrp="1"/>
          </p:cNvSpPr>
          <p:nvPr>
            <p:ph type="body" sz="quarter" idx="10"/>
          </p:nvPr>
        </p:nvSpPr>
        <p:spPr>
          <a:xfrm>
            <a:off x="609600" y="1600200"/>
            <a:ext cx="7900657" cy="3962400"/>
          </a:xfrm>
          <a:prstGeom prst="rect">
            <a:avLst/>
          </a:prstGeom>
        </p:spPr>
        <p:txBody>
          <a:bodyPr lIns="0" tIns="0" rIns="0" bIns="0"/>
          <a:lstStyle>
            <a:lvl1pPr marL="0" indent="0">
              <a:lnSpc>
                <a:spcPct val="100000"/>
              </a:lnSpc>
              <a:spcBef>
                <a:spcPts val="1800"/>
              </a:spcBef>
              <a:buSzPct val="90000"/>
              <a:buFont typeface="Wingdings 3" panose="05040102010807070707" pitchFamily="18" charset="2"/>
              <a:buNone/>
              <a:defRPr sz="2800">
                <a:solidFill>
                  <a:schemeClr val="bg1"/>
                </a:solidFill>
              </a:defRPr>
            </a:lvl1pPr>
            <a:lvl2pPr marL="742950" indent="-285750">
              <a:lnSpc>
                <a:spcPct val="100000"/>
              </a:lnSpc>
              <a:spcBef>
                <a:spcPts val="500"/>
              </a:spcBef>
              <a:buSzPct val="90000"/>
              <a:buFont typeface="Wingdings 3" panose="05040102010807070707" pitchFamily="18" charset="2"/>
              <a:buChar char=""/>
              <a:defRPr sz="2000" b="1">
                <a:solidFill>
                  <a:schemeClr val="bg1"/>
                </a:solidFill>
              </a:defRPr>
            </a:lvl2pPr>
            <a:lvl3pPr marL="1200150" indent="-285750">
              <a:lnSpc>
                <a:spcPct val="100000"/>
              </a:lnSpc>
              <a:spcBef>
                <a:spcPts val="500"/>
              </a:spcBef>
              <a:buFont typeface="Wingdings" panose="05000000000000000000" pitchFamily="2" charset="2"/>
              <a:buChar char="§"/>
              <a:defRPr sz="1800">
                <a:solidFill>
                  <a:schemeClr val="bg1"/>
                </a:solidFill>
              </a:defRPr>
            </a:lvl3pPr>
            <a:lvl4pPr marL="1657350" indent="-285750">
              <a:lnSpc>
                <a:spcPct val="100000"/>
              </a:lnSpc>
              <a:spcBef>
                <a:spcPts val="500"/>
              </a:spcBef>
              <a:buFont typeface="Arial" panose="020B0604020202020204" pitchFamily="34" charset="0"/>
              <a:buChar char="•"/>
              <a:defRPr sz="1600">
                <a:solidFill>
                  <a:schemeClr val="bg1"/>
                </a:solidFill>
              </a:defRPr>
            </a:lvl4pPr>
            <a:lvl5pPr marL="2114550" indent="-285750">
              <a:lnSpc>
                <a:spcPct val="100000"/>
              </a:lnSpc>
              <a:spcBef>
                <a:spcPts val="500"/>
              </a:spcBef>
              <a:buFont typeface="Courier New" panose="02070309020205020404" pitchFamily="49" charset="0"/>
              <a:buChar char="o"/>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arallelogram 5">
            <a:extLst>
              <a:ext uri="{FF2B5EF4-FFF2-40B4-BE49-F238E27FC236}">
                <a16:creationId xmlns:a16="http://schemas.microsoft.com/office/drawing/2014/main" id="{C3C59590-D4C9-3A09-24C0-78D63816B971}"/>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7">
            <a:extLst>
              <a:ext uri="{FF2B5EF4-FFF2-40B4-BE49-F238E27FC236}">
                <a16:creationId xmlns:a16="http://schemas.microsoft.com/office/drawing/2014/main" id="{A9E42150-EC57-3C47-FB66-3F54512BDC78}"/>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8" name="TextBox 2">
            <a:extLst>
              <a:ext uri="{FF2B5EF4-FFF2-40B4-BE49-F238E27FC236}">
                <a16:creationId xmlns:a16="http://schemas.microsoft.com/office/drawing/2014/main" id="{74704D97-588B-CE09-9E06-326FFC1289A3}"/>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Tree>
    <p:extLst>
      <p:ext uri="{BB962C8B-B14F-4D97-AF65-F5344CB8AC3E}">
        <p14:creationId xmlns:p14="http://schemas.microsoft.com/office/powerpoint/2010/main" val="41745951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5">
            <a:extLst>
              <a:ext uri="{FF2B5EF4-FFF2-40B4-BE49-F238E27FC236}">
                <a16:creationId xmlns:a16="http://schemas.microsoft.com/office/drawing/2014/main" id="{4F5AF6AE-698B-58B4-B578-CBCC47FA7ADB}"/>
              </a:ext>
            </a:extLst>
          </p:cNvPr>
          <p:cNvSpPr txBox="1">
            <a:spLocks/>
          </p:cNvSpPr>
          <p:nvPr userDrawn="1"/>
        </p:nvSpPr>
        <p:spPr>
          <a:xfrm>
            <a:off x="609600" y="5567929"/>
            <a:ext cx="5486400" cy="832871"/>
          </a:xfrm>
          <a:prstGeom prst="rect">
            <a:avLst/>
          </a:prstGeom>
        </p:spPr>
        <p:txBody>
          <a:bodyPr vert="horz" lIns="0" tIns="0" rIns="0" bIns="0" rtlCol="0" anchor="ctr" anchorCtr="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1600" b="0" i="0" kern="1200">
                <a:solidFill>
                  <a:schemeClr val="tx1">
                    <a:lumMod val="85000"/>
                    <a:lumOff val="15000"/>
                  </a:schemeClr>
                </a:solidFill>
                <a:latin typeface="Arial" panose="020B0604020202020204" pitchFamily="34" charset="0"/>
                <a:ea typeface="+mn-ea"/>
                <a:cs typeface="+mn-cs"/>
              </a:defRPr>
            </a:lvl1pPr>
            <a:lvl2pPr marL="457200" indent="-228600" algn="l" defTabSz="914400" rtl="0" eaLnBrk="1" latinLnBrk="0" hangingPunct="1">
              <a:lnSpc>
                <a:spcPct val="110000"/>
              </a:lnSpc>
              <a:spcBef>
                <a:spcPts val="1000"/>
              </a:spcBef>
              <a:buFont typeface="Calibri Light" panose="020F0302020204030204" pitchFamily="34" charset="0"/>
              <a:buChar char="–"/>
              <a:defRPr sz="1400" b="0" i="0" kern="1200">
                <a:solidFill>
                  <a:schemeClr val="tx1">
                    <a:lumMod val="85000"/>
                    <a:lumOff val="15000"/>
                  </a:schemeClr>
                </a:solidFill>
                <a:latin typeface="Arial" panose="020B0604020202020204" pitchFamily="34" charset="0"/>
                <a:ea typeface="+mn-ea"/>
                <a:cs typeface="+mn-cs"/>
              </a:defRPr>
            </a:lvl2pPr>
            <a:lvl3pPr marL="11430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3pPr>
            <a:lvl4pPr marL="16002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4pPr>
            <a:lvl5pPr marL="20574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080"/>
              </a:lnSpc>
              <a:spcBef>
                <a:spcPts val="600"/>
              </a:spcBef>
              <a:buNone/>
            </a:pPr>
            <a:r>
              <a:rPr lang="es-ES" sz="900" i="0" dirty="0">
                <a:solidFill>
                  <a:schemeClr val="bg1"/>
                </a:solidFill>
                <a:effectLst/>
                <a:latin typeface="+mj-lt"/>
              </a:rPr>
              <a:t>© </a:t>
            </a:r>
            <a:fld id="{1BDEF36C-D1D9-4E6A-ACA6-2BD9176F4FBD}" type="datetimeyyyy">
              <a:rPr lang="en-US" sz="900" i="0" smtClean="0">
                <a:solidFill>
                  <a:schemeClr val="bg1"/>
                </a:solidFill>
                <a:effectLst/>
                <a:latin typeface="+mj-lt"/>
              </a:rPr>
              <a:t>2024</a:t>
            </a:fld>
            <a:r>
              <a:rPr lang="es-ES" sz="900" i="0" dirty="0">
                <a:solidFill>
                  <a:schemeClr val="bg1"/>
                </a:solidFill>
                <a:effectLst/>
                <a:latin typeface="+mj-lt"/>
              </a:rPr>
              <a:t> Marcum LLP</a:t>
            </a:r>
          </a:p>
          <a:p>
            <a:pPr marL="0" indent="0">
              <a:lnSpc>
                <a:spcPts val="1080"/>
              </a:lnSpc>
              <a:spcBef>
                <a:spcPts val="600"/>
              </a:spcBef>
              <a:buNone/>
            </a:pPr>
            <a:r>
              <a:rPr lang="en-US" sz="900" dirty="0">
                <a:solidFill>
                  <a:schemeClr val="bg1"/>
                </a:solidFill>
                <a:latin typeface="+mj-lt"/>
              </a:rPr>
              <a:t>This presentation has been prepared for informational purposes only from sources believed accurate and reliable as of the date of preparation. It is intended to inform the reader about the subject matter addressed. This is not to be used or interpreted as tax or professional advice.</a:t>
            </a:r>
          </a:p>
          <a:p>
            <a:pPr marL="0" indent="0">
              <a:lnSpc>
                <a:spcPts val="1080"/>
              </a:lnSpc>
              <a:spcBef>
                <a:spcPts val="600"/>
              </a:spcBef>
              <a:buNone/>
            </a:pPr>
            <a:r>
              <a:rPr lang="en-US" sz="900" dirty="0">
                <a:solidFill>
                  <a:schemeClr val="bg1"/>
                </a:solidFill>
                <a:latin typeface="+mj-lt"/>
              </a:rPr>
              <a:t>Those seeking such advice should contact a Marcum professional to establish a client relationship</a:t>
            </a:r>
            <a:r>
              <a:rPr lang="en-US" sz="900" dirty="0">
                <a:solidFill>
                  <a:schemeClr val="bg1"/>
                </a:solidFill>
              </a:rPr>
              <a:t>.</a:t>
            </a:r>
            <a:endParaRPr kumimoji="0" lang="en-US" sz="900" i="0" u="none" strike="noStrike" kern="1200" cap="none" spc="0" normalizeH="0" baseline="0" noProof="0" dirty="0">
              <a:ln>
                <a:noFill/>
              </a:ln>
              <a:solidFill>
                <a:schemeClr val="bg1"/>
              </a:solidFill>
              <a:effectLst/>
              <a:uLnTx/>
              <a:uFillTx/>
              <a:cs typeface="Arial" panose="020B0604020202020204" pitchFamily="34" charset="0"/>
            </a:endParaRPr>
          </a:p>
        </p:txBody>
      </p:sp>
      <p:sp>
        <p:nvSpPr>
          <p:cNvPr id="7" name="TextBox 8">
            <a:extLst>
              <a:ext uri="{FF2B5EF4-FFF2-40B4-BE49-F238E27FC236}">
                <a16:creationId xmlns:a16="http://schemas.microsoft.com/office/drawing/2014/main" id="{D85BE8F5-9B51-97B7-E20E-2175B3F41864}"/>
              </a:ext>
            </a:extLst>
          </p:cNvPr>
          <p:cNvSpPr txBox="1"/>
          <p:nvPr userDrawn="1"/>
        </p:nvSpPr>
        <p:spPr>
          <a:xfrm>
            <a:off x="8121435" y="4550660"/>
            <a:ext cx="3466229" cy="369332"/>
          </a:xfrm>
          <a:prstGeom prst="rect">
            <a:avLst/>
          </a:prstGeom>
          <a:noFill/>
        </p:spPr>
        <p:txBody>
          <a:bodyPr wrap="square" lIns="0" tIns="0" rIns="0" bIns="0" rtlCol="0">
            <a:spAutoFit/>
          </a:bodyPr>
          <a:lstStyle/>
          <a:p>
            <a:pPr algn="r"/>
            <a:r>
              <a:rPr lang="en-US" sz="2400" dirty="0">
                <a:solidFill>
                  <a:srgbClr val="00BCB5"/>
                </a:solidFill>
                <a:latin typeface="Arial" panose="020B0604020202020204" pitchFamily="34" charset="0"/>
              </a:rPr>
              <a:t>THANK YOU</a:t>
            </a:r>
            <a:endParaRPr lang="en-US" sz="2400" b="0" i="0" dirty="0">
              <a:solidFill>
                <a:srgbClr val="00BCB5"/>
              </a:solidFill>
              <a:latin typeface="Arial" panose="020B0604020202020204" pitchFamily="34" charset="0"/>
            </a:endParaRPr>
          </a:p>
        </p:txBody>
      </p:sp>
      <p:pic>
        <p:nvPicPr>
          <p:cNvPr id="8" name="Picture 9">
            <a:extLst>
              <a:ext uri="{FF2B5EF4-FFF2-40B4-BE49-F238E27FC236}">
                <a16:creationId xmlns:a16="http://schemas.microsoft.com/office/drawing/2014/main" id="{7D2D7F29-0F9C-E9E2-2231-5B4E5E01A4C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8646181" y="5122843"/>
            <a:ext cx="3029619" cy="911081"/>
          </a:xfrm>
          <a:prstGeom prst="rect">
            <a:avLst/>
          </a:prstGeom>
        </p:spPr>
      </p:pic>
      <p:sp>
        <p:nvSpPr>
          <p:cNvPr id="9" name="Title 5">
            <a:extLst>
              <a:ext uri="{FF2B5EF4-FFF2-40B4-BE49-F238E27FC236}">
                <a16:creationId xmlns:a16="http://schemas.microsoft.com/office/drawing/2014/main" id="{B5C361E4-F953-82DC-CB14-17AE40BEC1B4}"/>
              </a:ext>
            </a:extLst>
          </p:cNvPr>
          <p:cNvSpPr txBox="1">
            <a:spLocks/>
          </p:cNvSpPr>
          <p:nvPr userDrawn="1"/>
        </p:nvSpPr>
        <p:spPr>
          <a:xfrm>
            <a:off x="9807925" y="6194954"/>
            <a:ext cx="1781610" cy="309483"/>
          </a:xfrm>
          <a:prstGeom prst="rect">
            <a:avLst/>
          </a:prstGeom>
          <a:effectLst/>
        </p:spPr>
        <p:txBody>
          <a:bodyPr lIns="0" tIns="0" rIns="0" bIns="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200" b="1" i="0" kern="7600" spc="0" baseline="0" dirty="0">
                <a:solidFill>
                  <a:srgbClr val="00BCB5"/>
                </a:solidFill>
                <a:latin typeface="Arial" panose="020B0604020202020204" pitchFamily="34" charset="0"/>
              </a:rPr>
              <a:t>marcumllp.com</a:t>
            </a:r>
          </a:p>
        </p:txBody>
      </p:sp>
    </p:spTree>
    <p:extLst>
      <p:ext uri="{BB962C8B-B14F-4D97-AF65-F5344CB8AC3E}">
        <p14:creationId xmlns:p14="http://schemas.microsoft.com/office/powerpoint/2010/main" val="11824058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estions with Leader">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5">
            <a:extLst>
              <a:ext uri="{FF2B5EF4-FFF2-40B4-BE49-F238E27FC236}">
                <a16:creationId xmlns:a16="http://schemas.microsoft.com/office/drawing/2014/main" id="{4F5AF6AE-698B-58B4-B578-CBCC47FA7ADB}"/>
              </a:ext>
            </a:extLst>
          </p:cNvPr>
          <p:cNvSpPr txBox="1">
            <a:spLocks/>
          </p:cNvSpPr>
          <p:nvPr userDrawn="1"/>
        </p:nvSpPr>
        <p:spPr>
          <a:xfrm>
            <a:off x="609600" y="5567929"/>
            <a:ext cx="5486400" cy="832871"/>
          </a:xfrm>
          <a:prstGeom prst="rect">
            <a:avLst/>
          </a:prstGeom>
        </p:spPr>
        <p:txBody>
          <a:bodyPr vert="horz" lIns="0" tIns="0" rIns="0" bIns="0" rtlCol="0" anchor="ctr" anchorCtr="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1600" b="0" i="0" kern="1200">
                <a:solidFill>
                  <a:schemeClr val="tx1">
                    <a:lumMod val="85000"/>
                    <a:lumOff val="15000"/>
                  </a:schemeClr>
                </a:solidFill>
                <a:latin typeface="Arial" panose="020B0604020202020204" pitchFamily="34" charset="0"/>
                <a:ea typeface="+mn-ea"/>
                <a:cs typeface="+mn-cs"/>
              </a:defRPr>
            </a:lvl1pPr>
            <a:lvl2pPr marL="457200" indent="-228600" algn="l" defTabSz="914400" rtl="0" eaLnBrk="1" latinLnBrk="0" hangingPunct="1">
              <a:lnSpc>
                <a:spcPct val="110000"/>
              </a:lnSpc>
              <a:spcBef>
                <a:spcPts val="1000"/>
              </a:spcBef>
              <a:buFont typeface="Calibri Light" panose="020F0302020204030204" pitchFamily="34" charset="0"/>
              <a:buChar char="–"/>
              <a:defRPr sz="1400" b="0" i="0" kern="1200">
                <a:solidFill>
                  <a:schemeClr val="tx1">
                    <a:lumMod val="85000"/>
                    <a:lumOff val="15000"/>
                  </a:schemeClr>
                </a:solidFill>
                <a:latin typeface="Arial" panose="020B0604020202020204" pitchFamily="34" charset="0"/>
                <a:ea typeface="+mn-ea"/>
                <a:cs typeface="+mn-cs"/>
              </a:defRPr>
            </a:lvl2pPr>
            <a:lvl3pPr marL="11430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3pPr>
            <a:lvl4pPr marL="16002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4pPr>
            <a:lvl5pPr marL="20574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080"/>
              </a:lnSpc>
              <a:spcBef>
                <a:spcPts val="600"/>
              </a:spcBef>
              <a:buNone/>
            </a:pPr>
            <a:r>
              <a:rPr lang="es-ES" sz="900" i="0" dirty="0">
                <a:solidFill>
                  <a:schemeClr val="bg1"/>
                </a:solidFill>
                <a:effectLst/>
                <a:latin typeface="+mj-lt"/>
              </a:rPr>
              <a:t>© </a:t>
            </a:r>
            <a:fld id="{1BDEF36C-D1D9-4E6A-ACA6-2BD9176F4FBD}" type="datetimeyyyy">
              <a:rPr lang="en-US" sz="900" i="0" smtClean="0">
                <a:solidFill>
                  <a:schemeClr val="bg1"/>
                </a:solidFill>
                <a:effectLst/>
                <a:latin typeface="+mj-lt"/>
              </a:rPr>
              <a:t>2024</a:t>
            </a:fld>
            <a:r>
              <a:rPr lang="es-ES" sz="900" i="0" dirty="0">
                <a:solidFill>
                  <a:schemeClr val="bg1"/>
                </a:solidFill>
                <a:effectLst/>
                <a:latin typeface="+mj-lt"/>
              </a:rPr>
              <a:t> Marcum LLP</a:t>
            </a:r>
          </a:p>
          <a:p>
            <a:pPr marL="0" indent="0">
              <a:lnSpc>
                <a:spcPts val="1080"/>
              </a:lnSpc>
              <a:spcBef>
                <a:spcPts val="600"/>
              </a:spcBef>
              <a:buNone/>
            </a:pPr>
            <a:r>
              <a:rPr lang="en-US" sz="900" dirty="0">
                <a:solidFill>
                  <a:schemeClr val="bg1"/>
                </a:solidFill>
                <a:latin typeface="+mj-lt"/>
              </a:rPr>
              <a:t>This presentation has been prepared for informational purposes only from sources believed accurate and reliable as of the date of preparation. It is intended to inform the reader about the subject matter addressed. This is not to be used or interpreted as tax or professional advice.</a:t>
            </a:r>
          </a:p>
          <a:p>
            <a:pPr marL="0" indent="0">
              <a:lnSpc>
                <a:spcPts val="1080"/>
              </a:lnSpc>
              <a:spcBef>
                <a:spcPts val="600"/>
              </a:spcBef>
              <a:buNone/>
            </a:pPr>
            <a:r>
              <a:rPr lang="en-US" sz="900" dirty="0">
                <a:solidFill>
                  <a:schemeClr val="bg1"/>
                </a:solidFill>
                <a:latin typeface="+mj-lt"/>
              </a:rPr>
              <a:t>Those seeking such advice should contact a Marcum professional to establish a client relationship</a:t>
            </a:r>
            <a:r>
              <a:rPr lang="en-US" sz="900" dirty="0">
                <a:solidFill>
                  <a:schemeClr val="bg1"/>
                </a:solidFill>
              </a:rPr>
              <a:t>.</a:t>
            </a:r>
            <a:endParaRPr kumimoji="0" lang="en-US" sz="900" i="0" u="none" strike="noStrike" kern="1200" cap="none" spc="0" normalizeH="0" baseline="0" noProof="0" dirty="0">
              <a:ln>
                <a:noFill/>
              </a:ln>
              <a:solidFill>
                <a:schemeClr val="bg1"/>
              </a:solidFill>
              <a:effectLst/>
              <a:uLnTx/>
              <a:uFillTx/>
              <a:cs typeface="Arial" panose="020B0604020202020204" pitchFamily="34" charset="0"/>
            </a:endParaRPr>
          </a:p>
        </p:txBody>
      </p:sp>
      <p:pic>
        <p:nvPicPr>
          <p:cNvPr id="8" name="Picture 9">
            <a:extLst>
              <a:ext uri="{FF2B5EF4-FFF2-40B4-BE49-F238E27FC236}">
                <a16:creationId xmlns:a16="http://schemas.microsoft.com/office/drawing/2014/main" id="{7D2D7F29-0F9C-E9E2-2231-5B4E5E01A4C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8646181" y="5122843"/>
            <a:ext cx="3029619" cy="911081"/>
          </a:xfrm>
          <a:prstGeom prst="rect">
            <a:avLst/>
          </a:prstGeom>
        </p:spPr>
      </p:pic>
      <p:sp>
        <p:nvSpPr>
          <p:cNvPr id="9" name="Title 5">
            <a:extLst>
              <a:ext uri="{FF2B5EF4-FFF2-40B4-BE49-F238E27FC236}">
                <a16:creationId xmlns:a16="http://schemas.microsoft.com/office/drawing/2014/main" id="{B5C361E4-F953-82DC-CB14-17AE40BEC1B4}"/>
              </a:ext>
            </a:extLst>
          </p:cNvPr>
          <p:cNvSpPr txBox="1">
            <a:spLocks/>
          </p:cNvSpPr>
          <p:nvPr userDrawn="1"/>
        </p:nvSpPr>
        <p:spPr>
          <a:xfrm>
            <a:off x="9807925" y="6194954"/>
            <a:ext cx="1781610" cy="309483"/>
          </a:xfrm>
          <a:prstGeom prst="rect">
            <a:avLst/>
          </a:prstGeom>
          <a:effectLst/>
        </p:spPr>
        <p:txBody>
          <a:bodyPr lIns="0" tIns="0" rIns="0" bIns="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200" b="1" i="0" kern="7600" spc="0" baseline="0" dirty="0">
                <a:solidFill>
                  <a:srgbClr val="00BCB5"/>
                </a:solidFill>
                <a:latin typeface="Arial" panose="020B0604020202020204" pitchFamily="34" charset="0"/>
              </a:rPr>
              <a:t>marcumllp.com</a:t>
            </a:r>
          </a:p>
        </p:txBody>
      </p:sp>
      <p:sp>
        <p:nvSpPr>
          <p:cNvPr id="2" name="Title 6">
            <a:extLst>
              <a:ext uri="{FF2B5EF4-FFF2-40B4-BE49-F238E27FC236}">
                <a16:creationId xmlns:a16="http://schemas.microsoft.com/office/drawing/2014/main" id="{33E5E736-4115-A0E3-2F87-E8E8C5F54CEA}"/>
              </a:ext>
            </a:extLst>
          </p:cNvPr>
          <p:cNvSpPr>
            <a:spLocks noGrp="1"/>
          </p:cNvSpPr>
          <p:nvPr>
            <p:ph type="title" hasCustomPrompt="1"/>
          </p:nvPr>
        </p:nvSpPr>
        <p:spPr>
          <a:xfrm>
            <a:off x="5423023" y="3672391"/>
            <a:ext cx="6213695" cy="911081"/>
          </a:xfrm>
          <a:prstGeom prst="rect">
            <a:avLst/>
          </a:prstGeom>
        </p:spPr>
        <p:txBody>
          <a:bodyPr lIns="0" tIns="0" rIns="0" bIns="0" anchor="b"/>
          <a:lstStyle>
            <a:lvl1pPr algn="r">
              <a:defRPr sz="5400" cap="all" baseline="0">
                <a:solidFill>
                  <a:srgbClr val="00BCB5"/>
                </a:solidFill>
              </a:defRPr>
            </a:lvl1pPr>
          </a:lstStyle>
          <a:p>
            <a:r>
              <a:rPr lang="en-US" dirty="0"/>
              <a:t>Questions?</a:t>
            </a:r>
          </a:p>
        </p:txBody>
      </p:sp>
      <p:sp>
        <p:nvSpPr>
          <p:cNvPr id="4" name="Text Placeholder 6">
            <a:extLst>
              <a:ext uri="{FF2B5EF4-FFF2-40B4-BE49-F238E27FC236}">
                <a16:creationId xmlns:a16="http://schemas.microsoft.com/office/drawing/2014/main" id="{15C0E187-7025-24C2-FCF8-4A0D4308DCB0}"/>
              </a:ext>
            </a:extLst>
          </p:cNvPr>
          <p:cNvSpPr>
            <a:spLocks noGrp="1"/>
          </p:cNvSpPr>
          <p:nvPr>
            <p:ph type="body" sz="quarter" idx="154" hasCustomPrompt="1"/>
          </p:nvPr>
        </p:nvSpPr>
        <p:spPr>
          <a:xfrm>
            <a:off x="3334694" y="3912023"/>
            <a:ext cx="2495636" cy="236821"/>
          </a:xfrm>
          <a:prstGeom prst="rect">
            <a:avLst/>
          </a:prstGeom>
        </p:spPr>
        <p:txBody>
          <a:bodyPr lIns="0" tIns="0" rIns="0" bIns="0" anchor="t" anchorCtr="0">
            <a:noAutofit/>
          </a:bodyPr>
          <a:lstStyle>
            <a:lvl1pPr marL="0" indent="0" algn="l">
              <a:buNone/>
              <a:defRPr sz="1800" b="1" i="0">
                <a:solidFill>
                  <a:schemeClr val="bg1"/>
                </a:solidFill>
                <a:latin typeface="Arial" panose="020B0604020202020204" pitchFamily="34" charset="0"/>
                <a:cs typeface="Arial" panose="020B0604020202020204" pitchFamily="34" charset="0"/>
              </a:defRPr>
            </a:lvl1pPr>
          </a:lstStyle>
          <a:p>
            <a:pPr lvl="0"/>
            <a:r>
              <a:rPr lang="en-US" dirty="0"/>
              <a:t>Add name here</a:t>
            </a:r>
          </a:p>
        </p:txBody>
      </p:sp>
      <p:sp>
        <p:nvSpPr>
          <p:cNvPr id="5" name="Picture Placeholder 2">
            <a:extLst>
              <a:ext uri="{FF2B5EF4-FFF2-40B4-BE49-F238E27FC236}">
                <a16:creationId xmlns:a16="http://schemas.microsoft.com/office/drawing/2014/main" id="{9DC15EA9-B5C3-2EAC-8D2F-C8DC32859968}"/>
              </a:ext>
            </a:extLst>
          </p:cNvPr>
          <p:cNvSpPr>
            <a:spLocks noGrp="1"/>
          </p:cNvSpPr>
          <p:nvPr>
            <p:ph type="pic" sz="quarter" idx="155"/>
          </p:nvPr>
        </p:nvSpPr>
        <p:spPr>
          <a:xfrm>
            <a:off x="609600" y="1799378"/>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0" name="Text Placeholder 6">
            <a:extLst>
              <a:ext uri="{FF2B5EF4-FFF2-40B4-BE49-F238E27FC236}">
                <a16:creationId xmlns:a16="http://schemas.microsoft.com/office/drawing/2014/main" id="{09FB1555-456F-A7E4-026D-075ECF7B3F95}"/>
              </a:ext>
            </a:extLst>
          </p:cNvPr>
          <p:cNvSpPr>
            <a:spLocks noGrp="1"/>
          </p:cNvSpPr>
          <p:nvPr>
            <p:ph type="body" sz="quarter" idx="156" hasCustomPrompt="1"/>
          </p:nvPr>
        </p:nvSpPr>
        <p:spPr>
          <a:xfrm>
            <a:off x="3334694" y="4219781"/>
            <a:ext cx="2495636" cy="252459"/>
          </a:xfrm>
          <a:prstGeom prst="rect">
            <a:avLst/>
          </a:prstGeom>
        </p:spPr>
        <p:txBody>
          <a:bodyPr lIns="0" tIns="0" rIns="0" bIns="0" anchor="t" anchorCtr="0">
            <a:noAutofit/>
          </a:bodyPr>
          <a:lstStyle>
            <a:lvl1pPr marL="0" indent="0" algn="l">
              <a:lnSpc>
                <a:spcPct val="100000"/>
              </a:lnSpc>
              <a:buNone/>
              <a:defRPr sz="1400" b="0" i="0">
                <a:solidFill>
                  <a:schemeClr val="bg1"/>
                </a:solidFill>
                <a:latin typeface="Arial" panose="020B0604020202020204" pitchFamily="34" charset="0"/>
                <a:cs typeface="Arial" panose="020B0604020202020204" pitchFamily="34" charset="0"/>
              </a:defRPr>
            </a:lvl1pPr>
          </a:lstStyle>
          <a:p>
            <a:pPr lvl="0"/>
            <a:r>
              <a:rPr lang="en-US" dirty="0"/>
              <a:t>Add contact info here</a:t>
            </a:r>
          </a:p>
        </p:txBody>
      </p:sp>
    </p:spTree>
    <p:extLst>
      <p:ext uri="{BB962C8B-B14F-4D97-AF65-F5344CB8AC3E}">
        <p14:creationId xmlns:p14="http://schemas.microsoft.com/office/powerpoint/2010/main" val="3339092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5">
            <a:extLst>
              <a:ext uri="{FF2B5EF4-FFF2-40B4-BE49-F238E27FC236}">
                <a16:creationId xmlns:a16="http://schemas.microsoft.com/office/drawing/2014/main" id="{4F5AF6AE-698B-58B4-B578-CBCC47FA7ADB}"/>
              </a:ext>
            </a:extLst>
          </p:cNvPr>
          <p:cNvSpPr txBox="1">
            <a:spLocks/>
          </p:cNvSpPr>
          <p:nvPr userDrawn="1"/>
        </p:nvSpPr>
        <p:spPr>
          <a:xfrm>
            <a:off x="609600" y="5567929"/>
            <a:ext cx="5486400" cy="832871"/>
          </a:xfrm>
          <a:prstGeom prst="rect">
            <a:avLst/>
          </a:prstGeom>
        </p:spPr>
        <p:txBody>
          <a:bodyPr vert="horz" lIns="0" tIns="0" rIns="0" bIns="0" rtlCol="0" anchor="ctr" anchorCtr="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1600" b="0" i="0" kern="1200">
                <a:solidFill>
                  <a:schemeClr val="tx1">
                    <a:lumMod val="85000"/>
                    <a:lumOff val="15000"/>
                  </a:schemeClr>
                </a:solidFill>
                <a:latin typeface="Arial" panose="020B0604020202020204" pitchFamily="34" charset="0"/>
                <a:ea typeface="+mn-ea"/>
                <a:cs typeface="+mn-cs"/>
              </a:defRPr>
            </a:lvl1pPr>
            <a:lvl2pPr marL="457200" indent="-228600" algn="l" defTabSz="914400" rtl="0" eaLnBrk="1" latinLnBrk="0" hangingPunct="1">
              <a:lnSpc>
                <a:spcPct val="110000"/>
              </a:lnSpc>
              <a:spcBef>
                <a:spcPts val="1000"/>
              </a:spcBef>
              <a:buFont typeface="Calibri Light" panose="020F0302020204030204" pitchFamily="34" charset="0"/>
              <a:buChar char="–"/>
              <a:defRPr sz="1400" b="0" i="0" kern="1200">
                <a:solidFill>
                  <a:schemeClr val="tx1">
                    <a:lumMod val="85000"/>
                    <a:lumOff val="15000"/>
                  </a:schemeClr>
                </a:solidFill>
                <a:latin typeface="Arial" panose="020B0604020202020204" pitchFamily="34" charset="0"/>
                <a:ea typeface="+mn-ea"/>
                <a:cs typeface="+mn-cs"/>
              </a:defRPr>
            </a:lvl2pPr>
            <a:lvl3pPr marL="11430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3pPr>
            <a:lvl4pPr marL="16002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4pPr>
            <a:lvl5pPr marL="20574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080"/>
              </a:lnSpc>
              <a:spcBef>
                <a:spcPts val="600"/>
              </a:spcBef>
              <a:buNone/>
            </a:pPr>
            <a:r>
              <a:rPr lang="es-ES" sz="900" i="0" dirty="0">
                <a:solidFill>
                  <a:schemeClr val="bg1"/>
                </a:solidFill>
                <a:effectLst/>
                <a:latin typeface="+mj-lt"/>
              </a:rPr>
              <a:t>© </a:t>
            </a:r>
            <a:fld id="{1BDEF36C-D1D9-4E6A-ACA6-2BD9176F4FBD}" type="datetimeyyyy">
              <a:rPr lang="en-US" sz="900" i="0" smtClean="0">
                <a:solidFill>
                  <a:schemeClr val="bg1"/>
                </a:solidFill>
                <a:effectLst/>
                <a:latin typeface="+mj-lt"/>
              </a:rPr>
              <a:t>2024</a:t>
            </a:fld>
            <a:r>
              <a:rPr lang="es-ES" sz="900" i="0" dirty="0">
                <a:solidFill>
                  <a:schemeClr val="bg1"/>
                </a:solidFill>
                <a:effectLst/>
                <a:latin typeface="+mj-lt"/>
              </a:rPr>
              <a:t> Marcum LLP</a:t>
            </a:r>
          </a:p>
          <a:p>
            <a:pPr marL="0" indent="0">
              <a:lnSpc>
                <a:spcPts val="1080"/>
              </a:lnSpc>
              <a:spcBef>
                <a:spcPts val="600"/>
              </a:spcBef>
              <a:buNone/>
            </a:pPr>
            <a:r>
              <a:rPr lang="en-US" sz="900" dirty="0">
                <a:solidFill>
                  <a:schemeClr val="bg1"/>
                </a:solidFill>
                <a:latin typeface="+mj-lt"/>
              </a:rPr>
              <a:t>This presentation has been prepared for informational purposes only from sources believed accurate and reliable as of the date of preparation. It is intended to inform the reader about the subject matter addressed. This is not to be used or interpreted as tax or professional advice.</a:t>
            </a:r>
          </a:p>
          <a:p>
            <a:pPr marL="0" indent="0">
              <a:lnSpc>
                <a:spcPts val="1080"/>
              </a:lnSpc>
              <a:spcBef>
                <a:spcPts val="600"/>
              </a:spcBef>
              <a:buNone/>
            </a:pPr>
            <a:r>
              <a:rPr lang="en-US" sz="900" dirty="0">
                <a:solidFill>
                  <a:schemeClr val="bg1"/>
                </a:solidFill>
                <a:latin typeface="+mj-lt"/>
              </a:rPr>
              <a:t>Those seeking such advice should contact a Marcum professional to establish a client relationship</a:t>
            </a:r>
            <a:r>
              <a:rPr lang="en-US" sz="900" dirty="0">
                <a:solidFill>
                  <a:schemeClr val="bg1"/>
                </a:solidFill>
              </a:rPr>
              <a:t>.</a:t>
            </a:r>
            <a:endParaRPr kumimoji="0" lang="en-US" sz="900" i="0" u="none" strike="noStrike" kern="1200" cap="none" spc="0" normalizeH="0" baseline="0" noProof="0" dirty="0">
              <a:ln>
                <a:noFill/>
              </a:ln>
              <a:solidFill>
                <a:schemeClr val="bg1"/>
              </a:solidFill>
              <a:effectLst/>
              <a:uLnTx/>
              <a:uFillTx/>
              <a:cs typeface="Arial" panose="020B0604020202020204" pitchFamily="34" charset="0"/>
            </a:endParaRPr>
          </a:p>
        </p:txBody>
      </p:sp>
      <p:pic>
        <p:nvPicPr>
          <p:cNvPr id="8" name="Picture 9">
            <a:extLst>
              <a:ext uri="{FF2B5EF4-FFF2-40B4-BE49-F238E27FC236}">
                <a16:creationId xmlns:a16="http://schemas.microsoft.com/office/drawing/2014/main" id="{7D2D7F29-0F9C-E9E2-2231-5B4E5E01A4C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8646181" y="5122843"/>
            <a:ext cx="3029619" cy="911081"/>
          </a:xfrm>
          <a:prstGeom prst="rect">
            <a:avLst/>
          </a:prstGeom>
        </p:spPr>
      </p:pic>
      <p:sp>
        <p:nvSpPr>
          <p:cNvPr id="9" name="Title 5">
            <a:extLst>
              <a:ext uri="{FF2B5EF4-FFF2-40B4-BE49-F238E27FC236}">
                <a16:creationId xmlns:a16="http://schemas.microsoft.com/office/drawing/2014/main" id="{B5C361E4-F953-82DC-CB14-17AE40BEC1B4}"/>
              </a:ext>
            </a:extLst>
          </p:cNvPr>
          <p:cNvSpPr txBox="1">
            <a:spLocks/>
          </p:cNvSpPr>
          <p:nvPr userDrawn="1"/>
        </p:nvSpPr>
        <p:spPr>
          <a:xfrm>
            <a:off x="9807925" y="6194954"/>
            <a:ext cx="1781610" cy="309483"/>
          </a:xfrm>
          <a:prstGeom prst="rect">
            <a:avLst/>
          </a:prstGeom>
          <a:effectLst/>
        </p:spPr>
        <p:txBody>
          <a:bodyPr lIns="0" tIns="0" rIns="0" bIns="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200" b="1" i="0" kern="7600" spc="0" baseline="0" dirty="0">
                <a:solidFill>
                  <a:srgbClr val="00BCB5"/>
                </a:solidFill>
                <a:latin typeface="Arial" panose="020B0604020202020204" pitchFamily="34" charset="0"/>
              </a:rPr>
              <a:t>marcumllp.com</a:t>
            </a:r>
          </a:p>
        </p:txBody>
      </p:sp>
      <p:sp>
        <p:nvSpPr>
          <p:cNvPr id="7" name="Title 6">
            <a:extLst>
              <a:ext uri="{FF2B5EF4-FFF2-40B4-BE49-F238E27FC236}">
                <a16:creationId xmlns:a16="http://schemas.microsoft.com/office/drawing/2014/main" id="{5419B016-6B68-3FF1-4A07-73904244C1DB}"/>
              </a:ext>
            </a:extLst>
          </p:cNvPr>
          <p:cNvSpPr>
            <a:spLocks noGrp="1"/>
          </p:cNvSpPr>
          <p:nvPr>
            <p:ph type="title" hasCustomPrompt="1"/>
          </p:nvPr>
        </p:nvSpPr>
        <p:spPr>
          <a:xfrm>
            <a:off x="5423023" y="3672391"/>
            <a:ext cx="6213695" cy="911081"/>
          </a:xfrm>
          <a:prstGeom prst="rect">
            <a:avLst/>
          </a:prstGeom>
        </p:spPr>
        <p:txBody>
          <a:bodyPr lIns="0" tIns="0" rIns="0" bIns="0" anchor="b"/>
          <a:lstStyle>
            <a:lvl1pPr algn="r">
              <a:defRPr sz="5400" cap="all" baseline="0">
                <a:solidFill>
                  <a:srgbClr val="00BCB5"/>
                </a:solidFill>
              </a:defRPr>
            </a:lvl1pPr>
          </a:lstStyle>
          <a:p>
            <a:r>
              <a:rPr lang="en-US" dirty="0"/>
              <a:t>Questions?</a:t>
            </a:r>
          </a:p>
        </p:txBody>
      </p:sp>
    </p:spTree>
    <p:extLst>
      <p:ext uri="{BB962C8B-B14F-4D97-AF65-F5344CB8AC3E}">
        <p14:creationId xmlns:p14="http://schemas.microsoft.com/office/powerpoint/2010/main" val="346298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imary - 2 column">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FB08ED1C-564F-1A47-744F-7BEA9F4FB2CC}"/>
              </a:ext>
            </a:extLst>
          </p:cNvPr>
          <p:cNvSpPr>
            <a:spLocks noGrp="1"/>
          </p:cNvSpPr>
          <p:nvPr>
            <p:ph type="title"/>
          </p:nvPr>
        </p:nvSpPr>
        <p:spPr>
          <a:xfrm>
            <a:off x="609600" y="429932"/>
            <a:ext cx="10515600" cy="577098"/>
          </a:xfrm>
        </p:spPr>
        <p:txBody>
          <a:bodyPr/>
          <a:lstStyle/>
          <a:p>
            <a:endParaRPr lang="en-US" dirty="0"/>
          </a:p>
        </p:txBody>
      </p:sp>
      <p:sp>
        <p:nvSpPr>
          <p:cNvPr id="12" name="Text Placeholder 11">
            <a:extLst>
              <a:ext uri="{FF2B5EF4-FFF2-40B4-BE49-F238E27FC236}">
                <a16:creationId xmlns:a16="http://schemas.microsoft.com/office/drawing/2014/main" id="{6EF7C799-376C-DCB7-434C-65B02076FC89}"/>
              </a:ext>
            </a:extLst>
          </p:cNvPr>
          <p:cNvSpPr>
            <a:spLocks noGrp="1"/>
          </p:cNvSpPr>
          <p:nvPr>
            <p:ph type="body" sz="quarter" idx="10"/>
          </p:nvPr>
        </p:nvSpPr>
        <p:spPr>
          <a:xfrm>
            <a:off x="609600" y="1600199"/>
            <a:ext cx="520154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1">
            <a:extLst>
              <a:ext uri="{FF2B5EF4-FFF2-40B4-BE49-F238E27FC236}">
                <a16:creationId xmlns:a16="http://schemas.microsoft.com/office/drawing/2014/main" id="{881C3348-94D3-8398-88D0-33EDF093D2B9}"/>
              </a:ext>
            </a:extLst>
          </p:cNvPr>
          <p:cNvSpPr>
            <a:spLocks noGrp="1"/>
          </p:cNvSpPr>
          <p:nvPr>
            <p:ph type="body" sz="quarter" idx="11"/>
          </p:nvPr>
        </p:nvSpPr>
        <p:spPr>
          <a:xfrm>
            <a:off x="6380860" y="1600200"/>
            <a:ext cx="520154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15">
            <a:extLst>
              <a:ext uri="{FF2B5EF4-FFF2-40B4-BE49-F238E27FC236}">
                <a16:creationId xmlns:a16="http://schemas.microsoft.com/office/drawing/2014/main" id="{1AC6C201-B3A2-5E34-ED66-4B809D4FFFC1}"/>
              </a:ext>
            </a:extLst>
          </p:cNvPr>
          <p:cNvSpPr>
            <a:spLocks noGrp="1"/>
          </p:cNvSpPr>
          <p:nvPr>
            <p:ph type="sldNum" sz="quarter" idx="12"/>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177051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 1 column with image">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FB08ED1C-564F-1A47-744F-7BEA9F4FB2CC}"/>
              </a:ext>
            </a:extLst>
          </p:cNvPr>
          <p:cNvSpPr>
            <a:spLocks noGrp="1"/>
          </p:cNvSpPr>
          <p:nvPr>
            <p:ph type="title"/>
          </p:nvPr>
        </p:nvSpPr>
        <p:spPr>
          <a:xfrm>
            <a:off x="609600" y="429932"/>
            <a:ext cx="10515600" cy="577098"/>
          </a:xfrm>
        </p:spPr>
        <p:txBody>
          <a:bodyPr/>
          <a:lstStyle/>
          <a:p>
            <a:endParaRPr lang="en-US" dirty="0"/>
          </a:p>
        </p:txBody>
      </p:sp>
      <p:sp>
        <p:nvSpPr>
          <p:cNvPr id="12" name="Text Placeholder 11">
            <a:extLst>
              <a:ext uri="{FF2B5EF4-FFF2-40B4-BE49-F238E27FC236}">
                <a16:creationId xmlns:a16="http://schemas.microsoft.com/office/drawing/2014/main" id="{6EF7C799-376C-DCB7-434C-65B02076FC89}"/>
              </a:ext>
            </a:extLst>
          </p:cNvPr>
          <p:cNvSpPr>
            <a:spLocks noGrp="1"/>
          </p:cNvSpPr>
          <p:nvPr>
            <p:ph type="body" sz="quarter" idx="10"/>
          </p:nvPr>
        </p:nvSpPr>
        <p:spPr>
          <a:xfrm>
            <a:off x="609600" y="1600199"/>
            <a:ext cx="621849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arcador de posición de imagen 15">
            <a:extLst>
              <a:ext uri="{FF2B5EF4-FFF2-40B4-BE49-F238E27FC236}">
                <a16:creationId xmlns:a16="http://schemas.microsoft.com/office/drawing/2014/main" id="{1F71FFD4-63BD-5882-5E9E-4F8A6324E7C2}"/>
              </a:ext>
            </a:extLst>
          </p:cNvPr>
          <p:cNvSpPr>
            <a:spLocks noGrp="1"/>
          </p:cNvSpPr>
          <p:nvPr>
            <p:ph type="pic" sz="quarter" idx="12"/>
          </p:nvPr>
        </p:nvSpPr>
        <p:spPr>
          <a:xfrm>
            <a:off x="6986473" y="471901"/>
            <a:ext cx="5921220" cy="5552883"/>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4" name="Slide Number Placeholder 3">
            <a:extLst>
              <a:ext uri="{FF2B5EF4-FFF2-40B4-BE49-F238E27FC236}">
                <a16:creationId xmlns:a16="http://schemas.microsoft.com/office/drawing/2014/main" id="{4A07BD53-0DF4-4768-76DD-32FDD2494A68}"/>
              </a:ext>
            </a:extLst>
          </p:cNvPr>
          <p:cNvSpPr>
            <a:spLocks noGrp="1"/>
          </p:cNvSpPr>
          <p:nvPr>
            <p:ph type="sldNum" sz="quarter" idx="13"/>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248957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mary - 1 column with image alt">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FB08ED1C-564F-1A47-744F-7BEA9F4FB2CC}"/>
              </a:ext>
            </a:extLst>
          </p:cNvPr>
          <p:cNvSpPr>
            <a:spLocks noGrp="1"/>
          </p:cNvSpPr>
          <p:nvPr>
            <p:ph type="title"/>
          </p:nvPr>
        </p:nvSpPr>
        <p:spPr>
          <a:xfrm>
            <a:off x="6096000" y="429932"/>
            <a:ext cx="5029200" cy="577098"/>
          </a:xfrm>
        </p:spPr>
        <p:txBody>
          <a:bodyPr/>
          <a:lstStyle/>
          <a:p>
            <a:r>
              <a:rPr lang="en-US" dirty="0"/>
              <a:t>Click to edit Master title style</a:t>
            </a:r>
          </a:p>
        </p:txBody>
      </p:sp>
      <p:sp>
        <p:nvSpPr>
          <p:cNvPr id="12" name="Text Placeholder 11">
            <a:extLst>
              <a:ext uri="{FF2B5EF4-FFF2-40B4-BE49-F238E27FC236}">
                <a16:creationId xmlns:a16="http://schemas.microsoft.com/office/drawing/2014/main" id="{6EF7C799-376C-DCB7-434C-65B02076FC89}"/>
              </a:ext>
            </a:extLst>
          </p:cNvPr>
          <p:cNvSpPr>
            <a:spLocks noGrp="1"/>
          </p:cNvSpPr>
          <p:nvPr>
            <p:ph type="body" sz="quarter" idx="10"/>
          </p:nvPr>
        </p:nvSpPr>
        <p:spPr>
          <a:xfrm>
            <a:off x="6096000" y="1600199"/>
            <a:ext cx="548640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arcador de posición de imagen 15">
            <a:extLst>
              <a:ext uri="{FF2B5EF4-FFF2-40B4-BE49-F238E27FC236}">
                <a16:creationId xmlns:a16="http://schemas.microsoft.com/office/drawing/2014/main" id="{1F71FFD4-63BD-5882-5E9E-4F8A6324E7C2}"/>
              </a:ext>
            </a:extLst>
          </p:cNvPr>
          <p:cNvSpPr>
            <a:spLocks noGrp="1"/>
          </p:cNvSpPr>
          <p:nvPr>
            <p:ph type="pic" sz="quarter" idx="12"/>
          </p:nvPr>
        </p:nvSpPr>
        <p:spPr>
          <a:xfrm>
            <a:off x="-320181" y="471901"/>
            <a:ext cx="5921220" cy="5552883"/>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4" name="Slide Number Placeholder 3">
            <a:extLst>
              <a:ext uri="{FF2B5EF4-FFF2-40B4-BE49-F238E27FC236}">
                <a16:creationId xmlns:a16="http://schemas.microsoft.com/office/drawing/2014/main" id="{EE2DF53C-057E-28FB-02C2-FF2E87B0F5E6}"/>
              </a:ext>
            </a:extLst>
          </p:cNvPr>
          <p:cNvSpPr>
            <a:spLocks noGrp="1"/>
          </p:cNvSpPr>
          <p:nvPr>
            <p:ph type="sldNum" sz="quarter" idx="13"/>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18098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imary - 4 column headsho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D8B88-B552-23C8-C17F-95898704A76A}"/>
              </a:ext>
            </a:extLst>
          </p:cNvPr>
          <p:cNvSpPr>
            <a:spLocks noGrp="1"/>
          </p:cNvSpPr>
          <p:nvPr>
            <p:ph type="title"/>
          </p:nvPr>
        </p:nvSpPr>
        <p:spPr/>
        <p:txBody>
          <a:bodyPr/>
          <a:lstStyle>
            <a:lvl1pPr>
              <a:defRPr/>
            </a:lvl1pPr>
          </a:lstStyle>
          <a:p>
            <a:endParaRPr lang="en-US" dirty="0"/>
          </a:p>
        </p:txBody>
      </p:sp>
      <p:sp>
        <p:nvSpPr>
          <p:cNvPr id="10" name="Text Placeholder 6">
            <a:extLst>
              <a:ext uri="{FF2B5EF4-FFF2-40B4-BE49-F238E27FC236}">
                <a16:creationId xmlns:a16="http://schemas.microsoft.com/office/drawing/2014/main" id="{A486B957-30DE-278F-367F-19544B4C6816}"/>
              </a:ext>
            </a:extLst>
          </p:cNvPr>
          <p:cNvSpPr>
            <a:spLocks noGrp="1"/>
          </p:cNvSpPr>
          <p:nvPr>
            <p:ph type="body" sz="quarter" idx="151" hasCustomPrompt="1"/>
          </p:nvPr>
        </p:nvSpPr>
        <p:spPr>
          <a:xfrm>
            <a:off x="609600"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1" name="Picture Placeholder 2">
            <a:extLst>
              <a:ext uri="{FF2B5EF4-FFF2-40B4-BE49-F238E27FC236}">
                <a16:creationId xmlns:a16="http://schemas.microsoft.com/office/drawing/2014/main" id="{D7FDF52D-FF96-5A24-3590-FD463F645E59}"/>
              </a:ext>
            </a:extLst>
          </p:cNvPr>
          <p:cNvSpPr>
            <a:spLocks noGrp="1"/>
          </p:cNvSpPr>
          <p:nvPr>
            <p:ph type="pic" sz="quarter" idx="152"/>
          </p:nvPr>
        </p:nvSpPr>
        <p:spPr>
          <a:xfrm>
            <a:off x="609600"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2" name="Text Placeholder 6">
            <a:extLst>
              <a:ext uri="{FF2B5EF4-FFF2-40B4-BE49-F238E27FC236}">
                <a16:creationId xmlns:a16="http://schemas.microsoft.com/office/drawing/2014/main" id="{66F86E71-BB8A-A823-7A4E-A42BA3600D4F}"/>
              </a:ext>
            </a:extLst>
          </p:cNvPr>
          <p:cNvSpPr>
            <a:spLocks noGrp="1"/>
          </p:cNvSpPr>
          <p:nvPr>
            <p:ph type="body" sz="quarter" idx="153" hasCustomPrompt="1"/>
          </p:nvPr>
        </p:nvSpPr>
        <p:spPr>
          <a:xfrm>
            <a:off x="609600"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3" name="Text Placeholder 6">
            <a:extLst>
              <a:ext uri="{FF2B5EF4-FFF2-40B4-BE49-F238E27FC236}">
                <a16:creationId xmlns:a16="http://schemas.microsoft.com/office/drawing/2014/main" id="{BBF12B6B-E64E-7943-9128-1A66A7086264}"/>
              </a:ext>
            </a:extLst>
          </p:cNvPr>
          <p:cNvSpPr>
            <a:spLocks noGrp="1"/>
          </p:cNvSpPr>
          <p:nvPr>
            <p:ph type="body" sz="quarter" idx="154" hasCustomPrompt="1"/>
          </p:nvPr>
        </p:nvSpPr>
        <p:spPr>
          <a:xfrm>
            <a:off x="3435321"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4" name="Picture Placeholder 2">
            <a:extLst>
              <a:ext uri="{FF2B5EF4-FFF2-40B4-BE49-F238E27FC236}">
                <a16:creationId xmlns:a16="http://schemas.microsoft.com/office/drawing/2014/main" id="{A45DDA5B-1833-CA27-9C29-D177CD4B0337}"/>
              </a:ext>
            </a:extLst>
          </p:cNvPr>
          <p:cNvSpPr>
            <a:spLocks noGrp="1"/>
          </p:cNvSpPr>
          <p:nvPr>
            <p:ph type="pic" sz="quarter" idx="155"/>
          </p:nvPr>
        </p:nvSpPr>
        <p:spPr>
          <a:xfrm>
            <a:off x="3435321"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5" name="Text Placeholder 6">
            <a:extLst>
              <a:ext uri="{FF2B5EF4-FFF2-40B4-BE49-F238E27FC236}">
                <a16:creationId xmlns:a16="http://schemas.microsoft.com/office/drawing/2014/main" id="{E933DD66-F7DE-F4C8-5CA0-403F3D1ED33F}"/>
              </a:ext>
            </a:extLst>
          </p:cNvPr>
          <p:cNvSpPr>
            <a:spLocks noGrp="1"/>
          </p:cNvSpPr>
          <p:nvPr>
            <p:ph type="body" sz="quarter" idx="156" hasCustomPrompt="1"/>
          </p:nvPr>
        </p:nvSpPr>
        <p:spPr>
          <a:xfrm>
            <a:off x="3435321"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6" name="Text Placeholder 6">
            <a:extLst>
              <a:ext uri="{FF2B5EF4-FFF2-40B4-BE49-F238E27FC236}">
                <a16:creationId xmlns:a16="http://schemas.microsoft.com/office/drawing/2014/main" id="{5B97E9B8-7CCC-C9BE-F909-204308B70649}"/>
              </a:ext>
            </a:extLst>
          </p:cNvPr>
          <p:cNvSpPr>
            <a:spLocks noGrp="1"/>
          </p:cNvSpPr>
          <p:nvPr>
            <p:ph type="body" sz="quarter" idx="157" hasCustomPrompt="1"/>
          </p:nvPr>
        </p:nvSpPr>
        <p:spPr>
          <a:xfrm>
            <a:off x="6261042"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7" name="Picture Placeholder 2">
            <a:extLst>
              <a:ext uri="{FF2B5EF4-FFF2-40B4-BE49-F238E27FC236}">
                <a16:creationId xmlns:a16="http://schemas.microsoft.com/office/drawing/2014/main" id="{4DDFC8AC-1E49-633F-0A22-5EC1D884FFE8}"/>
              </a:ext>
            </a:extLst>
          </p:cNvPr>
          <p:cNvSpPr>
            <a:spLocks noGrp="1"/>
          </p:cNvSpPr>
          <p:nvPr>
            <p:ph type="pic" sz="quarter" idx="158"/>
          </p:nvPr>
        </p:nvSpPr>
        <p:spPr>
          <a:xfrm>
            <a:off x="6261042"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8" name="Text Placeholder 6">
            <a:extLst>
              <a:ext uri="{FF2B5EF4-FFF2-40B4-BE49-F238E27FC236}">
                <a16:creationId xmlns:a16="http://schemas.microsoft.com/office/drawing/2014/main" id="{B7FF10C9-6310-09FA-B8B8-73C4E39BB6F7}"/>
              </a:ext>
            </a:extLst>
          </p:cNvPr>
          <p:cNvSpPr>
            <a:spLocks noGrp="1"/>
          </p:cNvSpPr>
          <p:nvPr>
            <p:ph type="body" sz="quarter" idx="159" hasCustomPrompt="1"/>
          </p:nvPr>
        </p:nvSpPr>
        <p:spPr>
          <a:xfrm>
            <a:off x="6261042"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9" name="Text Placeholder 6">
            <a:extLst>
              <a:ext uri="{FF2B5EF4-FFF2-40B4-BE49-F238E27FC236}">
                <a16:creationId xmlns:a16="http://schemas.microsoft.com/office/drawing/2014/main" id="{F0B1E4AF-ACA2-99D3-0D94-FEEDF6664FB1}"/>
              </a:ext>
            </a:extLst>
          </p:cNvPr>
          <p:cNvSpPr>
            <a:spLocks noGrp="1"/>
          </p:cNvSpPr>
          <p:nvPr>
            <p:ph type="body" sz="quarter" idx="160" hasCustomPrompt="1"/>
          </p:nvPr>
        </p:nvSpPr>
        <p:spPr>
          <a:xfrm>
            <a:off x="9086764"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0" name="Picture Placeholder 2">
            <a:extLst>
              <a:ext uri="{FF2B5EF4-FFF2-40B4-BE49-F238E27FC236}">
                <a16:creationId xmlns:a16="http://schemas.microsoft.com/office/drawing/2014/main" id="{2795F07F-B8A7-B8DE-64B1-25CF4F290046}"/>
              </a:ext>
            </a:extLst>
          </p:cNvPr>
          <p:cNvSpPr>
            <a:spLocks noGrp="1"/>
          </p:cNvSpPr>
          <p:nvPr>
            <p:ph type="pic" sz="quarter" idx="161"/>
          </p:nvPr>
        </p:nvSpPr>
        <p:spPr>
          <a:xfrm>
            <a:off x="9086764"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1" name="Text Placeholder 6">
            <a:extLst>
              <a:ext uri="{FF2B5EF4-FFF2-40B4-BE49-F238E27FC236}">
                <a16:creationId xmlns:a16="http://schemas.microsoft.com/office/drawing/2014/main" id="{8BFD7D62-58E0-A880-9633-C3CEEC02D5CE}"/>
              </a:ext>
            </a:extLst>
          </p:cNvPr>
          <p:cNvSpPr>
            <a:spLocks noGrp="1"/>
          </p:cNvSpPr>
          <p:nvPr>
            <p:ph type="body" sz="quarter" idx="162" hasCustomPrompt="1"/>
          </p:nvPr>
        </p:nvSpPr>
        <p:spPr>
          <a:xfrm>
            <a:off x="9086764"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 name="Slide Number Placeholder 1">
            <a:extLst>
              <a:ext uri="{FF2B5EF4-FFF2-40B4-BE49-F238E27FC236}">
                <a16:creationId xmlns:a16="http://schemas.microsoft.com/office/drawing/2014/main" id="{1054B4EE-5361-402F-6F5B-C376282A428E}"/>
              </a:ext>
            </a:extLst>
          </p:cNvPr>
          <p:cNvSpPr>
            <a:spLocks noGrp="1"/>
          </p:cNvSpPr>
          <p:nvPr>
            <p:ph type="sldNum" sz="quarter" idx="163"/>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322120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imary - 12 headsho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D8B88-B552-23C8-C17F-95898704A76A}"/>
              </a:ext>
            </a:extLst>
          </p:cNvPr>
          <p:cNvSpPr>
            <a:spLocks noGrp="1"/>
          </p:cNvSpPr>
          <p:nvPr>
            <p:ph type="title"/>
          </p:nvPr>
        </p:nvSpPr>
        <p:spPr/>
        <p:txBody>
          <a:bodyPr/>
          <a:lstStyle>
            <a:lvl1pPr>
              <a:defRPr/>
            </a:lvl1pPr>
          </a:lstStyle>
          <a:p>
            <a:endParaRPr lang="en-US" dirty="0"/>
          </a:p>
        </p:txBody>
      </p:sp>
      <p:sp>
        <p:nvSpPr>
          <p:cNvPr id="10" name="Text Placeholder 6">
            <a:extLst>
              <a:ext uri="{FF2B5EF4-FFF2-40B4-BE49-F238E27FC236}">
                <a16:creationId xmlns:a16="http://schemas.microsoft.com/office/drawing/2014/main" id="{A486B957-30DE-278F-367F-19544B4C6816}"/>
              </a:ext>
            </a:extLst>
          </p:cNvPr>
          <p:cNvSpPr>
            <a:spLocks noGrp="1"/>
          </p:cNvSpPr>
          <p:nvPr>
            <p:ph type="body" sz="quarter" idx="151" hasCustomPrompt="1"/>
          </p:nvPr>
        </p:nvSpPr>
        <p:spPr>
          <a:xfrm>
            <a:off x="609600"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1" name="Picture Placeholder 2">
            <a:extLst>
              <a:ext uri="{FF2B5EF4-FFF2-40B4-BE49-F238E27FC236}">
                <a16:creationId xmlns:a16="http://schemas.microsoft.com/office/drawing/2014/main" id="{D7FDF52D-FF96-5A24-3590-FD463F645E59}"/>
              </a:ext>
            </a:extLst>
          </p:cNvPr>
          <p:cNvSpPr>
            <a:spLocks noGrp="1"/>
          </p:cNvSpPr>
          <p:nvPr>
            <p:ph type="pic" sz="quarter" idx="152"/>
          </p:nvPr>
        </p:nvSpPr>
        <p:spPr>
          <a:xfrm>
            <a:off x="609599"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2" name="Text Placeholder 6">
            <a:extLst>
              <a:ext uri="{FF2B5EF4-FFF2-40B4-BE49-F238E27FC236}">
                <a16:creationId xmlns:a16="http://schemas.microsoft.com/office/drawing/2014/main" id="{66F86E71-BB8A-A823-7A4E-A42BA3600D4F}"/>
              </a:ext>
            </a:extLst>
          </p:cNvPr>
          <p:cNvSpPr>
            <a:spLocks noGrp="1"/>
          </p:cNvSpPr>
          <p:nvPr>
            <p:ph type="body" sz="quarter" idx="153" hasCustomPrompt="1"/>
          </p:nvPr>
        </p:nvSpPr>
        <p:spPr>
          <a:xfrm>
            <a:off x="609600"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 name="Slide Number Placeholder 1">
            <a:extLst>
              <a:ext uri="{FF2B5EF4-FFF2-40B4-BE49-F238E27FC236}">
                <a16:creationId xmlns:a16="http://schemas.microsoft.com/office/drawing/2014/main" id="{1054B4EE-5361-402F-6F5B-C376282A428E}"/>
              </a:ext>
            </a:extLst>
          </p:cNvPr>
          <p:cNvSpPr>
            <a:spLocks noGrp="1"/>
          </p:cNvSpPr>
          <p:nvPr>
            <p:ph type="sldNum" sz="quarter" idx="163"/>
          </p:nvPr>
        </p:nvSpPr>
        <p:spPr/>
        <p:txBody>
          <a:bodyPr/>
          <a:lstStyle/>
          <a:p>
            <a:fld id="{BEBCF1AD-1FFB-4EEA-961C-8EB81DFF5412}" type="slidenum">
              <a:rPr lang="en-US" smtClean="0"/>
              <a:pPr/>
              <a:t>‹#›</a:t>
            </a:fld>
            <a:endParaRPr lang="en-US" dirty="0"/>
          </a:p>
        </p:txBody>
      </p:sp>
      <p:sp>
        <p:nvSpPr>
          <p:cNvPr id="7" name="Text Placeholder 6">
            <a:extLst>
              <a:ext uri="{FF2B5EF4-FFF2-40B4-BE49-F238E27FC236}">
                <a16:creationId xmlns:a16="http://schemas.microsoft.com/office/drawing/2014/main" id="{5C11C7A0-0AB7-F8ED-805A-0188517BD728}"/>
              </a:ext>
            </a:extLst>
          </p:cNvPr>
          <p:cNvSpPr>
            <a:spLocks noGrp="1"/>
          </p:cNvSpPr>
          <p:nvPr>
            <p:ph type="body" sz="quarter" idx="164" hasCustomPrompt="1"/>
          </p:nvPr>
        </p:nvSpPr>
        <p:spPr>
          <a:xfrm>
            <a:off x="2471444"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8" name="Picture Placeholder 2">
            <a:extLst>
              <a:ext uri="{FF2B5EF4-FFF2-40B4-BE49-F238E27FC236}">
                <a16:creationId xmlns:a16="http://schemas.microsoft.com/office/drawing/2014/main" id="{72365FE9-4B78-7B4E-EF6D-3AA28D2D9222}"/>
              </a:ext>
            </a:extLst>
          </p:cNvPr>
          <p:cNvSpPr>
            <a:spLocks noGrp="1"/>
          </p:cNvSpPr>
          <p:nvPr>
            <p:ph type="pic" sz="quarter" idx="165"/>
          </p:nvPr>
        </p:nvSpPr>
        <p:spPr>
          <a:xfrm>
            <a:off x="2471443"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9" name="Text Placeholder 6">
            <a:extLst>
              <a:ext uri="{FF2B5EF4-FFF2-40B4-BE49-F238E27FC236}">
                <a16:creationId xmlns:a16="http://schemas.microsoft.com/office/drawing/2014/main" id="{A82F8858-B23A-66F1-F69B-28F6DAA0D8A5}"/>
              </a:ext>
            </a:extLst>
          </p:cNvPr>
          <p:cNvSpPr>
            <a:spLocks noGrp="1"/>
          </p:cNvSpPr>
          <p:nvPr>
            <p:ph type="body" sz="quarter" idx="166" hasCustomPrompt="1"/>
          </p:nvPr>
        </p:nvSpPr>
        <p:spPr>
          <a:xfrm>
            <a:off x="2471444"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2" name="Text Placeholder 6">
            <a:extLst>
              <a:ext uri="{FF2B5EF4-FFF2-40B4-BE49-F238E27FC236}">
                <a16:creationId xmlns:a16="http://schemas.microsoft.com/office/drawing/2014/main" id="{D4AED024-A777-6712-3888-F63837BA62B3}"/>
              </a:ext>
            </a:extLst>
          </p:cNvPr>
          <p:cNvSpPr>
            <a:spLocks noGrp="1"/>
          </p:cNvSpPr>
          <p:nvPr>
            <p:ph type="body" sz="quarter" idx="167" hasCustomPrompt="1"/>
          </p:nvPr>
        </p:nvSpPr>
        <p:spPr>
          <a:xfrm>
            <a:off x="4333288"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3" name="Picture Placeholder 2">
            <a:extLst>
              <a:ext uri="{FF2B5EF4-FFF2-40B4-BE49-F238E27FC236}">
                <a16:creationId xmlns:a16="http://schemas.microsoft.com/office/drawing/2014/main" id="{0AA3521A-BB44-5481-530C-E8241EA68D98}"/>
              </a:ext>
            </a:extLst>
          </p:cNvPr>
          <p:cNvSpPr>
            <a:spLocks noGrp="1"/>
          </p:cNvSpPr>
          <p:nvPr>
            <p:ph type="pic" sz="quarter" idx="168"/>
          </p:nvPr>
        </p:nvSpPr>
        <p:spPr>
          <a:xfrm>
            <a:off x="4333287"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4" name="Text Placeholder 6">
            <a:extLst>
              <a:ext uri="{FF2B5EF4-FFF2-40B4-BE49-F238E27FC236}">
                <a16:creationId xmlns:a16="http://schemas.microsoft.com/office/drawing/2014/main" id="{59A4324E-4168-1506-7132-817C624A0EF1}"/>
              </a:ext>
            </a:extLst>
          </p:cNvPr>
          <p:cNvSpPr>
            <a:spLocks noGrp="1"/>
          </p:cNvSpPr>
          <p:nvPr>
            <p:ph type="body" sz="quarter" idx="169" hasCustomPrompt="1"/>
          </p:nvPr>
        </p:nvSpPr>
        <p:spPr>
          <a:xfrm>
            <a:off x="4333288"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5" name="Text Placeholder 6">
            <a:extLst>
              <a:ext uri="{FF2B5EF4-FFF2-40B4-BE49-F238E27FC236}">
                <a16:creationId xmlns:a16="http://schemas.microsoft.com/office/drawing/2014/main" id="{512BA03D-81A7-076A-3B3E-94D4842E2331}"/>
              </a:ext>
            </a:extLst>
          </p:cNvPr>
          <p:cNvSpPr>
            <a:spLocks noGrp="1"/>
          </p:cNvSpPr>
          <p:nvPr>
            <p:ph type="body" sz="quarter" idx="170" hasCustomPrompt="1"/>
          </p:nvPr>
        </p:nvSpPr>
        <p:spPr>
          <a:xfrm>
            <a:off x="6195132"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6" name="Picture Placeholder 2">
            <a:extLst>
              <a:ext uri="{FF2B5EF4-FFF2-40B4-BE49-F238E27FC236}">
                <a16:creationId xmlns:a16="http://schemas.microsoft.com/office/drawing/2014/main" id="{C602588A-40E6-16E3-A1CB-9BC3007865D1}"/>
              </a:ext>
            </a:extLst>
          </p:cNvPr>
          <p:cNvSpPr>
            <a:spLocks noGrp="1"/>
          </p:cNvSpPr>
          <p:nvPr>
            <p:ph type="pic" sz="quarter" idx="171"/>
          </p:nvPr>
        </p:nvSpPr>
        <p:spPr>
          <a:xfrm>
            <a:off x="6195131"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7" name="Text Placeholder 6">
            <a:extLst>
              <a:ext uri="{FF2B5EF4-FFF2-40B4-BE49-F238E27FC236}">
                <a16:creationId xmlns:a16="http://schemas.microsoft.com/office/drawing/2014/main" id="{D1CE41F1-657C-23D2-EB6A-6F1961F0A354}"/>
              </a:ext>
            </a:extLst>
          </p:cNvPr>
          <p:cNvSpPr>
            <a:spLocks noGrp="1"/>
          </p:cNvSpPr>
          <p:nvPr>
            <p:ph type="body" sz="quarter" idx="172" hasCustomPrompt="1"/>
          </p:nvPr>
        </p:nvSpPr>
        <p:spPr>
          <a:xfrm>
            <a:off x="6195132"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8" name="Text Placeholder 6">
            <a:extLst>
              <a:ext uri="{FF2B5EF4-FFF2-40B4-BE49-F238E27FC236}">
                <a16:creationId xmlns:a16="http://schemas.microsoft.com/office/drawing/2014/main" id="{94D4CBD6-1380-36E8-1B4A-CC69C79C8A8F}"/>
              </a:ext>
            </a:extLst>
          </p:cNvPr>
          <p:cNvSpPr>
            <a:spLocks noGrp="1"/>
          </p:cNvSpPr>
          <p:nvPr>
            <p:ph type="body" sz="quarter" idx="173" hasCustomPrompt="1"/>
          </p:nvPr>
        </p:nvSpPr>
        <p:spPr>
          <a:xfrm>
            <a:off x="8056976"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9" name="Picture Placeholder 2">
            <a:extLst>
              <a:ext uri="{FF2B5EF4-FFF2-40B4-BE49-F238E27FC236}">
                <a16:creationId xmlns:a16="http://schemas.microsoft.com/office/drawing/2014/main" id="{C569666E-E6DC-13E0-57A6-BCE34082A849}"/>
              </a:ext>
            </a:extLst>
          </p:cNvPr>
          <p:cNvSpPr>
            <a:spLocks noGrp="1"/>
          </p:cNvSpPr>
          <p:nvPr>
            <p:ph type="pic" sz="quarter" idx="174"/>
          </p:nvPr>
        </p:nvSpPr>
        <p:spPr>
          <a:xfrm>
            <a:off x="8056975"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30" name="Text Placeholder 6">
            <a:extLst>
              <a:ext uri="{FF2B5EF4-FFF2-40B4-BE49-F238E27FC236}">
                <a16:creationId xmlns:a16="http://schemas.microsoft.com/office/drawing/2014/main" id="{8AFF929E-98AF-02AA-856E-842894C819C2}"/>
              </a:ext>
            </a:extLst>
          </p:cNvPr>
          <p:cNvSpPr>
            <a:spLocks noGrp="1"/>
          </p:cNvSpPr>
          <p:nvPr>
            <p:ph type="body" sz="quarter" idx="175" hasCustomPrompt="1"/>
          </p:nvPr>
        </p:nvSpPr>
        <p:spPr>
          <a:xfrm>
            <a:off x="8056976"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31" name="Text Placeholder 6">
            <a:extLst>
              <a:ext uri="{FF2B5EF4-FFF2-40B4-BE49-F238E27FC236}">
                <a16:creationId xmlns:a16="http://schemas.microsoft.com/office/drawing/2014/main" id="{F2D6817A-A838-FF17-B138-A94A0CAAB9E4}"/>
              </a:ext>
            </a:extLst>
          </p:cNvPr>
          <p:cNvSpPr>
            <a:spLocks noGrp="1"/>
          </p:cNvSpPr>
          <p:nvPr>
            <p:ph type="body" sz="quarter" idx="176" hasCustomPrompt="1"/>
          </p:nvPr>
        </p:nvSpPr>
        <p:spPr>
          <a:xfrm>
            <a:off x="9918820"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32" name="Picture Placeholder 2">
            <a:extLst>
              <a:ext uri="{FF2B5EF4-FFF2-40B4-BE49-F238E27FC236}">
                <a16:creationId xmlns:a16="http://schemas.microsoft.com/office/drawing/2014/main" id="{5BA268B0-E66B-4DAF-3441-7121DF2B62E7}"/>
              </a:ext>
            </a:extLst>
          </p:cNvPr>
          <p:cNvSpPr>
            <a:spLocks noGrp="1"/>
          </p:cNvSpPr>
          <p:nvPr>
            <p:ph type="pic" sz="quarter" idx="177"/>
          </p:nvPr>
        </p:nvSpPr>
        <p:spPr>
          <a:xfrm>
            <a:off x="9918819"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33" name="Text Placeholder 6">
            <a:extLst>
              <a:ext uri="{FF2B5EF4-FFF2-40B4-BE49-F238E27FC236}">
                <a16:creationId xmlns:a16="http://schemas.microsoft.com/office/drawing/2014/main" id="{09C0C1A5-F521-3F0E-DD80-B52E723A58C1}"/>
              </a:ext>
            </a:extLst>
          </p:cNvPr>
          <p:cNvSpPr>
            <a:spLocks noGrp="1"/>
          </p:cNvSpPr>
          <p:nvPr>
            <p:ph type="body" sz="quarter" idx="178" hasCustomPrompt="1"/>
          </p:nvPr>
        </p:nvSpPr>
        <p:spPr>
          <a:xfrm>
            <a:off x="9918820"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3" name="Text Placeholder 6">
            <a:extLst>
              <a:ext uri="{FF2B5EF4-FFF2-40B4-BE49-F238E27FC236}">
                <a16:creationId xmlns:a16="http://schemas.microsoft.com/office/drawing/2014/main" id="{497B8BAB-10D4-C8D5-F3F2-B08365CB00D4}"/>
              </a:ext>
            </a:extLst>
          </p:cNvPr>
          <p:cNvSpPr>
            <a:spLocks noGrp="1"/>
          </p:cNvSpPr>
          <p:nvPr>
            <p:ph type="body" sz="quarter" idx="179" hasCustomPrompt="1"/>
          </p:nvPr>
        </p:nvSpPr>
        <p:spPr>
          <a:xfrm>
            <a:off x="609601"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4" name="Picture Placeholder 2">
            <a:extLst>
              <a:ext uri="{FF2B5EF4-FFF2-40B4-BE49-F238E27FC236}">
                <a16:creationId xmlns:a16="http://schemas.microsoft.com/office/drawing/2014/main" id="{4CC3EF2C-5116-5505-E9A1-86A7379224BE}"/>
              </a:ext>
            </a:extLst>
          </p:cNvPr>
          <p:cNvSpPr>
            <a:spLocks noGrp="1"/>
          </p:cNvSpPr>
          <p:nvPr>
            <p:ph type="pic" sz="quarter" idx="180"/>
          </p:nvPr>
        </p:nvSpPr>
        <p:spPr>
          <a:xfrm>
            <a:off x="609600"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6" name="Text Placeholder 6">
            <a:extLst>
              <a:ext uri="{FF2B5EF4-FFF2-40B4-BE49-F238E27FC236}">
                <a16:creationId xmlns:a16="http://schemas.microsoft.com/office/drawing/2014/main" id="{B0606CBB-2C19-AB69-F9A1-5EEE3A211B76}"/>
              </a:ext>
            </a:extLst>
          </p:cNvPr>
          <p:cNvSpPr>
            <a:spLocks noGrp="1"/>
          </p:cNvSpPr>
          <p:nvPr>
            <p:ph type="body" sz="quarter" idx="181" hasCustomPrompt="1"/>
          </p:nvPr>
        </p:nvSpPr>
        <p:spPr>
          <a:xfrm>
            <a:off x="609601"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3" name="Text Placeholder 6">
            <a:extLst>
              <a:ext uri="{FF2B5EF4-FFF2-40B4-BE49-F238E27FC236}">
                <a16:creationId xmlns:a16="http://schemas.microsoft.com/office/drawing/2014/main" id="{C5A27FD5-3FA4-75B2-380C-3D2FD934ECD6}"/>
              </a:ext>
            </a:extLst>
          </p:cNvPr>
          <p:cNvSpPr>
            <a:spLocks noGrp="1"/>
          </p:cNvSpPr>
          <p:nvPr>
            <p:ph type="body" sz="quarter" idx="182" hasCustomPrompt="1"/>
          </p:nvPr>
        </p:nvSpPr>
        <p:spPr>
          <a:xfrm>
            <a:off x="2471445"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4" name="Picture Placeholder 2">
            <a:extLst>
              <a:ext uri="{FF2B5EF4-FFF2-40B4-BE49-F238E27FC236}">
                <a16:creationId xmlns:a16="http://schemas.microsoft.com/office/drawing/2014/main" id="{EB0AF0E6-7F1C-DE79-089E-D57DF41CFDAE}"/>
              </a:ext>
            </a:extLst>
          </p:cNvPr>
          <p:cNvSpPr>
            <a:spLocks noGrp="1"/>
          </p:cNvSpPr>
          <p:nvPr>
            <p:ph type="pic" sz="quarter" idx="183"/>
          </p:nvPr>
        </p:nvSpPr>
        <p:spPr>
          <a:xfrm>
            <a:off x="2471444"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5" name="Text Placeholder 6">
            <a:extLst>
              <a:ext uri="{FF2B5EF4-FFF2-40B4-BE49-F238E27FC236}">
                <a16:creationId xmlns:a16="http://schemas.microsoft.com/office/drawing/2014/main" id="{010E6231-2FF3-FE14-1A97-4F271F5D847C}"/>
              </a:ext>
            </a:extLst>
          </p:cNvPr>
          <p:cNvSpPr>
            <a:spLocks noGrp="1"/>
          </p:cNvSpPr>
          <p:nvPr>
            <p:ph type="body" sz="quarter" idx="184" hasCustomPrompt="1"/>
          </p:nvPr>
        </p:nvSpPr>
        <p:spPr>
          <a:xfrm>
            <a:off x="2471445"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6" name="Text Placeholder 6">
            <a:extLst>
              <a:ext uri="{FF2B5EF4-FFF2-40B4-BE49-F238E27FC236}">
                <a16:creationId xmlns:a16="http://schemas.microsoft.com/office/drawing/2014/main" id="{45A6774D-B2E8-00BD-E861-9CFE4B3EEB8F}"/>
              </a:ext>
            </a:extLst>
          </p:cNvPr>
          <p:cNvSpPr>
            <a:spLocks noGrp="1"/>
          </p:cNvSpPr>
          <p:nvPr>
            <p:ph type="body" sz="quarter" idx="185" hasCustomPrompt="1"/>
          </p:nvPr>
        </p:nvSpPr>
        <p:spPr>
          <a:xfrm>
            <a:off x="4333289"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7" name="Picture Placeholder 2">
            <a:extLst>
              <a:ext uri="{FF2B5EF4-FFF2-40B4-BE49-F238E27FC236}">
                <a16:creationId xmlns:a16="http://schemas.microsoft.com/office/drawing/2014/main" id="{4200969B-CC31-8209-498E-BCAB70E0516D}"/>
              </a:ext>
            </a:extLst>
          </p:cNvPr>
          <p:cNvSpPr>
            <a:spLocks noGrp="1"/>
          </p:cNvSpPr>
          <p:nvPr>
            <p:ph type="pic" sz="quarter" idx="186"/>
          </p:nvPr>
        </p:nvSpPr>
        <p:spPr>
          <a:xfrm>
            <a:off x="4333288"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8" name="Text Placeholder 6">
            <a:extLst>
              <a:ext uri="{FF2B5EF4-FFF2-40B4-BE49-F238E27FC236}">
                <a16:creationId xmlns:a16="http://schemas.microsoft.com/office/drawing/2014/main" id="{46EB960E-B14D-F222-6A29-64E37C870EED}"/>
              </a:ext>
            </a:extLst>
          </p:cNvPr>
          <p:cNvSpPr>
            <a:spLocks noGrp="1"/>
          </p:cNvSpPr>
          <p:nvPr>
            <p:ph type="body" sz="quarter" idx="187" hasCustomPrompt="1"/>
          </p:nvPr>
        </p:nvSpPr>
        <p:spPr>
          <a:xfrm>
            <a:off x="4333289"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9" name="Text Placeholder 6">
            <a:extLst>
              <a:ext uri="{FF2B5EF4-FFF2-40B4-BE49-F238E27FC236}">
                <a16:creationId xmlns:a16="http://schemas.microsoft.com/office/drawing/2014/main" id="{312F61FF-E432-AA33-52D7-FA25E4C9B3A9}"/>
              </a:ext>
            </a:extLst>
          </p:cNvPr>
          <p:cNvSpPr>
            <a:spLocks noGrp="1"/>
          </p:cNvSpPr>
          <p:nvPr>
            <p:ph type="body" sz="quarter" idx="188" hasCustomPrompt="1"/>
          </p:nvPr>
        </p:nvSpPr>
        <p:spPr>
          <a:xfrm>
            <a:off x="6195133"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0" name="Picture Placeholder 2">
            <a:extLst>
              <a:ext uri="{FF2B5EF4-FFF2-40B4-BE49-F238E27FC236}">
                <a16:creationId xmlns:a16="http://schemas.microsoft.com/office/drawing/2014/main" id="{195E71C1-02E8-645C-795C-5B6B0386A9A5}"/>
              </a:ext>
            </a:extLst>
          </p:cNvPr>
          <p:cNvSpPr>
            <a:spLocks noGrp="1"/>
          </p:cNvSpPr>
          <p:nvPr>
            <p:ph type="pic" sz="quarter" idx="189"/>
          </p:nvPr>
        </p:nvSpPr>
        <p:spPr>
          <a:xfrm>
            <a:off x="6195132"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1" name="Text Placeholder 6">
            <a:extLst>
              <a:ext uri="{FF2B5EF4-FFF2-40B4-BE49-F238E27FC236}">
                <a16:creationId xmlns:a16="http://schemas.microsoft.com/office/drawing/2014/main" id="{CC3B3E1E-91C3-68F4-F2F5-5D36EEE733B4}"/>
              </a:ext>
            </a:extLst>
          </p:cNvPr>
          <p:cNvSpPr>
            <a:spLocks noGrp="1"/>
          </p:cNvSpPr>
          <p:nvPr>
            <p:ph type="body" sz="quarter" idx="190" hasCustomPrompt="1"/>
          </p:nvPr>
        </p:nvSpPr>
        <p:spPr>
          <a:xfrm>
            <a:off x="6195133"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52" name="Text Placeholder 6">
            <a:extLst>
              <a:ext uri="{FF2B5EF4-FFF2-40B4-BE49-F238E27FC236}">
                <a16:creationId xmlns:a16="http://schemas.microsoft.com/office/drawing/2014/main" id="{BD636E71-2CAB-5773-46E8-AC5BA18D5289}"/>
              </a:ext>
            </a:extLst>
          </p:cNvPr>
          <p:cNvSpPr>
            <a:spLocks noGrp="1"/>
          </p:cNvSpPr>
          <p:nvPr>
            <p:ph type="body" sz="quarter" idx="191" hasCustomPrompt="1"/>
          </p:nvPr>
        </p:nvSpPr>
        <p:spPr>
          <a:xfrm>
            <a:off x="8056977"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53" name="Picture Placeholder 2">
            <a:extLst>
              <a:ext uri="{FF2B5EF4-FFF2-40B4-BE49-F238E27FC236}">
                <a16:creationId xmlns:a16="http://schemas.microsoft.com/office/drawing/2014/main" id="{A0E7F869-0EB1-7700-664F-D06D6669FDB9}"/>
              </a:ext>
            </a:extLst>
          </p:cNvPr>
          <p:cNvSpPr>
            <a:spLocks noGrp="1"/>
          </p:cNvSpPr>
          <p:nvPr>
            <p:ph type="pic" sz="quarter" idx="192"/>
          </p:nvPr>
        </p:nvSpPr>
        <p:spPr>
          <a:xfrm>
            <a:off x="8056976"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54" name="Text Placeholder 6">
            <a:extLst>
              <a:ext uri="{FF2B5EF4-FFF2-40B4-BE49-F238E27FC236}">
                <a16:creationId xmlns:a16="http://schemas.microsoft.com/office/drawing/2014/main" id="{99D65A29-D6CE-3E71-2E01-134C33E6F7D8}"/>
              </a:ext>
            </a:extLst>
          </p:cNvPr>
          <p:cNvSpPr>
            <a:spLocks noGrp="1"/>
          </p:cNvSpPr>
          <p:nvPr>
            <p:ph type="body" sz="quarter" idx="193" hasCustomPrompt="1"/>
          </p:nvPr>
        </p:nvSpPr>
        <p:spPr>
          <a:xfrm>
            <a:off x="8056977"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55" name="Text Placeholder 6">
            <a:extLst>
              <a:ext uri="{FF2B5EF4-FFF2-40B4-BE49-F238E27FC236}">
                <a16:creationId xmlns:a16="http://schemas.microsoft.com/office/drawing/2014/main" id="{3AA51A85-B2DB-86EE-EAE4-267026EA235D}"/>
              </a:ext>
            </a:extLst>
          </p:cNvPr>
          <p:cNvSpPr>
            <a:spLocks noGrp="1"/>
          </p:cNvSpPr>
          <p:nvPr>
            <p:ph type="body" sz="quarter" idx="194" hasCustomPrompt="1"/>
          </p:nvPr>
        </p:nvSpPr>
        <p:spPr>
          <a:xfrm>
            <a:off x="9918821"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56" name="Picture Placeholder 2">
            <a:extLst>
              <a:ext uri="{FF2B5EF4-FFF2-40B4-BE49-F238E27FC236}">
                <a16:creationId xmlns:a16="http://schemas.microsoft.com/office/drawing/2014/main" id="{C6AF1907-45F4-D6E9-33F4-B24AA67D6230}"/>
              </a:ext>
            </a:extLst>
          </p:cNvPr>
          <p:cNvSpPr>
            <a:spLocks noGrp="1"/>
          </p:cNvSpPr>
          <p:nvPr>
            <p:ph type="pic" sz="quarter" idx="195"/>
          </p:nvPr>
        </p:nvSpPr>
        <p:spPr>
          <a:xfrm>
            <a:off x="9918820"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57" name="Text Placeholder 6">
            <a:extLst>
              <a:ext uri="{FF2B5EF4-FFF2-40B4-BE49-F238E27FC236}">
                <a16:creationId xmlns:a16="http://schemas.microsoft.com/office/drawing/2014/main" id="{180CD7C3-282A-A326-9B06-681CBCDEA620}"/>
              </a:ext>
            </a:extLst>
          </p:cNvPr>
          <p:cNvSpPr>
            <a:spLocks noGrp="1"/>
          </p:cNvSpPr>
          <p:nvPr>
            <p:ph type="body" sz="quarter" idx="196" hasCustomPrompt="1"/>
          </p:nvPr>
        </p:nvSpPr>
        <p:spPr>
          <a:xfrm>
            <a:off x="9918821"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Tree>
    <p:extLst>
      <p:ext uri="{BB962C8B-B14F-4D97-AF65-F5344CB8AC3E}">
        <p14:creationId xmlns:p14="http://schemas.microsoft.com/office/powerpoint/2010/main" val="388845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Primary - Title only">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BB6A01-BE6F-92D9-2420-7257CD9DBF4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
        <p:nvSpPr>
          <p:cNvPr id="8" name="Title 7">
            <a:extLst>
              <a:ext uri="{FF2B5EF4-FFF2-40B4-BE49-F238E27FC236}">
                <a16:creationId xmlns:a16="http://schemas.microsoft.com/office/drawing/2014/main" id="{22128763-47B0-366B-AF5D-6070E5F6B792}"/>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7756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imary - blank">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BB6A01-BE6F-92D9-2420-7257CD9DBF4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348609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42F867DF-EE29-8337-EE8B-DCFD2CE1BFF8}"/>
              </a:ext>
            </a:extLst>
          </p:cNvPr>
          <p:cNvGrpSpPr/>
          <p:nvPr userDrawn="1"/>
        </p:nvGrpSpPr>
        <p:grpSpPr>
          <a:xfrm>
            <a:off x="-4856" y="-28575"/>
            <a:ext cx="12196856" cy="6916072"/>
            <a:chOff x="-4856" y="-28575"/>
            <a:chExt cx="12196856" cy="6916072"/>
          </a:xfrm>
        </p:grpSpPr>
        <p:sp>
          <p:nvSpPr>
            <p:cNvPr id="21" name="Parallelogram 8">
              <a:extLst>
                <a:ext uri="{FF2B5EF4-FFF2-40B4-BE49-F238E27FC236}">
                  <a16:creationId xmlns:a16="http://schemas.microsoft.com/office/drawing/2014/main" id="{5E9BD022-3711-D9C3-A37F-7597AF93D09F}"/>
                </a:ext>
              </a:extLst>
            </p:cNvPr>
            <p:cNvSpPr/>
            <p:nvPr userDrawn="1"/>
          </p:nvSpPr>
          <p:spPr>
            <a:xfrm>
              <a:off x="-4856" y="-9525"/>
              <a:ext cx="6692112" cy="6897022"/>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296524 w 6671546"/>
                <a:gd name="connsiteY0" fmla="*/ 6076335 h 6858000"/>
                <a:gd name="connsiteX1" fmla="*/ 0 w 6671546"/>
                <a:gd name="connsiteY1" fmla="*/ 0 h 6858000"/>
                <a:gd name="connsiteX2" fmla="*/ 6671546 w 6671546"/>
                <a:gd name="connsiteY2" fmla="*/ 0 h 6858000"/>
                <a:gd name="connsiteX3" fmla="*/ 4018392 w 6671546"/>
                <a:gd name="connsiteY3" fmla="*/ 6858000 h 6858000"/>
                <a:gd name="connsiteX4" fmla="*/ 296524 w 6671546"/>
                <a:gd name="connsiteY4" fmla="*/ 6076335 h 6858000"/>
                <a:gd name="connsiteX0" fmla="*/ 0 w 6692112"/>
                <a:gd name="connsiteY0" fmla="*/ 6887497 h 6887497"/>
                <a:gd name="connsiteX1" fmla="*/ 20566 w 6692112"/>
                <a:gd name="connsiteY1" fmla="*/ 0 h 6887497"/>
                <a:gd name="connsiteX2" fmla="*/ 6692112 w 6692112"/>
                <a:gd name="connsiteY2" fmla="*/ 0 h 6887497"/>
                <a:gd name="connsiteX3" fmla="*/ 4038958 w 6692112"/>
                <a:gd name="connsiteY3" fmla="*/ 6858000 h 6887497"/>
                <a:gd name="connsiteX4" fmla="*/ 0 w 6692112"/>
                <a:gd name="connsiteY4" fmla="*/ 6887497 h 6887497"/>
                <a:gd name="connsiteX0" fmla="*/ 0 w 6692112"/>
                <a:gd name="connsiteY0" fmla="*/ 6897022 h 6897022"/>
                <a:gd name="connsiteX1" fmla="*/ 8659 w 6692112"/>
                <a:gd name="connsiteY1" fmla="*/ 0 h 6897022"/>
                <a:gd name="connsiteX2" fmla="*/ 6692112 w 6692112"/>
                <a:gd name="connsiteY2" fmla="*/ 9525 h 6897022"/>
                <a:gd name="connsiteX3" fmla="*/ 4038958 w 6692112"/>
                <a:gd name="connsiteY3" fmla="*/ 6867525 h 6897022"/>
                <a:gd name="connsiteX4" fmla="*/ 0 w 6692112"/>
                <a:gd name="connsiteY4" fmla="*/ 6897022 h 6897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2112" h="6897022">
                  <a:moveTo>
                    <a:pt x="0" y="6897022"/>
                  </a:moveTo>
                  <a:cubicBezTo>
                    <a:pt x="6855" y="4601190"/>
                    <a:pt x="1804" y="2295832"/>
                    <a:pt x="8659" y="0"/>
                  </a:cubicBezTo>
                  <a:lnTo>
                    <a:pt x="6692112" y="9525"/>
                  </a:lnTo>
                  <a:lnTo>
                    <a:pt x="4038958" y="6867525"/>
                  </a:lnTo>
                  <a:lnTo>
                    <a:pt x="0" y="6897022"/>
                  </a:lnTo>
                  <a:close/>
                </a:path>
              </a:pathLst>
            </a:custGeom>
            <a:gradFill>
              <a:gsLst>
                <a:gs pos="13000">
                  <a:schemeClr val="bg1"/>
                </a:gs>
                <a:gs pos="100000">
                  <a:schemeClr val="bg1">
                    <a:lumMod val="9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arallelogram 9">
              <a:extLst>
                <a:ext uri="{FF2B5EF4-FFF2-40B4-BE49-F238E27FC236}">
                  <a16:creationId xmlns:a16="http://schemas.microsoft.com/office/drawing/2014/main" id="{BAC20B86-860C-CDA5-5490-9B3DFE835586}"/>
                </a:ext>
              </a:extLst>
            </p:cNvPr>
            <p:cNvSpPr/>
            <p:nvPr userDrawn="1"/>
          </p:nvSpPr>
          <p:spPr>
            <a:xfrm>
              <a:off x="4953275" y="-28575"/>
              <a:ext cx="7238725" cy="6915150"/>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0 w 6671546"/>
                <a:gd name="connsiteY0" fmla="*/ 6858000 h 6858000"/>
                <a:gd name="connsiteX1" fmla="*/ 2653154 w 6671546"/>
                <a:gd name="connsiteY1" fmla="*/ 0 h 6858000"/>
                <a:gd name="connsiteX2" fmla="*/ 5943325 w 6671546"/>
                <a:gd name="connsiteY2" fmla="*/ 171450 h 6858000"/>
                <a:gd name="connsiteX3" fmla="*/ 6671546 w 6671546"/>
                <a:gd name="connsiteY3" fmla="*/ 6858000 h 6858000"/>
                <a:gd name="connsiteX4" fmla="*/ 0 w 6671546"/>
                <a:gd name="connsiteY4" fmla="*/ 6858000 h 6858000"/>
                <a:gd name="connsiteX0" fmla="*/ 0 w 7238725"/>
                <a:gd name="connsiteY0" fmla="*/ 6886575 h 6886575"/>
                <a:gd name="connsiteX1" fmla="*/ 2653154 w 7238725"/>
                <a:gd name="connsiteY1" fmla="*/ 28575 h 6886575"/>
                <a:gd name="connsiteX2" fmla="*/ 7238725 w 7238725"/>
                <a:gd name="connsiteY2" fmla="*/ 0 h 6886575"/>
                <a:gd name="connsiteX3" fmla="*/ 6671546 w 7238725"/>
                <a:gd name="connsiteY3" fmla="*/ 6886575 h 6886575"/>
                <a:gd name="connsiteX4" fmla="*/ 0 w 7238725"/>
                <a:gd name="connsiteY4" fmla="*/ 6886575 h 6886575"/>
                <a:gd name="connsiteX0" fmla="*/ 0 w 7238725"/>
                <a:gd name="connsiteY0" fmla="*/ 6886575 h 6915150"/>
                <a:gd name="connsiteX1" fmla="*/ 2653154 w 7238725"/>
                <a:gd name="connsiteY1" fmla="*/ 28575 h 6915150"/>
                <a:gd name="connsiteX2" fmla="*/ 7238725 w 7238725"/>
                <a:gd name="connsiteY2" fmla="*/ 0 h 6915150"/>
                <a:gd name="connsiteX3" fmla="*/ 7233521 w 7238725"/>
                <a:gd name="connsiteY3" fmla="*/ 6915150 h 6915150"/>
                <a:gd name="connsiteX4" fmla="*/ 0 w 7238725"/>
                <a:gd name="connsiteY4" fmla="*/ 6886575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8725" h="6915150">
                  <a:moveTo>
                    <a:pt x="0" y="6886575"/>
                  </a:moveTo>
                  <a:lnTo>
                    <a:pt x="2653154" y="28575"/>
                  </a:lnTo>
                  <a:lnTo>
                    <a:pt x="7238725" y="0"/>
                  </a:lnTo>
                  <a:cubicBezTo>
                    <a:pt x="7236990" y="2305050"/>
                    <a:pt x="7235256" y="4610100"/>
                    <a:pt x="7233521" y="6915150"/>
                  </a:cubicBezTo>
                  <a:lnTo>
                    <a:pt x="0" y="6886575"/>
                  </a:lnTo>
                  <a:close/>
                </a:path>
              </a:pathLst>
            </a:custGeom>
            <a:gradFill>
              <a:gsLst>
                <a:gs pos="13000">
                  <a:schemeClr val="bg1"/>
                </a:gs>
                <a:gs pos="100000">
                  <a:schemeClr val="bg1">
                    <a:lumMod val="98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arallelogram 2">
            <a:extLst>
              <a:ext uri="{FF2B5EF4-FFF2-40B4-BE49-F238E27FC236}">
                <a16:creationId xmlns:a16="http://schemas.microsoft.com/office/drawing/2014/main" id="{10221483-B908-4577-06E9-0A3E486FDCCA}"/>
              </a:ext>
            </a:extLst>
          </p:cNvPr>
          <p:cNvSpPr/>
          <p:nvPr userDrawn="1"/>
        </p:nvSpPr>
        <p:spPr>
          <a:xfrm>
            <a:off x="-4429" y="6397367"/>
            <a:ext cx="9893431" cy="310119"/>
          </a:xfrm>
          <a:custGeom>
            <a:avLst/>
            <a:gdLst>
              <a:gd name="connsiteX0" fmla="*/ 0 w 9977537"/>
              <a:gd name="connsiteY0" fmla="*/ 310119 h 310119"/>
              <a:gd name="connsiteX1" fmla="*/ 88527 w 9977537"/>
              <a:gd name="connsiteY1" fmla="*/ 0 h 310119"/>
              <a:gd name="connsiteX2" fmla="*/ 9977537 w 9977537"/>
              <a:gd name="connsiteY2" fmla="*/ 0 h 310119"/>
              <a:gd name="connsiteX3" fmla="*/ 9889010 w 9977537"/>
              <a:gd name="connsiteY3" fmla="*/ 310119 h 310119"/>
              <a:gd name="connsiteX4" fmla="*/ 0 w 9977537"/>
              <a:gd name="connsiteY4" fmla="*/ 310119 h 310119"/>
              <a:gd name="connsiteX0" fmla="*/ 4001 w 9981538"/>
              <a:gd name="connsiteY0" fmla="*/ 310119 h 310119"/>
              <a:gd name="connsiteX1" fmla="*/ 0 w 9981538"/>
              <a:gd name="connsiteY1" fmla="*/ 0 h 310119"/>
              <a:gd name="connsiteX2" fmla="*/ 9981538 w 9981538"/>
              <a:gd name="connsiteY2" fmla="*/ 0 h 310119"/>
              <a:gd name="connsiteX3" fmla="*/ 9893011 w 9981538"/>
              <a:gd name="connsiteY3" fmla="*/ 310119 h 310119"/>
              <a:gd name="connsiteX4" fmla="*/ 4001 w 9981538"/>
              <a:gd name="connsiteY4" fmla="*/ 310119 h 310119"/>
              <a:gd name="connsiteX0" fmla="*/ 4001 w 9981538"/>
              <a:gd name="connsiteY0" fmla="*/ 310119 h 310119"/>
              <a:gd name="connsiteX1" fmla="*/ 0 w 9981538"/>
              <a:gd name="connsiteY1" fmla="*/ 0 h 310119"/>
              <a:gd name="connsiteX2" fmla="*/ 9981538 w 9981538"/>
              <a:gd name="connsiteY2" fmla="*/ 0 h 310119"/>
              <a:gd name="connsiteX3" fmla="*/ 9873008 w 9981538"/>
              <a:gd name="connsiteY3" fmla="*/ 310119 h 310119"/>
              <a:gd name="connsiteX4" fmla="*/ 4001 w 9981538"/>
              <a:gd name="connsiteY4" fmla="*/ 310119 h 310119"/>
              <a:gd name="connsiteX0" fmla="*/ 4001 w 9893431"/>
              <a:gd name="connsiteY0" fmla="*/ 310119 h 310119"/>
              <a:gd name="connsiteX1" fmla="*/ 0 w 9893431"/>
              <a:gd name="connsiteY1" fmla="*/ 0 h 310119"/>
              <a:gd name="connsiteX2" fmla="*/ 9893431 w 9893431"/>
              <a:gd name="connsiteY2" fmla="*/ 4763 h 310119"/>
              <a:gd name="connsiteX3" fmla="*/ 9873008 w 9893431"/>
              <a:gd name="connsiteY3" fmla="*/ 310119 h 310119"/>
              <a:gd name="connsiteX4" fmla="*/ 4001 w 9893431"/>
              <a:gd name="connsiteY4" fmla="*/ 310119 h 310119"/>
              <a:gd name="connsiteX0" fmla="*/ 4001 w 9893431"/>
              <a:gd name="connsiteY0" fmla="*/ 310119 h 310119"/>
              <a:gd name="connsiteX1" fmla="*/ 0 w 9893431"/>
              <a:gd name="connsiteY1" fmla="*/ 0 h 310119"/>
              <a:gd name="connsiteX2" fmla="*/ 9893431 w 9893431"/>
              <a:gd name="connsiteY2" fmla="*/ 4763 h 310119"/>
              <a:gd name="connsiteX3" fmla="*/ 9777758 w 9893431"/>
              <a:gd name="connsiteY3" fmla="*/ 307738 h 310119"/>
              <a:gd name="connsiteX4" fmla="*/ 4001 w 9893431"/>
              <a:gd name="connsiteY4" fmla="*/ 310119 h 310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3431" h="310119">
                <a:moveTo>
                  <a:pt x="4001" y="310119"/>
                </a:moveTo>
                <a:cubicBezTo>
                  <a:pt x="2667" y="206746"/>
                  <a:pt x="1334" y="103373"/>
                  <a:pt x="0" y="0"/>
                </a:cubicBezTo>
                <a:lnTo>
                  <a:pt x="9893431" y="4763"/>
                </a:lnTo>
                <a:lnTo>
                  <a:pt x="9777758" y="307738"/>
                </a:lnTo>
                <a:lnTo>
                  <a:pt x="4001" y="310119"/>
                </a:lnTo>
                <a:close/>
              </a:path>
            </a:pathLst>
          </a:custGeom>
          <a:gradFill>
            <a:gsLst>
              <a:gs pos="69000">
                <a:schemeClr val="accent1"/>
              </a:gs>
              <a:gs pos="24000">
                <a:schemeClr val="tx2"/>
              </a:gs>
              <a:gs pos="100000">
                <a:schemeClr val="accent6"/>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Placeholder 4">
            <a:extLst>
              <a:ext uri="{FF2B5EF4-FFF2-40B4-BE49-F238E27FC236}">
                <a16:creationId xmlns:a16="http://schemas.microsoft.com/office/drawing/2014/main" id="{03CE72F7-D246-D4E3-589F-63E7DBC28E05}"/>
              </a:ext>
            </a:extLst>
          </p:cNvPr>
          <p:cNvSpPr>
            <a:spLocks noGrp="1"/>
          </p:cNvSpPr>
          <p:nvPr>
            <p:ph type="title"/>
          </p:nvPr>
        </p:nvSpPr>
        <p:spPr>
          <a:xfrm>
            <a:off x="609600" y="429932"/>
            <a:ext cx="10972800" cy="577098"/>
          </a:xfrm>
          <a:prstGeom prst="rect">
            <a:avLst/>
          </a:prstGeom>
        </p:spPr>
        <p:txBody>
          <a:bodyPr vert="horz" lIns="0" tIns="0" rIns="0" bIns="0" rtlCol="0" anchor="t">
            <a:noAutofit/>
          </a:bodyPr>
          <a:lstStyle/>
          <a:p>
            <a:r>
              <a:rPr lang="en-US" dirty="0"/>
              <a:t>Click to edit Master title style</a:t>
            </a:r>
          </a:p>
        </p:txBody>
      </p:sp>
      <p:sp>
        <p:nvSpPr>
          <p:cNvPr id="7" name="Text Placeholder 6">
            <a:extLst>
              <a:ext uri="{FF2B5EF4-FFF2-40B4-BE49-F238E27FC236}">
                <a16:creationId xmlns:a16="http://schemas.microsoft.com/office/drawing/2014/main" id="{F7D9C0B1-364D-8662-8D56-CC727DE8683E}"/>
              </a:ext>
            </a:extLst>
          </p:cNvPr>
          <p:cNvSpPr>
            <a:spLocks noGrp="1"/>
          </p:cNvSpPr>
          <p:nvPr>
            <p:ph type="body" idx="1"/>
          </p:nvPr>
        </p:nvSpPr>
        <p:spPr>
          <a:xfrm>
            <a:off x="609600" y="1600200"/>
            <a:ext cx="109728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AC82AA26-772F-0B1F-630C-C4901FA1E180}"/>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16" name="TextBox 2">
            <a:extLst>
              <a:ext uri="{FF2B5EF4-FFF2-40B4-BE49-F238E27FC236}">
                <a16:creationId xmlns:a16="http://schemas.microsoft.com/office/drawing/2014/main" id="{98FD4E12-95EA-2856-8828-4A77D21F0B10}"/>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
        <p:nvSpPr>
          <p:cNvPr id="18" name="Parallelogram 17">
            <a:extLst>
              <a:ext uri="{FF2B5EF4-FFF2-40B4-BE49-F238E27FC236}">
                <a16:creationId xmlns:a16="http://schemas.microsoft.com/office/drawing/2014/main" id="{B272DEDB-2670-5D17-E853-171BBC83565F}"/>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296266"/>
      </p:ext>
    </p:extLst>
  </p:cSld>
  <p:clrMap bg1="lt1" tx1="dk1" bg2="lt2" tx2="dk2" accent1="accent1" accent2="accent2" accent3="accent3" accent4="accent4" accent5="accent5" accent6="accent6" hlink="hlink" folHlink="folHlink"/>
  <p:sldLayoutIdLst>
    <p:sldLayoutId id="2147483723" r:id="rId1"/>
    <p:sldLayoutId id="2147483807" r:id="rId2"/>
    <p:sldLayoutId id="2147483725" r:id="rId3"/>
    <p:sldLayoutId id="2147483758" r:id="rId4"/>
    <p:sldLayoutId id="2147483759" r:id="rId5"/>
    <p:sldLayoutId id="2147483761" r:id="rId6"/>
    <p:sldLayoutId id="2147483762" r:id="rId7"/>
    <p:sldLayoutId id="2147483733" r:id="rId8"/>
    <p:sldLayoutId id="2147483760" r:id="rId9"/>
    <p:sldLayoutId id="2147483808" r:id="rId10"/>
  </p:sldLayoutIdLst>
  <p:hf hdr="0" ftr="0" dt="0"/>
  <p:txStyles>
    <p:titleStyle>
      <a:lvl1pPr algn="l" defTabSz="914400" rtl="0" eaLnBrk="1" latinLnBrk="0" hangingPunct="1">
        <a:lnSpc>
          <a:spcPct val="100000"/>
        </a:lnSpc>
        <a:spcBef>
          <a:spcPct val="0"/>
        </a:spcBef>
        <a:buNone/>
        <a:defRPr sz="2800" b="1" kern="1200">
          <a:solidFill>
            <a:schemeClr val="accent1"/>
          </a:solidFill>
          <a:latin typeface="+mj-lt"/>
          <a:ea typeface="+mj-ea"/>
          <a:cs typeface="+mj-cs"/>
        </a:defRPr>
      </a:lvl1pPr>
    </p:titleStyle>
    <p:bodyStyle>
      <a:lvl1pPr marL="347472" indent="-347472" algn="l" defTabSz="914400" rtl="0" eaLnBrk="1" latinLnBrk="0" hangingPunct="1">
        <a:lnSpc>
          <a:spcPct val="100000"/>
        </a:lnSpc>
        <a:spcBef>
          <a:spcPts val="1000"/>
        </a:spcBef>
        <a:buClr>
          <a:schemeClr val="accent1"/>
        </a:buClr>
        <a:buSzPct val="90000"/>
        <a:buFont typeface="Wingdings 3" panose="050401020108070707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288" userDrawn="1">
          <p15:clr>
            <a:srgbClr val="F26B43"/>
          </p15:clr>
        </p15:guide>
        <p15:guide id="6" orient="horz" pos="4032" userDrawn="1">
          <p15:clr>
            <a:srgbClr val="F26B43"/>
          </p15:clr>
        </p15:guide>
        <p15:guide id="7" orient="horz" pos="1008" userDrawn="1">
          <p15:clr>
            <a:srgbClr val="F26B43"/>
          </p15:clr>
        </p15:guide>
        <p15:guide id="8" orient="horz" pos="41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6AE3B3-224D-BEC5-DBD9-19F7BF2CD0BD}"/>
              </a:ext>
            </a:extLst>
          </p:cNvPr>
          <p:cNvGrpSpPr/>
          <p:nvPr userDrawn="1"/>
        </p:nvGrpSpPr>
        <p:grpSpPr>
          <a:xfrm>
            <a:off x="-4856" y="-28575"/>
            <a:ext cx="12196856" cy="6916072"/>
            <a:chOff x="-4856" y="-28575"/>
            <a:chExt cx="12196856" cy="6916072"/>
          </a:xfrm>
        </p:grpSpPr>
        <p:sp>
          <p:nvSpPr>
            <p:cNvPr id="2" name="Parallelogram 8">
              <a:extLst>
                <a:ext uri="{FF2B5EF4-FFF2-40B4-BE49-F238E27FC236}">
                  <a16:creationId xmlns:a16="http://schemas.microsoft.com/office/drawing/2014/main" id="{C8BC92D8-19EF-7274-8499-788126041509}"/>
                </a:ext>
              </a:extLst>
            </p:cNvPr>
            <p:cNvSpPr/>
            <p:nvPr userDrawn="1"/>
          </p:nvSpPr>
          <p:spPr>
            <a:xfrm>
              <a:off x="-4856" y="-9525"/>
              <a:ext cx="6692112" cy="6897022"/>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296524 w 6671546"/>
                <a:gd name="connsiteY0" fmla="*/ 6076335 h 6858000"/>
                <a:gd name="connsiteX1" fmla="*/ 0 w 6671546"/>
                <a:gd name="connsiteY1" fmla="*/ 0 h 6858000"/>
                <a:gd name="connsiteX2" fmla="*/ 6671546 w 6671546"/>
                <a:gd name="connsiteY2" fmla="*/ 0 h 6858000"/>
                <a:gd name="connsiteX3" fmla="*/ 4018392 w 6671546"/>
                <a:gd name="connsiteY3" fmla="*/ 6858000 h 6858000"/>
                <a:gd name="connsiteX4" fmla="*/ 296524 w 6671546"/>
                <a:gd name="connsiteY4" fmla="*/ 6076335 h 6858000"/>
                <a:gd name="connsiteX0" fmla="*/ 0 w 6692112"/>
                <a:gd name="connsiteY0" fmla="*/ 6887497 h 6887497"/>
                <a:gd name="connsiteX1" fmla="*/ 20566 w 6692112"/>
                <a:gd name="connsiteY1" fmla="*/ 0 h 6887497"/>
                <a:gd name="connsiteX2" fmla="*/ 6692112 w 6692112"/>
                <a:gd name="connsiteY2" fmla="*/ 0 h 6887497"/>
                <a:gd name="connsiteX3" fmla="*/ 4038958 w 6692112"/>
                <a:gd name="connsiteY3" fmla="*/ 6858000 h 6887497"/>
                <a:gd name="connsiteX4" fmla="*/ 0 w 6692112"/>
                <a:gd name="connsiteY4" fmla="*/ 6887497 h 6887497"/>
                <a:gd name="connsiteX0" fmla="*/ 0 w 6692112"/>
                <a:gd name="connsiteY0" fmla="*/ 6897022 h 6897022"/>
                <a:gd name="connsiteX1" fmla="*/ 8659 w 6692112"/>
                <a:gd name="connsiteY1" fmla="*/ 0 h 6897022"/>
                <a:gd name="connsiteX2" fmla="*/ 6692112 w 6692112"/>
                <a:gd name="connsiteY2" fmla="*/ 9525 h 6897022"/>
                <a:gd name="connsiteX3" fmla="*/ 4038958 w 6692112"/>
                <a:gd name="connsiteY3" fmla="*/ 6867525 h 6897022"/>
                <a:gd name="connsiteX4" fmla="*/ 0 w 6692112"/>
                <a:gd name="connsiteY4" fmla="*/ 6897022 h 6897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2112" h="6897022">
                  <a:moveTo>
                    <a:pt x="0" y="6897022"/>
                  </a:moveTo>
                  <a:cubicBezTo>
                    <a:pt x="6855" y="4601190"/>
                    <a:pt x="1804" y="2295832"/>
                    <a:pt x="8659" y="0"/>
                  </a:cubicBezTo>
                  <a:lnTo>
                    <a:pt x="6692112" y="9525"/>
                  </a:lnTo>
                  <a:lnTo>
                    <a:pt x="4038958" y="6867525"/>
                  </a:lnTo>
                  <a:lnTo>
                    <a:pt x="0" y="6897022"/>
                  </a:lnTo>
                  <a:close/>
                </a:path>
              </a:pathLst>
            </a:custGeom>
            <a:gradFill>
              <a:gsLst>
                <a:gs pos="13000">
                  <a:schemeClr val="bg1"/>
                </a:gs>
                <a:gs pos="100000">
                  <a:schemeClr val="bg1">
                    <a:lumMod val="9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9">
              <a:extLst>
                <a:ext uri="{FF2B5EF4-FFF2-40B4-BE49-F238E27FC236}">
                  <a16:creationId xmlns:a16="http://schemas.microsoft.com/office/drawing/2014/main" id="{3987622E-041B-61D5-4A01-1CD1A730F7FD}"/>
                </a:ext>
              </a:extLst>
            </p:cNvPr>
            <p:cNvSpPr/>
            <p:nvPr userDrawn="1"/>
          </p:nvSpPr>
          <p:spPr>
            <a:xfrm>
              <a:off x="4953275" y="-28575"/>
              <a:ext cx="7238725" cy="6915150"/>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0 w 6671546"/>
                <a:gd name="connsiteY0" fmla="*/ 6858000 h 6858000"/>
                <a:gd name="connsiteX1" fmla="*/ 2653154 w 6671546"/>
                <a:gd name="connsiteY1" fmla="*/ 0 h 6858000"/>
                <a:gd name="connsiteX2" fmla="*/ 5943325 w 6671546"/>
                <a:gd name="connsiteY2" fmla="*/ 171450 h 6858000"/>
                <a:gd name="connsiteX3" fmla="*/ 6671546 w 6671546"/>
                <a:gd name="connsiteY3" fmla="*/ 6858000 h 6858000"/>
                <a:gd name="connsiteX4" fmla="*/ 0 w 6671546"/>
                <a:gd name="connsiteY4" fmla="*/ 6858000 h 6858000"/>
                <a:gd name="connsiteX0" fmla="*/ 0 w 7238725"/>
                <a:gd name="connsiteY0" fmla="*/ 6886575 h 6886575"/>
                <a:gd name="connsiteX1" fmla="*/ 2653154 w 7238725"/>
                <a:gd name="connsiteY1" fmla="*/ 28575 h 6886575"/>
                <a:gd name="connsiteX2" fmla="*/ 7238725 w 7238725"/>
                <a:gd name="connsiteY2" fmla="*/ 0 h 6886575"/>
                <a:gd name="connsiteX3" fmla="*/ 6671546 w 7238725"/>
                <a:gd name="connsiteY3" fmla="*/ 6886575 h 6886575"/>
                <a:gd name="connsiteX4" fmla="*/ 0 w 7238725"/>
                <a:gd name="connsiteY4" fmla="*/ 6886575 h 6886575"/>
                <a:gd name="connsiteX0" fmla="*/ 0 w 7238725"/>
                <a:gd name="connsiteY0" fmla="*/ 6886575 h 6915150"/>
                <a:gd name="connsiteX1" fmla="*/ 2653154 w 7238725"/>
                <a:gd name="connsiteY1" fmla="*/ 28575 h 6915150"/>
                <a:gd name="connsiteX2" fmla="*/ 7238725 w 7238725"/>
                <a:gd name="connsiteY2" fmla="*/ 0 h 6915150"/>
                <a:gd name="connsiteX3" fmla="*/ 7233521 w 7238725"/>
                <a:gd name="connsiteY3" fmla="*/ 6915150 h 6915150"/>
                <a:gd name="connsiteX4" fmla="*/ 0 w 7238725"/>
                <a:gd name="connsiteY4" fmla="*/ 6886575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8725" h="6915150">
                  <a:moveTo>
                    <a:pt x="0" y="6886575"/>
                  </a:moveTo>
                  <a:lnTo>
                    <a:pt x="2653154" y="28575"/>
                  </a:lnTo>
                  <a:lnTo>
                    <a:pt x="7238725" y="0"/>
                  </a:lnTo>
                  <a:cubicBezTo>
                    <a:pt x="7236990" y="2305050"/>
                    <a:pt x="7235256" y="4610100"/>
                    <a:pt x="7233521" y="6915150"/>
                  </a:cubicBezTo>
                  <a:lnTo>
                    <a:pt x="0" y="6886575"/>
                  </a:lnTo>
                  <a:close/>
                </a:path>
              </a:pathLst>
            </a:custGeom>
            <a:gradFill>
              <a:gsLst>
                <a:gs pos="13000">
                  <a:schemeClr val="bg1"/>
                </a:gs>
                <a:gs pos="100000">
                  <a:schemeClr val="bg1">
                    <a:lumMod val="98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20FA23EF-04CD-5AF9-1A69-7934EE16F30D}"/>
              </a:ext>
            </a:extLst>
          </p:cNvPr>
          <p:cNvSpPr/>
          <p:nvPr userDrawn="1"/>
        </p:nvSpPr>
        <p:spPr>
          <a:xfrm rot="1260000">
            <a:off x="-1020272" y="-1010242"/>
            <a:ext cx="4157553" cy="8015958"/>
          </a:xfrm>
          <a:custGeom>
            <a:avLst/>
            <a:gdLst>
              <a:gd name="connsiteX0" fmla="*/ 0 w 5057522"/>
              <a:gd name="connsiteY0" fmla="*/ 0 h 7613834"/>
              <a:gd name="connsiteX1" fmla="*/ 5057522 w 5057522"/>
              <a:gd name="connsiteY1" fmla="*/ 0 h 7613834"/>
              <a:gd name="connsiteX2" fmla="*/ 5057522 w 5057522"/>
              <a:gd name="connsiteY2" fmla="*/ 7613834 h 7613834"/>
              <a:gd name="connsiteX3" fmla="*/ 0 w 5057522"/>
              <a:gd name="connsiteY3" fmla="*/ 7613834 h 7613834"/>
              <a:gd name="connsiteX4" fmla="*/ 0 w 5057522"/>
              <a:gd name="connsiteY4" fmla="*/ 0 h 7613834"/>
              <a:gd name="connsiteX0" fmla="*/ 0 w 5057522"/>
              <a:gd name="connsiteY0" fmla="*/ 0 h 8286238"/>
              <a:gd name="connsiteX1" fmla="*/ 5057522 w 5057522"/>
              <a:gd name="connsiteY1" fmla="*/ 0 h 8286238"/>
              <a:gd name="connsiteX2" fmla="*/ 5057522 w 5057522"/>
              <a:gd name="connsiteY2" fmla="*/ 7613834 h 8286238"/>
              <a:gd name="connsiteX3" fmla="*/ 3318108 w 5057522"/>
              <a:gd name="connsiteY3" fmla="*/ 8286238 h 8286238"/>
              <a:gd name="connsiteX4" fmla="*/ 0 w 5057522"/>
              <a:gd name="connsiteY4" fmla="*/ 0 h 8286238"/>
              <a:gd name="connsiteX0" fmla="*/ 0 w 4292690"/>
              <a:gd name="connsiteY0" fmla="*/ 1658917 h 8286238"/>
              <a:gd name="connsiteX1" fmla="*/ 4292690 w 4292690"/>
              <a:gd name="connsiteY1" fmla="*/ 0 h 8286238"/>
              <a:gd name="connsiteX2" fmla="*/ 4292690 w 4292690"/>
              <a:gd name="connsiteY2" fmla="*/ 7613834 h 8286238"/>
              <a:gd name="connsiteX3" fmla="*/ 2553276 w 4292690"/>
              <a:gd name="connsiteY3" fmla="*/ 8286238 h 8286238"/>
              <a:gd name="connsiteX4" fmla="*/ 0 w 4292690"/>
              <a:gd name="connsiteY4" fmla="*/ 1658917 h 8286238"/>
              <a:gd name="connsiteX0" fmla="*/ 0 w 4292690"/>
              <a:gd name="connsiteY0" fmla="*/ 1658917 h 8286238"/>
              <a:gd name="connsiteX1" fmla="*/ 4292690 w 4292690"/>
              <a:gd name="connsiteY1" fmla="*/ 0 h 8286238"/>
              <a:gd name="connsiteX2" fmla="*/ 4292180 w 4292690"/>
              <a:gd name="connsiteY2" fmla="*/ 7358227 h 8286238"/>
              <a:gd name="connsiteX3" fmla="*/ 2553276 w 4292690"/>
              <a:gd name="connsiteY3" fmla="*/ 8286238 h 8286238"/>
              <a:gd name="connsiteX4" fmla="*/ 0 w 4292690"/>
              <a:gd name="connsiteY4" fmla="*/ 1658917 h 8286238"/>
              <a:gd name="connsiteX0" fmla="*/ 0 w 4292690"/>
              <a:gd name="connsiteY0" fmla="*/ 1658917 h 7943070"/>
              <a:gd name="connsiteX1" fmla="*/ 4292690 w 4292690"/>
              <a:gd name="connsiteY1" fmla="*/ 0 h 7943070"/>
              <a:gd name="connsiteX2" fmla="*/ 4292180 w 4292690"/>
              <a:gd name="connsiteY2" fmla="*/ 7358227 h 7943070"/>
              <a:gd name="connsiteX3" fmla="*/ 2509058 w 4292690"/>
              <a:gd name="connsiteY3" fmla="*/ 7943070 h 7943070"/>
              <a:gd name="connsiteX4" fmla="*/ 0 w 4292690"/>
              <a:gd name="connsiteY4" fmla="*/ 1658917 h 7943070"/>
              <a:gd name="connsiteX0" fmla="*/ 0 w 4292690"/>
              <a:gd name="connsiteY0" fmla="*/ 1658917 h 8052236"/>
              <a:gd name="connsiteX1" fmla="*/ 4292690 w 4292690"/>
              <a:gd name="connsiteY1" fmla="*/ 0 h 8052236"/>
              <a:gd name="connsiteX2" fmla="*/ 4292180 w 4292690"/>
              <a:gd name="connsiteY2" fmla="*/ 7358227 h 8052236"/>
              <a:gd name="connsiteX3" fmla="*/ 2470184 w 4292690"/>
              <a:gd name="connsiteY3" fmla="*/ 8052236 h 8052236"/>
              <a:gd name="connsiteX4" fmla="*/ 0 w 4292690"/>
              <a:gd name="connsiteY4" fmla="*/ 1658917 h 8052236"/>
              <a:gd name="connsiteX0" fmla="*/ 0 w 4292690"/>
              <a:gd name="connsiteY0" fmla="*/ 1658917 h 8061481"/>
              <a:gd name="connsiteX1" fmla="*/ 4292690 w 4292690"/>
              <a:gd name="connsiteY1" fmla="*/ 0 h 8061481"/>
              <a:gd name="connsiteX2" fmla="*/ 4292180 w 4292690"/>
              <a:gd name="connsiteY2" fmla="*/ 7358227 h 8061481"/>
              <a:gd name="connsiteX3" fmla="*/ 2463635 w 4292690"/>
              <a:gd name="connsiteY3" fmla="*/ 8061481 h 8061481"/>
              <a:gd name="connsiteX4" fmla="*/ 0 w 4292690"/>
              <a:gd name="connsiteY4" fmla="*/ 1658917 h 8061481"/>
              <a:gd name="connsiteX0" fmla="*/ 0 w 4185956"/>
              <a:gd name="connsiteY0" fmla="*/ 1621313 h 8061481"/>
              <a:gd name="connsiteX1" fmla="*/ 4185956 w 4185956"/>
              <a:gd name="connsiteY1" fmla="*/ 0 h 8061481"/>
              <a:gd name="connsiteX2" fmla="*/ 4185446 w 4185956"/>
              <a:gd name="connsiteY2" fmla="*/ 7358227 h 8061481"/>
              <a:gd name="connsiteX3" fmla="*/ 2356901 w 4185956"/>
              <a:gd name="connsiteY3" fmla="*/ 8061481 h 8061481"/>
              <a:gd name="connsiteX4" fmla="*/ 0 w 4185956"/>
              <a:gd name="connsiteY4" fmla="*/ 1621313 h 8061481"/>
              <a:gd name="connsiteX0" fmla="*/ 0 w 4278703"/>
              <a:gd name="connsiteY0" fmla="*/ 1660281 h 8061481"/>
              <a:gd name="connsiteX1" fmla="*/ 4278703 w 4278703"/>
              <a:gd name="connsiteY1" fmla="*/ 0 h 8061481"/>
              <a:gd name="connsiteX2" fmla="*/ 4278193 w 4278703"/>
              <a:gd name="connsiteY2" fmla="*/ 7358227 h 8061481"/>
              <a:gd name="connsiteX3" fmla="*/ 2449648 w 4278703"/>
              <a:gd name="connsiteY3" fmla="*/ 8061481 h 8061481"/>
              <a:gd name="connsiteX4" fmla="*/ 0 w 4278703"/>
              <a:gd name="connsiteY4" fmla="*/ 1660281 h 8061481"/>
              <a:gd name="connsiteX0" fmla="*/ 0 w 4282081"/>
              <a:gd name="connsiteY0" fmla="*/ 1651480 h 8061481"/>
              <a:gd name="connsiteX1" fmla="*/ 4282081 w 4282081"/>
              <a:gd name="connsiteY1" fmla="*/ 0 h 8061481"/>
              <a:gd name="connsiteX2" fmla="*/ 4281571 w 4282081"/>
              <a:gd name="connsiteY2" fmla="*/ 7358227 h 8061481"/>
              <a:gd name="connsiteX3" fmla="*/ 2453026 w 4282081"/>
              <a:gd name="connsiteY3" fmla="*/ 8061481 h 8061481"/>
              <a:gd name="connsiteX4" fmla="*/ 0 w 4282081"/>
              <a:gd name="connsiteY4" fmla="*/ 1651480 h 8061481"/>
              <a:gd name="connsiteX0" fmla="*/ 0 w 4284334"/>
              <a:gd name="connsiteY0" fmla="*/ 1645612 h 8055613"/>
              <a:gd name="connsiteX1" fmla="*/ 4284334 w 4284334"/>
              <a:gd name="connsiteY1" fmla="*/ 0 h 8055613"/>
              <a:gd name="connsiteX2" fmla="*/ 4281571 w 4284334"/>
              <a:gd name="connsiteY2" fmla="*/ 7352359 h 8055613"/>
              <a:gd name="connsiteX3" fmla="*/ 2453026 w 4284334"/>
              <a:gd name="connsiteY3" fmla="*/ 8055613 h 8055613"/>
              <a:gd name="connsiteX4" fmla="*/ 0 w 4284334"/>
              <a:gd name="connsiteY4" fmla="*/ 1645612 h 8055613"/>
              <a:gd name="connsiteX0" fmla="*/ 0 w 6374550"/>
              <a:gd name="connsiteY0" fmla="*/ 2455869 h 8055613"/>
              <a:gd name="connsiteX1" fmla="*/ 6374550 w 6374550"/>
              <a:gd name="connsiteY1" fmla="*/ 0 h 8055613"/>
              <a:gd name="connsiteX2" fmla="*/ 6371787 w 6374550"/>
              <a:gd name="connsiteY2" fmla="*/ 7352359 h 8055613"/>
              <a:gd name="connsiteX3" fmla="*/ 4543242 w 6374550"/>
              <a:gd name="connsiteY3" fmla="*/ 8055613 h 8055613"/>
              <a:gd name="connsiteX4" fmla="*/ 0 w 6374550"/>
              <a:gd name="connsiteY4" fmla="*/ 2455869 h 8055613"/>
              <a:gd name="connsiteX0" fmla="*/ 0 w 6374550"/>
              <a:gd name="connsiteY0" fmla="*/ 2455869 h 8835202"/>
              <a:gd name="connsiteX1" fmla="*/ 6374550 w 6374550"/>
              <a:gd name="connsiteY1" fmla="*/ 0 h 8835202"/>
              <a:gd name="connsiteX2" fmla="*/ 6371787 w 6374550"/>
              <a:gd name="connsiteY2" fmla="*/ 7352359 h 8835202"/>
              <a:gd name="connsiteX3" fmla="*/ 2512344 w 6374550"/>
              <a:gd name="connsiteY3" fmla="*/ 8835202 h 8835202"/>
              <a:gd name="connsiteX4" fmla="*/ 0 w 6374550"/>
              <a:gd name="connsiteY4" fmla="*/ 2455869 h 8835202"/>
              <a:gd name="connsiteX0" fmla="*/ 0 w 6371787"/>
              <a:gd name="connsiteY0" fmla="*/ 2452672 h 8832005"/>
              <a:gd name="connsiteX1" fmla="*/ 6366223 w 6371787"/>
              <a:gd name="connsiteY1" fmla="*/ 0 h 8832005"/>
              <a:gd name="connsiteX2" fmla="*/ 6371787 w 6371787"/>
              <a:gd name="connsiteY2" fmla="*/ 7349162 h 8832005"/>
              <a:gd name="connsiteX3" fmla="*/ 2512344 w 6371787"/>
              <a:gd name="connsiteY3" fmla="*/ 8832005 h 8832005"/>
              <a:gd name="connsiteX4" fmla="*/ 0 w 6371787"/>
              <a:gd name="connsiteY4" fmla="*/ 2452672 h 8832005"/>
              <a:gd name="connsiteX0" fmla="*/ 0 w 6372418"/>
              <a:gd name="connsiteY0" fmla="*/ 2438581 h 8832005"/>
              <a:gd name="connsiteX1" fmla="*/ 6366854 w 6372418"/>
              <a:gd name="connsiteY1" fmla="*/ 0 h 8832005"/>
              <a:gd name="connsiteX2" fmla="*/ 6372418 w 6372418"/>
              <a:gd name="connsiteY2" fmla="*/ 7349162 h 8832005"/>
              <a:gd name="connsiteX3" fmla="*/ 2512975 w 6372418"/>
              <a:gd name="connsiteY3" fmla="*/ 8832005 h 8832005"/>
              <a:gd name="connsiteX4" fmla="*/ 0 w 6372418"/>
              <a:gd name="connsiteY4" fmla="*/ 2438581 h 8832005"/>
              <a:gd name="connsiteX0" fmla="*/ 0 w 6372418"/>
              <a:gd name="connsiteY0" fmla="*/ 2442745 h 8836169"/>
              <a:gd name="connsiteX1" fmla="*/ 6365255 w 6372418"/>
              <a:gd name="connsiteY1" fmla="*/ 0 h 8836169"/>
              <a:gd name="connsiteX2" fmla="*/ 6372418 w 6372418"/>
              <a:gd name="connsiteY2" fmla="*/ 7353326 h 8836169"/>
              <a:gd name="connsiteX3" fmla="*/ 2512975 w 6372418"/>
              <a:gd name="connsiteY3" fmla="*/ 8836169 h 8836169"/>
              <a:gd name="connsiteX4" fmla="*/ 0 w 6372418"/>
              <a:gd name="connsiteY4" fmla="*/ 2442745 h 8836169"/>
              <a:gd name="connsiteX0" fmla="*/ 0 w 6372418"/>
              <a:gd name="connsiteY0" fmla="*/ 2442745 h 8836768"/>
              <a:gd name="connsiteX1" fmla="*/ 6365255 w 6372418"/>
              <a:gd name="connsiteY1" fmla="*/ 0 h 8836768"/>
              <a:gd name="connsiteX2" fmla="*/ 6372418 w 6372418"/>
              <a:gd name="connsiteY2" fmla="*/ 7353326 h 8836768"/>
              <a:gd name="connsiteX3" fmla="*/ 2499601 w 6372418"/>
              <a:gd name="connsiteY3" fmla="*/ 8836768 h 8836768"/>
              <a:gd name="connsiteX4" fmla="*/ 0 w 6372418"/>
              <a:gd name="connsiteY4" fmla="*/ 2442745 h 8836768"/>
              <a:gd name="connsiteX0" fmla="*/ 0 w 4250559"/>
              <a:gd name="connsiteY0" fmla="*/ 1618037 h 8836768"/>
              <a:gd name="connsiteX1" fmla="*/ 4243396 w 4250559"/>
              <a:gd name="connsiteY1" fmla="*/ 0 h 8836768"/>
              <a:gd name="connsiteX2" fmla="*/ 4250559 w 4250559"/>
              <a:gd name="connsiteY2" fmla="*/ 7353326 h 8836768"/>
              <a:gd name="connsiteX3" fmla="*/ 377742 w 4250559"/>
              <a:gd name="connsiteY3" fmla="*/ 8836768 h 8836768"/>
              <a:gd name="connsiteX4" fmla="*/ 0 w 4250559"/>
              <a:gd name="connsiteY4" fmla="*/ 1618037 h 8836768"/>
              <a:gd name="connsiteX0" fmla="*/ 0 w 4250559"/>
              <a:gd name="connsiteY0" fmla="*/ 1618037 h 8062631"/>
              <a:gd name="connsiteX1" fmla="*/ 4243396 w 4250559"/>
              <a:gd name="connsiteY1" fmla="*/ 0 h 8062631"/>
              <a:gd name="connsiteX2" fmla="*/ 4250559 w 4250559"/>
              <a:gd name="connsiteY2" fmla="*/ 7353326 h 8062631"/>
              <a:gd name="connsiteX3" fmla="*/ 2447595 w 4250559"/>
              <a:gd name="connsiteY3" fmla="*/ 8062631 h 8062631"/>
              <a:gd name="connsiteX4" fmla="*/ 0 w 4250559"/>
              <a:gd name="connsiteY4" fmla="*/ 1618037 h 8062631"/>
              <a:gd name="connsiteX0" fmla="*/ 0 w 3816023"/>
              <a:gd name="connsiteY0" fmla="*/ 1588434 h 8062631"/>
              <a:gd name="connsiteX1" fmla="*/ 3808860 w 3816023"/>
              <a:gd name="connsiteY1" fmla="*/ 0 h 8062631"/>
              <a:gd name="connsiteX2" fmla="*/ 3816023 w 3816023"/>
              <a:gd name="connsiteY2" fmla="*/ 7353326 h 8062631"/>
              <a:gd name="connsiteX3" fmla="*/ 2013059 w 3816023"/>
              <a:gd name="connsiteY3" fmla="*/ 8062631 h 8062631"/>
              <a:gd name="connsiteX4" fmla="*/ 0 w 3816023"/>
              <a:gd name="connsiteY4" fmla="*/ 1588434 h 8062631"/>
              <a:gd name="connsiteX0" fmla="*/ 0 w 4157553"/>
              <a:gd name="connsiteY0" fmla="*/ 1582335 h 8062631"/>
              <a:gd name="connsiteX1" fmla="*/ 4150390 w 4157553"/>
              <a:gd name="connsiteY1" fmla="*/ 0 h 8062631"/>
              <a:gd name="connsiteX2" fmla="*/ 4157553 w 4157553"/>
              <a:gd name="connsiteY2" fmla="*/ 7353326 h 8062631"/>
              <a:gd name="connsiteX3" fmla="*/ 2354589 w 4157553"/>
              <a:gd name="connsiteY3" fmla="*/ 8062631 h 8062631"/>
              <a:gd name="connsiteX4" fmla="*/ 0 w 4157553"/>
              <a:gd name="connsiteY4" fmla="*/ 1582335 h 8062631"/>
              <a:gd name="connsiteX0" fmla="*/ 0 w 4157553"/>
              <a:gd name="connsiteY0" fmla="*/ 1582335 h 7813401"/>
              <a:gd name="connsiteX1" fmla="*/ 4150390 w 4157553"/>
              <a:gd name="connsiteY1" fmla="*/ 0 h 7813401"/>
              <a:gd name="connsiteX2" fmla="*/ 4157553 w 4157553"/>
              <a:gd name="connsiteY2" fmla="*/ 7353326 h 7813401"/>
              <a:gd name="connsiteX3" fmla="*/ 2487585 w 4157553"/>
              <a:gd name="connsiteY3" fmla="*/ 7813401 h 7813401"/>
              <a:gd name="connsiteX4" fmla="*/ 0 w 4157553"/>
              <a:gd name="connsiteY4" fmla="*/ 1582335 h 7813401"/>
              <a:gd name="connsiteX0" fmla="*/ 0 w 4157553"/>
              <a:gd name="connsiteY0" fmla="*/ 1582335 h 8015958"/>
              <a:gd name="connsiteX1" fmla="*/ 4150390 w 4157553"/>
              <a:gd name="connsiteY1" fmla="*/ 0 h 8015958"/>
              <a:gd name="connsiteX2" fmla="*/ 4157553 w 4157553"/>
              <a:gd name="connsiteY2" fmla="*/ 7353326 h 8015958"/>
              <a:gd name="connsiteX3" fmla="*/ 2466249 w 4157553"/>
              <a:gd name="connsiteY3" fmla="*/ 8015958 h 8015958"/>
              <a:gd name="connsiteX4" fmla="*/ 0 w 4157553"/>
              <a:gd name="connsiteY4" fmla="*/ 1582335 h 8015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7553" h="8015958">
                <a:moveTo>
                  <a:pt x="0" y="1582335"/>
                </a:moveTo>
                <a:lnTo>
                  <a:pt x="4150390" y="0"/>
                </a:lnTo>
                <a:cubicBezTo>
                  <a:pt x="4152245" y="2449721"/>
                  <a:pt x="4155698" y="4903605"/>
                  <a:pt x="4157553" y="7353326"/>
                </a:cubicBezTo>
                <a:lnTo>
                  <a:pt x="2466249" y="8015958"/>
                </a:lnTo>
                <a:lnTo>
                  <a:pt x="0" y="1582335"/>
                </a:lnTo>
                <a:close/>
              </a:path>
            </a:pathLst>
          </a:custGeom>
          <a:gradFill>
            <a:gsLst>
              <a:gs pos="1835">
                <a:schemeClr val="accent6"/>
              </a:gs>
              <a:gs pos="27000">
                <a:schemeClr val="accent1"/>
              </a:gs>
              <a:gs pos="75000">
                <a:schemeClr val="tx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Placeholder 4">
            <a:extLst>
              <a:ext uri="{FF2B5EF4-FFF2-40B4-BE49-F238E27FC236}">
                <a16:creationId xmlns:a16="http://schemas.microsoft.com/office/drawing/2014/main" id="{03CE72F7-D246-D4E3-589F-63E7DBC28E05}"/>
              </a:ext>
            </a:extLst>
          </p:cNvPr>
          <p:cNvSpPr>
            <a:spLocks noGrp="1"/>
          </p:cNvSpPr>
          <p:nvPr>
            <p:ph type="title"/>
          </p:nvPr>
        </p:nvSpPr>
        <p:spPr>
          <a:xfrm>
            <a:off x="609601" y="431562"/>
            <a:ext cx="2261786" cy="2319258"/>
          </a:xfrm>
          <a:prstGeom prst="rect">
            <a:avLst/>
          </a:prstGeom>
        </p:spPr>
        <p:txBody>
          <a:bodyPr vert="horz" lIns="0" tIns="0" rIns="0" bIns="0" rtlCol="0" anchor="t">
            <a:noAutofit/>
          </a:bodyPr>
          <a:lstStyle/>
          <a:p>
            <a:r>
              <a:rPr lang="en-US" dirty="0"/>
              <a:t>Click to edit Master title style</a:t>
            </a:r>
          </a:p>
        </p:txBody>
      </p:sp>
      <p:sp>
        <p:nvSpPr>
          <p:cNvPr id="7" name="Text Placeholder 6">
            <a:extLst>
              <a:ext uri="{FF2B5EF4-FFF2-40B4-BE49-F238E27FC236}">
                <a16:creationId xmlns:a16="http://schemas.microsoft.com/office/drawing/2014/main" id="{F7D9C0B1-364D-8662-8D56-CC727DE8683E}"/>
              </a:ext>
            </a:extLst>
          </p:cNvPr>
          <p:cNvSpPr>
            <a:spLocks noGrp="1"/>
          </p:cNvSpPr>
          <p:nvPr>
            <p:ph type="body" idx="1"/>
          </p:nvPr>
        </p:nvSpPr>
        <p:spPr>
          <a:xfrm>
            <a:off x="4686301" y="1600200"/>
            <a:ext cx="68961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arallelogram 10">
            <a:extLst>
              <a:ext uri="{FF2B5EF4-FFF2-40B4-BE49-F238E27FC236}">
                <a16:creationId xmlns:a16="http://schemas.microsoft.com/office/drawing/2014/main" id="{CF1EFA88-FBFF-693E-8378-AA2D75DAB01E}"/>
              </a:ext>
            </a:extLst>
          </p:cNvPr>
          <p:cNvSpPr/>
          <p:nvPr userDrawn="1"/>
        </p:nvSpPr>
        <p:spPr>
          <a:xfrm>
            <a:off x="2525914" y="0"/>
            <a:ext cx="2748058" cy="6858000"/>
          </a:xfrm>
          <a:prstGeom prst="parallelogram">
            <a:avLst>
              <a:gd name="adj" fmla="val 94239"/>
            </a:avLst>
          </a:prstGeom>
          <a:gradFill flip="none" rotWithShape="1">
            <a:gsLst>
              <a:gs pos="0">
                <a:schemeClr val="bg1">
                  <a:alpha val="2000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a:extLst>
              <a:ext uri="{FF2B5EF4-FFF2-40B4-BE49-F238E27FC236}">
                <a16:creationId xmlns:a16="http://schemas.microsoft.com/office/drawing/2014/main" id="{0F2BF832-DCCE-F247-1623-26ADE96FC667}"/>
              </a:ext>
            </a:extLst>
          </p:cNvPr>
          <p:cNvSpPr/>
          <p:nvPr userDrawn="1"/>
        </p:nvSpPr>
        <p:spPr>
          <a:xfrm rot="10800000">
            <a:off x="1447023" y="-2"/>
            <a:ext cx="3158368" cy="6858000"/>
          </a:xfrm>
          <a:prstGeom prst="parallelogram">
            <a:avLst>
              <a:gd name="adj" fmla="val 82005"/>
            </a:avLst>
          </a:prstGeom>
          <a:gradFill flip="none" rotWithShape="1">
            <a:gsLst>
              <a:gs pos="0">
                <a:schemeClr val="bg1">
                  <a:alpha val="15000"/>
                </a:schemeClr>
              </a:gs>
              <a:gs pos="7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2BE2B06-1002-E076-4DEE-A50D8C6ECFC6}"/>
              </a:ext>
            </a:extLst>
          </p:cNvPr>
          <p:cNvCxnSpPr>
            <a:cxnSpLocks/>
          </p:cNvCxnSpPr>
          <p:nvPr userDrawn="1"/>
        </p:nvCxnSpPr>
        <p:spPr>
          <a:xfrm rot="10800000" flipH="1">
            <a:off x="2338530" y="457200"/>
            <a:ext cx="2410047" cy="6400802"/>
          </a:xfrm>
          <a:prstGeom prst="line">
            <a:avLst/>
          </a:prstGeom>
          <a:ln w="12700">
            <a:gradFill>
              <a:gsLst>
                <a:gs pos="0">
                  <a:schemeClr val="bg1">
                    <a:alpha val="15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Parallelogram 13">
            <a:extLst>
              <a:ext uri="{FF2B5EF4-FFF2-40B4-BE49-F238E27FC236}">
                <a16:creationId xmlns:a16="http://schemas.microsoft.com/office/drawing/2014/main" id="{5325DD16-62E1-B890-1A58-4AFF262991E0}"/>
              </a:ext>
            </a:extLst>
          </p:cNvPr>
          <p:cNvSpPr/>
          <p:nvPr userDrawn="1"/>
        </p:nvSpPr>
        <p:spPr>
          <a:xfrm>
            <a:off x="-476778" y="0"/>
            <a:ext cx="4201721" cy="6858000"/>
          </a:xfrm>
          <a:prstGeom prst="parallelogram">
            <a:avLst>
              <a:gd name="adj" fmla="val 62753"/>
            </a:avLst>
          </a:prstGeom>
          <a:gradFill flip="none" rotWithShape="1">
            <a:gsLst>
              <a:gs pos="0">
                <a:schemeClr val="bg1">
                  <a:alpha val="5000"/>
                </a:schemeClr>
              </a:gs>
              <a:gs pos="8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a:extLst>
              <a:ext uri="{FF2B5EF4-FFF2-40B4-BE49-F238E27FC236}">
                <a16:creationId xmlns:a16="http://schemas.microsoft.com/office/drawing/2014/main" id="{BF0603EF-9E81-2C6D-F55F-6363388F0C83}"/>
              </a:ext>
            </a:extLst>
          </p:cNvPr>
          <p:cNvSpPr/>
          <p:nvPr userDrawn="1"/>
        </p:nvSpPr>
        <p:spPr>
          <a:xfrm>
            <a:off x="9744409" y="6400800"/>
            <a:ext cx="142788" cy="310119"/>
          </a:xfrm>
          <a:prstGeom prst="parallelogram">
            <a:avLst>
              <a:gd name="adj" fmla="val 803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9A958FCD-242D-AB0A-87E3-15D16D65B805}"/>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7">
            <a:extLst>
              <a:ext uri="{FF2B5EF4-FFF2-40B4-BE49-F238E27FC236}">
                <a16:creationId xmlns:a16="http://schemas.microsoft.com/office/drawing/2014/main" id="{B0CC0A84-5DBE-8CFF-2787-7DAC4F19B1D4}"/>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15" name="TextBox 2">
            <a:extLst>
              <a:ext uri="{FF2B5EF4-FFF2-40B4-BE49-F238E27FC236}">
                <a16:creationId xmlns:a16="http://schemas.microsoft.com/office/drawing/2014/main" id="{98A2462E-97B6-6641-0AB9-6D68EEC44C98}"/>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Tree>
    <p:extLst>
      <p:ext uri="{BB962C8B-B14F-4D97-AF65-F5344CB8AC3E}">
        <p14:creationId xmlns:p14="http://schemas.microsoft.com/office/powerpoint/2010/main" val="3265657297"/>
      </p:ext>
    </p:extLst>
  </p:cSld>
  <p:clrMap bg1="lt1" tx1="dk1" bg2="lt2" tx2="dk2" accent1="accent1" accent2="accent2" accent3="accent3" accent4="accent4" accent5="accent5" accent6="accent6" hlink="hlink" folHlink="folHlink"/>
  <p:sldLayoutIdLst>
    <p:sldLayoutId id="2147483794" r:id="rId1"/>
    <p:sldLayoutId id="2147483787" r:id="rId2"/>
    <p:sldLayoutId id="2147483792" r:id="rId3"/>
    <p:sldLayoutId id="2147483793" r:id="rId4"/>
    <p:sldLayoutId id="2147483791" r:id="rId5"/>
    <p:sldLayoutId id="2147483788" r:id="rId6"/>
    <p:sldLayoutId id="2147483789" r:id="rId7"/>
  </p:sldLayoutIdLst>
  <p:hf hdr="0" ftr="0" dt="0"/>
  <p:txStyles>
    <p:titleStyle>
      <a:lvl1pPr algn="l" defTabSz="9144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347472" indent="-347472" algn="l" defTabSz="914400" rtl="0" eaLnBrk="1" latinLnBrk="0" hangingPunct="1">
        <a:lnSpc>
          <a:spcPct val="100000"/>
        </a:lnSpc>
        <a:spcBef>
          <a:spcPts val="1200"/>
        </a:spcBef>
        <a:buClr>
          <a:schemeClr val="accent1"/>
        </a:buClr>
        <a:buSzPct val="90000"/>
        <a:buFont typeface="Wingdings 3" panose="050401020108070707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288" userDrawn="1">
          <p15:clr>
            <a:srgbClr val="F26B43"/>
          </p15:clr>
        </p15:guide>
        <p15:guide id="6" orient="horz" pos="4032" userDrawn="1">
          <p15:clr>
            <a:srgbClr val="F26B43"/>
          </p15:clr>
        </p15:guide>
        <p15:guide id="7" orient="horz" pos="1008" userDrawn="1">
          <p15:clr>
            <a:srgbClr val="F26B43"/>
          </p15:clr>
        </p15:guide>
        <p15:guide id="8" pos="295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blue and green background&#10;&#10;Description automatically generated">
            <a:extLst>
              <a:ext uri="{FF2B5EF4-FFF2-40B4-BE49-F238E27FC236}">
                <a16:creationId xmlns:a16="http://schemas.microsoft.com/office/drawing/2014/main" id="{1B526FEF-FB93-B286-4177-D11F548B6E75}"/>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rot="10800000">
            <a:off x="118" y="0"/>
            <a:ext cx="12191882" cy="6863484"/>
          </a:xfrm>
          <a:prstGeom prst="rect">
            <a:avLst/>
          </a:prstGeom>
        </p:spPr>
      </p:pic>
      <p:sp>
        <p:nvSpPr>
          <p:cNvPr id="2" name="Parallelogram 1">
            <a:extLst>
              <a:ext uri="{FF2B5EF4-FFF2-40B4-BE49-F238E27FC236}">
                <a16:creationId xmlns:a16="http://schemas.microsoft.com/office/drawing/2014/main" id="{BAD3EB5A-5767-7017-A5C6-51F68FF4638B}"/>
              </a:ext>
            </a:extLst>
          </p:cNvPr>
          <p:cNvSpPr/>
          <p:nvPr userDrawn="1"/>
        </p:nvSpPr>
        <p:spPr>
          <a:xfrm>
            <a:off x="2662141" y="0"/>
            <a:ext cx="3158368" cy="6858000"/>
          </a:xfrm>
          <a:prstGeom prst="parallelogram">
            <a:avLst>
              <a:gd name="adj" fmla="val 82005"/>
            </a:avLst>
          </a:prstGeom>
          <a:gradFill flip="none" rotWithShape="1">
            <a:gsLst>
              <a:gs pos="0">
                <a:schemeClr val="bg1">
                  <a:alpha val="5000"/>
                </a:schemeClr>
              </a:gs>
              <a:gs pos="87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allelogram 3">
            <a:extLst>
              <a:ext uri="{FF2B5EF4-FFF2-40B4-BE49-F238E27FC236}">
                <a16:creationId xmlns:a16="http://schemas.microsoft.com/office/drawing/2014/main" id="{A070007A-7490-8A24-B7EF-38374E107A16}"/>
              </a:ext>
            </a:extLst>
          </p:cNvPr>
          <p:cNvSpPr/>
          <p:nvPr userDrawn="1"/>
        </p:nvSpPr>
        <p:spPr>
          <a:xfrm>
            <a:off x="3383110" y="-2"/>
            <a:ext cx="3158368" cy="6858000"/>
          </a:xfrm>
          <a:prstGeom prst="parallelogram">
            <a:avLst>
              <a:gd name="adj" fmla="val 82005"/>
            </a:avLst>
          </a:prstGeom>
          <a:gradFill flip="none" rotWithShape="1">
            <a:gsLst>
              <a:gs pos="0">
                <a:schemeClr val="bg1">
                  <a:alpha val="5000"/>
                </a:schemeClr>
              </a:gs>
              <a:gs pos="87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arallelogram 4">
            <a:extLst>
              <a:ext uri="{FF2B5EF4-FFF2-40B4-BE49-F238E27FC236}">
                <a16:creationId xmlns:a16="http://schemas.microsoft.com/office/drawing/2014/main" id="{103F02EE-E56E-BD1D-F9C6-E5963449AF89}"/>
              </a:ext>
            </a:extLst>
          </p:cNvPr>
          <p:cNvSpPr/>
          <p:nvPr userDrawn="1"/>
        </p:nvSpPr>
        <p:spPr>
          <a:xfrm>
            <a:off x="4241325" y="0"/>
            <a:ext cx="2748058" cy="6858000"/>
          </a:xfrm>
          <a:prstGeom prst="parallelogram">
            <a:avLst>
              <a:gd name="adj" fmla="val 94239"/>
            </a:avLst>
          </a:prstGeom>
          <a:gradFill flip="none" rotWithShape="1">
            <a:gsLst>
              <a:gs pos="0">
                <a:schemeClr val="bg1">
                  <a:alpha val="500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allelogram 5">
            <a:extLst>
              <a:ext uri="{FF2B5EF4-FFF2-40B4-BE49-F238E27FC236}">
                <a16:creationId xmlns:a16="http://schemas.microsoft.com/office/drawing/2014/main" id="{DFC6A015-6AEF-DBA7-BBA4-CB39A8C59760}"/>
              </a:ext>
            </a:extLst>
          </p:cNvPr>
          <p:cNvSpPr/>
          <p:nvPr userDrawn="1"/>
        </p:nvSpPr>
        <p:spPr>
          <a:xfrm rot="10800000">
            <a:off x="901831" y="6843"/>
            <a:ext cx="4201721" cy="6858000"/>
          </a:xfrm>
          <a:prstGeom prst="parallelogram">
            <a:avLst>
              <a:gd name="adj" fmla="val 62753"/>
            </a:avLst>
          </a:prstGeom>
          <a:gradFill flip="none" rotWithShape="1">
            <a:gsLst>
              <a:gs pos="0">
                <a:schemeClr val="bg1">
                  <a:alpha val="0"/>
                </a:schemeClr>
              </a:gs>
              <a:gs pos="8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a:extLst>
              <a:ext uri="{FF2B5EF4-FFF2-40B4-BE49-F238E27FC236}">
                <a16:creationId xmlns:a16="http://schemas.microsoft.com/office/drawing/2014/main" id="{BAC13371-24E7-775C-52BF-57F0A11193AF}"/>
              </a:ext>
            </a:extLst>
          </p:cNvPr>
          <p:cNvSpPr/>
          <p:nvPr userDrawn="1"/>
        </p:nvSpPr>
        <p:spPr>
          <a:xfrm>
            <a:off x="5289862" y="0"/>
            <a:ext cx="2748058" cy="6858000"/>
          </a:xfrm>
          <a:prstGeom prst="parallelogram">
            <a:avLst>
              <a:gd name="adj" fmla="val 94239"/>
            </a:avLst>
          </a:prstGeom>
          <a:gradFill flip="none" rotWithShape="1">
            <a:gsLst>
              <a:gs pos="0">
                <a:schemeClr val="bg1">
                  <a:alpha val="500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541D8CC1-A323-C148-A8CF-D19FF988ECDA}"/>
              </a:ext>
            </a:extLst>
          </p:cNvPr>
          <p:cNvSpPr/>
          <p:nvPr userDrawn="1"/>
        </p:nvSpPr>
        <p:spPr>
          <a:xfrm rot="10800000">
            <a:off x="4516816" y="-8"/>
            <a:ext cx="3158368" cy="6858000"/>
          </a:xfrm>
          <a:prstGeom prst="parallelogram">
            <a:avLst>
              <a:gd name="adj" fmla="val 82005"/>
            </a:avLst>
          </a:prstGeom>
          <a:gradFill flip="none" rotWithShape="1">
            <a:gsLst>
              <a:gs pos="0">
                <a:schemeClr val="bg1">
                  <a:alpha val="5000"/>
                </a:schemeClr>
              </a:gs>
              <a:gs pos="87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6096BDF0-B9C0-FE81-B1C1-4E87A3AA8019}"/>
              </a:ext>
            </a:extLst>
          </p:cNvPr>
          <p:cNvSpPr/>
          <p:nvPr userDrawn="1"/>
        </p:nvSpPr>
        <p:spPr>
          <a:xfrm rot="10800000">
            <a:off x="2306438" y="1169"/>
            <a:ext cx="3294355" cy="4473526"/>
          </a:xfrm>
          <a:custGeom>
            <a:avLst/>
            <a:gdLst>
              <a:gd name="connsiteX0" fmla="*/ 0 w 4201721"/>
              <a:gd name="connsiteY0" fmla="*/ 6858000 h 6858000"/>
              <a:gd name="connsiteX1" fmla="*/ 2636706 w 4201721"/>
              <a:gd name="connsiteY1" fmla="*/ 0 h 6858000"/>
              <a:gd name="connsiteX2" fmla="*/ 4201721 w 4201721"/>
              <a:gd name="connsiteY2" fmla="*/ 0 h 6858000"/>
              <a:gd name="connsiteX3" fmla="*/ 1565015 w 4201721"/>
              <a:gd name="connsiteY3" fmla="*/ 6858000 h 6858000"/>
              <a:gd name="connsiteX4" fmla="*/ 0 w 4201721"/>
              <a:gd name="connsiteY4" fmla="*/ 6858000 h 6858000"/>
              <a:gd name="connsiteX0" fmla="*/ 0 w 4201721"/>
              <a:gd name="connsiteY0" fmla="*/ 6858000 h 6858000"/>
              <a:gd name="connsiteX1" fmla="*/ 2636706 w 4201721"/>
              <a:gd name="connsiteY1" fmla="*/ 0 h 6858000"/>
              <a:gd name="connsiteX2" fmla="*/ 4201721 w 4201721"/>
              <a:gd name="connsiteY2" fmla="*/ 0 h 6858000"/>
              <a:gd name="connsiteX3" fmla="*/ 2479415 w 4201721"/>
              <a:gd name="connsiteY3" fmla="*/ 4466493 h 6858000"/>
              <a:gd name="connsiteX4" fmla="*/ 0 w 4201721"/>
              <a:gd name="connsiteY4" fmla="*/ 6858000 h 6858000"/>
              <a:gd name="connsiteX0" fmla="*/ 0 w 3294355"/>
              <a:gd name="connsiteY0" fmla="*/ 4473526 h 4473526"/>
              <a:gd name="connsiteX1" fmla="*/ 1729340 w 3294355"/>
              <a:gd name="connsiteY1" fmla="*/ 0 h 4473526"/>
              <a:gd name="connsiteX2" fmla="*/ 3294355 w 3294355"/>
              <a:gd name="connsiteY2" fmla="*/ 0 h 4473526"/>
              <a:gd name="connsiteX3" fmla="*/ 1572049 w 3294355"/>
              <a:gd name="connsiteY3" fmla="*/ 4466493 h 4473526"/>
              <a:gd name="connsiteX4" fmla="*/ 0 w 3294355"/>
              <a:gd name="connsiteY4" fmla="*/ 4473526 h 4473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4355" h="4473526">
                <a:moveTo>
                  <a:pt x="0" y="4473526"/>
                </a:moveTo>
                <a:lnTo>
                  <a:pt x="1729340" y="0"/>
                </a:lnTo>
                <a:lnTo>
                  <a:pt x="3294355" y="0"/>
                </a:lnTo>
                <a:lnTo>
                  <a:pt x="1572049" y="4466493"/>
                </a:lnTo>
                <a:lnTo>
                  <a:pt x="0" y="4473526"/>
                </a:lnTo>
                <a:close/>
              </a:path>
            </a:pathLst>
          </a:custGeom>
          <a:gradFill flip="none" rotWithShape="1">
            <a:gsLst>
              <a:gs pos="0">
                <a:schemeClr val="bg1">
                  <a:alpha val="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a:extLst>
              <a:ext uri="{FF2B5EF4-FFF2-40B4-BE49-F238E27FC236}">
                <a16:creationId xmlns:a16="http://schemas.microsoft.com/office/drawing/2014/main" id="{F10EF50E-FAE6-3573-E1E7-A88D453DF699}"/>
              </a:ext>
            </a:extLst>
          </p:cNvPr>
          <p:cNvSpPr/>
          <p:nvPr userDrawn="1"/>
        </p:nvSpPr>
        <p:spPr>
          <a:xfrm>
            <a:off x="3607610" y="2849876"/>
            <a:ext cx="3104441" cy="4016326"/>
          </a:xfrm>
          <a:custGeom>
            <a:avLst/>
            <a:gdLst>
              <a:gd name="connsiteX0" fmla="*/ 0 w 4201721"/>
              <a:gd name="connsiteY0" fmla="*/ 6858000 h 6858000"/>
              <a:gd name="connsiteX1" fmla="*/ 2636706 w 4201721"/>
              <a:gd name="connsiteY1" fmla="*/ 0 h 6858000"/>
              <a:gd name="connsiteX2" fmla="*/ 4201721 w 4201721"/>
              <a:gd name="connsiteY2" fmla="*/ 0 h 6858000"/>
              <a:gd name="connsiteX3" fmla="*/ 1565015 w 4201721"/>
              <a:gd name="connsiteY3" fmla="*/ 6858000 h 6858000"/>
              <a:gd name="connsiteX4" fmla="*/ 0 w 4201721"/>
              <a:gd name="connsiteY4" fmla="*/ 6858000 h 6858000"/>
              <a:gd name="connsiteX0" fmla="*/ 0 w 3104441"/>
              <a:gd name="connsiteY0" fmla="*/ 3995225 h 6858000"/>
              <a:gd name="connsiteX1" fmla="*/ 1539426 w 3104441"/>
              <a:gd name="connsiteY1" fmla="*/ 0 h 6858000"/>
              <a:gd name="connsiteX2" fmla="*/ 3104441 w 3104441"/>
              <a:gd name="connsiteY2" fmla="*/ 0 h 6858000"/>
              <a:gd name="connsiteX3" fmla="*/ 467735 w 3104441"/>
              <a:gd name="connsiteY3" fmla="*/ 6858000 h 6858000"/>
              <a:gd name="connsiteX4" fmla="*/ 0 w 3104441"/>
              <a:gd name="connsiteY4" fmla="*/ 3995225 h 6858000"/>
              <a:gd name="connsiteX0" fmla="*/ 0 w 3104441"/>
              <a:gd name="connsiteY0" fmla="*/ 3995225 h 4016326"/>
              <a:gd name="connsiteX1" fmla="*/ 1539426 w 3104441"/>
              <a:gd name="connsiteY1" fmla="*/ 0 h 4016326"/>
              <a:gd name="connsiteX2" fmla="*/ 3104441 w 3104441"/>
              <a:gd name="connsiteY2" fmla="*/ 0 h 4016326"/>
              <a:gd name="connsiteX3" fmla="*/ 1557982 w 3104441"/>
              <a:gd name="connsiteY3" fmla="*/ 4016326 h 4016326"/>
              <a:gd name="connsiteX4" fmla="*/ 0 w 3104441"/>
              <a:gd name="connsiteY4" fmla="*/ 3995225 h 4016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4441" h="4016326">
                <a:moveTo>
                  <a:pt x="0" y="3995225"/>
                </a:moveTo>
                <a:lnTo>
                  <a:pt x="1539426" y="0"/>
                </a:lnTo>
                <a:lnTo>
                  <a:pt x="3104441" y="0"/>
                </a:lnTo>
                <a:lnTo>
                  <a:pt x="1557982" y="4016326"/>
                </a:lnTo>
                <a:lnTo>
                  <a:pt x="0" y="3995225"/>
                </a:lnTo>
                <a:close/>
              </a:path>
            </a:pathLst>
          </a:custGeom>
          <a:gradFill flip="none" rotWithShape="1">
            <a:gsLst>
              <a:gs pos="0">
                <a:schemeClr val="bg1">
                  <a:alpha val="5000"/>
                </a:schemeClr>
              </a:gs>
              <a:gs pos="8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2342100"/>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Lst>
  <p:hf hdr="0" ftr="0" dt="0"/>
  <p:txStyles>
    <p:titleStyle>
      <a:lvl1pPr algn="l" defTabSz="914400"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BCB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rgbClr val="00BCB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288" userDrawn="1">
          <p15:clr>
            <a:srgbClr val="F26B43"/>
          </p15:clr>
        </p15:guide>
        <p15:guide id="6" orient="horz" pos="4032" userDrawn="1">
          <p15:clr>
            <a:srgbClr val="F26B43"/>
          </p15:clr>
        </p15:guide>
        <p15:guide id="7"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ED48CB-9348-8ADE-50ED-6F7BC5D4D14E}"/>
              </a:ext>
            </a:extLst>
          </p:cNvPr>
          <p:cNvSpPr>
            <a:spLocks noGrp="1"/>
          </p:cNvSpPr>
          <p:nvPr>
            <p:ph type="title"/>
          </p:nvPr>
        </p:nvSpPr>
        <p:spPr>
          <a:xfrm>
            <a:off x="6541477" y="1973656"/>
            <a:ext cx="5040923" cy="2579874"/>
          </a:xfrm>
        </p:spPr>
        <p:txBody>
          <a:bodyPr/>
          <a:lstStyle/>
          <a:p>
            <a:r>
              <a:rPr lang="en-US" dirty="0"/>
              <a:t>New England GFOA:</a:t>
            </a:r>
            <a:br>
              <a:rPr lang="en-US" dirty="0"/>
            </a:br>
            <a:r>
              <a:rPr lang="en-US" dirty="0"/>
              <a:t>Improving your MD&amp;A</a:t>
            </a:r>
          </a:p>
        </p:txBody>
      </p:sp>
      <p:sp>
        <p:nvSpPr>
          <p:cNvPr id="7" name="Text Placeholder 6">
            <a:extLst>
              <a:ext uri="{FF2B5EF4-FFF2-40B4-BE49-F238E27FC236}">
                <a16:creationId xmlns:a16="http://schemas.microsoft.com/office/drawing/2014/main" id="{C10BFEC9-2BB0-5900-89FB-708BF647F39F}"/>
              </a:ext>
            </a:extLst>
          </p:cNvPr>
          <p:cNvSpPr>
            <a:spLocks noGrp="1"/>
          </p:cNvSpPr>
          <p:nvPr>
            <p:ph type="body" sz="quarter" idx="10"/>
          </p:nvPr>
        </p:nvSpPr>
        <p:spPr/>
        <p:txBody>
          <a:bodyPr/>
          <a:lstStyle/>
          <a:p>
            <a:r>
              <a:rPr lang="en-US" dirty="0"/>
              <a:t>Presented by:</a:t>
            </a:r>
          </a:p>
          <a:p>
            <a:r>
              <a:rPr lang="en-US" dirty="0"/>
              <a:t>Scott McIntire, CPA</a:t>
            </a:r>
          </a:p>
        </p:txBody>
      </p:sp>
      <p:sp>
        <p:nvSpPr>
          <p:cNvPr id="8" name="Text Placeholder 7">
            <a:extLst>
              <a:ext uri="{FF2B5EF4-FFF2-40B4-BE49-F238E27FC236}">
                <a16:creationId xmlns:a16="http://schemas.microsoft.com/office/drawing/2014/main" id="{02B1BE65-8F81-DEF7-00B7-BD8BF89DE823}"/>
              </a:ext>
            </a:extLst>
          </p:cNvPr>
          <p:cNvSpPr>
            <a:spLocks noGrp="1"/>
          </p:cNvSpPr>
          <p:nvPr>
            <p:ph type="body" sz="quarter" idx="11"/>
          </p:nvPr>
        </p:nvSpPr>
        <p:spPr/>
        <p:txBody>
          <a:bodyPr/>
          <a:lstStyle/>
          <a:p>
            <a:r>
              <a:rPr lang="en-US" dirty="0"/>
              <a:t>April 18, 2024</a:t>
            </a:r>
          </a:p>
        </p:txBody>
      </p:sp>
      <p:sp>
        <p:nvSpPr>
          <p:cNvPr id="9" name="Picture Placeholder 8">
            <a:extLst>
              <a:ext uri="{FF2B5EF4-FFF2-40B4-BE49-F238E27FC236}">
                <a16:creationId xmlns:a16="http://schemas.microsoft.com/office/drawing/2014/main" id="{128CAD9E-7DF1-317D-360F-DC002C381353}"/>
              </a:ext>
            </a:extLst>
          </p:cNvPr>
          <p:cNvSpPr>
            <a:spLocks noGrp="1"/>
          </p:cNvSpPr>
          <p:nvPr>
            <p:ph type="pic" sz="quarter" idx="12"/>
          </p:nvPr>
        </p:nvSpPr>
        <p:spPr/>
        <p:txBody>
          <a:bodyPr/>
          <a:lstStyle/>
          <a:p>
            <a:endParaRPr lang="en-US"/>
          </a:p>
        </p:txBody>
      </p:sp>
    </p:spTree>
    <p:extLst>
      <p:ext uri="{BB962C8B-B14F-4D97-AF65-F5344CB8AC3E}">
        <p14:creationId xmlns:p14="http://schemas.microsoft.com/office/powerpoint/2010/main" val="3460890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Actuarial Assumptions and Other Inputs</a:t>
            </a:r>
          </a:p>
        </p:txBody>
      </p:sp>
      <p:sp>
        <p:nvSpPr>
          <p:cNvPr id="4" name="Slide Number Placeholder 3"/>
          <p:cNvSpPr>
            <a:spLocks noGrp="1"/>
          </p:cNvSpPr>
          <p:nvPr>
            <p:ph type="sldNum" sz="quarter" idx="12"/>
          </p:nvPr>
        </p:nvSpPr>
        <p:spPr/>
        <p:txBody>
          <a:bodyPr/>
          <a:lstStyle/>
          <a:p>
            <a:fld id="{688B75F2-422D-42DB-B5CB-9FDA1BE186BF}" type="slidenum">
              <a:rPr lang="en-US" smtClean="0"/>
              <a:t>10</a:t>
            </a:fld>
            <a:endParaRPr lang="en-US"/>
          </a:p>
        </p:txBody>
      </p:sp>
      <p:pic>
        <p:nvPicPr>
          <p:cNvPr id="6" name="Picture 5">
            <a:extLst>
              <a:ext uri="{FF2B5EF4-FFF2-40B4-BE49-F238E27FC236}">
                <a16:creationId xmlns:a16="http://schemas.microsoft.com/office/drawing/2014/main" id="{60E54E11-22BD-59CF-986D-C6833A8BE31C}"/>
              </a:ext>
            </a:extLst>
          </p:cNvPr>
          <p:cNvPicPr>
            <a:picLocks noChangeAspect="1"/>
          </p:cNvPicPr>
          <p:nvPr/>
        </p:nvPicPr>
        <p:blipFill>
          <a:blip r:embed="rId2"/>
          <a:stretch>
            <a:fillRect/>
          </a:stretch>
        </p:blipFill>
        <p:spPr>
          <a:xfrm>
            <a:off x="2237065" y="2650922"/>
            <a:ext cx="7575259" cy="3288485"/>
          </a:xfrm>
          <a:prstGeom prst="rect">
            <a:avLst/>
          </a:prstGeom>
        </p:spPr>
      </p:pic>
      <p:sp>
        <p:nvSpPr>
          <p:cNvPr id="8" name="Content Placeholder 7">
            <a:extLst>
              <a:ext uri="{FF2B5EF4-FFF2-40B4-BE49-F238E27FC236}">
                <a16:creationId xmlns:a16="http://schemas.microsoft.com/office/drawing/2014/main" id="{FB5D5633-2052-4109-BA40-A8EF26BE9A57}"/>
              </a:ext>
            </a:extLst>
          </p:cNvPr>
          <p:cNvSpPr>
            <a:spLocks noGrp="1"/>
          </p:cNvSpPr>
          <p:nvPr>
            <p:ph idx="1"/>
          </p:nvPr>
        </p:nvSpPr>
        <p:spPr>
          <a:xfrm>
            <a:off x="580294" y="1408019"/>
            <a:ext cx="10515600" cy="1522752"/>
          </a:xfrm>
        </p:spPr>
        <p:txBody>
          <a:bodyPr/>
          <a:lstStyle/>
          <a:p>
            <a:pPr marL="0" indent="0">
              <a:buNone/>
            </a:pPr>
            <a:r>
              <a:rPr lang="en-US" sz="2400" dirty="0">
                <a:latin typeface="+mj-lt"/>
                <a:ea typeface="Calibri" panose="020F0502020204030204" pitchFamily="34" charset="0"/>
                <a:cs typeface="Calibri" panose="020F0502020204030204" pitchFamily="34" charset="0"/>
              </a:rPr>
              <a:t>The net OPEB liability was determined by an actuarial valuation as of January 1, 2020, using the following actuarial assumptions, applied to all periods included in the measurement, unless otherwise specified:</a:t>
            </a:r>
          </a:p>
          <a:p>
            <a:pPr marL="0" indent="0">
              <a:buNone/>
            </a:pPr>
            <a:endParaRPr lang="en-US" dirty="0"/>
          </a:p>
        </p:txBody>
      </p:sp>
    </p:spTree>
    <p:extLst>
      <p:ext uri="{BB962C8B-B14F-4D97-AF65-F5344CB8AC3E}">
        <p14:creationId xmlns:p14="http://schemas.microsoft.com/office/powerpoint/2010/main" val="267333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204426-DF8E-6E5C-CE64-5E644D00EC79}"/>
              </a:ext>
            </a:extLst>
          </p:cNvPr>
          <p:cNvSpPr>
            <a:spLocks noGrp="1"/>
          </p:cNvSpPr>
          <p:nvPr>
            <p:ph type="title"/>
          </p:nvPr>
        </p:nvSpPr>
        <p:spPr>
          <a:xfrm>
            <a:off x="609600" y="429931"/>
            <a:ext cx="10972800" cy="754099"/>
          </a:xfrm>
        </p:spPr>
        <p:txBody>
          <a:bodyPr/>
          <a:lstStyle/>
          <a:p>
            <a:r>
              <a:rPr lang="en-US" dirty="0"/>
              <a:t>Required Supplementary Information – Schedule of Net OPEB Contributions</a:t>
            </a:r>
          </a:p>
        </p:txBody>
      </p:sp>
      <p:sp>
        <p:nvSpPr>
          <p:cNvPr id="3" name="Slide Number Placeholder 2">
            <a:extLst>
              <a:ext uri="{FF2B5EF4-FFF2-40B4-BE49-F238E27FC236}">
                <a16:creationId xmlns:a16="http://schemas.microsoft.com/office/drawing/2014/main" id="{ECC7B73E-B2DD-E0F9-91E0-071000E4CC91}"/>
              </a:ext>
            </a:extLst>
          </p:cNvPr>
          <p:cNvSpPr>
            <a:spLocks noGrp="1"/>
          </p:cNvSpPr>
          <p:nvPr>
            <p:ph type="sldNum" sz="quarter" idx="10"/>
          </p:nvPr>
        </p:nvSpPr>
        <p:spPr/>
        <p:txBody>
          <a:bodyPr/>
          <a:lstStyle/>
          <a:p>
            <a:fld id="{BEBCF1AD-1FFB-4EEA-961C-8EB81DFF5412}" type="slidenum">
              <a:rPr lang="en-US" smtClean="0"/>
              <a:pPr/>
              <a:t>11</a:t>
            </a:fld>
            <a:endParaRPr lang="en-US" dirty="0"/>
          </a:p>
        </p:txBody>
      </p:sp>
      <p:graphicFrame>
        <p:nvGraphicFramePr>
          <p:cNvPr id="7" name="Table 6">
            <a:extLst>
              <a:ext uri="{FF2B5EF4-FFF2-40B4-BE49-F238E27FC236}">
                <a16:creationId xmlns:a16="http://schemas.microsoft.com/office/drawing/2014/main" id="{0D55701E-E213-D77B-DFB9-DDD76D9AB063}"/>
              </a:ext>
            </a:extLst>
          </p:cNvPr>
          <p:cNvGraphicFramePr>
            <a:graphicFrameLocks noGrp="1"/>
          </p:cNvGraphicFramePr>
          <p:nvPr>
            <p:extLst>
              <p:ext uri="{D42A27DB-BD31-4B8C-83A1-F6EECF244321}">
                <p14:modId xmlns:p14="http://schemas.microsoft.com/office/powerpoint/2010/main" val="3001299721"/>
              </p:ext>
            </p:extLst>
          </p:nvPr>
        </p:nvGraphicFramePr>
        <p:xfrm>
          <a:off x="628650" y="1917170"/>
          <a:ext cx="10315879" cy="2596828"/>
        </p:xfrm>
        <a:graphic>
          <a:graphicData uri="http://schemas.openxmlformats.org/drawingml/2006/table">
            <a:tbl>
              <a:tblPr firstRow="1" bandRow="1"/>
              <a:tblGrid>
                <a:gridCol w="4545016">
                  <a:extLst>
                    <a:ext uri="{9D8B030D-6E8A-4147-A177-3AD203B41FA5}">
                      <a16:colId xmlns:a16="http://schemas.microsoft.com/office/drawing/2014/main" val="964818295"/>
                    </a:ext>
                  </a:extLst>
                </a:gridCol>
                <a:gridCol w="1923621">
                  <a:extLst>
                    <a:ext uri="{9D8B030D-6E8A-4147-A177-3AD203B41FA5}">
                      <a16:colId xmlns:a16="http://schemas.microsoft.com/office/drawing/2014/main" val="2255790659"/>
                    </a:ext>
                  </a:extLst>
                </a:gridCol>
                <a:gridCol w="1923621">
                  <a:extLst>
                    <a:ext uri="{9D8B030D-6E8A-4147-A177-3AD203B41FA5}">
                      <a16:colId xmlns:a16="http://schemas.microsoft.com/office/drawing/2014/main" val="1961022774"/>
                    </a:ext>
                  </a:extLst>
                </a:gridCol>
                <a:gridCol w="1923621">
                  <a:extLst>
                    <a:ext uri="{9D8B030D-6E8A-4147-A177-3AD203B41FA5}">
                      <a16:colId xmlns:a16="http://schemas.microsoft.com/office/drawing/2014/main" val="3700857642"/>
                    </a:ext>
                  </a:extLst>
                </a:gridCol>
              </a:tblGrid>
              <a:tr h="260040">
                <a:tc>
                  <a:txBody>
                    <a:bodyPr/>
                    <a:lstStyle/>
                    <a:p>
                      <a:pPr algn="l" fontAlgn="b"/>
                      <a:endParaRPr lang="en-US" sz="1300" b="0" i="0" u="none" strike="noStrike" dirty="0">
                        <a:solidFill>
                          <a:srgbClr val="000000"/>
                        </a:solidFill>
                        <a:effectLst/>
                        <a:latin typeface="Arial" panose="020B0604020202020204" pitchFamily="34" charset="0"/>
                      </a:endParaRPr>
                    </a:p>
                  </a:txBody>
                  <a:tcPr marL="9263" marR="9263" marT="9263" marB="0" anchor="b">
                    <a:lnL>
                      <a:noFill/>
                    </a:lnL>
                    <a:lnR>
                      <a:noFill/>
                    </a:lnR>
                    <a:lnT>
                      <a:noFill/>
                    </a:lnT>
                    <a:lnB>
                      <a:noFill/>
                    </a:lnB>
                  </a:tcPr>
                </a:tc>
                <a:tc>
                  <a:txBody>
                    <a:bodyPr/>
                    <a:lstStyle/>
                    <a:p>
                      <a:pPr algn="ctr" rtl="0" fontAlgn="ctr"/>
                      <a:r>
                        <a:rPr lang="en-US" sz="1300" b="0" i="0" u="sng" strike="noStrike" dirty="0">
                          <a:solidFill>
                            <a:srgbClr val="000000"/>
                          </a:solidFill>
                          <a:effectLst/>
                          <a:latin typeface="Arial" panose="020B0604020202020204" pitchFamily="34" charset="0"/>
                        </a:rPr>
                        <a:t>2022</a:t>
                      </a:r>
                    </a:p>
                  </a:txBody>
                  <a:tcPr marL="9263" marR="9263" marT="9263" marB="0" anchor="ctr">
                    <a:lnL>
                      <a:noFill/>
                    </a:lnL>
                    <a:lnR>
                      <a:noFill/>
                    </a:lnR>
                    <a:lnT>
                      <a:noFill/>
                    </a:lnT>
                    <a:lnB>
                      <a:noFill/>
                    </a:lnB>
                  </a:tcPr>
                </a:tc>
                <a:tc>
                  <a:txBody>
                    <a:bodyPr/>
                    <a:lstStyle/>
                    <a:p>
                      <a:pPr algn="ctr" rtl="0" fontAlgn="ctr"/>
                      <a:r>
                        <a:rPr lang="en-US" sz="1300" b="0" i="0" u="sng" strike="noStrike">
                          <a:solidFill>
                            <a:srgbClr val="000000"/>
                          </a:solidFill>
                          <a:effectLst/>
                          <a:latin typeface="Arial" panose="020B0604020202020204" pitchFamily="34" charset="0"/>
                        </a:rPr>
                        <a:t>2021</a:t>
                      </a:r>
                    </a:p>
                  </a:txBody>
                  <a:tcPr marL="9263" marR="9263" marT="9263" marB="0" anchor="ctr">
                    <a:lnL>
                      <a:noFill/>
                    </a:lnL>
                    <a:lnR>
                      <a:noFill/>
                    </a:lnR>
                    <a:lnT>
                      <a:noFill/>
                    </a:lnT>
                    <a:lnB>
                      <a:noFill/>
                    </a:lnB>
                  </a:tcPr>
                </a:tc>
                <a:tc>
                  <a:txBody>
                    <a:bodyPr/>
                    <a:lstStyle/>
                    <a:p>
                      <a:pPr algn="ctr" rtl="0" fontAlgn="ctr"/>
                      <a:r>
                        <a:rPr lang="en-US" sz="1300" b="0" i="0" u="sng" strike="noStrike">
                          <a:solidFill>
                            <a:srgbClr val="000000"/>
                          </a:solidFill>
                          <a:effectLst/>
                          <a:latin typeface="Arial" panose="020B0604020202020204" pitchFamily="34" charset="0"/>
                        </a:rPr>
                        <a:t>2020</a:t>
                      </a:r>
                    </a:p>
                  </a:txBody>
                  <a:tcPr marL="9263" marR="9263" marT="9263" marB="0" anchor="ctr">
                    <a:lnL>
                      <a:noFill/>
                    </a:lnL>
                    <a:lnR>
                      <a:noFill/>
                    </a:lnR>
                    <a:lnT>
                      <a:noFill/>
                    </a:lnT>
                    <a:lnB>
                      <a:noFill/>
                    </a:lnB>
                  </a:tcPr>
                </a:tc>
                <a:extLst>
                  <a:ext uri="{0D108BD9-81ED-4DB2-BD59-A6C34878D82A}">
                    <a16:rowId xmlns:a16="http://schemas.microsoft.com/office/drawing/2014/main" val="3725697767"/>
                  </a:ext>
                </a:extLst>
              </a:tr>
              <a:tr h="260040">
                <a:tc>
                  <a:txBody>
                    <a:bodyPr/>
                    <a:lstStyle/>
                    <a:p>
                      <a:pPr algn="l" rtl="0" fontAlgn="b"/>
                      <a:r>
                        <a:rPr lang="en-US" sz="1300" b="1" i="0" u="none" strike="noStrike" dirty="0">
                          <a:solidFill>
                            <a:srgbClr val="000000"/>
                          </a:solidFill>
                          <a:effectLst/>
                          <a:latin typeface="Arial" panose="020B0604020202020204" pitchFamily="34" charset="0"/>
                        </a:rPr>
                        <a:t>Schedule of Contributions</a:t>
                      </a:r>
                    </a:p>
                  </a:txBody>
                  <a:tcPr marL="9263" marR="9263" marT="9263" marB="0" anchor="b">
                    <a:lnL>
                      <a:noFill/>
                    </a:lnL>
                    <a:lnR>
                      <a:noFill/>
                    </a:lnR>
                    <a:lnT>
                      <a:noFill/>
                    </a:lnT>
                    <a:lnB>
                      <a:noFill/>
                    </a:lnB>
                    <a:noFill/>
                  </a:tcPr>
                </a:tc>
                <a:tc>
                  <a:txBody>
                    <a:bodyPr/>
                    <a:lstStyle/>
                    <a:p>
                      <a:pPr algn="r" fontAlgn="b"/>
                      <a:r>
                        <a:rPr lang="en-US" sz="1300" b="0" i="0" u="none" strike="noStrike" dirty="0">
                          <a:solidFill>
                            <a:srgbClr val="000000"/>
                          </a:solidFill>
                          <a:effectLst/>
                          <a:latin typeface="Arial" panose="020B0604020202020204" pitchFamily="34" charset="0"/>
                        </a:rPr>
                        <a:t> </a:t>
                      </a:r>
                    </a:p>
                  </a:txBody>
                  <a:tcPr marL="9263" marR="9263" marT="9263" marB="0" anchor="b">
                    <a:lnL>
                      <a:noFill/>
                    </a:lnL>
                    <a:lnR>
                      <a:noFill/>
                    </a:lnR>
                    <a:lnT>
                      <a:noFill/>
                    </a:lnT>
                    <a:lnB>
                      <a:noFill/>
                    </a:lnB>
                    <a:noFill/>
                  </a:tcPr>
                </a:tc>
                <a:tc>
                  <a:txBody>
                    <a:bodyPr/>
                    <a:lstStyle/>
                    <a:p>
                      <a:pPr algn="r" fontAlgn="b"/>
                      <a:r>
                        <a:rPr lang="en-US" sz="1300" b="0" i="0" u="none" strike="noStrike" dirty="0">
                          <a:solidFill>
                            <a:srgbClr val="000000"/>
                          </a:solidFill>
                          <a:effectLst/>
                          <a:latin typeface="Arial" panose="020B0604020202020204" pitchFamily="34" charset="0"/>
                        </a:rPr>
                        <a:t> </a:t>
                      </a:r>
                    </a:p>
                  </a:txBody>
                  <a:tcPr marL="9263" marR="9263" marT="9263" marB="0" anchor="b">
                    <a:lnL>
                      <a:noFill/>
                    </a:lnL>
                    <a:lnR>
                      <a:noFill/>
                    </a:lnR>
                    <a:lnT>
                      <a:noFill/>
                    </a:lnT>
                    <a:lnB>
                      <a:noFill/>
                    </a:lnB>
                    <a:noFill/>
                  </a:tcPr>
                </a:tc>
                <a:tc>
                  <a:txBody>
                    <a:bodyPr/>
                    <a:lstStyle/>
                    <a:p>
                      <a:pPr algn="r" fontAlgn="b"/>
                      <a:r>
                        <a:rPr lang="en-US" sz="1300" b="0" i="0" u="none" strike="noStrike" dirty="0">
                          <a:solidFill>
                            <a:srgbClr val="000000"/>
                          </a:solidFill>
                          <a:effectLst/>
                          <a:latin typeface="Arial" panose="020B0604020202020204" pitchFamily="34" charset="0"/>
                        </a:rPr>
                        <a:t> </a:t>
                      </a:r>
                    </a:p>
                  </a:txBody>
                  <a:tcPr marL="9263" marR="9263" marT="9263" marB="0" anchor="b">
                    <a:lnL>
                      <a:noFill/>
                    </a:lnL>
                    <a:lnR>
                      <a:noFill/>
                    </a:lnR>
                    <a:lnT>
                      <a:noFill/>
                    </a:lnT>
                    <a:lnB>
                      <a:noFill/>
                    </a:lnB>
                    <a:noFill/>
                  </a:tcPr>
                </a:tc>
                <a:extLst>
                  <a:ext uri="{0D108BD9-81ED-4DB2-BD59-A6C34878D82A}">
                    <a16:rowId xmlns:a16="http://schemas.microsoft.com/office/drawing/2014/main" val="1250092624"/>
                  </a:ext>
                </a:extLst>
              </a:tr>
              <a:tr h="334249">
                <a:tc>
                  <a:txBody>
                    <a:bodyPr/>
                    <a:lstStyle/>
                    <a:p>
                      <a:pPr algn="l" rtl="0" fontAlgn="b"/>
                      <a:r>
                        <a:rPr lang="en-US" sz="1300" b="0" i="0" u="none" strike="noStrike" dirty="0">
                          <a:solidFill>
                            <a:srgbClr val="000000"/>
                          </a:solidFill>
                          <a:effectLst/>
                          <a:latin typeface="Arial" panose="020B0604020202020204" pitchFamily="34" charset="0"/>
                        </a:rPr>
                        <a:t>Actuarially determined contribution</a:t>
                      </a:r>
                    </a:p>
                  </a:txBody>
                  <a:tcPr marL="9263" marR="9263" marT="9263" marB="0" anchor="b">
                    <a:lnL>
                      <a:noFill/>
                    </a:lnL>
                    <a:lnR>
                      <a:noFill/>
                    </a:lnR>
                    <a:lnT>
                      <a:noFill/>
                    </a:lnT>
                    <a:lnB>
                      <a:noFill/>
                    </a:lnB>
                    <a:solidFill>
                      <a:schemeClr val="accent3">
                        <a:lumMod val="20000"/>
                        <a:lumOff val="80000"/>
                      </a:schemeClr>
                    </a:solidFill>
                  </a:tcPr>
                </a:tc>
                <a:tc>
                  <a:txBody>
                    <a:bodyPr/>
                    <a:lstStyle/>
                    <a:p>
                      <a:pPr algn="r" fontAlgn="b"/>
                      <a:r>
                        <a:rPr lang="en-US" sz="1300" b="0" i="0" u="none" strike="noStrike" dirty="0">
                          <a:solidFill>
                            <a:srgbClr val="000000"/>
                          </a:solidFill>
                          <a:effectLst/>
                          <a:latin typeface="Arial" panose="020B0604020202020204" pitchFamily="34" charset="0"/>
                        </a:rPr>
                        <a:t>$          8,317,548</a:t>
                      </a:r>
                    </a:p>
                  </a:txBody>
                  <a:tcPr marL="9263" marR="9263" marT="9263" marB="0" anchor="b">
                    <a:lnL>
                      <a:noFill/>
                    </a:lnL>
                    <a:lnR>
                      <a:noFill/>
                    </a:lnR>
                    <a:lnT>
                      <a:noFill/>
                    </a:lnT>
                    <a:lnB>
                      <a:noFill/>
                    </a:lnB>
                    <a:solidFill>
                      <a:schemeClr val="accent3">
                        <a:lumMod val="20000"/>
                        <a:lumOff val="80000"/>
                      </a:schemeClr>
                    </a:solidFill>
                  </a:tcPr>
                </a:tc>
                <a:tc>
                  <a:txBody>
                    <a:bodyPr/>
                    <a:lstStyle/>
                    <a:p>
                      <a:pPr algn="r" fontAlgn="b"/>
                      <a:r>
                        <a:rPr lang="en-US" sz="1300" b="0" i="0" u="none" strike="noStrike" dirty="0">
                          <a:solidFill>
                            <a:srgbClr val="000000"/>
                          </a:solidFill>
                          <a:effectLst/>
                          <a:latin typeface="Arial" panose="020B0604020202020204" pitchFamily="34" charset="0"/>
                        </a:rPr>
                        <a:t>$     17,525,422</a:t>
                      </a:r>
                    </a:p>
                  </a:txBody>
                  <a:tcPr marL="9263" marR="9263" marT="9263" marB="0" anchor="b">
                    <a:lnL>
                      <a:noFill/>
                    </a:lnL>
                    <a:lnR>
                      <a:noFill/>
                    </a:lnR>
                    <a:lnT>
                      <a:noFill/>
                    </a:lnT>
                    <a:lnB>
                      <a:noFill/>
                    </a:lnB>
                    <a:solidFill>
                      <a:schemeClr val="accent3">
                        <a:lumMod val="20000"/>
                        <a:lumOff val="80000"/>
                      </a:schemeClr>
                    </a:solidFill>
                  </a:tcPr>
                </a:tc>
                <a:tc>
                  <a:txBody>
                    <a:bodyPr/>
                    <a:lstStyle/>
                    <a:p>
                      <a:pPr algn="r" fontAlgn="b"/>
                      <a:r>
                        <a:rPr lang="en-US" sz="1300" b="0" i="0" u="none" strike="noStrike" dirty="0">
                          <a:solidFill>
                            <a:srgbClr val="000000"/>
                          </a:solidFill>
                          <a:effectLst/>
                          <a:latin typeface="Arial" panose="020B0604020202020204" pitchFamily="34" charset="0"/>
                        </a:rPr>
                        <a:t>16,060,161</a:t>
                      </a:r>
                    </a:p>
                  </a:txBody>
                  <a:tcPr marL="9263" marR="9263" marT="9263"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3445055383"/>
                  </a:ext>
                </a:extLst>
              </a:tr>
              <a:tr h="393167">
                <a:tc>
                  <a:txBody>
                    <a:bodyPr/>
                    <a:lstStyle/>
                    <a:p>
                      <a:pPr algn="l" rtl="0" fontAlgn="b"/>
                      <a:r>
                        <a:rPr lang="en-US" sz="1300" b="0" i="0" u="none" strike="noStrike" dirty="0">
                          <a:solidFill>
                            <a:srgbClr val="000000"/>
                          </a:solidFill>
                          <a:effectLst/>
                          <a:latin typeface="Arial" panose="020B0604020202020204" pitchFamily="34" charset="0"/>
                        </a:rPr>
                        <a:t>Contributions in relation to the actuarially determined contribution</a:t>
                      </a:r>
                    </a:p>
                  </a:txBody>
                  <a:tcPr marL="9263" marR="9263" marT="9263" marB="0" anchor="b">
                    <a:lnL>
                      <a:noFill/>
                    </a:lnL>
                    <a:lnR>
                      <a:noFill/>
                    </a:lnR>
                    <a:lnT>
                      <a:noFill/>
                    </a:lnT>
                    <a:lnB>
                      <a:noFill/>
                    </a:lnB>
                    <a:noFill/>
                  </a:tcPr>
                </a:tc>
                <a:tc>
                  <a:txBody>
                    <a:bodyPr/>
                    <a:lstStyle/>
                    <a:p>
                      <a:pPr algn="r" rtl="0" fontAlgn="b"/>
                      <a:r>
                        <a:rPr lang="en-US" sz="1300" b="0" i="0" u="none" strike="noStrike" dirty="0">
                          <a:solidFill>
                            <a:srgbClr val="000000"/>
                          </a:solidFill>
                          <a:effectLst/>
                          <a:latin typeface="Arial" panose="020B0604020202020204" pitchFamily="34" charset="0"/>
                        </a:rPr>
                        <a:t>5,649,557 </a:t>
                      </a:r>
                    </a:p>
                  </a:txBody>
                  <a:tcPr marL="9263" marR="9263" marT="9263"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r" rtl="0" fontAlgn="b"/>
                      <a:r>
                        <a:rPr lang="en-US" sz="1300" b="0" i="0" u="none" strike="noStrike" dirty="0">
                          <a:solidFill>
                            <a:srgbClr val="000000"/>
                          </a:solidFill>
                          <a:effectLst/>
                          <a:latin typeface="Arial" panose="020B0604020202020204" pitchFamily="34" charset="0"/>
                        </a:rPr>
                        <a:t>6,189,544</a:t>
                      </a:r>
                    </a:p>
                  </a:txBody>
                  <a:tcPr marL="9263" marR="9263" marT="9263"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r" rtl="0" fontAlgn="b"/>
                      <a:r>
                        <a:rPr lang="en-US" sz="1300" b="0" i="0" u="none" strike="noStrike" dirty="0">
                          <a:solidFill>
                            <a:srgbClr val="000000"/>
                          </a:solidFill>
                          <a:effectLst/>
                          <a:latin typeface="Arial" panose="020B0604020202020204" pitchFamily="34" charset="0"/>
                        </a:rPr>
                        <a:t>$6,114,966 </a:t>
                      </a:r>
                    </a:p>
                  </a:txBody>
                  <a:tcPr marL="9263" marR="9263" marT="9263" marB="0" anchor="b">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52106"/>
                  </a:ext>
                </a:extLst>
              </a:tr>
              <a:tr h="334249">
                <a:tc>
                  <a:txBody>
                    <a:bodyPr/>
                    <a:lstStyle/>
                    <a:p>
                      <a:pPr algn="l" rtl="0" fontAlgn="b"/>
                      <a:r>
                        <a:rPr lang="en-US" sz="1300" b="0" i="0" u="none" strike="noStrike" dirty="0">
                          <a:solidFill>
                            <a:srgbClr val="000000"/>
                          </a:solidFill>
                          <a:effectLst/>
                          <a:latin typeface="Arial" panose="020B0604020202020204" pitchFamily="34" charset="0"/>
                        </a:rPr>
                        <a:t>Contribution deficiency</a:t>
                      </a:r>
                    </a:p>
                  </a:txBody>
                  <a:tcPr marL="9263" marR="9263" marT="9263" marB="0" anchor="b">
                    <a:lnL>
                      <a:noFill/>
                    </a:lnL>
                    <a:lnR>
                      <a:noFill/>
                    </a:lnR>
                    <a:lnT>
                      <a:noFill/>
                    </a:lnT>
                    <a:lnB>
                      <a:noFill/>
                    </a:lnB>
                    <a:solidFill>
                      <a:schemeClr val="accent3">
                        <a:lumMod val="20000"/>
                        <a:lumOff val="80000"/>
                      </a:schemeClr>
                    </a:solidFill>
                  </a:tcPr>
                </a:tc>
                <a:tc>
                  <a:txBody>
                    <a:bodyPr/>
                    <a:lstStyle/>
                    <a:p>
                      <a:pPr algn="r" rtl="0" fontAlgn="b"/>
                      <a:r>
                        <a:rPr lang="en-US" sz="1300" b="0" i="0" u="none" strike="noStrike" dirty="0">
                          <a:solidFill>
                            <a:srgbClr val="000000"/>
                          </a:solidFill>
                          <a:effectLst/>
                          <a:latin typeface="Arial" panose="020B0604020202020204" pitchFamily="34" charset="0"/>
                        </a:rPr>
                        <a:t>$          2,667,991 </a:t>
                      </a:r>
                    </a:p>
                  </a:txBody>
                  <a:tcPr marL="9263" marR="9263" marT="9263"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b"/>
                      <a:r>
                        <a:rPr lang="en-US" sz="1300" b="0" i="0" u="none" strike="noStrike" dirty="0">
                          <a:solidFill>
                            <a:srgbClr val="000000"/>
                          </a:solidFill>
                          <a:effectLst/>
                          <a:latin typeface="Arial" panose="020B0604020202020204" pitchFamily="34" charset="0"/>
                        </a:rPr>
                        <a:t>$        11,335,878 </a:t>
                      </a:r>
                    </a:p>
                  </a:txBody>
                  <a:tcPr marL="9263" marR="9263" marT="9263"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rtl="0" fontAlgn="b"/>
                      <a:r>
                        <a:rPr lang="en-US" sz="1300" b="0" i="0" u="none" strike="noStrike" dirty="0">
                          <a:solidFill>
                            <a:srgbClr val="000000"/>
                          </a:solidFill>
                          <a:effectLst/>
                          <a:latin typeface="Arial" panose="020B0604020202020204" pitchFamily="34" charset="0"/>
                        </a:rPr>
                        <a:t>$9,945,195 </a:t>
                      </a:r>
                    </a:p>
                  </a:txBody>
                  <a:tcPr marL="9263" marR="9263" marT="9263"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50205035"/>
                  </a:ext>
                </a:extLst>
              </a:tr>
              <a:tr h="334249">
                <a:tc>
                  <a:txBody>
                    <a:bodyPr/>
                    <a:lstStyle/>
                    <a:p>
                      <a:pPr algn="l" fontAlgn="b"/>
                      <a:r>
                        <a:rPr lang="en-US" sz="1300" b="0" i="0" u="none" strike="noStrike" dirty="0">
                          <a:solidFill>
                            <a:srgbClr val="000000"/>
                          </a:solidFill>
                          <a:effectLst/>
                          <a:latin typeface="Arial" panose="020B0604020202020204" pitchFamily="34" charset="0"/>
                        </a:rPr>
                        <a:t>Covered employee payroll**</a:t>
                      </a:r>
                    </a:p>
                  </a:txBody>
                  <a:tcPr marL="9263" marR="9263" marT="9263" marB="0" anchor="b">
                    <a:lnL>
                      <a:noFill/>
                    </a:lnL>
                    <a:lnR>
                      <a:noFill/>
                    </a:lnR>
                    <a:lnT>
                      <a:noFill/>
                    </a:lnT>
                    <a:lnB>
                      <a:noFill/>
                    </a:lnB>
                  </a:tcPr>
                </a:tc>
                <a:tc>
                  <a:txBody>
                    <a:bodyPr/>
                    <a:lstStyle/>
                    <a:p>
                      <a:pPr algn="r" fontAlgn="b"/>
                      <a:r>
                        <a:rPr lang="en-US" sz="1300" b="0" i="0" u="none" strike="noStrike" dirty="0">
                          <a:solidFill>
                            <a:srgbClr val="000000"/>
                          </a:solidFill>
                          <a:effectLst/>
                          <a:latin typeface="Arial" panose="020B0604020202020204" pitchFamily="34" charset="0"/>
                        </a:rPr>
                        <a:t>$        63,295,924</a:t>
                      </a:r>
                    </a:p>
                  </a:txBody>
                  <a:tcPr marL="9263" marR="9263" marT="9263"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300" b="0" i="0" u="none" strike="noStrike" dirty="0">
                          <a:solidFill>
                            <a:srgbClr val="000000"/>
                          </a:solidFill>
                          <a:effectLst/>
                          <a:latin typeface="Arial" panose="020B0604020202020204" pitchFamily="34" charset="0"/>
                        </a:rPr>
                        <a:t>$       60,641,944</a:t>
                      </a:r>
                    </a:p>
                  </a:txBody>
                  <a:tcPr marL="9263" marR="9263" marT="9263"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300" b="0" i="0" u="none" strike="noStrike" dirty="0">
                          <a:solidFill>
                            <a:srgbClr val="000000"/>
                          </a:solidFill>
                          <a:effectLst/>
                          <a:latin typeface="Arial" panose="020B0604020202020204" pitchFamily="34" charset="0"/>
                        </a:rPr>
                        <a:t>61,024,354</a:t>
                      </a:r>
                    </a:p>
                  </a:txBody>
                  <a:tcPr marL="9263" marR="9263" marT="9263"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6575411"/>
                  </a:ext>
                </a:extLst>
              </a:tr>
              <a:tr h="334249">
                <a:tc>
                  <a:txBody>
                    <a:bodyPr/>
                    <a:lstStyle/>
                    <a:p>
                      <a:pPr algn="l" fontAlgn="b"/>
                      <a:r>
                        <a:rPr lang="en-US" sz="1300" b="0" i="0" u="none" strike="noStrike" dirty="0">
                          <a:solidFill>
                            <a:srgbClr val="000000"/>
                          </a:solidFill>
                          <a:effectLst/>
                          <a:latin typeface="Arial" panose="020B0604020202020204" pitchFamily="34" charset="0"/>
                        </a:rPr>
                        <a:t>Contributions as a percentage of covered employee payroll</a:t>
                      </a:r>
                    </a:p>
                  </a:txBody>
                  <a:tcPr marL="9263" marR="9263" marT="9263" marB="0" anchor="b">
                    <a:lnL>
                      <a:noFill/>
                    </a:lnL>
                    <a:lnR>
                      <a:noFill/>
                    </a:lnR>
                    <a:lnT>
                      <a:noFill/>
                    </a:lnT>
                    <a:lnB>
                      <a:noFill/>
                    </a:lnB>
                    <a:solidFill>
                      <a:schemeClr val="accent3">
                        <a:lumMod val="20000"/>
                        <a:lumOff val="80000"/>
                      </a:schemeClr>
                    </a:solidFill>
                  </a:tcPr>
                </a:tc>
                <a:tc>
                  <a:txBody>
                    <a:bodyPr/>
                    <a:lstStyle/>
                    <a:p>
                      <a:pPr algn="r" fontAlgn="b"/>
                      <a:r>
                        <a:rPr lang="en-US" sz="1300" b="0" i="0" u="none" strike="noStrike" dirty="0">
                          <a:solidFill>
                            <a:srgbClr val="000000"/>
                          </a:solidFill>
                          <a:effectLst/>
                          <a:latin typeface="Arial" panose="020B0604020202020204" pitchFamily="34" charset="0"/>
                        </a:rPr>
                        <a:t>8.90%</a:t>
                      </a:r>
                    </a:p>
                  </a:txBody>
                  <a:tcPr marL="9263" marR="9263" marT="9263" marB="0" anchor="b">
                    <a:lnL>
                      <a:noFill/>
                    </a:lnL>
                    <a:lnR>
                      <a:noFill/>
                    </a:lnR>
                    <a:lnT>
                      <a:noFill/>
                    </a:lnT>
                    <a:lnB>
                      <a:noFill/>
                    </a:lnB>
                    <a:solidFill>
                      <a:schemeClr val="accent3">
                        <a:lumMod val="20000"/>
                        <a:lumOff val="80000"/>
                      </a:schemeClr>
                    </a:solidFill>
                  </a:tcPr>
                </a:tc>
                <a:tc>
                  <a:txBody>
                    <a:bodyPr/>
                    <a:lstStyle/>
                    <a:p>
                      <a:pPr algn="r" fontAlgn="b"/>
                      <a:r>
                        <a:rPr lang="en-US" sz="1300" b="0" i="0" u="none" strike="noStrike" dirty="0">
                          <a:solidFill>
                            <a:srgbClr val="000000"/>
                          </a:solidFill>
                          <a:effectLst/>
                          <a:latin typeface="Arial" panose="020B0604020202020204" pitchFamily="34" charset="0"/>
                        </a:rPr>
                        <a:t>10.50%</a:t>
                      </a:r>
                    </a:p>
                  </a:txBody>
                  <a:tcPr marL="9263" marR="9263" marT="9263" marB="0" anchor="b">
                    <a:lnL>
                      <a:noFill/>
                    </a:lnL>
                    <a:lnR>
                      <a:noFill/>
                    </a:lnR>
                    <a:lnT>
                      <a:noFill/>
                    </a:lnT>
                    <a:lnB>
                      <a:noFill/>
                    </a:lnB>
                    <a:solidFill>
                      <a:schemeClr val="accent3">
                        <a:lumMod val="20000"/>
                        <a:lumOff val="80000"/>
                      </a:schemeClr>
                    </a:solidFill>
                  </a:tcPr>
                </a:tc>
                <a:tc>
                  <a:txBody>
                    <a:bodyPr/>
                    <a:lstStyle/>
                    <a:p>
                      <a:pPr algn="r" fontAlgn="b"/>
                      <a:r>
                        <a:rPr lang="en-US" sz="1300" b="0" i="0" u="none" strike="noStrike" dirty="0">
                          <a:solidFill>
                            <a:srgbClr val="000000"/>
                          </a:solidFill>
                          <a:effectLst/>
                          <a:latin typeface="Arial" panose="020B0604020202020204" pitchFamily="34" charset="0"/>
                        </a:rPr>
                        <a:t>10.50%</a:t>
                      </a:r>
                    </a:p>
                  </a:txBody>
                  <a:tcPr marL="9263" marR="9263" marT="9263"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3606840884"/>
                  </a:ext>
                </a:extLst>
              </a:tr>
              <a:tr h="334249">
                <a:tc gridSpan="4">
                  <a:txBody>
                    <a:bodyPr/>
                    <a:lstStyle/>
                    <a:p>
                      <a:pPr algn="l" rtl="0" fontAlgn="b"/>
                      <a:r>
                        <a:rPr lang="en-US" sz="1300" b="0" i="0" u="none" strike="noStrike" dirty="0">
                          <a:solidFill>
                            <a:srgbClr val="000000"/>
                          </a:solidFill>
                          <a:effectLst/>
                          <a:latin typeface="Arial" panose="020B0604020202020204" pitchFamily="34" charset="0"/>
                        </a:rPr>
                        <a:t>**Contributions are not based on a measure of pay; therefore, “covered employee payroll” is presented above.</a:t>
                      </a:r>
                    </a:p>
                  </a:txBody>
                  <a:tcPr marL="9997" marR="9997" marT="9997" marB="0" anchor="b">
                    <a:lnL>
                      <a:noFill/>
                    </a:lnL>
                    <a:lnR>
                      <a:noFill/>
                    </a:lnR>
                    <a:lnT>
                      <a:noFill/>
                    </a:lnT>
                    <a:lnB>
                      <a:noFill/>
                    </a:lnB>
                    <a:noFill/>
                  </a:tcPr>
                </a:tc>
                <a:tc hMerge="1">
                  <a:txBody>
                    <a:bodyPr/>
                    <a:lstStyle/>
                    <a:p>
                      <a:pPr algn="r"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noFill/>
                  </a:tcPr>
                </a:tc>
                <a:tc hMerge="1">
                  <a:txBody>
                    <a:bodyPr/>
                    <a:lstStyle/>
                    <a:p>
                      <a:pPr algn="r"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noFill/>
                  </a:tcPr>
                </a:tc>
                <a:tc hMerge="1">
                  <a:txBody>
                    <a:bodyPr/>
                    <a:lstStyle/>
                    <a:p>
                      <a:pPr algn="r" fontAlgn="b"/>
                      <a:endParaRPr lang="en-US" sz="12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31243757"/>
                  </a:ext>
                </a:extLst>
              </a:tr>
            </a:tbl>
          </a:graphicData>
        </a:graphic>
      </p:graphicFrame>
    </p:spTree>
    <p:extLst>
      <p:ext uri="{BB962C8B-B14F-4D97-AF65-F5344CB8AC3E}">
        <p14:creationId xmlns:p14="http://schemas.microsoft.com/office/powerpoint/2010/main" val="2345500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204426-DF8E-6E5C-CE64-5E644D00EC79}"/>
              </a:ext>
            </a:extLst>
          </p:cNvPr>
          <p:cNvSpPr>
            <a:spLocks noGrp="1"/>
          </p:cNvSpPr>
          <p:nvPr>
            <p:ph type="title"/>
          </p:nvPr>
        </p:nvSpPr>
        <p:spPr>
          <a:xfrm>
            <a:off x="609600" y="429931"/>
            <a:ext cx="10972800" cy="754099"/>
          </a:xfrm>
        </p:spPr>
        <p:txBody>
          <a:bodyPr/>
          <a:lstStyle/>
          <a:p>
            <a:r>
              <a:rPr lang="en-US" dirty="0"/>
              <a:t>OPEB Expense and Deferred Outflows of Resources and Deferred Inflows of Resources Related to OPEB</a:t>
            </a:r>
          </a:p>
        </p:txBody>
      </p:sp>
      <p:sp>
        <p:nvSpPr>
          <p:cNvPr id="3" name="Slide Number Placeholder 2">
            <a:extLst>
              <a:ext uri="{FF2B5EF4-FFF2-40B4-BE49-F238E27FC236}">
                <a16:creationId xmlns:a16="http://schemas.microsoft.com/office/drawing/2014/main" id="{ECC7B73E-B2DD-E0F9-91E0-071000E4CC91}"/>
              </a:ext>
            </a:extLst>
          </p:cNvPr>
          <p:cNvSpPr>
            <a:spLocks noGrp="1"/>
          </p:cNvSpPr>
          <p:nvPr>
            <p:ph type="sldNum" sz="quarter" idx="10"/>
          </p:nvPr>
        </p:nvSpPr>
        <p:spPr/>
        <p:txBody>
          <a:bodyPr/>
          <a:lstStyle/>
          <a:p>
            <a:fld id="{BEBCF1AD-1FFB-4EEA-961C-8EB81DFF5412}" type="slidenum">
              <a:rPr lang="en-US" smtClean="0"/>
              <a:pPr/>
              <a:t>12</a:t>
            </a:fld>
            <a:endParaRPr lang="en-US" dirty="0"/>
          </a:p>
        </p:txBody>
      </p:sp>
      <p:graphicFrame>
        <p:nvGraphicFramePr>
          <p:cNvPr id="2" name="Table 1">
            <a:extLst>
              <a:ext uri="{FF2B5EF4-FFF2-40B4-BE49-F238E27FC236}">
                <a16:creationId xmlns:a16="http://schemas.microsoft.com/office/drawing/2014/main" id="{414A052A-A70E-165D-FB3D-BEBF2BFDC82C}"/>
              </a:ext>
            </a:extLst>
          </p:cNvPr>
          <p:cNvGraphicFramePr>
            <a:graphicFrameLocks noGrp="1"/>
          </p:cNvGraphicFramePr>
          <p:nvPr>
            <p:extLst>
              <p:ext uri="{D42A27DB-BD31-4B8C-83A1-F6EECF244321}">
                <p14:modId xmlns:p14="http://schemas.microsoft.com/office/powerpoint/2010/main" val="3947515007"/>
              </p:ext>
            </p:extLst>
          </p:nvPr>
        </p:nvGraphicFramePr>
        <p:xfrm>
          <a:off x="1747076" y="2178757"/>
          <a:ext cx="8697847" cy="2709767"/>
        </p:xfrm>
        <a:graphic>
          <a:graphicData uri="http://schemas.openxmlformats.org/drawingml/2006/table">
            <a:tbl>
              <a:tblPr firstRow="1" bandRow="1"/>
              <a:tblGrid>
                <a:gridCol w="4915449">
                  <a:extLst>
                    <a:ext uri="{9D8B030D-6E8A-4147-A177-3AD203B41FA5}">
                      <a16:colId xmlns:a16="http://schemas.microsoft.com/office/drawing/2014/main" val="3781967022"/>
                    </a:ext>
                  </a:extLst>
                </a:gridCol>
                <a:gridCol w="1891199">
                  <a:extLst>
                    <a:ext uri="{9D8B030D-6E8A-4147-A177-3AD203B41FA5}">
                      <a16:colId xmlns:a16="http://schemas.microsoft.com/office/drawing/2014/main" val="1801327849"/>
                    </a:ext>
                  </a:extLst>
                </a:gridCol>
                <a:gridCol w="1891199">
                  <a:extLst>
                    <a:ext uri="{9D8B030D-6E8A-4147-A177-3AD203B41FA5}">
                      <a16:colId xmlns:a16="http://schemas.microsoft.com/office/drawing/2014/main" val="629440896"/>
                    </a:ext>
                  </a:extLst>
                </a:gridCol>
              </a:tblGrid>
              <a:tr h="609675">
                <a:tc>
                  <a:txBody>
                    <a:bodyPr/>
                    <a:lstStyle/>
                    <a:p>
                      <a:pPr algn="l" fontAlgn="b"/>
                      <a:endParaRPr lang="en-US" sz="1500" b="0" i="0" u="sng" strike="noStrike" dirty="0">
                        <a:solidFill>
                          <a:srgbClr val="000000"/>
                        </a:solidFill>
                        <a:effectLst/>
                        <a:latin typeface="+mj-lt"/>
                      </a:endParaRPr>
                    </a:p>
                  </a:txBody>
                  <a:tcPr marL="11853" marR="11853" marT="11853" marB="0" anchor="b">
                    <a:lnL>
                      <a:noFill/>
                    </a:lnL>
                    <a:lnR>
                      <a:noFill/>
                    </a:lnR>
                    <a:lnT>
                      <a:noFill/>
                    </a:lnT>
                    <a:lnB>
                      <a:noFill/>
                    </a:lnB>
                  </a:tcPr>
                </a:tc>
                <a:tc>
                  <a:txBody>
                    <a:bodyPr/>
                    <a:lstStyle/>
                    <a:p>
                      <a:pPr algn="ctr" fontAlgn="ctr"/>
                      <a:r>
                        <a:rPr lang="en-US" sz="1500" b="0" i="0" u="none" strike="noStrike" dirty="0">
                          <a:solidFill>
                            <a:srgbClr val="000000"/>
                          </a:solidFill>
                          <a:effectLst/>
                          <a:latin typeface="+mj-lt"/>
                        </a:rPr>
                        <a:t>Deferred Outflows of </a:t>
                      </a:r>
                      <a:r>
                        <a:rPr lang="en-US" sz="1500" b="0" i="0" u="sng" strike="noStrike" dirty="0">
                          <a:solidFill>
                            <a:srgbClr val="000000"/>
                          </a:solidFill>
                          <a:effectLst/>
                          <a:latin typeface="+mj-lt"/>
                        </a:rPr>
                        <a:t>Resources</a:t>
                      </a:r>
                    </a:p>
                  </a:txBody>
                  <a:tcPr marL="14838" marR="14838" marT="14838" marB="0" anchor="b">
                    <a:lnL>
                      <a:noFill/>
                    </a:lnL>
                    <a:lnR>
                      <a:noFill/>
                    </a:lnR>
                    <a:lnT>
                      <a:noFill/>
                    </a:lnT>
                    <a:lnB>
                      <a:noFill/>
                    </a:lnB>
                  </a:tcPr>
                </a:tc>
                <a:tc>
                  <a:txBody>
                    <a:bodyPr/>
                    <a:lstStyle/>
                    <a:p>
                      <a:pPr algn="ctr" fontAlgn="ctr"/>
                      <a:r>
                        <a:rPr lang="en-US" sz="1500" b="0" i="0" u="none" strike="noStrike" dirty="0">
                          <a:solidFill>
                            <a:srgbClr val="000000"/>
                          </a:solidFill>
                          <a:effectLst/>
                          <a:latin typeface="+mj-lt"/>
                        </a:rPr>
                        <a:t>Deferred Inflows of </a:t>
                      </a:r>
                      <a:r>
                        <a:rPr lang="en-US" sz="1500" b="0" i="0" u="sng" strike="noStrike" dirty="0">
                          <a:solidFill>
                            <a:srgbClr val="000000"/>
                          </a:solidFill>
                          <a:effectLst/>
                          <a:latin typeface="+mj-lt"/>
                        </a:rPr>
                        <a:t>Resources</a:t>
                      </a:r>
                    </a:p>
                  </a:txBody>
                  <a:tcPr marL="14838" marR="14838" marT="14838" marB="0" anchor="b">
                    <a:lnL>
                      <a:noFill/>
                    </a:lnL>
                    <a:lnR>
                      <a:noFill/>
                    </a:lnR>
                    <a:lnT>
                      <a:noFill/>
                    </a:lnT>
                    <a:lnB>
                      <a:noFill/>
                    </a:lnB>
                  </a:tcPr>
                </a:tc>
                <a:extLst>
                  <a:ext uri="{0D108BD9-81ED-4DB2-BD59-A6C34878D82A}">
                    <a16:rowId xmlns:a16="http://schemas.microsoft.com/office/drawing/2014/main" val="3527511932"/>
                  </a:ext>
                </a:extLst>
              </a:tr>
              <a:tr h="37357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j-lt"/>
                          <a:ea typeface="+mn-ea"/>
                          <a:cs typeface="+mn-cs"/>
                        </a:rPr>
                        <a:t>Contributions subsequent to the measurement date</a:t>
                      </a:r>
                    </a:p>
                  </a:txBody>
                  <a:tcPr marL="11853" marR="11853" marT="11853"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j-lt"/>
                          <a:ea typeface="+mn-ea"/>
                          <a:cs typeface="+mn-cs"/>
                        </a:rPr>
                        <a:t>$           771,295 </a:t>
                      </a:r>
                    </a:p>
                  </a:txBody>
                  <a:tcPr marL="11853" marR="11853" marT="11853" marB="0" anchor="b">
                    <a:lnL>
                      <a:noFill/>
                    </a:lnL>
                    <a:lnR>
                      <a:noFill/>
                    </a:lnR>
                    <a:lnT>
                      <a:noFill/>
                    </a:lnT>
                    <a:lnB>
                      <a:noFill/>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j-lt"/>
                          <a:ea typeface="+mn-ea"/>
                          <a:cs typeface="+mn-cs"/>
                        </a:rPr>
                        <a:t>       $                 -  </a:t>
                      </a:r>
                    </a:p>
                  </a:txBody>
                  <a:tcPr marL="11853" marR="11853" marT="11853"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538708197"/>
                  </a:ext>
                </a:extLst>
              </a:tr>
              <a:tr h="373572">
                <a:tc>
                  <a:txBody>
                    <a:bodyPr/>
                    <a:lstStyle/>
                    <a:p>
                      <a:pPr algn="l" fontAlgn="b"/>
                      <a:r>
                        <a:rPr lang="en-US" sz="1500" b="0" i="0" u="none" strike="noStrike" dirty="0">
                          <a:solidFill>
                            <a:srgbClr val="000000"/>
                          </a:solidFill>
                          <a:effectLst/>
                          <a:latin typeface="+mj-lt"/>
                        </a:rPr>
                        <a:t>Difference between expected and actual experience</a:t>
                      </a:r>
                    </a:p>
                  </a:txBody>
                  <a:tcPr marL="11853" marR="11853" marT="11853" marB="0" anchor="b">
                    <a:lnL>
                      <a:noFill/>
                    </a:lnL>
                    <a:lnR>
                      <a:noFill/>
                    </a:lnR>
                    <a:lnT>
                      <a:noFill/>
                    </a:lnT>
                    <a:lnB>
                      <a:noFill/>
                    </a:lnB>
                    <a:noFill/>
                  </a:tcPr>
                </a:tc>
                <a:tc>
                  <a:txBody>
                    <a:bodyPr/>
                    <a:lstStyle/>
                    <a:p>
                      <a:pPr algn="r" fontAlgn="b"/>
                      <a:r>
                        <a:rPr lang="en-US" sz="1500" b="0" i="0" u="none" strike="noStrike" dirty="0">
                          <a:solidFill>
                            <a:srgbClr val="000000"/>
                          </a:solidFill>
                          <a:effectLst/>
                          <a:latin typeface="+mj-lt"/>
                        </a:rPr>
                        <a:t>142,090</a:t>
                      </a:r>
                    </a:p>
                  </a:txBody>
                  <a:tcPr marL="11853" marR="11853" marT="11853" marB="0" anchor="b">
                    <a:lnL>
                      <a:noFill/>
                    </a:lnL>
                    <a:lnR>
                      <a:noFill/>
                    </a:lnR>
                    <a:lnT>
                      <a:noFill/>
                    </a:lnT>
                    <a:lnB>
                      <a:noFill/>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j-lt"/>
                          <a:ea typeface="+mn-ea"/>
                          <a:cs typeface="+mn-cs"/>
                        </a:rPr>
                        <a:t>2,228,124</a:t>
                      </a:r>
                    </a:p>
                  </a:txBody>
                  <a:tcPr marL="11853" marR="11853" marT="11853" marB="0" anchor="b">
                    <a:lnL>
                      <a:noFill/>
                    </a:lnL>
                    <a:lnR>
                      <a:noFill/>
                    </a:lnR>
                    <a:lnT>
                      <a:noFill/>
                    </a:lnT>
                    <a:lnB>
                      <a:noFill/>
                    </a:lnB>
                    <a:noFill/>
                  </a:tcPr>
                </a:tc>
                <a:extLst>
                  <a:ext uri="{0D108BD9-81ED-4DB2-BD59-A6C34878D82A}">
                    <a16:rowId xmlns:a16="http://schemas.microsoft.com/office/drawing/2014/main" val="821642078"/>
                  </a:ext>
                </a:extLst>
              </a:tr>
              <a:tr h="373572">
                <a:tc>
                  <a:txBody>
                    <a:bodyPr/>
                    <a:lstStyle/>
                    <a:p>
                      <a:pPr algn="l" fontAlgn="b"/>
                      <a:r>
                        <a:rPr lang="en-US" sz="1500" b="0" i="0" u="none" strike="noStrike" kern="1200" dirty="0">
                          <a:solidFill>
                            <a:srgbClr val="000000"/>
                          </a:solidFill>
                          <a:effectLst/>
                          <a:latin typeface="+mj-lt"/>
                          <a:ea typeface="+mn-ea"/>
                          <a:cs typeface="+mn-cs"/>
                        </a:rPr>
                        <a:t>Change in assumptions</a:t>
                      </a:r>
                      <a:endParaRPr lang="en-US" sz="1500" b="0" i="0" u="none" strike="noStrike" dirty="0">
                        <a:solidFill>
                          <a:srgbClr val="000000"/>
                        </a:solidFill>
                        <a:effectLst/>
                        <a:latin typeface="+mj-lt"/>
                      </a:endParaRPr>
                    </a:p>
                  </a:txBody>
                  <a:tcPr marL="11853" marR="11853" marT="11853" marB="0" anchor="b">
                    <a:lnL>
                      <a:noFill/>
                    </a:lnL>
                    <a:lnR>
                      <a:noFill/>
                    </a:lnR>
                    <a:lnT>
                      <a:noFill/>
                    </a:lnT>
                    <a:lnB>
                      <a:noFill/>
                    </a:lnB>
                    <a:solidFill>
                      <a:schemeClr val="accent3">
                        <a:lumMod val="20000"/>
                        <a:lumOff val="80000"/>
                      </a:schemeClr>
                    </a:solidFill>
                  </a:tcPr>
                </a:tc>
                <a:tc>
                  <a:txBody>
                    <a:bodyPr/>
                    <a:lstStyle/>
                    <a:p>
                      <a:pPr algn="r" fontAlgn="b"/>
                      <a:r>
                        <a:rPr lang="en-US" sz="1500" b="0" i="0" u="none" strike="noStrike" dirty="0">
                          <a:solidFill>
                            <a:srgbClr val="000000"/>
                          </a:solidFill>
                          <a:effectLst/>
                          <a:latin typeface="+mj-lt"/>
                        </a:rPr>
                        <a:t>48,021,223</a:t>
                      </a:r>
                    </a:p>
                  </a:txBody>
                  <a:tcPr marL="11853" marR="11853" marT="11853" marB="0" anchor="b">
                    <a:lnL>
                      <a:noFill/>
                    </a:lnL>
                    <a:lnR>
                      <a:noFill/>
                    </a:lnR>
                    <a:lnT>
                      <a:noFill/>
                    </a:lnT>
                    <a:lnB>
                      <a:noFill/>
                    </a:lnB>
                    <a:solidFill>
                      <a:schemeClr val="accent3">
                        <a:lumMod val="20000"/>
                        <a:lumOff val="80000"/>
                      </a:schemeClr>
                    </a:solidFill>
                  </a:tcPr>
                </a:tc>
                <a:tc>
                  <a:txBody>
                    <a:bodyPr/>
                    <a:lstStyle/>
                    <a:p>
                      <a:pPr algn="ctr" fontAlgn="b"/>
                      <a:r>
                        <a:rPr lang="en-US" sz="1500" b="0" i="0" u="none" strike="noStrike" dirty="0">
                          <a:solidFill>
                            <a:srgbClr val="000000"/>
                          </a:solidFill>
                          <a:effectLst/>
                          <a:latin typeface="+mj-lt"/>
                        </a:rPr>
                        <a:t>                           -</a:t>
                      </a:r>
                    </a:p>
                  </a:txBody>
                  <a:tcPr marL="11853" marR="11853" marT="11853"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2275186353"/>
                  </a:ext>
                </a:extLst>
              </a:tr>
              <a:tr h="605804">
                <a:tc>
                  <a:txBody>
                    <a:bodyPr/>
                    <a:lstStyle/>
                    <a:p>
                      <a:pPr algn="l" fontAlgn="b"/>
                      <a:r>
                        <a:rPr lang="en-US" sz="1500" b="0" i="0" u="none" strike="noStrike" dirty="0">
                          <a:solidFill>
                            <a:srgbClr val="000000"/>
                          </a:solidFill>
                          <a:effectLst/>
                          <a:latin typeface="+mj-lt"/>
                        </a:rPr>
                        <a:t>Net difference between projected and actual OPEB investment earnings</a:t>
                      </a:r>
                    </a:p>
                  </a:txBody>
                  <a:tcPr marL="11853" marR="11853" marT="11853" marB="0" anchor="b">
                    <a:lnL>
                      <a:noFill/>
                    </a:lnL>
                    <a:lnR>
                      <a:noFill/>
                    </a:lnR>
                    <a:lnT>
                      <a:noFill/>
                    </a:lnT>
                    <a:lnB>
                      <a:noFill/>
                    </a:lnB>
                  </a:tcPr>
                </a:tc>
                <a:tc>
                  <a:txBody>
                    <a:bodyPr/>
                    <a:lstStyle/>
                    <a:p>
                      <a:pPr algn="ctr" fontAlgn="b"/>
                      <a:r>
                        <a:rPr lang="en-US" sz="1500" b="0" i="0" u="none" strike="noStrike" dirty="0">
                          <a:solidFill>
                            <a:srgbClr val="000000"/>
                          </a:solidFill>
                          <a:effectLst/>
                          <a:latin typeface="+mj-lt"/>
                        </a:rPr>
                        <a:t>                           -</a:t>
                      </a:r>
                    </a:p>
                  </a:txBody>
                  <a:tcPr marL="11853" marR="11853" marT="11853"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500" b="0" i="0" u="none" strike="noStrike" dirty="0">
                          <a:solidFill>
                            <a:srgbClr val="000000"/>
                          </a:solidFill>
                          <a:effectLst/>
                          <a:latin typeface="+mj-lt"/>
                        </a:rPr>
                        <a:t>1,039,805</a:t>
                      </a:r>
                    </a:p>
                  </a:txBody>
                  <a:tcPr marL="11853" marR="11853" marT="11853"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757365"/>
                  </a:ext>
                </a:extLst>
              </a:tr>
              <a:tr h="373572">
                <a:tc>
                  <a:txBody>
                    <a:bodyPr/>
                    <a:lstStyle/>
                    <a:p>
                      <a:pPr algn="l" fontAlgn="b"/>
                      <a:r>
                        <a:rPr lang="en-US" sz="1500" b="0" i="0" u="none" strike="noStrike" dirty="0">
                          <a:solidFill>
                            <a:srgbClr val="000000"/>
                          </a:solidFill>
                          <a:effectLst/>
                          <a:latin typeface="+mj-lt"/>
                        </a:rPr>
                        <a:t>Total</a:t>
                      </a:r>
                    </a:p>
                  </a:txBody>
                  <a:tcPr marL="11853" marR="11853" marT="11853" marB="0" anchor="b">
                    <a:lnL>
                      <a:noFill/>
                    </a:lnL>
                    <a:lnR>
                      <a:noFill/>
                    </a:lnR>
                    <a:lnT>
                      <a:noFill/>
                    </a:lnT>
                    <a:lnB>
                      <a:noFill/>
                    </a:lnB>
                    <a:solidFill>
                      <a:schemeClr val="accent3">
                        <a:lumMod val="20000"/>
                        <a:lumOff val="80000"/>
                      </a:schemeClr>
                    </a:solidFill>
                  </a:tcPr>
                </a:tc>
                <a:tc>
                  <a:txBody>
                    <a:bodyPr/>
                    <a:lstStyle/>
                    <a:p>
                      <a:pPr algn="r" fontAlgn="b"/>
                      <a:r>
                        <a:rPr lang="en-US" sz="1500" b="0" i="0" u="none" strike="noStrike" kern="1200" dirty="0">
                          <a:solidFill>
                            <a:srgbClr val="000000"/>
                          </a:solidFill>
                          <a:effectLst/>
                          <a:latin typeface="+mj-lt"/>
                          <a:ea typeface="+mn-ea"/>
                          <a:cs typeface="+mn-cs"/>
                        </a:rPr>
                        <a:t>$     48,934,608</a:t>
                      </a:r>
                      <a:r>
                        <a:rPr lang="en-US" sz="1500" b="0" i="0" u="none" strike="noStrike" dirty="0">
                          <a:solidFill>
                            <a:srgbClr val="000000"/>
                          </a:solidFill>
                          <a:effectLst/>
                          <a:latin typeface="+mj-lt"/>
                        </a:rPr>
                        <a:t> </a:t>
                      </a:r>
                    </a:p>
                  </a:txBody>
                  <a:tcPr marL="11853" marR="11853" marT="11853"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1500" b="0" i="0" u="none" strike="noStrike" dirty="0">
                          <a:solidFill>
                            <a:srgbClr val="000000"/>
                          </a:solidFill>
                          <a:effectLst/>
                          <a:latin typeface="+mj-lt"/>
                        </a:rPr>
                        <a:t>$       3,267,929 </a:t>
                      </a:r>
                    </a:p>
                  </a:txBody>
                  <a:tcPr marL="11853" marR="11853" marT="11853"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89860332"/>
                  </a:ext>
                </a:extLst>
              </a:tr>
            </a:tbl>
          </a:graphicData>
        </a:graphic>
      </p:graphicFrame>
    </p:spTree>
    <p:extLst>
      <p:ext uri="{BB962C8B-B14F-4D97-AF65-F5344CB8AC3E}">
        <p14:creationId xmlns:p14="http://schemas.microsoft.com/office/powerpoint/2010/main" val="305426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OPEB Expense and Deferred Outflows of Resources and Deferred Inflows of Resources Related to OPEB</a:t>
            </a:r>
          </a:p>
        </p:txBody>
      </p:sp>
      <p:sp>
        <p:nvSpPr>
          <p:cNvPr id="4" name="Slide Number Placeholder 3"/>
          <p:cNvSpPr>
            <a:spLocks noGrp="1"/>
          </p:cNvSpPr>
          <p:nvPr>
            <p:ph type="sldNum" sz="quarter" idx="12"/>
          </p:nvPr>
        </p:nvSpPr>
        <p:spPr/>
        <p:txBody>
          <a:bodyPr/>
          <a:lstStyle/>
          <a:p>
            <a:fld id="{688B75F2-422D-42DB-B5CB-9FDA1BE186BF}" type="slidenum">
              <a:rPr lang="en-US" smtClean="0"/>
              <a:t>13</a:t>
            </a:fld>
            <a:endParaRPr lang="en-US"/>
          </a:p>
        </p:txBody>
      </p:sp>
      <p:graphicFrame>
        <p:nvGraphicFramePr>
          <p:cNvPr id="7" name="Table 6">
            <a:extLst>
              <a:ext uri="{FF2B5EF4-FFF2-40B4-BE49-F238E27FC236}">
                <a16:creationId xmlns:a16="http://schemas.microsoft.com/office/drawing/2014/main" id="{2D3D04E3-AC7C-81EC-B536-772A917363BB}"/>
              </a:ext>
            </a:extLst>
          </p:cNvPr>
          <p:cNvGraphicFramePr>
            <a:graphicFrameLocks noGrp="1"/>
          </p:cNvGraphicFramePr>
          <p:nvPr/>
        </p:nvGraphicFramePr>
        <p:xfrm>
          <a:off x="4485283" y="2897332"/>
          <a:ext cx="3221435" cy="2427904"/>
        </p:xfrm>
        <a:graphic>
          <a:graphicData uri="http://schemas.openxmlformats.org/drawingml/2006/table">
            <a:tbl>
              <a:tblPr firstRow="1" bandRow="1"/>
              <a:tblGrid>
                <a:gridCol w="1998815">
                  <a:extLst>
                    <a:ext uri="{9D8B030D-6E8A-4147-A177-3AD203B41FA5}">
                      <a16:colId xmlns:a16="http://schemas.microsoft.com/office/drawing/2014/main" val="3781967022"/>
                    </a:ext>
                  </a:extLst>
                </a:gridCol>
                <a:gridCol w="1222620">
                  <a:extLst>
                    <a:ext uri="{9D8B030D-6E8A-4147-A177-3AD203B41FA5}">
                      <a16:colId xmlns:a16="http://schemas.microsoft.com/office/drawing/2014/main" val="1801327849"/>
                    </a:ext>
                  </a:extLst>
                </a:gridCol>
              </a:tblGrid>
              <a:tr h="303488">
                <a:tc>
                  <a:txBody>
                    <a:bodyPr/>
                    <a:lstStyle/>
                    <a:p>
                      <a:pPr algn="l" fontAlgn="b"/>
                      <a:r>
                        <a:rPr lang="en-US" sz="1200" b="0" i="0" u="sng" strike="noStrike" dirty="0">
                          <a:solidFill>
                            <a:srgbClr val="000000"/>
                          </a:solidFill>
                          <a:effectLst/>
                          <a:latin typeface="+mj-lt"/>
                        </a:rPr>
                        <a:t>Year Ended June 30:</a:t>
                      </a:r>
                    </a:p>
                  </a:txBody>
                  <a:tcPr marL="9525" marR="9525" marT="9525" marB="0" anchor="b">
                    <a:lnL>
                      <a:noFill/>
                    </a:lnL>
                    <a:lnR>
                      <a:noFill/>
                    </a:lnR>
                    <a:lnT>
                      <a:noFill/>
                    </a:lnT>
                    <a:lnB>
                      <a:noFill/>
                    </a:lnB>
                  </a:tcPr>
                </a:tc>
                <a:tc>
                  <a:txBody>
                    <a:bodyPr/>
                    <a:lstStyle/>
                    <a:p>
                      <a:pPr algn="ctr" fontAlgn="ctr"/>
                      <a:endParaRPr lang="en-US" sz="1200" b="0" i="0" u="sng" strike="noStrike" dirty="0">
                        <a:solidFill>
                          <a:srgbClr val="000000"/>
                        </a:solidFill>
                        <a:effectLst/>
                        <a:latin typeface="+mj-lt"/>
                      </a:endParaRPr>
                    </a:p>
                  </a:txBody>
                  <a:tcPr marL="11923" marR="11923" marT="11923" marB="0" anchor="b">
                    <a:lnL>
                      <a:noFill/>
                    </a:lnL>
                    <a:lnR>
                      <a:noFill/>
                    </a:lnR>
                    <a:lnT>
                      <a:noFill/>
                    </a:lnT>
                    <a:lnB>
                      <a:noFill/>
                    </a:lnB>
                  </a:tcPr>
                </a:tc>
                <a:extLst>
                  <a:ext uri="{0D108BD9-81ED-4DB2-BD59-A6C34878D82A}">
                    <a16:rowId xmlns:a16="http://schemas.microsoft.com/office/drawing/2014/main" val="3527511932"/>
                  </a:ext>
                </a:extLst>
              </a:tr>
              <a:tr h="30348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j-lt"/>
                          <a:ea typeface="+mn-ea"/>
                          <a:cs typeface="+mn-cs"/>
                        </a:rPr>
                        <a:t>2023</a:t>
                      </a:r>
                    </a:p>
                  </a:txBody>
                  <a:tcPr marL="9525" marR="9525" marT="9525"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mj-lt"/>
                          <a:ea typeface="+mn-ea"/>
                          <a:cs typeface="+mn-cs"/>
                        </a:rPr>
                        <a:t>$     10,060,683 </a:t>
                      </a:r>
                    </a:p>
                  </a:txBody>
                  <a:tcPr marL="9525" marR="9525" marT="952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538708197"/>
                  </a:ext>
                </a:extLst>
              </a:tr>
              <a:tr h="303488">
                <a:tc>
                  <a:txBody>
                    <a:bodyPr/>
                    <a:lstStyle/>
                    <a:p>
                      <a:pPr algn="l" fontAlgn="b"/>
                      <a:r>
                        <a:rPr lang="en-US" sz="1200" b="0" i="0" u="none" strike="noStrike" dirty="0">
                          <a:solidFill>
                            <a:srgbClr val="000000"/>
                          </a:solidFill>
                          <a:effectLst/>
                          <a:latin typeface="+mj-lt"/>
                        </a:rPr>
                        <a:t>2024</a:t>
                      </a:r>
                    </a:p>
                  </a:txBody>
                  <a:tcPr marL="9525" marR="9525" marT="9525" marB="0" anchor="b">
                    <a:lnL>
                      <a:noFill/>
                    </a:lnL>
                    <a:lnR>
                      <a:noFill/>
                    </a:lnR>
                    <a:lnT>
                      <a:noFill/>
                    </a:lnT>
                    <a:lnB>
                      <a:noFill/>
                    </a:lnB>
                    <a:noFill/>
                  </a:tcPr>
                </a:tc>
                <a:tc>
                  <a:txBody>
                    <a:bodyPr/>
                    <a:lstStyle/>
                    <a:p>
                      <a:pPr algn="r" fontAlgn="b"/>
                      <a:r>
                        <a:rPr lang="en-US" sz="1200" b="0" i="0" u="none" strike="noStrike" dirty="0">
                          <a:solidFill>
                            <a:srgbClr val="000000"/>
                          </a:solidFill>
                          <a:effectLst/>
                          <a:latin typeface="+mj-lt"/>
                        </a:rPr>
                        <a:t>10,036,706</a:t>
                      </a:r>
                    </a:p>
                  </a:txBody>
                  <a:tcPr marL="9525" marR="9525" marT="9525" marB="0" anchor="b">
                    <a:lnL>
                      <a:noFill/>
                    </a:lnL>
                    <a:lnR>
                      <a:noFill/>
                    </a:lnR>
                    <a:lnT>
                      <a:noFill/>
                    </a:lnT>
                    <a:lnB>
                      <a:noFill/>
                    </a:lnB>
                    <a:noFill/>
                  </a:tcPr>
                </a:tc>
                <a:extLst>
                  <a:ext uri="{0D108BD9-81ED-4DB2-BD59-A6C34878D82A}">
                    <a16:rowId xmlns:a16="http://schemas.microsoft.com/office/drawing/2014/main" val="821642078"/>
                  </a:ext>
                </a:extLst>
              </a:tr>
              <a:tr h="303488">
                <a:tc>
                  <a:txBody>
                    <a:bodyPr/>
                    <a:lstStyle/>
                    <a:p>
                      <a:pPr algn="l" fontAlgn="b"/>
                      <a:r>
                        <a:rPr lang="en-US" sz="1200" b="0" i="0" u="none" strike="noStrike" kern="1200" dirty="0">
                          <a:solidFill>
                            <a:srgbClr val="000000"/>
                          </a:solidFill>
                          <a:effectLst/>
                          <a:latin typeface="+mj-lt"/>
                          <a:ea typeface="+mn-ea"/>
                          <a:cs typeface="+mn-cs"/>
                        </a:rPr>
                        <a:t>2025</a:t>
                      </a:r>
                      <a:endParaRPr lang="en-US" sz="1200" b="0" i="0" u="none" strike="noStrike" dirty="0">
                        <a:solidFill>
                          <a:srgbClr val="000000"/>
                        </a:solidFill>
                        <a:effectLst/>
                        <a:latin typeface="+mj-lt"/>
                      </a:endParaRP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10,246,776</a:t>
                      </a:r>
                    </a:p>
                  </a:txBody>
                  <a:tcPr marL="9525" marR="9525" marT="952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2275186353"/>
                  </a:ext>
                </a:extLst>
              </a:tr>
              <a:tr h="303488">
                <a:tc>
                  <a:txBody>
                    <a:bodyPr/>
                    <a:lstStyle/>
                    <a:p>
                      <a:pPr algn="l" fontAlgn="b"/>
                      <a:r>
                        <a:rPr lang="en-US" sz="1200" b="0" i="0" u="none" strike="noStrike" dirty="0">
                          <a:solidFill>
                            <a:srgbClr val="000000"/>
                          </a:solidFill>
                          <a:effectLst/>
                          <a:latin typeface="+mj-lt"/>
                        </a:rPr>
                        <a:t>2026</a:t>
                      </a:r>
                    </a:p>
                  </a:txBody>
                  <a:tcPr marL="9525" marR="9525" marT="9525" marB="0" anchor="b">
                    <a:lnL>
                      <a:noFill/>
                    </a:lnL>
                    <a:lnR>
                      <a:noFill/>
                    </a:lnR>
                    <a:lnT>
                      <a:noFill/>
                    </a:lnT>
                    <a:lnB>
                      <a:noFill/>
                    </a:lnB>
                    <a:noFill/>
                  </a:tcPr>
                </a:tc>
                <a:tc>
                  <a:txBody>
                    <a:bodyPr/>
                    <a:lstStyle/>
                    <a:p>
                      <a:pPr algn="r" fontAlgn="b"/>
                      <a:r>
                        <a:rPr lang="en-US" sz="1200" b="0" i="0" u="none" strike="noStrike" dirty="0">
                          <a:solidFill>
                            <a:srgbClr val="000000"/>
                          </a:solidFill>
                          <a:effectLst/>
                          <a:latin typeface="+mj-lt"/>
                        </a:rPr>
                        <a:t>9,690,055</a:t>
                      </a:r>
                    </a:p>
                  </a:txBody>
                  <a:tcPr marL="9525" marR="9525" marT="9525" marB="0" anchor="b">
                    <a:lnL>
                      <a:noFill/>
                    </a:lnL>
                    <a:lnR>
                      <a:noFill/>
                    </a:lnR>
                    <a:lnT>
                      <a:noFill/>
                    </a:lnT>
                    <a:lnB>
                      <a:noFill/>
                    </a:lnB>
                    <a:noFill/>
                  </a:tcPr>
                </a:tc>
                <a:extLst>
                  <a:ext uri="{0D108BD9-81ED-4DB2-BD59-A6C34878D82A}">
                    <a16:rowId xmlns:a16="http://schemas.microsoft.com/office/drawing/2014/main" val="1610112353"/>
                  </a:ext>
                </a:extLst>
              </a:tr>
              <a:tr h="303488">
                <a:tc>
                  <a:txBody>
                    <a:bodyPr/>
                    <a:lstStyle/>
                    <a:p>
                      <a:pPr algn="l" fontAlgn="b"/>
                      <a:r>
                        <a:rPr lang="en-US" sz="1200" b="0" i="0" u="none" strike="noStrike" dirty="0">
                          <a:solidFill>
                            <a:srgbClr val="000000"/>
                          </a:solidFill>
                          <a:effectLst/>
                          <a:latin typeface="+mj-lt"/>
                        </a:rPr>
                        <a:t>2027</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4,594,764</a:t>
                      </a:r>
                    </a:p>
                  </a:txBody>
                  <a:tcPr marL="9525" marR="9525" marT="952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136763186"/>
                  </a:ext>
                </a:extLst>
              </a:tr>
              <a:tr h="303488">
                <a:tc>
                  <a:txBody>
                    <a:bodyPr/>
                    <a:lstStyle/>
                    <a:p>
                      <a:pPr algn="l" fontAlgn="b"/>
                      <a:r>
                        <a:rPr lang="en-US" sz="1200" b="0" i="0" u="none" strike="noStrike" dirty="0">
                          <a:solidFill>
                            <a:srgbClr val="000000"/>
                          </a:solidFill>
                          <a:effectLst/>
                          <a:latin typeface="+mj-lt"/>
                        </a:rPr>
                        <a:t>Thereafter</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mj-lt"/>
                        </a:rPr>
                        <a:t>266,400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757365"/>
                  </a:ext>
                </a:extLst>
              </a:tr>
              <a:tr h="303488">
                <a:tc>
                  <a:txBody>
                    <a:bodyPr/>
                    <a:lstStyle/>
                    <a:p>
                      <a:pPr algn="l" fontAlgn="b"/>
                      <a:r>
                        <a:rPr lang="en-US" sz="1200" b="0" i="0" u="none" strike="noStrike" dirty="0">
                          <a:solidFill>
                            <a:srgbClr val="000000"/>
                          </a:solidFill>
                          <a:effectLst/>
                          <a:latin typeface="+mj-lt"/>
                        </a:rPr>
                        <a:t>Total</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kern="1200" dirty="0">
                          <a:solidFill>
                            <a:srgbClr val="000000"/>
                          </a:solidFill>
                          <a:effectLst/>
                          <a:latin typeface="+mj-lt"/>
                          <a:ea typeface="+mn-ea"/>
                          <a:cs typeface="+mn-cs"/>
                        </a:rPr>
                        <a:t>$     44,895,384</a:t>
                      </a:r>
                      <a:endParaRPr lang="en-US"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89860332"/>
                  </a:ext>
                </a:extLst>
              </a:tr>
            </a:tbl>
          </a:graphicData>
        </a:graphic>
      </p:graphicFrame>
      <p:sp>
        <p:nvSpPr>
          <p:cNvPr id="6" name="Content Placeholder 5">
            <a:extLst>
              <a:ext uri="{FF2B5EF4-FFF2-40B4-BE49-F238E27FC236}">
                <a16:creationId xmlns:a16="http://schemas.microsoft.com/office/drawing/2014/main" id="{49A0DF49-8603-F9E7-7171-87EC41E92066}"/>
              </a:ext>
            </a:extLst>
          </p:cNvPr>
          <p:cNvSpPr>
            <a:spLocks noGrp="1"/>
          </p:cNvSpPr>
          <p:nvPr>
            <p:ph idx="1"/>
          </p:nvPr>
        </p:nvSpPr>
        <p:spPr>
          <a:xfrm>
            <a:off x="609600" y="1532764"/>
            <a:ext cx="10515600" cy="1241398"/>
          </a:xfrm>
        </p:spPr>
        <p:txBody>
          <a:bodyPr/>
          <a:lstStyle/>
          <a:p>
            <a:pPr marL="0" indent="0">
              <a:buNone/>
            </a:pPr>
            <a:r>
              <a:rPr lang="en-US" dirty="0"/>
              <a:t>Other amounts reported as deferred outflows and inflows of resources related to OPEB will be recognized as increases (decreased) in OPEB expense as follows:</a:t>
            </a:r>
          </a:p>
          <a:p>
            <a:pPr marL="0" indent="0">
              <a:buNone/>
            </a:pPr>
            <a:endParaRPr lang="en-US" dirty="0"/>
          </a:p>
        </p:txBody>
      </p:sp>
    </p:spTree>
    <p:extLst>
      <p:ext uri="{BB962C8B-B14F-4D97-AF65-F5344CB8AC3E}">
        <p14:creationId xmlns:p14="http://schemas.microsoft.com/office/powerpoint/2010/main" val="612298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1EA617-D49E-D1C6-DE0B-9164453B23D0}"/>
              </a:ext>
            </a:extLst>
          </p:cNvPr>
          <p:cNvSpPr>
            <a:spLocks noGrp="1"/>
          </p:cNvSpPr>
          <p:nvPr>
            <p:ph type="sldNum" sz="quarter" idx="10"/>
          </p:nvPr>
        </p:nvSpPr>
        <p:spPr/>
        <p:txBody>
          <a:bodyPr/>
          <a:lstStyle/>
          <a:p>
            <a:fld id="{BEBCF1AD-1FFB-4EEA-961C-8EB81DFF5412}" type="slidenum">
              <a:rPr lang="en-US" smtClean="0"/>
              <a:pPr/>
              <a:t>14</a:t>
            </a:fld>
            <a:endParaRPr lang="en-US" dirty="0"/>
          </a:p>
        </p:txBody>
      </p:sp>
      <p:graphicFrame>
        <p:nvGraphicFramePr>
          <p:cNvPr id="11" name="Chart 10">
            <a:extLst>
              <a:ext uri="{FF2B5EF4-FFF2-40B4-BE49-F238E27FC236}">
                <a16:creationId xmlns:a16="http://schemas.microsoft.com/office/drawing/2014/main" id="{864B97E6-EA3C-8236-0AE5-E7578DCC1C76}"/>
              </a:ext>
            </a:extLst>
          </p:cNvPr>
          <p:cNvGraphicFramePr/>
          <p:nvPr>
            <p:extLst>
              <p:ext uri="{D42A27DB-BD31-4B8C-83A1-F6EECF244321}">
                <p14:modId xmlns:p14="http://schemas.microsoft.com/office/powerpoint/2010/main" val="4291804810"/>
              </p:ext>
            </p:extLst>
          </p:nvPr>
        </p:nvGraphicFramePr>
        <p:xfrm>
          <a:off x="539262" y="719666"/>
          <a:ext cx="10585938"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496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1EA617-D49E-D1C6-DE0B-9164453B23D0}"/>
              </a:ext>
            </a:extLst>
          </p:cNvPr>
          <p:cNvSpPr>
            <a:spLocks noGrp="1"/>
          </p:cNvSpPr>
          <p:nvPr>
            <p:ph type="sldNum" sz="quarter" idx="10"/>
          </p:nvPr>
        </p:nvSpPr>
        <p:spPr/>
        <p:txBody>
          <a:bodyPr/>
          <a:lstStyle/>
          <a:p>
            <a:fld id="{BEBCF1AD-1FFB-4EEA-961C-8EB81DFF5412}" type="slidenum">
              <a:rPr lang="en-US" smtClean="0"/>
              <a:pPr/>
              <a:t>15</a:t>
            </a:fld>
            <a:endParaRPr lang="en-US" dirty="0"/>
          </a:p>
        </p:txBody>
      </p:sp>
      <p:graphicFrame>
        <p:nvGraphicFramePr>
          <p:cNvPr id="5" name="Chart 4">
            <a:extLst>
              <a:ext uri="{FF2B5EF4-FFF2-40B4-BE49-F238E27FC236}">
                <a16:creationId xmlns:a16="http://schemas.microsoft.com/office/drawing/2014/main" id="{AE3D84F8-A6A5-6D49-FBFD-7D9CB625C908}"/>
              </a:ext>
            </a:extLst>
          </p:cNvPr>
          <p:cNvGraphicFramePr/>
          <p:nvPr>
            <p:extLst>
              <p:ext uri="{D42A27DB-BD31-4B8C-83A1-F6EECF244321}">
                <p14:modId xmlns:p14="http://schemas.microsoft.com/office/powerpoint/2010/main" val="103147572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937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C5B8-7135-DABA-405C-D11B9633ECD6}"/>
              </a:ext>
            </a:extLst>
          </p:cNvPr>
          <p:cNvSpPr>
            <a:spLocks noGrp="1"/>
          </p:cNvSpPr>
          <p:nvPr>
            <p:ph type="title"/>
          </p:nvPr>
        </p:nvSpPr>
        <p:spPr/>
        <p:txBody>
          <a:bodyPr/>
          <a:lstStyle/>
          <a:p>
            <a:r>
              <a:rPr lang="en-US" dirty="0"/>
              <a:t>What Readers Want to Know</a:t>
            </a:r>
          </a:p>
        </p:txBody>
      </p:sp>
      <p:sp>
        <p:nvSpPr>
          <p:cNvPr id="3" name="Text Placeholder 2">
            <a:extLst>
              <a:ext uri="{FF2B5EF4-FFF2-40B4-BE49-F238E27FC236}">
                <a16:creationId xmlns:a16="http://schemas.microsoft.com/office/drawing/2014/main" id="{CD8E2EDF-95DA-910E-33B1-E85C1E27C614}"/>
              </a:ext>
            </a:extLst>
          </p:cNvPr>
          <p:cNvSpPr>
            <a:spLocks noGrp="1"/>
          </p:cNvSpPr>
          <p:nvPr>
            <p:ph type="body" sz="quarter" idx="10"/>
          </p:nvPr>
        </p:nvSpPr>
        <p:spPr/>
        <p:txBody>
          <a:bodyPr>
            <a:normAutofit/>
          </a:bodyPr>
          <a:lstStyle/>
          <a:p>
            <a:r>
              <a:rPr lang="en-US" dirty="0"/>
              <a:t>General Fund</a:t>
            </a:r>
          </a:p>
          <a:p>
            <a:pPr lvl="1"/>
            <a:r>
              <a:rPr lang="en-US" dirty="0"/>
              <a:t>Unrestricted Fund Balance</a:t>
            </a:r>
          </a:p>
          <a:p>
            <a:pPr lvl="2"/>
            <a:r>
              <a:rPr lang="en-US" dirty="0"/>
              <a:t>Committed</a:t>
            </a:r>
          </a:p>
          <a:p>
            <a:pPr lvl="2"/>
            <a:r>
              <a:rPr lang="en-US" dirty="0"/>
              <a:t>Assigned</a:t>
            </a:r>
          </a:p>
          <a:p>
            <a:pPr lvl="2"/>
            <a:r>
              <a:rPr lang="en-US" dirty="0"/>
              <a:t>Unassigned</a:t>
            </a:r>
          </a:p>
          <a:p>
            <a:pPr lvl="1"/>
            <a:r>
              <a:rPr lang="en-US" dirty="0"/>
              <a:t>Unassigned Fund Balance</a:t>
            </a:r>
          </a:p>
          <a:p>
            <a:pPr lvl="2"/>
            <a:r>
              <a:rPr lang="en-US" dirty="0"/>
              <a:t>% of Appropriations (or compared with your policy)</a:t>
            </a:r>
          </a:p>
          <a:p>
            <a:pPr lvl="2"/>
            <a:r>
              <a:rPr lang="en-US" dirty="0"/>
              <a:t>Trends</a:t>
            </a:r>
          </a:p>
          <a:p>
            <a:pPr marL="0" indent="0">
              <a:buNone/>
            </a:pPr>
            <a:endParaRPr lang="en-US" dirty="0"/>
          </a:p>
        </p:txBody>
      </p:sp>
      <p:sp>
        <p:nvSpPr>
          <p:cNvPr id="4" name="Text Placeholder 3">
            <a:extLst>
              <a:ext uri="{FF2B5EF4-FFF2-40B4-BE49-F238E27FC236}">
                <a16:creationId xmlns:a16="http://schemas.microsoft.com/office/drawing/2014/main" id="{BE5D3DE4-39D0-B67F-23AD-F12447FE9A10}"/>
              </a:ext>
            </a:extLst>
          </p:cNvPr>
          <p:cNvSpPr>
            <a:spLocks noGrp="1"/>
          </p:cNvSpPr>
          <p:nvPr>
            <p:ph type="body" sz="quarter" idx="11"/>
          </p:nvPr>
        </p:nvSpPr>
        <p:spPr/>
        <p:txBody>
          <a:bodyPr/>
          <a:lstStyle/>
          <a:p>
            <a:endParaRPr lang="en-US" dirty="0"/>
          </a:p>
          <a:p>
            <a:pPr lvl="1"/>
            <a:r>
              <a:rPr lang="en-US" dirty="0"/>
              <a:t>Use of Fund Balance</a:t>
            </a:r>
          </a:p>
          <a:p>
            <a:pPr lvl="2"/>
            <a:r>
              <a:rPr lang="en-US" dirty="0"/>
              <a:t>For what?</a:t>
            </a:r>
          </a:p>
          <a:p>
            <a:pPr lvl="3"/>
            <a:r>
              <a:rPr lang="en-US" dirty="0"/>
              <a:t>Operations</a:t>
            </a:r>
          </a:p>
          <a:p>
            <a:pPr lvl="3"/>
            <a:r>
              <a:rPr lang="en-US" dirty="0"/>
              <a:t>Capital</a:t>
            </a:r>
          </a:p>
          <a:p>
            <a:pPr lvl="3"/>
            <a:r>
              <a:rPr lang="en-US" dirty="0"/>
              <a:t>OPEB</a:t>
            </a:r>
          </a:p>
          <a:p>
            <a:pPr lvl="1"/>
            <a:r>
              <a:rPr lang="en-US" dirty="0"/>
              <a:t>Transfer</a:t>
            </a:r>
          </a:p>
          <a:p>
            <a:pPr lvl="2"/>
            <a:r>
              <a:rPr lang="en-US" dirty="0"/>
              <a:t>Transfer in     From a recurring revenue source?</a:t>
            </a:r>
          </a:p>
          <a:p>
            <a:pPr lvl="2"/>
            <a:r>
              <a:rPr lang="en-US" dirty="0"/>
              <a:t>Transfer out     Cash capital</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2"/>
          </p:nvPr>
        </p:nvSpPr>
        <p:spPr/>
        <p:txBody>
          <a:bodyPr/>
          <a:lstStyle/>
          <a:p>
            <a:fld id="{BEBCF1AD-1FFB-4EEA-961C-8EB81DFF5412}" type="slidenum">
              <a:rPr lang="en-US" smtClean="0"/>
              <a:pPr/>
              <a:t>16</a:t>
            </a:fld>
            <a:endParaRPr lang="en-US" dirty="0"/>
          </a:p>
        </p:txBody>
      </p:sp>
      <p:cxnSp>
        <p:nvCxnSpPr>
          <p:cNvPr id="7" name="Straight Arrow Connector 6">
            <a:extLst>
              <a:ext uri="{FF2B5EF4-FFF2-40B4-BE49-F238E27FC236}">
                <a16:creationId xmlns:a16="http://schemas.microsoft.com/office/drawing/2014/main" id="{83A3C3D0-0F30-9C8A-9891-E38B243C9E2F}"/>
              </a:ext>
            </a:extLst>
          </p:cNvPr>
          <p:cNvCxnSpPr>
            <a:cxnSpLocks/>
          </p:cNvCxnSpPr>
          <p:nvPr/>
        </p:nvCxnSpPr>
        <p:spPr>
          <a:xfrm>
            <a:off x="8522677" y="3974123"/>
            <a:ext cx="2110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AFE9686-E475-59E5-4C3A-6D0DF246F2E5}"/>
              </a:ext>
            </a:extLst>
          </p:cNvPr>
          <p:cNvCxnSpPr>
            <a:cxnSpLocks/>
          </p:cNvCxnSpPr>
          <p:nvPr/>
        </p:nvCxnSpPr>
        <p:spPr>
          <a:xfrm>
            <a:off x="8651630" y="4525109"/>
            <a:ext cx="2110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359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1EA617-D49E-D1C6-DE0B-9164453B23D0}"/>
              </a:ext>
            </a:extLst>
          </p:cNvPr>
          <p:cNvSpPr>
            <a:spLocks noGrp="1"/>
          </p:cNvSpPr>
          <p:nvPr>
            <p:ph type="sldNum" sz="quarter" idx="10"/>
          </p:nvPr>
        </p:nvSpPr>
        <p:spPr/>
        <p:txBody>
          <a:bodyPr/>
          <a:lstStyle/>
          <a:p>
            <a:fld id="{BEBCF1AD-1FFB-4EEA-961C-8EB81DFF5412}" type="slidenum">
              <a:rPr lang="en-US" smtClean="0"/>
              <a:pPr/>
              <a:t>17</a:t>
            </a:fld>
            <a:endParaRPr lang="en-US" dirty="0"/>
          </a:p>
        </p:txBody>
      </p:sp>
      <p:graphicFrame>
        <p:nvGraphicFramePr>
          <p:cNvPr id="9" name="Chart 8">
            <a:extLst>
              <a:ext uri="{FF2B5EF4-FFF2-40B4-BE49-F238E27FC236}">
                <a16:creationId xmlns:a16="http://schemas.microsoft.com/office/drawing/2014/main" id="{ED44C52A-0146-7B68-AE73-137A9F92D51D}"/>
              </a:ext>
            </a:extLst>
          </p:cNvPr>
          <p:cNvGraphicFramePr/>
          <p:nvPr>
            <p:extLst>
              <p:ext uri="{D42A27DB-BD31-4B8C-83A1-F6EECF244321}">
                <p14:modId xmlns:p14="http://schemas.microsoft.com/office/powerpoint/2010/main" val="261728765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12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204426-DF8E-6E5C-CE64-5E644D00EC79}"/>
              </a:ext>
            </a:extLst>
          </p:cNvPr>
          <p:cNvSpPr>
            <a:spLocks noGrp="1"/>
          </p:cNvSpPr>
          <p:nvPr>
            <p:ph type="title"/>
          </p:nvPr>
        </p:nvSpPr>
        <p:spPr/>
        <p:txBody>
          <a:bodyPr/>
          <a:lstStyle/>
          <a:p>
            <a:r>
              <a:rPr lang="en-US" dirty="0"/>
              <a:t>MD&amp;A Tell the Story!</a:t>
            </a:r>
          </a:p>
        </p:txBody>
      </p:sp>
      <p:sp>
        <p:nvSpPr>
          <p:cNvPr id="3" name="Slide Number Placeholder 2">
            <a:extLst>
              <a:ext uri="{FF2B5EF4-FFF2-40B4-BE49-F238E27FC236}">
                <a16:creationId xmlns:a16="http://schemas.microsoft.com/office/drawing/2014/main" id="{ECC7B73E-B2DD-E0F9-91E0-071000E4CC91}"/>
              </a:ext>
            </a:extLst>
          </p:cNvPr>
          <p:cNvSpPr>
            <a:spLocks noGrp="1"/>
          </p:cNvSpPr>
          <p:nvPr>
            <p:ph type="sldNum" sz="quarter" idx="10"/>
          </p:nvPr>
        </p:nvSpPr>
        <p:spPr/>
        <p:txBody>
          <a:bodyPr/>
          <a:lstStyle/>
          <a:p>
            <a:fld id="{BEBCF1AD-1FFB-4EEA-961C-8EB81DFF5412}" type="slidenum">
              <a:rPr lang="en-US" smtClean="0"/>
              <a:pPr/>
              <a:t>18</a:t>
            </a:fld>
            <a:endParaRPr lang="en-US" dirty="0"/>
          </a:p>
        </p:txBody>
      </p:sp>
      <p:sp>
        <p:nvSpPr>
          <p:cNvPr id="7" name="Text Placeholder 6">
            <a:extLst>
              <a:ext uri="{FF2B5EF4-FFF2-40B4-BE49-F238E27FC236}">
                <a16:creationId xmlns:a16="http://schemas.microsoft.com/office/drawing/2014/main" id="{F4BDFA7A-2589-178A-CE5A-0ED20F8F2F14}"/>
              </a:ext>
            </a:extLst>
          </p:cNvPr>
          <p:cNvSpPr>
            <a:spLocks noGrp="1"/>
          </p:cNvSpPr>
          <p:nvPr>
            <p:ph type="body" sz="quarter" idx="11"/>
          </p:nvPr>
        </p:nvSpPr>
        <p:spPr>
          <a:xfrm>
            <a:off x="609599" y="1007030"/>
            <a:ext cx="10972800" cy="2573215"/>
          </a:xfrm>
        </p:spPr>
        <p:txBody>
          <a:bodyPr>
            <a:normAutofit/>
          </a:bodyPr>
          <a:lstStyle/>
          <a:p>
            <a:pPr marL="0" indent="0">
              <a:buNone/>
            </a:pPr>
            <a:r>
              <a:rPr lang="en-US" sz="2000" dirty="0"/>
              <a:t>At the end of the current fiscal year, unassigned fund balance of the General Fund was $15,697,815, while total fund balance was $26,092,817. Unassigned fund balance increased by $1,968,204, primarily from favorable budgetary results of $7,654,570, less “Free Cash” of $700,000 used to supplement the fiscal year 2022 budget, less “Free Cash” of $2,876,404 used for the fiscal year 2023 capital budget and OPEB contribution, and less “Free Cash” of $2,250,000 to add to the debt stabilization fund for fiscal year 2023. As a measure of the General Fund’s liquidity, it may be useful to compare both unassigned fund balance and total fund balance to General Fund expenditures. Refer to the table below.</a:t>
            </a:r>
          </a:p>
        </p:txBody>
      </p:sp>
      <p:graphicFrame>
        <p:nvGraphicFramePr>
          <p:cNvPr id="9" name="Table 8">
            <a:extLst>
              <a:ext uri="{FF2B5EF4-FFF2-40B4-BE49-F238E27FC236}">
                <a16:creationId xmlns:a16="http://schemas.microsoft.com/office/drawing/2014/main" id="{09D87ED3-D02F-89ED-DE68-63C891DB9231}"/>
              </a:ext>
            </a:extLst>
          </p:cNvPr>
          <p:cNvGraphicFramePr>
            <a:graphicFrameLocks noGrp="1"/>
          </p:cNvGraphicFramePr>
          <p:nvPr>
            <p:extLst>
              <p:ext uri="{D42A27DB-BD31-4B8C-83A1-F6EECF244321}">
                <p14:modId xmlns:p14="http://schemas.microsoft.com/office/powerpoint/2010/main" val="2050889348"/>
              </p:ext>
            </p:extLst>
          </p:nvPr>
        </p:nvGraphicFramePr>
        <p:xfrm>
          <a:off x="504824" y="3429000"/>
          <a:ext cx="10972802" cy="2116951"/>
        </p:xfrm>
        <a:graphic>
          <a:graphicData uri="http://schemas.openxmlformats.org/drawingml/2006/table">
            <a:tbl>
              <a:tblPr firstRow="1" bandRow="1"/>
              <a:tblGrid>
                <a:gridCol w="3770398">
                  <a:extLst>
                    <a:ext uri="{9D8B030D-6E8A-4147-A177-3AD203B41FA5}">
                      <a16:colId xmlns:a16="http://schemas.microsoft.com/office/drawing/2014/main" val="2544112600"/>
                    </a:ext>
                  </a:extLst>
                </a:gridCol>
                <a:gridCol w="1800601">
                  <a:extLst>
                    <a:ext uri="{9D8B030D-6E8A-4147-A177-3AD203B41FA5}">
                      <a16:colId xmlns:a16="http://schemas.microsoft.com/office/drawing/2014/main" val="2414870451"/>
                    </a:ext>
                  </a:extLst>
                </a:gridCol>
                <a:gridCol w="1800601">
                  <a:extLst>
                    <a:ext uri="{9D8B030D-6E8A-4147-A177-3AD203B41FA5}">
                      <a16:colId xmlns:a16="http://schemas.microsoft.com/office/drawing/2014/main" val="2312906771"/>
                    </a:ext>
                  </a:extLst>
                </a:gridCol>
                <a:gridCol w="1800601">
                  <a:extLst>
                    <a:ext uri="{9D8B030D-6E8A-4147-A177-3AD203B41FA5}">
                      <a16:colId xmlns:a16="http://schemas.microsoft.com/office/drawing/2014/main" val="437544983"/>
                    </a:ext>
                  </a:extLst>
                </a:gridCol>
                <a:gridCol w="1800601">
                  <a:extLst>
                    <a:ext uri="{9D8B030D-6E8A-4147-A177-3AD203B41FA5}">
                      <a16:colId xmlns:a16="http://schemas.microsoft.com/office/drawing/2014/main" val="389238986"/>
                    </a:ext>
                  </a:extLst>
                </a:gridCol>
              </a:tblGrid>
              <a:tr h="731767">
                <a:tc>
                  <a:txBody>
                    <a:bodyPr/>
                    <a:lstStyle/>
                    <a:p>
                      <a:pPr algn="l" fontAlgn="ctr"/>
                      <a:r>
                        <a:rPr lang="en-US" sz="1300" b="0" i="0" u="sng" strike="noStrike" dirty="0">
                          <a:solidFill>
                            <a:srgbClr val="000000"/>
                          </a:solidFill>
                          <a:effectLst/>
                          <a:latin typeface="+mj-lt"/>
                        </a:rPr>
                        <a:t>General Fund</a:t>
                      </a:r>
                    </a:p>
                  </a:txBody>
                  <a:tcPr marL="13619" marR="13619" marT="13619"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300" b="0" i="0" u="sng" strike="noStrike" dirty="0">
                          <a:solidFill>
                            <a:srgbClr val="000000"/>
                          </a:solidFill>
                          <a:effectLst/>
                          <a:latin typeface="+mj-lt"/>
                        </a:rPr>
                        <a:t>June 30, 2022</a:t>
                      </a:r>
                    </a:p>
                  </a:txBody>
                  <a:tcPr marL="13619" marR="13619" marT="13619"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300" b="0" i="0" u="sng" strike="noStrike" dirty="0">
                          <a:solidFill>
                            <a:srgbClr val="000000"/>
                          </a:solidFill>
                          <a:effectLst/>
                          <a:latin typeface="+mj-lt"/>
                        </a:rPr>
                        <a:t>June 30, 2021</a:t>
                      </a:r>
                    </a:p>
                  </a:txBody>
                  <a:tcPr marL="13619" marR="13619" marT="13619"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300" b="0" i="0" u="sng" strike="noStrike" dirty="0">
                          <a:solidFill>
                            <a:srgbClr val="000000"/>
                          </a:solidFill>
                          <a:effectLst/>
                          <a:latin typeface="+mj-lt"/>
                        </a:rPr>
                        <a:t>Change</a:t>
                      </a:r>
                    </a:p>
                  </a:txBody>
                  <a:tcPr marL="13619" marR="13619" marT="13619"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300" b="0" i="0" u="none" strike="noStrike" dirty="0">
                          <a:solidFill>
                            <a:srgbClr val="000000"/>
                          </a:solidFill>
                          <a:effectLst/>
                          <a:latin typeface="+mj-lt"/>
                        </a:rPr>
                        <a:t>% of General Fund </a:t>
                      </a:r>
                      <a:r>
                        <a:rPr lang="en-US" sz="1300" b="0" i="0" u="sng" strike="noStrike" dirty="0">
                          <a:solidFill>
                            <a:srgbClr val="000000"/>
                          </a:solidFill>
                          <a:effectLst/>
                          <a:latin typeface="+mj-lt"/>
                        </a:rPr>
                        <a:t>Expenditures*</a:t>
                      </a:r>
                    </a:p>
                  </a:txBody>
                  <a:tcPr marL="13619" marR="13619" marT="13619"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3411007"/>
                  </a:ext>
                </a:extLst>
              </a:tr>
              <a:tr h="346296">
                <a:tc>
                  <a:txBody>
                    <a:bodyPr/>
                    <a:lstStyle/>
                    <a:p>
                      <a:pPr algn="l" fontAlgn="ctr"/>
                      <a:r>
                        <a:rPr lang="en-US" sz="1300" b="0" i="0" u="none" strike="noStrike" dirty="0">
                          <a:solidFill>
                            <a:srgbClr val="000000"/>
                          </a:solidFill>
                          <a:effectLst/>
                          <a:latin typeface="+mj-lt"/>
                        </a:rPr>
                        <a:t>Committed fund balance</a:t>
                      </a:r>
                    </a:p>
                  </a:txBody>
                  <a:tcPr marL="13619" marR="13619" marT="13619" marB="0" anchor="ctr">
                    <a:lnL>
                      <a:noFill/>
                    </a:lnL>
                    <a:lnR>
                      <a:noFill/>
                    </a:lnR>
                    <a:lnT w="12700" cap="flat" cmpd="sng" algn="ctr">
                      <a:no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        7,910,827</a:t>
                      </a:r>
                    </a:p>
                  </a:txBody>
                  <a:tcPr marL="13619" marR="13619" marT="13619" marB="0" anchor="ctr">
                    <a:lnL>
                      <a:noFill/>
                    </a:lnL>
                    <a:lnR>
                      <a:noFill/>
                    </a:lnR>
                    <a:lnT w="12700" cap="flat" cmpd="sng" algn="ctr">
                      <a:no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   $        6,135,950 </a:t>
                      </a:r>
                    </a:p>
                  </a:txBody>
                  <a:tcPr marL="13619" marR="13619" marT="13619" marB="0" anchor="ctr">
                    <a:lnL>
                      <a:noFill/>
                    </a:lnL>
                    <a:lnR>
                      <a:noFill/>
                    </a:lnR>
                    <a:lnT w="12700" cap="flat" cmpd="sng" algn="ctr">
                      <a:no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 $        1,774,877 </a:t>
                      </a:r>
                    </a:p>
                  </a:txBody>
                  <a:tcPr marL="13619" marR="13619" marT="13619" marB="0" anchor="ctr">
                    <a:lnL>
                      <a:noFill/>
                    </a:lnL>
                    <a:lnR>
                      <a:noFill/>
                    </a:lnR>
                    <a:lnT w="12700" cap="flat" cmpd="sng" algn="ctr">
                      <a:no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7.20%</a:t>
                      </a:r>
                    </a:p>
                  </a:txBody>
                  <a:tcPr marL="13619" marR="13619" marT="13619" marB="0" anchor="ctr">
                    <a:lnL>
                      <a:noFill/>
                    </a:lnL>
                    <a:lnR>
                      <a:noFill/>
                    </a:lnR>
                    <a:lnT w="12700" cap="flat" cmpd="sng" algn="ctr">
                      <a:noFill/>
                      <a:prstDash val="solid"/>
                      <a:round/>
                      <a:headEnd type="none" w="med" len="med"/>
                      <a:tailEnd type="none" w="med" len="med"/>
                    </a:lnT>
                    <a:lnB>
                      <a:noFill/>
                    </a:lnB>
                    <a:solidFill>
                      <a:schemeClr val="accent3">
                        <a:lumMod val="20000"/>
                        <a:lumOff val="80000"/>
                      </a:schemeClr>
                    </a:solidFill>
                  </a:tcPr>
                </a:tc>
                <a:extLst>
                  <a:ext uri="{0D108BD9-81ED-4DB2-BD59-A6C34878D82A}">
                    <a16:rowId xmlns:a16="http://schemas.microsoft.com/office/drawing/2014/main" val="3561199030"/>
                  </a:ext>
                </a:extLst>
              </a:tr>
              <a:tr h="346296">
                <a:tc>
                  <a:txBody>
                    <a:bodyPr/>
                    <a:lstStyle/>
                    <a:p>
                      <a:pPr algn="l" fontAlgn="ctr"/>
                      <a:r>
                        <a:rPr lang="en-US" sz="1300" b="0" i="0" u="none" strike="noStrike" dirty="0">
                          <a:solidFill>
                            <a:srgbClr val="000000"/>
                          </a:solidFill>
                          <a:effectLst/>
                          <a:latin typeface="+mj-lt"/>
                        </a:rPr>
                        <a:t>Assigned fund balance - encumbrances</a:t>
                      </a:r>
                    </a:p>
                  </a:txBody>
                  <a:tcPr marL="13619" marR="13619" marT="13619" marB="0" anchor="ctr">
                    <a:lnL>
                      <a:noFill/>
                    </a:lnL>
                    <a:lnR>
                      <a:noFill/>
                    </a:lnR>
                    <a:lnT>
                      <a:noFill/>
                    </a:lnT>
                    <a:lnB>
                      <a:noFill/>
                    </a:lnB>
                  </a:tcPr>
                </a:tc>
                <a:tc>
                  <a:txBody>
                    <a:bodyPr/>
                    <a:lstStyle/>
                    <a:p>
                      <a:pPr algn="r" fontAlgn="ctr"/>
                      <a:r>
                        <a:rPr lang="en-US" sz="1300" b="0" i="0" u="none" strike="noStrike" dirty="0">
                          <a:solidFill>
                            <a:srgbClr val="000000"/>
                          </a:solidFill>
                          <a:effectLst/>
                          <a:latin typeface="+mj-lt"/>
                        </a:rPr>
                        <a:t>2,44,175</a:t>
                      </a:r>
                    </a:p>
                  </a:txBody>
                  <a:tcPr marL="13619" marR="13619" marT="13619" marB="0" anchor="ctr">
                    <a:lnL>
                      <a:noFill/>
                    </a:lnL>
                    <a:lnR>
                      <a:noFill/>
                    </a:lnR>
                    <a:lnT>
                      <a:noFill/>
                    </a:lnT>
                    <a:lnB>
                      <a:noFill/>
                    </a:lnB>
                  </a:tcPr>
                </a:tc>
                <a:tc>
                  <a:txBody>
                    <a:bodyPr/>
                    <a:lstStyle/>
                    <a:p>
                      <a:pPr algn="r" fontAlgn="ctr"/>
                      <a:r>
                        <a:rPr lang="en-US" sz="1300" b="0" i="0" u="none" strike="noStrike" dirty="0">
                          <a:solidFill>
                            <a:srgbClr val="000000"/>
                          </a:solidFill>
                          <a:effectLst/>
                          <a:latin typeface="+mj-lt"/>
                        </a:rPr>
                        <a:t>2,798,872</a:t>
                      </a:r>
                    </a:p>
                  </a:txBody>
                  <a:tcPr marL="13619" marR="13619" marT="13619" marB="0" anchor="ctr">
                    <a:lnL>
                      <a:noFill/>
                    </a:lnL>
                    <a:lnR>
                      <a:noFill/>
                    </a:lnR>
                    <a:lnT>
                      <a:noFill/>
                    </a:lnT>
                    <a:lnB>
                      <a:noFill/>
                    </a:lnB>
                  </a:tcPr>
                </a:tc>
                <a:tc>
                  <a:txBody>
                    <a:bodyPr/>
                    <a:lstStyle/>
                    <a:p>
                      <a:pPr algn="r" fontAlgn="ctr"/>
                      <a:r>
                        <a:rPr lang="en-US" sz="1300" b="0" i="0" u="none" strike="noStrike" dirty="0">
                          <a:solidFill>
                            <a:srgbClr val="000000"/>
                          </a:solidFill>
                          <a:effectLst/>
                          <a:latin typeface="+mj-lt"/>
                        </a:rPr>
                        <a:t>(314,697)</a:t>
                      </a:r>
                    </a:p>
                  </a:txBody>
                  <a:tcPr marL="13619" marR="13619" marT="13619" marB="0" anchor="ctr">
                    <a:lnL>
                      <a:noFill/>
                    </a:lnL>
                    <a:lnR>
                      <a:noFill/>
                    </a:lnR>
                    <a:lnT>
                      <a:noFill/>
                    </a:lnT>
                    <a:lnB>
                      <a:noFill/>
                    </a:lnB>
                  </a:tcPr>
                </a:tc>
                <a:tc>
                  <a:txBody>
                    <a:bodyPr/>
                    <a:lstStyle/>
                    <a:p>
                      <a:pPr algn="r" fontAlgn="ctr"/>
                      <a:r>
                        <a:rPr lang="en-US" sz="1300" b="0" i="0" u="none" strike="noStrike" dirty="0">
                          <a:solidFill>
                            <a:srgbClr val="000000"/>
                          </a:solidFill>
                          <a:effectLst/>
                          <a:latin typeface="+mj-lt"/>
                        </a:rPr>
                        <a:t>2.30%</a:t>
                      </a:r>
                    </a:p>
                  </a:txBody>
                  <a:tcPr marL="13619" marR="13619" marT="13619" marB="0" anchor="ctr">
                    <a:lnL>
                      <a:noFill/>
                    </a:lnL>
                    <a:lnR>
                      <a:noFill/>
                    </a:lnR>
                    <a:lnT>
                      <a:noFill/>
                    </a:lnT>
                    <a:lnB>
                      <a:noFill/>
                    </a:lnB>
                  </a:tcPr>
                </a:tc>
                <a:extLst>
                  <a:ext uri="{0D108BD9-81ED-4DB2-BD59-A6C34878D82A}">
                    <a16:rowId xmlns:a16="http://schemas.microsoft.com/office/drawing/2014/main" val="2283182829"/>
                  </a:ext>
                </a:extLst>
              </a:tr>
              <a:tr h="346296">
                <a:tc>
                  <a:txBody>
                    <a:bodyPr/>
                    <a:lstStyle/>
                    <a:p>
                      <a:pPr algn="l" fontAlgn="ctr"/>
                      <a:r>
                        <a:rPr lang="en-US" sz="1300" b="0" i="0" u="none" strike="noStrike" dirty="0">
                          <a:solidFill>
                            <a:srgbClr val="000000"/>
                          </a:solidFill>
                          <a:effectLst/>
                          <a:latin typeface="+mj-lt"/>
                        </a:rPr>
                        <a:t>Unassigned fund balance</a:t>
                      </a:r>
                    </a:p>
                  </a:txBody>
                  <a:tcPr marL="13619" marR="13619" marT="13619" marB="0" anchor="ctr">
                    <a:lnL>
                      <a:noFill/>
                    </a:lnL>
                    <a:lnR>
                      <a:noFill/>
                    </a:lnR>
                    <a:lnT>
                      <a:noFill/>
                    </a:lnT>
                    <a:lnB>
                      <a:noFill/>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15,697,815</a:t>
                      </a:r>
                    </a:p>
                  </a:txBody>
                  <a:tcPr marL="13619" marR="13619" marT="13619" marB="0" anchor="ctr">
                    <a:lnL>
                      <a:noFill/>
                    </a:lnL>
                    <a:lnR>
                      <a:noFill/>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13,729,611</a:t>
                      </a:r>
                    </a:p>
                  </a:txBody>
                  <a:tcPr marL="13619" marR="13619" marT="13619" marB="0" anchor="ctr">
                    <a:lnL>
                      <a:noFill/>
                    </a:lnL>
                    <a:lnR>
                      <a:noFill/>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1,968,204 </a:t>
                      </a:r>
                    </a:p>
                  </a:txBody>
                  <a:tcPr marL="13619" marR="13619" marT="13619" marB="0" anchor="ctr">
                    <a:lnL>
                      <a:noFill/>
                    </a:lnL>
                    <a:lnR>
                      <a:noFill/>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r>
                        <a:rPr lang="en-US" sz="1300" b="0" i="0" u="none" strike="noStrike" dirty="0">
                          <a:solidFill>
                            <a:srgbClr val="000000"/>
                          </a:solidFill>
                          <a:effectLst/>
                          <a:latin typeface="+mj-lt"/>
                        </a:rPr>
                        <a:t>14.30%</a:t>
                      </a:r>
                    </a:p>
                  </a:txBody>
                  <a:tcPr marL="13619" marR="13619" marT="13619" marB="0" anchor="ctr">
                    <a:lnL>
                      <a:noFill/>
                    </a:lnL>
                    <a:lnR>
                      <a:noFill/>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73111567"/>
                  </a:ext>
                </a:extLst>
              </a:tr>
              <a:tr h="346296">
                <a:tc>
                  <a:txBody>
                    <a:bodyPr/>
                    <a:lstStyle/>
                    <a:p>
                      <a:pPr algn="l" fontAlgn="ctr"/>
                      <a:r>
                        <a:rPr lang="en-US" sz="1300" b="0" i="0" u="none" strike="noStrike" dirty="0">
                          <a:solidFill>
                            <a:srgbClr val="000000"/>
                          </a:solidFill>
                          <a:effectLst/>
                          <a:latin typeface="+mj-lt"/>
                        </a:rPr>
                        <a:t>Total fund balance</a:t>
                      </a:r>
                    </a:p>
                  </a:txBody>
                  <a:tcPr marL="13619" marR="13619" marT="13619" marB="0" anchor="ctr">
                    <a:lnL>
                      <a:noFill/>
                    </a:lnL>
                    <a:lnR>
                      <a:noFill/>
                    </a:lnR>
                    <a:lnT>
                      <a:noFill/>
                    </a:lnT>
                    <a:lnB>
                      <a:noFill/>
                    </a:lnB>
                  </a:tcPr>
                </a:tc>
                <a:tc>
                  <a:txBody>
                    <a:bodyPr/>
                    <a:lstStyle/>
                    <a:p>
                      <a:pPr algn="r" fontAlgn="ctr"/>
                      <a:r>
                        <a:rPr lang="en-US" sz="1300" b="0" i="0" u="none" strike="noStrike" dirty="0">
                          <a:solidFill>
                            <a:srgbClr val="000000"/>
                          </a:solidFill>
                          <a:effectLst/>
                          <a:latin typeface="+mj-lt"/>
                        </a:rPr>
                        <a:t> $      26,092,817</a:t>
                      </a:r>
                    </a:p>
                  </a:txBody>
                  <a:tcPr marL="13619" marR="13619" marT="13619"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1300" b="0" i="0" u="none" strike="noStrike" dirty="0">
                          <a:solidFill>
                            <a:srgbClr val="000000"/>
                          </a:solidFill>
                          <a:effectLst/>
                          <a:latin typeface="+mj-lt"/>
                        </a:rPr>
                        <a:t> $      22,664,433 </a:t>
                      </a:r>
                    </a:p>
                  </a:txBody>
                  <a:tcPr marL="13619" marR="13619" marT="13619"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1300" b="0" i="0" u="none" strike="noStrike" dirty="0">
                          <a:solidFill>
                            <a:srgbClr val="000000"/>
                          </a:solidFill>
                          <a:effectLst/>
                          <a:latin typeface="+mj-lt"/>
                        </a:rPr>
                        <a:t> $        3,428,384</a:t>
                      </a:r>
                    </a:p>
                  </a:txBody>
                  <a:tcPr marL="13619" marR="13619" marT="13619"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1300" b="0" i="0" u="none" strike="noStrike" dirty="0">
                          <a:solidFill>
                            <a:srgbClr val="000000"/>
                          </a:solidFill>
                          <a:effectLst/>
                          <a:latin typeface="+mj-lt"/>
                        </a:rPr>
                        <a:t>23.80%</a:t>
                      </a:r>
                    </a:p>
                  </a:txBody>
                  <a:tcPr marL="13619" marR="13619" marT="13619"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524048105"/>
                  </a:ext>
                </a:extLst>
              </a:tr>
            </a:tbl>
          </a:graphicData>
        </a:graphic>
      </p:graphicFrame>
    </p:spTree>
    <p:extLst>
      <p:ext uri="{BB962C8B-B14F-4D97-AF65-F5344CB8AC3E}">
        <p14:creationId xmlns:p14="http://schemas.microsoft.com/office/powerpoint/2010/main" val="1171762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Governmental Funds – Statement of Revenues, Expenditures, and Changes in Fund Balances</a:t>
            </a:r>
          </a:p>
        </p:txBody>
      </p:sp>
      <p:sp>
        <p:nvSpPr>
          <p:cNvPr id="4" name="Slide Number Placeholder 3"/>
          <p:cNvSpPr>
            <a:spLocks noGrp="1"/>
          </p:cNvSpPr>
          <p:nvPr>
            <p:ph type="sldNum" sz="quarter" idx="12"/>
          </p:nvPr>
        </p:nvSpPr>
        <p:spPr/>
        <p:txBody>
          <a:bodyPr/>
          <a:lstStyle/>
          <a:p>
            <a:fld id="{688B75F2-422D-42DB-B5CB-9FDA1BE186BF}" type="slidenum">
              <a:rPr lang="en-US" smtClean="0"/>
              <a:t>19</a:t>
            </a:fld>
            <a:endParaRPr lang="en-US"/>
          </a:p>
        </p:txBody>
      </p:sp>
      <p:graphicFrame>
        <p:nvGraphicFramePr>
          <p:cNvPr id="10" name="Table 9">
            <a:extLst>
              <a:ext uri="{FF2B5EF4-FFF2-40B4-BE49-F238E27FC236}">
                <a16:creationId xmlns:a16="http://schemas.microsoft.com/office/drawing/2014/main" id="{A349267D-017F-C9CB-8C49-4BEF186C3521}"/>
              </a:ext>
            </a:extLst>
          </p:cNvPr>
          <p:cNvGraphicFramePr>
            <a:graphicFrameLocks noGrp="1"/>
          </p:cNvGraphicFramePr>
          <p:nvPr/>
        </p:nvGraphicFramePr>
        <p:xfrm>
          <a:off x="3861526" y="2363175"/>
          <a:ext cx="4468949" cy="1936107"/>
        </p:xfrm>
        <a:graphic>
          <a:graphicData uri="http://schemas.openxmlformats.org/drawingml/2006/table">
            <a:tbl>
              <a:tblPr firstRow="1" bandRow="1"/>
              <a:tblGrid>
                <a:gridCol w="3139147">
                  <a:extLst>
                    <a:ext uri="{9D8B030D-6E8A-4147-A177-3AD203B41FA5}">
                      <a16:colId xmlns:a16="http://schemas.microsoft.com/office/drawing/2014/main" val="2544112600"/>
                    </a:ext>
                  </a:extLst>
                </a:gridCol>
                <a:gridCol w="1329802">
                  <a:extLst>
                    <a:ext uri="{9D8B030D-6E8A-4147-A177-3AD203B41FA5}">
                      <a16:colId xmlns:a16="http://schemas.microsoft.com/office/drawing/2014/main" val="2414870451"/>
                    </a:ext>
                  </a:extLst>
                </a:gridCol>
              </a:tblGrid>
              <a:tr h="157949">
                <a:tc>
                  <a:txBody>
                    <a:bodyPr/>
                    <a:lstStyle/>
                    <a:p>
                      <a:pPr algn="l" fontAlgn="ctr"/>
                      <a:endParaRPr lang="en-US" sz="1200" b="0" i="0" u="none" strike="noStrike" dirty="0">
                        <a:solidFill>
                          <a:srgbClr val="000000"/>
                        </a:solidFill>
                        <a:effectLst/>
                        <a:latin typeface="+mj-lt"/>
                      </a:endParaRPr>
                    </a:p>
                  </a:txBody>
                  <a:tcPr marL="11923" marR="11923" marT="11923"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sng" strike="noStrike" kern="1200" dirty="0">
                          <a:solidFill>
                            <a:srgbClr val="000000"/>
                          </a:solidFill>
                          <a:effectLst/>
                          <a:latin typeface="+mn-lt"/>
                          <a:ea typeface="+mn-ea"/>
                          <a:cs typeface="+mn-cs"/>
                        </a:rPr>
                        <a:t>General Fund</a:t>
                      </a:r>
                    </a:p>
                  </a:txBody>
                  <a:tcPr marL="11923" marR="11923" marT="11923"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0783033"/>
                  </a:ext>
                </a:extLst>
              </a:tr>
              <a:tr h="157949">
                <a:tc>
                  <a:txBody>
                    <a:bodyPr/>
                    <a:lstStyle/>
                    <a:p>
                      <a:pPr algn="l" fontAlgn="ctr"/>
                      <a:r>
                        <a:rPr lang="en-US" sz="1200" b="0" i="0" u="none" strike="noStrike" dirty="0">
                          <a:solidFill>
                            <a:srgbClr val="000000"/>
                          </a:solidFill>
                          <a:effectLst/>
                          <a:latin typeface="+mj-lt"/>
                        </a:rPr>
                        <a:t>     Excess of Revenues </a:t>
                      </a:r>
                      <a:r>
                        <a:rPr lang="en-US" sz="1200" b="0" i="0" u="none" strike="noStrike" kern="1200" dirty="0">
                          <a:solidFill>
                            <a:srgbClr val="000000"/>
                          </a:solidFill>
                          <a:effectLst/>
                          <a:latin typeface="+mn-lt"/>
                          <a:ea typeface="+mn-ea"/>
                          <a:cs typeface="+mn-cs"/>
                        </a:rPr>
                        <a:t>over</a:t>
                      </a:r>
                      <a:br>
                        <a:rPr lang="en-US" sz="1200" b="0" i="0" u="none" strike="noStrike" kern="1200" dirty="0">
                          <a:solidFill>
                            <a:srgbClr val="000000"/>
                          </a:solidFill>
                          <a:effectLst/>
                          <a:latin typeface="+mn-lt"/>
                          <a:ea typeface="+mn-ea"/>
                          <a:cs typeface="+mn-cs"/>
                        </a:rPr>
                      </a:br>
                      <a:r>
                        <a:rPr lang="en-US" sz="1200" b="0" i="0" u="none" strike="noStrike" kern="1200" dirty="0">
                          <a:solidFill>
                            <a:srgbClr val="000000"/>
                          </a:solidFill>
                          <a:effectLst/>
                          <a:latin typeface="+mn-lt"/>
                          <a:ea typeface="+mn-ea"/>
                          <a:cs typeface="+mn-cs"/>
                        </a:rPr>
                        <a:t>     Expenditures</a:t>
                      </a:r>
                      <a:endParaRPr lang="en-US" sz="1200" b="0" i="0" u="none" strike="noStrike" dirty="0">
                        <a:solidFill>
                          <a:srgbClr val="000000"/>
                        </a:solidFill>
                        <a:effectLst/>
                        <a:latin typeface="+mj-lt"/>
                      </a:endParaRPr>
                    </a:p>
                  </a:txBody>
                  <a:tcPr marL="11923" marR="11923" marT="11923"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ctr"/>
                      <a:r>
                        <a:rPr lang="en-US" sz="1200" b="0" i="0" u="none" strike="noStrike" kern="1200" dirty="0">
                          <a:solidFill>
                            <a:srgbClr val="000000"/>
                          </a:solidFill>
                          <a:effectLst/>
                          <a:latin typeface="+mn-lt"/>
                          <a:ea typeface="+mn-ea"/>
                          <a:cs typeface="+mn-cs"/>
                        </a:rPr>
                        <a:t> $         </a:t>
                      </a:r>
                      <a:r>
                        <a:rPr lang="en-US" sz="1200" b="0" i="0" u="none" strike="noStrike" dirty="0">
                          <a:solidFill>
                            <a:srgbClr val="000000"/>
                          </a:solidFill>
                          <a:effectLst/>
                          <a:latin typeface="+mj-lt"/>
                        </a:rPr>
                        <a:t>1,818,719</a:t>
                      </a:r>
                    </a:p>
                  </a:txBody>
                  <a:tcPr marL="11923" marR="11923" marT="11923"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495648233"/>
                  </a:ext>
                </a:extLst>
              </a:tr>
              <a:tr h="157949">
                <a:tc>
                  <a:txBody>
                    <a:bodyPr/>
                    <a:lstStyle/>
                    <a:p>
                      <a:pPr algn="l" fontAlgn="ctr"/>
                      <a:r>
                        <a:rPr lang="en-US" sz="1200" b="1" i="0" u="none" strike="noStrike" dirty="0">
                          <a:solidFill>
                            <a:srgbClr val="000000"/>
                          </a:solidFill>
                          <a:effectLst/>
                          <a:latin typeface="+mj-lt"/>
                        </a:rPr>
                        <a:t>Other Financing Sources (Uses)</a:t>
                      </a:r>
                    </a:p>
                  </a:txBody>
                  <a:tcPr marL="11923" marR="11923" marT="11923"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200" b="0" i="0" u="sng" strike="noStrike" dirty="0">
                        <a:solidFill>
                          <a:srgbClr val="000000"/>
                        </a:solidFill>
                        <a:effectLst/>
                        <a:latin typeface="+mj-lt"/>
                      </a:endParaRPr>
                    </a:p>
                  </a:txBody>
                  <a:tcPr marL="11923" marR="11923" marT="11923"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3411007"/>
                  </a:ext>
                </a:extLst>
              </a:tr>
              <a:tr h="178643">
                <a:tc>
                  <a:txBody>
                    <a:bodyPr/>
                    <a:lstStyle/>
                    <a:p>
                      <a:pPr algn="l" fontAlgn="ctr"/>
                      <a:r>
                        <a:rPr lang="en-US" sz="1200" b="0" i="0" u="none" strike="noStrike" dirty="0">
                          <a:solidFill>
                            <a:srgbClr val="000000"/>
                          </a:solidFill>
                          <a:effectLst/>
                          <a:latin typeface="+mj-lt"/>
                        </a:rPr>
                        <a:t>     Proceeds of bonds</a:t>
                      </a:r>
                    </a:p>
                  </a:txBody>
                  <a:tcPr marL="11923" marR="11923" marT="11923" marB="0" anchor="ctr">
                    <a:lnL>
                      <a:noFill/>
                    </a:lnL>
                    <a:lnR>
                      <a:noFill/>
                    </a:lnR>
                    <a:lnT w="12700" cap="flat" cmpd="sng" algn="ctr">
                      <a:noFill/>
                      <a:prstDash val="solid"/>
                      <a:round/>
                      <a:headEnd type="none" w="med" len="med"/>
                      <a:tailEnd type="none" w="med" len="med"/>
                    </a:lnT>
                    <a:lnB>
                      <a:noFill/>
                    </a:lnB>
                    <a:solidFill>
                      <a:schemeClr val="accent3">
                        <a:lumMod val="20000"/>
                        <a:lumOff val="80000"/>
                      </a:schemeClr>
                    </a:solidFill>
                  </a:tcPr>
                </a:tc>
                <a:tc>
                  <a:txBody>
                    <a:bodyPr/>
                    <a:lstStyle/>
                    <a:p>
                      <a:pPr algn="ctr" fontAlgn="ctr"/>
                      <a:r>
                        <a:rPr lang="en-US" sz="1200" b="0" i="0" u="none" strike="noStrike" dirty="0">
                          <a:solidFill>
                            <a:srgbClr val="000000"/>
                          </a:solidFill>
                          <a:effectLst/>
                          <a:latin typeface="+mj-lt"/>
                        </a:rPr>
                        <a:t>        -</a:t>
                      </a:r>
                    </a:p>
                  </a:txBody>
                  <a:tcPr marL="11923" marR="11923" marT="11923"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561199030"/>
                  </a:ext>
                </a:extLst>
              </a:tr>
              <a:tr h="178643">
                <a:tc>
                  <a:txBody>
                    <a:bodyPr/>
                    <a:lstStyle/>
                    <a:p>
                      <a:pPr algn="l" fontAlgn="ctr"/>
                      <a:r>
                        <a:rPr lang="en-US" sz="1200" b="0" i="0" u="none" strike="noStrike" dirty="0">
                          <a:solidFill>
                            <a:srgbClr val="000000"/>
                          </a:solidFill>
                          <a:effectLst/>
                          <a:latin typeface="+mj-lt"/>
                        </a:rPr>
                        <a:t>     Bond Premiums</a:t>
                      </a:r>
                    </a:p>
                  </a:txBody>
                  <a:tcPr marL="11923" marR="11923" marT="11923" marB="0" anchor="ctr">
                    <a:lnL>
                      <a:noFill/>
                    </a:lnL>
                    <a:lnR>
                      <a:noFill/>
                    </a:lnR>
                    <a:lnT>
                      <a:noFill/>
                    </a:lnT>
                    <a:lnB>
                      <a:noFill/>
                    </a:lnB>
                  </a:tcPr>
                </a:tc>
                <a:tc>
                  <a:txBody>
                    <a:bodyPr/>
                    <a:lstStyle/>
                    <a:p>
                      <a:pPr algn="ctr" fontAlgn="ctr"/>
                      <a:r>
                        <a:rPr lang="en-US" sz="1200" b="0" i="0" u="none" strike="noStrike" kern="1200" dirty="0">
                          <a:solidFill>
                            <a:srgbClr val="000000"/>
                          </a:solidFill>
                          <a:effectLst/>
                          <a:latin typeface="+mn-lt"/>
                          <a:ea typeface="+mn-ea"/>
                          <a:cs typeface="+mn-cs"/>
                        </a:rPr>
                        <a:t>        -</a:t>
                      </a:r>
                      <a:endParaRPr lang="en-US" sz="1200" b="0" i="0" u="none" strike="noStrike" dirty="0">
                        <a:solidFill>
                          <a:srgbClr val="000000"/>
                        </a:solidFill>
                        <a:effectLst/>
                        <a:latin typeface="+mj-lt"/>
                      </a:endParaRPr>
                    </a:p>
                  </a:txBody>
                  <a:tcPr marL="11923" marR="11923" marT="11923"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3182829"/>
                  </a:ext>
                </a:extLst>
              </a:tr>
              <a:tr h="178643">
                <a:tc>
                  <a:txBody>
                    <a:bodyPr/>
                    <a:lstStyle/>
                    <a:p>
                      <a:pPr algn="l" fontAlgn="ctr"/>
                      <a:r>
                        <a:rPr lang="en-US" sz="1200" b="0" i="0" u="none" strike="noStrike" kern="1200" dirty="0">
                          <a:solidFill>
                            <a:srgbClr val="000000"/>
                          </a:solidFill>
                          <a:effectLst/>
                          <a:latin typeface="+mn-lt"/>
                          <a:ea typeface="+mn-ea"/>
                          <a:cs typeface="+mn-cs"/>
                        </a:rPr>
                        <a:t>     Transfers in</a:t>
                      </a:r>
                      <a:endParaRPr lang="en-US" sz="1200" b="0" i="0" u="none" strike="noStrike" dirty="0">
                        <a:solidFill>
                          <a:srgbClr val="000000"/>
                        </a:solidFill>
                        <a:effectLst/>
                        <a:latin typeface="+mj-lt"/>
                      </a:endParaRPr>
                    </a:p>
                  </a:txBody>
                  <a:tcPr marL="11923" marR="11923" marT="11923" marB="0" anchor="ctr">
                    <a:lnL>
                      <a:noFill/>
                    </a:lnL>
                    <a:lnR>
                      <a:noFill/>
                    </a:lnR>
                    <a:lnT>
                      <a:noFill/>
                    </a:lnT>
                    <a:lnB>
                      <a:noFill/>
                    </a:lnB>
                    <a:solidFill>
                      <a:schemeClr val="accent3">
                        <a:lumMod val="20000"/>
                        <a:lumOff val="80000"/>
                      </a:schemeClr>
                    </a:solidFill>
                  </a:tcPr>
                </a:tc>
                <a:tc>
                  <a:txBody>
                    <a:bodyPr/>
                    <a:lstStyle/>
                    <a:p>
                      <a:pPr algn="r" fontAlgn="ctr"/>
                      <a:r>
                        <a:rPr lang="en-US" sz="1200" b="0" i="0" u="none" strike="noStrike" dirty="0">
                          <a:solidFill>
                            <a:srgbClr val="000000"/>
                          </a:solidFill>
                          <a:effectLst/>
                          <a:latin typeface="+mj-lt"/>
                        </a:rPr>
                        <a:t>1,631,398</a:t>
                      </a:r>
                    </a:p>
                  </a:txBody>
                  <a:tcPr marL="11923" marR="11923" marT="11923"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73111567"/>
                  </a:ext>
                </a:extLst>
              </a:tr>
              <a:tr h="178643">
                <a:tc>
                  <a:txBody>
                    <a:bodyPr/>
                    <a:lstStyle/>
                    <a:p>
                      <a:pPr algn="l" fontAlgn="ctr"/>
                      <a:r>
                        <a:rPr lang="en-US" sz="1200" b="0" i="0" u="none" strike="noStrike" kern="1200" dirty="0">
                          <a:solidFill>
                            <a:srgbClr val="000000"/>
                          </a:solidFill>
                          <a:effectLst/>
                          <a:latin typeface="+mn-lt"/>
                          <a:ea typeface="+mn-ea"/>
                          <a:cs typeface="+mn-cs"/>
                        </a:rPr>
                        <a:t>     Transfers out</a:t>
                      </a:r>
                      <a:endParaRPr lang="en-US" sz="1200" b="0" i="0" u="none" strike="noStrike" dirty="0">
                        <a:solidFill>
                          <a:srgbClr val="000000"/>
                        </a:solidFill>
                        <a:effectLst/>
                        <a:latin typeface="+mj-lt"/>
                      </a:endParaRPr>
                    </a:p>
                  </a:txBody>
                  <a:tcPr marL="11923" marR="11923" marT="11923" marB="0" anchor="ctr">
                    <a:lnL>
                      <a:noFill/>
                    </a:lnL>
                    <a:lnR>
                      <a:noFill/>
                    </a:lnR>
                    <a:lnT>
                      <a:noFill/>
                    </a:lnT>
                    <a:lnB>
                      <a:noFill/>
                    </a:lnB>
                    <a:noFill/>
                  </a:tcPr>
                </a:tc>
                <a:tc>
                  <a:txBody>
                    <a:bodyPr/>
                    <a:lstStyle/>
                    <a:p>
                      <a:pPr algn="r" fontAlgn="ctr"/>
                      <a:r>
                        <a:rPr lang="en-US" sz="1200" b="0" i="0" u="none" strike="noStrike" dirty="0">
                          <a:solidFill>
                            <a:srgbClr val="000000"/>
                          </a:solidFill>
                          <a:effectLst/>
                          <a:latin typeface="+mj-lt"/>
                        </a:rPr>
                        <a:t>(21,733)</a:t>
                      </a:r>
                    </a:p>
                  </a:txBody>
                  <a:tcPr marL="11923" marR="11923" marT="11923"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9309942"/>
                  </a:ext>
                </a:extLst>
              </a:tr>
              <a:tr h="178643">
                <a:tc>
                  <a:txBody>
                    <a:bodyPr/>
                    <a:lstStyle/>
                    <a:p>
                      <a:pPr algn="l" fontAlgn="ctr"/>
                      <a:r>
                        <a:rPr lang="en-US" sz="1200" b="0" i="0" u="none" strike="noStrike" kern="1200" dirty="0">
                          <a:solidFill>
                            <a:srgbClr val="000000"/>
                          </a:solidFill>
                          <a:effectLst/>
                          <a:latin typeface="+mn-lt"/>
                          <a:ea typeface="+mn-ea"/>
                          <a:cs typeface="+mn-cs"/>
                        </a:rPr>
                        <a:t>          Total Other Financing Sources (Uses)</a:t>
                      </a:r>
                      <a:endParaRPr lang="en-US" sz="1200" b="0" i="0" u="none" strike="noStrike" dirty="0">
                        <a:solidFill>
                          <a:srgbClr val="000000"/>
                        </a:solidFill>
                        <a:effectLst/>
                        <a:latin typeface="+mj-lt"/>
                      </a:endParaRPr>
                    </a:p>
                  </a:txBody>
                  <a:tcPr marL="11923" marR="11923" marT="11923" marB="0" anchor="ctr">
                    <a:lnL>
                      <a:noFill/>
                    </a:lnL>
                    <a:lnR>
                      <a:noFill/>
                    </a:lnR>
                    <a:lnT>
                      <a:noFill/>
                    </a:lnT>
                    <a:lnB>
                      <a:noFill/>
                    </a:lnB>
                    <a:solidFill>
                      <a:schemeClr val="accent3">
                        <a:lumMod val="20000"/>
                        <a:lumOff val="80000"/>
                      </a:schemeClr>
                    </a:solidFill>
                  </a:tcPr>
                </a:tc>
                <a:tc>
                  <a:txBody>
                    <a:bodyPr/>
                    <a:lstStyle/>
                    <a:p>
                      <a:pPr algn="r" fontAlgn="ctr"/>
                      <a:r>
                        <a:rPr lang="en-US" sz="1200" b="0" i="0" u="none" strike="noStrike" dirty="0">
                          <a:solidFill>
                            <a:srgbClr val="000000"/>
                          </a:solidFill>
                          <a:effectLst/>
                          <a:latin typeface="+mj-lt"/>
                        </a:rPr>
                        <a:t>1,609,665</a:t>
                      </a:r>
                    </a:p>
                  </a:txBody>
                  <a:tcPr marL="11923" marR="11923" marT="11923"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686851233"/>
                  </a:ext>
                </a:extLst>
              </a:tr>
              <a:tr h="178643">
                <a:tc>
                  <a:txBody>
                    <a:bodyPr/>
                    <a:lstStyle/>
                    <a:p>
                      <a:pPr algn="l" fontAlgn="ctr"/>
                      <a:r>
                        <a:rPr lang="en-US" sz="1200" b="0" i="0" u="none" strike="noStrike" dirty="0">
                          <a:solidFill>
                            <a:srgbClr val="000000"/>
                          </a:solidFill>
                          <a:effectLst/>
                          <a:latin typeface="+mj-lt"/>
                        </a:rPr>
                        <a:t>     Change in Fund Balance</a:t>
                      </a:r>
                    </a:p>
                  </a:txBody>
                  <a:tcPr marL="11923" marR="11923" marT="11923" marB="0" anchor="ctr">
                    <a:lnL>
                      <a:noFill/>
                    </a:lnL>
                    <a:lnR>
                      <a:noFill/>
                    </a:lnR>
                    <a:lnT>
                      <a:noFill/>
                    </a:lnT>
                    <a:lnB>
                      <a:noFill/>
                    </a:lnB>
                    <a:noFill/>
                  </a:tcPr>
                </a:tc>
                <a:tc>
                  <a:txBody>
                    <a:bodyPr/>
                    <a:lstStyle/>
                    <a:p>
                      <a:pPr algn="r" fontAlgn="ctr"/>
                      <a:r>
                        <a:rPr lang="en-US" sz="1200" b="0" i="0" u="none" strike="noStrike" dirty="0">
                          <a:solidFill>
                            <a:srgbClr val="000000"/>
                          </a:solidFill>
                          <a:effectLst/>
                          <a:latin typeface="+mj-lt"/>
                        </a:rPr>
                        <a:t>3,428,384</a:t>
                      </a:r>
                    </a:p>
                  </a:txBody>
                  <a:tcPr marL="11923" marR="11923" marT="11923"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2926013"/>
                  </a:ext>
                </a:extLst>
              </a:tr>
            </a:tbl>
          </a:graphicData>
        </a:graphic>
      </p:graphicFrame>
    </p:spTree>
    <p:extLst>
      <p:ext uri="{BB962C8B-B14F-4D97-AF65-F5344CB8AC3E}">
        <p14:creationId xmlns:p14="http://schemas.microsoft.com/office/powerpoint/2010/main" val="177117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791597BD-2DE7-BBFD-82E6-76BD46C54386}"/>
              </a:ext>
            </a:extLst>
          </p:cNvPr>
          <p:cNvSpPr>
            <a:spLocks noGrp="1"/>
          </p:cNvSpPr>
          <p:nvPr>
            <p:ph type="body" sz="quarter" idx="11"/>
          </p:nvPr>
        </p:nvSpPr>
        <p:spPr/>
        <p:txBody>
          <a:bodyPr/>
          <a:lstStyle/>
          <a:p>
            <a:r>
              <a:rPr lang="en-US" dirty="0"/>
              <a:t>MD&amp;A refresher from 20 years ago</a:t>
            </a:r>
          </a:p>
          <a:p>
            <a:r>
              <a:rPr lang="en-US" dirty="0"/>
              <a:t>April 16-18: New reporting model scheduled to be voted on</a:t>
            </a:r>
          </a:p>
          <a:p>
            <a:pPr lvl="1"/>
            <a:r>
              <a:rPr lang="en-US" dirty="0"/>
              <a:t>GASB ?</a:t>
            </a:r>
          </a:p>
          <a:p>
            <a:pPr lvl="1"/>
            <a:r>
              <a:rPr lang="en-US" dirty="0"/>
              <a:t>Effective fiscal years beginning after June 15, 2025</a:t>
            </a:r>
          </a:p>
          <a:p>
            <a:pPr lvl="2"/>
            <a:r>
              <a:rPr lang="en-US" dirty="0"/>
              <a:t>FY 26</a:t>
            </a:r>
          </a:p>
          <a:p>
            <a:pPr lvl="2"/>
            <a:r>
              <a:rPr lang="en-US" dirty="0"/>
              <a:t>CY 26</a:t>
            </a:r>
          </a:p>
          <a:p>
            <a:pPr lvl="1"/>
            <a:r>
              <a:rPr lang="en-US" dirty="0"/>
              <a:t>Expect changes to MD&amp;A requirement</a:t>
            </a:r>
          </a:p>
          <a:p>
            <a:r>
              <a:rPr lang="en-US" dirty="0"/>
              <a:t>What do readers want to know?</a:t>
            </a:r>
          </a:p>
          <a:p>
            <a:pPr lvl="1"/>
            <a:r>
              <a:rPr lang="en-US" dirty="0"/>
              <a:t>Make it easy on the reader and include in MD&amp;A</a:t>
            </a:r>
          </a:p>
          <a:p>
            <a:r>
              <a:rPr lang="en-US" dirty="0"/>
              <a:t>Graphs and charts can enhance</a:t>
            </a:r>
          </a:p>
        </p:txBody>
      </p:sp>
      <p:sp>
        <p:nvSpPr>
          <p:cNvPr id="2" name="Title 1">
            <a:extLst>
              <a:ext uri="{FF2B5EF4-FFF2-40B4-BE49-F238E27FC236}">
                <a16:creationId xmlns:a16="http://schemas.microsoft.com/office/drawing/2014/main" id="{EC7A94F9-FECD-5D8D-12A0-733F581D7048}"/>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838B99B5-CDF2-72A6-F3F3-FB5B832FBC9E}"/>
              </a:ext>
            </a:extLst>
          </p:cNvPr>
          <p:cNvSpPr>
            <a:spLocks noGrp="1"/>
          </p:cNvSpPr>
          <p:nvPr>
            <p:ph type="sldNum" sz="quarter" idx="12"/>
          </p:nvPr>
        </p:nvSpPr>
        <p:spPr/>
        <p:txBody>
          <a:bodyPr/>
          <a:lstStyle/>
          <a:p>
            <a:fld id="{BEBCF1AD-1FFB-4EEA-961C-8EB81DFF5412}" type="slidenum">
              <a:rPr lang="en-US" smtClean="0"/>
              <a:pPr/>
              <a:t>2</a:t>
            </a:fld>
            <a:endParaRPr lang="en-US" dirty="0"/>
          </a:p>
        </p:txBody>
      </p:sp>
    </p:spTree>
    <p:extLst>
      <p:ext uri="{BB962C8B-B14F-4D97-AF65-F5344CB8AC3E}">
        <p14:creationId xmlns:p14="http://schemas.microsoft.com/office/powerpoint/2010/main" val="1354523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Transfers – Are they from a recurring revenue source? </a:t>
            </a:r>
          </a:p>
        </p:txBody>
      </p:sp>
      <p:sp>
        <p:nvSpPr>
          <p:cNvPr id="4" name="Slide Number Placeholder 3"/>
          <p:cNvSpPr>
            <a:spLocks noGrp="1"/>
          </p:cNvSpPr>
          <p:nvPr>
            <p:ph type="sldNum" sz="quarter" idx="12"/>
          </p:nvPr>
        </p:nvSpPr>
        <p:spPr/>
        <p:txBody>
          <a:bodyPr/>
          <a:lstStyle/>
          <a:p>
            <a:fld id="{688B75F2-422D-42DB-B5CB-9FDA1BE186BF}" type="slidenum">
              <a:rPr lang="en-US" smtClean="0"/>
              <a:t>20</a:t>
            </a:fld>
            <a:endParaRPr lang="en-US"/>
          </a:p>
        </p:txBody>
      </p:sp>
      <p:graphicFrame>
        <p:nvGraphicFramePr>
          <p:cNvPr id="3" name="Table 2">
            <a:extLst>
              <a:ext uri="{FF2B5EF4-FFF2-40B4-BE49-F238E27FC236}">
                <a16:creationId xmlns:a16="http://schemas.microsoft.com/office/drawing/2014/main" id="{E3661202-31B8-5ACA-9618-5C55997486BE}"/>
              </a:ext>
            </a:extLst>
          </p:cNvPr>
          <p:cNvGraphicFramePr>
            <a:graphicFrameLocks noGrp="1"/>
          </p:cNvGraphicFramePr>
          <p:nvPr>
            <p:extLst>
              <p:ext uri="{D42A27DB-BD31-4B8C-83A1-F6EECF244321}">
                <p14:modId xmlns:p14="http://schemas.microsoft.com/office/powerpoint/2010/main" val="273116443"/>
              </p:ext>
            </p:extLst>
          </p:nvPr>
        </p:nvGraphicFramePr>
        <p:xfrm>
          <a:off x="1531873" y="1969477"/>
          <a:ext cx="9128253" cy="3329349"/>
        </p:xfrm>
        <a:graphic>
          <a:graphicData uri="http://schemas.openxmlformats.org/drawingml/2006/table">
            <a:tbl>
              <a:tblPr firstRow="1" bandRow="1"/>
              <a:tblGrid>
                <a:gridCol w="6208300">
                  <a:extLst>
                    <a:ext uri="{9D8B030D-6E8A-4147-A177-3AD203B41FA5}">
                      <a16:colId xmlns:a16="http://schemas.microsoft.com/office/drawing/2014/main" val="3781967022"/>
                    </a:ext>
                  </a:extLst>
                </a:gridCol>
                <a:gridCol w="1485856">
                  <a:extLst>
                    <a:ext uri="{9D8B030D-6E8A-4147-A177-3AD203B41FA5}">
                      <a16:colId xmlns:a16="http://schemas.microsoft.com/office/drawing/2014/main" val="1801327849"/>
                    </a:ext>
                  </a:extLst>
                </a:gridCol>
                <a:gridCol w="1434097">
                  <a:extLst>
                    <a:ext uri="{9D8B030D-6E8A-4147-A177-3AD203B41FA5}">
                      <a16:colId xmlns:a16="http://schemas.microsoft.com/office/drawing/2014/main" val="629440896"/>
                    </a:ext>
                  </a:extLst>
                </a:gridCol>
              </a:tblGrid>
              <a:tr h="277344">
                <a:tc>
                  <a:txBody>
                    <a:bodyPr/>
                    <a:lstStyle/>
                    <a:p>
                      <a:pPr algn="l" fontAlgn="b"/>
                      <a:r>
                        <a:rPr lang="en-US" sz="1400" b="0" i="0" u="sng" strike="noStrike" dirty="0">
                          <a:solidFill>
                            <a:srgbClr val="000000"/>
                          </a:solidFill>
                          <a:effectLst/>
                          <a:latin typeface="+mj-lt"/>
                        </a:rPr>
                        <a:t>Governmental Funds:</a:t>
                      </a:r>
                    </a:p>
                  </a:txBody>
                  <a:tcPr marL="11415" marR="11415" marT="11415" marB="0" anchor="b">
                    <a:lnL>
                      <a:noFill/>
                    </a:lnL>
                    <a:lnR>
                      <a:noFill/>
                    </a:lnR>
                    <a:lnT>
                      <a:noFill/>
                    </a:lnT>
                    <a:lnB>
                      <a:noFill/>
                    </a:lnB>
                  </a:tcPr>
                </a:tc>
                <a:tc>
                  <a:txBody>
                    <a:bodyPr/>
                    <a:lstStyle/>
                    <a:p>
                      <a:pPr algn="ctr" fontAlgn="ctr"/>
                      <a:r>
                        <a:rPr lang="en-US" sz="1400" b="0" i="0" u="sng" strike="noStrike" dirty="0">
                          <a:solidFill>
                            <a:srgbClr val="000000"/>
                          </a:solidFill>
                          <a:effectLst/>
                          <a:latin typeface="+mj-lt"/>
                        </a:rPr>
                        <a:t>Transfers In</a:t>
                      </a:r>
                    </a:p>
                  </a:txBody>
                  <a:tcPr marL="14289" marR="14289" marT="14289" marB="0" anchor="b">
                    <a:lnL>
                      <a:noFill/>
                    </a:lnL>
                    <a:lnR>
                      <a:noFill/>
                    </a:lnR>
                    <a:lnT>
                      <a:noFill/>
                    </a:lnT>
                    <a:lnB>
                      <a:noFill/>
                    </a:lnB>
                  </a:tcPr>
                </a:tc>
                <a:tc>
                  <a:txBody>
                    <a:bodyPr/>
                    <a:lstStyle/>
                    <a:p>
                      <a:pPr algn="ctr" fontAlgn="ctr"/>
                      <a:r>
                        <a:rPr lang="en-US" sz="1400" b="0" i="0" u="sng" strike="noStrike" dirty="0">
                          <a:solidFill>
                            <a:srgbClr val="000000"/>
                          </a:solidFill>
                          <a:effectLst/>
                          <a:latin typeface="+mj-lt"/>
                        </a:rPr>
                        <a:t>Transfers Out</a:t>
                      </a:r>
                    </a:p>
                  </a:txBody>
                  <a:tcPr marL="14289" marR="14289" marT="14289" marB="0" anchor="b">
                    <a:lnL>
                      <a:noFill/>
                    </a:lnL>
                    <a:lnR>
                      <a:noFill/>
                    </a:lnR>
                    <a:lnT>
                      <a:noFill/>
                    </a:lnT>
                    <a:lnB>
                      <a:noFill/>
                    </a:lnB>
                  </a:tcPr>
                </a:tc>
                <a:extLst>
                  <a:ext uri="{0D108BD9-81ED-4DB2-BD59-A6C34878D82A}">
                    <a16:rowId xmlns:a16="http://schemas.microsoft.com/office/drawing/2014/main" val="3527511932"/>
                  </a:ext>
                </a:extLst>
              </a:tr>
              <a:tr h="27734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j-lt"/>
                          <a:ea typeface="+mn-ea"/>
                          <a:cs typeface="+mn-cs"/>
                        </a:rPr>
                        <a:t>     </a:t>
                      </a:r>
                      <a:r>
                        <a:rPr lang="en-US" sz="1400" b="0" i="0" u="none" strike="noStrike" kern="1200" dirty="0">
                          <a:solidFill>
                            <a:srgbClr val="000000"/>
                          </a:solidFill>
                          <a:effectLst/>
                          <a:latin typeface="+mj-lt"/>
                          <a:ea typeface="+mn-ea"/>
                          <a:cs typeface="+mn-cs"/>
                        </a:rPr>
                        <a:t>General Fund</a:t>
                      </a:r>
                      <a:endParaRPr lang="en-US" sz="1400" b="1" i="0" u="none" strike="noStrike" kern="1200" dirty="0">
                        <a:solidFill>
                          <a:srgbClr val="000000"/>
                        </a:solidFill>
                        <a:effectLst/>
                        <a:latin typeface="+mj-lt"/>
                        <a:ea typeface="+mn-ea"/>
                        <a:cs typeface="+mn-cs"/>
                      </a:endParaRPr>
                    </a:p>
                  </a:txBody>
                  <a:tcPr marL="11415" marR="11415" marT="11415"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mn-lt"/>
                          <a:ea typeface="+mn-ea"/>
                          <a:cs typeface="+mn-cs"/>
                        </a:rPr>
                        <a:t>$         1,631,398 </a:t>
                      </a:r>
                    </a:p>
                  </a:txBody>
                  <a:tcPr marL="11415" marR="11415" marT="11415"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mn-lt"/>
                          <a:ea typeface="+mn-ea"/>
                          <a:cs typeface="+mn-cs"/>
                        </a:rPr>
                        <a:t>$            21,733 </a:t>
                      </a:r>
                    </a:p>
                  </a:txBody>
                  <a:tcPr marL="11415" marR="11415" marT="1141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538708197"/>
                  </a:ext>
                </a:extLst>
              </a:tr>
              <a:tr h="277344">
                <a:tc>
                  <a:txBody>
                    <a:bodyPr/>
                    <a:lstStyle/>
                    <a:p>
                      <a:pPr algn="l" fontAlgn="b"/>
                      <a:r>
                        <a:rPr lang="en-US" sz="1400" b="0" i="0" u="none" strike="noStrike" dirty="0">
                          <a:solidFill>
                            <a:srgbClr val="000000"/>
                          </a:solidFill>
                          <a:effectLst/>
                          <a:latin typeface="+mj-lt"/>
                        </a:rPr>
                        <a:t>     Nonmajor Governmental Funds:</a:t>
                      </a:r>
                    </a:p>
                  </a:txBody>
                  <a:tcPr marL="11415" marR="11415" marT="11415" marB="0" anchor="b">
                    <a:lnL>
                      <a:noFill/>
                    </a:lnL>
                    <a:lnR>
                      <a:noFill/>
                    </a:lnR>
                    <a:lnT>
                      <a:noFill/>
                    </a:lnT>
                    <a:lnB>
                      <a:noFill/>
                    </a:lnB>
                    <a:noFill/>
                  </a:tcPr>
                </a:tc>
                <a:tc>
                  <a:txBody>
                    <a:bodyPr/>
                    <a:lstStyle/>
                    <a:p>
                      <a:pPr algn="r" fontAlgn="b"/>
                      <a:endParaRPr lang="en-US" sz="1400" b="0" i="0" u="none" strike="noStrike" dirty="0">
                        <a:solidFill>
                          <a:srgbClr val="000000"/>
                        </a:solidFill>
                        <a:effectLst/>
                        <a:latin typeface="+mj-lt"/>
                      </a:endParaRPr>
                    </a:p>
                  </a:txBody>
                  <a:tcPr marL="11415" marR="11415" marT="11415" marB="0" anchor="b">
                    <a:lnL>
                      <a:noFill/>
                    </a:lnL>
                    <a:lnR>
                      <a:noFill/>
                    </a:lnR>
                    <a:lnT>
                      <a:noFill/>
                    </a:lnT>
                    <a:lnB>
                      <a:noFill/>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US" sz="1400" b="0" i="0" u="none" strike="noStrike" kern="1200" dirty="0">
                        <a:solidFill>
                          <a:srgbClr val="000000"/>
                        </a:solidFill>
                        <a:effectLst/>
                        <a:latin typeface="+mn-lt"/>
                        <a:ea typeface="+mn-ea"/>
                        <a:cs typeface="+mn-cs"/>
                      </a:endParaRPr>
                    </a:p>
                  </a:txBody>
                  <a:tcPr marL="11415" marR="11415" marT="11415" marB="0" anchor="b">
                    <a:lnL>
                      <a:noFill/>
                    </a:lnL>
                    <a:lnR>
                      <a:noFill/>
                    </a:lnR>
                    <a:lnT>
                      <a:noFill/>
                    </a:lnT>
                    <a:lnB>
                      <a:noFill/>
                    </a:lnB>
                    <a:noFill/>
                  </a:tcPr>
                </a:tc>
                <a:extLst>
                  <a:ext uri="{0D108BD9-81ED-4DB2-BD59-A6C34878D82A}">
                    <a16:rowId xmlns:a16="http://schemas.microsoft.com/office/drawing/2014/main" val="821642078"/>
                  </a:ext>
                </a:extLst>
              </a:tr>
              <a:tr h="277344">
                <a:tc>
                  <a:txBody>
                    <a:bodyPr/>
                    <a:lstStyle/>
                    <a:p>
                      <a:pPr algn="l" fontAlgn="b"/>
                      <a:r>
                        <a:rPr lang="en-US" sz="1400" b="0" i="0" u="none" strike="noStrike" kern="1200" dirty="0">
                          <a:solidFill>
                            <a:srgbClr val="000000"/>
                          </a:solidFill>
                          <a:effectLst/>
                          <a:latin typeface="+mj-lt"/>
                          <a:ea typeface="+mn-ea"/>
                          <a:cs typeface="+mn-cs"/>
                        </a:rPr>
                        <a:t>          Special revenue funds</a:t>
                      </a:r>
                      <a:endParaRPr lang="en-US" sz="1400" b="0" i="0" u="none" strike="noStrike" dirty="0">
                        <a:solidFill>
                          <a:srgbClr val="000000"/>
                        </a:solidFill>
                        <a:effectLst/>
                        <a:latin typeface="+mj-lt"/>
                      </a:endParaRPr>
                    </a:p>
                  </a:txBody>
                  <a:tcPr marL="11415" marR="11415" marT="11415" marB="0" anchor="b">
                    <a:lnL>
                      <a:noFill/>
                    </a:lnL>
                    <a:lnR>
                      <a:noFill/>
                    </a:lnR>
                    <a:lnT>
                      <a:noFill/>
                    </a:lnT>
                    <a:lnB>
                      <a:noFill/>
                    </a:lnB>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30,405</a:t>
                      </a:r>
                    </a:p>
                  </a:txBody>
                  <a:tcPr marL="11415" marR="11415" marT="11415" marB="0" anchor="b">
                    <a:lnL>
                      <a:noFill/>
                    </a:lnL>
                    <a:lnR>
                      <a:noFill/>
                    </a:lnR>
                    <a:lnT>
                      <a:noFill/>
                    </a:lnT>
                    <a:lnB>
                      <a:noFill/>
                    </a:lnB>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1,004,787</a:t>
                      </a:r>
                    </a:p>
                  </a:txBody>
                  <a:tcPr marL="11415" marR="11415" marT="1141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2275186353"/>
                  </a:ext>
                </a:extLst>
              </a:tr>
              <a:tr h="277344">
                <a:tc>
                  <a:txBody>
                    <a:bodyPr/>
                    <a:lstStyle/>
                    <a:p>
                      <a:pPr algn="l" fontAlgn="b"/>
                      <a:r>
                        <a:rPr lang="en-US" sz="1400" b="0" i="0" u="none" strike="noStrike" dirty="0">
                          <a:solidFill>
                            <a:srgbClr val="000000"/>
                          </a:solidFill>
                          <a:effectLst/>
                          <a:latin typeface="+mj-lt"/>
                        </a:rPr>
                        <a:t>          Capital project funds</a:t>
                      </a:r>
                    </a:p>
                  </a:txBody>
                  <a:tcPr marL="11415" marR="11415" marT="11415" marB="0" anchor="b">
                    <a:lnL>
                      <a:noFill/>
                    </a:lnL>
                    <a:lnR>
                      <a:noFill/>
                    </a:lnR>
                    <a:lnT>
                      <a:noFill/>
                    </a:lnT>
                    <a:lnB>
                      <a:noFill/>
                    </a:lnB>
                  </a:tcPr>
                </a:tc>
                <a:tc>
                  <a:txBody>
                    <a:bodyPr/>
                    <a:lstStyle/>
                    <a:p>
                      <a:pPr algn="r" fontAlgn="b"/>
                      <a:r>
                        <a:rPr lang="en-US" sz="1400" b="0" i="0" u="none" strike="noStrike" dirty="0">
                          <a:solidFill>
                            <a:srgbClr val="000000"/>
                          </a:solidFill>
                          <a:effectLst/>
                          <a:latin typeface="+mj-lt"/>
                        </a:rPr>
                        <a:t>421,964 </a:t>
                      </a:r>
                    </a:p>
                  </a:txBody>
                  <a:tcPr marL="11415" marR="11415" marT="1141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400" b="0" i="0" u="none" strike="noStrike" dirty="0">
                          <a:solidFill>
                            <a:srgbClr val="000000"/>
                          </a:solidFill>
                          <a:effectLst/>
                          <a:latin typeface="+mj-lt"/>
                        </a:rPr>
                        <a:t>362,926</a:t>
                      </a:r>
                    </a:p>
                  </a:txBody>
                  <a:tcPr marL="11415" marR="11415" marT="1141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757365"/>
                  </a:ext>
                </a:extLst>
              </a:tr>
              <a:tr h="278565">
                <a:tc>
                  <a:txBody>
                    <a:bodyPr/>
                    <a:lstStyle/>
                    <a:p>
                      <a:pPr algn="l" fontAlgn="b"/>
                      <a:r>
                        <a:rPr lang="en-US" sz="1400" b="0" i="0" u="none" strike="noStrike" dirty="0">
                          <a:solidFill>
                            <a:srgbClr val="000000"/>
                          </a:solidFill>
                          <a:effectLst/>
                          <a:latin typeface="+mj-lt"/>
                        </a:rPr>
                        <a:t>          Subtotal – Nonmajor Governmental Funds</a:t>
                      </a:r>
                    </a:p>
                  </a:txBody>
                  <a:tcPr marL="11415" marR="11415" marT="11415" marB="0" anchor="b">
                    <a:lnL>
                      <a:noFill/>
                    </a:lnL>
                    <a:lnR>
                      <a:noFill/>
                    </a:lnR>
                    <a:lnT>
                      <a:noFill/>
                    </a:lnT>
                    <a:lnB>
                      <a:noFill/>
                    </a:lnB>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2,083,767</a:t>
                      </a:r>
                    </a:p>
                  </a:txBody>
                  <a:tcPr marL="11415" marR="11415" marT="11415" marB="0" anchor="b">
                    <a:lnL>
                      <a:noFill/>
                    </a:lnL>
                    <a:lnR>
                      <a:noFill/>
                    </a:lnR>
                    <a:lnT w="12700" cap="flat" cmpd="sng" algn="ctr">
                      <a:solidFill>
                        <a:schemeClr val="tx1"/>
                      </a:solidFill>
                      <a:prstDash val="solid"/>
                      <a:round/>
                      <a:headEnd type="none" w="med" len="med"/>
                      <a:tailEnd type="none" w="med" len="med"/>
                    </a:lnT>
                    <a:lnB>
                      <a:noFill/>
                    </a:lnB>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1,389,446</a:t>
                      </a:r>
                    </a:p>
                  </a:txBody>
                  <a:tcPr marL="11415" marR="11415" marT="11415" marB="0" anchor="b">
                    <a:lnL>
                      <a:noFill/>
                    </a:lnL>
                    <a:lnR>
                      <a:noFill/>
                    </a:lnR>
                    <a:lnT w="12700" cap="flat" cmpd="sng" algn="ctr">
                      <a:solidFill>
                        <a:schemeClr val="tx1"/>
                      </a:solidFill>
                      <a:prstDash val="solid"/>
                      <a:round/>
                      <a:headEnd type="none" w="med" len="med"/>
                      <a:tailEnd type="none" w="med" len="med"/>
                    </a:lnT>
                    <a:lnB>
                      <a:noFill/>
                    </a:lnB>
                    <a:solidFill>
                      <a:schemeClr val="accent3">
                        <a:lumMod val="20000"/>
                        <a:lumOff val="80000"/>
                      </a:schemeClr>
                    </a:solidFill>
                  </a:tcPr>
                </a:tc>
                <a:extLst>
                  <a:ext uri="{0D108BD9-81ED-4DB2-BD59-A6C34878D82A}">
                    <a16:rowId xmlns:a16="http://schemas.microsoft.com/office/drawing/2014/main" val="1637197880"/>
                  </a:ext>
                </a:extLst>
              </a:tr>
              <a:tr h="277344">
                <a:tc>
                  <a:txBody>
                    <a:bodyPr/>
                    <a:lstStyle/>
                    <a:p>
                      <a:pPr algn="l" fontAlgn="b"/>
                      <a:r>
                        <a:rPr lang="en-US" sz="1400" b="0" i="0" u="sng" strike="noStrike" dirty="0">
                          <a:solidFill>
                            <a:srgbClr val="000000"/>
                          </a:solidFill>
                          <a:effectLst/>
                          <a:latin typeface="+mj-lt"/>
                        </a:rPr>
                        <a:t>Business-Type Funds</a:t>
                      </a:r>
                    </a:p>
                  </a:txBody>
                  <a:tcPr marL="11415" marR="11415" marT="11415" marB="0" anchor="b">
                    <a:lnL>
                      <a:noFill/>
                    </a:lnL>
                    <a:lnR>
                      <a:noFill/>
                    </a:lnR>
                    <a:lnT>
                      <a:noFill/>
                    </a:lnT>
                    <a:lnB>
                      <a:noFill/>
                    </a:lnB>
                  </a:tcPr>
                </a:tc>
                <a:tc>
                  <a:txBody>
                    <a:bodyPr/>
                    <a:lstStyle/>
                    <a:p>
                      <a:pPr algn="r" fontAlgn="b"/>
                      <a:endParaRPr lang="en-US" sz="1400" b="0" i="0" u="none" strike="noStrike" dirty="0">
                        <a:solidFill>
                          <a:srgbClr val="000000"/>
                        </a:solidFill>
                        <a:effectLst/>
                        <a:latin typeface="+mj-lt"/>
                      </a:endParaRPr>
                    </a:p>
                  </a:txBody>
                  <a:tcPr marL="11415" marR="11415" marT="1141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400" b="0" i="0" u="none" strike="noStrike" dirty="0">
                        <a:solidFill>
                          <a:srgbClr val="000000"/>
                        </a:solidFill>
                        <a:effectLst/>
                        <a:latin typeface="+mj-lt"/>
                      </a:endParaRPr>
                    </a:p>
                  </a:txBody>
                  <a:tcPr marL="11415" marR="11415" marT="1141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1540534"/>
                  </a:ext>
                </a:extLst>
              </a:tr>
              <a:tr h="277344">
                <a:tc>
                  <a:txBody>
                    <a:bodyPr/>
                    <a:lstStyle/>
                    <a:p>
                      <a:pPr algn="l" fontAlgn="b"/>
                      <a:r>
                        <a:rPr lang="en-US" sz="1400" b="0" i="0" u="none" strike="noStrike" dirty="0">
                          <a:solidFill>
                            <a:srgbClr val="000000"/>
                          </a:solidFill>
                          <a:effectLst/>
                          <a:latin typeface="+mj-lt"/>
                        </a:rPr>
                        <a:t>          Water Fund</a:t>
                      </a:r>
                    </a:p>
                  </a:txBody>
                  <a:tcPr marL="11415" marR="11415" marT="11415" marB="0" anchor="b">
                    <a:lnL>
                      <a:noFill/>
                    </a:lnL>
                    <a:lnR>
                      <a:noFill/>
                    </a:lnR>
                    <a:lnT>
                      <a:noFill/>
                    </a:lnT>
                    <a:lnB>
                      <a:noFill/>
                    </a:lnB>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553,805</a:t>
                      </a:r>
                    </a:p>
                  </a:txBody>
                  <a:tcPr marL="11415" marR="11415" marT="11415"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b"/>
                      <a:r>
                        <a:rPr lang="en-US" sz="1400" b="0" i="0" u="none" strike="noStrike" dirty="0">
                          <a:solidFill>
                            <a:srgbClr val="000000"/>
                          </a:solidFill>
                          <a:effectLst/>
                          <a:latin typeface="+mj-lt"/>
                        </a:rPr>
                        <a:t>                  -</a:t>
                      </a:r>
                    </a:p>
                  </a:txBody>
                  <a:tcPr marL="11415" marR="11415" marT="11415"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737724098"/>
                  </a:ext>
                </a:extLst>
              </a:tr>
              <a:tr h="277344">
                <a:tc>
                  <a:txBody>
                    <a:bodyPr/>
                    <a:lstStyle/>
                    <a:p>
                      <a:pPr algn="l" fontAlgn="b"/>
                      <a:r>
                        <a:rPr lang="en-US" sz="1400" b="0" i="0" u="none" strike="noStrike" dirty="0">
                          <a:solidFill>
                            <a:srgbClr val="000000"/>
                          </a:solidFill>
                          <a:effectLst/>
                          <a:latin typeface="+mj-lt"/>
                        </a:rPr>
                        <a:t>          Sewer Fund</a:t>
                      </a:r>
                    </a:p>
                  </a:txBody>
                  <a:tcPr marL="11415" marR="11415" marT="11415" marB="0" anchor="b">
                    <a:lnL>
                      <a:noFill/>
                    </a:lnL>
                    <a:lnR>
                      <a:noFill/>
                    </a:lnR>
                    <a:lnT>
                      <a:noFill/>
                    </a:lnT>
                    <a:lnB>
                      <a:noFill/>
                    </a:lnB>
                  </a:tcPr>
                </a:tc>
                <a:tc>
                  <a:txBody>
                    <a:bodyPr/>
                    <a:lstStyle/>
                    <a:p>
                      <a:pPr algn="r" fontAlgn="b"/>
                      <a:r>
                        <a:rPr lang="en-US" sz="1400" b="0" i="0" u="none" strike="noStrike" dirty="0">
                          <a:solidFill>
                            <a:srgbClr val="000000"/>
                          </a:solidFill>
                          <a:effectLst/>
                          <a:latin typeface="+mj-lt"/>
                        </a:rPr>
                        <a:t>9,692</a:t>
                      </a:r>
                    </a:p>
                  </a:txBody>
                  <a:tcPr marL="11415" marR="11415" marT="1141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400" b="0" i="0" u="none" strike="noStrike" dirty="0">
                          <a:solidFill>
                            <a:srgbClr val="000000"/>
                          </a:solidFill>
                          <a:effectLst/>
                          <a:latin typeface="+mj-lt"/>
                        </a:rPr>
                        <a:t>38,500</a:t>
                      </a:r>
                    </a:p>
                  </a:txBody>
                  <a:tcPr marL="11415" marR="11415" marT="1141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805893599"/>
                  </a:ext>
                </a:extLst>
              </a:tr>
              <a:tr h="277344">
                <a:tc>
                  <a:txBody>
                    <a:bodyPr/>
                    <a:lstStyle/>
                    <a:p>
                      <a:pPr algn="l" fontAlgn="b"/>
                      <a:r>
                        <a:rPr lang="en-US" sz="1400" b="0" i="0" u="none" strike="noStrike" dirty="0">
                          <a:solidFill>
                            <a:srgbClr val="000000"/>
                          </a:solidFill>
                          <a:effectLst/>
                          <a:latin typeface="+mj-lt"/>
                        </a:rPr>
                        <a:t>          Electric Division</a:t>
                      </a:r>
                    </a:p>
                  </a:txBody>
                  <a:tcPr marL="11415" marR="11415" marT="11415" marB="0" anchor="b">
                    <a:lnL>
                      <a:noFill/>
                    </a:lnL>
                    <a:lnR>
                      <a:noFill/>
                    </a:lnR>
                    <a:lnT>
                      <a:noFill/>
                    </a:lnT>
                    <a:lnB>
                      <a:noFill/>
                    </a:lnB>
                    <a:solidFill>
                      <a:schemeClr val="accent3">
                        <a:lumMod val="20000"/>
                        <a:lumOff val="80000"/>
                      </a:schemeClr>
                    </a:solidFill>
                  </a:tcPr>
                </a:tc>
                <a:tc>
                  <a:txBody>
                    <a:bodyPr/>
                    <a:lstStyle/>
                    <a:p>
                      <a:pPr algn="ctr" fontAlgn="b"/>
                      <a:r>
                        <a:rPr lang="en-US" sz="1400" b="0" i="0" u="none" strike="noStrike" kern="1200" dirty="0">
                          <a:solidFill>
                            <a:srgbClr val="000000"/>
                          </a:solidFill>
                          <a:effectLst/>
                          <a:latin typeface="+mn-lt"/>
                          <a:ea typeface="+mn-ea"/>
                          <a:cs typeface="+mn-cs"/>
                        </a:rPr>
                        <a:t>                    - </a:t>
                      </a:r>
                      <a:endParaRPr lang="en-US" sz="1400" b="0" i="0" u="none" strike="noStrike" dirty="0">
                        <a:solidFill>
                          <a:srgbClr val="000000"/>
                        </a:solidFill>
                        <a:effectLst/>
                        <a:latin typeface="+mj-lt"/>
                      </a:endParaRPr>
                    </a:p>
                  </a:txBody>
                  <a:tcPr marL="11415" marR="11415" marT="1141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1,125,838 </a:t>
                      </a:r>
                    </a:p>
                  </a:txBody>
                  <a:tcPr marL="11415" marR="11415" marT="1141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478907061"/>
                  </a:ext>
                </a:extLst>
              </a:tr>
              <a:tr h="277344">
                <a:tc>
                  <a:txBody>
                    <a:bodyPr/>
                    <a:lstStyle/>
                    <a:p>
                      <a:pPr algn="l" fontAlgn="b"/>
                      <a:r>
                        <a:rPr lang="en-US" sz="1400" b="0" i="0" u="none" strike="noStrike" kern="1200" dirty="0">
                          <a:solidFill>
                            <a:srgbClr val="000000"/>
                          </a:solidFill>
                          <a:effectLst/>
                          <a:latin typeface="+mj-lt"/>
                          <a:ea typeface="+mn-ea"/>
                          <a:cs typeface="+mn-cs"/>
                        </a:rPr>
                        <a:t>               Subtotal – Business-Type</a:t>
                      </a:r>
                    </a:p>
                  </a:txBody>
                  <a:tcPr marL="11415" marR="11415" marT="11415" marB="0" anchor="b">
                    <a:lnL>
                      <a:noFill/>
                    </a:lnL>
                    <a:lnR>
                      <a:noFill/>
                    </a:lnR>
                    <a:lnT>
                      <a:noFill/>
                    </a:lnT>
                    <a:lnB>
                      <a:noFill/>
                    </a:lnB>
                  </a:tcPr>
                </a:tc>
                <a:tc>
                  <a:txBody>
                    <a:bodyPr/>
                    <a:lstStyle/>
                    <a:p>
                      <a:pPr algn="r" fontAlgn="b"/>
                      <a:r>
                        <a:rPr lang="en-US" sz="1400" b="0" i="0" u="none" strike="noStrike" dirty="0">
                          <a:solidFill>
                            <a:srgbClr val="000000"/>
                          </a:solidFill>
                          <a:effectLst/>
                          <a:latin typeface="+mj-lt"/>
                        </a:rPr>
                        <a:t>563,497 </a:t>
                      </a:r>
                    </a:p>
                  </a:txBody>
                  <a:tcPr marL="11415" marR="11415" marT="1141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400" b="0" i="0" u="none" strike="noStrike" dirty="0">
                          <a:solidFill>
                            <a:srgbClr val="000000"/>
                          </a:solidFill>
                          <a:effectLst/>
                          <a:latin typeface="+mj-lt"/>
                        </a:rPr>
                        <a:t>1,164,338 </a:t>
                      </a:r>
                    </a:p>
                  </a:txBody>
                  <a:tcPr marL="11415" marR="11415" marT="1141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594932"/>
                  </a:ext>
                </a:extLst>
              </a:tr>
              <a:tr h="277344">
                <a:tc>
                  <a:txBody>
                    <a:bodyPr/>
                    <a:lstStyle/>
                    <a:p>
                      <a:pPr algn="l" fontAlgn="b"/>
                      <a:r>
                        <a:rPr lang="en-US" sz="1400" b="0" i="0" u="none" strike="noStrike" dirty="0">
                          <a:solidFill>
                            <a:srgbClr val="000000"/>
                          </a:solidFill>
                          <a:effectLst/>
                          <a:latin typeface="+mj-lt"/>
                        </a:rPr>
                        <a:t>Total</a:t>
                      </a:r>
                    </a:p>
                  </a:txBody>
                  <a:tcPr marL="11415" marR="11415" marT="11415" marB="0" anchor="b">
                    <a:lnL>
                      <a:noFill/>
                    </a:lnL>
                    <a:lnR>
                      <a:noFill/>
                    </a:lnR>
                    <a:lnT>
                      <a:noFill/>
                    </a:lnT>
                    <a:lnB>
                      <a:noFill/>
                    </a:lnB>
                    <a:solidFill>
                      <a:schemeClr val="accent3">
                        <a:lumMod val="20000"/>
                        <a:lumOff val="80000"/>
                      </a:schemeClr>
                    </a:solidFill>
                  </a:tcPr>
                </a:tc>
                <a:tc>
                  <a:txBody>
                    <a:bodyPr/>
                    <a:lstStyle/>
                    <a:p>
                      <a:pPr algn="r" fontAlgn="b"/>
                      <a:r>
                        <a:rPr lang="en-US" sz="1400" b="0" i="0" u="none" strike="noStrike" kern="1200" dirty="0">
                          <a:solidFill>
                            <a:srgbClr val="000000"/>
                          </a:solidFill>
                          <a:effectLst/>
                          <a:latin typeface="+mj-lt"/>
                          <a:ea typeface="+mn-ea"/>
                          <a:cs typeface="+mn-cs"/>
                        </a:rPr>
                        <a:t>$        2,647,264</a:t>
                      </a:r>
                      <a:r>
                        <a:rPr lang="en-US" sz="1400" b="0" i="0" u="none" strike="noStrike" dirty="0">
                          <a:solidFill>
                            <a:srgbClr val="000000"/>
                          </a:solidFill>
                          <a:effectLst/>
                          <a:latin typeface="+mj-lt"/>
                        </a:rPr>
                        <a:t> </a:t>
                      </a:r>
                    </a:p>
                  </a:txBody>
                  <a:tcPr marL="11415" marR="11415" marT="11415"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b"/>
                      <a:r>
                        <a:rPr lang="en-US" sz="1400" b="0" i="0" u="none" strike="noStrike" dirty="0">
                          <a:solidFill>
                            <a:srgbClr val="000000"/>
                          </a:solidFill>
                          <a:effectLst/>
                          <a:latin typeface="+mj-lt"/>
                        </a:rPr>
                        <a:t>$       2,553,784 </a:t>
                      </a:r>
                    </a:p>
                  </a:txBody>
                  <a:tcPr marL="11415" marR="11415" marT="11415" marB="0" anchor="b">
                    <a:lnL>
                      <a:noFill/>
                    </a:lnL>
                    <a:lnR>
                      <a:noFill/>
                    </a:lnR>
                    <a:lnT w="127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89860332"/>
                  </a:ext>
                </a:extLst>
              </a:tr>
            </a:tbl>
          </a:graphicData>
        </a:graphic>
      </p:graphicFrame>
    </p:spTree>
    <p:extLst>
      <p:ext uri="{BB962C8B-B14F-4D97-AF65-F5344CB8AC3E}">
        <p14:creationId xmlns:p14="http://schemas.microsoft.com/office/powerpoint/2010/main" val="472018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a:xfrm>
            <a:off x="609600" y="429932"/>
            <a:ext cx="9800492" cy="577098"/>
          </a:xfrm>
        </p:spPr>
        <p:txBody>
          <a:bodyPr/>
          <a:lstStyle/>
          <a:p>
            <a:r>
              <a:rPr lang="en-US" dirty="0"/>
              <a:t>What Readers Want to Know – What Was Fund Balance Used For?</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21</a:t>
            </a:fld>
            <a:endParaRPr lang="en-US" dirty="0"/>
          </a:p>
        </p:txBody>
      </p:sp>
      <p:graphicFrame>
        <p:nvGraphicFramePr>
          <p:cNvPr id="2" name="Table 3">
            <a:extLst>
              <a:ext uri="{FF2B5EF4-FFF2-40B4-BE49-F238E27FC236}">
                <a16:creationId xmlns:a16="http://schemas.microsoft.com/office/drawing/2014/main" id="{F0DDD6FA-FE4C-1C2F-B4AB-2CB784CD5D04}"/>
              </a:ext>
            </a:extLst>
          </p:cNvPr>
          <p:cNvGraphicFramePr>
            <a:graphicFrameLocks noGrp="1"/>
          </p:cNvGraphicFramePr>
          <p:nvPr>
            <p:extLst>
              <p:ext uri="{D42A27DB-BD31-4B8C-83A1-F6EECF244321}">
                <p14:modId xmlns:p14="http://schemas.microsoft.com/office/powerpoint/2010/main" val="737296927"/>
              </p:ext>
            </p:extLst>
          </p:nvPr>
        </p:nvGraphicFramePr>
        <p:xfrm>
          <a:off x="601163" y="1643104"/>
          <a:ext cx="10981237" cy="4375540"/>
        </p:xfrm>
        <a:graphic>
          <a:graphicData uri="http://schemas.openxmlformats.org/drawingml/2006/table">
            <a:tbl>
              <a:tblPr firstRow="1" bandRow="1">
                <a:tableStyleId>{5C22544A-7EE6-4342-B048-85BDC9FD1C3A}</a:tableStyleId>
              </a:tblPr>
              <a:tblGrid>
                <a:gridCol w="2974373">
                  <a:extLst>
                    <a:ext uri="{9D8B030D-6E8A-4147-A177-3AD203B41FA5}">
                      <a16:colId xmlns:a16="http://schemas.microsoft.com/office/drawing/2014/main" val="896008137"/>
                    </a:ext>
                  </a:extLst>
                </a:gridCol>
                <a:gridCol w="2001716">
                  <a:extLst>
                    <a:ext uri="{9D8B030D-6E8A-4147-A177-3AD203B41FA5}">
                      <a16:colId xmlns:a16="http://schemas.microsoft.com/office/drawing/2014/main" val="1526003134"/>
                    </a:ext>
                  </a:extLst>
                </a:gridCol>
                <a:gridCol w="2001716">
                  <a:extLst>
                    <a:ext uri="{9D8B030D-6E8A-4147-A177-3AD203B41FA5}">
                      <a16:colId xmlns:a16="http://schemas.microsoft.com/office/drawing/2014/main" val="145137713"/>
                    </a:ext>
                  </a:extLst>
                </a:gridCol>
                <a:gridCol w="2001716">
                  <a:extLst>
                    <a:ext uri="{9D8B030D-6E8A-4147-A177-3AD203B41FA5}">
                      <a16:colId xmlns:a16="http://schemas.microsoft.com/office/drawing/2014/main" val="1873723650"/>
                    </a:ext>
                  </a:extLst>
                </a:gridCol>
                <a:gridCol w="2001716">
                  <a:extLst>
                    <a:ext uri="{9D8B030D-6E8A-4147-A177-3AD203B41FA5}">
                      <a16:colId xmlns:a16="http://schemas.microsoft.com/office/drawing/2014/main" val="4041413567"/>
                    </a:ext>
                  </a:extLst>
                </a:gridCol>
              </a:tblGrid>
              <a:tr h="376619">
                <a:tc gridSpan="5">
                  <a:txBody>
                    <a:bodyPr/>
                    <a:lstStyle/>
                    <a:p>
                      <a:pPr algn="ctr"/>
                      <a:r>
                        <a:rPr lang="en-US" sz="1900" dirty="0"/>
                        <a:t>Other Financing Sources (Uses)</a:t>
                      </a:r>
                    </a:p>
                  </a:txBody>
                  <a:tcPr marL="95489" marR="95489" marT="47745" marB="47745"/>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pPr algn="ctr"/>
                      <a:endParaRPr lang="en-US" dirty="0"/>
                    </a:p>
                  </a:txBody>
                  <a:tcPr/>
                </a:tc>
                <a:extLst>
                  <a:ext uri="{0D108BD9-81ED-4DB2-BD59-A6C34878D82A}">
                    <a16:rowId xmlns:a16="http://schemas.microsoft.com/office/drawing/2014/main" val="1131384221"/>
                  </a:ext>
                </a:extLst>
              </a:tr>
              <a:tr h="338328">
                <a:tc>
                  <a:txBody>
                    <a:bodyPr/>
                    <a:lstStyle/>
                    <a:p>
                      <a:endParaRPr lang="en-US" sz="1600" dirty="0"/>
                    </a:p>
                  </a:txBody>
                  <a:tcPr marL="96894" marR="96894" marT="48446" marB="48446"/>
                </a:tc>
                <a:tc>
                  <a:txBody>
                    <a:bodyPr/>
                    <a:lstStyle/>
                    <a:p>
                      <a:pPr algn="ctr"/>
                      <a:r>
                        <a:rPr lang="en-US" sz="1600" b="1" dirty="0"/>
                        <a:t>Original Budget</a:t>
                      </a:r>
                    </a:p>
                  </a:txBody>
                  <a:tcPr marL="96894" marR="96894" marT="48446" marB="48446"/>
                </a:tc>
                <a:tc>
                  <a:txBody>
                    <a:bodyPr/>
                    <a:lstStyle/>
                    <a:p>
                      <a:pPr algn="ctr"/>
                      <a:r>
                        <a:rPr lang="en-US" sz="1600" b="1" dirty="0"/>
                        <a:t>Final Budget</a:t>
                      </a:r>
                    </a:p>
                  </a:txBody>
                  <a:tcPr marL="96894" marR="96894" marT="48446" marB="484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Actual</a:t>
                      </a:r>
                    </a:p>
                  </a:txBody>
                  <a:tcPr marL="96894" marR="96894" marT="48446" marB="48446"/>
                </a:tc>
                <a:tc>
                  <a:txBody>
                    <a:bodyPr/>
                    <a:lstStyle/>
                    <a:p>
                      <a:pPr algn="ctr"/>
                      <a:r>
                        <a:rPr lang="en-US" sz="1600" b="1" dirty="0"/>
                        <a:t>Variance</a:t>
                      </a:r>
                    </a:p>
                  </a:txBody>
                  <a:tcPr marL="96894" marR="96894" marT="48446" marB="48446"/>
                </a:tc>
                <a:extLst>
                  <a:ext uri="{0D108BD9-81ED-4DB2-BD59-A6C34878D82A}">
                    <a16:rowId xmlns:a16="http://schemas.microsoft.com/office/drawing/2014/main" val="3595084164"/>
                  </a:ext>
                </a:extLst>
              </a:tr>
              <a:tr h="338328">
                <a:tc gridSpan="5">
                  <a:txBody>
                    <a:bodyPr/>
                    <a:lstStyle/>
                    <a:p>
                      <a:r>
                        <a:rPr lang="en-US" sz="1600" b="1" dirty="0"/>
                        <a:t>Use of Fund Balance:</a:t>
                      </a:r>
                    </a:p>
                  </a:txBody>
                  <a:tcPr marL="95489" marR="95489" marT="47745" marB="47745"/>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660887128"/>
                  </a:ext>
                </a:extLst>
              </a:tr>
              <a:tr h="338328">
                <a:tc>
                  <a:txBody>
                    <a:bodyPr/>
                    <a:lstStyle/>
                    <a:p>
                      <a:r>
                        <a:rPr lang="en-US" sz="1600" dirty="0"/>
                        <a:t>Operating Budget</a:t>
                      </a:r>
                    </a:p>
                  </a:txBody>
                  <a:tcPr marL="96894" marR="96894" marT="48446" marB="48446"/>
                </a:tc>
                <a:tc>
                  <a:txBody>
                    <a:bodyPr/>
                    <a:lstStyle/>
                    <a:p>
                      <a:pPr algn="r"/>
                      <a:r>
                        <a:rPr lang="en-US" sz="1600" dirty="0"/>
                        <a:t>450,000</a:t>
                      </a:r>
                    </a:p>
                  </a:txBody>
                  <a:tcPr marL="96894" marR="96894" marT="48446" marB="48446" anchor="ctr"/>
                </a:tc>
                <a:tc>
                  <a:txBody>
                    <a:bodyPr/>
                    <a:lstStyle/>
                    <a:p>
                      <a:pPr algn="r"/>
                      <a:r>
                        <a:rPr lang="en-US" sz="1600" dirty="0"/>
                        <a:t>2,200,000</a:t>
                      </a:r>
                    </a:p>
                  </a:txBody>
                  <a:tcPr marL="96894" marR="96894" marT="48446" marB="48446"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2,200,000</a:t>
                      </a:r>
                    </a:p>
                  </a:txBody>
                  <a:tcPr marL="96894" marR="96894" marT="48446" marB="48446" anchor="ctr"/>
                </a:tc>
                <a:tc>
                  <a:txBody>
                    <a:bodyPr/>
                    <a:lstStyle/>
                    <a:p>
                      <a:pPr algn="r"/>
                      <a:r>
                        <a:rPr lang="en-US" sz="1600" dirty="0"/>
                        <a:t>-</a:t>
                      </a:r>
                    </a:p>
                  </a:txBody>
                  <a:tcPr marL="96894" marR="96894" marT="48446" marB="48446" anchor="ctr"/>
                </a:tc>
                <a:extLst>
                  <a:ext uri="{0D108BD9-81ED-4DB2-BD59-A6C34878D82A}">
                    <a16:rowId xmlns:a16="http://schemas.microsoft.com/office/drawing/2014/main" val="3911923189"/>
                  </a:ext>
                </a:extLst>
              </a:tr>
              <a:tr h="338328">
                <a:tc>
                  <a:txBody>
                    <a:bodyPr/>
                    <a:lstStyle/>
                    <a:p>
                      <a:r>
                        <a:rPr lang="en-US" sz="1600" dirty="0"/>
                        <a:t>Capital budget</a:t>
                      </a:r>
                    </a:p>
                  </a:txBody>
                  <a:tcPr marL="96894" marR="96894" marT="48446" marB="48446"/>
                </a:tc>
                <a:tc>
                  <a:txBody>
                    <a:bodyPr/>
                    <a:lstStyle/>
                    <a:p>
                      <a:pPr algn="r"/>
                      <a:r>
                        <a:rPr lang="en-US" sz="1600"/>
                        <a:t>2,176,404</a:t>
                      </a:r>
                      <a:endParaRPr lang="en-US" sz="1600" dirty="0"/>
                    </a:p>
                  </a:txBody>
                  <a:tcPr marL="96894" marR="96894" marT="48446" marB="48446" anchor="ctr"/>
                </a:tc>
                <a:tc>
                  <a:txBody>
                    <a:bodyPr/>
                    <a:lstStyle/>
                    <a:p>
                      <a:pPr algn="r"/>
                      <a:r>
                        <a:rPr lang="en-US" sz="1600" dirty="0"/>
                        <a:t>3,156,404</a:t>
                      </a:r>
                    </a:p>
                  </a:txBody>
                  <a:tcPr marL="96894" marR="96894" marT="48446" marB="48446" anchor="ctr"/>
                </a:tc>
                <a:tc>
                  <a:txBody>
                    <a:bodyPr/>
                    <a:lstStyle/>
                    <a:p>
                      <a:pPr algn="r"/>
                      <a:r>
                        <a:rPr lang="en-US" sz="1600" dirty="0"/>
                        <a:t>3,156,404</a:t>
                      </a:r>
                    </a:p>
                  </a:txBody>
                  <a:tcPr marL="96894" marR="96894" marT="48446" marB="48446" anchor="ctr"/>
                </a:tc>
                <a:tc>
                  <a:txBody>
                    <a:bodyPr/>
                    <a:lstStyle/>
                    <a:p>
                      <a:pPr algn="r"/>
                      <a:r>
                        <a:rPr lang="en-US" sz="1600" dirty="0"/>
                        <a:t>-</a:t>
                      </a:r>
                    </a:p>
                  </a:txBody>
                  <a:tcPr marL="96894" marR="96894" marT="48446" marB="48446" anchor="ctr"/>
                </a:tc>
                <a:extLst>
                  <a:ext uri="{0D108BD9-81ED-4DB2-BD59-A6C34878D82A}">
                    <a16:rowId xmlns:a16="http://schemas.microsoft.com/office/drawing/2014/main" val="691302765"/>
                  </a:ext>
                </a:extLst>
              </a:tr>
              <a:tr h="338328">
                <a:tc>
                  <a:txBody>
                    <a:bodyPr/>
                    <a:lstStyle/>
                    <a:p>
                      <a:r>
                        <a:rPr lang="en-US" sz="1600" dirty="0"/>
                        <a:t>Transfer to stabilization funds</a:t>
                      </a:r>
                    </a:p>
                  </a:txBody>
                  <a:tcPr marL="96894" marR="96894" marT="48446" marB="48446"/>
                </a:tc>
                <a:tc>
                  <a:txBody>
                    <a:bodyPr/>
                    <a:lstStyle/>
                    <a:p>
                      <a:pPr algn="r"/>
                      <a:r>
                        <a:rPr lang="en-US" sz="1600" dirty="0"/>
                        <a:t>2,900,000</a:t>
                      </a:r>
                    </a:p>
                  </a:txBody>
                  <a:tcPr marL="96894" marR="96894" marT="48446" marB="48446"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2,900,000</a:t>
                      </a:r>
                    </a:p>
                  </a:txBody>
                  <a:tcPr marL="96894" marR="96894" marT="48446" marB="48446"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2,900,000</a:t>
                      </a:r>
                    </a:p>
                  </a:txBody>
                  <a:tcPr marL="96894" marR="96894" marT="48446" marB="48446" anchor="ctr"/>
                </a:tc>
                <a:tc>
                  <a:txBody>
                    <a:bodyPr/>
                    <a:lstStyle/>
                    <a:p>
                      <a:pPr algn="r"/>
                      <a:r>
                        <a:rPr lang="en-US" sz="1600" dirty="0"/>
                        <a:t>-</a:t>
                      </a:r>
                    </a:p>
                  </a:txBody>
                  <a:tcPr marL="96894" marR="96894" marT="48446" marB="48446" anchor="ctr"/>
                </a:tc>
                <a:extLst>
                  <a:ext uri="{0D108BD9-81ED-4DB2-BD59-A6C34878D82A}">
                    <a16:rowId xmlns:a16="http://schemas.microsoft.com/office/drawing/2014/main" val="1443280727"/>
                  </a:ext>
                </a:extLst>
              </a:tr>
              <a:tr h="338328">
                <a:tc>
                  <a:txBody>
                    <a:bodyPr/>
                    <a:lstStyle/>
                    <a:p>
                      <a:r>
                        <a:rPr lang="en-US" sz="1600" dirty="0"/>
                        <a:t>OPEB trust fund contributions</a:t>
                      </a:r>
                    </a:p>
                  </a:txBody>
                  <a:tcPr marL="96894" marR="96894" marT="48446" marB="48446"/>
                </a:tc>
                <a:tc>
                  <a:txBody>
                    <a:bodyPr/>
                    <a:lstStyle/>
                    <a:p>
                      <a:pPr algn="r"/>
                      <a:r>
                        <a:rPr lang="en-US" sz="1600" dirty="0"/>
                        <a:t>250,000</a:t>
                      </a:r>
                    </a:p>
                  </a:txBody>
                  <a:tcPr marL="96894" marR="96894" marT="48446" marB="48446" anchor="ctr"/>
                </a:tc>
                <a:tc>
                  <a:txBody>
                    <a:bodyPr/>
                    <a:lstStyle/>
                    <a:p>
                      <a:pPr algn="r"/>
                      <a:r>
                        <a:rPr lang="en-US" sz="1600" dirty="0"/>
                        <a:t>250,000</a:t>
                      </a:r>
                    </a:p>
                  </a:txBody>
                  <a:tcPr marL="96894" marR="96894" marT="48446" marB="48446" anchor="ctr"/>
                </a:tc>
                <a:tc>
                  <a:txBody>
                    <a:bodyPr/>
                    <a:lstStyle/>
                    <a:p>
                      <a:pPr algn="r"/>
                      <a:r>
                        <a:rPr lang="en-US" sz="1600" dirty="0"/>
                        <a:t>250,000</a:t>
                      </a:r>
                    </a:p>
                  </a:txBody>
                  <a:tcPr marL="96894" marR="96894" marT="48446" marB="48446" anchor="ctr"/>
                </a:tc>
                <a:tc>
                  <a:txBody>
                    <a:bodyPr/>
                    <a:lstStyle/>
                    <a:p>
                      <a:pPr algn="r"/>
                      <a:r>
                        <a:rPr lang="en-US" sz="1600" dirty="0"/>
                        <a:t>-</a:t>
                      </a:r>
                    </a:p>
                  </a:txBody>
                  <a:tcPr marL="96894" marR="96894" marT="48446" marB="48446" anchor="ctr"/>
                </a:tc>
                <a:extLst>
                  <a:ext uri="{0D108BD9-81ED-4DB2-BD59-A6C34878D82A}">
                    <a16:rowId xmlns:a16="http://schemas.microsoft.com/office/drawing/2014/main" val="1937971525"/>
                  </a:ext>
                </a:extLst>
              </a:tr>
              <a:tr h="338328">
                <a:tc>
                  <a:txBody>
                    <a:bodyPr/>
                    <a:lstStyle/>
                    <a:p>
                      <a:r>
                        <a:rPr lang="en-US" sz="1600" dirty="0"/>
                        <a:t>Prior year carryforwards</a:t>
                      </a:r>
                    </a:p>
                  </a:txBody>
                  <a:tcPr marL="96894" marR="96894" marT="48446" marB="48446"/>
                </a:tc>
                <a:tc>
                  <a:txBody>
                    <a:bodyPr/>
                    <a:lstStyle/>
                    <a:p>
                      <a:pPr algn="r"/>
                      <a:r>
                        <a:rPr lang="en-US" sz="1600"/>
                        <a:t>-</a:t>
                      </a:r>
                      <a:endParaRPr lang="en-US" sz="1600" dirty="0"/>
                    </a:p>
                  </a:txBody>
                  <a:tcPr marL="96894" marR="96894" marT="48446" marB="48446" anchor="ctr"/>
                </a:tc>
                <a:tc>
                  <a:txBody>
                    <a:bodyPr/>
                    <a:lstStyle/>
                    <a:p>
                      <a:pPr algn="r"/>
                      <a:r>
                        <a:rPr lang="en-US" sz="1600" dirty="0"/>
                        <a:t>2,597,642</a:t>
                      </a:r>
                    </a:p>
                  </a:txBody>
                  <a:tcPr marL="96894" marR="96894" marT="48446" marB="48446" anchor="ctr"/>
                </a:tc>
                <a:tc>
                  <a:txBody>
                    <a:bodyPr/>
                    <a:lstStyle/>
                    <a:p>
                      <a:pPr algn="r"/>
                      <a:r>
                        <a:rPr lang="en-US" sz="1600" dirty="0"/>
                        <a:t>2,597,642</a:t>
                      </a:r>
                    </a:p>
                  </a:txBody>
                  <a:tcPr marL="96894" marR="96894" marT="48446" marB="48446" anchor="ctr"/>
                </a:tc>
                <a:tc>
                  <a:txBody>
                    <a:bodyPr/>
                    <a:lstStyle/>
                    <a:p>
                      <a:pPr algn="r"/>
                      <a:r>
                        <a:rPr lang="en-US" sz="1600" dirty="0"/>
                        <a:t>-</a:t>
                      </a:r>
                    </a:p>
                  </a:txBody>
                  <a:tcPr marL="96894" marR="96894" marT="48446" marB="48446" anchor="ctr"/>
                </a:tc>
                <a:extLst>
                  <a:ext uri="{0D108BD9-81ED-4DB2-BD59-A6C34878D82A}">
                    <a16:rowId xmlns:a16="http://schemas.microsoft.com/office/drawing/2014/main" val="760976003"/>
                  </a:ext>
                </a:extLst>
              </a:tr>
              <a:tr h="338328">
                <a:tc>
                  <a:txBody>
                    <a:bodyPr/>
                    <a:lstStyle/>
                    <a:p>
                      <a:r>
                        <a:rPr lang="en-US" sz="1600" dirty="0"/>
                        <a:t>Transfers in</a:t>
                      </a:r>
                    </a:p>
                  </a:txBody>
                  <a:tcPr marL="96894" marR="96894" marT="48446" marB="48446"/>
                </a:tc>
                <a:tc>
                  <a:txBody>
                    <a:bodyPr/>
                    <a:lstStyle/>
                    <a:p>
                      <a:pPr algn="r"/>
                      <a:r>
                        <a:rPr lang="en-US" sz="1600"/>
                        <a:t>3,240,100</a:t>
                      </a:r>
                      <a:endParaRPr lang="en-US" sz="1600" dirty="0"/>
                    </a:p>
                  </a:txBody>
                  <a:tcPr marL="96894" marR="96894" marT="48446" marB="48446"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3,240,100</a:t>
                      </a:r>
                    </a:p>
                  </a:txBody>
                  <a:tcPr marL="96894" marR="96894" marT="48446" marB="48446"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3,640,114</a:t>
                      </a:r>
                    </a:p>
                  </a:txBody>
                  <a:tcPr marL="96894" marR="96894" marT="48446" marB="48446" anchor="ctr"/>
                </a:tc>
                <a:tc>
                  <a:txBody>
                    <a:bodyPr/>
                    <a:lstStyle/>
                    <a:p>
                      <a:pPr algn="r"/>
                      <a:r>
                        <a:rPr lang="en-US" sz="1600" dirty="0"/>
                        <a:t>400,004</a:t>
                      </a:r>
                    </a:p>
                  </a:txBody>
                  <a:tcPr marL="96894" marR="96894" marT="48446" marB="48446" anchor="ctr"/>
                </a:tc>
                <a:extLst>
                  <a:ext uri="{0D108BD9-81ED-4DB2-BD59-A6C34878D82A}">
                    <a16:rowId xmlns:a16="http://schemas.microsoft.com/office/drawing/2014/main" val="1340123900"/>
                  </a:ext>
                </a:extLst>
              </a:tr>
              <a:tr h="338328">
                <a:tc>
                  <a:txBody>
                    <a:bodyPr/>
                    <a:lstStyle/>
                    <a:p>
                      <a:r>
                        <a:rPr lang="en-US" sz="1600" dirty="0"/>
                        <a:t>Transfers out</a:t>
                      </a:r>
                    </a:p>
                  </a:txBody>
                  <a:tcPr marL="96894" marR="96894" marT="48446" marB="48446"/>
                </a:tc>
                <a:tc>
                  <a:txBody>
                    <a:bodyPr/>
                    <a:lstStyle/>
                    <a:p>
                      <a:pPr algn="r"/>
                      <a:r>
                        <a:rPr lang="en-US" sz="1600"/>
                        <a:t>(3,925,000)</a:t>
                      </a:r>
                      <a:endParaRPr lang="en-US" sz="1600" dirty="0"/>
                    </a:p>
                  </a:txBody>
                  <a:tcPr marL="96894" marR="96894" marT="48446" marB="48446" anchor="ctr"/>
                </a:tc>
                <a:tc>
                  <a:txBody>
                    <a:bodyPr/>
                    <a:lstStyle/>
                    <a:p>
                      <a:pPr algn="r"/>
                      <a:r>
                        <a:rPr lang="en-US" sz="1600" dirty="0"/>
                        <a:t>(4,425,000)</a:t>
                      </a:r>
                    </a:p>
                  </a:txBody>
                  <a:tcPr marL="96894" marR="96894" marT="48446" marB="48446" anchor="ctr"/>
                </a:tc>
                <a:tc>
                  <a:txBody>
                    <a:bodyPr/>
                    <a:lstStyle/>
                    <a:p>
                      <a:pPr algn="r"/>
                      <a:r>
                        <a:rPr lang="en-US" sz="1600" dirty="0"/>
                        <a:t>(4,447,347)</a:t>
                      </a:r>
                    </a:p>
                  </a:txBody>
                  <a:tcPr marL="96894" marR="96894" marT="48446" marB="48446" anchor="ctr"/>
                </a:tc>
                <a:tc>
                  <a:txBody>
                    <a:bodyPr/>
                    <a:lstStyle/>
                    <a:p>
                      <a:pPr algn="r"/>
                      <a:r>
                        <a:rPr lang="en-US" sz="1600" dirty="0"/>
                        <a:t>(22,347)</a:t>
                      </a:r>
                    </a:p>
                  </a:txBody>
                  <a:tcPr marL="96894" marR="96894" marT="48446" marB="48446" anchor="ctr"/>
                </a:tc>
                <a:extLst>
                  <a:ext uri="{0D108BD9-81ED-4DB2-BD59-A6C34878D82A}">
                    <a16:rowId xmlns:a16="http://schemas.microsoft.com/office/drawing/2014/main" val="3115553977"/>
                  </a:ext>
                </a:extLst>
              </a:tr>
              <a:tr h="583529">
                <a:tc>
                  <a:txBody>
                    <a:bodyPr/>
                    <a:lstStyle/>
                    <a:p>
                      <a:r>
                        <a:rPr lang="en-US" sz="1600" dirty="0"/>
                        <a:t>Other Financing Sources (Uses)</a:t>
                      </a:r>
                    </a:p>
                  </a:txBody>
                  <a:tcPr marL="96894" marR="96894" marT="48446" marB="48446"/>
                </a:tc>
                <a:tc>
                  <a:txBody>
                    <a:bodyPr/>
                    <a:lstStyle/>
                    <a:p>
                      <a:pPr algn="r"/>
                      <a:r>
                        <a:rPr lang="en-US" sz="1600"/>
                        <a:t>5,091,514</a:t>
                      </a:r>
                      <a:endParaRPr lang="en-US" sz="1600" dirty="0"/>
                    </a:p>
                  </a:txBody>
                  <a:tcPr marL="96894" marR="96894" marT="48446" marB="48446" anchor="ctr"/>
                </a:tc>
                <a:tc>
                  <a:txBody>
                    <a:bodyPr/>
                    <a:lstStyle/>
                    <a:p>
                      <a:pPr algn="r"/>
                      <a:r>
                        <a:rPr lang="en-US" sz="1600" dirty="0"/>
                        <a:t>9,919,156</a:t>
                      </a:r>
                    </a:p>
                  </a:txBody>
                  <a:tcPr marL="96894" marR="96894" marT="48446" marB="48446" anchor="ctr"/>
                </a:tc>
                <a:tc>
                  <a:txBody>
                    <a:bodyPr/>
                    <a:lstStyle/>
                    <a:p>
                      <a:pPr algn="r"/>
                      <a:r>
                        <a:rPr lang="en-US" sz="1600" dirty="0"/>
                        <a:t>10,296,813</a:t>
                      </a:r>
                    </a:p>
                  </a:txBody>
                  <a:tcPr marL="96894" marR="96894" marT="48446" marB="48446" anchor="ctr"/>
                </a:tc>
                <a:tc>
                  <a:txBody>
                    <a:bodyPr/>
                    <a:lstStyle/>
                    <a:p>
                      <a:pPr algn="r"/>
                      <a:r>
                        <a:rPr lang="en-US" sz="1600" dirty="0"/>
                        <a:t>377,657</a:t>
                      </a:r>
                    </a:p>
                  </a:txBody>
                  <a:tcPr marL="96894" marR="96894" marT="48446" marB="48446" anchor="ctr"/>
                </a:tc>
                <a:extLst>
                  <a:ext uri="{0D108BD9-81ED-4DB2-BD59-A6C34878D82A}">
                    <a16:rowId xmlns:a16="http://schemas.microsoft.com/office/drawing/2014/main" val="3003491885"/>
                  </a:ext>
                </a:extLst>
              </a:tr>
              <a:tr h="338328">
                <a:tc>
                  <a:txBody>
                    <a:bodyPr/>
                    <a:lstStyle/>
                    <a:p>
                      <a:r>
                        <a:rPr lang="en-US" sz="1600" dirty="0"/>
                        <a:t>Overall Budgetary Excess</a:t>
                      </a:r>
                    </a:p>
                  </a:txBody>
                  <a:tcPr marL="96894" marR="96894" marT="48446" marB="48446"/>
                </a:tc>
                <a:tc>
                  <a:txBody>
                    <a:bodyPr/>
                    <a:lstStyle/>
                    <a:p>
                      <a:pPr algn="r"/>
                      <a:r>
                        <a:rPr lang="en-US" sz="1600" dirty="0"/>
                        <a:t>0</a:t>
                      </a:r>
                    </a:p>
                  </a:txBody>
                  <a:tcPr marL="96894" marR="96894" marT="48446" marB="48446" anchor="ctr"/>
                </a:tc>
                <a:tc>
                  <a:txBody>
                    <a:bodyPr/>
                    <a:lstStyle/>
                    <a:p>
                      <a:pPr algn="r"/>
                      <a:r>
                        <a:rPr lang="en-US" sz="1600" dirty="0"/>
                        <a:t>0</a:t>
                      </a:r>
                    </a:p>
                  </a:txBody>
                  <a:tcPr marL="96894" marR="96894" marT="48446" marB="48446" anchor="ctr"/>
                </a:tc>
                <a:tc>
                  <a:txBody>
                    <a:bodyPr/>
                    <a:lstStyle/>
                    <a:p>
                      <a:pPr algn="r"/>
                      <a:r>
                        <a:rPr lang="en-US" sz="1600" dirty="0"/>
                        <a:t>10,562,526</a:t>
                      </a:r>
                    </a:p>
                  </a:txBody>
                  <a:tcPr marL="96894" marR="96894" marT="48446" marB="48446"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10,562,526</a:t>
                      </a:r>
                    </a:p>
                  </a:txBody>
                  <a:tcPr marL="96894" marR="96894" marT="48446" marB="48446" anchor="ctr"/>
                </a:tc>
                <a:extLst>
                  <a:ext uri="{0D108BD9-81ED-4DB2-BD59-A6C34878D82A}">
                    <a16:rowId xmlns:a16="http://schemas.microsoft.com/office/drawing/2014/main" val="3796517689"/>
                  </a:ext>
                </a:extLst>
              </a:tr>
            </a:tbl>
          </a:graphicData>
        </a:graphic>
      </p:graphicFrame>
    </p:spTree>
    <p:extLst>
      <p:ext uri="{BB962C8B-B14F-4D97-AF65-F5344CB8AC3E}">
        <p14:creationId xmlns:p14="http://schemas.microsoft.com/office/powerpoint/2010/main" val="155134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AAFA2B-9C19-F61F-A223-AD4084F1B1C6}"/>
              </a:ext>
            </a:extLst>
          </p:cNvPr>
          <p:cNvSpPr>
            <a:spLocks noGrp="1"/>
          </p:cNvSpPr>
          <p:nvPr>
            <p:ph type="title"/>
          </p:nvPr>
        </p:nvSpPr>
        <p:spPr/>
        <p:txBody>
          <a:bodyPr/>
          <a:lstStyle/>
          <a:p>
            <a:r>
              <a:rPr lang="en-US" dirty="0"/>
              <a:t>Financial Highlights</a:t>
            </a:r>
          </a:p>
        </p:txBody>
      </p:sp>
      <p:sp>
        <p:nvSpPr>
          <p:cNvPr id="3" name="Slide Number Placeholder 2">
            <a:extLst>
              <a:ext uri="{FF2B5EF4-FFF2-40B4-BE49-F238E27FC236}">
                <a16:creationId xmlns:a16="http://schemas.microsoft.com/office/drawing/2014/main" id="{22F4E0AC-6B99-2039-D7DA-975DA5EEE36C}"/>
              </a:ext>
            </a:extLst>
          </p:cNvPr>
          <p:cNvSpPr>
            <a:spLocks noGrp="1"/>
          </p:cNvSpPr>
          <p:nvPr>
            <p:ph type="sldNum" sz="quarter" idx="10"/>
          </p:nvPr>
        </p:nvSpPr>
        <p:spPr/>
        <p:txBody>
          <a:bodyPr/>
          <a:lstStyle/>
          <a:p>
            <a:fld id="{BEBCF1AD-1FFB-4EEA-961C-8EB81DFF5412}" type="slidenum">
              <a:rPr lang="en-US" smtClean="0"/>
              <a:pPr/>
              <a:t>22</a:t>
            </a:fld>
            <a:endParaRPr lang="en-US" dirty="0"/>
          </a:p>
        </p:txBody>
      </p:sp>
      <p:sp>
        <p:nvSpPr>
          <p:cNvPr id="7" name="Text Placeholder 6">
            <a:extLst>
              <a:ext uri="{FF2B5EF4-FFF2-40B4-BE49-F238E27FC236}">
                <a16:creationId xmlns:a16="http://schemas.microsoft.com/office/drawing/2014/main" id="{2371BB2B-9023-BBAF-F74F-EDC7A7C7E893}"/>
              </a:ext>
            </a:extLst>
          </p:cNvPr>
          <p:cNvSpPr>
            <a:spLocks noGrp="1"/>
          </p:cNvSpPr>
          <p:nvPr>
            <p:ph type="body" sz="quarter" idx="11"/>
          </p:nvPr>
        </p:nvSpPr>
        <p:spPr/>
        <p:txBody>
          <a:bodyPr/>
          <a:lstStyle/>
          <a:p>
            <a:pPr marL="0" indent="0">
              <a:buNone/>
            </a:pPr>
            <a:r>
              <a:rPr lang="en-US" dirty="0"/>
              <a:t>The City/Town consolidated its Fund Balance Policy into the Financial and Fiscal Policy, adopted September 5, 2018. The new policy retained the goals initially set in 2016. The policy establishes an unassigned General Fund balance goal of 10.00% of the prior years’ operating budget. The Operating Budget for fiscal 2021 totaled $98,931,048. As of June 30, 2022, unassigned fund balance for the general fund was $9,933,328 or 10.04% of the prior years’ operating budget compared to 7.92% as of June 30, 2021 (as restated).</a:t>
            </a:r>
          </a:p>
          <a:p>
            <a:pPr marL="0" indent="0">
              <a:buNone/>
            </a:pPr>
            <a:r>
              <a:rPr lang="en-US" dirty="0"/>
              <a:t>The amended fund balance policy goes on to state that the level of fund balance is not to fall below 8.33% of the operating budget. Once the City/Town achieves an unassigned fund balance equal to 10.0% of the City/Town’s Operating Budget, and any excess above 12% will be allocated toward any combination of the following:</a:t>
            </a:r>
          </a:p>
        </p:txBody>
      </p:sp>
    </p:spTree>
    <p:extLst>
      <p:ext uri="{BB962C8B-B14F-4D97-AF65-F5344CB8AC3E}">
        <p14:creationId xmlns:p14="http://schemas.microsoft.com/office/powerpoint/2010/main" val="1851143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What Readers Want to Know</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Enterprise Funds</a:t>
            </a:r>
          </a:p>
          <a:p>
            <a:pPr lvl="1"/>
            <a:r>
              <a:rPr lang="en-US" dirty="0"/>
              <a:t>Statement of Cash Flows</a:t>
            </a:r>
          </a:p>
          <a:p>
            <a:pPr lvl="2"/>
            <a:r>
              <a:rPr lang="en-US" dirty="0"/>
              <a:t>Does Net Cash provided by Operations cover principal and interest costs?</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23</a:t>
            </a:fld>
            <a:endParaRPr lang="en-US" dirty="0"/>
          </a:p>
        </p:txBody>
      </p:sp>
    </p:spTree>
    <p:extLst>
      <p:ext uri="{BB962C8B-B14F-4D97-AF65-F5344CB8AC3E}">
        <p14:creationId xmlns:p14="http://schemas.microsoft.com/office/powerpoint/2010/main" val="351723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204426-DF8E-6E5C-CE64-5E644D00EC79}"/>
              </a:ext>
            </a:extLst>
          </p:cNvPr>
          <p:cNvSpPr>
            <a:spLocks noGrp="1"/>
          </p:cNvSpPr>
          <p:nvPr>
            <p:ph type="title"/>
          </p:nvPr>
        </p:nvSpPr>
        <p:spPr/>
        <p:txBody>
          <a:bodyPr/>
          <a:lstStyle/>
          <a:p>
            <a:r>
              <a:rPr lang="en-US" dirty="0"/>
              <a:t>Proprietary Funds – Statement of Cash Flows</a:t>
            </a:r>
          </a:p>
        </p:txBody>
      </p:sp>
      <p:sp>
        <p:nvSpPr>
          <p:cNvPr id="3" name="Slide Number Placeholder 2">
            <a:extLst>
              <a:ext uri="{FF2B5EF4-FFF2-40B4-BE49-F238E27FC236}">
                <a16:creationId xmlns:a16="http://schemas.microsoft.com/office/drawing/2014/main" id="{ECC7B73E-B2DD-E0F9-91E0-071000E4CC91}"/>
              </a:ext>
            </a:extLst>
          </p:cNvPr>
          <p:cNvSpPr>
            <a:spLocks noGrp="1"/>
          </p:cNvSpPr>
          <p:nvPr>
            <p:ph type="sldNum" sz="quarter" idx="10"/>
          </p:nvPr>
        </p:nvSpPr>
        <p:spPr/>
        <p:txBody>
          <a:bodyPr/>
          <a:lstStyle/>
          <a:p>
            <a:fld id="{BEBCF1AD-1FFB-4EEA-961C-8EB81DFF5412}" type="slidenum">
              <a:rPr lang="en-US" smtClean="0"/>
              <a:pPr/>
              <a:t>24</a:t>
            </a:fld>
            <a:endParaRPr lang="en-US" dirty="0"/>
          </a:p>
        </p:txBody>
      </p:sp>
      <p:graphicFrame>
        <p:nvGraphicFramePr>
          <p:cNvPr id="5" name="Table 4">
            <a:extLst>
              <a:ext uri="{FF2B5EF4-FFF2-40B4-BE49-F238E27FC236}">
                <a16:creationId xmlns:a16="http://schemas.microsoft.com/office/drawing/2014/main" id="{3E2ED09C-61D6-847E-43AA-03C7EC6463E1}"/>
              </a:ext>
            </a:extLst>
          </p:cNvPr>
          <p:cNvGraphicFramePr>
            <a:graphicFrameLocks noGrp="1"/>
          </p:cNvGraphicFramePr>
          <p:nvPr>
            <p:extLst>
              <p:ext uri="{D42A27DB-BD31-4B8C-83A1-F6EECF244321}">
                <p14:modId xmlns:p14="http://schemas.microsoft.com/office/powerpoint/2010/main" val="1573407801"/>
              </p:ext>
            </p:extLst>
          </p:nvPr>
        </p:nvGraphicFramePr>
        <p:xfrm>
          <a:off x="840816" y="887895"/>
          <a:ext cx="9756845" cy="5254306"/>
        </p:xfrm>
        <a:graphic>
          <a:graphicData uri="http://schemas.openxmlformats.org/drawingml/2006/table">
            <a:tbl>
              <a:tblPr firstRow="1" bandRow="1"/>
              <a:tblGrid>
                <a:gridCol w="6410940">
                  <a:extLst>
                    <a:ext uri="{9D8B030D-6E8A-4147-A177-3AD203B41FA5}">
                      <a16:colId xmlns:a16="http://schemas.microsoft.com/office/drawing/2014/main" val="3781967022"/>
                    </a:ext>
                  </a:extLst>
                </a:gridCol>
                <a:gridCol w="1702607">
                  <a:extLst>
                    <a:ext uri="{9D8B030D-6E8A-4147-A177-3AD203B41FA5}">
                      <a16:colId xmlns:a16="http://schemas.microsoft.com/office/drawing/2014/main" val="1801327849"/>
                    </a:ext>
                  </a:extLst>
                </a:gridCol>
                <a:gridCol w="1643298">
                  <a:extLst>
                    <a:ext uri="{9D8B030D-6E8A-4147-A177-3AD203B41FA5}">
                      <a16:colId xmlns:a16="http://schemas.microsoft.com/office/drawing/2014/main" val="629440896"/>
                    </a:ext>
                  </a:extLst>
                </a:gridCol>
              </a:tblGrid>
              <a:tr h="267781">
                <a:tc>
                  <a:txBody>
                    <a:bodyPr/>
                    <a:lstStyle/>
                    <a:p>
                      <a:pPr algn="l" fontAlgn="b"/>
                      <a:endParaRPr lang="en-US" sz="1200" b="1" i="0" u="none" strike="noStrike" dirty="0">
                        <a:solidFill>
                          <a:srgbClr val="000000"/>
                        </a:solidFill>
                        <a:effectLst/>
                        <a:latin typeface="+mj-lt"/>
                      </a:endParaRPr>
                    </a:p>
                  </a:txBody>
                  <a:tcPr marL="9525" marR="9525" marT="9525" marB="0" anchor="b">
                    <a:lnL>
                      <a:noFill/>
                    </a:lnL>
                    <a:lnR>
                      <a:noFill/>
                    </a:lnR>
                    <a:lnT>
                      <a:noFill/>
                    </a:lnT>
                    <a:lnB>
                      <a:noFill/>
                    </a:lnB>
                  </a:tcPr>
                </a:tc>
                <a:tc>
                  <a:txBody>
                    <a:bodyPr/>
                    <a:lstStyle/>
                    <a:p>
                      <a:pPr algn="ctr" fontAlgn="ctr"/>
                      <a:r>
                        <a:rPr lang="en-US" sz="1200" b="0" i="0" u="sng" strike="noStrike" dirty="0">
                          <a:solidFill>
                            <a:srgbClr val="000000"/>
                          </a:solidFill>
                          <a:effectLst/>
                          <a:latin typeface="+mj-lt"/>
                        </a:rPr>
                        <a:t>Water Fund</a:t>
                      </a:r>
                    </a:p>
                  </a:txBody>
                  <a:tcPr marL="11923" marR="11923" marT="11923" marB="0" anchor="b">
                    <a:lnL>
                      <a:noFill/>
                    </a:lnL>
                    <a:lnR>
                      <a:noFill/>
                    </a:lnR>
                    <a:lnT>
                      <a:noFill/>
                    </a:lnT>
                    <a:lnB>
                      <a:noFill/>
                    </a:lnB>
                  </a:tcPr>
                </a:tc>
                <a:tc>
                  <a:txBody>
                    <a:bodyPr/>
                    <a:lstStyle/>
                    <a:p>
                      <a:pPr algn="ctr" fontAlgn="ctr"/>
                      <a:r>
                        <a:rPr lang="en-US" sz="1200" b="0" i="0" u="sng" strike="noStrike" dirty="0">
                          <a:solidFill>
                            <a:srgbClr val="000000"/>
                          </a:solidFill>
                          <a:effectLst/>
                          <a:latin typeface="+mj-lt"/>
                        </a:rPr>
                        <a:t>Sewer Fund</a:t>
                      </a:r>
                    </a:p>
                  </a:txBody>
                  <a:tcPr marL="11923" marR="11923" marT="11923" marB="0" anchor="b">
                    <a:lnL>
                      <a:noFill/>
                    </a:lnL>
                    <a:lnR>
                      <a:noFill/>
                    </a:lnR>
                    <a:lnT>
                      <a:noFill/>
                    </a:lnT>
                    <a:lnB>
                      <a:noFill/>
                    </a:lnB>
                  </a:tcPr>
                </a:tc>
                <a:extLst>
                  <a:ext uri="{0D108BD9-81ED-4DB2-BD59-A6C34878D82A}">
                    <a16:rowId xmlns:a16="http://schemas.microsoft.com/office/drawing/2014/main" val="3527511932"/>
                  </a:ext>
                </a:extLst>
              </a:tr>
              <a:tr h="26778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rgbClr val="000000"/>
                          </a:solidFill>
                          <a:effectLst/>
                          <a:latin typeface="+mn-lt"/>
                          <a:ea typeface="+mn-ea"/>
                          <a:cs typeface="+mn-cs"/>
                        </a:rPr>
                        <a:t>Cash Flows From Operating Activities</a:t>
                      </a:r>
                    </a:p>
                  </a:txBody>
                  <a:tcPr marL="9525" marR="9525" marT="9525" marB="0" anchor="b">
                    <a:lnL>
                      <a:noFill/>
                    </a:lnL>
                    <a:lnR>
                      <a:noFill/>
                    </a:lnR>
                    <a:lnT>
                      <a:noFill/>
                    </a:lnT>
                    <a:lnB>
                      <a:noFill/>
                    </a:lnB>
                    <a:solidFill>
                      <a:schemeClr val="accent3">
                        <a:lumMod val="20000"/>
                        <a:lumOff val="80000"/>
                      </a:schemeClr>
                    </a:solidFill>
                  </a:tcPr>
                </a:tc>
                <a:tc>
                  <a:txBody>
                    <a:bodyPr/>
                    <a:lstStyle/>
                    <a:p>
                      <a:pPr algn="ctr" fontAlgn="b"/>
                      <a:endParaRPr lang="en-US" sz="1200" b="0" i="0" u="none" strike="noStrike" dirty="0">
                        <a:solidFill>
                          <a:srgbClr val="000000"/>
                        </a:solidFill>
                        <a:effectLst/>
                        <a:latin typeface="+mj-lt"/>
                      </a:endParaRPr>
                    </a:p>
                  </a:txBody>
                  <a:tcPr marL="9525" marR="9525" marT="9525" marB="0" anchor="b">
                    <a:lnL>
                      <a:noFill/>
                    </a:lnL>
                    <a:lnR>
                      <a:noFill/>
                    </a:lnR>
                    <a:lnT>
                      <a:noFill/>
                    </a:lnT>
                    <a:lnB>
                      <a:noFill/>
                    </a:lnB>
                    <a:solidFill>
                      <a:schemeClr val="accent3">
                        <a:lumMod val="20000"/>
                        <a:lumOff val="80000"/>
                      </a:schemeClr>
                    </a:solidFill>
                  </a:tcPr>
                </a:tc>
                <a:tc>
                  <a:txBody>
                    <a:bodyPr/>
                    <a:lstStyle/>
                    <a:p>
                      <a:pPr algn="ctr" fontAlgn="b"/>
                      <a:endParaRPr lang="en-US" sz="1200" b="0" i="0" u="none" strike="noStrike" dirty="0">
                        <a:solidFill>
                          <a:srgbClr val="000000"/>
                        </a:solidFill>
                        <a:effectLst/>
                        <a:latin typeface="+mj-lt"/>
                      </a:endParaRPr>
                    </a:p>
                  </a:txBody>
                  <a:tcPr marL="9525" marR="9525" marT="952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538708197"/>
                  </a:ext>
                </a:extLst>
              </a:tr>
              <a:tr h="267781">
                <a:tc>
                  <a:txBody>
                    <a:bodyPr/>
                    <a:lstStyle/>
                    <a:p>
                      <a:pPr algn="l" fontAlgn="b"/>
                      <a:r>
                        <a:rPr lang="en-US" sz="1200" b="0" i="0" u="none" strike="noStrike" dirty="0">
                          <a:solidFill>
                            <a:srgbClr val="000000"/>
                          </a:solidFill>
                          <a:effectLst/>
                          <a:latin typeface="+mj-lt"/>
                        </a:rPr>
                        <a:t>     Receipts from customers and users</a:t>
                      </a:r>
                    </a:p>
                  </a:txBody>
                  <a:tcPr marL="9525" marR="9525" marT="9525" marB="0" anchor="b">
                    <a:lnL>
                      <a:noFill/>
                    </a:lnL>
                    <a:lnR>
                      <a:noFill/>
                    </a:lnR>
                    <a:lnT>
                      <a:noFill/>
                    </a:lnT>
                    <a:lnB>
                      <a:noFill/>
                    </a:lnB>
                    <a:noFill/>
                  </a:tcPr>
                </a:tc>
                <a:tc>
                  <a:txBody>
                    <a:bodyPr/>
                    <a:lstStyle/>
                    <a:p>
                      <a:pPr algn="r" fontAlgn="b"/>
                      <a:r>
                        <a:rPr lang="en-US" sz="1200" b="0" i="0" u="none" strike="noStrike" dirty="0">
                          <a:solidFill>
                            <a:srgbClr val="000000"/>
                          </a:solidFill>
                          <a:effectLst/>
                          <a:latin typeface="+mj-lt"/>
                        </a:rPr>
                        <a:t>$       10,054,910</a:t>
                      </a:r>
                    </a:p>
                  </a:txBody>
                  <a:tcPr marL="9525" marR="9525" marT="9525" marB="0" anchor="b">
                    <a:lnL>
                      <a:noFill/>
                    </a:lnL>
                    <a:lnR>
                      <a:noFill/>
                    </a:lnR>
                    <a:lnT>
                      <a:noFill/>
                    </a:lnT>
                    <a:lnB>
                      <a:noFill/>
                    </a:lnB>
                    <a:noFill/>
                  </a:tcPr>
                </a:tc>
                <a:tc>
                  <a:txBody>
                    <a:bodyPr/>
                    <a:lstStyle/>
                    <a:p>
                      <a:pPr algn="r" fontAlgn="b"/>
                      <a:r>
                        <a:rPr lang="en-US" sz="1200" b="0" i="0" u="none" strike="noStrike" dirty="0">
                          <a:solidFill>
                            <a:srgbClr val="000000"/>
                          </a:solidFill>
                          <a:effectLst/>
                          <a:latin typeface="+mj-lt"/>
                        </a:rPr>
                        <a:t>$</a:t>
                      </a:r>
                      <a:r>
                        <a:rPr lang="en-US" sz="1200" b="0" i="0" u="none" strike="noStrike" kern="1200" dirty="0">
                          <a:solidFill>
                            <a:srgbClr val="000000"/>
                          </a:solidFill>
                          <a:effectLst/>
                          <a:latin typeface="+mn-lt"/>
                          <a:ea typeface="+mn-ea"/>
                          <a:cs typeface="+mn-cs"/>
                        </a:rPr>
                        <a:t>       </a:t>
                      </a:r>
                      <a:r>
                        <a:rPr lang="en-US" sz="1200" b="0" i="0" u="none" strike="noStrike" dirty="0">
                          <a:solidFill>
                            <a:srgbClr val="000000"/>
                          </a:solidFill>
                          <a:effectLst/>
                          <a:latin typeface="+mj-lt"/>
                        </a:rPr>
                        <a:t>7,100,686</a:t>
                      </a:r>
                    </a:p>
                  </a:txBody>
                  <a:tcPr marL="9525" marR="9525" marT="9525" marB="0" anchor="b">
                    <a:lnL>
                      <a:noFill/>
                    </a:lnL>
                    <a:lnR>
                      <a:noFill/>
                    </a:lnR>
                    <a:lnT>
                      <a:noFill/>
                    </a:lnT>
                    <a:lnB>
                      <a:noFill/>
                    </a:lnB>
                    <a:noFill/>
                  </a:tcPr>
                </a:tc>
                <a:extLst>
                  <a:ext uri="{0D108BD9-81ED-4DB2-BD59-A6C34878D82A}">
                    <a16:rowId xmlns:a16="http://schemas.microsoft.com/office/drawing/2014/main" val="821642078"/>
                  </a:ext>
                </a:extLst>
              </a:tr>
              <a:tr h="434248">
                <a:tc>
                  <a:txBody>
                    <a:bodyPr/>
                    <a:lstStyle/>
                    <a:p>
                      <a:pPr algn="l" fontAlgn="b"/>
                      <a:r>
                        <a:rPr lang="en-US" sz="1200" b="0" i="0" u="none" strike="noStrike" kern="1200" dirty="0">
                          <a:solidFill>
                            <a:srgbClr val="000000"/>
                          </a:solidFill>
                          <a:effectLst/>
                          <a:latin typeface="+mn-lt"/>
                          <a:ea typeface="+mn-ea"/>
                          <a:cs typeface="+mn-cs"/>
                        </a:rPr>
                        <a:t>     Payments to vendor for goods and services</a:t>
                      </a:r>
                      <a:endParaRPr lang="en-US" sz="1200" b="0" i="0" u="none" strike="noStrike" dirty="0">
                        <a:solidFill>
                          <a:srgbClr val="000000"/>
                        </a:solidFill>
                        <a:effectLst/>
                        <a:latin typeface="+mj-lt"/>
                      </a:endParaRP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(3,235,818)</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endParaRPr lang="en-US" sz="1200" b="0" i="0" u="none" strike="noStrike" dirty="0">
                        <a:solidFill>
                          <a:srgbClr val="000000"/>
                        </a:solidFill>
                        <a:effectLst/>
                        <a:latin typeface="+mj-lt"/>
                      </a:endParaRPr>
                    </a:p>
                    <a:p>
                      <a:pPr algn="r" fontAlgn="b"/>
                      <a:r>
                        <a:rPr lang="en-US" sz="1200" b="0" i="0" u="none" strike="noStrike" dirty="0">
                          <a:solidFill>
                            <a:srgbClr val="000000"/>
                          </a:solidFill>
                          <a:effectLst/>
                          <a:latin typeface="+mj-lt"/>
                        </a:rPr>
                        <a:t>(4,875,175)</a:t>
                      </a:r>
                    </a:p>
                  </a:txBody>
                  <a:tcPr marL="9525" marR="9525" marT="952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2275186353"/>
                  </a:ext>
                </a:extLst>
              </a:tr>
              <a:tr h="267781">
                <a:tc>
                  <a:txBody>
                    <a:bodyPr/>
                    <a:lstStyle/>
                    <a:p>
                      <a:pPr algn="l" fontAlgn="b"/>
                      <a:r>
                        <a:rPr lang="en-US" sz="1200" b="0" i="0" u="none" strike="noStrike" dirty="0">
                          <a:solidFill>
                            <a:srgbClr val="000000"/>
                          </a:solidFill>
                          <a:effectLst/>
                          <a:latin typeface="+mj-lt"/>
                        </a:rPr>
                        <a:t>     Payments to employees for services</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mj-lt"/>
                        </a:rPr>
                        <a:t>(2,644,947) </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mj-lt"/>
                        </a:rPr>
                        <a:t>(393,505)</a:t>
                      </a:r>
                    </a:p>
                  </a:txBody>
                  <a:tcPr marL="9525" marR="9525" marT="9525" marB="0" anchor="b">
                    <a:lnL>
                      <a:noFill/>
                    </a:lnL>
                    <a:lnR>
                      <a:noFill/>
                    </a:lnR>
                    <a:lnT>
                      <a:noFill/>
                    </a:lnT>
                    <a:lnB>
                      <a:noFill/>
                    </a:lnB>
                  </a:tcPr>
                </a:tc>
                <a:extLst>
                  <a:ext uri="{0D108BD9-81ED-4DB2-BD59-A6C34878D82A}">
                    <a16:rowId xmlns:a16="http://schemas.microsoft.com/office/drawing/2014/main" val="97757365"/>
                  </a:ext>
                </a:extLst>
              </a:tr>
              <a:tr h="267781">
                <a:tc>
                  <a:txBody>
                    <a:bodyPr/>
                    <a:lstStyle/>
                    <a:p>
                      <a:pPr algn="l" fontAlgn="b"/>
                      <a:r>
                        <a:rPr lang="en-US" sz="1200" b="0" i="0" u="none" strike="noStrike" dirty="0">
                          <a:solidFill>
                            <a:srgbClr val="000000"/>
                          </a:solidFill>
                          <a:effectLst/>
                          <a:latin typeface="+mj-lt"/>
                        </a:rPr>
                        <a:t>     Receipts from employees and employer</a:t>
                      </a:r>
                    </a:p>
                  </a:txBody>
                  <a:tcPr marL="9525" marR="9525" marT="9525" marB="0" anchor="b">
                    <a:lnL>
                      <a:noFill/>
                    </a:lnL>
                    <a:lnR>
                      <a:noFill/>
                    </a:lnR>
                    <a:lnT>
                      <a:noFill/>
                    </a:lnT>
                    <a:lnB>
                      <a:noFill/>
                    </a:lnB>
                    <a:solidFill>
                      <a:schemeClr val="accent3">
                        <a:lumMod val="20000"/>
                        <a:lumOff val="80000"/>
                      </a:schemeClr>
                    </a:solidFill>
                  </a:tcPr>
                </a:tc>
                <a:tc>
                  <a:txBody>
                    <a:bodyPr/>
                    <a:lstStyle/>
                    <a:p>
                      <a:pPr algn="ctr" fontAlgn="b"/>
                      <a:r>
                        <a:rPr lang="en-US" sz="1200" b="0" i="0" u="none" strike="noStrike" dirty="0">
                          <a:solidFill>
                            <a:srgbClr val="000000"/>
                          </a:solidFill>
                          <a:effectLst/>
                          <a:latin typeface="+mj-lt"/>
                        </a:rPr>
                        <a:t>                   -</a:t>
                      </a:r>
                    </a:p>
                  </a:txBody>
                  <a:tcPr marL="9525" marR="9525" marT="9525" marB="0" anchor="b">
                    <a:lnL>
                      <a:noFill/>
                    </a:lnL>
                    <a:lnR>
                      <a:noFill/>
                    </a:lnR>
                    <a:lnT>
                      <a:noFill/>
                    </a:lnT>
                    <a:lnB>
                      <a:noFill/>
                    </a:lnB>
                    <a:solidFill>
                      <a:schemeClr val="accent3">
                        <a:lumMod val="20000"/>
                        <a:lumOff val="80000"/>
                      </a:schemeClr>
                    </a:solidFill>
                  </a:tcPr>
                </a:tc>
                <a:tc>
                  <a:txBody>
                    <a:bodyPr/>
                    <a:lstStyle/>
                    <a:p>
                      <a:pPr algn="ctr" fontAlgn="b"/>
                      <a:r>
                        <a:rPr lang="en-US" sz="1200" b="0" i="0" u="none" strike="noStrike" dirty="0">
                          <a:solidFill>
                            <a:srgbClr val="000000"/>
                          </a:solidFill>
                          <a:effectLst/>
                          <a:latin typeface="+mj-lt"/>
                        </a:rPr>
                        <a:t>                  -</a:t>
                      </a:r>
                    </a:p>
                  </a:txBody>
                  <a:tcPr marL="9525" marR="9525" marT="9525"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637197880"/>
                  </a:ext>
                </a:extLst>
              </a:tr>
              <a:tr h="267781">
                <a:tc>
                  <a:txBody>
                    <a:bodyPr/>
                    <a:lstStyle/>
                    <a:p>
                      <a:pPr algn="l" fontAlgn="b"/>
                      <a:r>
                        <a:rPr lang="en-US" sz="1200" b="0" i="0" u="none" strike="noStrike" dirty="0">
                          <a:solidFill>
                            <a:srgbClr val="000000"/>
                          </a:solidFill>
                          <a:effectLst/>
                          <a:latin typeface="+mj-lt"/>
                        </a:rPr>
                        <a:t>     Payments of employee benefits and expenses</a:t>
                      </a:r>
                    </a:p>
                  </a:txBody>
                  <a:tcPr marL="9525" marR="9525" marT="9525" marB="0" anchor="b">
                    <a:lnL>
                      <a:noFill/>
                    </a:lnL>
                    <a:lnR>
                      <a:noFill/>
                    </a:lnR>
                    <a:lnT>
                      <a:noFill/>
                    </a:lnT>
                    <a:lnB>
                      <a:noFill/>
                    </a:lnB>
                  </a:tcPr>
                </a:tc>
                <a:tc>
                  <a:txBody>
                    <a:bodyPr/>
                    <a:lstStyle/>
                    <a:p>
                      <a:pPr algn="ctr" fontAlgn="b"/>
                      <a:r>
                        <a:rPr lang="en-US" sz="1200" b="0" i="0" u="none" strike="noStrike" dirty="0">
                          <a:solidFill>
                            <a:srgbClr val="000000"/>
                          </a:solidFill>
                          <a:effectLst/>
                          <a:latin typeface="+mj-lt"/>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latin typeface="+mj-lt"/>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1540534"/>
                  </a:ext>
                </a:extLst>
              </a:tr>
              <a:tr h="267781">
                <a:tc>
                  <a:txBody>
                    <a:bodyPr/>
                    <a:lstStyle/>
                    <a:p>
                      <a:pPr algn="l" fontAlgn="b"/>
                      <a:r>
                        <a:rPr lang="en-US" sz="1200" b="0" i="0" u="none" strike="noStrike" dirty="0">
                          <a:solidFill>
                            <a:srgbClr val="000000"/>
                          </a:solidFill>
                          <a:effectLst/>
                          <a:latin typeface="+mj-lt"/>
                        </a:rPr>
                        <a:t>Net Cash Provided By (Used For) Operating Activities</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4,174,145</a:t>
                      </a:r>
                    </a:p>
                  </a:txBody>
                  <a:tcPr marL="9525" marR="9525" marT="9525" marB="0" anchor="b">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1,832,006</a:t>
                      </a:r>
                    </a:p>
                  </a:txBody>
                  <a:tcPr marL="9525" marR="9525" marT="9525" marB="0" anchor="b">
                    <a:lnL>
                      <a:noFill/>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737724098"/>
                  </a:ext>
                </a:extLst>
              </a:tr>
              <a:tr h="267781">
                <a:tc>
                  <a:txBody>
                    <a:bodyPr/>
                    <a:lstStyle/>
                    <a:p>
                      <a:pPr algn="l" fontAlgn="b"/>
                      <a:r>
                        <a:rPr lang="en-US" sz="1200" b="1" i="0" u="none" strike="noStrike" dirty="0">
                          <a:solidFill>
                            <a:srgbClr val="000000"/>
                          </a:solidFill>
                          <a:effectLst/>
                          <a:latin typeface="+mj-lt"/>
                        </a:rPr>
                        <a:t>Cash Flows From Noncapital Financing Activities</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mj-lt"/>
                        </a:rPr>
                        <a:t> </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200" b="0" i="0" u="none" strike="noStrike" dirty="0">
                          <a:solidFill>
                            <a:srgbClr val="000000"/>
                          </a:solidFill>
                          <a:effectLst/>
                          <a:latin typeface="+mj-lt"/>
                        </a:rPr>
                        <a:t> </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805893599"/>
                  </a:ext>
                </a:extLst>
              </a:tr>
              <a:tr h="267781">
                <a:tc>
                  <a:txBody>
                    <a:bodyPr/>
                    <a:lstStyle/>
                    <a:p>
                      <a:pPr algn="l" fontAlgn="b"/>
                      <a:r>
                        <a:rPr lang="en-US" sz="1200" b="0" i="0" u="none" strike="noStrike" dirty="0">
                          <a:solidFill>
                            <a:srgbClr val="000000"/>
                          </a:solidFill>
                          <a:effectLst/>
                          <a:latin typeface="+mj-lt"/>
                        </a:rPr>
                        <a:t>     Interfund transfers in (out), net</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553,805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(28,808)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478907061"/>
                  </a:ext>
                </a:extLst>
              </a:tr>
              <a:tr h="267781">
                <a:tc>
                  <a:txBody>
                    <a:bodyPr/>
                    <a:lstStyle/>
                    <a:p>
                      <a:pPr algn="l" fontAlgn="b"/>
                      <a:r>
                        <a:rPr lang="en-US" sz="1200" b="0" i="0" u="none" strike="noStrike" kern="1200" dirty="0">
                          <a:solidFill>
                            <a:srgbClr val="000000"/>
                          </a:solidFill>
                          <a:effectLst/>
                          <a:latin typeface="+mn-lt"/>
                          <a:ea typeface="+mn-ea"/>
                          <a:cs typeface="+mn-cs"/>
                        </a:rPr>
                        <a:t>Net Cash Provided By (Used For) Noncapital Financing Activities</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mj-lt"/>
                        </a:rPr>
                        <a:t>553,805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200" b="0" i="0" u="none" strike="noStrike" dirty="0">
                          <a:solidFill>
                            <a:srgbClr val="000000"/>
                          </a:solidFill>
                          <a:effectLst/>
                          <a:latin typeface="+mj-lt"/>
                        </a:rPr>
                        <a:t>(28,808)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71594932"/>
                  </a:ext>
                </a:extLst>
              </a:tr>
              <a:tr h="267781">
                <a:tc>
                  <a:txBody>
                    <a:bodyPr/>
                    <a:lstStyle/>
                    <a:p>
                      <a:pPr algn="l" fontAlgn="b"/>
                      <a:r>
                        <a:rPr lang="en-US" sz="1200" b="1" i="0" u="none" strike="noStrike" kern="1200" dirty="0">
                          <a:solidFill>
                            <a:srgbClr val="000000"/>
                          </a:solidFill>
                          <a:effectLst/>
                          <a:latin typeface="+mn-lt"/>
                          <a:ea typeface="+mn-ea"/>
                          <a:cs typeface="+mn-cs"/>
                        </a:rPr>
                        <a:t>Cash Flows from Capital and Related Financing Activities</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 </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endParaRPr lang="en-US" sz="1200" b="0" i="0" u="none" strike="noStrike" dirty="0">
                        <a:solidFill>
                          <a:srgbClr val="000000"/>
                        </a:solidFill>
                        <a:effectLst/>
                        <a:latin typeface="+mj-lt"/>
                      </a:endParaRP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006631622"/>
                  </a:ext>
                </a:extLst>
              </a:tr>
              <a:tr h="267781">
                <a:tc>
                  <a:txBody>
                    <a:bodyPr/>
                    <a:lstStyle/>
                    <a:p>
                      <a:pPr algn="l" fontAlgn="b"/>
                      <a:r>
                        <a:rPr lang="en-US" sz="1200" b="0" i="0" u="none" strike="noStrike" dirty="0">
                          <a:solidFill>
                            <a:srgbClr val="000000"/>
                          </a:solidFill>
                          <a:effectLst/>
                          <a:latin typeface="+mj-lt"/>
                        </a:rPr>
                        <a:t>     Acquisition and construction of capital assets, net of disposals</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mj-lt"/>
                        </a:rPr>
                        <a:t>(2,420,295)</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200" b="0" i="0" u="none" strike="noStrike" dirty="0">
                          <a:solidFill>
                            <a:srgbClr val="000000"/>
                          </a:solidFill>
                          <a:effectLst/>
                          <a:latin typeface="+mj-lt"/>
                        </a:rPr>
                        <a:t>(1,523,741) </a:t>
                      </a:r>
                    </a:p>
                  </a:txBody>
                  <a:tcPr marL="9525" marR="9525" marT="9525"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4060171059"/>
                  </a:ext>
                </a:extLst>
              </a:tr>
              <a:tr h="267781">
                <a:tc>
                  <a:txBody>
                    <a:bodyPr/>
                    <a:lstStyle/>
                    <a:p>
                      <a:pPr algn="l" fontAlgn="b"/>
                      <a:r>
                        <a:rPr lang="en-US" sz="1200" b="0" i="0" u="none" strike="noStrike" dirty="0">
                          <a:solidFill>
                            <a:srgbClr val="000000"/>
                          </a:solidFill>
                          <a:effectLst/>
                          <a:latin typeface="+mj-lt"/>
                        </a:rPr>
                        <a:t>     Proceeds from bonds     </a:t>
                      </a:r>
                    </a:p>
                  </a:txBody>
                  <a:tcPr marL="9525" marR="9525" marT="9525" marB="0" anchor="b">
                    <a:lnL>
                      <a:noFill/>
                    </a:lnL>
                    <a:lnR>
                      <a:noFill/>
                    </a:lnR>
                    <a:lnT>
                      <a:noFill/>
                    </a:lnT>
                    <a:lnB>
                      <a:noFill/>
                    </a:lnB>
                    <a:solidFill>
                      <a:schemeClr val="accent3">
                        <a:lumMod val="20000"/>
                        <a:lumOff val="80000"/>
                      </a:schemeClr>
                    </a:solidFill>
                  </a:tcPr>
                </a:tc>
                <a:tc>
                  <a:txBody>
                    <a:bodyPr/>
                    <a:lstStyle/>
                    <a:p>
                      <a:pPr algn="ctr" fontAlgn="b"/>
                      <a:r>
                        <a:rPr lang="en-US" sz="1200" b="0" i="0" u="none" strike="noStrike" dirty="0">
                          <a:solidFill>
                            <a:srgbClr val="000000"/>
                          </a:solidFill>
                          <a:effectLst/>
                          <a:latin typeface="+mj-lt"/>
                        </a:rPr>
                        <a:t>                   -</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732,829</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837792996"/>
                  </a:ext>
                </a:extLst>
              </a:tr>
              <a:tr h="267781">
                <a:tc>
                  <a:txBody>
                    <a:bodyPr/>
                    <a:lstStyle/>
                    <a:p>
                      <a:pPr algn="l" fontAlgn="b"/>
                      <a:r>
                        <a:rPr lang="en-US" sz="1200" b="0" i="0" u="none" strike="noStrike" dirty="0">
                          <a:solidFill>
                            <a:srgbClr val="000000"/>
                          </a:solidFill>
                          <a:effectLst/>
                          <a:latin typeface="+mj-lt"/>
                        </a:rPr>
                        <a:t>     Proceeds from bond premiums</a:t>
                      </a:r>
                    </a:p>
                  </a:txBody>
                  <a:tcPr marL="9525" marR="9525" marT="9525" marB="0" anchor="b">
                    <a:lnL>
                      <a:noFill/>
                    </a:lnL>
                    <a:lnR>
                      <a:noFill/>
                    </a:lnR>
                    <a:lnT>
                      <a:noFill/>
                    </a:lnT>
                    <a:lnB>
                      <a:noFill/>
                    </a:lnB>
                    <a:noFill/>
                  </a:tcPr>
                </a:tc>
                <a:tc>
                  <a:txBody>
                    <a:bodyPr/>
                    <a:lstStyle/>
                    <a:p>
                      <a:pPr algn="ctr" fontAlgn="b"/>
                      <a:r>
                        <a:rPr lang="en-US" sz="1200" b="0" i="0" u="none" strike="noStrike" dirty="0">
                          <a:solidFill>
                            <a:srgbClr val="000000"/>
                          </a:solidFill>
                          <a:effectLst/>
                          <a:latin typeface="+mj-lt"/>
                        </a:rPr>
                        <a:t>                   -</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200" b="0" i="0" u="none" strike="noStrike" dirty="0">
                          <a:solidFill>
                            <a:srgbClr val="000000"/>
                          </a:solidFill>
                          <a:effectLst/>
                          <a:latin typeface="+mj-lt"/>
                        </a:rPr>
                        <a:t>191,000</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301585"/>
                  </a:ext>
                </a:extLst>
              </a:tr>
              <a:tr h="267781">
                <a:tc>
                  <a:txBody>
                    <a:bodyPr/>
                    <a:lstStyle/>
                    <a:p>
                      <a:pPr algn="l" fontAlgn="b"/>
                      <a:r>
                        <a:rPr lang="en-US" sz="1200" b="0" i="0" u="none" strike="noStrike" dirty="0">
                          <a:solidFill>
                            <a:srgbClr val="000000"/>
                          </a:solidFill>
                          <a:effectLst/>
                          <a:latin typeface="+mj-lt"/>
                        </a:rPr>
                        <a:t>     Principal payments on bonds</a:t>
                      </a:r>
                    </a:p>
                  </a:txBody>
                  <a:tcPr marL="9525" marR="9525" marT="9525" marB="0" anchor="b">
                    <a:lnL>
                      <a:noFill/>
                    </a:lnL>
                    <a:lnR>
                      <a:noFill/>
                    </a:lnR>
                    <a:lnT>
                      <a:noFill/>
                    </a:lnT>
                    <a:lnB>
                      <a:noFill/>
                    </a:lnB>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(1,472,370)</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(383,000)</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125450994"/>
                  </a:ext>
                </a:extLst>
              </a:tr>
              <a:tr h="267781">
                <a:tc>
                  <a:txBody>
                    <a:bodyPr/>
                    <a:lstStyle/>
                    <a:p>
                      <a:pPr algn="l" fontAlgn="b"/>
                      <a:r>
                        <a:rPr lang="en-US" sz="1200" b="0" i="0" u="none" strike="noStrike" dirty="0">
                          <a:solidFill>
                            <a:srgbClr val="000000"/>
                          </a:solidFill>
                          <a:effectLst/>
                          <a:latin typeface="+mj-lt"/>
                        </a:rPr>
                        <a:t>     Interest expense</a:t>
                      </a:r>
                    </a:p>
                  </a:txBody>
                  <a:tcPr marL="9525" marR="9525" marT="9525" marB="0" anchor="b">
                    <a:lnL>
                      <a:noFill/>
                    </a:lnL>
                    <a:lnR>
                      <a:noFill/>
                    </a:lnR>
                    <a:lnT>
                      <a:noFill/>
                    </a:lnT>
                    <a:lnB>
                      <a:noFill/>
                    </a:lnB>
                    <a:noFill/>
                  </a:tcPr>
                </a:tc>
                <a:tc>
                  <a:txBody>
                    <a:bodyPr/>
                    <a:lstStyle/>
                    <a:p>
                      <a:pPr algn="r" fontAlgn="b"/>
                      <a:r>
                        <a:rPr lang="en-US" sz="1200" b="0" i="0" u="none" strike="noStrike" dirty="0">
                          <a:solidFill>
                            <a:srgbClr val="000000"/>
                          </a:solidFill>
                          <a:effectLst/>
                          <a:latin typeface="+mj-lt"/>
                        </a:rPr>
                        <a:t>(510,481)</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200" b="0" i="0" u="none" strike="noStrike" dirty="0">
                          <a:solidFill>
                            <a:srgbClr val="000000"/>
                          </a:solidFill>
                          <a:effectLst/>
                          <a:latin typeface="+mj-lt"/>
                        </a:rPr>
                        <a:t>(222,610)</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6812947"/>
                  </a:ext>
                </a:extLst>
              </a:tr>
              <a:tr h="267781">
                <a:tc>
                  <a:txBody>
                    <a:bodyPr/>
                    <a:lstStyle/>
                    <a:p>
                      <a:pPr algn="l" fontAlgn="b"/>
                      <a:r>
                        <a:rPr lang="en-US" sz="1200" b="0" i="0" u="none" strike="noStrike" dirty="0">
                          <a:solidFill>
                            <a:srgbClr val="000000"/>
                          </a:solidFill>
                          <a:effectLst/>
                          <a:latin typeface="+mj-lt"/>
                        </a:rPr>
                        <a:t>     Capital contributions</a:t>
                      </a:r>
                    </a:p>
                  </a:txBody>
                  <a:tcPr marL="9525" marR="9525" marT="9525" marB="0" anchor="b">
                    <a:lnL>
                      <a:noFill/>
                    </a:lnL>
                    <a:lnR>
                      <a:noFill/>
                    </a:lnR>
                    <a:lnT>
                      <a:noFill/>
                    </a:lnT>
                    <a:lnB>
                      <a:noFill/>
                    </a:lnB>
                    <a:solidFill>
                      <a:schemeClr val="accent3">
                        <a:lumMod val="20000"/>
                        <a:lumOff val="80000"/>
                      </a:schemeClr>
                    </a:solidFill>
                  </a:tcPr>
                </a:tc>
                <a:tc>
                  <a:txBody>
                    <a:bodyPr/>
                    <a:lstStyle/>
                    <a:p>
                      <a:pPr algn="ctr" fontAlgn="b"/>
                      <a:r>
                        <a:rPr lang="en-US" sz="1200" b="0" i="0" u="none" strike="noStrike" dirty="0">
                          <a:solidFill>
                            <a:srgbClr val="000000"/>
                          </a:solidFill>
                          <a:effectLst/>
                          <a:latin typeface="+mj-lt"/>
                        </a:rPr>
                        <a:t>                   -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r" fontAlgn="b"/>
                      <a:r>
                        <a:rPr lang="en-US" sz="1200" b="0" i="0" u="none" strike="noStrike" dirty="0">
                          <a:solidFill>
                            <a:srgbClr val="000000"/>
                          </a:solidFill>
                          <a:effectLst/>
                          <a:latin typeface="+mj-lt"/>
                        </a:rPr>
                        <a:t>300,000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6030737"/>
                  </a:ext>
                </a:extLst>
              </a:tr>
              <a:tr h="267781">
                <a:tc>
                  <a:txBody>
                    <a:bodyPr/>
                    <a:lstStyle/>
                    <a:p>
                      <a:pPr algn="l" fontAlgn="b"/>
                      <a:r>
                        <a:rPr lang="en-US" sz="1200" b="0" i="0" u="none" strike="noStrike" dirty="0">
                          <a:solidFill>
                            <a:srgbClr val="000000"/>
                          </a:solidFill>
                          <a:effectLst/>
                          <a:latin typeface="+mj-lt"/>
                        </a:rPr>
                        <a:t>Net Cash (Used For) Capital and Related Financing Activities</a:t>
                      </a:r>
                    </a:p>
                  </a:txBody>
                  <a:tcPr marL="9525" marR="9525" marT="9525" marB="0" anchor="b">
                    <a:lnL>
                      <a:noFill/>
                    </a:lnL>
                    <a:lnR>
                      <a:noFill/>
                    </a:lnR>
                    <a:lnT>
                      <a:noFill/>
                    </a:lnT>
                    <a:lnB>
                      <a:noFill/>
                    </a:lnB>
                  </a:tcPr>
                </a:tc>
                <a:tc>
                  <a:txBody>
                    <a:bodyPr/>
                    <a:lstStyle/>
                    <a:p>
                      <a:pPr algn="r" fontAlgn="b"/>
                      <a:r>
                        <a:rPr lang="en-US" sz="1200" b="0" i="0" u="none" strike="noStrike" kern="1200" dirty="0">
                          <a:solidFill>
                            <a:srgbClr val="000000"/>
                          </a:solidFill>
                          <a:effectLst/>
                          <a:latin typeface="+mn-lt"/>
                          <a:ea typeface="+mn-ea"/>
                          <a:cs typeface="+mn-cs"/>
                        </a:rPr>
                        <a:t>(4,403,146)</a:t>
                      </a:r>
                      <a:r>
                        <a:rPr lang="en-US" sz="1200" b="0" i="0" u="none" strike="noStrike" dirty="0">
                          <a:solidFill>
                            <a:srgbClr val="000000"/>
                          </a:solidFill>
                          <a:effectLst/>
                          <a:latin typeface="+mj-lt"/>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2540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200" b="0" i="0" u="none" strike="noStrike" dirty="0">
                          <a:solidFill>
                            <a:srgbClr val="000000"/>
                          </a:solidFill>
                          <a:effectLst/>
                          <a:latin typeface="+mj-lt"/>
                        </a:rPr>
                        <a:t>(905,522) </a:t>
                      </a:r>
                    </a:p>
                  </a:txBody>
                  <a:tcPr marL="9525" marR="9525" marT="9525" marB="0" anchor="b">
                    <a:lnL>
                      <a:noFill/>
                    </a:lnL>
                    <a:lnR>
                      <a:noFill/>
                    </a:lnR>
                    <a:lnT w="12700" cap="flat" cmpd="sng" algn="ctr">
                      <a:solidFill>
                        <a:schemeClr val="tx1"/>
                      </a:solidFill>
                      <a:prstDash val="solid"/>
                      <a:round/>
                      <a:headEnd type="none" w="med" len="med"/>
                      <a:tailEnd type="none" w="med" len="med"/>
                    </a:lnT>
                    <a:lnB w="2540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9860332"/>
                  </a:ext>
                </a:extLst>
              </a:tr>
            </a:tbl>
          </a:graphicData>
        </a:graphic>
      </p:graphicFrame>
    </p:spTree>
    <p:extLst>
      <p:ext uri="{BB962C8B-B14F-4D97-AF65-F5344CB8AC3E}">
        <p14:creationId xmlns:p14="http://schemas.microsoft.com/office/powerpoint/2010/main" val="1738470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D5EA-1D36-C3A0-55BD-2BA7FBC079A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000968AD-90B2-C686-0623-06EF422D2D74}"/>
              </a:ext>
            </a:extLst>
          </p:cNvPr>
          <p:cNvSpPr>
            <a:spLocks noGrp="1"/>
          </p:cNvSpPr>
          <p:nvPr>
            <p:ph type="body" sz="quarter" idx="154"/>
          </p:nvPr>
        </p:nvSpPr>
        <p:spPr/>
        <p:txBody>
          <a:bodyPr/>
          <a:lstStyle/>
          <a:p>
            <a:r>
              <a:rPr lang="en-US" dirty="0"/>
              <a:t>Scott McIntire, CPA</a:t>
            </a:r>
          </a:p>
        </p:txBody>
      </p:sp>
      <p:pic>
        <p:nvPicPr>
          <p:cNvPr id="8" name="Picture Placeholder 7">
            <a:extLst>
              <a:ext uri="{FF2B5EF4-FFF2-40B4-BE49-F238E27FC236}">
                <a16:creationId xmlns:a16="http://schemas.microsoft.com/office/drawing/2014/main" id="{866E726C-DF81-6D0E-DD31-047367F4029D}"/>
              </a:ext>
            </a:extLst>
          </p:cNvPr>
          <p:cNvPicPr>
            <a:picLocks noGrp="1" noChangeAspect="1"/>
          </p:cNvPicPr>
          <p:nvPr>
            <p:ph type="pic" sz="quarter" idx="155"/>
          </p:nvPr>
        </p:nvPicPr>
        <p:blipFill>
          <a:blip r:embed="rId3">
            <a:extLst>
              <a:ext uri="{28A0092B-C50C-407E-A947-70E740481C1C}">
                <a14:useLocalDpi xmlns:a14="http://schemas.microsoft.com/office/drawing/2010/main" val="0"/>
              </a:ext>
            </a:extLst>
          </a:blip>
          <a:srcRect t="1525" b="1525"/>
          <a:stretch/>
        </p:blipFill>
        <p:spPr/>
      </p:pic>
      <p:sp>
        <p:nvSpPr>
          <p:cNvPr id="5" name="Text Placeholder 4">
            <a:extLst>
              <a:ext uri="{FF2B5EF4-FFF2-40B4-BE49-F238E27FC236}">
                <a16:creationId xmlns:a16="http://schemas.microsoft.com/office/drawing/2014/main" id="{677BE323-B64B-ADAB-E1F2-209F91A08C9A}"/>
              </a:ext>
            </a:extLst>
          </p:cNvPr>
          <p:cNvSpPr>
            <a:spLocks noGrp="1"/>
          </p:cNvSpPr>
          <p:nvPr>
            <p:ph type="body" sz="quarter" idx="156"/>
          </p:nvPr>
        </p:nvSpPr>
        <p:spPr/>
        <p:txBody>
          <a:bodyPr/>
          <a:lstStyle/>
          <a:p>
            <a:r>
              <a:rPr lang="en-US" dirty="0"/>
              <a:t>Scott.McIntire@marcumllp.com</a:t>
            </a:r>
          </a:p>
        </p:txBody>
      </p:sp>
    </p:spTree>
    <p:extLst>
      <p:ext uri="{BB962C8B-B14F-4D97-AF65-F5344CB8AC3E}">
        <p14:creationId xmlns:p14="http://schemas.microsoft.com/office/powerpoint/2010/main" val="4052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73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MD&amp;A Requirements  GASB 34</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fontScale="92500" lnSpcReduction="10000"/>
          </a:bodyPr>
          <a:lstStyle/>
          <a:p>
            <a:r>
              <a:rPr lang="en-US" dirty="0"/>
              <a:t>A brief discussion of the basic financial statements</a:t>
            </a:r>
          </a:p>
          <a:p>
            <a:r>
              <a:rPr lang="en-US" dirty="0"/>
              <a:t>Condensed financial information derived from government-wide financial statements comparing current year to the prior year</a:t>
            </a:r>
          </a:p>
          <a:p>
            <a:r>
              <a:rPr lang="en-US" dirty="0"/>
              <a:t>An analysis of the government’s overall financial position</a:t>
            </a:r>
          </a:p>
          <a:p>
            <a:r>
              <a:rPr lang="en-US" dirty="0"/>
              <a:t>An analysis of balances and transactions of individual funds</a:t>
            </a:r>
          </a:p>
          <a:p>
            <a:r>
              <a:rPr lang="en-US" dirty="0"/>
              <a:t>An analysis of significant variation between original and final budget amounts</a:t>
            </a:r>
          </a:p>
          <a:p>
            <a:r>
              <a:rPr lang="en-US" dirty="0"/>
              <a:t>A description of significant capital asset and long-term debt activity</a:t>
            </a:r>
          </a:p>
          <a:p>
            <a:r>
              <a:rPr lang="en-US" dirty="0"/>
              <a:t>A discussion by governments that use the modified approach to report some or all of their infrastructure assets</a:t>
            </a:r>
          </a:p>
          <a:p>
            <a:r>
              <a:rPr lang="en-US" dirty="0"/>
              <a:t>A description of currently known facts, decisions, or conditions that are expected to have a significant effect on financial position or results of operations</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3</a:t>
            </a:fld>
            <a:endParaRPr lang="en-US" dirty="0"/>
          </a:p>
        </p:txBody>
      </p:sp>
    </p:spTree>
    <p:extLst>
      <p:ext uri="{BB962C8B-B14F-4D97-AF65-F5344CB8AC3E}">
        <p14:creationId xmlns:p14="http://schemas.microsoft.com/office/powerpoint/2010/main" val="41166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MD&amp;A Requirements  GASB ?</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Introduction</a:t>
            </a:r>
          </a:p>
          <a:p>
            <a:r>
              <a:rPr lang="en-US" dirty="0"/>
              <a:t>Financial Summary</a:t>
            </a:r>
          </a:p>
          <a:p>
            <a:r>
              <a:rPr lang="en-US" dirty="0"/>
              <a:t>Detailed Analyses</a:t>
            </a:r>
          </a:p>
          <a:p>
            <a:r>
              <a:rPr lang="en-US" dirty="0"/>
              <a:t>Significant Capital Assets and Long-term debt activity</a:t>
            </a:r>
          </a:p>
          <a:p>
            <a:r>
              <a:rPr lang="en-US" dirty="0"/>
              <a:t>Currently known facts, decision or conditions</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4</a:t>
            </a:fld>
            <a:endParaRPr lang="en-US" dirty="0"/>
          </a:p>
        </p:txBody>
      </p:sp>
    </p:spTree>
    <p:extLst>
      <p:ext uri="{BB962C8B-B14F-4D97-AF65-F5344CB8AC3E}">
        <p14:creationId xmlns:p14="http://schemas.microsoft.com/office/powerpoint/2010/main" val="3035660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MD&amp;A Requirements  GASB ? Continued</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Retains comparisons between the current and prior year</a:t>
            </a:r>
          </a:p>
          <a:p>
            <a:r>
              <a:rPr lang="en-US" dirty="0"/>
              <a:t>Why balances and results changed (year over year)</a:t>
            </a:r>
          </a:p>
          <a:p>
            <a:r>
              <a:rPr lang="en-US" dirty="0"/>
              <a:t>Avoid unnecessary duplication</a:t>
            </a:r>
          </a:p>
          <a:p>
            <a:r>
              <a:rPr lang="en-US" dirty="0"/>
              <a:t>Avoid “boilerplate” by presenting the most relevant information</a:t>
            </a:r>
          </a:p>
          <a:p>
            <a:r>
              <a:rPr lang="en-US" dirty="0"/>
              <a:t>Distinguish between primary government and component units</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5</a:t>
            </a:fld>
            <a:endParaRPr lang="en-US" dirty="0"/>
          </a:p>
        </p:txBody>
      </p:sp>
    </p:spTree>
    <p:extLst>
      <p:ext uri="{BB962C8B-B14F-4D97-AF65-F5344CB8AC3E}">
        <p14:creationId xmlns:p14="http://schemas.microsoft.com/office/powerpoint/2010/main" val="903799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MD&amp;A Requirements  GASB ? Continued</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Budgetary comparison information </a:t>
            </a:r>
          </a:p>
          <a:p>
            <a:pPr lvl="1"/>
            <a:r>
              <a:rPr lang="en-US" dirty="0"/>
              <a:t>Required to be RSI</a:t>
            </a:r>
          </a:p>
          <a:p>
            <a:pPr lvl="1"/>
            <a:r>
              <a:rPr lang="en-US" dirty="0"/>
              <a:t>Variance between Final Budget and Actual amounts</a:t>
            </a:r>
          </a:p>
          <a:p>
            <a:pPr lvl="1"/>
            <a:r>
              <a:rPr lang="en-US" dirty="0"/>
              <a:t>Variance between Original Budget and Final Budget</a:t>
            </a:r>
          </a:p>
          <a:p>
            <a:pPr lvl="1"/>
            <a:r>
              <a:rPr lang="en-US" dirty="0"/>
              <a:t>Analysis of significant variances presented in notes to RSI (not MD&amp;A)</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6</a:t>
            </a:fld>
            <a:endParaRPr lang="en-US" dirty="0"/>
          </a:p>
        </p:txBody>
      </p:sp>
    </p:spTree>
    <p:extLst>
      <p:ext uri="{BB962C8B-B14F-4D97-AF65-F5344CB8AC3E}">
        <p14:creationId xmlns:p14="http://schemas.microsoft.com/office/powerpoint/2010/main" val="24773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GASB ?</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Governmental Funds</a:t>
            </a:r>
          </a:p>
          <a:p>
            <a:pPr lvl="1"/>
            <a:r>
              <a:rPr lang="en-US" dirty="0"/>
              <a:t>Removed from the project  and not included in a final statement</a:t>
            </a:r>
          </a:p>
          <a:p>
            <a:r>
              <a:rPr lang="en-US" dirty="0"/>
              <a:t>Enterprise Funds</a:t>
            </a:r>
          </a:p>
          <a:p>
            <a:pPr lvl="1"/>
            <a:r>
              <a:rPr lang="en-US" dirty="0"/>
              <a:t>Subtotal for Operating income (loss) and noncapital subsidies</a:t>
            </a:r>
          </a:p>
          <a:p>
            <a:pPr lvl="1"/>
            <a:r>
              <a:rPr lang="en-US" dirty="0"/>
              <a:t>A definition of subsidies</a:t>
            </a:r>
          </a:p>
          <a:p>
            <a:r>
              <a:rPr lang="en-US" dirty="0"/>
              <a:t>Government Wide Financial Statements</a:t>
            </a:r>
          </a:p>
          <a:p>
            <a:pPr lvl="1"/>
            <a:r>
              <a:rPr lang="en-US" dirty="0"/>
              <a:t>Stay tuned – Not for today</a:t>
            </a:r>
          </a:p>
          <a:p>
            <a:r>
              <a:rPr lang="en-US" dirty="0"/>
              <a:t>Effective FY beginning after June 15, 2025 (earlier application encouraged)</a:t>
            </a:r>
          </a:p>
          <a:p>
            <a:pPr lvl="1"/>
            <a:r>
              <a:rPr lang="en-US" dirty="0"/>
              <a:t>Fiscal year 2026</a:t>
            </a:r>
          </a:p>
          <a:p>
            <a:pPr lvl="1"/>
            <a:r>
              <a:rPr lang="en-US" dirty="0"/>
              <a:t>Calendar year 2026</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7</a:t>
            </a:fld>
            <a:endParaRPr lang="en-US" dirty="0"/>
          </a:p>
        </p:txBody>
      </p:sp>
    </p:spTree>
    <p:extLst>
      <p:ext uri="{BB962C8B-B14F-4D97-AF65-F5344CB8AC3E}">
        <p14:creationId xmlns:p14="http://schemas.microsoft.com/office/powerpoint/2010/main" val="349679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What Readers Want to Know – Ideas to improve MD&amp;A</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Government-wide – Governmental Activities</a:t>
            </a:r>
          </a:p>
          <a:p>
            <a:pPr lvl="1"/>
            <a:r>
              <a:rPr lang="en-US" dirty="0"/>
              <a:t>NPL, and related deferrals</a:t>
            </a:r>
          </a:p>
          <a:p>
            <a:pPr lvl="2"/>
            <a:r>
              <a:rPr lang="en-US" dirty="0"/>
              <a:t>Funding practice</a:t>
            </a:r>
          </a:p>
          <a:p>
            <a:pPr lvl="1"/>
            <a:r>
              <a:rPr lang="en-US" dirty="0"/>
              <a:t>NOL, and related referrals</a:t>
            </a:r>
          </a:p>
          <a:p>
            <a:pPr lvl="2"/>
            <a:r>
              <a:rPr lang="en-US" dirty="0"/>
              <a:t>Funding practice</a:t>
            </a:r>
          </a:p>
          <a:p>
            <a:pPr lvl="1"/>
            <a:r>
              <a:rPr lang="en-US" dirty="0"/>
              <a:t>Unrestricted NP (and the changes)</a:t>
            </a:r>
          </a:p>
          <a:p>
            <a:pPr lvl="2"/>
            <a:r>
              <a:rPr lang="en-US" dirty="0"/>
              <a:t>Look to the Basic FS reconciliation of Fund Basis to Statement of Activities</a:t>
            </a:r>
          </a:p>
          <a:p>
            <a:pPr lvl="2"/>
            <a:r>
              <a:rPr lang="en-US" dirty="0"/>
              <a:t>Pension and OPEB expenses can vary substantially year over year</a:t>
            </a:r>
          </a:p>
          <a:p>
            <a:pPr lvl="1"/>
            <a:r>
              <a:rPr lang="en-US" dirty="0"/>
              <a:t>“Net Cost” of providing services</a:t>
            </a:r>
          </a:p>
          <a:p>
            <a:pPr lvl="1"/>
            <a:r>
              <a:rPr lang="en-US" dirty="0"/>
              <a:t>Rapid debt repayment</a:t>
            </a:r>
          </a:p>
          <a:p>
            <a:pPr lvl="2"/>
            <a:r>
              <a:rPr lang="en-US" dirty="0"/>
              <a:t>Compared with asset depreciation</a:t>
            </a:r>
          </a:p>
          <a:p>
            <a:pPr lvl="1"/>
            <a:r>
              <a:rPr lang="en-US" dirty="0"/>
              <a:t>Comparison of Depreciation Expense and Debt Service</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8</a:t>
            </a:fld>
            <a:endParaRPr lang="en-US" dirty="0"/>
          </a:p>
        </p:txBody>
      </p:sp>
    </p:spTree>
    <p:extLst>
      <p:ext uri="{BB962C8B-B14F-4D97-AF65-F5344CB8AC3E}">
        <p14:creationId xmlns:p14="http://schemas.microsoft.com/office/powerpoint/2010/main" val="32274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204426-DF8E-6E5C-CE64-5E644D00EC79}"/>
              </a:ext>
            </a:extLst>
          </p:cNvPr>
          <p:cNvSpPr>
            <a:spLocks noGrp="1"/>
          </p:cNvSpPr>
          <p:nvPr>
            <p:ph type="title"/>
          </p:nvPr>
        </p:nvSpPr>
        <p:spPr/>
        <p:txBody>
          <a:bodyPr/>
          <a:lstStyle/>
          <a:p>
            <a:r>
              <a:rPr lang="en-US" dirty="0"/>
              <a:t>Pension Funding Status</a:t>
            </a:r>
          </a:p>
        </p:txBody>
      </p:sp>
      <p:sp>
        <p:nvSpPr>
          <p:cNvPr id="3" name="Slide Number Placeholder 2">
            <a:extLst>
              <a:ext uri="{FF2B5EF4-FFF2-40B4-BE49-F238E27FC236}">
                <a16:creationId xmlns:a16="http://schemas.microsoft.com/office/drawing/2014/main" id="{ECC7B73E-B2DD-E0F9-91E0-071000E4CC91}"/>
              </a:ext>
            </a:extLst>
          </p:cNvPr>
          <p:cNvSpPr>
            <a:spLocks noGrp="1"/>
          </p:cNvSpPr>
          <p:nvPr>
            <p:ph type="sldNum" sz="quarter" idx="10"/>
          </p:nvPr>
        </p:nvSpPr>
        <p:spPr/>
        <p:txBody>
          <a:bodyPr/>
          <a:lstStyle/>
          <a:p>
            <a:fld id="{BEBCF1AD-1FFB-4EEA-961C-8EB81DFF5412}" type="slidenum">
              <a:rPr lang="en-US" smtClean="0"/>
              <a:pPr/>
              <a:t>9</a:t>
            </a:fld>
            <a:endParaRPr lang="en-US" dirty="0"/>
          </a:p>
        </p:txBody>
      </p:sp>
      <p:sp>
        <p:nvSpPr>
          <p:cNvPr id="7" name="Text Placeholder 6">
            <a:extLst>
              <a:ext uri="{FF2B5EF4-FFF2-40B4-BE49-F238E27FC236}">
                <a16:creationId xmlns:a16="http://schemas.microsoft.com/office/drawing/2014/main" id="{F4BDFA7A-2589-178A-CE5A-0ED20F8F2F14}"/>
              </a:ext>
            </a:extLst>
          </p:cNvPr>
          <p:cNvSpPr>
            <a:spLocks noGrp="1"/>
          </p:cNvSpPr>
          <p:nvPr>
            <p:ph type="body" sz="quarter" idx="11"/>
          </p:nvPr>
        </p:nvSpPr>
        <p:spPr>
          <a:xfrm>
            <a:off x="609600" y="1600200"/>
            <a:ext cx="10726615" cy="2573215"/>
          </a:xfrm>
        </p:spPr>
        <p:txBody>
          <a:bodyPr>
            <a:normAutofit/>
          </a:bodyPr>
          <a:lstStyle/>
          <a:p>
            <a:pPr marL="0" indent="0">
              <a:buNone/>
            </a:pPr>
            <a:r>
              <a:rPr lang="en-US" sz="2000" dirty="0">
                <a:effectLst/>
                <a:latin typeface="+mj-lt"/>
                <a:ea typeface="Calibri" panose="020F0502020204030204" pitchFamily="34" charset="0"/>
                <a:cs typeface="Calibri" panose="020F0502020204030204" pitchFamily="34" charset="0"/>
              </a:rPr>
              <a:t>The City/Town Contributory Retirement System’s most recent actuarial valuation is as of January 1, 2022. The following table outlines key elements from the Funding Valuation and GASB 68 Report:</a:t>
            </a:r>
            <a:endParaRPr lang="en-US" sz="2000" dirty="0">
              <a:effectLst/>
              <a:latin typeface="+mj-lt"/>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DC94FD60-8B23-30E2-194F-ECB04830318F}"/>
              </a:ext>
            </a:extLst>
          </p:cNvPr>
          <p:cNvGraphicFramePr>
            <a:graphicFrameLocks noGrp="1"/>
          </p:cNvGraphicFramePr>
          <p:nvPr>
            <p:extLst>
              <p:ext uri="{D42A27DB-BD31-4B8C-83A1-F6EECF244321}">
                <p14:modId xmlns:p14="http://schemas.microsoft.com/office/powerpoint/2010/main" val="2911854560"/>
              </p:ext>
            </p:extLst>
          </p:nvPr>
        </p:nvGraphicFramePr>
        <p:xfrm>
          <a:off x="2080600" y="2601392"/>
          <a:ext cx="8030800" cy="3144046"/>
        </p:xfrm>
        <a:graphic>
          <a:graphicData uri="http://schemas.openxmlformats.org/drawingml/2006/table">
            <a:tbl>
              <a:tblPr firstRow="1" bandRow="1"/>
              <a:tblGrid>
                <a:gridCol w="4114330">
                  <a:extLst>
                    <a:ext uri="{9D8B030D-6E8A-4147-A177-3AD203B41FA5}">
                      <a16:colId xmlns:a16="http://schemas.microsoft.com/office/drawing/2014/main" val="3781967022"/>
                    </a:ext>
                  </a:extLst>
                </a:gridCol>
                <a:gridCol w="1958235">
                  <a:extLst>
                    <a:ext uri="{9D8B030D-6E8A-4147-A177-3AD203B41FA5}">
                      <a16:colId xmlns:a16="http://schemas.microsoft.com/office/drawing/2014/main" val="1801327849"/>
                    </a:ext>
                  </a:extLst>
                </a:gridCol>
                <a:gridCol w="1958235">
                  <a:extLst>
                    <a:ext uri="{9D8B030D-6E8A-4147-A177-3AD203B41FA5}">
                      <a16:colId xmlns:a16="http://schemas.microsoft.com/office/drawing/2014/main" val="121448893"/>
                    </a:ext>
                  </a:extLst>
                </a:gridCol>
              </a:tblGrid>
              <a:tr h="474582">
                <a:tc>
                  <a:txBody>
                    <a:bodyPr/>
                    <a:lstStyle/>
                    <a:p>
                      <a:pPr algn="l" fontAlgn="b"/>
                      <a:endParaRPr lang="en-US" sz="1500" b="0" i="0" u="sng" strike="noStrike" dirty="0">
                        <a:solidFill>
                          <a:srgbClr val="000000"/>
                        </a:solidFill>
                        <a:effectLst/>
                        <a:latin typeface="+mj-lt"/>
                      </a:endParaRPr>
                    </a:p>
                  </a:txBody>
                  <a:tcPr marL="11969" marR="11969" marT="11969" marB="0" anchor="b">
                    <a:lnL>
                      <a:noFill/>
                    </a:lnL>
                    <a:lnR>
                      <a:noFill/>
                    </a:lnR>
                    <a:lnT>
                      <a:noFill/>
                    </a:lnT>
                    <a:lnB>
                      <a:noFill/>
                    </a:lnB>
                  </a:tcPr>
                </a:tc>
                <a:tc>
                  <a:txBody>
                    <a:bodyPr/>
                    <a:lstStyle/>
                    <a:p>
                      <a:pPr algn="ctr" fontAlgn="ctr"/>
                      <a:r>
                        <a:rPr lang="en-US" sz="1500" b="0" i="0" u="none" strike="noStrike" dirty="0">
                          <a:solidFill>
                            <a:srgbClr val="000000"/>
                          </a:solidFill>
                          <a:effectLst/>
                          <a:latin typeface="+mj-lt"/>
                        </a:rPr>
                        <a:t>Funding Valuation </a:t>
                      </a:r>
                      <a:r>
                        <a:rPr lang="en-US" sz="1500" b="0" i="0" u="sng" strike="noStrike" dirty="0">
                          <a:solidFill>
                            <a:srgbClr val="000000"/>
                          </a:solidFill>
                          <a:effectLst/>
                          <a:latin typeface="+mj-lt"/>
                        </a:rPr>
                        <a:t>1/1/22</a:t>
                      </a:r>
                      <a:endParaRPr lang="en-US" sz="1500" b="0" i="0" u="none" strike="noStrike" dirty="0">
                        <a:solidFill>
                          <a:srgbClr val="000000"/>
                        </a:solidFill>
                        <a:effectLst/>
                        <a:latin typeface="+mj-lt"/>
                      </a:endParaRPr>
                    </a:p>
                  </a:txBody>
                  <a:tcPr marL="14982" marR="14982" marT="14982" marB="0" anchor="b">
                    <a:lnL>
                      <a:noFill/>
                    </a:lnL>
                    <a:lnR>
                      <a:noFill/>
                    </a:lnR>
                    <a:lnT>
                      <a:noFill/>
                    </a:lnT>
                    <a:lnB>
                      <a:noFill/>
                    </a:lnB>
                  </a:tcPr>
                </a:tc>
                <a:tc>
                  <a:txBody>
                    <a:bodyPr/>
                    <a:lstStyle/>
                    <a:p>
                      <a:pPr algn="ctr" fontAlgn="ctr"/>
                      <a:r>
                        <a:rPr lang="en-US" sz="1500" b="0" i="0" u="none" strike="noStrike" dirty="0">
                          <a:solidFill>
                            <a:srgbClr val="000000"/>
                          </a:solidFill>
                          <a:effectLst/>
                          <a:latin typeface="+mj-lt"/>
                        </a:rPr>
                        <a:t>GASB 68 Report</a:t>
                      </a:r>
                      <a:r>
                        <a:rPr lang="en-US" sz="1500" b="0" i="0" u="sng" strike="noStrike" dirty="0">
                          <a:solidFill>
                            <a:srgbClr val="000000"/>
                          </a:solidFill>
                          <a:effectLst/>
                          <a:latin typeface="+mj-lt"/>
                        </a:rPr>
                        <a:t> 1/1/22</a:t>
                      </a:r>
                      <a:endParaRPr lang="en-US" sz="1500" b="0" i="0" u="none" strike="noStrike" dirty="0">
                        <a:solidFill>
                          <a:srgbClr val="000000"/>
                        </a:solidFill>
                        <a:effectLst/>
                        <a:latin typeface="+mj-lt"/>
                      </a:endParaRPr>
                    </a:p>
                  </a:txBody>
                  <a:tcPr marL="14982" marR="14982" marT="14982" marB="0" anchor="b">
                    <a:lnL>
                      <a:noFill/>
                    </a:lnL>
                    <a:lnR>
                      <a:noFill/>
                    </a:lnR>
                    <a:lnT>
                      <a:noFill/>
                    </a:lnT>
                    <a:lnB>
                      <a:noFill/>
                    </a:lnB>
                  </a:tcPr>
                </a:tc>
                <a:extLst>
                  <a:ext uri="{0D108BD9-81ED-4DB2-BD59-A6C34878D82A}">
                    <a16:rowId xmlns:a16="http://schemas.microsoft.com/office/drawing/2014/main" val="3527511932"/>
                  </a:ext>
                </a:extLst>
              </a:tr>
              <a:tr h="3813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j-lt"/>
                          <a:ea typeface="+mn-ea"/>
                          <a:cs typeface="+mn-cs"/>
                        </a:rPr>
                        <a:t>Actuarial Accrued Liability (AAL)</a:t>
                      </a:r>
                    </a:p>
                  </a:txBody>
                  <a:tcPr marL="11969" marR="11969" marT="11969"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j-lt"/>
                          <a:ea typeface="+mn-ea"/>
                          <a:cs typeface="+mn-cs"/>
                        </a:rPr>
                        <a:t>$     251,018,257</a:t>
                      </a:r>
                    </a:p>
                  </a:txBody>
                  <a:tcPr marL="11969" marR="11969" marT="11969"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     251,018,259 </a:t>
                      </a:r>
                    </a:p>
                  </a:txBody>
                  <a:tcPr marL="11969" marR="11969" marT="11969"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538708197"/>
                  </a:ext>
                </a:extLst>
              </a:tr>
              <a:tr h="381352">
                <a:tc>
                  <a:txBody>
                    <a:bodyPr/>
                    <a:lstStyle/>
                    <a:p>
                      <a:pPr algn="l" fontAlgn="b"/>
                      <a:r>
                        <a:rPr lang="en-US" sz="1500" b="0" i="0" u="none" strike="noStrike" dirty="0">
                          <a:solidFill>
                            <a:srgbClr val="000000"/>
                          </a:solidFill>
                          <a:effectLst/>
                          <a:latin typeface="+mj-lt"/>
                        </a:rPr>
                        <a:t>Actuarial Value of Assets (AVA)</a:t>
                      </a:r>
                    </a:p>
                  </a:txBody>
                  <a:tcPr marL="11969" marR="11969" marT="11969" marB="0" anchor="b">
                    <a:lnL>
                      <a:noFill/>
                    </a:lnL>
                    <a:lnR>
                      <a:noFill/>
                    </a:lnR>
                    <a:lnT>
                      <a:noFill/>
                    </a:lnT>
                    <a:lnB>
                      <a:noFill/>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     260,164,732</a:t>
                      </a:r>
                    </a:p>
                  </a:txBody>
                  <a:tcPr marL="11969" marR="11969" marT="11969" marB="0" anchor="b">
                    <a:lnL>
                      <a:noFill/>
                    </a:lnL>
                    <a:lnR>
                      <a:noFill/>
                    </a:lnR>
                    <a:lnT>
                      <a:noFill/>
                    </a:lnT>
                    <a:lnB>
                      <a:noFill/>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N/A </a:t>
                      </a:r>
                    </a:p>
                  </a:txBody>
                  <a:tcPr marL="11969" marR="11969" marT="11969" marB="0" anchor="b">
                    <a:lnL>
                      <a:noFill/>
                    </a:lnL>
                    <a:lnR>
                      <a:noFill/>
                    </a:lnR>
                    <a:lnT>
                      <a:noFill/>
                    </a:lnT>
                    <a:lnB>
                      <a:noFill/>
                    </a:lnB>
                    <a:noFill/>
                  </a:tcPr>
                </a:tc>
                <a:extLst>
                  <a:ext uri="{0D108BD9-81ED-4DB2-BD59-A6C34878D82A}">
                    <a16:rowId xmlns:a16="http://schemas.microsoft.com/office/drawing/2014/main" val="821642078"/>
                  </a:ext>
                </a:extLst>
              </a:tr>
              <a:tr h="381352">
                <a:tc>
                  <a:txBody>
                    <a:bodyPr/>
                    <a:lstStyle/>
                    <a:p>
                      <a:pPr algn="l" fontAlgn="b"/>
                      <a:r>
                        <a:rPr lang="en-US" sz="1500" b="0" i="0" u="none" strike="noStrike" dirty="0">
                          <a:solidFill>
                            <a:srgbClr val="000000"/>
                          </a:solidFill>
                          <a:effectLst/>
                          <a:latin typeface="+mj-lt"/>
                        </a:rPr>
                        <a:t>Plan Fiduciary Net Position</a:t>
                      </a:r>
                    </a:p>
                  </a:txBody>
                  <a:tcPr marL="11969" marR="11969" marT="11969" marB="0" anchor="b">
                    <a:lnL>
                      <a:noFill/>
                    </a:lnL>
                    <a:lnR>
                      <a:noFill/>
                    </a:lnR>
                    <a:lnT>
                      <a:noFill/>
                    </a:lnT>
                    <a:lnB>
                      <a:noFill/>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N/A</a:t>
                      </a:r>
                    </a:p>
                  </a:txBody>
                  <a:tcPr marL="11969" marR="11969" marT="11969" marB="0" anchor="b">
                    <a:lnL>
                      <a:noFill/>
                    </a:lnL>
                    <a:lnR>
                      <a:noFill/>
                    </a:lnR>
                    <a:lnT>
                      <a:noFill/>
                    </a:lnT>
                    <a:lnB>
                      <a:noFill/>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     285,499,121 </a:t>
                      </a:r>
                    </a:p>
                  </a:txBody>
                  <a:tcPr marL="11969" marR="11969" marT="11969" marB="0" anchor="b">
                    <a:lnL>
                      <a:noFill/>
                    </a:lnL>
                    <a:lnR>
                      <a:noFill/>
                    </a:lnR>
                    <a:lnT>
                      <a:noFill/>
                    </a:lnT>
                    <a:lnB>
                      <a:noFill/>
                    </a:lnB>
                    <a:noFill/>
                  </a:tcPr>
                </a:tc>
                <a:extLst>
                  <a:ext uri="{0D108BD9-81ED-4DB2-BD59-A6C34878D82A}">
                    <a16:rowId xmlns:a16="http://schemas.microsoft.com/office/drawing/2014/main" val="960928385"/>
                  </a:ext>
                </a:extLst>
              </a:tr>
              <a:tr h="381352">
                <a:tc>
                  <a:txBody>
                    <a:bodyPr/>
                    <a:lstStyle/>
                    <a:p>
                      <a:pPr algn="l" fontAlgn="b"/>
                      <a:r>
                        <a:rPr lang="en-US" sz="1500" b="0" i="0" u="none" strike="noStrike" kern="1200" dirty="0">
                          <a:solidFill>
                            <a:srgbClr val="000000"/>
                          </a:solidFill>
                          <a:effectLst/>
                          <a:latin typeface="+mj-lt"/>
                          <a:ea typeface="+mn-ea"/>
                          <a:cs typeface="+mn-cs"/>
                        </a:rPr>
                        <a:t>Unfunded Accrued Liability (UAAL)</a:t>
                      </a:r>
                      <a:endParaRPr lang="en-US" sz="1500" b="0" i="0" u="none" strike="noStrike" dirty="0">
                        <a:solidFill>
                          <a:srgbClr val="000000"/>
                        </a:solidFill>
                        <a:effectLst/>
                        <a:latin typeface="+mj-lt"/>
                      </a:endParaRPr>
                    </a:p>
                  </a:txBody>
                  <a:tcPr marL="11969" marR="11969" marT="11969"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(9,146,475)</a:t>
                      </a:r>
                    </a:p>
                  </a:txBody>
                  <a:tcPr marL="11969" marR="11969" marT="11969"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N/A </a:t>
                      </a:r>
                    </a:p>
                  </a:txBody>
                  <a:tcPr marL="11969" marR="11969" marT="11969"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2275186353"/>
                  </a:ext>
                </a:extLst>
              </a:tr>
              <a:tr h="381352">
                <a:tc>
                  <a:txBody>
                    <a:bodyPr/>
                    <a:lstStyle/>
                    <a:p>
                      <a:pPr algn="l" fontAlgn="b"/>
                      <a:r>
                        <a:rPr lang="en-US" sz="1500" b="0" i="0" u="none" strike="noStrike" dirty="0">
                          <a:solidFill>
                            <a:srgbClr val="000000"/>
                          </a:solidFill>
                          <a:effectLst/>
                          <a:latin typeface="+mj-lt"/>
                        </a:rPr>
                        <a:t>Net Pension Liability (Asset)</a:t>
                      </a:r>
                    </a:p>
                  </a:txBody>
                  <a:tcPr marL="11969" marR="11969" marT="11969"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N/A</a:t>
                      </a:r>
                    </a:p>
                  </a:txBody>
                  <a:tcPr marL="11969" marR="11969" marT="11969" marB="0" anchor="b">
                    <a:lnL>
                      <a:noFill/>
                    </a:lnL>
                    <a:lnR>
                      <a:noFill/>
                    </a:lnR>
                    <a:lnT>
                      <a:noFill/>
                    </a:lnT>
                    <a:lnB>
                      <a:noFill/>
                    </a:lnB>
                    <a:solidFill>
                      <a:schemeClr val="accent3">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500" b="0" i="0" u="none" strike="noStrike" kern="1200" dirty="0">
                          <a:solidFill>
                            <a:srgbClr val="000000"/>
                          </a:solidFill>
                          <a:effectLst/>
                          <a:latin typeface="+mn-lt"/>
                          <a:ea typeface="+mn-ea"/>
                          <a:cs typeface="+mn-cs"/>
                        </a:rPr>
                        <a:t>(34,480,862)</a:t>
                      </a:r>
                    </a:p>
                  </a:txBody>
                  <a:tcPr marL="11969" marR="11969" marT="11969"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71554149"/>
                  </a:ext>
                </a:extLst>
              </a:tr>
              <a:tr h="381352">
                <a:tc>
                  <a:txBody>
                    <a:bodyPr/>
                    <a:lstStyle/>
                    <a:p>
                      <a:pPr algn="l" fontAlgn="b"/>
                      <a:r>
                        <a:rPr lang="en-US" sz="1500" b="0" i="0" u="none" strike="noStrike" dirty="0">
                          <a:solidFill>
                            <a:srgbClr val="000000"/>
                          </a:solidFill>
                          <a:effectLst/>
                          <a:latin typeface="+mj-lt"/>
                        </a:rPr>
                        <a:t>Funding Ratio (AVA/AAL)</a:t>
                      </a:r>
                    </a:p>
                  </a:txBody>
                  <a:tcPr marL="11969" marR="11969" marT="11969" marB="0" anchor="b">
                    <a:lnL>
                      <a:noFill/>
                    </a:lnL>
                    <a:lnR>
                      <a:noFill/>
                    </a:lnR>
                    <a:lnT>
                      <a:noFill/>
                    </a:lnT>
                    <a:lnB>
                      <a:noFill/>
                    </a:lnB>
                    <a:noFill/>
                  </a:tcPr>
                </a:tc>
                <a:tc>
                  <a:txBody>
                    <a:bodyPr/>
                    <a:lstStyle/>
                    <a:p>
                      <a:pPr algn="r" fontAlgn="b"/>
                      <a:r>
                        <a:rPr lang="en-US" sz="1500" b="0" i="0" u="none" strike="noStrike" dirty="0">
                          <a:solidFill>
                            <a:srgbClr val="000000"/>
                          </a:solidFill>
                          <a:effectLst/>
                          <a:latin typeface="+mj-lt"/>
                        </a:rPr>
                        <a:t>103.6%</a:t>
                      </a:r>
                    </a:p>
                  </a:txBody>
                  <a:tcPr marL="11969" marR="11969" marT="11969" marB="0" anchor="b">
                    <a:lnL>
                      <a:noFill/>
                    </a:lnL>
                    <a:lnR>
                      <a:noFill/>
                    </a:lnR>
                    <a:lnT>
                      <a:noFill/>
                    </a:lnT>
                    <a:lnB>
                      <a:noFill/>
                    </a:lnB>
                    <a:noFill/>
                  </a:tcPr>
                </a:tc>
                <a:tc>
                  <a:txBody>
                    <a:bodyPr/>
                    <a:lstStyle/>
                    <a:p>
                      <a:pPr algn="r" fontAlgn="b"/>
                      <a:r>
                        <a:rPr lang="en-US" sz="1500" b="0" i="0" u="none" strike="noStrike" dirty="0">
                          <a:solidFill>
                            <a:srgbClr val="000000"/>
                          </a:solidFill>
                          <a:effectLst/>
                          <a:latin typeface="+mj-lt"/>
                        </a:rPr>
                        <a:t>113.7%</a:t>
                      </a:r>
                    </a:p>
                  </a:txBody>
                  <a:tcPr marL="11969" marR="11969" marT="11969" marB="0" anchor="b">
                    <a:lnL>
                      <a:noFill/>
                    </a:lnL>
                    <a:lnR>
                      <a:noFill/>
                    </a:lnR>
                    <a:lnT>
                      <a:noFill/>
                    </a:lnT>
                    <a:lnB>
                      <a:noFill/>
                    </a:lnB>
                    <a:noFill/>
                  </a:tcPr>
                </a:tc>
                <a:extLst>
                  <a:ext uri="{0D108BD9-81ED-4DB2-BD59-A6C34878D82A}">
                    <a16:rowId xmlns:a16="http://schemas.microsoft.com/office/drawing/2014/main" val="1610112353"/>
                  </a:ext>
                </a:extLst>
              </a:tr>
              <a:tr h="381352">
                <a:tc>
                  <a:txBody>
                    <a:bodyPr/>
                    <a:lstStyle/>
                    <a:p>
                      <a:pPr algn="l" fontAlgn="b"/>
                      <a:r>
                        <a:rPr lang="en-US" sz="1500" b="0" i="0" u="none" strike="noStrike" dirty="0">
                          <a:solidFill>
                            <a:srgbClr val="000000"/>
                          </a:solidFill>
                          <a:effectLst/>
                          <a:latin typeface="+mj-lt"/>
                        </a:rPr>
                        <a:t>Assumed Discount Rate</a:t>
                      </a:r>
                    </a:p>
                  </a:txBody>
                  <a:tcPr marL="11969" marR="11969" marT="11969" marB="0" anchor="b">
                    <a:lnL>
                      <a:noFill/>
                    </a:lnL>
                    <a:lnR>
                      <a:noFill/>
                    </a:lnR>
                    <a:lnT>
                      <a:noFill/>
                    </a:lnT>
                    <a:lnB>
                      <a:noFill/>
                    </a:lnB>
                    <a:solidFill>
                      <a:schemeClr val="accent3">
                        <a:lumMod val="20000"/>
                        <a:lumOff val="80000"/>
                      </a:schemeClr>
                    </a:solidFill>
                  </a:tcPr>
                </a:tc>
                <a:tc>
                  <a:txBody>
                    <a:bodyPr/>
                    <a:lstStyle/>
                    <a:p>
                      <a:pPr algn="r" fontAlgn="b"/>
                      <a:r>
                        <a:rPr lang="en-US" sz="1500" b="0" i="0" u="none" strike="noStrike" dirty="0">
                          <a:solidFill>
                            <a:srgbClr val="000000"/>
                          </a:solidFill>
                          <a:effectLst/>
                          <a:latin typeface="+mj-lt"/>
                        </a:rPr>
                        <a:t>7.75%</a:t>
                      </a:r>
                    </a:p>
                  </a:txBody>
                  <a:tcPr marL="11969" marR="11969" marT="11969" marB="0" anchor="b">
                    <a:lnL>
                      <a:noFill/>
                    </a:lnL>
                    <a:lnR>
                      <a:noFill/>
                    </a:lnR>
                    <a:lnT>
                      <a:noFill/>
                    </a:lnT>
                    <a:lnB>
                      <a:noFill/>
                    </a:lnB>
                    <a:solidFill>
                      <a:schemeClr val="accent3">
                        <a:lumMod val="20000"/>
                        <a:lumOff val="80000"/>
                      </a:schemeClr>
                    </a:solidFill>
                  </a:tcPr>
                </a:tc>
                <a:tc>
                  <a:txBody>
                    <a:bodyPr/>
                    <a:lstStyle/>
                    <a:p>
                      <a:pPr algn="r" fontAlgn="b"/>
                      <a:r>
                        <a:rPr lang="en-US" sz="1500" b="0" i="0" u="none" strike="noStrike" dirty="0">
                          <a:solidFill>
                            <a:srgbClr val="000000"/>
                          </a:solidFill>
                          <a:effectLst/>
                          <a:latin typeface="+mj-lt"/>
                        </a:rPr>
                        <a:t>7.75%</a:t>
                      </a:r>
                    </a:p>
                  </a:txBody>
                  <a:tcPr marL="11969" marR="11969" marT="11969" marB="0" anchor="b">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1136763186"/>
                  </a:ext>
                </a:extLst>
              </a:tr>
            </a:tbl>
          </a:graphicData>
        </a:graphic>
      </p:graphicFrame>
    </p:spTree>
    <p:extLst>
      <p:ext uri="{BB962C8B-B14F-4D97-AF65-F5344CB8AC3E}">
        <p14:creationId xmlns:p14="http://schemas.microsoft.com/office/powerpoint/2010/main" val="1181085007"/>
      </p:ext>
    </p:extLst>
  </p:cSld>
  <p:clrMapOvr>
    <a:masterClrMapping/>
  </p:clrMapOvr>
</p:sld>
</file>

<file path=ppt/theme/theme1.xml><?xml version="1.0" encoding="utf-8"?>
<a:theme xmlns:a="http://schemas.openxmlformats.org/drawingml/2006/main" name="Primary Master Slide">
  <a:themeElements>
    <a:clrScheme name="Marcum">
      <a:dk1>
        <a:srgbClr val="000000"/>
      </a:dk1>
      <a:lt1>
        <a:srgbClr val="FFFFFF"/>
      </a:lt1>
      <a:dk2>
        <a:srgbClr val="123053"/>
      </a:dk2>
      <a:lt2>
        <a:srgbClr val="E7E6E6"/>
      </a:lt2>
      <a:accent1>
        <a:srgbClr val="0099A9"/>
      </a:accent1>
      <a:accent2>
        <a:srgbClr val="F28B00"/>
      </a:accent2>
      <a:accent3>
        <a:srgbClr val="6D6E71"/>
      </a:accent3>
      <a:accent4>
        <a:srgbClr val="FFC000"/>
      </a:accent4>
      <a:accent5>
        <a:srgbClr val="006680"/>
      </a:accent5>
      <a:accent6>
        <a:srgbClr val="76BD22"/>
      </a:accent6>
      <a:hlink>
        <a:srgbClr val="0099A9"/>
      </a:hlink>
      <a:folHlink>
        <a:srgbClr val="7742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ondary Master Slide">
  <a:themeElements>
    <a:clrScheme name="Marcum">
      <a:dk1>
        <a:srgbClr val="000000"/>
      </a:dk1>
      <a:lt1>
        <a:srgbClr val="FFFFFF"/>
      </a:lt1>
      <a:dk2>
        <a:srgbClr val="123053"/>
      </a:dk2>
      <a:lt2>
        <a:srgbClr val="E7E6E6"/>
      </a:lt2>
      <a:accent1>
        <a:srgbClr val="0099A9"/>
      </a:accent1>
      <a:accent2>
        <a:srgbClr val="F28B00"/>
      </a:accent2>
      <a:accent3>
        <a:srgbClr val="6D6E71"/>
      </a:accent3>
      <a:accent4>
        <a:srgbClr val="FFC000"/>
      </a:accent4>
      <a:accent5>
        <a:srgbClr val="006680"/>
      </a:accent5>
      <a:accent6>
        <a:srgbClr val="76BD22"/>
      </a:accent6>
      <a:hlink>
        <a:srgbClr val="0099A9"/>
      </a:hlink>
      <a:folHlink>
        <a:srgbClr val="7742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lid Background Master Slide">
  <a:themeElements>
    <a:clrScheme name="Marcum">
      <a:dk1>
        <a:srgbClr val="000000"/>
      </a:dk1>
      <a:lt1>
        <a:srgbClr val="FFFFFF"/>
      </a:lt1>
      <a:dk2>
        <a:srgbClr val="123053"/>
      </a:dk2>
      <a:lt2>
        <a:srgbClr val="E7E6E6"/>
      </a:lt2>
      <a:accent1>
        <a:srgbClr val="0099A9"/>
      </a:accent1>
      <a:accent2>
        <a:srgbClr val="F28B00"/>
      </a:accent2>
      <a:accent3>
        <a:srgbClr val="6D6E71"/>
      </a:accent3>
      <a:accent4>
        <a:srgbClr val="FFC000"/>
      </a:accent4>
      <a:accent5>
        <a:srgbClr val="006680"/>
      </a:accent5>
      <a:accent6>
        <a:srgbClr val="76BD22"/>
      </a:accent6>
      <a:hlink>
        <a:srgbClr val="0099A9"/>
      </a:hlink>
      <a:folHlink>
        <a:srgbClr val="7742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ormAutofit/>
      </a:bodyPr>
      <a:lstStyle>
        <a:defPPr algn="r">
          <a:lnSpc>
            <a:spcPts val="1500"/>
          </a:lnSpc>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11425</TotalTime>
  <Words>1803</Words>
  <Application>Microsoft Office PowerPoint</Application>
  <PresentationFormat>Widescreen</PresentationFormat>
  <Paragraphs>400</Paragraphs>
  <Slides>26</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26</vt:i4>
      </vt:variant>
    </vt:vector>
  </HeadingPairs>
  <TitlesOfParts>
    <vt:vector size="33" baseType="lpstr">
      <vt:lpstr>Arial</vt:lpstr>
      <vt:lpstr>Courier New</vt:lpstr>
      <vt:lpstr>Wingdings</vt:lpstr>
      <vt:lpstr>Wingdings 3</vt:lpstr>
      <vt:lpstr>Primary Master Slide</vt:lpstr>
      <vt:lpstr>Secondary Master Slide</vt:lpstr>
      <vt:lpstr>Solid Background Master Slide</vt:lpstr>
      <vt:lpstr>New England GFOA: Improving your MD&amp;A</vt:lpstr>
      <vt:lpstr>Agenda</vt:lpstr>
      <vt:lpstr>MD&amp;A Requirements  GASB 34</vt:lpstr>
      <vt:lpstr>MD&amp;A Requirements  GASB ?</vt:lpstr>
      <vt:lpstr>MD&amp;A Requirements  GASB ? Continued</vt:lpstr>
      <vt:lpstr>MD&amp;A Requirements  GASB ? Continued</vt:lpstr>
      <vt:lpstr>GASB ?</vt:lpstr>
      <vt:lpstr>What Readers Want to Know – Ideas to improve MD&amp;A</vt:lpstr>
      <vt:lpstr>Pension Funding Status</vt:lpstr>
      <vt:lpstr>Actuarial Assumptions and Other Inputs</vt:lpstr>
      <vt:lpstr>Required Supplementary Information – Schedule of Net OPEB Contributions</vt:lpstr>
      <vt:lpstr>OPEB Expense and Deferred Outflows of Resources and Deferred Inflows of Resources Related to OPEB</vt:lpstr>
      <vt:lpstr>OPEB Expense and Deferred Outflows of Resources and Deferred Inflows of Resources Related to OPEB</vt:lpstr>
      <vt:lpstr>PowerPoint Presentation</vt:lpstr>
      <vt:lpstr>PowerPoint Presentation</vt:lpstr>
      <vt:lpstr>What Readers Want to Know</vt:lpstr>
      <vt:lpstr>PowerPoint Presentation</vt:lpstr>
      <vt:lpstr>MD&amp;A Tell the Story!</vt:lpstr>
      <vt:lpstr>Governmental Funds – Statement of Revenues, Expenditures, and Changes in Fund Balances</vt:lpstr>
      <vt:lpstr>Transfers – Are they from a recurring revenue source? </vt:lpstr>
      <vt:lpstr>What Readers Want to Know – What Was Fund Balance Used For?</vt:lpstr>
      <vt:lpstr>Financial Highlights</vt:lpstr>
      <vt:lpstr>What Readers Want to Know</vt:lpstr>
      <vt:lpstr>Proprietary Funds – Statement of Cash Flows</vt:lpstr>
      <vt:lpstr>Questions?</vt:lpstr>
      <vt:lpstr>PowerPoint Presentation</vt:lpstr>
    </vt:vector>
  </TitlesOfParts>
  <Company>Marcum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Perez, Nicole</dc:creator>
  <cp:lastModifiedBy>David Delano</cp:lastModifiedBy>
  <cp:revision>654</cp:revision>
  <cp:lastPrinted>2024-04-15T18:38:12Z</cp:lastPrinted>
  <dcterms:created xsi:type="dcterms:W3CDTF">2022-04-04T19:53:24Z</dcterms:created>
  <dcterms:modified xsi:type="dcterms:W3CDTF">2024-04-15T20:09:19Z</dcterms:modified>
</cp:coreProperties>
</file>