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5" r:id="rId1"/>
  </p:sldMasterIdLst>
  <p:notesMasterIdLst>
    <p:notesMasterId r:id="rId19"/>
  </p:notesMasterIdLst>
  <p:handoutMasterIdLst>
    <p:handoutMasterId r:id="rId20"/>
  </p:handoutMasterIdLst>
  <p:sldIdLst>
    <p:sldId id="256" r:id="rId2"/>
    <p:sldId id="313" r:id="rId3"/>
    <p:sldId id="299" r:id="rId4"/>
    <p:sldId id="300" r:id="rId5"/>
    <p:sldId id="307" r:id="rId6"/>
    <p:sldId id="308" r:id="rId7"/>
    <p:sldId id="314" r:id="rId8"/>
    <p:sldId id="285" r:id="rId9"/>
    <p:sldId id="257" r:id="rId10"/>
    <p:sldId id="286" r:id="rId11"/>
    <p:sldId id="305" r:id="rId12"/>
    <p:sldId id="312" r:id="rId13"/>
    <p:sldId id="284" r:id="rId14"/>
    <p:sldId id="287" r:id="rId15"/>
    <p:sldId id="306" r:id="rId16"/>
    <p:sldId id="310" r:id="rId17"/>
    <p:sldId id="311" r:id="rId18"/>
  </p:sldIdLst>
  <p:sldSz cx="9144000" cy="6858000" type="screen4x3"/>
  <p:notesSz cx="7102475" cy="9388475"/>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6600CC"/>
    <a:srgbClr val="0000CC"/>
    <a:srgbClr val="996600"/>
    <a:srgbClr val="9933FF"/>
    <a:srgbClr val="800080"/>
    <a:srgbClr val="FFFFFF"/>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9AAF93-C6A2-4DFC-B2B0-9D95E1BE425F}" v="64" dt="2024-04-02T19:15:39.3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05" autoAdjust="0"/>
  </p:normalViewPr>
  <p:slideViewPr>
    <p:cSldViewPr>
      <p:cViewPr varScale="1">
        <p:scale>
          <a:sx n="71" d="100"/>
          <a:sy n="71" d="100"/>
        </p:scale>
        <p:origin x="1205" y="58"/>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slide" Target="slides/slide9.xml"/><Relationship Id="rId1"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76506" cy="467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06" tIns="47003" rIns="94006" bIns="47003" numCol="1" anchor="t" anchorCtr="0" compatLnSpc="1">
            <a:prstTxWarp prst="textNoShape">
              <a:avLst/>
            </a:prstTxWarp>
          </a:bodyPr>
          <a:lstStyle>
            <a:lvl1pPr algn="l" defTabSz="937758">
              <a:defRPr sz="1300">
                <a:latin typeface="Times New Roman" charset="0"/>
              </a:defRPr>
            </a:lvl1pPr>
          </a:lstStyle>
          <a:p>
            <a:pPr>
              <a:defRPr/>
            </a:pPr>
            <a:endParaRPr lang="en-US" dirty="0"/>
          </a:p>
        </p:txBody>
      </p:sp>
      <p:sp>
        <p:nvSpPr>
          <p:cNvPr id="13315" name="Rectangle 3"/>
          <p:cNvSpPr>
            <a:spLocks noGrp="1" noChangeArrowheads="1"/>
          </p:cNvSpPr>
          <p:nvPr>
            <p:ph type="dt" sz="quarter" idx="1"/>
          </p:nvPr>
        </p:nvSpPr>
        <p:spPr bwMode="auto">
          <a:xfrm>
            <a:off x="4025969" y="0"/>
            <a:ext cx="3076506" cy="467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06" tIns="47003" rIns="94006" bIns="47003" numCol="1" anchor="t" anchorCtr="0" compatLnSpc="1">
            <a:prstTxWarp prst="textNoShape">
              <a:avLst/>
            </a:prstTxWarp>
          </a:bodyPr>
          <a:lstStyle>
            <a:lvl1pPr algn="r" defTabSz="937758">
              <a:defRPr sz="1300">
                <a:latin typeface="Times New Roman" charset="0"/>
              </a:defRPr>
            </a:lvl1pPr>
          </a:lstStyle>
          <a:p>
            <a:pPr>
              <a:defRPr/>
            </a:pPr>
            <a:endParaRPr lang="en-US" dirty="0"/>
          </a:p>
        </p:txBody>
      </p:sp>
      <p:sp>
        <p:nvSpPr>
          <p:cNvPr id="13316" name="Rectangle 4"/>
          <p:cNvSpPr>
            <a:spLocks noGrp="1" noChangeArrowheads="1"/>
          </p:cNvSpPr>
          <p:nvPr>
            <p:ph type="ftr" sz="quarter" idx="2"/>
          </p:nvPr>
        </p:nvSpPr>
        <p:spPr bwMode="auto">
          <a:xfrm>
            <a:off x="0" y="8883970"/>
            <a:ext cx="3076506" cy="4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06" tIns="47003" rIns="94006" bIns="47003" numCol="1" anchor="b" anchorCtr="0" compatLnSpc="1">
            <a:prstTxWarp prst="textNoShape">
              <a:avLst/>
            </a:prstTxWarp>
          </a:bodyPr>
          <a:lstStyle>
            <a:lvl1pPr algn="l" defTabSz="937758">
              <a:defRPr sz="1300">
                <a:latin typeface="Times New Roman" charset="0"/>
              </a:defRPr>
            </a:lvl1pPr>
          </a:lstStyle>
          <a:p>
            <a:pPr>
              <a:defRPr/>
            </a:pPr>
            <a:endParaRPr lang="en-US" dirty="0"/>
          </a:p>
        </p:txBody>
      </p:sp>
      <p:sp>
        <p:nvSpPr>
          <p:cNvPr id="13317" name="Rectangle 5"/>
          <p:cNvSpPr>
            <a:spLocks noGrp="1" noChangeArrowheads="1"/>
          </p:cNvSpPr>
          <p:nvPr>
            <p:ph type="sldNum" sz="quarter" idx="3"/>
          </p:nvPr>
        </p:nvSpPr>
        <p:spPr bwMode="auto">
          <a:xfrm>
            <a:off x="4025969" y="8883970"/>
            <a:ext cx="3076506" cy="4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06" tIns="47003" rIns="94006" bIns="47003" numCol="1" anchor="b" anchorCtr="0" compatLnSpc="1">
            <a:prstTxWarp prst="textNoShape">
              <a:avLst/>
            </a:prstTxWarp>
          </a:bodyPr>
          <a:lstStyle>
            <a:lvl1pPr algn="r" defTabSz="937758">
              <a:defRPr sz="1300">
                <a:latin typeface="Times New Roman" charset="0"/>
              </a:defRPr>
            </a:lvl1pPr>
          </a:lstStyle>
          <a:p>
            <a:pPr>
              <a:defRPr/>
            </a:pPr>
            <a:fld id="{A7209E2B-12EE-41D9-A3AD-C551E3AA4823}" type="slidenum">
              <a:rPr lang="en-US"/>
              <a:pPr>
                <a:defRPr/>
              </a:pPr>
              <a:t>‹#›</a:t>
            </a:fld>
            <a:endParaRPr lang="en-US" dirty="0"/>
          </a:p>
        </p:txBody>
      </p:sp>
    </p:spTree>
    <p:extLst>
      <p:ext uri="{BB962C8B-B14F-4D97-AF65-F5344CB8AC3E}">
        <p14:creationId xmlns:p14="http://schemas.microsoft.com/office/powerpoint/2010/main" val="979062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06" cy="468803"/>
          </a:xfrm>
          <a:prstGeom prst="rect">
            <a:avLst/>
          </a:prstGeom>
        </p:spPr>
        <p:txBody>
          <a:bodyPr vert="horz" lIns="93129" tIns="46564" rIns="93129" bIns="46564" rtlCol="0"/>
          <a:lstStyle>
            <a:lvl1pPr algn="l">
              <a:defRPr sz="1300">
                <a:latin typeface="Times New Roman" charset="0"/>
              </a:defRPr>
            </a:lvl1pPr>
          </a:lstStyle>
          <a:p>
            <a:pPr>
              <a:defRPr/>
            </a:pPr>
            <a:endParaRPr lang="en-US" dirty="0"/>
          </a:p>
        </p:txBody>
      </p:sp>
      <p:sp>
        <p:nvSpPr>
          <p:cNvPr id="3" name="Date Placeholder 2"/>
          <p:cNvSpPr>
            <a:spLocks noGrp="1"/>
          </p:cNvSpPr>
          <p:nvPr>
            <p:ph type="dt" idx="1"/>
          </p:nvPr>
        </p:nvSpPr>
        <p:spPr>
          <a:xfrm>
            <a:off x="4024428" y="0"/>
            <a:ext cx="3076506" cy="468803"/>
          </a:xfrm>
          <a:prstGeom prst="rect">
            <a:avLst/>
          </a:prstGeom>
        </p:spPr>
        <p:txBody>
          <a:bodyPr vert="horz" lIns="93129" tIns="46564" rIns="93129" bIns="46564" rtlCol="0"/>
          <a:lstStyle>
            <a:lvl1pPr algn="r">
              <a:defRPr sz="1300">
                <a:latin typeface="Times New Roman" charset="0"/>
              </a:defRPr>
            </a:lvl1pPr>
          </a:lstStyle>
          <a:p>
            <a:pPr>
              <a:defRPr/>
            </a:pPr>
            <a:fld id="{260E39CA-0F94-4540-9267-01EB5FBFD65D}" type="datetimeFigureOut">
              <a:rPr lang="en-US"/>
              <a:pPr>
                <a:defRPr/>
              </a:pPr>
              <a:t>9/16/2024</a:t>
            </a:fld>
            <a:endParaRPr lang="en-US" dirty="0"/>
          </a:p>
        </p:txBody>
      </p:sp>
      <p:sp>
        <p:nvSpPr>
          <p:cNvPr id="4" name="Slide Image Placeholder 3"/>
          <p:cNvSpPr>
            <a:spLocks noGrp="1" noRot="1" noChangeAspect="1"/>
          </p:cNvSpPr>
          <p:nvPr>
            <p:ph type="sldImg" idx="2"/>
          </p:nvPr>
        </p:nvSpPr>
        <p:spPr>
          <a:xfrm>
            <a:off x="1203325" y="703263"/>
            <a:ext cx="4695825" cy="3522662"/>
          </a:xfrm>
          <a:prstGeom prst="rect">
            <a:avLst/>
          </a:prstGeom>
          <a:noFill/>
          <a:ln w="12700">
            <a:solidFill>
              <a:prstClr val="black"/>
            </a:solidFill>
          </a:ln>
        </p:spPr>
        <p:txBody>
          <a:bodyPr vert="horz" lIns="93129" tIns="46564" rIns="93129" bIns="46564" rtlCol="0" anchor="ctr"/>
          <a:lstStyle/>
          <a:p>
            <a:pPr lvl="0"/>
            <a:endParaRPr lang="en-US" noProof="0" dirty="0"/>
          </a:p>
        </p:txBody>
      </p:sp>
      <p:sp>
        <p:nvSpPr>
          <p:cNvPr id="5" name="Notes Placeholder 4"/>
          <p:cNvSpPr>
            <a:spLocks noGrp="1"/>
          </p:cNvSpPr>
          <p:nvPr>
            <p:ph type="body" sz="quarter" idx="3"/>
          </p:nvPr>
        </p:nvSpPr>
        <p:spPr>
          <a:xfrm>
            <a:off x="710557" y="4459837"/>
            <a:ext cx="5681363" cy="4225435"/>
          </a:xfrm>
          <a:prstGeom prst="rect">
            <a:avLst/>
          </a:prstGeom>
        </p:spPr>
        <p:txBody>
          <a:bodyPr vert="horz" lIns="93129" tIns="46564" rIns="93129" bIns="4656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8121"/>
            <a:ext cx="3076506" cy="468803"/>
          </a:xfrm>
          <a:prstGeom prst="rect">
            <a:avLst/>
          </a:prstGeom>
        </p:spPr>
        <p:txBody>
          <a:bodyPr vert="horz" lIns="93129" tIns="46564" rIns="93129" bIns="46564" rtlCol="0" anchor="b"/>
          <a:lstStyle>
            <a:lvl1pPr algn="l">
              <a:defRPr sz="1300">
                <a:latin typeface="Times New Roman" charset="0"/>
              </a:defRPr>
            </a:lvl1pPr>
          </a:lstStyle>
          <a:p>
            <a:pPr>
              <a:defRPr/>
            </a:pPr>
            <a:endParaRPr lang="en-US" dirty="0"/>
          </a:p>
        </p:txBody>
      </p:sp>
      <p:sp>
        <p:nvSpPr>
          <p:cNvPr id="7" name="Slide Number Placeholder 6"/>
          <p:cNvSpPr>
            <a:spLocks noGrp="1"/>
          </p:cNvSpPr>
          <p:nvPr>
            <p:ph type="sldNum" sz="quarter" idx="5"/>
          </p:nvPr>
        </p:nvSpPr>
        <p:spPr>
          <a:xfrm>
            <a:off x="4024428" y="8918121"/>
            <a:ext cx="3076506" cy="468803"/>
          </a:xfrm>
          <a:prstGeom prst="rect">
            <a:avLst/>
          </a:prstGeom>
        </p:spPr>
        <p:txBody>
          <a:bodyPr vert="horz" lIns="93129" tIns="46564" rIns="93129" bIns="46564" rtlCol="0" anchor="b"/>
          <a:lstStyle>
            <a:lvl1pPr algn="r">
              <a:defRPr sz="1300">
                <a:latin typeface="Times New Roman" charset="0"/>
              </a:defRPr>
            </a:lvl1pPr>
          </a:lstStyle>
          <a:p>
            <a:pPr>
              <a:defRPr/>
            </a:pPr>
            <a:fld id="{26431AFF-4C75-412A-ADA7-F1B5C83326BB}" type="slidenum">
              <a:rPr lang="en-US"/>
              <a:pPr>
                <a:defRPr/>
              </a:pPr>
              <a:t>‹#›</a:t>
            </a:fld>
            <a:endParaRPr lang="en-US" dirty="0"/>
          </a:p>
        </p:txBody>
      </p:sp>
    </p:spTree>
    <p:extLst>
      <p:ext uri="{BB962C8B-B14F-4D97-AF65-F5344CB8AC3E}">
        <p14:creationId xmlns:p14="http://schemas.microsoft.com/office/powerpoint/2010/main" val="34029597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to review ENTIRE disclosure documents, KEEP our notes and sources on information , VIEW it from the perspective of what would be important to an investor, collaborate with other contributors (ma, municipal officials)</a:t>
            </a:r>
          </a:p>
        </p:txBody>
      </p:sp>
      <p:sp>
        <p:nvSpPr>
          <p:cNvPr id="4" name="Slide Number Placeholder 3"/>
          <p:cNvSpPr>
            <a:spLocks noGrp="1"/>
          </p:cNvSpPr>
          <p:nvPr>
            <p:ph type="sldNum" sz="quarter" idx="5"/>
          </p:nvPr>
        </p:nvSpPr>
        <p:spPr/>
        <p:txBody>
          <a:bodyPr/>
          <a:lstStyle/>
          <a:p>
            <a:fld id="{DDC75C16-E2CA-4C72-BF86-5CAC6198159B}" type="slidenum">
              <a:rPr lang="en-US" smtClean="0"/>
              <a:t>10</a:t>
            </a:fld>
            <a:endParaRPr lang="en-US" dirty="0"/>
          </a:p>
        </p:txBody>
      </p:sp>
    </p:spTree>
    <p:extLst>
      <p:ext uri="{BB962C8B-B14F-4D97-AF65-F5344CB8AC3E}">
        <p14:creationId xmlns:p14="http://schemas.microsoft.com/office/powerpoint/2010/main" val="2287623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shall be unlawful for any person . . . to make any untrue statement of a material fact or to omit to state a material fact necessary in order to make the statements made, in the light of the circumstances under which they were made, not misleading . . . .” (Prohibits misstatements of material fact or misleading omissions of material fact in offer, purchase, or sale of securities)</a:t>
            </a:r>
          </a:p>
        </p:txBody>
      </p:sp>
      <p:sp>
        <p:nvSpPr>
          <p:cNvPr id="4" name="Slide Number Placeholder 3"/>
          <p:cNvSpPr>
            <a:spLocks noGrp="1"/>
          </p:cNvSpPr>
          <p:nvPr>
            <p:ph type="sldNum" sz="quarter" idx="5"/>
          </p:nvPr>
        </p:nvSpPr>
        <p:spPr/>
        <p:txBody>
          <a:bodyPr/>
          <a:lstStyle/>
          <a:p>
            <a:fld id="{DDC75C16-E2CA-4C72-BF86-5CAC6198159B}" type="slidenum">
              <a:rPr lang="en-US" smtClean="0"/>
              <a:t>13</a:t>
            </a:fld>
            <a:endParaRPr lang="en-US" dirty="0"/>
          </a:p>
        </p:txBody>
      </p:sp>
    </p:spTree>
    <p:extLst>
      <p:ext uri="{BB962C8B-B14F-4D97-AF65-F5344CB8AC3E}">
        <p14:creationId xmlns:p14="http://schemas.microsoft.com/office/powerpoint/2010/main" val="985549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principal and interest payment delinquencies; (ii) non-payment related defaults, if material; (iii) unscheduled draws on debt service reserves reflecting financial difficulties; (iv) unscheduled draws on credit enhancements reflecting financial difficulties; (v) substitution of credit or liquidity providers, or their failure to perform; (vi) adverse tax opinions; the issuance by the Internal Revenue Service of proposed or final determinations of taxability, Notices of Proposed Issue (IRS Form 5701-TEB) or other material notices or determinations with respect to the tax status of the Bonds, or other material events affecting the tax status of the Bonds; (vii) modifications to rights of Bondholders, if material; (viii) Bond calls, if material, and tender offers; (ix) defeasances; (x) release, substitution, or sale of property securing repayment of the Bonds, if material; (xi) rating changes; (xii) bankruptcy, insolvency, receivership, or similar event of any obligated person; (xiii) the consummation of a merger, consolidation, or acquisition involving any obligated person or the sale of all or substantially all of the assets of any obligated person, other than in the ordinary course of business, the entry into a definitive agreement to undertakeany such an action or the termination of a definitive agreement relating to such actions, other than pursuant to its terms, if material; (xiv) appointment of a successor or additional trustee or the change of name of a trustee, if any, if material; (xv) incurrence of a Financial Obligation by any obligated person, if material, or agreement to covenants, events of default, remedies, priority rights, or other similar terms of a Financial Obligation of any obligated person, any of which affect Bondholders, if material; and (xvi) default, event of acceleration, termination event, modification of terms, or other similar events under the terms of a Financial Obligation of any obligated person, any of which reflect financial difficulties.</a:t>
            </a:r>
          </a:p>
        </p:txBody>
      </p:sp>
      <p:sp>
        <p:nvSpPr>
          <p:cNvPr id="4" name="Slide Number Placeholder 3"/>
          <p:cNvSpPr>
            <a:spLocks noGrp="1"/>
          </p:cNvSpPr>
          <p:nvPr>
            <p:ph type="sldNum" sz="quarter" idx="5"/>
          </p:nvPr>
        </p:nvSpPr>
        <p:spPr/>
        <p:txBody>
          <a:bodyPr/>
          <a:lstStyle/>
          <a:p>
            <a:fld id="{DDC75C16-E2CA-4C72-BF86-5CAC6198159B}" type="slidenum">
              <a:rPr lang="en-US" smtClean="0"/>
              <a:t>14</a:t>
            </a:fld>
            <a:endParaRPr lang="en-US" dirty="0"/>
          </a:p>
        </p:txBody>
      </p:sp>
    </p:spTree>
    <p:extLst>
      <p:ext uri="{BB962C8B-B14F-4D97-AF65-F5344CB8AC3E}">
        <p14:creationId xmlns:p14="http://schemas.microsoft.com/office/powerpoint/2010/main" val="4014598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2"/>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31A1346-0646-456B-90B8-52E6159AF15D}" type="slidenum">
              <a:rPr lang="en-US" smtClean="0"/>
              <a:pPr>
                <a:defRPr/>
              </a:pPr>
              <a:t>‹#›</a:t>
            </a:fld>
            <a:endParaRPr lang="en-US" dirty="0"/>
          </a:p>
        </p:txBody>
      </p:sp>
    </p:spTree>
    <p:extLst>
      <p:ext uri="{BB962C8B-B14F-4D97-AF65-F5344CB8AC3E}">
        <p14:creationId xmlns:p14="http://schemas.microsoft.com/office/powerpoint/2010/main" val="3094400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AABDB83E-2499-474C-A8BD-56F3302973EE}" type="slidenum">
              <a:rPr lang="en-US" smtClean="0"/>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Date Placeholder 3"/>
          <p:cNvSpPr>
            <a:spLocks noGrp="1"/>
          </p:cNvSpPr>
          <p:nvPr>
            <p:ph type="dt" sz="half"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2524144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2530E913-0A0B-4762-A2D7-21108150E17D}" type="slidenum">
              <a:rPr lang="en-US" smtClean="0"/>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Date Placeholder 3"/>
          <p:cNvSpPr>
            <a:spLocks noGrp="1"/>
          </p:cNvSpPr>
          <p:nvPr>
            <p:ph type="dt" sz="half"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2169556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6595" y="609600"/>
            <a:ext cx="8230810" cy="1371600"/>
          </a:xfrm>
        </p:spPr>
        <p:txBody>
          <a:bodyPr/>
          <a:lstStyle/>
          <a:p>
            <a:r>
              <a:rPr lang="en-US"/>
              <a:t>Click to edit Master title style</a:t>
            </a:r>
          </a:p>
        </p:txBody>
      </p:sp>
      <p:sp>
        <p:nvSpPr>
          <p:cNvPr id="3" name="Text Placeholder 2"/>
          <p:cNvSpPr>
            <a:spLocks noGrp="1"/>
          </p:cNvSpPr>
          <p:nvPr>
            <p:ph type="body" sz="half" idx="1"/>
          </p:nvPr>
        </p:nvSpPr>
        <p:spPr>
          <a:xfrm>
            <a:off x="762000" y="1981200"/>
            <a:ext cx="4041322"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948465" y="1981200"/>
            <a:ext cx="4042833"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948465" y="4000500"/>
            <a:ext cx="4042833"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
          <p:cNvSpPr>
            <a:spLocks noGrp="1" noChangeArrowheads="1"/>
          </p:cNvSpPr>
          <p:nvPr>
            <p:ph type="sldNum" sz="quarter" idx="10"/>
          </p:nvPr>
        </p:nvSpPr>
        <p:spPr/>
        <p:txBody>
          <a:bodyPr/>
          <a:lstStyle>
            <a:lvl1pPr>
              <a:defRPr/>
            </a:lvl1pPr>
          </a:lstStyle>
          <a:p>
            <a:pPr>
              <a:defRPr/>
            </a:pPr>
            <a:fld id="{3AE213D6-0F3F-4781-83AC-52B2EAF12B1B}" type="slidenum">
              <a:rPr lang="en-US" smtClean="0"/>
              <a:pPr>
                <a:defRPr/>
              </a:pPr>
              <a:t>‹#›</a:t>
            </a:fld>
            <a:endParaRPr lang="en-US" dirty="0"/>
          </a:p>
        </p:txBody>
      </p:sp>
      <p:sp>
        <p:nvSpPr>
          <p:cNvPr id="7" name="Rectangle 16"/>
          <p:cNvSpPr>
            <a:spLocks noGrp="1" noChangeArrowheads="1"/>
          </p:cNvSpPr>
          <p:nvPr>
            <p:ph type="dt" sz="half"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3501916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6595" y="609600"/>
            <a:ext cx="8230810" cy="1371600"/>
          </a:xfrm>
        </p:spPr>
        <p:txBody>
          <a:bodyPr/>
          <a:lstStyle/>
          <a:p>
            <a:r>
              <a:rPr lang="en-US"/>
              <a:t>Click to edit Master title style</a:t>
            </a:r>
          </a:p>
        </p:txBody>
      </p:sp>
      <p:sp>
        <p:nvSpPr>
          <p:cNvPr id="3" name="Text Placeholder 2"/>
          <p:cNvSpPr>
            <a:spLocks noGrp="1"/>
          </p:cNvSpPr>
          <p:nvPr>
            <p:ph type="body" sz="half" idx="1"/>
          </p:nvPr>
        </p:nvSpPr>
        <p:spPr>
          <a:xfrm>
            <a:off x="762000" y="1981200"/>
            <a:ext cx="4041322"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8465" y="1981200"/>
            <a:ext cx="4042833"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sldNum" sz="quarter" idx="10"/>
          </p:nvPr>
        </p:nvSpPr>
        <p:spPr/>
        <p:txBody>
          <a:bodyPr/>
          <a:lstStyle>
            <a:lvl1pPr>
              <a:defRPr/>
            </a:lvl1pPr>
          </a:lstStyle>
          <a:p>
            <a:pPr>
              <a:defRPr/>
            </a:pPr>
            <a:fld id="{3AE213D6-0F3F-4781-83AC-52B2EAF12B1B}" type="slidenum">
              <a:rPr lang="en-US" smtClean="0"/>
              <a:pPr>
                <a:defRPr/>
              </a:pPr>
              <a:t>‹#›</a:t>
            </a:fld>
            <a:endParaRPr lang="en-US" dirty="0"/>
          </a:p>
        </p:txBody>
      </p:sp>
      <p:sp>
        <p:nvSpPr>
          <p:cNvPr id="6" name="Rectangle 16"/>
          <p:cNvSpPr>
            <a:spLocks noGrp="1" noChangeArrowheads="1"/>
          </p:cNvSpPr>
          <p:nvPr>
            <p:ph type="dt" sz="half"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2484014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6595" y="152400"/>
            <a:ext cx="7620000" cy="990598"/>
          </a:xfrm>
        </p:spPr>
        <p:txBody>
          <a:bodyPr/>
          <a:lstStyle/>
          <a:p>
            <a:r>
              <a:rPr lang="en-US" dirty="0"/>
              <a:t>Click to edit Master title style</a:t>
            </a:r>
          </a:p>
        </p:txBody>
      </p:sp>
      <p:sp>
        <p:nvSpPr>
          <p:cNvPr id="3" name="Content Placeholder 2"/>
          <p:cNvSpPr>
            <a:spLocks noGrp="1"/>
          </p:cNvSpPr>
          <p:nvPr>
            <p:ph idx="1"/>
          </p:nvPr>
        </p:nvSpPr>
        <p:spPr>
          <a:xfrm>
            <a:off x="456595" y="1142999"/>
            <a:ext cx="7620000" cy="5089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304800" y="6232525"/>
            <a:ext cx="548821" cy="396875"/>
          </a:xfrm>
          <a:ln/>
        </p:spPr>
        <p:txBody>
          <a:bodyPr/>
          <a:lstStyle>
            <a:lvl1pPr>
              <a:defRPr sz="1400">
                <a:solidFill>
                  <a:schemeClr val="tx1"/>
                </a:solidFill>
              </a:defRPr>
            </a:lvl1pPr>
          </a:lstStyle>
          <a:p>
            <a:pPr>
              <a:defRPr/>
            </a:pPr>
            <a:fld id="{E0AF6A63-7C2E-4DED-83AE-5C1CD3BE13DB}" type="slidenum">
              <a:rPr lang="en-US" smtClean="0"/>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Date Placeholder 3"/>
          <p:cNvSpPr>
            <a:spLocks noGrp="1"/>
          </p:cNvSpPr>
          <p:nvPr>
            <p:ph type="dt" sz="half" idx="12"/>
          </p:nvPr>
        </p:nvSpPr>
        <p:spPr/>
        <p:txBody>
          <a:bodyPr/>
          <a:lstStyle>
            <a:lvl1pPr>
              <a:defRPr/>
            </a:lvl1pPr>
          </a:lstStyle>
          <a:p>
            <a:pPr>
              <a:defRPr/>
            </a:pPr>
            <a:endParaRPr lang="en-US" dirty="0"/>
          </a:p>
        </p:txBody>
      </p:sp>
      <p:cxnSp>
        <p:nvCxnSpPr>
          <p:cNvPr id="8" name="Straight Connector 7">
            <a:extLst>
              <a:ext uri="{FF2B5EF4-FFF2-40B4-BE49-F238E27FC236}">
                <a16:creationId xmlns:a16="http://schemas.microsoft.com/office/drawing/2014/main" id="{D0388B70-8832-809F-9921-334B6A6587AE}"/>
              </a:ext>
            </a:extLst>
          </p:cNvPr>
          <p:cNvCxnSpPr/>
          <p:nvPr userDrawn="1"/>
        </p:nvCxnSpPr>
        <p:spPr>
          <a:xfrm>
            <a:off x="609600" y="990600"/>
            <a:ext cx="7391400" cy="0"/>
          </a:xfrm>
          <a:prstGeom prst="line">
            <a:avLst/>
          </a:prstGeom>
          <a:ln w="38100">
            <a:solidFill>
              <a:srgbClr val="6600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539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4"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4C6458B1-2544-4FC4-AD84-3AEABEFF819B}" type="slidenum">
              <a:rPr lang="en-US" smtClean="0"/>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Date Placeholder 3"/>
          <p:cNvSpPr>
            <a:spLocks noGrp="1"/>
          </p:cNvSpPr>
          <p:nvPr>
            <p:ph type="dt" sz="half"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3644636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6875B1A0-38D6-4BEC-9B7E-273A740D3F16}" type="slidenum">
              <a:rPr lang="en-US" smtClean="0"/>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Date Placeholder 3"/>
          <p:cNvSpPr>
            <a:spLocks noGrp="1"/>
          </p:cNvSpPr>
          <p:nvPr>
            <p:ph type="dt" sz="half"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1914958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ln/>
        </p:spPr>
        <p:txBody>
          <a:bodyPr/>
          <a:lstStyle>
            <a:lvl1pPr>
              <a:defRPr/>
            </a:lvl1pPr>
          </a:lstStyle>
          <a:p>
            <a:pPr>
              <a:defRPr/>
            </a:pPr>
            <a:fld id="{990E12BB-0896-409A-B9CD-FF51F9545C70}" type="slidenum">
              <a:rPr lang="en-US" smtClean="0"/>
              <a:pPr>
                <a:defRPr/>
              </a:pPr>
              <a:t>‹#›</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Date Placeholder 3"/>
          <p:cNvSpPr>
            <a:spLocks noGrp="1"/>
          </p:cNvSpPr>
          <p:nvPr>
            <p:ph type="dt" sz="half"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3638877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a:ln/>
        </p:spPr>
        <p:txBody>
          <a:bodyPr/>
          <a:lstStyle>
            <a:lvl1pPr>
              <a:defRPr/>
            </a:lvl1pPr>
          </a:lstStyle>
          <a:p>
            <a:pPr>
              <a:defRPr/>
            </a:pPr>
            <a:fld id="{960909E4-13BB-4EF3-B072-5FD54A859662}" type="slidenum">
              <a:rPr lang="en-US" smtClean="0"/>
              <a:pPr>
                <a:defRPr/>
              </a:pPr>
              <a:t>‹#›</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Date Placeholder 3"/>
          <p:cNvSpPr>
            <a:spLocks noGrp="1"/>
          </p:cNvSpPr>
          <p:nvPr>
            <p:ph type="dt" sz="half"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3889995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EF7753E3-D714-45ED-8EAB-EAD880DD440D}" type="slidenum">
              <a:rPr lang="en-US" smtClean="0"/>
              <a:pPr>
                <a:defRPr/>
              </a:pPr>
              <a:t>‹#›</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Date Placeholder 3"/>
          <p:cNvSpPr>
            <a:spLocks noGrp="1"/>
          </p:cNvSpPr>
          <p:nvPr>
            <p:ph type="dt" sz="half"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1379222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800"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4"/>
          </p:nvPr>
        </p:nvSpPr>
        <p:spPr>
          <a:ln/>
        </p:spPr>
        <p:txBody>
          <a:bodyPr/>
          <a:lstStyle>
            <a:lvl1pPr>
              <a:defRPr/>
            </a:lvl1pPr>
          </a:lstStyle>
          <a:p>
            <a:pPr>
              <a:defRPr/>
            </a:pPr>
            <a:fld id="{222BFE4B-DC0F-4A74-985C-586853AF3BBD}" type="slidenum">
              <a:rPr lang="en-US" smtClean="0"/>
              <a:pPr>
                <a:defRPr/>
              </a:pPr>
              <a:t>‹#›</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dirty="0"/>
          </a:p>
        </p:txBody>
      </p:sp>
      <p:sp>
        <p:nvSpPr>
          <p:cNvPr id="7" name="Date Placeholder 3"/>
          <p:cNvSpPr>
            <a:spLocks noGrp="1"/>
          </p:cNvSpPr>
          <p:nvPr>
            <p:ph type="dt" sz="half" idx="16"/>
          </p:nvPr>
        </p:nvSpPr>
        <p:spPr/>
        <p:txBody>
          <a:bodyPr/>
          <a:lstStyle>
            <a:lvl1pPr>
              <a:defRPr/>
            </a:lvl1pPr>
          </a:lstStyle>
          <a:p>
            <a:pPr>
              <a:defRPr/>
            </a:pPr>
            <a:endParaRPr lang="en-US" dirty="0"/>
          </a:p>
        </p:txBody>
      </p:sp>
    </p:spTree>
    <p:extLst>
      <p:ext uri="{BB962C8B-B14F-4D97-AF65-F5344CB8AC3E}">
        <p14:creationId xmlns:p14="http://schemas.microsoft.com/office/powerpoint/2010/main" val="1335240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8D54DF59-0056-4ED5-868B-6EBC5869F4FD}" type="slidenum">
              <a:rPr lang="en-US" smtClean="0"/>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Date Placeholder 3"/>
          <p:cNvSpPr>
            <a:spLocks noGrp="1"/>
          </p:cNvSpPr>
          <p:nvPr>
            <p:ph type="dt" sz="half"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2344819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6595"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7" name="Text Placeholder 2"/>
          <p:cNvSpPr>
            <a:spLocks noGrp="1"/>
          </p:cNvSpPr>
          <p:nvPr>
            <p:ph type="body" idx="1"/>
          </p:nvPr>
        </p:nvSpPr>
        <p:spPr bwMode="auto">
          <a:xfrm>
            <a:off x="456595"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531679" y="5648326"/>
            <a:ext cx="548821" cy="396875"/>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latin typeface="Arial" charset="0"/>
                <a:cs typeface="Arial" charset="0"/>
              </a:defRPr>
            </a:lvl1pPr>
          </a:lstStyle>
          <a:p>
            <a:pPr>
              <a:defRPr/>
            </a:pPr>
            <a:fld id="{3AE213D6-0F3F-4781-83AC-52B2EAF12B1B}" type="slidenum">
              <a:rPr lang="en-US" smtClean="0"/>
              <a:pPr>
                <a:defRPr/>
              </a:pPr>
              <a:t>‹#›</a:t>
            </a:fld>
            <a:endParaRPr lang="en-US" dirty="0"/>
          </a:p>
        </p:txBody>
      </p:sp>
      <p:sp>
        <p:nvSpPr>
          <p:cNvPr id="5" name="Footer Placeholder 4"/>
          <p:cNvSpPr>
            <a:spLocks noGrp="1"/>
          </p:cNvSpPr>
          <p:nvPr>
            <p:ph type="ftr" sz="quarter" idx="3"/>
          </p:nvPr>
        </p:nvSpPr>
        <p:spPr>
          <a:xfrm rot="16200000">
            <a:off x="7587079" y="4048542"/>
            <a:ext cx="2366963" cy="365881"/>
          </a:xfrm>
          <a:prstGeom prst="rect">
            <a:avLst/>
          </a:prstGeom>
        </p:spPr>
        <p:txBody>
          <a:bodyPr vert="horz" lIns="91440" tIns="45720" rIns="91440" bIns="45720" rtlCol="0" anchor="ctr"/>
          <a:lstStyle>
            <a:lvl1pPr algn="r">
              <a:defRPr sz="1200">
                <a:solidFill>
                  <a:schemeClr val="bg2"/>
                </a:solidFill>
                <a:latin typeface="Arial" charset="0"/>
                <a:cs typeface="Arial" charset="0"/>
              </a:defRPr>
            </a:lvl1pPr>
          </a:lstStyle>
          <a:p>
            <a:pPr>
              <a:defRPr/>
            </a:pPr>
            <a:endParaRPr lang="en-US" dirty="0"/>
          </a:p>
        </p:txBody>
      </p:sp>
      <p:sp>
        <p:nvSpPr>
          <p:cNvPr id="4" name="Date Placeholder 3"/>
          <p:cNvSpPr>
            <a:spLocks noGrp="1"/>
          </p:cNvSpPr>
          <p:nvPr>
            <p:ph type="dt" sz="half" idx="2"/>
          </p:nvPr>
        </p:nvSpPr>
        <p:spPr>
          <a:xfrm rot="16200000">
            <a:off x="7551360" y="1645860"/>
            <a:ext cx="2438400" cy="365881"/>
          </a:xfrm>
          <a:prstGeom prst="rect">
            <a:avLst/>
          </a:prstGeom>
        </p:spPr>
        <p:txBody>
          <a:bodyPr vert="horz" lIns="91440" tIns="45720" rIns="91440" bIns="45720" rtlCol="0" anchor="ctr"/>
          <a:lstStyle>
            <a:lvl1pPr algn="l">
              <a:defRPr sz="1200">
                <a:solidFill>
                  <a:schemeClr val="bg2"/>
                </a:solidFill>
                <a:latin typeface="Arial" charset="0"/>
                <a:cs typeface="Arial" charset="0"/>
              </a:defRPr>
            </a:lvl1pPr>
          </a:lstStyle>
          <a:p>
            <a:pPr>
              <a:defRPr/>
            </a:pPr>
            <a:endParaRPr lang="en-US" dirty="0"/>
          </a:p>
        </p:txBody>
      </p:sp>
      <p:pic>
        <p:nvPicPr>
          <p:cNvPr id="1033" name="Picture 18" descr="text slide"/>
          <p:cNvPicPr>
            <a:picLocks noChangeAspect="1" noChangeArrowheads="1"/>
          </p:cNvPicPr>
          <p:nvPr/>
        </p:nvPicPr>
        <p:blipFill rotWithShape="1">
          <a:blip r:embed="rId16">
            <a:extLst>
              <a:ext uri="{28A0092B-C50C-407E-A947-70E740481C1C}">
                <a14:useLocalDpi xmlns:a14="http://schemas.microsoft.com/office/drawing/2010/main" val="0"/>
              </a:ext>
            </a:extLst>
          </a:blip>
          <a:srcRect t="9997" b="16837"/>
          <a:stretch/>
        </p:blipFill>
        <p:spPr bwMode="auto">
          <a:xfrm>
            <a:off x="-1512" y="0"/>
            <a:ext cx="9145512"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4343400" y="6019800"/>
            <a:ext cx="686405"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Lst>
  <p:hf hdr="0" ftr="0" dt="0"/>
  <p:txStyles>
    <p:titleStyle>
      <a:lvl1pPr algn="l" rtl="0" eaLnBrk="1" fontAlgn="base" hangingPunct="1">
        <a:spcBef>
          <a:spcPct val="0"/>
        </a:spcBef>
        <a:spcAft>
          <a:spcPct val="0"/>
        </a:spcAft>
        <a:defRPr sz="4600" kern="1200" spc="-100">
          <a:solidFill>
            <a:schemeClr val="tx2"/>
          </a:solidFill>
          <a:latin typeface="+mj-lt"/>
          <a:ea typeface="+mj-ea"/>
          <a:cs typeface="+mj-cs"/>
        </a:defRPr>
      </a:lvl1pPr>
      <a:lvl2pPr algn="l" rtl="0" eaLnBrk="1" fontAlgn="base" hangingPunct="1">
        <a:spcBef>
          <a:spcPct val="0"/>
        </a:spcBef>
        <a:spcAft>
          <a:spcPct val="0"/>
        </a:spcAft>
        <a:defRPr sz="4600">
          <a:solidFill>
            <a:schemeClr val="tx2"/>
          </a:solidFill>
          <a:latin typeface="Cambria" pitchFamily="18" charset="0"/>
        </a:defRPr>
      </a:lvl2pPr>
      <a:lvl3pPr algn="l" rtl="0" eaLnBrk="1" fontAlgn="base" hangingPunct="1">
        <a:spcBef>
          <a:spcPct val="0"/>
        </a:spcBef>
        <a:spcAft>
          <a:spcPct val="0"/>
        </a:spcAft>
        <a:defRPr sz="4600">
          <a:solidFill>
            <a:schemeClr val="tx2"/>
          </a:solidFill>
          <a:latin typeface="Cambria" pitchFamily="18" charset="0"/>
        </a:defRPr>
      </a:lvl3pPr>
      <a:lvl4pPr algn="l" rtl="0" eaLnBrk="1" fontAlgn="base" hangingPunct="1">
        <a:spcBef>
          <a:spcPct val="0"/>
        </a:spcBef>
        <a:spcAft>
          <a:spcPct val="0"/>
        </a:spcAft>
        <a:defRPr sz="4600">
          <a:solidFill>
            <a:schemeClr val="tx2"/>
          </a:solidFill>
          <a:latin typeface="Cambria" pitchFamily="18" charset="0"/>
        </a:defRPr>
      </a:lvl4pPr>
      <a:lvl5pPr algn="l" rtl="0" eaLnBrk="1" fontAlgn="base" hangingPunct="1">
        <a:spcBef>
          <a:spcPct val="0"/>
        </a:spcBef>
        <a:spcAft>
          <a:spcPct val="0"/>
        </a:spcAft>
        <a:defRPr sz="4600">
          <a:solidFill>
            <a:schemeClr val="tx2"/>
          </a:solidFill>
          <a:latin typeface="Cambria" pitchFamily="18" charset="0"/>
        </a:defRPr>
      </a:lvl5pPr>
      <a:lvl6pPr marL="457200" algn="l" rtl="0" eaLnBrk="1" fontAlgn="base" hangingPunct="1">
        <a:spcBef>
          <a:spcPct val="0"/>
        </a:spcBef>
        <a:spcAft>
          <a:spcPct val="0"/>
        </a:spcAft>
        <a:defRPr sz="4600">
          <a:solidFill>
            <a:schemeClr val="tx2"/>
          </a:solidFill>
          <a:latin typeface="Cambria" pitchFamily="18" charset="0"/>
        </a:defRPr>
      </a:lvl6pPr>
      <a:lvl7pPr marL="914400" algn="l" rtl="0" eaLnBrk="1" fontAlgn="base" hangingPunct="1">
        <a:spcBef>
          <a:spcPct val="0"/>
        </a:spcBef>
        <a:spcAft>
          <a:spcPct val="0"/>
        </a:spcAft>
        <a:defRPr sz="4600">
          <a:solidFill>
            <a:schemeClr val="tx2"/>
          </a:solidFill>
          <a:latin typeface="Cambria" pitchFamily="18" charset="0"/>
        </a:defRPr>
      </a:lvl7pPr>
      <a:lvl8pPr marL="1371600" algn="l" rtl="0" eaLnBrk="1" fontAlgn="base" hangingPunct="1">
        <a:spcBef>
          <a:spcPct val="0"/>
        </a:spcBef>
        <a:spcAft>
          <a:spcPct val="0"/>
        </a:spcAft>
        <a:defRPr sz="4600">
          <a:solidFill>
            <a:schemeClr val="tx2"/>
          </a:solidFill>
          <a:latin typeface="Cambria" pitchFamily="18" charset="0"/>
        </a:defRPr>
      </a:lvl8pPr>
      <a:lvl9pPr marL="1828800" algn="l" rtl="0" eaLnBrk="1" fontAlgn="base" hangingPunct="1">
        <a:spcBef>
          <a:spcPct val="0"/>
        </a:spcBef>
        <a:spcAft>
          <a:spcPct val="0"/>
        </a:spcAft>
        <a:defRPr sz="4600">
          <a:solidFill>
            <a:schemeClr val="tx2"/>
          </a:solidFill>
          <a:latin typeface="Cambria" pitchFamily="18" charset="0"/>
        </a:defRPr>
      </a:lvl9pPr>
    </p:titleStyle>
    <p:bodyStyle>
      <a:lvl1pPr marL="342900" indent="-228600" algn="l" rtl="0" eaLnBrk="1" fontAlgn="base" hangingPunct="1">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1" fontAlgn="base" hangingPunct="1">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1" fontAlgn="base" hangingPunct="1">
        <a:spcBef>
          <a:spcPct val="20000"/>
        </a:spcBef>
        <a:spcAft>
          <a:spcPct val="0"/>
        </a:spcAft>
        <a:buClr>
          <a:srgbClr val="D2CB6C"/>
        </a:buClr>
        <a:buFont typeface="Arial" charset="0"/>
        <a:buChar char="•"/>
        <a:defRPr kern="1200">
          <a:solidFill>
            <a:schemeClr val="tx1"/>
          </a:solidFill>
          <a:latin typeface="+mn-lt"/>
          <a:ea typeface="+mn-ea"/>
          <a:cs typeface="+mn-cs"/>
        </a:defRPr>
      </a:lvl3pPr>
      <a:lvl4pPr marL="1279525" indent="-228600" algn="l" rtl="0" eaLnBrk="1" fontAlgn="base" hangingPunct="1">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eaLnBrk="1" fontAlgn="base" hangingPunct="1">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8894" y="2057400"/>
            <a:ext cx="9066212" cy="2333625"/>
          </a:xfrm>
        </p:spPr>
        <p:txBody>
          <a:bodyPr/>
          <a:lstStyle/>
          <a:p>
            <a:pPr algn="ctr">
              <a:spcBef>
                <a:spcPts val="600"/>
              </a:spcBef>
            </a:pPr>
            <a:br>
              <a:rPr lang="en-US" altLang="en-US" dirty="0">
                <a:solidFill>
                  <a:schemeClr val="bg1"/>
                </a:solidFill>
              </a:rPr>
            </a:br>
            <a:r>
              <a:rPr lang="en-US" altLang="en-US" u="sng" dirty="0">
                <a:solidFill>
                  <a:schemeClr val="bg1"/>
                </a:solidFill>
              </a:rPr>
              <a:t>Municipal Debt 101</a:t>
            </a:r>
            <a:br>
              <a:rPr lang="en-US" altLang="en-US" sz="3200" dirty="0">
                <a:solidFill>
                  <a:schemeClr val="bg1"/>
                </a:solidFill>
              </a:rPr>
            </a:br>
            <a:r>
              <a:rPr lang="en-US" altLang="en-US" sz="3200" i="1" dirty="0">
                <a:solidFill>
                  <a:srgbClr val="3333CC"/>
                </a:solidFill>
              </a:rPr>
              <a:t>New England States GFOA</a:t>
            </a:r>
            <a:br>
              <a:rPr lang="en-US" altLang="en-US" sz="3200" i="1" dirty="0">
                <a:solidFill>
                  <a:srgbClr val="3333CC"/>
                </a:solidFill>
              </a:rPr>
            </a:br>
            <a:r>
              <a:rPr lang="en-US" altLang="en-US" sz="3200" i="1" dirty="0">
                <a:solidFill>
                  <a:srgbClr val="3333CC"/>
                </a:solidFill>
              </a:rPr>
              <a:t>Annual Meeting</a:t>
            </a:r>
            <a:br>
              <a:rPr lang="en-US" altLang="en-US" sz="3200" dirty="0">
                <a:solidFill>
                  <a:schemeClr val="bg1"/>
                </a:solidFill>
              </a:rPr>
            </a:br>
            <a:r>
              <a:rPr lang="en-US" altLang="en-US" sz="2800" dirty="0">
                <a:solidFill>
                  <a:schemeClr val="bg1"/>
                </a:solidFill>
              </a:rPr>
              <a:t>September 17, 2024</a:t>
            </a:r>
          </a:p>
        </p:txBody>
      </p:sp>
      <p:sp>
        <p:nvSpPr>
          <p:cNvPr id="2051" name="Rectangle 3"/>
          <p:cNvSpPr>
            <a:spLocks noGrp="1" noChangeArrowheads="1"/>
          </p:cNvSpPr>
          <p:nvPr>
            <p:ph type="subTitle" idx="1"/>
          </p:nvPr>
        </p:nvSpPr>
        <p:spPr>
          <a:xfrm>
            <a:off x="152400" y="5029200"/>
            <a:ext cx="8839200" cy="2667000"/>
          </a:xfrm>
        </p:spPr>
        <p:txBody>
          <a:bodyPr>
            <a:normAutofit/>
          </a:bodyPr>
          <a:lstStyle/>
          <a:p>
            <a:pPr algn="ctr">
              <a:spcBef>
                <a:spcPts val="0"/>
              </a:spcBef>
              <a:defRPr/>
            </a:pPr>
            <a:r>
              <a:rPr lang="en-US" i="1" dirty="0">
                <a:solidFill>
                  <a:schemeClr val="bg1"/>
                </a:solidFill>
                <a:latin typeface="+mj-lt"/>
              </a:rPr>
              <a:t>Presented By: </a:t>
            </a:r>
          </a:p>
          <a:p>
            <a:pPr algn="ctr">
              <a:spcBef>
                <a:spcPts val="0"/>
              </a:spcBef>
              <a:defRPr/>
            </a:pPr>
            <a:r>
              <a:rPr lang="en-US" dirty="0">
                <a:solidFill>
                  <a:schemeClr val="bg2"/>
                </a:solidFill>
                <a:latin typeface="+mj-lt"/>
              </a:rPr>
              <a:t>MATTHEW A. SPOERNDLE, Phoenix Advisors, LLC</a:t>
            </a:r>
          </a:p>
          <a:p>
            <a:pPr algn="ctr">
              <a:spcBef>
                <a:spcPts val="0"/>
              </a:spcBef>
              <a:defRPr/>
            </a:pPr>
            <a:r>
              <a:rPr lang="en-US" dirty="0">
                <a:solidFill>
                  <a:schemeClr val="bg2"/>
                </a:solidFill>
                <a:latin typeface="+mj-lt"/>
              </a:rPr>
              <a:t>CHRISTIE D. JEAN, Robinson &amp; Cole LLP</a:t>
            </a:r>
          </a:p>
          <a:p>
            <a:pPr algn="ctr">
              <a:spcBef>
                <a:spcPts val="0"/>
              </a:spcBef>
              <a:defRPr/>
            </a:pPr>
            <a:endParaRPr lang="en-US" dirty="0">
              <a:solidFill>
                <a:schemeClr val="bg1"/>
              </a:solidFill>
              <a:latin typeface="+mj-lt"/>
            </a:endParaRPr>
          </a:p>
          <a:p>
            <a:pPr algn="ctr">
              <a:spcBef>
                <a:spcPts val="0"/>
              </a:spcBef>
              <a:defRPr/>
            </a:pPr>
            <a:endParaRPr lang="en-US" b="0" dirty="0">
              <a:solidFill>
                <a:schemeClr val="bg1"/>
              </a:solidFill>
              <a:latin typeface="+mj-lt"/>
            </a:endParaRPr>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8126" y="441212"/>
            <a:ext cx="2973574" cy="80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031A1346-0646-456B-90B8-52E6159AF15D}" type="slidenum">
              <a:rPr lang="en-US" smtClean="0">
                <a:latin typeface="+mj-lt"/>
              </a:rPr>
              <a:pPr>
                <a:defRPr/>
              </a:pPr>
              <a:t>1</a:t>
            </a:fld>
            <a:endParaRPr lang="en-US" dirty="0">
              <a:latin typeface="+mj-lt"/>
            </a:endParaRPr>
          </a:p>
        </p:txBody>
      </p:sp>
      <p:pic>
        <p:nvPicPr>
          <p:cNvPr id="5" name="Picture 4">
            <a:extLst>
              <a:ext uri="{FF2B5EF4-FFF2-40B4-BE49-F238E27FC236}">
                <a16:creationId xmlns:a16="http://schemas.microsoft.com/office/drawing/2014/main" id="{C58BACA8-DF67-04A5-F584-5B61C63CFE1E}"/>
              </a:ext>
            </a:extLst>
          </p:cNvPr>
          <p:cNvPicPr>
            <a:picLocks noChangeAspect="1"/>
          </p:cNvPicPr>
          <p:nvPr/>
        </p:nvPicPr>
        <p:blipFill>
          <a:blip r:embed="rId3"/>
          <a:stretch>
            <a:fillRect/>
          </a:stretch>
        </p:blipFill>
        <p:spPr>
          <a:xfrm>
            <a:off x="836426" y="627800"/>
            <a:ext cx="3505504" cy="647756"/>
          </a:xfrm>
          <a:prstGeom prst="rect">
            <a:avLst/>
          </a:prstGeom>
        </p:spPr>
      </p:pic>
    </p:spTree>
  </p:cSld>
  <p:clrMapOvr>
    <a:overrideClrMapping bg1="dk2" tx1="lt1" bg2="dk1"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76746-2614-B74B-EA90-31C172F2D50A}"/>
              </a:ext>
            </a:extLst>
          </p:cNvPr>
          <p:cNvSpPr>
            <a:spLocks noGrp="1"/>
          </p:cNvSpPr>
          <p:nvPr>
            <p:ph type="title"/>
          </p:nvPr>
        </p:nvSpPr>
        <p:spPr/>
        <p:txBody>
          <a:bodyPr/>
          <a:lstStyle/>
          <a:p>
            <a:r>
              <a:rPr lang="en-US" dirty="0"/>
              <a:t>“</a:t>
            </a:r>
            <a:r>
              <a:rPr lang="en-US" dirty="0">
                <a:solidFill>
                  <a:srgbClr val="0000CC"/>
                </a:solidFill>
              </a:rPr>
              <a:t>Five (5) W’s” cont’d</a:t>
            </a:r>
          </a:p>
        </p:txBody>
      </p:sp>
      <p:sp>
        <p:nvSpPr>
          <p:cNvPr id="3" name="Content Placeholder 2">
            <a:extLst>
              <a:ext uri="{FF2B5EF4-FFF2-40B4-BE49-F238E27FC236}">
                <a16:creationId xmlns:a16="http://schemas.microsoft.com/office/drawing/2014/main" id="{D83DC859-1B8E-9FAD-49A2-6A0FE1A9CBEE}"/>
              </a:ext>
            </a:extLst>
          </p:cNvPr>
          <p:cNvSpPr>
            <a:spLocks noGrp="1"/>
          </p:cNvSpPr>
          <p:nvPr>
            <p:ph sz="quarter" idx="1"/>
          </p:nvPr>
        </p:nvSpPr>
        <p:spPr>
          <a:xfrm>
            <a:off x="228600" y="1160926"/>
            <a:ext cx="8503920" cy="5087473"/>
          </a:xfrm>
        </p:spPr>
        <p:txBody>
          <a:bodyPr>
            <a:noAutofit/>
          </a:bodyPr>
          <a:lstStyle/>
          <a:p>
            <a:pPr marL="285750" indent="-285750"/>
            <a:r>
              <a:rPr lang="en-US" sz="2400" dirty="0">
                <a:latin typeface="+mj-lt"/>
              </a:rPr>
              <a:t>Parts IV &amp; V – Tax Base Data; Debt Summary </a:t>
            </a:r>
          </a:p>
          <a:p>
            <a:pPr marL="560070" lvl="1" indent="-285750">
              <a:spcBef>
                <a:spcPts val="0"/>
              </a:spcBef>
            </a:pPr>
            <a:r>
              <a:rPr lang="en-US" sz="1600" dirty="0">
                <a:latin typeface="+mj-lt"/>
              </a:rPr>
              <a:t>Major employers</a:t>
            </a:r>
          </a:p>
          <a:p>
            <a:pPr marL="560070" lvl="1" indent="-285750">
              <a:spcBef>
                <a:spcPts val="0"/>
              </a:spcBef>
            </a:pPr>
            <a:r>
              <a:rPr lang="en-US" sz="1600" dirty="0">
                <a:latin typeface="+mj-lt"/>
              </a:rPr>
              <a:t>Population Trends</a:t>
            </a:r>
          </a:p>
          <a:p>
            <a:pPr marL="560070" lvl="1" indent="-285750">
              <a:spcBef>
                <a:spcPts val="0"/>
              </a:spcBef>
            </a:pPr>
            <a:r>
              <a:rPr lang="en-US" sz="1600" dirty="0">
                <a:latin typeface="+mj-lt"/>
              </a:rPr>
              <a:t>Housing inventory </a:t>
            </a:r>
          </a:p>
          <a:p>
            <a:pPr marL="560070" lvl="1" indent="-285750">
              <a:spcBef>
                <a:spcPts val="0"/>
              </a:spcBef>
            </a:pPr>
            <a:r>
              <a:rPr lang="en-US" sz="1600" dirty="0">
                <a:latin typeface="+mj-lt"/>
              </a:rPr>
              <a:t>Largest Taxpayers</a:t>
            </a:r>
          </a:p>
          <a:p>
            <a:pPr marL="560070" lvl="1" indent="-285750">
              <a:spcBef>
                <a:spcPts val="0"/>
              </a:spcBef>
            </a:pPr>
            <a:r>
              <a:rPr lang="en-US" sz="1600" dirty="0">
                <a:latin typeface="+mj-lt"/>
              </a:rPr>
              <a:t>Debt Statement</a:t>
            </a:r>
          </a:p>
          <a:p>
            <a:pPr marL="560070" lvl="1" indent="-285750">
              <a:spcBef>
                <a:spcPts val="0"/>
              </a:spcBef>
            </a:pPr>
            <a:r>
              <a:rPr lang="en-US" sz="1600" dirty="0">
                <a:latin typeface="+mj-lt"/>
              </a:rPr>
              <a:t>Clean Water Fund Program</a:t>
            </a:r>
          </a:p>
          <a:p>
            <a:pPr marL="560070" lvl="1" indent="-285750">
              <a:spcBef>
                <a:spcPts val="0"/>
              </a:spcBef>
            </a:pPr>
            <a:r>
              <a:rPr lang="en-US" sz="1600" b="1" dirty="0">
                <a:solidFill>
                  <a:srgbClr val="00B050"/>
                </a:solidFill>
                <a:latin typeface="+mj-lt"/>
              </a:rPr>
              <a:t>Debt Authorized But Unissued  </a:t>
            </a:r>
          </a:p>
          <a:p>
            <a:pPr marL="560070" lvl="1" indent="-285750"/>
            <a:endParaRPr lang="en-US" sz="1000" dirty="0">
              <a:latin typeface="+mj-lt"/>
            </a:endParaRPr>
          </a:p>
          <a:p>
            <a:pPr marL="285750" indent="-285750"/>
            <a:r>
              <a:rPr lang="en-US" sz="2400" dirty="0">
                <a:latin typeface="+mj-lt"/>
              </a:rPr>
              <a:t>Part VI – Financial Administration</a:t>
            </a:r>
          </a:p>
          <a:p>
            <a:pPr marL="560070" lvl="1" indent="-285750">
              <a:spcBef>
                <a:spcPts val="0"/>
              </a:spcBef>
            </a:pPr>
            <a:r>
              <a:rPr lang="en-US" sz="1600" dirty="0">
                <a:latin typeface="+mj-lt"/>
              </a:rPr>
              <a:t>Budgetary Procedures</a:t>
            </a:r>
          </a:p>
          <a:p>
            <a:pPr marL="560070" lvl="1" indent="-285750">
              <a:spcBef>
                <a:spcPts val="0"/>
              </a:spcBef>
            </a:pPr>
            <a:r>
              <a:rPr lang="en-US" sz="1600" dirty="0">
                <a:latin typeface="+mj-lt"/>
              </a:rPr>
              <a:t>Pension Plans</a:t>
            </a:r>
          </a:p>
          <a:p>
            <a:pPr marL="560070" lvl="1" indent="-285750">
              <a:spcBef>
                <a:spcPts val="0"/>
              </a:spcBef>
            </a:pPr>
            <a:r>
              <a:rPr lang="en-US" sz="1600" dirty="0">
                <a:latin typeface="+mj-lt"/>
              </a:rPr>
              <a:t>OPEB</a:t>
            </a:r>
          </a:p>
          <a:p>
            <a:pPr marL="274320" lvl="1" indent="0">
              <a:buNone/>
            </a:pPr>
            <a:endParaRPr lang="en-US" sz="1100" dirty="0">
              <a:latin typeface="+mj-lt"/>
            </a:endParaRPr>
          </a:p>
          <a:p>
            <a:pPr marL="285750" indent="-285750"/>
            <a:r>
              <a:rPr lang="en-US" sz="2400" dirty="0">
                <a:latin typeface="+mj-lt"/>
              </a:rPr>
              <a:t>Part VII – Legal and Other Information</a:t>
            </a:r>
          </a:p>
          <a:p>
            <a:pPr marL="560070" lvl="1" indent="-285750">
              <a:spcBef>
                <a:spcPts val="0"/>
              </a:spcBef>
            </a:pPr>
            <a:r>
              <a:rPr lang="en-US" sz="1600" b="1" dirty="0">
                <a:solidFill>
                  <a:srgbClr val="00B050"/>
                </a:solidFill>
                <a:latin typeface="+mj-lt"/>
              </a:rPr>
              <a:t>Litigation disclosure </a:t>
            </a:r>
          </a:p>
          <a:p>
            <a:pPr marL="560070" lvl="1" indent="-285750">
              <a:spcBef>
                <a:spcPts val="0"/>
              </a:spcBef>
            </a:pPr>
            <a:r>
              <a:rPr lang="en-US" sz="1600" dirty="0">
                <a:latin typeface="+mj-lt"/>
              </a:rPr>
              <a:t>Financial statements </a:t>
            </a:r>
          </a:p>
          <a:p>
            <a:pPr marL="560070" lvl="1" indent="-285750">
              <a:spcBef>
                <a:spcPts val="0"/>
              </a:spcBef>
            </a:pPr>
            <a:r>
              <a:rPr lang="en-US" sz="1600" b="1" dirty="0">
                <a:solidFill>
                  <a:srgbClr val="00B050"/>
                </a:solidFill>
                <a:latin typeface="+mj-lt"/>
              </a:rPr>
              <a:t>Transcripts and closing documents</a:t>
            </a:r>
            <a:endParaRPr lang="en-US" sz="2800" b="1" dirty="0">
              <a:solidFill>
                <a:srgbClr val="00B050"/>
              </a:solidFill>
              <a:latin typeface="+mj-lt"/>
            </a:endParaRPr>
          </a:p>
          <a:p>
            <a:endParaRPr lang="en-US" sz="2800" dirty="0"/>
          </a:p>
          <a:p>
            <a:endParaRPr lang="en-US" sz="2800" dirty="0"/>
          </a:p>
        </p:txBody>
      </p:sp>
      <p:sp>
        <p:nvSpPr>
          <p:cNvPr id="4" name="Slide Number Placeholder 1">
            <a:extLst>
              <a:ext uri="{FF2B5EF4-FFF2-40B4-BE49-F238E27FC236}">
                <a16:creationId xmlns:a16="http://schemas.microsoft.com/office/drawing/2014/main" id="{CEEFD359-BC65-0B6B-67E7-154B2A6B1CE3}"/>
              </a:ext>
            </a:extLst>
          </p:cNvPr>
          <p:cNvSpPr>
            <a:spLocks noGrp="1"/>
          </p:cNvSpPr>
          <p:nvPr>
            <p:ph type="sldNum" sz="quarter" idx="10"/>
          </p:nvPr>
        </p:nvSpPr>
        <p:spPr>
          <a:xfrm>
            <a:off x="304800" y="6232525"/>
            <a:ext cx="548821" cy="396875"/>
          </a:xfrm>
        </p:spPr>
        <p:txBody>
          <a:bodyPr/>
          <a:lstStyle/>
          <a:p>
            <a:pPr>
              <a:defRPr/>
            </a:pPr>
            <a:fld id="{E0AF6A63-7C2E-4DED-83AE-5C1CD3BE13DB}" type="slidenum">
              <a:rPr lang="en-US" smtClean="0"/>
              <a:pPr>
                <a:defRPr/>
              </a:pPr>
              <a:t>10</a:t>
            </a:fld>
            <a:endParaRPr lang="en-US" dirty="0"/>
          </a:p>
        </p:txBody>
      </p:sp>
      <p:pic>
        <p:nvPicPr>
          <p:cNvPr id="6" name="Picture 5">
            <a:extLst>
              <a:ext uri="{FF2B5EF4-FFF2-40B4-BE49-F238E27FC236}">
                <a16:creationId xmlns:a16="http://schemas.microsoft.com/office/drawing/2014/main" id="{3B86E323-58A4-32E3-E1A6-C7A4D47318B2}"/>
              </a:ext>
            </a:extLst>
          </p:cNvPr>
          <p:cNvPicPr>
            <a:picLocks noChangeAspect="1"/>
          </p:cNvPicPr>
          <p:nvPr/>
        </p:nvPicPr>
        <p:blipFill>
          <a:blip r:embed="rId3"/>
          <a:stretch>
            <a:fillRect/>
          </a:stretch>
        </p:blipFill>
        <p:spPr>
          <a:xfrm>
            <a:off x="5638800" y="1893467"/>
            <a:ext cx="2354811" cy="3071066"/>
          </a:xfrm>
          <a:prstGeom prst="rect">
            <a:avLst/>
          </a:prstGeom>
          <a:ln>
            <a:solidFill>
              <a:schemeClr val="accent1"/>
            </a:solidFill>
          </a:ln>
        </p:spPr>
      </p:pic>
    </p:spTree>
    <p:extLst>
      <p:ext uri="{BB962C8B-B14F-4D97-AF65-F5344CB8AC3E}">
        <p14:creationId xmlns:p14="http://schemas.microsoft.com/office/powerpoint/2010/main" val="866719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dirty="0">
                <a:solidFill>
                  <a:srgbClr val="0000CC"/>
                </a:solidFill>
              </a:rPr>
              <a:t>Issuance</a:t>
            </a:r>
            <a:endParaRPr lang="en-US" altLang="en-US" dirty="0"/>
          </a:p>
        </p:txBody>
      </p:sp>
      <p:sp>
        <p:nvSpPr>
          <p:cNvPr id="112643" name="Rectangle 3"/>
          <p:cNvSpPr>
            <a:spLocks noGrp="1" noChangeArrowheads="1"/>
          </p:cNvSpPr>
          <p:nvPr>
            <p:ph idx="1"/>
          </p:nvPr>
        </p:nvSpPr>
        <p:spPr>
          <a:xfrm>
            <a:off x="771525" y="1130446"/>
            <a:ext cx="7600950" cy="5346553"/>
          </a:xfrm>
        </p:spPr>
        <p:txBody>
          <a:bodyPr/>
          <a:lstStyle/>
          <a:p>
            <a:pPr marL="342900" lvl="2" indent="-342900">
              <a:spcBef>
                <a:spcPts val="800"/>
              </a:spcBef>
              <a:buFont typeface="Wingdings" pitchFamily="2" charset="2"/>
              <a:buChar char="l"/>
              <a:defRPr/>
            </a:pPr>
            <a:r>
              <a:rPr lang="en-US" sz="2400" b="0" dirty="0">
                <a:latin typeface="+mj-lt"/>
                <a:ea typeface="+mn-ea"/>
                <a:cs typeface="+mn-cs"/>
              </a:rPr>
              <a:t>Method of Sale</a:t>
            </a:r>
          </a:p>
          <a:p>
            <a:pPr lvl="1">
              <a:spcBef>
                <a:spcPts val="300"/>
              </a:spcBef>
              <a:buFont typeface="Times New Roman" pitchFamily="18" charset="0"/>
              <a:buChar char="−"/>
              <a:defRPr/>
            </a:pPr>
            <a:r>
              <a:rPr lang="en-US" b="0" dirty="0">
                <a:solidFill>
                  <a:srgbClr val="00B050"/>
                </a:solidFill>
                <a:latin typeface="+mj-lt"/>
              </a:rPr>
              <a:t>Competitive</a:t>
            </a:r>
            <a:r>
              <a:rPr lang="en-US" b="0" baseline="0" dirty="0">
                <a:solidFill>
                  <a:srgbClr val="00B050"/>
                </a:solidFill>
                <a:latin typeface="+mj-lt"/>
              </a:rPr>
              <a:t> vs Negotiated</a:t>
            </a:r>
          </a:p>
          <a:p>
            <a:pPr lvl="1">
              <a:spcBef>
                <a:spcPts val="300"/>
              </a:spcBef>
              <a:buFont typeface="Times New Roman" pitchFamily="18" charset="0"/>
              <a:buChar char="−"/>
              <a:defRPr/>
            </a:pPr>
            <a:r>
              <a:rPr lang="en-US" b="0" baseline="0" dirty="0">
                <a:latin typeface="+mj-lt"/>
              </a:rPr>
              <a:t>Is a Direct Purchase on option (ie: Bank Loan)</a:t>
            </a:r>
            <a:endParaRPr lang="en-US" b="0" dirty="0">
              <a:latin typeface="+mj-lt"/>
            </a:endParaRPr>
          </a:p>
          <a:p>
            <a:pPr lvl="1">
              <a:spcBef>
                <a:spcPts val="300"/>
              </a:spcBef>
              <a:buFont typeface="Times New Roman" pitchFamily="18" charset="0"/>
              <a:buChar char="−"/>
              <a:defRPr/>
            </a:pPr>
            <a:r>
              <a:rPr lang="en-US" b="0" dirty="0">
                <a:latin typeface="+mj-lt"/>
              </a:rPr>
              <a:t>For competitive issues, which bid platform?</a:t>
            </a:r>
          </a:p>
          <a:p>
            <a:pPr>
              <a:spcBef>
                <a:spcPts val="300"/>
              </a:spcBef>
              <a:defRPr/>
            </a:pPr>
            <a:r>
              <a:rPr lang="en-US" sz="2400" dirty="0">
                <a:latin typeface="+mj-lt"/>
              </a:rPr>
              <a:t>Redemption provisions (aka:</a:t>
            </a:r>
            <a:r>
              <a:rPr lang="en-US" sz="2400" baseline="0" dirty="0">
                <a:latin typeface="+mj-lt"/>
              </a:rPr>
              <a:t> Call Feature)</a:t>
            </a:r>
            <a:endParaRPr lang="en-US" sz="2400" dirty="0">
              <a:latin typeface="+mj-lt"/>
            </a:endParaRPr>
          </a:p>
          <a:p>
            <a:pPr>
              <a:spcBef>
                <a:spcPts val="300"/>
              </a:spcBef>
              <a:defRPr/>
            </a:pPr>
            <a:r>
              <a:rPr lang="en-US" sz="2400" dirty="0">
                <a:latin typeface="+mj-lt"/>
              </a:rPr>
              <a:t>Distribution/Marketing of the Offering documents</a:t>
            </a:r>
          </a:p>
          <a:p>
            <a:pPr>
              <a:spcBef>
                <a:spcPts val="300"/>
              </a:spcBef>
              <a:defRPr/>
            </a:pPr>
            <a:r>
              <a:rPr lang="en-US" sz="2400" dirty="0">
                <a:latin typeface="+mj-lt"/>
              </a:rPr>
              <a:t>Evaluation of</a:t>
            </a:r>
            <a:r>
              <a:rPr lang="en-US" sz="2400" baseline="0" dirty="0">
                <a:latin typeface="+mj-lt"/>
              </a:rPr>
              <a:t> Bond Insurance* </a:t>
            </a:r>
            <a:endParaRPr lang="en-US" sz="2400" dirty="0">
              <a:latin typeface="+mj-lt"/>
            </a:endParaRPr>
          </a:p>
          <a:p>
            <a:pPr marL="342900" lvl="2" indent="-342900">
              <a:spcBef>
                <a:spcPts val="1200"/>
              </a:spcBef>
              <a:buFont typeface="Wingdings" pitchFamily="2" charset="2"/>
              <a:buChar char="l"/>
              <a:defRPr/>
            </a:pPr>
            <a:r>
              <a:rPr lang="en-US" sz="2400" b="0" dirty="0">
                <a:latin typeface="+mj-lt"/>
              </a:rPr>
              <a:t>Timing Considerations</a:t>
            </a:r>
          </a:p>
          <a:p>
            <a:pPr marL="800100" lvl="3" indent="-342900">
              <a:spcBef>
                <a:spcPts val="300"/>
              </a:spcBef>
              <a:buFont typeface="Times New Roman" pitchFamily="18" charset="0"/>
              <a:buChar char="−"/>
              <a:defRPr/>
            </a:pPr>
            <a:r>
              <a:rPr lang="en-US" sz="2000" b="0" dirty="0">
                <a:latin typeface="+mj-lt"/>
                <a:ea typeface="+mn-ea"/>
                <a:cs typeface="+mn-cs"/>
              </a:rPr>
              <a:t>Interest Rate Environment</a:t>
            </a:r>
          </a:p>
          <a:p>
            <a:pPr marL="800100" lvl="3" indent="-342900">
              <a:spcBef>
                <a:spcPts val="300"/>
              </a:spcBef>
              <a:buFont typeface="Times New Roman" pitchFamily="18" charset="0"/>
              <a:buChar char="−"/>
              <a:defRPr/>
            </a:pPr>
            <a:r>
              <a:rPr lang="en-US" sz="2000" dirty="0">
                <a:latin typeface="+mj-lt"/>
              </a:rPr>
              <a:t>Supply/Demand</a:t>
            </a:r>
          </a:p>
          <a:p>
            <a:pPr marL="800100" lvl="3" indent="-342900">
              <a:spcBef>
                <a:spcPts val="300"/>
              </a:spcBef>
              <a:buFont typeface="Times New Roman" pitchFamily="18" charset="0"/>
              <a:buChar char="−"/>
              <a:defRPr/>
            </a:pPr>
            <a:r>
              <a:rPr lang="en-US" sz="2000" dirty="0">
                <a:latin typeface="+mj-lt"/>
              </a:rPr>
              <a:t>Holidays</a:t>
            </a:r>
          </a:p>
          <a:p>
            <a:pPr marL="800100" lvl="3" indent="-342900">
              <a:spcBef>
                <a:spcPts val="300"/>
              </a:spcBef>
              <a:buFont typeface="Times New Roman" pitchFamily="18" charset="0"/>
              <a:buChar char="−"/>
              <a:defRPr/>
            </a:pPr>
            <a:r>
              <a:rPr lang="en-US" sz="2000" dirty="0">
                <a:latin typeface="+mj-lt"/>
              </a:rPr>
              <a:t>Major economic releases</a:t>
            </a:r>
          </a:p>
          <a:p>
            <a:pPr marL="800100" lvl="3" indent="-342900">
              <a:spcBef>
                <a:spcPts val="300"/>
              </a:spcBef>
              <a:buFont typeface="Times New Roman" pitchFamily="18" charset="0"/>
              <a:buChar char="−"/>
              <a:defRPr/>
            </a:pPr>
            <a:r>
              <a:rPr lang="en-US" sz="2000" dirty="0">
                <a:highlight>
                  <a:srgbClr val="FFFF00"/>
                </a:highlight>
                <a:latin typeface="+mj-lt"/>
              </a:rPr>
              <a:t>Fed Expectations</a:t>
            </a:r>
            <a:endParaRPr lang="en-US" sz="2000" b="0" dirty="0">
              <a:highlight>
                <a:srgbClr val="FFFF00"/>
              </a:highlight>
              <a:latin typeface="+mj-lt"/>
              <a:ea typeface="+mn-ea"/>
              <a:cs typeface="+mn-cs"/>
            </a:endParaRPr>
          </a:p>
          <a:p>
            <a:pPr marL="800100" lvl="3" indent="-342900">
              <a:spcBef>
                <a:spcPts val="300"/>
              </a:spcBef>
              <a:buFont typeface="Times New Roman" pitchFamily="18" charset="0"/>
              <a:buChar char="−"/>
              <a:defRPr/>
            </a:pPr>
            <a:r>
              <a:rPr lang="en-US" sz="2000" b="0" dirty="0">
                <a:highlight>
                  <a:srgbClr val="FFFF00"/>
                </a:highlight>
                <a:latin typeface="+mj-lt"/>
                <a:ea typeface="+mn-ea"/>
                <a:cs typeface="+mn-cs"/>
              </a:rPr>
              <a:t>ELECTIONS</a:t>
            </a:r>
          </a:p>
          <a:p>
            <a:pPr marL="457200" lvl="3" indent="0">
              <a:lnSpc>
                <a:spcPct val="120000"/>
              </a:lnSpc>
              <a:spcBef>
                <a:spcPts val="0"/>
              </a:spcBef>
              <a:buFontTx/>
              <a:buNone/>
              <a:defRPr/>
            </a:pPr>
            <a:endParaRPr lang="en-US" sz="1400" dirty="0">
              <a:latin typeface="+mj-lt"/>
              <a:ea typeface="+mn-ea"/>
              <a:cs typeface="+mn-cs"/>
            </a:endParaRPr>
          </a:p>
        </p:txBody>
      </p:sp>
      <p:sp>
        <p:nvSpPr>
          <p:cNvPr id="2" name="Slide Number Placeholder 1"/>
          <p:cNvSpPr>
            <a:spLocks noGrp="1"/>
          </p:cNvSpPr>
          <p:nvPr>
            <p:ph type="sldNum" sz="quarter" idx="10"/>
          </p:nvPr>
        </p:nvSpPr>
        <p:spPr/>
        <p:txBody>
          <a:bodyPr/>
          <a:lstStyle/>
          <a:p>
            <a:pPr>
              <a:defRPr/>
            </a:pPr>
            <a:fld id="{E0AF6A63-7C2E-4DED-83AE-5C1CD3BE13DB}" type="slidenum">
              <a:rPr lang="en-US" smtClean="0"/>
              <a:pPr>
                <a:defRPr/>
              </a:pPr>
              <a:t>11</a:t>
            </a:fld>
            <a:endParaRPr lang="en-US" dirty="0"/>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dirty="0">
                <a:solidFill>
                  <a:srgbClr val="0000CC"/>
                </a:solidFill>
              </a:rPr>
              <a:t>Bond Sale</a:t>
            </a:r>
            <a:endParaRPr lang="en-US" altLang="en-US" dirty="0"/>
          </a:p>
        </p:txBody>
      </p:sp>
      <p:sp>
        <p:nvSpPr>
          <p:cNvPr id="112643" name="Rectangle 3"/>
          <p:cNvSpPr>
            <a:spLocks noGrp="1" noChangeArrowheads="1"/>
          </p:cNvSpPr>
          <p:nvPr>
            <p:ph idx="1"/>
          </p:nvPr>
        </p:nvSpPr>
        <p:spPr>
          <a:xfrm>
            <a:off x="619122" y="1279842"/>
            <a:ext cx="8296277" cy="5181600"/>
          </a:xfrm>
        </p:spPr>
        <p:txBody>
          <a:bodyPr/>
          <a:lstStyle/>
          <a:p>
            <a:pPr marL="342900" lvl="2" indent="-342900">
              <a:spcBef>
                <a:spcPts val="800"/>
              </a:spcBef>
              <a:buFont typeface="Wingdings" pitchFamily="2" charset="2"/>
              <a:buChar char="l"/>
              <a:defRPr/>
            </a:pPr>
            <a:r>
              <a:rPr lang="en-US" sz="2800" dirty="0">
                <a:latin typeface="+mj-lt"/>
              </a:rPr>
              <a:t>What impacts the end results??</a:t>
            </a:r>
          </a:p>
          <a:p>
            <a:pPr marL="342900" lvl="2" indent="-342900">
              <a:spcBef>
                <a:spcPts val="800"/>
              </a:spcBef>
              <a:buFont typeface="Wingdings" pitchFamily="2" charset="2"/>
              <a:buChar char="l"/>
              <a:defRPr/>
            </a:pPr>
            <a:r>
              <a:rPr lang="en-US" sz="2800" b="0" dirty="0">
                <a:latin typeface="+mj-lt"/>
                <a:ea typeface="+mn-ea"/>
                <a:cs typeface="+mn-cs"/>
              </a:rPr>
              <a:t>Evaluation of Bids</a:t>
            </a:r>
          </a:p>
          <a:p>
            <a:pPr marL="617537" lvl="3" indent="-342900">
              <a:spcBef>
                <a:spcPts val="800"/>
              </a:spcBef>
              <a:buFont typeface="Wingdings" pitchFamily="2" charset="2"/>
              <a:buChar char="l"/>
              <a:defRPr/>
            </a:pPr>
            <a:r>
              <a:rPr lang="en-US" sz="2600" dirty="0">
                <a:latin typeface="+mj-lt"/>
              </a:rPr>
              <a:t>NIC v TIC</a:t>
            </a:r>
            <a:endParaRPr lang="en-US" sz="2600" b="0" dirty="0">
              <a:latin typeface="+mj-lt"/>
              <a:ea typeface="+mn-ea"/>
              <a:cs typeface="+mn-cs"/>
            </a:endParaRPr>
          </a:p>
          <a:p>
            <a:pPr marL="342900" lvl="2" indent="-342900">
              <a:spcBef>
                <a:spcPts val="800"/>
              </a:spcBef>
              <a:buFont typeface="Wingdings" pitchFamily="2" charset="2"/>
              <a:buChar char="l"/>
              <a:defRPr/>
            </a:pPr>
            <a:r>
              <a:rPr lang="en-US" sz="2800" dirty="0">
                <a:latin typeface="+mj-lt"/>
              </a:rPr>
              <a:t>Making the formal award</a:t>
            </a:r>
          </a:p>
          <a:p>
            <a:pPr marL="342900" lvl="2" indent="-342900">
              <a:spcBef>
                <a:spcPts val="1200"/>
              </a:spcBef>
              <a:buFont typeface="Wingdings" pitchFamily="2" charset="2"/>
              <a:buChar char="l"/>
              <a:defRPr/>
            </a:pPr>
            <a:r>
              <a:rPr lang="en-US" sz="2800" b="0" dirty="0">
                <a:latin typeface="+mj-lt"/>
                <a:ea typeface="+mn-ea"/>
                <a:cs typeface="+mn-cs"/>
              </a:rPr>
              <a:t>Distribution of sale results</a:t>
            </a:r>
          </a:p>
          <a:p>
            <a:pPr marL="617537" lvl="3" indent="-342900">
              <a:spcBef>
                <a:spcPts val="1200"/>
              </a:spcBef>
              <a:buFont typeface="Wingdings" pitchFamily="2" charset="2"/>
              <a:buChar char="l"/>
              <a:defRPr/>
            </a:pPr>
            <a:r>
              <a:rPr lang="en-US" sz="2600" dirty="0">
                <a:latin typeface="+mj-lt"/>
              </a:rPr>
              <a:t>Communication to the marketplace</a:t>
            </a:r>
          </a:p>
          <a:p>
            <a:pPr marL="617537" lvl="3" indent="-342900">
              <a:spcBef>
                <a:spcPts val="1200"/>
              </a:spcBef>
              <a:buFont typeface="Wingdings" pitchFamily="2" charset="2"/>
              <a:buChar char="l"/>
              <a:defRPr/>
            </a:pPr>
            <a:r>
              <a:rPr lang="en-US" sz="2600" dirty="0">
                <a:latin typeface="+mj-lt"/>
              </a:rPr>
              <a:t>Begin “closing process” (DTC, Bidder, Paying Agent)</a:t>
            </a:r>
          </a:p>
          <a:p>
            <a:pPr marL="892175" lvl="4" indent="-342900">
              <a:spcBef>
                <a:spcPts val="1200"/>
              </a:spcBef>
              <a:buFont typeface="Wingdings" pitchFamily="2" charset="2"/>
              <a:buChar char="l"/>
              <a:defRPr/>
            </a:pPr>
            <a:r>
              <a:rPr lang="en-US" sz="2400" dirty="0">
                <a:latin typeface="+mj-lt"/>
              </a:rPr>
              <a:t>Settlement letters, etc</a:t>
            </a:r>
          </a:p>
          <a:p>
            <a:pPr marL="617537" lvl="3" indent="-342900">
              <a:spcBef>
                <a:spcPts val="1200"/>
              </a:spcBef>
              <a:buFont typeface="Wingdings" pitchFamily="2" charset="2"/>
              <a:buChar char="l"/>
              <a:defRPr/>
            </a:pPr>
            <a:r>
              <a:rPr lang="en-US" sz="2600" dirty="0">
                <a:solidFill>
                  <a:srgbClr val="00B050"/>
                </a:solidFill>
                <a:latin typeface="+mj-lt"/>
              </a:rPr>
              <a:t>Coordinate document signing</a:t>
            </a:r>
          </a:p>
          <a:p>
            <a:pPr marL="617537" lvl="3" indent="-342900">
              <a:spcBef>
                <a:spcPts val="1200"/>
              </a:spcBef>
              <a:buFont typeface="Wingdings" pitchFamily="2" charset="2"/>
              <a:buChar char="l"/>
              <a:defRPr/>
            </a:pPr>
            <a:endParaRPr lang="en-US" sz="2600" b="0" dirty="0">
              <a:latin typeface="+mj-lt"/>
              <a:ea typeface="+mn-ea"/>
              <a:cs typeface="+mn-cs"/>
            </a:endParaRPr>
          </a:p>
          <a:p>
            <a:pPr marL="274637" lvl="3" indent="0">
              <a:spcBef>
                <a:spcPts val="1200"/>
              </a:spcBef>
              <a:buNone/>
              <a:defRPr/>
            </a:pPr>
            <a:endParaRPr lang="en-US" sz="2600" b="0" dirty="0">
              <a:latin typeface="+mj-lt"/>
              <a:ea typeface="+mn-ea"/>
              <a:cs typeface="+mn-cs"/>
            </a:endParaRPr>
          </a:p>
          <a:p>
            <a:pPr marL="457200" lvl="3" indent="0">
              <a:lnSpc>
                <a:spcPct val="120000"/>
              </a:lnSpc>
              <a:spcBef>
                <a:spcPts val="0"/>
              </a:spcBef>
              <a:buFontTx/>
              <a:buNone/>
              <a:defRPr/>
            </a:pPr>
            <a:endParaRPr lang="en-US" dirty="0">
              <a:latin typeface="+mj-lt"/>
              <a:ea typeface="+mn-ea"/>
              <a:cs typeface="+mn-cs"/>
            </a:endParaRPr>
          </a:p>
        </p:txBody>
      </p:sp>
      <p:sp>
        <p:nvSpPr>
          <p:cNvPr id="2" name="Slide Number Placeholder 1"/>
          <p:cNvSpPr>
            <a:spLocks noGrp="1"/>
          </p:cNvSpPr>
          <p:nvPr>
            <p:ph type="sldNum" sz="quarter" idx="10"/>
          </p:nvPr>
        </p:nvSpPr>
        <p:spPr/>
        <p:txBody>
          <a:bodyPr/>
          <a:lstStyle/>
          <a:p>
            <a:pPr>
              <a:defRPr/>
            </a:pPr>
            <a:fld id="{E0AF6A63-7C2E-4DED-83AE-5C1CD3BE13DB}" type="slidenum">
              <a:rPr lang="en-US" smtClean="0"/>
              <a:pPr>
                <a:defRPr/>
              </a:pPr>
              <a:t>12</a:t>
            </a:fld>
            <a:endParaRPr lang="en-US" dirty="0"/>
          </a:p>
        </p:txBody>
      </p:sp>
      <p:pic>
        <p:nvPicPr>
          <p:cNvPr id="4" name="Picture 3" descr="A close-up of a person's hand holding a pen&#10;&#10;Description automatically generated">
            <a:extLst>
              <a:ext uri="{FF2B5EF4-FFF2-40B4-BE49-F238E27FC236}">
                <a16:creationId xmlns:a16="http://schemas.microsoft.com/office/drawing/2014/main" id="{3206D811-C609-D413-8E7B-C5C77D4011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3263" y="5250704"/>
            <a:ext cx="2494409" cy="1433819"/>
          </a:xfrm>
          <a:prstGeom prst="rect">
            <a:avLst/>
          </a:prstGeom>
        </p:spPr>
      </p:pic>
      <p:pic>
        <p:nvPicPr>
          <p:cNvPr id="5" name="Picture 4">
            <a:extLst>
              <a:ext uri="{FF2B5EF4-FFF2-40B4-BE49-F238E27FC236}">
                <a16:creationId xmlns:a16="http://schemas.microsoft.com/office/drawing/2014/main" id="{EE76D772-FD7E-DC0E-70B7-26B1E68107BA}"/>
              </a:ext>
            </a:extLst>
          </p:cNvPr>
          <p:cNvPicPr>
            <a:picLocks noChangeAspect="1"/>
          </p:cNvPicPr>
          <p:nvPr/>
        </p:nvPicPr>
        <p:blipFill>
          <a:blip r:embed="rId3"/>
          <a:stretch>
            <a:fillRect/>
          </a:stretch>
        </p:blipFill>
        <p:spPr>
          <a:xfrm>
            <a:off x="5920526" y="1413193"/>
            <a:ext cx="2994873" cy="2512726"/>
          </a:xfrm>
          <a:prstGeom prst="rect">
            <a:avLst/>
          </a:prstGeom>
          <a:ln>
            <a:solidFill>
              <a:schemeClr val="accent1"/>
            </a:solidFill>
          </a:ln>
        </p:spPr>
      </p:pic>
    </p:spTree>
    <p:extLst>
      <p:ext uri="{BB962C8B-B14F-4D97-AF65-F5344CB8AC3E}">
        <p14:creationId xmlns:p14="http://schemas.microsoft.com/office/powerpoint/2010/main" val="980324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534400" cy="901482"/>
          </a:xfrm>
        </p:spPr>
        <p:txBody>
          <a:bodyPr>
            <a:normAutofit/>
          </a:bodyPr>
          <a:lstStyle/>
          <a:p>
            <a:r>
              <a:rPr lang="en-US" dirty="0">
                <a:solidFill>
                  <a:srgbClr val="0000CC"/>
                </a:solidFill>
              </a:rPr>
              <a:t>Closing</a:t>
            </a:r>
            <a:r>
              <a:rPr lang="en-US" dirty="0"/>
              <a:t> </a:t>
            </a:r>
            <a:r>
              <a:rPr lang="en-US" dirty="0">
                <a:solidFill>
                  <a:srgbClr val="0000CC"/>
                </a:solidFill>
              </a:rPr>
              <a:t>Documents</a:t>
            </a:r>
          </a:p>
        </p:txBody>
      </p:sp>
      <p:sp>
        <p:nvSpPr>
          <p:cNvPr id="3" name="Content Placeholder 2"/>
          <p:cNvSpPr>
            <a:spLocks noGrp="1"/>
          </p:cNvSpPr>
          <p:nvPr>
            <p:ph sz="quarter" idx="1"/>
          </p:nvPr>
        </p:nvSpPr>
        <p:spPr>
          <a:xfrm>
            <a:off x="306593" y="1135462"/>
            <a:ext cx="8503920" cy="5341537"/>
          </a:xfrm>
        </p:spPr>
        <p:txBody>
          <a:bodyPr>
            <a:noAutofit/>
          </a:bodyPr>
          <a:lstStyle/>
          <a:p>
            <a:pPr lvl="1"/>
            <a:r>
              <a:rPr lang="en-US" sz="1800" b="1" dirty="0">
                <a:latin typeface="+mj-lt"/>
              </a:rPr>
              <a:t>Signature and No Litigation Certificate</a:t>
            </a:r>
          </a:p>
          <a:p>
            <a:pPr lvl="2" algn="just"/>
            <a:r>
              <a:rPr lang="en-US" sz="1500" dirty="0">
                <a:solidFill>
                  <a:srgbClr val="00B050"/>
                </a:solidFill>
                <a:latin typeface="+mj-lt"/>
              </a:rPr>
              <a:t>Certification of municipal officials that bonds were executed in municipality’s name, adopts those signatures, and certifying that they’re authorized to sign on municipality’s behalf, and stamp its seal, and most importantly, that there’s not litigation surrounding that process </a:t>
            </a:r>
          </a:p>
          <a:p>
            <a:pPr lvl="1" algn="just"/>
            <a:r>
              <a:rPr lang="en-US" sz="1800" b="1" dirty="0">
                <a:latin typeface="+mj-lt"/>
              </a:rPr>
              <a:t>Certificate re POS</a:t>
            </a:r>
          </a:p>
          <a:p>
            <a:pPr lvl="2" algn="just"/>
            <a:r>
              <a:rPr lang="en-US" sz="1500" dirty="0">
                <a:solidFill>
                  <a:srgbClr val="00B050"/>
                </a:solidFill>
                <a:latin typeface="+mj-lt"/>
              </a:rPr>
              <a:t>Municipal officials certifying that what’s listed in the POS is true and doesn’t contain any “untrue statement of a material fact” or “omit to state a material fact” necessary to make the statements therein not misleading, and confirming that since the release of the POS the municipality’s financial condition hasn’t had a material or adverse change (SEC Rule 10b-5 standard)</a:t>
            </a:r>
          </a:p>
          <a:p>
            <a:pPr lvl="1"/>
            <a:r>
              <a:rPr lang="en-US" sz="1800" b="1" dirty="0">
                <a:latin typeface="+mj-lt"/>
              </a:rPr>
              <a:t>Certificate of Incumbency</a:t>
            </a:r>
          </a:p>
          <a:p>
            <a:pPr lvl="2" algn="just"/>
            <a:r>
              <a:rPr lang="en-US" sz="1500" dirty="0">
                <a:solidFill>
                  <a:srgbClr val="00B050"/>
                </a:solidFill>
                <a:latin typeface="+mj-lt"/>
              </a:rPr>
              <a:t>Municipal clerk confirming signatures of key officials who are charged with signing on municipality’s behalf</a:t>
            </a:r>
          </a:p>
          <a:p>
            <a:pPr lvl="1"/>
            <a:r>
              <a:rPr lang="en-US" sz="1800" b="1" dirty="0">
                <a:latin typeface="+mj-lt"/>
              </a:rPr>
              <a:t>Receipt for the Purchase Price</a:t>
            </a:r>
          </a:p>
          <a:p>
            <a:pPr lvl="2" algn="just"/>
            <a:r>
              <a:rPr lang="en-US" sz="1500" dirty="0">
                <a:solidFill>
                  <a:srgbClr val="00B050"/>
                </a:solidFill>
                <a:latin typeface="+mj-lt"/>
              </a:rPr>
              <a:t>From municipality to purchaser of the obligations, acknowledging that purchase price has been received, including principal amount of the bonds, premium and interest (if any)</a:t>
            </a:r>
          </a:p>
          <a:p>
            <a:pPr lvl="1"/>
            <a:r>
              <a:rPr lang="en-US" sz="1800" b="1" dirty="0">
                <a:latin typeface="+mj-lt"/>
              </a:rPr>
              <a:t>Award Letter</a:t>
            </a:r>
          </a:p>
          <a:p>
            <a:pPr lvl="2" algn="just"/>
            <a:r>
              <a:rPr lang="en-US" sz="1500" dirty="0">
                <a:solidFill>
                  <a:srgbClr val="00B050"/>
                </a:solidFill>
                <a:latin typeface="+mj-lt"/>
              </a:rPr>
              <a:t>From municipality to the purchaser of the bonds, acknowledging winner bid and any premium offered and has been accepted by municipality </a:t>
            </a:r>
          </a:p>
        </p:txBody>
      </p:sp>
      <p:sp>
        <p:nvSpPr>
          <p:cNvPr id="4" name="Title 1"/>
          <p:cNvSpPr txBox="1"/>
          <p:nvPr/>
        </p:nvSpPr>
        <p:spPr>
          <a:xfrm>
            <a:off x="685800" y="381001"/>
            <a:ext cx="7772400" cy="990600"/>
          </a:xfrm>
          <a:prstGeom prst="rect">
            <a:avLst/>
          </a:prstGeom>
        </p:spPr>
        <p:txBody>
          <a:bodyPr vert="horz" anchor="b">
            <a:normAutofit/>
          </a:bodyPr>
          <a:lstStyle>
            <a:lvl1pPr algn="l" rtl="0" eaLnBrk="1" latinLnBrk="0" hangingPunct="1">
              <a:spcBef>
                <a:spcPct val="0"/>
              </a:spcBef>
              <a:buNone/>
              <a:defRPr kumimoji="0" sz="3300" kern="1200">
                <a:solidFill>
                  <a:schemeClr val="accent2"/>
                </a:solidFill>
                <a:latin typeface="Arial"/>
                <a:ea typeface="+mj-ea"/>
                <a:cs typeface="+mj-cs"/>
              </a:defRPr>
            </a:lvl1pPr>
          </a:lstStyle>
          <a:p>
            <a:endParaRPr lang="en-US" sz="2000" dirty="0"/>
          </a:p>
        </p:txBody>
      </p:sp>
      <p:sp>
        <p:nvSpPr>
          <p:cNvPr id="5" name="Slide Number Placeholder 1">
            <a:extLst>
              <a:ext uri="{FF2B5EF4-FFF2-40B4-BE49-F238E27FC236}">
                <a16:creationId xmlns:a16="http://schemas.microsoft.com/office/drawing/2014/main" id="{C82EE7F9-6013-E6B7-F415-D313408A027D}"/>
              </a:ext>
            </a:extLst>
          </p:cNvPr>
          <p:cNvSpPr>
            <a:spLocks noGrp="1"/>
          </p:cNvSpPr>
          <p:nvPr>
            <p:ph type="sldNum" sz="quarter" idx="10"/>
          </p:nvPr>
        </p:nvSpPr>
        <p:spPr>
          <a:xfrm>
            <a:off x="304800" y="6232525"/>
            <a:ext cx="548821" cy="396875"/>
          </a:xfrm>
        </p:spPr>
        <p:txBody>
          <a:bodyPr/>
          <a:lstStyle/>
          <a:p>
            <a:pPr>
              <a:defRPr/>
            </a:pPr>
            <a:fld id="{E0AF6A63-7C2E-4DED-83AE-5C1CD3BE13DB}" type="slidenum">
              <a:rPr lang="en-US" smtClean="0"/>
              <a:pPr>
                <a:defRPr/>
              </a:pPr>
              <a:t>13</a:t>
            </a:fld>
            <a:endParaRPr lang="en-US" dirty="0"/>
          </a:p>
        </p:txBody>
      </p:sp>
    </p:spTree>
    <p:extLst>
      <p:ext uri="{BB962C8B-B14F-4D97-AF65-F5344CB8AC3E}">
        <p14:creationId xmlns:p14="http://schemas.microsoft.com/office/powerpoint/2010/main" val="3703137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513A7-2A0D-6544-63D8-BD2DE1730553}"/>
              </a:ext>
            </a:extLst>
          </p:cNvPr>
          <p:cNvSpPr>
            <a:spLocks noGrp="1"/>
          </p:cNvSpPr>
          <p:nvPr>
            <p:ph type="title"/>
          </p:nvPr>
        </p:nvSpPr>
        <p:spPr/>
        <p:txBody>
          <a:bodyPr/>
          <a:lstStyle/>
          <a:p>
            <a:r>
              <a:rPr lang="en-US" dirty="0">
                <a:solidFill>
                  <a:srgbClr val="0000CC"/>
                </a:solidFill>
              </a:rPr>
              <a:t>Closing Documents (cont’d)</a:t>
            </a:r>
          </a:p>
        </p:txBody>
      </p:sp>
      <p:sp>
        <p:nvSpPr>
          <p:cNvPr id="3" name="Content Placeholder 2">
            <a:extLst>
              <a:ext uri="{FF2B5EF4-FFF2-40B4-BE49-F238E27FC236}">
                <a16:creationId xmlns:a16="http://schemas.microsoft.com/office/drawing/2014/main" id="{FCC136A3-BA6E-2DC5-81A0-B4069641274B}"/>
              </a:ext>
            </a:extLst>
          </p:cNvPr>
          <p:cNvSpPr>
            <a:spLocks noGrp="1"/>
          </p:cNvSpPr>
          <p:nvPr>
            <p:ph sz="quarter" idx="1"/>
          </p:nvPr>
        </p:nvSpPr>
        <p:spPr>
          <a:xfrm>
            <a:off x="152400" y="1164512"/>
            <a:ext cx="8839200" cy="5464887"/>
          </a:xfrm>
        </p:spPr>
        <p:txBody>
          <a:bodyPr>
            <a:noAutofit/>
          </a:bodyPr>
          <a:lstStyle/>
          <a:p>
            <a:pPr marL="0" indent="0">
              <a:buNone/>
            </a:pPr>
            <a:endParaRPr lang="en-US" sz="500" dirty="0"/>
          </a:p>
          <a:p>
            <a:pPr lvl="1"/>
            <a:r>
              <a:rPr lang="en-US" sz="1800" b="1" dirty="0">
                <a:latin typeface="+mj-lt"/>
              </a:rPr>
              <a:t>Continuing Disclosure Agreement </a:t>
            </a:r>
          </a:p>
          <a:p>
            <a:pPr lvl="2" algn="just"/>
            <a:r>
              <a:rPr lang="en-US" sz="1400" dirty="0">
                <a:solidFill>
                  <a:srgbClr val="00B050"/>
                </a:solidFill>
                <a:latin typeface="+mj-lt"/>
              </a:rPr>
              <a:t>Municipality promising to provide information required by the Securities and Exchange Commission Rule 15c2-12(b)(5) (filing annual financial reports and operating data, timely notice of the occurrence of material events on EMMA, i.e. rating changes, bond calls, payment delinquencies, etc., and timely notices of failure to file financial information)</a:t>
            </a:r>
          </a:p>
          <a:p>
            <a:pPr lvl="1"/>
            <a:r>
              <a:rPr lang="en-US" sz="1800" b="1" dirty="0">
                <a:latin typeface="+mj-lt"/>
              </a:rPr>
              <a:t>Tax Regulatory Agreement (Tax Certificate) and IRS Form 8038-G</a:t>
            </a:r>
          </a:p>
          <a:p>
            <a:pPr lvl="2"/>
            <a:r>
              <a:rPr lang="en-US" sz="1400" dirty="0">
                <a:solidFill>
                  <a:srgbClr val="00B050"/>
                </a:solidFill>
                <a:latin typeface="+mj-lt"/>
              </a:rPr>
              <a:t>Tax documentation in order to establish that the use of proceeds of the tax-exempt bonds meets the applicable requirements of the Internal Revenue Code and Treasury Regulations (to allow the interest on the bonds to be excluded from federal income tax); includes Issue Price and municipal advisor certificates</a:t>
            </a:r>
          </a:p>
          <a:p>
            <a:pPr lvl="1"/>
            <a:r>
              <a:rPr lang="en-US" sz="1800" b="1" dirty="0">
                <a:latin typeface="+mj-lt"/>
              </a:rPr>
              <a:t>Escrow Agreement (Refunded Bonds)</a:t>
            </a:r>
          </a:p>
          <a:p>
            <a:pPr lvl="2"/>
            <a:r>
              <a:rPr lang="en-US" sz="1400" dirty="0">
                <a:solidFill>
                  <a:srgbClr val="00B050"/>
                </a:solidFill>
                <a:latin typeface="+mj-lt"/>
              </a:rPr>
              <a:t>Used in refundings to outline procedures to pay off the refunded bonds</a:t>
            </a:r>
          </a:p>
          <a:p>
            <a:pPr lvl="1"/>
            <a:r>
              <a:rPr lang="en-US" sz="1800" b="1" dirty="0">
                <a:latin typeface="+mj-lt"/>
              </a:rPr>
              <a:t>Bond Purchase Agreement (Negotiated) </a:t>
            </a:r>
          </a:p>
          <a:p>
            <a:pPr lvl="2"/>
            <a:r>
              <a:rPr lang="en-US" sz="1400" dirty="0">
                <a:solidFill>
                  <a:srgbClr val="00B050"/>
                </a:solidFill>
                <a:latin typeface="+mj-lt"/>
              </a:rPr>
              <a:t>Contract between municipality and the underwriter/purchaser laying out the purchase price, terms and conditions for the closing, representations and warranties, documents delivered at closing, etc.</a:t>
            </a:r>
          </a:p>
          <a:p>
            <a:pPr lvl="1"/>
            <a:r>
              <a:rPr lang="en-US" sz="1800" b="1" dirty="0">
                <a:latin typeface="+mj-lt"/>
              </a:rPr>
              <a:t>Any other documents required by the BPA</a:t>
            </a:r>
          </a:p>
          <a:p>
            <a:pPr lvl="2"/>
            <a:r>
              <a:rPr lang="en-US" sz="1400" dirty="0">
                <a:solidFill>
                  <a:srgbClr val="00B050"/>
                </a:solidFill>
                <a:latin typeface="+mj-lt"/>
              </a:rPr>
              <a:t>Certifications from municipal officials re litigation, etc., copies of ratings, bond insurance policies if any, etc.</a:t>
            </a:r>
          </a:p>
          <a:p>
            <a:pPr lvl="1"/>
            <a:r>
              <a:rPr lang="en-US" sz="1800" b="1" dirty="0">
                <a:latin typeface="+mj-lt"/>
              </a:rPr>
              <a:t>Facsimile Authorization  </a:t>
            </a:r>
          </a:p>
          <a:p>
            <a:pPr lvl="2"/>
            <a:r>
              <a:rPr lang="en-US" sz="1400" dirty="0">
                <a:solidFill>
                  <a:srgbClr val="00B050"/>
                </a:solidFill>
                <a:latin typeface="+mj-lt"/>
              </a:rPr>
              <a:t>Facsimile signatures are copied on the bond or note forms</a:t>
            </a:r>
          </a:p>
          <a:p>
            <a:endParaRPr lang="en-US" sz="500" dirty="0"/>
          </a:p>
          <a:p>
            <a:endParaRPr lang="en-US" sz="500" dirty="0"/>
          </a:p>
          <a:p>
            <a:endParaRPr lang="en-US" sz="500" dirty="0"/>
          </a:p>
        </p:txBody>
      </p:sp>
      <p:sp>
        <p:nvSpPr>
          <p:cNvPr id="4" name="Slide Number Placeholder 1">
            <a:extLst>
              <a:ext uri="{FF2B5EF4-FFF2-40B4-BE49-F238E27FC236}">
                <a16:creationId xmlns:a16="http://schemas.microsoft.com/office/drawing/2014/main" id="{22B71804-AF99-B197-870B-35B538BC64C9}"/>
              </a:ext>
            </a:extLst>
          </p:cNvPr>
          <p:cNvSpPr>
            <a:spLocks noGrp="1"/>
          </p:cNvSpPr>
          <p:nvPr>
            <p:ph type="sldNum" sz="quarter" idx="10"/>
          </p:nvPr>
        </p:nvSpPr>
        <p:spPr>
          <a:xfrm>
            <a:off x="304800" y="6232525"/>
            <a:ext cx="548821" cy="396875"/>
          </a:xfrm>
        </p:spPr>
        <p:txBody>
          <a:bodyPr/>
          <a:lstStyle/>
          <a:p>
            <a:pPr>
              <a:defRPr/>
            </a:pPr>
            <a:fld id="{E0AF6A63-7C2E-4DED-83AE-5C1CD3BE13DB}" type="slidenum">
              <a:rPr lang="en-US" smtClean="0"/>
              <a:pPr>
                <a:defRPr/>
              </a:pPr>
              <a:t>14</a:t>
            </a:fld>
            <a:endParaRPr lang="en-US" dirty="0"/>
          </a:p>
        </p:txBody>
      </p:sp>
    </p:spTree>
    <p:extLst>
      <p:ext uri="{BB962C8B-B14F-4D97-AF65-F5344CB8AC3E}">
        <p14:creationId xmlns:p14="http://schemas.microsoft.com/office/powerpoint/2010/main" val="1772147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A computer with a pie chart and a pie chart&#10;&#10;Description automatically generated with medium confidence">
            <a:extLst>
              <a:ext uri="{FF2B5EF4-FFF2-40B4-BE49-F238E27FC236}">
                <a16:creationId xmlns:a16="http://schemas.microsoft.com/office/drawing/2014/main" id="{F1DF3770-B8AE-21CB-3EFF-70A0C2C7B7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3002415"/>
            <a:ext cx="2590800" cy="1523546"/>
          </a:xfrm>
          <a:prstGeom prst="rect">
            <a:avLst/>
          </a:prstGeom>
        </p:spPr>
      </p:pic>
      <p:sp>
        <p:nvSpPr>
          <p:cNvPr id="10242" name="Rectangle 2"/>
          <p:cNvSpPr>
            <a:spLocks noGrp="1" noChangeArrowheads="1"/>
          </p:cNvSpPr>
          <p:nvPr>
            <p:ph type="title"/>
          </p:nvPr>
        </p:nvSpPr>
        <p:spPr/>
        <p:txBody>
          <a:bodyPr/>
          <a:lstStyle/>
          <a:p>
            <a:r>
              <a:rPr lang="en-US" altLang="en-US" dirty="0">
                <a:solidFill>
                  <a:srgbClr val="0000CC"/>
                </a:solidFill>
              </a:rPr>
              <a:t>Post Issuance</a:t>
            </a:r>
            <a:endParaRPr lang="en-US" altLang="en-US" dirty="0"/>
          </a:p>
        </p:txBody>
      </p:sp>
      <p:sp>
        <p:nvSpPr>
          <p:cNvPr id="112643" name="Rectangle 3"/>
          <p:cNvSpPr>
            <a:spLocks noGrp="1" noChangeArrowheads="1"/>
          </p:cNvSpPr>
          <p:nvPr>
            <p:ph idx="1"/>
          </p:nvPr>
        </p:nvSpPr>
        <p:spPr>
          <a:xfrm>
            <a:off x="824127" y="1651877"/>
            <a:ext cx="7772400" cy="4800600"/>
          </a:xfrm>
        </p:spPr>
        <p:txBody>
          <a:bodyPr/>
          <a:lstStyle/>
          <a:p>
            <a:pPr marL="342900" lvl="2" indent="-342900">
              <a:spcBef>
                <a:spcPts val="800"/>
              </a:spcBef>
              <a:buFont typeface="Wingdings" pitchFamily="2" charset="2"/>
              <a:buChar char="l"/>
              <a:defRPr/>
            </a:pPr>
            <a:r>
              <a:rPr lang="en-US" sz="2800" b="0" dirty="0">
                <a:latin typeface="+mj-lt"/>
              </a:rPr>
              <a:t>Debt service payments</a:t>
            </a:r>
          </a:p>
          <a:p>
            <a:pPr marL="800100" lvl="3" indent="-342900">
              <a:spcBef>
                <a:spcPts val="300"/>
              </a:spcBef>
              <a:buFont typeface="Times New Roman" pitchFamily="18" charset="0"/>
              <a:buChar char="−"/>
              <a:defRPr/>
            </a:pPr>
            <a:r>
              <a:rPr lang="en-US" sz="2400" b="0" dirty="0">
                <a:latin typeface="+mj-lt"/>
              </a:rPr>
              <a:t>When, how much, to whom?</a:t>
            </a:r>
          </a:p>
          <a:p>
            <a:pPr marL="800100" lvl="3" indent="-342900">
              <a:spcBef>
                <a:spcPts val="300"/>
              </a:spcBef>
              <a:buFont typeface="Times New Roman" pitchFamily="18" charset="0"/>
              <a:buChar char="−"/>
              <a:defRPr/>
            </a:pPr>
            <a:r>
              <a:rPr lang="en-US" sz="2400" b="0" dirty="0">
                <a:latin typeface="+mj-lt"/>
              </a:rPr>
              <a:t>Paying Agent / Depository Trust Company (DTC)</a:t>
            </a:r>
          </a:p>
          <a:p>
            <a:pPr marL="342900" lvl="2" indent="-342900">
              <a:spcBef>
                <a:spcPts val="1200"/>
              </a:spcBef>
              <a:buFont typeface="Wingdings" pitchFamily="2" charset="2"/>
              <a:buChar char="l"/>
              <a:defRPr/>
            </a:pPr>
            <a:r>
              <a:rPr lang="en-US" sz="2800" b="0" dirty="0">
                <a:solidFill>
                  <a:srgbClr val="00B050"/>
                </a:solidFill>
                <a:latin typeface="+mj-lt"/>
              </a:rPr>
              <a:t>Continuing Disclosure</a:t>
            </a:r>
          </a:p>
          <a:p>
            <a:pPr marL="800100" lvl="3" indent="-342900">
              <a:spcBef>
                <a:spcPts val="300"/>
              </a:spcBef>
              <a:buFont typeface="Times New Roman" pitchFamily="18" charset="0"/>
              <a:buChar char="−"/>
              <a:defRPr/>
            </a:pPr>
            <a:r>
              <a:rPr lang="en-US" sz="2400" b="0" dirty="0">
                <a:solidFill>
                  <a:srgbClr val="00B050"/>
                </a:solidFill>
                <a:latin typeface="+mj-lt"/>
              </a:rPr>
              <a:t>Annual financial information</a:t>
            </a:r>
          </a:p>
          <a:p>
            <a:pPr marL="800100" lvl="3" indent="-342900">
              <a:spcBef>
                <a:spcPts val="300"/>
              </a:spcBef>
              <a:buFont typeface="Times New Roman" pitchFamily="18" charset="0"/>
              <a:buChar char="−"/>
              <a:defRPr/>
            </a:pPr>
            <a:r>
              <a:rPr lang="en-US" sz="2400" b="0" dirty="0">
                <a:solidFill>
                  <a:srgbClr val="00B050"/>
                </a:solidFill>
                <a:latin typeface="+mj-lt"/>
              </a:rPr>
              <a:t>Material events</a:t>
            </a:r>
          </a:p>
          <a:p>
            <a:pPr marL="342900" lvl="2" indent="-342900">
              <a:spcBef>
                <a:spcPts val="1200"/>
              </a:spcBef>
              <a:buFont typeface="Wingdings" pitchFamily="2" charset="2"/>
              <a:buChar char="l"/>
              <a:defRPr/>
            </a:pPr>
            <a:r>
              <a:rPr lang="en-US" sz="2800" b="0" dirty="0">
                <a:latin typeface="+mj-lt"/>
              </a:rPr>
              <a:t>Investment of bond proceeds (if applicable)</a:t>
            </a:r>
          </a:p>
          <a:p>
            <a:pPr marL="800100" lvl="3" indent="-342900">
              <a:spcBef>
                <a:spcPts val="300"/>
              </a:spcBef>
              <a:buFont typeface="Times New Roman" pitchFamily="18" charset="0"/>
              <a:buChar char="−"/>
              <a:defRPr/>
            </a:pPr>
            <a:r>
              <a:rPr lang="en-US" sz="2400" dirty="0">
                <a:solidFill>
                  <a:srgbClr val="2F2B20"/>
                </a:solidFill>
                <a:latin typeface="+mj-lt"/>
              </a:rPr>
              <a:t>Arbitrage Considerations</a:t>
            </a:r>
            <a:endParaRPr lang="en-US" sz="2200" dirty="0">
              <a:latin typeface="+mj-lt"/>
            </a:endParaRPr>
          </a:p>
        </p:txBody>
      </p:sp>
      <p:sp>
        <p:nvSpPr>
          <p:cNvPr id="2" name="Slide Number Placeholder 1"/>
          <p:cNvSpPr>
            <a:spLocks noGrp="1"/>
          </p:cNvSpPr>
          <p:nvPr>
            <p:ph type="sldNum" sz="quarter" idx="10"/>
          </p:nvPr>
        </p:nvSpPr>
        <p:spPr/>
        <p:txBody>
          <a:bodyPr/>
          <a:lstStyle/>
          <a:p>
            <a:pPr>
              <a:defRPr/>
            </a:pPr>
            <a:fld id="{E0AF6A63-7C2E-4DED-83AE-5C1CD3BE13DB}" type="slidenum">
              <a:rPr lang="en-US" smtClean="0"/>
              <a:pPr>
                <a:defRPr/>
              </a:pPr>
              <a:t>15</a:t>
            </a:fld>
            <a:endParaRPr lang="en-US" dirty="0"/>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a:solidFill>
                  <a:srgbClr val="0000CC"/>
                </a:solidFill>
              </a:rPr>
              <a:t>Other Topics</a:t>
            </a:r>
            <a:endParaRPr lang="en-US" altLang="en-US" dirty="0"/>
          </a:p>
        </p:txBody>
      </p:sp>
      <p:sp>
        <p:nvSpPr>
          <p:cNvPr id="112643" name="Rectangle 3"/>
          <p:cNvSpPr>
            <a:spLocks noGrp="1" noChangeArrowheads="1"/>
          </p:cNvSpPr>
          <p:nvPr>
            <p:ph idx="1"/>
          </p:nvPr>
        </p:nvSpPr>
        <p:spPr>
          <a:xfrm>
            <a:off x="609600" y="1371600"/>
            <a:ext cx="7600950" cy="5257800"/>
          </a:xfrm>
        </p:spPr>
        <p:txBody>
          <a:bodyPr/>
          <a:lstStyle/>
          <a:p>
            <a:pPr marL="342900" lvl="2" indent="-342900">
              <a:spcBef>
                <a:spcPts val="900"/>
              </a:spcBef>
              <a:buFont typeface="Wingdings" pitchFamily="2" charset="2"/>
              <a:buChar char="l"/>
              <a:defRPr/>
            </a:pPr>
            <a:r>
              <a:rPr lang="en-US" sz="2800" b="0" dirty="0">
                <a:latin typeface="+mj-lt"/>
              </a:rPr>
              <a:t>Refinancings (aka “Refundings”)</a:t>
            </a:r>
          </a:p>
          <a:p>
            <a:pPr marL="800100" lvl="3" indent="-342900">
              <a:spcBef>
                <a:spcPts val="900"/>
              </a:spcBef>
              <a:buFont typeface="Times New Roman" pitchFamily="18" charset="0"/>
              <a:buChar char="−"/>
              <a:defRPr/>
            </a:pPr>
            <a:r>
              <a:rPr lang="en-US" sz="2400" b="0" dirty="0">
                <a:latin typeface="+mj-lt"/>
              </a:rPr>
              <a:t>What are they?</a:t>
            </a:r>
          </a:p>
          <a:p>
            <a:pPr marL="800100" lvl="3" indent="-342900">
              <a:spcBef>
                <a:spcPts val="900"/>
              </a:spcBef>
              <a:buFont typeface="Times New Roman" pitchFamily="18" charset="0"/>
              <a:buChar char="−"/>
              <a:defRPr/>
            </a:pPr>
            <a:r>
              <a:rPr lang="en-US" sz="2400" dirty="0">
                <a:latin typeface="+mj-lt"/>
              </a:rPr>
              <a:t>How are they evaluated?</a:t>
            </a:r>
            <a:endParaRPr lang="en-US" sz="2400" b="0" dirty="0">
              <a:latin typeface="+mj-lt"/>
            </a:endParaRPr>
          </a:p>
          <a:p>
            <a:pPr marL="800100" lvl="3" indent="-342900">
              <a:spcBef>
                <a:spcPts val="900"/>
              </a:spcBef>
              <a:buFont typeface="Times New Roman" pitchFamily="18" charset="0"/>
              <a:buChar char="−"/>
              <a:defRPr/>
            </a:pPr>
            <a:r>
              <a:rPr lang="en-US" sz="2400" b="0" dirty="0">
                <a:latin typeface="+mj-lt"/>
              </a:rPr>
              <a:t>How are they discovered?</a:t>
            </a:r>
          </a:p>
          <a:p>
            <a:pPr marL="800100" lvl="3" indent="-342900">
              <a:spcBef>
                <a:spcPts val="900"/>
              </a:spcBef>
              <a:buFont typeface="Times New Roman" pitchFamily="18" charset="0"/>
              <a:buChar char="−"/>
              <a:defRPr/>
            </a:pPr>
            <a:r>
              <a:rPr lang="en-US" sz="2400" b="0" dirty="0">
                <a:latin typeface="+mj-lt"/>
              </a:rPr>
              <a:t>What should you do?</a:t>
            </a:r>
          </a:p>
          <a:p>
            <a:pPr marL="800100" lvl="3" indent="-342900">
              <a:spcBef>
                <a:spcPts val="900"/>
              </a:spcBef>
              <a:buFont typeface="Times New Roman" pitchFamily="18" charset="0"/>
              <a:buChar char="−"/>
              <a:defRPr/>
            </a:pPr>
            <a:r>
              <a:rPr lang="en-US" sz="2400" b="0" dirty="0">
                <a:latin typeface="+mj-lt"/>
              </a:rPr>
              <a:t>Assemble Finance Team</a:t>
            </a:r>
          </a:p>
          <a:p>
            <a:pPr marL="800100" lvl="3" indent="-342900">
              <a:spcBef>
                <a:spcPts val="900"/>
              </a:spcBef>
              <a:buFont typeface="Times New Roman" pitchFamily="18" charset="0"/>
              <a:buChar char="−"/>
              <a:defRPr/>
            </a:pPr>
            <a:r>
              <a:rPr lang="en-US" sz="2400" b="0" dirty="0">
                <a:solidFill>
                  <a:srgbClr val="00B050"/>
                </a:solidFill>
                <a:latin typeface="+mj-lt"/>
              </a:rPr>
              <a:t>Authorizations Needed</a:t>
            </a:r>
          </a:p>
          <a:p>
            <a:pPr lvl="2">
              <a:spcBef>
                <a:spcPts val="900"/>
              </a:spcBef>
              <a:buFont typeface="Times New Roman" pitchFamily="18" charset="0"/>
              <a:buChar char="•"/>
              <a:defRPr/>
            </a:pPr>
            <a:r>
              <a:rPr lang="en-US" sz="2000" b="0" dirty="0">
                <a:solidFill>
                  <a:srgbClr val="00B050"/>
                </a:solidFill>
                <a:latin typeface="+mj-lt"/>
              </a:rPr>
              <a:t>Refunding Bond Ordinance</a:t>
            </a:r>
          </a:p>
          <a:p>
            <a:pPr lvl="2">
              <a:spcBef>
                <a:spcPts val="900"/>
              </a:spcBef>
              <a:buFont typeface="Times New Roman" pitchFamily="18" charset="0"/>
              <a:buChar char="•"/>
              <a:defRPr/>
            </a:pPr>
            <a:r>
              <a:rPr lang="en-US" sz="2000" dirty="0">
                <a:solidFill>
                  <a:srgbClr val="00B050"/>
                </a:solidFill>
                <a:latin typeface="+mj-lt"/>
              </a:rPr>
              <a:t>A</a:t>
            </a:r>
            <a:r>
              <a:rPr lang="en-US" sz="2000" b="0" dirty="0">
                <a:solidFill>
                  <a:srgbClr val="00B050"/>
                </a:solidFill>
                <a:latin typeface="+mj-lt"/>
              </a:rPr>
              <a:t>pproval process is slightly different </a:t>
            </a:r>
          </a:p>
        </p:txBody>
      </p:sp>
      <p:sp>
        <p:nvSpPr>
          <p:cNvPr id="3" name="Slide Number Placeholder 2"/>
          <p:cNvSpPr>
            <a:spLocks noGrp="1"/>
          </p:cNvSpPr>
          <p:nvPr>
            <p:ph type="sldNum" sz="quarter" idx="10"/>
          </p:nvPr>
        </p:nvSpPr>
        <p:spPr/>
        <p:txBody>
          <a:bodyPr/>
          <a:lstStyle/>
          <a:p>
            <a:pPr>
              <a:defRPr/>
            </a:pPr>
            <a:fld id="{E0AF6A63-7C2E-4DED-83AE-5C1CD3BE13DB}" type="slidenum">
              <a:rPr lang="en-US" smtClean="0"/>
              <a:pPr>
                <a:defRPr/>
              </a:pPr>
              <a:t>16</a:t>
            </a:fld>
            <a:endParaRPr lang="en-US" dirty="0"/>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a:solidFill>
                  <a:srgbClr val="0000CC"/>
                </a:solidFill>
              </a:rPr>
              <a:t>Questions?</a:t>
            </a:r>
            <a:endParaRPr lang="en-US" altLang="en-US" dirty="0"/>
          </a:p>
        </p:txBody>
      </p:sp>
      <p:pic>
        <p:nvPicPr>
          <p:cNvPr id="1229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2362200"/>
            <a:ext cx="5148263"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0"/>
          </p:nvPr>
        </p:nvSpPr>
        <p:spPr/>
        <p:txBody>
          <a:bodyPr/>
          <a:lstStyle/>
          <a:p>
            <a:pPr>
              <a:defRPr/>
            </a:pPr>
            <a:fld id="{E0AF6A63-7C2E-4DED-83AE-5C1CD3BE13DB}" type="slidenum">
              <a:rPr lang="en-US" smtClean="0"/>
              <a:pPr>
                <a:defRPr/>
              </a:pPr>
              <a:t>17</a:t>
            </a:fld>
            <a:endParaRPr lang="en-US" dirty="0"/>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84FD4-B316-C7F3-149F-CA43E63E05A7}"/>
              </a:ext>
            </a:extLst>
          </p:cNvPr>
          <p:cNvSpPr>
            <a:spLocks noGrp="1"/>
          </p:cNvSpPr>
          <p:nvPr>
            <p:ph type="title"/>
          </p:nvPr>
        </p:nvSpPr>
        <p:spPr/>
        <p:txBody>
          <a:bodyPr/>
          <a:lstStyle/>
          <a:p>
            <a:r>
              <a:rPr lang="en-US" dirty="0">
                <a:solidFill>
                  <a:srgbClr val="0000CC"/>
                </a:solidFill>
              </a:rPr>
              <a:t>WHAT IS A MUNICIPAL BOND?</a:t>
            </a:r>
          </a:p>
        </p:txBody>
      </p:sp>
      <p:sp>
        <p:nvSpPr>
          <p:cNvPr id="3" name="Content Placeholder 2">
            <a:extLst>
              <a:ext uri="{FF2B5EF4-FFF2-40B4-BE49-F238E27FC236}">
                <a16:creationId xmlns:a16="http://schemas.microsoft.com/office/drawing/2014/main" id="{67DF43B3-083B-A7B8-6A64-B18F631EFF7D}"/>
              </a:ext>
            </a:extLst>
          </p:cNvPr>
          <p:cNvSpPr>
            <a:spLocks noGrp="1"/>
          </p:cNvSpPr>
          <p:nvPr>
            <p:ph idx="1"/>
          </p:nvPr>
        </p:nvSpPr>
        <p:spPr>
          <a:xfrm>
            <a:off x="443625" y="1073285"/>
            <a:ext cx="8153400" cy="5638800"/>
          </a:xfrm>
        </p:spPr>
        <p:txBody>
          <a:bodyPr/>
          <a:lstStyle/>
          <a:p>
            <a:r>
              <a:rPr lang="en-US" dirty="0">
                <a:latin typeface="+mj-lt"/>
              </a:rPr>
              <a:t>Indebtedness issued by a government entity, promising to repay borrowed money at a fixed rate of interest over a specified time period</a:t>
            </a:r>
          </a:p>
          <a:p>
            <a:pPr lvl="1"/>
            <a:r>
              <a:rPr lang="en-US" dirty="0">
                <a:latin typeface="+mj-lt"/>
              </a:rPr>
              <a:t>“munis” are issued to fund day-to-day obligations and finance capital projects</a:t>
            </a:r>
          </a:p>
          <a:p>
            <a:pPr marL="182880">
              <a:spcBef>
                <a:spcPts val="100"/>
              </a:spcBef>
            </a:pPr>
            <a:endParaRPr lang="en-US" dirty="0">
              <a:latin typeface="+mj-lt"/>
            </a:endParaRPr>
          </a:p>
          <a:p>
            <a:r>
              <a:rPr lang="en-US" dirty="0">
                <a:latin typeface="+mj-lt"/>
              </a:rPr>
              <a:t>Short Term (Note) vs Long Term Debt Obligations</a:t>
            </a:r>
          </a:p>
          <a:p>
            <a:pPr marL="182880">
              <a:spcBef>
                <a:spcPts val="100"/>
              </a:spcBef>
            </a:pPr>
            <a:endParaRPr lang="en-US" dirty="0">
              <a:latin typeface="+mj-lt"/>
            </a:endParaRPr>
          </a:p>
          <a:p>
            <a:r>
              <a:rPr lang="en-US" dirty="0">
                <a:latin typeface="+mj-lt"/>
              </a:rPr>
              <a:t>Applicable Uses of Proceeds </a:t>
            </a:r>
          </a:p>
          <a:p>
            <a:pPr marL="182880">
              <a:spcBef>
                <a:spcPts val="100"/>
              </a:spcBef>
            </a:pPr>
            <a:endParaRPr lang="en-US" dirty="0">
              <a:latin typeface="+mj-lt"/>
            </a:endParaRPr>
          </a:p>
          <a:p>
            <a:r>
              <a:rPr lang="en-US" dirty="0">
                <a:latin typeface="+mj-lt"/>
              </a:rPr>
              <a:t>Nature of Obligations</a:t>
            </a:r>
          </a:p>
          <a:p>
            <a:pPr lvl="1"/>
            <a:r>
              <a:rPr lang="en-US" dirty="0">
                <a:latin typeface="+mj-lt"/>
              </a:rPr>
              <a:t>G.O. / Special Assessment / Revenue / Conduit Financings </a:t>
            </a:r>
          </a:p>
          <a:p>
            <a:pPr marL="182880" lvl="1">
              <a:spcBef>
                <a:spcPts val="100"/>
              </a:spcBef>
            </a:pPr>
            <a:endParaRPr lang="en-US" dirty="0">
              <a:latin typeface="+mj-lt"/>
            </a:endParaRPr>
          </a:p>
          <a:p>
            <a:r>
              <a:rPr lang="en-US" dirty="0">
                <a:solidFill>
                  <a:srgbClr val="00B050"/>
                </a:solidFill>
                <a:latin typeface="+mj-lt"/>
              </a:rPr>
              <a:t>Bond Ordinance Adoption by Legislative Body</a:t>
            </a:r>
          </a:p>
          <a:p>
            <a:pPr lvl="1"/>
            <a:r>
              <a:rPr lang="en-US" dirty="0">
                <a:solidFill>
                  <a:srgbClr val="00B050"/>
                </a:solidFill>
                <a:latin typeface="+mj-lt"/>
              </a:rPr>
              <a:t>Appropriation and Authorization</a:t>
            </a:r>
          </a:p>
        </p:txBody>
      </p:sp>
      <p:sp>
        <p:nvSpPr>
          <p:cNvPr id="4" name="Slide Number Placeholder 3">
            <a:extLst>
              <a:ext uri="{FF2B5EF4-FFF2-40B4-BE49-F238E27FC236}">
                <a16:creationId xmlns:a16="http://schemas.microsoft.com/office/drawing/2014/main" id="{3AF7A611-AEAE-97E8-9D02-8AFF32EE3B04}"/>
              </a:ext>
            </a:extLst>
          </p:cNvPr>
          <p:cNvSpPr>
            <a:spLocks noGrp="1"/>
          </p:cNvSpPr>
          <p:nvPr>
            <p:ph type="sldNum" sz="quarter" idx="10"/>
          </p:nvPr>
        </p:nvSpPr>
        <p:spPr/>
        <p:txBody>
          <a:bodyPr/>
          <a:lstStyle/>
          <a:p>
            <a:pPr>
              <a:defRPr/>
            </a:pPr>
            <a:fld id="{E0AF6A63-7C2E-4DED-83AE-5C1CD3BE13DB}" type="slidenum">
              <a:rPr lang="en-US" smtClean="0"/>
              <a:pPr>
                <a:defRPr/>
              </a:pPr>
              <a:t>2</a:t>
            </a:fld>
            <a:endParaRPr lang="en-US" dirty="0"/>
          </a:p>
        </p:txBody>
      </p:sp>
      <p:pic>
        <p:nvPicPr>
          <p:cNvPr id="6" name="Picture 5" descr="A cartoon of a hand holding a paper money&#10;&#10;Description automatically generated">
            <a:extLst>
              <a:ext uri="{FF2B5EF4-FFF2-40B4-BE49-F238E27FC236}">
                <a16:creationId xmlns:a16="http://schemas.microsoft.com/office/drawing/2014/main" id="{9B49BDF5-B2D1-7412-B439-427A7CB552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2544764"/>
            <a:ext cx="1142997" cy="761998"/>
          </a:xfrm>
          <a:prstGeom prst="rect">
            <a:avLst/>
          </a:prstGeom>
        </p:spPr>
      </p:pic>
      <p:pic>
        <p:nvPicPr>
          <p:cNvPr id="8" name="Picture 7" descr="A close-up of a sign&#10;&#10;Description automatically generated">
            <a:extLst>
              <a:ext uri="{FF2B5EF4-FFF2-40B4-BE49-F238E27FC236}">
                <a16:creationId xmlns:a16="http://schemas.microsoft.com/office/drawing/2014/main" id="{37FC03CA-AA2D-134F-AD10-1E13A93FDA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3949764"/>
            <a:ext cx="4521946" cy="952397"/>
          </a:xfrm>
          <a:prstGeom prst="rect">
            <a:avLst/>
          </a:prstGeom>
        </p:spPr>
      </p:pic>
    </p:spTree>
    <p:extLst>
      <p:ext uri="{BB962C8B-B14F-4D97-AF65-F5344CB8AC3E}">
        <p14:creationId xmlns:p14="http://schemas.microsoft.com/office/powerpoint/2010/main" val="3853613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sz="4600" kern="1200" spc="-100" dirty="0">
                <a:solidFill>
                  <a:srgbClr val="0000CC"/>
                </a:solidFill>
                <a:latin typeface="+mj-lt"/>
                <a:ea typeface="+mj-ea"/>
                <a:cs typeface="+mj-cs"/>
              </a:rPr>
              <a:t>Pre-Issuance</a:t>
            </a:r>
          </a:p>
        </p:txBody>
      </p:sp>
      <p:sp>
        <p:nvSpPr>
          <p:cNvPr id="110595" name="Rectangle 3"/>
          <p:cNvSpPr>
            <a:spLocks noGrp="1" noChangeArrowheads="1"/>
          </p:cNvSpPr>
          <p:nvPr>
            <p:ph idx="1"/>
          </p:nvPr>
        </p:nvSpPr>
        <p:spPr>
          <a:xfrm>
            <a:off x="456594" y="1142999"/>
            <a:ext cx="8077805" cy="5089525"/>
          </a:xfrm>
        </p:spPr>
        <p:txBody>
          <a:bodyPr/>
          <a:lstStyle/>
          <a:p>
            <a:pPr>
              <a:defRPr/>
            </a:pPr>
            <a:r>
              <a:rPr lang="en-US" sz="2800" b="0" dirty="0">
                <a:latin typeface="+mj-lt"/>
              </a:rPr>
              <a:t>Identify Capital Priorities / CIP</a:t>
            </a:r>
          </a:p>
          <a:p>
            <a:pPr lvl="1">
              <a:spcBef>
                <a:spcPts val="300"/>
              </a:spcBef>
              <a:defRPr/>
            </a:pPr>
            <a:r>
              <a:rPr lang="en-US" sz="2400" b="0" dirty="0">
                <a:latin typeface="+mj-lt"/>
              </a:rPr>
              <a:t>Wants versus needs</a:t>
            </a:r>
          </a:p>
          <a:p>
            <a:pPr>
              <a:spcBef>
                <a:spcPts val="1200"/>
              </a:spcBef>
              <a:defRPr/>
            </a:pPr>
            <a:r>
              <a:rPr lang="en-US" sz="2800" b="0" dirty="0">
                <a:latin typeface="+mj-lt"/>
              </a:rPr>
              <a:t>Assemble Finance Team</a:t>
            </a:r>
          </a:p>
          <a:p>
            <a:pPr lvl="1">
              <a:spcBef>
                <a:spcPts val="300"/>
              </a:spcBef>
              <a:defRPr/>
            </a:pPr>
            <a:r>
              <a:rPr lang="en-US" sz="2400" b="0" dirty="0">
                <a:latin typeface="+mj-lt"/>
              </a:rPr>
              <a:t>The Issuer, Bond Counsel, Financial Advisor, Paying Agent, BOE Rep, Engineer, </a:t>
            </a:r>
            <a:r>
              <a:rPr lang="en-US" sz="2400" dirty="0">
                <a:latin typeface="+mj-lt"/>
              </a:rPr>
              <a:t>Underwriter (if necessary) </a:t>
            </a:r>
            <a:endParaRPr lang="en-US" sz="2400" b="0" dirty="0">
              <a:latin typeface="+mj-lt"/>
            </a:endParaRPr>
          </a:p>
          <a:p>
            <a:pPr>
              <a:spcBef>
                <a:spcPts val="1200"/>
              </a:spcBef>
              <a:defRPr/>
            </a:pPr>
            <a:r>
              <a:rPr lang="en-US" sz="2800" b="0" dirty="0">
                <a:latin typeface="+mj-lt"/>
              </a:rPr>
              <a:t>Determine Method of Funding Projects</a:t>
            </a:r>
          </a:p>
          <a:p>
            <a:pPr lvl="1">
              <a:spcBef>
                <a:spcPts val="300"/>
              </a:spcBef>
              <a:defRPr/>
            </a:pPr>
            <a:r>
              <a:rPr lang="en-US" sz="2400" b="0" dirty="0">
                <a:latin typeface="+mj-lt"/>
              </a:rPr>
              <a:t>Cash</a:t>
            </a:r>
          </a:p>
          <a:p>
            <a:pPr lvl="1">
              <a:spcBef>
                <a:spcPts val="300"/>
              </a:spcBef>
              <a:defRPr/>
            </a:pPr>
            <a:r>
              <a:rPr lang="en-US" sz="2400" b="0" dirty="0">
                <a:latin typeface="+mj-lt"/>
              </a:rPr>
              <a:t>Debt (Bonds/BANs)</a:t>
            </a:r>
          </a:p>
          <a:p>
            <a:pPr lvl="1">
              <a:spcBef>
                <a:spcPts val="300"/>
              </a:spcBef>
              <a:defRPr/>
            </a:pPr>
            <a:r>
              <a:rPr lang="en-US" sz="2400" b="0" dirty="0">
                <a:latin typeface="+mj-lt"/>
              </a:rPr>
              <a:t>Grants (State/Federal)</a:t>
            </a:r>
          </a:p>
          <a:p>
            <a:pPr lvl="1">
              <a:spcBef>
                <a:spcPts val="300"/>
              </a:spcBef>
              <a:defRPr/>
            </a:pPr>
            <a:r>
              <a:rPr lang="en-US" sz="2400" b="0" dirty="0">
                <a:latin typeface="+mj-lt"/>
              </a:rPr>
              <a:t>Combination of above</a:t>
            </a:r>
          </a:p>
        </p:txBody>
      </p:sp>
      <p:sp>
        <p:nvSpPr>
          <p:cNvPr id="2" name="Slide Number Placeholder 1"/>
          <p:cNvSpPr>
            <a:spLocks noGrp="1"/>
          </p:cNvSpPr>
          <p:nvPr>
            <p:ph type="sldNum" sz="quarter" idx="10"/>
          </p:nvPr>
        </p:nvSpPr>
        <p:spPr/>
        <p:txBody>
          <a:bodyPr/>
          <a:lstStyle/>
          <a:p>
            <a:pPr>
              <a:defRPr/>
            </a:pPr>
            <a:fld id="{E0AF6A63-7C2E-4DED-83AE-5C1CD3BE13DB}" type="slidenum">
              <a:rPr lang="en-US" smtClean="0"/>
              <a:pPr>
                <a:defRPr/>
              </a:pPr>
              <a:t>3</a:t>
            </a:fld>
            <a:endParaRPr lang="en-US" dirty="0"/>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dirty="0">
                <a:solidFill>
                  <a:srgbClr val="0000CC"/>
                </a:solidFill>
              </a:rPr>
              <a:t>Pre-Issuance</a:t>
            </a:r>
            <a:endParaRPr lang="en-US" altLang="en-US" dirty="0"/>
          </a:p>
        </p:txBody>
      </p:sp>
      <p:sp>
        <p:nvSpPr>
          <p:cNvPr id="112643" name="Rectangle 3"/>
          <p:cNvSpPr>
            <a:spLocks noGrp="1" noChangeArrowheads="1"/>
          </p:cNvSpPr>
          <p:nvPr>
            <p:ph idx="1"/>
          </p:nvPr>
        </p:nvSpPr>
        <p:spPr>
          <a:xfrm>
            <a:off x="456595" y="1283875"/>
            <a:ext cx="7620000" cy="4800600"/>
          </a:xfrm>
        </p:spPr>
        <p:txBody>
          <a:bodyPr/>
          <a:lstStyle/>
          <a:p>
            <a:pPr>
              <a:spcBef>
                <a:spcPts val="1200"/>
              </a:spcBef>
              <a:defRPr/>
            </a:pPr>
            <a:r>
              <a:rPr lang="en-US" sz="2800" b="0" dirty="0">
                <a:latin typeface="+mj-lt"/>
              </a:rPr>
              <a:t>Develop </a:t>
            </a:r>
            <a:r>
              <a:rPr lang="en-US" sz="2800" b="0" u="sng" dirty="0">
                <a:latin typeface="+mj-lt"/>
              </a:rPr>
              <a:t>Financing Plan</a:t>
            </a:r>
          </a:p>
          <a:p>
            <a:pPr lvl="1">
              <a:spcBef>
                <a:spcPts val="300"/>
              </a:spcBef>
              <a:defRPr/>
            </a:pPr>
            <a:r>
              <a:rPr lang="en-US" sz="2600" b="0" dirty="0">
                <a:latin typeface="+mj-lt"/>
              </a:rPr>
              <a:t>Short-term versus Long-term Financing</a:t>
            </a:r>
          </a:p>
          <a:p>
            <a:pPr lvl="2">
              <a:spcBef>
                <a:spcPts val="300"/>
              </a:spcBef>
              <a:defRPr/>
            </a:pPr>
            <a:r>
              <a:rPr lang="en-US" sz="2000" dirty="0">
                <a:latin typeface="+mj-lt"/>
              </a:rPr>
              <a:t>Impact of Grants </a:t>
            </a:r>
          </a:p>
          <a:p>
            <a:pPr lvl="2">
              <a:spcBef>
                <a:spcPts val="300"/>
              </a:spcBef>
              <a:defRPr/>
            </a:pPr>
            <a:r>
              <a:rPr lang="en-US" sz="2000" dirty="0">
                <a:latin typeface="+mj-lt"/>
              </a:rPr>
              <a:t>Project Cash Flows</a:t>
            </a:r>
            <a:endParaRPr lang="en-US" sz="2400" b="0" dirty="0">
              <a:latin typeface="+mj-lt"/>
            </a:endParaRPr>
          </a:p>
          <a:p>
            <a:pPr lvl="1">
              <a:spcBef>
                <a:spcPts val="300"/>
              </a:spcBef>
              <a:defRPr/>
            </a:pPr>
            <a:r>
              <a:rPr lang="en-US" sz="2400" dirty="0">
                <a:latin typeface="+mj-lt"/>
              </a:rPr>
              <a:t>For Bonds – Determine Structure</a:t>
            </a:r>
            <a:endParaRPr lang="en-US" sz="2400" b="0" dirty="0">
              <a:latin typeface="+mj-lt"/>
            </a:endParaRPr>
          </a:p>
          <a:p>
            <a:pPr lvl="2">
              <a:spcBef>
                <a:spcPts val="300"/>
              </a:spcBef>
              <a:defRPr/>
            </a:pPr>
            <a:r>
              <a:rPr lang="en-US" sz="2000" b="0" dirty="0">
                <a:latin typeface="+mj-lt"/>
              </a:rPr>
              <a:t>Review existing debt service </a:t>
            </a:r>
          </a:p>
          <a:p>
            <a:pPr lvl="2">
              <a:spcBef>
                <a:spcPts val="300"/>
              </a:spcBef>
              <a:defRPr/>
            </a:pPr>
            <a:r>
              <a:rPr lang="en-US" sz="2000" dirty="0">
                <a:latin typeface="+mj-lt"/>
              </a:rPr>
              <a:t>Analyze Budget Impacts</a:t>
            </a:r>
            <a:endParaRPr lang="en-US" sz="2000" b="0" dirty="0">
              <a:latin typeface="+mj-lt"/>
            </a:endParaRPr>
          </a:p>
          <a:p>
            <a:pPr lvl="2">
              <a:spcBef>
                <a:spcPts val="300"/>
              </a:spcBef>
              <a:defRPr/>
            </a:pPr>
            <a:r>
              <a:rPr lang="en-US" sz="2000" dirty="0"/>
              <a:t>Term (useful life, etc.)</a:t>
            </a:r>
          </a:p>
          <a:p>
            <a:pPr lvl="2">
              <a:spcBef>
                <a:spcPts val="300"/>
              </a:spcBef>
              <a:defRPr/>
            </a:pPr>
            <a:r>
              <a:rPr lang="en-US" sz="2000" dirty="0">
                <a:solidFill>
                  <a:srgbClr val="00B050"/>
                </a:solidFill>
              </a:rPr>
              <a:t>Statutory limitations</a:t>
            </a:r>
          </a:p>
          <a:p>
            <a:pPr lvl="2">
              <a:spcBef>
                <a:spcPts val="300"/>
              </a:spcBef>
              <a:defRPr/>
            </a:pPr>
            <a:r>
              <a:rPr lang="en-US" sz="2000" b="0" dirty="0">
                <a:latin typeface="+mj-lt"/>
              </a:rPr>
              <a:t>Rating implications</a:t>
            </a:r>
          </a:p>
          <a:p>
            <a:pPr lvl="1">
              <a:spcBef>
                <a:spcPts val="300"/>
              </a:spcBef>
              <a:defRPr/>
            </a:pPr>
            <a:r>
              <a:rPr lang="en-US" sz="2400" b="0" dirty="0">
                <a:latin typeface="+mj-lt"/>
              </a:rPr>
              <a:t>Future needs</a:t>
            </a:r>
          </a:p>
          <a:p>
            <a:pPr lvl="1">
              <a:spcBef>
                <a:spcPts val="300"/>
              </a:spcBef>
              <a:defRPr/>
            </a:pPr>
            <a:r>
              <a:rPr lang="en-US" sz="2400" b="0" dirty="0">
                <a:latin typeface="+mj-lt"/>
              </a:rPr>
              <a:t>Consolidate ordinances and existing BANs</a:t>
            </a:r>
          </a:p>
          <a:p>
            <a:pPr>
              <a:spcBef>
                <a:spcPts val="800"/>
              </a:spcBef>
              <a:defRPr/>
            </a:pPr>
            <a:endParaRPr lang="en-US" sz="2200" b="0" dirty="0"/>
          </a:p>
        </p:txBody>
      </p:sp>
      <p:sp>
        <p:nvSpPr>
          <p:cNvPr id="2" name="Slide Number Placeholder 1"/>
          <p:cNvSpPr>
            <a:spLocks noGrp="1"/>
          </p:cNvSpPr>
          <p:nvPr>
            <p:ph type="sldNum" sz="quarter" idx="10"/>
          </p:nvPr>
        </p:nvSpPr>
        <p:spPr/>
        <p:txBody>
          <a:bodyPr/>
          <a:lstStyle/>
          <a:p>
            <a:pPr>
              <a:defRPr/>
            </a:pPr>
            <a:fld id="{E0AF6A63-7C2E-4DED-83AE-5C1CD3BE13DB}" type="slidenum">
              <a:rPr lang="en-US" smtClean="0"/>
              <a:pPr>
                <a:defRPr/>
              </a:pPr>
              <a:t>4</a:t>
            </a:fld>
            <a:endParaRPr lang="en-US" dirty="0"/>
          </a:p>
        </p:txBody>
      </p:sp>
      <p:pic>
        <p:nvPicPr>
          <p:cNvPr id="4" name="Picture 3">
            <a:extLst>
              <a:ext uri="{FF2B5EF4-FFF2-40B4-BE49-F238E27FC236}">
                <a16:creationId xmlns:a16="http://schemas.microsoft.com/office/drawing/2014/main" id="{005E5783-7DB6-0A1E-DF6F-B6E73585E18D}"/>
              </a:ext>
            </a:extLst>
          </p:cNvPr>
          <p:cNvPicPr>
            <a:picLocks noChangeAspect="1"/>
          </p:cNvPicPr>
          <p:nvPr/>
        </p:nvPicPr>
        <p:blipFill>
          <a:blip r:embed="rId2"/>
          <a:stretch>
            <a:fillRect/>
          </a:stretch>
        </p:blipFill>
        <p:spPr>
          <a:xfrm>
            <a:off x="4935904" y="3302527"/>
            <a:ext cx="3293696" cy="2009775"/>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a:solidFill>
                  <a:srgbClr val="0000CC"/>
                </a:solidFill>
              </a:rPr>
              <a:t>Pre-Issuance </a:t>
            </a:r>
            <a:endParaRPr lang="en-US" altLang="en-US" dirty="0"/>
          </a:p>
        </p:txBody>
      </p:sp>
      <p:sp>
        <p:nvSpPr>
          <p:cNvPr id="112643" name="Rectangle 3"/>
          <p:cNvSpPr>
            <a:spLocks noGrp="1" noChangeArrowheads="1"/>
          </p:cNvSpPr>
          <p:nvPr>
            <p:ph idx="1"/>
          </p:nvPr>
        </p:nvSpPr>
        <p:spPr/>
        <p:txBody>
          <a:bodyPr/>
          <a:lstStyle/>
          <a:p>
            <a:pPr>
              <a:spcBef>
                <a:spcPts val="800"/>
              </a:spcBef>
              <a:defRPr/>
            </a:pPr>
            <a:r>
              <a:rPr lang="en-US" sz="2800" b="0" dirty="0">
                <a:solidFill>
                  <a:srgbClr val="00B050"/>
                </a:solidFill>
                <a:latin typeface="+mj-lt"/>
              </a:rPr>
              <a:t>Debt Authorization Requirements</a:t>
            </a:r>
          </a:p>
          <a:p>
            <a:pPr lvl="1">
              <a:spcBef>
                <a:spcPts val="300"/>
              </a:spcBef>
              <a:defRPr/>
            </a:pPr>
            <a:r>
              <a:rPr lang="en-US" sz="2400" b="0" dirty="0">
                <a:solidFill>
                  <a:srgbClr val="00B050"/>
                </a:solidFill>
                <a:latin typeface="+mj-lt"/>
              </a:rPr>
              <a:t>Bonds and BANs</a:t>
            </a:r>
          </a:p>
          <a:p>
            <a:pPr lvl="2">
              <a:spcBef>
                <a:spcPts val="0"/>
              </a:spcBef>
              <a:defRPr/>
            </a:pPr>
            <a:r>
              <a:rPr lang="en-US" sz="2000" b="0" dirty="0">
                <a:solidFill>
                  <a:srgbClr val="00B050"/>
                </a:solidFill>
                <a:latin typeface="+mj-lt"/>
              </a:rPr>
              <a:t>Bond Ordinance</a:t>
            </a:r>
          </a:p>
          <a:p>
            <a:pPr lvl="2">
              <a:spcBef>
                <a:spcPts val="0"/>
              </a:spcBef>
              <a:defRPr/>
            </a:pPr>
            <a:endParaRPr lang="en-US" sz="2000" dirty="0">
              <a:latin typeface="+mj-lt"/>
            </a:endParaRPr>
          </a:p>
          <a:p>
            <a:pPr>
              <a:spcBef>
                <a:spcPts val="0"/>
              </a:spcBef>
              <a:defRPr/>
            </a:pPr>
            <a:r>
              <a:rPr lang="en-US" sz="2800" dirty="0">
                <a:latin typeface="+mj-lt"/>
              </a:rPr>
              <a:t>Credit Ratings</a:t>
            </a:r>
          </a:p>
          <a:p>
            <a:pPr lvl="1">
              <a:spcBef>
                <a:spcPts val="0"/>
              </a:spcBef>
              <a:defRPr/>
            </a:pPr>
            <a:r>
              <a:rPr lang="en-US" sz="2200" dirty="0">
                <a:latin typeface="+mj-lt"/>
              </a:rPr>
              <a:t>Critically important </a:t>
            </a:r>
          </a:p>
          <a:p>
            <a:pPr lvl="1">
              <a:spcBef>
                <a:spcPts val="0"/>
              </a:spcBef>
              <a:defRPr/>
            </a:pPr>
            <a:r>
              <a:rPr lang="en-US" sz="2200" dirty="0">
                <a:latin typeface="+mj-lt"/>
              </a:rPr>
              <a:t>Public! </a:t>
            </a:r>
          </a:p>
          <a:p>
            <a:pPr lvl="1">
              <a:spcBef>
                <a:spcPts val="0"/>
              </a:spcBef>
              <a:defRPr/>
            </a:pPr>
            <a:r>
              <a:rPr lang="en-US" sz="2200" dirty="0">
                <a:latin typeface="+mj-lt"/>
              </a:rPr>
              <a:t>Which Rating Agency to use?</a:t>
            </a:r>
          </a:p>
          <a:p>
            <a:pPr lvl="2">
              <a:spcBef>
                <a:spcPts val="0"/>
              </a:spcBef>
              <a:defRPr/>
            </a:pPr>
            <a:r>
              <a:rPr lang="en-US" dirty="0">
                <a:latin typeface="+mj-lt"/>
              </a:rPr>
              <a:t>Moody’s/S&amp;P/Fitch/Kroll</a:t>
            </a:r>
          </a:p>
          <a:p>
            <a:pPr lvl="2">
              <a:spcBef>
                <a:spcPts val="0"/>
              </a:spcBef>
              <a:defRPr/>
            </a:pPr>
            <a:r>
              <a:rPr lang="en-US" dirty="0">
                <a:latin typeface="+mj-lt"/>
              </a:rPr>
              <a:t>Historic Relationships</a:t>
            </a:r>
          </a:p>
          <a:p>
            <a:pPr lvl="2">
              <a:spcBef>
                <a:spcPts val="0"/>
              </a:spcBef>
              <a:defRPr/>
            </a:pPr>
            <a:r>
              <a:rPr lang="en-US" dirty="0">
                <a:latin typeface="+mj-lt"/>
              </a:rPr>
              <a:t>Recalibrations</a:t>
            </a:r>
          </a:p>
          <a:p>
            <a:pPr lvl="2">
              <a:spcBef>
                <a:spcPts val="0"/>
              </a:spcBef>
              <a:defRPr/>
            </a:pPr>
            <a:r>
              <a:rPr lang="en-US" dirty="0">
                <a:latin typeface="+mj-lt"/>
              </a:rPr>
              <a:t>Tend to have slightly different focus</a:t>
            </a:r>
          </a:p>
          <a:p>
            <a:pPr lvl="2">
              <a:spcBef>
                <a:spcPts val="0"/>
              </a:spcBef>
              <a:defRPr/>
            </a:pPr>
            <a:r>
              <a:rPr lang="en-US" dirty="0">
                <a:latin typeface="+mj-lt"/>
              </a:rPr>
              <a:t>Market Acceptance</a:t>
            </a:r>
          </a:p>
          <a:p>
            <a:pPr lvl="2">
              <a:spcBef>
                <a:spcPts val="0"/>
              </a:spcBef>
              <a:defRPr/>
            </a:pPr>
            <a:r>
              <a:rPr lang="en-US" dirty="0">
                <a:latin typeface="+mj-lt"/>
              </a:rPr>
              <a:t>Almost always done over via conference call</a:t>
            </a:r>
          </a:p>
          <a:p>
            <a:pPr lvl="3">
              <a:spcBef>
                <a:spcPts val="0"/>
              </a:spcBef>
              <a:defRPr/>
            </a:pPr>
            <a:r>
              <a:rPr lang="en-US" dirty="0">
                <a:latin typeface="+mj-lt"/>
              </a:rPr>
              <a:t>Would in-person and/or a tour add-value?</a:t>
            </a:r>
          </a:p>
          <a:p>
            <a:pPr lvl="2">
              <a:spcBef>
                <a:spcPts val="0"/>
              </a:spcBef>
              <a:defRPr/>
            </a:pPr>
            <a:endParaRPr lang="en-US" sz="2000" b="0" dirty="0">
              <a:latin typeface="+mj-lt"/>
            </a:endParaRPr>
          </a:p>
        </p:txBody>
      </p:sp>
      <p:sp>
        <p:nvSpPr>
          <p:cNvPr id="2" name="Slide Number Placeholder 1"/>
          <p:cNvSpPr>
            <a:spLocks noGrp="1"/>
          </p:cNvSpPr>
          <p:nvPr>
            <p:ph type="sldNum" sz="quarter" idx="10"/>
          </p:nvPr>
        </p:nvSpPr>
        <p:spPr/>
        <p:txBody>
          <a:bodyPr/>
          <a:lstStyle/>
          <a:p>
            <a:pPr>
              <a:defRPr/>
            </a:pPr>
            <a:fld id="{E0AF6A63-7C2E-4DED-83AE-5C1CD3BE13DB}" type="slidenum">
              <a:rPr lang="en-US" smtClean="0"/>
              <a:pPr>
                <a:defRPr/>
              </a:pPr>
              <a:t>5</a:t>
            </a:fld>
            <a:endParaRPr lang="en-US" dirty="0"/>
          </a:p>
        </p:txBody>
      </p:sp>
      <p:pic>
        <p:nvPicPr>
          <p:cNvPr id="4" name="Picture 3">
            <a:extLst>
              <a:ext uri="{FF2B5EF4-FFF2-40B4-BE49-F238E27FC236}">
                <a16:creationId xmlns:a16="http://schemas.microsoft.com/office/drawing/2014/main" id="{E39835F6-8850-3327-65DC-5B897D481C9F}"/>
              </a:ext>
            </a:extLst>
          </p:cNvPr>
          <p:cNvPicPr>
            <a:picLocks noChangeAspect="1"/>
          </p:cNvPicPr>
          <p:nvPr/>
        </p:nvPicPr>
        <p:blipFill>
          <a:blip r:embed="rId2"/>
          <a:stretch>
            <a:fillRect/>
          </a:stretch>
        </p:blipFill>
        <p:spPr>
          <a:xfrm>
            <a:off x="5334000" y="2664485"/>
            <a:ext cx="3063505" cy="2385267"/>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dirty="0">
                <a:solidFill>
                  <a:srgbClr val="0000CC"/>
                </a:solidFill>
              </a:rPr>
              <a:t>Pre-Issuance</a:t>
            </a:r>
            <a:endParaRPr lang="en-US" altLang="en-US" dirty="0"/>
          </a:p>
        </p:txBody>
      </p:sp>
      <p:sp>
        <p:nvSpPr>
          <p:cNvPr id="112643" name="Rectangle 3"/>
          <p:cNvSpPr>
            <a:spLocks noGrp="1" noChangeArrowheads="1"/>
          </p:cNvSpPr>
          <p:nvPr>
            <p:ph idx="1"/>
          </p:nvPr>
        </p:nvSpPr>
        <p:spPr>
          <a:xfrm>
            <a:off x="456595" y="1142999"/>
            <a:ext cx="7620000" cy="5410201"/>
          </a:xfrm>
        </p:spPr>
        <p:txBody>
          <a:bodyPr/>
          <a:lstStyle/>
          <a:p>
            <a:pPr lvl="1">
              <a:spcBef>
                <a:spcPts val="300"/>
              </a:spcBef>
              <a:defRPr/>
            </a:pPr>
            <a:r>
              <a:rPr lang="en-US" sz="2400" b="0" dirty="0">
                <a:latin typeface="+mj-lt"/>
              </a:rPr>
              <a:t>Effective presentations to rating agencies</a:t>
            </a:r>
          </a:p>
          <a:p>
            <a:pPr lvl="2">
              <a:spcBef>
                <a:spcPts val="300"/>
              </a:spcBef>
              <a:defRPr/>
            </a:pPr>
            <a:r>
              <a:rPr lang="en-US" sz="2000" dirty="0">
                <a:latin typeface="+mj-lt"/>
              </a:rPr>
              <a:t>First of all – Remove Politics from the Process!</a:t>
            </a:r>
          </a:p>
          <a:p>
            <a:pPr lvl="2">
              <a:spcBef>
                <a:spcPts val="300"/>
              </a:spcBef>
              <a:defRPr/>
            </a:pPr>
            <a:r>
              <a:rPr lang="en-US" sz="2000" dirty="0">
                <a:latin typeface="+mj-lt"/>
              </a:rPr>
              <a:t>Key Personnel Only</a:t>
            </a:r>
          </a:p>
          <a:p>
            <a:pPr lvl="2">
              <a:spcBef>
                <a:spcPts val="300"/>
              </a:spcBef>
              <a:defRPr/>
            </a:pPr>
            <a:r>
              <a:rPr lang="en-US" sz="2000" dirty="0">
                <a:latin typeface="+mj-lt"/>
              </a:rPr>
              <a:t>Preparation is Essential</a:t>
            </a:r>
          </a:p>
          <a:p>
            <a:pPr lvl="2">
              <a:spcBef>
                <a:spcPts val="300"/>
              </a:spcBef>
              <a:defRPr/>
            </a:pPr>
            <a:r>
              <a:rPr lang="en-US" sz="2000" dirty="0">
                <a:latin typeface="+mj-lt"/>
              </a:rPr>
              <a:t>Awareness of new criteria and factors</a:t>
            </a:r>
          </a:p>
          <a:p>
            <a:pPr lvl="2">
              <a:spcBef>
                <a:spcPts val="300"/>
              </a:spcBef>
              <a:defRPr/>
            </a:pPr>
            <a:r>
              <a:rPr lang="en-US" sz="2000" dirty="0">
                <a:latin typeface="+mj-lt"/>
              </a:rPr>
              <a:t>Be Proactive</a:t>
            </a:r>
          </a:p>
          <a:p>
            <a:pPr lvl="1">
              <a:spcBef>
                <a:spcPts val="300"/>
              </a:spcBef>
              <a:defRPr/>
            </a:pPr>
            <a:r>
              <a:rPr lang="en-US" sz="2200" dirty="0">
                <a:latin typeface="+mj-lt"/>
              </a:rPr>
              <a:t>The Presentation Document:</a:t>
            </a:r>
          </a:p>
          <a:p>
            <a:pPr lvl="2">
              <a:spcBef>
                <a:spcPts val="300"/>
              </a:spcBef>
              <a:defRPr/>
            </a:pPr>
            <a:r>
              <a:rPr lang="en-US" sz="2000" dirty="0">
                <a:latin typeface="+mj-lt"/>
              </a:rPr>
              <a:t>Incorporate Trend AND Comparative Analyses</a:t>
            </a:r>
          </a:p>
          <a:p>
            <a:pPr lvl="2">
              <a:spcBef>
                <a:spcPts val="300"/>
              </a:spcBef>
              <a:defRPr/>
            </a:pPr>
            <a:r>
              <a:rPr lang="en-US" sz="2000" b="0" dirty="0">
                <a:latin typeface="+mj-lt"/>
              </a:rPr>
              <a:t>Tax Base (growth, new developments/redevelopments)</a:t>
            </a:r>
          </a:p>
          <a:p>
            <a:pPr lvl="2">
              <a:spcBef>
                <a:spcPts val="300"/>
              </a:spcBef>
              <a:defRPr/>
            </a:pPr>
            <a:r>
              <a:rPr lang="en-US" sz="2000" b="0" dirty="0">
                <a:latin typeface="+mj-lt"/>
              </a:rPr>
              <a:t>Fund Balance </a:t>
            </a:r>
          </a:p>
          <a:p>
            <a:pPr lvl="2">
              <a:spcBef>
                <a:spcPts val="300"/>
              </a:spcBef>
              <a:defRPr/>
            </a:pPr>
            <a:r>
              <a:rPr lang="en-US" sz="2000" dirty="0">
                <a:latin typeface="+mj-lt"/>
              </a:rPr>
              <a:t>Operating Results</a:t>
            </a:r>
          </a:p>
          <a:p>
            <a:pPr lvl="2">
              <a:spcBef>
                <a:spcPts val="300"/>
              </a:spcBef>
              <a:defRPr/>
            </a:pPr>
            <a:r>
              <a:rPr lang="en-US" sz="2000" b="0" dirty="0">
                <a:latin typeface="+mj-lt"/>
              </a:rPr>
              <a:t>Debt Ratios</a:t>
            </a:r>
          </a:p>
          <a:p>
            <a:pPr lvl="2">
              <a:spcBef>
                <a:spcPts val="300"/>
              </a:spcBef>
              <a:defRPr/>
            </a:pPr>
            <a:r>
              <a:rPr lang="en-US" sz="2000" b="0" dirty="0">
                <a:solidFill>
                  <a:srgbClr val="00B050"/>
                </a:solidFill>
                <a:latin typeface="+mj-lt"/>
              </a:rPr>
              <a:t>Policies</a:t>
            </a:r>
          </a:p>
          <a:p>
            <a:pPr lvl="2">
              <a:spcBef>
                <a:spcPts val="300"/>
              </a:spcBef>
              <a:defRPr/>
            </a:pPr>
            <a:r>
              <a:rPr lang="en-US" sz="2000" dirty="0">
                <a:solidFill>
                  <a:srgbClr val="00B050"/>
                </a:solidFill>
                <a:latin typeface="+mj-lt"/>
              </a:rPr>
              <a:t>Things beyond your control</a:t>
            </a:r>
          </a:p>
          <a:p>
            <a:pPr lvl="2">
              <a:spcBef>
                <a:spcPts val="300"/>
              </a:spcBef>
              <a:defRPr/>
            </a:pPr>
            <a:r>
              <a:rPr lang="en-US" sz="2000" b="0" dirty="0">
                <a:latin typeface="+mj-lt"/>
              </a:rPr>
              <a:t>Leave no stone unturned! (good or bad…)</a:t>
            </a:r>
          </a:p>
        </p:txBody>
      </p:sp>
      <p:sp>
        <p:nvSpPr>
          <p:cNvPr id="2" name="Slide Number Placeholder 1"/>
          <p:cNvSpPr>
            <a:spLocks noGrp="1"/>
          </p:cNvSpPr>
          <p:nvPr>
            <p:ph type="sldNum" sz="quarter" idx="10"/>
          </p:nvPr>
        </p:nvSpPr>
        <p:spPr/>
        <p:txBody>
          <a:bodyPr/>
          <a:lstStyle/>
          <a:p>
            <a:pPr>
              <a:defRPr/>
            </a:pPr>
            <a:fld id="{E0AF6A63-7C2E-4DED-83AE-5C1CD3BE13DB}" type="slidenum">
              <a:rPr lang="en-US" smtClean="0"/>
              <a:pPr>
                <a:defRPr/>
              </a:pPr>
              <a:t>6</a:t>
            </a:fld>
            <a:endParaRPr lang="en-US" dirty="0"/>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5185D-C567-9902-B84A-F3B1904D2CA7}"/>
              </a:ext>
            </a:extLst>
          </p:cNvPr>
          <p:cNvSpPr>
            <a:spLocks noGrp="1"/>
          </p:cNvSpPr>
          <p:nvPr>
            <p:ph type="title"/>
          </p:nvPr>
        </p:nvSpPr>
        <p:spPr/>
        <p:txBody>
          <a:bodyPr/>
          <a:lstStyle/>
          <a:p>
            <a:r>
              <a:rPr lang="en-US" dirty="0">
                <a:solidFill>
                  <a:srgbClr val="0000CC"/>
                </a:solidFill>
              </a:rPr>
              <a:t>The Rating Presentation</a:t>
            </a:r>
          </a:p>
        </p:txBody>
      </p:sp>
      <p:sp>
        <p:nvSpPr>
          <p:cNvPr id="4" name="Slide Number Placeholder 3">
            <a:extLst>
              <a:ext uri="{FF2B5EF4-FFF2-40B4-BE49-F238E27FC236}">
                <a16:creationId xmlns:a16="http://schemas.microsoft.com/office/drawing/2014/main" id="{DAD29424-2E63-247D-91CB-25ADA05EB3D1}"/>
              </a:ext>
            </a:extLst>
          </p:cNvPr>
          <p:cNvSpPr>
            <a:spLocks noGrp="1"/>
          </p:cNvSpPr>
          <p:nvPr>
            <p:ph type="sldNum" sz="quarter" idx="10"/>
          </p:nvPr>
        </p:nvSpPr>
        <p:spPr/>
        <p:txBody>
          <a:bodyPr/>
          <a:lstStyle/>
          <a:p>
            <a:pPr>
              <a:defRPr/>
            </a:pPr>
            <a:fld id="{E0AF6A63-7C2E-4DED-83AE-5C1CD3BE13DB}" type="slidenum">
              <a:rPr lang="en-US" smtClean="0"/>
              <a:pPr>
                <a:defRPr/>
              </a:pPr>
              <a:t>7</a:t>
            </a:fld>
            <a:endParaRPr lang="en-US" dirty="0"/>
          </a:p>
        </p:txBody>
      </p:sp>
      <p:pic>
        <p:nvPicPr>
          <p:cNvPr id="5" name="Picture 4">
            <a:extLst>
              <a:ext uri="{FF2B5EF4-FFF2-40B4-BE49-F238E27FC236}">
                <a16:creationId xmlns:a16="http://schemas.microsoft.com/office/drawing/2014/main" id="{30E4FB5A-7055-EBFC-B5BE-8F6D2AAA9CB3}"/>
              </a:ext>
            </a:extLst>
          </p:cNvPr>
          <p:cNvPicPr>
            <a:picLocks noChangeAspect="1"/>
          </p:cNvPicPr>
          <p:nvPr/>
        </p:nvPicPr>
        <p:blipFill>
          <a:blip r:embed="rId2"/>
          <a:stretch>
            <a:fillRect/>
          </a:stretch>
        </p:blipFill>
        <p:spPr>
          <a:xfrm>
            <a:off x="228600" y="1548711"/>
            <a:ext cx="2090506" cy="2743200"/>
          </a:xfrm>
          <a:prstGeom prst="rect">
            <a:avLst/>
          </a:prstGeom>
          <a:ln>
            <a:solidFill>
              <a:schemeClr val="accent1"/>
            </a:solidFill>
          </a:ln>
        </p:spPr>
      </p:pic>
      <p:pic>
        <p:nvPicPr>
          <p:cNvPr id="6" name="Picture 5">
            <a:extLst>
              <a:ext uri="{FF2B5EF4-FFF2-40B4-BE49-F238E27FC236}">
                <a16:creationId xmlns:a16="http://schemas.microsoft.com/office/drawing/2014/main" id="{55AD006C-F2C0-0366-D09B-56954BC5792D}"/>
              </a:ext>
            </a:extLst>
          </p:cNvPr>
          <p:cNvPicPr>
            <a:picLocks noChangeAspect="1"/>
          </p:cNvPicPr>
          <p:nvPr/>
        </p:nvPicPr>
        <p:blipFill rotWithShape="1">
          <a:blip r:embed="rId3"/>
          <a:srcRect b="1528"/>
          <a:stretch/>
        </p:blipFill>
        <p:spPr>
          <a:xfrm>
            <a:off x="6749661" y="2944515"/>
            <a:ext cx="2121152" cy="3151485"/>
          </a:xfrm>
          <a:prstGeom prst="rect">
            <a:avLst/>
          </a:prstGeom>
          <a:ln>
            <a:solidFill>
              <a:schemeClr val="accent1"/>
            </a:solidFill>
          </a:ln>
        </p:spPr>
      </p:pic>
      <p:pic>
        <p:nvPicPr>
          <p:cNvPr id="8" name="Picture 7">
            <a:extLst>
              <a:ext uri="{FF2B5EF4-FFF2-40B4-BE49-F238E27FC236}">
                <a16:creationId xmlns:a16="http://schemas.microsoft.com/office/drawing/2014/main" id="{4B1FABA6-3855-BBBA-8903-86E8AEB3FA54}"/>
              </a:ext>
            </a:extLst>
          </p:cNvPr>
          <p:cNvPicPr>
            <a:picLocks noChangeAspect="1"/>
          </p:cNvPicPr>
          <p:nvPr/>
        </p:nvPicPr>
        <p:blipFill rotWithShape="1">
          <a:blip r:embed="rId4"/>
          <a:srcRect b="6360"/>
          <a:stretch/>
        </p:blipFill>
        <p:spPr>
          <a:xfrm>
            <a:off x="4521291" y="1498923"/>
            <a:ext cx="2140027" cy="2996877"/>
          </a:xfrm>
          <a:prstGeom prst="rect">
            <a:avLst/>
          </a:prstGeom>
          <a:ln>
            <a:solidFill>
              <a:schemeClr val="accent1"/>
            </a:solidFill>
          </a:ln>
        </p:spPr>
      </p:pic>
      <p:pic>
        <p:nvPicPr>
          <p:cNvPr id="10" name="Picture 9">
            <a:extLst>
              <a:ext uri="{FF2B5EF4-FFF2-40B4-BE49-F238E27FC236}">
                <a16:creationId xmlns:a16="http://schemas.microsoft.com/office/drawing/2014/main" id="{9D0C6A3B-8EF5-4D1F-942A-E6DB03E4EB3F}"/>
              </a:ext>
            </a:extLst>
          </p:cNvPr>
          <p:cNvPicPr>
            <a:picLocks noChangeAspect="1"/>
          </p:cNvPicPr>
          <p:nvPr/>
        </p:nvPicPr>
        <p:blipFill rotWithShape="1">
          <a:blip r:embed="rId5"/>
          <a:srcRect b="6360"/>
          <a:stretch/>
        </p:blipFill>
        <p:spPr>
          <a:xfrm>
            <a:off x="2313844" y="2990824"/>
            <a:ext cx="2154116" cy="2996877"/>
          </a:xfrm>
          <a:prstGeom prst="rect">
            <a:avLst/>
          </a:prstGeom>
          <a:ln>
            <a:solidFill>
              <a:schemeClr val="accent1"/>
            </a:solidFill>
          </a:ln>
        </p:spPr>
      </p:pic>
    </p:spTree>
    <p:extLst>
      <p:ext uri="{BB962C8B-B14F-4D97-AF65-F5344CB8AC3E}">
        <p14:creationId xmlns:p14="http://schemas.microsoft.com/office/powerpoint/2010/main" val="3185897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4D8AC-6BF2-6E15-9581-A039943121C6}"/>
              </a:ext>
            </a:extLst>
          </p:cNvPr>
          <p:cNvSpPr>
            <a:spLocks noGrp="1"/>
          </p:cNvSpPr>
          <p:nvPr>
            <p:ph type="title"/>
          </p:nvPr>
        </p:nvSpPr>
        <p:spPr/>
        <p:txBody>
          <a:bodyPr/>
          <a:lstStyle/>
          <a:p>
            <a:r>
              <a:rPr lang="en-US" dirty="0">
                <a:solidFill>
                  <a:srgbClr val="0000CC"/>
                </a:solidFill>
              </a:rPr>
              <a:t>Manner of Issuance </a:t>
            </a:r>
          </a:p>
        </p:txBody>
      </p:sp>
      <p:sp>
        <p:nvSpPr>
          <p:cNvPr id="3" name="Content Placeholder 2">
            <a:extLst>
              <a:ext uri="{FF2B5EF4-FFF2-40B4-BE49-F238E27FC236}">
                <a16:creationId xmlns:a16="http://schemas.microsoft.com/office/drawing/2014/main" id="{AD9A062E-6154-F214-2289-6398EA8A112C}"/>
              </a:ext>
            </a:extLst>
          </p:cNvPr>
          <p:cNvSpPr>
            <a:spLocks noGrp="1"/>
          </p:cNvSpPr>
          <p:nvPr>
            <p:ph sz="quarter" idx="1"/>
          </p:nvPr>
        </p:nvSpPr>
        <p:spPr>
          <a:xfrm>
            <a:off x="456594" y="1142999"/>
            <a:ext cx="8154005" cy="5410201"/>
          </a:xfrm>
        </p:spPr>
        <p:txBody>
          <a:bodyPr>
            <a:noAutofit/>
          </a:bodyPr>
          <a:lstStyle/>
          <a:p>
            <a:r>
              <a:rPr lang="en-US" sz="2400" b="1" dirty="0">
                <a:latin typeface="+mj-lt"/>
              </a:rPr>
              <a:t>C.G.S. § 7-370</a:t>
            </a:r>
          </a:p>
          <a:p>
            <a:pPr indent="0" algn="just">
              <a:buNone/>
            </a:pPr>
            <a:r>
              <a:rPr lang="en-US" sz="1600" dirty="0">
                <a:solidFill>
                  <a:srgbClr val="002060"/>
                </a:solidFill>
                <a:latin typeface="+mj-lt"/>
              </a:rPr>
              <a:t>“Any municipality . . . which issues bonds, notes or other obligations pursuant to the provisions of the general statutes or any special </a:t>
            </a:r>
            <a:r>
              <a:rPr lang="en-US" sz="1600" dirty="0">
                <a:latin typeface="+mj-lt"/>
              </a:rPr>
              <a:t>act </a:t>
            </a:r>
            <a:r>
              <a:rPr lang="en-US" sz="1600" i="1" dirty="0">
                <a:latin typeface="+mj-lt"/>
              </a:rPr>
              <a:t>may designate the manner in which such bonds, notes or other obligations shall be issued and the person or persons by whom they shall be signed and shall provide for keeping a record of the same or shall authorize any official or municipal body to make such designations and to take such actions</a:t>
            </a:r>
            <a:r>
              <a:rPr lang="en-US" sz="1600" dirty="0">
                <a:latin typeface="+mj-lt"/>
              </a:rPr>
              <a:t>. </a:t>
            </a:r>
            <a:r>
              <a:rPr lang="en-US" sz="1600" dirty="0">
                <a:solidFill>
                  <a:srgbClr val="002060"/>
                </a:solidFill>
                <a:latin typeface="+mj-lt"/>
              </a:rPr>
              <a:t>Any such municipality </a:t>
            </a:r>
            <a:r>
              <a:rPr lang="en-US" sz="1600" i="1" dirty="0">
                <a:solidFill>
                  <a:srgbClr val="00B050"/>
                </a:solidFill>
                <a:latin typeface="+mj-lt"/>
              </a:rPr>
              <a:t>may authorize its selectmen or board of finance or other officers or board to determine the rate or rates of interest or discount which such bonds, notes or other obligations shall bear and the time or times at which interest on such bonds, notes or other obligations shall be payable, or to establish the method or manner for making such determinations, </a:t>
            </a:r>
            <a:r>
              <a:rPr lang="en-US" sz="1600" i="1" u="sng" dirty="0">
                <a:solidFill>
                  <a:srgbClr val="00B050"/>
                </a:solidFill>
                <a:latin typeface="+mj-lt"/>
              </a:rPr>
              <a:t>and to determine all other terms, details and particulars pertaining to the issuance and sale of such bonds, notes or other obligations, including the time or times for payment of principal, subject to the provisions of the general statutes concerning the time or times at which bonds, notes or other obligations shall mature</a:t>
            </a:r>
            <a:r>
              <a:rPr lang="en-US" sz="1600" dirty="0">
                <a:solidFill>
                  <a:srgbClr val="00B050"/>
                </a:solidFill>
                <a:latin typeface="+mj-lt"/>
              </a:rPr>
              <a:t>. </a:t>
            </a:r>
            <a:r>
              <a:rPr lang="en-US" sz="1600" dirty="0">
                <a:solidFill>
                  <a:srgbClr val="002060"/>
                </a:solidFill>
                <a:latin typeface="+mj-lt"/>
              </a:rPr>
              <a:t>Any bonds, notes or other obligations issued pursuant to the general statutes or any special </a:t>
            </a:r>
            <a:r>
              <a:rPr lang="en-US" sz="1600" dirty="0">
                <a:solidFill>
                  <a:srgbClr val="00B050"/>
                </a:solidFill>
                <a:latin typeface="+mj-lt"/>
              </a:rPr>
              <a:t>act </a:t>
            </a:r>
            <a:r>
              <a:rPr lang="en-US" sz="1600" i="1" u="sng" dirty="0">
                <a:solidFill>
                  <a:srgbClr val="00B050"/>
                </a:solidFill>
                <a:latin typeface="+mj-lt"/>
              </a:rPr>
              <a:t>may be sold at public sale on sealed proposals or by negotiation in such manner, at such price or prices, at such time or times and on such other terms and conditions as the municipality issuing such bonds, notes or other obligations, or the officers or board delegated the authority to issue such bonds, notes or other obligations, may determine</a:t>
            </a:r>
            <a:r>
              <a:rPr lang="en-US" sz="1600" dirty="0">
                <a:solidFill>
                  <a:srgbClr val="00B050"/>
                </a:solidFill>
                <a:latin typeface="+mj-lt"/>
              </a:rPr>
              <a:t>. </a:t>
            </a:r>
            <a:r>
              <a:rPr lang="en-US" sz="1600" dirty="0">
                <a:solidFill>
                  <a:srgbClr val="002060"/>
                </a:solidFill>
                <a:latin typeface="+mj-lt"/>
              </a:rPr>
              <a:t>The provisions of this section shall not affect the authority of the selectmen of any town to issue bonds where so authorized by special act.”</a:t>
            </a:r>
          </a:p>
        </p:txBody>
      </p:sp>
      <p:sp>
        <p:nvSpPr>
          <p:cNvPr id="4" name="Slide Number Placeholder 1">
            <a:extLst>
              <a:ext uri="{FF2B5EF4-FFF2-40B4-BE49-F238E27FC236}">
                <a16:creationId xmlns:a16="http://schemas.microsoft.com/office/drawing/2014/main" id="{8B93E19D-07AD-CF69-74CF-0CE47330011F}"/>
              </a:ext>
            </a:extLst>
          </p:cNvPr>
          <p:cNvSpPr>
            <a:spLocks noGrp="1"/>
          </p:cNvSpPr>
          <p:nvPr>
            <p:ph type="sldNum" sz="quarter" idx="10"/>
          </p:nvPr>
        </p:nvSpPr>
        <p:spPr>
          <a:xfrm>
            <a:off x="304800" y="6232525"/>
            <a:ext cx="548821" cy="396875"/>
          </a:xfrm>
        </p:spPr>
        <p:txBody>
          <a:bodyPr/>
          <a:lstStyle/>
          <a:p>
            <a:pPr>
              <a:defRPr/>
            </a:pPr>
            <a:fld id="{E0AF6A63-7C2E-4DED-83AE-5C1CD3BE13DB}" type="slidenum">
              <a:rPr lang="en-US" smtClean="0"/>
              <a:pPr>
                <a:defRPr/>
              </a:pPr>
              <a:t>8</a:t>
            </a:fld>
            <a:endParaRPr lang="en-US" dirty="0"/>
          </a:p>
        </p:txBody>
      </p:sp>
    </p:spTree>
    <p:extLst>
      <p:ext uri="{BB962C8B-B14F-4D97-AF65-F5344CB8AC3E}">
        <p14:creationId xmlns:p14="http://schemas.microsoft.com/office/powerpoint/2010/main" val="2527346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901482"/>
          </a:xfrm>
        </p:spPr>
        <p:txBody>
          <a:bodyPr/>
          <a:lstStyle/>
          <a:p>
            <a:r>
              <a:rPr lang="en-US" dirty="0">
                <a:solidFill>
                  <a:srgbClr val="0000CC"/>
                </a:solidFill>
              </a:rPr>
              <a:t>Bond Counsel’s Focus… “Five W’s” </a:t>
            </a:r>
          </a:p>
        </p:txBody>
      </p:sp>
      <p:sp>
        <p:nvSpPr>
          <p:cNvPr id="3" name="Content Placeholder 2"/>
          <p:cNvSpPr>
            <a:spLocks noGrp="1"/>
          </p:cNvSpPr>
          <p:nvPr>
            <p:ph sz="quarter" idx="1"/>
          </p:nvPr>
        </p:nvSpPr>
        <p:spPr>
          <a:xfrm>
            <a:off x="304800" y="1130082"/>
            <a:ext cx="8692436" cy="5499318"/>
          </a:xfrm>
        </p:spPr>
        <p:txBody>
          <a:bodyPr>
            <a:noAutofit/>
          </a:bodyPr>
          <a:lstStyle/>
          <a:p>
            <a:pPr marL="285750" indent="-285750"/>
            <a:r>
              <a:rPr lang="en-US" sz="2000" b="1" dirty="0">
                <a:latin typeface="+mj-lt"/>
              </a:rPr>
              <a:t>Who, what, where, when, why? </a:t>
            </a:r>
          </a:p>
          <a:p>
            <a:pPr marL="560070" lvl="1" indent="-285750">
              <a:spcBef>
                <a:spcPts val="0"/>
              </a:spcBef>
            </a:pPr>
            <a:r>
              <a:rPr lang="en-US" sz="1600" dirty="0">
                <a:latin typeface="+mj-lt"/>
              </a:rPr>
              <a:t>Details of the Issuer and the sale, as well as the purpose of these bonds </a:t>
            </a:r>
          </a:p>
          <a:p>
            <a:pPr marL="560070" lvl="1" indent="-285750">
              <a:spcBef>
                <a:spcPts val="0"/>
              </a:spcBef>
            </a:pPr>
            <a:r>
              <a:rPr lang="en-US" sz="1600" dirty="0">
                <a:latin typeface="+mj-lt"/>
              </a:rPr>
              <a:t>OS usually set up in 7 parts giving an overview of the municipality and it finances (a detailed resume)</a:t>
            </a:r>
          </a:p>
          <a:p>
            <a:pPr marL="285750" indent="-285750"/>
            <a:r>
              <a:rPr lang="en-US" sz="2000" u="sng" dirty="0">
                <a:latin typeface="+mj-lt"/>
              </a:rPr>
              <a:t>Part – I Bond Information </a:t>
            </a:r>
          </a:p>
          <a:p>
            <a:pPr marL="560070" lvl="1" indent="-285750">
              <a:spcBef>
                <a:spcPts val="0"/>
              </a:spcBef>
            </a:pPr>
            <a:r>
              <a:rPr lang="en-US" sz="1600" dirty="0">
                <a:latin typeface="+mj-lt"/>
              </a:rPr>
              <a:t>Authorization and Purpose</a:t>
            </a:r>
          </a:p>
          <a:p>
            <a:pPr marL="560070" lvl="1" indent="-285750">
              <a:spcBef>
                <a:spcPts val="0"/>
              </a:spcBef>
            </a:pPr>
            <a:r>
              <a:rPr lang="en-US" sz="1600" dirty="0">
                <a:latin typeface="+mj-lt"/>
              </a:rPr>
              <a:t>Description of the Bonds</a:t>
            </a:r>
          </a:p>
          <a:p>
            <a:pPr marL="560070" lvl="1" indent="-285750">
              <a:spcBef>
                <a:spcPts val="0"/>
              </a:spcBef>
            </a:pPr>
            <a:r>
              <a:rPr lang="en-US" sz="1600" dirty="0">
                <a:latin typeface="+mj-lt"/>
              </a:rPr>
              <a:t>Use of Proceeds</a:t>
            </a:r>
          </a:p>
          <a:p>
            <a:pPr marL="560070" lvl="1" indent="-285750">
              <a:spcBef>
                <a:spcPts val="0"/>
              </a:spcBef>
            </a:pPr>
            <a:r>
              <a:rPr lang="en-US" sz="1600" b="1" dirty="0">
                <a:solidFill>
                  <a:srgbClr val="00B050"/>
                </a:solidFill>
                <a:latin typeface="+mj-lt"/>
              </a:rPr>
              <a:t>Climate Change</a:t>
            </a:r>
          </a:p>
          <a:p>
            <a:pPr marL="560070" lvl="1" indent="-285750">
              <a:spcBef>
                <a:spcPts val="0"/>
              </a:spcBef>
            </a:pPr>
            <a:r>
              <a:rPr lang="en-US" sz="1600" b="1" dirty="0">
                <a:solidFill>
                  <a:srgbClr val="00B050"/>
                </a:solidFill>
                <a:latin typeface="+mj-lt"/>
              </a:rPr>
              <a:t>Cybersecurity </a:t>
            </a:r>
          </a:p>
          <a:p>
            <a:pPr marL="560070" lvl="1" indent="-285750">
              <a:spcBef>
                <a:spcPts val="0"/>
              </a:spcBef>
            </a:pPr>
            <a:r>
              <a:rPr lang="en-US" sz="1600" dirty="0">
                <a:solidFill>
                  <a:schemeClr val="tx1"/>
                </a:solidFill>
                <a:latin typeface="+mj-lt"/>
              </a:rPr>
              <a:t>Tax Matters </a:t>
            </a:r>
          </a:p>
          <a:p>
            <a:pPr marL="560070" lvl="1" indent="-285750">
              <a:spcBef>
                <a:spcPts val="0"/>
              </a:spcBef>
            </a:pPr>
            <a:r>
              <a:rPr lang="en-US" sz="1600" dirty="0">
                <a:solidFill>
                  <a:schemeClr val="tx1"/>
                </a:solidFill>
                <a:latin typeface="+mj-lt"/>
              </a:rPr>
              <a:t>Continuing Disclosure </a:t>
            </a:r>
          </a:p>
          <a:p>
            <a:pPr marL="285750" indent="-285750"/>
            <a:r>
              <a:rPr lang="en-US" sz="2000" u="sng" dirty="0">
                <a:latin typeface="+mj-lt"/>
              </a:rPr>
              <a:t>Part II – Issuer</a:t>
            </a:r>
          </a:p>
          <a:p>
            <a:pPr marL="560070" lvl="1" indent="-285750">
              <a:spcBef>
                <a:spcPts val="0"/>
              </a:spcBef>
            </a:pPr>
            <a:r>
              <a:rPr lang="en-US" sz="1600" dirty="0">
                <a:latin typeface="+mj-lt"/>
              </a:rPr>
              <a:t>Form of government </a:t>
            </a:r>
          </a:p>
          <a:p>
            <a:pPr marL="560070" lvl="1" indent="-285750">
              <a:spcBef>
                <a:spcPts val="0"/>
              </a:spcBef>
            </a:pPr>
            <a:r>
              <a:rPr lang="en-US" sz="1600" dirty="0">
                <a:latin typeface="+mj-lt"/>
              </a:rPr>
              <a:t>Principal officials, organizational chart</a:t>
            </a:r>
          </a:p>
          <a:p>
            <a:pPr marL="560070" lvl="1" indent="-285750">
              <a:spcBef>
                <a:spcPts val="0"/>
              </a:spcBef>
            </a:pPr>
            <a:r>
              <a:rPr lang="en-US" sz="1600" dirty="0">
                <a:latin typeface="+mj-lt"/>
              </a:rPr>
              <a:t>Specific details of the municipality (school systems, employees) </a:t>
            </a:r>
          </a:p>
          <a:p>
            <a:pPr marL="285750" indent="-285750"/>
            <a:r>
              <a:rPr lang="en-US" sz="2000" u="sng" dirty="0">
                <a:latin typeface="+mj-lt"/>
              </a:rPr>
              <a:t>Part III – Economic and Demographic Data</a:t>
            </a:r>
          </a:p>
          <a:p>
            <a:pPr marL="560070" lvl="1" indent="-285750">
              <a:spcBef>
                <a:spcPts val="0"/>
              </a:spcBef>
            </a:pPr>
            <a:r>
              <a:rPr lang="en-US" sz="1600" dirty="0">
                <a:latin typeface="+mj-lt"/>
              </a:rPr>
              <a:t>Major employers</a:t>
            </a:r>
          </a:p>
          <a:p>
            <a:pPr marL="560070" lvl="1" indent="-285750">
              <a:spcBef>
                <a:spcPts val="0"/>
              </a:spcBef>
            </a:pPr>
            <a:r>
              <a:rPr lang="en-US" sz="1600" dirty="0">
                <a:latin typeface="+mj-lt"/>
              </a:rPr>
              <a:t>Population Trends</a:t>
            </a:r>
          </a:p>
          <a:p>
            <a:pPr marL="560070" lvl="1" indent="-285750">
              <a:spcBef>
                <a:spcPts val="0"/>
              </a:spcBef>
            </a:pPr>
            <a:r>
              <a:rPr lang="en-US" sz="1600" dirty="0">
                <a:latin typeface="+mj-lt"/>
              </a:rPr>
              <a:t>Housing inventory  </a:t>
            </a:r>
          </a:p>
        </p:txBody>
      </p:sp>
      <p:sp>
        <p:nvSpPr>
          <p:cNvPr id="4" name="Title 1"/>
          <p:cNvSpPr txBox="1"/>
          <p:nvPr/>
        </p:nvSpPr>
        <p:spPr>
          <a:xfrm>
            <a:off x="685800" y="381001"/>
            <a:ext cx="7772400" cy="749081"/>
          </a:xfrm>
          <a:prstGeom prst="rect">
            <a:avLst/>
          </a:prstGeom>
        </p:spPr>
        <p:txBody>
          <a:bodyPr vert="horz" anchor="b">
            <a:normAutofit/>
          </a:bodyPr>
          <a:lstStyle>
            <a:lvl1pPr algn="l" rtl="0" eaLnBrk="1" latinLnBrk="0" hangingPunct="1">
              <a:spcBef>
                <a:spcPct val="0"/>
              </a:spcBef>
              <a:buNone/>
              <a:defRPr kumimoji="0" sz="3300" kern="1200">
                <a:solidFill>
                  <a:schemeClr val="accent2"/>
                </a:solidFill>
                <a:latin typeface="Arial"/>
                <a:ea typeface="+mj-ea"/>
                <a:cs typeface="+mj-cs"/>
              </a:defRPr>
            </a:lvl1pPr>
          </a:lstStyle>
          <a:p>
            <a:endParaRPr lang="en-US" sz="2000" dirty="0"/>
          </a:p>
        </p:txBody>
      </p:sp>
      <p:sp>
        <p:nvSpPr>
          <p:cNvPr id="5" name="Slide Number Placeholder 1">
            <a:extLst>
              <a:ext uri="{FF2B5EF4-FFF2-40B4-BE49-F238E27FC236}">
                <a16:creationId xmlns:a16="http://schemas.microsoft.com/office/drawing/2014/main" id="{F0ADE357-FF9E-48EF-FA56-E78572EA728B}"/>
              </a:ext>
            </a:extLst>
          </p:cNvPr>
          <p:cNvSpPr>
            <a:spLocks noGrp="1"/>
          </p:cNvSpPr>
          <p:nvPr>
            <p:ph type="sldNum" sz="quarter" idx="10"/>
          </p:nvPr>
        </p:nvSpPr>
        <p:spPr>
          <a:xfrm>
            <a:off x="304800" y="6232525"/>
            <a:ext cx="548821" cy="396875"/>
          </a:xfrm>
        </p:spPr>
        <p:txBody>
          <a:bodyPr/>
          <a:lstStyle/>
          <a:p>
            <a:pPr>
              <a:defRPr/>
            </a:pPr>
            <a:fld id="{E0AF6A63-7C2E-4DED-83AE-5C1CD3BE13DB}" type="slidenum">
              <a:rPr lang="en-US" smtClean="0"/>
              <a:pPr>
                <a:defRPr/>
              </a:pPr>
              <a:t>9</a:t>
            </a:fld>
            <a:endParaRPr lang="en-US" dirty="0"/>
          </a:p>
        </p:txBody>
      </p:sp>
      <p:pic>
        <p:nvPicPr>
          <p:cNvPr id="7" name="Picture 6" descr="A map of the united states&#10;&#10;Description automatically generated">
            <a:extLst>
              <a:ext uri="{FF2B5EF4-FFF2-40B4-BE49-F238E27FC236}">
                <a16:creationId xmlns:a16="http://schemas.microsoft.com/office/drawing/2014/main" id="{1558921A-7BD4-EC4C-1681-D3C294BA43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599" y="3446834"/>
            <a:ext cx="2649563" cy="1734766"/>
          </a:xfrm>
          <a:prstGeom prst="rect">
            <a:avLst/>
          </a:prstGeom>
        </p:spPr>
      </p:pic>
      <p:pic>
        <p:nvPicPr>
          <p:cNvPr id="9" name="Picture 8" descr="A blue shield with a keyhole&#10;&#10;Description automatically generated">
            <a:extLst>
              <a:ext uri="{FF2B5EF4-FFF2-40B4-BE49-F238E27FC236}">
                <a16:creationId xmlns:a16="http://schemas.microsoft.com/office/drawing/2014/main" id="{6411A889-8156-6C52-1D0A-FC2685168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2127009"/>
            <a:ext cx="2667000" cy="1530591"/>
          </a:xfrm>
          <a:prstGeom prst="rect">
            <a:avLst/>
          </a:prstGeom>
        </p:spPr>
      </p:pic>
    </p:spTree>
    <p:extLst>
      <p:ext uri="{BB962C8B-B14F-4D97-AF65-F5344CB8AC3E}">
        <p14:creationId xmlns:p14="http://schemas.microsoft.com/office/powerpoint/2010/main" val="8843444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TotalTime>
  <Words>1987</Words>
  <Application>Microsoft Office PowerPoint</Application>
  <PresentationFormat>On-screen Show (4:3)</PresentationFormat>
  <Paragraphs>210</Paragraphs>
  <Slides>17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Cambria</vt:lpstr>
      <vt:lpstr>Times New Roman</vt:lpstr>
      <vt:lpstr>Wingdings</vt:lpstr>
      <vt:lpstr>Adjacency</vt:lpstr>
      <vt:lpstr> Municipal Debt 101 New England States GFOA Annual Meeting September 17, 2024</vt:lpstr>
      <vt:lpstr>WHAT IS A MUNICIPAL BOND?</vt:lpstr>
      <vt:lpstr>Pre-Issuance</vt:lpstr>
      <vt:lpstr>Pre-Issuance</vt:lpstr>
      <vt:lpstr>Pre-Issuance </vt:lpstr>
      <vt:lpstr>Pre-Issuance</vt:lpstr>
      <vt:lpstr>The Rating Presentation</vt:lpstr>
      <vt:lpstr>Manner of Issuance </vt:lpstr>
      <vt:lpstr>Bond Counsel’s Focus… “Five W’s” </vt:lpstr>
      <vt:lpstr>“Five (5) W’s” cont’d</vt:lpstr>
      <vt:lpstr>Issuance</vt:lpstr>
      <vt:lpstr>Bond Sale</vt:lpstr>
      <vt:lpstr>Closing Documents</vt:lpstr>
      <vt:lpstr>Closing Documents (cont’d)</vt:lpstr>
      <vt:lpstr>Post Issuance</vt:lpstr>
      <vt:lpstr>Other Topics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Municipal Debt 101 Government Finance Officers Association of Connecticut  Quarterly Meeting April 4, 2024</dc:title>
  <cp:lastModifiedBy>Matt Spoerndle</cp:lastModifiedBy>
  <cp:revision>7</cp:revision>
  <dcterms:modified xsi:type="dcterms:W3CDTF">2024-09-16T12:25:30Z</dcterms:modified>
</cp:coreProperties>
</file>