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9"/>
  </p:notesMasterIdLst>
  <p:sldIdLst>
    <p:sldId id="257" r:id="rId4"/>
    <p:sldId id="267" r:id="rId5"/>
    <p:sldId id="263" r:id="rId6"/>
    <p:sldId id="283" r:id="rId7"/>
    <p:sldId id="281" r:id="rId8"/>
    <p:sldId id="280" r:id="rId9"/>
    <p:sldId id="279" r:id="rId10"/>
    <p:sldId id="2147470899" r:id="rId11"/>
    <p:sldId id="2147470907" r:id="rId12"/>
    <p:sldId id="2147470908" r:id="rId13"/>
    <p:sldId id="2147470910" r:id="rId14"/>
    <p:sldId id="2147470911" r:id="rId15"/>
    <p:sldId id="2147470912" r:id="rId16"/>
    <p:sldId id="2147470913" r:id="rId17"/>
    <p:sldId id="2147470919" r:id="rId18"/>
    <p:sldId id="2147470914" r:id="rId19"/>
    <p:sldId id="2147470924" r:id="rId20"/>
    <p:sldId id="2147470915" r:id="rId21"/>
    <p:sldId id="2147470920" r:id="rId22"/>
    <p:sldId id="2147470916" r:id="rId23"/>
    <p:sldId id="2147470921" r:id="rId24"/>
    <p:sldId id="2147470918" r:id="rId25"/>
    <p:sldId id="2147470925" r:id="rId26"/>
    <p:sldId id="2147470926" r:id="rId27"/>
    <p:sldId id="2147470927" r:id="rId28"/>
    <p:sldId id="2147470922" r:id="rId29"/>
    <p:sldId id="2147470928" r:id="rId30"/>
    <p:sldId id="2147470923" r:id="rId31"/>
    <p:sldId id="2147470917" r:id="rId32"/>
    <p:sldId id="2147470929" r:id="rId33"/>
    <p:sldId id="2147470931" r:id="rId34"/>
    <p:sldId id="2147470930" r:id="rId35"/>
    <p:sldId id="2147470932" r:id="rId36"/>
    <p:sldId id="2147470935" r:id="rId37"/>
    <p:sldId id="214747093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004E95"/>
    <a:srgbClr val="3ACDE8"/>
    <a:srgbClr val="9D9D9D"/>
    <a:srgbClr val="12B892"/>
    <a:srgbClr val="C4C4C4"/>
    <a:srgbClr val="FFD800"/>
    <a:srgbClr val="16E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95F1A-2D53-4926-B860-6BECBF3EDC19}" v="70" dt="2024-07-24T17:39:03.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3041" autoAdjust="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3FA91-F3B9-4BC7-9676-BBBA4E1BDE1F}"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F3366-9F92-4805-8392-55E9AD2F9687}" type="slidenum">
              <a:rPr lang="en-US" smtClean="0"/>
              <a:t>‹#›</a:t>
            </a:fld>
            <a:endParaRPr lang="en-US"/>
          </a:p>
        </p:txBody>
      </p:sp>
    </p:spTree>
    <p:extLst>
      <p:ext uri="{BB962C8B-B14F-4D97-AF65-F5344CB8AC3E}">
        <p14:creationId xmlns:p14="http://schemas.microsoft.com/office/powerpoint/2010/main" val="371592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shtag/gfoa2025?__eep__=6&amp;__tn__=*NK*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GFOA's 2024 Governmental GAAP Update is the premier online governmental accounting event of the year. We’ll be offering the GAAP Update on November 14 with an encore presentation on December 5. Join this year’s program to get last-minute pointers on standards being implemented now, including GASB 100, </a:t>
            </a:r>
            <a:r>
              <a:rPr lang="en-US" i="1"/>
              <a:t>Accounting Changes and Error Corrections</a:t>
            </a:r>
            <a:r>
              <a:rPr lang="en-US"/>
              <a:t> and GASB 101, </a:t>
            </a:r>
            <a:r>
              <a:rPr lang="en-US" i="1"/>
              <a:t>Compensated Absences. </a:t>
            </a:r>
            <a:r>
              <a:rPr lang="en-US"/>
              <a:t>Plus, don’t miss important updates on GASB 102, 103, and 104. Register early and save. Just click the QR code on the screen or visit gfoa.org/</a:t>
            </a:r>
            <a:r>
              <a:rPr lang="en-US" err="1"/>
              <a:t>gaap</a:t>
            </a:r>
            <a:r>
              <a:rPr lang="en-US"/>
              <a:t>-update.</a:t>
            </a:r>
          </a:p>
        </p:txBody>
      </p:sp>
      <p:sp>
        <p:nvSpPr>
          <p:cNvPr id="4" name="Slide Number Placeholder 3"/>
          <p:cNvSpPr>
            <a:spLocks noGrp="1"/>
          </p:cNvSpPr>
          <p:nvPr>
            <p:ph type="sldNum" sz="quarter" idx="5"/>
          </p:nvPr>
        </p:nvSpPr>
        <p:spPr/>
        <p:txBody>
          <a:bodyPr/>
          <a:lstStyle/>
          <a:p>
            <a:fld id="{23C0F04C-41B9-409B-89D7-D4CA3F9BE22F}" type="slidenum">
              <a:rPr lang="en-US" smtClean="0"/>
              <a:t>4</a:t>
            </a:fld>
            <a:endParaRPr lang="en-US"/>
          </a:p>
        </p:txBody>
      </p:sp>
    </p:spTree>
    <p:extLst>
      <p:ext uri="{BB962C8B-B14F-4D97-AF65-F5344CB8AC3E}">
        <p14:creationId xmlns:p14="http://schemas.microsoft.com/office/powerpoint/2010/main" val="123620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seven steps to complete the program: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CPFO Program supports the core beliefs of GFOA, including ethics, leadership principles, competencies in public finance, and recognizes members who have made the commitment to obtain knowledge and skills to remain current with industry best practices.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CPFO enrollment fee includes two years of participation, ten exam attempts, and access to a CPFO Prep product in the LMS. Overall, candidates have five years to complete the program.</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16</a:t>
            </a:fld>
            <a:endParaRPr lang="en-US"/>
          </a:p>
        </p:txBody>
      </p:sp>
    </p:spTree>
    <p:extLst>
      <p:ext uri="{BB962C8B-B14F-4D97-AF65-F5344CB8AC3E}">
        <p14:creationId xmlns:p14="http://schemas.microsoft.com/office/powerpoint/2010/main" val="246933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complete the program, you must be a member of GFOA</a:t>
            </a:r>
            <a:r>
              <a:rPr lang="en-US" baseline="0" dirty="0"/>
              <a:t> and pay the annual CPFO enrollment fee until you pass all seven exams. If you need to update your membership, please go to gfoa.org/join to submit updated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17</a:t>
            </a:fld>
            <a:endParaRPr lang="en-US"/>
          </a:p>
        </p:txBody>
      </p:sp>
    </p:spTree>
    <p:extLst>
      <p:ext uri="{BB962C8B-B14F-4D97-AF65-F5344CB8AC3E}">
        <p14:creationId xmlns:p14="http://schemas.microsoft.com/office/powerpoint/2010/main" val="74668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exams consist of 100 questions. Compensation, Procurement and Risk</a:t>
            </a:r>
            <a:r>
              <a:rPr lang="en-US" baseline="0" dirty="0"/>
              <a:t> Assessment, which are 75 questions each.</a:t>
            </a:r>
          </a:p>
          <a:p>
            <a:endParaRPr lang="en-US" baseline="0" dirty="0"/>
          </a:p>
          <a:p>
            <a:r>
              <a:rPr lang="en-US" baseline="0" dirty="0"/>
              <a:t>Candidates have two hours to complete an exam. The passing score for all of the exams is 80%. Each question is multiple-choice with four options and is worth one-point. There are no unscored questions on the exams.</a:t>
            </a:r>
          </a:p>
          <a:p>
            <a:endParaRPr lang="en-US" baseline="0" dirty="0"/>
          </a:p>
          <a:p>
            <a:r>
              <a:rPr lang="en-US" baseline="0" dirty="0"/>
              <a:t>Exam scores are available immediately after finishing the exam.</a:t>
            </a:r>
          </a:p>
          <a:p>
            <a:endParaRPr lang="en-US" baseline="0" dirty="0"/>
          </a:p>
          <a:p>
            <a:r>
              <a:rPr lang="en-US" baseline="0" dirty="0"/>
              <a:t>GFOA also provides exam accommodations for various needs. Contact CPFO staff for more details.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a candidate fails an exam, they must wait two weeks after the first failed attempt and four weeks after subsequent failed attempts before retaking that exam. </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18</a:t>
            </a:fld>
            <a:endParaRPr lang="en-US"/>
          </a:p>
        </p:txBody>
      </p:sp>
    </p:spTree>
    <p:extLst>
      <p:ext uri="{BB962C8B-B14F-4D97-AF65-F5344CB8AC3E}">
        <p14:creationId xmlns:p14="http://schemas.microsoft.com/office/powerpoint/2010/main" val="170578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GFOA is recommending a two-year study plan that allows for 2-3 months</a:t>
            </a:r>
            <a:r>
              <a:rPr lang="en-US" baseline="0" dirty="0"/>
              <a:t> of preparation per exam with an estimated 500 hours of studying.  A two-year plan includes ten exam attempts. </a:t>
            </a:r>
          </a:p>
          <a:p>
            <a:endParaRPr lang="en-US" baseline="0" dirty="0"/>
          </a:p>
          <a:p>
            <a:r>
              <a:rPr lang="en-US" baseline="0" dirty="0"/>
              <a:t>Ten exam registrations are included with the enrollment fee and can be used anytime during the two-year window.</a:t>
            </a:r>
          </a:p>
          <a:p>
            <a:endParaRPr lang="en-US" baseline="0" dirty="0"/>
          </a:p>
          <a:p>
            <a:r>
              <a:rPr lang="en-US" baseline="0" dirty="0"/>
              <a:t>Our objective is to have candidates complete the program within two-years, so they can continue with their professional goals.</a:t>
            </a:r>
            <a:endParaRPr lang="en-US" dirty="0"/>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19</a:t>
            </a:fld>
            <a:endParaRPr lang="en-US"/>
          </a:p>
        </p:txBody>
      </p:sp>
    </p:spTree>
    <p:extLst>
      <p:ext uri="{BB962C8B-B14F-4D97-AF65-F5344CB8AC3E}">
        <p14:creationId xmlns:p14="http://schemas.microsoft.com/office/powerpoint/2010/main" val="245199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a:t>
            </a:r>
            <a:r>
              <a:rPr lang="en-US" i="0" baseline="0" dirty="0"/>
              <a:t> each exam, we recommended completing all of these steps. For a visual of this slide, please see the “Develop a Study Plan” graphic in the CPFO Candidate Guide.</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20</a:t>
            </a:fld>
            <a:endParaRPr lang="en-US"/>
          </a:p>
        </p:txBody>
      </p:sp>
    </p:spTree>
    <p:extLst>
      <p:ext uri="{BB962C8B-B14F-4D97-AF65-F5344CB8AC3E}">
        <p14:creationId xmlns:p14="http://schemas.microsoft.com/office/powerpoint/2010/main" val="332514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Upon enrolling in the program, candidates receive access to a CPFO prep product in the Learning Management System (Or LMS) with recorded eLearning Courses and short practice tests.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Candidates also</a:t>
            </a:r>
            <a:r>
              <a:rPr lang="en-US" sz="1200" kern="1200" baseline="0" dirty="0">
                <a:solidFill>
                  <a:schemeClr val="tx1"/>
                </a:solidFill>
                <a:effectLst/>
                <a:latin typeface="+mn-lt"/>
                <a:ea typeface="+mn-ea"/>
                <a:cs typeface="+mn-cs"/>
              </a:rPr>
              <a:t> receive $420 in eLearning Course credits per year of enrollment and 25% off GFOA publications.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21</a:t>
            </a:fld>
            <a:endParaRPr lang="en-US"/>
          </a:p>
        </p:txBody>
      </p:sp>
    </p:spTree>
    <p:extLst>
      <p:ext uri="{BB962C8B-B14F-4D97-AF65-F5344CB8AC3E}">
        <p14:creationId xmlns:p14="http://schemas.microsoft.com/office/powerpoint/2010/main" val="355144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CPFO Candidates receive access to a prep product with over 130 hours of content, short practice tests, study guides for each exam, orientation information, exam pass rates updated quarterly, instructions to schedule exams, and information on how to use the annual eLearning Course credits.</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22</a:t>
            </a:fld>
            <a:endParaRPr lang="en-US"/>
          </a:p>
        </p:txBody>
      </p:sp>
    </p:spTree>
    <p:extLst>
      <p:ext uri="{BB962C8B-B14F-4D97-AF65-F5344CB8AC3E}">
        <p14:creationId xmlns:p14="http://schemas.microsoft.com/office/powerpoint/2010/main" val="425816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the Compensation and Benefits section. Each exam has a dedicated section with an overview, handouts (including the study guide) and the recorded courses in the “contents” tab.</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23</a:t>
            </a:fld>
            <a:endParaRPr lang="en-US"/>
          </a:p>
        </p:txBody>
      </p:sp>
    </p:spTree>
    <p:extLst>
      <p:ext uri="{BB962C8B-B14F-4D97-AF65-F5344CB8AC3E}">
        <p14:creationId xmlns:p14="http://schemas.microsoft.com/office/powerpoint/2010/main" val="3231135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24</a:t>
            </a:fld>
            <a:endParaRPr lang="en-US"/>
          </a:p>
        </p:txBody>
      </p:sp>
    </p:spTree>
    <p:extLst>
      <p:ext uri="{BB962C8B-B14F-4D97-AF65-F5344CB8AC3E}">
        <p14:creationId xmlns:p14="http://schemas.microsoft.com/office/powerpoint/2010/main" val="2180844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25</a:t>
            </a:fld>
            <a:endParaRPr lang="en-US"/>
          </a:p>
        </p:txBody>
      </p:sp>
    </p:spTree>
    <p:extLst>
      <p:ext uri="{BB962C8B-B14F-4D97-AF65-F5344CB8AC3E}">
        <p14:creationId xmlns:p14="http://schemas.microsoft.com/office/powerpoint/2010/main" val="43682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encourage you to learn more about and join GFOA’s Affinity Groups. We recently launched the Alliance for Smarter School Spending and re-launched the Young Professionals Network and Utility Finance Forum. Keep watch for the Community for Canadian Issues coming this summer.</a:t>
            </a:r>
          </a:p>
        </p:txBody>
      </p:sp>
      <p:sp>
        <p:nvSpPr>
          <p:cNvPr id="4" name="Slide Number Placeholder 3"/>
          <p:cNvSpPr>
            <a:spLocks noGrp="1"/>
          </p:cNvSpPr>
          <p:nvPr>
            <p:ph type="sldNum" sz="quarter" idx="5"/>
          </p:nvPr>
        </p:nvSpPr>
        <p:spPr/>
        <p:txBody>
          <a:bodyPr/>
          <a:lstStyle/>
          <a:p>
            <a:fld id="{23C0F04C-41B9-409B-89D7-D4CA3F9BE22F}" type="slidenum">
              <a:rPr lang="en-US" smtClean="0"/>
              <a:t>5</a:t>
            </a:fld>
            <a:endParaRPr lang="en-US"/>
          </a:p>
        </p:txBody>
      </p:sp>
    </p:spTree>
    <p:extLst>
      <p:ext uri="{BB962C8B-B14F-4D97-AF65-F5344CB8AC3E}">
        <p14:creationId xmlns:p14="http://schemas.microsoft.com/office/powerpoint/2010/main" val="157892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program will encourage ongoing participation in and knowledge of GFOA’s resources including best practices, conferences, networking groups, and partnerships with other organizations to prepare members to better serve their governments and communities.</a:t>
            </a:r>
            <a:endParaRPr lang="en-US" dirty="0"/>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26</a:t>
            </a:fld>
            <a:endParaRPr lang="en-US"/>
          </a:p>
        </p:txBody>
      </p:sp>
    </p:spTree>
    <p:extLst>
      <p:ext uri="{BB962C8B-B14F-4D97-AF65-F5344CB8AC3E}">
        <p14:creationId xmlns:p14="http://schemas.microsoft.com/office/powerpoint/2010/main" val="44953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March 2024, the GFOA executive board approved policy updates for the program. The full details can be found in the CPFO Policies and Procedures manual.</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28</a:t>
            </a:fld>
            <a:endParaRPr lang="en-US"/>
          </a:p>
        </p:txBody>
      </p:sp>
    </p:spTree>
    <p:extLst>
      <p:ext uri="{BB962C8B-B14F-4D97-AF65-F5344CB8AC3E}">
        <p14:creationId xmlns:p14="http://schemas.microsoft.com/office/powerpoint/2010/main" val="1119478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programs such as Florida, South Carolina, and Texas, to name a few, they can now partner with GFOA to receive approval for their designation holders to bypass up to three CPFO exams to avoid duplicating their efforts.</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29</a:t>
            </a:fld>
            <a:endParaRPr lang="en-US"/>
          </a:p>
        </p:txBody>
      </p:sp>
    </p:spTree>
    <p:extLst>
      <p:ext uri="{BB962C8B-B14F-4D97-AF65-F5344CB8AC3E}">
        <p14:creationId xmlns:p14="http://schemas.microsoft.com/office/powerpoint/2010/main" val="138573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state associations that do not have a CGFO program, they are encouraged to develop an exam specific to best practices in their state that can serve as an eighth exam so their members can earn the CPFO and a state-specific designation.</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30</a:t>
            </a:fld>
            <a:endParaRPr lang="en-US"/>
          </a:p>
        </p:txBody>
      </p:sp>
    </p:spTree>
    <p:extLst>
      <p:ext uri="{BB962C8B-B14F-4D97-AF65-F5344CB8AC3E}">
        <p14:creationId xmlns:p14="http://schemas.microsoft.com/office/powerpoint/2010/main" val="3928472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abide by certification program best practices, the CPFO program now has its own governance structure. The first meeting will take place this fall. This group will focus on the exam development process and various program policy updates.</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31</a:t>
            </a:fld>
            <a:endParaRPr lang="en-US"/>
          </a:p>
        </p:txBody>
      </p:sp>
    </p:spTree>
    <p:extLst>
      <p:ext uri="{BB962C8B-B14F-4D97-AF65-F5344CB8AC3E}">
        <p14:creationId xmlns:p14="http://schemas.microsoft.com/office/powerpoint/2010/main" val="334260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information and a reminder for state associations to utilize their enrollment scholarships.</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32</a:t>
            </a:fld>
            <a:endParaRPr lang="en-US"/>
          </a:p>
        </p:txBody>
      </p:sp>
    </p:spTree>
    <p:extLst>
      <p:ext uri="{BB962C8B-B14F-4D97-AF65-F5344CB8AC3E}">
        <p14:creationId xmlns:p14="http://schemas.microsoft.com/office/powerpoint/2010/main" val="2441912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Provided for attendees. You don’t need to cover this slide.</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33</a:t>
            </a:fld>
            <a:endParaRPr lang="en-US"/>
          </a:p>
        </p:txBody>
      </p:sp>
    </p:spTree>
    <p:extLst>
      <p:ext uri="{BB962C8B-B14F-4D97-AF65-F5344CB8AC3E}">
        <p14:creationId xmlns:p14="http://schemas.microsoft.com/office/powerpoint/2010/main" val="258133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Provided for attendees. You don’t need to cover this slide.</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34</a:t>
            </a:fld>
            <a:endParaRPr lang="en-US"/>
          </a:p>
        </p:txBody>
      </p:sp>
    </p:spTree>
    <p:extLst>
      <p:ext uri="{BB962C8B-B14F-4D97-AF65-F5344CB8AC3E}">
        <p14:creationId xmlns:p14="http://schemas.microsoft.com/office/powerpoint/2010/main" val="188087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50505"/>
                </a:solidFill>
                <a:effectLst/>
                <a:highlight>
                  <a:srgbClr val="FFFFFF"/>
                </a:highlight>
                <a:latin typeface="Segoe UI Historic" panose="020B0502040204020203" pitchFamily="34" charset="0"/>
              </a:rPr>
              <a:t>Mental models are representations of how we think about complex problems. By upgrading the mental models that elected officials and the public have available to them, they can more easily navigate public finance decisions. Help us make these upgrades, and one lucky winner will receive an all-expense-paid trip to </a:t>
            </a:r>
            <a:r>
              <a:rPr lang="en-US" b="1" i="0" u="none" strike="noStrike">
                <a:solidFill>
                  <a:srgbClr val="050505"/>
                </a:solidFill>
                <a:effectLst/>
                <a:highlight>
                  <a:srgbClr val="FFFFFF"/>
                </a:highlight>
                <a:latin typeface="inherit"/>
                <a:hlinkClick r:id="rId3"/>
              </a:rPr>
              <a:t>#GFOA2025</a:t>
            </a:r>
            <a:r>
              <a:rPr lang="en-US" b="0" i="0">
                <a:solidFill>
                  <a:srgbClr val="050505"/>
                </a:solidFill>
                <a:effectLst/>
                <a:highlight>
                  <a:srgbClr val="FFFFFF"/>
                </a:highlight>
                <a:latin typeface="Segoe UI Historic" panose="020B0502040204020203" pitchFamily="34" charset="0"/>
              </a:rPr>
              <a:t> in Washington, D.C. Scan the QR code to learn more about GFOA’s latest challenge. </a:t>
            </a:r>
            <a:endParaRPr lang="en-US"/>
          </a:p>
        </p:txBody>
      </p:sp>
      <p:sp>
        <p:nvSpPr>
          <p:cNvPr id="4" name="Slide Number Placeholder 3"/>
          <p:cNvSpPr>
            <a:spLocks noGrp="1"/>
          </p:cNvSpPr>
          <p:nvPr>
            <p:ph type="sldNum" sz="quarter" idx="5"/>
          </p:nvPr>
        </p:nvSpPr>
        <p:spPr/>
        <p:txBody>
          <a:bodyPr/>
          <a:lstStyle/>
          <a:p>
            <a:fld id="{23C0F04C-41B9-409B-89D7-D4CA3F9BE22F}" type="slidenum">
              <a:rPr lang="en-US" smtClean="0"/>
              <a:t>6</a:t>
            </a:fld>
            <a:endParaRPr lang="en-US"/>
          </a:p>
        </p:txBody>
      </p:sp>
    </p:spTree>
    <p:extLst>
      <p:ext uri="{BB962C8B-B14F-4D97-AF65-F5344CB8AC3E}">
        <p14:creationId xmlns:p14="http://schemas.microsoft.com/office/powerpoint/2010/main" val="75432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dirty="0">
                <a:solidFill>
                  <a:schemeClr val="tx1"/>
                </a:solidFill>
                <a:effectLst/>
              </a:rPr>
              <a:t>Rethinking Financial Reporting is a fact-based examination of the costs and benefits of the current model of financial reporting and how it can be improved. This is important research for local governments. We’ve compiled many resources on our website including new research, surveys, and more. Scan the QR code for more details.</a:t>
            </a:r>
            <a:r>
              <a:rPr lang="en-US" dirty="0">
                <a:solidFill>
                  <a:schemeClr val="tx1"/>
                </a:solidFill>
              </a:rPr>
              <a:t> </a:t>
            </a:r>
          </a:p>
        </p:txBody>
      </p:sp>
      <p:sp>
        <p:nvSpPr>
          <p:cNvPr id="4" name="Slide Number Placeholder 3"/>
          <p:cNvSpPr>
            <a:spLocks noGrp="1"/>
          </p:cNvSpPr>
          <p:nvPr>
            <p:ph type="sldNum" sz="quarter" idx="5"/>
          </p:nvPr>
        </p:nvSpPr>
        <p:spPr/>
        <p:txBody>
          <a:bodyPr/>
          <a:lstStyle/>
          <a:p>
            <a:fld id="{23C0F04C-41B9-409B-89D7-D4CA3F9BE22F}" type="slidenum">
              <a:rPr lang="en-US" smtClean="0"/>
              <a:t>7</a:t>
            </a:fld>
            <a:endParaRPr lang="en-US"/>
          </a:p>
        </p:txBody>
      </p:sp>
    </p:spTree>
    <p:extLst>
      <p:ext uri="{BB962C8B-B14F-4D97-AF65-F5344CB8AC3E}">
        <p14:creationId xmlns:p14="http://schemas.microsoft.com/office/powerpoint/2010/main" val="325728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your professional development, foster connections, and engage in collaboration with your peer by attending GFOA’s Leadership Academy, March 23-28, 2025 at Arizona State University. This intensive week-long training features a mix of sessions designed to spur individual learning, develop organizational insights, and nurture the development of leadership skills. Sessions are intended to balance the role of the financial professional in state and local government with key trends in leadership for the public sector. The deadline to apply is January 15, 2025.</a:t>
            </a:r>
          </a:p>
        </p:txBody>
      </p:sp>
      <p:sp>
        <p:nvSpPr>
          <p:cNvPr id="4" name="Slide Number Placeholder 3"/>
          <p:cNvSpPr>
            <a:spLocks noGrp="1"/>
          </p:cNvSpPr>
          <p:nvPr>
            <p:ph type="sldNum" sz="quarter" idx="5"/>
          </p:nvPr>
        </p:nvSpPr>
        <p:spPr/>
        <p:txBody>
          <a:bodyPr/>
          <a:lstStyle/>
          <a:p>
            <a:fld id="{23C0F04C-41B9-409B-89D7-D4CA3F9BE22F}" type="slidenum">
              <a:rPr lang="en-US" smtClean="0"/>
              <a:t>9</a:t>
            </a:fld>
            <a:endParaRPr lang="en-US"/>
          </a:p>
        </p:txBody>
      </p:sp>
    </p:spTree>
    <p:extLst>
      <p:ext uri="{BB962C8B-B14F-4D97-AF65-F5344CB8AC3E}">
        <p14:creationId xmlns:p14="http://schemas.microsoft.com/office/powerpoint/2010/main" val="382531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Certified Public Finance Officer program is </a:t>
            </a:r>
            <a:r>
              <a:rPr lang="en-US" b="0" i="0">
                <a:solidFill>
                  <a:srgbClr val="333333"/>
                </a:solidFill>
                <a:effectLst/>
                <a:latin typeface="Verdana" panose="020B0604030504040204" pitchFamily="34" charset="0"/>
              </a:rPr>
              <a:t>designed to equip individuals for prominent roles by enhancing fundamental skills and deepening knowledge of best practices and standards in public finance. Through the certification process, you'll gain the expertise needed to actively contribute to decision-making processes within your government and community. Take charge of projects and lead professionals in a substantive and impactful manner. More than 900 of your public finance peers have become certified. Learn more at gfoa.org/CPFO. </a:t>
            </a:r>
            <a:endParaRPr lang="en-US"/>
          </a:p>
        </p:txBody>
      </p:sp>
      <p:sp>
        <p:nvSpPr>
          <p:cNvPr id="4" name="Slide Number Placeholder 3"/>
          <p:cNvSpPr>
            <a:spLocks noGrp="1"/>
          </p:cNvSpPr>
          <p:nvPr>
            <p:ph type="sldNum" sz="quarter" idx="5"/>
          </p:nvPr>
        </p:nvSpPr>
        <p:spPr/>
        <p:txBody>
          <a:bodyPr/>
          <a:lstStyle/>
          <a:p>
            <a:fld id="{23C0F04C-41B9-409B-89D7-D4CA3F9BE22F}" type="slidenum">
              <a:rPr lang="en-US" smtClean="0"/>
              <a:t>12</a:t>
            </a:fld>
            <a:endParaRPr lang="en-US"/>
          </a:p>
        </p:txBody>
      </p:sp>
    </p:spTree>
    <p:extLst>
      <p:ext uri="{BB962C8B-B14F-4D97-AF65-F5344CB8AC3E}">
        <p14:creationId xmlns:p14="http://schemas.microsoft.com/office/powerpoint/2010/main" val="385569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CPFO program was initially launched in 1999 with five exams. Since the initial exams were published, nearly 1,000 individuals have earned the CPFO designation.</a:t>
            </a:r>
          </a:p>
          <a:p>
            <a:endParaRPr lang="en-US" dirty="0"/>
          </a:p>
          <a:p>
            <a:r>
              <a:rPr lang="en-US" dirty="0"/>
              <a:t>In 2020, the GFOA executive board approved changes to the program, and brough the program back in-house to GFOA. The relaunch changed the enrollment requirements and restructured the exams from five to seven, to separate the Compensation, Procurement and Risk Assessment topics into their own exams.</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13</a:t>
            </a:fld>
            <a:endParaRPr lang="en-US"/>
          </a:p>
        </p:txBody>
      </p:sp>
    </p:spTree>
    <p:extLst>
      <p:ext uri="{BB962C8B-B14F-4D97-AF65-F5344CB8AC3E}">
        <p14:creationId xmlns:p14="http://schemas.microsoft.com/office/powerpoint/2010/main" val="291648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matter where you are in your career, we believe the program will prepare you to lead decision-making efforts for your government and community.</a:t>
            </a:r>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14</a:t>
            </a:fld>
            <a:endParaRPr lang="en-US"/>
          </a:p>
        </p:txBody>
      </p:sp>
    </p:spTree>
    <p:extLst>
      <p:ext uri="{BB962C8B-B14F-4D97-AF65-F5344CB8AC3E}">
        <p14:creationId xmlns:p14="http://schemas.microsoft.com/office/powerpoint/2010/main" val="241688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CPFO Candidate Guide includes all the details</a:t>
            </a:r>
            <a:r>
              <a:rPr lang="en-US" baseline="0" dirty="0"/>
              <a:t> about completing the program.</a:t>
            </a:r>
            <a:endParaRPr lang="en-US" dirty="0"/>
          </a:p>
          <a:p>
            <a:endParaRPr lang="en-US" dirty="0"/>
          </a:p>
        </p:txBody>
      </p:sp>
      <p:sp>
        <p:nvSpPr>
          <p:cNvPr id="4" name="Slide Number Placeholder 3"/>
          <p:cNvSpPr>
            <a:spLocks noGrp="1"/>
          </p:cNvSpPr>
          <p:nvPr>
            <p:ph type="sldNum" sz="quarter" idx="5"/>
          </p:nvPr>
        </p:nvSpPr>
        <p:spPr/>
        <p:txBody>
          <a:bodyPr/>
          <a:lstStyle/>
          <a:p>
            <a:fld id="{45CF3366-9F92-4805-8392-55E9AD2F9687}" type="slidenum">
              <a:rPr lang="en-US" smtClean="0"/>
              <a:t>15</a:t>
            </a:fld>
            <a:endParaRPr lang="en-US"/>
          </a:p>
        </p:txBody>
      </p:sp>
    </p:spTree>
    <p:extLst>
      <p:ext uri="{BB962C8B-B14F-4D97-AF65-F5344CB8AC3E}">
        <p14:creationId xmlns:p14="http://schemas.microsoft.com/office/powerpoint/2010/main" val="273512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742987-4AB7-52F3-894F-771A6556DC84}"/>
              </a:ext>
            </a:extLst>
          </p:cNvPr>
          <p:cNvSpPr/>
          <p:nvPr userDrawn="1"/>
        </p:nvSpPr>
        <p:spPr>
          <a:xfrm>
            <a:off x="0" y="0"/>
            <a:ext cx="12192000" cy="68580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hite logo with black background&#10;&#10;Description automatically generated">
            <a:extLst>
              <a:ext uri="{FF2B5EF4-FFF2-40B4-BE49-F238E27FC236}">
                <a16:creationId xmlns:a16="http://schemas.microsoft.com/office/drawing/2014/main" id="{10B0C1AC-81E1-73CD-31FC-082994860030}"/>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7" name="Rectangle 6">
            <a:extLst>
              <a:ext uri="{FF2B5EF4-FFF2-40B4-BE49-F238E27FC236}">
                <a16:creationId xmlns:a16="http://schemas.microsoft.com/office/drawing/2014/main" id="{90AFF96C-87EA-8844-33CB-D6925565FF37}"/>
              </a:ext>
            </a:extLst>
          </p:cNvPr>
          <p:cNvSpPr/>
          <p:nvPr userDrawn="1"/>
        </p:nvSpPr>
        <p:spPr>
          <a:xfrm>
            <a:off x="0" y="0"/>
            <a:ext cx="161365"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DB90914-89AD-971D-84A5-D9F16DE5947A}"/>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405FF8CE-EAB8-2CF0-FB87-2CDD05ECA308}"/>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3ACDE8"/>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4758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age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11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004E95"/>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8079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Title Pag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12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8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004E95"/>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58581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Title Page -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6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004E95"/>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6819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Title Page - light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9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004E95"/>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709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Title Page - 004e95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6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3ACDE8"/>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82388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Page - gradi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gradFill flip="none" rotWithShape="1">
            <a:gsLst>
              <a:gs pos="0">
                <a:srgbClr val="004E95"/>
              </a:gs>
              <a:gs pos="53000">
                <a:srgbClr val="3ACDE8"/>
              </a:gs>
              <a:gs pos="100000">
                <a:srgbClr val="3ACD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11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004E95"/>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39709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Column - Polls &amp; Excerci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EAD6-32DE-31A8-AA23-0F264F2BB26A}"/>
              </a:ext>
            </a:extLst>
          </p:cNvPr>
          <p:cNvSpPr>
            <a:spLocks noGrp="1"/>
          </p:cNvSpPr>
          <p:nvPr>
            <p:ph type="title" hasCustomPrompt="1"/>
          </p:nvPr>
        </p:nvSpPr>
        <p:spPr>
          <a:xfrm>
            <a:off x="1129894" y="293787"/>
            <a:ext cx="10210800" cy="592817"/>
          </a:xfrm>
        </p:spPr>
        <p:txBody>
          <a:bodyPr>
            <a:noAutofit/>
          </a:bodyPr>
          <a:lstStyle>
            <a:lvl1pPr>
              <a:defRPr sz="3600">
                <a:solidFill>
                  <a:srgbClr val="004E95"/>
                </a:solidFill>
              </a:defRPr>
            </a:lvl1pPr>
          </a:lstStyle>
          <a:p>
            <a:r>
              <a:rPr lang="en-US" dirty="0"/>
              <a:t>to edit Master title style</a:t>
            </a:r>
          </a:p>
        </p:txBody>
      </p:sp>
      <p:sp>
        <p:nvSpPr>
          <p:cNvPr id="3" name="Content Placeholder 2">
            <a:extLst>
              <a:ext uri="{FF2B5EF4-FFF2-40B4-BE49-F238E27FC236}">
                <a16:creationId xmlns:a16="http://schemas.microsoft.com/office/drawing/2014/main" id="{531B9E13-1A22-853C-CF17-634ECBE2A0CC}"/>
              </a:ext>
            </a:extLst>
          </p:cNvPr>
          <p:cNvSpPr>
            <a:spLocks noGrp="1"/>
          </p:cNvSpPr>
          <p:nvPr>
            <p:ph sz="half" idx="1"/>
          </p:nvPr>
        </p:nvSpPr>
        <p:spPr>
          <a:xfrm>
            <a:off x="1143000" y="1364974"/>
            <a:ext cx="10210800" cy="469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5" name="Rectangle 4">
            <a:extLst>
              <a:ext uri="{FF2B5EF4-FFF2-40B4-BE49-F238E27FC236}">
                <a16:creationId xmlns:a16="http://schemas.microsoft.com/office/drawing/2014/main" id="{AEA74882-4463-A4E1-EFF7-858D88AF9256}"/>
              </a:ext>
            </a:extLst>
          </p:cNvPr>
          <p:cNvSpPr/>
          <p:nvPr userDrawn="1"/>
        </p:nvSpPr>
        <p:spPr>
          <a:xfrm>
            <a:off x="0" y="0"/>
            <a:ext cx="687411" cy="6858000"/>
          </a:xfrm>
          <a:prstGeom prst="rect">
            <a:avLst/>
          </a:prstGeom>
          <a:solidFill>
            <a:srgbClr val="004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logo with black background&#10;&#10;Description automatically generated">
            <a:extLst>
              <a:ext uri="{FF2B5EF4-FFF2-40B4-BE49-F238E27FC236}">
                <a16:creationId xmlns:a16="http://schemas.microsoft.com/office/drawing/2014/main" id="{A6CF8C65-CCFA-ADB7-F22F-91E216AA9BC3}"/>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149480" y="6176963"/>
            <a:ext cx="388450" cy="485060"/>
          </a:xfrm>
          <a:prstGeom prst="rect">
            <a:avLst/>
          </a:prstGeom>
        </p:spPr>
      </p:pic>
    </p:spTree>
    <p:extLst>
      <p:ext uri="{BB962C8B-B14F-4D97-AF65-F5344CB8AC3E}">
        <p14:creationId xmlns:p14="http://schemas.microsoft.com/office/powerpoint/2010/main" val="1669675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guide id="4" pos="71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lumn - Polls &amp; Excerci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EAD6-32DE-31A8-AA23-0F264F2BB26A}"/>
              </a:ext>
            </a:extLst>
          </p:cNvPr>
          <p:cNvSpPr>
            <a:spLocks noGrp="1"/>
          </p:cNvSpPr>
          <p:nvPr>
            <p:ph type="title" hasCustomPrompt="1"/>
          </p:nvPr>
        </p:nvSpPr>
        <p:spPr>
          <a:xfrm>
            <a:off x="1129894" y="293787"/>
            <a:ext cx="10210800" cy="592817"/>
          </a:xfrm>
        </p:spPr>
        <p:txBody>
          <a:bodyPr>
            <a:noAutofit/>
          </a:bodyPr>
          <a:lstStyle>
            <a:lvl1pPr>
              <a:defRPr sz="3600">
                <a:solidFill>
                  <a:srgbClr val="004E95"/>
                </a:solidFill>
              </a:defRPr>
            </a:lvl1pPr>
          </a:lstStyle>
          <a:p>
            <a:r>
              <a:rPr lang="en-US" dirty="0"/>
              <a:t>to edit Master title style</a:t>
            </a:r>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5" name="Rectangle 4">
            <a:extLst>
              <a:ext uri="{FF2B5EF4-FFF2-40B4-BE49-F238E27FC236}">
                <a16:creationId xmlns:a16="http://schemas.microsoft.com/office/drawing/2014/main" id="{AEA74882-4463-A4E1-EFF7-858D88AF9256}"/>
              </a:ext>
            </a:extLst>
          </p:cNvPr>
          <p:cNvSpPr/>
          <p:nvPr userDrawn="1"/>
        </p:nvSpPr>
        <p:spPr>
          <a:xfrm>
            <a:off x="0" y="0"/>
            <a:ext cx="687411" cy="6858000"/>
          </a:xfrm>
          <a:prstGeom prst="rect">
            <a:avLst/>
          </a:prstGeom>
          <a:solidFill>
            <a:srgbClr val="004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logo with black background&#10;&#10;Description automatically generated">
            <a:extLst>
              <a:ext uri="{FF2B5EF4-FFF2-40B4-BE49-F238E27FC236}">
                <a16:creationId xmlns:a16="http://schemas.microsoft.com/office/drawing/2014/main" id="{A6CF8C65-CCFA-ADB7-F22F-91E216AA9BC3}"/>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149480" y="6176963"/>
            <a:ext cx="388450" cy="485060"/>
          </a:xfrm>
          <a:prstGeom prst="rect">
            <a:avLst/>
          </a:prstGeom>
        </p:spPr>
      </p:pic>
      <p:sp>
        <p:nvSpPr>
          <p:cNvPr id="4" name="Content Placeholder 2">
            <a:extLst>
              <a:ext uri="{FF2B5EF4-FFF2-40B4-BE49-F238E27FC236}">
                <a16:creationId xmlns:a16="http://schemas.microsoft.com/office/drawing/2014/main" id="{FBF96F3D-8CDC-EE35-227E-DB1525521355}"/>
              </a:ext>
            </a:extLst>
          </p:cNvPr>
          <p:cNvSpPr>
            <a:spLocks noGrp="1"/>
          </p:cNvSpPr>
          <p:nvPr>
            <p:ph sz="half" idx="13"/>
          </p:nvPr>
        </p:nvSpPr>
        <p:spPr>
          <a:xfrm>
            <a:off x="1143000" y="1364974"/>
            <a:ext cx="4876800" cy="469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6D335C39-DBB2-ACD9-9637-854555BF9577}"/>
              </a:ext>
            </a:extLst>
          </p:cNvPr>
          <p:cNvSpPr>
            <a:spLocks noGrp="1"/>
          </p:cNvSpPr>
          <p:nvPr>
            <p:ph sz="half" idx="2"/>
          </p:nvPr>
        </p:nvSpPr>
        <p:spPr>
          <a:xfrm>
            <a:off x="6477000" y="1364974"/>
            <a:ext cx="4876800" cy="469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88501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guide id="4" pos="715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 No title -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B9E13-1A22-853C-CF17-634ECBE2A0CC}"/>
              </a:ext>
            </a:extLst>
          </p:cNvPr>
          <p:cNvSpPr>
            <a:spLocks noGrp="1"/>
          </p:cNvSpPr>
          <p:nvPr>
            <p:ph sz="half" idx="1"/>
          </p:nvPr>
        </p:nvSpPr>
        <p:spPr>
          <a:xfrm>
            <a:off x="838200" y="612742"/>
            <a:ext cx="10515600" cy="544515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Tree>
    <p:extLst>
      <p:ext uri="{BB962C8B-B14F-4D97-AF65-F5344CB8AC3E}">
        <p14:creationId xmlns:p14="http://schemas.microsoft.com/office/powerpoint/2010/main" val="1229041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guide id="4" pos="715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ne Column - No titl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B9E13-1A22-853C-CF17-634ECBE2A0CC}"/>
              </a:ext>
            </a:extLst>
          </p:cNvPr>
          <p:cNvSpPr>
            <a:spLocks noGrp="1"/>
          </p:cNvSpPr>
          <p:nvPr>
            <p:ph sz="half" idx="1"/>
          </p:nvPr>
        </p:nvSpPr>
        <p:spPr>
          <a:xfrm>
            <a:off x="838200" y="612742"/>
            <a:ext cx="10515600" cy="544515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Tree>
    <p:extLst>
      <p:ext uri="{BB962C8B-B14F-4D97-AF65-F5344CB8AC3E}">
        <p14:creationId xmlns:p14="http://schemas.microsoft.com/office/powerpoint/2010/main" val="938814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guide id="4" pos="71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DFC1F7-345E-9042-CBD4-D3875B613A84}"/>
              </a:ext>
            </a:extLst>
          </p:cNvPr>
          <p:cNvSpPr/>
          <p:nvPr userDrawn="1"/>
        </p:nvSpPr>
        <p:spPr>
          <a:xfrm>
            <a:off x="0" y="0"/>
            <a:ext cx="12192000" cy="68580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714084F-4D37-58BF-CA6F-0B1FF6399A24}"/>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726DDB83-D002-DDCD-AA1B-E81D598FE109}"/>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C4C4C4"/>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white logo with black background&#10;&#10;Description automatically generated">
            <a:extLst>
              <a:ext uri="{FF2B5EF4-FFF2-40B4-BE49-F238E27FC236}">
                <a16:creationId xmlns:a16="http://schemas.microsoft.com/office/drawing/2014/main" id="{223F149B-E35D-192E-61BF-AAF0BFAFD65E}"/>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9" name="Rectangle 8">
            <a:extLst>
              <a:ext uri="{FF2B5EF4-FFF2-40B4-BE49-F238E27FC236}">
                <a16:creationId xmlns:a16="http://schemas.microsoft.com/office/drawing/2014/main" id="{05CF0F16-EC17-B7C5-FAC6-85EA3D12C719}"/>
              </a:ext>
            </a:extLst>
          </p:cNvPr>
          <p:cNvSpPr/>
          <p:nvPr userDrawn="1"/>
        </p:nvSpPr>
        <p:spPr>
          <a:xfrm>
            <a:off x="0" y="0"/>
            <a:ext cx="161365" cy="6858000"/>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6771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PE cod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white logo with black background&#10;&#10;Description automatically generated">
            <a:extLst>
              <a:ext uri="{FF2B5EF4-FFF2-40B4-BE49-F238E27FC236}">
                <a16:creationId xmlns:a16="http://schemas.microsoft.com/office/drawing/2014/main" id="{0ED18A3A-FCFD-AB65-5D17-4A4C00A39771}"/>
              </a:ext>
            </a:extLst>
          </p:cNvPr>
          <p:cNvPicPr>
            <a:picLocks noChangeAspect="1"/>
          </p:cNvPicPr>
          <p:nvPr userDrawn="1"/>
        </p:nvPicPr>
        <p:blipFill>
          <a:blip r:embed="rId2" cstate="email">
            <a:alphaModFix amt="6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49980A8-30F3-C884-AAE3-CFCAEA7C34DF}"/>
              </a:ext>
            </a:extLst>
          </p:cNvPr>
          <p:cNvSpPr txBox="1">
            <a:spLocks/>
          </p:cNvSpPr>
          <p:nvPr userDrawn="1"/>
        </p:nvSpPr>
        <p:spPr>
          <a:xfrm>
            <a:off x="1524000" y="997070"/>
            <a:ext cx="9144000" cy="1206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4E4E4E"/>
                </a:solidFill>
                <a:latin typeface="Lato" panose="020F0502020204030203" pitchFamily="34" charset="0"/>
                <a:ea typeface="Lato" panose="020F0502020204030203" pitchFamily="34" charset="0"/>
                <a:cs typeface="Lato" panose="020F0502020204030203" pitchFamily="34" charset="0"/>
              </a:defRPr>
            </a:lvl1pPr>
          </a:lstStyle>
          <a:p>
            <a:r>
              <a:rPr lang="en-US" altLang="en-US" sz="4800" dirty="0">
                <a:solidFill>
                  <a:srgbClr val="3ACDE8"/>
                </a:solidFill>
                <a:ea typeface="+mj-ea"/>
                <a:cs typeface="+mj-cs"/>
              </a:rPr>
              <a:t>THANK YOU FOR ATTENDING!</a:t>
            </a:r>
          </a:p>
        </p:txBody>
      </p:sp>
      <p:cxnSp>
        <p:nvCxnSpPr>
          <p:cNvPr id="6" name="Straight Connector 5">
            <a:extLst>
              <a:ext uri="{FF2B5EF4-FFF2-40B4-BE49-F238E27FC236}">
                <a16:creationId xmlns:a16="http://schemas.microsoft.com/office/drawing/2014/main" id="{4903839E-0F13-F9CF-B35A-E5CDE84A312E}"/>
              </a:ext>
            </a:extLst>
          </p:cNvPr>
          <p:cNvCxnSpPr>
            <a:cxnSpLocks/>
          </p:cNvCxnSpPr>
          <p:nvPr userDrawn="1"/>
        </p:nvCxnSpPr>
        <p:spPr>
          <a:xfrm>
            <a:off x="1589314" y="2044131"/>
            <a:ext cx="9035143" cy="0"/>
          </a:xfrm>
          <a:prstGeom prst="line">
            <a:avLst/>
          </a:prstGeom>
          <a:ln w="34925">
            <a:solidFill>
              <a:srgbClr val="3ACDE8"/>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62F97B6-788D-7CEB-D7C2-5C93CED5C2AF}"/>
              </a:ext>
            </a:extLst>
          </p:cNvPr>
          <p:cNvSpPr txBox="1">
            <a:spLocks/>
          </p:cNvSpPr>
          <p:nvPr userDrawn="1"/>
        </p:nvSpPr>
        <p:spPr>
          <a:xfrm>
            <a:off x="1480457" y="2691992"/>
            <a:ext cx="9144000" cy="34475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4E4E4E"/>
              </a:buClr>
              <a:buFont typeface="Arial" panose="020B0604020202020204" pitchFamily="34" charset="0"/>
              <a:buChar char="•"/>
              <a:defRPr sz="28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lgn="l" defTabSz="914400" rtl="0" eaLnBrk="1" latinLnBrk="0" hangingPunct="1">
              <a:lnSpc>
                <a:spcPct val="100000"/>
              </a:lnSpc>
              <a:spcBef>
                <a:spcPts val="1000"/>
              </a:spcBef>
              <a:buClr>
                <a:srgbClr val="4E4E4E"/>
              </a:buClr>
              <a:buSzPct val="80000"/>
              <a:buFont typeface="Wingdings" pitchFamily="2" charset="2"/>
              <a:buChar char="§"/>
              <a:defRPr sz="24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2pPr>
            <a:lvl3pPr marL="1143000" indent="-228600" algn="l" defTabSz="914400" rtl="0" eaLnBrk="1" latinLnBrk="0" hangingPunct="1">
              <a:lnSpc>
                <a:spcPct val="100000"/>
              </a:lnSpc>
              <a:spcBef>
                <a:spcPts val="1000"/>
              </a:spcBef>
              <a:buClr>
                <a:srgbClr val="4E4E4E"/>
              </a:buClr>
              <a:buSzPct val="100000"/>
              <a:buFont typeface="System Font Regular"/>
              <a:buChar char="‣"/>
              <a:defRPr sz="20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3pPr>
            <a:lvl4pPr marL="1600200" indent="-228600" algn="l" defTabSz="914400" rtl="0" eaLnBrk="1" latinLnBrk="0" hangingPunct="1">
              <a:lnSpc>
                <a:spcPct val="100000"/>
              </a:lnSpc>
              <a:spcBef>
                <a:spcPts val="1000"/>
              </a:spcBef>
              <a:buClr>
                <a:srgbClr val="4E4E4E"/>
              </a:buClr>
              <a:buSzPct val="90000"/>
              <a:buFont typeface="Courier New" panose="02070309020205020404" pitchFamily="49" charset="0"/>
              <a:buChar char="o"/>
              <a:defRPr sz="18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4pPr>
            <a:lvl5pPr marL="2057400" indent="-228600" algn="l" defTabSz="914400" rtl="0" eaLnBrk="1" latinLnBrk="0" hangingPunct="1">
              <a:lnSpc>
                <a:spcPct val="100000"/>
              </a:lnSpc>
              <a:spcBef>
                <a:spcPts val="1000"/>
              </a:spcBef>
              <a:buClr>
                <a:srgbClr val="4E4E4E"/>
              </a:buClr>
              <a:buSzPct val="60000"/>
              <a:buFont typeface="System Font Regular"/>
              <a:buChar char="☐"/>
              <a:defRPr sz="18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None/>
            </a:pPr>
            <a:r>
              <a:rPr lang="en-US" altLang="en-US" dirty="0">
                <a:solidFill>
                  <a:schemeClr val="bg1"/>
                </a:solidFill>
              </a:rPr>
              <a:t>Next Steps to Claim CPE for the Session:</a:t>
            </a:r>
            <a:br>
              <a:rPr lang="en-US" altLang="en-US" dirty="0">
                <a:solidFill>
                  <a:schemeClr val="bg1"/>
                </a:solidFill>
              </a:rPr>
            </a:br>
            <a:endParaRPr lang="en-US" altLang="en-US" dirty="0">
              <a:solidFill>
                <a:schemeClr val="bg1"/>
              </a:solidFill>
            </a:endParaRPr>
          </a:p>
          <a:p>
            <a:pPr marL="514350" indent="-514350">
              <a:buClr>
                <a:schemeClr val="bg1"/>
              </a:buClr>
              <a:buFont typeface="+mj-lt"/>
              <a:buAutoNum type="arabicPeriod"/>
            </a:pPr>
            <a:r>
              <a:rPr lang="en-US" dirty="0">
                <a:solidFill>
                  <a:schemeClr val="bg1"/>
                </a:solidFill>
              </a:rPr>
              <a:t>Enter this verification code:</a:t>
            </a:r>
            <a:br>
              <a:rPr lang="en-US" dirty="0">
                <a:solidFill>
                  <a:schemeClr val="bg1"/>
                </a:solidFill>
              </a:rPr>
            </a:br>
            <a:endParaRPr lang="en-US" dirty="0">
              <a:solidFill>
                <a:schemeClr val="bg1"/>
              </a:solidFill>
            </a:endParaRPr>
          </a:p>
          <a:p>
            <a:pPr marL="514350" indent="-514350">
              <a:buClr>
                <a:schemeClr val="bg1"/>
              </a:buClr>
              <a:buFont typeface="+mj-lt"/>
              <a:buAutoNum type="arabicPeriod"/>
            </a:pPr>
            <a:r>
              <a:rPr lang="en-US" dirty="0">
                <a:solidFill>
                  <a:schemeClr val="bg1"/>
                </a:solidFill>
              </a:rPr>
              <a:t>Complete the evaluation and give us your </a:t>
            </a:r>
            <a:br>
              <a:rPr lang="en-US" dirty="0">
                <a:solidFill>
                  <a:schemeClr val="bg1"/>
                </a:solidFill>
              </a:rPr>
            </a:br>
            <a:r>
              <a:rPr lang="en-US" dirty="0">
                <a:solidFill>
                  <a:schemeClr val="bg1"/>
                </a:solidFill>
              </a:rPr>
              <a:t>feedback on this session.</a:t>
            </a:r>
          </a:p>
          <a:p>
            <a:endParaRPr lang="en-US" dirty="0"/>
          </a:p>
        </p:txBody>
      </p:sp>
      <p:sp>
        <p:nvSpPr>
          <p:cNvPr id="9" name="TextBox 8">
            <a:extLst>
              <a:ext uri="{FF2B5EF4-FFF2-40B4-BE49-F238E27FC236}">
                <a16:creationId xmlns:a16="http://schemas.microsoft.com/office/drawing/2014/main" id="{675C1D64-919B-AADB-1EB8-8568C5C97FF5}"/>
              </a:ext>
            </a:extLst>
          </p:cNvPr>
          <p:cNvSpPr txBox="1"/>
          <p:nvPr userDrawn="1"/>
        </p:nvSpPr>
        <p:spPr>
          <a:xfrm>
            <a:off x="6588112" y="3666508"/>
            <a:ext cx="2318994" cy="523220"/>
          </a:xfrm>
          <a:prstGeom prst="rect">
            <a:avLst/>
          </a:prstGeom>
          <a:noFill/>
        </p:spPr>
        <p:txBody>
          <a:bodyPr wrap="square" rtlCol="0">
            <a:spAutoFit/>
          </a:bodyPr>
          <a:lstStyle/>
          <a:p>
            <a:endParaRPr lang="en-US" sz="2800" spc="300" dirty="0">
              <a:solidFill>
                <a:schemeClr val="bg1"/>
              </a:solidFill>
              <a:latin typeface="+mj-lt"/>
            </a:endParaRPr>
          </a:p>
        </p:txBody>
      </p:sp>
      <p:sp>
        <p:nvSpPr>
          <p:cNvPr id="10" name="Title 1">
            <a:extLst>
              <a:ext uri="{FF2B5EF4-FFF2-40B4-BE49-F238E27FC236}">
                <a16:creationId xmlns:a16="http://schemas.microsoft.com/office/drawing/2014/main" id="{67B1516D-76BE-DA88-753D-1AD2208034C6}"/>
              </a:ext>
            </a:extLst>
          </p:cNvPr>
          <p:cNvSpPr>
            <a:spLocks noGrp="1"/>
          </p:cNvSpPr>
          <p:nvPr>
            <p:ph type="title" hasCustomPrompt="1"/>
          </p:nvPr>
        </p:nvSpPr>
        <p:spPr>
          <a:xfrm>
            <a:off x="6588112" y="3637324"/>
            <a:ext cx="5006858" cy="592817"/>
          </a:xfrm>
        </p:spPr>
        <p:txBody>
          <a:bodyPr>
            <a:noAutofit/>
          </a:bodyPr>
          <a:lstStyle>
            <a:lvl1pPr>
              <a:defRPr sz="2800" spc="300">
                <a:solidFill>
                  <a:schemeClr val="accent2"/>
                </a:solidFill>
              </a:defRPr>
            </a:lvl1pPr>
          </a:lstStyle>
          <a:p>
            <a:r>
              <a:rPr lang="en-US" dirty="0"/>
              <a:t>to edit Master title style</a:t>
            </a:r>
          </a:p>
        </p:txBody>
      </p:sp>
    </p:spTree>
    <p:extLst>
      <p:ext uri="{BB962C8B-B14F-4D97-AF65-F5344CB8AC3E}">
        <p14:creationId xmlns:p14="http://schemas.microsoft.com/office/powerpoint/2010/main" val="4152919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color -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762FA87-1012-869F-6B21-6EC1C936497B}"/>
              </a:ext>
            </a:extLst>
          </p:cNvPr>
          <p:cNvSpPr>
            <a:spLocks noGrp="1"/>
          </p:cNvSpPr>
          <p:nvPr>
            <p:ph sz="half" idx="1"/>
          </p:nvPr>
        </p:nvSpPr>
        <p:spPr>
          <a:xfrm>
            <a:off x="838200" y="612742"/>
            <a:ext cx="10515600" cy="5445158"/>
          </a:xfrm>
        </p:spPr>
        <p:txBody>
          <a:bodyPr>
            <a:normAutofit/>
          </a:bodyPr>
          <a:lstStyle>
            <a:lvl1pPr marL="0" indent="0">
              <a:lnSpc>
                <a:spcPct val="100000"/>
              </a:lnSpc>
              <a:spcBef>
                <a:spcPts val="1000"/>
              </a:spcBef>
              <a:buFontTx/>
              <a:buNone/>
              <a:defRPr sz="4000">
                <a:solidFill>
                  <a:schemeClr val="bg1"/>
                </a:solidFill>
              </a:defRPr>
            </a:lvl1pPr>
            <a:lvl2pPr marL="457200" indent="0">
              <a:lnSpc>
                <a:spcPct val="100000"/>
              </a:lnSpc>
              <a:spcBef>
                <a:spcPts val="1000"/>
              </a:spcBef>
              <a:buFontTx/>
              <a:buNone/>
              <a:defRPr>
                <a:solidFill>
                  <a:schemeClr val="bg1"/>
                </a:solidFill>
              </a:defRPr>
            </a:lvl2pPr>
            <a:lvl3pPr marL="914400" indent="0">
              <a:lnSpc>
                <a:spcPct val="100000"/>
              </a:lnSpc>
              <a:spcBef>
                <a:spcPts val="1000"/>
              </a:spcBef>
              <a:buFontTx/>
              <a:buNone/>
              <a:defRPr>
                <a:solidFill>
                  <a:schemeClr val="bg1"/>
                </a:solidFill>
              </a:defRPr>
            </a:lvl3pPr>
            <a:lvl4pPr marL="1371600" indent="0">
              <a:lnSpc>
                <a:spcPct val="100000"/>
              </a:lnSpc>
              <a:spcBef>
                <a:spcPts val="1000"/>
              </a:spcBef>
              <a:buFontTx/>
              <a:buNone/>
              <a:defRPr>
                <a:solidFill>
                  <a:schemeClr val="bg1"/>
                </a:solidFill>
              </a:defRPr>
            </a:lvl4pPr>
            <a:lvl5pPr marL="1828800" indent="0">
              <a:lnSpc>
                <a:spcPct val="100000"/>
              </a:lnSpc>
              <a:spcBef>
                <a:spcPts val="1000"/>
              </a:spcBef>
              <a:buFontTx/>
              <a:buNone/>
              <a:defRPr>
                <a:solidFill>
                  <a:schemeClr val="bg1"/>
                </a:solidFill>
              </a:defRPr>
            </a:lvl5pPr>
          </a:lstStyle>
          <a:p>
            <a:pPr lvl="0"/>
            <a:endParaRPr lang="en-US" dirty="0"/>
          </a:p>
        </p:txBody>
      </p:sp>
    </p:spTree>
    <p:extLst>
      <p:ext uri="{BB962C8B-B14F-4D97-AF65-F5344CB8AC3E}">
        <p14:creationId xmlns:p14="http://schemas.microsoft.com/office/powerpoint/2010/main" val="2984998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color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449A2-CD35-7B3B-B96E-803264D8F981}"/>
              </a:ext>
            </a:extLst>
          </p:cNvPr>
          <p:cNvSpPr/>
          <p:nvPr userDrawn="1"/>
        </p:nvSpPr>
        <p:spPr>
          <a:xfrm>
            <a:off x="0" y="0"/>
            <a:ext cx="12192000" cy="68580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153329-B491-6FBA-7C82-EA84B66D6EB2}"/>
              </a:ext>
            </a:extLst>
          </p:cNvPr>
          <p:cNvSpPr/>
          <p:nvPr userDrawn="1"/>
        </p:nvSpPr>
        <p:spPr>
          <a:xfrm rot="5400000">
            <a:off x="6016841" y="685267"/>
            <a:ext cx="161365" cy="12188952"/>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762FA87-1012-869F-6B21-6EC1C936497B}"/>
              </a:ext>
            </a:extLst>
          </p:cNvPr>
          <p:cNvSpPr>
            <a:spLocks noGrp="1"/>
          </p:cNvSpPr>
          <p:nvPr>
            <p:ph sz="half" idx="1"/>
          </p:nvPr>
        </p:nvSpPr>
        <p:spPr>
          <a:xfrm>
            <a:off x="838200" y="612742"/>
            <a:ext cx="10515600" cy="5445158"/>
          </a:xfrm>
        </p:spPr>
        <p:txBody>
          <a:bodyPr>
            <a:normAutofit/>
          </a:bodyPr>
          <a:lstStyle>
            <a:lvl1pPr marL="0" indent="0">
              <a:lnSpc>
                <a:spcPct val="100000"/>
              </a:lnSpc>
              <a:spcBef>
                <a:spcPts val="1000"/>
              </a:spcBef>
              <a:buFontTx/>
              <a:buNone/>
              <a:defRPr sz="4000">
                <a:solidFill>
                  <a:schemeClr val="bg1"/>
                </a:solidFill>
              </a:defRPr>
            </a:lvl1pPr>
            <a:lvl2pPr marL="457200" indent="0">
              <a:lnSpc>
                <a:spcPct val="100000"/>
              </a:lnSpc>
              <a:spcBef>
                <a:spcPts val="1000"/>
              </a:spcBef>
              <a:buFontTx/>
              <a:buNone/>
              <a:defRPr>
                <a:solidFill>
                  <a:schemeClr val="bg1"/>
                </a:solidFill>
              </a:defRPr>
            </a:lvl2pPr>
            <a:lvl3pPr marL="914400" indent="0">
              <a:lnSpc>
                <a:spcPct val="100000"/>
              </a:lnSpc>
              <a:spcBef>
                <a:spcPts val="1000"/>
              </a:spcBef>
              <a:buFontTx/>
              <a:buNone/>
              <a:defRPr>
                <a:solidFill>
                  <a:schemeClr val="bg1"/>
                </a:solidFill>
              </a:defRPr>
            </a:lvl3pPr>
            <a:lvl4pPr marL="1371600" indent="0">
              <a:lnSpc>
                <a:spcPct val="100000"/>
              </a:lnSpc>
              <a:spcBef>
                <a:spcPts val="1000"/>
              </a:spcBef>
              <a:buFontTx/>
              <a:buNone/>
              <a:defRPr>
                <a:solidFill>
                  <a:schemeClr val="bg1"/>
                </a:solidFill>
              </a:defRPr>
            </a:lvl4pPr>
            <a:lvl5pPr marL="1828800" indent="0">
              <a:lnSpc>
                <a:spcPct val="100000"/>
              </a:lnSpc>
              <a:spcBef>
                <a:spcPts val="1000"/>
              </a:spcBef>
              <a:buFontTx/>
              <a:buNone/>
              <a:defRPr>
                <a:solidFill>
                  <a:schemeClr val="bg1"/>
                </a:solidFill>
              </a:defRPr>
            </a:lvl5pPr>
          </a:lstStyle>
          <a:p>
            <a:pPr lvl="0"/>
            <a:endParaRPr lang="en-US" dirty="0"/>
          </a:p>
        </p:txBody>
      </p:sp>
    </p:spTree>
    <p:extLst>
      <p:ext uri="{BB962C8B-B14F-4D97-AF65-F5344CB8AC3E}">
        <p14:creationId xmlns:p14="http://schemas.microsoft.com/office/powerpoint/2010/main" val="3085230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0E2A3C-5B52-F0B2-F51C-1913C4BB4B35}"/>
              </a:ext>
            </a:extLst>
          </p:cNvPr>
          <p:cNvSpPr>
            <a:spLocks noGrp="1"/>
          </p:cNvSpPr>
          <p:nvPr>
            <p:ph type="sldNum" sz="quarter" idx="12"/>
          </p:nvPr>
        </p:nvSpPr>
        <p:spPr/>
        <p:txBody>
          <a:bodyPr/>
          <a:lstStyle/>
          <a:p>
            <a:fld id="{C3A80CB9-8FF1-4649-AD49-46408C0A55E9}" type="slidenum">
              <a:rPr lang="en-US" smtClean="0"/>
              <a:t>‹#›</a:t>
            </a:fld>
            <a:endParaRPr lang="en-US"/>
          </a:p>
        </p:txBody>
      </p:sp>
    </p:spTree>
    <p:extLst>
      <p:ext uri="{BB962C8B-B14F-4D97-AF65-F5344CB8AC3E}">
        <p14:creationId xmlns:p14="http://schemas.microsoft.com/office/powerpoint/2010/main" val="2832515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72F2-108C-1537-9045-4F6849162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7798F-E075-046B-5A94-86116F8B7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B9B99C-B395-BDDB-A6E4-08F7148972D5}"/>
              </a:ext>
            </a:extLst>
          </p:cNvPr>
          <p:cNvSpPr>
            <a:spLocks noGrp="1"/>
          </p:cNvSpPr>
          <p:nvPr>
            <p:ph type="sldNum" sz="quarter" idx="12"/>
          </p:nvPr>
        </p:nvSpPr>
        <p:spPr/>
        <p:txBody>
          <a:bodyPr/>
          <a:lstStyle/>
          <a:p>
            <a:fld id="{C3A80CB9-8FF1-4649-AD49-46408C0A55E9}" type="slidenum">
              <a:rPr lang="en-US" smtClean="0"/>
              <a:t>‹#›</a:t>
            </a:fld>
            <a:endParaRPr lang="en-US"/>
          </a:p>
        </p:txBody>
      </p:sp>
    </p:spTree>
    <p:extLst>
      <p:ext uri="{BB962C8B-B14F-4D97-AF65-F5344CB8AC3E}">
        <p14:creationId xmlns:p14="http://schemas.microsoft.com/office/powerpoint/2010/main" val="428475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A69E-6DD4-6898-0285-F7056B67B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AACD-B354-B7B3-E5DF-4C1962042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572CA5-3BD8-0785-0D8B-9ACD5277633E}"/>
              </a:ext>
            </a:extLst>
          </p:cNvPr>
          <p:cNvSpPr>
            <a:spLocks noGrp="1"/>
          </p:cNvSpPr>
          <p:nvPr>
            <p:ph type="dt" sz="half" idx="10"/>
          </p:nvPr>
        </p:nvSpPr>
        <p:spPr/>
        <p:txBody>
          <a:bodyPr/>
          <a:lstStyle/>
          <a:p>
            <a:fld id="{AEAF50BF-1254-4758-B880-B38D75DE44DC}" type="datetimeFigureOut">
              <a:rPr lang="en-US" smtClean="0"/>
              <a:t>7/31/2024</a:t>
            </a:fld>
            <a:endParaRPr lang="en-US"/>
          </a:p>
        </p:txBody>
      </p:sp>
      <p:sp>
        <p:nvSpPr>
          <p:cNvPr id="5" name="Footer Placeholder 4">
            <a:extLst>
              <a:ext uri="{FF2B5EF4-FFF2-40B4-BE49-F238E27FC236}">
                <a16:creationId xmlns:a16="http://schemas.microsoft.com/office/drawing/2014/main" id="{9EE0EB77-307E-B351-BD45-649B080DF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DBBE7-346D-6069-ADAE-16A4D975A2C3}"/>
              </a:ext>
            </a:extLst>
          </p:cNvPr>
          <p:cNvSpPr>
            <a:spLocks noGrp="1"/>
          </p:cNvSpPr>
          <p:nvPr>
            <p:ph type="sldNum" sz="quarter" idx="12"/>
          </p:nvPr>
        </p:nvSpPr>
        <p:spPr/>
        <p:txBody>
          <a:bodyPr/>
          <a:lstStyle/>
          <a:p>
            <a:fld id="{9F8DAF95-D9E1-4DE8-9D8F-3F5192D948A7}" type="slidenum">
              <a:rPr lang="en-US" smtClean="0"/>
              <a:t>‹#›</a:t>
            </a:fld>
            <a:endParaRPr lang="en-US"/>
          </a:p>
        </p:txBody>
      </p:sp>
    </p:spTree>
    <p:extLst>
      <p:ext uri="{BB962C8B-B14F-4D97-AF65-F5344CB8AC3E}">
        <p14:creationId xmlns:p14="http://schemas.microsoft.com/office/powerpoint/2010/main" val="109494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742987-4AB7-52F3-894F-771A6556DC84}"/>
              </a:ext>
            </a:extLst>
          </p:cNvPr>
          <p:cNvSpPr/>
          <p:nvPr userDrawn="1"/>
        </p:nvSpPr>
        <p:spPr>
          <a:xfrm>
            <a:off x="0" y="0"/>
            <a:ext cx="12192000" cy="6858000"/>
          </a:xfrm>
          <a:prstGeom prst="rect">
            <a:avLst/>
          </a:prstGeom>
          <a:gradFill flip="none" rotWithShape="1">
            <a:gsLst>
              <a:gs pos="43000">
                <a:srgbClr val="004E95"/>
              </a:gs>
              <a:gs pos="100000">
                <a:srgbClr val="3ACDE8"/>
              </a:gs>
              <a:gs pos="100000">
                <a:srgbClr val="3ACDE8"/>
              </a:gs>
              <a:gs pos="100000">
                <a:srgbClr val="3ACD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hite logo with black background&#10;&#10;Description automatically generated">
            <a:extLst>
              <a:ext uri="{FF2B5EF4-FFF2-40B4-BE49-F238E27FC236}">
                <a16:creationId xmlns:a16="http://schemas.microsoft.com/office/drawing/2014/main" id="{10B0C1AC-81E1-73CD-31FC-082994860030}"/>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rot="20456813">
            <a:off x="372958" y="-403915"/>
            <a:ext cx="6268698" cy="7827755"/>
          </a:xfrm>
          <a:prstGeom prst="rect">
            <a:avLst/>
          </a:prstGeom>
        </p:spPr>
      </p:pic>
      <p:sp>
        <p:nvSpPr>
          <p:cNvPr id="7" name="Rectangle 6">
            <a:extLst>
              <a:ext uri="{FF2B5EF4-FFF2-40B4-BE49-F238E27FC236}">
                <a16:creationId xmlns:a16="http://schemas.microsoft.com/office/drawing/2014/main" id="{90AFF96C-87EA-8844-33CB-D6925565FF37}"/>
              </a:ext>
            </a:extLst>
          </p:cNvPr>
          <p:cNvSpPr/>
          <p:nvPr userDrawn="1"/>
        </p:nvSpPr>
        <p:spPr>
          <a:xfrm>
            <a:off x="0" y="0"/>
            <a:ext cx="161365"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DB90914-89AD-971D-84A5-D9F16DE5947A}"/>
              </a:ext>
            </a:extLst>
          </p:cNvPr>
          <p:cNvSpPr>
            <a:spLocks noGrp="1"/>
          </p:cNvSpPr>
          <p:nvPr>
            <p:ph type="ctrTitle"/>
          </p:nvPr>
        </p:nvSpPr>
        <p:spPr>
          <a:xfrm>
            <a:off x="1524000" y="1213803"/>
            <a:ext cx="9144000" cy="2387600"/>
          </a:xfrm>
        </p:spPr>
        <p:txBody>
          <a:bodyPr anchor="b"/>
          <a:lstStyle>
            <a:lvl1pPr algn="ctr">
              <a:defRPr sz="6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405FF8CE-EAB8-2CF0-FB87-2CDD05ECA308}"/>
              </a:ext>
            </a:extLst>
          </p:cNvPr>
          <p:cNvSpPr>
            <a:spLocks noGrp="1"/>
          </p:cNvSpPr>
          <p:nvPr>
            <p:ph type="subTitle" idx="1"/>
          </p:nvPr>
        </p:nvSpPr>
        <p:spPr>
          <a:xfrm>
            <a:off x="1524000" y="3693478"/>
            <a:ext cx="9144000" cy="1655762"/>
          </a:xfrm>
        </p:spPr>
        <p:txBody>
          <a:bodyPr>
            <a:normAutofit/>
          </a:bodyPr>
          <a:lstStyle>
            <a:lvl1pPr marL="0" indent="0" algn="ctr">
              <a:buNone/>
              <a:defRPr sz="2800" b="1" i="0">
                <a:solidFill>
                  <a:srgbClr val="3ACDE8"/>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838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4BBB7-ECEF-1F6F-E574-DB23FB8DC64E}"/>
              </a:ext>
            </a:extLst>
          </p:cNvPr>
          <p:cNvSpPr/>
          <p:nvPr userDrawn="1"/>
        </p:nvSpPr>
        <p:spPr>
          <a:xfrm>
            <a:off x="0" y="0"/>
            <a:ext cx="12192000" cy="1132114"/>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6EAD6-32DE-31A8-AA23-0F264F2BB26A}"/>
              </a:ext>
            </a:extLst>
          </p:cNvPr>
          <p:cNvSpPr>
            <a:spLocks noGrp="1"/>
          </p:cNvSpPr>
          <p:nvPr>
            <p:ph type="title"/>
          </p:nvPr>
        </p:nvSpPr>
        <p:spPr>
          <a:xfrm>
            <a:off x="838200" y="293787"/>
            <a:ext cx="10063480" cy="592817"/>
          </a:xfrm>
        </p:spPr>
        <p:txBody>
          <a:bodyPr>
            <a:noAutofit/>
          </a:bodyPr>
          <a:lstStyle>
            <a:lvl1pP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1B9E13-1A22-853C-CF17-634ECBE2A0CC}"/>
              </a:ext>
            </a:extLst>
          </p:cNvPr>
          <p:cNvSpPr>
            <a:spLocks noGrp="1"/>
          </p:cNvSpPr>
          <p:nvPr>
            <p:ph sz="half" idx="1"/>
          </p:nvPr>
        </p:nvSpPr>
        <p:spPr>
          <a:xfrm>
            <a:off x="838200" y="1409064"/>
            <a:ext cx="10515600" cy="4648835"/>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Tree>
    <p:extLst>
      <p:ext uri="{BB962C8B-B14F-4D97-AF65-F5344CB8AC3E}">
        <p14:creationId xmlns:p14="http://schemas.microsoft.com/office/powerpoint/2010/main" val="291263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guide id="4" pos="71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4BBB7-ECEF-1F6F-E574-DB23FB8DC64E}"/>
              </a:ext>
            </a:extLst>
          </p:cNvPr>
          <p:cNvSpPr/>
          <p:nvPr userDrawn="1"/>
        </p:nvSpPr>
        <p:spPr>
          <a:xfrm>
            <a:off x="0" y="0"/>
            <a:ext cx="12192000" cy="1132114"/>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6EAD6-32DE-31A8-AA23-0F264F2BB26A}"/>
              </a:ext>
            </a:extLst>
          </p:cNvPr>
          <p:cNvSpPr>
            <a:spLocks noGrp="1"/>
          </p:cNvSpPr>
          <p:nvPr>
            <p:ph type="title"/>
          </p:nvPr>
        </p:nvSpPr>
        <p:spPr>
          <a:xfrm>
            <a:off x="838200" y="293787"/>
            <a:ext cx="10063480" cy="592817"/>
          </a:xfrm>
        </p:spPr>
        <p:txBody>
          <a:bodyPr>
            <a:noAutofit/>
          </a:bodyPr>
          <a:lstStyle>
            <a:lvl1pP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1B9E13-1A22-853C-CF17-634ECBE2A0CC}"/>
              </a:ext>
            </a:extLst>
          </p:cNvPr>
          <p:cNvSpPr>
            <a:spLocks noGrp="1"/>
          </p:cNvSpPr>
          <p:nvPr>
            <p:ph sz="half" idx="1"/>
          </p:nvPr>
        </p:nvSpPr>
        <p:spPr>
          <a:xfrm>
            <a:off x="838200" y="1409064"/>
            <a:ext cx="10515600" cy="464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Tree>
    <p:extLst>
      <p:ext uri="{BB962C8B-B14F-4D97-AF65-F5344CB8AC3E}">
        <p14:creationId xmlns:p14="http://schemas.microsoft.com/office/powerpoint/2010/main" val="1305269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guide id="4" pos="7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4BBB7-ECEF-1F6F-E574-DB23FB8DC64E}"/>
              </a:ext>
            </a:extLst>
          </p:cNvPr>
          <p:cNvSpPr/>
          <p:nvPr userDrawn="1"/>
        </p:nvSpPr>
        <p:spPr>
          <a:xfrm>
            <a:off x="0" y="0"/>
            <a:ext cx="12192000" cy="1132114"/>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6EAD6-32DE-31A8-AA23-0F264F2BB26A}"/>
              </a:ext>
            </a:extLst>
          </p:cNvPr>
          <p:cNvSpPr>
            <a:spLocks noGrp="1"/>
          </p:cNvSpPr>
          <p:nvPr>
            <p:ph type="title"/>
          </p:nvPr>
        </p:nvSpPr>
        <p:spPr>
          <a:xfrm>
            <a:off x="838200" y="293787"/>
            <a:ext cx="10063480" cy="592817"/>
          </a:xfrm>
        </p:spPr>
        <p:txBody>
          <a:bodyPr>
            <a:noAutofit/>
          </a:bodyPr>
          <a:lstStyle>
            <a:lvl1pPr>
              <a:defRPr sz="36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
        <p:nvSpPr>
          <p:cNvPr id="15" name="Content Placeholder 2">
            <a:extLst>
              <a:ext uri="{FF2B5EF4-FFF2-40B4-BE49-F238E27FC236}">
                <a16:creationId xmlns:a16="http://schemas.microsoft.com/office/drawing/2014/main" id="{287CD42D-5A8C-054D-C181-7320C7617090}"/>
              </a:ext>
            </a:extLst>
          </p:cNvPr>
          <p:cNvSpPr>
            <a:spLocks noGrp="1"/>
          </p:cNvSpPr>
          <p:nvPr>
            <p:ph sz="half" idx="13"/>
          </p:nvPr>
        </p:nvSpPr>
        <p:spPr>
          <a:xfrm>
            <a:off x="838200" y="1409064"/>
            <a:ext cx="5034280" cy="464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99A79CD8-5B58-1959-EEEB-6AC685CD96A4}"/>
              </a:ext>
            </a:extLst>
          </p:cNvPr>
          <p:cNvSpPr>
            <a:spLocks noGrp="1"/>
          </p:cNvSpPr>
          <p:nvPr>
            <p:ph sz="half" idx="14"/>
          </p:nvPr>
        </p:nvSpPr>
        <p:spPr>
          <a:xfrm>
            <a:off x="6319520" y="1409064"/>
            <a:ext cx="5034280" cy="464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137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 grey">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F65E20F-B36F-D4B8-5234-46AC151BA333}"/>
              </a:ext>
            </a:extLst>
          </p:cNvPr>
          <p:cNvSpPr>
            <a:spLocks noGrp="1"/>
          </p:cNvSpPr>
          <p:nvPr>
            <p:ph sz="half" idx="13"/>
          </p:nvPr>
        </p:nvSpPr>
        <p:spPr>
          <a:xfrm>
            <a:off x="838200" y="1409064"/>
            <a:ext cx="5034280" cy="464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F704D274-98D9-0469-A434-D31CA17E3509}"/>
              </a:ext>
            </a:extLst>
          </p:cNvPr>
          <p:cNvSpPr>
            <a:spLocks noGrp="1"/>
          </p:cNvSpPr>
          <p:nvPr>
            <p:ph sz="half" idx="14"/>
          </p:nvPr>
        </p:nvSpPr>
        <p:spPr>
          <a:xfrm>
            <a:off x="6319520" y="1409064"/>
            <a:ext cx="5034280" cy="464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F24BBB7-ECEF-1F6F-E574-DB23FB8DC64E}"/>
              </a:ext>
            </a:extLst>
          </p:cNvPr>
          <p:cNvSpPr/>
          <p:nvPr userDrawn="1"/>
        </p:nvSpPr>
        <p:spPr>
          <a:xfrm>
            <a:off x="0" y="0"/>
            <a:ext cx="12192000" cy="1132114"/>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6EAD6-32DE-31A8-AA23-0F264F2BB26A}"/>
              </a:ext>
            </a:extLst>
          </p:cNvPr>
          <p:cNvSpPr>
            <a:spLocks noGrp="1"/>
          </p:cNvSpPr>
          <p:nvPr>
            <p:ph type="title"/>
          </p:nvPr>
        </p:nvSpPr>
        <p:spPr>
          <a:xfrm>
            <a:off x="838200" y="293787"/>
            <a:ext cx="10063480" cy="592817"/>
          </a:xfrm>
        </p:spPr>
        <p:txBody>
          <a:bodyPr>
            <a:noAutofit/>
          </a:bodyPr>
          <a:lstStyle>
            <a:lvl1pPr>
              <a:defRPr sz="36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
        <p:nvSpPr>
          <p:cNvPr id="5" name="TextBox 4">
            <a:extLst>
              <a:ext uri="{FF2B5EF4-FFF2-40B4-BE49-F238E27FC236}">
                <a16:creationId xmlns:a16="http://schemas.microsoft.com/office/drawing/2014/main" id="{35F88F55-FC6F-29B1-ED20-D14255AE5E0D}"/>
              </a:ext>
            </a:extLst>
          </p:cNvPr>
          <p:cNvSpPr txBox="1"/>
          <p:nvPr userDrawn="1"/>
        </p:nvSpPr>
        <p:spPr>
          <a:xfrm>
            <a:off x="-3007360" y="-1351280"/>
            <a:ext cx="184731" cy="369332"/>
          </a:xfrm>
          <a:prstGeom prst="rect">
            <a:avLst/>
          </a:prstGeom>
          <a:solidFill>
            <a:srgbClr val="C4C4C4"/>
          </a:solidFill>
        </p:spPr>
        <p:txBody>
          <a:bodyPr wrap="none" rtlCol="0">
            <a:spAutoFit/>
          </a:bodyPr>
          <a:lstStyle/>
          <a:p>
            <a:endParaRPr lang="en-US" dirty="0"/>
          </a:p>
        </p:txBody>
      </p:sp>
    </p:spTree>
    <p:extLst>
      <p:ext uri="{BB962C8B-B14F-4D97-AF65-F5344CB8AC3E}">
        <p14:creationId xmlns:p14="http://schemas.microsoft.com/office/powerpoint/2010/main" val="3506843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 comparis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4BBB7-ECEF-1F6F-E574-DB23FB8DC64E}"/>
              </a:ext>
            </a:extLst>
          </p:cNvPr>
          <p:cNvSpPr/>
          <p:nvPr userDrawn="1"/>
        </p:nvSpPr>
        <p:spPr>
          <a:xfrm>
            <a:off x="0" y="0"/>
            <a:ext cx="12192000" cy="1132114"/>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6EAD6-32DE-31A8-AA23-0F264F2BB26A}"/>
              </a:ext>
            </a:extLst>
          </p:cNvPr>
          <p:cNvSpPr>
            <a:spLocks noGrp="1"/>
          </p:cNvSpPr>
          <p:nvPr>
            <p:ph type="title"/>
          </p:nvPr>
        </p:nvSpPr>
        <p:spPr>
          <a:xfrm>
            <a:off x="838200" y="293787"/>
            <a:ext cx="10063480" cy="592817"/>
          </a:xfrm>
        </p:spPr>
        <p:txBody>
          <a:bodyPr>
            <a:noAutofit/>
          </a:bodyPr>
          <a:lstStyle>
            <a:lvl1pPr>
              <a:defRPr sz="36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3A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
        <p:nvSpPr>
          <p:cNvPr id="3" name="Text Placeholder 1">
            <a:extLst>
              <a:ext uri="{FF2B5EF4-FFF2-40B4-BE49-F238E27FC236}">
                <a16:creationId xmlns:a16="http://schemas.microsoft.com/office/drawing/2014/main" id="{C8312ED8-FE79-7B24-0669-E4D4AAF2120B}"/>
              </a:ext>
            </a:extLst>
          </p:cNvPr>
          <p:cNvSpPr>
            <a:spLocks noGrp="1"/>
          </p:cNvSpPr>
          <p:nvPr>
            <p:ph type="body" idx="1"/>
          </p:nvPr>
        </p:nvSpPr>
        <p:spPr>
          <a:xfrm>
            <a:off x="861392" y="1371605"/>
            <a:ext cx="5038344" cy="488960"/>
          </a:xfrm>
        </p:spPr>
        <p:txBody>
          <a:bodyPr/>
          <a:lstStyle/>
          <a:p>
            <a:endParaRPr lang="en-US" dirty="0"/>
          </a:p>
        </p:txBody>
      </p:sp>
      <p:sp>
        <p:nvSpPr>
          <p:cNvPr id="4" name="Content Placeholder 2">
            <a:extLst>
              <a:ext uri="{FF2B5EF4-FFF2-40B4-BE49-F238E27FC236}">
                <a16:creationId xmlns:a16="http://schemas.microsoft.com/office/drawing/2014/main" id="{CDA08FFD-D2CB-27DD-2813-5A998430F504}"/>
              </a:ext>
            </a:extLst>
          </p:cNvPr>
          <p:cNvSpPr>
            <a:spLocks noGrp="1"/>
          </p:cNvSpPr>
          <p:nvPr>
            <p:ph sz="half" idx="2"/>
          </p:nvPr>
        </p:nvSpPr>
        <p:spPr>
          <a:xfrm>
            <a:off x="861392" y="1860565"/>
            <a:ext cx="5038344" cy="4194795"/>
          </a:xfrm>
        </p:spPr>
        <p:txBody>
          <a:bodyPr/>
          <a:lstStyle/>
          <a:p>
            <a:endParaRPr lang="en-US" dirty="0"/>
          </a:p>
        </p:txBody>
      </p:sp>
      <p:sp>
        <p:nvSpPr>
          <p:cNvPr id="5" name="Text Placeholder 3">
            <a:extLst>
              <a:ext uri="{FF2B5EF4-FFF2-40B4-BE49-F238E27FC236}">
                <a16:creationId xmlns:a16="http://schemas.microsoft.com/office/drawing/2014/main" id="{F54EC70C-F6D8-5D11-AA8E-8BD66123DD02}"/>
              </a:ext>
            </a:extLst>
          </p:cNvPr>
          <p:cNvSpPr>
            <a:spLocks noGrp="1"/>
          </p:cNvSpPr>
          <p:nvPr>
            <p:ph type="body" sz="quarter" idx="3"/>
          </p:nvPr>
        </p:nvSpPr>
        <p:spPr>
          <a:xfrm>
            <a:off x="6302073" y="1371605"/>
            <a:ext cx="5038344" cy="488960"/>
          </a:xfrm>
        </p:spPr>
        <p:txBody>
          <a:bodyPr/>
          <a:lstStyle/>
          <a:p>
            <a:endParaRPr lang="en-US"/>
          </a:p>
        </p:txBody>
      </p:sp>
      <p:sp>
        <p:nvSpPr>
          <p:cNvPr id="6" name="Content Placeholder 4">
            <a:extLst>
              <a:ext uri="{FF2B5EF4-FFF2-40B4-BE49-F238E27FC236}">
                <a16:creationId xmlns:a16="http://schemas.microsoft.com/office/drawing/2014/main" id="{55F6B5AA-0325-A162-B56D-F59194D8D532}"/>
              </a:ext>
            </a:extLst>
          </p:cNvPr>
          <p:cNvSpPr>
            <a:spLocks noGrp="1"/>
          </p:cNvSpPr>
          <p:nvPr>
            <p:ph sz="quarter" idx="4"/>
          </p:nvPr>
        </p:nvSpPr>
        <p:spPr>
          <a:xfrm>
            <a:off x="6302073" y="1860565"/>
            <a:ext cx="5038344" cy="4194795"/>
          </a:xfrm>
        </p:spPr>
        <p:txBody>
          <a:bodyPr/>
          <a:lstStyle/>
          <a:p>
            <a:endParaRPr lang="en-US" dirty="0"/>
          </a:p>
        </p:txBody>
      </p:sp>
    </p:spTree>
    <p:extLst>
      <p:ext uri="{BB962C8B-B14F-4D97-AF65-F5344CB8AC3E}">
        <p14:creationId xmlns:p14="http://schemas.microsoft.com/office/powerpoint/2010/main" val="4031816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comparison -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4BBB7-ECEF-1F6F-E574-DB23FB8DC64E}"/>
              </a:ext>
            </a:extLst>
          </p:cNvPr>
          <p:cNvSpPr/>
          <p:nvPr userDrawn="1"/>
        </p:nvSpPr>
        <p:spPr>
          <a:xfrm>
            <a:off x="0" y="0"/>
            <a:ext cx="12192000" cy="1132114"/>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D6EAD6-32DE-31A8-AA23-0F264F2BB26A}"/>
              </a:ext>
            </a:extLst>
          </p:cNvPr>
          <p:cNvSpPr>
            <a:spLocks noGrp="1"/>
          </p:cNvSpPr>
          <p:nvPr>
            <p:ph type="title"/>
          </p:nvPr>
        </p:nvSpPr>
        <p:spPr>
          <a:xfrm>
            <a:off x="838200" y="293787"/>
            <a:ext cx="10063480" cy="592817"/>
          </a:xfrm>
        </p:spPr>
        <p:txBody>
          <a:bodyPr>
            <a:noAutofit/>
          </a:bodyPr>
          <a:lstStyle>
            <a:lvl1pPr>
              <a:defRPr sz="36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1DC5F6A4-4B7D-4664-FA1E-4FAFBF567AE7}"/>
              </a:ext>
            </a:extLst>
          </p:cNvPr>
          <p:cNvSpPr>
            <a:spLocks noGrp="1"/>
          </p:cNvSpPr>
          <p:nvPr>
            <p:ph type="sldNum" sz="quarter" idx="12"/>
          </p:nvPr>
        </p:nvSpPr>
        <p:spPr/>
        <p:txBody>
          <a:bodyPr/>
          <a:lstStyle/>
          <a:p>
            <a:fld id="{C3A80CB9-8FF1-4649-AD49-46408C0A55E9}" type="slidenum">
              <a:rPr lang="en-US" smtClean="0"/>
              <a:t>‹#›</a:t>
            </a:fld>
            <a:endParaRPr lang="en-US"/>
          </a:p>
        </p:txBody>
      </p:sp>
      <p:sp>
        <p:nvSpPr>
          <p:cNvPr id="11" name="Rectangle 10">
            <a:extLst>
              <a:ext uri="{FF2B5EF4-FFF2-40B4-BE49-F238E27FC236}">
                <a16:creationId xmlns:a16="http://schemas.microsoft.com/office/drawing/2014/main" id="{A3B2BB25-998A-3B09-E9D7-57B1487A8A0A}"/>
              </a:ext>
            </a:extLst>
          </p:cNvPr>
          <p:cNvSpPr/>
          <p:nvPr userDrawn="1"/>
        </p:nvSpPr>
        <p:spPr>
          <a:xfrm>
            <a:off x="0" y="0"/>
            <a:ext cx="161365" cy="6858000"/>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ACDE8"/>
              </a:solidFill>
            </a:endParaRPr>
          </a:p>
        </p:txBody>
      </p:sp>
      <p:pic>
        <p:nvPicPr>
          <p:cNvPr id="12" name="Picture 11" descr="A white logo with black background&#10;&#10;Description automatically generated">
            <a:extLst>
              <a:ext uri="{FF2B5EF4-FFF2-40B4-BE49-F238E27FC236}">
                <a16:creationId xmlns:a16="http://schemas.microsoft.com/office/drawing/2014/main" id="{0760687C-67D7-2D3F-FAEF-D3FB51F83F60}"/>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11095721" y="243792"/>
            <a:ext cx="516158" cy="644530"/>
          </a:xfrm>
          <a:prstGeom prst="rect">
            <a:avLst/>
          </a:prstGeom>
        </p:spPr>
      </p:pic>
      <p:sp>
        <p:nvSpPr>
          <p:cNvPr id="5" name="TextBox 4">
            <a:extLst>
              <a:ext uri="{FF2B5EF4-FFF2-40B4-BE49-F238E27FC236}">
                <a16:creationId xmlns:a16="http://schemas.microsoft.com/office/drawing/2014/main" id="{35F88F55-FC6F-29B1-ED20-D14255AE5E0D}"/>
              </a:ext>
            </a:extLst>
          </p:cNvPr>
          <p:cNvSpPr txBox="1"/>
          <p:nvPr userDrawn="1"/>
        </p:nvSpPr>
        <p:spPr>
          <a:xfrm>
            <a:off x="-3007360" y="-1351280"/>
            <a:ext cx="184731" cy="369332"/>
          </a:xfrm>
          <a:prstGeom prst="rect">
            <a:avLst/>
          </a:prstGeom>
          <a:solidFill>
            <a:srgbClr val="C4C4C4"/>
          </a:solidFill>
        </p:spPr>
        <p:txBody>
          <a:bodyPr wrap="none" rtlCol="0">
            <a:spAutoFit/>
          </a:bodyPr>
          <a:lstStyle/>
          <a:p>
            <a:endParaRPr lang="en-US" dirty="0"/>
          </a:p>
        </p:txBody>
      </p:sp>
      <p:sp>
        <p:nvSpPr>
          <p:cNvPr id="3" name="Text Placeholder 1">
            <a:extLst>
              <a:ext uri="{FF2B5EF4-FFF2-40B4-BE49-F238E27FC236}">
                <a16:creationId xmlns:a16="http://schemas.microsoft.com/office/drawing/2014/main" id="{12E06AF0-7371-3304-C2C2-E873AAB98947}"/>
              </a:ext>
            </a:extLst>
          </p:cNvPr>
          <p:cNvSpPr>
            <a:spLocks noGrp="1"/>
          </p:cNvSpPr>
          <p:nvPr>
            <p:ph type="body" idx="1"/>
          </p:nvPr>
        </p:nvSpPr>
        <p:spPr>
          <a:xfrm>
            <a:off x="861392" y="1371605"/>
            <a:ext cx="5038344" cy="488960"/>
          </a:xfrm>
        </p:spPr>
        <p:txBody>
          <a:bodyPr/>
          <a:lstStyle/>
          <a:p>
            <a:endParaRPr lang="en-US" dirty="0"/>
          </a:p>
        </p:txBody>
      </p:sp>
      <p:sp>
        <p:nvSpPr>
          <p:cNvPr id="4" name="Content Placeholder 2">
            <a:extLst>
              <a:ext uri="{FF2B5EF4-FFF2-40B4-BE49-F238E27FC236}">
                <a16:creationId xmlns:a16="http://schemas.microsoft.com/office/drawing/2014/main" id="{9CA9003C-C630-5C8C-1120-60585395EA4A}"/>
              </a:ext>
            </a:extLst>
          </p:cNvPr>
          <p:cNvSpPr>
            <a:spLocks noGrp="1"/>
          </p:cNvSpPr>
          <p:nvPr>
            <p:ph sz="half" idx="2"/>
          </p:nvPr>
        </p:nvSpPr>
        <p:spPr>
          <a:xfrm>
            <a:off x="861392" y="1860565"/>
            <a:ext cx="5038344" cy="4194795"/>
          </a:xfrm>
        </p:spPr>
        <p:txBody>
          <a:bodyPr/>
          <a:lstStyle/>
          <a:p>
            <a:endParaRPr lang="en-US" dirty="0"/>
          </a:p>
        </p:txBody>
      </p:sp>
      <p:sp>
        <p:nvSpPr>
          <p:cNvPr id="10" name="Text Placeholder 3">
            <a:extLst>
              <a:ext uri="{FF2B5EF4-FFF2-40B4-BE49-F238E27FC236}">
                <a16:creationId xmlns:a16="http://schemas.microsoft.com/office/drawing/2014/main" id="{BF6666C1-B8D8-232F-1980-6F2EEAA75222}"/>
              </a:ext>
            </a:extLst>
          </p:cNvPr>
          <p:cNvSpPr>
            <a:spLocks noGrp="1"/>
          </p:cNvSpPr>
          <p:nvPr>
            <p:ph type="body" sz="quarter" idx="3"/>
          </p:nvPr>
        </p:nvSpPr>
        <p:spPr>
          <a:xfrm>
            <a:off x="6302073" y="1371605"/>
            <a:ext cx="5038344" cy="488960"/>
          </a:xfrm>
        </p:spPr>
        <p:txBody>
          <a:bodyPr/>
          <a:lstStyle/>
          <a:p>
            <a:endParaRPr lang="en-US"/>
          </a:p>
        </p:txBody>
      </p:sp>
      <p:sp>
        <p:nvSpPr>
          <p:cNvPr id="13" name="Content Placeholder 4">
            <a:extLst>
              <a:ext uri="{FF2B5EF4-FFF2-40B4-BE49-F238E27FC236}">
                <a16:creationId xmlns:a16="http://schemas.microsoft.com/office/drawing/2014/main" id="{E8BF96FA-ECD6-3EDA-D966-DF32786761F9}"/>
              </a:ext>
            </a:extLst>
          </p:cNvPr>
          <p:cNvSpPr>
            <a:spLocks noGrp="1"/>
          </p:cNvSpPr>
          <p:nvPr>
            <p:ph sz="quarter" idx="4"/>
          </p:nvPr>
        </p:nvSpPr>
        <p:spPr>
          <a:xfrm>
            <a:off x="6302073" y="1860565"/>
            <a:ext cx="5038344" cy="4194795"/>
          </a:xfrm>
        </p:spPr>
        <p:txBody>
          <a:bodyPr/>
          <a:lstStyle/>
          <a:p>
            <a:endParaRPr lang="en-US" dirty="0"/>
          </a:p>
        </p:txBody>
      </p:sp>
    </p:spTree>
    <p:extLst>
      <p:ext uri="{BB962C8B-B14F-4D97-AF65-F5344CB8AC3E}">
        <p14:creationId xmlns:p14="http://schemas.microsoft.com/office/powerpoint/2010/main" val="765059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91DCC-080A-5946-BA1C-E8D9920DF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ACEBD6-7713-88F3-0BF5-DFEAD6675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91C4B6D-0CF1-792C-B787-7A1BCB730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80CB9-8FF1-4649-AD49-46408C0A55E9}" type="slidenum">
              <a:rPr lang="en-US" smtClean="0"/>
              <a:t>‹#›</a:t>
            </a:fld>
            <a:endParaRPr lang="en-US" dirty="0"/>
          </a:p>
        </p:txBody>
      </p:sp>
    </p:spTree>
    <p:extLst>
      <p:ext uri="{BB962C8B-B14F-4D97-AF65-F5344CB8AC3E}">
        <p14:creationId xmlns:p14="http://schemas.microsoft.com/office/powerpoint/2010/main" val="296189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7" r:id="rId3"/>
    <p:sldLayoutId id="2147483663" r:id="rId4"/>
    <p:sldLayoutId id="2147483664" r:id="rId5"/>
    <p:sldLayoutId id="2147483652" r:id="rId6"/>
    <p:sldLayoutId id="2147483662" r:id="rId7"/>
    <p:sldLayoutId id="2147483677" r:id="rId8"/>
    <p:sldLayoutId id="2147483678" r:id="rId9"/>
    <p:sldLayoutId id="2147483665" r:id="rId10"/>
    <p:sldLayoutId id="2147483671" r:id="rId11"/>
    <p:sldLayoutId id="2147483670" r:id="rId12"/>
    <p:sldLayoutId id="2147483673" r:id="rId13"/>
    <p:sldLayoutId id="2147483672" r:id="rId14"/>
    <p:sldLayoutId id="2147483666" r:id="rId15"/>
    <p:sldLayoutId id="2147483668" r:id="rId16"/>
    <p:sldLayoutId id="2147483669" r:id="rId17"/>
    <p:sldLayoutId id="2147483675" r:id="rId18"/>
    <p:sldLayoutId id="2147483676" r:id="rId19"/>
    <p:sldLayoutId id="2147483674" r:id="rId20"/>
    <p:sldLayoutId id="2147483679" r:id="rId21"/>
    <p:sldLayoutId id="2147483680" r:id="rId22"/>
    <p:sldLayoutId id="2147483655" r:id="rId23"/>
    <p:sldLayoutId id="2147483650" r:id="rId24"/>
    <p:sldLayoutId id="2147483681" r:id="rId25"/>
  </p:sldLayoutIdLst>
  <p:hf hdr="0" ftr="0" dt="0"/>
  <p:txStyles>
    <p:titleStyle>
      <a:lvl1pPr algn="l" defTabSz="914400" rtl="0" eaLnBrk="1" latinLnBrk="0" hangingPunct="1">
        <a:lnSpc>
          <a:spcPct val="90000"/>
        </a:lnSpc>
        <a:spcBef>
          <a:spcPct val="0"/>
        </a:spcBef>
        <a:buNone/>
        <a:defRPr sz="4400" b="1" i="0" kern="1200">
          <a:solidFill>
            <a:srgbClr val="4E4E4E"/>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100000"/>
        </a:lnSpc>
        <a:spcBef>
          <a:spcPts val="1000"/>
        </a:spcBef>
        <a:buClr>
          <a:srgbClr val="4E4E4E"/>
        </a:buClr>
        <a:buFont typeface="Arial" panose="020B0604020202020204" pitchFamily="34" charset="0"/>
        <a:buChar char="•"/>
        <a:defRPr sz="28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lgn="l" defTabSz="914400" rtl="0" eaLnBrk="1" latinLnBrk="0" hangingPunct="1">
        <a:lnSpc>
          <a:spcPct val="100000"/>
        </a:lnSpc>
        <a:spcBef>
          <a:spcPts val="1000"/>
        </a:spcBef>
        <a:buClr>
          <a:srgbClr val="4E4E4E"/>
        </a:buClr>
        <a:buSzPct val="80000"/>
        <a:buFont typeface="Wingdings" pitchFamily="2" charset="2"/>
        <a:buChar char="§"/>
        <a:defRPr sz="24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2pPr>
      <a:lvl3pPr marL="1143000" indent="-228600" algn="l" defTabSz="914400" rtl="0" eaLnBrk="1" latinLnBrk="0" hangingPunct="1">
        <a:lnSpc>
          <a:spcPct val="100000"/>
        </a:lnSpc>
        <a:spcBef>
          <a:spcPts val="1000"/>
        </a:spcBef>
        <a:buClr>
          <a:srgbClr val="4E4E4E"/>
        </a:buClr>
        <a:buSzPct val="100000"/>
        <a:buFont typeface="System Font Regular"/>
        <a:buChar char="‣"/>
        <a:defRPr sz="20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3pPr>
      <a:lvl4pPr marL="1600200" indent="-228600" algn="l" defTabSz="914400" rtl="0" eaLnBrk="1" latinLnBrk="0" hangingPunct="1">
        <a:lnSpc>
          <a:spcPct val="100000"/>
        </a:lnSpc>
        <a:spcBef>
          <a:spcPts val="1000"/>
        </a:spcBef>
        <a:buClr>
          <a:srgbClr val="4E4E4E"/>
        </a:buClr>
        <a:buSzPct val="90000"/>
        <a:buFont typeface="Courier New" panose="02070309020205020404" pitchFamily="49" charset="0"/>
        <a:buChar char="o"/>
        <a:defRPr sz="18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4pPr>
      <a:lvl5pPr marL="2057400" indent="-228600" algn="l" defTabSz="914400" rtl="0" eaLnBrk="1" latinLnBrk="0" hangingPunct="1">
        <a:lnSpc>
          <a:spcPct val="100000"/>
        </a:lnSpc>
        <a:spcBef>
          <a:spcPts val="1000"/>
        </a:spcBef>
        <a:buClr>
          <a:srgbClr val="4E4E4E"/>
        </a:buClr>
        <a:buSzPct val="60000"/>
        <a:buFont typeface="System Font Regular"/>
        <a:buChar char="☐"/>
        <a:defRPr sz="1800" b="0" i="0" kern="1200">
          <a:solidFill>
            <a:srgbClr val="4E4E4E"/>
          </a:solidFill>
          <a:latin typeface="Lato Medium" panose="020F0502020204030203" pitchFamily="34" charset="0"/>
          <a:ea typeface="Lato Medium" panose="020F0502020204030203" pitchFamily="34" charset="0"/>
          <a:cs typeface="Lato Medium"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www.gfoa.org/cpfo"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gfoa.org/cpfo-member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gfoa.org/content-and-specifications-of-cpfo-exam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gfoa.org/membership-fee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gfoa.org/cpfo" TargetMode="External"/><Relationship Id="rId2" Type="http://schemas.openxmlformats.org/officeDocument/2006/relationships/hyperlink" Target="mailto:certification@gfoa.org" TargetMode="Externa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EFD2-7176-9022-12DC-D3DD4126CAB3}"/>
              </a:ext>
            </a:extLst>
          </p:cNvPr>
          <p:cNvSpPr>
            <a:spLocks noGrp="1"/>
          </p:cNvSpPr>
          <p:nvPr>
            <p:ph type="ctrTitle"/>
          </p:nvPr>
        </p:nvSpPr>
        <p:spPr>
          <a:xfrm>
            <a:off x="1524000" y="1541795"/>
            <a:ext cx="9144000" cy="2387600"/>
          </a:xfrm>
        </p:spPr>
        <p:txBody>
          <a:bodyPr>
            <a:normAutofit fontScale="90000"/>
          </a:bodyPr>
          <a:lstStyle/>
          <a:p>
            <a:r>
              <a:rPr lang="en-US" dirty="0"/>
              <a:t>Government Finance Officers Association of the United States and Canada</a:t>
            </a:r>
          </a:p>
        </p:txBody>
      </p:sp>
      <p:sp>
        <p:nvSpPr>
          <p:cNvPr id="3" name="Subtitle 2">
            <a:extLst>
              <a:ext uri="{FF2B5EF4-FFF2-40B4-BE49-F238E27FC236}">
                <a16:creationId xmlns:a16="http://schemas.microsoft.com/office/drawing/2014/main" id="{93A41345-4F3B-770A-2C50-A05C1EA1C9C4}"/>
              </a:ext>
            </a:extLst>
          </p:cNvPr>
          <p:cNvSpPr>
            <a:spLocks noGrp="1"/>
          </p:cNvSpPr>
          <p:nvPr>
            <p:ph type="subTitle" idx="1"/>
          </p:nvPr>
        </p:nvSpPr>
        <p:spPr>
          <a:xfrm>
            <a:off x="1524000" y="4140739"/>
            <a:ext cx="9144000" cy="1655762"/>
          </a:xfrm>
        </p:spPr>
        <p:txBody>
          <a:bodyPr/>
          <a:lstStyle/>
          <a:p>
            <a:r>
              <a:rPr lang="en-US" i="1" dirty="0">
                <a:latin typeface="Lato Bold italic" panose="020F0502020204030203" pitchFamily="34" charset="0"/>
                <a:ea typeface="Lato Bold italic" panose="020F0502020204030203" pitchFamily="34" charset="0"/>
                <a:cs typeface="Lato Bold italic" panose="020F0502020204030203" pitchFamily="34" charset="0"/>
              </a:rPr>
              <a:t>Advancing excellence in government finance </a:t>
            </a:r>
            <a:br>
              <a:rPr lang="en-US" i="1" dirty="0">
                <a:latin typeface="Lato Bold italic" panose="020F0502020204030203" pitchFamily="34" charset="0"/>
                <a:ea typeface="Lato Bold italic" panose="020F0502020204030203" pitchFamily="34" charset="0"/>
                <a:cs typeface="Lato Bold italic" panose="020F0502020204030203" pitchFamily="34" charset="0"/>
              </a:rPr>
            </a:br>
            <a:r>
              <a:rPr lang="en-US" i="1" dirty="0">
                <a:latin typeface="Lato Bold italic" panose="020F0502020204030203" pitchFamily="34" charset="0"/>
                <a:ea typeface="Lato Bold italic" panose="020F0502020204030203" pitchFamily="34" charset="0"/>
                <a:cs typeface="Lato Bold italic" panose="020F0502020204030203" pitchFamily="34" charset="0"/>
              </a:rPr>
              <a:t>to build thriving communities</a:t>
            </a:r>
          </a:p>
        </p:txBody>
      </p:sp>
    </p:spTree>
    <p:extLst>
      <p:ext uri="{BB962C8B-B14F-4D97-AF65-F5344CB8AC3E}">
        <p14:creationId xmlns:p14="http://schemas.microsoft.com/office/powerpoint/2010/main" val="230329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1993-77A8-B7C7-EB42-29A23907688C}"/>
              </a:ext>
            </a:extLst>
          </p:cNvPr>
          <p:cNvSpPr>
            <a:spLocks noGrp="1"/>
          </p:cNvSpPr>
          <p:nvPr>
            <p:ph type="ctrTitle"/>
          </p:nvPr>
        </p:nvSpPr>
        <p:spPr>
          <a:xfrm>
            <a:off x="1524000" y="2454105"/>
            <a:ext cx="9144000" cy="1949789"/>
          </a:xfrm>
        </p:spPr>
        <p:txBody>
          <a:bodyPr>
            <a:normAutofit/>
          </a:bodyPr>
          <a:lstStyle/>
          <a:p>
            <a:r>
              <a:rPr lang="en-US" dirty="0"/>
              <a:t>Leadership Academy Overview </a:t>
            </a:r>
          </a:p>
        </p:txBody>
      </p:sp>
    </p:spTree>
    <p:extLst>
      <p:ext uri="{BB962C8B-B14F-4D97-AF65-F5344CB8AC3E}">
        <p14:creationId xmlns:p14="http://schemas.microsoft.com/office/powerpoint/2010/main" val="136500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8D9B7A-19C7-13C3-72F9-7325E4B0B4EA}"/>
              </a:ext>
            </a:extLst>
          </p:cNvPr>
          <p:cNvSpPr>
            <a:spLocks noGrp="1"/>
          </p:cNvSpPr>
          <p:nvPr>
            <p:ph sz="half" idx="1"/>
          </p:nvPr>
        </p:nvSpPr>
        <p:spPr>
          <a:xfrm>
            <a:off x="838200" y="612741"/>
            <a:ext cx="10515600" cy="5603001"/>
          </a:xfrm>
        </p:spPr>
        <p:txBody>
          <a:bodyPr>
            <a:normAutofit fontScale="92500" lnSpcReduction="10000"/>
          </a:bodyPr>
          <a:lstStyle/>
          <a:p>
            <a:r>
              <a:rPr lang="en-US" dirty="0">
                <a:latin typeface="Lato Bold" panose="020F0502020204030203" pitchFamily="34" charset="0"/>
                <a:ea typeface="Lato Bold" panose="020F0502020204030203" pitchFamily="34" charset="0"/>
                <a:cs typeface="Lato Bold" panose="020F0502020204030203" pitchFamily="34" charset="0"/>
              </a:rPr>
              <a:t>Major Topics</a:t>
            </a:r>
          </a:p>
          <a:p>
            <a:endParaRPr lang="en-US" sz="900" dirty="0"/>
          </a:p>
          <a:p>
            <a:pPr marL="457200" indent="-457200" algn="l">
              <a:buClr>
                <a:srgbClr val="00B0F0"/>
              </a:buClr>
              <a:buFont typeface="Wingdings" panose="05000000000000000000" pitchFamily="2" charset="2"/>
              <a:buChar char="ü"/>
            </a:pPr>
            <a:r>
              <a:rPr lang="en-US" sz="3300" dirty="0">
                <a:solidFill>
                  <a:schemeClr val="accent2"/>
                </a:solidFill>
              </a:rPr>
              <a:t>Self Assessing Your Strengths</a:t>
            </a:r>
          </a:p>
          <a:p>
            <a:pPr marL="457200" indent="-457200" algn="l">
              <a:buClr>
                <a:srgbClr val="00B0F0"/>
              </a:buClr>
              <a:buFont typeface="Wingdings" panose="05000000000000000000" pitchFamily="2" charset="2"/>
              <a:buChar char="ü"/>
            </a:pPr>
            <a:r>
              <a:rPr lang="en-US" sz="3300" dirty="0">
                <a:solidFill>
                  <a:schemeClr val="accent2"/>
                </a:solidFill>
              </a:rPr>
              <a:t>Characteristics of Great Government Organizations</a:t>
            </a:r>
          </a:p>
          <a:p>
            <a:pPr marL="457200" indent="-457200" algn="l">
              <a:buClr>
                <a:srgbClr val="00B0F0"/>
              </a:buClr>
              <a:buFont typeface="Wingdings" panose="05000000000000000000" pitchFamily="2" charset="2"/>
              <a:buChar char="ü"/>
            </a:pPr>
            <a:r>
              <a:rPr lang="en-US" sz="3300" dirty="0">
                <a:solidFill>
                  <a:schemeClr val="accent2"/>
                </a:solidFill>
              </a:rPr>
              <a:t>Leadership Skills for the 21</a:t>
            </a:r>
            <a:r>
              <a:rPr lang="en-US" sz="3300" baseline="30000" dirty="0">
                <a:solidFill>
                  <a:schemeClr val="accent2"/>
                </a:solidFill>
              </a:rPr>
              <a:t>st</a:t>
            </a:r>
            <a:r>
              <a:rPr lang="en-US" sz="3300" dirty="0">
                <a:solidFill>
                  <a:schemeClr val="accent2"/>
                </a:solidFill>
              </a:rPr>
              <a:t> Century</a:t>
            </a:r>
          </a:p>
          <a:p>
            <a:pPr marL="457200" indent="-457200" algn="l">
              <a:buClr>
                <a:srgbClr val="00B0F0"/>
              </a:buClr>
              <a:buFont typeface="Wingdings" panose="05000000000000000000" pitchFamily="2" charset="2"/>
              <a:buChar char="ü"/>
            </a:pPr>
            <a:r>
              <a:rPr lang="en-US" sz="3300" dirty="0">
                <a:solidFill>
                  <a:schemeClr val="accent2"/>
                </a:solidFill>
              </a:rPr>
              <a:t>Leading a Government Finance Workforce</a:t>
            </a:r>
          </a:p>
          <a:p>
            <a:pPr marL="457200" indent="-457200" algn="l">
              <a:buClr>
                <a:srgbClr val="00B0F0"/>
              </a:buClr>
              <a:buFont typeface="Wingdings" panose="05000000000000000000" pitchFamily="2" charset="2"/>
              <a:buChar char="ü"/>
            </a:pPr>
            <a:r>
              <a:rPr lang="en-US" sz="3300" dirty="0">
                <a:solidFill>
                  <a:schemeClr val="accent2"/>
                </a:solidFill>
              </a:rPr>
              <a:t>Building a Culture of Innovation</a:t>
            </a:r>
          </a:p>
          <a:p>
            <a:pPr marL="457200" indent="-457200" algn="l">
              <a:buClr>
                <a:srgbClr val="00B0F0"/>
              </a:buClr>
              <a:buFont typeface="Wingdings" panose="05000000000000000000" pitchFamily="2" charset="2"/>
              <a:buChar char="ü"/>
            </a:pPr>
            <a:r>
              <a:rPr lang="en-US" sz="3300" dirty="0">
                <a:solidFill>
                  <a:schemeClr val="accent2"/>
                </a:solidFill>
              </a:rPr>
              <a:t>Power, Politics, and Budgeting</a:t>
            </a:r>
          </a:p>
          <a:p>
            <a:pPr marL="457200" indent="-457200" algn="l">
              <a:buClr>
                <a:srgbClr val="00B0F0"/>
              </a:buClr>
              <a:buFont typeface="Wingdings" panose="05000000000000000000" pitchFamily="2" charset="2"/>
              <a:buChar char="ü"/>
            </a:pPr>
            <a:r>
              <a:rPr lang="en-US" sz="3300" dirty="0">
                <a:solidFill>
                  <a:schemeClr val="accent2"/>
                </a:solidFill>
              </a:rPr>
              <a:t>Rethinking Public Engagement</a:t>
            </a:r>
          </a:p>
          <a:p>
            <a:pPr marL="457200" indent="-457200" algn="l">
              <a:buClr>
                <a:srgbClr val="00B0F0"/>
              </a:buClr>
              <a:buFont typeface="Wingdings" panose="05000000000000000000" pitchFamily="2" charset="2"/>
              <a:buChar char="ü"/>
            </a:pPr>
            <a:r>
              <a:rPr lang="en-US" sz="3300" dirty="0">
                <a:solidFill>
                  <a:schemeClr val="accent2"/>
                </a:solidFill>
              </a:rPr>
              <a:t>Case Studies and Local Experiences</a:t>
            </a:r>
          </a:p>
        </p:txBody>
      </p:sp>
    </p:spTree>
    <p:extLst>
      <p:ext uri="{BB962C8B-B14F-4D97-AF65-F5344CB8AC3E}">
        <p14:creationId xmlns:p14="http://schemas.microsoft.com/office/powerpoint/2010/main" val="334978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FF3B-E19A-4702-1654-B9D8F409F9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4A2891-B9D4-11D3-F2D9-FB56A032282B}"/>
              </a:ext>
            </a:extLst>
          </p:cNvPr>
          <p:cNvSpPr>
            <a:spLocks noGrp="1"/>
          </p:cNvSpPr>
          <p:nvPr>
            <p:ph type="subTitle" idx="1"/>
          </p:nvPr>
        </p:nvSpPr>
        <p:spPr/>
        <p:txBody>
          <a:bodyPr/>
          <a:lstStyle/>
          <a:p>
            <a:endParaRPr lang="en-US"/>
          </a:p>
        </p:txBody>
      </p:sp>
      <p:pic>
        <p:nvPicPr>
          <p:cNvPr id="7" name="Picture 6" descr="A group of people in circles with text&#10;&#10;Description automatically generated">
            <a:extLst>
              <a:ext uri="{FF2B5EF4-FFF2-40B4-BE49-F238E27FC236}">
                <a16:creationId xmlns:a16="http://schemas.microsoft.com/office/drawing/2014/main" id="{468D8F88-A2D9-18C9-715E-1724D2BBEC7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619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BFD6-A499-E48F-F3B5-6AD0EF9809A8}"/>
              </a:ext>
            </a:extLst>
          </p:cNvPr>
          <p:cNvSpPr>
            <a:spLocks noGrp="1"/>
          </p:cNvSpPr>
          <p:nvPr>
            <p:ph type="ctrTitle"/>
          </p:nvPr>
        </p:nvSpPr>
        <p:spPr/>
        <p:txBody>
          <a:bodyPr/>
          <a:lstStyle/>
          <a:p>
            <a:r>
              <a:rPr lang="en-US" dirty="0"/>
              <a:t>Certified Public </a:t>
            </a:r>
            <a:br>
              <a:rPr lang="en-US" dirty="0"/>
            </a:br>
            <a:r>
              <a:rPr lang="en-US" dirty="0"/>
              <a:t>Finance Officers</a:t>
            </a:r>
          </a:p>
        </p:txBody>
      </p:sp>
      <p:sp>
        <p:nvSpPr>
          <p:cNvPr id="3" name="Subtitle 2">
            <a:extLst>
              <a:ext uri="{FF2B5EF4-FFF2-40B4-BE49-F238E27FC236}">
                <a16:creationId xmlns:a16="http://schemas.microsoft.com/office/drawing/2014/main" id="{E23737CF-FA17-BFA3-089D-D75D2DEC5633}"/>
              </a:ext>
            </a:extLst>
          </p:cNvPr>
          <p:cNvSpPr>
            <a:spLocks noGrp="1"/>
          </p:cNvSpPr>
          <p:nvPr>
            <p:ph type="subTitle" idx="1"/>
          </p:nvPr>
        </p:nvSpPr>
        <p:spPr/>
        <p:txBody>
          <a:bodyPr>
            <a:normAutofit/>
          </a:bodyPr>
          <a:lstStyle/>
          <a:p>
            <a:r>
              <a:rPr lang="en-US" sz="4000" dirty="0"/>
              <a:t>Program Overview</a:t>
            </a:r>
          </a:p>
        </p:txBody>
      </p:sp>
    </p:spTree>
    <p:extLst>
      <p:ext uri="{BB962C8B-B14F-4D97-AF65-F5344CB8AC3E}">
        <p14:creationId xmlns:p14="http://schemas.microsoft.com/office/powerpoint/2010/main" val="140836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456A-60C4-C6F3-7ACA-A61E75EF7E09}"/>
              </a:ext>
            </a:extLst>
          </p:cNvPr>
          <p:cNvSpPr>
            <a:spLocks noGrp="1"/>
          </p:cNvSpPr>
          <p:nvPr>
            <p:ph type="title"/>
          </p:nvPr>
        </p:nvSpPr>
        <p:spPr/>
        <p:txBody>
          <a:bodyPr/>
          <a:lstStyle/>
          <a:p>
            <a:r>
              <a:rPr lang="en-US" dirty="0"/>
              <a:t>Who Should Enroll?</a:t>
            </a:r>
          </a:p>
        </p:txBody>
      </p:sp>
      <p:sp>
        <p:nvSpPr>
          <p:cNvPr id="3" name="Content Placeholder 2">
            <a:extLst>
              <a:ext uri="{FF2B5EF4-FFF2-40B4-BE49-F238E27FC236}">
                <a16:creationId xmlns:a16="http://schemas.microsoft.com/office/drawing/2014/main" id="{D1FDAA00-F838-02D8-1021-A483980A51A2}"/>
              </a:ext>
            </a:extLst>
          </p:cNvPr>
          <p:cNvSpPr>
            <a:spLocks noGrp="1"/>
          </p:cNvSpPr>
          <p:nvPr>
            <p:ph sz="half" idx="1"/>
          </p:nvPr>
        </p:nvSpPr>
        <p:spPr>
          <a:xfrm>
            <a:off x="2656114" y="1409064"/>
            <a:ext cx="8697685" cy="4648835"/>
          </a:xfrm>
        </p:spPr>
        <p:txBody>
          <a:bodyPr/>
          <a:lstStyle/>
          <a:p>
            <a:r>
              <a:rPr lang="en-US" dirty="0"/>
              <a:t>Entry-level professionals seeking a position </a:t>
            </a:r>
            <a:br>
              <a:rPr lang="en-US" dirty="0"/>
            </a:br>
            <a:r>
              <a:rPr lang="en-US" dirty="0"/>
              <a:t>in the local government public finance field</a:t>
            </a:r>
          </a:p>
          <a:p>
            <a:endParaRPr lang="en-US" dirty="0"/>
          </a:p>
          <a:p>
            <a:r>
              <a:rPr lang="en-US" dirty="0"/>
              <a:t>Mid-career professionals interested in </a:t>
            </a:r>
            <a:br>
              <a:rPr lang="en-US" dirty="0"/>
            </a:br>
            <a:r>
              <a:rPr lang="en-US" dirty="0"/>
              <a:t>leadership roles</a:t>
            </a:r>
          </a:p>
          <a:p>
            <a:endParaRPr lang="en-US" dirty="0"/>
          </a:p>
          <a:p>
            <a:r>
              <a:rPr lang="en-US" dirty="0"/>
              <a:t>Senior Finance Officers looking to refresh </a:t>
            </a:r>
            <a:br>
              <a:rPr lang="en-US" dirty="0"/>
            </a:br>
            <a:r>
              <a:rPr lang="en-US" dirty="0"/>
              <a:t>their knowledge and best practices</a:t>
            </a:r>
          </a:p>
          <a:p>
            <a:endParaRPr lang="en-US" dirty="0"/>
          </a:p>
        </p:txBody>
      </p:sp>
      <p:sp>
        <p:nvSpPr>
          <p:cNvPr id="4" name="Slide Number Placeholder 3">
            <a:extLst>
              <a:ext uri="{FF2B5EF4-FFF2-40B4-BE49-F238E27FC236}">
                <a16:creationId xmlns:a16="http://schemas.microsoft.com/office/drawing/2014/main" id="{86C25EAC-FBB4-8B60-29CB-3C7C4D5DC335}"/>
              </a:ext>
            </a:extLst>
          </p:cNvPr>
          <p:cNvSpPr>
            <a:spLocks noGrp="1"/>
          </p:cNvSpPr>
          <p:nvPr>
            <p:ph type="sldNum" sz="quarter" idx="12"/>
          </p:nvPr>
        </p:nvSpPr>
        <p:spPr/>
        <p:txBody>
          <a:bodyPr/>
          <a:lstStyle/>
          <a:p>
            <a:fld id="{C3A80CB9-8FF1-4649-AD49-46408C0A55E9}" type="slidenum">
              <a:rPr lang="en-US" smtClean="0"/>
              <a:t>14</a:t>
            </a:fld>
            <a:endParaRPr lang="en-US"/>
          </a:p>
        </p:txBody>
      </p:sp>
      <p:pic>
        <p:nvPicPr>
          <p:cNvPr id="5" name="Picture 4">
            <a:extLst>
              <a:ext uri="{FF2B5EF4-FFF2-40B4-BE49-F238E27FC236}">
                <a16:creationId xmlns:a16="http://schemas.microsoft.com/office/drawing/2014/main" id="{5DA32B9C-F214-B27F-56ED-5D2788DCD0B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59398" y="1206830"/>
            <a:ext cx="1524000" cy="1354667"/>
          </a:xfrm>
          <a:prstGeom prst="rect">
            <a:avLst/>
          </a:prstGeom>
        </p:spPr>
      </p:pic>
      <p:pic>
        <p:nvPicPr>
          <p:cNvPr id="6" name="Picture 5">
            <a:extLst>
              <a:ext uri="{FF2B5EF4-FFF2-40B4-BE49-F238E27FC236}">
                <a16:creationId xmlns:a16="http://schemas.microsoft.com/office/drawing/2014/main" id="{7D15C237-C293-F11F-0DE6-1DC37480A3DB}"/>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783198" y="4174003"/>
            <a:ext cx="1676400" cy="1612334"/>
          </a:xfrm>
          <a:prstGeom prst="rect">
            <a:avLst/>
          </a:prstGeom>
        </p:spPr>
      </p:pic>
      <p:pic>
        <p:nvPicPr>
          <p:cNvPr id="7" name="Picture 6">
            <a:extLst>
              <a:ext uri="{FF2B5EF4-FFF2-40B4-BE49-F238E27FC236}">
                <a16:creationId xmlns:a16="http://schemas.microsoft.com/office/drawing/2014/main" id="{B8C7A83F-D4FF-3EA2-10CD-4B556D734604}"/>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09002" y="2818043"/>
            <a:ext cx="1624793" cy="1111700"/>
          </a:xfrm>
          <a:prstGeom prst="rect">
            <a:avLst/>
          </a:prstGeom>
        </p:spPr>
      </p:pic>
    </p:spTree>
    <p:extLst>
      <p:ext uri="{BB962C8B-B14F-4D97-AF65-F5344CB8AC3E}">
        <p14:creationId xmlns:p14="http://schemas.microsoft.com/office/powerpoint/2010/main" val="116300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BDF5-8541-E396-7967-6EA1666B45E5}"/>
              </a:ext>
            </a:extLst>
          </p:cNvPr>
          <p:cNvSpPr>
            <a:spLocks noGrp="1"/>
          </p:cNvSpPr>
          <p:nvPr>
            <p:ph type="title"/>
          </p:nvPr>
        </p:nvSpPr>
        <p:spPr/>
        <p:txBody>
          <a:bodyPr/>
          <a:lstStyle/>
          <a:p>
            <a:r>
              <a:rPr lang="en-US" dirty="0"/>
              <a:t>CPFO Candidate Guide</a:t>
            </a:r>
          </a:p>
        </p:txBody>
      </p:sp>
      <p:sp>
        <p:nvSpPr>
          <p:cNvPr id="3" name="Content Placeholder 2">
            <a:extLst>
              <a:ext uri="{FF2B5EF4-FFF2-40B4-BE49-F238E27FC236}">
                <a16:creationId xmlns:a16="http://schemas.microsoft.com/office/drawing/2014/main" id="{B7379429-D961-150F-B22F-566EF7B117DF}"/>
              </a:ext>
            </a:extLst>
          </p:cNvPr>
          <p:cNvSpPr>
            <a:spLocks noGrp="1"/>
          </p:cNvSpPr>
          <p:nvPr>
            <p:ph sz="half" idx="1"/>
          </p:nvPr>
        </p:nvSpPr>
        <p:spPr/>
        <p:txBody>
          <a:bodyPr/>
          <a:lstStyle/>
          <a:p>
            <a:pPr marL="0" indent="0">
              <a:buNone/>
            </a:pPr>
            <a:r>
              <a:rPr lang="en-US" dirty="0"/>
              <a:t>Go to </a:t>
            </a:r>
            <a:r>
              <a:rPr lang="en-US" dirty="0">
                <a:hlinkClick r:id="rId3"/>
              </a:rPr>
              <a:t>www.gfoa.org/cpfo</a:t>
            </a:r>
            <a:r>
              <a:rPr lang="en-US" dirty="0"/>
              <a:t> to view the CPFO Candidate Guide</a:t>
            </a:r>
          </a:p>
          <a:p>
            <a:endParaRPr lang="en-US" dirty="0"/>
          </a:p>
        </p:txBody>
      </p:sp>
      <p:sp>
        <p:nvSpPr>
          <p:cNvPr id="4" name="Slide Number Placeholder 3">
            <a:extLst>
              <a:ext uri="{FF2B5EF4-FFF2-40B4-BE49-F238E27FC236}">
                <a16:creationId xmlns:a16="http://schemas.microsoft.com/office/drawing/2014/main" id="{EDC04144-F967-2131-8835-B3BE4DAD7E94}"/>
              </a:ext>
            </a:extLst>
          </p:cNvPr>
          <p:cNvSpPr>
            <a:spLocks noGrp="1"/>
          </p:cNvSpPr>
          <p:nvPr>
            <p:ph type="sldNum" sz="quarter" idx="12"/>
          </p:nvPr>
        </p:nvSpPr>
        <p:spPr/>
        <p:txBody>
          <a:bodyPr/>
          <a:lstStyle/>
          <a:p>
            <a:fld id="{C3A80CB9-8FF1-4649-AD49-46408C0A55E9}" type="slidenum">
              <a:rPr lang="en-US" smtClean="0"/>
              <a:t>15</a:t>
            </a:fld>
            <a:endParaRPr lang="en-US"/>
          </a:p>
        </p:txBody>
      </p:sp>
      <p:pic>
        <p:nvPicPr>
          <p:cNvPr id="5" name="Picture 4">
            <a:extLst>
              <a:ext uri="{FF2B5EF4-FFF2-40B4-BE49-F238E27FC236}">
                <a16:creationId xmlns:a16="http://schemas.microsoft.com/office/drawing/2014/main" id="{43A8689E-76A6-EE09-AFEF-1F19C0628192}"/>
              </a:ext>
            </a:extLst>
          </p:cNvPr>
          <p:cNvPicPr>
            <a:picLocks noChangeAspect="1"/>
          </p:cNvPicPr>
          <p:nvPr/>
        </p:nvPicPr>
        <p:blipFill>
          <a:blip r:embed="rId4"/>
          <a:stretch>
            <a:fillRect/>
          </a:stretch>
        </p:blipFill>
        <p:spPr>
          <a:xfrm>
            <a:off x="995806" y="2146282"/>
            <a:ext cx="3099319" cy="4006107"/>
          </a:xfrm>
          <a:prstGeom prst="rect">
            <a:avLst/>
          </a:prstGeom>
        </p:spPr>
      </p:pic>
      <p:pic>
        <p:nvPicPr>
          <p:cNvPr id="6" name="Picture 5">
            <a:extLst>
              <a:ext uri="{FF2B5EF4-FFF2-40B4-BE49-F238E27FC236}">
                <a16:creationId xmlns:a16="http://schemas.microsoft.com/office/drawing/2014/main" id="{0F225978-825D-ED2D-4EA2-D5ED9C85D0A9}"/>
              </a:ext>
            </a:extLst>
          </p:cNvPr>
          <p:cNvPicPr>
            <a:picLocks noChangeAspect="1"/>
          </p:cNvPicPr>
          <p:nvPr/>
        </p:nvPicPr>
        <p:blipFill>
          <a:blip r:embed="rId5"/>
          <a:srcRect/>
          <a:stretch/>
        </p:blipFill>
        <p:spPr>
          <a:xfrm>
            <a:off x="4678221" y="2178798"/>
            <a:ext cx="3046241" cy="3941074"/>
          </a:xfrm>
          <a:prstGeom prst="rect">
            <a:avLst/>
          </a:prstGeom>
          <a:ln>
            <a:solidFill>
              <a:schemeClr val="bg2"/>
            </a:solidFill>
          </a:ln>
          <a:effectLst>
            <a:outerShdw blurRad="50800" dist="38100" dir="2700000" algn="tl" rotWithShape="0">
              <a:srgbClr val="9D9D9D">
                <a:alpha val="6000"/>
              </a:srgbClr>
            </a:outerShdw>
          </a:effectLst>
        </p:spPr>
      </p:pic>
      <p:pic>
        <p:nvPicPr>
          <p:cNvPr id="7" name="Picture 6">
            <a:extLst>
              <a:ext uri="{FF2B5EF4-FFF2-40B4-BE49-F238E27FC236}">
                <a16:creationId xmlns:a16="http://schemas.microsoft.com/office/drawing/2014/main" id="{97326CDD-3F6E-723A-C10D-E498F5D70976}"/>
              </a:ext>
            </a:extLst>
          </p:cNvPr>
          <p:cNvPicPr>
            <a:picLocks noChangeAspect="1"/>
          </p:cNvPicPr>
          <p:nvPr/>
        </p:nvPicPr>
        <p:blipFill>
          <a:blip r:embed="rId6"/>
          <a:stretch>
            <a:fillRect/>
          </a:stretch>
        </p:blipFill>
        <p:spPr>
          <a:xfrm>
            <a:off x="8307559" y="2146282"/>
            <a:ext cx="3046241" cy="4006107"/>
          </a:xfrm>
          <a:prstGeom prst="rect">
            <a:avLst/>
          </a:prstGeom>
          <a:ln>
            <a:solidFill>
              <a:schemeClr val="bg2"/>
            </a:solidFill>
          </a:ln>
          <a:effectLst>
            <a:outerShdw blurRad="50800" dist="38100" dir="2700000" algn="tl" rotWithShape="0">
              <a:srgbClr val="9D9D9D">
                <a:alpha val="6000"/>
              </a:srgbClr>
            </a:outerShdw>
          </a:effectLst>
        </p:spPr>
      </p:pic>
    </p:spTree>
    <p:extLst>
      <p:ext uri="{BB962C8B-B14F-4D97-AF65-F5344CB8AC3E}">
        <p14:creationId xmlns:p14="http://schemas.microsoft.com/office/powerpoint/2010/main" val="4456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8340-1E22-8CE6-27D4-4C5598D2AEDB}"/>
              </a:ext>
            </a:extLst>
          </p:cNvPr>
          <p:cNvSpPr>
            <a:spLocks noGrp="1"/>
          </p:cNvSpPr>
          <p:nvPr>
            <p:ph type="title"/>
          </p:nvPr>
        </p:nvSpPr>
        <p:spPr/>
        <p:txBody>
          <a:bodyPr/>
          <a:lstStyle/>
          <a:p>
            <a:r>
              <a:rPr lang="en-US" dirty="0"/>
              <a:t>Steps to Get Started</a:t>
            </a:r>
          </a:p>
        </p:txBody>
      </p:sp>
      <p:sp>
        <p:nvSpPr>
          <p:cNvPr id="4" name="Slide Number Placeholder 3">
            <a:extLst>
              <a:ext uri="{FF2B5EF4-FFF2-40B4-BE49-F238E27FC236}">
                <a16:creationId xmlns:a16="http://schemas.microsoft.com/office/drawing/2014/main" id="{D0ED03AC-D53A-CB6A-02EF-A4EAF7B04CC9}"/>
              </a:ext>
            </a:extLst>
          </p:cNvPr>
          <p:cNvSpPr>
            <a:spLocks noGrp="1"/>
          </p:cNvSpPr>
          <p:nvPr>
            <p:ph type="sldNum" sz="quarter" idx="12"/>
          </p:nvPr>
        </p:nvSpPr>
        <p:spPr/>
        <p:txBody>
          <a:bodyPr/>
          <a:lstStyle/>
          <a:p>
            <a:fld id="{C3A80CB9-8FF1-4649-AD49-46408C0A55E9}" type="slidenum">
              <a:rPr lang="en-US" smtClean="0"/>
              <a:t>16</a:t>
            </a:fld>
            <a:endParaRPr lang="en-US"/>
          </a:p>
        </p:txBody>
      </p:sp>
      <p:sp>
        <p:nvSpPr>
          <p:cNvPr id="5" name="Rectangle: Diagonal Corners Rounded 4">
            <a:extLst>
              <a:ext uri="{FF2B5EF4-FFF2-40B4-BE49-F238E27FC236}">
                <a16:creationId xmlns:a16="http://schemas.microsoft.com/office/drawing/2014/main" id="{027F6299-A319-1DC9-51E6-24AA44DAF828}"/>
              </a:ext>
            </a:extLst>
          </p:cNvPr>
          <p:cNvSpPr/>
          <p:nvPr/>
        </p:nvSpPr>
        <p:spPr>
          <a:xfrm>
            <a:off x="838200" y="1409064"/>
            <a:ext cx="2971800" cy="3200400"/>
          </a:xfrm>
          <a:prstGeom prst="round2DiagRect">
            <a:avLst/>
          </a:prstGeom>
          <a:solidFill>
            <a:schemeClr val="bg1">
              <a:lumMod val="8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Join or update GFOA membership</a:t>
            </a:r>
          </a:p>
        </p:txBody>
      </p:sp>
      <p:sp>
        <p:nvSpPr>
          <p:cNvPr id="6" name="Rectangle: Diagonal Corners Rounded 5">
            <a:extLst>
              <a:ext uri="{FF2B5EF4-FFF2-40B4-BE49-F238E27FC236}">
                <a16:creationId xmlns:a16="http://schemas.microsoft.com/office/drawing/2014/main" id="{66EB7686-BFC8-9931-9CDF-83156EF6E5FC}"/>
              </a:ext>
            </a:extLst>
          </p:cNvPr>
          <p:cNvSpPr/>
          <p:nvPr/>
        </p:nvSpPr>
        <p:spPr>
          <a:xfrm>
            <a:off x="4562017" y="1409064"/>
            <a:ext cx="2971800" cy="320040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4E4E4E"/>
              </a:solidFill>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Enroll in the Program – $1,200</a:t>
            </a:r>
          </a:p>
        </p:txBody>
      </p:sp>
      <p:sp>
        <p:nvSpPr>
          <p:cNvPr id="7" name="Rectangle: Diagonal Corners Rounded 6">
            <a:extLst>
              <a:ext uri="{FF2B5EF4-FFF2-40B4-BE49-F238E27FC236}">
                <a16:creationId xmlns:a16="http://schemas.microsoft.com/office/drawing/2014/main" id="{AA6DCAA7-B0B4-EC2D-BDCC-7EBFC03C821A}"/>
              </a:ext>
            </a:extLst>
          </p:cNvPr>
          <p:cNvSpPr/>
          <p:nvPr/>
        </p:nvSpPr>
        <p:spPr>
          <a:xfrm>
            <a:off x="8285835" y="1409064"/>
            <a:ext cx="2971800" cy="3200400"/>
          </a:xfrm>
          <a:prstGeom prst="round2Diag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4E4E4E"/>
                </a:solidFill>
                <a:latin typeface="Lato Bold" panose="020F0502020204030203" pitchFamily="34" charset="0"/>
                <a:ea typeface="Lato Bold" panose="020F0502020204030203" pitchFamily="34" charset="0"/>
                <a:cs typeface="Lato Bold" panose="020F0502020204030203"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Begin studying! – Choose the exam where you’re the strongest</a:t>
            </a:r>
          </a:p>
        </p:txBody>
      </p:sp>
      <p:sp>
        <p:nvSpPr>
          <p:cNvPr id="8" name="Arrow: Right 7">
            <a:extLst>
              <a:ext uri="{FF2B5EF4-FFF2-40B4-BE49-F238E27FC236}">
                <a16:creationId xmlns:a16="http://schemas.microsoft.com/office/drawing/2014/main" id="{719B1176-0C6A-6826-46AE-3E1B9849D234}"/>
              </a:ext>
            </a:extLst>
          </p:cNvPr>
          <p:cNvSpPr/>
          <p:nvPr/>
        </p:nvSpPr>
        <p:spPr>
          <a:xfrm>
            <a:off x="838200" y="4760957"/>
            <a:ext cx="10419435" cy="1595393"/>
          </a:xfrm>
          <a:prstGeom prst="rightArrow">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95000"/>
                  </a:schemeClr>
                </a:solidFill>
                <a:effectLst/>
                <a:uLnTx/>
                <a:uFillTx/>
                <a:latin typeface="Lato Bold" panose="020F0502020204030203" pitchFamily="34" charset="0"/>
                <a:ea typeface="Lato Bold" panose="020F0502020204030203" pitchFamily="34" charset="0"/>
                <a:cs typeface="Lato Bold" panose="020F0502020204030203" pitchFamily="34" charset="0"/>
              </a:rPr>
              <a:t>Continue to Exams…</a:t>
            </a:r>
          </a:p>
        </p:txBody>
      </p:sp>
    </p:spTree>
    <p:extLst>
      <p:ext uri="{BB962C8B-B14F-4D97-AF65-F5344CB8AC3E}">
        <p14:creationId xmlns:p14="http://schemas.microsoft.com/office/powerpoint/2010/main" val="187280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8340-1E22-8CE6-27D4-4C5598D2AEDB}"/>
              </a:ext>
            </a:extLst>
          </p:cNvPr>
          <p:cNvSpPr>
            <a:spLocks noGrp="1"/>
          </p:cNvSpPr>
          <p:nvPr>
            <p:ph type="title"/>
          </p:nvPr>
        </p:nvSpPr>
        <p:spPr/>
        <p:txBody>
          <a:bodyPr/>
          <a:lstStyle/>
          <a:p>
            <a:r>
              <a:rPr lang="en-US" dirty="0"/>
              <a:t>Steps to Complete</a:t>
            </a:r>
          </a:p>
        </p:txBody>
      </p:sp>
      <p:sp>
        <p:nvSpPr>
          <p:cNvPr id="4" name="Slide Number Placeholder 3">
            <a:extLst>
              <a:ext uri="{FF2B5EF4-FFF2-40B4-BE49-F238E27FC236}">
                <a16:creationId xmlns:a16="http://schemas.microsoft.com/office/drawing/2014/main" id="{D0ED03AC-D53A-CB6A-02EF-A4EAF7B04CC9}"/>
              </a:ext>
            </a:extLst>
          </p:cNvPr>
          <p:cNvSpPr>
            <a:spLocks noGrp="1"/>
          </p:cNvSpPr>
          <p:nvPr>
            <p:ph type="sldNum" sz="quarter" idx="12"/>
          </p:nvPr>
        </p:nvSpPr>
        <p:spPr/>
        <p:txBody>
          <a:bodyPr/>
          <a:lstStyle/>
          <a:p>
            <a:fld id="{C3A80CB9-8FF1-4649-AD49-46408C0A55E9}" type="slidenum">
              <a:rPr lang="en-US" smtClean="0"/>
              <a:t>17</a:t>
            </a:fld>
            <a:endParaRPr lang="en-US"/>
          </a:p>
        </p:txBody>
      </p:sp>
      <p:sp>
        <p:nvSpPr>
          <p:cNvPr id="5" name="Rectangle: Diagonal Corners Rounded 4">
            <a:extLst>
              <a:ext uri="{FF2B5EF4-FFF2-40B4-BE49-F238E27FC236}">
                <a16:creationId xmlns:a16="http://schemas.microsoft.com/office/drawing/2014/main" id="{027F6299-A319-1DC9-51E6-24AA44DAF828}"/>
              </a:ext>
            </a:extLst>
          </p:cNvPr>
          <p:cNvSpPr/>
          <p:nvPr/>
        </p:nvSpPr>
        <p:spPr>
          <a:xfrm>
            <a:off x="838200" y="1409064"/>
            <a:ext cx="2971800" cy="3200400"/>
          </a:xfrm>
          <a:prstGeom prst="round2DiagRect">
            <a:avLst/>
          </a:prstGeom>
          <a:solidFill>
            <a:schemeClr val="bg1">
              <a:lumMod val="85000"/>
            </a:schemeClr>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Continue studying!</a:t>
            </a:r>
          </a:p>
        </p:txBody>
      </p:sp>
      <p:sp>
        <p:nvSpPr>
          <p:cNvPr id="6" name="Rectangle: Diagonal Corners Rounded 5">
            <a:extLst>
              <a:ext uri="{FF2B5EF4-FFF2-40B4-BE49-F238E27FC236}">
                <a16:creationId xmlns:a16="http://schemas.microsoft.com/office/drawing/2014/main" id="{66EB7686-BFC8-9931-9CDF-83156EF6E5FC}"/>
              </a:ext>
            </a:extLst>
          </p:cNvPr>
          <p:cNvSpPr/>
          <p:nvPr/>
        </p:nvSpPr>
        <p:spPr>
          <a:xfrm>
            <a:off x="4562017" y="1409064"/>
            <a:ext cx="2971800" cy="320040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4E4E4E"/>
              </a:solidFill>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Take the exam – remote or </a:t>
            </a:r>
            <a:b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b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in-person with </a:t>
            </a:r>
            <a:r>
              <a:rPr kumimoji="0" lang="en-US" sz="2400" b="0" i="0" u="none" strike="noStrike" kern="1200" cap="none" spc="0" normalizeH="0" baseline="0" noProof="0" dirty="0">
                <a:ln>
                  <a:noFill/>
                </a:ln>
                <a:solidFill>
                  <a:srgbClr val="4E4E4E"/>
                </a:solidFill>
                <a:effectLst/>
                <a:uLnTx/>
                <a:uFillTx/>
                <a:latin typeface="Lato Bold italic" panose="020F0502020204030203" pitchFamily="34" charset="0"/>
                <a:ea typeface="Lato Bold italic" panose="020F0502020204030203" pitchFamily="34" charset="0"/>
                <a:cs typeface="Lato Bold italic" panose="020F0502020204030203" pitchFamily="34" charset="0"/>
              </a:rPr>
              <a:t>Pearson Vue</a:t>
            </a:r>
          </a:p>
        </p:txBody>
      </p:sp>
      <p:sp>
        <p:nvSpPr>
          <p:cNvPr id="7" name="Rectangle: Diagonal Corners Rounded 6">
            <a:extLst>
              <a:ext uri="{FF2B5EF4-FFF2-40B4-BE49-F238E27FC236}">
                <a16:creationId xmlns:a16="http://schemas.microsoft.com/office/drawing/2014/main" id="{AA6DCAA7-B0B4-EC2D-BDCC-7EBFC03C821A}"/>
              </a:ext>
            </a:extLst>
          </p:cNvPr>
          <p:cNvSpPr/>
          <p:nvPr/>
        </p:nvSpPr>
        <p:spPr>
          <a:xfrm>
            <a:off x="8285835" y="1409064"/>
            <a:ext cx="2971800" cy="3200400"/>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4E4E4E"/>
                </a:solidFill>
                <a:latin typeface="Lato Bold" panose="020F0502020204030203" pitchFamily="34" charset="0"/>
                <a:ea typeface="Lato Bold" panose="020F0502020204030203" pitchFamily="34" charset="0"/>
                <a:cs typeface="Lato Bold" panose="020F0502020204030203"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E4E4E"/>
                </a:solidFill>
                <a:effectLst/>
                <a:uLnTx/>
                <a:uFillTx/>
                <a:latin typeface="Lato Bold" panose="020F0502020204030203" pitchFamily="34" charset="0"/>
                <a:ea typeface="Lato Bold" panose="020F0502020204030203" pitchFamily="34" charset="0"/>
                <a:cs typeface="Lato Bold" panose="020F0502020204030203" pitchFamily="34" charset="0"/>
              </a:rPr>
              <a:t>Pass the exam &amp; begin studying for the next one</a:t>
            </a:r>
          </a:p>
        </p:txBody>
      </p:sp>
      <p:sp>
        <p:nvSpPr>
          <p:cNvPr id="8" name="Arrow: Right 7">
            <a:extLst>
              <a:ext uri="{FF2B5EF4-FFF2-40B4-BE49-F238E27FC236}">
                <a16:creationId xmlns:a16="http://schemas.microsoft.com/office/drawing/2014/main" id="{719B1176-0C6A-6826-46AE-3E1B9849D234}"/>
              </a:ext>
            </a:extLst>
          </p:cNvPr>
          <p:cNvSpPr/>
          <p:nvPr/>
        </p:nvSpPr>
        <p:spPr>
          <a:xfrm>
            <a:off x="838200" y="4760957"/>
            <a:ext cx="8262257" cy="1595393"/>
          </a:xfrm>
          <a:prstGeom prst="rightArrow">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95000"/>
                  </a:schemeClr>
                </a:solidFill>
                <a:effectLst/>
                <a:uLnTx/>
                <a:uFillTx/>
                <a:latin typeface="Lato Bold" panose="020F0502020204030203" pitchFamily="34" charset="0"/>
                <a:ea typeface="Lato Bold" panose="020F0502020204030203" pitchFamily="34" charset="0"/>
                <a:cs typeface="Lato Bold" panose="020F0502020204030203" pitchFamily="34" charset="0"/>
              </a:rPr>
              <a:t>7       Pass all 7 exams &amp; earn the CPFO</a:t>
            </a:r>
          </a:p>
        </p:txBody>
      </p:sp>
      <p:pic>
        <p:nvPicPr>
          <p:cNvPr id="9" name="Picture 8" descr="A blue and black logo&#10;&#10;Description automatically generated with low confidence">
            <a:extLst>
              <a:ext uri="{FF2B5EF4-FFF2-40B4-BE49-F238E27FC236}">
                <a16:creationId xmlns:a16="http://schemas.microsoft.com/office/drawing/2014/main" id="{6830CE2C-5DC7-3998-1EE7-DEB2AF781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628" y="5149584"/>
            <a:ext cx="1973001" cy="818138"/>
          </a:xfrm>
          <a:prstGeom prst="rect">
            <a:avLst/>
          </a:prstGeom>
        </p:spPr>
      </p:pic>
    </p:spTree>
    <p:extLst>
      <p:ext uri="{BB962C8B-B14F-4D97-AF65-F5344CB8AC3E}">
        <p14:creationId xmlns:p14="http://schemas.microsoft.com/office/powerpoint/2010/main" val="220541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BBDF-5B32-15CD-FB93-05BD36405175}"/>
              </a:ext>
            </a:extLst>
          </p:cNvPr>
          <p:cNvSpPr>
            <a:spLocks noGrp="1"/>
          </p:cNvSpPr>
          <p:nvPr>
            <p:ph type="title"/>
          </p:nvPr>
        </p:nvSpPr>
        <p:spPr/>
        <p:txBody>
          <a:bodyPr/>
          <a:lstStyle/>
          <a:p>
            <a:r>
              <a:rPr lang="en-US" dirty="0"/>
              <a:t>Seven CPFO Exam Topic Areas</a:t>
            </a:r>
          </a:p>
        </p:txBody>
      </p:sp>
      <p:sp>
        <p:nvSpPr>
          <p:cNvPr id="4" name="Slide Number Placeholder 3">
            <a:extLst>
              <a:ext uri="{FF2B5EF4-FFF2-40B4-BE49-F238E27FC236}">
                <a16:creationId xmlns:a16="http://schemas.microsoft.com/office/drawing/2014/main" id="{3861AED6-46E1-6A9E-D74D-B9D9E480ECE8}"/>
              </a:ext>
            </a:extLst>
          </p:cNvPr>
          <p:cNvSpPr>
            <a:spLocks noGrp="1"/>
          </p:cNvSpPr>
          <p:nvPr>
            <p:ph type="sldNum" sz="quarter" idx="12"/>
          </p:nvPr>
        </p:nvSpPr>
        <p:spPr/>
        <p:txBody>
          <a:bodyPr/>
          <a:lstStyle/>
          <a:p>
            <a:fld id="{C3A80CB9-8FF1-4649-AD49-46408C0A55E9}" type="slidenum">
              <a:rPr lang="en-US" smtClean="0"/>
              <a:t>18</a:t>
            </a:fld>
            <a:endParaRPr lang="en-US"/>
          </a:p>
        </p:txBody>
      </p:sp>
      <p:sp>
        <p:nvSpPr>
          <p:cNvPr id="9" name="Rectangle 8">
            <a:extLst>
              <a:ext uri="{FF2B5EF4-FFF2-40B4-BE49-F238E27FC236}">
                <a16:creationId xmlns:a16="http://schemas.microsoft.com/office/drawing/2014/main" id="{213C1DC9-FAAC-CB3A-8D8C-9B49E38B26CD}"/>
              </a:ext>
            </a:extLst>
          </p:cNvPr>
          <p:cNvSpPr/>
          <p:nvPr/>
        </p:nvSpPr>
        <p:spPr>
          <a:xfrm>
            <a:off x="838200" y="1409064"/>
            <a:ext cx="3291840" cy="10972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Lato Bold" panose="020F0502020204030203" pitchFamily="34" charset="0"/>
                <a:ea typeface="Lato Bold" panose="020F0502020204030203" pitchFamily="34" charset="0"/>
                <a:cs typeface="Lato Bold" panose="020F0502020204030203" pitchFamily="34" charset="0"/>
              </a:rPr>
              <a:t>Accounting &amp; </a:t>
            </a:r>
            <a:br>
              <a:rPr lang="en-US" sz="2000" dirty="0">
                <a:latin typeface="Lato Bold" panose="020F0502020204030203" pitchFamily="34" charset="0"/>
                <a:ea typeface="Lato Bold" panose="020F0502020204030203" pitchFamily="34" charset="0"/>
                <a:cs typeface="Lato Bold" panose="020F0502020204030203" pitchFamily="34" charset="0"/>
              </a:rPr>
            </a:br>
            <a:r>
              <a:rPr lang="en-US" sz="2000" dirty="0">
                <a:latin typeface="Lato Bold" panose="020F0502020204030203" pitchFamily="34" charset="0"/>
                <a:ea typeface="Lato Bold" panose="020F0502020204030203" pitchFamily="34" charset="0"/>
                <a:cs typeface="Lato Bold" panose="020F0502020204030203" pitchFamily="34" charset="0"/>
              </a:rPr>
              <a:t>Financial Reporting</a:t>
            </a:r>
          </a:p>
        </p:txBody>
      </p:sp>
      <p:sp>
        <p:nvSpPr>
          <p:cNvPr id="10" name="Rectangle 9">
            <a:extLst>
              <a:ext uri="{FF2B5EF4-FFF2-40B4-BE49-F238E27FC236}">
                <a16:creationId xmlns:a16="http://schemas.microsoft.com/office/drawing/2014/main" id="{2A705C7E-F22E-184C-FDE6-98A6256759B1}"/>
              </a:ext>
            </a:extLst>
          </p:cNvPr>
          <p:cNvSpPr/>
          <p:nvPr/>
        </p:nvSpPr>
        <p:spPr>
          <a:xfrm>
            <a:off x="4450080" y="1409064"/>
            <a:ext cx="3291840" cy="10972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Lato Bold" panose="020F0502020204030203" pitchFamily="34" charset="0"/>
                <a:ea typeface="Lato Bold" panose="020F0502020204030203" pitchFamily="34" charset="0"/>
                <a:cs typeface="Lato Bold" panose="020F0502020204030203" pitchFamily="34" charset="0"/>
              </a:rPr>
              <a:t>Compensation &amp; Benefits</a:t>
            </a:r>
          </a:p>
        </p:txBody>
      </p:sp>
      <p:sp>
        <p:nvSpPr>
          <p:cNvPr id="11" name="Rectangle 10">
            <a:extLst>
              <a:ext uri="{FF2B5EF4-FFF2-40B4-BE49-F238E27FC236}">
                <a16:creationId xmlns:a16="http://schemas.microsoft.com/office/drawing/2014/main" id="{F41B022D-B261-6AC1-BD8A-9ADA026A8E05}"/>
              </a:ext>
            </a:extLst>
          </p:cNvPr>
          <p:cNvSpPr/>
          <p:nvPr/>
        </p:nvSpPr>
        <p:spPr>
          <a:xfrm>
            <a:off x="8061960" y="1409064"/>
            <a:ext cx="3291840" cy="10972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Lato Bold" panose="020F0502020204030203" pitchFamily="34" charset="0"/>
                <a:ea typeface="Lato Bold" panose="020F0502020204030203" pitchFamily="34" charset="0"/>
                <a:cs typeface="Lato Bold" panose="020F0502020204030203" pitchFamily="34" charset="0"/>
              </a:rPr>
              <a:t>Debt Management</a:t>
            </a:r>
          </a:p>
        </p:txBody>
      </p:sp>
      <p:sp>
        <p:nvSpPr>
          <p:cNvPr id="13" name="Rectangle 12">
            <a:extLst>
              <a:ext uri="{FF2B5EF4-FFF2-40B4-BE49-F238E27FC236}">
                <a16:creationId xmlns:a16="http://schemas.microsoft.com/office/drawing/2014/main" id="{AC812F7F-CB66-74EF-2E9F-3833F6F22D53}"/>
              </a:ext>
            </a:extLst>
          </p:cNvPr>
          <p:cNvSpPr/>
          <p:nvPr/>
        </p:nvSpPr>
        <p:spPr>
          <a:xfrm>
            <a:off x="838200" y="2800032"/>
            <a:ext cx="3291840" cy="1097280"/>
          </a:xfrm>
          <a:prstGeom prst="rect">
            <a:avLst/>
          </a:prstGeom>
          <a:solidFill>
            <a:srgbClr val="12B8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Lato Bold" panose="020F0502020204030203" pitchFamily="34" charset="0"/>
                <a:ea typeface="Lato Bold" panose="020F0502020204030203" pitchFamily="34" charset="0"/>
                <a:cs typeface="Lato Bold" panose="020F0502020204030203" pitchFamily="34" charset="0"/>
              </a:rPr>
              <a:t>Planning &amp; Budgeting</a:t>
            </a:r>
          </a:p>
        </p:txBody>
      </p:sp>
      <p:sp>
        <p:nvSpPr>
          <p:cNvPr id="14" name="Rectangle 13">
            <a:extLst>
              <a:ext uri="{FF2B5EF4-FFF2-40B4-BE49-F238E27FC236}">
                <a16:creationId xmlns:a16="http://schemas.microsoft.com/office/drawing/2014/main" id="{C79549A2-2027-4C54-56BF-E9DFAB2A675A}"/>
              </a:ext>
            </a:extLst>
          </p:cNvPr>
          <p:cNvSpPr/>
          <p:nvPr/>
        </p:nvSpPr>
        <p:spPr>
          <a:xfrm>
            <a:off x="4450080" y="2800032"/>
            <a:ext cx="3291840" cy="1097280"/>
          </a:xfrm>
          <a:prstGeom prst="rect">
            <a:avLst/>
          </a:prstGeom>
          <a:solidFill>
            <a:srgbClr val="9D9D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Lato Bold" panose="020F0502020204030203" pitchFamily="34" charset="0"/>
                <a:ea typeface="Lato Bold" panose="020F0502020204030203" pitchFamily="34" charset="0"/>
                <a:cs typeface="Lato Bold" panose="020F0502020204030203" pitchFamily="34" charset="0"/>
              </a:rPr>
              <a:t>Treasury &amp; Investment Management</a:t>
            </a:r>
          </a:p>
        </p:txBody>
      </p:sp>
      <p:sp>
        <p:nvSpPr>
          <p:cNvPr id="15" name="Rectangle 14">
            <a:extLst>
              <a:ext uri="{FF2B5EF4-FFF2-40B4-BE49-F238E27FC236}">
                <a16:creationId xmlns:a16="http://schemas.microsoft.com/office/drawing/2014/main" id="{08AC403C-CC2F-1954-5D44-F00DEB91EF45}"/>
              </a:ext>
            </a:extLst>
          </p:cNvPr>
          <p:cNvSpPr/>
          <p:nvPr/>
        </p:nvSpPr>
        <p:spPr>
          <a:xfrm>
            <a:off x="8061960" y="2800032"/>
            <a:ext cx="3291840" cy="10972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Lato Bold" panose="020F0502020204030203" pitchFamily="34" charset="0"/>
                <a:ea typeface="Lato Bold" panose="020F0502020204030203" pitchFamily="34" charset="0"/>
                <a:cs typeface="Lato Bold" panose="020F0502020204030203" pitchFamily="34" charset="0"/>
              </a:rPr>
              <a:t>Procurement</a:t>
            </a:r>
          </a:p>
        </p:txBody>
      </p:sp>
      <p:sp>
        <p:nvSpPr>
          <p:cNvPr id="16" name="Rectangle 15">
            <a:extLst>
              <a:ext uri="{FF2B5EF4-FFF2-40B4-BE49-F238E27FC236}">
                <a16:creationId xmlns:a16="http://schemas.microsoft.com/office/drawing/2014/main" id="{6A88F75C-A480-E085-D608-0BE86002850D}"/>
              </a:ext>
            </a:extLst>
          </p:cNvPr>
          <p:cNvSpPr/>
          <p:nvPr/>
        </p:nvSpPr>
        <p:spPr>
          <a:xfrm>
            <a:off x="838200" y="4191000"/>
            <a:ext cx="3291840" cy="10972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Lato Bold" panose="020F0502020204030203" pitchFamily="34" charset="0"/>
                <a:ea typeface="Lato Bold" panose="020F0502020204030203" pitchFamily="34" charset="0"/>
                <a:cs typeface="Lato Bold" panose="020F0502020204030203" pitchFamily="34" charset="0"/>
              </a:rPr>
              <a:t>Risk Assessment</a:t>
            </a:r>
          </a:p>
        </p:txBody>
      </p:sp>
      <p:sp>
        <p:nvSpPr>
          <p:cNvPr id="17" name="Rectangle 16">
            <a:extLst>
              <a:ext uri="{FF2B5EF4-FFF2-40B4-BE49-F238E27FC236}">
                <a16:creationId xmlns:a16="http://schemas.microsoft.com/office/drawing/2014/main" id="{2DCE85C8-DAB0-F4F0-32B6-C83A0E800023}"/>
              </a:ext>
            </a:extLst>
          </p:cNvPr>
          <p:cNvSpPr/>
          <p:nvPr/>
        </p:nvSpPr>
        <p:spPr>
          <a:xfrm>
            <a:off x="4454434" y="4169401"/>
            <a:ext cx="6899366" cy="18884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6263" marR="0" lvl="0" indent="-293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t>100 questions – Accounting, Debt, Planning, and Treasury</a:t>
            </a:r>
          </a:p>
          <a:p>
            <a:pPr marL="576263" marR="0" lvl="0" indent="-293688"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endParaRPr>
          </a:p>
          <a:p>
            <a:pPr marL="576263" marR="0" lvl="0" indent="-293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t>75 questions - Compensation, Procurement, and Risk</a:t>
            </a:r>
          </a:p>
          <a:p>
            <a:pPr marL="576263" marR="0" lvl="0" indent="-293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endParaRPr>
          </a:p>
          <a:p>
            <a:pPr marL="576263" marR="0" lvl="0" indent="-293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t>Minimum Passing score is 80% for each exam.</a:t>
            </a:r>
          </a:p>
          <a:p>
            <a:pPr marL="576263" marR="0" lvl="0" indent="-293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endParaRPr>
          </a:p>
          <a:p>
            <a:pPr marL="576263" marR="0" lvl="0" indent="-293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t>Each question is multiple-choice with four options and is worth </a:t>
            </a:r>
            <a:br>
              <a:rPr kumimoji="0" lang="en-US" sz="16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br>
            <a:r>
              <a:rPr kumimoji="0" lang="en-US" sz="16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t>one-point. There are no unscored questions on the exams</a:t>
            </a:r>
            <a:r>
              <a:rPr kumimoji="0" lang="en-US" sz="2000" b="0" i="0" u="none" strike="noStrike" kern="1200" cap="none" spc="0" normalizeH="0" baseline="0" noProof="0" dirty="0">
                <a:ln>
                  <a:noFill/>
                </a:ln>
                <a:solidFill>
                  <a:schemeClr val="bg2">
                    <a:lumMod val="25000"/>
                  </a:schemeClr>
                </a:solidFill>
                <a:effectLst/>
                <a:uLnTx/>
                <a:uFillTx/>
                <a:ea typeface="+mn-ea"/>
                <a:cs typeface="Helvetica" panose="020B0604020202020204" pitchFamily="34" charset="0"/>
              </a:rPr>
              <a:t>.</a:t>
            </a:r>
          </a:p>
        </p:txBody>
      </p:sp>
    </p:spTree>
    <p:extLst>
      <p:ext uri="{BB962C8B-B14F-4D97-AF65-F5344CB8AC3E}">
        <p14:creationId xmlns:p14="http://schemas.microsoft.com/office/powerpoint/2010/main" val="41807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22E6895-BCFE-515B-EA4D-E9B4DFE00BD3}"/>
              </a:ext>
            </a:extLst>
          </p:cNvPr>
          <p:cNvGraphicFramePr>
            <a:graphicFrameLocks noGrp="1"/>
          </p:cNvGraphicFramePr>
          <p:nvPr>
            <p:extLst>
              <p:ext uri="{D42A27DB-BD31-4B8C-83A1-F6EECF244321}">
                <p14:modId xmlns:p14="http://schemas.microsoft.com/office/powerpoint/2010/main" val="2993445445"/>
              </p:ext>
            </p:extLst>
          </p:nvPr>
        </p:nvGraphicFramePr>
        <p:xfrm>
          <a:off x="994227" y="1240098"/>
          <a:ext cx="10203546" cy="4817565"/>
        </p:xfrm>
        <a:graphic>
          <a:graphicData uri="http://schemas.openxmlformats.org/drawingml/2006/table">
            <a:tbl>
              <a:tblPr firstRow="1" bandRow="1" bandCol="1">
                <a:tableStyleId>{72833802-FEF1-4C79-8D5D-14CF1EAF98D9}</a:tableStyleId>
              </a:tblPr>
              <a:tblGrid>
                <a:gridCol w="1602885">
                  <a:extLst>
                    <a:ext uri="{9D8B030D-6E8A-4147-A177-3AD203B41FA5}">
                      <a16:colId xmlns:a16="http://schemas.microsoft.com/office/drawing/2014/main" val="3205925226"/>
                    </a:ext>
                  </a:extLst>
                </a:gridCol>
                <a:gridCol w="8600661">
                  <a:extLst>
                    <a:ext uri="{9D8B030D-6E8A-4147-A177-3AD203B41FA5}">
                      <a16:colId xmlns:a16="http://schemas.microsoft.com/office/drawing/2014/main" val="1179335578"/>
                    </a:ext>
                  </a:extLst>
                </a:gridCol>
              </a:tblGrid>
              <a:tr h="535285">
                <a:tc>
                  <a:txBody>
                    <a:bodyPr/>
                    <a:lstStyle/>
                    <a:p>
                      <a:r>
                        <a:rPr lang="en-US" b="0" dirty="0">
                          <a:solidFill>
                            <a:schemeClr val="accent1"/>
                          </a:solidFill>
                          <a:latin typeface="Lato Bold" panose="020F0502020204030203" pitchFamily="34" charset="0"/>
                          <a:ea typeface="Lato Bold" panose="020F0502020204030203" pitchFamily="34" charset="0"/>
                          <a:cs typeface="Lato Bold" panose="020F0502020204030203" pitchFamily="34" charset="0"/>
                        </a:rPr>
                        <a:t>Month 1</a:t>
                      </a:r>
                    </a:p>
                  </a:txBody>
                  <a:tcPr marL="182880" marR="182880" anchor="ctr">
                    <a:lnL w="28575" cap="flat" cmpd="sng" algn="ctr">
                      <a:solidFill>
                        <a:schemeClr val="accent2"/>
                      </a:solidFill>
                      <a:prstDash val="solid"/>
                      <a:round/>
                      <a:headEnd type="none" w="med" len="med"/>
                      <a:tailEnd type="none" w="med" len="med"/>
                    </a:lnL>
                    <a:lnR w="28575" cap="flat" cmpd="sng" algn="ctr">
                      <a:solidFill>
                        <a:srgbClr val="3ACDE8"/>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2"/>
                    </a:solidFill>
                  </a:tcPr>
                </a:tc>
                <a:tc>
                  <a:txBody>
                    <a:bodyPr/>
                    <a:lstStyle/>
                    <a:p>
                      <a:r>
                        <a:rPr lang="en-US" b="0" dirty="0">
                          <a:solidFill>
                            <a:schemeClr val="accent1"/>
                          </a:solidFill>
                          <a:latin typeface="Lato Bold" panose="020F0502020204030203" pitchFamily="34" charset="0"/>
                          <a:ea typeface="Lato Bold" panose="020F0502020204030203" pitchFamily="34" charset="0"/>
                          <a:cs typeface="Lato Bold" panose="020F0502020204030203" pitchFamily="34" charset="0"/>
                        </a:rPr>
                        <a:t>Enroll in the CPFO program for $1,200</a:t>
                      </a:r>
                    </a:p>
                  </a:txBody>
                  <a:tcPr marL="182880" marR="182880" anchor="ctr">
                    <a:lnL w="28575" cap="flat" cmpd="sng" algn="ctr">
                      <a:solidFill>
                        <a:srgbClr val="3ACDE8"/>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368613530"/>
                  </a:ext>
                </a:extLst>
              </a:tr>
              <a:tr h="535285">
                <a:tc>
                  <a:txBody>
                    <a:bodyPr/>
                    <a:lstStyle/>
                    <a:p>
                      <a:r>
                        <a:rPr lang="en-US" b="0" dirty="0">
                          <a:solidFill>
                            <a:schemeClr val="bg1"/>
                          </a:solidFill>
                        </a:rPr>
                        <a:t>Month 3</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#1</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720206039"/>
                  </a:ext>
                </a:extLst>
              </a:tr>
              <a:tr h="535285">
                <a:tc>
                  <a:txBody>
                    <a:bodyPr/>
                    <a:lstStyle/>
                    <a:p>
                      <a:r>
                        <a:rPr lang="en-US" b="0" dirty="0">
                          <a:solidFill>
                            <a:schemeClr val="bg1"/>
                          </a:solidFill>
                        </a:rPr>
                        <a:t>Month 6</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#2</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4560825"/>
                  </a:ext>
                </a:extLst>
              </a:tr>
              <a:tr h="535285">
                <a:tc>
                  <a:txBody>
                    <a:bodyPr/>
                    <a:lstStyle/>
                    <a:p>
                      <a:r>
                        <a:rPr lang="en-US" b="0" dirty="0">
                          <a:solidFill>
                            <a:schemeClr val="bg1"/>
                          </a:solidFill>
                        </a:rPr>
                        <a:t>Month 9</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#3</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699627900"/>
                  </a:ext>
                </a:extLst>
              </a:tr>
              <a:tr h="535285">
                <a:tc>
                  <a:txBody>
                    <a:bodyPr/>
                    <a:lstStyle/>
                    <a:p>
                      <a:r>
                        <a:rPr lang="en-US" b="0" dirty="0">
                          <a:solidFill>
                            <a:schemeClr val="bg1"/>
                          </a:solidFill>
                        </a:rPr>
                        <a:t>Month 12</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#4</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043956718"/>
                  </a:ext>
                </a:extLst>
              </a:tr>
              <a:tr h="535285">
                <a:tc>
                  <a:txBody>
                    <a:bodyPr/>
                    <a:lstStyle/>
                    <a:p>
                      <a:r>
                        <a:rPr lang="en-US" b="0" dirty="0">
                          <a:solidFill>
                            <a:schemeClr val="bg1"/>
                          </a:solidFill>
                        </a:rPr>
                        <a:t>Month 15</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#5</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7085367"/>
                  </a:ext>
                </a:extLst>
              </a:tr>
              <a:tr h="535285">
                <a:tc>
                  <a:txBody>
                    <a:bodyPr/>
                    <a:lstStyle/>
                    <a:p>
                      <a:r>
                        <a:rPr lang="en-US" b="0" dirty="0">
                          <a:solidFill>
                            <a:schemeClr val="bg1"/>
                          </a:solidFill>
                        </a:rPr>
                        <a:t>Month 18</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#6</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324500595"/>
                  </a:ext>
                </a:extLst>
              </a:tr>
              <a:tr h="535285">
                <a:tc>
                  <a:txBody>
                    <a:bodyPr/>
                    <a:lstStyle/>
                    <a:p>
                      <a:r>
                        <a:rPr lang="en-US" b="0" dirty="0">
                          <a:solidFill>
                            <a:schemeClr val="bg1"/>
                          </a:solidFill>
                        </a:rPr>
                        <a:t>Month 21</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lang="en-US" b="0" dirty="0">
                          <a:solidFill>
                            <a:schemeClr val="bg1"/>
                          </a:solidFill>
                        </a:rPr>
                        <a:t>Exam #7</a:t>
                      </a:r>
                    </a:p>
                  </a:txBody>
                  <a:tcPr marL="182880" marR="18288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58469956"/>
                  </a:ext>
                </a:extLst>
              </a:tr>
              <a:tr h="535285">
                <a:tc>
                  <a:txBody>
                    <a:bodyPr/>
                    <a:lstStyle/>
                    <a:p>
                      <a:r>
                        <a:rPr lang="en-US" b="0" dirty="0">
                          <a:solidFill>
                            <a:schemeClr val="accent1"/>
                          </a:solidFill>
                          <a:latin typeface="Lato Bold" panose="020F0502020204030203" pitchFamily="34" charset="0"/>
                          <a:ea typeface="Lato Bold" panose="020F0502020204030203" pitchFamily="34" charset="0"/>
                          <a:cs typeface="Lato Bold" panose="020F0502020204030203" pitchFamily="34" charset="0"/>
                        </a:rPr>
                        <a:t>Month 24</a:t>
                      </a:r>
                    </a:p>
                  </a:txBody>
                  <a:tcPr marL="182880" marR="182880" anchor="ctr">
                    <a:lnL w="28575" cap="flat" cmpd="sng" algn="ctr">
                      <a:solidFill>
                        <a:schemeClr val="accent2"/>
                      </a:solidFill>
                      <a:prstDash val="solid"/>
                      <a:round/>
                      <a:headEnd type="none" w="med" len="med"/>
                      <a:tailEnd type="none" w="med" len="med"/>
                    </a:lnL>
                    <a:lnR w="28575" cap="flat" cmpd="sng" algn="ctr">
                      <a:solidFill>
                        <a:srgbClr val="3ACDE8"/>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2"/>
                    </a:solidFill>
                  </a:tcPr>
                </a:tc>
                <a:tc>
                  <a:txBody>
                    <a:bodyPr/>
                    <a:lstStyle/>
                    <a:p>
                      <a:r>
                        <a:rPr lang="en-US" b="0" dirty="0">
                          <a:solidFill>
                            <a:schemeClr val="accent1"/>
                          </a:solidFill>
                          <a:latin typeface="Lato Bold" panose="020F0502020204030203" pitchFamily="34" charset="0"/>
                          <a:ea typeface="Lato Bold" panose="020F0502020204030203" pitchFamily="34" charset="0"/>
                          <a:cs typeface="Lato Bold" panose="020F0502020204030203" pitchFamily="34" charset="0"/>
                        </a:rPr>
                        <a:t>Pass all of the exams and begin using the CPFO designation</a:t>
                      </a:r>
                    </a:p>
                  </a:txBody>
                  <a:tcPr marL="182880" marR="182880" anchor="ctr">
                    <a:lnL w="28575" cap="flat" cmpd="sng" algn="ctr">
                      <a:solidFill>
                        <a:srgbClr val="3ACDE8"/>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617772394"/>
                  </a:ext>
                </a:extLst>
              </a:tr>
            </a:tbl>
          </a:graphicData>
        </a:graphic>
      </p:graphicFrame>
      <p:sp>
        <p:nvSpPr>
          <p:cNvPr id="2" name="Title 1">
            <a:extLst>
              <a:ext uri="{FF2B5EF4-FFF2-40B4-BE49-F238E27FC236}">
                <a16:creationId xmlns:a16="http://schemas.microsoft.com/office/drawing/2014/main" id="{9C2A3E56-F3B2-7BD4-2D7B-443860DC9885}"/>
              </a:ext>
            </a:extLst>
          </p:cNvPr>
          <p:cNvSpPr>
            <a:spLocks noGrp="1"/>
          </p:cNvSpPr>
          <p:nvPr>
            <p:ph type="title" idx="4294967295"/>
          </p:nvPr>
        </p:nvSpPr>
        <p:spPr>
          <a:xfrm>
            <a:off x="914400" y="335302"/>
            <a:ext cx="10063163" cy="592137"/>
          </a:xfrm>
        </p:spPr>
        <p:txBody>
          <a:bodyPr>
            <a:normAutofit/>
          </a:bodyPr>
          <a:lstStyle/>
          <a:p>
            <a:r>
              <a:rPr lang="en-US" sz="3600" dirty="0">
                <a:solidFill>
                  <a:schemeClr val="bg1"/>
                </a:solidFill>
              </a:rPr>
              <a:t>Two-year Study Plan</a:t>
            </a:r>
          </a:p>
        </p:txBody>
      </p:sp>
    </p:spTree>
    <p:extLst>
      <p:ext uri="{BB962C8B-B14F-4D97-AF65-F5344CB8AC3E}">
        <p14:creationId xmlns:p14="http://schemas.microsoft.com/office/powerpoint/2010/main" val="354774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1993-77A8-B7C7-EB42-29A23907688C}"/>
              </a:ext>
            </a:extLst>
          </p:cNvPr>
          <p:cNvSpPr>
            <a:spLocks noGrp="1"/>
          </p:cNvSpPr>
          <p:nvPr>
            <p:ph type="ctrTitle"/>
          </p:nvPr>
        </p:nvSpPr>
        <p:spPr>
          <a:xfrm>
            <a:off x="1524000" y="2850811"/>
            <a:ext cx="9144000" cy="1156377"/>
          </a:xfrm>
        </p:spPr>
        <p:txBody>
          <a:bodyPr/>
          <a:lstStyle/>
          <a:p>
            <a:r>
              <a:rPr lang="en-US" dirty="0"/>
              <a:t>GFOA Overview </a:t>
            </a:r>
          </a:p>
        </p:txBody>
      </p:sp>
    </p:spTree>
    <p:extLst>
      <p:ext uri="{BB962C8B-B14F-4D97-AF65-F5344CB8AC3E}">
        <p14:creationId xmlns:p14="http://schemas.microsoft.com/office/powerpoint/2010/main" val="124200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2CDC-8FF3-8850-28DF-B8CB9C8DBDDE}"/>
              </a:ext>
            </a:extLst>
          </p:cNvPr>
          <p:cNvSpPr>
            <a:spLocks noGrp="1"/>
          </p:cNvSpPr>
          <p:nvPr>
            <p:ph type="title"/>
          </p:nvPr>
        </p:nvSpPr>
        <p:spPr/>
        <p:txBody>
          <a:bodyPr/>
          <a:lstStyle/>
          <a:p>
            <a:r>
              <a:rPr lang="en-US" dirty="0"/>
              <a:t>Complete these steps for each exam</a:t>
            </a:r>
          </a:p>
        </p:txBody>
      </p:sp>
      <p:sp>
        <p:nvSpPr>
          <p:cNvPr id="3" name="Content Placeholder 2">
            <a:extLst>
              <a:ext uri="{FF2B5EF4-FFF2-40B4-BE49-F238E27FC236}">
                <a16:creationId xmlns:a16="http://schemas.microsoft.com/office/drawing/2014/main" id="{34DB4866-6507-1CAC-168A-5B9DFD30157E}"/>
              </a:ext>
            </a:extLst>
          </p:cNvPr>
          <p:cNvSpPr>
            <a:spLocks noGrp="1"/>
          </p:cNvSpPr>
          <p:nvPr>
            <p:ph sz="half" idx="1"/>
          </p:nvPr>
        </p:nvSpPr>
        <p:spPr/>
        <p:txBody>
          <a:bodyPr>
            <a:normAutofit fontScale="92500" lnSpcReduction="10000"/>
          </a:bodyPr>
          <a:lstStyle/>
          <a:p>
            <a:pPr marL="514350" indent="-514350">
              <a:lnSpc>
                <a:spcPct val="110000"/>
              </a:lnSpc>
              <a:buFont typeface="+mj-lt"/>
              <a:buAutoNum type="arabicPeriod"/>
            </a:pPr>
            <a:r>
              <a:rPr lang="en-US" dirty="0"/>
              <a:t>Review the </a:t>
            </a:r>
            <a:r>
              <a:rPr lang="en-US" u="sng" dirty="0"/>
              <a:t>content outline</a:t>
            </a:r>
            <a:r>
              <a:rPr lang="en-US" dirty="0"/>
              <a:t> for the exams on the website</a:t>
            </a:r>
          </a:p>
          <a:p>
            <a:pPr marL="514350" indent="-514350">
              <a:lnSpc>
                <a:spcPct val="110000"/>
              </a:lnSpc>
              <a:buFont typeface="+mj-lt"/>
              <a:buAutoNum type="arabicPeriod"/>
            </a:pPr>
            <a:r>
              <a:rPr lang="en-US" dirty="0"/>
              <a:t>Access the </a:t>
            </a:r>
            <a:r>
              <a:rPr lang="en-US" u="sng" dirty="0"/>
              <a:t>CPFO Candidate Community</a:t>
            </a:r>
            <a:r>
              <a:rPr lang="en-US" dirty="0"/>
              <a:t> in the GFOA Community Forum for study tips</a:t>
            </a:r>
          </a:p>
          <a:p>
            <a:pPr marL="514350" indent="-514350">
              <a:lnSpc>
                <a:spcPct val="110000"/>
              </a:lnSpc>
              <a:buFont typeface="+mj-lt"/>
              <a:buAutoNum type="arabicPeriod"/>
            </a:pPr>
            <a:r>
              <a:rPr lang="en-US" dirty="0"/>
              <a:t>Review the </a:t>
            </a:r>
            <a:r>
              <a:rPr lang="en-US" u="sng" dirty="0"/>
              <a:t>study terms handout</a:t>
            </a:r>
            <a:r>
              <a:rPr lang="en-US" dirty="0"/>
              <a:t> in the LMS</a:t>
            </a:r>
          </a:p>
          <a:p>
            <a:pPr marL="514350" indent="-514350">
              <a:lnSpc>
                <a:spcPct val="110000"/>
              </a:lnSpc>
              <a:buFont typeface="+mj-lt"/>
              <a:buAutoNum type="arabicPeriod"/>
            </a:pPr>
            <a:r>
              <a:rPr lang="en-US" dirty="0"/>
              <a:t>Take the </a:t>
            </a:r>
            <a:r>
              <a:rPr lang="en-US" u="sng" dirty="0"/>
              <a:t>practice test available</a:t>
            </a:r>
            <a:r>
              <a:rPr lang="en-US" dirty="0"/>
              <a:t> in the LMS</a:t>
            </a:r>
          </a:p>
          <a:p>
            <a:pPr marL="514350" indent="-514350">
              <a:lnSpc>
                <a:spcPct val="110000"/>
              </a:lnSpc>
              <a:buFont typeface="+mj-lt"/>
              <a:buAutoNum type="arabicPeriod"/>
            </a:pPr>
            <a:r>
              <a:rPr lang="en-US" dirty="0"/>
              <a:t>Review the </a:t>
            </a:r>
            <a:r>
              <a:rPr lang="en-US" u="sng" dirty="0"/>
              <a:t>recorded courses</a:t>
            </a:r>
            <a:r>
              <a:rPr lang="en-US" dirty="0"/>
              <a:t> in the LMS and/ or</a:t>
            </a:r>
          </a:p>
          <a:p>
            <a:pPr marL="514350" indent="-514350">
              <a:lnSpc>
                <a:spcPct val="110000"/>
              </a:lnSpc>
              <a:buFont typeface="+mj-lt"/>
              <a:buAutoNum type="arabicPeriod"/>
            </a:pPr>
            <a:r>
              <a:rPr lang="en-US" dirty="0"/>
              <a:t>Read the </a:t>
            </a:r>
            <a:r>
              <a:rPr lang="en-US" u="sng" dirty="0"/>
              <a:t>recommended reading materials</a:t>
            </a:r>
            <a:r>
              <a:rPr lang="en-US" dirty="0"/>
              <a:t> on the website</a:t>
            </a:r>
          </a:p>
          <a:p>
            <a:pPr marL="514350" indent="-514350">
              <a:lnSpc>
                <a:spcPct val="110000"/>
              </a:lnSpc>
              <a:buFont typeface="+mj-lt"/>
              <a:buAutoNum type="arabicPeriod"/>
            </a:pPr>
            <a:r>
              <a:rPr lang="en-US" u="sng" dirty="0"/>
              <a:t>Schedule an exam</a:t>
            </a:r>
            <a:r>
              <a:rPr lang="en-US" dirty="0"/>
              <a:t> appointment using Clarus</a:t>
            </a:r>
          </a:p>
          <a:p>
            <a:pPr marL="514350" indent="-514350">
              <a:lnSpc>
                <a:spcPct val="110000"/>
              </a:lnSpc>
              <a:buFont typeface="+mj-lt"/>
              <a:buAutoNum type="arabicPeriod"/>
            </a:pPr>
            <a:r>
              <a:rPr lang="en-US" u="sng" dirty="0"/>
              <a:t>Take the exam</a:t>
            </a:r>
            <a:r>
              <a:rPr lang="en-US" dirty="0"/>
              <a:t> with Pearson Vue</a:t>
            </a:r>
          </a:p>
          <a:p>
            <a:endParaRPr lang="en-US" dirty="0"/>
          </a:p>
        </p:txBody>
      </p:sp>
      <p:sp>
        <p:nvSpPr>
          <p:cNvPr id="4" name="Slide Number Placeholder 3">
            <a:extLst>
              <a:ext uri="{FF2B5EF4-FFF2-40B4-BE49-F238E27FC236}">
                <a16:creationId xmlns:a16="http://schemas.microsoft.com/office/drawing/2014/main" id="{B56CDFD2-61C4-CF58-A31C-A1BE3B9FFE73}"/>
              </a:ext>
            </a:extLst>
          </p:cNvPr>
          <p:cNvSpPr>
            <a:spLocks noGrp="1"/>
          </p:cNvSpPr>
          <p:nvPr>
            <p:ph type="sldNum" sz="quarter" idx="12"/>
          </p:nvPr>
        </p:nvSpPr>
        <p:spPr/>
        <p:txBody>
          <a:bodyPr/>
          <a:lstStyle/>
          <a:p>
            <a:fld id="{C3A80CB9-8FF1-4649-AD49-46408C0A55E9}" type="slidenum">
              <a:rPr lang="en-US" smtClean="0"/>
              <a:t>20</a:t>
            </a:fld>
            <a:endParaRPr lang="en-US"/>
          </a:p>
        </p:txBody>
      </p:sp>
    </p:spTree>
    <p:extLst>
      <p:ext uri="{BB962C8B-B14F-4D97-AF65-F5344CB8AC3E}">
        <p14:creationId xmlns:p14="http://schemas.microsoft.com/office/powerpoint/2010/main" val="117078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76C8-A078-959D-24ED-9EB0F709EE48}"/>
              </a:ext>
            </a:extLst>
          </p:cNvPr>
          <p:cNvSpPr>
            <a:spLocks noGrp="1"/>
          </p:cNvSpPr>
          <p:nvPr>
            <p:ph type="title"/>
          </p:nvPr>
        </p:nvSpPr>
        <p:spPr/>
        <p:txBody>
          <a:bodyPr/>
          <a:lstStyle/>
          <a:p>
            <a:r>
              <a:rPr lang="en-US" dirty="0"/>
              <a:t>Study Resources</a:t>
            </a:r>
          </a:p>
        </p:txBody>
      </p:sp>
      <p:sp>
        <p:nvSpPr>
          <p:cNvPr id="3" name="Content Placeholder 2">
            <a:extLst>
              <a:ext uri="{FF2B5EF4-FFF2-40B4-BE49-F238E27FC236}">
                <a16:creationId xmlns:a16="http://schemas.microsoft.com/office/drawing/2014/main" id="{C120CDC9-A06B-4DE6-1935-161BE2E60E49}"/>
              </a:ext>
            </a:extLst>
          </p:cNvPr>
          <p:cNvSpPr>
            <a:spLocks noGrp="1"/>
          </p:cNvSpPr>
          <p:nvPr>
            <p:ph sz="half" idx="1"/>
          </p:nvPr>
        </p:nvSpPr>
        <p:spPr/>
        <p:txBody>
          <a:bodyPr>
            <a:normAutofit/>
          </a:bodyPr>
          <a:lstStyle/>
          <a:p>
            <a:pPr marL="0" indent="0">
              <a:buNone/>
            </a:pPr>
            <a:r>
              <a:rPr lang="en-US" dirty="0"/>
              <a:t>CPFO Candidates receive:</a:t>
            </a:r>
          </a:p>
          <a:p>
            <a:pPr marL="971550" lvl="1" indent="-514350">
              <a:buFont typeface="+mj-lt"/>
              <a:buAutoNum type="arabicPeriod"/>
            </a:pPr>
            <a:r>
              <a:rPr lang="en-US" dirty="0"/>
              <a:t>Access to </a:t>
            </a:r>
            <a:r>
              <a:rPr lang="en-US" u="sng" dirty="0"/>
              <a:t>recorded GFOA training seminars</a:t>
            </a:r>
            <a:r>
              <a:rPr lang="en-US" dirty="0"/>
              <a:t> relevant to </a:t>
            </a:r>
            <a:br>
              <a:rPr lang="en-US" dirty="0"/>
            </a:br>
            <a:r>
              <a:rPr lang="en-US" dirty="0"/>
              <a:t>the exam topic areas. </a:t>
            </a:r>
            <a:r>
              <a:rPr lang="en-US" i="1" dirty="0">
                <a:latin typeface="Lato Medium italic" panose="020F0502020204030203" pitchFamily="34" charset="0"/>
                <a:ea typeface="Lato Medium italic" panose="020F0502020204030203" pitchFamily="34" charset="0"/>
                <a:cs typeface="Lato Medium italic" panose="020F0502020204030203" pitchFamily="34" charset="0"/>
              </a:rPr>
              <a:t>Over 20 unique training opportunities </a:t>
            </a:r>
            <a:br>
              <a:rPr lang="en-US" i="1" dirty="0">
                <a:latin typeface="Lato Medium italic" panose="020F0502020204030203" pitchFamily="34" charset="0"/>
                <a:ea typeface="Lato Medium italic" panose="020F0502020204030203" pitchFamily="34" charset="0"/>
                <a:cs typeface="Lato Medium italic" panose="020F0502020204030203" pitchFamily="34" charset="0"/>
              </a:rPr>
            </a:br>
            <a:r>
              <a:rPr lang="en-US" i="1" dirty="0">
                <a:latin typeface="Lato Medium italic" panose="020F0502020204030203" pitchFamily="34" charset="0"/>
                <a:ea typeface="Lato Medium italic" panose="020F0502020204030203" pitchFamily="34" charset="0"/>
                <a:cs typeface="Lato Medium italic" panose="020F0502020204030203" pitchFamily="34" charset="0"/>
              </a:rPr>
              <a:t>with 130 hours of content!</a:t>
            </a:r>
          </a:p>
          <a:p>
            <a:pPr marL="971550" lvl="1" indent="-514350">
              <a:buFont typeface="+mj-lt"/>
              <a:buAutoNum type="arabicPeriod"/>
            </a:pPr>
            <a:r>
              <a:rPr lang="en-US" u="sng" dirty="0"/>
              <a:t>Short practice tests</a:t>
            </a:r>
            <a:r>
              <a:rPr lang="en-US" dirty="0"/>
              <a:t> to gauge knowledge in topic areas</a:t>
            </a:r>
          </a:p>
          <a:p>
            <a:pPr marL="971550" lvl="1" indent="-514350">
              <a:buFont typeface="+mj-lt"/>
              <a:buAutoNum type="arabicPeriod"/>
            </a:pPr>
            <a:r>
              <a:rPr lang="en-US" dirty="0"/>
              <a:t>Study Terms and Concepts Handouts</a:t>
            </a:r>
          </a:p>
          <a:p>
            <a:pPr marL="971550" lvl="1" indent="-514350">
              <a:buFont typeface="+mj-lt"/>
              <a:buAutoNum type="arabicPeriod"/>
            </a:pPr>
            <a:r>
              <a:rPr lang="en-US" dirty="0"/>
              <a:t>Access to CPFO Candidate Forum</a:t>
            </a:r>
          </a:p>
          <a:p>
            <a:pPr marL="971550" lvl="1" indent="-514350">
              <a:buFont typeface="+mj-lt"/>
              <a:buAutoNum type="arabicPeriod"/>
            </a:pPr>
            <a:r>
              <a:rPr lang="en-US" dirty="0"/>
              <a:t>e-Learning Course Credits</a:t>
            </a:r>
          </a:p>
          <a:p>
            <a:pPr marL="971550" lvl="1" indent="-514350">
              <a:buFont typeface="+mj-lt"/>
              <a:buAutoNum type="arabicPeriod"/>
            </a:pPr>
            <a:r>
              <a:rPr lang="en-US" dirty="0"/>
              <a:t>25% Discount on most GFOA Publications</a:t>
            </a:r>
          </a:p>
          <a:p>
            <a:endParaRPr lang="en-US" dirty="0"/>
          </a:p>
        </p:txBody>
      </p:sp>
      <p:sp>
        <p:nvSpPr>
          <p:cNvPr id="4" name="Slide Number Placeholder 3">
            <a:extLst>
              <a:ext uri="{FF2B5EF4-FFF2-40B4-BE49-F238E27FC236}">
                <a16:creationId xmlns:a16="http://schemas.microsoft.com/office/drawing/2014/main" id="{3CB43E93-07E7-C5F5-4711-4177D9EC66AD}"/>
              </a:ext>
            </a:extLst>
          </p:cNvPr>
          <p:cNvSpPr>
            <a:spLocks noGrp="1"/>
          </p:cNvSpPr>
          <p:nvPr>
            <p:ph type="sldNum" sz="quarter" idx="12"/>
          </p:nvPr>
        </p:nvSpPr>
        <p:spPr/>
        <p:txBody>
          <a:bodyPr/>
          <a:lstStyle/>
          <a:p>
            <a:fld id="{C3A80CB9-8FF1-4649-AD49-46408C0A55E9}" type="slidenum">
              <a:rPr lang="en-US" smtClean="0"/>
              <a:t>21</a:t>
            </a:fld>
            <a:endParaRPr lang="en-US"/>
          </a:p>
        </p:txBody>
      </p:sp>
    </p:spTree>
    <p:extLst>
      <p:ext uri="{BB962C8B-B14F-4D97-AF65-F5344CB8AC3E}">
        <p14:creationId xmlns:p14="http://schemas.microsoft.com/office/powerpoint/2010/main" val="69889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screenshot of a computer&#10;&#10;Description automatically generated">
            <a:extLst>
              <a:ext uri="{FF2B5EF4-FFF2-40B4-BE49-F238E27FC236}">
                <a16:creationId xmlns:a16="http://schemas.microsoft.com/office/drawing/2014/main" id="{7F63711A-BB02-4863-7C91-3BA6A24E1045}"/>
              </a:ext>
            </a:extLst>
          </p:cNvPr>
          <p:cNvPicPr>
            <a:picLocks noChangeAspect="1"/>
          </p:cNvPicPr>
          <p:nvPr/>
        </p:nvPicPr>
        <p:blipFill>
          <a:blip r:embed="rId3"/>
          <a:stretch>
            <a:fillRect/>
          </a:stretch>
        </p:blipFill>
        <p:spPr>
          <a:xfrm>
            <a:off x="832164" y="1380826"/>
            <a:ext cx="5034280" cy="4916917"/>
          </a:xfrm>
          <a:prstGeom prst="rect">
            <a:avLst/>
          </a:prstGeom>
        </p:spPr>
      </p:pic>
      <p:sp>
        <p:nvSpPr>
          <p:cNvPr id="5" name="Title 4">
            <a:extLst>
              <a:ext uri="{FF2B5EF4-FFF2-40B4-BE49-F238E27FC236}">
                <a16:creationId xmlns:a16="http://schemas.microsoft.com/office/drawing/2014/main" id="{EF7FA9D2-2488-21AC-914B-BEC058BF5AA4}"/>
              </a:ext>
            </a:extLst>
          </p:cNvPr>
          <p:cNvSpPr>
            <a:spLocks noGrp="1"/>
          </p:cNvSpPr>
          <p:nvPr>
            <p:ph type="title"/>
          </p:nvPr>
        </p:nvSpPr>
        <p:spPr/>
        <p:txBody>
          <a:bodyPr/>
          <a:lstStyle/>
          <a:p>
            <a:r>
              <a:rPr lang="en-US" dirty="0"/>
              <a:t>CPFO Prep Product</a:t>
            </a:r>
          </a:p>
        </p:txBody>
      </p:sp>
      <p:sp>
        <p:nvSpPr>
          <p:cNvPr id="4" name="Slide Number Placeholder 3">
            <a:extLst>
              <a:ext uri="{FF2B5EF4-FFF2-40B4-BE49-F238E27FC236}">
                <a16:creationId xmlns:a16="http://schemas.microsoft.com/office/drawing/2014/main" id="{7E953E9E-88E6-DA60-2E0A-FC07E71911AC}"/>
              </a:ext>
            </a:extLst>
          </p:cNvPr>
          <p:cNvSpPr>
            <a:spLocks noGrp="1"/>
          </p:cNvSpPr>
          <p:nvPr>
            <p:ph type="sldNum" sz="quarter" idx="12"/>
          </p:nvPr>
        </p:nvSpPr>
        <p:spPr/>
        <p:txBody>
          <a:bodyPr/>
          <a:lstStyle/>
          <a:p>
            <a:fld id="{C3A80CB9-8FF1-4649-AD49-46408C0A55E9}" type="slidenum">
              <a:rPr lang="en-US" smtClean="0"/>
              <a:t>22</a:t>
            </a:fld>
            <a:endParaRPr lang="en-US"/>
          </a:p>
        </p:txBody>
      </p:sp>
      <p:pic>
        <p:nvPicPr>
          <p:cNvPr id="9" name="Picture 8" descr="A screenshot of a computer&#10;&#10;Description automatically generated">
            <a:extLst>
              <a:ext uri="{FF2B5EF4-FFF2-40B4-BE49-F238E27FC236}">
                <a16:creationId xmlns:a16="http://schemas.microsoft.com/office/drawing/2014/main" id="{8BA282A0-DE77-56E2-C080-07153EC5371F}"/>
              </a:ext>
            </a:extLst>
          </p:cNvPr>
          <p:cNvPicPr>
            <a:picLocks noChangeAspect="1"/>
          </p:cNvPicPr>
          <p:nvPr/>
        </p:nvPicPr>
        <p:blipFill>
          <a:blip r:embed="rId4"/>
          <a:stretch>
            <a:fillRect/>
          </a:stretch>
        </p:blipFill>
        <p:spPr>
          <a:xfrm>
            <a:off x="6313484" y="1409064"/>
            <a:ext cx="5006105" cy="4888679"/>
          </a:xfrm>
          <a:prstGeom prst="rect">
            <a:avLst/>
          </a:prstGeom>
          <a:ln w="12700">
            <a:solidFill>
              <a:schemeClr val="bg1">
                <a:lumMod val="95000"/>
              </a:schemeClr>
            </a:solidFill>
          </a:ln>
        </p:spPr>
      </p:pic>
    </p:spTree>
    <p:extLst>
      <p:ext uri="{BB962C8B-B14F-4D97-AF65-F5344CB8AC3E}">
        <p14:creationId xmlns:p14="http://schemas.microsoft.com/office/powerpoint/2010/main" val="4064692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3A1-BBD9-22DF-160F-37BE4B26BA43}"/>
              </a:ext>
            </a:extLst>
          </p:cNvPr>
          <p:cNvSpPr>
            <a:spLocks noGrp="1"/>
          </p:cNvSpPr>
          <p:nvPr>
            <p:ph type="title"/>
          </p:nvPr>
        </p:nvSpPr>
        <p:spPr/>
        <p:txBody>
          <a:bodyPr/>
          <a:lstStyle/>
          <a:p>
            <a:r>
              <a:rPr lang="en-US" dirty="0"/>
              <a:t>Compensation and Benefits Section </a:t>
            </a:r>
            <a:r>
              <a:rPr lang="en-US" sz="2400" dirty="0"/>
              <a:t>(1)</a:t>
            </a:r>
            <a:endParaRPr lang="en-US" dirty="0"/>
          </a:p>
        </p:txBody>
      </p:sp>
      <p:sp>
        <p:nvSpPr>
          <p:cNvPr id="4" name="Slide Number Placeholder 3">
            <a:extLst>
              <a:ext uri="{FF2B5EF4-FFF2-40B4-BE49-F238E27FC236}">
                <a16:creationId xmlns:a16="http://schemas.microsoft.com/office/drawing/2014/main" id="{5DE1B7F2-12E7-2E9A-A819-EB83B26448D2}"/>
              </a:ext>
            </a:extLst>
          </p:cNvPr>
          <p:cNvSpPr>
            <a:spLocks noGrp="1"/>
          </p:cNvSpPr>
          <p:nvPr>
            <p:ph type="sldNum" sz="quarter" idx="12"/>
          </p:nvPr>
        </p:nvSpPr>
        <p:spPr/>
        <p:txBody>
          <a:bodyPr/>
          <a:lstStyle/>
          <a:p>
            <a:fld id="{C3A80CB9-8FF1-4649-AD49-46408C0A55E9}" type="slidenum">
              <a:rPr lang="en-US" smtClean="0"/>
              <a:t>23</a:t>
            </a:fld>
            <a:endParaRPr lang="en-US"/>
          </a:p>
        </p:txBody>
      </p:sp>
      <p:pic>
        <p:nvPicPr>
          <p:cNvPr id="5" name="Content Placeholder 4" descr="A screenshot of a computer&#10;&#10;Description automatically generated">
            <a:extLst>
              <a:ext uri="{FF2B5EF4-FFF2-40B4-BE49-F238E27FC236}">
                <a16:creationId xmlns:a16="http://schemas.microsoft.com/office/drawing/2014/main" id="{99F0869D-8D57-984A-CF9D-B419CFB87426}"/>
              </a:ext>
            </a:extLst>
          </p:cNvPr>
          <p:cNvPicPr>
            <a:picLocks noChangeAspect="1"/>
          </p:cNvPicPr>
          <p:nvPr/>
        </p:nvPicPr>
        <p:blipFill>
          <a:blip r:embed="rId3"/>
          <a:stretch>
            <a:fillRect/>
          </a:stretch>
        </p:blipFill>
        <p:spPr>
          <a:xfrm>
            <a:off x="838200" y="1409064"/>
            <a:ext cx="6672943" cy="4676694"/>
          </a:xfrm>
          <a:prstGeom prst="rect">
            <a:avLst/>
          </a:prstGeom>
        </p:spPr>
      </p:pic>
    </p:spTree>
    <p:extLst>
      <p:ext uri="{BB962C8B-B14F-4D97-AF65-F5344CB8AC3E}">
        <p14:creationId xmlns:p14="http://schemas.microsoft.com/office/powerpoint/2010/main" val="311633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3A1-BBD9-22DF-160F-37BE4B26BA43}"/>
              </a:ext>
            </a:extLst>
          </p:cNvPr>
          <p:cNvSpPr>
            <a:spLocks noGrp="1"/>
          </p:cNvSpPr>
          <p:nvPr>
            <p:ph type="title"/>
          </p:nvPr>
        </p:nvSpPr>
        <p:spPr/>
        <p:txBody>
          <a:bodyPr/>
          <a:lstStyle/>
          <a:p>
            <a:r>
              <a:rPr lang="en-US" dirty="0"/>
              <a:t>Compensation and Benefits Section </a:t>
            </a:r>
            <a:r>
              <a:rPr lang="en-US" sz="2400" dirty="0"/>
              <a:t>(2)</a:t>
            </a:r>
            <a:endParaRPr lang="en-US" dirty="0"/>
          </a:p>
        </p:txBody>
      </p:sp>
      <p:sp>
        <p:nvSpPr>
          <p:cNvPr id="4" name="Slide Number Placeholder 3">
            <a:extLst>
              <a:ext uri="{FF2B5EF4-FFF2-40B4-BE49-F238E27FC236}">
                <a16:creationId xmlns:a16="http://schemas.microsoft.com/office/drawing/2014/main" id="{5DE1B7F2-12E7-2E9A-A819-EB83B26448D2}"/>
              </a:ext>
            </a:extLst>
          </p:cNvPr>
          <p:cNvSpPr>
            <a:spLocks noGrp="1"/>
          </p:cNvSpPr>
          <p:nvPr>
            <p:ph type="sldNum" sz="quarter" idx="12"/>
          </p:nvPr>
        </p:nvSpPr>
        <p:spPr/>
        <p:txBody>
          <a:bodyPr/>
          <a:lstStyle/>
          <a:p>
            <a:fld id="{C3A80CB9-8FF1-4649-AD49-46408C0A55E9}" type="slidenum">
              <a:rPr lang="en-US" smtClean="0"/>
              <a:t>24</a:t>
            </a:fld>
            <a:endParaRPr lang="en-US"/>
          </a:p>
        </p:txBody>
      </p:sp>
      <p:pic>
        <p:nvPicPr>
          <p:cNvPr id="3" name="Picture 2" descr="A screenshot of a computer&#10;&#10;Description automatically generated">
            <a:extLst>
              <a:ext uri="{FF2B5EF4-FFF2-40B4-BE49-F238E27FC236}">
                <a16:creationId xmlns:a16="http://schemas.microsoft.com/office/drawing/2014/main" id="{C895DEF4-0C15-4300-D1AC-88D6A7A310F2}"/>
              </a:ext>
            </a:extLst>
          </p:cNvPr>
          <p:cNvPicPr>
            <a:picLocks noChangeAspect="1"/>
          </p:cNvPicPr>
          <p:nvPr/>
        </p:nvPicPr>
        <p:blipFill>
          <a:blip r:embed="rId3"/>
          <a:stretch>
            <a:fillRect/>
          </a:stretch>
        </p:blipFill>
        <p:spPr>
          <a:xfrm>
            <a:off x="968829" y="1398178"/>
            <a:ext cx="6836229" cy="4671701"/>
          </a:xfrm>
          <a:prstGeom prst="rect">
            <a:avLst/>
          </a:prstGeom>
        </p:spPr>
      </p:pic>
    </p:spTree>
    <p:extLst>
      <p:ext uri="{BB962C8B-B14F-4D97-AF65-F5344CB8AC3E}">
        <p14:creationId xmlns:p14="http://schemas.microsoft.com/office/powerpoint/2010/main" val="48966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3A1-BBD9-22DF-160F-37BE4B26BA43}"/>
              </a:ext>
            </a:extLst>
          </p:cNvPr>
          <p:cNvSpPr>
            <a:spLocks noGrp="1"/>
          </p:cNvSpPr>
          <p:nvPr>
            <p:ph type="title"/>
          </p:nvPr>
        </p:nvSpPr>
        <p:spPr/>
        <p:txBody>
          <a:bodyPr/>
          <a:lstStyle/>
          <a:p>
            <a:r>
              <a:rPr lang="en-US" dirty="0"/>
              <a:t>Compensation and Benefits Section </a:t>
            </a:r>
            <a:r>
              <a:rPr lang="en-US" sz="2400" dirty="0"/>
              <a:t>(3)</a:t>
            </a:r>
            <a:endParaRPr lang="en-US" dirty="0"/>
          </a:p>
        </p:txBody>
      </p:sp>
      <p:sp>
        <p:nvSpPr>
          <p:cNvPr id="4" name="Slide Number Placeholder 3">
            <a:extLst>
              <a:ext uri="{FF2B5EF4-FFF2-40B4-BE49-F238E27FC236}">
                <a16:creationId xmlns:a16="http://schemas.microsoft.com/office/drawing/2014/main" id="{5DE1B7F2-12E7-2E9A-A819-EB83B26448D2}"/>
              </a:ext>
            </a:extLst>
          </p:cNvPr>
          <p:cNvSpPr>
            <a:spLocks noGrp="1"/>
          </p:cNvSpPr>
          <p:nvPr>
            <p:ph type="sldNum" sz="quarter" idx="12"/>
          </p:nvPr>
        </p:nvSpPr>
        <p:spPr/>
        <p:txBody>
          <a:bodyPr/>
          <a:lstStyle/>
          <a:p>
            <a:fld id="{C3A80CB9-8FF1-4649-AD49-46408C0A55E9}" type="slidenum">
              <a:rPr lang="en-US" smtClean="0"/>
              <a:t>25</a:t>
            </a:fld>
            <a:endParaRPr lang="en-US"/>
          </a:p>
        </p:txBody>
      </p:sp>
      <p:pic>
        <p:nvPicPr>
          <p:cNvPr id="3" name="Content Placeholder 4">
            <a:extLst>
              <a:ext uri="{FF2B5EF4-FFF2-40B4-BE49-F238E27FC236}">
                <a16:creationId xmlns:a16="http://schemas.microsoft.com/office/drawing/2014/main" id="{761EF9D8-24D6-7235-CDAC-A3C50EAB711C}"/>
              </a:ext>
            </a:extLst>
          </p:cNvPr>
          <p:cNvPicPr>
            <a:picLocks noChangeAspect="1"/>
          </p:cNvPicPr>
          <p:nvPr/>
        </p:nvPicPr>
        <p:blipFill>
          <a:blip r:embed="rId3"/>
          <a:stretch>
            <a:fillRect/>
          </a:stretch>
        </p:blipFill>
        <p:spPr>
          <a:xfrm>
            <a:off x="838200" y="1409064"/>
            <a:ext cx="8708571" cy="4664542"/>
          </a:xfrm>
          <a:prstGeom prst="rect">
            <a:avLst/>
          </a:prstGeom>
        </p:spPr>
      </p:pic>
    </p:spTree>
    <p:extLst>
      <p:ext uri="{BB962C8B-B14F-4D97-AF65-F5344CB8AC3E}">
        <p14:creationId xmlns:p14="http://schemas.microsoft.com/office/powerpoint/2010/main" val="111009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7AB5-ABB4-6A21-96A6-6B7307752C22}"/>
              </a:ext>
            </a:extLst>
          </p:cNvPr>
          <p:cNvSpPr>
            <a:spLocks noGrp="1"/>
          </p:cNvSpPr>
          <p:nvPr>
            <p:ph type="title"/>
          </p:nvPr>
        </p:nvSpPr>
        <p:spPr/>
        <p:txBody>
          <a:bodyPr/>
          <a:lstStyle/>
          <a:p>
            <a:r>
              <a:rPr lang="en-US" dirty="0"/>
              <a:t>After Earning the CPFO Designation</a:t>
            </a:r>
          </a:p>
        </p:txBody>
      </p:sp>
      <p:sp>
        <p:nvSpPr>
          <p:cNvPr id="3" name="Content Placeholder 2">
            <a:extLst>
              <a:ext uri="{FF2B5EF4-FFF2-40B4-BE49-F238E27FC236}">
                <a16:creationId xmlns:a16="http://schemas.microsoft.com/office/drawing/2014/main" id="{16D6F932-7178-6E9B-61AE-0BFB88C6A87A}"/>
              </a:ext>
            </a:extLst>
          </p:cNvPr>
          <p:cNvSpPr>
            <a:spLocks noGrp="1"/>
          </p:cNvSpPr>
          <p:nvPr>
            <p:ph sz="half" idx="1"/>
          </p:nvPr>
        </p:nvSpPr>
        <p:spPr>
          <a:xfrm>
            <a:off x="838200" y="1409065"/>
            <a:ext cx="10515600" cy="4947286"/>
          </a:xfrm>
        </p:spPr>
        <p:txBody>
          <a:bodyPr>
            <a:normAutofit fontScale="92500" lnSpcReduction="20000"/>
          </a:bodyPr>
          <a:lstStyle/>
          <a:p>
            <a:r>
              <a:rPr lang="en-US" dirty="0"/>
              <a:t>Membership with GFOA</a:t>
            </a:r>
          </a:p>
          <a:p>
            <a:endParaRPr lang="en-US" sz="900" dirty="0"/>
          </a:p>
          <a:p>
            <a:r>
              <a:rPr lang="en-US" dirty="0"/>
              <a:t>CPFO Annual Maintenance Requirements</a:t>
            </a:r>
          </a:p>
          <a:p>
            <a:pPr lvl="1"/>
            <a:r>
              <a:rPr lang="en-US" dirty="0"/>
              <a:t>Begins January 1, after completing all exams</a:t>
            </a:r>
          </a:p>
          <a:p>
            <a:pPr lvl="1"/>
            <a:r>
              <a:rPr lang="en-US" dirty="0"/>
              <a:t>15 CPEs</a:t>
            </a:r>
          </a:p>
          <a:p>
            <a:pPr lvl="1"/>
            <a:r>
              <a:rPr lang="en-US" dirty="0"/>
              <a:t>3 GFOA Engagement Credits</a:t>
            </a:r>
          </a:p>
          <a:p>
            <a:pPr lvl="2"/>
            <a:r>
              <a:rPr lang="en-US" dirty="0">
                <a:hlinkClick r:id="rId3"/>
              </a:rPr>
              <a:t>gfoa.org/</a:t>
            </a:r>
            <a:r>
              <a:rPr lang="en-US" dirty="0" err="1">
                <a:hlinkClick r:id="rId3"/>
              </a:rPr>
              <a:t>cpfo</a:t>
            </a:r>
            <a:r>
              <a:rPr lang="en-US" dirty="0">
                <a:hlinkClick r:id="rId3"/>
              </a:rPr>
              <a:t>-members </a:t>
            </a:r>
            <a:endParaRPr lang="en-US" dirty="0"/>
          </a:p>
          <a:p>
            <a:pPr lvl="2"/>
            <a:endParaRPr lang="en-US" sz="900" dirty="0"/>
          </a:p>
          <a:p>
            <a:r>
              <a:rPr lang="en-US" dirty="0"/>
              <a:t>CPFO Annual Membership Fee</a:t>
            </a:r>
          </a:p>
          <a:p>
            <a:pPr lvl="1"/>
            <a:r>
              <a:rPr lang="en-US" dirty="0"/>
              <a:t>$175 – begins January 1st, following the first full calendar year</a:t>
            </a:r>
          </a:p>
          <a:p>
            <a:pPr lvl="2">
              <a:lnSpc>
                <a:spcPct val="120000"/>
              </a:lnSpc>
            </a:pPr>
            <a:r>
              <a:rPr lang="en-US" dirty="0"/>
              <a:t>Example, if you earn the certification in 2023, you will initially be invoiced in </a:t>
            </a:r>
            <a:br>
              <a:rPr lang="en-US" dirty="0"/>
            </a:br>
            <a:r>
              <a:rPr lang="en-US" dirty="0"/>
              <a:t>January 2025. If you earn it in 2024; the first invoice is in January 2026.</a:t>
            </a:r>
          </a:p>
          <a:p>
            <a:pPr lvl="2">
              <a:lnSpc>
                <a:spcPct val="120000"/>
              </a:lnSpc>
            </a:pPr>
            <a:r>
              <a:rPr lang="en-US" dirty="0"/>
              <a:t>Benefits – $170 eLearning Course Credits per year</a:t>
            </a:r>
          </a:p>
          <a:p>
            <a:endParaRPr lang="en-US" dirty="0"/>
          </a:p>
        </p:txBody>
      </p:sp>
      <p:sp>
        <p:nvSpPr>
          <p:cNvPr id="4" name="Slide Number Placeholder 3">
            <a:extLst>
              <a:ext uri="{FF2B5EF4-FFF2-40B4-BE49-F238E27FC236}">
                <a16:creationId xmlns:a16="http://schemas.microsoft.com/office/drawing/2014/main" id="{E43B1094-1603-3D09-FFAF-C4291E04C2CD}"/>
              </a:ext>
            </a:extLst>
          </p:cNvPr>
          <p:cNvSpPr>
            <a:spLocks noGrp="1"/>
          </p:cNvSpPr>
          <p:nvPr>
            <p:ph type="sldNum" sz="quarter" idx="12"/>
          </p:nvPr>
        </p:nvSpPr>
        <p:spPr/>
        <p:txBody>
          <a:bodyPr/>
          <a:lstStyle/>
          <a:p>
            <a:fld id="{C3A80CB9-8FF1-4649-AD49-46408C0A55E9}" type="slidenum">
              <a:rPr lang="en-US" smtClean="0"/>
              <a:t>26</a:t>
            </a:fld>
            <a:endParaRPr lang="en-US"/>
          </a:p>
        </p:txBody>
      </p:sp>
    </p:spTree>
    <p:extLst>
      <p:ext uri="{BB962C8B-B14F-4D97-AF65-F5344CB8AC3E}">
        <p14:creationId xmlns:p14="http://schemas.microsoft.com/office/powerpoint/2010/main" val="328625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96D3-A25D-E7BC-A647-5BFB300BB12A}"/>
              </a:ext>
            </a:extLst>
          </p:cNvPr>
          <p:cNvSpPr>
            <a:spLocks noGrp="1"/>
          </p:cNvSpPr>
          <p:nvPr>
            <p:ph type="ctrTitle"/>
          </p:nvPr>
        </p:nvSpPr>
        <p:spPr>
          <a:xfrm>
            <a:off x="1524000" y="2461055"/>
            <a:ext cx="9144000" cy="1935889"/>
          </a:xfrm>
        </p:spPr>
        <p:txBody>
          <a:bodyPr>
            <a:normAutofit fontScale="90000"/>
          </a:bodyPr>
          <a:lstStyle/>
          <a:p>
            <a:r>
              <a:rPr lang="en-US" dirty="0"/>
              <a:t>CPFO Updates for </a:t>
            </a:r>
            <a:br>
              <a:rPr lang="en-US" dirty="0"/>
            </a:br>
            <a:r>
              <a:rPr lang="en-US" dirty="0"/>
              <a:t>State Association Partners</a:t>
            </a:r>
          </a:p>
        </p:txBody>
      </p:sp>
    </p:spTree>
    <p:extLst>
      <p:ext uri="{BB962C8B-B14F-4D97-AF65-F5344CB8AC3E}">
        <p14:creationId xmlns:p14="http://schemas.microsoft.com/office/powerpoint/2010/main" val="324813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DA9F-862F-CE80-9284-A56F3DA5BE48}"/>
              </a:ext>
            </a:extLst>
          </p:cNvPr>
          <p:cNvSpPr>
            <a:spLocks noGrp="1"/>
          </p:cNvSpPr>
          <p:nvPr>
            <p:ph type="title"/>
          </p:nvPr>
        </p:nvSpPr>
        <p:spPr/>
        <p:txBody>
          <a:bodyPr/>
          <a:lstStyle/>
          <a:p>
            <a:r>
              <a:rPr lang="en-US" dirty="0"/>
              <a:t>Alternative Tests</a:t>
            </a:r>
          </a:p>
        </p:txBody>
      </p:sp>
      <p:sp>
        <p:nvSpPr>
          <p:cNvPr id="3" name="Content Placeholder 2">
            <a:extLst>
              <a:ext uri="{FF2B5EF4-FFF2-40B4-BE49-F238E27FC236}">
                <a16:creationId xmlns:a16="http://schemas.microsoft.com/office/drawing/2014/main" id="{CCB046A4-F3ED-9784-5CA9-2BA21ADCFA7C}"/>
              </a:ext>
            </a:extLst>
          </p:cNvPr>
          <p:cNvSpPr>
            <a:spLocks noGrp="1"/>
          </p:cNvSpPr>
          <p:nvPr>
            <p:ph sz="half" idx="1"/>
          </p:nvPr>
        </p:nvSpPr>
        <p:spPr/>
        <p:txBody>
          <a:bodyPr/>
          <a:lstStyle/>
          <a:p>
            <a:pPr marL="0" indent="0">
              <a:buNone/>
            </a:pPr>
            <a:r>
              <a:rPr lang="en-US" dirty="0"/>
              <a:t>Any state/regional GFOA organization is eligible to partner </a:t>
            </a:r>
            <a:br>
              <a:rPr lang="en-US" dirty="0"/>
            </a:br>
            <a:r>
              <a:rPr lang="en-US" dirty="0"/>
              <a:t>with the CPFO program to develop partner programs that either allow candidates the opportunity to reduce redundancy between similar programs or allow the state/regional GFOA organization to develop a complimentary CPFO exam focused on the specific finance environment within the state or region. </a:t>
            </a:r>
          </a:p>
          <a:p>
            <a:endParaRPr lang="en-US" sz="800" dirty="0"/>
          </a:p>
          <a:p>
            <a:pPr marL="0" indent="0">
              <a:buNone/>
            </a:pPr>
            <a:r>
              <a:rPr lang="en-US" dirty="0"/>
              <a:t>GFOA offers two opportunities for partnership:</a:t>
            </a:r>
          </a:p>
          <a:p>
            <a:endParaRPr lang="en-US" dirty="0"/>
          </a:p>
        </p:txBody>
      </p:sp>
      <p:sp>
        <p:nvSpPr>
          <p:cNvPr id="4" name="Slide Number Placeholder 3">
            <a:extLst>
              <a:ext uri="{FF2B5EF4-FFF2-40B4-BE49-F238E27FC236}">
                <a16:creationId xmlns:a16="http://schemas.microsoft.com/office/drawing/2014/main" id="{0601391D-2E35-CD94-A2DB-5B6F9A83D714}"/>
              </a:ext>
            </a:extLst>
          </p:cNvPr>
          <p:cNvSpPr>
            <a:spLocks noGrp="1"/>
          </p:cNvSpPr>
          <p:nvPr>
            <p:ph type="sldNum" sz="quarter" idx="12"/>
          </p:nvPr>
        </p:nvSpPr>
        <p:spPr/>
        <p:txBody>
          <a:bodyPr/>
          <a:lstStyle/>
          <a:p>
            <a:fld id="{C3A80CB9-8FF1-4649-AD49-46408C0A55E9}" type="slidenum">
              <a:rPr lang="en-US" smtClean="0"/>
              <a:t>28</a:t>
            </a:fld>
            <a:endParaRPr lang="en-US"/>
          </a:p>
        </p:txBody>
      </p:sp>
    </p:spTree>
    <p:extLst>
      <p:ext uri="{BB962C8B-B14F-4D97-AF65-F5344CB8AC3E}">
        <p14:creationId xmlns:p14="http://schemas.microsoft.com/office/powerpoint/2010/main" val="423459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3369-FB09-2903-BEB3-198146DF735C}"/>
              </a:ext>
            </a:extLst>
          </p:cNvPr>
          <p:cNvSpPr>
            <a:spLocks noGrp="1"/>
          </p:cNvSpPr>
          <p:nvPr>
            <p:ph type="title"/>
          </p:nvPr>
        </p:nvSpPr>
        <p:spPr/>
        <p:txBody>
          <a:bodyPr/>
          <a:lstStyle/>
          <a:p>
            <a:r>
              <a:rPr lang="en-US" dirty="0"/>
              <a:t>Alternative Tests – Option 1</a:t>
            </a:r>
          </a:p>
        </p:txBody>
      </p:sp>
      <p:sp>
        <p:nvSpPr>
          <p:cNvPr id="3" name="Content Placeholder 2">
            <a:extLst>
              <a:ext uri="{FF2B5EF4-FFF2-40B4-BE49-F238E27FC236}">
                <a16:creationId xmlns:a16="http://schemas.microsoft.com/office/drawing/2014/main" id="{9CBAE889-A860-767E-F503-4978B19DE416}"/>
              </a:ext>
            </a:extLst>
          </p:cNvPr>
          <p:cNvSpPr>
            <a:spLocks noGrp="1"/>
          </p:cNvSpPr>
          <p:nvPr>
            <p:ph sz="half" idx="1"/>
          </p:nvPr>
        </p:nvSpPr>
        <p:spPr>
          <a:xfrm>
            <a:off x="838200" y="1409064"/>
            <a:ext cx="10515600" cy="4947286"/>
          </a:xfrm>
        </p:spPr>
        <p:txBody>
          <a:bodyPr>
            <a:normAutofit fontScale="92500"/>
          </a:bodyPr>
          <a:lstStyle/>
          <a:p>
            <a:pPr marL="0" indent="0" algn="l">
              <a:buNone/>
            </a:pPr>
            <a:r>
              <a:rPr lang="en-US" sz="1600" b="1" u="sng" dirty="0">
                <a:latin typeface="Lato" panose="020F0502020204030203" pitchFamily="34" charset="0"/>
              </a:rPr>
              <a:t>C</a:t>
            </a:r>
            <a:r>
              <a:rPr lang="en-US" sz="1600" b="1" i="1" u="sng" strike="noStrike" baseline="0" dirty="0">
                <a:latin typeface="Lato" panose="020F0502020204030203" pitchFamily="34" charset="0"/>
              </a:rPr>
              <a:t>urrent State/Regional Certification</a:t>
            </a:r>
            <a:r>
              <a:rPr lang="en-US" sz="1600" b="0" i="1" u="none" strike="noStrike" baseline="0" dirty="0">
                <a:latin typeface="Lato" panose="020F0502020204030203" pitchFamily="34" charset="0"/>
              </a:rPr>
              <a:t>. </a:t>
            </a:r>
            <a:r>
              <a:rPr lang="en-US" sz="1600" b="0" i="0" u="none" strike="noStrike" baseline="0" dirty="0">
                <a:latin typeface="Lato" panose="020F0502020204030203" pitchFamily="34" charset="0"/>
              </a:rPr>
              <a:t>State/Regional GFOA associations, or similar organizations with a mission to support government finance with current certification programs is eligible to become a GFOA Certification Partner. Participants </a:t>
            </a:r>
            <a:br>
              <a:rPr lang="en-US" sz="1600" b="0" i="0" u="none" strike="noStrike" baseline="0" dirty="0">
                <a:latin typeface="Lato" panose="020F0502020204030203" pitchFamily="34" charset="0"/>
              </a:rPr>
            </a:br>
            <a:r>
              <a:rPr lang="en-US" sz="1600" b="0" i="0" u="none" strike="noStrike" baseline="0" dirty="0">
                <a:latin typeface="Lato" panose="020F0502020204030203" pitchFamily="34" charset="0"/>
              </a:rPr>
              <a:t>in certification programs offered by GFOA Certification Partner are eligible for the following benefits:</a:t>
            </a:r>
          </a:p>
          <a:p>
            <a:pPr marL="342900" indent="-342900" algn="l">
              <a:buFont typeface="+mj-lt"/>
              <a:buAutoNum type="alphaLcParenR"/>
            </a:pPr>
            <a:r>
              <a:rPr lang="en-US" sz="1600" b="0" i="0" u="none" strike="noStrike" baseline="0" dirty="0">
                <a:latin typeface="Lato" panose="020F0502020204030203" pitchFamily="34" charset="0"/>
              </a:rPr>
              <a:t>Receive credit for passing up to three (3) GFOA exams or completion of similar exams from the Certification Partner.</a:t>
            </a:r>
          </a:p>
          <a:p>
            <a:pPr marL="342900" indent="-342900" algn="l">
              <a:buFont typeface="+mj-lt"/>
              <a:buAutoNum type="alphaLcParenR"/>
            </a:pPr>
            <a:r>
              <a:rPr lang="en-US" sz="1600" b="0" i="0" u="none" strike="noStrike" baseline="0" dirty="0">
                <a:latin typeface="Lato" panose="020F0502020204030203" pitchFamily="34" charset="0"/>
              </a:rPr>
              <a:t>To become a GFOA Certification Partner and offer exams that would qualify to meet GFOA program requirements, Certification Partners must:</a:t>
            </a:r>
          </a:p>
          <a:p>
            <a:pPr marL="857250" lvl="1" indent="-400050">
              <a:buFont typeface="+mj-lt"/>
              <a:buAutoNum type="romanLcPeriod"/>
            </a:pPr>
            <a:r>
              <a:rPr lang="en-US" sz="1600" b="0" i="0" u="none" strike="noStrike" baseline="0" dirty="0">
                <a:latin typeface="Lato" panose="020F0502020204030203" pitchFamily="34" charset="0"/>
              </a:rPr>
              <a:t>Enter into an agreement with GFOA outlining details of relationship between GFOA and Certification Partner</a:t>
            </a:r>
          </a:p>
          <a:p>
            <a:pPr marL="857250" lvl="1" indent="-400050">
              <a:buFont typeface="+mj-lt"/>
              <a:buAutoNum type="romanLcPeriod"/>
            </a:pPr>
            <a:r>
              <a:rPr lang="en-US" sz="1600" b="0" i="0" u="none" strike="noStrike" baseline="0" dirty="0">
                <a:latin typeface="Lato" panose="020F0502020204030203" pitchFamily="34" charset="0"/>
              </a:rPr>
              <a:t>Submit once every three (3) years a copy of eligible exams for review by GFOA.</a:t>
            </a:r>
          </a:p>
          <a:p>
            <a:pPr marL="857250" lvl="1" indent="-400050">
              <a:buFont typeface="+mj-lt"/>
              <a:buAutoNum type="romanLcPeriod"/>
            </a:pPr>
            <a:r>
              <a:rPr lang="en-US" sz="1600" b="0" i="0" u="none" strike="noStrike" baseline="0" dirty="0">
                <a:latin typeface="Lato" panose="020F0502020204030203" pitchFamily="34" charset="0"/>
              </a:rPr>
              <a:t>Exams must meet the following criteria:</a:t>
            </a:r>
          </a:p>
          <a:p>
            <a:pPr marL="1257300" lvl="2" indent="-342900">
              <a:buFont typeface="+mj-lt"/>
              <a:buAutoNum type="arabicPeriod"/>
            </a:pPr>
            <a:r>
              <a:rPr lang="en-US" sz="1600" b="0" i="0" u="none" strike="noStrike" baseline="0" dirty="0">
                <a:latin typeface="Lato" panose="020F0502020204030203" pitchFamily="34" charset="0"/>
              </a:rPr>
              <a:t>Similar exam standards to GFOA and similar level of exam difficulty</a:t>
            </a:r>
          </a:p>
          <a:p>
            <a:pPr marL="1257300" lvl="2" indent="-342900">
              <a:buFont typeface="+mj-lt"/>
              <a:buAutoNum type="arabicPeriod"/>
            </a:pPr>
            <a:r>
              <a:rPr lang="en-US" sz="1600" b="0" i="0" u="none" strike="noStrike" baseline="0" dirty="0">
                <a:latin typeface="Lato" panose="020F0502020204030203" pitchFamily="34" charset="0"/>
              </a:rPr>
              <a:t>Exam coverage for at least 75% of topics listed at </a:t>
            </a:r>
            <a:br>
              <a:rPr lang="en-US" sz="1600" b="0" i="0" u="none" strike="noStrike" baseline="0" dirty="0">
                <a:latin typeface="Lato" panose="020F0502020204030203" pitchFamily="34" charset="0"/>
              </a:rPr>
            </a:br>
            <a:r>
              <a:rPr lang="en-US" sz="1600" b="0" i="0" u="none" strike="noStrike" baseline="0" dirty="0">
                <a:latin typeface="Lato" panose="020F0502020204030203" pitchFamily="34" charset="0"/>
                <a:hlinkClick r:id="rId3"/>
              </a:rPr>
              <a:t>https://www.gfoa.org/content-and-specifications-of-cpfo-exams</a:t>
            </a:r>
            <a:endParaRPr lang="en-US" sz="1600" b="0" i="0" u="none" strike="noStrike" baseline="0" dirty="0">
              <a:latin typeface="Lato" panose="020F0502020204030203" pitchFamily="34" charset="0"/>
            </a:endParaRPr>
          </a:p>
          <a:p>
            <a:pPr marL="1257300" lvl="2" indent="-342900">
              <a:buFont typeface="+mj-lt"/>
              <a:buAutoNum type="arabicPeriod"/>
            </a:pPr>
            <a:r>
              <a:rPr lang="en-US" sz="1600" b="0" i="0" u="none" strike="noStrike" baseline="0" dirty="0">
                <a:latin typeface="Lato" panose="020F0502020204030203" pitchFamily="34" charset="0"/>
              </a:rPr>
              <a:t>Exam length no less than 75% of GFOA exam.</a:t>
            </a:r>
          </a:p>
          <a:p>
            <a:pPr marL="342900" indent="-342900" algn="l">
              <a:buFont typeface="+mj-lt"/>
              <a:buAutoNum type="alphaLcParenR"/>
            </a:pPr>
            <a:r>
              <a:rPr lang="en-US" sz="1600" b="0" i="0" u="none" strike="noStrike" baseline="0" dirty="0">
                <a:latin typeface="Lato" panose="020F0502020204030203" pitchFamily="34" charset="0"/>
              </a:rPr>
              <a:t>After a Certification Partner is approved, candidates enrolled in GFOA’s CPFO program may submit proof of completed exam for credit towards a GFOA exam. In the event a GFOA Certification Partner offers combined exams, proof of passing the questions applicable for GFOA’s exam will be used to determine successful completion.</a:t>
            </a:r>
            <a:endParaRPr lang="en-US" sz="1600" dirty="0">
              <a:latin typeface="Lato" panose="020F0502020204030203" pitchFamily="34" charset="0"/>
            </a:endParaRPr>
          </a:p>
          <a:p>
            <a:endParaRPr lang="en-US" dirty="0"/>
          </a:p>
        </p:txBody>
      </p:sp>
      <p:sp>
        <p:nvSpPr>
          <p:cNvPr id="4" name="Slide Number Placeholder 3">
            <a:extLst>
              <a:ext uri="{FF2B5EF4-FFF2-40B4-BE49-F238E27FC236}">
                <a16:creationId xmlns:a16="http://schemas.microsoft.com/office/drawing/2014/main" id="{A2E1B4E3-7D80-4AD0-44A9-8928CDEC3627}"/>
              </a:ext>
            </a:extLst>
          </p:cNvPr>
          <p:cNvSpPr>
            <a:spLocks noGrp="1"/>
          </p:cNvSpPr>
          <p:nvPr>
            <p:ph type="sldNum" sz="quarter" idx="12"/>
          </p:nvPr>
        </p:nvSpPr>
        <p:spPr/>
        <p:txBody>
          <a:bodyPr/>
          <a:lstStyle/>
          <a:p>
            <a:fld id="{C3A80CB9-8FF1-4649-AD49-46408C0A55E9}" type="slidenum">
              <a:rPr lang="en-US" smtClean="0"/>
              <a:t>29</a:t>
            </a:fld>
            <a:endParaRPr lang="en-US"/>
          </a:p>
        </p:txBody>
      </p:sp>
    </p:spTree>
    <p:extLst>
      <p:ext uri="{BB962C8B-B14F-4D97-AF65-F5344CB8AC3E}">
        <p14:creationId xmlns:p14="http://schemas.microsoft.com/office/powerpoint/2010/main" val="348379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3B46-8D0A-6FD4-645E-62A3DEA8358E}"/>
              </a:ext>
            </a:extLst>
          </p:cNvPr>
          <p:cNvSpPr>
            <a:spLocks noGrp="1"/>
          </p:cNvSpPr>
          <p:nvPr>
            <p:ph type="title"/>
          </p:nvPr>
        </p:nvSpPr>
        <p:spPr/>
        <p:txBody>
          <a:bodyPr/>
          <a:lstStyle/>
          <a:p>
            <a:r>
              <a:rPr lang="en-US" dirty="0"/>
              <a:t>GFOA Overview </a:t>
            </a:r>
          </a:p>
        </p:txBody>
      </p:sp>
      <p:sp>
        <p:nvSpPr>
          <p:cNvPr id="3" name="Slide Number Placeholder 2">
            <a:extLst>
              <a:ext uri="{FF2B5EF4-FFF2-40B4-BE49-F238E27FC236}">
                <a16:creationId xmlns:a16="http://schemas.microsoft.com/office/drawing/2014/main" id="{E7F634E7-8F00-DB14-7FF6-BB69E99500EB}"/>
              </a:ext>
            </a:extLst>
          </p:cNvPr>
          <p:cNvSpPr>
            <a:spLocks noGrp="1"/>
          </p:cNvSpPr>
          <p:nvPr>
            <p:ph type="sldNum" sz="quarter" idx="12"/>
          </p:nvPr>
        </p:nvSpPr>
        <p:spPr/>
        <p:txBody>
          <a:bodyPr/>
          <a:lstStyle/>
          <a:p>
            <a:fld id="{C3A80CB9-8FF1-4649-AD49-46408C0A55E9}" type="slidenum">
              <a:rPr lang="en-US" smtClean="0"/>
              <a:t>3</a:t>
            </a:fld>
            <a:endParaRPr lang="en-US"/>
          </a:p>
        </p:txBody>
      </p:sp>
      <p:sp>
        <p:nvSpPr>
          <p:cNvPr id="4" name="Content Placeholder 3">
            <a:extLst>
              <a:ext uri="{FF2B5EF4-FFF2-40B4-BE49-F238E27FC236}">
                <a16:creationId xmlns:a16="http://schemas.microsoft.com/office/drawing/2014/main" id="{01BBE7C7-FF4C-D0B3-B46B-43A35E8F4B49}"/>
              </a:ext>
            </a:extLst>
          </p:cNvPr>
          <p:cNvSpPr>
            <a:spLocks noGrp="1"/>
          </p:cNvSpPr>
          <p:nvPr>
            <p:ph sz="half" idx="13"/>
          </p:nvPr>
        </p:nvSpPr>
        <p:spPr/>
        <p:txBody>
          <a:bodyPr/>
          <a:lstStyle/>
          <a:p>
            <a:pPr>
              <a:buClr>
                <a:schemeClr val="accent1"/>
              </a:buClr>
            </a:pPr>
            <a:r>
              <a:rPr lang="en-US" dirty="0">
                <a:solidFill>
                  <a:schemeClr val="accent1"/>
                </a:solidFill>
              </a:rPr>
              <a:t>23,500+ individual members </a:t>
            </a:r>
          </a:p>
          <a:p>
            <a:pPr>
              <a:buClr>
                <a:schemeClr val="accent1"/>
              </a:buClr>
            </a:pPr>
            <a:r>
              <a:rPr lang="en-US" dirty="0">
                <a:solidFill>
                  <a:schemeClr val="accent1"/>
                </a:solidFill>
              </a:rPr>
              <a:t>7,800+ member organization </a:t>
            </a:r>
          </a:p>
          <a:p>
            <a:endParaRPr lang="en-US" sz="800" dirty="0"/>
          </a:p>
          <a:p>
            <a:r>
              <a:rPr lang="en-US" dirty="0"/>
              <a:t>Approximately 75 staff</a:t>
            </a:r>
          </a:p>
          <a:p>
            <a:r>
              <a:rPr lang="en-US" dirty="0"/>
              <a:t>18-member board </a:t>
            </a:r>
          </a:p>
          <a:p>
            <a:r>
              <a:rPr lang="en-US" dirty="0"/>
              <a:t>Several committees, task forces, and advisory groups</a:t>
            </a:r>
          </a:p>
          <a:p>
            <a:endParaRPr lang="en-US" dirty="0"/>
          </a:p>
        </p:txBody>
      </p:sp>
      <p:pic>
        <p:nvPicPr>
          <p:cNvPr id="6" name="Picture 5" descr="A graph of growth and growth rate&#10;&#10;Description automatically generated">
            <a:extLst>
              <a:ext uri="{FF2B5EF4-FFF2-40B4-BE49-F238E27FC236}">
                <a16:creationId xmlns:a16="http://schemas.microsoft.com/office/drawing/2014/main" id="{1F0A7932-40B3-42DA-C816-A5C35DB89869}"/>
              </a:ext>
            </a:extLst>
          </p:cNvPr>
          <p:cNvPicPr>
            <a:picLocks noChangeAspect="1"/>
          </p:cNvPicPr>
          <p:nvPr/>
        </p:nvPicPr>
        <p:blipFill>
          <a:blip r:embed="rId2"/>
          <a:stretch>
            <a:fillRect/>
          </a:stretch>
        </p:blipFill>
        <p:spPr>
          <a:xfrm>
            <a:off x="6319520" y="1528333"/>
            <a:ext cx="5034280" cy="2686913"/>
          </a:xfrm>
          <a:prstGeom prst="rect">
            <a:avLst/>
          </a:prstGeom>
        </p:spPr>
      </p:pic>
    </p:spTree>
    <p:extLst>
      <p:ext uri="{BB962C8B-B14F-4D97-AF65-F5344CB8AC3E}">
        <p14:creationId xmlns:p14="http://schemas.microsoft.com/office/powerpoint/2010/main" val="89741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8B11-F114-0BA6-A345-4D0FAD606F50}"/>
              </a:ext>
            </a:extLst>
          </p:cNvPr>
          <p:cNvSpPr>
            <a:spLocks noGrp="1"/>
          </p:cNvSpPr>
          <p:nvPr>
            <p:ph type="title"/>
          </p:nvPr>
        </p:nvSpPr>
        <p:spPr/>
        <p:txBody>
          <a:bodyPr/>
          <a:lstStyle/>
          <a:p>
            <a:r>
              <a:rPr lang="en-US" dirty="0"/>
              <a:t>Alternative Tests – Option 2</a:t>
            </a:r>
          </a:p>
        </p:txBody>
      </p:sp>
      <p:sp>
        <p:nvSpPr>
          <p:cNvPr id="3" name="Content Placeholder 2">
            <a:extLst>
              <a:ext uri="{FF2B5EF4-FFF2-40B4-BE49-F238E27FC236}">
                <a16:creationId xmlns:a16="http://schemas.microsoft.com/office/drawing/2014/main" id="{36B5E626-4B04-A171-664C-F832D9710ABF}"/>
              </a:ext>
            </a:extLst>
          </p:cNvPr>
          <p:cNvSpPr>
            <a:spLocks noGrp="1"/>
          </p:cNvSpPr>
          <p:nvPr>
            <p:ph sz="half" idx="1"/>
          </p:nvPr>
        </p:nvSpPr>
        <p:spPr/>
        <p:txBody>
          <a:bodyPr>
            <a:noAutofit/>
          </a:bodyPr>
          <a:lstStyle/>
          <a:p>
            <a:pPr marL="0" indent="0" algn="l">
              <a:lnSpc>
                <a:spcPct val="120000"/>
              </a:lnSpc>
              <a:buNone/>
            </a:pPr>
            <a:r>
              <a:rPr lang="en-US" sz="1700" b="1" i="1" u="sng" strike="noStrike" baseline="0" dirty="0">
                <a:latin typeface="Lato" panose="020F0502020204030203" pitchFamily="34" charset="0"/>
              </a:rPr>
              <a:t>New State/Regional Certification</a:t>
            </a:r>
            <a:r>
              <a:rPr lang="en-US" sz="1700" b="0" i="1" u="none" strike="noStrike" baseline="0" dirty="0">
                <a:latin typeface="Lato" panose="020F0502020204030203" pitchFamily="34" charset="0"/>
              </a:rPr>
              <a:t>. </a:t>
            </a:r>
            <a:r>
              <a:rPr lang="en-US" sz="1700" b="0" i="0" u="none" strike="noStrike" baseline="0" dirty="0">
                <a:latin typeface="Lato" panose="020F0502020204030203" pitchFamily="34" charset="0"/>
              </a:rPr>
              <a:t>State/Regional GFOA associations, or similar organizations with a mission to support government finance without current certification programs are eligible to become a GFOA Certification Partner by working with GFOA to develop an additional exam focused on specific environment within the region/state. To become a Certification Partner, organizations must:</a:t>
            </a:r>
          </a:p>
          <a:p>
            <a:pPr marL="400050" indent="-400050" algn="l">
              <a:lnSpc>
                <a:spcPct val="120000"/>
              </a:lnSpc>
              <a:buFont typeface="+mj-lt"/>
              <a:buAutoNum type="romanLcPeriod"/>
            </a:pPr>
            <a:r>
              <a:rPr lang="en-US" sz="1700" b="0" i="0" u="none" strike="noStrike" baseline="0" dirty="0">
                <a:latin typeface="Lato" panose="020F0502020204030203" pitchFamily="34" charset="0"/>
              </a:rPr>
              <a:t>Enter into an agreement with GFOA outlining details of relationship between GFOA and Certification Partner</a:t>
            </a:r>
          </a:p>
          <a:p>
            <a:pPr marL="400050" indent="-400050" algn="l">
              <a:lnSpc>
                <a:spcPct val="120000"/>
              </a:lnSpc>
              <a:buFont typeface="+mj-lt"/>
              <a:buAutoNum type="romanLcPeriod"/>
            </a:pPr>
            <a:r>
              <a:rPr lang="en-US" sz="1700" b="0" i="0" u="none" strike="noStrike" baseline="0" dirty="0">
                <a:latin typeface="Lato" panose="020F0502020204030203" pitchFamily="34" charset="0"/>
              </a:rPr>
              <a:t>Work to develop an additional exam and develop standards for exam updates and quality assurance.</a:t>
            </a:r>
          </a:p>
          <a:p>
            <a:pPr marL="400050" indent="-400050" algn="l">
              <a:lnSpc>
                <a:spcPct val="120000"/>
              </a:lnSpc>
              <a:buFont typeface="+mj-lt"/>
              <a:buAutoNum type="romanLcPeriod"/>
            </a:pPr>
            <a:r>
              <a:rPr lang="en-US" sz="1700" b="0" i="0" u="none" strike="noStrike" baseline="0" dirty="0">
                <a:latin typeface="Lato" panose="020F0502020204030203" pitchFamily="34" charset="0"/>
              </a:rPr>
              <a:t>Agree to use GFOA partners to administer exams and work with GFOA to publish exams</a:t>
            </a:r>
          </a:p>
          <a:p>
            <a:pPr marL="400050" indent="-400050" algn="l">
              <a:lnSpc>
                <a:spcPct val="120000"/>
              </a:lnSpc>
              <a:buFont typeface="+mj-lt"/>
              <a:buAutoNum type="romanLcPeriod"/>
            </a:pPr>
            <a:r>
              <a:rPr lang="en-US" sz="1700" b="0" i="0" u="none" strike="noStrike" baseline="0" dirty="0">
                <a:latin typeface="Lato" panose="020F0502020204030203" pitchFamily="34" charset="0"/>
              </a:rPr>
              <a:t>GFOA will collect standard CPFO fees plus fees identified by the Certification</a:t>
            </a:r>
          </a:p>
          <a:p>
            <a:pPr marL="400050" indent="-400050" algn="l">
              <a:lnSpc>
                <a:spcPct val="120000"/>
              </a:lnSpc>
              <a:buFont typeface="+mj-lt"/>
              <a:buAutoNum type="romanLcPeriod"/>
            </a:pPr>
            <a:r>
              <a:rPr lang="en-US" sz="1700" b="0" i="0" u="none" strike="noStrike" baseline="0" dirty="0">
                <a:latin typeface="Lato" panose="020F0502020204030203" pitchFamily="34" charset="0"/>
              </a:rPr>
              <a:t>Partner for enrolling in the additional certification program. GFOA will charge GFOA Certification Partner a fee equal to $150 for candidates enrolling in the additional program. GFOA Certification Partners have the ability to set their own fees for candidates.</a:t>
            </a:r>
          </a:p>
          <a:p>
            <a:pPr marL="0" indent="0" algn="l">
              <a:lnSpc>
                <a:spcPct val="120000"/>
              </a:lnSpc>
              <a:buNone/>
            </a:pPr>
            <a:r>
              <a:rPr lang="en-US" sz="1700" b="0" i="0" u="none" strike="noStrike" baseline="0" dirty="0">
                <a:latin typeface="Lato" panose="020F0502020204030203" pitchFamily="34" charset="0"/>
              </a:rPr>
              <a:t>Candidates passing the additional exam will not be recognized as CPFOs until all GFOA program </a:t>
            </a:r>
            <a:br>
              <a:rPr lang="en-US" sz="1700" b="0" i="0" u="none" strike="noStrike" baseline="0" dirty="0">
                <a:latin typeface="Lato" panose="020F0502020204030203" pitchFamily="34" charset="0"/>
              </a:rPr>
            </a:br>
            <a:r>
              <a:rPr lang="en-US" sz="1700" b="0" i="0" u="none" strike="noStrike" baseline="0" dirty="0">
                <a:latin typeface="Lato" panose="020F0502020204030203" pitchFamily="34" charset="0"/>
              </a:rPr>
              <a:t>criteria are satisfied.</a:t>
            </a:r>
            <a:endParaRPr lang="en-US" sz="1700" dirty="0">
              <a:latin typeface="Lato" panose="020F0502020204030203" pitchFamily="34" charset="0"/>
            </a:endParaRPr>
          </a:p>
        </p:txBody>
      </p:sp>
      <p:sp>
        <p:nvSpPr>
          <p:cNvPr id="4" name="Slide Number Placeholder 3">
            <a:extLst>
              <a:ext uri="{FF2B5EF4-FFF2-40B4-BE49-F238E27FC236}">
                <a16:creationId xmlns:a16="http://schemas.microsoft.com/office/drawing/2014/main" id="{C47D8A17-F357-C4F5-40EF-5FDF5FEBC1EE}"/>
              </a:ext>
            </a:extLst>
          </p:cNvPr>
          <p:cNvSpPr>
            <a:spLocks noGrp="1"/>
          </p:cNvSpPr>
          <p:nvPr>
            <p:ph type="sldNum" sz="quarter" idx="12"/>
          </p:nvPr>
        </p:nvSpPr>
        <p:spPr/>
        <p:txBody>
          <a:bodyPr/>
          <a:lstStyle/>
          <a:p>
            <a:fld id="{C3A80CB9-8FF1-4649-AD49-46408C0A55E9}" type="slidenum">
              <a:rPr lang="en-US" smtClean="0"/>
              <a:t>30</a:t>
            </a:fld>
            <a:endParaRPr lang="en-US"/>
          </a:p>
        </p:txBody>
      </p:sp>
    </p:spTree>
    <p:extLst>
      <p:ext uri="{BB962C8B-B14F-4D97-AF65-F5344CB8AC3E}">
        <p14:creationId xmlns:p14="http://schemas.microsoft.com/office/powerpoint/2010/main" val="278328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EAC-7240-8524-A67D-BA30B1049884}"/>
              </a:ext>
            </a:extLst>
          </p:cNvPr>
          <p:cNvSpPr>
            <a:spLocks noGrp="1"/>
          </p:cNvSpPr>
          <p:nvPr>
            <p:ph type="title"/>
          </p:nvPr>
        </p:nvSpPr>
        <p:spPr/>
        <p:txBody>
          <a:bodyPr/>
          <a:lstStyle/>
          <a:p>
            <a:r>
              <a:rPr lang="en-US" sz="3600" b="1" dirty="0">
                <a:latin typeface="Lato" panose="020F0502020204030203" pitchFamily="34" charset="0"/>
                <a:ea typeface="Lato" panose="020F0502020204030203" pitchFamily="34" charset="0"/>
                <a:cs typeface="Lato" panose="020F0502020204030203" pitchFamily="34" charset="0"/>
              </a:rPr>
              <a:t>CPFO Council – New Governance Structure</a:t>
            </a:r>
            <a:endParaRPr lang="en-US" dirty="0"/>
          </a:p>
        </p:txBody>
      </p:sp>
      <p:sp>
        <p:nvSpPr>
          <p:cNvPr id="3" name="Content Placeholder 2">
            <a:extLst>
              <a:ext uri="{FF2B5EF4-FFF2-40B4-BE49-F238E27FC236}">
                <a16:creationId xmlns:a16="http://schemas.microsoft.com/office/drawing/2014/main" id="{6F4E34E2-93BF-AE7A-D361-BB333249AB31}"/>
              </a:ext>
            </a:extLst>
          </p:cNvPr>
          <p:cNvSpPr>
            <a:spLocks noGrp="1"/>
          </p:cNvSpPr>
          <p:nvPr>
            <p:ph sz="half" idx="1"/>
          </p:nvPr>
        </p:nvSpPr>
        <p:spPr>
          <a:xfrm>
            <a:off x="838200" y="1409064"/>
            <a:ext cx="10515600" cy="4947286"/>
          </a:xfrm>
        </p:spPr>
        <p:txBody>
          <a:bodyPr>
            <a:normAutofit fontScale="70000" lnSpcReduction="20000"/>
          </a:bodyPr>
          <a:lstStyle/>
          <a:p>
            <a:pPr marL="0" indent="0">
              <a:lnSpc>
                <a:spcPct val="120000"/>
              </a:lnSpc>
              <a:buNone/>
            </a:pPr>
            <a:r>
              <a:rPr lang="en-US" sz="3100" dirty="0"/>
              <a:t>GFOA’s Executive Director will appoint up to nine (9) individuals to the CPFO Council to serve staggered 3-year terms. CPFO Council members will provide ongoing subject-matter expertise, technical guidance, or support for CPFO Program relationships. The CPFO Council will comprise current CPFOs, representatives of partnership organizations, university faculty, associate members of GFOA, and other stakeholders.</a:t>
            </a:r>
          </a:p>
          <a:p>
            <a:pPr>
              <a:lnSpc>
                <a:spcPct val="120000"/>
              </a:lnSpc>
            </a:pPr>
            <a:endParaRPr lang="en-US" sz="1000" dirty="0"/>
          </a:p>
          <a:p>
            <a:pPr marL="0" indent="0">
              <a:lnSpc>
                <a:spcPct val="120000"/>
              </a:lnSpc>
              <a:buNone/>
            </a:pPr>
            <a:r>
              <a:rPr lang="en-US" sz="3100" dirty="0"/>
              <a:t>CPFO Council Positions: </a:t>
            </a:r>
          </a:p>
          <a:p>
            <a:pPr lvl="1">
              <a:lnSpc>
                <a:spcPct val="120000"/>
              </a:lnSpc>
            </a:pPr>
            <a:r>
              <a:rPr lang="en-US" dirty="0"/>
              <a:t>At-Large Members (3)</a:t>
            </a:r>
          </a:p>
          <a:p>
            <a:pPr lvl="1">
              <a:lnSpc>
                <a:spcPct val="120000"/>
              </a:lnSpc>
            </a:pPr>
            <a:r>
              <a:rPr lang="en-US" dirty="0"/>
              <a:t>Current CPFO (3)</a:t>
            </a:r>
          </a:p>
          <a:p>
            <a:pPr lvl="1">
              <a:lnSpc>
                <a:spcPct val="120000"/>
              </a:lnSpc>
            </a:pPr>
            <a:r>
              <a:rPr lang="en-US" dirty="0"/>
              <a:t>Representative of Partnership Organization (1)</a:t>
            </a:r>
          </a:p>
          <a:p>
            <a:pPr lvl="1">
              <a:lnSpc>
                <a:spcPct val="120000"/>
              </a:lnSpc>
            </a:pPr>
            <a:r>
              <a:rPr lang="en-US" dirty="0"/>
              <a:t>Academic Representative (1)</a:t>
            </a:r>
          </a:p>
          <a:p>
            <a:pPr lvl="1">
              <a:lnSpc>
                <a:spcPct val="120000"/>
              </a:lnSpc>
            </a:pPr>
            <a:r>
              <a:rPr lang="en-US" dirty="0"/>
              <a:t>and a Public Member Representative (1)</a:t>
            </a:r>
          </a:p>
        </p:txBody>
      </p:sp>
      <p:sp>
        <p:nvSpPr>
          <p:cNvPr id="4" name="Slide Number Placeholder 3">
            <a:extLst>
              <a:ext uri="{FF2B5EF4-FFF2-40B4-BE49-F238E27FC236}">
                <a16:creationId xmlns:a16="http://schemas.microsoft.com/office/drawing/2014/main" id="{8F35F8F9-413B-793D-7E99-19005C523673}"/>
              </a:ext>
            </a:extLst>
          </p:cNvPr>
          <p:cNvSpPr>
            <a:spLocks noGrp="1"/>
          </p:cNvSpPr>
          <p:nvPr>
            <p:ph type="sldNum" sz="quarter" idx="12"/>
          </p:nvPr>
        </p:nvSpPr>
        <p:spPr/>
        <p:txBody>
          <a:bodyPr/>
          <a:lstStyle/>
          <a:p>
            <a:fld id="{C3A80CB9-8FF1-4649-AD49-46408C0A55E9}" type="slidenum">
              <a:rPr lang="en-US" smtClean="0"/>
              <a:t>31</a:t>
            </a:fld>
            <a:endParaRPr lang="en-US"/>
          </a:p>
        </p:txBody>
      </p:sp>
    </p:spTree>
    <p:extLst>
      <p:ext uri="{BB962C8B-B14F-4D97-AF65-F5344CB8AC3E}">
        <p14:creationId xmlns:p14="http://schemas.microsoft.com/office/powerpoint/2010/main" val="344182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8610-5344-38B9-EDF0-BB1A3C2E9D8D}"/>
              </a:ext>
            </a:extLst>
          </p:cNvPr>
          <p:cNvSpPr>
            <a:spLocks noGrp="1"/>
          </p:cNvSpPr>
          <p:nvPr>
            <p:ph type="title"/>
          </p:nvPr>
        </p:nvSpPr>
        <p:spPr/>
        <p:txBody>
          <a:bodyPr/>
          <a:lstStyle/>
          <a:p>
            <a:r>
              <a:rPr lang="en-US" dirty="0"/>
              <a:t>Enrollment Scholarships</a:t>
            </a:r>
          </a:p>
        </p:txBody>
      </p:sp>
      <p:sp>
        <p:nvSpPr>
          <p:cNvPr id="3" name="Content Placeholder 2">
            <a:extLst>
              <a:ext uri="{FF2B5EF4-FFF2-40B4-BE49-F238E27FC236}">
                <a16:creationId xmlns:a16="http://schemas.microsoft.com/office/drawing/2014/main" id="{BC67130B-154D-C43C-3E06-23CEDA9D349D}"/>
              </a:ext>
            </a:extLst>
          </p:cNvPr>
          <p:cNvSpPr>
            <a:spLocks noGrp="1"/>
          </p:cNvSpPr>
          <p:nvPr>
            <p:ph sz="half" idx="1"/>
          </p:nvPr>
        </p:nvSpPr>
        <p:spPr>
          <a:xfrm>
            <a:off x="838201" y="1409064"/>
            <a:ext cx="8153400" cy="4648835"/>
          </a:xfrm>
        </p:spPr>
        <p:txBody>
          <a:bodyPr>
            <a:normAutofit fontScale="92500"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t>GFOA is providing two CPFO enrollment scholarships for </a:t>
            </a:r>
            <a:b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br>
            <a: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t>each state association to award to its members per year.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F050202020403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Lato" panose="020F0502020204030203" pitchFamily="34" charset="0"/>
                <a:ea typeface="+mn-ea"/>
                <a:cs typeface="+mn-cs"/>
              </a:rPr>
              <a:t>Scholarship Value: </a:t>
            </a:r>
            <a: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t>$1,200 enrollment fee for two years </a:t>
            </a:r>
            <a:b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br>
            <a: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t>of participation</a:t>
            </a:r>
            <a:endParaRPr kumimoji="0" lang="en-US" sz="2400" b="0"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F050202020403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Lato" panose="020F0502020204030203" pitchFamily="34" charset="0"/>
                <a:ea typeface="+mn-ea"/>
                <a:cs typeface="+mn-cs"/>
              </a:rPr>
              <a:t>You are encouraged to award the scholarships to individuals not currently enrolled in the CPFO program (The CPFO enrollment fee is non-refundable for current candidates).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F050202020403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Lato" panose="020F0502020204030203" pitchFamily="34" charset="0"/>
                <a:ea typeface="+mn-ea"/>
                <a:cs typeface="+mn-cs"/>
              </a:rPr>
              <a:t>Main Enrollment Requirement: </a:t>
            </a:r>
            <a: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t>A current and paid </a:t>
            </a:r>
            <a:r>
              <a:rPr kumimoji="0" lang="en-US" sz="2400" b="1" i="0" u="none" strike="noStrike" kern="1200" cap="none" spc="0" normalizeH="0" baseline="0" noProof="0" dirty="0">
                <a:ln>
                  <a:noFill/>
                </a:ln>
                <a:solidFill>
                  <a:srgbClr val="004E95"/>
                </a:solidFill>
                <a:effectLst/>
                <a:uLnTx/>
                <a:uFillTx/>
                <a:latin typeface="Lato Bold" panose="020F0502020204030203" pitchFamily="34" charset="0"/>
                <a:ea typeface="Lato Bold" panose="020F0502020204030203" pitchFamily="34" charset="0"/>
                <a:cs typeface="Lato Bold" panose="020F0502020204030203" pitchFamily="34" charset="0"/>
                <a:hlinkClick r:id="rId3"/>
              </a:rPr>
              <a:t>GFOA membership</a:t>
            </a:r>
            <a:endParaRPr kumimoji="0" lang="en-US" sz="2400" b="1" i="0" u="none" strike="noStrike" kern="1200" cap="none" spc="0" normalizeH="0" baseline="0" noProof="0" dirty="0">
              <a:ln>
                <a:noFill/>
              </a:ln>
              <a:solidFill>
                <a:srgbClr val="004E95"/>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4E95"/>
              </a:solidFill>
              <a:effectLst/>
              <a:uLnTx/>
              <a:uFillTx/>
              <a:latin typeface="Lato" panose="020F050202020403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t>For more info, go to: </a:t>
            </a:r>
            <a:br>
              <a:rPr kumimoji="0" lang="en-US" sz="2400" b="1" i="0" u="none" strike="noStrike" kern="1200" cap="none" spc="0" normalizeH="0" baseline="0" noProof="0" dirty="0">
                <a:ln>
                  <a:noFill/>
                </a:ln>
                <a:effectLst/>
                <a:uLnTx/>
                <a:uFillTx/>
                <a:latin typeface="Lato Bold" panose="020F0502020204030203" pitchFamily="34" charset="0"/>
                <a:ea typeface="Lato Bold" panose="020F0502020204030203" pitchFamily="34" charset="0"/>
                <a:cs typeface="Lato Bold" panose="020F0502020204030203" pitchFamily="34" charset="0"/>
              </a:rPr>
            </a:br>
            <a:r>
              <a:rPr kumimoji="0" lang="en-US" sz="2400" b="1" i="0" u="none" strike="noStrike" kern="1200" cap="none" spc="0" normalizeH="0" baseline="0" noProof="0" dirty="0">
                <a:ln>
                  <a:noFill/>
                </a:ln>
                <a:solidFill>
                  <a:srgbClr val="004E95"/>
                </a:solidFill>
                <a:effectLst/>
                <a:uLnTx/>
                <a:uFillTx/>
                <a:latin typeface="Lato Bold" panose="020F0502020204030203" pitchFamily="34" charset="0"/>
                <a:ea typeface="Lato Bold" panose="020F0502020204030203" pitchFamily="34" charset="0"/>
                <a:cs typeface="Lato Bold" panose="020F0502020204030203" pitchFamily="34" charset="0"/>
              </a:rPr>
              <a:t>https://www.gfoa.org/cpfo-enrollment-scholarships</a:t>
            </a:r>
            <a:endParaRPr kumimoji="0" lang="en-US" sz="2400" b="0" i="0" u="none" strike="noStrike" kern="1200" cap="none" spc="0" normalizeH="0" baseline="0" noProof="0" dirty="0">
              <a:ln>
                <a:noFill/>
              </a:ln>
              <a:solidFill>
                <a:srgbClr val="000000"/>
              </a:solidFill>
              <a:effectLst/>
              <a:uLnTx/>
              <a:uFillTx/>
              <a:latin typeface="Lato Bold" panose="020F0502020204030203" pitchFamily="34" charset="0"/>
              <a:ea typeface="Lato Bold" panose="020F0502020204030203" pitchFamily="34" charset="0"/>
              <a:cs typeface="Lato Bold" panose="020F0502020204030203" pitchFamily="34" charset="0"/>
            </a:endParaRPr>
          </a:p>
          <a:p>
            <a:endParaRPr lang="en-US" dirty="0"/>
          </a:p>
        </p:txBody>
      </p:sp>
      <p:sp>
        <p:nvSpPr>
          <p:cNvPr id="4" name="Slide Number Placeholder 3">
            <a:extLst>
              <a:ext uri="{FF2B5EF4-FFF2-40B4-BE49-F238E27FC236}">
                <a16:creationId xmlns:a16="http://schemas.microsoft.com/office/drawing/2014/main" id="{932D28C1-F08A-9D29-BD5F-7A41F339D4F4}"/>
              </a:ext>
            </a:extLst>
          </p:cNvPr>
          <p:cNvSpPr>
            <a:spLocks noGrp="1"/>
          </p:cNvSpPr>
          <p:nvPr>
            <p:ph type="sldNum" sz="quarter" idx="12"/>
          </p:nvPr>
        </p:nvSpPr>
        <p:spPr/>
        <p:txBody>
          <a:bodyPr/>
          <a:lstStyle/>
          <a:p>
            <a:fld id="{C3A80CB9-8FF1-4649-AD49-46408C0A55E9}" type="slidenum">
              <a:rPr lang="en-US" smtClean="0"/>
              <a:t>32</a:t>
            </a:fld>
            <a:endParaRPr lang="en-US"/>
          </a:p>
        </p:txBody>
      </p:sp>
      <p:sp>
        <p:nvSpPr>
          <p:cNvPr id="5" name="Rectangle 4">
            <a:extLst>
              <a:ext uri="{FF2B5EF4-FFF2-40B4-BE49-F238E27FC236}">
                <a16:creationId xmlns:a16="http://schemas.microsoft.com/office/drawing/2014/main" id="{C6F4E617-C3C0-3391-162E-A6E8DA762495}"/>
              </a:ext>
            </a:extLst>
          </p:cNvPr>
          <p:cNvSpPr/>
          <p:nvPr/>
        </p:nvSpPr>
        <p:spPr>
          <a:xfrm>
            <a:off x="9067799" y="1393371"/>
            <a:ext cx="2286000" cy="46590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03225" indent="-228600"/>
            <a:endParaRPr lang="en-US" sz="800" dirty="0"/>
          </a:p>
          <a:p>
            <a:pPr marL="403225" indent="-228600"/>
            <a:r>
              <a:rPr lang="en-US" sz="2000" dirty="0">
                <a:solidFill>
                  <a:srgbClr val="4E4E4E"/>
                </a:solidFill>
                <a:latin typeface="Lato Bold" panose="020F0502020204030203" pitchFamily="34" charset="0"/>
                <a:ea typeface="Lato Bold" panose="020F0502020204030203" pitchFamily="34" charset="0"/>
                <a:cs typeface="Lato Bold" panose="020F0502020204030203" pitchFamily="34" charset="0"/>
              </a:rPr>
              <a:t>Participating</a:t>
            </a:r>
          </a:p>
          <a:p>
            <a:pPr marL="403225" indent="-228600"/>
            <a:r>
              <a:rPr lang="en-US" sz="2000" dirty="0">
                <a:solidFill>
                  <a:srgbClr val="4E4E4E"/>
                </a:solidFill>
                <a:latin typeface="Lato Bold" panose="020F0502020204030203" pitchFamily="34" charset="0"/>
                <a:ea typeface="Lato Bold" panose="020F0502020204030203" pitchFamily="34" charset="0"/>
                <a:cs typeface="Lato Bold" panose="020F0502020204030203" pitchFamily="34" charset="0"/>
              </a:rPr>
              <a:t>Associations:</a:t>
            </a:r>
          </a:p>
          <a:p>
            <a:pPr marL="403225" indent="-228600"/>
            <a:endParaRPr lang="en-US" sz="800" dirty="0">
              <a:solidFill>
                <a:srgbClr val="4E4E4E"/>
              </a:solidFill>
            </a:endParaRPr>
          </a:p>
          <a:p>
            <a:pPr marL="403225" indent="-228600">
              <a:buFont typeface="Arial" panose="020B0604020202020204" pitchFamily="34" charset="0"/>
              <a:buChar char="•"/>
            </a:pPr>
            <a:r>
              <a:rPr lang="en-US" sz="2000" dirty="0">
                <a:solidFill>
                  <a:srgbClr val="4E4E4E"/>
                </a:solidFill>
              </a:rPr>
              <a:t>AZ</a:t>
            </a:r>
          </a:p>
          <a:p>
            <a:pPr marL="403225" indent="-228600">
              <a:buFont typeface="Arial" panose="020B0604020202020204" pitchFamily="34" charset="0"/>
              <a:buChar char="•"/>
            </a:pPr>
            <a:r>
              <a:rPr lang="en-US" sz="2000" dirty="0">
                <a:solidFill>
                  <a:srgbClr val="4E4E4E"/>
                </a:solidFill>
              </a:rPr>
              <a:t>CA	</a:t>
            </a:r>
          </a:p>
          <a:p>
            <a:pPr marL="403225" indent="-228600">
              <a:buFont typeface="Arial" panose="020B0604020202020204" pitchFamily="34" charset="0"/>
              <a:buChar char="•"/>
            </a:pPr>
            <a:r>
              <a:rPr lang="en-US" sz="2000" dirty="0">
                <a:solidFill>
                  <a:srgbClr val="4E4E4E"/>
                </a:solidFill>
              </a:rPr>
              <a:t>KS</a:t>
            </a:r>
          </a:p>
          <a:p>
            <a:pPr marL="403225" indent="-228600">
              <a:buFont typeface="Arial" panose="020B0604020202020204" pitchFamily="34" charset="0"/>
              <a:buChar char="•"/>
            </a:pPr>
            <a:r>
              <a:rPr lang="en-US" sz="2000" dirty="0">
                <a:solidFill>
                  <a:srgbClr val="4E4E4E"/>
                </a:solidFill>
              </a:rPr>
              <a:t>MA</a:t>
            </a:r>
          </a:p>
          <a:p>
            <a:pPr marL="403225" indent="-228600">
              <a:buFont typeface="Arial" panose="020B0604020202020204" pitchFamily="34" charset="0"/>
              <a:buChar char="•"/>
            </a:pPr>
            <a:r>
              <a:rPr lang="en-US" sz="2000" dirty="0">
                <a:solidFill>
                  <a:srgbClr val="4E4E4E"/>
                </a:solidFill>
              </a:rPr>
              <a:t>MI</a:t>
            </a:r>
          </a:p>
          <a:p>
            <a:pPr marL="403225" indent="-228600">
              <a:buFont typeface="Arial" panose="020B0604020202020204" pitchFamily="34" charset="0"/>
              <a:buChar char="•"/>
            </a:pPr>
            <a:r>
              <a:rPr lang="en-US" sz="2000" dirty="0">
                <a:solidFill>
                  <a:srgbClr val="4E4E4E"/>
                </a:solidFill>
              </a:rPr>
              <a:t>NV</a:t>
            </a:r>
          </a:p>
          <a:p>
            <a:pPr marL="403225" indent="-228600">
              <a:buFont typeface="Arial" panose="020B0604020202020204" pitchFamily="34" charset="0"/>
              <a:buChar char="•"/>
            </a:pPr>
            <a:r>
              <a:rPr lang="en-US" sz="2000" dirty="0">
                <a:solidFill>
                  <a:srgbClr val="4E4E4E"/>
                </a:solidFill>
              </a:rPr>
              <a:t>OH</a:t>
            </a:r>
          </a:p>
          <a:p>
            <a:pPr marL="403225" indent="-228600">
              <a:buFont typeface="Arial" panose="020B0604020202020204" pitchFamily="34" charset="0"/>
              <a:buChar char="•"/>
            </a:pPr>
            <a:r>
              <a:rPr lang="en-US" sz="2000" dirty="0">
                <a:solidFill>
                  <a:srgbClr val="4E4E4E"/>
                </a:solidFill>
              </a:rPr>
              <a:t>VT</a:t>
            </a:r>
          </a:p>
          <a:p>
            <a:pPr marL="403225" indent="-228600">
              <a:buFont typeface="Arial" panose="020B0604020202020204" pitchFamily="34" charset="0"/>
              <a:buChar char="•"/>
            </a:pPr>
            <a:r>
              <a:rPr lang="en-US" sz="2000" dirty="0">
                <a:solidFill>
                  <a:srgbClr val="4E4E4E"/>
                </a:solidFill>
              </a:rPr>
              <a:t>WI</a:t>
            </a:r>
          </a:p>
          <a:p>
            <a:pPr marL="403225" indent="-228600">
              <a:buFont typeface="Arial" panose="020B0604020202020204" pitchFamily="34" charset="0"/>
              <a:buChar char="•"/>
            </a:pPr>
            <a:r>
              <a:rPr lang="en-US" sz="2000" dirty="0">
                <a:solidFill>
                  <a:srgbClr val="4E4E4E"/>
                </a:solidFill>
              </a:rPr>
              <a:t>WPFN</a:t>
            </a:r>
          </a:p>
          <a:p>
            <a:pPr marL="403225" indent="-228600">
              <a:buFont typeface="Arial" panose="020B0604020202020204" pitchFamily="34" charset="0"/>
              <a:buChar char="•"/>
            </a:pPr>
            <a:r>
              <a:rPr lang="en-US" sz="2000" dirty="0">
                <a:solidFill>
                  <a:srgbClr val="4E4E4E"/>
                </a:solidFill>
              </a:rPr>
              <a:t>LGHN</a:t>
            </a:r>
          </a:p>
          <a:p>
            <a:pPr marL="403225" indent="-228600">
              <a:buFont typeface="Arial" panose="020B0604020202020204" pitchFamily="34" charset="0"/>
              <a:buChar char="•"/>
            </a:pPr>
            <a:r>
              <a:rPr lang="en-US" sz="2000" dirty="0">
                <a:solidFill>
                  <a:srgbClr val="4E4E4E"/>
                </a:solidFill>
              </a:rPr>
              <a:t>NBFPA</a:t>
            </a:r>
          </a:p>
          <a:p>
            <a:pPr algn="ctr"/>
            <a:endParaRPr lang="en-US" dirty="0"/>
          </a:p>
        </p:txBody>
      </p:sp>
    </p:spTree>
    <p:extLst>
      <p:ext uri="{BB962C8B-B14F-4D97-AF65-F5344CB8AC3E}">
        <p14:creationId xmlns:p14="http://schemas.microsoft.com/office/powerpoint/2010/main" val="924280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EF5CF1-B90E-16CE-F9DD-03FA84983AE8}"/>
              </a:ext>
            </a:extLst>
          </p:cNvPr>
          <p:cNvSpPr/>
          <p:nvPr/>
        </p:nvSpPr>
        <p:spPr>
          <a:xfrm>
            <a:off x="738335" y="3962400"/>
            <a:ext cx="10515600" cy="71845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0A321-B546-2C05-C3FD-943607E7FD1D}"/>
              </a:ext>
            </a:extLst>
          </p:cNvPr>
          <p:cNvSpPr>
            <a:spLocks noGrp="1"/>
          </p:cNvSpPr>
          <p:nvPr>
            <p:ph type="title"/>
          </p:nvPr>
        </p:nvSpPr>
        <p:spPr/>
        <p:txBody>
          <a:bodyPr/>
          <a:lstStyle/>
          <a:p>
            <a:r>
              <a:rPr lang="en-US" dirty="0"/>
              <a:t>General Program Updates</a:t>
            </a:r>
          </a:p>
        </p:txBody>
      </p:sp>
      <p:sp>
        <p:nvSpPr>
          <p:cNvPr id="3" name="Content Placeholder 2">
            <a:extLst>
              <a:ext uri="{FF2B5EF4-FFF2-40B4-BE49-F238E27FC236}">
                <a16:creationId xmlns:a16="http://schemas.microsoft.com/office/drawing/2014/main" id="{BB70D736-8C52-E612-F1A2-4F42FDE22B6C}"/>
              </a:ext>
            </a:extLst>
          </p:cNvPr>
          <p:cNvSpPr>
            <a:spLocks noGrp="1"/>
          </p:cNvSpPr>
          <p:nvPr>
            <p:ph sz="half" idx="1"/>
          </p:nvPr>
        </p:nvSpPr>
        <p:spPr>
          <a:xfrm>
            <a:off x="838200" y="1409064"/>
            <a:ext cx="10515600" cy="4795793"/>
          </a:xfrm>
        </p:spPr>
        <p:txBody>
          <a:bodyPr>
            <a:normAutofit fontScale="92500" lnSpcReduction="10000"/>
          </a:bodyPr>
          <a:lstStyle/>
          <a:p>
            <a:r>
              <a:rPr lang="en-US" dirty="0">
                <a:latin typeface="Lato Bold" panose="020F0502020204030203" pitchFamily="34" charset="0"/>
                <a:ea typeface="Lato Bold" panose="020F0502020204030203" pitchFamily="34" charset="0"/>
                <a:cs typeface="Lato Bold" panose="020F0502020204030203" pitchFamily="34" charset="0"/>
              </a:rPr>
              <a:t>Since relaunch in April 2021 </a:t>
            </a:r>
            <a:r>
              <a:rPr lang="en-US" sz="1900" dirty="0"/>
              <a:t>(data as of 5/1/24)</a:t>
            </a:r>
          </a:p>
          <a:p>
            <a:pPr lvl="1"/>
            <a:r>
              <a:rPr lang="en-US" dirty="0"/>
              <a:t>1,215 candidates enrolled</a:t>
            </a:r>
          </a:p>
          <a:p>
            <a:pPr lvl="2"/>
            <a:r>
              <a:rPr lang="en-US" dirty="0"/>
              <a:t>794 are active</a:t>
            </a:r>
          </a:p>
          <a:p>
            <a:pPr lvl="2"/>
            <a:r>
              <a:rPr lang="en-US" dirty="0"/>
              <a:t>336 did not renew</a:t>
            </a:r>
          </a:p>
          <a:p>
            <a:pPr lvl="2"/>
            <a:r>
              <a:rPr lang="en-US" dirty="0"/>
              <a:t>85 have earned the CPFO</a:t>
            </a:r>
          </a:p>
          <a:p>
            <a:pPr lvl="3"/>
            <a:r>
              <a:rPr lang="en-US" dirty="0"/>
              <a:t>Since the final exam was published in June 2023, 70 have completed the program</a:t>
            </a:r>
          </a:p>
          <a:p>
            <a:endParaRPr lang="en-US" sz="1100" dirty="0"/>
          </a:p>
          <a:p>
            <a:pPr marL="0" indent="0">
              <a:buNone/>
            </a:pPr>
            <a:r>
              <a:rPr lang="en-US" sz="2600" dirty="0">
                <a:latin typeface="Lato Bold" panose="020F0502020204030203" pitchFamily="34" charset="0"/>
                <a:ea typeface="Lato Bold" panose="020F0502020204030203" pitchFamily="34" charset="0"/>
                <a:cs typeface="Lato Bold" panose="020F0502020204030203" pitchFamily="34" charset="0"/>
              </a:rPr>
              <a:t>Program Goals: 20 new candidates per month &amp; 12 new CPFOs per month!</a:t>
            </a:r>
          </a:p>
          <a:p>
            <a:endParaRPr lang="en-US" sz="1000" dirty="0"/>
          </a:p>
          <a:p>
            <a:r>
              <a:rPr lang="en-US" dirty="0">
                <a:latin typeface="Lato Bold" panose="020F0502020204030203" pitchFamily="34" charset="0"/>
                <a:ea typeface="Lato Bold" panose="020F0502020204030203" pitchFamily="34" charset="0"/>
                <a:cs typeface="Lato Bold" panose="020F0502020204030203" pitchFamily="34" charset="0"/>
              </a:rPr>
              <a:t>445 Current CPFOs </a:t>
            </a:r>
            <a:r>
              <a:rPr lang="en-US" sz="1900" dirty="0"/>
              <a:t>(after 2023 requirements drop conducted in April 2024)</a:t>
            </a:r>
          </a:p>
          <a:p>
            <a:pPr lvl="1"/>
            <a:r>
              <a:rPr lang="en-US" dirty="0"/>
              <a:t>226 – Legacy</a:t>
            </a:r>
          </a:p>
          <a:p>
            <a:pPr lvl="1"/>
            <a:r>
              <a:rPr lang="en-US" dirty="0"/>
              <a:t>219 – New requirements</a:t>
            </a:r>
          </a:p>
        </p:txBody>
      </p:sp>
      <p:sp>
        <p:nvSpPr>
          <p:cNvPr id="4" name="Slide Number Placeholder 3">
            <a:extLst>
              <a:ext uri="{FF2B5EF4-FFF2-40B4-BE49-F238E27FC236}">
                <a16:creationId xmlns:a16="http://schemas.microsoft.com/office/drawing/2014/main" id="{DB11572F-1616-36F6-78D7-1EF70DC5ABD8}"/>
              </a:ext>
            </a:extLst>
          </p:cNvPr>
          <p:cNvSpPr>
            <a:spLocks noGrp="1"/>
          </p:cNvSpPr>
          <p:nvPr>
            <p:ph type="sldNum" sz="quarter" idx="12"/>
          </p:nvPr>
        </p:nvSpPr>
        <p:spPr/>
        <p:txBody>
          <a:bodyPr/>
          <a:lstStyle/>
          <a:p>
            <a:fld id="{C3A80CB9-8FF1-4649-AD49-46408C0A55E9}" type="slidenum">
              <a:rPr lang="en-US" smtClean="0"/>
              <a:t>33</a:t>
            </a:fld>
            <a:endParaRPr lang="en-US"/>
          </a:p>
        </p:txBody>
      </p:sp>
    </p:spTree>
    <p:extLst>
      <p:ext uri="{BB962C8B-B14F-4D97-AF65-F5344CB8AC3E}">
        <p14:creationId xmlns:p14="http://schemas.microsoft.com/office/powerpoint/2010/main" val="230779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A5B5-566A-6724-73C6-0751E172CFEF}"/>
              </a:ext>
            </a:extLst>
          </p:cNvPr>
          <p:cNvSpPr>
            <a:spLocks noGrp="1"/>
          </p:cNvSpPr>
          <p:nvPr>
            <p:ph type="title"/>
          </p:nvPr>
        </p:nvSpPr>
        <p:spPr/>
        <p:txBody>
          <a:bodyPr/>
          <a:lstStyle/>
          <a:p>
            <a:r>
              <a:rPr lang="en-US" dirty="0"/>
              <a:t>Program Timeline</a:t>
            </a:r>
          </a:p>
        </p:txBody>
      </p:sp>
      <p:graphicFrame>
        <p:nvGraphicFramePr>
          <p:cNvPr id="5" name="Content Placeholder 4">
            <a:extLst>
              <a:ext uri="{FF2B5EF4-FFF2-40B4-BE49-F238E27FC236}">
                <a16:creationId xmlns:a16="http://schemas.microsoft.com/office/drawing/2014/main" id="{CFB4E39B-FCEF-07EE-C086-990014BDAF33}"/>
              </a:ext>
            </a:extLst>
          </p:cNvPr>
          <p:cNvGraphicFramePr>
            <a:graphicFrameLocks noGrp="1"/>
          </p:cNvGraphicFramePr>
          <p:nvPr>
            <p:ph sz="half" idx="1"/>
            <p:extLst>
              <p:ext uri="{D42A27DB-BD31-4B8C-83A1-F6EECF244321}">
                <p14:modId xmlns:p14="http://schemas.microsoft.com/office/powerpoint/2010/main" val="3285980310"/>
              </p:ext>
            </p:extLst>
          </p:nvPr>
        </p:nvGraphicFramePr>
        <p:xfrm>
          <a:off x="838200" y="1409700"/>
          <a:ext cx="10515600" cy="4892040"/>
        </p:xfrm>
        <a:graphic>
          <a:graphicData uri="http://schemas.openxmlformats.org/drawingml/2006/table">
            <a:tbl>
              <a:tblPr firstRow="1" bandRow="1" bandCol="1">
                <a:tableStyleId>{72833802-FEF1-4C79-8D5D-14CF1EAF98D9}</a:tableStyleId>
              </a:tblPr>
              <a:tblGrid>
                <a:gridCol w="1807029">
                  <a:extLst>
                    <a:ext uri="{9D8B030D-6E8A-4147-A177-3AD203B41FA5}">
                      <a16:colId xmlns:a16="http://schemas.microsoft.com/office/drawing/2014/main" val="3451006733"/>
                    </a:ext>
                  </a:extLst>
                </a:gridCol>
                <a:gridCol w="8708571">
                  <a:extLst>
                    <a:ext uri="{9D8B030D-6E8A-4147-A177-3AD203B41FA5}">
                      <a16:colId xmlns:a16="http://schemas.microsoft.com/office/drawing/2014/main" val="3505761607"/>
                    </a:ext>
                  </a:extLst>
                </a:gridCol>
              </a:tblGrid>
              <a:tr h="370840">
                <a:tc>
                  <a:txBody>
                    <a:bodyPr/>
                    <a:lstStyle/>
                    <a:p>
                      <a:r>
                        <a:rPr lang="en-US" b="0" dirty="0">
                          <a:solidFill>
                            <a:srgbClr val="4E4E4E"/>
                          </a:solidFill>
                        </a:rPr>
                        <a:t>March 2020</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solidFill>
                      <a:schemeClr val="bg1"/>
                    </a:solidFill>
                  </a:tcPr>
                </a:tc>
                <a:tc>
                  <a:txBody>
                    <a:bodyPr/>
                    <a:lstStyle/>
                    <a:p>
                      <a:r>
                        <a:rPr lang="en-US" b="0" dirty="0">
                          <a:solidFill>
                            <a:srgbClr val="4E4E4E"/>
                          </a:solidFill>
                        </a:rPr>
                        <a:t>New policies, procedures, and program structure approved</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solidFill>
                      <a:schemeClr val="bg1"/>
                    </a:solidFill>
                  </a:tcPr>
                </a:tc>
                <a:extLst>
                  <a:ext uri="{0D108BD9-81ED-4DB2-BD59-A6C34878D82A}">
                    <a16:rowId xmlns:a16="http://schemas.microsoft.com/office/drawing/2014/main" val="1284017828"/>
                  </a:ext>
                </a:extLst>
              </a:tr>
              <a:tr h="370840">
                <a:tc>
                  <a:txBody>
                    <a:bodyPr/>
                    <a:lstStyle/>
                    <a:p>
                      <a:r>
                        <a:rPr lang="en-US" dirty="0">
                          <a:solidFill>
                            <a:srgbClr val="4E4E4E"/>
                          </a:solidFill>
                        </a:rPr>
                        <a:t>January 2020</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rPr>
                        <a:t>Enrollment and exams paused</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778816899"/>
                  </a:ext>
                </a:extLst>
              </a:tr>
              <a:tr h="370840">
                <a:tc>
                  <a:txBody>
                    <a:bodyPr/>
                    <a:lstStyle/>
                    <a:p>
                      <a:r>
                        <a:rPr lang="en-US" dirty="0">
                          <a:solidFill>
                            <a:srgbClr val="4E4E4E"/>
                          </a:solidFill>
                        </a:rPr>
                        <a:t>April 2021</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E4E4E"/>
                          </a:solidFill>
                        </a:rPr>
                        <a:t>Enrollment reopen ($60 per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Accounting &amp; Financial Reporting </a:t>
                      </a:r>
                      <a:r>
                        <a:rPr lang="en-US" dirty="0">
                          <a:solidFill>
                            <a:srgbClr val="4E4E4E"/>
                          </a:solidFill>
                        </a:rPr>
                        <a:t>exam available</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1005065941"/>
                  </a:ext>
                </a:extLst>
              </a:tr>
              <a:tr h="370840">
                <a:tc>
                  <a:txBody>
                    <a:bodyPr/>
                    <a:lstStyle/>
                    <a:p>
                      <a:r>
                        <a:rPr lang="en-US" dirty="0">
                          <a:solidFill>
                            <a:srgbClr val="4E4E4E"/>
                          </a:solidFill>
                        </a:rPr>
                        <a:t>August 2021</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Treasury &amp; Investment Management </a:t>
                      </a:r>
                      <a:r>
                        <a:rPr lang="en-US" dirty="0">
                          <a:solidFill>
                            <a:srgbClr val="4E4E4E"/>
                          </a:solidFill>
                        </a:rPr>
                        <a:t>exam available</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1436494807"/>
                  </a:ext>
                </a:extLst>
              </a:tr>
              <a:tr h="370840">
                <a:tc>
                  <a:txBody>
                    <a:bodyPr/>
                    <a:lstStyle/>
                    <a:p>
                      <a:r>
                        <a:rPr lang="en-US" dirty="0">
                          <a:solidFill>
                            <a:srgbClr val="4E4E4E"/>
                          </a:solidFill>
                        </a:rPr>
                        <a:t>February 2022</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Planning &amp; Budgeting </a:t>
                      </a:r>
                      <a:r>
                        <a:rPr lang="en-US" dirty="0">
                          <a:solidFill>
                            <a:srgbClr val="4E4E4E"/>
                          </a:solidFill>
                        </a:rPr>
                        <a:t>exam available</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306213636"/>
                  </a:ext>
                </a:extLst>
              </a:tr>
              <a:tr h="370840">
                <a:tc>
                  <a:txBody>
                    <a:bodyPr/>
                    <a:lstStyle/>
                    <a:p>
                      <a:r>
                        <a:rPr lang="en-US" dirty="0">
                          <a:solidFill>
                            <a:srgbClr val="4E4E4E"/>
                          </a:solidFill>
                        </a:rPr>
                        <a:t>March 2022</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Debt Management </a:t>
                      </a:r>
                      <a:r>
                        <a:rPr lang="en-US" dirty="0">
                          <a:solidFill>
                            <a:srgbClr val="4E4E4E"/>
                          </a:solidFill>
                        </a:rPr>
                        <a:t>exam available</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4215239665"/>
                  </a:ext>
                </a:extLst>
              </a:tr>
              <a:tr h="370840">
                <a:tc>
                  <a:txBody>
                    <a:bodyPr/>
                    <a:lstStyle/>
                    <a:p>
                      <a:r>
                        <a:rPr lang="en-US" dirty="0">
                          <a:solidFill>
                            <a:srgbClr val="4E4E4E"/>
                          </a:solidFill>
                        </a:rPr>
                        <a:t>October 2022</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Procurement </a:t>
                      </a:r>
                      <a:r>
                        <a:rPr lang="en-US" dirty="0">
                          <a:solidFill>
                            <a:srgbClr val="4E4E4E"/>
                          </a:solidFill>
                        </a:rPr>
                        <a:t>exam available</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4147967127"/>
                  </a:ext>
                </a:extLst>
              </a:tr>
              <a:tr h="370840">
                <a:tc>
                  <a:txBody>
                    <a:bodyPr/>
                    <a:lstStyle/>
                    <a:p>
                      <a:r>
                        <a:rPr lang="en-US" dirty="0">
                          <a:solidFill>
                            <a:srgbClr val="4E4E4E"/>
                          </a:solidFill>
                        </a:rPr>
                        <a:t>February 2023</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Risk Assessment </a:t>
                      </a:r>
                      <a:r>
                        <a:rPr lang="en-US" dirty="0">
                          <a:solidFill>
                            <a:srgbClr val="4E4E4E"/>
                          </a:solidFill>
                        </a:rPr>
                        <a:t>exam available</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3169314867"/>
                  </a:ext>
                </a:extLst>
              </a:tr>
              <a:tr h="370840">
                <a:tc>
                  <a:txBody>
                    <a:bodyPr/>
                    <a:lstStyle/>
                    <a:p>
                      <a:r>
                        <a:rPr lang="en-US" dirty="0">
                          <a:solidFill>
                            <a:srgbClr val="4E4E4E"/>
                          </a:solidFill>
                        </a:rPr>
                        <a:t>June 2023</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solidFill>
                            <a:srgbClr val="4E4E4E"/>
                          </a:solidFill>
                          <a:latin typeface="Lato Medium italic" panose="020F0502020204030203" pitchFamily="34" charset="0"/>
                          <a:ea typeface="Lato Medium italic" panose="020F0502020204030203" pitchFamily="34" charset="0"/>
                          <a:cs typeface="Lato Medium italic" panose="020F0502020204030203" pitchFamily="34" charset="0"/>
                        </a:rPr>
                        <a:t>Compensation &amp; Benefits </a:t>
                      </a:r>
                      <a:r>
                        <a:rPr lang="en-US" dirty="0">
                          <a:solidFill>
                            <a:srgbClr val="4E4E4E"/>
                          </a:solidFill>
                        </a:rPr>
                        <a:t>exam available </a:t>
                      </a:r>
                    </a:p>
                    <a:p>
                      <a:pPr marL="285750" indent="-285750">
                        <a:buFont typeface="Arial" panose="020B0604020202020204" pitchFamily="34" charset="0"/>
                        <a:buChar char="•"/>
                      </a:pPr>
                      <a:r>
                        <a:rPr lang="en-US" dirty="0">
                          <a:solidFill>
                            <a:srgbClr val="4E4E4E"/>
                          </a:solidFill>
                        </a:rPr>
                        <a:t>New two-year fee structure implemented ($1,200 for two years)</a:t>
                      </a:r>
                    </a:p>
                    <a:p>
                      <a:pPr marL="285750" indent="-285750">
                        <a:buFont typeface="Arial" panose="020B0604020202020204" pitchFamily="34" charset="0"/>
                        <a:buChar char="•"/>
                      </a:pPr>
                      <a:r>
                        <a:rPr lang="en-US" dirty="0">
                          <a:solidFill>
                            <a:srgbClr val="4E4E4E"/>
                          </a:solidFill>
                        </a:rPr>
                        <a:t>Launched new exam management platform - Clarus</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200531362"/>
                  </a:ext>
                </a:extLst>
              </a:tr>
              <a:tr h="370840">
                <a:tc>
                  <a:txBody>
                    <a:bodyPr/>
                    <a:lstStyle/>
                    <a:p>
                      <a:r>
                        <a:rPr lang="en-US" dirty="0">
                          <a:solidFill>
                            <a:srgbClr val="4E4E4E"/>
                          </a:solidFill>
                        </a:rPr>
                        <a:t>March 2024</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rPr>
                        <a:t>New CPFO governance approved</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2448982871"/>
                  </a:ext>
                </a:extLst>
              </a:tr>
              <a:tr h="370840">
                <a:tc>
                  <a:txBody>
                    <a:bodyPr/>
                    <a:lstStyle/>
                    <a:p>
                      <a:r>
                        <a:rPr lang="en-US" dirty="0">
                          <a:solidFill>
                            <a:srgbClr val="4E4E4E"/>
                          </a:solidFill>
                        </a:rPr>
                        <a:t>June 2024</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tc>
                  <a:txBody>
                    <a:bodyPr/>
                    <a:lstStyle/>
                    <a:p>
                      <a:r>
                        <a:rPr lang="en-US" dirty="0">
                          <a:solidFill>
                            <a:srgbClr val="4E4E4E"/>
                          </a:solidFill>
                        </a:rPr>
                        <a:t>New council members appointed</a:t>
                      </a:r>
                    </a:p>
                  </a:txBody>
                  <a:tcPr>
                    <a:lnL w="19050" cap="flat" cmpd="sng" algn="ctr">
                      <a:solidFill>
                        <a:srgbClr val="3ACDE8"/>
                      </a:solidFill>
                      <a:prstDash val="solid"/>
                      <a:round/>
                      <a:headEnd type="none" w="med" len="med"/>
                      <a:tailEnd type="none" w="med" len="med"/>
                    </a:lnL>
                    <a:lnR w="19050" cap="flat" cmpd="sng" algn="ctr">
                      <a:solidFill>
                        <a:srgbClr val="3ACDE8"/>
                      </a:solidFill>
                      <a:prstDash val="solid"/>
                      <a:round/>
                      <a:headEnd type="none" w="med" len="med"/>
                      <a:tailEnd type="none" w="med" len="med"/>
                    </a:lnR>
                    <a:lnT w="19050" cap="flat" cmpd="sng" algn="ctr">
                      <a:solidFill>
                        <a:srgbClr val="3ACDE8"/>
                      </a:solidFill>
                      <a:prstDash val="solid"/>
                      <a:round/>
                      <a:headEnd type="none" w="med" len="med"/>
                      <a:tailEnd type="none" w="med" len="med"/>
                    </a:lnT>
                    <a:lnB w="19050" cap="flat" cmpd="sng" algn="ctr">
                      <a:solidFill>
                        <a:srgbClr val="3ACDE8"/>
                      </a:solidFill>
                      <a:prstDash val="solid"/>
                      <a:round/>
                      <a:headEnd type="none" w="med" len="med"/>
                      <a:tailEnd type="none" w="med" len="med"/>
                    </a:lnB>
                  </a:tcPr>
                </a:tc>
                <a:extLst>
                  <a:ext uri="{0D108BD9-81ED-4DB2-BD59-A6C34878D82A}">
                    <a16:rowId xmlns:a16="http://schemas.microsoft.com/office/drawing/2014/main" val="3895130334"/>
                  </a:ext>
                </a:extLst>
              </a:tr>
            </a:tbl>
          </a:graphicData>
        </a:graphic>
      </p:graphicFrame>
      <p:sp>
        <p:nvSpPr>
          <p:cNvPr id="4" name="Slide Number Placeholder 3">
            <a:extLst>
              <a:ext uri="{FF2B5EF4-FFF2-40B4-BE49-F238E27FC236}">
                <a16:creationId xmlns:a16="http://schemas.microsoft.com/office/drawing/2014/main" id="{84C7A5B3-C57C-C7FD-96E7-6278AB8D56D4}"/>
              </a:ext>
            </a:extLst>
          </p:cNvPr>
          <p:cNvSpPr>
            <a:spLocks noGrp="1"/>
          </p:cNvSpPr>
          <p:nvPr>
            <p:ph type="sldNum" sz="quarter" idx="12"/>
          </p:nvPr>
        </p:nvSpPr>
        <p:spPr/>
        <p:txBody>
          <a:bodyPr/>
          <a:lstStyle/>
          <a:p>
            <a:fld id="{C3A80CB9-8FF1-4649-AD49-46408C0A55E9}" type="slidenum">
              <a:rPr lang="en-US" smtClean="0"/>
              <a:t>34</a:t>
            </a:fld>
            <a:endParaRPr lang="en-US"/>
          </a:p>
        </p:txBody>
      </p:sp>
    </p:spTree>
    <p:extLst>
      <p:ext uri="{BB962C8B-B14F-4D97-AF65-F5344CB8AC3E}">
        <p14:creationId xmlns:p14="http://schemas.microsoft.com/office/powerpoint/2010/main" val="2803448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97A904-C45A-DF22-5A68-A6382D9C88F5}"/>
              </a:ext>
            </a:extLst>
          </p:cNvPr>
          <p:cNvSpPr/>
          <p:nvPr/>
        </p:nvSpPr>
        <p:spPr>
          <a:xfrm>
            <a:off x="159026" y="0"/>
            <a:ext cx="12032974" cy="26537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5F641-6CCE-03C2-FA48-BA24B3213D3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0293E56-972F-E4A2-A942-CB4ECBFA5771}"/>
              </a:ext>
            </a:extLst>
          </p:cNvPr>
          <p:cNvSpPr>
            <a:spLocks noGrp="1"/>
          </p:cNvSpPr>
          <p:nvPr>
            <p:ph sz="half" idx="1"/>
          </p:nvPr>
        </p:nvSpPr>
        <p:spPr>
          <a:xfrm>
            <a:off x="838200" y="1140635"/>
            <a:ext cx="10515600" cy="1393843"/>
          </a:xfrm>
        </p:spPr>
        <p:txBody>
          <a:bodyPr/>
          <a:lstStyle/>
          <a:p>
            <a:pPr>
              <a:buClr>
                <a:schemeClr val="bg1"/>
              </a:buClr>
            </a:pPr>
            <a:r>
              <a:rPr lang="en-US" dirty="0">
                <a:solidFill>
                  <a:schemeClr val="bg1"/>
                </a:solidFill>
              </a:rPr>
              <a:t>Contact us at </a:t>
            </a:r>
            <a:r>
              <a:rPr lang="en-US" dirty="0">
                <a:solidFill>
                  <a:schemeClr val="bg1"/>
                </a:solidFill>
                <a:hlinkClick r:id="rId2">
                  <a:extLst>
                    <a:ext uri="{A12FA001-AC4F-418D-AE19-62706E023703}">
                      <ahyp:hlinkClr xmlns:ahyp="http://schemas.microsoft.com/office/drawing/2018/hyperlinkcolor" xmlns="" val="tx"/>
                    </a:ext>
                  </a:extLst>
                </a:hlinkClick>
              </a:rPr>
              <a:t>certification@gfoa.org</a:t>
            </a:r>
            <a:endParaRPr lang="en-US" sz="800" dirty="0">
              <a:solidFill>
                <a:schemeClr val="bg1"/>
              </a:solidFill>
            </a:endParaRPr>
          </a:p>
          <a:p>
            <a:pPr>
              <a:buClr>
                <a:schemeClr val="bg1"/>
              </a:buClr>
            </a:pPr>
            <a:r>
              <a:rPr lang="en-US" dirty="0">
                <a:solidFill>
                  <a:schemeClr val="bg1"/>
                </a:solidFill>
              </a:rPr>
              <a:t>Go to </a:t>
            </a:r>
            <a:r>
              <a:rPr lang="en-US" dirty="0">
                <a:solidFill>
                  <a:schemeClr val="bg1"/>
                </a:solidFill>
                <a:hlinkClick r:id="rId3">
                  <a:extLst>
                    <a:ext uri="{A12FA001-AC4F-418D-AE19-62706E023703}">
                      <ahyp:hlinkClr xmlns:ahyp="http://schemas.microsoft.com/office/drawing/2018/hyperlinkcolor" xmlns="" val="tx"/>
                    </a:ext>
                  </a:extLst>
                </a:hlinkClick>
              </a:rPr>
              <a:t>www.gfoa.org/cpfo</a:t>
            </a:r>
            <a:r>
              <a:rPr lang="en-US" dirty="0">
                <a:solidFill>
                  <a:schemeClr val="bg1"/>
                </a:solidFill>
              </a:rPr>
              <a:t> for more information</a:t>
            </a:r>
          </a:p>
          <a:p>
            <a:endParaRPr lang="en-US" dirty="0"/>
          </a:p>
        </p:txBody>
      </p:sp>
      <p:sp>
        <p:nvSpPr>
          <p:cNvPr id="4" name="Slide Number Placeholder 3">
            <a:extLst>
              <a:ext uri="{FF2B5EF4-FFF2-40B4-BE49-F238E27FC236}">
                <a16:creationId xmlns:a16="http://schemas.microsoft.com/office/drawing/2014/main" id="{F671164B-3DF8-560A-B6F9-F247DA949A06}"/>
              </a:ext>
            </a:extLst>
          </p:cNvPr>
          <p:cNvSpPr>
            <a:spLocks noGrp="1"/>
          </p:cNvSpPr>
          <p:nvPr>
            <p:ph type="sldNum" sz="quarter" idx="12"/>
          </p:nvPr>
        </p:nvSpPr>
        <p:spPr/>
        <p:txBody>
          <a:bodyPr/>
          <a:lstStyle/>
          <a:p>
            <a:fld id="{C3A80CB9-8FF1-4649-AD49-46408C0A55E9}" type="slidenum">
              <a:rPr lang="en-US" smtClean="0"/>
              <a:t>35</a:t>
            </a:fld>
            <a:endParaRPr lang="en-US"/>
          </a:p>
        </p:txBody>
      </p:sp>
      <p:pic>
        <p:nvPicPr>
          <p:cNvPr id="5" name="Picture 4">
            <a:extLst>
              <a:ext uri="{FF2B5EF4-FFF2-40B4-BE49-F238E27FC236}">
                <a16:creationId xmlns:a16="http://schemas.microsoft.com/office/drawing/2014/main" id="{99C77566-6173-124A-F067-B48A6A0D4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3288578"/>
            <a:ext cx="5486400" cy="2988258"/>
          </a:xfrm>
          <a:prstGeom prst="rect">
            <a:avLst/>
          </a:prstGeom>
        </p:spPr>
      </p:pic>
    </p:spTree>
    <p:extLst>
      <p:ext uri="{BB962C8B-B14F-4D97-AF65-F5344CB8AC3E}">
        <p14:creationId xmlns:p14="http://schemas.microsoft.com/office/powerpoint/2010/main" val="186804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DE5E-502E-5E59-F021-C4B8EA3714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719621-095C-9ABA-D487-2A398840EF71}"/>
              </a:ext>
            </a:extLst>
          </p:cNvPr>
          <p:cNvSpPr>
            <a:spLocks noGrp="1"/>
          </p:cNvSpPr>
          <p:nvPr>
            <p:ph type="subTitle" idx="1"/>
          </p:nvPr>
        </p:nvSpPr>
        <p:spPr/>
        <p:txBody>
          <a:bodyPr/>
          <a:lstStyle/>
          <a:p>
            <a:endParaRPr lang="en-US"/>
          </a:p>
        </p:txBody>
      </p:sp>
      <p:pic>
        <p:nvPicPr>
          <p:cNvPr id="4" name="Picture 3" descr="A blue and white poster with white text&#10;&#10;Description automatically generated">
            <a:extLst>
              <a:ext uri="{FF2B5EF4-FFF2-40B4-BE49-F238E27FC236}">
                <a16:creationId xmlns:a16="http://schemas.microsoft.com/office/drawing/2014/main" id="{CED99DA8-25E0-DD7C-24DF-4629C7203851}"/>
              </a:ext>
            </a:extLst>
          </p:cNvPr>
          <p:cNvPicPr>
            <a:picLocks noChangeAspect="1"/>
          </p:cNvPicPr>
          <p:nvPr/>
        </p:nvPicPr>
        <p:blipFill>
          <a:blip r:embed="rId3"/>
          <a:stretch>
            <a:fillRect/>
          </a:stretch>
        </p:blipFill>
        <p:spPr>
          <a:xfrm>
            <a:off x="1" y="3595"/>
            <a:ext cx="12206376" cy="7066471"/>
          </a:xfrm>
          <a:prstGeom prst="rect">
            <a:avLst/>
          </a:prstGeom>
        </p:spPr>
      </p:pic>
    </p:spTree>
    <p:extLst>
      <p:ext uri="{BB962C8B-B14F-4D97-AF65-F5344CB8AC3E}">
        <p14:creationId xmlns:p14="http://schemas.microsoft.com/office/powerpoint/2010/main" val="23250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ogos on a white background&#10;&#10;Description automatically generated">
            <a:extLst>
              <a:ext uri="{FF2B5EF4-FFF2-40B4-BE49-F238E27FC236}">
                <a16:creationId xmlns:a16="http://schemas.microsoft.com/office/drawing/2014/main" id="{98B7BFB7-56A0-ABB7-175A-27D7E4A545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744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ze with a red arrow pointing up&#10;&#10;Description automatically generated">
            <a:extLst>
              <a:ext uri="{FF2B5EF4-FFF2-40B4-BE49-F238E27FC236}">
                <a16:creationId xmlns:a16="http://schemas.microsoft.com/office/drawing/2014/main" id="{5E2BE6C3-DF1F-EFFE-8650-055FED765B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053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ook&#10;&#10;Description automatically generated">
            <a:extLst>
              <a:ext uri="{FF2B5EF4-FFF2-40B4-BE49-F238E27FC236}">
                <a16:creationId xmlns:a16="http://schemas.microsoft.com/office/drawing/2014/main" id="{FB328ED4-1557-FAC7-DC8A-06397BA2A18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1202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054788-61CA-07C1-F5CE-688A9A6E4A8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022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ctus in a desert&#10;&#10;Description automatically generated">
            <a:extLst>
              <a:ext uri="{FF2B5EF4-FFF2-40B4-BE49-F238E27FC236}">
                <a16:creationId xmlns:a16="http://schemas.microsoft.com/office/drawing/2014/main" id="{3100D3F1-C205-BA24-EF15-583F961D032C}"/>
              </a:ext>
            </a:extLst>
          </p:cNvPr>
          <p:cNvPicPr>
            <a:picLocks noChangeAspect="1"/>
          </p:cNvPicPr>
          <p:nvPr/>
        </p:nvPicPr>
        <p:blipFill>
          <a:blip r:embed="rId3"/>
          <a:stretch>
            <a:fillRect/>
          </a:stretch>
        </p:blipFill>
        <p:spPr>
          <a:xfrm>
            <a:off x="0" y="0"/>
            <a:ext cx="12191999" cy="6857999"/>
          </a:xfrm>
          <a:prstGeom prst="rect">
            <a:avLst/>
          </a:prstGeom>
        </p:spPr>
      </p:pic>
    </p:spTree>
    <p:extLst>
      <p:ext uri="{BB962C8B-B14F-4D97-AF65-F5344CB8AC3E}">
        <p14:creationId xmlns:p14="http://schemas.microsoft.com/office/powerpoint/2010/main" val="818477130"/>
      </p:ext>
    </p:extLst>
  </p:cSld>
  <p:clrMapOvr>
    <a:masterClrMapping/>
  </p:clrMapOvr>
</p:sld>
</file>

<file path=ppt/theme/theme1.xml><?xml version="1.0" encoding="utf-8"?>
<a:theme xmlns:a="http://schemas.openxmlformats.org/drawingml/2006/main" name="Office Theme">
  <a:themeElements>
    <a:clrScheme name="GFOA Theme">
      <a:dk1>
        <a:sysClr val="windowText" lastClr="000000"/>
      </a:dk1>
      <a:lt1>
        <a:sysClr val="window" lastClr="FFFFFF"/>
      </a:lt1>
      <a:dk2>
        <a:srgbClr val="4E4E4E"/>
      </a:dk2>
      <a:lt2>
        <a:srgbClr val="E2E2E2"/>
      </a:lt2>
      <a:accent1>
        <a:srgbClr val="004E95"/>
      </a:accent1>
      <a:accent2>
        <a:srgbClr val="3ACDE8"/>
      </a:accent2>
      <a:accent3>
        <a:srgbClr val="A5A5A5"/>
      </a:accent3>
      <a:accent4>
        <a:srgbClr val="FFD800"/>
      </a:accent4>
      <a:accent5>
        <a:srgbClr val="16B892"/>
      </a:accent5>
      <a:accent6>
        <a:srgbClr val="001F3C"/>
      </a:accent6>
      <a:hlink>
        <a:srgbClr val="004E95"/>
      </a:hlink>
      <a:folHlink>
        <a:srgbClr val="3371AA"/>
      </a:folHlink>
    </a:clrScheme>
    <a:fontScheme name="GFOA - Lato">
      <a:majorFont>
        <a:latin typeface="Lato Heavy"/>
        <a:ea typeface=""/>
        <a:cs typeface=""/>
      </a:majorFont>
      <a:minorFont>
        <a:latin typeface="Lato Medium"/>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FOA 2024 PowerPoint " id="{45B3AB1E-DADF-4B49-B214-E23185D28B20}" vid="{3E98FD6D-8652-4D48-9C08-51A7D3D6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E3C3B227B63F4B8D6D36E1C412348F" ma:contentTypeVersion="14" ma:contentTypeDescription="Create a new document." ma:contentTypeScope="" ma:versionID="3769dcff7b7c823e9d78d607eb3a094d">
  <xsd:schema xmlns:xsd="http://www.w3.org/2001/XMLSchema" xmlns:xs="http://www.w3.org/2001/XMLSchema" xmlns:p="http://schemas.microsoft.com/office/2006/metadata/properties" xmlns:ns2="27e6d4da-bd24-4a00-9679-17c00d422544" xmlns:ns3="6f777923-d8cb-4389-b5dd-b4910d95bb48" targetNamespace="http://schemas.microsoft.com/office/2006/metadata/properties" ma:root="true" ma:fieldsID="5e52a613c539ba3afcfad84530622e0d" ns2:_="" ns3:_="">
    <xsd:import namespace="27e6d4da-bd24-4a00-9679-17c00d422544"/>
    <xsd:import namespace="6f777923-d8cb-4389-b5dd-b4910d95bb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6d4da-bd24-4a00-9679-17c00d422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10bc95e-5181-4bf3-ac37-995441eee3e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777923-d8cb-4389-b5dd-b4910d95bb4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0e3967-d415-4809-9b85-3baeb5c6aaa9}" ma:internalName="TaxCatchAll" ma:showField="CatchAllData" ma:web="6f777923-d8cb-4389-b5dd-b4910d95bb4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A3BB9B-9216-4D02-9ECC-9BFAEB08F219}">
  <ds:schemaRefs>
    <ds:schemaRef ds:uri="http://schemas.microsoft.com/sharepoint/v3/contenttype/forms"/>
  </ds:schemaRefs>
</ds:datastoreItem>
</file>

<file path=customXml/itemProps2.xml><?xml version="1.0" encoding="utf-8"?>
<ds:datastoreItem xmlns:ds="http://schemas.openxmlformats.org/officeDocument/2006/customXml" ds:itemID="{2A2F270F-B50F-43B9-A137-C66F879B9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6d4da-bd24-4a00-9679-17c00d422544"/>
    <ds:schemaRef ds:uri="6f777923-d8cb-4389-b5dd-b4910d95bb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5088</TotalTime>
  <Words>2831</Words>
  <Application>Microsoft Office PowerPoint</Application>
  <PresentationFormat>Widescreen</PresentationFormat>
  <Paragraphs>323</Paragraphs>
  <Slides>35</Slides>
  <Notes>27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35</vt:i4>
      </vt:variant>
    </vt:vector>
  </HeadingPairs>
  <TitlesOfParts>
    <vt:vector size="52" baseType="lpstr">
      <vt:lpstr>Aptos</vt:lpstr>
      <vt:lpstr>Arial</vt:lpstr>
      <vt:lpstr>Courier New</vt:lpstr>
      <vt:lpstr>Helvetica</vt:lpstr>
      <vt:lpstr>inherit</vt:lpstr>
      <vt:lpstr>Lato</vt:lpstr>
      <vt:lpstr>Lato Bold</vt:lpstr>
      <vt:lpstr>Lato Bold italic</vt:lpstr>
      <vt:lpstr>Lato Heavy</vt:lpstr>
      <vt:lpstr>Lato Medium</vt:lpstr>
      <vt:lpstr>Lato Medium italic</vt:lpstr>
      <vt:lpstr>Lato Semibold</vt:lpstr>
      <vt:lpstr>Segoe UI Historic</vt:lpstr>
      <vt:lpstr>System Font Regular</vt:lpstr>
      <vt:lpstr>Verdana</vt:lpstr>
      <vt:lpstr>Wingdings</vt:lpstr>
      <vt:lpstr>Office Theme</vt:lpstr>
      <vt:lpstr>Government Finance Officers Association of the United States and Canada</vt:lpstr>
      <vt:lpstr>GFOA Overview </vt:lpstr>
      <vt:lpstr>GFOA Overview </vt:lpstr>
      <vt:lpstr>PowerPoint Presentation</vt:lpstr>
      <vt:lpstr>PowerPoint Presentation</vt:lpstr>
      <vt:lpstr>PowerPoint Presentation</vt:lpstr>
      <vt:lpstr>PowerPoint Presentation</vt:lpstr>
      <vt:lpstr>PowerPoint Presentation</vt:lpstr>
      <vt:lpstr>PowerPoint Presentation</vt:lpstr>
      <vt:lpstr>Leadership Academy Overview </vt:lpstr>
      <vt:lpstr>PowerPoint Presentation</vt:lpstr>
      <vt:lpstr>PowerPoint Presentation</vt:lpstr>
      <vt:lpstr>Certified Public  Finance Officers</vt:lpstr>
      <vt:lpstr>Who Should Enroll?</vt:lpstr>
      <vt:lpstr>CPFO Candidate Guide</vt:lpstr>
      <vt:lpstr>Steps to Get Started</vt:lpstr>
      <vt:lpstr>Steps to Complete</vt:lpstr>
      <vt:lpstr>Seven CPFO Exam Topic Areas</vt:lpstr>
      <vt:lpstr>Two-year Study Plan</vt:lpstr>
      <vt:lpstr>Complete these steps for each exam</vt:lpstr>
      <vt:lpstr>Study Resources</vt:lpstr>
      <vt:lpstr>CPFO Prep Product</vt:lpstr>
      <vt:lpstr>Compensation and Benefits Section (1)</vt:lpstr>
      <vt:lpstr>Compensation and Benefits Section (2)</vt:lpstr>
      <vt:lpstr>Compensation and Benefits Section (3)</vt:lpstr>
      <vt:lpstr>After Earning the CPFO Designation</vt:lpstr>
      <vt:lpstr>CPFO Updates for  State Association Partners</vt:lpstr>
      <vt:lpstr>Alternative Tests</vt:lpstr>
      <vt:lpstr>Alternative Tests – Option 1</vt:lpstr>
      <vt:lpstr>Alternative Tests – Option 2</vt:lpstr>
      <vt:lpstr>CPFO Council – New Governance Structure</vt:lpstr>
      <vt:lpstr>Enrollment Scholarships</vt:lpstr>
      <vt:lpstr>General Program Updates</vt:lpstr>
      <vt:lpstr>Program 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Finance Officers Association of the United States and Canada</dc:title>
  <dc:creator>Alison Simonian</dc:creator>
  <cp:lastModifiedBy>Lisa Hancock</cp:lastModifiedBy>
  <cp:revision>7</cp:revision>
  <dcterms:created xsi:type="dcterms:W3CDTF">2024-06-28T14:51:55Z</dcterms:created>
  <dcterms:modified xsi:type="dcterms:W3CDTF">2024-07-31T13:14:44Z</dcterms:modified>
</cp:coreProperties>
</file>