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Source Sans Pro" panose="020B0503030403020204" pitchFamily="34" charset="0"/>
      <p:regular r:id="rId34"/>
      <p:bold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542CE06-D25F-463F-B3C0-C1C660AE045B}">
  <a:tblStyle styleId="{8542CE06-D25F-463F-B3C0-C1C660AE045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96bd6d9e6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96bd6d9e6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ee4abe3c9_17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ee4abe3c9_17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fe49b6992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fe49b69928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fe49b69928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fe49b69928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f6684c714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f6684c714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fe49b69928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fe49b69928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75444a4a9c_3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75444a4a9c_3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fe49b69928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fe49b69928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f6684c714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f6684c714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ee4abe3c9_17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ee4abe3c9_17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04db86c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704db86c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4956b9aec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74956b9aec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00d10c32f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00d10c32f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fe49b69928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fe49b69928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009c85d6e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009c85d6e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6ee4abe3c9_17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6ee4abe3c9_17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1725295a8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1725295a8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6ee4abe3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6ee4abe3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ee4abe3c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6ee4abe3c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ee4abe3c9_17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ee4abe3c9_17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ee4abe3c9_17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ee4abe3c9_17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ee4abe3c9_17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ee4abe3c9_17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d2d2f50c8e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d2d2f50c8e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74956b9ae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74956b9ae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74956b9aec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74956b9aec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ee4abe3c9_17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ee4abe3c9_17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External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l="18357" r="9653"/>
          <a:stretch/>
        </p:blipFill>
        <p:spPr>
          <a:xfrm>
            <a:off x="0" y="-2"/>
            <a:ext cx="9187500" cy="53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2" descr="Lage_GSG_Logo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7124" y="4436150"/>
            <a:ext cx="3119979" cy="45407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104000" y="1733700"/>
            <a:ext cx="58029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5007800" y="2863200"/>
            <a:ext cx="3899100" cy="4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5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/>
          <p:nvPr/>
        </p:nvSpPr>
        <p:spPr>
          <a:xfrm>
            <a:off x="-4200" y="0"/>
            <a:ext cx="9152400" cy="180600"/>
          </a:xfrm>
          <a:prstGeom prst="rect">
            <a:avLst/>
          </a:prstGeom>
          <a:solidFill>
            <a:srgbClr val="830A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398350" y="292925"/>
            <a:ext cx="82611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830A1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1005300" y="1035925"/>
            <a:ext cx="3366300" cy="37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Char char="●"/>
              <a:defRPr sz="2400">
                <a:solidFill>
                  <a:srgbClr val="666666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4521700" y="1035925"/>
            <a:ext cx="3366300" cy="37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Char char="●"/>
              <a:defRPr sz="2400">
                <a:solidFill>
                  <a:srgbClr val="666666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ke a point">
  <p:cSld name="CUSTOM_6">
    <p:bg>
      <p:bgPr>
        <a:solidFill>
          <a:srgbClr val="830A13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/>
          <p:nvPr/>
        </p:nvSpPr>
        <p:spPr>
          <a:xfrm>
            <a:off x="0" y="0"/>
            <a:ext cx="9152400" cy="18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671700" y="2039550"/>
            <a:ext cx="7800600" cy="12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e">
  <p:cSld name="CUSTOM_7">
    <p:bg>
      <p:bgPr>
        <a:solidFill>
          <a:srgbClr val="830A13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0" y="0"/>
            <a:ext cx="4575600" cy="18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3"/>
          <p:cNvSpPr/>
          <p:nvPr/>
        </p:nvSpPr>
        <p:spPr>
          <a:xfrm>
            <a:off x="4576750" y="180600"/>
            <a:ext cx="4575600" cy="496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0" y="2283100"/>
            <a:ext cx="4575600" cy="12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2"/>
          </p:nvPr>
        </p:nvSpPr>
        <p:spPr>
          <a:xfrm>
            <a:off x="4576750" y="2283100"/>
            <a:ext cx="4575600" cy="12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830A1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8">
    <p:bg>
      <p:bgPr>
        <a:solidFill>
          <a:srgbClr val="830A13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/>
        </p:nvSpPr>
        <p:spPr>
          <a:xfrm>
            <a:off x="0" y="1043600"/>
            <a:ext cx="6037500" cy="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Thank You</a:t>
            </a:r>
            <a:endParaRPr sz="7200"/>
          </a:p>
        </p:txBody>
      </p:sp>
      <p:sp>
        <p:nvSpPr>
          <p:cNvPr id="54" name="Google Shape;54;p14"/>
          <p:cNvSpPr/>
          <p:nvPr/>
        </p:nvSpPr>
        <p:spPr>
          <a:xfrm>
            <a:off x="0" y="0"/>
            <a:ext cx="9152400" cy="18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4"/>
          <p:cNvSpPr/>
          <p:nvPr/>
        </p:nvSpPr>
        <p:spPr>
          <a:xfrm>
            <a:off x="-50" y="2911950"/>
            <a:ext cx="9152400" cy="223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4" descr="Large_GSG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0601" y="3750525"/>
            <a:ext cx="4268204" cy="6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5232900" y="3361500"/>
            <a:ext cx="3697200" cy="13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5"/>
          <p:cNvSpPr/>
          <p:nvPr/>
        </p:nvSpPr>
        <p:spPr>
          <a:xfrm>
            <a:off x="-4200" y="0"/>
            <a:ext cx="9152400" cy="180600"/>
          </a:xfrm>
          <a:prstGeom prst="rect">
            <a:avLst/>
          </a:prstGeom>
          <a:solidFill>
            <a:srgbClr val="830A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1309650" y="839275"/>
            <a:ext cx="6524700" cy="24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1244400" y="3692600"/>
            <a:ext cx="66552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666666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e white">
  <p:cSld name="CUSTOM_12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580750" y="-76200"/>
            <a:ext cx="85206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311700" y="679650"/>
            <a:ext cx="8520600" cy="3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51A1D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951A1D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951A1D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951A1D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951A1D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ldNum" idx="2"/>
          </p:nvPr>
        </p:nvSpPr>
        <p:spPr>
          <a:xfrm>
            <a:off x="8725495" y="4982966"/>
            <a:ext cx="337200" cy="1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628650" y="9729"/>
            <a:ext cx="78867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725495" y="4982966"/>
            <a:ext cx="337200" cy="1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>
  <p:cSld name="CUSTOM_17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Google Shape;75;p19"/>
          <p:cNvCxnSpPr/>
          <p:nvPr/>
        </p:nvCxnSpPr>
        <p:spPr>
          <a:xfrm>
            <a:off x="0" y="751300"/>
            <a:ext cx="9181500" cy="0"/>
          </a:xfrm>
          <a:prstGeom prst="straightConnector1">
            <a:avLst/>
          </a:prstGeom>
          <a:noFill/>
          <a:ln w="9525" cap="flat" cmpd="sng">
            <a:solidFill>
              <a:srgbClr val="F2B22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5805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Internal A">
  <p:cSld name="CUSTOM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185475" y="1954600"/>
            <a:ext cx="4623300" cy="18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83" name="Google Shape;83;p21"/>
          <p:cNvPicPr preferRelativeResize="0"/>
          <p:nvPr/>
        </p:nvPicPr>
        <p:blipFill rotWithShape="1">
          <a:blip r:embed="rId2">
            <a:alphaModFix/>
          </a:blip>
          <a:srcRect t="31293" r="57547" b="12454"/>
          <a:stretch/>
        </p:blipFill>
        <p:spPr>
          <a:xfrm>
            <a:off x="5262175" y="0"/>
            <a:ext cx="38818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Internal A">
  <p:cSld name="CUSTOM">
    <p:bg>
      <p:bgPr>
        <a:solidFill>
          <a:srgbClr val="830A1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 descr="Lage_GSG_Logo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4850" y="2055508"/>
            <a:ext cx="7094299" cy="1032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Internal B">
  <p:cSld name="CUSTOM_14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2"/>
          <p:cNvPicPr preferRelativeResize="0"/>
          <p:nvPr/>
        </p:nvPicPr>
        <p:blipFill rotWithShape="1">
          <a:blip r:embed="rId2">
            <a:alphaModFix/>
          </a:blip>
          <a:srcRect l="1789" t="12432" r="2507" b="1590"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2"/>
          <p:cNvPicPr preferRelativeResize="0"/>
          <p:nvPr/>
        </p:nvPicPr>
        <p:blipFill rotWithShape="1">
          <a:blip r:embed="rId3">
            <a:alphaModFix/>
          </a:blip>
          <a:srcRect l="13413" t="38574" r="32101" b="3077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780700" y="2127125"/>
            <a:ext cx="5198700" cy="17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Internal C">
  <p:cSld name="CUSTOM_15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3"/>
          <p:cNvPicPr preferRelativeResize="0"/>
          <p:nvPr/>
        </p:nvPicPr>
        <p:blipFill rotWithShape="1">
          <a:blip r:embed="rId2">
            <a:alphaModFix/>
          </a:blip>
          <a:srcRect l="2205" t="2531" r="2301" b="11668"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3"/>
          <p:cNvSpPr/>
          <p:nvPr/>
        </p:nvSpPr>
        <p:spPr>
          <a:xfrm>
            <a:off x="253175" y="196750"/>
            <a:ext cx="8656800" cy="47406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3"/>
          <p:cNvSpPr/>
          <p:nvPr/>
        </p:nvSpPr>
        <p:spPr>
          <a:xfrm>
            <a:off x="367500" y="323400"/>
            <a:ext cx="8409000" cy="449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2" name="Google Shape;92;p23"/>
          <p:cNvCxnSpPr/>
          <p:nvPr/>
        </p:nvCxnSpPr>
        <p:spPr>
          <a:xfrm>
            <a:off x="1781100" y="2754450"/>
            <a:ext cx="5581800" cy="0"/>
          </a:xfrm>
          <a:prstGeom prst="straightConnector1">
            <a:avLst/>
          </a:prstGeom>
          <a:noFill/>
          <a:ln w="9525" cap="flat" cmpd="sng">
            <a:solidFill>
              <a:srgbClr val="E3E3E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" name="Google Shape;93;p23"/>
          <p:cNvSpPr txBox="1">
            <a:spLocks noGrp="1"/>
          </p:cNvSpPr>
          <p:nvPr>
            <p:ph type="title"/>
          </p:nvPr>
        </p:nvSpPr>
        <p:spPr>
          <a:xfrm>
            <a:off x="886350" y="1790675"/>
            <a:ext cx="7371300" cy="8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ubTitle" idx="1"/>
          </p:nvPr>
        </p:nvSpPr>
        <p:spPr>
          <a:xfrm>
            <a:off x="1781250" y="2827525"/>
            <a:ext cx="55815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33333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- Internal A">
  <p:cSld name="CUSTOM_1"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/>
          <p:nvPr/>
        </p:nvSpPr>
        <p:spPr>
          <a:xfrm>
            <a:off x="0" y="2806850"/>
            <a:ext cx="9144000" cy="23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24"/>
          <p:cNvPicPr preferRelativeResize="0"/>
          <p:nvPr/>
        </p:nvPicPr>
        <p:blipFill rotWithShape="1">
          <a:blip r:embed="rId2">
            <a:alphaModFix/>
          </a:blip>
          <a:srcRect l="2205" t="2531" r="2301" b="11668"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4"/>
          <p:cNvSpPr/>
          <p:nvPr/>
        </p:nvSpPr>
        <p:spPr>
          <a:xfrm>
            <a:off x="0" y="1752000"/>
            <a:ext cx="9144000" cy="16395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4"/>
          <p:cNvSpPr/>
          <p:nvPr/>
        </p:nvSpPr>
        <p:spPr>
          <a:xfrm>
            <a:off x="0" y="1911300"/>
            <a:ext cx="9144000" cy="132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288625" y="2062800"/>
            <a:ext cx="8652000" cy="10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- Internal B">
  <p:cSld name="CUSTOM_16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5"/>
          <p:cNvPicPr preferRelativeResize="0"/>
          <p:nvPr/>
        </p:nvPicPr>
        <p:blipFill rotWithShape="1">
          <a:blip r:embed="rId2">
            <a:alphaModFix/>
          </a:blip>
          <a:srcRect l="1651" t="2691" r="2333" b="11042"/>
          <a:stretch/>
        </p:blipFill>
        <p:spPr>
          <a:xfrm>
            <a:off x="-39675" y="-22300"/>
            <a:ext cx="9183603" cy="518812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5"/>
          <p:cNvSpPr/>
          <p:nvPr/>
        </p:nvSpPr>
        <p:spPr>
          <a:xfrm>
            <a:off x="-39675" y="1752000"/>
            <a:ext cx="9183600" cy="16395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5"/>
          <p:cNvSpPr/>
          <p:nvPr/>
        </p:nvSpPr>
        <p:spPr>
          <a:xfrm>
            <a:off x="-39675" y="1911300"/>
            <a:ext cx="9183600" cy="132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title"/>
          </p:nvPr>
        </p:nvSpPr>
        <p:spPr>
          <a:xfrm>
            <a:off x="288625" y="2062800"/>
            <a:ext cx="8652000" cy="10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>
  <p:cSld name="CUSTOM_17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26"/>
          <p:cNvCxnSpPr/>
          <p:nvPr/>
        </p:nvCxnSpPr>
        <p:spPr>
          <a:xfrm>
            <a:off x="0" y="751300"/>
            <a:ext cx="9181500" cy="0"/>
          </a:xfrm>
          <a:prstGeom prst="straightConnector1">
            <a:avLst/>
          </a:prstGeom>
          <a:noFill/>
          <a:ln w="9525" cap="flat" cmpd="sng">
            <a:solidFill>
              <a:srgbClr val="F2B22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5805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CUSTOM_18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7"/>
          <p:cNvPicPr preferRelativeResize="0"/>
          <p:nvPr/>
        </p:nvPicPr>
        <p:blipFill rotWithShape="1">
          <a:blip r:embed="rId2">
            <a:alphaModFix/>
          </a:blip>
          <a:srcRect l="8093" t="23239" r="9986" b="23399"/>
          <a:stretch/>
        </p:blipFill>
        <p:spPr>
          <a:xfrm>
            <a:off x="675203" y="2732699"/>
            <a:ext cx="3255500" cy="77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7"/>
          <p:cNvSpPr txBox="1"/>
          <p:nvPr/>
        </p:nvSpPr>
        <p:spPr>
          <a:xfrm>
            <a:off x="248692" y="1639713"/>
            <a:ext cx="41085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Source Sans Pro"/>
                <a:ea typeface="Source Sans Pro"/>
                <a:cs typeface="Source Sans Pro"/>
                <a:sym typeface="Source Sans Pro"/>
              </a:rPr>
              <a:t>Thank you!</a:t>
            </a:r>
            <a:endParaRPr sz="6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12" name="Google Shape;112;p27"/>
          <p:cNvCxnSpPr/>
          <p:nvPr/>
        </p:nvCxnSpPr>
        <p:spPr>
          <a:xfrm>
            <a:off x="4552963" y="1504950"/>
            <a:ext cx="0" cy="21336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e white">
  <p:cSld name="CUSTOM_1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ock Text">
  <p:cSld name="CUSTOM_4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9"/>
          <p:cNvSpPr/>
          <p:nvPr/>
        </p:nvSpPr>
        <p:spPr>
          <a:xfrm>
            <a:off x="-4200" y="0"/>
            <a:ext cx="9152400" cy="180600"/>
          </a:xfrm>
          <a:prstGeom prst="rect">
            <a:avLst/>
          </a:prstGeom>
          <a:solidFill>
            <a:srgbClr val="830A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398350" y="292925"/>
            <a:ext cx="83007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830A1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body" idx="1"/>
          </p:nvPr>
        </p:nvSpPr>
        <p:spPr>
          <a:xfrm>
            <a:off x="1005300" y="1035925"/>
            <a:ext cx="7133400" cy="37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ing - External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0"/>
          <p:cNvPicPr preferRelativeResize="0"/>
          <p:nvPr/>
        </p:nvPicPr>
        <p:blipFill rotWithShape="1">
          <a:blip r:embed="rId3">
            <a:alphaModFix/>
          </a:blip>
          <a:srcRect l="18357" r="9653"/>
          <a:stretch/>
        </p:blipFill>
        <p:spPr>
          <a:xfrm>
            <a:off x="0" y="-2"/>
            <a:ext cx="9187500" cy="53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0"/>
          <p:cNvSpPr/>
          <p:nvPr/>
        </p:nvSpPr>
        <p:spPr>
          <a:xfrm>
            <a:off x="75" y="1774675"/>
            <a:ext cx="9144000" cy="1769400"/>
          </a:xfrm>
          <a:prstGeom prst="rect">
            <a:avLst/>
          </a:prstGeom>
          <a:solidFill>
            <a:srgbClr val="830A13">
              <a:alpha val="90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title"/>
          </p:nvPr>
        </p:nvSpPr>
        <p:spPr>
          <a:xfrm>
            <a:off x="0" y="2298025"/>
            <a:ext cx="9144000" cy="7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8">
    <p:bg>
      <p:bgPr>
        <a:solidFill>
          <a:srgbClr val="830A13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1"/>
          <p:cNvSpPr txBox="1"/>
          <p:nvPr/>
        </p:nvSpPr>
        <p:spPr>
          <a:xfrm>
            <a:off x="0" y="1043600"/>
            <a:ext cx="6037500" cy="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Thank You</a:t>
            </a:r>
            <a:endParaRPr sz="7200"/>
          </a:p>
        </p:txBody>
      </p:sp>
      <p:sp>
        <p:nvSpPr>
          <p:cNvPr id="124" name="Google Shape;124;p31"/>
          <p:cNvSpPr/>
          <p:nvPr/>
        </p:nvSpPr>
        <p:spPr>
          <a:xfrm>
            <a:off x="0" y="0"/>
            <a:ext cx="9152400" cy="18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1"/>
          <p:cNvSpPr/>
          <p:nvPr/>
        </p:nvSpPr>
        <p:spPr>
          <a:xfrm>
            <a:off x="-50" y="2911950"/>
            <a:ext cx="9152400" cy="223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31" descr="Large_GSG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0601" y="3750525"/>
            <a:ext cx="4268204" cy="6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1"/>
          <p:cNvSpPr txBox="1">
            <a:spLocks noGrp="1"/>
          </p:cNvSpPr>
          <p:nvPr>
            <p:ph type="body" idx="1"/>
          </p:nvPr>
        </p:nvSpPr>
        <p:spPr>
          <a:xfrm>
            <a:off x="5232900" y="3361500"/>
            <a:ext cx="3697200" cy="13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Internal B">
  <p:cSld name="CUSTOM_1">
    <p:bg>
      <p:bgPr>
        <a:solidFill>
          <a:srgbClr val="830A13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04000" y="1733700"/>
            <a:ext cx="58029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5007800" y="2863200"/>
            <a:ext cx="3899100" cy="4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ing - External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 rotWithShape="1">
          <a:blip r:embed="rId3">
            <a:alphaModFix/>
          </a:blip>
          <a:srcRect l="18357" r="9653"/>
          <a:stretch/>
        </p:blipFill>
        <p:spPr>
          <a:xfrm>
            <a:off x="0" y="-2"/>
            <a:ext cx="9187500" cy="53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/>
          <p:nvPr/>
        </p:nvSpPr>
        <p:spPr>
          <a:xfrm>
            <a:off x="75" y="1774675"/>
            <a:ext cx="9144000" cy="1769400"/>
          </a:xfrm>
          <a:prstGeom prst="rect">
            <a:avLst/>
          </a:prstGeom>
          <a:solidFill>
            <a:srgbClr val="830A13">
              <a:alpha val="90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0" y="2298025"/>
            <a:ext cx="9144000" cy="7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ing - Internal">
  <p:cSld name="CUSTOM_3">
    <p:bg>
      <p:bgPr>
        <a:solidFill>
          <a:srgbClr val="830A13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0" y="2298025"/>
            <a:ext cx="9144000" cy="7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/>
          <p:nvPr/>
        </p:nvSpPr>
        <p:spPr>
          <a:xfrm>
            <a:off x="0" y="0"/>
            <a:ext cx="9152400" cy="18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CUSTOM_9">
    <p:bg>
      <p:bgPr>
        <a:solidFill>
          <a:srgbClr val="830A13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/>
          <p:nvPr/>
        </p:nvSpPr>
        <p:spPr>
          <a:xfrm>
            <a:off x="0" y="0"/>
            <a:ext cx="9152400" cy="18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>
  <p:cSld name="CUSTOM_10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/>
          <p:nvPr/>
        </p:nvSpPr>
        <p:spPr>
          <a:xfrm>
            <a:off x="-4200" y="0"/>
            <a:ext cx="9152400" cy="180600"/>
          </a:xfrm>
          <a:prstGeom prst="rect">
            <a:avLst/>
          </a:prstGeom>
          <a:solidFill>
            <a:srgbClr val="830A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1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/>
        </p:nvSpPr>
        <p:spPr>
          <a:xfrm>
            <a:off x="4196125" y="671400"/>
            <a:ext cx="2673300" cy="68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Open Sans"/>
                <a:ea typeface="Open Sans"/>
                <a:cs typeface="Open Sans"/>
                <a:sym typeface="Open Sans"/>
              </a:rPr>
              <a:t>Agenda</a:t>
            </a:r>
            <a:endParaRPr sz="36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" name="Google Shape;33;p9"/>
          <p:cNvSpPr/>
          <p:nvPr/>
        </p:nvSpPr>
        <p:spPr>
          <a:xfrm>
            <a:off x="-4200" y="0"/>
            <a:ext cx="9152400" cy="180600"/>
          </a:xfrm>
          <a:prstGeom prst="rect">
            <a:avLst/>
          </a:prstGeom>
          <a:solidFill>
            <a:srgbClr val="830A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4378300" y="1442200"/>
            <a:ext cx="3496800" cy="25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Char char="●"/>
              <a:defRPr sz="2400">
                <a:solidFill>
                  <a:srgbClr val="666666"/>
                </a:solidFill>
              </a:defRPr>
            </a:lvl1pPr>
            <a:lvl2pPr marL="914400" lvl="1" indent="-381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2400"/>
              <a:buChar char="○"/>
              <a:defRPr sz="2400">
                <a:solidFill>
                  <a:srgbClr val="666666"/>
                </a:solidFill>
              </a:defRPr>
            </a:lvl2pPr>
            <a:lvl3pPr marL="1371600" lvl="2" indent="-381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2400"/>
              <a:buChar char="■"/>
              <a:defRPr sz="2400">
                <a:solidFill>
                  <a:srgbClr val="666666"/>
                </a:solidFill>
              </a:defRPr>
            </a:lvl3pPr>
            <a:lvl4pPr marL="1828800" lvl="3" indent="-381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2400"/>
              <a:buChar char="●"/>
              <a:defRPr sz="2400">
                <a:solidFill>
                  <a:srgbClr val="666666"/>
                </a:solidFill>
              </a:defRPr>
            </a:lvl4pPr>
            <a:lvl5pPr marL="2286000" lvl="4" indent="-381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2400"/>
              <a:buChar char="○"/>
              <a:defRPr sz="2400">
                <a:solidFill>
                  <a:srgbClr val="666666"/>
                </a:solidFill>
              </a:defRPr>
            </a:lvl5pPr>
            <a:lvl6pPr marL="2743200" lvl="5" indent="-381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2400"/>
              <a:buChar char="■"/>
              <a:defRPr sz="2400">
                <a:solidFill>
                  <a:srgbClr val="666666"/>
                </a:solidFill>
              </a:defRPr>
            </a:lvl6pPr>
            <a:lvl7pPr marL="3200400" lvl="6" indent="-381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2400"/>
              <a:buChar char="●"/>
              <a:defRPr sz="2400">
                <a:solidFill>
                  <a:srgbClr val="666666"/>
                </a:solidFill>
              </a:defRPr>
            </a:lvl7pPr>
            <a:lvl8pPr marL="3657600" lvl="7" indent="-381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2400"/>
              <a:buChar char="○"/>
              <a:defRPr sz="2400">
                <a:solidFill>
                  <a:srgbClr val="666666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ock Text">
  <p:cSld name="CUSTOM_4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/>
          <p:nvPr/>
        </p:nvSpPr>
        <p:spPr>
          <a:xfrm>
            <a:off x="-4200" y="0"/>
            <a:ext cx="9152400" cy="180600"/>
          </a:xfrm>
          <a:prstGeom prst="rect">
            <a:avLst/>
          </a:prstGeom>
          <a:solidFill>
            <a:srgbClr val="830A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398350" y="292925"/>
            <a:ext cx="83007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830A1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1005300" y="1035925"/>
            <a:ext cx="7133400" cy="37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Char char="●"/>
              <a:defRPr sz="2400">
                <a:solidFill>
                  <a:srgbClr val="666666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Source Sans Pro"/>
              <a:buNone/>
              <a:defRPr sz="28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●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●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niauction.com/perl/bond.pl?view_replay_button=start&amp;NRC=1&amp;from_page=Homepage&amp;auction_name=Farmington%2ECT%2EGOB%2E24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muniauction.com/perl/bond.pl?view_replay_button=start&amp;NRC=1&amp;from_page=Homepage&amp;auction_name=Fairfield%2ETwn%2EBAN%2E17" TargetMode="External"/><Relationship Id="rId5" Type="http://schemas.openxmlformats.org/officeDocument/2006/relationships/hyperlink" Target="https://www.muniauction.com/perl/bond.pl?view_replay_button=start&amp;NRC=1&amp;from_page=Homepage&amp;auction_name=Stamford%2ECT%2EGOs%2E22" TargetMode="External"/><Relationship Id="rId4" Type="http://schemas.openxmlformats.org/officeDocument/2006/relationships/hyperlink" Target="https://www.muniauction.com/perl/bond.pl?view_replay_button=start&amp;NRC=1&amp;from_page=Homepage&amp;auction_name=Fairfield%2ECT%2EGO%2E24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McCarthy@GrantStreet.co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2"/>
          <p:cNvSpPr txBox="1">
            <a:spLocks noGrp="1"/>
          </p:cNvSpPr>
          <p:nvPr>
            <p:ph type="title"/>
          </p:nvPr>
        </p:nvSpPr>
        <p:spPr>
          <a:xfrm>
            <a:off x="185475" y="1862800"/>
            <a:ext cx="4623300" cy="1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Source Sans Pro"/>
                <a:ea typeface="Source Sans Pro"/>
                <a:cs typeface="Source Sans Pro"/>
                <a:sym typeface="Source Sans Pro"/>
              </a:rPr>
              <a:t>NESGFOA</a:t>
            </a:r>
            <a:endParaRPr sz="3200" b="1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Source Sans Pro"/>
                <a:ea typeface="Source Sans Pro"/>
                <a:cs typeface="Source Sans Pro"/>
                <a:sym typeface="Source Sans Pro"/>
              </a:rPr>
              <a:t>MuniAuction®: Competitive Municipal Bond and Note Auction Update</a:t>
            </a:r>
            <a:endParaRPr sz="2400" b="1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September 18, 2024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3" name="Google Shape;13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925" y="349600"/>
            <a:ext cx="1809000" cy="1809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1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5805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Auction Services</a:t>
            </a:r>
            <a:endParaRPr/>
          </a:p>
        </p:txBody>
      </p:sp>
      <p:sp>
        <p:nvSpPr>
          <p:cNvPr id="214" name="Google Shape;214;p41"/>
          <p:cNvSpPr txBox="1">
            <a:spLocks noGrp="1"/>
          </p:cNvSpPr>
          <p:nvPr>
            <p:ph type="body" idx="4294967295"/>
          </p:nvPr>
        </p:nvSpPr>
        <p:spPr>
          <a:xfrm>
            <a:off x="398350" y="1035925"/>
            <a:ext cx="7740300" cy="37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0000"/>
                </a:solidFill>
              </a:rPr>
              <a:t>We provide full service support for our clients: </a:t>
            </a:r>
            <a:endParaRPr sz="2400" u="sng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Char char="·"/>
            </a:pPr>
            <a:r>
              <a:rPr lang="en" sz="2400">
                <a:solidFill>
                  <a:srgbClr val="000000"/>
                </a:solidFill>
              </a:rPr>
              <a:t>Provide training to bidders and issuers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·"/>
            </a:pPr>
            <a:r>
              <a:rPr lang="en" sz="2400">
                <a:solidFill>
                  <a:srgbClr val="000000"/>
                </a:solidFill>
              </a:rPr>
              <a:t>Review governing documents prior to sale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·"/>
            </a:pPr>
            <a:r>
              <a:rPr lang="en" sz="2400">
                <a:solidFill>
                  <a:srgbClr val="000000"/>
                </a:solidFill>
              </a:rPr>
              <a:t>Post notice of upcoming auctions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·"/>
            </a:pPr>
            <a:r>
              <a:rPr lang="en" sz="2400">
                <a:solidFill>
                  <a:srgbClr val="000000"/>
                </a:solidFill>
              </a:rPr>
              <a:t>Handle communications with dealers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·"/>
            </a:pPr>
            <a:r>
              <a:rPr lang="en" sz="2400">
                <a:solidFill>
                  <a:srgbClr val="000000"/>
                </a:solidFill>
              </a:rPr>
              <a:t>Test auction parameters and calculations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·"/>
            </a:pPr>
            <a:r>
              <a:rPr lang="en" sz="2400">
                <a:solidFill>
                  <a:srgbClr val="000000"/>
                </a:solidFill>
              </a:rPr>
              <a:t>Create live and trial auctions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·"/>
            </a:pPr>
            <a:r>
              <a:rPr lang="en" sz="2400">
                <a:solidFill>
                  <a:srgbClr val="000000"/>
                </a:solidFill>
              </a:rPr>
              <a:t>Release final results</a:t>
            </a:r>
            <a:br>
              <a:rPr lang="en" sz="2400">
                <a:solidFill>
                  <a:srgbClr val="000000"/>
                </a:solidFill>
              </a:rPr>
            </a:br>
            <a:br>
              <a:rPr lang="en" sz="2400">
                <a:solidFill>
                  <a:srgbClr val="000000"/>
                </a:solidFill>
              </a:rPr>
            </a:br>
            <a:endParaRPr sz="2400">
              <a:solidFill>
                <a:srgbClr val="000000"/>
              </a:solidFill>
            </a:endParaRPr>
          </a:p>
        </p:txBody>
      </p:sp>
      <p:pic>
        <p:nvPicPr>
          <p:cNvPr id="215" name="Google Shape;215;p41" descr="pex_training_round_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2925" y="1696450"/>
            <a:ext cx="2165474" cy="2304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2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5805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National Issuance Map</a:t>
            </a:r>
            <a:endParaRPr/>
          </a:p>
        </p:txBody>
      </p:sp>
      <p:pic>
        <p:nvPicPr>
          <p:cNvPr id="221" name="Google Shape;22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6625"/>
            <a:ext cx="9407124" cy="434987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2"/>
          <p:cNvSpPr/>
          <p:nvPr/>
        </p:nvSpPr>
        <p:spPr>
          <a:xfrm>
            <a:off x="132000" y="3835875"/>
            <a:ext cx="1827600" cy="1087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Bond Issuer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Note Issuer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3" name="Google Shape;223;p42"/>
          <p:cNvSpPr/>
          <p:nvPr/>
        </p:nvSpPr>
        <p:spPr>
          <a:xfrm>
            <a:off x="219050" y="4062150"/>
            <a:ext cx="208800" cy="208800"/>
          </a:xfrm>
          <a:prstGeom prst="flowChartConnector">
            <a:avLst/>
          </a:prstGeom>
          <a:solidFill>
            <a:srgbClr val="3F5BA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4" name="Google Shape;224;p42"/>
          <p:cNvSpPr/>
          <p:nvPr/>
        </p:nvSpPr>
        <p:spPr>
          <a:xfrm>
            <a:off x="219050" y="4481250"/>
            <a:ext cx="208800" cy="208800"/>
          </a:xfrm>
          <a:prstGeom prst="flowChartConnector">
            <a:avLst/>
          </a:prstGeom>
          <a:solidFill>
            <a:srgbClr val="62AF4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3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5805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England Sales </a:t>
            </a:r>
            <a:endParaRPr/>
          </a:p>
        </p:txBody>
      </p:sp>
      <p:pic>
        <p:nvPicPr>
          <p:cNvPr id="230" name="Google Shape;23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8100" y="813100"/>
            <a:ext cx="5907799" cy="4419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43"/>
          <p:cNvGrpSpPr/>
          <p:nvPr/>
        </p:nvGrpSpPr>
        <p:grpSpPr>
          <a:xfrm>
            <a:off x="5536300" y="3883500"/>
            <a:ext cx="1827600" cy="1087800"/>
            <a:chOff x="4448700" y="3883500"/>
            <a:chExt cx="1827600" cy="1087800"/>
          </a:xfrm>
        </p:grpSpPr>
        <p:sp>
          <p:nvSpPr>
            <p:cNvPr id="232" name="Google Shape;232;p43"/>
            <p:cNvSpPr/>
            <p:nvPr/>
          </p:nvSpPr>
          <p:spPr>
            <a:xfrm>
              <a:off x="4448700" y="3883500"/>
              <a:ext cx="1827600" cy="10878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3429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Source Sans Pro"/>
                  <a:ea typeface="Source Sans Pro"/>
                  <a:cs typeface="Source Sans Pro"/>
                  <a:sym typeface="Source Sans Pro"/>
                </a:rPr>
                <a:t>Bond Issuer</a:t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3429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3429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Source Sans Pro"/>
                  <a:ea typeface="Source Sans Pro"/>
                  <a:cs typeface="Source Sans Pro"/>
                  <a:sym typeface="Source Sans Pro"/>
                </a:rPr>
                <a:t>Note Issuer</a:t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33" name="Google Shape;233;p43"/>
            <p:cNvSpPr/>
            <p:nvPr/>
          </p:nvSpPr>
          <p:spPr>
            <a:xfrm>
              <a:off x="4535750" y="4109775"/>
              <a:ext cx="208800" cy="208800"/>
            </a:xfrm>
            <a:prstGeom prst="flowChartConnector">
              <a:avLst/>
            </a:prstGeom>
            <a:solidFill>
              <a:srgbClr val="3F5BA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34" name="Google Shape;234;p43"/>
            <p:cNvSpPr/>
            <p:nvPr/>
          </p:nvSpPr>
          <p:spPr>
            <a:xfrm>
              <a:off x="4535750" y="4528875"/>
              <a:ext cx="208800" cy="208800"/>
            </a:xfrm>
            <a:prstGeom prst="flowChartConnector">
              <a:avLst/>
            </a:prstGeom>
            <a:solidFill>
              <a:srgbClr val="62AF4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4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74142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England Success Story </a:t>
            </a:r>
            <a:endParaRPr/>
          </a:p>
        </p:txBody>
      </p:sp>
      <p:sp>
        <p:nvSpPr>
          <p:cNvPr id="240" name="Google Shape;240;p44"/>
          <p:cNvSpPr txBox="1">
            <a:spLocks noGrp="1"/>
          </p:cNvSpPr>
          <p:nvPr>
            <p:ph type="body" idx="4294967295"/>
          </p:nvPr>
        </p:nvSpPr>
        <p:spPr>
          <a:xfrm>
            <a:off x="398350" y="1035925"/>
            <a:ext cx="7740300" cy="37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Town of Fairfield, CT</a:t>
            </a:r>
            <a:endParaRPr sz="24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u="sng"/>
              <a:t>Since 2008:</a:t>
            </a:r>
            <a:endParaRPr sz="2400"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500" u="sng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·"/>
            </a:pPr>
            <a:r>
              <a:rPr lang="en" sz="2400"/>
              <a:t>14  Bond auctions totaling over $325,000,000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·"/>
            </a:pPr>
            <a:r>
              <a:rPr lang="en" sz="2400"/>
              <a:t>17  Note auctions totaling over $290,000,000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241" name="Google Shape;2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0238" y="1970925"/>
            <a:ext cx="1419225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5805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Fairfield, CT Bonds/Notes </a:t>
            </a:r>
            <a:endParaRPr/>
          </a:p>
        </p:txBody>
      </p:sp>
      <p:pic>
        <p:nvPicPr>
          <p:cNvPr id="247" name="Google Shape;247;p45" title="Chart"/>
          <p:cNvPicPr preferRelativeResize="0"/>
          <p:nvPr/>
        </p:nvPicPr>
        <p:blipFill rotWithShape="1">
          <a:blip r:embed="rId3">
            <a:alphaModFix/>
          </a:blip>
          <a:srcRect t="10642"/>
          <a:stretch/>
        </p:blipFill>
        <p:spPr>
          <a:xfrm>
            <a:off x="390525" y="974725"/>
            <a:ext cx="7395300" cy="408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6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5805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Town of Fairfield, CT</a:t>
            </a:r>
            <a:endParaRPr/>
          </a:p>
        </p:txBody>
      </p:sp>
      <p:sp>
        <p:nvSpPr>
          <p:cNvPr id="253" name="Google Shape;253;p46"/>
          <p:cNvSpPr txBox="1"/>
          <p:nvPr/>
        </p:nvSpPr>
        <p:spPr>
          <a:xfrm>
            <a:off x="372125" y="800150"/>
            <a:ext cx="59913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1">
                <a:latin typeface="Source Sans Pro"/>
                <a:ea typeface="Source Sans Pro"/>
                <a:cs typeface="Source Sans Pro"/>
                <a:sym typeface="Source Sans Pro"/>
              </a:rPr>
              <a:t>$33,890,000  General Obligation Bonds,  Issue of 2024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4" name="Google Shape;254;p46"/>
          <p:cNvSpPr txBox="1"/>
          <p:nvPr/>
        </p:nvSpPr>
        <p:spPr>
          <a:xfrm>
            <a:off x="6224753" y="1488973"/>
            <a:ext cx="3038400" cy="25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203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·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77  </a:t>
            </a:r>
            <a:r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bids by 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17</a:t>
            </a:r>
            <a:r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bidders</a:t>
            </a:r>
            <a:endParaRPr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203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·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  5  </a:t>
            </a:r>
            <a:r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Two Minute Rule Extensions</a:t>
            </a:r>
            <a:endParaRPr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5" name="Google Shape;255;p46"/>
          <p:cNvPicPr preferRelativeResize="0"/>
          <p:nvPr/>
        </p:nvPicPr>
        <p:blipFill rotWithShape="1">
          <a:blip r:embed="rId3">
            <a:alphaModFix/>
          </a:blip>
          <a:srcRect t="23722"/>
          <a:stretch/>
        </p:blipFill>
        <p:spPr>
          <a:xfrm>
            <a:off x="479725" y="1425625"/>
            <a:ext cx="5991301" cy="3063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7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74142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Most Recent New England Success Story </a:t>
            </a:r>
            <a:endParaRPr sz="3100"/>
          </a:p>
        </p:txBody>
      </p:sp>
      <p:sp>
        <p:nvSpPr>
          <p:cNvPr id="261" name="Google Shape;261;p47"/>
          <p:cNvSpPr txBox="1">
            <a:spLocks noGrp="1"/>
          </p:cNvSpPr>
          <p:nvPr>
            <p:ph type="body" idx="4294967295"/>
          </p:nvPr>
        </p:nvSpPr>
        <p:spPr>
          <a:xfrm>
            <a:off x="398350" y="1035925"/>
            <a:ext cx="7740300" cy="37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Town of Farmington, CT</a:t>
            </a:r>
            <a:endParaRPr sz="24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u="sng"/>
              <a:t>2024 </a:t>
            </a:r>
            <a:endParaRPr sz="2400"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500" u="sng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·"/>
            </a:pPr>
            <a:r>
              <a:rPr lang="en" sz="2400"/>
              <a:t>First MuniAuction  bond sale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262" name="Google Shape;26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0663" y="1140700"/>
            <a:ext cx="1400175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8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5805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Town of Farmington, CT</a:t>
            </a:r>
            <a:endParaRPr/>
          </a:p>
        </p:txBody>
      </p:sp>
      <p:sp>
        <p:nvSpPr>
          <p:cNvPr id="268" name="Google Shape;268;p48"/>
          <p:cNvSpPr txBox="1"/>
          <p:nvPr/>
        </p:nvSpPr>
        <p:spPr>
          <a:xfrm>
            <a:off x="287525" y="800150"/>
            <a:ext cx="59373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1">
                <a:latin typeface="Source Sans Pro"/>
                <a:ea typeface="Source Sans Pro"/>
                <a:cs typeface="Source Sans Pro"/>
                <a:sym typeface="Source Sans Pro"/>
              </a:rPr>
              <a:t>  $31,000,000  General Obligation Bonds,  Issue of 2024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9" name="Google Shape;269;p48"/>
          <p:cNvSpPr txBox="1"/>
          <p:nvPr/>
        </p:nvSpPr>
        <p:spPr>
          <a:xfrm>
            <a:off x="6224753" y="1488973"/>
            <a:ext cx="3038400" cy="25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203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·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50  </a:t>
            </a:r>
            <a:r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bids by 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13</a:t>
            </a:r>
            <a:r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bidders</a:t>
            </a:r>
            <a:endParaRPr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203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·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  6  </a:t>
            </a:r>
            <a:r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Two Minute Rule Extensions</a:t>
            </a:r>
            <a:endParaRPr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0" name="Google Shape;270;p48"/>
          <p:cNvPicPr preferRelativeResize="0"/>
          <p:nvPr/>
        </p:nvPicPr>
        <p:blipFill rotWithShape="1">
          <a:blip r:embed="rId3">
            <a:alphaModFix/>
          </a:blip>
          <a:srcRect t="24783"/>
          <a:stretch/>
        </p:blipFill>
        <p:spPr>
          <a:xfrm>
            <a:off x="469916" y="1426938"/>
            <a:ext cx="5937300" cy="299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9"/>
          <p:cNvSpPr txBox="1">
            <a:spLocks noGrp="1"/>
          </p:cNvSpPr>
          <p:nvPr>
            <p:ph type="title"/>
          </p:nvPr>
        </p:nvSpPr>
        <p:spPr>
          <a:xfrm>
            <a:off x="288625" y="2062800"/>
            <a:ext cx="8652000" cy="10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Auction Advantages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50"/>
          <p:cNvPicPr preferRelativeResize="0"/>
          <p:nvPr/>
        </p:nvPicPr>
        <p:blipFill rotWithShape="1">
          <a:blip r:embed="rId3">
            <a:alphaModFix/>
          </a:blip>
          <a:srcRect l="19896" t="639" r="20745" b="905"/>
          <a:stretch/>
        </p:blipFill>
        <p:spPr>
          <a:xfrm>
            <a:off x="4627178" y="0"/>
            <a:ext cx="4516820" cy="5182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" name="Google Shape;281;p50"/>
          <p:cNvCxnSpPr/>
          <p:nvPr/>
        </p:nvCxnSpPr>
        <p:spPr>
          <a:xfrm flipH="1">
            <a:off x="4627175" y="8900"/>
            <a:ext cx="600" cy="5182500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82" name="Google Shape;282;p50"/>
          <p:cNvSpPr txBox="1">
            <a:spLocks noGrp="1"/>
          </p:cNvSpPr>
          <p:nvPr>
            <p:ph type="title" idx="4294967295"/>
          </p:nvPr>
        </p:nvSpPr>
        <p:spPr>
          <a:xfrm>
            <a:off x="169750" y="292925"/>
            <a:ext cx="83007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ource Sans Pro"/>
                <a:ea typeface="Source Sans Pro"/>
                <a:cs typeface="Source Sans Pro"/>
                <a:sym typeface="Source Sans Pro"/>
              </a:rPr>
              <a:t>Why Open Auctions?</a:t>
            </a:r>
            <a:endParaRPr sz="3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3" name="Google Shape;283;p50"/>
          <p:cNvSpPr txBox="1"/>
          <p:nvPr/>
        </p:nvSpPr>
        <p:spPr>
          <a:xfrm>
            <a:off x="169750" y="991100"/>
            <a:ext cx="4315500" cy="3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Source Sans Pro"/>
                <a:ea typeface="Source Sans Pro"/>
                <a:cs typeface="Source Sans Pro"/>
                <a:sym typeface="Source Sans Pro"/>
              </a:rPr>
              <a:t>Open auctions increase:</a:t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Char char="·"/>
            </a:pPr>
            <a:r>
              <a:rPr lang="en" sz="2400">
                <a:latin typeface="Source Sans Pro"/>
                <a:ea typeface="Source Sans Pro"/>
                <a:cs typeface="Source Sans Pro"/>
                <a:sym typeface="Source Sans Pro"/>
              </a:rPr>
              <a:t>Transparency</a:t>
            </a:r>
            <a:br>
              <a:rPr lang="en" sz="2400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Char char="·"/>
            </a:pPr>
            <a:r>
              <a:rPr lang="en" sz="2400">
                <a:latin typeface="Source Sans Pro"/>
                <a:ea typeface="Source Sans Pro"/>
                <a:cs typeface="Source Sans Pro"/>
                <a:sym typeface="Source Sans Pro"/>
              </a:rPr>
              <a:t>Competition</a:t>
            </a:r>
            <a:br>
              <a:rPr lang="en" sz="2400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Char char="·"/>
            </a:pPr>
            <a:r>
              <a:rPr lang="en" sz="2400">
                <a:latin typeface="Source Sans Pro"/>
                <a:ea typeface="Source Sans Pro"/>
                <a:cs typeface="Source Sans Pro"/>
                <a:sym typeface="Source Sans Pro"/>
              </a:rPr>
              <a:t>Efficiency</a:t>
            </a:r>
            <a:br>
              <a:rPr lang="en" sz="2400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4" name="Google Shape;28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4338" y="1553225"/>
            <a:ext cx="647700" cy="60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5" name="Google Shape;285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9550" y="3624063"/>
            <a:ext cx="657300" cy="61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6" name="Google Shape;286;p50" descr="competiti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4350" y="2615574"/>
            <a:ext cx="647700" cy="647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 txBox="1">
            <a:spLocks noGrp="1"/>
          </p:cNvSpPr>
          <p:nvPr>
            <p:ph type="title"/>
          </p:nvPr>
        </p:nvSpPr>
        <p:spPr>
          <a:xfrm>
            <a:off x="288625" y="2062800"/>
            <a:ext cx="8652000" cy="10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Company Overview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1"/>
          <p:cNvSpPr txBox="1">
            <a:spLocks noGrp="1"/>
          </p:cNvSpPr>
          <p:nvPr>
            <p:ph type="title"/>
          </p:nvPr>
        </p:nvSpPr>
        <p:spPr>
          <a:xfrm>
            <a:off x="368325" y="188500"/>
            <a:ext cx="91440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latin typeface="Source Sans Pro" panose="020B0503030403020204" pitchFamily="34" charset="0"/>
                <a:ea typeface="Open Sans Light"/>
                <a:cs typeface="Open Sans Light"/>
                <a:sym typeface="Open Sans Light"/>
              </a:rPr>
              <a:t>Auction Theory: October 2020 Nobel Prize in Economic Science</a:t>
            </a:r>
            <a:endParaRPr sz="2300" dirty="0">
              <a:latin typeface="Source Sans Pro" panose="020B0503030403020204" pitchFamily="34" charset="0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92" name="Google Shape;292;p51"/>
          <p:cNvPicPr preferRelativeResize="0"/>
          <p:nvPr/>
        </p:nvPicPr>
        <p:blipFill rotWithShape="1">
          <a:blip r:embed="rId3">
            <a:alphaModFix/>
          </a:blip>
          <a:srcRect t="4978" b="16491"/>
          <a:stretch/>
        </p:blipFill>
        <p:spPr>
          <a:xfrm>
            <a:off x="3359850" y="1266100"/>
            <a:ext cx="5409024" cy="283172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1"/>
          <p:cNvSpPr txBox="1"/>
          <p:nvPr/>
        </p:nvSpPr>
        <p:spPr>
          <a:xfrm>
            <a:off x="368325" y="1099475"/>
            <a:ext cx="4917300" cy="2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Source Sans Pro"/>
                <a:ea typeface="Source Sans Pro"/>
                <a:cs typeface="Source Sans Pro"/>
                <a:sym typeface="Source Sans Pro"/>
              </a:rPr>
              <a:t>Paul R. Milgrom and</a:t>
            </a:r>
            <a:endParaRPr sz="1800"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Source Sans Pro"/>
                <a:ea typeface="Source Sans Pro"/>
                <a:cs typeface="Source Sans Pro"/>
                <a:sym typeface="Source Sans Pro"/>
              </a:rPr>
              <a:t>Robert B. Wilson</a:t>
            </a:r>
            <a:endParaRPr sz="1800"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Professors of Economics at </a:t>
            </a:r>
            <a:b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Stanford University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2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8600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ource Sans Pro"/>
                <a:ea typeface="Source Sans Pro"/>
                <a:cs typeface="Source Sans Pro"/>
                <a:sym typeface="Source Sans Pro"/>
              </a:rPr>
              <a:t>Auction Theory: October 2020 Nobel Prize</a:t>
            </a: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9" name="Google Shape;29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425" y="1130450"/>
            <a:ext cx="4615848" cy="3690851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0" name="Google Shape;300;p52"/>
          <p:cNvSpPr/>
          <p:nvPr/>
        </p:nvSpPr>
        <p:spPr>
          <a:xfrm rot="5400000" flipH="1">
            <a:off x="5633200" y="1303425"/>
            <a:ext cx="2692200" cy="3943200"/>
          </a:xfrm>
          <a:prstGeom prst="wedgeRectCallout">
            <a:avLst>
              <a:gd name="adj1" fmla="val -22387"/>
              <a:gd name="adj2" fmla="val 6209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52"/>
          <p:cNvSpPr/>
          <p:nvPr/>
        </p:nvSpPr>
        <p:spPr>
          <a:xfrm>
            <a:off x="-377500" y="-115250"/>
            <a:ext cx="3864000" cy="2487000"/>
          </a:xfrm>
          <a:prstGeom prst="wedgeRectCallout">
            <a:avLst>
              <a:gd name="adj1" fmla="val -65717"/>
              <a:gd name="adj2" fmla="val 7076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2" name="Google Shape;302;p52"/>
          <p:cNvSpPr txBox="1"/>
          <p:nvPr/>
        </p:nvSpPr>
        <p:spPr>
          <a:xfrm>
            <a:off x="5226250" y="2179950"/>
            <a:ext cx="3506100" cy="22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i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 a format will give the seller </a:t>
            </a:r>
            <a:r>
              <a:rPr lang="en" sz="2200" i="1">
                <a:solidFill>
                  <a:schemeClr val="dk1"/>
                </a:solidFill>
                <a:highlight>
                  <a:srgbClr val="FFFF00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higher expected revenue</a:t>
            </a:r>
            <a:r>
              <a:rPr lang="en" sz="2200" i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when bidders learn more about each other’s estimated values during bidding.”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3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5805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Auction Theory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8" name="Google Shape;308;p53"/>
          <p:cNvSpPr/>
          <p:nvPr/>
        </p:nvSpPr>
        <p:spPr>
          <a:xfrm>
            <a:off x="650537" y="1231106"/>
            <a:ext cx="3038700" cy="374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53"/>
          <p:cNvSpPr/>
          <p:nvPr/>
        </p:nvSpPr>
        <p:spPr>
          <a:xfrm>
            <a:off x="581259" y="1161827"/>
            <a:ext cx="3038700" cy="374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Google Shape;310;p53" descr="ausubel_extracted_quotes (1)_Page_1.jpg"/>
          <p:cNvPicPr preferRelativeResize="0"/>
          <p:nvPr/>
        </p:nvPicPr>
        <p:blipFill rotWithShape="1">
          <a:blip r:embed="rId3">
            <a:alphaModFix/>
          </a:blip>
          <a:srcRect l="7465" t="6207" r="5426" b="10694"/>
          <a:stretch/>
        </p:blipFill>
        <p:spPr>
          <a:xfrm>
            <a:off x="505775" y="1081025"/>
            <a:ext cx="3038688" cy="374986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1" name="Google Shape;311;p53"/>
          <p:cNvSpPr txBox="1"/>
          <p:nvPr/>
        </p:nvSpPr>
        <p:spPr>
          <a:xfrm>
            <a:off x="3895296" y="936525"/>
            <a:ext cx="4917300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Source Sans Pro"/>
                <a:ea typeface="Source Sans Pro"/>
                <a:cs typeface="Source Sans Pro"/>
                <a:sym typeface="Source Sans Pro"/>
              </a:rPr>
              <a:t>Lawrence M. Ausubel</a:t>
            </a:r>
            <a:endParaRPr sz="1800"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Professor of Economics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University of Maryland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Source Sans Pro"/>
                <a:ea typeface="Source Sans Pro"/>
                <a:cs typeface="Source Sans Pro"/>
                <a:sym typeface="Source Sans Pro"/>
              </a:rPr>
              <a:t>Auctions: Theory</a:t>
            </a:r>
            <a:endParaRPr sz="1800" i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New Palgrave, 2nd Edition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Copies of the paper available upon request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4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5805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Auction Savings</a:t>
            </a:r>
            <a:endParaRPr/>
          </a:p>
        </p:txBody>
      </p:sp>
      <p:sp>
        <p:nvSpPr>
          <p:cNvPr id="317" name="Google Shape;317;p54"/>
          <p:cNvSpPr txBox="1"/>
          <p:nvPr/>
        </p:nvSpPr>
        <p:spPr>
          <a:xfrm>
            <a:off x="398350" y="1829875"/>
            <a:ext cx="26748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With a </a:t>
            </a:r>
            <a:endParaRPr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0.01%</a:t>
            </a:r>
            <a:endParaRPr sz="6000" b="1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Basis point improvement</a:t>
            </a:r>
            <a:endParaRPr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8" name="Google Shape;318;p54"/>
          <p:cNvSpPr txBox="1"/>
          <p:nvPr/>
        </p:nvSpPr>
        <p:spPr>
          <a:xfrm>
            <a:off x="3505650" y="1829875"/>
            <a:ext cx="23646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 a</a:t>
            </a:r>
            <a:endParaRPr sz="6000" b="1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$20M</a:t>
            </a:r>
            <a:endParaRPr sz="6000" b="1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20-year bond issue</a:t>
            </a:r>
            <a:br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9" name="Google Shape;319;p54"/>
          <p:cNvSpPr txBox="1"/>
          <p:nvPr/>
        </p:nvSpPr>
        <p:spPr>
          <a:xfrm>
            <a:off x="6150750" y="1829875"/>
            <a:ext cx="23646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Issuers can realize</a:t>
            </a:r>
            <a:endParaRPr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3B74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$20K</a:t>
            </a:r>
            <a:br>
              <a:rPr lang="en" sz="6000" b="1">
                <a:solidFill>
                  <a:srgbClr val="3B74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savings</a:t>
            </a:r>
            <a:br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5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5805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 Auction Replays</a:t>
            </a:r>
            <a:endParaRPr dirty="0"/>
          </a:p>
        </p:txBody>
      </p:sp>
      <p:graphicFrame>
        <p:nvGraphicFramePr>
          <p:cNvPr id="325" name="Google Shape;325;p55"/>
          <p:cNvGraphicFramePr/>
          <p:nvPr/>
        </p:nvGraphicFramePr>
        <p:xfrm>
          <a:off x="523000" y="934607"/>
          <a:ext cx="8097975" cy="2743050"/>
        </p:xfrm>
        <a:graphic>
          <a:graphicData uri="http://schemas.openxmlformats.org/drawingml/2006/table">
            <a:tbl>
              <a:tblPr>
                <a:noFill/>
                <a:tableStyleId>{8542CE06-D25F-463F-B3C0-C1C660AE045B}</a:tableStyleId>
              </a:tblPr>
              <a:tblGrid>
                <a:gridCol w="92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6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1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6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Date</a:t>
                      </a:r>
                      <a:endParaRPr sz="1200"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Issuer / Description</a:t>
                      </a:r>
                      <a:endParaRPr sz="1200"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State</a:t>
                      </a:r>
                      <a:endParaRPr sz="1200"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Ratings</a:t>
                      </a:r>
                      <a:endParaRPr sz="1200"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Amount</a:t>
                      </a:r>
                      <a:endParaRPr sz="1200"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8/14/2024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 u="sng">
                          <a:solidFill>
                            <a:schemeClr val="hlink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  <a:hlinkClick r:id="rId3"/>
                        </a:rPr>
                        <a:t>Town of Farmington</a:t>
                      </a:r>
                      <a:endParaRPr sz="1200" b="1">
                        <a:solidFill>
                          <a:srgbClr val="000000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General Obligation Bonds, 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Issue of 2024</a:t>
                      </a:r>
                      <a:endParaRPr sz="1200"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CT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Moody's: Aaa</a:t>
                      </a:r>
                      <a:endParaRPr sz="12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S&amp;P: AAA</a:t>
                      </a:r>
                      <a:endParaRPr sz="1200">
                        <a:solidFill>
                          <a:schemeClr val="dk1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$31,000,000</a:t>
                      </a:r>
                      <a:endParaRPr sz="1200">
                        <a:solidFill>
                          <a:srgbClr val="000000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6/20/2024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 u="sng">
                          <a:solidFill>
                            <a:schemeClr val="hlink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  <a:hlinkClick r:id="rId4"/>
                        </a:rPr>
                        <a:t>Town of Fairfield</a:t>
                      </a:r>
                      <a:endParaRPr sz="1200" b="1">
                        <a:solidFill>
                          <a:srgbClr val="000000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General Obligation Bonds,  Issue of 2024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CT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Moody's: Aaa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S&amp;P: AAA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$33,890,000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7/26/2022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u="sng">
                          <a:solidFill>
                            <a:schemeClr val="hlink"/>
                          </a:solidFill>
                          <a:hlinkClick r:id="rId5"/>
                        </a:rPr>
                        <a:t>City of Stamford</a:t>
                      </a:r>
                      <a:endParaRPr sz="1200"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General Obligation Bonds, Issue of 2022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CT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Fitch: AAA; 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S&amp;P: AA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$40,000,000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6/29/2017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u="sng">
                          <a:solidFill>
                            <a:schemeClr val="hlink"/>
                          </a:solidFill>
                          <a:hlinkClick r:id="rId6"/>
                        </a:rPr>
                        <a:t>Town of Fairfield</a:t>
                      </a:r>
                      <a:endParaRPr sz="1200"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General Obligation Bond Anticipation Notes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CT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Moody’s: Mig1;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S&amp;P: SP1+;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Fitch: F1+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$12,645,000</a:t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6"/>
          <p:cNvSpPr txBox="1"/>
          <p:nvPr/>
        </p:nvSpPr>
        <p:spPr>
          <a:xfrm>
            <a:off x="3907124" y="2029200"/>
            <a:ext cx="3014583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Source Sans Pro"/>
                <a:ea typeface="Source Sans Pro"/>
                <a:cs typeface="Source Sans Pro"/>
                <a:sym typeface="Source Sans Pro"/>
              </a:rPr>
              <a:t>Questions</a:t>
            </a:r>
            <a:endParaRPr sz="480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331" name="Google Shape;331;p56"/>
          <p:cNvGrpSpPr/>
          <p:nvPr/>
        </p:nvGrpSpPr>
        <p:grpSpPr>
          <a:xfrm>
            <a:off x="2570475" y="1716150"/>
            <a:ext cx="1265400" cy="1711200"/>
            <a:chOff x="2058750" y="2234575"/>
            <a:chExt cx="1265400" cy="1711200"/>
          </a:xfrm>
        </p:grpSpPr>
        <p:sp>
          <p:nvSpPr>
            <p:cNvPr id="332" name="Google Shape;332;p56"/>
            <p:cNvSpPr txBox="1"/>
            <p:nvPr/>
          </p:nvSpPr>
          <p:spPr>
            <a:xfrm>
              <a:off x="2058750" y="2234575"/>
              <a:ext cx="1265400" cy="171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0">
                  <a:solidFill>
                    <a:srgbClr val="9E9E9E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?</a:t>
              </a:r>
              <a:endParaRPr sz="6000">
                <a:solidFill>
                  <a:srgbClr val="9E9E9E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33" name="Google Shape;333;p56"/>
            <p:cNvSpPr/>
            <p:nvPr/>
          </p:nvSpPr>
          <p:spPr>
            <a:xfrm>
              <a:off x="2108990" y="2507717"/>
              <a:ext cx="1164900" cy="1164900"/>
            </a:xfrm>
            <a:prstGeom prst="ellipse">
              <a:avLst/>
            </a:prstGeom>
            <a:noFill/>
            <a:ln w="9525" cap="flat" cmpd="sng">
              <a:solidFill>
                <a:srgbClr val="F2B2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7"/>
          <p:cNvSpPr txBox="1">
            <a:spLocks noGrp="1"/>
          </p:cNvSpPr>
          <p:nvPr>
            <p:ph type="body" idx="4294967295"/>
          </p:nvPr>
        </p:nvSpPr>
        <p:spPr>
          <a:xfrm>
            <a:off x="4976125" y="1509000"/>
            <a:ext cx="3962700" cy="21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John McCarthy</a:t>
            </a:r>
            <a:br>
              <a:rPr lang="en" dirty="0"/>
            </a:br>
            <a:r>
              <a:rPr lang="en" u="sng" dirty="0">
                <a:solidFill>
                  <a:schemeClr val="hlink"/>
                </a:solidFill>
                <a:hlinkClick r:id="rId3"/>
              </a:rPr>
              <a:t>John.McCarthy@GrantStreet.com</a:t>
            </a:r>
            <a:endParaRPr dirty="0">
              <a:solidFill>
                <a:srgbClr val="F2B22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4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5805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Grant Street Group Overview</a:t>
            </a:r>
            <a:endParaRPr/>
          </a:p>
        </p:txBody>
      </p:sp>
      <p:sp>
        <p:nvSpPr>
          <p:cNvPr id="144" name="Google Shape;144;p34"/>
          <p:cNvSpPr txBox="1"/>
          <p:nvPr/>
        </p:nvSpPr>
        <p:spPr>
          <a:xfrm>
            <a:off x="388450" y="1034075"/>
            <a:ext cx="8609700" cy="29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·"/>
            </a:pPr>
            <a:r>
              <a:rPr lang="en" sz="2400">
                <a:latin typeface="Source Sans Pro"/>
                <a:ea typeface="Source Sans Pro"/>
                <a:cs typeface="Source Sans Pro"/>
                <a:sym typeface="Source Sans Pro"/>
              </a:rPr>
              <a:t>Founded in 1995</a:t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286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·"/>
            </a:pPr>
            <a:r>
              <a:rPr lang="en" sz="2400">
                <a:latin typeface="Source Sans Pro"/>
                <a:ea typeface="Source Sans Pro"/>
                <a:cs typeface="Source Sans Pro"/>
                <a:sym typeface="Source Sans Pro"/>
              </a:rPr>
              <a:t>Headquartered in Pittsburgh, PA</a:t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286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·"/>
            </a:pPr>
            <a:r>
              <a:rPr lang="en" sz="2400">
                <a:latin typeface="Source Sans Pro"/>
                <a:ea typeface="Source Sans Pro"/>
                <a:cs typeface="Source Sans Pro"/>
                <a:sym typeface="Source Sans Pro"/>
              </a:rPr>
              <a:t>500 employees based in North America </a:t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571500" lvl="1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Source Sans Pro"/>
              <a:buChar char="·"/>
            </a:pPr>
            <a:r>
              <a:rPr lang="en" sz="2300">
                <a:latin typeface="Source Sans Pro"/>
                <a:ea typeface="Source Sans Pro"/>
                <a:cs typeface="Source Sans Pro"/>
                <a:sym typeface="Source Sans Pro"/>
              </a:rPr>
              <a:t>Over 175 developers, infrastructure, and IT specialists</a:t>
            </a:r>
            <a:endParaRPr sz="23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571500" lvl="1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Source Sans Pro"/>
              <a:buChar char="·"/>
            </a:pPr>
            <a:r>
              <a:rPr lang="en" sz="2300">
                <a:latin typeface="Source Sans Pro"/>
                <a:ea typeface="Source Sans Pro"/>
                <a:cs typeface="Source Sans Pro"/>
                <a:sym typeface="Source Sans Pro"/>
              </a:rPr>
              <a:t>Over 225 project managers, business analysts and product staff</a:t>
            </a:r>
            <a:endParaRPr sz="23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5" name="Google Shape;145;p34"/>
          <p:cNvPicPr preferRelativeResize="0"/>
          <p:nvPr/>
        </p:nvPicPr>
        <p:blipFill rotWithShape="1">
          <a:blip r:embed="rId3">
            <a:alphaModFix/>
          </a:blip>
          <a:srcRect l="38737" t="8501" r="4595" b="9752"/>
          <a:stretch/>
        </p:blipFill>
        <p:spPr>
          <a:xfrm>
            <a:off x="1058775" y="3205009"/>
            <a:ext cx="1736700" cy="1736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6" name="Google Shape;14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7334" y="3205007"/>
            <a:ext cx="1872587" cy="174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4" descr="GrantStreet 012.jpg"/>
          <p:cNvPicPr preferRelativeResize="0"/>
          <p:nvPr/>
        </p:nvPicPr>
        <p:blipFill rotWithShape="1">
          <a:blip r:embed="rId5">
            <a:alphaModFix/>
          </a:blip>
          <a:srcRect l="26570" t="4561" r="20107" b="10957"/>
          <a:stretch/>
        </p:blipFill>
        <p:spPr>
          <a:xfrm>
            <a:off x="5985400" y="3157625"/>
            <a:ext cx="1798800" cy="1794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35"/>
          <p:cNvGrpSpPr/>
          <p:nvPr/>
        </p:nvGrpSpPr>
        <p:grpSpPr>
          <a:xfrm>
            <a:off x="2964894" y="2369590"/>
            <a:ext cx="5288294" cy="948192"/>
            <a:chOff x="3858357" y="2445892"/>
            <a:chExt cx="5288294" cy="714000"/>
          </a:xfrm>
        </p:grpSpPr>
        <p:sp>
          <p:nvSpPr>
            <p:cNvPr id="153" name="Google Shape;153;p35"/>
            <p:cNvSpPr/>
            <p:nvPr/>
          </p:nvSpPr>
          <p:spPr>
            <a:xfrm>
              <a:off x="4891751" y="2445892"/>
              <a:ext cx="4254900" cy="714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35"/>
            <p:cNvSpPr/>
            <p:nvPr/>
          </p:nvSpPr>
          <p:spPr>
            <a:xfrm rot="-5400000">
              <a:off x="4019457" y="2284923"/>
              <a:ext cx="713100" cy="1035300"/>
            </a:xfrm>
            <a:prstGeom prst="trapezoid">
              <a:avLst>
                <a:gd name="adj" fmla="val 34246"/>
              </a:avLst>
            </a:prstGeom>
            <a:gradFill>
              <a:gsLst>
                <a:gs pos="0">
                  <a:srgbClr val="858585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155;p35"/>
          <p:cNvGrpSpPr/>
          <p:nvPr/>
        </p:nvGrpSpPr>
        <p:grpSpPr>
          <a:xfrm>
            <a:off x="2680479" y="3120527"/>
            <a:ext cx="5513680" cy="1838655"/>
            <a:chOff x="3632971" y="3432358"/>
            <a:chExt cx="5513680" cy="1506600"/>
          </a:xfrm>
        </p:grpSpPr>
        <p:sp>
          <p:nvSpPr>
            <p:cNvPr id="156" name="Google Shape;156;p35"/>
            <p:cNvSpPr/>
            <p:nvPr/>
          </p:nvSpPr>
          <p:spPr>
            <a:xfrm rot="-5400000" flipH="1">
              <a:off x="3509971" y="3555358"/>
              <a:ext cx="1506600" cy="126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3186" y="120000"/>
                  </a:moveTo>
                  <a:lnTo>
                    <a:pt x="0" y="12135"/>
                  </a:lnTo>
                  <a:lnTo>
                    <a:pt x="20351" y="0"/>
                  </a:lnTo>
                  <a:lnTo>
                    <a:pt x="120000" y="120000"/>
                  </a:lnTo>
                  <a:lnTo>
                    <a:pt x="63186" y="120000"/>
                  </a:lnTo>
                  <a:close/>
                </a:path>
              </a:pathLst>
            </a:custGeom>
            <a:gradFill>
              <a:gsLst>
                <a:gs pos="0">
                  <a:srgbClr val="858585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5"/>
            <p:cNvSpPr/>
            <p:nvPr/>
          </p:nvSpPr>
          <p:spPr>
            <a:xfrm>
              <a:off x="4891751" y="4224956"/>
              <a:ext cx="4254900" cy="714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35"/>
          <p:cNvGrpSpPr/>
          <p:nvPr/>
        </p:nvGrpSpPr>
        <p:grpSpPr>
          <a:xfrm>
            <a:off x="2736304" y="866388"/>
            <a:ext cx="5513680" cy="1705923"/>
            <a:chOff x="3632971" y="663745"/>
            <a:chExt cx="5513680" cy="1506600"/>
          </a:xfrm>
        </p:grpSpPr>
        <p:sp>
          <p:nvSpPr>
            <p:cNvPr id="159" name="Google Shape;159;p35"/>
            <p:cNvSpPr/>
            <p:nvPr/>
          </p:nvSpPr>
          <p:spPr>
            <a:xfrm rot="-5400000">
              <a:off x="3509971" y="786745"/>
              <a:ext cx="1506600" cy="126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3186" y="120000"/>
                  </a:moveTo>
                  <a:lnTo>
                    <a:pt x="0" y="12135"/>
                  </a:lnTo>
                  <a:lnTo>
                    <a:pt x="20351" y="0"/>
                  </a:lnTo>
                  <a:lnTo>
                    <a:pt x="120000" y="120000"/>
                  </a:lnTo>
                  <a:lnTo>
                    <a:pt x="63186" y="120000"/>
                  </a:lnTo>
                  <a:close/>
                </a:path>
              </a:pathLst>
            </a:custGeom>
            <a:gradFill>
              <a:gsLst>
                <a:gs pos="0">
                  <a:srgbClr val="858585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35"/>
            <p:cNvSpPr/>
            <p:nvPr/>
          </p:nvSpPr>
          <p:spPr>
            <a:xfrm>
              <a:off x="4891751" y="666828"/>
              <a:ext cx="4254900" cy="714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35"/>
          <p:cNvSpPr txBox="1"/>
          <p:nvPr/>
        </p:nvSpPr>
        <p:spPr>
          <a:xfrm>
            <a:off x="3975525" y="1276075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Online auctions of fixed-income securities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p35"/>
          <p:cNvSpPr txBox="1"/>
          <p:nvPr/>
        </p:nvSpPr>
        <p:spPr>
          <a:xfrm>
            <a:off x="3975525" y="2797838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Web-based tax collection and billing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35"/>
          <p:cNvSpPr txBox="1"/>
          <p:nvPr/>
        </p:nvSpPr>
        <p:spPr>
          <a:xfrm>
            <a:off x="3964350" y="4522713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Electronic payment processing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Google Shape;164;p35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5805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Company Services</a:t>
            </a:r>
            <a:endParaRPr/>
          </a:p>
        </p:txBody>
      </p:sp>
      <p:sp>
        <p:nvSpPr>
          <p:cNvPr id="165" name="Google Shape;165;p35"/>
          <p:cNvSpPr/>
          <p:nvPr/>
        </p:nvSpPr>
        <p:spPr>
          <a:xfrm>
            <a:off x="323850" y="1504675"/>
            <a:ext cx="2887500" cy="2887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" name="Google Shape;16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125" y="2179700"/>
            <a:ext cx="2302725" cy="15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9317" y="736900"/>
            <a:ext cx="2785744" cy="7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9800" y="2293400"/>
            <a:ext cx="1790597" cy="7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99328" y="4009686"/>
            <a:ext cx="3588320" cy="72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6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5805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Auction Experience</a:t>
            </a:r>
            <a:endParaRPr/>
          </a:p>
        </p:txBody>
      </p:sp>
      <p:sp>
        <p:nvSpPr>
          <p:cNvPr id="175" name="Google Shape;175;p36"/>
          <p:cNvSpPr txBox="1"/>
          <p:nvPr/>
        </p:nvSpPr>
        <p:spPr>
          <a:xfrm>
            <a:off x="91250" y="1829875"/>
            <a:ext cx="30777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latin typeface="Source Sans Pro"/>
                <a:ea typeface="Source Sans Pro"/>
                <a:cs typeface="Source Sans Pro"/>
                <a:sym typeface="Source Sans Pro"/>
              </a:rPr>
              <a:t>174,000</a:t>
            </a:r>
            <a:endParaRPr sz="6000" b="1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Auctions</a:t>
            </a:r>
            <a:endParaRPr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6" name="Google Shape;176;p36"/>
          <p:cNvSpPr txBox="1"/>
          <p:nvPr/>
        </p:nvSpPr>
        <p:spPr>
          <a:xfrm>
            <a:off x="3286200" y="1829875"/>
            <a:ext cx="31845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3B74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$13.0 T</a:t>
            </a:r>
            <a:endParaRPr sz="6000" b="1">
              <a:solidFill>
                <a:srgbClr val="3B74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In Volume</a:t>
            </a:r>
            <a:endParaRPr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7" name="Google Shape;177;p36"/>
          <p:cNvSpPr txBox="1"/>
          <p:nvPr/>
        </p:nvSpPr>
        <p:spPr>
          <a:xfrm>
            <a:off x="6607950" y="1829875"/>
            <a:ext cx="23646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latin typeface="Source Sans Pro"/>
                <a:ea typeface="Source Sans Pro"/>
                <a:cs typeface="Source Sans Pro"/>
                <a:sym typeface="Source Sans Pro"/>
              </a:rPr>
              <a:t>6,800</a:t>
            </a:r>
            <a:endParaRPr sz="6000"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Issuers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8" name="Google Shape;178;p36"/>
          <p:cNvSpPr txBox="1"/>
          <p:nvPr/>
        </p:nvSpPr>
        <p:spPr>
          <a:xfrm>
            <a:off x="386000" y="1103125"/>
            <a:ext cx="82797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i="1">
                <a:latin typeface="Source Sans Pro"/>
                <a:ea typeface="Source Sans Pro"/>
                <a:cs typeface="Source Sans Pro"/>
                <a:sym typeface="Source Sans Pro"/>
              </a:rPr>
              <a:t>Since 1997:</a:t>
            </a:r>
            <a:endParaRPr sz="2500" i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7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7632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MuniAuction: Transaction Size</a:t>
            </a:r>
            <a:endParaRPr/>
          </a:p>
        </p:txBody>
      </p:sp>
      <p:pic>
        <p:nvPicPr>
          <p:cNvPr id="184" name="Google Shape;184;p37" title="Points scored"/>
          <p:cNvPicPr preferRelativeResize="0"/>
          <p:nvPr/>
        </p:nvPicPr>
        <p:blipFill rotWithShape="1">
          <a:blip r:embed="rId3">
            <a:alphaModFix/>
          </a:blip>
          <a:srcRect t="3334"/>
          <a:stretch/>
        </p:blipFill>
        <p:spPr>
          <a:xfrm>
            <a:off x="1022400" y="1052525"/>
            <a:ext cx="7099200" cy="42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8"/>
          <p:cNvPicPr preferRelativeResize="0"/>
          <p:nvPr/>
        </p:nvPicPr>
        <p:blipFill rotWithShape="1">
          <a:blip r:embed="rId3">
            <a:alphaModFix/>
          </a:blip>
          <a:srcRect l="8961" r="8970"/>
          <a:stretch/>
        </p:blipFill>
        <p:spPr>
          <a:xfrm>
            <a:off x="3962500" y="0"/>
            <a:ext cx="6059902" cy="518249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8"/>
          <p:cNvSpPr txBox="1"/>
          <p:nvPr/>
        </p:nvSpPr>
        <p:spPr>
          <a:xfrm>
            <a:off x="194000" y="292925"/>
            <a:ext cx="3805500" cy="4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Distinguishes MuniAuction from Parity? </a:t>
            </a:r>
            <a:br>
              <a:rPr lang="en" sz="40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40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91" name="Google Shape;191;p38"/>
          <p:cNvCxnSpPr/>
          <p:nvPr/>
        </p:nvCxnSpPr>
        <p:spPr>
          <a:xfrm flipH="1">
            <a:off x="3962500" y="8900"/>
            <a:ext cx="600" cy="5182500"/>
          </a:xfrm>
          <a:prstGeom prst="straightConnector1">
            <a:avLst/>
          </a:prstGeom>
          <a:noFill/>
          <a:ln w="50800" cap="flat" cmpd="sng">
            <a:solidFill>
              <a:srgbClr val="FFAB40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9"/>
          <p:cNvSpPr txBox="1">
            <a:spLocks noGrp="1"/>
          </p:cNvSpPr>
          <p:nvPr>
            <p:ph type="title"/>
          </p:nvPr>
        </p:nvSpPr>
        <p:spPr>
          <a:xfrm>
            <a:off x="318600" y="154600"/>
            <a:ext cx="85440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Open and Closed Transactions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7" name="Google Shape;197;p39"/>
          <p:cNvSpPr/>
          <p:nvPr/>
        </p:nvSpPr>
        <p:spPr>
          <a:xfrm>
            <a:off x="3430494" y="1954216"/>
            <a:ext cx="803400" cy="59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9"/>
          <p:cNvSpPr txBox="1"/>
          <p:nvPr/>
        </p:nvSpPr>
        <p:spPr>
          <a:xfrm>
            <a:off x="685925" y="855625"/>
            <a:ext cx="3548100" cy="2619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A61C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solidFill>
                  <a:srgbClr val="A61C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Open Auction</a:t>
            </a:r>
            <a:endParaRPr sz="2000" b="1" i="1">
              <a:solidFill>
                <a:srgbClr val="A61C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A61C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9" name="Google Shape;199;p39"/>
          <p:cNvSpPr txBox="1"/>
          <p:nvPr/>
        </p:nvSpPr>
        <p:spPr>
          <a:xfrm>
            <a:off x="4966625" y="723975"/>
            <a:ext cx="37413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>
                <a:latin typeface="Source Sans Pro"/>
                <a:ea typeface="Source Sans Pro"/>
                <a:cs typeface="Source Sans Pro"/>
                <a:sym typeface="Source Sans Pro"/>
              </a:rPr>
              <a:t>Closed Auction</a:t>
            </a:r>
            <a:endParaRPr sz="2000" i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0" name="Google Shape;200;p39"/>
          <p:cNvSpPr txBox="1"/>
          <p:nvPr/>
        </p:nvSpPr>
        <p:spPr>
          <a:xfrm>
            <a:off x="685925" y="4423500"/>
            <a:ext cx="3574200" cy="6156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A61C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Bidders see their status and have an opportunity to improve their bid.</a:t>
            </a:r>
            <a:endParaRPr b="1">
              <a:solidFill>
                <a:srgbClr val="A61C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01" name="Google Shape;201;p39"/>
          <p:cNvCxnSpPr/>
          <p:nvPr/>
        </p:nvCxnSpPr>
        <p:spPr>
          <a:xfrm rot="10800000" flipH="1">
            <a:off x="3774025" y="3940738"/>
            <a:ext cx="311400" cy="2619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2" name="Google Shape;202;p39"/>
          <p:cNvPicPr preferRelativeResize="0"/>
          <p:nvPr/>
        </p:nvPicPr>
        <p:blipFill rotWithShape="1">
          <a:blip r:embed="rId3">
            <a:alphaModFix/>
          </a:blip>
          <a:srcRect l="729" r="738"/>
          <a:stretch/>
        </p:blipFill>
        <p:spPr>
          <a:xfrm>
            <a:off x="685925" y="1199850"/>
            <a:ext cx="3547973" cy="3171149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39"/>
          <p:cNvPicPr preferRelativeResize="0"/>
          <p:nvPr/>
        </p:nvPicPr>
        <p:blipFill rotWithShape="1">
          <a:blip r:embed="rId4">
            <a:alphaModFix/>
          </a:blip>
          <a:srcRect l="826" r="816"/>
          <a:stretch/>
        </p:blipFill>
        <p:spPr>
          <a:xfrm>
            <a:off x="5054625" y="1201750"/>
            <a:ext cx="3440016" cy="317115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0"/>
          <p:cNvSpPr txBox="1">
            <a:spLocks noGrp="1"/>
          </p:cNvSpPr>
          <p:nvPr>
            <p:ph type="title"/>
          </p:nvPr>
        </p:nvSpPr>
        <p:spPr>
          <a:xfrm>
            <a:off x="288625" y="2062800"/>
            <a:ext cx="8652000" cy="10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MuniAuction Experience </a:t>
            </a:r>
            <a:br>
              <a:rPr lang="en"/>
            </a:br>
            <a:r>
              <a:rPr lang="en"/>
              <a:t>and Services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SG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SG 2020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Microsoft Office PowerPoint</Application>
  <PresentationFormat>On-screen Show (16:9)</PresentationFormat>
  <Paragraphs>144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Source Sans Pro</vt:lpstr>
      <vt:lpstr>Noto Sans Symbols</vt:lpstr>
      <vt:lpstr>Open Sans</vt:lpstr>
      <vt:lpstr>Arial</vt:lpstr>
      <vt:lpstr>Calibri</vt:lpstr>
      <vt:lpstr>GSG Template</vt:lpstr>
      <vt:lpstr>GSG 2020</vt:lpstr>
      <vt:lpstr> NESGFOA  MuniAuction®: Competitive Municipal Bond and Note Auction Update  September 18, 2024 </vt:lpstr>
      <vt:lpstr>Company Overview</vt:lpstr>
      <vt:lpstr>Grant Street Group Overview</vt:lpstr>
      <vt:lpstr>Company Services</vt:lpstr>
      <vt:lpstr>Auction Experience</vt:lpstr>
      <vt:lpstr>MuniAuction: Transaction Size</vt:lpstr>
      <vt:lpstr>PowerPoint Presentation</vt:lpstr>
      <vt:lpstr>Open and Closed Transactions</vt:lpstr>
      <vt:lpstr>MuniAuction Experience  and Services</vt:lpstr>
      <vt:lpstr>Auction Services</vt:lpstr>
      <vt:lpstr>National Issuance Map</vt:lpstr>
      <vt:lpstr>New England Sales </vt:lpstr>
      <vt:lpstr>New England Success Story </vt:lpstr>
      <vt:lpstr>Fairfield, CT Bonds/Notes </vt:lpstr>
      <vt:lpstr>Town of Fairfield, CT</vt:lpstr>
      <vt:lpstr>Most Recent New England Success Story </vt:lpstr>
      <vt:lpstr>Town of Farmington, CT</vt:lpstr>
      <vt:lpstr>Open Auction Advantages</vt:lpstr>
      <vt:lpstr>Why Open Auctions?</vt:lpstr>
      <vt:lpstr>Auction Theory: October 2020 Nobel Prize in Economic Science</vt:lpstr>
      <vt:lpstr>Auction Theory: October 2020 Nobel Prize</vt:lpstr>
      <vt:lpstr>Auction Theory</vt:lpstr>
      <vt:lpstr>Open Auction Savings</vt:lpstr>
      <vt:lpstr>Open Auction Replays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Marian Mulholland</cp:lastModifiedBy>
  <cp:revision>1</cp:revision>
  <dcterms:modified xsi:type="dcterms:W3CDTF">2024-09-16T18:59:08Z</dcterms:modified>
</cp:coreProperties>
</file>