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6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212A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97C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12A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97C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12A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97C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12A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97C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0797C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8284" y="6393179"/>
            <a:ext cx="128016" cy="13868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06767" y="6393192"/>
            <a:ext cx="183515" cy="139065"/>
          </a:xfrm>
          <a:custGeom>
            <a:avLst/>
            <a:gdLst/>
            <a:ahLst/>
            <a:cxnLst/>
            <a:rect l="l" t="t" r="r" b="b"/>
            <a:pathLst>
              <a:path w="183515" h="139065">
                <a:moveTo>
                  <a:pt x="24396" y="39611"/>
                </a:moveTo>
                <a:lnTo>
                  <a:pt x="0" y="39611"/>
                </a:lnTo>
                <a:lnTo>
                  <a:pt x="0" y="138684"/>
                </a:lnTo>
                <a:lnTo>
                  <a:pt x="24396" y="138684"/>
                </a:lnTo>
                <a:lnTo>
                  <a:pt x="24396" y="39611"/>
                </a:lnTo>
                <a:close/>
              </a:path>
              <a:path w="183515" h="139065">
                <a:moveTo>
                  <a:pt x="24396" y="0"/>
                </a:moveTo>
                <a:lnTo>
                  <a:pt x="0" y="0"/>
                </a:lnTo>
                <a:lnTo>
                  <a:pt x="0" y="22847"/>
                </a:lnTo>
                <a:lnTo>
                  <a:pt x="24396" y="22847"/>
                </a:lnTo>
                <a:lnTo>
                  <a:pt x="24396" y="0"/>
                </a:lnTo>
                <a:close/>
              </a:path>
              <a:path w="183515" h="139065">
                <a:moveTo>
                  <a:pt x="76212" y="0"/>
                </a:moveTo>
                <a:lnTo>
                  <a:pt x="51828" y="0"/>
                </a:lnTo>
                <a:lnTo>
                  <a:pt x="51828" y="138684"/>
                </a:lnTo>
                <a:lnTo>
                  <a:pt x="76212" y="138684"/>
                </a:lnTo>
                <a:lnTo>
                  <a:pt x="76212" y="0"/>
                </a:lnTo>
                <a:close/>
              </a:path>
              <a:path w="183515" h="139065">
                <a:moveTo>
                  <a:pt x="129552" y="0"/>
                </a:moveTo>
                <a:lnTo>
                  <a:pt x="105168" y="0"/>
                </a:lnTo>
                <a:lnTo>
                  <a:pt x="105168" y="138684"/>
                </a:lnTo>
                <a:lnTo>
                  <a:pt x="129552" y="138684"/>
                </a:lnTo>
                <a:lnTo>
                  <a:pt x="129552" y="0"/>
                </a:lnTo>
                <a:close/>
              </a:path>
              <a:path w="183515" h="139065">
                <a:moveTo>
                  <a:pt x="182892" y="39611"/>
                </a:moveTo>
                <a:lnTo>
                  <a:pt x="158496" y="39611"/>
                </a:lnTo>
                <a:lnTo>
                  <a:pt x="158496" y="138684"/>
                </a:lnTo>
                <a:lnTo>
                  <a:pt x="182892" y="138684"/>
                </a:lnTo>
                <a:lnTo>
                  <a:pt x="182892" y="39611"/>
                </a:lnTo>
                <a:close/>
              </a:path>
              <a:path w="183515" h="139065">
                <a:moveTo>
                  <a:pt x="182892" y="0"/>
                </a:moveTo>
                <a:lnTo>
                  <a:pt x="158496" y="0"/>
                </a:lnTo>
                <a:lnTo>
                  <a:pt x="158496" y="22847"/>
                </a:lnTo>
                <a:lnTo>
                  <a:pt x="182892" y="22847"/>
                </a:lnTo>
                <a:lnTo>
                  <a:pt x="182892" y="0"/>
                </a:lnTo>
                <a:close/>
              </a:path>
            </a:pathLst>
          </a:custGeom>
          <a:solidFill>
            <a:srgbClr val="7C8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5568" y="6431279"/>
            <a:ext cx="231140" cy="1005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0076" y="6431279"/>
            <a:ext cx="76200" cy="10058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02920" y="6341364"/>
            <a:ext cx="192405" cy="190500"/>
          </a:xfrm>
          <a:custGeom>
            <a:avLst/>
            <a:gdLst/>
            <a:ahLst/>
            <a:cxnLst/>
            <a:rect l="l" t="t" r="r" b="b"/>
            <a:pathLst>
              <a:path w="192404" h="190500">
                <a:moveTo>
                  <a:pt x="192024" y="109728"/>
                </a:moveTo>
                <a:lnTo>
                  <a:pt x="188976" y="105156"/>
                </a:lnTo>
                <a:lnTo>
                  <a:pt x="187452" y="102108"/>
                </a:lnTo>
                <a:lnTo>
                  <a:pt x="138684" y="51828"/>
                </a:lnTo>
                <a:lnTo>
                  <a:pt x="138684" y="138684"/>
                </a:lnTo>
                <a:lnTo>
                  <a:pt x="54864" y="138684"/>
                </a:lnTo>
                <a:lnTo>
                  <a:pt x="54864" y="51816"/>
                </a:lnTo>
                <a:lnTo>
                  <a:pt x="138684" y="51816"/>
                </a:lnTo>
                <a:lnTo>
                  <a:pt x="89916" y="1524"/>
                </a:lnTo>
                <a:lnTo>
                  <a:pt x="88392" y="0"/>
                </a:lnTo>
                <a:lnTo>
                  <a:pt x="0" y="0"/>
                </a:lnTo>
                <a:lnTo>
                  <a:pt x="0" y="190500"/>
                </a:lnTo>
                <a:lnTo>
                  <a:pt x="192024" y="190500"/>
                </a:lnTo>
                <a:lnTo>
                  <a:pt x="192024" y="138684"/>
                </a:lnTo>
                <a:lnTo>
                  <a:pt x="192024" y="109728"/>
                </a:lnTo>
                <a:close/>
              </a:path>
              <a:path w="192404" h="190500">
                <a:moveTo>
                  <a:pt x="192024" y="12"/>
                </a:moveTo>
                <a:lnTo>
                  <a:pt x="138684" y="12"/>
                </a:lnTo>
                <a:lnTo>
                  <a:pt x="138684" y="51816"/>
                </a:lnTo>
                <a:lnTo>
                  <a:pt x="192024" y="51828"/>
                </a:lnTo>
                <a:lnTo>
                  <a:pt x="192024" y="12"/>
                </a:lnTo>
                <a:close/>
              </a:path>
            </a:pathLst>
          </a:custGeom>
          <a:solidFill>
            <a:srgbClr val="7C8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787" y="1473169"/>
            <a:ext cx="8931275" cy="40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212A3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201" y="2306573"/>
            <a:ext cx="5247640" cy="397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75607" y="6398492"/>
            <a:ext cx="230701" cy="16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0797C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.Castelhano@milliman.co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400" y="5658611"/>
                </a:moveTo>
                <a:lnTo>
                  <a:pt x="0" y="5658611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5658611"/>
                </a:lnTo>
                <a:close/>
              </a:path>
            </a:pathLst>
          </a:custGeom>
          <a:solidFill>
            <a:srgbClr val="007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sp>
          <p:nvSpPr>
            <p:cNvPr id="4" name="object 4"/>
            <p:cNvSpPr/>
            <p:nvPr/>
          </p:nvSpPr>
          <p:spPr>
            <a:xfrm>
              <a:off x="0" y="1057655"/>
              <a:ext cx="8644255" cy="5659120"/>
            </a:xfrm>
            <a:custGeom>
              <a:avLst/>
              <a:gdLst/>
              <a:ahLst/>
              <a:cxnLst/>
              <a:rect l="l" t="t" r="r" b="b"/>
              <a:pathLst>
                <a:path w="8644255" h="5659120">
                  <a:moveTo>
                    <a:pt x="2247900" y="5658612"/>
                  </a:moveTo>
                  <a:lnTo>
                    <a:pt x="0" y="5658612"/>
                  </a:lnTo>
                  <a:lnTo>
                    <a:pt x="0" y="0"/>
                  </a:lnTo>
                  <a:lnTo>
                    <a:pt x="8644128" y="0"/>
                  </a:lnTo>
                  <a:lnTo>
                    <a:pt x="8644128" y="2830068"/>
                  </a:lnTo>
                  <a:lnTo>
                    <a:pt x="8642604" y="2830068"/>
                  </a:lnTo>
                  <a:lnTo>
                    <a:pt x="7234428" y="4245864"/>
                  </a:lnTo>
                  <a:lnTo>
                    <a:pt x="2247900" y="4245864"/>
                  </a:lnTo>
                  <a:lnTo>
                    <a:pt x="2247900" y="5658612"/>
                  </a:lnTo>
                  <a:close/>
                </a:path>
                <a:path w="8644255" h="5659120">
                  <a:moveTo>
                    <a:pt x="2255520" y="5658612"/>
                  </a:moveTo>
                  <a:lnTo>
                    <a:pt x="2247900" y="5658612"/>
                  </a:lnTo>
                  <a:lnTo>
                    <a:pt x="2247900" y="4245864"/>
                  </a:lnTo>
                  <a:lnTo>
                    <a:pt x="3668268" y="4245864"/>
                  </a:lnTo>
                  <a:lnTo>
                    <a:pt x="2255520" y="565861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4" y="5833872"/>
              <a:ext cx="1583436" cy="6111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12523" y="1057668"/>
              <a:ext cx="4246245" cy="5659120"/>
            </a:xfrm>
            <a:custGeom>
              <a:avLst/>
              <a:gdLst/>
              <a:ahLst/>
              <a:cxnLst/>
              <a:rect l="l" t="t" r="r" b="b"/>
              <a:pathLst>
                <a:path w="4246245" h="5659120">
                  <a:moveTo>
                    <a:pt x="4245876" y="4245864"/>
                  </a:moveTo>
                  <a:lnTo>
                    <a:pt x="1423416" y="4245864"/>
                  </a:lnTo>
                  <a:lnTo>
                    <a:pt x="1421904" y="4245864"/>
                  </a:lnTo>
                  <a:lnTo>
                    <a:pt x="1421904" y="4247362"/>
                  </a:lnTo>
                  <a:lnTo>
                    <a:pt x="0" y="5658599"/>
                  </a:lnTo>
                  <a:lnTo>
                    <a:pt x="1421904" y="5658599"/>
                  </a:lnTo>
                  <a:lnTo>
                    <a:pt x="4245876" y="5658612"/>
                  </a:lnTo>
                  <a:lnTo>
                    <a:pt x="4245876" y="4245864"/>
                  </a:lnTo>
                  <a:close/>
                </a:path>
                <a:path w="4246245" h="5659120">
                  <a:moveTo>
                    <a:pt x="4245876" y="0"/>
                  </a:moveTo>
                  <a:lnTo>
                    <a:pt x="2831604" y="0"/>
                  </a:lnTo>
                  <a:lnTo>
                    <a:pt x="2831604" y="2830068"/>
                  </a:lnTo>
                  <a:lnTo>
                    <a:pt x="4245876" y="2830068"/>
                  </a:lnTo>
                  <a:lnTo>
                    <a:pt x="4245876" y="0"/>
                  </a:lnTo>
                  <a:close/>
                </a:path>
              </a:pathLst>
            </a:custGeom>
            <a:solidFill>
              <a:srgbClr val="212A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1694" y="1909104"/>
            <a:ext cx="7738745" cy="111252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1019"/>
              </a:spcBef>
            </a:pPr>
            <a:r>
              <a:rPr sz="3950" dirty="0"/>
              <a:t>Managing</a:t>
            </a:r>
            <a:r>
              <a:rPr sz="3950" spc="10" dirty="0"/>
              <a:t> </a:t>
            </a:r>
            <a:r>
              <a:rPr sz="3950" dirty="0"/>
              <a:t>Contribution</a:t>
            </a:r>
            <a:r>
              <a:rPr sz="3950" spc="20" dirty="0"/>
              <a:t> </a:t>
            </a:r>
            <a:r>
              <a:rPr sz="3950" spc="-20" dirty="0"/>
              <a:t>Volatility </a:t>
            </a:r>
            <a:r>
              <a:rPr sz="3950" dirty="0"/>
              <a:t>in</a:t>
            </a:r>
            <a:r>
              <a:rPr sz="3950" spc="15" dirty="0"/>
              <a:t> </a:t>
            </a:r>
            <a:r>
              <a:rPr sz="3950" dirty="0"/>
              <a:t>a</a:t>
            </a:r>
            <a:r>
              <a:rPr sz="3950" spc="30" dirty="0"/>
              <a:t> </a:t>
            </a:r>
            <a:r>
              <a:rPr sz="3950" spc="-25" dirty="0"/>
              <a:t>Well-</a:t>
            </a:r>
            <a:r>
              <a:rPr sz="3950" dirty="0"/>
              <a:t>Funded</a:t>
            </a:r>
            <a:r>
              <a:rPr sz="3950" spc="15" dirty="0"/>
              <a:t> </a:t>
            </a:r>
            <a:r>
              <a:rPr sz="3950" dirty="0"/>
              <a:t>DB</a:t>
            </a:r>
            <a:r>
              <a:rPr sz="3950" spc="5" dirty="0"/>
              <a:t> </a:t>
            </a:r>
            <a:r>
              <a:rPr sz="3950" spc="-20" dirty="0"/>
              <a:t>Plan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491775" y="4094452"/>
            <a:ext cx="2661920" cy="786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8099"/>
              </a:lnSpc>
              <a:spcBef>
                <a:spcPts val="90"/>
              </a:spcBef>
            </a:pP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Jennifer</a:t>
            </a:r>
            <a:r>
              <a:rPr sz="1300" b="1" spc="1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M.</a:t>
            </a:r>
            <a:r>
              <a:rPr sz="1300" b="1" spc="3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Castelhano,</a:t>
            </a:r>
            <a:r>
              <a:rPr sz="1300" b="1" spc="3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12A36"/>
                </a:solidFill>
                <a:latin typeface="Arial"/>
                <a:cs typeface="Arial"/>
              </a:rPr>
              <a:t>FSA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Principal</a:t>
            </a:r>
            <a:r>
              <a:rPr sz="1300" b="1" spc="2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and</a:t>
            </a:r>
            <a:r>
              <a:rPr sz="1300" b="1" spc="1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Consulting</a:t>
            </a:r>
            <a:r>
              <a:rPr sz="1300" b="1" spc="-2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12A36"/>
                </a:solidFill>
                <a:latin typeface="Arial"/>
                <a:cs typeface="Arial"/>
              </a:rPr>
              <a:t>Actuary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Milliman,</a:t>
            </a:r>
            <a:r>
              <a:rPr sz="1300" b="1" spc="6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12A36"/>
                </a:solidFill>
                <a:latin typeface="Arial"/>
                <a:cs typeface="Arial"/>
              </a:rPr>
              <a:t>Inc.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1714" y="5161253"/>
            <a:ext cx="116332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0" dirty="0">
                <a:solidFill>
                  <a:srgbClr val="212A36"/>
                </a:solidFill>
                <a:latin typeface="Arial"/>
                <a:cs typeface="Arial"/>
              </a:rPr>
              <a:t>SEPTEMBER</a:t>
            </a:r>
            <a:r>
              <a:rPr sz="800" b="1" spc="14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212A36"/>
                </a:solidFill>
                <a:latin typeface="Arial"/>
                <a:cs typeface="Arial"/>
              </a:rPr>
              <a:t>16,</a:t>
            </a:r>
            <a:r>
              <a:rPr sz="800" b="1" spc="15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12A36"/>
                </a:solidFill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880" y="5864352"/>
            <a:ext cx="1719580" cy="688975"/>
            <a:chOff x="182880" y="5864352"/>
            <a:chExt cx="1719580" cy="688975"/>
          </a:xfrm>
        </p:grpSpPr>
        <p:sp>
          <p:nvSpPr>
            <p:cNvPr id="11" name="object 11"/>
            <p:cNvSpPr/>
            <p:nvPr/>
          </p:nvSpPr>
          <p:spPr>
            <a:xfrm>
              <a:off x="280416" y="5864352"/>
              <a:ext cx="1621790" cy="588645"/>
            </a:xfrm>
            <a:custGeom>
              <a:avLst/>
              <a:gdLst/>
              <a:ahLst/>
              <a:cxnLst/>
              <a:rect l="l" t="t" r="r" b="b"/>
              <a:pathLst>
                <a:path w="1621789" h="588645">
                  <a:moveTo>
                    <a:pt x="1621535" y="588264"/>
                  </a:moveTo>
                  <a:lnTo>
                    <a:pt x="0" y="588264"/>
                  </a:lnTo>
                  <a:lnTo>
                    <a:pt x="0" y="0"/>
                  </a:lnTo>
                  <a:lnTo>
                    <a:pt x="1621535" y="0"/>
                  </a:lnTo>
                  <a:lnTo>
                    <a:pt x="1621535" y="58826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" y="6050280"/>
              <a:ext cx="1197864" cy="5029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60" y="2325624"/>
            <a:ext cx="8138159" cy="38237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Impact</a:t>
            </a:r>
            <a:r>
              <a:rPr spc="30" dirty="0"/>
              <a:t> </a:t>
            </a:r>
            <a:r>
              <a:rPr dirty="0"/>
              <a:t>on</a:t>
            </a:r>
            <a:r>
              <a:rPr spc="35" dirty="0"/>
              <a:t> </a:t>
            </a:r>
            <a:r>
              <a:rPr dirty="0"/>
              <a:t>contributions</a:t>
            </a:r>
            <a:r>
              <a:rPr spc="50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traditional</a:t>
            </a:r>
            <a:r>
              <a:rPr spc="-60" dirty="0"/>
              <a:t> </a:t>
            </a:r>
            <a:r>
              <a:rPr dirty="0"/>
              <a:t>ADC</a:t>
            </a:r>
            <a:r>
              <a:rPr spc="35" dirty="0"/>
              <a:t> </a:t>
            </a:r>
            <a:r>
              <a:rPr dirty="0"/>
              <a:t>funding</a:t>
            </a:r>
            <a:r>
              <a:rPr spc="60" dirty="0"/>
              <a:t> </a:t>
            </a:r>
            <a:r>
              <a:rPr spc="-10" dirty="0"/>
              <a:t>policy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3856" y="3091639"/>
            <a:ext cx="1562735" cy="911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11800"/>
              </a:lnSpc>
              <a:spcBef>
                <a:spcPts val="90"/>
              </a:spcBef>
            </a:pP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Surplus</a:t>
            </a:r>
            <a:r>
              <a:rPr sz="1300" b="1" spc="2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is</a:t>
            </a:r>
            <a:r>
              <a:rPr sz="1300" b="1" spc="2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0A562"/>
                </a:solidFill>
                <a:latin typeface="Arial"/>
                <a:cs typeface="Arial"/>
              </a:rPr>
              <a:t>big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enough</a:t>
            </a:r>
            <a:r>
              <a:rPr sz="1300" b="1" spc="-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to cover</a:t>
            </a:r>
            <a:r>
              <a:rPr sz="1300" b="1" spc="1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0A562"/>
                </a:solidFill>
                <a:latin typeface="Arial"/>
                <a:cs typeface="Arial"/>
              </a:rPr>
              <a:t>all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of</a:t>
            </a:r>
            <a:r>
              <a:rPr sz="1300" b="1" spc="1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the</a:t>
            </a:r>
            <a:r>
              <a:rPr sz="1300" b="1" spc="1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Net</a:t>
            </a:r>
            <a:r>
              <a:rPr sz="1300" b="1" spc="1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562"/>
                </a:solidFill>
                <a:latin typeface="Arial"/>
                <a:cs typeface="Arial"/>
              </a:rPr>
              <a:t>Normal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Cost</a:t>
            </a:r>
            <a:r>
              <a:rPr sz="1300" b="1" spc="1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so</a:t>
            </a:r>
            <a:r>
              <a:rPr sz="1300" b="1" spc="-3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ADC</a:t>
            </a:r>
            <a:r>
              <a:rPr sz="1300" b="1" spc="3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00A562"/>
                </a:solidFill>
                <a:latin typeface="Arial"/>
                <a:cs typeface="Arial"/>
              </a:rPr>
              <a:t>=</a:t>
            </a:r>
            <a:r>
              <a:rPr sz="1300" b="1" spc="-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00A562"/>
                </a:solidFill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8259" y="3051619"/>
            <a:ext cx="4386580" cy="3098165"/>
            <a:chOff x="1318259" y="3051619"/>
            <a:chExt cx="4386580" cy="3098165"/>
          </a:xfrm>
        </p:grpSpPr>
        <p:sp>
          <p:nvSpPr>
            <p:cNvPr id="6" name="object 6"/>
            <p:cNvSpPr/>
            <p:nvPr/>
          </p:nvSpPr>
          <p:spPr>
            <a:xfrm>
              <a:off x="3576827" y="3067811"/>
              <a:ext cx="0" cy="2734310"/>
            </a:xfrm>
            <a:custGeom>
              <a:avLst/>
              <a:gdLst/>
              <a:ahLst/>
              <a:cxnLst/>
              <a:rect l="l" t="t" r="r" b="b"/>
              <a:pathLst>
                <a:path h="2734310">
                  <a:moveTo>
                    <a:pt x="0" y="0"/>
                  </a:moveTo>
                  <a:lnTo>
                    <a:pt x="0" y="2734056"/>
                  </a:lnTo>
                </a:path>
              </a:pathLst>
            </a:custGeom>
            <a:ln w="30480">
              <a:solidFill>
                <a:srgbClr val="FFA1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8330" y="3067811"/>
              <a:ext cx="0" cy="2734310"/>
            </a:xfrm>
            <a:custGeom>
              <a:avLst/>
              <a:gdLst/>
              <a:ahLst/>
              <a:cxnLst/>
              <a:rect l="l" t="t" r="r" b="b"/>
              <a:pathLst>
                <a:path h="2734310">
                  <a:moveTo>
                    <a:pt x="0" y="0"/>
                  </a:moveTo>
                  <a:lnTo>
                    <a:pt x="0" y="2734056"/>
                  </a:lnTo>
                </a:path>
              </a:pathLst>
            </a:custGeom>
            <a:ln w="32004">
              <a:solidFill>
                <a:srgbClr val="FFA1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8259" y="4050791"/>
              <a:ext cx="2228087" cy="209854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345" y="3529157"/>
            <a:ext cx="2609215" cy="46735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100%</a:t>
            </a:r>
            <a:r>
              <a:rPr sz="1300" b="1" spc="2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funded</a:t>
            </a:r>
            <a:r>
              <a:rPr sz="1300" b="1" spc="2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at</a:t>
            </a:r>
            <a:r>
              <a:rPr sz="1300" b="1" spc="1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the</a:t>
            </a:r>
            <a:r>
              <a:rPr sz="1300" b="1" spc="1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12A36"/>
                </a:solidFill>
                <a:latin typeface="Arial"/>
                <a:cs typeface="Arial"/>
              </a:rPr>
              <a:t>start;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ADC</a:t>
            </a:r>
            <a:r>
              <a:rPr sz="1300" b="1" spc="3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=</a:t>
            </a:r>
            <a:r>
              <a:rPr sz="1300" b="1" spc="2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Net</a:t>
            </a:r>
            <a:r>
              <a:rPr sz="1300" b="1" spc="1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Normal</a:t>
            </a:r>
            <a:r>
              <a:rPr sz="1300" b="1" spc="2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Cost</a:t>
            </a:r>
            <a:r>
              <a:rPr sz="1300" b="1" spc="2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=</a:t>
            </a:r>
            <a:r>
              <a:rPr sz="1300" b="1" spc="25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12A36"/>
                </a:solidFill>
                <a:latin typeface="Arial"/>
                <a:cs typeface="Arial"/>
              </a:rPr>
              <a:t>$4.3</a:t>
            </a:r>
            <a:r>
              <a:rPr sz="1300" b="1" spc="2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212A36"/>
                </a:solidFill>
                <a:latin typeface="Arial"/>
                <a:cs typeface="Arial"/>
              </a:rPr>
              <a:t>m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7616" y="4891470"/>
            <a:ext cx="1684020" cy="911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540" algn="ctr">
              <a:lnSpc>
                <a:spcPct val="111800"/>
              </a:lnSpc>
              <a:spcBef>
                <a:spcPts val="90"/>
              </a:spcBef>
            </a:pP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Slightly</a:t>
            </a:r>
            <a:r>
              <a:rPr sz="1300" b="1" spc="2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over</a:t>
            </a:r>
            <a:r>
              <a:rPr sz="1300" b="1" spc="3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50BDE1"/>
                </a:solidFill>
                <a:latin typeface="Arial"/>
                <a:cs typeface="Arial"/>
              </a:rPr>
              <a:t>100%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funded;</a:t>
            </a:r>
            <a:r>
              <a:rPr sz="1300" b="1" spc="1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surplus</a:t>
            </a:r>
            <a:r>
              <a:rPr sz="1300" b="1" spc="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50BDE1"/>
                </a:solidFill>
                <a:latin typeface="Arial"/>
                <a:cs typeface="Arial"/>
              </a:rPr>
              <a:t>is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used</a:t>
            </a:r>
            <a:r>
              <a:rPr sz="1300" b="1" spc="1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to</a:t>
            </a:r>
            <a:r>
              <a:rPr sz="1300" b="1" spc="1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cover</a:t>
            </a:r>
            <a:r>
              <a:rPr sz="1300" b="1" spc="2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part</a:t>
            </a:r>
            <a:r>
              <a:rPr sz="1300" b="1" spc="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50BDE1"/>
                </a:solidFill>
                <a:latin typeface="Arial"/>
                <a:cs typeface="Arial"/>
              </a:rPr>
              <a:t>of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the</a:t>
            </a:r>
            <a:r>
              <a:rPr sz="1300" b="1" spc="1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Net</a:t>
            </a:r>
            <a:r>
              <a:rPr sz="1300" b="1" spc="3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50BDE1"/>
                </a:solidFill>
                <a:latin typeface="Arial"/>
                <a:cs typeface="Arial"/>
              </a:rPr>
              <a:t>Normal</a:t>
            </a:r>
            <a:r>
              <a:rPr sz="1300" b="1" spc="3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50BDE1"/>
                </a:solidFill>
                <a:latin typeface="Arial"/>
                <a:cs typeface="Arial"/>
              </a:rPr>
              <a:t>Cost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9571" y="2113788"/>
            <a:ext cx="3400043" cy="40355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62791" y="4858072"/>
            <a:ext cx="1946910" cy="911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1800"/>
              </a:lnSpc>
              <a:spcBef>
                <a:spcPts val="90"/>
              </a:spcBef>
            </a:pP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Market</a:t>
            </a:r>
            <a:r>
              <a:rPr sz="1300" b="1" spc="4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losses</a:t>
            </a:r>
            <a:r>
              <a:rPr sz="1300" b="1" spc="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drop</a:t>
            </a:r>
            <a:r>
              <a:rPr sz="1300" b="1" spc="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A100"/>
                </a:solidFill>
                <a:latin typeface="Arial"/>
                <a:cs typeface="Arial"/>
              </a:rPr>
              <a:t>plan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to</a:t>
            </a:r>
            <a:r>
              <a:rPr sz="1300" b="1" spc="1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below</a:t>
            </a:r>
            <a:r>
              <a:rPr sz="1300" b="1" spc="3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100%</a:t>
            </a:r>
            <a:r>
              <a:rPr sz="1300" b="1" spc="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A100"/>
                </a:solidFill>
                <a:latin typeface="Arial"/>
                <a:cs typeface="Arial"/>
              </a:rPr>
              <a:t>funded;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ADC</a:t>
            </a:r>
            <a:r>
              <a:rPr sz="1300" b="1" spc="3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=</a:t>
            </a:r>
            <a:r>
              <a:rPr sz="1300" b="1" spc="2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Normal</a:t>
            </a:r>
            <a:r>
              <a:rPr sz="1300" b="1" spc="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Cost</a:t>
            </a:r>
            <a:r>
              <a:rPr sz="1300" b="1" spc="2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FFA100"/>
                </a:solidFill>
                <a:latin typeface="Arial"/>
                <a:cs typeface="Arial"/>
              </a:rPr>
              <a:t>+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Past</a:t>
            </a:r>
            <a:r>
              <a:rPr sz="1300" b="1" spc="4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A100"/>
                </a:solidFill>
                <a:latin typeface="Arial"/>
                <a:cs typeface="Arial"/>
              </a:rPr>
              <a:t>Service</a:t>
            </a:r>
            <a:r>
              <a:rPr sz="1300" b="1" spc="5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A100"/>
                </a:solidFill>
                <a:latin typeface="Arial"/>
                <a:cs typeface="Arial"/>
              </a:rPr>
              <a:t>Cost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8064" y="2162038"/>
            <a:ext cx="45275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-20" dirty="0">
                <a:solidFill>
                  <a:srgbClr val="FFA100"/>
                </a:solidFill>
                <a:latin typeface="Arial"/>
                <a:cs typeface="Arial"/>
              </a:rPr>
              <a:t>$17m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4259" y="3061716"/>
            <a:ext cx="2033016" cy="308762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0"/>
              </a:spcBef>
            </a:pPr>
            <a:r>
              <a:rPr dirty="0"/>
              <a:t>New</a:t>
            </a:r>
            <a:r>
              <a:rPr spc="-5" dirty="0"/>
              <a:t> </a:t>
            </a:r>
            <a:r>
              <a:rPr dirty="0"/>
              <a:t>approach</a:t>
            </a:r>
            <a:r>
              <a:rPr spc="20" dirty="0"/>
              <a:t> </a:t>
            </a:r>
            <a:r>
              <a:rPr dirty="0"/>
              <a:t>#1:</a:t>
            </a:r>
            <a:r>
              <a:rPr spc="-15" dirty="0"/>
              <a:t> </a:t>
            </a:r>
            <a:r>
              <a:rPr dirty="0"/>
              <a:t>deliberately</a:t>
            </a:r>
            <a:r>
              <a:rPr spc="15" dirty="0"/>
              <a:t> </a:t>
            </a:r>
            <a:r>
              <a:rPr dirty="0"/>
              <a:t>build</a:t>
            </a:r>
            <a:r>
              <a:rPr spc="45" dirty="0"/>
              <a:t> </a:t>
            </a:r>
            <a:r>
              <a:rPr dirty="0"/>
              <a:t>up</a:t>
            </a:r>
            <a:r>
              <a:rPr spc="2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funding</a:t>
            </a:r>
            <a:r>
              <a:rPr spc="45" dirty="0"/>
              <a:t> </a:t>
            </a:r>
            <a:r>
              <a:rPr spc="-10" dirty="0"/>
              <a:t>cushion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90219" y="1950255"/>
            <a:ext cx="8283575" cy="285432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365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Avoid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temptation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use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surplus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subsidize</a:t>
            </a:r>
            <a:r>
              <a:rPr sz="195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Net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Normal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38414D"/>
                </a:solidFill>
                <a:latin typeface="Arial"/>
                <a:cs typeface="Arial"/>
              </a:rPr>
              <a:t>Cost</a:t>
            </a:r>
            <a:endParaRPr sz="1950">
              <a:latin typeface="Arial"/>
              <a:cs typeface="Arial"/>
            </a:endParaRPr>
          </a:p>
          <a:p>
            <a:pPr marL="297180" marR="607060" indent="-285115">
              <a:lnSpc>
                <a:spcPct val="111300"/>
              </a:lnSpc>
              <a:spcBef>
                <a:spcPts val="1005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Continue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pay</a:t>
            </a:r>
            <a:r>
              <a:rPr sz="195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full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Net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Normal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Cost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even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if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plan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becomes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modestly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overfunded</a:t>
            </a:r>
            <a:endParaRPr sz="1950">
              <a:latin typeface="Arial"/>
              <a:cs typeface="Arial"/>
            </a:endParaRPr>
          </a:p>
          <a:p>
            <a:pPr marL="297180" marR="5080" indent="-285115">
              <a:lnSpc>
                <a:spcPct val="111800"/>
              </a:lnSpc>
              <a:spcBef>
                <a:spcPts val="994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</a:tabLst>
            </a:pPr>
            <a:r>
              <a:rPr sz="1950" spc="-20" dirty="0">
                <a:solidFill>
                  <a:srgbClr val="38414D"/>
                </a:solidFill>
                <a:latin typeface="Arial"/>
                <a:cs typeface="Arial"/>
              </a:rPr>
              <a:t>Take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95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“holidays”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only</a:t>
            </a:r>
            <a:r>
              <a:rPr sz="1950" b="1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once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funded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ratio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reaches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target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110%,</a:t>
            </a:r>
            <a:r>
              <a:rPr sz="195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or</a:t>
            </a:r>
            <a:r>
              <a:rPr sz="195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125%,</a:t>
            </a:r>
            <a:r>
              <a:rPr sz="195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or</a:t>
            </a:r>
            <a:r>
              <a:rPr sz="195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even</a:t>
            </a:r>
            <a:r>
              <a:rPr sz="195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38414D"/>
                </a:solidFill>
                <a:latin typeface="Arial"/>
                <a:cs typeface="Arial"/>
              </a:rPr>
              <a:t>150%</a:t>
            </a:r>
            <a:endParaRPr sz="1950">
              <a:latin typeface="Arial"/>
              <a:cs typeface="Arial"/>
            </a:endParaRPr>
          </a:p>
          <a:p>
            <a:pPr marL="297180" marR="304165" indent="-285115">
              <a:lnSpc>
                <a:spcPct val="111800"/>
              </a:lnSpc>
              <a:spcBef>
                <a:spcPts val="985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Messaging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around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this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approach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is</a:t>
            </a:r>
            <a:r>
              <a:rPr sz="1950" spc="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important,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head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off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pressure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38414D"/>
                </a:solidFill>
                <a:latin typeface="Arial"/>
                <a:cs typeface="Arial"/>
              </a:rPr>
              <a:t>to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improve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benefits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when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plan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is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overfunded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808" y="2484119"/>
            <a:ext cx="7947242" cy="37578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Same</a:t>
            </a:r>
            <a:r>
              <a:rPr spc="35" dirty="0"/>
              <a:t> </a:t>
            </a:r>
            <a:r>
              <a:rPr dirty="0"/>
              <a:t>scenario</a:t>
            </a:r>
            <a:r>
              <a:rPr spc="-5" dirty="0"/>
              <a:t> </a:t>
            </a:r>
            <a:r>
              <a:rPr dirty="0"/>
              <a:t>but</a:t>
            </a:r>
            <a:r>
              <a:rPr spc="20" dirty="0"/>
              <a:t> </a:t>
            </a:r>
            <a:r>
              <a:rPr dirty="0"/>
              <a:t>with</a:t>
            </a:r>
            <a:r>
              <a:rPr spc="20" dirty="0"/>
              <a:t> </a:t>
            </a:r>
            <a:r>
              <a:rPr dirty="0"/>
              <a:t>new</a:t>
            </a:r>
            <a:r>
              <a:rPr spc="5" dirty="0"/>
              <a:t> </a:t>
            </a:r>
            <a:r>
              <a:rPr dirty="0"/>
              <a:t>approach</a:t>
            </a:r>
            <a:r>
              <a:rPr spc="20" dirty="0"/>
              <a:t> </a:t>
            </a:r>
            <a:r>
              <a:rPr dirty="0"/>
              <a:t>#1,</a:t>
            </a:r>
            <a:r>
              <a:rPr spc="30" dirty="0"/>
              <a:t> </a:t>
            </a:r>
            <a:r>
              <a:rPr dirty="0"/>
              <a:t>125% </a:t>
            </a:r>
            <a:r>
              <a:rPr spc="-10" dirty="0"/>
              <a:t>target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0119" y="4902826"/>
            <a:ext cx="200977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5"/>
              </a:lnSpc>
            </a:pP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Funded</a:t>
            </a:r>
            <a:r>
              <a:rPr sz="1150" b="1" spc="-4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ratio</a:t>
            </a:r>
            <a:r>
              <a:rPr sz="1150" b="1" spc="-1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is</a:t>
            </a:r>
            <a:r>
              <a:rPr sz="1150" b="1" spc="-2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100%</a:t>
            </a:r>
            <a:r>
              <a:rPr sz="1150" b="1" spc="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-</a:t>
            </a:r>
            <a:r>
              <a:rPr sz="1150" b="1" spc="-2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50BDE1"/>
                </a:solidFill>
                <a:latin typeface="Arial"/>
                <a:cs typeface="Arial"/>
              </a:rPr>
              <a:t>125%;</a:t>
            </a:r>
            <a:endParaRPr sz="1150">
              <a:latin typeface="Arial"/>
              <a:cs typeface="Arial"/>
            </a:endParaRPr>
          </a:p>
          <a:p>
            <a:pPr marR="129539">
              <a:lnSpc>
                <a:spcPct val="110400"/>
              </a:lnSpc>
            </a:pP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continue</a:t>
            </a:r>
            <a:r>
              <a:rPr sz="1150" b="1" spc="-5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to</a:t>
            </a:r>
            <a:r>
              <a:rPr sz="1150" b="1" spc="-1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pay</a:t>
            </a:r>
            <a:r>
              <a:rPr sz="1150" b="1" spc="-1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the</a:t>
            </a:r>
            <a:r>
              <a:rPr sz="1150" b="1" spc="-1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full</a:t>
            </a:r>
            <a:r>
              <a:rPr sz="1150" b="1" spc="-30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50BDE1"/>
                </a:solidFill>
                <a:latin typeface="Arial"/>
                <a:cs typeface="Arial"/>
              </a:rPr>
              <a:t>Net </a:t>
            </a:r>
            <a:r>
              <a:rPr sz="1150" b="1" dirty="0">
                <a:solidFill>
                  <a:srgbClr val="50BDE1"/>
                </a:solidFill>
                <a:latin typeface="Arial"/>
                <a:cs typeface="Arial"/>
              </a:rPr>
              <a:t>Normal</a:t>
            </a:r>
            <a:r>
              <a:rPr sz="1150" b="1" spc="-35" dirty="0">
                <a:solidFill>
                  <a:srgbClr val="50BDE1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50BDE1"/>
                </a:solidFill>
                <a:latin typeface="Arial"/>
                <a:cs typeface="Arial"/>
              </a:rPr>
              <a:t>Cost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2766" y="3292476"/>
            <a:ext cx="3046095" cy="267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50" algn="ctr">
              <a:lnSpc>
                <a:spcPts val="1455"/>
              </a:lnSpc>
            </a:pPr>
            <a:r>
              <a:rPr sz="1300" b="1" spc="-10" dirty="0">
                <a:solidFill>
                  <a:srgbClr val="FFA100"/>
                </a:solidFill>
                <a:latin typeface="Arial"/>
                <a:cs typeface="Arial"/>
              </a:rPr>
              <a:t>$9.5m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Arial"/>
              <a:cs typeface="Arial"/>
            </a:endParaRPr>
          </a:p>
          <a:p>
            <a:pPr marR="279400">
              <a:lnSpc>
                <a:spcPct val="147000"/>
              </a:lnSpc>
            </a:pP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Market losses</a:t>
            </a:r>
            <a:r>
              <a:rPr sz="1150" b="1" spc="-2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drop</a:t>
            </a:r>
            <a:r>
              <a:rPr sz="1150" b="1" spc="-3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plan</a:t>
            </a:r>
            <a:r>
              <a:rPr sz="1150" b="1" spc="-3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to</a:t>
            </a:r>
            <a:r>
              <a:rPr sz="1150" b="1" spc="-2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below</a:t>
            </a:r>
            <a:r>
              <a:rPr sz="1150" b="1" spc="-4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A100"/>
                </a:solidFill>
                <a:latin typeface="Arial"/>
                <a:cs typeface="Arial"/>
              </a:rPr>
              <a:t>100%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ADC</a:t>
            </a:r>
            <a:r>
              <a:rPr sz="1150" b="1" spc="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=</a:t>
            </a:r>
            <a:r>
              <a:rPr sz="1150" b="1" spc="-2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Normal</a:t>
            </a:r>
            <a:r>
              <a:rPr sz="1150" b="1" spc="-1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Cost</a:t>
            </a:r>
            <a:r>
              <a:rPr sz="1150" b="1" spc="-3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+</a:t>
            </a:r>
            <a:r>
              <a:rPr sz="1150" b="1" spc="-1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Past</a:t>
            </a:r>
            <a:r>
              <a:rPr sz="1150" b="1" spc="-3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Service</a:t>
            </a:r>
            <a:r>
              <a:rPr sz="1150" b="1" spc="1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A100"/>
                </a:solidFill>
                <a:latin typeface="Arial"/>
                <a:cs typeface="Arial"/>
              </a:rPr>
              <a:t>Cost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10400"/>
              </a:lnSpc>
              <a:spcBef>
                <a:spcPts val="490"/>
              </a:spcBef>
            </a:pP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Cushion</a:t>
            </a:r>
            <a:r>
              <a:rPr sz="1150" b="1" spc="-5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built</a:t>
            </a:r>
            <a:r>
              <a:rPr sz="1150" b="1" spc="-3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up</a:t>
            </a:r>
            <a:r>
              <a:rPr sz="1150" b="1" spc="-3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in</a:t>
            </a:r>
            <a:r>
              <a:rPr sz="1150" b="1" spc="-3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earlier</a:t>
            </a:r>
            <a:r>
              <a:rPr sz="1150" b="1" spc="-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years</a:t>
            </a:r>
            <a:r>
              <a:rPr sz="1150" b="1" spc="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A100"/>
                </a:solidFill>
                <a:latin typeface="Arial"/>
                <a:cs typeface="Arial"/>
              </a:rPr>
              <a:t>means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contributions</a:t>
            </a:r>
            <a:r>
              <a:rPr sz="1150" b="1" spc="-5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are</a:t>
            </a:r>
            <a:r>
              <a:rPr sz="1150" b="1" spc="-1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lower</a:t>
            </a:r>
            <a:r>
              <a:rPr sz="1150" b="1" spc="-5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than</a:t>
            </a:r>
            <a:r>
              <a:rPr sz="1150" b="1" spc="-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with</a:t>
            </a:r>
            <a:r>
              <a:rPr sz="1150" b="1" spc="-4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FFA100"/>
                </a:solidFill>
                <a:latin typeface="Arial"/>
                <a:cs typeface="Arial"/>
              </a:rPr>
              <a:t>traditional </a:t>
            </a:r>
            <a:r>
              <a:rPr sz="1150" b="1" dirty="0">
                <a:solidFill>
                  <a:srgbClr val="FFA100"/>
                </a:solidFill>
                <a:latin typeface="Arial"/>
                <a:cs typeface="Arial"/>
              </a:rPr>
              <a:t>funding</a:t>
            </a:r>
            <a:r>
              <a:rPr sz="1150" b="1" spc="-4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FFA100"/>
                </a:solidFill>
                <a:latin typeface="Arial"/>
                <a:cs typeface="Arial"/>
              </a:rPr>
              <a:t>policy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09700" y="3289300"/>
            <a:ext cx="4171950" cy="3011170"/>
            <a:chOff x="1409700" y="3289300"/>
            <a:chExt cx="4171950" cy="30111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700" y="4229100"/>
              <a:ext cx="2810256" cy="20711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25290" y="3322319"/>
              <a:ext cx="0" cy="2641600"/>
            </a:xfrm>
            <a:custGeom>
              <a:avLst/>
              <a:gdLst/>
              <a:ahLst/>
              <a:cxnLst/>
              <a:rect l="l" t="t" r="r" b="b"/>
              <a:pathLst>
                <a:path h="2641600">
                  <a:moveTo>
                    <a:pt x="0" y="0"/>
                  </a:moveTo>
                  <a:lnTo>
                    <a:pt x="0" y="2641092"/>
                  </a:lnTo>
                </a:path>
              </a:pathLst>
            </a:custGeom>
            <a:ln w="41148">
              <a:solidFill>
                <a:srgbClr val="FFA1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55741" y="3314700"/>
              <a:ext cx="0" cy="2641600"/>
            </a:xfrm>
            <a:custGeom>
              <a:avLst/>
              <a:gdLst/>
              <a:ahLst/>
              <a:cxnLst/>
              <a:rect l="l" t="t" r="r" b="b"/>
              <a:pathLst>
                <a:path h="2641600">
                  <a:moveTo>
                    <a:pt x="0" y="0"/>
                  </a:moveTo>
                  <a:lnTo>
                    <a:pt x="0" y="2641092"/>
                  </a:lnTo>
                </a:path>
              </a:pathLst>
            </a:custGeom>
            <a:ln w="50292">
              <a:solidFill>
                <a:srgbClr val="FFA1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3164" y="2604516"/>
            <a:ext cx="3425951" cy="36957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364204" y="5379463"/>
            <a:ext cx="990600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0400"/>
              </a:lnSpc>
              <a:spcBef>
                <a:spcPts val="100"/>
              </a:spcBef>
            </a:pPr>
            <a:r>
              <a:rPr sz="1150" b="1" dirty="0">
                <a:solidFill>
                  <a:srgbClr val="00A562"/>
                </a:solidFill>
                <a:latin typeface="Arial"/>
                <a:cs typeface="Arial"/>
              </a:rPr>
              <a:t>Over</a:t>
            </a:r>
            <a:r>
              <a:rPr sz="1150" b="1" spc="-2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00A562"/>
                </a:solidFill>
                <a:latin typeface="Arial"/>
                <a:cs typeface="Arial"/>
              </a:rPr>
              <a:t>125%; </a:t>
            </a:r>
            <a:r>
              <a:rPr sz="1150" b="1" dirty="0">
                <a:solidFill>
                  <a:srgbClr val="00A562"/>
                </a:solidFill>
                <a:latin typeface="Arial"/>
                <a:cs typeface="Arial"/>
              </a:rPr>
              <a:t>okay</a:t>
            </a:r>
            <a:r>
              <a:rPr sz="1150" b="1" spc="-2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00A562"/>
                </a:solidFill>
                <a:latin typeface="Arial"/>
                <a:cs typeface="Arial"/>
              </a:rPr>
              <a:t>to</a:t>
            </a:r>
            <a:r>
              <a:rPr sz="1150" b="1" spc="-2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00A562"/>
                </a:solidFill>
                <a:latin typeface="Arial"/>
                <a:cs typeface="Arial"/>
              </a:rPr>
              <a:t>take</a:t>
            </a:r>
            <a:r>
              <a:rPr sz="1150" b="1" spc="-1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150" b="1" spc="-50" dirty="0">
                <a:solidFill>
                  <a:srgbClr val="00A562"/>
                </a:solidFill>
                <a:latin typeface="Arial"/>
                <a:cs typeface="Arial"/>
              </a:rPr>
              <a:t>a </a:t>
            </a:r>
            <a:r>
              <a:rPr sz="1150" b="1" spc="-10" dirty="0">
                <a:solidFill>
                  <a:srgbClr val="00A562"/>
                </a:solidFill>
                <a:latin typeface="Arial"/>
                <a:cs typeface="Arial"/>
              </a:rPr>
              <a:t>“holiday”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3003" y="3314700"/>
            <a:ext cx="1325879" cy="298551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0"/>
              </a:spcBef>
            </a:pPr>
            <a:r>
              <a:rPr dirty="0"/>
              <a:t>New</a:t>
            </a:r>
            <a:r>
              <a:rPr spc="-5" dirty="0"/>
              <a:t> </a:t>
            </a:r>
            <a:r>
              <a:rPr dirty="0"/>
              <a:t>approach</a:t>
            </a:r>
            <a:r>
              <a:rPr spc="20" dirty="0"/>
              <a:t> </a:t>
            </a:r>
            <a:r>
              <a:rPr dirty="0"/>
              <a:t>#2:</a:t>
            </a:r>
            <a:r>
              <a:rPr spc="-20" dirty="0"/>
              <a:t> </a:t>
            </a:r>
            <a:r>
              <a:rPr dirty="0"/>
              <a:t>set</a:t>
            </a:r>
            <a:r>
              <a:rPr spc="10" dirty="0"/>
              <a:t> </a:t>
            </a:r>
            <a:r>
              <a:rPr dirty="0"/>
              <a:t>up</a:t>
            </a:r>
            <a:r>
              <a:rPr spc="1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pension</a:t>
            </a:r>
            <a:r>
              <a:rPr spc="15" dirty="0"/>
              <a:t> </a:t>
            </a:r>
            <a:r>
              <a:rPr dirty="0"/>
              <a:t>reserve</a:t>
            </a:r>
            <a:r>
              <a:rPr spc="5" dirty="0"/>
              <a:t> </a:t>
            </a:r>
            <a:r>
              <a:rPr spc="-20" dirty="0"/>
              <a:t>fund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87207" y="1971948"/>
            <a:ext cx="9147175" cy="439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5080" indent="-285115">
              <a:lnSpc>
                <a:spcPct val="110500"/>
              </a:lnSpc>
              <a:spcBef>
                <a:spcPts val="9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Establish</a:t>
            </a:r>
            <a:r>
              <a:rPr sz="1800" spc="-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with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an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up-front</a:t>
            </a:r>
            <a:r>
              <a:rPr sz="180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transfer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(excess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surplus,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one-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time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revenues)</a:t>
            </a:r>
            <a:r>
              <a:rPr sz="180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7D4"/>
                </a:solidFill>
                <a:latin typeface="Arial"/>
                <a:cs typeface="Arial"/>
              </a:rPr>
              <a:t>or</a:t>
            </a:r>
            <a:r>
              <a:rPr sz="1800" b="1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built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up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over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period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  <a:p>
            <a:pPr marL="297180" marR="182245" indent="-285115">
              <a:lnSpc>
                <a:spcPct val="110500"/>
              </a:lnSpc>
              <a:spcBef>
                <a:spcPts val="1010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  <a:tab pos="5864225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Reserve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funds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can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invested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up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50%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equities: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	better than a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general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fund, </a:t>
            </a:r>
            <a:r>
              <a:rPr sz="1800" spc="-25" dirty="0">
                <a:solidFill>
                  <a:srgbClr val="38414D"/>
                </a:solidFill>
                <a:latin typeface="Arial"/>
                <a:cs typeface="Arial"/>
              </a:rPr>
              <a:t>not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as good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as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pension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trust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2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Reserve fund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is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tapped if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800" spc="-10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Actuarially Determined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increases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38414D"/>
                </a:solidFill>
                <a:latin typeface="Arial"/>
                <a:cs typeface="Arial"/>
              </a:rPr>
              <a:t>lot</a:t>
            </a:r>
            <a:endParaRPr sz="180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8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e.g.,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trigger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threshold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is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set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at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</a:t>
            </a:r>
            <a:r>
              <a:rPr sz="165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4%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increase</a:t>
            </a:r>
            <a:r>
              <a:rPr sz="1650" spc="-6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in</a:t>
            </a:r>
            <a:r>
              <a:rPr sz="1650" spc="-9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ADC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6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Operating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budget</a:t>
            </a:r>
            <a:r>
              <a:rPr sz="1650" spc="-6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pays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first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4%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increase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5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Reserve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fund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pays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remainder</a:t>
            </a:r>
            <a:r>
              <a:rPr sz="1650" spc="-5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increase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0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Reserve fund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can be</a:t>
            </a:r>
            <a:r>
              <a:rPr sz="1800" spc="-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replenished when market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returns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are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strong</a:t>
            </a:r>
            <a:endParaRPr sz="180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8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e.g.,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if</a:t>
            </a:r>
            <a:r>
              <a:rPr sz="1650" spc="-1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ADC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goes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down,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budget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100%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the</a:t>
            </a:r>
            <a:r>
              <a:rPr sz="1650" spc="-10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ADC from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prior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year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6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Contribute</a:t>
            </a:r>
            <a:r>
              <a:rPr sz="1650" spc="-5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10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ADC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to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pension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trust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and</a:t>
            </a:r>
            <a:r>
              <a:rPr sz="165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contribute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budgeted</a:t>
            </a:r>
            <a:r>
              <a:rPr sz="1650" spc="-5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remainder</a:t>
            </a:r>
            <a:r>
              <a:rPr sz="1650" spc="-7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to</a:t>
            </a:r>
            <a:r>
              <a:rPr sz="165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reserve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fund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5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0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End</a:t>
            </a:r>
            <a:r>
              <a:rPr sz="165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replenishment</a:t>
            </a:r>
            <a:r>
              <a:rPr sz="1650" spc="-5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if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reserve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fund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is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sufficiently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large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relative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to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pension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liability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7916" y="2678651"/>
            <a:ext cx="6915777" cy="37914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1459" y="3008375"/>
            <a:ext cx="1548765" cy="688975"/>
          </a:xfrm>
          <a:prstGeom prst="rect">
            <a:avLst/>
          </a:prstGeom>
          <a:solidFill>
            <a:srgbClr val="0080E2"/>
          </a:solidFill>
        </p:spPr>
        <p:txBody>
          <a:bodyPr vert="horz" wrap="square" lIns="0" tIns="47625" rIns="0" bIns="0" rtlCol="0">
            <a:spAutoFit/>
          </a:bodyPr>
          <a:lstStyle/>
          <a:p>
            <a:pPr marL="76200" marR="66675">
              <a:lnSpc>
                <a:spcPct val="110300"/>
              </a:lnSpc>
              <a:spcBef>
                <a:spcPts val="375"/>
              </a:spcBef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16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transfer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reserve</a:t>
            </a:r>
            <a:r>
              <a:rPr sz="16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New</a:t>
            </a:r>
            <a:r>
              <a:rPr spc="-5" dirty="0"/>
              <a:t> </a:t>
            </a:r>
            <a:r>
              <a:rPr dirty="0"/>
              <a:t>approach</a:t>
            </a:r>
            <a:r>
              <a:rPr spc="20" dirty="0"/>
              <a:t> </a:t>
            </a:r>
            <a:r>
              <a:rPr dirty="0"/>
              <a:t>#2:</a:t>
            </a:r>
            <a:r>
              <a:rPr spc="-20" dirty="0"/>
              <a:t> </a:t>
            </a:r>
            <a:r>
              <a:rPr dirty="0"/>
              <a:t>set</a:t>
            </a:r>
            <a:r>
              <a:rPr spc="15" dirty="0"/>
              <a:t> </a:t>
            </a:r>
            <a:r>
              <a:rPr dirty="0"/>
              <a:t>up</a:t>
            </a:r>
            <a:r>
              <a:rPr spc="1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dirty="0"/>
              <a:t>pension</a:t>
            </a:r>
            <a:r>
              <a:rPr spc="15" dirty="0"/>
              <a:t> </a:t>
            </a:r>
            <a:r>
              <a:rPr dirty="0"/>
              <a:t>funding</a:t>
            </a:r>
            <a:r>
              <a:rPr spc="40" dirty="0"/>
              <a:t> </a:t>
            </a:r>
            <a:r>
              <a:rPr dirty="0"/>
              <a:t>reserve</a:t>
            </a:r>
            <a:r>
              <a:rPr spc="-20" dirty="0"/>
              <a:t> fund</a:t>
            </a:r>
          </a:p>
        </p:txBody>
      </p:sp>
      <p:sp>
        <p:nvSpPr>
          <p:cNvPr id="5" name="object 5"/>
          <p:cNvSpPr/>
          <p:nvPr/>
        </p:nvSpPr>
        <p:spPr>
          <a:xfrm>
            <a:off x="7804403" y="1898904"/>
            <a:ext cx="2156460" cy="1248410"/>
          </a:xfrm>
          <a:custGeom>
            <a:avLst/>
            <a:gdLst/>
            <a:ahLst/>
            <a:cxnLst/>
            <a:rect l="l" t="t" r="r" b="b"/>
            <a:pathLst>
              <a:path w="2156459" h="1248410">
                <a:moveTo>
                  <a:pt x="2156460" y="1248155"/>
                </a:moveTo>
                <a:lnTo>
                  <a:pt x="0" y="1248155"/>
                </a:lnTo>
                <a:lnTo>
                  <a:pt x="0" y="0"/>
                </a:lnTo>
                <a:lnTo>
                  <a:pt x="2156460" y="0"/>
                </a:lnTo>
                <a:lnTo>
                  <a:pt x="2156460" y="1248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04403" y="1898904"/>
            <a:ext cx="2156460" cy="1248410"/>
          </a:xfrm>
          <a:prstGeom prst="rect">
            <a:avLst/>
          </a:prstGeom>
          <a:ln w="32003">
            <a:solidFill>
              <a:srgbClr val="0080E2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80975" marR="172085" algn="ctr">
              <a:lnSpc>
                <a:spcPct val="110100"/>
              </a:lnSpc>
              <a:spcBef>
                <a:spcPts val="380"/>
              </a:spcBef>
            </a:pPr>
            <a:r>
              <a:rPr sz="1650" dirty="0">
                <a:solidFill>
                  <a:srgbClr val="0080E2"/>
                </a:solidFill>
                <a:latin typeface="Arial"/>
                <a:cs typeface="Arial"/>
              </a:rPr>
              <a:t>Budget</a:t>
            </a:r>
            <a:r>
              <a:rPr sz="1650" spc="-45" dirty="0">
                <a:solidFill>
                  <a:srgbClr val="0080E2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80E2"/>
                </a:solidFill>
                <a:latin typeface="Arial"/>
                <a:cs typeface="Arial"/>
              </a:rPr>
              <a:t>savings</a:t>
            </a:r>
            <a:r>
              <a:rPr sz="1650" spc="-25" dirty="0">
                <a:solidFill>
                  <a:srgbClr val="0080E2"/>
                </a:solidFill>
                <a:latin typeface="Arial"/>
                <a:cs typeface="Arial"/>
              </a:rPr>
              <a:t> are </a:t>
            </a:r>
            <a:r>
              <a:rPr sz="1650" dirty="0">
                <a:solidFill>
                  <a:srgbClr val="0080E2"/>
                </a:solidFill>
                <a:latin typeface="Arial"/>
                <a:cs typeface="Arial"/>
              </a:rPr>
              <a:t>diverted</a:t>
            </a:r>
            <a:r>
              <a:rPr sz="1650" spc="-50" dirty="0">
                <a:solidFill>
                  <a:srgbClr val="0080E2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80E2"/>
                </a:solidFill>
                <a:latin typeface="Arial"/>
                <a:cs typeface="Arial"/>
              </a:rPr>
              <a:t>to</a:t>
            </a:r>
            <a:r>
              <a:rPr sz="1650" spc="-15" dirty="0">
                <a:solidFill>
                  <a:srgbClr val="0080E2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80E2"/>
                </a:solidFill>
                <a:latin typeface="Arial"/>
                <a:cs typeface="Arial"/>
              </a:rPr>
              <a:t>reserve </a:t>
            </a:r>
            <a:r>
              <a:rPr sz="1650" dirty="0">
                <a:solidFill>
                  <a:srgbClr val="0080E2"/>
                </a:solidFill>
                <a:latin typeface="Arial"/>
                <a:cs typeface="Arial"/>
              </a:rPr>
              <a:t>fund</a:t>
            </a:r>
            <a:r>
              <a:rPr sz="1650" spc="-40" dirty="0">
                <a:solidFill>
                  <a:srgbClr val="0080E2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80E2"/>
                </a:solidFill>
                <a:latin typeface="Arial"/>
                <a:cs typeface="Arial"/>
              </a:rPr>
              <a:t>when</a:t>
            </a:r>
            <a:r>
              <a:rPr sz="1650" spc="-15" dirty="0">
                <a:solidFill>
                  <a:srgbClr val="0080E2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80E2"/>
                </a:solidFill>
                <a:latin typeface="Arial"/>
                <a:cs typeface="Arial"/>
              </a:rPr>
              <a:t>markets </a:t>
            </a:r>
            <a:r>
              <a:rPr sz="1650" dirty="0">
                <a:solidFill>
                  <a:srgbClr val="0080E2"/>
                </a:solidFill>
                <a:latin typeface="Arial"/>
                <a:cs typeface="Arial"/>
              </a:rPr>
              <a:t>are</a:t>
            </a:r>
            <a:r>
              <a:rPr sz="1650" spc="-25" dirty="0">
                <a:solidFill>
                  <a:srgbClr val="0080E2"/>
                </a:solidFill>
                <a:latin typeface="Arial"/>
                <a:cs typeface="Arial"/>
              </a:rPr>
              <a:t> up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29200" y="2042160"/>
            <a:ext cx="3865245" cy="2110740"/>
            <a:chOff x="5029200" y="2042160"/>
            <a:chExt cx="3865245" cy="2110740"/>
          </a:xfrm>
        </p:grpSpPr>
        <p:sp>
          <p:nvSpPr>
            <p:cNvPr id="8" name="object 8"/>
            <p:cNvSpPr/>
            <p:nvPr/>
          </p:nvSpPr>
          <p:spPr>
            <a:xfrm>
              <a:off x="8095488" y="3136392"/>
              <a:ext cx="798830" cy="1016635"/>
            </a:xfrm>
            <a:custGeom>
              <a:avLst/>
              <a:gdLst/>
              <a:ahLst/>
              <a:cxnLst/>
              <a:rect l="l" t="t" r="r" b="b"/>
              <a:pathLst>
                <a:path w="798829" h="1016635">
                  <a:moveTo>
                    <a:pt x="70098" y="951480"/>
                  </a:moveTo>
                  <a:lnTo>
                    <a:pt x="46195" y="932556"/>
                  </a:lnTo>
                  <a:lnTo>
                    <a:pt x="774192" y="0"/>
                  </a:lnTo>
                  <a:lnTo>
                    <a:pt x="798576" y="19812"/>
                  </a:lnTo>
                  <a:lnTo>
                    <a:pt x="70098" y="951480"/>
                  </a:lnTo>
                  <a:close/>
                </a:path>
                <a:path w="798829" h="1016635">
                  <a:moveTo>
                    <a:pt x="0" y="1016508"/>
                  </a:moveTo>
                  <a:lnTo>
                    <a:pt x="21335" y="912875"/>
                  </a:lnTo>
                  <a:lnTo>
                    <a:pt x="46195" y="932556"/>
                  </a:lnTo>
                  <a:lnTo>
                    <a:pt x="36575" y="944879"/>
                  </a:lnTo>
                  <a:lnTo>
                    <a:pt x="60960" y="963168"/>
                  </a:lnTo>
                  <a:lnTo>
                    <a:pt x="84862" y="963168"/>
                  </a:lnTo>
                  <a:lnTo>
                    <a:pt x="94487" y="970788"/>
                  </a:lnTo>
                  <a:lnTo>
                    <a:pt x="0" y="1016508"/>
                  </a:lnTo>
                  <a:close/>
                </a:path>
                <a:path w="798829" h="1016635">
                  <a:moveTo>
                    <a:pt x="60960" y="963168"/>
                  </a:moveTo>
                  <a:lnTo>
                    <a:pt x="36575" y="944879"/>
                  </a:lnTo>
                  <a:lnTo>
                    <a:pt x="46195" y="932556"/>
                  </a:lnTo>
                  <a:lnTo>
                    <a:pt x="70098" y="951480"/>
                  </a:lnTo>
                  <a:lnTo>
                    <a:pt x="60960" y="963168"/>
                  </a:lnTo>
                  <a:close/>
                </a:path>
                <a:path w="798829" h="1016635">
                  <a:moveTo>
                    <a:pt x="84862" y="963168"/>
                  </a:moveTo>
                  <a:lnTo>
                    <a:pt x="60960" y="963168"/>
                  </a:lnTo>
                  <a:lnTo>
                    <a:pt x="70098" y="951480"/>
                  </a:lnTo>
                  <a:lnTo>
                    <a:pt x="84862" y="963168"/>
                  </a:lnTo>
                  <a:close/>
                </a:path>
              </a:pathLst>
            </a:custGeom>
            <a:solidFill>
              <a:srgbClr val="008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2042160"/>
              <a:ext cx="1491996" cy="152704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83892" y="2470403"/>
            <a:ext cx="2045335" cy="969644"/>
          </a:xfrm>
          <a:prstGeom prst="rect">
            <a:avLst/>
          </a:prstGeom>
          <a:solidFill>
            <a:srgbClr val="74BF60"/>
          </a:solidFill>
        </p:spPr>
        <p:txBody>
          <a:bodyPr vert="horz" wrap="square" lIns="0" tIns="48894" rIns="0" bIns="0" rtlCol="0">
            <a:spAutoFit/>
          </a:bodyPr>
          <a:lstStyle/>
          <a:p>
            <a:pPr marL="120014" marR="113030" algn="ctr">
              <a:lnSpc>
                <a:spcPct val="110000"/>
              </a:lnSpc>
              <a:spcBef>
                <a:spcPts val="384"/>
              </a:spcBef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Contributions</a:t>
            </a:r>
            <a:r>
              <a:rPr sz="16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budget</a:t>
            </a:r>
            <a:r>
              <a:rPr sz="16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pension</a:t>
            </a:r>
            <a:r>
              <a:rPr sz="16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9200" y="2042160"/>
            <a:ext cx="1492250" cy="1527175"/>
          </a:xfrm>
          <a:prstGeom prst="rect">
            <a:avLst/>
          </a:prstGeom>
          <a:ln w="32003">
            <a:solidFill>
              <a:srgbClr val="0080E2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92710" marR="83185" indent="1270" algn="ctr">
              <a:lnSpc>
                <a:spcPct val="110000"/>
              </a:lnSpc>
              <a:spcBef>
                <a:spcPts val="384"/>
              </a:spcBef>
            </a:pPr>
            <a:r>
              <a:rPr sz="1650" dirty="0">
                <a:solidFill>
                  <a:srgbClr val="38414D"/>
                </a:solidFill>
                <a:latin typeface="Arial"/>
                <a:cs typeface="Arial"/>
              </a:rPr>
              <a:t>Reserve</a:t>
            </a:r>
            <a:r>
              <a:rPr sz="1650" spc="-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38414D"/>
                </a:solidFill>
                <a:latin typeface="Arial"/>
                <a:cs typeface="Arial"/>
              </a:rPr>
              <a:t>fund </a:t>
            </a:r>
            <a:r>
              <a:rPr sz="1650" dirty="0">
                <a:solidFill>
                  <a:srgbClr val="38414D"/>
                </a:solidFill>
                <a:latin typeface="Arial"/>
                <a:cs typeface="Arial"/>
              </a:rPr>
              <a:t>is used</a:t>
            </a:r>
            <a:r>
              <a:rPr sz="1650" spc="-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65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8414D"/>
                </a:solidFill>
                <a:latin typeface="Arial"/>
                <a:cs typeface="Arial"/>
              </a:rPr>
              <a:t>pay </a:t>
            </a:r>
            <a:r>
              <a:rPr sz="1650" dirty="0">
                <a:solidFill>
                  <a:srgbClr val="38414D"/>
                </a:solidFill>
                <a:latin typeface="Arial"/>
                <a:cs typeface="Arial"/>
              </a:rPr>
              <a:t>part</a:t>
            </a:r>
            <a:r>
              <a:rPr sz="1650" spc="-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650" spc="-10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38414D"/>
                </a:solidFill>
                <a:latin typeface="Arial"/>
                <a:cs typeface="Arial"/>
              </a:rPr>
              <a:t>ADC </a:t>
            </a:r>
            <a:r>
              <a:rPr sz="1650" dirty="0">
                <a:solidFill>
                  <a:srgbClr val="38414D"/>
                </a:solidFill>
                <a:latin typeface="Arial"/>
                <a:cs typeface="Arial"/>
              </a:rPr>
              <a:t>when</a:t>
            </a:r>
            <a:r>
              <a:rPr sz="1650" spc="-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38414D"/>
                </a:solidFill>
                <a:latin typeface="Arial"/>
                <a:cs typeface="Arial"/>
              </a:rPr>
              <a:t>markets </a:t>
            </a:r>
            <a:r>
              <a:rPr sz="1650" dirty="0">
                <a:solidFill>
                  <a:srgbClr val="38414D"/>
                </a:solidFill>
                <a:latin typeface="Arial"/>
                <a:cs typeface="Arial"/>
              </a:rPr>
              <a:t>are</a:t>
            </a:r>
            <a:r>
              <a:rPr sz="1650" spc="-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38414D"/>
                </a:solidFill>
                <a:latin typeface="Arial"/>
                <a:cs typeface="Arial"/>
              </a:rPr>
              <a:t>down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3768" y="3558540"/>
            <a:ext cx="730250" cy="754380"/>
          </a:xfrm>
          <a:custGeom>
            <a:avLst/>
            <a:gdLst/>
            <a:ahLst/>
            <a:cxnLst/>
            <a:rect l="l" t="t" r="r" b="b"/>
            <a:pathLst>
              <a:path w="730250" h="754379">
                <a:moveTo>
                  <a:pt x="653725" y="697551"/>
                </a:moveTo>
                <a:lnTo>
                  <a:pt x="0" y="21336"/>
                </a:lnTo>
                <a:lnTo>
                  <a:pt x="22860" y="0"/>
                </a:lnTo>
                <a:lnTo>
                  <a:pt x="676329" y="675951"/>
                </a:lnTo>
                <a:lnTo>
                  <a:pt x="653725" y="697551"/>
                </a:lnTo>
                <a:close/>
              </a:path>
              <a:path w="730250" h="754379">
                <a:moveTo>
                  <a:pt x="716141" y="708660"/>
                </a:moveTo>
                <a:lnTo>
                  <a:pt x="664464" y="708660"/>
                </a:lnTo>
                <a:lnTo>
                  <a:pt x="687324" y="687324"/>
                </a:lnTo>
                <a:lnTo>
                  <a:pt x="676329" y="675951"/>
                </a:lnTo>
                <a:lnTo>
                  <a:pt x="699516" y="653796"/>
                </a:lnTo>
                <a:lnTo>
                  <a:pt x="716141" y="708660"/>
                </a:lnTo>
                <a:close/>
              </a:path>
              <a:path w="730250" h="754379">
                <a:moveTo>
                  <a:pt x="664464" y="708660"/>
                </a:moveTo>
                <a:lnTo>
                  <a:pt x="653725" y="697551"/>
                </a:lnTo>
                <a:lnTo>
                  <a:pt x="676329" y="675951"/>
                </a:lnTo>
                <a:lnTo>
                  <a:pt x="687324" y="687324"/>
                </a:lnTo>
                <a:lnTo>
                  <a:pt x="664464" y="708660"/>
                </a:lnTo>
                <a:close/>
              </a:path>
              <a:path w="730250" h="754379">
                <a:moveTo>
                  <a:pt x="729996" y="754379"/>
                </a:moveTo>
                <a:lnTo>
                  <a:pt x="630936" y="719327"/>
                </a:lnTo>
                <a:lnTo>
                  <a:pt x="653725" y="697551"/>
                </a:lnTo>
                <a:lnTo>
                  <a:pt x="664464" y="708660"/>
                </a:lnTo>
                <a:lnTo>
                  <a:pt x="716141" y="708660"/>
                </a:lnTo>
                <a:lnTo>
                  <a:pt x="729996" y="754379"/>
                </a:lnTo>
                <a:close/>
              </a:path>
            </a:pathLst>
          </a:custGeom>
          <a:solidFill>
            <a:srgbClr val="008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54" y="1471636"/>
            <a:ext cx="61937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New/old</a:t>
            </a:r>
            <a:r>
              <a:rPr spc="-10" dirty="0"/>
              <a:t> </a:t>
            </a:r>
            <a:r>
              <a:rPr dirty="0"/>
              <a:t>approach</a:t>
            </a:r>
            <a:r>
              <a:rPr spc="25" dirty="0"/>
              <a:t> </a:t>
            </a:r>
            <a:r>
              <a:rPr dirty="0"/>
              <a:t>#3:</a:t>
            </a:r>
            <a:r>
              <a:rPr spc="25" dirty="0"/>
              <a:t> </a:t>
            </a:r>
            <a:r>
              <a:rPr dirty="0"/>
              <a:t>fixed</a:t>
            </a:r>
            <a:r>
              <a:rPr spc="25" dirty="0"/>
              <a:t> </a:t>
            </a:r>
            <a:r>
              <a:rPr spc="-10" dirty="0"/>
              <a:t>contributions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87207" y="1845398"/>
            <a:ext cx="9378950" cy="390969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320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It</a:t>
            </a:r>
            <a:r>
              <a:rPr sz="1800" spc="-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is normal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in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some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regions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fund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DB plans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with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fixed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2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No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contribution 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volatility!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2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Complete</a:t>
            </a:r>
            <a:r>
              <a:rPr sz="1800" spc="-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departure</a:t>
            </a:r>
            <a:r>
              <a:rPr sz="180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from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concepts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underlying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an</a:t>
            </a:r>
            <a:r>
              <a:rPr sz="1800" spc="-10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Actuarially</a:t>
            </a:r>
            <a:r>
              <a:rPr sz="1800" spc="-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Determined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20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Can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back into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implied amortization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period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verify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it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is reasonable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(or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infinite!)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2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Typically</a:t>
            </a:r>
            <a:r>
              <a:rPr sz="1800" spc="-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no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mechanism</a:t>
            </a:r>
            <a:r>
              <a:rPr sz="1800" spc="-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adjust</a:t>
            </a:r>
            <a:r>
              <a:rPr sz="1800" spc="-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rate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reflect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plan’s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experience</a:t>
            </a:r>
            <a:endParaRPr sz="1800">
              <a:latin typeface="Arial"/>
              <a:cs typeface="Arial"/>
            </a:endParaRPr>
          </a:p>
          <a:p>
            <a:pPr marL="297180" marR="1123315" indent="-285115">
              <a:lnSpc>
                <a:spcPct val="111100"/>
              </a:lnSpc>
              <a:spcBef>
                <a:spcPts val="98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rate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may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not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sufficient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bring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the plan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fully</a:t>
            </a:r>
            <a:r>
              <a:rPr sz="1800" spc="-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funded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within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38414D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reasonable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period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 time</a:t>
            </a:r>
            <a:endParaRPr sz="1800">
              <a:latin typeface="Arial"/>
              <a:cs typeface="Arial"/>
            </a:endParaRPr>
          </a:p>
          <a:p>
            <a:pPr marL="676910" marR="69850" indent="-285115">
              <a:lnSpc>
                <a:spcPct val="110300"/>
              </a:lnSpc>
              <a:spcBef>
                <a:spcPts val="68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May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have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been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established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years ago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based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on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</a:t>
            </a:r>
            <a:r>
              <a:rPr sz="1650" spc="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higher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interest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rate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assumption</a:t>
            </a:r>
            <a:r>
              <a:rPr sz="1650" spc="-5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and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out-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of-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date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mortality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tables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5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0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May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be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embedded</a:t>
            </a:r>
            <a:r>
              <a:rPr sz="1650" spc="-5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in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statute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or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collectively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bargained</a:t>
            </a:r>
            <a:r>
              <a:rPr sz="1650" spc="-5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and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therefore</a:t>
            </a:r>
            <a:r>
              <a:rPr sz="1650" spc="-5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difficult</a:t>
            </a:r>
            <a:r>
              <a:rPr sz="1650" spc="-5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to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adjust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0"/>
              </a:spcBef>
            </a:pPr>
            <a:r>
              <a:rPr dirty="0"/>
              <a:t>New</a:t>
            </a:r>
            <a:r>
              <a:rPr spc="5" dirty="0"/>
              <a:t> </a:t>
            </a:r>
            <a:r>
              <a:rPr dirty="0"/>
              <a:t>approach</a:t>
            </a:r>
            <a:r>
              <a:rPr spc="20" dirty="0"/>
              <a:t> </a:t>
            </a:r>
            <a:r>
              <a:rPr dirty="0"/>
              <a:t>#4:</a:t>
            </a:r>
            <a:r>
              <a:rPr spc="-10" dirty="0"/>
              <a:t> </a:t>
            </a:r>
            <a:r>
              <a:rPr dirty="0"/>
              <a:t>fixed</a:t>
            </a:r>
            <a:r>
              <a:rPr spc="20" dirty="0"/>
              <a:t> </a:t>
            </a:r>
            <a:r>
              <a:rPr dirty="0"/>
              <a:t>/</a:t>
            </a:r>
            <a:r>
              <a:rPr spc="35" dirty="0"/>
              <a:t> </a:t>
            </a:r>
            <a:r>
              <a:rPr dirty="0"/>
              <a:t>sticky</a:t>
            </a:r>
            <a:r>
              <a:rPr spc="-20" dirty="0"/>
              <a:t> </a:t>
            </a:r>
            <a:r>
              <a:rPr spc="-10" dirty="0"/>
              <a:t>contributions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87173" y="1966937"/>
            <a:ext cx="9118600" cy="38373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180" marR="303530" indent="-285115">
              <a:lnSpc>
                <a:spcPct val="111800"/>
              </a:lnSpc>
              <a:spcBef>
                <a:spcPts val="90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</a:tabLst>
            </a:pP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950" b="1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smoothing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: move</a:t>
            </a:r>
            <a:r>
              <a:rPr sz="1950" spc="7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20%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way</a:t>
            </a:r>
            <a:r>
              <a:rPr sz="1950" spc="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from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last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year’s</a:t>
            </a:r>
            <a:r>
              <a:rPr sz="1950" spc="-7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ADC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38414D"/>
                </a:solidFill>
                <a:latin typeface="Arial"/>
                <a:cs typeface="Arial"/>
              </a:rPr>
              <a:t>this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year’s</a:t>
            </a:r>
            <a:r>
              <a:rPr sz="1950" spc="-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38414D"/>
                </a:solidFill>
                <a:latin typeface="Arial"/>
                <a:cs typeface="Arial"/>
              </a:rPr>
              <a:t>ADC</a:t>
            </a:r>
            <a:endParaRPr sz="1950">
              <a:latin typeface="Arial"/>
              <a:cs typeface="Arial"/>
            </a:endParaRPr>
          </a:p>
          <a:p>
            <a:pPr marL="297180" marR="184785" indent="-285115">
              <a:lnSpc>
                <a:spcPct val="111800"/>
              </a:lnSpc>
              <a:spcBef>
                <a:spcPts val="985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  <a:tab pos="5274310" algn="l"/>
              </a:tabLst>
            </a:pP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950" b="1" spc="7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smoothing</a:t>
            </a:r>
            <a:r>
              <a:rPr sz="1950" b="1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with</a:t>
            </a:r>
            <a:r>
              <a:rPr sz="1950" b="1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38414D"/>
                </a:solidFill>
                <a:latin typeface="Arial"/>
                <a:cs typeface="Arial"/>
              </a:rPr>
              <a:t>conditions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: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	same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as</a:t>
            </a:r>
            <a:r>
              <a:rPr sz="1950" spc="7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ordinary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smoothing,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38414D"/>
                </a:solidFill>
                <a:latin typeface="Arial"/>
                <a:cs typeface="Arial"/>
              </a:rPr>
              <a:t>but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r>
              <a:rPr sz="195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goes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down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only</a:t>
            </a:r>
            <a:r>
              <a:rPr sz="1950" b="1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if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funded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ratio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is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over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38414D"/>
                </a:solidFill>
                <a:latin typeface="Arial"/>
                <a:cs typeface="Arial"/>
              </a:rPr>
              <a:t>120%</a:t>
            </a:r>
            <a:endParaRPr sz="19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75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</a:tabLst>
            </a:pP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Fixed</a:t>
            </a:r>
            <a:r>
              <a:rPr sz="1950" b="1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38414D"/>
                </a:solidFill>
                <a:latin typeface="Arial"/>
                <a:cs typeface="Arial"/>
              </a:rPr>
              <a:t>with</a:t>
            </a:r>
            <a:r>
              <a:rPr sz="1950" b="1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38414D"/>
                </a:solidFill>
                <a:latin typeface="Arial"/>
                <a:cs typeface="Arial"/>
              </a:rPr>
              <a:t>conditions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:</a:t>
            </a:r>
            <a:endParaRPr sz="19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0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Contribution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is fixed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initially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as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x%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pay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based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on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10-year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amortization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UAL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6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Funded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ratio</a:t>
            </a:r>
            <a:r>
              <a:rPr sz="165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95%-120%</a:t>
            </a:r>
            <a:r>
              <a:rPr sz="1650" spc="-6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650" spc="40" dirty="0">
                <a:solidFill>
                  <a:srgbClr val="0077D4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pay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fixed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contribution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5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Funded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ratio</a:t>
            </a:r>
            <a:r>
              <a:rPr sz="165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below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95%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650" spc="40" dirty="0">
                <a:solidFill>
                  <a:srgbClr val="0077D4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switch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to</a:t>
            </a:r>
            <a:r>
              <a:rPr sz="1650" spc="-1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ADC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=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Normal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Cost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plus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25-year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amortization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6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Funded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ratio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over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120%</a:t>
            </a:r>
            <a:r>
              <a:rPr sz="1650" spc="-3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650" spc="35" dirty="0">
                <a:solidFill>
                  <a:srgbClr val="0077D4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switch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to</a:t>
            </a:r>
            <a:r>
              <a:rPr sz="1650" spc="-1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ADC =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Normal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Cost</a:t>
            </a:r>
            <a:endParaRPr sz="165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10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97180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Use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long-range</a:t>
            </a:r>
            <a:r>
              <a:rPr sz="1950" spc="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stochastic</a:t>
            </a:r>
            <a:r>
              <a:rPr sz="195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analysis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monitor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sufficiency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contribution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379990" y="6236115"/>
            <a:ext cx="619315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Best</a:t>
            </a:r>
            <a:r>
              <a:rPr sz="1800" spc="-1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practices:</a:t>
            </a:r>
            <a:r>
              <a:rPr sz="1800" spc="-1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annual valuations,</a:t>
            </a:r>
            <a:r>
              <a:rPr sz="1800" spc="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experience</a:t>
            </a:r>
            <a:r>
              <a:rPr sz="1800" spc="45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studies,</a:t>
            </a:r>
            <a:r>
              <a:rPr sz="1800" spc="-10" dirty="0">
                <a:solidFill>
                  <a:srgbClr val="FFA100"/>
                </a:solidFill>
                <a:latin typeface="Arial"/>
                <a:cs typeface="Arial"/>
              </a:rPr>
              <a:t> audits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7828" y="6246461"/>
            <a:ext cx="790575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0"/>
              </a:lnSpc>
            </a:pP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0"/>
              </a:spcBef>
            </a:pPr>
            <a:r>
              <a:rPr dirty="0"/>
              <a:t>New</a:t>
            </a:r>
            <a:r>
              <a:rPr spc="5" dirty="0"/>
              <a:t> </a:t>
            </a:r>
            <a:r>
              <a:rPr dirty="0"/>
              <a:t>approach</a:t>
            </a:r>
            <a:r>
              <a:rPr spc="20" dirty="0"/>
              <a:t> </a:t>
            </a:r>
            <a:r>
              <a:rPr dirty="0"/>
              <a:t>#5:</a:t>
            </a:r>
            <a:r>
              <a:rPr spc="-15" dirty="0"/>
              <a:t> </a:t>
            </a:r>
            <a:r>
              <a:rPr dirty="0"/>
              <a:t>risk-based</a:t>
            </a:r>
            <a:r>
              <a:rPr spc="-5" dirty="0"/>
              <a:t> </a:t>
            </a:r>
            <a:r>
              <a:rPr dirty="0"/>
              <a:t>funding</a:t>
            </a:r>
            <a:r>
              <a:rPr spc="4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17" y="1916705"/>
            <a:ext cx="777557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Increase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(“load”)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-7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Accrued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Liability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based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on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</a:t>
            </a:r>
            <a:r>
              <a:rPr sz="1950" spc="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range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risk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factors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9990" y="2223309"/>
            <a:ext cx="6975475" cy="3904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224145">
              <a:lnSpc>
                <a:spcPct val="141100"/>
              </a:lnSpc>
              <a:spcBef>
                <a:spcPts val="95"/>
              </a:spcBef>
            </a:pP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Portfolio</a:t>
            </a:r>
            <a:r>
              <a:rPr sz="1800" spc="-10" dirty="0">
                <a:solidFill>
                  <a:srgbClr val="00A562"/>
                </a:solidFill>
                <a:latin typeface="Arial"/>
                <a:cs typeface="Arial"/>
              </a:rPr>
              <a:t> volatility </a:t>
            </a: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Portfolio</a:t>
            </a:r>
            <a:r>
              <a:rPr sz="1800" spc="-10" dirty="0">
                <a:solidFill>
                  <a:srgbClr val="00A562"/>
                </a:solidFill>
                <a:latin typeface="Arial"/>
                <a:cs typeface="Arial"/>
              </a:rPr>
              <a:t> liquidity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Presence</a:t>
            </a:r>
            <a:r>
              <a:rPr sz="1800" spc="-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/</a:t>
            </a:r>
            <a:r>
              <a:rPr sz="1800" spc="1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absence</a:t>
            </a:r>
            <a:r>
              <a:rPr sz="1800" spc="1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of</a:t>
            </a:r>
            <a:r>
              <a:rPr sz="1800" spc="1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00A562"/>
                </a:solidFill>
                <a:latin typeface="Arial"/>
                <a:cs typeface="Arial"/>
              </a:rPr>
              <a:t>well-</a:t>
            </a: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defined</a:t>
            </a:r>
            <a:r>
              <a:rPr sz="1800" spc="1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562"/>
                </a:solidFill>
                <a:latin typeface="Arial"/>
                <a:cs typeface="Arial"/>
              </a:rPr>
              <a:t>investment</a:t>
            </a:r>
            <a:r>
              <a:rPr sz="1800" spc="3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A562"/>
                </a:solidFill>
                <a:latin typeface="Arial"/>
                <a:cs typeface="Arial"/>
              </a:rPr>
              <a:t>policy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ts val="3060"/>
              </a:lnSpc>
              <a:spcBef>
                <a:spcPts val="240"/>
              </a:spcBef>
            </a:pP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Pay</a:t>
            </a:r>
            <a:r>
              <a:rPr sz="180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basis:</a:t>
            </a:r>
            <a:r>
              <a:rPr sz="1800" spc="484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frozen</a:t>
            </a:r>
            <a:r>
              <a:rPr sz="1800" spc="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/</a:t>
            </a:r>
            <a:r>
              <a:rPr sz="180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career</a:t>
            </a:r>
            <a:r>
              <a:rPr sz="1800" spc="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/</a:t>
            </a:r>
            <a:r>
              <a:rPr sz="180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final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base</a:t>
            </a:r>
            <a:r>
              <a:rPr sz="1800" spc="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/ final</a:t>
            </a:r>
            <a:r>
              <a:rPr sz="180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gross</a:t>
            </a:r>
            <a:r>
              <a:rPr sz="180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incl</a:t>
            </a:r>
            <a:r>
              <a:rPr sz="180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77D4"/>
                </a:solidFill>
                <a:latin typeface="Arial"/>
                <a:cs typeface="Arial"/>
              </a:rPr>
              <a:t>OT,</a:t>
            </a:r>
            <a:r>
              <a:rPr sz="1800" spc="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sick</a:t>
            </a:r>
            <a:r>
              <a:rPr sz="1800" spc="-20" dirty="0">
                <a:solidFill>
                  <a:srgbClr val="0077D4"/>
                </a:solidFill>
                <a:latin typeface="Arial"/>
                <a:cs typeface="Arial"/>
              </a:rPr>
              <a:t> days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Subsidized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forms</a:t>
            </a:r>
            <a:r>
              <a:rPr sz="1800" spc="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800" spc="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annuities;</a:t>
            </a:r>
            <a:r>
              <a:rPr sz="1800" spc="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non-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level</a:t>
            </a:r>
            <a:r>
              <a:rPr sz="1800" spc="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benefits;</a:t>
            </a:r>
            <a:r>
              <a:rPr sz="1800" spc="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lump</a:t>
            </a:r>
            <a:r>
              <a:rPr sz="180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sum</a:t>
            </a:r>
            <a:r>
              <a:rPr sz="1800" spc="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options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Subsidized</a:t>
            </a:r>
            <a:r>
              <a:rPr sz="180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early</a:t>
            </a:r>
            <a:r>
              <a:rPr sz="1800" spc="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retirement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Disability:</a:t>
            </a:r>
            <a:r>
              <a:rPr sz="180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high</a:t>
            </a:r>
            <a:r>
              <a:rPr sz="1800" spc="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rate</a:t>
            </a:r>
            <a:r>
              <a:rPr sz="1800" spc="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/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subsidized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benefits</a:t>
            </a:r>
            <a:r>
              <a:rPr sz="1800" spc="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/</a:t>
            </a:r>
            <a:r>
              <a:rPr sz="1800" spc="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low bar</a:t>
            </a:r>
            <a:r>
              <a:rPr sz="1800" spc="1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qualifying</a:t>
            </a:r>
            <a:endParaRPr sz="1800">
              <a:latin typeface="Arial"/>
              <a:cs typeface="Arial"/>
            </a:endParaRPr>
          </a:p>
          <a:p>
            <a:pPr marL="12700" marR="4826635" algn="just">
              <a:lnSpc>
                <a:spcPct val="141700"/>
              </a:lnSpc>
            </a:pP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Cost-of-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living</a:t>
            </a:r>
            <a:r>
              <a:rPr sz="1800" spc="7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feature </a:t>
            </a:r>
            <a:r>
              <a:rPr sz="1800" dirty="0">
                <a:solidFill>
                  <a:srgbClr val="0077D4"/>
                </a:solidFill>
                <a:latin typeface="Arial"/>
                <a:cs typeface="Arial"/>
              </a:rPr>
              <a:t>DROP</a:t>
            </a:r>
            <a:r>
              <a:rPr sz="180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7D4"/>
                </a:solidFill>
                <a:latin typeface="Arial"/>
                <a:cs typeface="Arial"/>
              </a:rPr>
              <a:t>feature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History</a:t>
            </a:r>
            <a:r>
              <a:rPr sz="1800" spc="-2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of contributions</a:t>
            </a:r>
            <a:r>
              <a:rPr sz="1800" spc="1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A100"/>
                </a:solidFill>
                <a:latin typeface="Arial"/>
                <a:cs typeface="Arial"/>
              </a:rPr>
              <a:t>relative to</a:t>
            </a:r>
            <a:r>
              <a:rPr sz="1800" spc="-90" dirty="0">
                <a:solidFill>
                  <a:srgbClr val="FFA1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A100"/>
                </a:solidFill>
                <a:latin typeface="Arial"/>
                <a:cs typeface="Arial"/>
              </a:rPr>
              <a:t>ADC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919" y="2365248"/>
            <a:ext cx="1603375" cy="1137285"/>
          </a:xfrm>
          <a:prstGeom prst="rect">
            <a:avLst/>
          </a:prstGeom>
          <a:solidFill>
            <a:srgbClr val="00A562"/>
          </a:solidFill>
        </p:spPr>
        <p:txBody>
          <a:bodyPr vert="horz" wrap="square" lIns="0" tIns="3238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4"/>
              </a:spcBef>
            </a:pPr>
            <a:endParaRPr sz="1650">
              <a:latin typeface="Times New Roman"/>
              <a:cs typeface="Times New Roman"/>
            </a:endParaRPr>
          </a:p>
          <a:p>
            <a:pPr marL="37465" marR="31115" indent="208279">
              <a:lnSpc>
                <a:spcPct val="110300"/>
              </a:lnSpc>
            </a:pP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Investment Considerations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919" y="3502152"/>
            <a:ext cx="1603375" cy="2339340"/>
          </a:xfrm>
          <a:prstGeom prst="rect">
            <a:avLst/>
          </a:prstGeom>
          <a:solidFill>
            <a:srgbClr val="0077D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50">
              <a:latin typeface="Times New Roman"/>
              <a:cs typeface="Times New Roman"/>
            </a:endParaRPr>
          </a:p>
          <a:p>
            <a:pPr marL="328930" marR="324485" indent="1905" algn="ctr">
              <a:lnSpc>
                <a:spcPct val="110000"/>
              </a:lnSpc>
            </a:pPr>
            <a:r>
              <a:rPr sz="1650" b="1" spc="-20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6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-5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19" y="5841492"/>
            <a:ext cx="1603375" cy="780415"/>
          </a:xfrm>
          <a:prstGeom prst="rect">
            <a:avLst/>
          </a:prstGeom>
          <a:solidFill>
            <a:srgbClr val="FFA100"/>
          </a:solidFill>
        </p:spPr>
        <p:txBody>
          <a:bodyPr vert="horz" wrap="square" lIns="0" tIns="12065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950"/>
              </a:spcBef>
            </a:pPr>
            <a:r>
              <a:rPr sz="165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6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Arial"/>
                <a:cs typeface="Arial"/>
              </a:rPr>
              <a:t>Sponsor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01918" y="2306573"/>
          <a:ext cx="3065145" cy="3505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275"/>
                        </a:spcBef>
                        <a:tabLst>
                          <a:tab pos="1749425" algn="l"/>
                        </a:tabLst>
                      </a:pP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Sum</a:t>
                      </a:r>
                      <a:r>
                        <a:rPr sz="145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Increase</a:t>
                      </a:r>
                      <a:r>
                        <a:rPr sz="145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marL="467359" marR="273685" indent="141605">
                        <a:lnSpc>
                          <a:spcPct val="102099"/>
                        </a:lnSpc>
                        <a:spcBef>
                          <a:spcPts val="15"/>
                        </a:spcBef>
                        <a:tabLst>
                          <a:tab pos="1866264" algn="l"/>
                          <a:tab pos="1887855" algn="l"/>
                        </a:tabLst>
                      </a:pPr>
                      <a:r>
                        <a:rPr sz="14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Accrued Factors</a:t>
                      </a:r>
                      <a:r>
                        <a:rPr sz="14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Liability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  <a:solidFill>
                      <a:srgbClr val="00A5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R="445134" algn="r">
                        <a:lnSpc>
                          <a:spcPts val="1730"/>
                        </a:lnSpc>
                        <a:tabLst>
                          <a:tab pos="1414145" algn="l"/>
                        </a:tabLst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R="445134" algn="r">
                        <a:lnSpc>
                          <a:spcPts val="1720"/>
                        </a:lnSpc>
                        <a:tabLst>
                          <a:tab pos="1497965" algn="l"/>
                        </a:tabLst>
                      </a:pP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1-</a:t>
                      </a: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R="446405" algn="r">
                        <a:lnSpc>
                          <a:spcPts val="1720"/>
                        </a:lnSpc>
                        <a:tabLst>
                          <a:tab pos="1392555" algn="l"/>
                        </a:tabLst>
                      </a:pP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3-</a:t>
                      </a: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38100">
                      <a:solidFill>
                        <a:srgbClr val="FFA1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marR="446405" algn="r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308735" algn="l"/>
                        </a:tabLst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76200">
                      <a:solidFill>
                        <a:srgbClr val="FFA100"/>
                      </a:solidFill>
                      <a:prstDash val="solid"/>
                    </a:lnL>
                    <a:lnR w="6350">
                      <a:solidFill>
                        <a:srgbClr val="FFA100"/>
                      </a:solidFill>
                      <a:prstDash val="solid"/>
                    </a:lnR>
                    <a:lnT w="38100">
                      <a:solidFill>
                        <a:srgbClr val="FFA100"/>
                      </a:solidFill>
                      <a:prstDash val="solid"/>
                    </a:lnT>
                    <a:lnB w="38100">
                      <a:solidFill>
                        <a:srgbClr val="FFA1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R="446405" algn="r">
                        <a:lnSpc>
                          <a:spcPct val="100000"/>
                        </a:lnSpc>
                        <a:spcBef>
                          <a:spcPts val="140"/>
                        </a:spcBef>
                        <a:tabLst>
                          <a:tab pos="1308735" algn="l"/>
                        </a:tabLst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38100">
                      <a:solidFill>
                        <a:srgbClr val="FFA10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R="446405" algn="r">
                        <a:lnSpc>
                          <a:spcPts val="1720"/>
                        </a:lnSpc>
                        <a:tabLst>
                          <a:tab pos="1308735" algn="l"/>
                        </a:tabLst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446405" algn="r">
                        <a:lnSpc>
                          <a:spcPts val="1720"/>
                        </a:lnSpc>
                        <a:tabLst>
                          <a:tab pos="1308735" algn="l"/>
                        </a:tabLst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R="446405" algn="r">
                        <a:lnSpc>
                          <a:spcPts val="1730"/>
                        </a:lnSpc>
                        <a:tabLst>
                          <a:tab pos="1308735" algn="l"/>
                        </a:tabLst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35%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R="446405" algn="r">
                        <a:lnSpc>
                          <a:spcPts val="1730"/>
                        </a:lnSpc>
                        <a:tabLst>
                          <a:tab pos="1415415" algn="l"/>
                        </a:tabLst>
                      </a:pP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10+</a:t>
                      </a:r>
                      <a:r>
                        <a:rPr sz="14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74BF60"/>
                      </a:solidFill>
                      <a:prstDash val="solid"/>
                    </a:lnL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0080E2"/>
                </a:solidFill>
              </a:rPr>
              <a:t>New</a:t>
            </a:r>
            <a:r>
              <a:rPr spc="5" dirty="0">
                <a:solidFill>
                  <a:srgbClr val="0080E2"/>
                </a:solidFill>
              </a:rPr>
              <a:t> </a:t>
            </a:r>
            <a:r>
              <a:rPr dirty="0">
                <a:solidFill>
                  <a:srgbClr val="0080E2"/>
                </a:solidFill>
              </a:rPr>
              <a:t>approach</a:t>
            </a:r>
            <a:r>
              <a:rPr spc="20" dirty="0">
                <a:solidFill>
                  <a:srgbClr val="0080E2"/>
                </a:solidFill>
              </a:rPr>
              <a:t> </a:t>
            </a:r>
            <a:r>
              <a:rPr dirty="0">
                <a:solidFill>
                  <a:srgbClr val="0080E2"/>
                </a:solidFill>
              </a:rPr>
              <a:t>#5:</a:t>
            </a:r>
            <a:r>
              <a:rPr spc="-15" dirty="0">
                <a:solidFill>
                  <a:srgbClr val="0080E2"/>
                </a:solidFill>
              </a:rPr>
              <a:t> </a:t>
            </a:r>
            <a:r>
              <a:rPr dirty="0">
                <a:solidFill>
                  <a:srgbClr val="0080E2"/>
                </a:solidFill>
              </a:rPr>
              <a:t>risk-based</a:t>
            </a:r>
            <a:r>
              <a:rPr spc="-5" dirty="0">
                <a:solidFill>
                  <a:srgbClr val="0080E2"/>
                </a:solidFill>
              </a:rPr>
              <a:t> </a:t>
            </a:r>
            <a:r>
              <a:rPr dirty="0">
                <a:solidFill>
                  <a:srgbClr val="0080E2"/>
                </a:solidFill>
              </a:rPr>
              <a:t>funding</a:t>
            </a:r>
            <a:r>
              <a:rPr spc="45" dirty="0">
                <a:solidFill>
                  <a:srgbClr val="0080E2"/>
                </a:solidFill>
              </a:rPr>
              <a:t> </a:t>
            </a:r>
            <a:r>
              <a:rPr spc="-10" dirty="0">
                <a:solidFill>
                  <a:srgbClr val="0080E2"/>
                </a:solidFill>
              </a:rPr>
              <a:t>policy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1301" y="2306573"/>
          <a:ext cx="5247640" cy="3975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  <a:solidFill>
                      <a:srgbClr val="00A562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  <a:solidFill>
                      <a:srgbClr val="00A5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Portfolio</a:t>
                      </a:r>
                      <a:r>
                        <a:rPr sz="1450" spc="65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volatility</a:t>
                      </a:r>
                      <a:r>
                        <a:rPr sz="1450" spc="7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sz="1450" i="1" spc="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deviation</a:t>
                      </a:r>
                      <a:r>
                        <a:rPr sz="1450" i="1" spc="6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10-</a:t>
                      </a:r>
                      <a:r>
                        <a:rPr sz="1450" i="1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2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Portfolio</a:t>
                      </a:r>
                      <a:r>
                        <a:rPr sz="1450" spc="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liquidity</a:t>
                      </a:r>
                      <a:r>
                        <a:rPr sz="1450" spc="25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illiquid</a:t>
                      </a:r>
                      <a:r>
                        <a:rPr sz="1450" i="1" spc="1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assets</a:t>
                      </a:r>
                      <a:r>
                        <a:rPr sz="1450" i="1" spc="4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450" i="1" spc="6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10%</a:t>
                      </a:r>
                      <a:r>
                        <a:rPr sz="1450" i="1" spc="3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i="1" spc="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1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2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Investment</a:t>
                      </a:r>
                      <a:r>
                        <a:rPr sz="1450" spc="8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policy</a:t>
                      </a:r>
                      <a:r>
                        <a:rPr sz="1450" spc="6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1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robust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3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r>
                        <a:rPr sz="1450" spc="3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accruals</a:t>
                      </a:r>
                      <a:r>
                        <a:rPr sz="1450" spc="5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3-year</a:t>
                      </a:r>
                      <a:r>
                        <a:rPr sz="1450" i="1" spc="4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final</a:t>
                      </a:r>
                      <a:r>
                        <a:rPr sz="1450" i="1" spc="7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sz="1450" i="1" spc="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3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Subsidized</a:t>
                      </a:r>
                      <a:r>
                        <a:rPr sz="1450" spc="2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optional</a:t>
                      </a:r>
                      <a:r>
                        <a:rPr sz="1450" spc="6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forms</a:t>
                      </a:r>
                      <a:r>
                        <a:rPr sz="1450" spc="8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traditional</a:t>
                      </a:r>
                      <a:r>
                        <a:rPr sz="1450" i="1" spc="6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annuities</a:t>
                      </a:r>
                      <a:r>
                        <a:rPr sz="1450" i="1" spc="6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2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2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Subsidized</a:t>
                      </a:r>
                      <a:r>
                        <a:rPr sz="1450" spc="1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1450" spc="7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sz="1450" spc="7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unreduced</a:t>
                      </a:r>
                      <a:r>
                        <a:rPr sz="1450" i="1" spc="4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Rule</a:t>
                      </a:r>
                      <a:r>
                        <a:rPr sz="1450" i="1" spc="4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i="1" spc="6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85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2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Disabilities</a:t>
                      </a:r>
                      <a:r>
                        <a:rPr sz="1450" spc="4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requires</a:t>
                      </a:r>
                      <a:r>
                        <a:rPr sz="1450" i="1" spc="6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Social</a:t>
                      </a:r>
                      <a:r>
                        <a:rPr sz="1450" i="1" spc="4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Security;</a:t>
                      </a:r>
                      <a:r>
                        <a:rPr sz="1450" i="1" spc="7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1450" i="1" spc="8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1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incidence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3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Automatic</a:t>
                      </a:r>
                      <a:r>
                        <a:rPr sz="1450" spc="6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cost-of-living</a:t>
                      </a:r>
                      <a:r>
                        <a:rPr sz="1450" spc="7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feature</a:t>
                      </a:r>
                      <a:r>
                        <a:rPr sz="1450" spc="8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1450" i="1" spc="5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2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1.5%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3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DROP</a:t>
                      </a:r>
                      <a:r>
                        <a:rPr sz="1450" spc="2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feature</a:t>
                      </a:r>
                      <a:r>
                        <a:rPr sz="1450" spc="75" dirty="0">
                          <a:solidFill>
                            <a:srgbClr val="0077D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2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none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2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r>
                        <a:rPr sz="1450" spc="45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55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contributions</a:t>
                      </a:r>
                      <a:r>
                        <a:rPr sz="1450" spc="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relative</a:t>
                      </a:r>
                      <a:r>
                        <a:rPr sz="1450" spc="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25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ADC</a:t>
                      </a:r>
                      <a:r>
                        <a:rPr sz="1450" spc="55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below</a:t>
                      </a:r>
                      <a:r>
                        <a:rPr sz="1450" i="1" spc="3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2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20"/>
                        </a:lnSpc>
                      </a:pPr>
                      <a:r>
                        <a:rPr sz="1450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sz="1450" spc="55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practices</a:t>
                      </a:r>
                      <a:r>
                        <a:rPr sz="1450" spc="70" dirty="0">
                          <a:solidFill>
                            <a:srgbClr val="FFA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i="1" spc="-2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good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30"/>
                        </a:lnSpc>
                      </a:pPr>
                      <a:r>
                        <a:rPr sz="1450" u="sng" spc="-50" dirty="0">
                          <a:solidFill>
                            <a:srgbClr val="38414D"/>
                          </a:solidFill>
                          <a:uFill>
                            <a:solidFill>
                              <a:srgbClr val="38414D"/>
                            </a:solidFill>
                          </a:u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50" b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SUM</a:t>
                      </a:r>
                      <a:r>
                        <a:rPr sz="1450" b="1" spc="3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b="1" spc="8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sz="1450" b="1" spc="65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FACTORS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74BF60"/>
                      </a:solidFill>
                      <a:prstDash val="solid"/>
                    </a:lnL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30"/>
                        </a:lnSpc>
                      </a:pPr>
                      <a:r>
                        <a:rPr sz="1450" b="1" spc="-50" dirty="0">
                          <a:solidFill>
                            <a:srgbClr val="38414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74BF60"/>
                      </a:solidFill>
                      <a:prstDash val="solid"/>
                    </a:lnR>
                    <a:lnT w="6350">
                      <a:solidFill>
                        <a:srgbClr val="74BF60"/>
                      </a:solidFill>
                      <a:prstDash val="solid"/>
                    </a:lnT>
                    <a:lnB w="6350">
                      <a:solidFill>
                        <a:srgbClr val="74BF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460492" y="4148328"/>
            <a:ext cx="1143000" cy="1929764"/>
          </a:xfrm>
          <a:custGeom>
            <a:avLst/>
            <a:gdLst/>
            <a:ahLst/>
            <a:cxnLst/>
            <a:rect l="l" t="t" r="r" b="b"/>
            <a:pathLst>
              <a:path w="1143000" h="1929764">
                <a:moveTo>
                  <a:pt x="1041185" y="122005"/>
                </a:moveTo>
                <a:lnTo>
                  <a:pt x="996695" y="96012"/>
                </a:lnTo>
                <a:lnTo>
                  <a:pt x="1143000" y="0"/>
                </a:lnTo>
                <a:lnTo>
                  <a:pt x="1136970" y="99059"/>
                </a:lnTo>
                <a:lnTo>
                  <a:pt x="1054608" y="99059"/>
                </a:lnTo>
                <a:lnTo>
                  <a:pt x="1041185" y="122005"/>
                </a:lnTo>
                <a:close/>
              </a:path>
              <a:path w="1143000" h="1929764">
                <a:moveTo>
                  <a:pt x="1087219" y="148901"/>
                </a:moveTo>
                <a:lnTo>
                  <a:pt x="1041185" y="122005"/>
                </a:lnTo>
                <a:lnTo>
                  <a:pt x="1054608" y="99059"/>
                </a:lnTo>
                <a:lnTo>
                  <a:pt x="1100328" y="126491"/>
                </a:lnTo>
                <a:lnTo>
                  <a:pt x="1087219" y="148901"/>
                </a:lnTo>
                <a:close/>
              </a:path>
              <a:path w="1143000" h="1929764">
                <a:moveTo>
                  <a:pt x="1132332" y="175259"/>
                </a:moveTo>
                <a:lnTo>
                  <a:pt x="1087219" y="148901"/>
                </a:lnTo>
                <a:lnTo>
                  <a:pt x="1100328" y="126491"/>
                </a:lnTo>
                <a:lnTo>
                  <a:pt x="1054608" y="99059"/>
                </a:lnTo>
                <a:lnTo>
                  <a:pt x="1136970" y="99059"/>
                </a:lnTo>
                <a:lnTo>
                  <a:pt x="1132332" y="175259"/>
                </a:lnTo>
                <a:close/>
              </a:path>
              <a:path w="1143000" h="1929764">
                <a:moveTo>
                  <a:pt x="45720" y="1929384"/>
                </a:moveTo>
                <a:lnTo>
                  <a:pt x="0" y="1901952"/>
                </a:lnTo>
                <a:lnTo>
                  <a:pt x="1041185" y="122005"/>
                </a:lnTo>
                <a:lnTo>
                  <a:pt x="1087219" y="148901"/>
                </a:lnTo>
                <a:lnTo>
                  <a:pt x="45720" y="1929384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626" y="1968511"/>
            <a:ext cx="828484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797550" algn="l"/>
              </a:tabLst>
            </a:pPr>
            <a:r>
              <a:rPr sz="2700" b="1" baseline="1543" dirty="0">
                <a:solidFill>
                  <a:srgbClr val="00A562"/>
                </a:solidFill>
                <a:latin typeface="Arial"/>
                <a:cs typeface="Arial"/>
              </a:rPr>
              <a:t>Step</a:t>
            </a:r>
            <a:r>
              <a:rPr sz="2700" b="1" spc="-15" baseline="1543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A562"/>
                </a:solidFill>
                <a:latin typeface="Arial"/>
                <a:cs typeface="Arial"/>
              </a:rPr>
              <a:t>1:</a:t>
            </a:r>
            <a:r>
              <a:rPr sz="2700" b="1" spc="-22" baseline="1543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A562"/>
                </a:solidFill>
                <a:latin typeface="Arial"/>
                <a:cs typeface="Arial"/>
              </a:rPr>
              <a:t>evaluate</a:t>
            </a:r>
            <a:r>
              <a:rPr sz="2700" b="1" spc="67" baseline="1543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A562"/>
                </a:solidFill>
                <a:latin typeface="Arial"/>
                <a:cs typeface="Arial"/>
              </a:rPr>
              <a:t>riskiness</a:t>
            </a:r>
            <a:r>
              <a:rPr sz="2700" b="1" spc="22" baseline="1543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2700" b="1" baseline="1543" dirty="0">
                <a:solidFill>
                  <a:srgbClr val="00A562"/>
                </a:solidFill>
                <a:latin typeface="Arial"/>
                <a:cs typeface="Arial"/>
              </a:rPr>
              <a:t>of the </a:t>
            </a:r>
            <a:r>
              <a:rPr sz="2700" b="1" spc="-30" baseline="1543" dirty="0">
                <a:solidFill>
                  <a:srgbClr val="00A562"/>
                </a:solidFill>
                <a:latin typeface="Arial"/>
                <a:cs typeface="Arial"/>
              </a:rPr>
              <a:t>plan</a:t>
            </a:r>
            <a:r>
              <a:rPr sz="2700" b="1" baseline="1543" dirty="0">
                <a:solidFill>
                  <a:srgbClr val="00A562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Step</a:t>
            </a:r>
            <a:r>
              <a:rPr sz="1800" b="1" spc="-1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2:</a:t>
            </a:r>
            <a:r>
              <a:rPr sz="1800" b="1" spc="-10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determine</a:t>
            </a:r>
            <a:r>
              <a:rPr sz="1800" b="1" spc="4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A562"/>
                </a:solidFill>
                <a:latin typeface="Arial"/>
                <a:cs typeface="Arial"/>
              </a:rPr>
              <a:t>load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278" y="6286455"/>
            <a:ext cx="347916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using 115%</a:t>
            </a:r>
            <a:r>
              <a:rPr sz="1800" b="1" spc="-4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of</a:t>
            </a:r>
            <a:r>
              <a:rPr sz="1800" b="1" spc="-8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Accrued</a:t>
            </a:r>
            <a:r>
              <a:rPr sz="1800" b="1" spc="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562"/>
                </a:solidFill>
                <a:latin typeface="Arial"/>
                <a:cs typeface="Arial"/>
              </a:rPr>
              <a:t>Liability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5862278" y="5987228"/>
            <a:ext cx="3903979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Step 3:</a:t>
            </a:r>
            <a:r>
              <a:rPr sz="1800" b="1" spc="-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calculate</a:t>
            </a:r>
            <a:r>
              <a:rPr sz="1800" b="1" spc="4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A562"/>
                </a:solidFill>
                <a:latin typeface="Arial"/>
                <a:cs typeface="Arial"/>
              </a:rPr>
              <a:t>risk-</a:t>
            </a:r>
            <a:r>
              <a:rPr sz="1800" b="1" dirty="0">
                <a:solidFill>
                  <a:srgbClr val="00A562"/>
                </a:solidFill>
                <a:latin typeface="Arial"/>
                <a:cs typeface="Arial"/>
              </a:rPr>
              <a:t>adjusted</a:t>
            </a:r>
            <a:r>
              <a:rPr sz="1800" b="1" spc="-15" dirty="0">
                <a:solidFill>
                  <a:srgbClr val="00A56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A562"/>
                </a:solidFill>
                <a:latin typeface="Arial"/>
                <a:cs typeface="Arial"/>
              </a:rPr>
              <a:t>ADC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How</a:t>
            </a:r>
            <a:r>
              <a:rPr spc="15" dirty="0"/>
              <a:t> </a:t>
            </a:r>
            <a:r>
              <a:rPr dirty="0"/>
              <a:t>can</a:t>
            </a:r>
            <a:r>
              <a:rPr spc="20" dirty="0"/>
              <a:t> </a:t>
            </a:r>
            <a:r>
              <a:rPr dirty="0"/>
              <a:t>you</a:t>
            </a:r>
            <a:r>
              <a:rPr spc="40" dirty="0"/>
              <a:t> </a:t>
            </a:r>
            <a:r>
              <a:rPr dirty="0"/>
              <a:t>tell which</a:t>
            </a:r>
            <a:r>
              <a:rPr spc="-10" dirty="0"/>
              <a:t> </a:t>
            </a:r>
            <a:r>
              <a:rPr dirty="0"/>
              <a:t>approach</a:t>
            </a:r>
            <a:r>
              <a:rPr spc="20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best</a:t>
            </a:r>
            <a:r>
              <a:rPr spc="10" dirty="0"/>
              <a:t> </a:t>
            </a:r>
            <a:r>
              <a:rPr dirty="0"/>
              <a:t>for</a:t>
            </a:r>
            <a:r>
              <a:rPr spc="20" dirty="0"/>
              <a:t> </a:t>
            </a:r>
            <a:r>
              <a:rPr dirty="0"/>
              <a:t>your</a:t>
            </a:r>
            <a:r>
              <a:rPr spc="25" dirty="0"/>
              <a:t> </a:t>
            </a:r>
            <a:r>
              <a:rPr spc="-10" dirty="0"/>
              <a:t>plan?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651" y="2068470"/>
            <a:ext cx="8579679" cy="39564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2919" y="2270760"/>
            <a:ext cx="3221990" cy="1132840"/>
          </a:xfrm>
          <a:prstGeom prst="rect">
            <a:avLst/>
          </a:prstGeom>
          <a:solidFill>
            <a:srgbClr val="70797C"/>
          </a:solidFill>
        </p:spPr>
        <p:txBody>
          <a:bodyPr vert="horz" wrap="square" lIns="0" tIns="41910" rIns="0" bIns="0" rtlCol="0">
            <a:spAutoFit/>
          </a:bodyPr>
          <a:lstStyle/>
          <a:p>
            <a:pPr marL="76200" marR="93345">
              <a:lnSpc>
                <a:spcPct val="111800"/>
              </a:lnSpc>
              <a:spcBef>
                <a:spcPts val="330"/>
              </a:spcBef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Run</a:t>
            </a:r>
            <a:r>
              <a:rPr sz="19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long-range</a:t>
            </a:r>
            <a:r>
              <a:rPr sz="19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forecasts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9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wide</a:t>
            </a:r>
            <a:r>
              <a:rPr sz="19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investment</a:t>
            </a:r>
            <a:r>
              <a:rPr sz="19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scenarios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54" y="1429021"/>
            <a:ext cx="30130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Sources</a:t>
            </a:r>
            <a:r>
              <a:rPr spc="1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volatility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487173" y="1860721"/>
            <a:ext cx="8712835" cy="31813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05104" indent="-192405">
              <a:lnSpc>
                <a:spcPct val="100000"/>
              </a:lnSpc>
              <a:spcBef>
                <a:spcPts val="1205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05104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Assumption</a:t>
            </a:r>
            <a:r>
              <a:rPr sz="1950" spc="8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changes</a:t>
            </a:r>
            <a:endParaRPr sz="19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91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50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Reduction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interest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rate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5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4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New</a:t>
            </a:r>
            <a:r>
              <a:rPr sz="1650" spc="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mortality</a:t>
            </a:r>
            <a:r>
              <a:rPr sz="1650" spc="-4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tables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6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50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Results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2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formal</a:t>
            </a:r>
            <a:r>
              <a:rPr sz="1650" spc="-3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experience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studies</a:t>
            </a:r>
            <a:endParaRPr sz="1650">
              <a:latin typeface="Arial"/>
              <a:cs typeface="Arial"/>
            </a:endParaRPr>
          </a:p>
          <a:p>
            <a:pPr marL="205104" indent="-192405">
              <a:lnSpc>
                <a:spcPct val="100000"/>
              </a:lnSpc>
              <a:spcBef>
                <a:spcPts val="1210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05104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Liability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experience</a:t>
            </a:r>
            <a:endParaRPr sz="19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910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55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Economic:</a:t>
            </a:r>
            <a:r>
              <a:rPr sz="1650" spc="4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pay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increases,</a:t>
            </a:r>
            <a:r>
              <a:rPr sz="1650" spc="-5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cost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of</a:t>
            </a:r>
            <a:r>
              <a:rPr sz="1650" spc="-1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living</a:t>
            </a:r>
            <a:r>
              <a:rPr sz="1650" spc="-2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adjustments</a:t>
            </a:r>
            <a:endParaRPr sz="1650">
              <a:latin typeface="Arial"/>
              <a:cs typeface="Arial"/>
            </a:endParaRPr>
          </a:p>
          <a:p>
            <a:pPr marL="391795">
              <a:lnSpc>
                <a:spcPct val="100000"/>
              </a:lnSpc>
              <a:spcBef>
                <a:spcPts val="855"/>
              </a:spcBef>
            </a:pPr>
            <a:r>
              <a:rPr sz="1300" dirty="0">
                <a:solidFill>
                  <a:srgbClr val="0077D4"/>
                </a:solidFill>
                <a:latin typeface="Wingdings"/>
                <a:cs typeface="Wingdings"/>
              </a:rPr>
              <a:t></a:t>
            </a:r>
            <a:r>
              <a:rPr sz="1300" spc="130" dirty="0">
                <a:solidFill>
                  <a:srgbClr val="0077D4"/>
                </a:solidFill>
                <a:latin typeface="Times New Roman"/>
                <a:cs typeface="Times New Roman"/>
              </a:rPr>
              <a:t> 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Demographic:</a:t>
            </a:r>
            <a:r>
              <a:rPr sz="1650" spc="-5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turnover</a:t>
            </a:r>
            <a:r>
              <a:rPr sz="1650" spc="-6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and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retirement</a:t>
            </a:r>
            <a:r>
              <a:rPr sz="1650" spc="-7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77D4"/>
                </a:solidFill>
                <a:latin typeface="Arial"/>
                <a:cs typeface="Arial"/>
              </a:rPr>
              <a:t>patterns,</a:t>
            </a:r>
            <a:r>
              <a:rPr sz="1650" spc="-55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longevity,</a:t>
            </a:r>
            <a:r>
              <a:rPr sz="1650" spc="-40" dirty="0">
                <a:solidFill>
                  <a:srgbClr val="0077D4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0077D4"/>
                </a:solidFill>
                <a:latin typeface="Arial"/>
                <a:cs typeface="Arial"/>
              </a:rPr>
              <a:t>disabilities</a:t>
            </a:r>
            <a:endParaRPr sz="1650">
              <a:latin typeface="Arial"/>
              <a:cs typeface="Arial"/>
            </a:endParaRPr>
          </a:p>
          <a:p>
            <a:pPr marL="205104" indent="-192405">
              <a:lnSpc>
                <a:spcPct val="100000"/>
              </a:lnSpc>
              <a:spcBef>
                <a:spcPts val="1210"/>
              </a:spcBef>
              <a:buClr>
                <a:srgbClr val="212A36"/>
              </a:buClr>
              <a:buSzPct val="79487"/>
              <a:buFont typeface="Wingdings"/>
              <a:buChar char=""/>
              <a:tabLst>
                <a:tab pos="205104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Investment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experience: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volatility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can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be</a:t>
            </a:r>
            <a:r>
              <a:rPr sz="1950" spc="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8-10x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larger</a:t>
            </a:r>
            <a:r>
              <a:rPr sz="1950" spc="7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than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liability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experience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787" y="1473169"/>
            <a:ext cx="50539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Stochastic</a:t>
            </a:r>
            <a:r>
              <a:rPr spc="15" dirty="0"/>
              <a:t> </a:t>
            </a:r>
            <a:r>
              <a:rPr dirty="0"/>
              <a:t>(Monte</a:t>
            </a:r>
            <a:r>
              <a:rPr spc="20" dirty="0"/>
              <a:t> </a:t>
            </a:r>
            <a:r>
              <a:rPr dirty="0"/>
              <a:t>Carlo)</a:t>
            </a:r>
            <a:r>
              <a:rPr spc="3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8738" y="1846929"/>
            <a:ext cx="8620125" cy="131508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320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Enables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analysis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conducted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across a</a:t>
            </a:r>
            <a:r>
              <a:rPr sz="18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very</a:t>
            </a:r>
            <a:r>
              <a:rPr sz="18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large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number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scenarios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2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Randomly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generate investment return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scenarios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for</a:t>
            </a:r>
            <a:r>
              <a:rPr sz="18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next</a:t>
            </a:r>
            <a:r>
              <a:rPr sz="18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20-30 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225"/>
              </a:spcBef>
              <a:buClr>
                <a:srgbClr val="212A36"/>
              </a:buClr>
              <a:buSzPct val="80555"/>
              <a:buFont typeface="Wingdings"/>
              <a:buChar char=""/>
              <a:tabLst>
                <a:tab pos="297180" algn="l"/>
              </a:tabLst>
            </a:pP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For each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year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each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scenario</a:t>
            </a:r>
            <a:r>
              <a:rPr sz="1800" spc="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determine</a:t>
            </a:r>
            <a:r>
              <a:rPr sz="18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assets,</a:t>
            </a:r>
            <a:r>
              <a:rPr sz="18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liabilities,</a:t>
            </a:r>
            <a:r>
              <a:rPr sz="1800" spc="-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cash</a:t>
            </a:r>
            <a:r>
              <a:rPr sz="1800" spc="-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flows,</a:t>
            </a:r>
            <a:r>
              <a:rPr sz="1800" spc="-8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414D"/>
                </a:solidFill>
                <a:latin typeface="Arial"/>
                <a:cs typeface="Arial"/>
              </a:rPr>
              <a:t>ADC,</a:t>
            </a:r>
            <a:r>
              <a:rPr sz="18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38414D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" y="3191256"/>
            <a:ext cx="8520683" cy="32750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20"/>
              </a:spcBef>
            </a:pPr>
            <a:r>
              <a:rPr dirty="0"/>
              <a:t>Calculate</a:t>
            </a:r>
            <a:r>
              <a:rPr spc="5" dirty="0"/>
              <a:t> </a:t>
            </a:r>
            <a:r>
              <a:rPr dirty="0"/>
              <a:t>key</a:t>
            </a:r>
            <a:r>
              <a:rPr spc="5" dirty="0"/>
              <a:t> </a:t>
            </a:r>
            <a:r>
              <a:rPr dirty="0"/>
              <a:t>metrics</a:t>
            </a:r>
            <a:r>
              <a:rPr spc="5" dirty="0"/>
              <a:t> </a:t>
            </a:r>
            <a:r>
              <a:rPr dirty="0"/>
              <a:t>across</a:t>
            </a:r>
            <a:r>
              <a:rPr spc="-20" dirty="0"/>
              <a:t> </a:t>
            </a:r>
            <a:r>
              <a:rPr dirty="0"/>
              <a:t>all</a:t>
            </a:r>
            <a:r>
              <a:rPr spc="25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the</a:t>
            </a:r>
            <a:r>
              <a:rPr spc="30" dirty="0"/>
              <a:t> </a:t>
            </a:r>
            <a:r>
              <a:rPr spc="-10" dirty="0"/>
              <a:t>scenarios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46574" y="1924268"/>
            <a:ext cx="9176385" cy="351726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860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Highest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/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lowest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/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average</a:t>
            </a:r>
            <a:r>
              <a:rPr sz="1950" spc="-7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ADC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across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projection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period</a:t>
            </a:r>
            <a:endParaRPr sz="195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770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Volatility</a:t>
            </a:r>
            <a:r>
              <a:rPr sz="195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-8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ADCs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(e.g.,</a:t>
            </a:r>
            <a:r>
              <a:rPr sz="195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standard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deviation)</a:t>
            </a:r>
            <a:endParaRPr sz="195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765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Net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present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value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-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38414D"/>
                </a:solidFill>
                <a:latin typeface="Arial"/>
                <a:cs typeface="Arial"/>
              </a:rPr>
              <a:t>ADCs</a:t>
            </a:r>
            <a:endParaRPr sz="195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780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Funded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ratio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at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end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projection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period</a:t>
            </a:r>
            <a:endParaRPr sz="195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770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How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many</a:t>
            </a:r>
            <a:r>
              <a:rPr sz="1950" spc="8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times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does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-8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ADC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increase</a:t>
            </a:r>
            <a:r>
              <a:rPr sz="195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by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more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than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38414D"/>
                </a:solidFill>
                <a:latin typeface="Arial"/>
                <a:cs typeface="Arial"/>
              </a:rPr>
              <a:t>x%?</a:t>
            </a:r>
            <a:endParaRPr sz="195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770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How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many</a:t>
            </a:r>
            <a:r>
              <a:rPr sz="1950" spc="7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times</a:t>
            </a:r>
            <a:r>
              <a:rPr sz="195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does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-9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ADC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go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down?</a:t>
            </a:r>
            <a:endParaRPr sz="195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spcBef>
                <a:spcPts val="765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How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often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is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reserve</a:t>
            </a:r>
            <a:r>
              <a:rPr sz="195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fund</a:t>
            </a:r>
            <a:r>
              <a:rPr sz="1950" spc="7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depleted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before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end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projection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period?</a:t>
            </a:r>
            <a:endParaRPr sz="1950">
              <a:latin typeface="Arial"/>
              <a:cs typeface="Arial"/>
            </a:endParaRPr>
          </a:p>
          <a:p>
            <a:pPr marL="393065" marR="608330" indent="-381000">
              <a:lnSpc>
                <a:spcPct val="111800"/>
              </a:lnSpc>
              <a:spcBef>
                <a:spcPts val="495"/>
              </a:spcBef>
              <a:buClr>
                <a:srgbClr val="212A36"/>
              </a:buClr>
              <a:buFont typeface="Wingdings"/>
              <a:buChar char=""/>
              <a:tabLst>
                <a:tab pos="393065" algn="l"/>
              </a:tabLst>
            </a:pP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How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many</a:t>
            </a:r>
            <a:r>
              <a:rPr sz="1950" spc="7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years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is</a:t>
            </a:r>
            <a:r>
              <a:rPr sz="195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the</a:t>
            </a:r>
            <a:r>
              <a:rPr sz="1950" spc="-7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ADC</a:t>
            </a:r>
            <a:r>
              <a:rPr sz="195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lower</a:t>
            </a:r>
            <a:r>
              <a:rPr sz="1950" spc="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with</a:t>
            </a:r>
            <a:r>
              <a:rPr sz="195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Funding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Policy</a:t>
            </a:r>
            <a:r>
              <a:rPr sz="195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B</a:t>
            </a:r>
            <a:r>
              <a:rPr sz="195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compared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95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38414D"/>
                </a:solidFill>
                <a:latin typeface="Arial"/>
                <a:cs typeface="Arial"/>
              </a:rPr>
              <a:t>the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current</a:t>
            </a:r>
            <a:r>
              <a:rPr sz="195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38414D"/>
                </a:solidFill>
                <a:latin typeface="Arial"/>
                <a:cs typeface="Arial"/>
              </a:rPr>
              <a:t>funding</a:t>
            </a:r>
            <a:r>
              <a:rPr sz="195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38414D"/>
                </a:solidFill>
                <a:latin typeface="Arial"/>
                <a:cs typeface="Arial"/>
              </a:rPr>
              <a:t>policy?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6918" y="2297427"/>
            <a:ext cx="6497320" cy="3792220"/>
            <a:chOff x="486918" y="2297427"/>
            <a:chExt cx="6497320" cy="3792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343" y="2297427"/>
              <a:ext cx="5917658" cy="3723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2920" y="5686044"/>
              <a:ext cx="6464935" cy="387350"/>
            </a:xfrm>
            <a:custGeom>
              <a:avLst/>
              <a:gdLst/>
              <a:ahLst/>
              <a:cxnLst/>
              <a:rect l="l" t="t" r="r" b="b"/>
              <a:pathLst>
                <a:path w="6464934" h="387350">
                  <a:moveTo>
                    <a:pt x="0" y="0"/>
                  </a:moveTo>
                  <a:lnTo>
                    <a:pt x="6464808" y="0"/>
                  </a:lnTo>
                  <a:lnTo>
                    <a:pt x="6464808" y="387095"/>
                  </a:lnTo>
                  <a:lnTo>
                    <a:pt x="0" y="387095"/>
                  </a:lnTo>
                  <a:lnTo>
                    <a:pt x="0" y="0"/>
                  </a:lnTo>
                  <a:close/>
                </a:path>
              </a:pathLst>
            </a:custGeom>
            <a:ln w="32004">
              <a:solidFill>
                <a:srgbClr val="384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Repeat</a:t>
            </a:r>
            <a:r>
              <a:rPr spc="-20" dirty="0"/>
              <a:t> </a:t>
            </a:r>
            <a:r>
              <a:rPr dirty="0"/>
              <a:t>process</a:t>
            </a:r>
            <a:r>
              <a:rPr spc="5" dirty="0"/>
              <a:t> </a:t>
            </a:r>
            <a:r>
              <a:rPr dirty="0"/>
              <a:t>for</a:t>
            </a:r>
            <a:r>
              <a:rPr spc="20" dirty="0"/>
              <a:t> </a:t>
            </a:r>
            <a:r>
              <a:rPr dirty="0"/>
              <a:t>different</a:t>
            </a:r>
            <a:r>
              <a:rPr spc="30" dirty="0"/>
              <a:t> </a:t>
            </a:r>
            <a:r>
              <a:rPr dirty="0"/>
              <a:t>funding</a:t>
            </a:r>
            <a:r>
              <a:rPr spc="40" dirty="0"/>
              <a:t> </a:t>
            </a:r>
            <a:r>
              <a:rPr spc="-10" dirty="0"/>
              <a:t>methods</a:t>
            </a:r>
          </a:p>
        </p:txBody>
      </p:sp>
      <p:sp>
        <p:nvSpPr>
          <p:cNvPr id="6" name="object 6"/>
          <p:cNvSpPr/>
          <p:nvPr/>
        </p:nvSpPr>
        <p:spPr>
          <a:xfrm>
            <a:off x="7162800" y="2610611"/>
            <a:ext cx="528955" cy="2702560"/>
          </a:xfrm>
          <a:custGeom>
            <a:avLst/>
            <a:gdLst/>
            <a:ahLst/>
            <a:cxnLst/>
            <a:rect l="l" t="t" r="r" b="b"/>
            <a:pathLst>
              <a:path w="528954" h="2702560">
                <a:moveTo>
                  <a:pt x="0" y="0"/>
                </a:moveTo>
                <a:lnTo>
                  <a:pt x="70442" y="1580"/>
                </a:lnTo>
                <a:lnTo>
                  <a:pt x="133773" y="6039"/>
                </a:lnTo>
                <a:lnTo>
                  <a:pt x="187452" y="12954"/>
                </a:lnTo>
                <a:lnTo>
                  <a:pt x="228938" y="21900"/>
                </a:lnTo>
                <a:lnTo>
                  <a:pt x="265176" y="44195"/>
                </a:lnTo>
                <a:lnTo>
                  <a:pt x="265176" y="1307591"/>
                </a:lnTo>
                <a:lnTo>
                  <a:pt x="274545" y="1319332"/>
                </a:lnTo>
                <a:lnTo>
                  <a:pt x="342138" y="1338833"/>
                </a:lnTo>
                <a:lnTo>
                  <a:pt x="395449" y="1345748"/>
                </a:lnTo>
                <a:lnTo>
                  <a:pt x="458498" y="1350207"/>
                </a:lnTo>
                <a:lnTo>
                  <a:pt x="528828" y="1351787"/>
                </a:lnTo>
                <a:lnTo>
                  <a:pt x="458498" y="1353368"/>
                </a:lnTo>
                <a:lnTo>
                  <a:pt x="395449" y="1357827"/>
                </a:lnTo>
                <a:lnTo>
                  <a:pt x="342138" y="1364741"/>
                </a:lnTo>
                <a:lnTo>
                  <a:pt x="301018" y="1373688"/>
                </a:lnTo>
                <a:lnTo>
                  <a:pt x="265176" y="1395983"/>
                </a:lnTo>
                <a:lnTo>
                  <a:pt x="265176" y="2659380"/>
                </a:lnTo>
                <a:lnTo>
                  <a:pt x="255693" y="2671007"/>
                </a:lnTo>
                <a:lnTo>
                  <a:pt x="228938" y="2681280"/>
                </a:lnTo>
                <a:lnTo>
                  <a:pt x="187452" y="2689860"/>
                </a:lnTo>
                <a:lnTo>
                  <a:pt x="133773" y="2696407"/>
                </a:lnTo>
                <a:lnTo>
                  <a:pt x="70442" y="2700584"/>
                </a:lnTo>
                <a:lnTo>
                  <a:pt x="0" y="2702051"/>
                </a:lnTo>
              </a:path>
            </a:pathLst>
          </a:custGeom>
          <a:ln w="32004">
            <a:solidFill>
              <a:srgbClr val="3841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18119" y="3320796"/>
            <a:ext cx="2025650" cy="1050290"/>
          </a:xfrm>
          <a:prstGeom prst="rect">
            <a:avLst/>
          </a:prstGeom>
          <a:solidFill>
            <a:srgbClr val="70797C"/>
          </a:solidFill>
        </p:spPr>
        <p:txBody>
          <a:bodyPr vert="horz" wrap="square" lIns="0" tIns="46355" rIns="0" bIns="0" rtlCol="0">
            <a:spAutoFit/>
          </a:bodyPr>
          <a:lstStyle/>
          <a:p>
            <a:pPr marL="109220" marR="99695" algn="ctr">
              <a:lnSpc>
                <a:spcPct val="110800"/>
              </a:lnSpc>
              <a:spcBef>
                <a:spcPts val="36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Range of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results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10,000 scenarios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694" y="2758028"/>
            <a:ext cx="254571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50" dirty="0"/>
              <a:t>Thank</a:t>
            </a:r>
            <a:r>
              <a:rPr sz="3950" spc="25" dirty="0"/>
              <a:t> </a:t>
            </a:r>
            <a:r>
              <a:rPr sz="3950" spc="-25" dirty="0"/>
              <a:t>you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491719" y="3887225"/>
            <a:ext cx="1827530" cy="4229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212A36"/>
                </a:solidFill>
                <a:latin typeface="Arial"/>
                <a:cs typeface="Arial"/>
              </a:rPr>
              <a:t>Jenn</a:t>
            </a:r>
            <a:r>
              <a:rPr sz="1000" b="1" spc="-40" dirty="0">
                <a:solidFill>
                  <a:srgbClr val="212A3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212A36"/>
                </a:solidFill>
                <a:latin typeface="Arial"/>
                <a:cs typeface="Arial"/>
              </a:rPr>
              <a:t>Castelhano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u="sng" spc="-10" dirty="0">
                <a:solidFill>
                  <a:srgbClr val="212A36"/>
                </a:solidFill>
                <a:uFill>
                  <a:solidFill>
                    <a:srgbClr val="212A36"/>
                  </a:solidFill>
                </a:uFill>
                <a:latin typeface="Arial"/>
                <a:cs typeface="Arial"/>
                <a:hlinkClick r:id="rId3"/>
              </a:rPr>
              <a:t>Jenn.Castelhano@milliman.com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0690" y="1459991"/>
          <a:ext cx="9190990" cy="4502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88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50" b="1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Basic</a:t>
                      </a:r>
                      <a:r>
                        <a:rPr sz="2450" b="1" spc="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contribution</a:t>
                      </a:r>
                      <a:r>
                        <a:rPr sz="2450" b="1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math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 gridSpan="3">
                  <a:txBody>
                    <a:bodyPr/>
                    <a:lstStyle/>
                    <a:p>
                      <a:pPr marL="368300" marR="365760" indent="-76200" algn="ctr">
                        <a:lnSpc>
                          <a:spcPct val="102400"/>
                        </a:lnSpc>
                        <a:spcBef>
                          <a:spcPts val="760"/>
                        </a:spcBef>
                        <a:tabLst>
                          <a:tab pos="1797685" algn="l"/>
                          <a:tab pos="1821180" algn="l"/>
                          <a:tab pos="3232150" algn="l"/>
                        </a:tabLst>
                      </a:pPr>
                      <a:r>
                        <a:rPr sz="2175" b="1" spc="-15" baseline="13409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Poorly</a:t>
                      </a:r>
                      <a:r>
                        <a:rPr sz="2175" b="1" baseline="13409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450" b="1" spc="-2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Well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-39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2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Over </a:t>
                      </a:r>
                      <a:r>
                        <a:rPr sz="2175" b="1" spc="-15" baseline="7662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2175" b="1" baseline="7662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-1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-1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Funded </a:t>
                      </a:r>
                      <a:r>
                        <a:rPr sz="1450" b="1" spc="-2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-2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-2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solidFill>
                      <a:srgbClr val="212A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450" spc="7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Accrued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Liability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$360,000,000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$360,000,000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$360,000,000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450" spc="6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Actuarial</a:t>
                      </a:r>
                      <a:r>
                        <a:rPr sz="1450" spc="15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1450" spc="-15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-6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190,000,000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350,000,000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00A562"/>
                          </a:solidFill>
                          <a:latin typeface="Arial"/>
                          <a:cs typeface="Arial"/>
                        </a:rPr>
                        <a:t>400,000,000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450" spc="7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Unfunded</a:t>
                      </a:r>
                      <a:r>
                        <a:rPr sz="1450" spc="-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Accrued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Liability: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(1)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170,000,000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(40,000,000)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sz="1450" spc="7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Ratio: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(2)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53%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97%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111%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sz="1450" spc="8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Amortization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136525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sz="1450" spc="9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Amortization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1450" spc="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2.00%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2.00%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2.00%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36525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sz="1450" spc="8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Cost:</a:t>
                      </a:r>
                      <a:r>
                        <a:rPr sz="1450" spc="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(3)</a:t>
                      </a:r>
                      <a:r>
                        <a:rPr sz="1450" spc="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amortized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(5)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12,600,000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700,000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(3,000,000)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sz="1450" spc="484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9,300,000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9,300,000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9,300,000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sz="1450" spc="8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Expected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Contributions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10.</a:t>
                      </a:r>
                      <a:r>
                        <a:rPr sz="1450" spc="10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Expected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Administrative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Expenses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508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11.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Cost: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(8)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- (9)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(10)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4,900,000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4,900,000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4,900,000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12.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(7)</a:t>
                      </a:r>
                      <a:r>
                        <a:rPr sz="1450" spc="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(11) to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start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FY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1,200,000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13.</a:t>
                      </a:r>
                      <a:r>
                        <a:rPr sz="1450" spc="8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Actuarially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Determined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Contribution: (7)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(11)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(12)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1664"/>
                        </a:lnSpc>
                        <a:spcBef>
                          <a:spcPts val="65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18,700,000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129539" algn="r">
                        <a:lnSpc>
                          <a:spcPts val="1664"/>
                        </a:lnSpc>
                        <a:spcBef>
                          <a:spcPts val="65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6,000,000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ts val="1664"/>
                        </a:lnSpc>
                        <a:spcBef>
                          <a:spcPts val="65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0690" y="1459991"/>
          <a:ext cx="9190990" cy="5067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88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950" b="1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Suppose</a:t>
                      </a:r>
                      <a:r>
                        <a:rPr sz="1950" b="1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assets</a:t>
                      </a:r>
                      <a:r>
                        <a:rPr sz="1950" b="1" spc="5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sz="1950" b="1" spc="4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down</a:t>
                      </a:r>
                      <a:r>
                        <a:rPr sz="1950" b="1" spc="15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1950" b="1" spc="5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10%</a:t>
                      </a:r>
                      <a:r>
                        <a:rPr sz="1950" b="1" spc="4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but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50" b="1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everything</a:t>
                      </a:r>
                      <a:r>
                        <a:rPr sz="1950" b="1" spc="8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else</a:t>
                      </a:r>
                      <a:r>
                        <a:rPr sz="1950" b="1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stays</a:t>
                      </a:r>
                      <a:r>
                        <a:rPr sz="1950" b="1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950" b="1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same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 gridSpan="3">
                  <a:txBody>
                    <a:bodyPr/>
                    <a:lstStyle/>
                    <a:p>
                      <a:pPr marL="371475" marR="365760" indent="-76200" algn="ctr">
                        <a:lnSpc>
                          <a:spcPct val="102400"/>
                        </a:lnSpc>
                        <a:spcBef>
                          <a:spcPts val="760"/>
                        </a:spcBef>
                        <a:tabLst>
                          <a:tab pos="1802130" algn="l"/>
                          <a:tab pos="1825625" algn="l"/>
                          <a:tab pos="3232150" algn="l"/>
                        </a:tabLst>
                      </a:pPr>
                      <a:r>
                        <a:rPr sz="2175" b="1" spc="15" baseline="13409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Poorly</a:t>
                      </a:r>
                      <a:r>
                        <a:rPr sz="2175" b="1" baseline="13409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1450" b="1" spc="5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Well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-39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sz="1450" b="1" spc="5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75" b="1" spc="22" baseline="7662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2175" b="1" baseline="7662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175" b="1" spc="-600" baseline="7662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15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15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1450" b="1" spc="5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1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1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sz="1450" b="1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50" b="1" spc="10" dirty="0">
                          <a:solidFill>
                            <a:srgbClr val="F4F4F4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solidFill>
                      <a:srgbClr val="212A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450" spc="7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Accrued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Liability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$360,000,000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$360,000,000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$360,000,000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450" spc="6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Actuarial</a:t>
                      </a:r>
                      <a:r>
                        <a:rPr sz="1450" spc="15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1450" spc="-15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-6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Assets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171,000,000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315,000,000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360,000,000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450" spc="7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Unfunded</a:t>
                      </a:r>
                      <a:r>
                        <a:rPr sz="1450" spc="-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Accrued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Liability: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(1)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189,000,000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45,000,000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sz="1450" spc="7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Funded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Ratio: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(2)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48%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88%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sz="1450" spc="8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Amortization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136525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sz="1450" spc="9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Amortization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Growth</a:t>
                      </a:r>
                      <a:r>
                        <a:rPr sz="1450" spc="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2.00%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2.00%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2.00%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36525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sz="1450" spc="8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Past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Cost:</a:t>
                      </a:r>
                      <a:r>
                        <a:rPr sz="1450" spc="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(3)</a:t>
                      </a:r>
                      <a:r>
                        <a:rPr sz="1450" spc="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amortized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sz="1450" spc="4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(5)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14,000,000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3,3000,000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sz="1450" spc="484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Normal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Cost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7945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9,300,000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9,300,000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9,300,000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13652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sz="1450" spc="8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Expected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Contributions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ts val="1730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10.</a:t>
                      </a:r>
                      <a:r>
                        <a:rPr sz="1450" spc="10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Expected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Administrative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Expenses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45085">
                        <a:lnSpc>
                          <a:spcPts val="1735"/>
                        </a:lnSpc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11.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Cost: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(8)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- (9)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(10)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4,900,000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4,900,000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4,900,000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12.</a:t>
                      </a:r>
                      <a:r>
                        <a:rPr sz="1450" spc="5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(7)</a:t>
                      </a:r>
                      <a:r>
                        <a:rPr sz="1450" spc="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3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(11) to</a:t>
                      </a:r>
                      <a:r>
                        <a:rPr sz="1450" spc="3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start</a:t>
                      </a:r>
                      <a:r>
                        <a:rPr sz="1450" spc="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FY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1,300,000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300,000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064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13.</a:t>
                      </a:r>
                      <a:r>
                        <a:rPr sz="1450" spc="8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Actuarially</a:t>
                      </a:r>
                      <a:r>
                        <a:rPr sz="1450" spc="15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Determined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Contribution: (7)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(11)</a:t>
                      </a:r>
                      <a:r>
                        <a:rPr sz="1450" spc="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450" spc="4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(12)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20,200,000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8,700,000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 marR="21717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50" spc="-10" dirty="0">
                          <a:solidFill>
                            <a:srgbClr val="212A36"/>
                          </a:solidFill>
                          <a:latin typeface="Arial"/>
                          <a:cs typeface="Arial"/>
                        </a:rPr>
                        <a:t>5,200,000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825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407670">
                        <a:lnSpc>
                          <a:spcPts val="1730"/>
                        </a:lnSpc>
                      </a:pPr>
                      <a:r>
                        <a:rPr sz="1450" b="1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450" b="1" spc="3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50" b="1" spc="6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contribution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73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b="1" spc="-25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b="1" spc="-25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45%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R="21082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50" b="1" spc="-2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260%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50" b="1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$1,500,000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50" b="1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$2,700,000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344805">
                        <a:lnSpc>
                          <a:spcPts val="1495"/>
                        </a:lnSpc>
                        <a:spcBef>
                          <a:spcPts val="40"/>
                        </a:spcBef>
                      </a:pPr>
                      <a:r>
                        <a:rPr sz="1450" b="1" spc="-10" dirty="0">
                          <a:solidFill>
                            <a:srgbClr val="FF9700"/>
                          </a:solidFill>
                          <a:latin typeface="Arial"/>
                          <a:cs typeface="Arial"/>
                        </a:rPr>
                        <a:t>$3,200,000</a:t>
                      </a:r>
                      <a:endParaRPr sz="1450">
                        <a:latin typeface="Arial"/>
                        <a:cs typeface="Arial"/>
                      </a:endParaRPr>
                    </a:p>
                    <a:p>
                      <a:pPr algn="r">
                        <a:lnSpc>
                          <a:spcPts val="705"/>
                        </a:lnSpc>
                      </a:pPr>
                      <a:r>
                        <a:rPr sz="1000" spc="-50" dirty="0">
                          <a:solidFill>
                            <a:srgbClr val="70797C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Plans</a:t>
            </a:r>
            <a:r>
              <a:rPr spc="30" dirty="0"/>
              <a:t> </a:t>
            </a:r>
            <a:r>
              <a:rPr dirty="0"/>
              <a:t>already</a:t>
            </a:r>
            <a:r>
              <a:rPr spc="5" dirty="0"/>
              <a:t> </a:t>
            </a:r>
            <a:r>
              <a:rPr dirty="0"/>
              <a:t>manage</a:t>
            </a:r>
            <a:r>
              <a:rPr spc="10" dirty="0"/>
              <a:t> </a:t>
            </a:r>
            <a:r>
              <a:rPr dirty="0"/>
              <a:t>volatility:</a:t>
            </a:r>
            <a:r>
              <a:rPr spc="60" dirty="0"/>
              <a:t> </a:t>
            </a:r>
            <a:r>
              <a:rPr dirty="0"/>
              <a:t>investment</a:t>
            </a:r>
            <a:r>
              <a:rPr spc="-15" dirty="0"/>
              <a:t> </a:t>
            </a:r>
            <a:r>
              <a:rPr spc="-10" dirty="0"/>
              <a:t>allocation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8753" y="2045611"/>
            <a:ext cx="6588759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Aggregate</a:t>
            </a:r>
            <a:r>
              <a:rPr sz="1650" b="1" spc="-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asset</a:t>
            </a:r>
            <a:r>
              <a:rPr sz="1650" b="1" spc="-7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allocation</a:t>
            </a:r>
            <a:r>
              <a:rPr sz="1650" b="1" spc="-7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650" b="1" spc="-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100</a:t>
            </a:r>
            <a:r>
              <a:rPr sz="1650" b="1" spc="-7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largest</a:t>
            </a:r>
            <a:r>
              <a:rPr sz="1650" b="1" spc="-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US</a:t>
            </a:r>
            <a:r>
              <a:rPr sz="1650" b="1" spc="-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public</a:t>
            </a:r>
            <a:r>
              <a:rPr sz="1650" b="1" spc="-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pension</a:t>
            </a:r>
            <a:r>
              <a:rPr sz="1650" b="1" spc="-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38414D"/>
                </a:solidFill>
                <a:latin typeface="Arial"/>
                <a:cs typeface="Arial"/>
              </a:rPr>
              <a:t>plans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Milliman</a:t>
            </a:r>
            <a:r>
              <a:rPr sz="1650" b="1" spc="-9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2023</a:t>
            </a:r>
            <a:r>
              <a:rPr sz="1650" b="1" spc="-8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Public</a:t>
            </a:r>
            <a:r>
              <a:rPr sz="1650" b="1" spc="-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Pension</a:t>
            </a:r>
            <a:r>
              <a:rPr sz="1650" b="1" spc="-8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38414D"/>
                </a:solidFill>
                <a:latin typeface="Arial"/>
                <a:cs typeface="Arial"/>
              </a:rPr>
              <a:t>Funding</a:t>
            </a:r>
            <a:r>
              <a:rPr sz="1650" b="1" spc="-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38414D"/>
                </a:solidFill>
                <a:latin typeface="Arial"/>
                <a:cs typeface="Arial"/>
              </a:rPr>
              <a:t>Study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900" y="2616707"/>
            <a:ext cx="6196583" cy="30007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12734" y="5650487"/>
            <a:ext cx="5918835" cy="4083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75"/>
              </a:spcBef>
            </a:pP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Note: The</a:t>
            </a:r>
            <a:r>
              <a:rPr sz="1300" spc="-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expected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return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and</a:t>
            </a:r>
            <a:r>
              <a:rPr sz="130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riskiness</a:t>
            </a:r>
            <a:r>
              <a:rPr sz="13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metrics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are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based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on</a:t>
            </a:r>
            <a:r>
              <a:rPr sz="13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Milliman’s</a:t>
            </a:r>
            <a:r>
              <a:rPr sz="1300" spc="5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38414D"/>
                </a:solidFill>
                <a:latin typeface="Arial"/>
                <a:cs typeface="Arial"/>
              </a:rPr>
              <a:t>capital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market</a:t>
            </a:r>
            <a:r>
              <a:rPr sz="130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assumptions</a:t>
            </a:r>
            <a:r>
              <a:rPr sz="1300" spc="4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as</a:t>
            </a:r>
            <a:r>
              <a:rPr sz="13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of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June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30,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38414D"/>
                </a:solidFill>
                <a:latin typeface="Arial"/>
                <a:cs typeface="Arial"/>
              </a:rPr>
              <a:t>2023.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Plans</a:t>
            </a:r>
            <a:r>
              <a:rPr spc="25" dirty="0"/>
              <a:t> </a:t>
            </a:r>
            <a:r>
              <a:rPr dirty="0"/>
              <a:t>already</a:t>
            </a:r>
            <a:r>
              <a:rPr spc="5" dirty="0"/>
              <a:t> </a:t>
            </a:r>
            <a:r>
              <a:rPr dirty="0"/>
              <a:t>manage volatility:</a:t>
            </a:r>
            <a:r>
              <a:rPr spc="60" dirty="0"/>
              <a:t> </a:t>
            </a:r>
            <a:r>
              <a:rPr dirty="0"/>
              <a:t>asset</a:t>
            </a:r>
            <a:r>
              <a:rPr spc="-25" dirty="0"/>
              <a:t> </a:t>
            </a:r>
            <a:r>
              <a:rPr spc="-10" dirty="0"/>
              <a:t>smoothing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300" y="2205138"/>
            <a:ext cx="8280280" cy="362523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Plans</a:t>
            </a:r>
            <a:r>
              <a:rPr spc="35" dirty="0"/>
              <a:t> </a:t>
            </a:r>
            <a:r>
              <a:rPr dirty="0"/>
              <a:t>already</a:t>
            </a:r>
            <a:r>
              <a:rPr spc="15" dirty="0"/>
              <a:t> </a:t>
            </a:r>
            <a:r>
              <a:rPr dirty="0"/>
              <a:t>manage</a:t>
            </a:r>
            <a:r>
              <a:rPr spc="10" dirty="0"/>
              <a:t> </a:t>
            </a:r>
            <a:r>
              <a:rPr dirty="0"/>
              <a:t>volatility:</a:t>
            </a:r>
            <a:r>
              <a:rPr spc="65" dirty="0"/>
              <a:t> </a:t>
            </a:r>
            <a:r>
              <a:rPr dirty="0"/>
              <a:t>amortization</a:t>
            </a:r>
            <a:r>
              <a:rPr spc="20" dirty="0"/>
              <a:t> </a:t>
            </a:r>
            <a:r>
              <a:rPr spc="-10" dirty="0"/>
              <a:t>period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821" y="2430378"/>
            <a:ext cx="7148533" cy="31246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Illustration</a:t>
            </a:r>
            <a:r>
              <a:rPr spc="35" dirty="0"/>
              <a:t> </a:t>
            </a:r>
            <a:r>
              <a:rPr dirty="0"/>
              <a:t>of</a:t>
            </a:r>
            <a:r>
              <a:rPr spc="45" dirty="0"/>
              <a:t> </a:t>
            </a:r>
            <a:r>
              <a:rPr dirty="0"/>
              <a:t>mechanics</a:t>
            </a:r>
            <a:r>
              <a:rPr spc="10" dirty="0"/>
              <a:t> </a:t>
            </a:r>
            <a:r>
              <a:rPr dirty="0"/>
              <a:t>of</a:t>
            </a:r>
            <a:r>
              <a:rPr spc="40" dirty="0"/>
              <a:t> </a:t>
            </a:r>
            <a:r>
              <a:rPr dirty="0"/>
              <a:t>traditional</a:t>
            </a:r>
            <a:r>
              <a:rPr spc="30" dirty="0"/>
              <a:t> </a:t>
            </a:r>
            <a:r>
              <a:rPr dirty="0"/>
              <a:t>funding</a:t>
            </a:r>
            <a:r>
              <a:rPr spc="25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889" y="5223755"/>
            <a:ext cx="2763520" cy="87756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05740" indent="-193040">
              <a:lnSpc>
                <a:spcPct val="100000"/>
              </a:lnSpc>
              <a:spcBef>
                <a:spcPts val="765"/>
              </a:spcBef>
              <a:buClr>
                <a:srgbClr val="212A36"/>
              </a:buClr>
              <a:buSzPct val="80769"/>
              <a:buFont typeface="Wingdings"/>
              <a:buChar char=""/>
              <a:tabLst>
                <a:tab pos="205740" algn="l"/>
              </a:tabLst>
            </a:pP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Plan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is</a:t>
            </a:r>
            <a:r>
              <a:rPr sz="13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fully</a:t>
            </a:r>
            <a:r>
              <a:rPr sz="13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funded</a:t>
            </a:r>
            <a:r>
              <a:rPr sz="1300" spc="2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at</a:t>
            </a:r>
            <a:r>
              <a:rPr sz="13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July</a:t>
            </a:r>
            <a:r>
              <a:rPr sz="130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1,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38414D"/>
                </a:solidFill>
                <a:latin typeface="Arial"/>
                <a:cs typeface="Arial"/>
              </a:rPr>
              <a:t>2023</a:t>
            </a:r>
            <a:endParaRPr sz="13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675"/>
              </a:spcBef>
              <a:buClr>
                <a:srgbClr val="212A36"/>
              </a:buClr>
              <a:buSzPct val="80769"/>
              <a:buFont typeface="Wingdings"/>
              <a:buChar char=""/>
              <a:tabLst>
                <a:tab pos="205740" algn="l"/>
              </a:tabLst>
            </a:pP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Interest</a:t>
            </a:r>
            <a:r>
              <a:rPr sz="130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rate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=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38414D"/>
                </a:solidFill>
                <a:latin typeface="Arial"/>
                <a:cs typeface="Arial"/>
              </a:rPr>
              <a:t>6.25%</a:t>
            </a:r>
            <a:endParaRPr sz="13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685"/>
              </a:spcBef>
              <a:buClr>
                <a:srgbClr val="212A36"/>
              </a:buClr>
              <a:buSzPct val="80769"/>
              <a:buFont typeface="Wingdings"/>
              <a:buChar char=""/>
              <a:tabLst>
                <a:tab pos="205740" algn="l"/>
              </a:tabLst>
            </a:pP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Amortization</a:t>
            </a:r>
            <a:r>
              <a:rPr sz="13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growth</a:t>
            </a:r>
            <a:r>
              <a:rPr sz="1300" spc="5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rate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=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38414D"/>
                </a:solidFill>
                <a:latin typeface="Arial"/>
                <a:cs typeface="Arial"/>
              </a:rPr>
              <a:t>2.25%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1929" y="5223755"/>
            <a:ext cx="4503420" cy="103631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05740" indent="-193040">
              <a:lnSpc>
                <a:spcPct val="100000"/>
              </a:lnSpc>
              <a:spcBef>
                <a:spcPts val="765"/>
              </a:spcBef>
              <a:buClr>
                <a:srgbClr val="212A36"/>
              </a:buClr>
              <a:buSzPct val="80769"/>
              <a:buFont typeface="Wingdings"/>
              <a:buChar char=""/>
              <a:tabLst>
                <a:tab pos="205740" algn="l"/>
              </a:tabLst>
            </a:pP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5-year</a:t>
            </a:r>
            <a:r>
              <a:rPr sz="130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asset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38414D"/>
                </a:solidFill>
                <a:latin typeface="Arial"/>
                <a:cs typeface="Arial"/>
              </a:rPr>
              <a:t>smoothing</a:t>
            </a:r>
            <a:endParaRPr sz="1300">
              <a:latin typeface="Arial"/>
              <a:cs typeface="Arial"/>
            </a:endParaRPr>
          </a:p>
          <a:p>
            <a:pPr marL="205740" marR="5080" indent="-193675">
              <a:lnSpc>
                <a:spcPct val="111900"/>
              </a:lnSpc>
              <a:spcBef>
                <a:spcPts val="490"/>
              </a:spcBef>
              <a:buClr>
                <a:srgbClr val="212A36"/>
              </a:buClr>
              <a:buSzPct val="80769"/>
              <a:buFont typeface="Wingdings"/>
              <a:buChar char=""/>
              <a:tabLst>
                <a:tab pos="205740" algn="l"/>
              </a:tabLst>
            </a:pP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Amortize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UAL</a:t>
            </a:r>
            <a:r>
              <a:rPr sz="1300" spc="-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with</a:t>
            </a:r>
            <a:r>
              <a:rPr sz="130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20-year</a:t>
            </a:r>
            <a:r>
              <a:rPr sz="1300" spc="6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closed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amortization</a:t>
            </a:r>
            <a:r>
              <a:rPr sz="1300" spc="3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38414D"/>
                </a:solidFill>
                <a:latin typeface="Arial"/>
                <a:cs typeface="Arial"/>
              </a:rPr>
              <a:t>period;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once</a:t>
            </a:r>
            <a:r>
              <a:rPr sz="1300" spc="1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period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reaches</a:t>
            </a:r>
            <a:r>
              <a:rPr sz="1300" spc="2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10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years,</a:t>
            </a:r>
            <a:r>
              <a:rPr sz="1300" spc="60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will</a:t>
            </a:r>
            <a:r>
              <a:rPr sz="1300" spc="3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shift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to</a:t>
            </a:r>
            <a:r>
              <a:rPr sz="1300" spc="1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8414D"/>
                </a:solidFill>
                <a:latin typeface="Arial"/>
                <a:cs typeface="Arial"/>
              </a:rPr>
              <a:t>10-year</a:t>
            </a:r>
            <a:r>
              <a:rPr sz="1300" spc="45" dirty="0">
                <a:solidFill>
                  <a:srgbClr val="38414D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38414D"/>
                </a:solidFill>
                <a:latin typeface="Arial"/>
                <a:cs typeface="Arial"/>
              </a:rPr>
              <a:t>layered bases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1279" y="2009613"/>
            <a:ext cx="6617471" cy="30263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1747" y="2280868"/>
            <a:ext cx="7913370" cy="3683000"/>
            <a:chOff x="1031747" y="2280868"/>
            <a:chExt cx="7913370" cy="3683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1747" y="2280868"/>
              <a:ext cx="7913305" cy="36573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140" y="5692139"/>
              <a:ext cx="6874763" cy="2712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Introduce</a:t>
            </a:r>
            <a:r>
              <a:rPr spc="30" dirty="0"/>
              <a:t> </a:t>
            </a:r>
            <a:r>
              <a:rPr dirty="0"/>
              <a:t>investment</a:t>
            </a:r>
            <a:r>
              <a:rPr spc="-15" dirty="0"/>
              <a:t> </a:t>
            </a:r>
            <a:r>
              <a:rPr dirty="0"/>
              <a:t>volatility</a:t>
            </a:r>
            <a:r>
              <a:rPr spc="40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dirty="0"/>
              <a:t>study</a:t>
            </a:r>
            <a:r>
              <a:rPr spc="10" dirty="0"/>
              <a:t> </a:t>
            </a:r>
            <a:r>
              <a:rPr dirty="0"/>
              <a:t>its</a:t>
            </a:r>
            <a:r>
              <a:rPr spc="40" dirty="0"/>
              <a:t> </a:t>
            </a:r>
            <a:r>
              <a:rPr spc="-10" dirty="0"/>
              <a:t>impact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1766</Words>
  <Application>Microsoft Office PowerPoint</Application>
  <PresentationFormat>Custom</PresentationFormat>
  <Paragraphs>299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Managing Contribution Volatility in a Well-Funded DB Plan</vt:lpstr>
      <vt:lpstr>Sources of volatility</vt:lpstr>
      <vt:lpstr>PowerPoint Presentation</vt:lpstr>
      <vt:lpstr>PowerPoint Presentation</vt:lpstr>
      <vt:lpstr>Plans already manage volatility: investment allocation</vt:lpstr>
      <vt:lpstr>Plans already manage volatility: asset smoothing</vt:lpstr>
      <vt:lpstr>Plans already manage volatility: amortization period</vt:lpstr>
      <vt:lpstr>Illustration of mechanics of traditional funding policy</vt:lpstr>
      <vt:lpstr>Introduce investment volatility to study its impact</vt:lpstr>
      <vt:lpstr>Impact on contributions with traditional ADC funding policy</vt:lpstr>
      <vt:lpstr>New approach #1: deliberately build up a funding cushion</vt:lpstr>
      <vt:lpstr>Same scenario but with new approach #1, 125% target</vt:lpstr>
      <vt:lpstr>New approach #2: set up a pension reserve fund</vt:lpstr>
      <vt:lpstr>New approach #2: set up a pension funding reserve fund</vt:lpstr>
      <vt:lpstr>New/old approach #3: fixed contributions</vt:lpstr>
      <vt:lpstr>New approach #4: fixed / sticky contributions</vt:lpstr>
      <vt:lpstr>New approach #5: risk-based funding policy</vt:lpstr>
      <vt:lpstr>New approach #5: risk-based funding policy</vt:lpstr>
      <vt:lpstr>How can you tell which approach is best for your plan?</vt:lpstr>
      <vt:lpstr>Stochastic (Monte Carlo) analysis</vt:lpstr>
      <vt:lpstr>Calculate key metrics across all of the scenarios</vt:lpstr>
      <vt:lpstr>Repeat process for different funding methods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Milliman NESGFOA Managing Contribution Volatility</dc:title>
  <dc:creator>Jenn Castelhano</dc:creator>
  <cp:lastModifiedBy>Kimberly Lord</cp:lastModifiedBy>
  <cp:revision>1</cp:revision>
  <dcterms:created xsi:type="dcterms:W3CDTF">2024-09-16T00:19:52Z</dcterms:created>
  <dcterms:modified xsi:type="dcterms:W3CDTF">2024-09-16T00:20:24Z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2024-09-13T00:00:00Z</vt:filetime>
  </property>
  <property fmtid="{D5CDD505-2E9C-101B-9397-08002B2CF9AE}" pid="3" name="LastSaved">
    <vt:filetime>2024-09-16T00:00:00Z</vt:filetime>
  </property>
  <property fmtid="{D5CDD505-2E9C-101B-9397-08002B2CF9AE}" pid="4" name="Producer">
    <vt:lpwstr>Microsoft: Print To PDF</vt:lpwstr>
  </property>
</Properties>
</file>